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  <p:sldMasterId id="2147483683" r:id="rId3"/>
    <p:sldMasterId id="2147483694" r:id="rId4"/>
  </p:sldMasterIdLst>
  <p:notesMasterIdLst>
    <p:notesMasterId r:id="rId29"/>
  </p:notesMasterIdLst>
  <p:sldIdLst>
    <p:sldId id="256" r:id="rId5"/>
    <p:sldId id="285" r:id="rId6"/>
    <p:sldId id="277" r:id="rId7"/>
    <p:sldId id="279" r:id="rId8"/>
    <p:sldId id="257" r:id="rId9"/>
    <p:sldId id="258" r:id="rId10"/>
    <p:sldId id="260" r:id="rId11"/>
    <p:sldId id="286" r:id="rId12"/>
    <p:sldId id="287" r:id="rId13"/>
    <p:sldId id="261" r:id="rId14"/>
    <p:sldId id="264" r:id="rId15"/>
    <p:sldId id="265" r:id="rId16"/>
    <p:sldId id="262" r:id="rId17"/>
    <p:sldId id="266" r:id="rId18"/>
    <p:sldId id="267" r:id="rId19"/>
    <p:sldId id="274" r:id="rId20"/>
    <p:sldId id="275" r:id="rId21"/>
    <p:sldId id="268" r:id="rId22"/>
    <p:sldId id="269" r:id="rId23"/>
    <p:sldId id="270" r:id="rId24"/>
    <p:sldId id="280" r:id="rId25"/>
    <p:sldId id="272" r:id="rId26"/>
    <p:sldId id="276" r:id="rId27"/>
    <p:sldId id="271" r:id="rId28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B9B"/>
    <a:srgbClr val="CCFFFF"/>
    <a:srgbClr val="92ECF6"/>
    <a:srgbClr val="A3BABC"/>
    <a:srgbClr val="0389DB"/>
    <a:srgbClr val="5DC0FD"/>
    <a:srgbClr val="10A2FC"/>
    <a:srgbClr val="00CC00"/>
    <a:srgbClr val="FF1526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4980" autoAdjust="0"/>
  </p:normalViewPr>
  <p:slideViewPr>
    <p:cSldViewPr snapToGrid="0">
      <p:cViewPr varScale="1">
        <p:scale>
          <a:sx n="70" d="100"/>
          <a:sy n="70" d="100"/>
        </p:scale>
        <p:origin x="17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F58E66-0C40-4A2A-819F-5B4304102D18}" type="doc">
      <dgm:prSet loTypeId="urn:microsoft.com/office/officeart/2005/8/layout/chevron1" loCatId="process" qsTypeId="urn:microsoft.com/office/officeart/2005/8/quickstyle/3d1" qsCatId="3D" csTypeId="urn:microsoft.com/office/officeart/2005/8/colors/accent6_2" csCatId="accent6" phldr="1"/>
      <dgm:spPr/>
    </dgm:pt>
    <dgm:pt modelId="{AE5787DB-9B14-4295-8EF7-C4CCB7D4389E}">
      <dgm:prSet phldrT="[Text]"/>
      <dgm:spPr/>
      <dgm:t>
        <a:bodyPr/>
        <a:lstStyle/>
        <a:p>
          <a:r>
            <a:rPr lang="en-US" dirty="0" smtClean="0"/>
            <a:t>R&amp;D</a:t>
          </a:r>
          <a:endParaRPr lang="en-US" dirty="0"/>
        </a:p>
      </dgm:t>
    </dgm:pt>
    <dgm:pt modelId="{F5F85EC6-01E7-4BAD-BB00-7B1AF7DDF733}" type="parTrans" cxnId="{1911AB86-7B07-4721-9822-99EE322A7F2A}">
      <dgm:prSet/>
      <dgm:spPr/>
      <dgm:t>
        <a:bodyPr/>
        <a:lstStyle/>
        <a:p>
          <a:endParaRPr lang="en-US"/>
        </a:p>
      </dgm:t>
    </dgm:pt>
    <dgm:pt modelId="{0873E1F3-D14F-4AD3-B9C3-AE9870015CEA}" type="sibTrans" cxnId="{1911AB86-7B07-4721-9822-99EE322A7F2A}">
      <dgm:prSet/>
      <dgm:spPr/>
      <dgm:t>
        <a:bodyPr/>
        <a:lstStyle/>
        <a:p>
          <a:endParaRPr lang="en-US"/>
        </a:p>
      </dgm:t>
    </dgm:pt>
    <dgm:pt modelId="{83CF83E8-0543-4247-8008-05C3143258EA}">
      <dgm:prSet phldrT="[Text]"/>
      <dgm:spPr/>
      <dgm:t>
        <a:bodyPr/>
        <a:lstStyle/>
        <a:p>
          <a:r>
            <a:rPr lang="en-US" dirty="0" smtClean="0"/>
            <a:t>Lead Identification &amp; Optimization</a:t>
          </a:r>
          <a:endParaRPr lang="en-US" dirty="0"/>
        </a:p>
      </dgm:t>
    </dgm:pt>
    <dgm:pt modelId="{86407D6B-F168-4468-88F0-A850DA59C03C}" type="parTrans" cxnId="{0497B417-7A13-4C8F-A7BB-DFE973F12045}">
      <dgm:prSet/>
      <dgm:spPr/>
      <dgm:t>
        <a:bodyPr/>
        <a:lstStyle/>
        <a:p>
          <a:endParaRPr lang="en-US"/>
        </a:p>
      </dgm:t>
    </dgm:pt>
    <dgm:pt modelId="{CCEE1F5B-EA0F-47D3-AF51-B79E672D8F38}" type="sibTrans" cxnId="{0497B417-7A13-4C8F-A7BB-DFE973F12045}">
      <dgm:prSet/>
      <dgm:spPr/>
      <dgm:t>
        <a:bodyPr/>
        <a:lstStyle/>
        <a:p>
          <a:endParaRPr lang="en-US"/>
        </a:p>
      </dgm:t>
    </dgm:pt>
    <dgm:pt modelId="{E85730AA-1231-4102-B300-6D20C4969225}">
      <dgm:prSet phldrT="[Text]" custT="1"/>
      <dgm:spPr>
        <a:gradFill rotWithShape="0">
          <a:gsLst>
            <a:gs pos="0">
              <a:srgbClr val="FFFF00"/>
            </a:gs>
            <a:gs pos="100000">
              <a:srgbClr val="FFFF00"/>
            </a:gs>
          </a:gsLst>
        </a:gradFill>
        <a:scene3d>
          <a:camera prst="orthographicFront"/>
          <a:lightRig rig="sunset" dir="t"/>
        </a:scene3d>
        <a:sp3d extrusionH="76200" contourW="12700" prstMaterial="dkEdge">
          <a:bevelT w="120900" h="88900"/>
          <a:bevelB w="88900" h="31750"/>
          <a:extrusionClr>
            <a:schemeClr val="tx1"/>
          </a:extrusionClr>
          <a:contourClr>
            <a:srgbClr val="FFFF00"/>
          </a:contourClr>
        </a:sp3d>
      </dgm:spPr>
      <dgm:t>
        <a:bodyPr/>
        <a:lstStyle/>
        <a:p>
          <a:r>
            <a:rPr lang="en-US" sz="1400" b="1" dirty="0" smtClean="0">
              <a:solidFill>
                <a:schemeClr val="tx1"/>
              </a:solidFill>
            </a:rPr>
            <a:t>Preclinical</a:t>
          </a:r>
          <a:endParaRPr lang="en-US" sz="1400" b="1" dirty="0">
            <a:solidFill>
              <a:schemeClr val="tx1"/>
            </a:solidFill>
          </a:endParaRPr>
        </a:p>
      </dgm:t>
    </dgm:pt>
    <dgm:pt modelId="{EB67F5EB-5DE9-4494-A866-A88DBE0A5993}" type="parTrans" cxnId="{2CFAD2D4-DBA2-4E4B-86AE-527610075E9E}">
      <dgm:prSet/>
      <dgm:spPr/>
      <dgm:t>
        <a:bodyPr/>
        <a:lstStyle/>
        <a:p>
          <a:endParaRPr lang="en-US"/>
        </a:p>
      </dgm:t>
    </dgm:pt>
    <dgm:pt modelId="{6BA36FDB-82B2-44FA-AAA3-7094AACCE814}" type="sibTrans" cxnId="{2CFAD2D4-DBA2-4E4B-86AE-527610075E9E}">
      <dgm:prSet/>
      <dgm:spPr/>
      <dgm:t>
        <a:bodyPr/>
        <a:lstStyle/>
        <a:p>
          <a:endParaRPr lang="en-US"/>
        </a:p>
      </dgm:t>
    </dgm:pt>
    <dgm:pt modelId="{FAD47580-4F11-4B19-A14C-8383BADD660C}">
      <dgm:prSet phldrT="[Text]" custT="1"/>
      <dgm:spPr>
        <a:gradFill rotWithShape="0">
          <a:gsLst>
            <a:gs pos="0">
              <a:srgbClr val="FFFF00"/>
            </a:gs>
            <a:gs pos="100000">
              <a:srgbClr val="FFFF00"/>
            </a:gs>
          </a:gsLst>
        </a:gradFill>
        <a:scene3d>
          <a:camera prst="orthographicFront"/>
          <a:lightRig rig="sunset" dir="t"/>
        </a:scene3d>
        <a:sp3d extrusionH="76200" contourW="12700" prstMaterial="dkEdge">
          <a:bevelT w="120900" h="88900"/>
          <a:bevelB w="88900" h="31750"/>
          <a:extrusionClr>
            <a:schemeClr val="tx1"/>
          </a:extrusionClr>
          <a:contourClr>
            <a:srgbClr val="FFFF00"/>
          </a:contourClr>
        </a:sp3d>
      </dgm:spPr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Clinical Phase I to III</a:t>
          </a:r>
          <a:endParaRPr lang="en-US" sz="1600" b="1" dirty="0">
            <a:solidFill>
              <a:schemeClr val="tx1"/>
            </a:solidFill>
          </a:endParaRPr>
        </a:p>
      </dgm:t>
    </dgm:pt>
    <dgm:pt modelId="{56917CAE-674B-4697-ABE5-74C755E00863}" type="parTrans" cxnId="{6517187A-034F-4631-8125-7A52EE20551C}">
      <dgm:prSet/>
      <dgm:spPr/>
      <dgm:t>
        <a:bodyPr/>
        <a:lstStyle/>
        <a:p>
          <a:endParaRPr lang="en-US"/>
        </a:p>
      </dgm:t>
    </dgm:pt>
    <dgm:pt modelId="{711DD971-B852-48A6-8FD4-DBC5E8AF2E65}" type="sibTrans" cxnId="{6517187A-034F-4631-8125-7A52EE20551C}">
      <dgm:prSet/>
      <dgm:spPr/>
      <dgm:t>
        <a:bodyPr/>
        <a:lstStyle/>
        <a:p>
          <a:endParaRPr lang="en-US"/>
        </a:p>
      </dgm:t>
    </dgm:pt>
    <dgm:pt modelId="{CA18585B-E533-4583-9E7B-2A2BC96C2C31}">
      <dgm:prSet phldrT="[Text]"/>
      <dgm:spPr/>
      <dgm:t>
        <a:bodyPr/>
        <a:lstStyle/>
        <a:p>
          <a:r>
            <a:rPr lang="en-US" dirty="0" smtClean="0"/>
            <a:t>MKT</a:t>
          </a:r>
          <a:endParaRPr lang="en-US" dirty="0"/>
        </a:p>
      </dgm:t>
    </dgm:pt>
    <dgm:pt modelId="{F9C9DD49-8013-4E1F-9604-50570A4096C2}" type="parTrans" cxnId="{5B68A191-4C10-4FB1-B02B-71B684460527}">
      <dgm:prSet/>
      <dgm:spPr/>
      <dgm:t>
        <a:bodyPr/>
        <a:lstStyle/>
        <a:p>
          <a:endParaRPr lang="en-US"/>
        </a:p>
      </dgm:t>
    </dgm:pt>
    <dgm:pt modelId="{4E3DA784-72F8-4259-A2D2-3431C3B4576C}" type="sibTrans" cxnId="{5B68A191-4C10-4FB1-B02B-71B684460527}">
      <dgm:prSet/>
      <dgm:spPr/>
      <dgm:t>
        <a:bodyPr/>
        <a:lstStyle/>
        <a:p>
          <a:endParaRPr lang="en-US"/>
        </a:p>
      </dgm:t>
    </dgm:pt>
    <dgm:pt modelId="{A992299A-7A83-4EBB-8D06-F82964E7A4BE}" type="pres">
      <dgm:prSet presAssocID="{DCF58E66-0C40-4A2A-819F-5B4304102D18}" presName="Name0" presStyleCnt="0">
        <dgm:presLayoutVars>
          <dgm:dir/>
          <dgm:animLvl val="lvl"/>
          <dgm:resizeHandles val="exact"/>
        </dgm:presLayoutVars>
      </dgm:prSet>
      <dgm:spPr/>
    </dgm:pt>
    <dgm:pt modelId="{3E7ECE1C-F94D-4584-A4CE-5DC79F48C19B}" type="pres">
      <dgm:prSet presAssocID="{AE5787DB-9B14-4295-8EF7-C4CCB7D4389E}" presName="parTxOnly" presStyleLbl="node1" presStyleIdx="0" presStyleCnt="5" custScaleX="219045" custScaleY="2371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55580-DA0C-41C5-8439-82CC009EBFDA}" type="pres">
      <dgm:prSet presAssocID="{0873E1F3-D14F-4AD3-B9C3-AE9870015CEA}" presName="parTxOnlySpace" presStyleCnt="0"/>
      <dgm:spPr/>
    </dgm:pt>
    <dgm:pt modelId="{A38651C7-B48D-4C9A-A3A9-A07648F2A26C}" type="pres">
      <dgm:prSet presAssocID="{83CF83E8-0543-4247-8008-05C3143258EA}" presName="parTxOnly" presStyleLbl="node1" presStyleIdx="1" presStyleCnt="5" custScaleX="219045" custScaleY="2371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A097C1-CCA9-41F5-9DA5-4A098EF6550C}" type="pres">
      <dgm:prSet presAssocID="{CCEE1F5B-EA0F-47D3-AF51-B79E672D8F38}" presName="parTxOnlySpace" presStyleCnt="0"/>
      <dgm:spPr/>
    </dgm:pt>
    <dgm:pt modelId="{18C3E85A-0270-4D3D-8DC0-16D885526AE5}" type="pres">
      <dgm:prSet presAssocID="{E85730AA-1231-4102-B300-6D20C4969225}" presName="parTxOnly" presStyleLbl="node1" presStyleIdx="2" presStyleCnt="5" custScaleX="256376" custScaleY="2556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9FB018-40E4-45B7-8E5F-5F6780AD8A9F}" type="pres">
      <dgm:prSet presAssocID="{6BA36FDB-82B2-44FA-AAA3-7094AACCE814}" presName="parTxOnlySpace" presStyleCnt="0"/>
      <dgm:spPr/>
    </dgm:pt>
    <dgm:pt modelId="{61613CC7-7E04-477C-9C5E-BD60FEC92ABC}" type="pres">
      <dgm:prSet presAssocID="{FAD47580-4F11-4B19-A14C-8383BADD660C}" presName="parTxOnly" presStyleLbl="node1" presStyleIdx="3" presStyleCnt="5" custScaleX="471208" custScaleY="2556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2E352D-1B3B-4D04-AA20-8227AB9EF84B}" type="pres">
      <dgm:prSet presAssocID="{711DD971-B852-48A6-8FD4-DBC5E8AF2E65}" presName="parTxOnlySpace" presStyleCnt="0"/>
      <dgm:spPr/>
    </dgm:pt>
    <dgm:pt modelId="{7E989282-452A-48DB-B6C3-1D6474AE8D7E}" type="pres">
      <dgm:prSet presAssocID="{CA18585B-E533-4583-9E7B-2A2BC96C2C31}" presName="parTxOnly" presStyleLbl="node1" presStyleIdx="4" presStyleCnt="5" custScaleX="219045" custScaleY="2371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FA3776-1A1E-40D9-B4A0-AAA40865A8DF}" type="presOf" srcId="{83CF83E8-0543-4247-8008-05C3143258EA}" destId="{A38651C7-B48D-4C9A-A3A9-A07648F2A26C}" srcOrd="0" destOrd="0" presId="urn:microsoft.com/office/officeart/2005/8/layout/chevron1"/>
    <dgm:cxn modelId="{6517187A-034F-4631-8125-7A52EE20551C}" srcId="{DCF58E66-0C40-4A2A-819F-5B4304102D18}" destId="{FAD47580-4F11-4B19-A14C-8383BADD660C}" srcOrd="3" destOrd="0" parTransId="{56917CAE-674B-4697-ABE5-74C755E00863}" sibTransId="{711DD971-B852-48A6-8FD4-DBC5E8AF2E65}"/>
    <dgm:cxn modelId="{1911AB86-7B07-4721-9822-99EE322A7F2A}" srcId="{DCF58E66-0C40-4A2A-819F-5B4304102D18}" destId="{AE5787DB-9B14-4295-8EF7-C4CCB7D4389E}" srcOrd="0" destOrd="0" parTransId="{F5F85EC6-01E7-4BAD-BB00-7B1AF7DDF733}" sibTransId="{0873E1F3-D14F-4AD3-B9C3-AE9870015CEA}"/>
    <dgm:cxn modelId="{2CFAD2D4-DBA2-4E4B-86AE-527610075E9E}" srcId="{DCF58E66-0C40-4A2A-819F-5B4304102D18}" destId="{E85730AA-1231-4102-B300-6D20C4969225}" srcOrd="2" destOrd="0" parTransId="{EB67F5EB-5DE9-4494-A866-A88DBE0A5993}" sibTransId="{6BA36FDB-82B2-44FA-AAA3-7094AACCE814}"/>
    <dgm:cxn modelId="{33A813DD-33E1-467F-B653-7E6FED5AB697}" type="presOf" srcId="{DCF58E66-0C40-4A2A-819F-5B4304102D18}" destId="{A992299A-7A83-4EBB-8D06-F82964E7A4BE}" srcOrd="0" destOrd="0" presId="urn:microsoft.com/office/officeart/2005/8/layout/chevron1"/>
    <dgm:cxn modelId="{0497B417-7A13-4C8F-A7BB-DFE973F12045}" srcId="{DCF58E66-0C40-4A2A-819F-5B4304102D18}" destId="{83CF83E8-0543-4247-8008-05C3143258EA}" srcOrd="1" destOrd="0" parTransId="{86407D6B-F168-4468-88F0-A850DA59C03C}" sibTransId="{CCEE1F5B-EA0F-47D3-AF51-B79E672D8F38}"/>
    <dgm:cxn modelId="{2AC54538-D0C8-4FE5-AF86-658F29D214F6}" type="presOf" srcId="{FAD47580-4F11-4B19-A14C-8383BADD660C}" destId="{61613CC7-7E04-477C-9C5E-BD60FEC92ABC}" srcOrd="0" destOrd="0" presId="urn:microsoft.com/office/officeart/2005/8/layout/chevron1"/>
    <dgm:cxn modelId="{5B68A191-4C10-4FB1-B02B-71B684460527}" srcId="{DCF58E66-0C40-4A2A-819F-5B4304102D18}" destId="{CA18585B-E533-4583-9E7B-2A2BC96C2C31}" srcOrd="4" destOrd="0" parTransId="{F9C9DD49-8013-4E1F-9604-50570A4096C2}" sibTransId="{4E3DA784-72F8-4259-A2D2-3431C3B4576C}"/>
    <dgm:cxn modelId="{B1209166-1105-4A5B-BC1F-7F7E925A0EFE}" type="presOf" srcId="{E85730AA-1231-4102-B300-6D20C4969225}" destId="{18C3E85A-0270-4D3D-8DC0-16D885526AE5}" srcOrd="0" destOrd="0" presId="urn:microsoft.com/office/officeart/2005/8/layout/chevron1"/>
    <dgm:cxn modelId="{EBA2E256-B648-4875-B2AC-07CFE9A79DED}" type="presOf" srcId="{AE5787DB-9B14-4295-8EF7-C4CCB7D4389E}" destId="{3E7ECE1C-F94D-4584-A4CE-5DC79F48C19B}" srcOrd="0" destOrd="0" presId="urn:microsoft.com/office/officeart/2005/8/layout/chevron1"/>
    <dgm:cxn modelId="{5EBA2422-5054-483B-9BDF-2B64FB21CA64}" type="presOf" srcId="{CA18585B-E533-4583-9E7B-2A2BC96C2C31}" destId="{7E989282-452A-48DB-B6C3-1D6474AE8D7E}" srcOrd="0" destOrd="0" presId="urn:microsoft.com/office/officeart/2005/8/layout/chevron1"/>
    <dgm:cxn modelId="{16D3C139-0010-473A-B0C6-E88878CC1C76}" type="presParOf" srcId="{A992299A-7A83-4EBB-8D06-F82964E7A4BE}" destId="{3E7ECE1C-F94D-4584-A4CE-5DC79F48C19B}" srcOrd="0" destOrd="0" presId="urn:microsoft.com/office/officeart/2005/8/layout/chevron1"/>
    <dgm:cxn modelId="{B4E05A99-3C60-4439-84B1-F314F279DA53}" type="presParOf" srcId="{A992299A-7A83-4EBB-8D06-F82964E7A4BE}" destId="{59655580-DA0C-41C5-8439-82CC009EBFDA}" srcOrd="1" destOrd="0" presId="urn:microsoft.com/office/officeart/2005/8/layout/chevron1"/>
    <dgm:cxn modelId="{DF71DC3F-72E0-415A-BBE3-1EAE6915FEE4}" type="presParOf" srcId="{A992299A-7A83-4EBB-8D06-F82964E7A4BE}" destId="{A38651C7-B48D-4C9A-A3A9-A07648F2A26C}" srcOrd="2" destOrd="0" presId="urn:microsoft.com/office/officeart/2005/8/layout/chevron1"/>
    <dgm:cxn modelId="{A8750AA7-C3DA-42EB-84D2-34547D7FAFC3}" type="presParOf" srcId="{A992299A-7A83-4EBB-8D06-F82964E7A4BE}" destId="{17A097C1-CCA9-41F5-9DA5-4A098EF6550C}" srcOrd="3" destOrd="0" presId="urn:microsoft.com/office/officeart/2005/8/layout/chevron1"/>
    <dgm:cxn modelId="{8E13F834-7098-414E-A24F-CD4F8A2756FB}" type="presParOf" srcId="{A992299A-7A83-4EBB-8D06-F82964E7A4BE}" destId="{18C3E85A-0270-4D3D-8DC0-16D885526AE5}" srcOrd="4" destOrd="0" presId="urn:microsoft.com/office/officeart/2005/8/layout/chevron1"/>
    <dgm:cxn modelId="{CD43B820-31E3-4EFC-AF7A-96AD9B4878BA}" type="presParOf" srcId="{A992299A-7A83-4EBB-8D06-F82964E7A4BE}" destId="{E19FB018-40E4-45B7-8E5F-5F6780AD8A9F}" srcOrd="5" destOrd="0" presId="urn:microsoft.com/office/officeart/2005/8/layout/chevron1"/>
    <dgm:cxn modelId="{98ADD69B-1B38-42F2-972F-25533822579D}" type="presParOf" srcId="{A992299A-7A83-4EBB-8D06-F82964E7A4BE}" destId="{61613CC7-7E04-477C-9C5E-BD60FEC92ABC}" srcOrd="6" destOrd="0" presId="urn:microsoft.com/office/officeart/2005/8/layout/chevron1"/>
    <dgm:cxn modelId="{8C46693B-E1A1-4D7D-8A64-6065530B0FF3}" type="presParOf" srcId="{A992299A-7A83-4EBB-8D06-F82964E7A4BE}" destId="{502E352D-1B3B-4D04-AA20-8227AB9EF84B}" srcOrd="7" destOrd="0" presId="urn:microsoft.com/office/officeart/2005/8/layout/chevron1"/>
    <dgm:cxn modelId="{79629175-D321-4E46-A452-704336BC52DF}" type="presParOf" srcId="{A992299A-7A83-4EBB-8D06-F82964E7A4BE}" destId="{7E989282-452A-48DB-B6C3-1D6474AE8D7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BB45E2-B6E8-462B-A0EB-965824499D8E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E54FA90-D210-4144-B4FA-5384B16D70F0}">
      <dgm:prSet phldrT="[Text]" custT="1"/>
      <dgm:spPr/>
      <dgm:t>
        <a:bodyPr/>
        <a:lstStyle/>
        <a:p>
          <a:r>
            <a:rPr lang="en-US" sz="2400" dirty="0" smtClean="0"/>
            <a:t>Clinical Trial</a:t>
          </a:r>
          <a:endParaRPr lang="en-US" sz="2400" dirty="0"/>
        </a:p>
      </dgm:t>
    </dgm:pt>
    <dgm:pt modelId="{335927DB-842D-48C1-B737-D90AF77DA482}" type="parTrans" cxnId="{BC197E76-894A-4780-8B65-401CA3433A09}">
      <dgm:prSet/>
      <dgm:spPr/>
      <dgm:t>
        <a:bodyPr/>
        <a:lstStyle/>
        <a:p>
          <a:endParaRPr lang="en-US" sz="2400"/>
        </a:p>
      </dgm:t>
    </dgm:pt>
    <dgm:pt modelId="{F72D78AA-4491-4A27-B5F5-320365F4A58A}" type="sibTrans" cxnId="{BC197E76-894A-4780-8B65-401CA3433A09}">
      <dgm:prSet/>
      <dgm:spPr/>
      <dgm:t>
        <a:bodyPr/>
        <a:lstStyle/>
        <a:p>
          <a:endParaRPr lang="en-US" sz="2400"/>
        </a:p>
      </dgm:t>
    </dgm:pt>
    <dgm:pt modelId="{F9D2C538-0A60-4D86-AE29-0254E589F0E1}">
      <dgm:prSet phldrT="[Text]" custT="1"/>
      <dgm:spPr>
        <a:solidFill>
          <a:srgbClr val="5DC0FD"/>
        </a:solidFill>
      </dgm:spPr>
      <dgm:t>
        <a:bodyPr/>
        <a:lstStyle/>
        <a:p>
          <a:r>
            <a:rPr lang="en-US" sz="2400" dirty="0" smtClean="0"/>
            <a:t>Pre-clinical Studies</a:t>
          </a:r>
          <a:endParaRPr lang="en-US" sz="2400" dirty="0"/>
        </a:p>
      </dgm:t>
    </dgm:pt>
    <dgm:pt modelId="{5ED37BEC-0E1D-47CA-9C10-5B1AEC3566A8}" type="parTrans" cxnId="{C10F6EF8-3DA3-48D0-AA48-A14BE6B9F59E}">
      <dgm:prSet/>
      <dgm:spPr/>
      <dgm:t>
        <a:bodyPr/>
        <a:lstStyle/>
        <a:p>
          <a:endParaRPr lang="en-US" sz="2400"/>
        </a:p>
      </dgm:t>
    </dgm:pt>
    <dgm:pt modelId="{97DACF94-D4E6-400E-95CC-2EACF5EC4099}" type="sibTrans" cxnId="{C10F6EF8-3DA3-48D0-AA48-A14BE6B9F59E}">
      <dgm:prSet/>
      <dgm:spPr/>
      <dgm:t>
        <a:bodyPr/>
        <a:lstStyle/>
        <a:p>
          <a:endParaRPr lang="en-US" sz="2400"/>
        </a:p>
      </dgm:t>
    </dgm:pt>
    <dgm:pt modelId="{6BFC85A6-A73A-4779-B638-9C6507A1808C}">
      <dgm:prSet phldrT="[Text]" custT="1"/>
      <dgm:spPr>
        <a:solidFill>
          <a:srgbClr val="0389DB"/>
        </a:solidFill>
      </dgm:spPr>
      <dgm:t>
        <a:bodyPr/>
        <a:lstStyle/>
        <a:p>
          <a:r>
            <a:rPr lang="en-US" sz="2400" dirty="0" smtClean="0"/>
            <a:t>Physiochemical Characterization</a:t>
          </a:r>
          <a:endParaRPr lang="en-US" sz="2400" dirty="0"/>
        </a:p>
      </dgm:t>
    </dgm:pt>
    <dgm:pt modelId="{F676A174-AF2C-4CF3-8E63-8F86A0012DBB}" type="parTrans" cxnId="{D75F9E1B-2752-4812-9E6D-09CDA146A538}">
      <dgm:prSet/>
      <dgm:spPr/>
      <dgm:t>
        <a:bodyPr/>
        <a:lstStyle/>
        <a:p>
          <a:endParaRPr lang="en-US" sz="2400"/>
        </a:p>
      </dgm:t>
    </dgm:pt>
    <dgm:pt modelId="{217DBCD9-FF02-4A90-B78C-6D36A66EB8C5}" type="sibTrans" cxnId="{D75F9E1B-2752-4812-9E6D-09CDA146A538}">
      <dgm:prSet/>
      <dgm:spPr/>
      <dgm:t>
        <a:bodyPr/>
        <a:lstStyle/>
        <a:p>
          <a:endParaRPr lang="en-US" sz="2400"/>
        </a:p>
      </dgm:t>
    </dgm:pt>
    <dgm:pt modelId="{272AAC40-5A2A-4A6B-B536-EFDC72C28C02}">
      <dgm:prSet phldrT="[Text]" custT="1"/>
      <dgm:spPr>
        <a:solidFill>
          <a:srgbClr val="10A2FC"/>
        </a:solidFill>
      </dgm:spPr>
      <dgm:t>
        <a:bodyPr/>
        <a:lstStyle/>
        <a:p>
          <a:r>
            <a:rPr lang="en-US" sz="2400" dirty="0" smtClean="0"/>
            <a:t>Biological Characterization</a:t>
          </a:r>
          <a:endParaRPr lang="en-US" sz="2400" dirty="0"/>
        </a:p>
      </dgm:t>
    </dgm:pt>
    <dgm:pt modelId="{D788BB0E-B376-4813-9A62-FC82933FB0DE}" type="parTrans" cxnId="{5B6D6C22-9030-4501-A429-497A697F7DD4}">
      <dgm:prSet/>
      <dgm:spPr/>
      <dgm:t>
        <a:bodyPr/>
        <a:lstStyle/>
        <a:p>
          <a:endParaRPr lang="en-US" sz="2400"/>
        </a:p>
      </dgm:t>
    </dgm:pt>
    <dgm:pt modelId="{06376494-BED8-4556-9013-BD3B29A5CEBB}" type="sibTrans" cxnId="{5B6D6C22-9030-4501-A429-497A697F7DD4}">
      <dgm:prSet/>
      <dgm:spPr/>
      <dgm:t>
        <a:bodyPr/>
        <a:lstStyle/>
        <a:p>
          <a:endParaRPr lang="en-US" sz="2400"/>
        </a:p>
      </dgm:t>
    </dgm:pt>
    <dgm:pt modelId="{F96B9CF6-0653-489A-948B-FDD7B9C5D2FE}" type="pres">
      <dgm:prSet presAssocID="{82BB45E2-B6E8-462B-A0EB-965824499D8E}" presName="Name0" presStyleCnt="0">
        <dgm:presLayoutVars>
          <dgm:dir/>
          <dgm:animLvl val="lvl"/>
          <dgm:resizeHandles val="exact"/>
        </dgm:presLayoutVars>
      </dgm:prSet>
      <dgm:spPr/>
    </dgm:pt>
    <dgm:pt modelId="{E9D5C38A-77BB-426D-9358-DEDFACB3F2E9}" type="pres">
      <dgm:prSet presAssocID="{5E54FA90-D210-4144-B4FA-5384B16D70F0}" presName="Name8" presStyleCnt="0"/>
      <dgm:spPr/>
    </dgm:pt>
    <dgm:pt modelId="{82967385-3360-419D-9E99-6C07C1C9A663}" type="pres">
      <dgm:prSet presAssocID="{5E54FA90-D210-4144-B4FA-5384B16D70F0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B9956-86AE-4422-A887-FE6E09637F9E}" type="pres">
      <dgm:prSet presAssocID="{5E54FA90-D210-4144-B4FA-5384B16D70F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1D7CFF-B664-4CBC-9D09-32C30592A167}" type="pres">
      <dgm:prSet presAssocID="{F9D2C538-0A60-4D86-AE29-0254E589F0E1}" presName="Name8" presStyleCnt="0"/>
      <dgm:spPr/>
    </dgm:pt>
    <dgm:pt modelId="{C87C5D5E-5A22-44D8-A486-96EE36235DC3}" type="pres">
      <dgm:prSet presAssocID="{F9D2C538-0A60-4D86-AE29-0254E589F0E1}" presName="level" presStyleLbl="node1" presStyleIdx="1" presStyleCnt="4" custScaleY="569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9DF49A-D69E-44C5-8DBE-60DF88176C94}" type="pres">
      <dgm:prSet presAssocID="{F9D2C538-0A60-4D86-AE29-0254E589F0E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E8E868-B07C-4713-8F62-0C18C82AC590}" type="pres">
      <dgm:prSet presAssocID="{272AAC40-5A2A-4A6B-B536-EFDC72C28C02}" presName="Name8" presStyleCnt="0"/>
      <dgm:spPr/>
    </dgm:pt>
    <dgm:pt modelId="{8B83196C-B007-43E5-A6B5-0B6A88AB88C5}" type="pres">
      <dgm:prSet presAssocID="{272AAC40-5A2A-4A6B-B536-EFDC72C28C02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A82396-E1EB-41FF-815B-DA23E18DFCA3}" type="pres">
      <dgm:prSet presAssocID="{272AAC40-5A2A-4A6B-B536-EFDC72C28C0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D9A646-97BC-4C29-9D91-5D95CD7D2A1E}" type="pres">
      <dgm:prSet presAssocID="{6BFC85A6-A73A-4779-B638-9C6507A1808C}" presName="Name8" presStyleCnt="0"/>
      <dgm:spPr/>
    </dgm:pt>
    <dgm:pt modelId="{F51353AC-34FF-411E-AAEA-5D5DB61787BD}" type="pres">
      <dgm:prSet presAssocID="{6BFC85A6-A73A-4779-B638-9C6507A1808C}" presName="level" presStyleLbl="node1" presStyleIdx="3" presStyleCnt="4" custScaleY="12685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B219ED-FFDC-4688-8CE1-E5610C20EEF8}" type="pres">
      <dgm:prSet presAssocID="{6BFC85A6-A73A-4779-B638-9C6507A1808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05CD91-A2D4-4723-9F8C-C72FC7716AAC}" type="presOf" srcId="{F9D2C538-0A60-4D86-AE29-0254E589F0E1}" destId="{B59DF49A-D69E-44C5-8DBE-60DF88176C94}" srcOrd="1" destOrd="0" presId="urn:microsoft.com/office/officeart/2005/8/layout/pyramid1"/>
    <dgm:cxn modelId="{D75F9E1B-2752-4812-9E6D-09CDA146A538}" srcId="{82BB45E2-B6E8-462B-A0EB-965824499D8E}" destId="{6BFC85A6-A73A-4779-B638-9C6507A1808C}" srcOrd="3" destOrd="0" parTransId="{F676A174-AF2C-4CF3-8E63-8F86A0012DBB}" sibTransId="{217DBCD9-FF02-4A90-B78C-6D36A66EB8C5}"/>
    <dgm:cxn modelId="{C10F6EF8-3DA3-48D0-AA48-A14BE6B9F59E}" srcId="{82BB45E2-B6E8-462B-A0EB-965824499D8E}" destId="{F9D2C538-0A60-4D86-AE29-0254E589F0E1}" srcOrd="1" destOrd="0" parTransId="{5ED37BEC-0E1D-47CA-9C10-5B1AEC3566A8}" sibTransId="{97DACF94-D4E6-400E-95CC-2EACF5EC4099}"/>
    <dgm:cxn modelId="{3FAEC958-581C-488D-A17F-056B592AA65B}" type="presOf" srcId="{5E54FA90-D210-4144-B4FA-5384B16D70F0}" destId="{DD2B9956-86AE-4422-A887-FE6E09637F9E}" srcOrd="1" destOrd="0" presId="urn:microsoft.com/office/officeart/2005/8/layout/pyramid1"/>
    <dgm:cxn modelId="{BC197E76-894A-4780-8B65-401CA3433A09}" srcId="{82BB45E2-B6E8-462B-A0EB-965824499D8E}" destId="{5E54FA90-D210-4144-B4FA-5384B16D70F0}" srcOrd="0" destOrd="0" parTransId="{335927DB-842D-48C1-B737-D90AF77DA482}" sibTransId="{F72D78AA-4491-4A27-B5F5-320365F4A58A}"/>
    <dgm:cxn modelId="{D62FC34D-0B29-4E15-8D81-484C875B3FBC}" type="presOf" srcId="{6BFC85A6-A73A-4779-B638-9C6507A1808C}" destId="{36B219ED-FFDC-4688-8CE1-E5610C20EEF8}" srcOrd="1" destOrd="0" presId="urn:microsoft.com/office/officeart/2005/8/layout/pyramid1"/>
    <dgm:cxn modelId="{A189AA41-27EB-45A0-9701-301E9A68F459}" type="presOf" srcId="{272AAC40-5A2A-4A6B-B536-EFDC72C28C02}" destId="{B2A82396-E1EB-41FF-815B-DA23E18DFCA3}" srcOrd="1" destOrd="0" presId="urn:microsoft.com/office/officeart/2005/8/layout/pyramid1"/>
    <dgm:cxn modelId="{EA0136F2-4CE2-40E5-86B7-F95DA800E5B3}" type="presOf" srcId="{F9D2C538-0A60-4D86-AE29-0254E589F0E1}" destId="{C87C5D5E-5A22-44D8-A486-96EE36235DC3}" srcOrd="0" destOrd="0" presId="urn:microsoft.com/office/officeart/2005/8/layout/pyramid1"/>
    <dgm:cxn modelId="{7E2A8A1D-07DE-4C13-AD68-4CA939C662E8}" type="presOf" srcId="{272AAC40-5A2A-4A6B-B536-EFDC72C28C02}" destId="{8B83196C-B007-43E5-A6B5-0B6A88AB88C5}" srcOrd="0" destOrd="0" presId="urn:microsoft.com/office/officeart/2005/8/layout/pyramid1"/>
    <dgm:cxn modelId="{BBA7C536-D10C-4EC8-95F0-6C3637DFFB50}" type="presOf" srcId="{5E54FA90-D210-4144-B4FA-5384B16D70F0}" destId="{82967385-3360-419D-9E99-6C07C1C9A663}" srcOrd="0" destOrd="0" presId="urn:microsoft.com/office/officeart/2005/8/layout/pyramid1"/>
    <dgm:cxn modelId="{CB8AE513-CAF4-4389-89C4-0F24E02783EE}" type="presOf" srcId="{82BB45E2-B6E8-462B-A0EB-965824499D8E}" destId="{F96B9CF6-0653-489A-948B-FDD7B9C5D2FE}" srcOrd="0" destOrd="0" presId="urn:microsoft.com/office/officeart/2005/8/layout/pyramid1"/>
    <dgm:cxn modelId="{89A69D8D-91A0-484C-84FA-9CC225ADA771}" type="presOf" srcId="{6BFC85A6-A73A-4779-B638-9C6507A1808C}" destId="{F51353AC-34FF-411E-AAEA-5D5DB61787BD}" srcOrd="0" destOrd="0" presId="urn:microsoft.com/office/officeart/2005/8/layout/pyramid1"/>
    <dgm:cxn modelId="{5B6D6C22-9030-4501-A429-497A697F7DD4}" srcId="{82BB45E2-B6E8-462B-A0EB-965824499D8E}" destId="{272AAC40-5A2A-4A6B-B536-EFDC72C28C02}" srcOrd="2" destOrd="0" parTransId="{D788BB0E-B376-4813-9A62-FC82933FB0DE}" sibTransId="{06376494-BED8-4556-9013-BD3B29A5CEBB}"/>
    <dgm:cxn modelId="{390C06E9-B88F-46A3-B718-618F3B9C3DF8}" type="presParOf" srcId="{F96B9CF6-0653-489A-948B-FDD7B9C5D2FE}" destId="{E9D5C38A-77BB-426D-9358-DEDFACB3F2E9}" srcOrd="0" destOrd="0" presId="urn:microsoft.com/office/officeart/2005/8/layout/pyramid1"/>
    <dgm:cxn modelId="{6171DDF6-970C-47F3-ACED-C0574E065760}" type="presParOf" srcId="{E9D5C38A-77BB-426D-9358-DEDFACB3F2E9}" destId="{82967385-3360-419D-9E99-6C07C1C9A663}" srcOrd="0" destOrd="0" presId="urn:microsoft.com/office/officeart/2005/8/layout/pyramid1"/>
    <dgm:cxn modelId="{D955AD5D-A0B0-4570-BE81-5CF451497FBD}" type="presParOf" srcId="{E9D5C38A-77BB-426D-9358-DEDFACB3F2E9}" destId="{DD2B9956-86AE-4422-A887-FE6E09637F9E}" srcOrd="1" destOrd="0" presId="urn:microsoft.com/office/officeart/2005/8/layout/pyramid1"/>
    <dgm:cxn modelId="{17F2C9B7-BFC4-4F45-92B3-BC1EA15995E0}" type="presParOf" srcId="{F96B9CF6-0653-489A-948B-FDD7B9C5D2FE}" destId="{E71D7CFF-B664-4CBC-9D09-32C30592A167}" srcOrd="1" destOrd="0" presId="urn:microsoft.com/office/officeart/2005/8/layout/pyramid1"/>
    <dgm:cxn modelId="{03E04BAC-BCCE-442E-B768-66535691A410}" type="presParOf" srcId="{E71D7CFF-B664-4CBC-9D09-32C30592A167}" destId="{C87C5D5E-5A22-44D8-A486-96EE36235DC3}" srcOrd="0" destOrd="0" presId="urn:microsoft.com/office/officeart/2005/8/layout/pyramid1"/>
    <dgm:cxn modelId="{9BDE7075-01C2-4787-BF89-0E45E7AB181F}" type="presParOf" srcId="{E71D7CFF-B664-4CBC-9D09-32C30592A167}" destId="{B59DF49A-D69E-44C5-8DBE-60DF88176C94}" srcOrd="1" destOrd="0" presId="urn:microsoft.com/office/officeart/2005/8/layout/pyramid1"/>
    <dgm:cxn modelId="{47B7A45A-7B21-4DBE-A7BE-61771BB95A27}" type="presParOf" srcId="{F96B9CF6-0653-489A-948B-FDD7B9C5D2FE}" destId="{B9E8E868-B07C-4713-8F62-0C18C82AC590}" srcOrd="2" destOrd="0" presId="urn:microsoft.com/office/officeart/2005/8/layout/pyramid1"/>
    <dgm:cxn modelId="{B16F8E90-EE2B-40E2-BA28-07C31DD1B914}" type="presParOf" srcId="{B9E8E868-B07C-4713-8F62-0C18C82AC590}" destId="{8B83196C-B007-43E5-A6B5-0B6A88AB88C5}" srcOrd="0" destOrd="0" presId="urn:microsoft.com/office/officeart/2005/8/layout/pyramid1"/>
    <dgm:cxn modelId="{3B156C9D-2A18-42A2-9AAE-A572DC895823}" type="presParOf" srcId="{B9E8E868-B07C-4713-8F62-0C18C82AC590}" destId="{B2A82396-E1EB-41FF-815B-DA23E18DFCA3}" srcOrd="1" destOrd="0" presId="urn:microsoft.com/office/officeart/2005/8/layout/pyramid1"/>
    <dgm:cxn modelId="{6656C35E-6E5B-46DA-B515-F45C1E9A5AA1}" type="presParOf" srcId="{F96B9CF6-0653-489A-948B-FDD7B9C5D2FE}" destId="{EED9A646-97BC-4C29-9D91-5D95CD7D2A1E}" srcOrd="3" destOrd="0" presId="urn:microsoft.com/office/officeart/2005/8/layout/pyramid1"/>
    <dgm:cxn modelId="{891D2EC8-C9A1-4920-9E6E-E5A2875BE9E0}" type="presParOf" srcId="{EED9A646-97BC-4C29-9D91-5D95CD7D2A1E}" destId="{F51353AC-34FF-411E-AAEA-5D5DB61787BD}" srcOrd="0" destOrd="0" presId="urn:microsoft.com/office/officeart/2005/8/layout/pyramid1"/>
    <dgm:cxn modelId="{E6560409-568D-4644-9DFC-5E201833E831}" type="presParOf" srcId="{EED9A646-97BC-4C29-9D91-5D95CD7D2A1E}" destId="{36B219ED-FFDC-4688-8CE1-E5610C20EEF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256" units="dev"/>
        </inkml:traceFormat>
        <inkml:channelProperties>
          <inkml:channelProperty channel="X" name="resolution" value="278.90762" units="1/cm"/>
          <inkml:channelProperty channel="Y" name="resolution" value="371.90082" units="1/cm"/>
          <inkml:channelProperty channel="F" name="resolution" value="0" units="1/dev"/>
        </inkml:channelProperties>
      </inkml:inkSource>
      <inkml:timestamp xml:id="ts0" timeString="2014-10-24T17:49:02.172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2873 2503 10,'0'4'5,"0"0"3,0-4-5,0 0 0,0 0 1,0 0-2,0 0 1,0 0-3,0-4 0,0 4 0,0 0 0,0 0 2,0 0 0,0 0-1,0 0 1,0 4-2,0-4 1,0 4 0,0-4 0,0 4-2,0-4 1,0 0 3,0 0 0,0 0-4,0 0 1,0 0 1,0 0 0,0 0-1,0 0 0,0 0 0,0 0 1,0 0 1,0 0 1,0 4-3,0-4 1,0 0 0,0 0 0,0 0 2,6-4 0,-1 0-3,0-4 0,1 0 0,-1-5 0,1-3 1,-1 0 0,0 0-1,1 0 0,5-1 0,-6-3 1,1 4-1,-1-4 1,0 3-1,1-3 0,-6 0 0,0 4 1,5-1-1,1 1 1,-6 4-1,0 0 0,5 0 0,-5 0 0,5-5 1,-5 5 0,6-4-1,-1 0 1,-5-4-2,6-1 1,-1 1 1,0 4 0,1 0-1,-1-1 0,1-3-1,-6 4 0,5 0 2,0-1 0,6 1-1,-5 0 1,-1 8-1,0-4 1,-5 4-1,0-4 0,0-1 0,0 5 0,0-8 1,0 4 0,0 0-1,0 0 0,0-5-1,6-3 1,-6 0 1,0 4 1,0-9-3,0 1 0,0 8 0,0 0 0,0-1 2,5 5 0,-5 0-2,0 0 1,0 0 0,0 0 0,0-1 0,0-3 1,0 0-2,0-4 1,6-1 0,-6 5 1,5-4-1,-5 0 1,0-1-1,0-3 0,0 4-1,0 0 1,0-1 0,0 1 1,0 4-2,0 0 1,0-5 0,-5-3 0,-1 4 0,6-5 0,-5 1 0,5-4 1,-6-1-2,1 5 1,5 0 0,-5 3 1,5 1-1,0 0 1,-6-4-2,1 3 1,5 1-1,-6 4 1,1-4 1,0 3 1,-1 1-3,1 0 1,5 0-1,-6 4 1,1-5 1,0 1 0,-1 0-2,1 0 1,5 0 1,-6-1 0,1 1-1,0 0 0,-1 4-1,1-4 0,5-5 1,0 9 0,0-4 1,-6 0 0,6 3-2,-5 1 1,0-4 0,-1 0 0,6 0-1,0-5 1,0 9 0,-5-4 0,-1-8 0,1 8 0,5-5 0,0 5 1,0 4-1,0 0 1,0-4-2,0 3 0,0 1 1,0 0 0,0 0 0,0 0 1,0 0-2,0 3 1,0-3 0,0 0 1,5 4-2,1-4 0,-1 0 2,1 0 0,-1-5-2,0 1 1,-5 16 0,22-16 0,-11 0 0,5-1 0,0 1 0,0 4 0,1 0 1,-1 0-1,0 0 0,0 4-1,0-1 1,1 1 0,-1 0 1,0 4-1,0 0 1,1 4-1,-1 0 1,0-4 0,0 0 0,0-4-1,1 8 0,-1-4 0,-5 0 0,-1 4 0,1 0 1,0 0-1,0 0 0,0 0 0,-1 4 0,1 0 0,0-4 1,0 0-2,0 0 1,5 0 1,-5 0 0,5 4-2,-5 0 1,0-4 0,-1 4 1,1 0-1,5 0 1,-5 0-1,0-4 0,0 0-1,0 0 1,5 0 0,-5 0 0,-1 0 0,1 4 0,0-4 0,-6 0 1,6 4-1,0-4 1,0 4-1,5-4 0,-5 0 0,5 4 1,-5 0-1,5 1 0,-5-1-1,5 0 1,-5 0 0,0 0 0,0 0 0,-1 0 1,1 0-1,0 0 0,0 0 1,0 4 0,-1 0 0,-4 0 0,-1 4-2,1 1 1,-1-1 0,0 4 1,1-4-2,5 4 1,-6-3 2,0 3 1,1-4-4,-1 0 1,1 0-2,-1 0 0,0 1 2,1-1 1,-1 0-1,1-4 0,-6 4 0,5-8 0,1 8 0,-6-4 0,5 1 0,0 3 0,-5 4 1,6-4 1,-6 0-4,5 0 1,1 5 1,-1-1 0,-5 0 1,5-4 1,-5 4-2,0-3 1,6-1-2,-6 0 1,5-4 0,-5 4 0,6 0 0,-6 0 0,0 1 1,0-5 0,0 0-2,0 4 1,0 0-1,0 0 1,0 1 0,0 3 1,0-4-2,0 4 1,0-4 0,0 4 1,0-3-1,0-1 0,0 0 0,0 0 0,0 0 0,0 0 1,0 1-2,0-1 1,0 4-1,0 0 1,0-4 0,0 5 1,0-1-2,-6-4 1,1 4 1,-1-4 0,6 4-2,-5 1 1,0-1 0,5-4 0,-6 8 0,1-7 0,5 3 0,0 4 0,-6-4-1,1 4 1,0 1 0,5 3 0,-6-4 0,6-3 1,0-1-1,-5-4 0,5 0 0,-6 0 1,1 4-1,5-3 0,-11-1 0,6 0 0,-1 0 0,1-4 0,5 4 0,-6-4 0,6 5-1,0-1 1,0-4 0,-5 4 0,0 0-1,-1-4 1,6 4 0,-5 1 0,-1 3 0,1-4 1,0 0-1,-1 4 0,1 1 0,-1-1 0,1-4 0,0 4 1,-1-8-2,1 0 1,-1 5 0,1-1 0,0 0 0,5-4 0,-6 0 0,6 4 0,-5-4-1,-1 0 1,6 1 2,-5 3 0,0 0-4,-1 4 1,1 0 1,-1 0 0,1 5 0,-6-1 0,6-4 0,-6 0 0,0-3-1,0 3 1,6-4 0,0 0 1,-1 0-3,1 0 0,-1 5 3,1-1 1,-1 0-4,1-4 1,5 4 1,-5 1 0,5-5 0,-6 4 0,1 0 1,5 0 1,-6-3-4,1 3 1,0 0 1,5 0 0,-6 0-1,6-3 1,-5-1 2,-1 4 0,6-8-4,0 4 1,0 5 0,0-5 1,-5 0 0,5 0 0,0 0 1,0 0 1,0-4-3,0 5 0,0-1 1,0 4 0,-5-4-1,5 0 1,0 4 2,0 5 0,0-5-4,0 4 1,0 0 0,0 1 1,0-5 0,0 0 1,0 0-1,0 1 0,0-1-1,0 0 1,0-4 0,0 0 1,0 5 0,0-1 1,0 0-2,0 0 0,0 0 0,0 5 0,0-1-2,0-4 0,0 0 2,0 1 1,0-1-1,0-4 0,5 0 0,0 0 0,1 0-1,-1 1 1,-5-1 0,6 0 0,-1 0 2,-5-4 0,5 4-4,1-4 0,-6 5 2,5-1 0,1 0 0,-1 0 0,0-4 0,6 4 0,-5 1 0,5-1 1,-6 0-2,6 8 1,-6-8 0,6 9 1,0-5-2,0-4 0,-1 4 2,-4-8 0,5 8-1,-6-3 0,0 3-1,6 0 1,-5 0 2,-1 4 0,0 1-4,6-1 1,0 0 1,0 1 0,0 3 0,-1-4 0,1 0 2,0-3 0,0-5-3,0 4 1,-6-4 0,0 0 1,1 5-3,-1-5 0,1 0 2,-1 4 0,6 4 0,-6-3 0,1 3 1,-1 0 1,1 0-2,-1 1 1,0-1-1,6 0 0,-5 0-2,-1-3 1,6-1 2,-6 0 1,6-4-4,-6-4 0,1 0 4,5 5 0,-1-1-3,-4 0 1,5 4 0,-6 0 0,0 1 0,6-1 1,-5 0-1,-1 0 0,6 0 0,0 1 0,-6-1 0,6 0 1,0 0-1,-1 0 0,1 5-1,0-5 1,0 0 0,0 0 0,0-4 1,-1 1 1,1-1-4,0 0 1,0 0 2,0-4 1,5 13-3,0-5 0,0 4 1,0-4 1,1 4-1,4 1 1,-5-5-1,1 4 1,-1 0-1,6 1 0,-6 3 0,5-12 0,-4 4-1,-1 1 1,-5 3 1,5-4 0,-5 4-2,-1 1 1,7-1 0,-1 0 0,0 0 0,0 5 1,0-5-1,1 4 0,-1-3-1,6-1 1,-6-4 1,5 0 0,1-4-2,0 1 1,-1-1 0,1-4 0,-6 0-1,0 4 1,0 4 0,1 1 0,-1-5 0,5 8 1,-4-4-1,4-4 1,-4 1-2,4-1 0,-5 0 2,6 0 0,-6 0-2,0 0 1,1 1 0,-1-5 0,0 4 0,0-4 0,0 4-1,1 0 1,-7-8 0,1 0 0,-11-4 0,11 17 0,0-5 1,0 0-2,0-4 1,-1 0 0,1-4 0,-5 4 1,4-4 0,1 4-2,0-4 0,-6 0 1,6 5 0,-5-5 0,4 0 1,1 0-1,0 0 0,0 0 0,0 0 0,-1 0-1,1 0 1,0 0 0,0 4 1,0-4-1,-1 0 0,1 0-1,0 0 1,5 4 0,-5 1 1,0-5-1,0 4 1,5 0-2,-5-4 0,0 0 1,-1 0 1,1 4-1,0-4 0,5 0-1,-5 0 1,5 4 0,0-4 1,-5 0-2,5 1 1,-5-1 0,0 4 0,5-4-1,-5 0 1,0 0 0,0 0 1,0 0-1,5 0 0,-5-4 0,-1 4 0,1 0 0,0 0 0,5-4 0,-5 4 1,0-4-2,0 0 1,-1 0 0,1 0 0,0 0 0,-6 4 0,1-4 0,-1 4 1,1-4-2,4 0 0,-4 4 1,-1-4 1,1 0-1,4 0 0,-4 0 0,5 0 1,-6 0-2,1 0 1,-1 0 0,6 4 0,-6-4 0,6 5 0,0-5 0,0 0 0,-1 0 0,1 0 1,0 0-2,0 0 1,0 0-1,-1 0 1,1 0 1,0 0 0,0 0-2,0-5 0,-1 5 1,1 0 0,0 0 0,0 0 1,0 0-1,-1 0 1,1 0-1,0 5 0,0-5 0,0 4 0,-6 0-1,6 0 1,0 0 0,0 0 1,5 0-1,0 0 0,0 0-1,0 0 1,1 0 0,-7 0 1,1 0-2,5 0 1,-5-4 0,5 4 1,-5-4-1,0 4 0,5-4 0,-5 0 0,0 0 0,0 0 1,0 4-2,-1-4 0,1 0 1,-5 0 1,4 0-1,-4 4 1,-1-4-2,1 4 0,-1-4 1,0 5 0,-5-1 0,6 0 1,-1 0-2,1 0 1,-1-4 0,0 4 1,1 0-2,-1 4 1,1 0 0,-1 4 0,0 0 0,1-4 1,-1 5-3,1-5 1,-6 0 2,5 0 1,-5 0-2,0 0 0,5 0-1,-5 4 1,0-3 1,0 3 0,0 0-2,0 0 0,0-4 1,0 4 1,0-8-2,0 4 1,0 1 0,0 3 0,0-4 0,0 0 1,0 0-1,0 0 0,0-4-1,0 4 1,-5 0 1,0 1 0,-1-1-2,1 0 0,5 4 1,-6-4 0,6 4 0,-5-4 0,5 4 0,-5 1 1,-1-1-1,1 0 0,5 0 0,-6 0 0,6 0 0,-5 1 0,0-5 0,-1 4 0,6-4 0,-5 0 1,5-4-3,0 4 1,-6 0 1,1 0 1,0 0-1,-1 5 1,6-5-2,-5 0 1,-1 0 0,1 0 0,0 0 0,-1-4 0,-5 0 0,1 0 0,-1 0 0,-5 0 1,-1 0-1,6-4 0,-5 0-1,5 0 1,1 0 0,-7 0 0,7 5 0,-1-5 0,-5-5 0,5 5 0,0 0 0,-5 0 0,5 0 0,0 0 1,0 0-1,1 0 1,-1 5-2,0-5 0,0 0 0,0 4 1,1 0 1,-1 0 0,-6 0-1,1 0 0,0 0-1,5 0 1,-5 0 0,0 0 0,0 4 0,-6 4 1,0 0-1,6-3 1,0 3-2,0 0 1,0 0-1,-1 0 1,1-8 0,0 4 1,5-4-1,0 5 1,0-5-1,1 4 0,-1-4 0,0-4 1,0-4 0,0 0 0,1 4-2,-7-8 1,-4-5 0,5 5 0,-6 4-1,0-4 1,1-4 0,-6 4 1,5-4-1,0 0 1,1 3-2,-1-3 0,1 0 1,-1 4 0,0-4 0,1 0 1,-1-1-1,1-3 0,-1-4 0,0 4 1,1 0-2,-1-5 1,0 5 0,1 0 1,5 4-2,-1 0 0,1-1 2,0 1 0,5 4-1,-5 0 0,5 0 0,-5 0 0,0 4 0,0 0 0,-1 0 0,1-4 0,0-1-1,0 1 1,-6 0 0,6 0 0,0 0 0,-6 0 1,-5 0-2,5 4 1,1 0 0,-1 0 0,6 4 0,0-4 1,-1 0-2,1 0 1,0-1 0,0-7 1,0 4-2,-1-4 1,1 0 0,5 0 0,-5 0 0,5-1 0,1-3 0,-1 4 1,0-4-2,0 4 0,0-5 1,1-3 1,4 0-3,1-4 1,-1 7 1,1-3 0,-6 0 1,6 0 0,-6 3-2,5-3 1,-4 0 1,4 0 0,1 3-3,-1 1 1,1 0 1,0 0 1,-1-1-1,-5 1 0,6 0-1,0 0 0,-1 0 1,1-1 1,-1 1-1,1 0 0,0 0-1,-1 4 1,1-5 0,-1 5 1,1 0-1,0 0 0,-6-8-1,5 3 1,-4 5 0,-1-4 1,5 0-2,-4-4 1,-1 7 0,-5-7 0,-1 0 0,1 4 0,0 4 0,0-5 0,-1 5 0,1 0 0,0-4-1,0 8 1,0 0 0,-1-1 0,1-3 1,5 0 0,1 0-1,-1 0 0,0 0-1,-5 4 0,5-5 1,-5 1 1,0 0-2,-1 0 1,1 0 0,0 0 1,0-1-1,-1-3 0,1 0 0,0 0 0,5 0 0,-5-1 0,0 1 0,5 0 1,-5 4-2,5 0 1,0-1 0,-5 1 0,5 4 0,0-4 0,1 0 0,4 0 1,-5-4-2,0-1 1,1 1 0,-1 0 0,0-4 0,0 3 1,0 5-1,1-8 0,-1 8-1,0-4 0,0-1 2,-5 1 0,5 4-2,-5 0 1,0 4 0,0 0 1,-1-4-2,1-1 1,16 13 0,-21-16 0,4 4 1,-4-4-2,4 4 1,1-1 0,0 1 0,0 0 0,0 0 1,-1 0-1,1-4 0,0 3 0,0 1 0,0 0-1,-1 0 0,-4 0 1,5 4 1,-1-4-1,1 3 0,0 1 1,0 0 0,-1 4-2,1 0 0,0 0 1,0-4 0,-6 4 0,1 0 0,-6 0 0,-6 0 1,1 4-2,-12-4 1,7 4 0,-1 0 1,0 0-1,0-4 0,6 4-1,-1-4 1,1 4 0,5-4 0,0-1 0,0 1 0,5-4 1,1 4 0,4 0-2,1-4 1,0 0 0,0 4 1,5 0-2,0 0 1,0 4 0,0 0 1,6 0-2,0 0 0,-1-4 2,1 4 0,-1-4-2,-4 0 1,-1 4 0,-5-4 0,-1 0-1,1 4 1,-5-4 1,-1-1 0,0 5-1,-5 0 0,0-4 0,0 8 0,0-8-1,0 8 1,0 1 0,0-5 1,6 4-2,-1-4 1,0 0 0,1 0 0,-1 0 0,1 0 1,-1 0-2,6-4 1,-6-1 0,6-3 0,0 0 1,-6 8 0,6 0-3,0 0 1,-1-4 1,1 4 1,-5-8-1,-1 4 1,0-4-1,-5 4 0,0-4 0,0 0 0,-5-5 0,-1 9 0,6-4-1,0 4 1,0-4 0,0 4 1,0 4-1,0-4 1,0 4-1,6-4 0,-1 4 0,0 0 0,1 0-1,-1 0 1,1-4 0,4 4 0,1 0 0,0 0 0,0 0 0,-1 0 0,1 0 0,5-4 1,1-4-1,-7 8 0,1 4-1,-5-4 1,-6 0-1,0 0 1,0 0 1,-6-4 0,6 8-2,0 4 1,0 0-1,0 0 1,0 0 0,0 4 0,-5 1 1,5 3 1,0-4-4,0-4 1,-1 4 1,1-4 1,6 0-2,5 1 1,-1-5 0,1 0 1,0 0-1,0-4 0,0 4 0,5 0 0,0 0 0,0 0 0,0-4 0,1 4 0,-1 0 0,-5-4 0,-1 4 0,1 0 0,0 0 0,-6 0 1,1 4-2,-6 0 0,5-3 1,-5-1 1,5 0-2,1 0 1,5-4 0,-1 0 0,1 0 1,-6 0 0,1-4-2,-1 0 0,1-5 1,-1 1 0,0 4 0,-5-4 0,0 0 0,6 4 0,-1 0-1,1 4 1,4-4 0,1-4 1,0-4-1,0-5 0,5 1-1,0-4 0,0-4-1,0-5 1,6-3 1,0 3 1,-1 1-2,1 0 0,-1-1-1,1-3 1,5 0 2,0-1 1,0 1-4,0 3 1,0 1 2,0 0 1,0 3-4,5 1 1,-5 8 1,6-5 0,-1 9-1,-5 0 1,6-4 0,-1 4 1,0 0-1,1-1 1,5-3-2,-1 4 1,1-4 0,0 4 0,5 0-1,0 3 0,1 1 1,-1-4 0,6 0 0,-1 0 0,1 4-1,-1-4 1,1-1 0,0 5 1,-1-4 0,6-4 0,6 4-2,-6 4 0,0 0 1,5-1 0,-5 5 0,0 4 1,0-4-2,0 4 0,-5 4 1,-6-4 1,0 4-2,0-8 1,6 4 0,0 0 1,-1 0-2,6-4 0,0 4 2,6 0 0,-1 0-2,1-4 0,-1 0 1,1 0 1,-1 0-1,6 4 1,0-4-1,5 0 0,0 0 0,0 0 1,-5 4-2,-5-4 1,-1 4 0,0 0 0,-5 0-1,6 0 0,-1 0 2,1 0 0,-1 0 0,6 0 0,-6 0-2,1-4 0,5 0 1,-1 4 0,7 0 1,-6 0 0,-1 0-1,1 0 0,0 0 1,-6 0 1,1 4-2,-1 0 0,-5 4 0,0-4 1,0 0-2,0-4 1,0 8 1,0-4 0,0 0-1,0-4 0,0 0-1,1 4 1,-7-4 0,6 4 0,-5 4 0,-1-8 0,6 0 0,0 5 0,0-5 0,0 4 0,0 0 0,1-8 0,-1 4 0,0 0 1,0-4-1,-6-5 0,-5 5-1,1-4 1,-1 0 0,0 0 1,-5-4-1,0 0 1,-1 0-2,1-5 1,-5 1 1,-1-4 0,0 0-1,1-1 0,-1 1 0,-5-4 1,0-1-2,0 1 1,0 4 0,0 0 1,6 3-1,-6 1 0,0 0-1,0 4 1,0-4 0,5-1 1,1 1-2,-6 0 1,5 0 0,-5 4 1,5-1-1,-5-3 1,6 0-2,-6 0 1,0 0 0,0-1 0,5 1 0,-5 0 0,6-4-1,-1 3 1,-5 1 0,0 0 1,0 4-1,0 0 0,0-4-1,0-1 1,0 1 1,0 4 0,0 0-2,0 0 0,0-1 1,5 1 0,-5 0 0,0 0 1,6 0-1,-6 0 1,0-5-2,5 1 0,1 0 1,-1 0 1,0 0-3,-5-1 1,6 1 0,-1 4 1,1-4-8,-1 0 1,6-1-8,5 1 1,6-4-15,-1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175" y="0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B44A6-D807-4825-9979-2D55C3CB9EFF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2713" y="1163638"/>
            <a:ext cx="4189412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79925"/>
            <a:ext cx="5564188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175" y="8842375"/>
            <a:ext cx="30130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41E57-BB9F-4E73-AD26-5502B4FCD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87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Clinical Impact Clinical Outcome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Safety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Hypersensitivity or anaphylactic reactions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Neutralize activity of endogenous counterpart with unique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 causing deficiency syndrome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Immune complex formation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Efficacy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Neutralize activity of therapeutic protein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Increase or decrease efficacy by extending or curtailing half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life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Increase or decrease efficacy by changing bio-distribution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Pharmacokinetics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Extend, or curtail half life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Alter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biodistribution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PK changes may dictate changes in dosing</a:t>
            </a:r>
          </a:p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None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 No discernible impact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41E57-BB9F-4E73-AD26-5502B4FCD2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32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Immunogenicity of biological products is a high profile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 for industry and for regulatory authorities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Immunogenicity may impact safety and/or efficacy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FDA &amp; EMA require that immunogenicity 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biotherapeutics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Development 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biotherapeutics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chronic use is increasing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 to understand potential implications of immunogenicity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Immunogenicity strategies and data are essential components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Target Product Profiles, INDs, BLAs, &amp; USPIs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41E57-BB9F-4E73-AD26-5502B4FCD2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34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1264A-D161-465A-A584-040C6F69DE36}" type="slidenum">
              <a:rPr lang="en-US"/>
              <a:pPr/>
              <a:t>15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/>
              <a:t>-Cell based: reagents are genetically engineered and then stored as cell lines.</a:t>
            </a:r>
          </a:p>
          <a:p>
            <a:r>
              <a:rPr lang="en-US" dirty="0"/>
              <a:t>-Have to be concerned about consistency across cell passages</a:t>
            </a:r>
            <a:r>
              <a:rPr lang="en-US" dirty="0" smtClean="0"/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Immunogenicity testing will be performed by multi-tiered approach: screening assay for detection, specificity assay for confirmation, titer assay for concentration, </a:t>
            </a:r>
            <a:r>
              <a:rPr lang="en-US" sz="1200" kern="1200" dirty="0" err="1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isotyping</a:t>
            </a:r>
            <a:r>
              <a:rPr lang="en-US" sz="1200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assay for characterization, and a cell based bioassay for neutralizing anti-drug antibodies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Anti-drug antibodies assay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Screening assay for identification of antibody positive samples/patients,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Confirmation assay for validate the presence of antibodies and determining antibody specificity,</a:t>
            </a:r>
          </a:p>
          <a:p>
            <a:r>
              <a:rPr lang="en-US" b="1" dirty="0" err="1" smtClean="0">
                <a:solidFill>
                  <a:schemeClr val="tx2"/>
                </a:solidFill>
              </a:rPr>
              <a:t>Neutralisation</a:t>
            </a:r>
            <a:r>
              <a:rPr lang="en-US" b="1" dirty="0" smtClean="0">
                <a:solidFill>
                  <a:schemeClr val="tx2"/>
                </a:solidFill>
              </a:rPr>
              <a:t> assay </a:t>
            </a:r>
            <a:r>
              <a:rPr lang="en-US" dirty="0" smtClean="0">
                <a:solidFill>
                  <a:schemeClr val="tx2"/>
                </a:solidFill>
              </a:rPr>
              <a:t>(in general functional bioassays,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Characterization assay</a:t>
            </a:r>
            <a:r>
              <a:rPr lang="en-US" dirty="0" smtClean="0">
                <a:solidFill>
                  <a:schemeClr val="tx2"/>
                </a:solidFill>
              </a:rPr>
              <a:t> which assess and characterize the clinical impact of antibodies (and possibly other components of immune responses) if these are detected/induced</a:t>
            </a:r>
            <a:endParaRPr lang="en-US" sz="1200" kern="1200" dirty="0" smtClean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17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1264A-D161-465A-A584-040C6F69DE36}" type="slidenum">
              <a:rPr lang="en-US"/>
              <a:pPr/>
              <a:t>19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en-US" dirty="0"/>
              <a:t>-Cell based: reagents are genetically engineered and then stored as cell lines.</a:t>
            </a:r>
          </a:p>
          <a:p>
            <a:r>
              <a:rPr lang="en-US" dirty="0"/>
              <a:t>-Have to be concerned about consistency across cell passages</a:t>
            </a:r>
            <a:r>
              <a:rPr lang="en-US" dirty="0" smtClean="0"/>
              <a:t>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Immunogenicity testing will be performed by multi-tiered approach: screening assay for detection, specificity assay for confirmation, titer assay for concentration, </a:t>
            </a:r>
            <a:r>
              <a:rPr lang="en-US" sz="1200" kern="1200" dirty="0" err="1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isotyping</a:t>
            </a:r>
            <a:r>
              <a:rPr lang="en-US" sz="1200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assay for characterization, and a cell based bioassay for neutralizing anti-drug antibodies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Anti-drug antibodies assay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Screening assay for identification of antibody positive samples/patients,</a:t>
            </a:r>
            <a:endParaRPr lang="en-US" dirty="0" smtClean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Confirmation assay for validate the presence of antibodies and determining antibody specificity,</a:t>
            </a:r>
          </a:p>
          <a:p>
            <a:r>
              <a:rPr lang="en-US" b="1" dirty="0" err="1" smtClean="0">
                <a:solidFill>
                  <a:schemeClr val="tx2"/>
                </a:solidFill>
              </a:rPr>
              <a:t>Neutralisation</a:t>
            </a:r>
            <a:r>
              <a:rPr lang="en-US" b="1" dirty="0" smtClean="0">
                <a:solidFill>
                  <a:schemeClr val="tx2"/>
                </a:solidFill>
              </a:rPr>
              <a:t> assay </a:t>
            </a:r>
            <a:r>
              <a:rPr lang="en-US" dirty="0" smtClean="0">
                <a:solidFill>
                  <a:schemeClr val="tx2"/>
                </a:solidFill>
              </a:rPr>
              <a:t>(in general functional bioassays,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Characterization assay</a:t>
            </a:r>
            <a:r>
              <a:rPr lang="en-US" dirty="0" smtClean="0">
                <a:solidFill>
                  <a:schemeClr val="tx2"/>
                </a:solidFill>
              </a:rPr>
              <a:t> which assess and characterize the clinical impact of antibodies (and possibly other components of immune responses) if these are detected/induced</a:t>
            </a:r>
            <a:endParaRPr lang="en-US" sz="1200" kern="1200" dirty="0" smtClean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02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41E57-BB9F-4E73-AD26-5502B4FCD2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8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36000">
              <a:schemeClr val="bg1"/>
            </a:gs>
            <a:gs pos="78000">
              <a:srgbClr val="009BD2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ccutestindia.com/images/logo_accu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36" y="47135"/>
            <a:ext cx="1857865" cy="13492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212" y="4382773"/>
            <a:ext cx="7350801" cy="1152128"/>
          </a:xfrm>
        </p:spPr>
        <p:txBody>
          <a:bodyPr anchor="t"/>
          <a:lstStyle>
            <a:lvl1pP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212" y="5657832"/>
            <a:ext cx="7350801" cy="864096"/>
          </a:xfrm>
          <a:ln>
            <a:noFill/>
          </a:ln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2" name="Moon 11"/>
          <p:cNvSpPr/>
          <p:nvPr/>
        </p:nvSpPr>
        <p:spPr bwMode="auto">
          <a:xfrm rot="4491673">
            <a:off x="1962564" y="-1812607"/>
            <a:ext cx="4451117" cy="8919739"/>
          </a:xfrm>
          <a:prstGeom prst="moon">
            <a:avLst>
              <a:gd name="adj" fmla="val 7143"/>
            </a:avLst>
          </a:prstGeom>
          <a:gradFill flip="none" rotWithShape="1">
            <a:gsLst>
              <a:gs pos="35000">
                <a:srgbClr val="009BD2">
                  <a:alpha val="29000"/>
                </a:srgbClr>
              </a:gs>
              <a:gs pos="100000">
                <a:srgbClr val="00BBFE">
                  <a:alpha val="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5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200" y="1396423"/>
            <a:ext cx="1752600" cy="134677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418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53030" y="3429003"/>
            <a:ext cx="7267120" cy="68678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2"/>
            <a:ext cx="1117600" cy="9146951"/>
            <a:chOff x="0" y="0"/>
            <a:chExt cx="1117600" cy="9146951"/>
          </a:xfrm>
        </p:grpSpPr>
        <p:sp>
          <p:nvSpPr>
            <p:cNvPr id="8" name="Rectangle 7"/>
            <p:cNvSpPr/>
            <p:nvPr/>
          </p:nvSpPr>
          <p:spPr bwMode="auto">
            <a:xfrm rot="16200000">
              <a:off x="-2870200" y="2870200"/>
              <a:ext cx="6858000" cy="11176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29000"/>
                  </a:schemeClr>
                </a:gs>
                <a:gs pos="61000">
                  <a:srgbClr val="339FD1"/>
                </a:gs>
              </a:gsLst>
              <a:path path="circle">
                <a:fillToRect r="100000" b="100000"/>
              </a:path>
              <a:tileRect l="-100000" t="-100000"/>
            </a:gra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  <a:cs typeface="+mn-cs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 rot="16200000">
              <a:off x="-3933371" y="4217876"/>
              <a:ext cx="9146951" cy="711200"/>
              <a:chOff x="0" y="6146800"/>
              <a:chExt cx="9146951" cy="711200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b="91980"/>
              <a:stretch>
                <a:fillRect/>
              </a:stretch>
            </p:blipFill>
            <p:spPr bwMode="auto">
              <a:xfrm>
                <a:off x="0" y="6219371"/>
                <a:ext cx="6943725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lum bright="30000"/>
              </a:blip>
              <a:srcRect l="38399" b="91980"/>
              <a:stretch>
                <a:fillRect/>
              </a:stretch>
            </p:blipFill>
            <p:spPr bwMode="auto">
              <a:xfrm rot="10800000">
                <a:off x="4869541" y="6146800"/>
                <a:ext cx="4277410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98" y="5675090"/>
            <a:ext cx="2045214" cy="9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28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93713" y="973138"/>
            <a:ext cx="8229600" cy="508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92221" y="2"/>
            <a:ext cx="8151779" cy="88521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35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0"/>
            <a:ext cx="8229599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34976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89261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79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494" y="2"/>
            <a:ext cx="8161505" cy="88521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494" y="2"/>
            <a:ext cx="8161505" cy="836577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49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97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04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855" y="2"/>
            <a:ext cx="8210145" cy="90467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89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1526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3055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49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36000">
              <a:schemeClr val="bg1"/>
            </a:gs>
            <a:gs pos="78000">
              <a:srgbClr val="009BD2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ccutestindia.com/images/logo_accu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36" y="47135"/>
            <a:ext cx="1857865" cy="13492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212" y="4382773"/>
            <a:ext cx="7350801" cy="1152128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212" y="5657832"/>
            <a:ext cx="7350801" cy="864096"/>
          </a:xfrm>
          <a:ln>
            <a:noFill/>
          </a:ln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2" name="Moon 11"/>
          <p:cNvSpPr/>
          <p:nvPr/>
        </p:nvSpPr>
        <p:spPr bwMode="auto">
          <a:xfrm rot="4491673">
            <a:off x="1962564" y="-1812607"/>
            <a:ext cx="4451117" cy="8919739"/>
          </a:xfrm>
          <a:prstGeom prst="moon">
            <a:avLst>
              <a:gd name="adj" fmla="val 7143"/>
            </a:avLst>
          </a:prstGeom>
          <a:gradFill flip="none" rotWithShape="1">
            <a:gsLst>
              <a:gs pos="35000">
                <a:srgbClr val="009BD2">
                  <a:alpha val="29000"/>
                </a:srgbClr>
              </a:gs>
              <a:gs pos="100000">
                <a:srgbClr val="00BBFE">
                  <a:alpha val="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135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36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www.accutestindia.com/images/logo_accu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1" y="5397500"/>
            <a:ext cx="1704975" cy="1238250"/>
          </a:xfrm>
          <a:prstGeom prst="rect">
            <a:avLst/>
          </a:prstGeom>
          <a:noFill/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53030" y="3429003"/>
            <a:ext cx="7267120" cy="68678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2"/>
            <a:ext cx="1117600" cy="9146951"/>
            <a:chOff x="0" y="0"/>
            <a:chExt cx="1117600" cy="9146951"/>
          </a:xfrm>
        </p:grpSpPr>
        <p:sp>
          <p:nvSpPr>
            <p:cNvPr id="8" name="Rectangle 7"/>
            <p:cNvSpPr/>
            <p:nvPr/>
          </p:nvSpPr>
          <p:spPr bwMode="auto">
            <a:xfrm rot="16200000">
              <a:off x="-2870200" y="2870200"/>
              <a:ext cx="6858000" cy="11176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29000"/>
                  </a:schemeClr>
                </a:gs>
                <a:gs pos="61000">
                  <a:srgbClr val="339FD1"/>
                </a:gs>
              </a:gsLst>
              <a:path path="circle">
                <a:fillToRect r="100000" b="100000"/>
              </a:path>
              <a:tileRect l="-100000" t="-100000"/>
            </a:gra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350" dirty="0" smtClean="0">
                <a:solidFill>
                  <a:srgbClr val="000000"/>
                </a:solidFill>
                <a:ea typeface="ＭＳ Ｐゴシック" pitchFamily="-112" charset="-128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 rot="16200000">
              <a:off x="-3933371" y="4217876"/>
              <a:ext cx="9146951" cy="711200"/>
              <a:chOff x="0" y="6146800"/>
              <a:chExt cx="9146951" cy="711200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b="91980"/>
              <a:stretch>
                <a:fillRect/>
              </a:stretch>
            </p:blipFill>
            <p:spPr bwMode="auto">
              <a:xfrm>
                <a:off x="0" y="6219371"/>
                <a:ext cx="6943725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lum bright="30000"/>
              </a:blip>
              <a:srcRect l="38399" b="91980"/>
              <a:stretch>
                <a:fillRect/>
              </a:stretch>
            </p:blipFill>
            <p:spPr bwMode="auto">
              <a:xfrm rot="10800000">
                <a:off x="4869541" y="6146800"/>
                <a:ext cx="4277410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1135032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93713" y="973138"/>
            <a:ext cx="8229600" cy="508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D43DCBF-3349-48D4-917F-6A89B68DD6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925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34976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89261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B0F9F96D-7D66-460F-9E5C-071A7C74A3A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929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D43DCBF-3349-48D4-917F-6A89B68DD6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13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D43DCBF-3349-48D4-917F-6A89B68DD6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21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2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586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77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1526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3055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458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92" y="179387"/>
            <a:ext cx="8972373" cy="2462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7426" y="1005840"/>
            <a:ext cx="7521820" cy="5352098"/>
          </a:xfrm>
          <a:prstGeom prst="rect">
            <a:avLst/>
          </a:prstGeom>
        </p:spPr>
        <p:txBody>
          <a:bodyPr lIns="0" tIns="0" rIns="0" bIns="0"/>
          <a:lstStyle>
            <a:lvl1pPr>
              <a:defRPr sz="975" baseline="0"/>
            </a:lvl1pPr>
            <a:lvl2pPr>
              <a:defRPr sz="975" baseline="0"/>
            </a:lvl2pPr>
            <a:lvl3pPr>
              <a:defRPr sz="975" baseline="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95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36000">
              <a:schemeClr val="bg1"/>
            </a:gs>
            <a:gs pos="78000">
              <a:srgbClr val="009BD2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ccutestindia.com/images/logo_accu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36" y="47135"/>
            <a:ext cx="1857865" cy="13492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212" y="4382773"/>
            <a:ext cx="7350801" cy="1152128"/>
          </a:xfrm>
        </p:spPr>
        <p:txBody>
          <a:bodyPr anchor="t"/>
          <a:lstStyle>
            <a:lvl1pPr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212" y="5657832"/>
            <a:ext cx="7350801" cy="864096"/>
          </a:xfrm>
          <a:ln>
            <a:noFill/>
          </a:ln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2" name="Moon 11"/>
          <p:cNvSpPr/>
          <p:nvPr/>
        </p:nvSpPr>
        <p:spPr bwMode="auto">
          <a:xfrm rot="4491673">
            <a:off x="1962564" y="-1812607"/>
            <a:ext cx="4451117" cy="8919739"/>
          </a:xfrm>
          <a:prstGeom prst="moon">
            <a:avLst>
              <a:gd name="adj" fmla="val 7143"/>
            </a:avLst>
          </a:prstGeom>
          <a:gradFill flip="none" rotWithShape="1">
            <a:gsLst>
              <a:gs pos="35000">
                <a:srgbClr val="009BD2">
                  <a:alpha val="29000"/>
                </a:srgbClr>
              </a:gs>
              <a:gs pos="100000">
                <a:srgbClr val="00BBFE">
                  <a:alpha val="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35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76200" y="1396423"/>
            <a:ext cx="1752600" cy="134677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940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53030" y="3429003"/>
            <a:ext cx="7267120" cy="68678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2"/>
            <a:ext cx="1117600" cy="9146951"/>
            <a:chOff x="0" y="0"/>
            <a:chExt cx="1117600" cy="9146951"/>
          </a:xfrm>
        </p:grpSpPr>
        <p:sp>
          <p:nvSpPr>
            <p:cNvPr id="8" name="Rectangle 7"/>
            <p:cNvSpPr/>
            <p:nvPr/>
          </p:nvSpPr>
          <p:spPr bwMode="auto">
            <a:xfrm rot="16200000">
              <a:off x="-2870200" y="2870200"/>
              <a:ext cx="6858000" cy="11176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29000"/>
                  </a:schemeClr>
                </a:gs>
                <a:gs pos="61000">
                  <a:srgbClr val="339FD1"/>
                </a:gs>
              </a:gsLst>
              <a:path path="circle">
                <a:fillToRect r="100000" b="100000"/>
              </a:path>
              <a:tileRect l="-100000" t="-100000"/>
            </a:gra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  <a:cs typeface="+mn-cs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 rot="16200000">
              <a:off x="-3933371" y="4217876"/>
              <a:ext cx="9146951" cy="711200"/>
              <a:chOff x="0" y="6146800"/>
              <a:chExt cx="9146951" cy="711200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b="91980"/>
              <a:stretch>
                <a:fillRect/>
              </a:stretch>
            </p:blipFill>
            <p:spPr bwMode="auto">
              <a:xfrm>
                <a:off x="0" y="6219371"/>
                <a:ext cx="6943725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lum bright="30000"/>
              </a:blip>
              <a:srcRect l="38399" b="91980"/>
              <a:stretch>
                <a:fillRect/>
              </a:stretch>
            </p:blipFill>
            <p:spPr bwMode="auto">
              <a:xfrm rot="10800000">
                <a:off x="4869541" y="6146800"/>
                <a:ext cx="4277410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98" y="5675090"/>
            <a:ext cx="2045214" cy="9910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98" y="5675090"/>
            <a:ext cx="2045214" cy="9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4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93713" y="973138"/>
            <a:ext cx="8229600" cy="508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92221" y="2"/>
            <a:ext cx="8151779" cy="88521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2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0"/>
            <a:ext cx="8229599" cy="91440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34976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89261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48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2494" y="2"/>
            <a:ext cx="8161505" cy="88521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15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494" y="2"/>
            <a:ext cx="8161505" cy="836577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56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3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74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855" y="2"/>
            <a:ext cx="8210145" cy="904670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82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1526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3055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34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36000">
              <a:schemeClr val="bg1"/>
            </a:gs>
            <a:gs pos="78000">
              <a:srgbClr val="009BD2"/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accutestindia.com/images/logo_accu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36" y="47135"/>
            <a:ext cx="1857865" cy="13492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4212" y="4382773"/>
            <a:ext cx="7350801" cy="1152128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4212" y="5657832"/>
            <a:ext cx="7350801" cy="864096"/>
          </a:xfrm>
          <a:ln>
            <a:noFill/>
          </a:ln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2" name="Moon 11"/>
          <p:cNvSpPr/>
          <p:nvPr/>
        </p:nvSpPr>
        <p:spPr bwMode="auto">
          <a:xfrm rot="4491673">
            <a:off x="1962564" y="-1812607"/>
            <a:ext cx="4451117" cy="8919739"/>
          </a:xfrm>
          <a:prstGeom prst="moon">
            <a:avLst>
              <a:gd name="adj" fmla="val 7143"/>
            </a:avLst>
          </a:prstGeom>
          <a:gradFill flip="none" rotWithShape="1">
            <a:gsLst>
              <a:gs pos="35000">
                <a:srgbClr val="009BD2">
                  <a:alpha val="29000"/>
                </a:srgbClr>
              </a:gs>
              <a:gs pos="100000">
                <a:srgbClr val="00BBFE">
                  <a:alpha val="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en-US" sz="135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4444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www.accutestindia.com/images/logo_accu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1" y="5397500"/>
            <a:ext cx="1704975" cy="1238250"/>
          </a:xfrm>
          <a:prstGeom prst="rect">
            <a:avLst/>
          </a:prstGeom>
          <a:noFill/>
        </p:spPr>
      </p:pic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53030" y="3429003"/>
            <a:ext cx="7267120" cy="68678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2"/>
            <a:ext cx="1117600" cy="9146951"/>
            <a:chOff x="0" y="0"/>
            <a:chExt cx="1117600" cy="9146951"/>
          </a:xfrm>
        </p:grpSpPr>
        <p:sp>
          <p:nvSpPr>
            <p:cNvPr id="8" name="Rectangle 7"/>
            <p:cNvSpPr/>
            <p:nvPr/>
          </p:nvSpPr>
          <p:spPr bwMode="auto">
            <a:xfrm rot="16200000">
              <a:off x="-2870200" y="2870200"/>
              <a:ext cx="6858000" cy="11176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29000"/>
                  </a:schemeClr>
                </a:gs>
                <a:gs pos="61000">
                  <a:srgbClr val="339FD1"/>
                </a:gs>
              </a:gsLst>
              <a:path path="circle">
                <a:fillToRect r="100000" b="100000"/>
              </a:path>
              <a:tileRect l="-100000" t="-100000"/>
            </a:gra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350" dirty="0" smtClean="0">
                <a:solidFill>
                  <a:srgbClr val="000000"/>
                </a:solidFill>
                <a:ea typeface="ＭＳ Ｐゴシック" pitchFamily="-112" charset="-128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 rot="16200000">
              <a:off x="-3933371" y="4217876"/>
              <a:ext cx="9146951" cy="711200"/>
              <a:chOff x="0" y="6146800"/>
              <a:chExt cx="9146951" cy="711200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b="91980"/>
              <a:stretch>
                <a:fillRect/>
              </a:stretch>
            </p:blipFill>
            <p:spPr bwMode="auto">
              <a:xfrm>
                <a:off x="0" y="6219371"/>
                <a:ext cx="6943725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lum bright="30000"/>
              </a:blip>
              <a:srcRect l="38399" b="91980"/>
              <a:stretch>
                <a:fillRect/>
              </a:stretch>
            </p:blipFill>
            <p:spPr bwMode="auto">
              <a:xfrm rot="10800000">
                <a:off x="4869541" y="6146800"/>
                <a:ext cx="4277410" cy="638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1979612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93713" y="973138"/>
            <a:ext cx="8229600" cy="5080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D43DCBF-3349-48D4-917F-6A89B68DD6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513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34976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789261" y="1088118"/>
            <a:ext cx="4064000" cy="477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B0F9F96D-7D66-460F-9E5C-071A7C74A3A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881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D43DCBF-3349-48D4-917F-6A89B68DD6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436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534216" y="6588574"/>
            <a:ext cx="2133600" cy="252000"/>
          </a:xfrm>
          <a:prstGeom prst="rect">
            <a:avLst/>
          </a:prstGeom>
        </p:spPr>
        <p:txBody>
          <a:bodyPr/>
          <a:lstStyle/>
          <a:p>
            <a:fld id="{AD43DCBF-3349-48D4-917F-6A89B68DD61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781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52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708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54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1526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152400"/>
            <a:ext cx="63055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4349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92" y="179387"/>
            <a:ext cx="8972373" cy="2462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7426" y="1005840"/>
            <a:ext cx="7521820" cy="5352098"/>
          </a:xfrm>
          <a:prstGeom prst="rect">
            <a:avLst/>
          </a:prstGeom>
        </p:spPr>
        <p:txBody>
          <a:bodyPr lIns="0" tIns="0" rIns="0" bIns="0"/>
          <a:lstStyle>
            <a:lvl1pPr>
              <a:defRPr sz="975" baseline="0"/>
            </a:lvl1pPr>
            <a:lvl2pPr>
              <a:defRPr sz="975" baseline="0"/>
            </a:lvl2pPr>
            <a:lvl3pPr>
              <a:defRPr sz="975" baseline="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2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gif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7.gif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6.gif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7.gif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711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61000">
                <a:srgbClr val="339FD1"/>
              </a:gs>
            </a:gsLst>
            <a:path path="circle">
              <a:fillToRect r="100000" b="100000"/>
            </a:path>
            <a:tileRect l="-100000" t="-100000"/>
          </a:gra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373" y="1016005"/>
            <a:ext cx="8391652" cy="4917649"/>
          </a:xfrm>
          <a:prstGeom prst="rect">
            <a:avLst/>
          </a:prstGeom>
          <a:noFill/>
          <a:ln w="9525">
            <a:solidFill>
              <a:srgbClr val="83838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2" y="0"/>
            <a:ext cx="948152" cy="736600"/>
          </a:xfrm>
          <a:prstGeom prst="rect">
            <a:avLst/>
          </a:prstGeom>
          <a:noFill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3">
            <a:lum bright="30000"/>
          </a:blip>
          <a:srcRect l="38399" b="91980"/>
          <a:stretch>
            <a:fillRect/>
          </a:stretch>
        </p:blipFill>
        <p:spPr bwMode="auto">
          <a:xfrm rot="10800000">
            <a:off x="4866590" y="2"/>
            <a:ext cx="4277410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6" name="Group 45"/>
          <p:cNvGrpSpPr/>
          <p:nvPr/>
        </p:nvGrpSpPr>
        <p:grpSpPr>
          <a:xfrm>
            <a:off x="-1968499" y="6146800"/>
            <a:ext cx="11115451" cy="711200"/>
            <a:chOff x="0" y="6146800"/>
            <a:chExt cx="9146951" cy="711200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13"/>
            <a:srcRect b="91980"/>
            <a:stretch>
              <a:fillRect/>
            </a:stretch>
          </p:blipFill>
          <p:spPr bwMode="auto">
            <a:xfrm>
              <a:off x="0" y="6219371"/>
              <a:ext cx="6943725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13">
              <a:lum bright="30000"/>
            </a:blip>
            <a:srcRect l="38399" b="91980"/>
            <a:stretch>
              <a:fillRect/>
            </a:stretch>
          </p:blipFill>
          <p:spPr bwMode="auto">
            <a:xfrm rot="10800000">
              <a:off x="4869541" y="6146800"/>
              <a:ext cx="4277410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4945" y="2"/>
            <a:ext cx="8249055" cy="89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42" name="Date Placeholder 41"/>
          <p:cNvSpPr>
            <a:spLocks noGrp="1"/>
          </p:cNvSpPr>
          <p:nvPr>
            <p:ph type="dt" sz="half" idx="2"/>
          </p:nvPr>
        </p:nvSpPr>
        <p:spPr>
          <a:xfrm>
            <a:off x="796478" y="6588574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 b="1">
                <a:solidFill>
                  <a:srgbClr val="838383"/>
                </a:solidFill>
              </a:defRPr>
            </a:lvl1pPr>
          </a:lstStyle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2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9pPr>
    </p:titleStyle>
    <p:bodyStyle>
      <a:lvl1pPr marL="200025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150000"/>
        <a:buFontTx/>
        <a:buBlip>
          <a:blip r:embed="rId14"/>
        </a:buBlip>
        <a:defRPr lang="en-GB" sz="24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07194" indent="-207169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110000"/>
        <a:buFont typeface="Wingdings" panose="05000000000000000000" pitchFamily="2" charset="2"/>
        <a:buChar char="Ø"/>
        <a:defRPr lang="en-GB" sz="2400" dirty="0" smtClean="0">
          <a:solidFill>
            <a:schemeClr val="tx1"/>
          </a:solidFill>
          <a:latin typeface="+mn-lt"/>
          <a:ea typeface="+mn-ea"/>
        </a:defRPr>
      </a:lvl2pPr>
      <a:lvl3pPr marL="60721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 typeface="Wingdings" panose="05000000000000000000" pitchFamily="2" charset="2"/>
        <a:buChar char="v"/>
        <a:defRPr lang="en-GB" sz="2400" dirty="0" smtClean="0">
          <a:solidFill>
            <a:schemeClr val="tx1"/>
          </a:solidFill>
          <a:latin typeface="+mn-lt"/>
          <a:ea typeface="+mn-ea"/>
        </a:defRPr>
      </a:lvl3pPr>
      <a:lvl4pPr marL="807244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80000"/>
        <a:buFont typeface="Wingdings" panose="05000000000000000000" pitchFamily="2" charset="2"/>
        <a:buChar char="q"/>
        <a:defRPr lang="en-GB" sz="2400" dirty="0" smtClean="0">
          <a:solidFill>
            <a:schemeClr val="tx1"/>
          </a:solidFill>
          <a:latin typeface="+mn-lt"/>
          <a:ea typeface="+mn-ea"/>
        </a:defRPr>
      </a:lvl4pPr>
      <a:lvl5pPr marL="100726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 typeface="Wingdings 2" pitchFamily="18" charset="2"/>
        <a:buChar char="Ä"/>
        <a:defRPr sz="2400">
          <a:solidFill>
            <a:schemeClr val="tx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711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61000">
                <a:srgbClr val="339FD1"/>
              </a:gs>
            </a:gsLst>
            <a:path path="circle">
              <a:fillToRect r="100000" b="100000"/>
            </a:path>
            <a:tileRect l="-100000" t="-100000"/>
          </a:gra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350" dirty="0" smtClean="0">
              <a:solidFill>
                <a:srgbClr val="000000"/>
              </a:solidFill>
              <a:ea typeface="ＭＳ Ｐゴシック" pitchFamily="-112" charset="-128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373" y="1016005"/>
            <a:ext cx="8391652" cy="4917649"/>
          </a:xfrm>
          <a:prstGeom prst="rect">
            <a:avLst/>
          </a:prstGeom>
          <a:noFill/>
          <a:ln w="9525">
            <a:solidFill>
              <a:srgbClr val="83838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pic>
        <p:nvPicPr>
          <p:cNvPr id="34" name="Picture 5" descr="J:\01-09-2011 Old Data\Presentations London\2011\4. April\1. WE 3rd\Healthcare\SDavies\Accutest India Template.pptx\Logo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" y="0"/>
            <a:ext cx="1010035" cy="736600"/>
          </a:xfrm>
          <a:prstGeom prst="rect">
            <a:avLst/>
          </a:prstGeom>
          <a:noFill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lum bright="30000"/>
          </a:blip>
          <a:srcRect l="38399" b="91980"/>
          <a:stretch>
            <a:fillRect/>
          </a:stretch>
        </p:blipFill>
        <p:spPr bwMode="auto">
          <a:xfrm rot="10800000">
            <a:off x="4866590" y="2"/>
            <a:ext cx="4277410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6" name="Group 45"/>
          <p:cNvGrpSpPr/>
          <p:nvPr/>
        </p:nvGrpSpPr>
        <p:grpSpPr>
          <a:xfrm>
            <a:off x="-1968499" y="6146800"/>
            <a:ext cx="11115451" cy="711200"/>
            <a:chOff x="0" y="6146800"/>
            <a:chExt cx="9146951" cy="711200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14"/>
            <a:srcRect b="91980"/>
            <a:stretch>
              <a:fillRect/>
            </a:stretch>
          </p:blipFill>
          <p:spPr bwMode="auto">
            <a:xfrm>
              <a:off x="0" y="6219371"/>
              <a:ext cx="6943725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14">
              <a:lum bright="30000"/>
            </a:blip>
            <a:srcRect l="38399" b="91980"/>
            <a:stretch>
              <a:fillRect/>
            </a:stretch>
          </p:blipFill>
          <p:spPr bwMode="auto">
            <a:xfrm rot="10800000">
              <a:off x="4869541" y="6146800"/>
              <a:ext cx="4277410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/>
          <a:srcRect b="91980"/>
          <a:stretch>
            <a:fillRect/>
          </a:stretch>
        </p:blipFill>
        <p:spPr bwMode="auto">
          <a:xfrm>
            <a:off x="-2951" y="72573"/>
            <a:ext cx="6943725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01" y="2"/>
            <a:ext cx="7058025" cy="68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42" name="Date Placeholder 41"/>
          <p:cNvSpPr>
            <a:spLocks noGrp="1"/>
          </p:cNvSpPr>
          <p:nvPr>
            <p:ph type="dt" sz="half" idx="2"/>
          </p:nvPr>
        </p:nvSpPr>
        <p:spPr>
          <a:xfrm>
            <a:off x="796478" y="6588574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 b="1">
                <a:solidFill>
                  <a:srgbClr val="83838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46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9pPr>
    </p:titleStyle>
    <p:bodyStyle>
      <a:lvl1pPr marL="200025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FontTx/>
        <a:buBlip>
          <a:blip r:embed="rId15"/>
        </a:buBlip>
        <a:defRPr lang="en-GB" sz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07194" indent="-207169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110000"/>
        <a:buFont typeface="Arial" pitchFamily="34" charset="0"/>
        <a:buChar char=""/>
        <a:defRPr lang="en-GB" sz="1200" dirty="0" smtClean="0">
          <a:solidFill>
            <a:schemeClr val="tx1"/>
          </a:solidFill>
          <a:latin typeface="+mn-lt"/>
          <a:ea typeface="+mn-ea"/>
        </a:defRPr>
      </a:lvl2pPr>
      <a:lvl3pPr marL="60721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Tx/>
        <a:buBlip>
          <a:blip r:embed="rId15"/>
        </a:buBlip>
        <a:defRPr lang="en-GB" sz="1200" dirty="0" smtClean="0">
          <a:solidFill>
            <a:schemeClr val="tx1"/>
          </a:solidFill>
          <a:latin typeface="+mn-lt"/>
          <a:ea typeface="+mn-ea"/>
        </a:defRPr>
      </a:lvl3pPr>
      <a:lvl4pPr marL="807244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80000"/>
        <a:buFont typeface="Arial" pitchFamily="34" charset="0"/>
        <a:buChar char="●"/>
        <a:defRPr lang="en-GB" sz="1200" dirty="0" smtClean="0">
          <a:solidFill>
            <a:schemeClr val="tx1"/>
          </a:solidFill>
          <a:latin typeface="+mn-lt"/>
          <a:ea typeface="+mn-ea"/>
        </a:defRPr>
      </a:lvl4pPr>
      <a:lvl5pPr marL="100726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 typeface="Wingdings 2" pitchFamily="18" charset="2"/>
        <a:buChar char="Ä"/>
        <a:defRPr sz="1200">
          <a:solidFill>
            <a:schemeClr val="tx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711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61000">
                <a:srgbClr val="339FD1"/>
              </a:gs>
            </a:gsLst>
            <a:path path="circle">
              <a:fillToRect r="100000" b="100000"/>
            </a:path>
            <a:tileRect l="-100000" t="-100000"/>
          </a:gra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  <a:cs typeface="+mn-cs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373" y="1016005"/>
            <a:ext cx="8391652" cy="4917649"/>
          </a:xfrm>
          <a:prstGeom prst="rect">
            <a:avLst/>
          </a:prstGeom>
          <a:noFill/>
          <a:ln w="9525">
            <a:solidFill>
              <a:srgbClr val="83838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2" y="0"/>
            <a:ext cx="948152" cy="736600"/>
          </a:xfrm>
          <a:prstGeom prst="rect">
            <a:avLst/>
          </a:prstGeom>
          <a:noFill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3">
            <a:lum bright="30000"/>
          </a:blip>
          <a:srcRect l="38399" b="91980"/>
          <a:stretch>
            <a:fillRect/>
          </a:stretch>
        </p:blipFill>
        <p:spPr bwMode="auto">
          <a:xfrm rot="10800000">
            <a:off x="4866590" y="2"/>
            <a:ext cx="4277410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6" name="Group 45"/>
          <p:cNvGrpSpPr/>
          <p:nvPr/>
        </p:nvGrpSpPr>
        <p:grpSpPr>
          <a:xfrm>
            <a:off x="-1968499" y="6146800"/>
            <a:ext cx="11115451" cy="711200"/>
            <a:chOff x="0" y="6146800"/>
            <a:chExt cx="9146951" cy="711200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13"/>
            <a:srcRect b="91980"/>
            <a:stretch>
              <a:fillRect/>
            </a:stretch>
          </p:blipFill>
          <p:spPr bwMode="auto">
            <a:xfrm>
              <a:off x="0" y="6219371"/>
              <a:ext cx="6943725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13">
              <a:lum bright="30000"/>
            </a:blip>
            <a:srcRect l="38399" b="91980"/>
            <a:stretch>
              <a:fillRect/>
            </a:stretch>
          </p:blipFill>
          <p:spPr bwMode="auto">
            <a:xfrm rot="10800000">
              <a:off x="4869541" y="6146800"/>
              <a:ext cx="4277410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94945" y="2"/>
            <a:ext cx="8249055" cy="89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42" name="Date Placeholder 41"/>
          <p:cNvSpPr>
            <a:spLocks noGrp="1"/>
          </p:cNvSpPr>
          <p:nvPr>
            <p:ph type="dt" sz="half" idx="2"/>
          </p:nvPr>
        </p:nvSpPr>
        <p:spPr>
          <a:xfrm>
            <a:off x="796478" y="6588574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 b="1">
                <a:solidFill>
                  <a:srgbClr val="838383"/>
                </a:solidFill>
              </a:defRPr>
            </a:lvl1pPr>
          </a:lstStyle>
          <a:p>
            <a:fld id="{7C0E4181-60B1-408D-948C-D1B018046C01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AFD2EBD0-79C8-4904-BFA5-3F6EB38DC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0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9pPr>
    </p:titleStyle>
    <p:bodyStyle>
      <a:lvl1pPr marL="200025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150000"/>
        <a:buFontTx/>
        <a:buBlip>
          <a:blip r:embed="rId14"/>
        </a:buBlip>
        <a:defRPr lang="en-GB" sz="24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07194" indent="-207169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110000"/>
        <a:buFont typeface="Wingdings" panose="05000000000000000000" pitchFamily="2" charset="2"/>
        <a:buChar char="Ø"/>
        <a:defRPr lang="en-GB" sz="2400" dirty="0" smtClean="0">
          <a:solidFill>
            <a:schemeClr val="tx1"/>
          </a:solidFill>
          <a:latin typeface="+mn-lt"/>
          <a:ea typeface="+mn-ea"/>
        </a:defRPr>
      </a:lvl2pPr>
      <a:lvl3pPr marL="60721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 typeface="Wingdings" panose="05000000000000000000" pitchFamily="2" charset="2"/>
        <a:buChar char="v"/>
        <a:defRPr lang="en-GB" sz="2400" dirty="0" smtClean="0">
          <a:solidFill>
            <a:schemeClr val="tx1"/>
          </a:solidFill>
          <a:latin typeface="+mn-lt"/>
          <a:ea typeface="+mn-ea"/>
        </a:defRPr>
      </a:lvl3pPr>
      <a:lvl4pPr marL="807244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80000"/>
        <a:buFont typeface="Wingdings" panose="05000000000000000000" pitchFamily="2" charset="2"/>
        <a:buChar char="q"/>
        <a:defRPr lang="en-GB" sz="2400" dirty="0" smtClean="0">
          <a:solidFill>
            <a:schemeClr val="tx1"/>
          </a:solidFill>
          <a:latin typeface="+mn-lt"/>
          <a:ea typeface="+mn-ea"/>
        </a:defRPr>
      </a:lvl4pPr>
      <a:lvl5pPr marL="100726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 typeface="Wingdings 2" pitchFamily="18" charset="2"/>
        <a:buChar char="Ä"/>
        <a:defRPr sz="2400">
          <a:solidFill>
            <a:schemeClr val="tx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0" y="0"/>
            <a:ext cx="9144000" cy="711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9000"/>
                </a:schemeClr>
              </a:gs>
              <a:gs pos="61000">
                <a:srgbClr val="339FD1"/>
              </a:gs>
            </a:gsLst>
            <a:path path="circle">
              <a:fillToRect r="100000" b="100000"/>
            </a:path>
            <a:tileRect l="-100000" t="-100000"/>
          </a:gra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350" dirty="0" smtClean="0">
              <a:solidFill>
                <a:srgbClr val="000000"/>
              </a:solidFill>
              <a:ea typeface="ＭＳ Ｐゴシック" pitchFamily="-112" charset="-128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373" y="1016005"/>
            <a:ext cx="8391652" cy="4917649"/>
          </a:xfrm>
          <a:prstGeom prst="rect">
            <a:avLst/>
          </a:prstGeom>
          <a:noFill/>
          <a:ln w="9525">
            <a:solidFill>
              <a:srgbClr val="83838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pic>
        <p:nvPicPr>
          <p:cNvPr id="34" name="Picture 5" descr="J:\01-09-2011 Old Data\Presentations London\2011\4. April\1. WE 3rd\Healthcare\SDavies\Accutest India Template.pptx\Logo.gif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" y="0"/>
            <a:ext cx="1010035" cy="736600"/>
          </a:xfrm>
          <a:prstGeom prst="rect">
            <a:avLst/>
          </a:prstGeom>
          <a:noFill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lum bright="30000"/>
          </a:blip>
          <a:srcRect l="38399" b="91980"/>
          <a:stretch>
            <a:fillRect/>
          </a:stretch>
        </p:blipFill>
        <p:spPr bwMode="auto">
          <a:xfrm rot="10800000">
            <a:off x="4866590" y="2"/>
            <a:ext cx="4277410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6" name="Group 45"/>
          <p:cNvGrpSpPr/>
          <p:nvPr/>
        </p:nvGrpSpPr>
        <p:grpSpPr>
          <a:xfrm>
            <a:off x="-1968499" y="6146800"/>
            <a:ext cx="11115451" cy="711200"/>
            <a:chOff x="0" y="6146800"/>
            <a:chExt cx="9146951" cy="711200"/>
          </a:xfrm>
        </p:grpSpPr>
        <p:pic>
          <p:nvPicPr>
            <p:cNvPr id="40" name="Picture 2"/>
            <p:cNvPicPr>
              <a:picLocks noChangeAspect="1" noChangeArrowheads="1"/>
            </p:cNvPicPr>
            <p:nvPr/>
          </p:nvPicPr>
          <p:blipFill>
            <a:blip r:embed="rId14"/>
            <a:srcRect b="91980"/>
            <a:stretch>
              <a:fillRect/>
            </a:stretch>
          </p:blipFill>
          <p:spPr bwMode="auto">
            <a:xfrm>
              <a:off x="0" y="6219371"/>
              <a:ext cx="6943725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14">
              <a:lum bright="30000"/>
            </a:blip>
            <a:srcRect l="38399" b="91980"/>
            <a:stretch>
              <a:fillRect/>
            </a:stretch>
          </p:blipFill>
          <p:spPr bwMode="auto">
            <a:xfrm rot="10800000">
              <a:off x="4869541" y="6146800"/>
              <a:ext cx="4277410" cy="638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/>
          <a:srcRect b="91980"/>
          <a:stretch>
            <a:fillRect/>
          </a:stretch>
        </p:blipFill>
        <p:spPr bwMode="auto">
          <a:xfrm>
            <a:off x="-2951" y="72573"/>
            <a:ext cx="6943725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04901" y="2"/>
            <a:ext cx="7058025" cy="68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42" name="Date Placeholder 41"/>
          <p:cNvSpPr>
            <a:spLocks noGrp="1"/>
          </p:cNvSpPr>
          <p:nvPr>
            <p:ph type="dt" sz="half" idx="2"/>
          </p:nvPr>
        </p:nvSpPr>
        <p:spPr>
          <a:xfrm>
            <a:off x="796478" y="6588574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 b="1">
                <a:solidFill>
                  <a:srgbClr val="83838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6399" y="6475451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sz="600"/>
            </a:lvl1pPr>
          </a:lstStyle>
          <a:p>
            <a:fld id="{D05507D6-1147-4367-9280-11E55982ADFA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3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pitchFamily="34" charset="0"/>
          <a:ea typeface="ＭＳ Ｐゴシック" pitchFamily="-112" charset="-128"/>
        </a:defRPr>
      </a:lvl9pPr>
    </p:titleStyle>
    <p:bodyStyle>
      <a:lvl1pPr marL="200025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FontTx/>
        <a:buBlip>
          <a:blip r:embed="rId15"/>
        </a:buBlip>
        <a:defRPr lang="en-GB" sz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07194" indent="-207169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110000"/>
        <a:buFont typeface="Arial" pitchFamily="34" charset="0"/>
        <a:buChar char=""/>
        <a:defRPr lang="en-GB" sz="1200" dirty="0" smtClean="0">
          <a:solidFill>
            <a:schemeClr val="tx1"/>
          </a:solidFill>
          <a:latin typeface="+mn-lt"/>
          <a:ea typeface="+mn-ea"/>
        </a:defRPr>
      </a:lvl2pPr>
      <a:lvl3pPr marL="60721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Tx/>
        <a:buBlip>
          <a:blip r:embed="rId15"/>
        </a:buBlip>
        <a:defRPr lang="en-GB" sz="1200" dirty="0" smtClean="0">
          <a:solidFill>
            <a:schemeClr val="tx1"/>
          </a:solidFill>
          <a:latin typeface="+mn-lt"/>
          <a:ea typeface="+mn-ea"/>
        </a:defRPr>
      </a:lvl3pPr>
      <a:lvl4pPr marL="807244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80000"/>
        <a:buFont typeface="Arial" pitchFamily="34" charset="0"/>
        <a:buChar char="●"/>
        <a:defRPr lang="en-GB" sz="1200" dirty="0" smtClean="0">
          <a:solidFill>
            <a:schemeClr val="tx1"/>
          </a:solidFill>
          <a:latin typeface="+mn-lt"/>
          <a:ea typeface="+mn-ea"/>
        </a:defRPr>
      </a:lvl4pPr>
      <a:lvl5pPr marL="1007269" indent="-200025" algn="l" rtl="0" eaLnBrk="1" fontAlgn="base" hangingPunct="1">
        <a:spcBef>
          <a:spcPct val="20000"/>
        </a:spcBef>
        <a:spcAft>
          <a:spcPct val="0"/>
        </a:spcAft>
        <a:buClr>
          <a:srgbClr val="2C85C6"/>
        </a:buClr>
        <a:buSzPct val="60000"/>
        <a:buFont typeface="Wingdings 2" pitchFamily="18" charset="2"/>
        <a:buChar char="Ä"/>
        <a:defRPr sz="1200">
          <a:solidFill>
            <a:schemeClr val="tx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1.gif"/><Relationship Id="rId7" Type="http://schemas.openxmlformats.org/officeDocument/2006/relationships/customXml" Target="../ink/ink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6.png"/><Relationship Id="rId4" Type="http://schemas.openxmlformats.org/officeDocument/2006/relationships/image" Target="../media/image12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Epitope" TargetMode="External"/><Relationship Id="rId2" Type="http://schemas.openxmlformats.org/officeDocument/2006/relationships/hyperlink" Target="http://en.wikipedia.org/wiki/Antigen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en.wikipedia.org/wiki/Immune_respons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490" y="2740782"/>
            <a:ext cx="8917858" cy="1152128"/>
          </a:xfrm>
        </p:spPr>
        <p:txBody>
          <a:bodyPr/>
          <a:lstStyle/>
          <a:p>
            <a:pPr algn="r"/>
            <a:r>
              <a:rPr lang="en-US" sz="4000" dirty="0" smtClean="0"/>
              <a:t>Evaluation of Immunogenicity in </a:t>
            </a:r>
            <a:r>
              <a:rPr lang="en-US" sz="4000" dirty="0" err="1" smtClean="0"/>
              <a:t>Biotherapeutics</a:t>
            </a:r>
            <a:endParaRPr lang="en-US" sz="4000" b="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982" y="5663381"/>
            <a:ext cx="8829366" cy="1194619"/>
          </a:xfrm>
        </p:spPr>
        <p:txBody>
          <a:bodyPr/>
          <a:lstStyle/>
          <a:p>
            <a:pPr algn="r"/>
            <a:r>
              <a:rPr lang="en-US" sz="2000" dirty="0" err="1" smtClean="0">
                <a:solidFill>
                  <a:schemeClr val="bg1"/>
                </a:solidFill>
              </a:rPr>
              <a:t>Biowaivers</a:t>
            </a:r>
            <a:r>
              <a:rPr lang="en-US" sz="2000" dirty="0" smtClean="0">
                <a:solidFill>
                  <a:schemeClr val="bg1"/>
                </a:solidFill>
              </a:rPr>
              <a:t> and </a:t>
            </a:r>
            <a:r>
              <a:rPr lang="en-US" sz="2000" dirty="0" err="1" smtClean="0">
                <a:solidFill>
                  <a:schemeClr val="bg1"/>
                </a:solidFill>
              </a:rPr>
              <a:t>Biosimilars</a:t>
            </a:r>
            <a:r>
              <a:rPr lang="en-US" sz="2000" dirty="0" smtClean="0">
                <a:solidFill>
                  <a:schemeClr val="bg1"/>
                </a:solidFill>
              </a:rPr>
              <a:t> – 2014</a:t>
            </a: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October 27-29, 2014 </a:t>
            </a:r>
          </a:p>
          <a:p>
            <a:pPr algn="r"/>
            <a:r>
              <a:rPr lang="en-US" sz="2000" dirty="0" smtClean="0">
                <a:solidFill>
                  <a:schemeClr val="bg1"/>
                </a:solidFill>
              </a:rPr>
              <a:t>Hyderabad, India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30700" y="3975573"/>
            <a:ext cx="6233438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i="1" dirty="0" smtClean="0"/>
              <a:t>Surendra J. Chavan, Ph.D.</a:t>
            </a:r>
          </a:p>
          <a:p>
            <a:pPr algn="ctr"/>
            <a:r>
              <a:rPr lang="en-US" sz="2400" i="1" dirty="0" smtClean="0"/>
              <a:t>CTO &amp; Founder</a:t>
            </a:r>
          </a:p>
          <a:p>
            <a:pPr algn="ctr"/>
            <a:r>
              <a:rPr lang="en-US" sz="2400" i="1" dirty="0" err="1" smtClean="0"/>
              <a:t>Quantimmune</a:t>
            </a:r>
            <a:r>
              <a:rPr lang="en-US" sz="2400" i="1" dirty="0" smtClean="0"/>
              <a:t> Solutions PVT</a:t>
            </a:r>
          </a:p>
          <a:p>
            <a:pPr algn="ctr"/>
            <a:r>
              <a:rPr lang="en-US" dirty="0" smtClean="0"/>
              <a:t>Subsidiary of </a:t>
            </a:r>
            <a:r>
              <a:rPr lang="en-US" dirty="0" err="1" smtClean="0"/>
              <a:t>Accutest</a:t>
            </a:r>
            <a:r>
              <a:rPr lang="en-US" dirty="0" smtClean="0"/>
              <a:t> Research Laboratories (I) PVT. LTD.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423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1100"/>
          <a:stretch/>
        </p:blipFill>
        <p:spPr>
          <a:xfrm>
            <a:off x="4169228" y="1179967"/>
            <a:ext cx="4924198" cy="551775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93713" y="1179967"/>
            <a:ext cx="8229600" cy="5080000"/>
          </a:xfrm>
          <a:ln>
            <a:noFill/>
          </a:ln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dirty="0" smtClean="0"/>
              <a:t>What? Why? &amp; How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Introduction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Regulatory Guidance</a:t>
            </a:r>
          </a:p>
          <a:p>
            <a:pPr>
              <a:spcBef>
                <a:spcPts val="1200"/>
              </a:spcBef>
            </a:pPr>
            <a:r>
              <a:rPr lang="en-US" sz="2800" dirty="0" smtClean="0"/>
              <a:t>Immunogenicity Test </a:t>
            </a:r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14" y="3628115"/>
            <a:ext cx="2667001" cy="190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1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80899" y="5124871"/>
            <a:ext cx="23642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Monoclonal Antibodies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Biomolecules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C</a:t>
            </a:r>
            <a:r>
              <a:rPr lang="en-US" baseline="-25000" dirty="0" smtClean="0"/>
              <a:t>3264</a:t>
            </a:r>
            <a:r>
              <a:rPr lang="en-US" dirty="0" smtClean="0"/>
              <a:t>H</a:t>
            </a:r>
            <a:r>
              <a:rPr lang="en-US" baseline="-25000" dirty="0" smtClean="0"/>
              <a:t>5002</a:t>
            </a:r>
            <a:r>
              <a:rPr lang="en-US" dirty="0" smtClean="0"/>
              <a:t>N</a:t>
            </a:r>
            <a:r>
              <a:rPr lang="en-US" baseline="-25000" dirty="0" smtClean="0"/>
              <a:t>840</a:t>
            </a:r>
            <a:r>
              <a:rPr lang="en-US" dirty="0" smtClean="0"/>
              <a:t>O</a:t>
            </a:r>
            <a:r>
              <a:rPr lang="en-US" baseline="-25000" dirty="0" smtClean="0"/>
              <a:t>998</a:t>
            </a:r>
            <a:r>
              <a:rPr lang="en-US" dirty="0" smtClean="0"/>
              <a:t>S</a:t>
            </a:r>
            <a:r>
              <a:rPr lang="en-US" baseline="-25000" dirty="0" smtClean="0"/>
              <a:t>20</a:t>
            </a:r>
          </a:p>
          <a:p>
            <a:pPr algn="ctr"/>
            <a:r>
              <a:rPr lang="en-US" dirty="0" smtClean="0"/>
              <a:t>~150,000 Da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58624" y="5314782"/>
            <a:ext cx="21146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Insulin or EPO or IFN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Biomolecules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~ 5800 </a:t>
            </a:r>
            <a:r>
              <a:rPr lang="en-US" dirty="0" err="1" smtClean="0"/>
              <a:t>Da</a:t>
            </a:r>
            <a:endParaRPr lang="en-US" dirty="0"/>
          </a:p>
        </p:txBody>
      </p:sp>
      <p:grpSp>
        <p:nvGrpSpPr>
          <p:cNvPr id="7" name="Group 26"/>
          <p:cNvGrpSpPr/>
          <p:nvPr/>
        </p:nvGrpSpPr>
        <p:grpSpPr>
          <a:xfrm>
            <a:off x="73809" y="5086182"/>
            <a:ext cx="1850185" cy="1151930"/>
            <a:chOff x="914400" y="4495800"/>
            <a:chExt cx="1850185" cy="1151930"/>
          </a:xfrm>
        </p:grpSpPr>
        <p:sp>
          <p:nvSpPr>
            <p:cNvPr id="8" name="TextBox 7"/>
            <p:cNvSpPr txBox="1"/>
            <p:nvPr/>
          </p:nvSpPr>
          <p:spPr>
            <a:xfrm>
              <a:off x="914400" y="4724400"/>
              <a:ext cx="18501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Aspirin</a:t>
              </a:r>
            </a:p>
            <a:p>
              <a:pPr algn="ctr"/>
              <a:r>
                <a:rPr lang="en-US" dirty="0" smtClean="0"/>
                <a:t>(Small Molecules)</a:t>
              </a:r>
            </a:p>
            <a:p>
              <a:pPr algn="ctr"/>
              <a:r>
                <a:rPr lang="en-US" dirty="0" smtClean="0"/>
                <a:t>Mw: 181 </a:t>
              </a:r>
              <a:r>
                <a:rPr lang="en-US" dirty="0" err="1" smtClean="0"/>
                <a:t>Da</a:t>
              </a:r>
              <a:endParaRPr lang="en-US" dirty="0"/>
            </a:p>
          </p:txBody>
        </p:sp>
        <p:grpSp>
          <p:nvGrpSpPr>
            <p:cNvPr id="9" name="Group 25"/>
            <p:cNvGrpSpPr/>
            <p:nvPr/>
          </p:nvGrpSpPr>
          <p:grpSpPr>
            <a:xfrm>
              <a:off x="1752600" y="4495800"/>
              <a:ext cx="45719" cy="45719"/>
              <a:chOff x="1066800" y="2514600"/>
              <a:chExt cx="609600" cy="533400"/>
            </a:xfrm>
          </p:grpSpPr>
          <p:sp>
            <p:nvSpPr>
              <p:cNvPr id="10" name="Hexagon 9"/>
              <p:cNvSpPr/>
              <p:nvPr/>
            </p:nvSpPr>
            <p:spPr>
              <a:xfrm>
                <a:off x="1066800" y="2667000"/>
                <a:ext cx="381000" cy="381000"/>
              </a:xfrm>
              <a:prstGeom prst="hexag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gular Pentagon 10"/>
              <p:cNvSpPr/>
              <p:nvPr/>
            </p:nvSpPr>
            <p:spPr>
              <a:xfrm rot="20856074">
                <a:off x="1371600" y="2514600"/>
                <a:ext cx="304800" cy="304800"/>
              </a:xfrm>
              <a:prstGeom prst="pentagon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2" name="Picture 2" descr="aspir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31" y="4952272"/>
            <a:ext cx="266700" cy="255143"/>
          </a:xfrm>
          <a:prstGeom prst="rect">
            <a:avLst/>
          </a:prstGeom>
          <a:noFill/>
        </p:spPr>
      </p:pic>
      <p:pic>
        <p:nvPicPr>
          <p:cNvPr id="13" name="Picture 4" descr="insul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3271" y="3588927"/>
            <a:ext cx="1619250" cy="1647825"/>
          </a:xfrm>
          <a:prstGeom prst="rect">
            <a:avLst/>
          </a:prstGeom>
          <a:noFill/>
        </p:spPr>
      </p:pic>
      <p:pic>
        <p:nvPicPr>
          <p:cNvPr id="14" name="Picture 4" descr="http://image.made-in-china.com/2f0j00aCZEBTbWClod/20-Freestyle-bicycle-Bmx-Bike-Freesyle-Bike-ABS-2019S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795" y="4367223"/>
            <a:ext cx="764427" cy="533400"/>
          </a:xfrm>
          <a:prstGeom prst="rect">
            <a:avLst/>
          </a:prstGeom>
          <a:noFill/>
        </p:spPr>
      </p:pic>
      <p:pic>
        <p:nvPicPr>
          <p:cNvPr id="15" name="Picture 8" descr="http://thumbs.dreamstime.com/z/concept-car-white-background-31595582.jpg"/>
          <p:cNvPicPr>
            <a:picLocks noChangeAspect="1" noChangeArrowheads="1"/>
          </p:cNvPicPr>
          <p:nvPr/>
        </p:nvPicPr>
        <p:blipFill>
          <a:blip r:embed="rId5" cstate="print"/>
          <a:srcRect l="6154" t="24828" r="2769" b="30115"/>
          <a:stretch>
            <a:fillRect/>
          </a:stretch>
        </p:blipFill>
        <p:spPr bwMode="auto">
          <a:xfrm flipH="1">
            <a:off x="2120931" y="2825097"/>
            <a:ext cx="2071397" cy="685800"/>
          </a:xfrm>
          <a:prstGeom prst="rect">
            <a:avLst/>
          </a:prstGeom>
          <a:noFill/>
        </p:spPr>
      </p:pic>
      <p:pic>
        <p:nvPicPr>
          <p:cNvPr id="16" name="Picture 10" descr="http://www.colourbox.com/preview/3308262-236182-airplane-isolated-on-white-backgroun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0110" y="1435953"/>
            <a:ext cx="2286000" cy="1714500"/>
          </a:xfrm>
          <a:prstGeom prst="rect">
            <a:avLst/>
          </a:prstGeom>
          <a:noFill/>
        </p:spPr>
      </p:pic>
      <p:grpSp>
        <p:nvGrpSpPr>
          <p:cNvPr id="18" name="Group 17"/>
          <p:cNvGrpSpPr/>
          <p:nvPr/>
        </p:nvGrpSpPr>
        <p:grpSpPr>
          <a:xfrm>
            <a:off x="4745823" y="2904810"/>
            <a:ext cx="2101783" cy="2082901"/>
            <a:chOff x="6200388" y="1955699"/>
            <a:chExt cx="2101783" cy="2082901"/>
          </a:xfrm>
          <a:scene3d>
            <a:camera prst="orthographicFront">
              <a:rot lat="20400000" lon="10200000" rev="0"/>
            </a:camera>
            <a:lightRig rig="threePt" dir="t"/>
          </a:scene3d>
        </p:grpSpPr>
        <p:sp>
          <p:nvSpPr>
            <p:cNvPr id="28" name="Freeform 27"/>
            <p:cNvSpPr/>
            <p:nvPr/>
          </p:nvSpPr>
          <p:spPr>
            <a:xfrm>
              <a:off x="6248400" y="2960914"/>
              <a:ext cx="2053771" cy="1077686"/>
            </a:xfrm>
            <a:custGeom>
              <a:avLst/>
              <a:gdLst>
                <a:gd name="connsiteX0" fmla="*/ 0 w 1596571"/>
                <a:gd name="connsiteY0" fmla="*/ 696686 h 696686"/>
                <a:gd name="connsiteX1" fmla="*/ 740229 w 1596571"/>
                <a:gd name="connsiteY1" fmla="*/ 0 h 696686"/>
                <a:gd name="connsiteX2" fmla="*/ 1596571 w 1596571"/>
                <a:gd name="connsiteY2" fmla="*/ 145143 h 696686"/>
                <a:gd name="connsiteX0" fmla="*/ 0 w 2053771"/>
                <a:gd name="connsiteY0" fmla="*/ 1077686 h 1077686"/>
                <a:gd name="connsiteX1" fmla="*/ 1197429 w 2053771"/>
                <a:gd name="connsiteY1" fmla="*/ 0 h 1077686"/>
                <a:gd name="connsiteX2" fmla="*/ 2053771 w 2053771"/>
                <a:gd name="connsiteY2" fmla="*/ 145143 h 107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53771" h="1077686">
                  <a:moveTo>
                    <a:pt x="0" y="1077686"/>
                  </a:moveTo>
                  <a:lnTo>
                    <a:pt x="1197429" y="0"/>
                  </a:lnTo>
                  <a:lnTo>
                    <a:pt x="2053771" y="145143"/>
                  </a:lnTo>
                </a:path>
              </a:pathLst>
            </a:custGeom>
            <a:ln w="127000" cap="rnd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rot="5760000" flipH="1">
              <a:off x="5712345" y="2443742"/>
              <a:ext cx="2053771" cy="1077686"/>
            </a:xfrm>
            <a:custGeom>
              <a:avLst/>
              <a:gdLst>
                <a:gd name="connsiteX0" fmla="*/ 0 w 1596571"/>
                <a:gd name="connsiteY0" fmla="*/ 696686 h 696686"/>
                <a:gd name="connsiteX1" fmla="*/ 740229 w 1596571"/>
                <a:gd name="connsiteY1" fmla="*/ 0 h 696686"/>
                <a:gd name="connsiteX2" fmla="*/ 1596571 w 1596571"/>
                <a:gd name="connsiteY2" fmla="*/ 145143 h 696686"/>
                <a:gd name="connsiteX0" fmla="*/ 0 w 2053771"/>
                <a:gd name="connsiteY0" fmla="*/ 1077686 h 1077686"/>
                <a:gd name="connsiteX1" fmla="*/ 1197429 w 2053771"/>
                <a:gd name="connsiteY1" fmla="*/ 0 h 1077686"/>
                <a:gd name="connsiteX2" fmla="*/ 2053771 w 2053771"/>
                <a:gd name="connsiteY2" fmla="*/ 145143 h 107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53771" h="1077686">
                  <a:moveTo>
                    <a:pt x="0" y="1077686"/>
                  </a:moveTo>
                  <a:lnTo>
                    <a:pt x="1197429" y="0"/>
                  </a:lnTo>
                  <a:lnTo>
                    <a:pt x="2053771" y="145143"/>
                  </a:lnTo>
                </a:path>
              </a:pathLst>
            </a:custGeom>
            <a:ln w="127000" cap="rnd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 rot="120000">
              <a:off x="7086600" y="2057400"/>
              <a:ext cx="76200" cy="762000"/>
            </a:xfrm>
            <a:prstGeom prst="line">
              <a:avLst/>
            </a:prstGeom>
            <a:ln w="1016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-120000">
              <a:off x="7467600" y="3111054"/>
              <a:ext cx="756000" cy="152400"/>
            </a:xfrm>
            <a:prstGeom prst="line">
              <a:avLst/>
            </a:prstGeom>
            <a:ln w="1016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/>
              <p14:cNvContentPartPr/>
              <p14:nvPr/>
            </p14:nvContentPartPr>
            <p14:xfrm>
              <a:off x="4520189" y="2803087"/>
              <a:ext cx="2402640" cy="21913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69077" y="2709127"/>
                <a:ext cx="2507384" cy="2393280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TextBox 31"/>
          <p:cNvSpPr txBox="1"/>
          <p:nvPr/>
        </p:nvSpPr>
        <p:spPr>
          <a:xfrm>
            <a:off x="6913676" y="5135031"/>
            <a:ext cx="22878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Nanotechnology</a:t>
            </a:r>
          </a:p>
          <a:p>
            <a:pPr algn="ctr"/>
            <a:r>
              <a:rPr lang="en-US" dirty="0" smtClean="0"/>
              <a:t>&amp; </a:t>
            </a:r>
          </a:p>
          <a:p>
            <a:pPr algn="ctr"/>
            <a:r>
              <a:rPr lang="en-US" dirty="0" smtClean="0"/>
              <a:t>Cell based therapies</a:t>
            </a:r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9"/>
          <a:srcRect l="18007" t="11223" b="8430"/>
          <a:stretch/>
        </p:blipFill>
        <p:spPr>
          <a:xfrm>
            <a:off x="7380497" y="3743959"/>
            <a:ext cx="1288621" cy="126274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6932383" y="1471235"/>
            <a:ext cx="2209285" cy="137160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 bwMode="auto">
          <a:xfrm>
            <a:off x="2808519" y="6204857"/>
            <a:ext cx="2492829" cy="653143"/>
          </a:xfrm>
          <a:prstGeom prst="roundRect">
            <a:avLst/>
          </a:prstGeom>
          <a:solidFill>
            <a:srgbClr val="FF0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-112" charset="-128"/>
              </a:rPr>
              <a:t>Non-biologics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ＭＳ Ｐゴシック" pitchFamily="-112" charset="-128"/>
              </a:rPr>
              <a:t> complex molecules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9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Generics Vs Biologics/</a:t>
            </a:r>
            <a:r>
              <a:rPr lang="en-US" dirty="0" err="1" smtClean="0"/>
              <a:t>Biosimilars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04351835"/>
              </p:ext>
            </p:extLst>
          </p:nvPr>
        </p:nvGraphicFramePr>
        <p:xfrm>
          <a:off x="162878" y="1087438"/>
          <a:ext cx="8818880" cy="558060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409440"/>
                <a:gridCol w="4409440"/>
              </a:tblGrid>
              <a:tr h="6490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Small Therapeutic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Molecules (Generics)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Biologics / Biosimilars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901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 molecular weight</a:t>
                      </a:r>
                      <a:endParaRPr lang="en-US" sz="1800" dirty="0"/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High molecular weight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Species-independent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Species-Specific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Specific mechanisms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Pleiotropic</a:t>
                      </a:r>
                      <a:r>
                        <a:rPr lang="en-US" sz="1800" dirty="0" smtClean="0"/>
                        <a:t> mechanisms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Production – Chemical Synthesis</a:t>
                      </a:r>
                      <a:endParaRPr lang="en-US" sz="1800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Production -  living cells (prokaryote/Eukaryote)</a:t>
                      </a:r>
                      <a:endParaRPr lang="en-US" sz="1800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Easy to analyze generic product by atomic structure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Difficult to impossible to analyze generic product by atomic structure</a:t>
                      </a:r>
                      <a:endParaRPr lang="en-US" sz="1800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Pharmacokinetic studies are usually performed by one bioanalytical method (mostly LC/MS)</a:t>
                      </a:r>
                      <a:endParaRPr lang="en-US" sz="1800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Several bioanalytical assays are necessary</a:t>
                      </a:r>
                      <a:endParaRPr lang="en-US" sz="1800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 smtClean="0"/>
                        <a:t>Non-immunogenic</a:t>
                      </a:r>
                      <a:endParaRPr lang="en-US" sz="1800" b="1" u="sng" dirty="0" smtClean="0">
                        <a:solidFill>
                          <a:schemeClr val="tx2"/>
                        </a:solidFill>
                      </a:endParaRP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 smtClean="0"/>
                        <a:t>Usually immunogenic</a:t>
                      </a:r>
                    </a:p>
                  </a:txBody>
                  <a:tcPr marL="83691" marR="83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B9B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84611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93713" y="973138"/>
            <a:ext cx="8365152" cy="1813605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b="1" dirty="0"/>
              <a:t>Immunogenicity</a:t>
            </a:r>
            <a:r>
              <a:rPr lang="en-US" dirty="0"/>
              <a:t> is the ability of a particular substance, such as an </a:t>
            </a:r>
            <a:r>
              <a:rPr lang="en-US" dirty="0">
                <a:hlinkClick r:id="rId2" tooltip="Antigen"/>
              </a:rPr>
              <a:t>antigen</a:t>
            </a:r>
            <a:r>
              <a:rPr lang="en-US" dirty="0"/>
              <a:t> or </a:t>
            </a:r>
            <a:r>
              <a:rPr lang="en-US" dirty="0">
                <a:hlinkClick r:id="rId3" tooltip="Epitope"/>
              </a:rPr>
              <a:t>epitope</a:t>
            </a:r>
            <a:r>
              <a:rPr lang="en-US" dirty="0"/>
              <a:t>, to provoke an </a:t>
            </a:r>
            <a:endParaRPr lang="en-US" dirty="0" smtClean="0"/>
          </a:p>
          <a:p>
            <a:pPr lvl="4">
              <a:buFont typeface="Wingdings" panose="05000000000000000000" pitchFamily="2" charset="2"/>
              <a:buChar char="Ø"/>
            </a:pPr>
            <a:r>
              <a:rPr lang="en-US" dirty="0" smtClean="0"/>
              <a:t>Humoral &amp;/or Cell </a:t>
            </a:r>
            <a:r>
              <a:rPr lang="en-US" dirty="0"/>
              <a:t>mediated</a:t>
            </a:r>
          </a:p>
          <a:p>
            <a:pPr marL="0" indent="0">
              <a:buNone/>
            </a:pPr>
            <a:r>
              <a:rPr lang="en-US" dirty="0">
                <a:hlinkClick r:id="rId4" tooltip="Immune response"/>
              </a:rPr>
              <a:t>immune response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the body of a human or animal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Immunogenicity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275999" y="2774450"/>
            <a:ext cx="3937805" cy="2684909"/>
          </a:xfrm>
          <a:prstGeom prst="roundRect">
            <a:avLst/>
          </a:prstGeom>
          <a:solidFill>
            <a:srgbClr val="CCFFFF"/>
          </a:solidFill>
          <a:ln w="38100" cap="sq" cmpd="sng" algn="ctr">
            <a:solidFill>
              <a:srgbClr val="00CC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2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Wanted Immunogenicity: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Vaccine provokes an immune response against the pathogen (virus, bacteria...) aiming at protecting the organism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4299858" y="2768833"/>
            <a:ext cx="4559008" cy="2684909"/>
          </a:xfrm>
          <a:prstGeom prst="roundRect">
            <a:avLst/>
          </a:prstGeom>
          <a:solidFill>
            <a:srgbClr val="FF9B9B"/>
          </a:solidFill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rPr>
              <a:t>Unwanted immunogenicity: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rPr>
              <a:t>The organism mounts an immune response against a therapeutic antigen (ex. recombinant protein, or monoclonal antibody) which c</a:t>
            </a:r>
            <a:r>
              <a:rPr lang="en-US" sz="2200" dirty="0" smtClean="0">
                <a:latin typeface="Arial" pitchFamily="34" charset="0"/>
                <a:ea typeface="ＭＳ Ｐゴシック" pitchFamily="-112" charset="-128"/>
              </a:rPr>
              <a:t>an induce adverse effects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293911" y="5595251"/>
            <a:ext cx="8635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US FDA: </a:t>
            </a:r>
            <a:r>
              <a:rPr lang="en-US" sz="2400" dirty="0" smtClean="0"/>
              <a:t>It is propensity of the therapeutic protein product to generate immune response to itself and to related proteins or to induce immunologically related adverse clinical events.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002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Immune </a:t>
            </a:r>
            <a:r>
              <a:rPr lang="en-US" dirty="0" smtClean="0"/>
              <a:t>system </a:t>
            </a:r>
            <a:r>
              <a:rPr lang="en-US" dirty="0"/>
              <a:t>– </a:t>
            </a:r>
            <a:r>
              <a:rPr lang="en-US" dirty="0" smtClean="0"/>
              <a:t>Immunogenicity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217" y="2121440"/>
            <a:ext cx="4800600" cy="3924300"/>
          </a:xfrm>
          <a:prstGeom prst="rect">
            <a:avLst/>
          </a:prstGeom>
        </p:spPr>
      </p:pic>
      <p:sp>
        <p:nvSpPr>
          <p:cNvPr id="4" name="Explosion 2 3"/>
          <p:cNvSpPr/>
          <p:nvPr/>
        </p:nvSpPr>
        <p:spPr>
          <a:xfrm>
            <a:off x="456113" y="1268760"/>
            <a:ext cx="8292351" cy="5112568"/>
          </a:xfrm>
          <a:prstGeom prst="irregularSeal2">
            <a:avLst/>
          </a:prstGeom>
          <a:gradFill flip="none" rotWithShape="1">
            <a:gsLst>
              <a:gs pos="0">
                <a:srgbClr val="FFF200">
                  <a:alpha val="56000"/>
                </a:srgbClr>
              </a:gs>
              <a:gs pos="45000">
                <a:srgbClr val="FF7A00">
                  <a:alpha val="52000"/>
                </a:srgbClr>
              </a:gs>
              <a:gs pos="70000">
                <a:srgbClr val="FF0300">
                  <a:alpha val="45000"/>
                </a:srgbClr>
              </a:gs>
              <a:gs pos="100000">
                <a:srgbClr val="4D0808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23966" y="2975757"/>
            <a:ext cx="4680520" cy="2088232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</a:rPr>
              <a:t>Unwanted Immune response against Biologics/</a:t>
            </a:r>
            <a:r>
              <a:rPr lang="en-US" sz="2400" b="1" err="1" smtClean="0">
                <a:solidFill>
                  <a:schemeClr val="tx1"/>
                </a:solidFill>
              </a:rPr>
              <a:t>Biosimilars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894" y="2075487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Adaptive Immunity</a:t>
            </a:r>
          </a:p>
          <a:p>
            <a:pPr algn="ctr"/>
            <a:r>
              <a:rPr lang="en-US" dirty="0" smtClean="0"/>
              <a:t>T Cell activation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58475" y="1075304"/>
            <a:ext cx="1668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 Cell activation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20981" y="1196018"/>
            <a:ext cx="1741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Innate Immunity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73035" y="2892263"/>
            <a:ext cx="3155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Antibody Dependent Cell-mediated Cytotoxicity (ADCC)</a:t>
            </a:r>
            <a:endParaRPr lang="en-US" b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6386585" y="408359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Complement Dependent Cytotoxicity (CDC)</a:t>
            </a:r>
            <a:endParaRPr lang="en-US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5762844" y="5657315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Hypersensitivity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16023" y="1739616"/>
            <a:ext cx="2309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Anti-Drug Antibodies (ADA)</a:t>
            </a:r>
            <a:endParaRPr lang="en-US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-320" y="4392119"/>
            <a:ext cx="1926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Cell mediated Cytotoxicity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07819" y="6250561"/>
            <a:ext cx="2309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Cytokine Strom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359661" y="6009283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Platelet and Neutrophil activation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46" y="1196018"/>
            <a:ext cx="1745115" cy="69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4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Product and Process Specific Factors Influencing Immunogenicity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 bwMode="auto">
          <a:xfrm>
            <a:off x="43571" y="1159488"/>
            <a:ext cx="6532097" cy="5877324"/>
          </a:xfrm>
          <a:prstGeom prst="roundRect">
            <a:avLst>
              <a:gd name="adj" fmla="val 0"/>
            </a:avLst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Product origin</a:t>
            </a:r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Sequence variants, </a:t>
            </a:r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Structural format – Fusion Protein, bi-specific, multi-specific</a:t>
            </a:r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PTM – Oxidation, </a:t>
            </a:r>
            <a:r>
              <a:rPr lang="en-US" dirty="0" err="1" smtClean="0"/>
              <a:t>Deamidation</a:t>
            </a:r>
            <a:r>
              <a:rPr lang="en-US" dirty="0" smtClean="0"/>
              <a:t>, Aldehyde Modification, </a:t>
            </a:r>
            <a:r>
              <a:rPr lang="en-US" dirty="0"/>
              <a:t>D</a:t>
            </a:r>
            <a:r>
              <a:rPr lang="en-US" dirty="0" smtClean="0"/>
              <a:t>eamination, </a:t>
            </a:r>
            <a:r>
              <a:rPr lang="en-US" dirty="0"/>
              <a:t>G</a:t>
            </a:r>
            <a:r>
              <a:rPr lang="en-US" dirty="0" smtClean="0"/>
              <a:t>lycosylation, </a:t>
            </a:r>
            <a:r>
              <a:rPr lang="en-US" dirty="0" err="1" smtClean="0"/>
              <a:t>Pegylation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endParaRPr lang="en-US" dirty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Aggregates – Size, Reversibility/Dissociation, Confirmation, Chemical Modification, Morphology</a:t>
            </a:r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endParaRPr lang="en-US" dirty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Impurities – HCP, LPS, Protein A/G, Media proteins, </a:t>
            </a:r>
            <a:r>
              <a:rPr lang="en-US" dirty="0" err="1" smtClean="0"/>
              <a:t>CpG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endParaRPr lang="en-US" dirty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endParaRPr lang="en-US" dirty="0" smtClean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Properties of the protein – Immuno-modulatory</a:t>
            </a:r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endParaRPr lang="en-US" dirty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Formulation components</a:t>
            </a:r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endParaRPr lang="en-US" dirty="0"/>
          </a:p>
          <a:p>
            <a:pPr marL="457200" indent="-457200">
              <a:buClr>
                <a:srgbClr val="00B0F0"/>
              </a:buClr>
              <a:buSzPct val="175000"/>
              <a:buBlip>
                <a:blip r:embed="rId2"/>
              </a:buBlip>
            </a:pPr>
            <a:r>
              <a:rPr lang="en-US" dirty="0" smtClean="0"/>
              <a:t>Container Closure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52" y="1666940"/>
            <a:ext cx="1090039" cy="8175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70502" r="1830"/>
          <a:stretch/>
        </p:blipFill>
        <p:spPr>
          <a:xfrm rot="5400000" flipH="1">
            <a:off x="7646580" y="1067402"/>
            <a:ext cx="819141" cy="201660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t="20918" r="2528" b="11313"/>
          <a:stretch/>
        </p:blipFill>
        <p:spPr>
          <a:xfrm>
            <a:off x="5975538" y="2829548"/>
            <a:ext cx="2902927" cy="10508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 rot="5400000">
            <a:off x="7047278" y="3858508"/>
            <a:ext cx="422027" cy="860380"/>
            <a:chOff x="3259018" y="4021015"/>
            <a:chExt cx="422027" cy="860380"/>
          </a:xfrm>
        </p:grpSpPr>
        <p:sp>
          <p:nvSpPr>
            <p:cNvPr id="18" name="Sun 17"/>
            <p:cNvSpPr/>
            <p:nvPr/>
          </p:nvSpPr>
          <p:spPr bwMode="auto">
            <a:xfrm>
              <a:off x="3346101" y="4691575"/>
              <a:ext cx="170822" cy="189820"/>
            </a:xfrm>
            <a:prstGeom prst="sun">
              <a:avLst/>
            </a:prstGeom>
            <a:solidFill>
              <a:srgbClr val="FF1526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endParaRPr>
            </a:p>
          </p:txBody>
        </p:sp>
        <p:sp>
          <p:nvSpPr>
            <p:cNvPr id="19" name="Sun 18"/>
            <p:cNvSpPr/>
            <p:nvPr/>
          </p:nvSpPr>
          <p:spPr bwMode="auto">
            <a:xfrm>
              <a:off x="3498501" y="4021015"/>
              <a:ext cx="170822" cy="189820"/>
            </a:xfrm>
            <a:prstGeom prst="sun">
              <a:avLst/>
            </a:prstGeom>
            <a:solidFill>
              <a:srgbClr val="FFFF00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endParaRPr>
            </a:p>
          </p:txBody>
        </p:sp>
        <p:sp>
          <p:nvSpPr>
            <p:cNvPr id="20" name="Sun 19"/>
            <p:cNvSpPr/>
            <p:nvPr/>
          </p:nvSpPr>
          <p:spPr bwMode="auto">
            <a:xfrm>
              <a:off x="3259018" y="4093031"/>
              <a:ext cx="170822" cy="189820"/>
            </a:xfrm>
            <a:prstGeom prst="sun">
              <a:avLst/>
            </a:prstGeom>
            <a:solidFill>
              <a:srgbClr val="00B0F0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6"/>
            <a:srcRect l="24295" r="26438"/>
            <a:stretch/>
          </p:blipFill>
          <p:spPr>
            <a:xfrm flipH="1">
              <a:off x="3358489" y="4320576"/>
              <a:ext cx="140012" cy="367864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6"/>
            <a:srcRect l="24295" r="26438"/>
            <a:stretch/>
          </p:blipFill>
          <p:spPr>
            <a:xfrm flipH="1">
              <a:off x="3541033" y="4452880"/>
              <a:ext cx="140012" cy="367864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5565332" y="4814851"/>
            <a:ext cx="3382569" cy="610848"/>
            <a:chOff x="286753" y="5313897"/>
            <a:chExt cx="3382569" cy="61084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7"/>
            <a:srcRect t="16535" b="53740"/>
            <a:stretch/>
          </p:blipFill>
          <p:spPr>
            <a:xfrm>
              <a:off x="286753" y="5324057"/>
              <a:ext cx="3382569" cy="600688"/>
            </a:xfrm>
            <a:prstGeom prst="rect">
              <a:avLst/>
            </a:prstGeom>
          </p:spPr>
        </p:pic>
        <p:grpSp>
          <p:nvGrpSpPr>
            <p:cNvPr id="41" name="Group 40"/>
            <p:cNvGrpSpPr/>
            <p:nvPr/>
          </p:nvGrpSpPr>
          <p:grpSpPr>
            <a:xfrm>
              <a:off x="411872" y="5313897"/>
              <a:ext cx="703384" cy="600688"/>
              <a:chOff x="411872" y="5531617"/>
              <a:chExt cx="703384" cy="600688"/>
            </a:xfrm>
          </p:grpSpPr>
          <p:sp>
            <p:nvSpPr>
              <p:cNvPr id="24" name="Oval 23"/>
              <p:cNvSpPr/>
              <p:nvPr/>
            </p:nvSpPr>
            <p:spPr bwMode="auto">
              <a:xfrm>
                <a:off x="411872" y="5531617"/>
                <a:ext cx="703384" cy="600688"/>
              </a:xfrm>
              <a:prstGeom prst="ellipse">
                <a:avLst/>
              </a:prstGeom>
              <a:gradFill flip="none" rotWithShape="1">
                <a:gsLst>
                  <a:gs pos="0">
                    <a:srgbClr val="00CC00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1"/>
                <a:tileRect/>
              </a:gradFill>
              <a:ln w="12700" cap="sq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-112" charset="-128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 bwMode="auto">
              <a:xfrm>
                <a:off x="638797" y="5650913"/>
                <a:ext cx="472272" cy="309434"/>
              </a:xfrm>
              <a:prstGeom prst="ellipse">
                <a:avLst/>
              </a:prstGeom>
              <a:solidFill>
                <a:srgbClr val="FFFF00"/>
              </a:solidFill>
              <a:ln w="12700" cap="sq" cmpd="sng" algn="ctr">
                <a:solidFill>
                  <a:schemeClr val="bg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-112" charset="-128"/>
                </a:endParaRPr>
              </a:p>
            </p:txBody>
          </p:sp>
        </p:grpSp>
      </p:grp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/>
          <a:srcRect t="24576" b="12549"/>
          <a:stretch/>
        </p:blipFill>
        <p:spPr>
          <a:xfrm>
            <a:off x="4202566" y="5753156"/>
            <a:ext cx="1120287" cy="704377"/>
          </a:xfrm>
          <a:prstGeom prst="rect">
            <a:avLst/>
          </a:prstGeom>
        </p:spPr>
      </p:pic>
      <p:cxnSp>
        <p:nvCxnSpPr>
          <p:cNvPr id="40" name="Straight Connector 39"/>
          <p:cNvCxnSpPr/>
          <p:nvPr/>
        </p:nvCxnSpPr>
        <p:spPr bwMode="auto">
          <a:xfrm>
            <a:off x="88488" y="1039508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408081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Patient Specific Factors Influencing Immunogenicity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 bwMode="auto">
          <a:xfrm>
            <a:off x="88488" y="1121224"/>
            <a:ext cx="8489455" cy="55448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Arial" pitchFamily="34" charset="0"/>
                <a:ea typeface="ＭＳ Ｐゴシック" pitchFamily="-112" charset="-128"/>
              </a:rPr>
              <a:t>Patient features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Age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Arial" pitchFamily="34" charset="0"/>
                <a:ea typeface="ＭＳ Ｐゴシック" pitchFamily="-112" charset="-128"/>
              </a:rPr>
              <a:t>Gender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Arial" pitchFamily="34" charset="0"/>
                <a:ea typeface="ＭＳ Ｐゴシック" pitchFamily="-112" charset="-128"/>
              </a:rPr>
              <a:t>Genetic makeup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Immune Status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Nature</a:t>
            </a:r>
            <a:r>
              <a:rPr kumimoji="0" lang="en-US" sz="22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 of Disease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Arial" pitchFamily="34" charset="0"/>
                <a:ea typeface="ＭＳ Ｐゴシック" pitchFamily="-112" charset="-128"/>
              </a:rPr>
              <a:t>Pre-existing Antibodies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en-US" sz="22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ＭＳ Ｐゴシック" pitchFamily="-112" charset="-128"/>
              </a:rPr>
              <a:t>Prior sensitization / History of Allergy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Arial" pitchFamily="34" charset="0"/>
                <a:ea typeface="ＭＳ Ｐゴシック" pitchFamily="-112" charset="-128"/>
              </a:rPr>
              <a:t>Tolerance to endogenous proteins</a:t>
            </a:r>
            <a:endParaRPr kumimoji="0" lang="en-US" sz="2200" b="0" i="0" u="none" strike="noStrike" cap="none" normalizeH="0" dirty="0" smtClean="0">
              <a:ln>
                <a:noFill/>
              </a:ln>
              <a:effectLst/>
              <a:latin typeface="Arial" pitchFamily="34" charset="0"/>
              <a:ea typeface="ＭＳ Ｐゴシック" pitchFamily="-112" charset="-128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Target expression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Dose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Route (intradermal &gt; inhalation &gt; subcutaneous &gt; intraperitoneal &gt; intramuscular &gt; intravenous)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Frequency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Duration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Contaminant medication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ＭＳ Ｐゴシック" pitchFamily="-112" charset="-128"/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>
            <a:off x="88488" y="995964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24804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influencing Immunogenicity</a:t>
            </a:r>
            <a:endParaRPr lang="en-US" dirty="0"/>
          </a:p>
        </p:txBody>
      </p:sp>
      <p:sp>
        <p:nvSpPr>
          <p:cNvPr id="5" name="Flowchart: Connector 4"/>
          <p:cNvSpPr/>
          <p:nvPr/>
        </p:nvSpPr>
        <p:spPr bwMode="auto">
          <a:xfrm>
            <a:off x="2964263" y="974690"/>
            <a:ext cx="3205425" cy="5787851"/>
          </a:xfrm>
          <a:prstGeom prst="flowChartConnector">
            <a:avLst/>
          </a:prstGeom>
          <a:pattFill prst="pct90">
            <a:fgClr>
              <a:srgbClr val="FF1526"/>
            </a:fgClr>
            <a:bgClr>
              <a:schemeClr val="bg1"/>
            </a:bgClr>
          </a:patt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wordArt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ea typeface="ＭＳ Ｐゴシック" pitchFamily="-112" charset="-128"/>
              </a:rPr>
              <a:t>UNKNOWN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>
            <a:off x="88488" y="90887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420219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7714" y="973138"/>
            <a:ext cx="8741229" cy="5080000"/>
          </a:xfrm>
          <a:noFill/>
          <a:ln>
            <a:noFill/>
          </a:ln>
        </p:spPr>
        <p:txBody>
          <a:bodyPr/>
          <a:lstStyle/>
          <a:p>
            <a:pPr marL="457200" indent="-457200">
              <a:spcBef>
                <a:spcPts val="600"/>
              </a:spcBef>
            </a:pPr>
            <a:r>
              <a:rPr lang="en-US" dirty="0"/>
              <a:t>Benign, non-significant to serious, life-threatening depending on the therapeutic</a:t>
            </a:r>
          </a:p>
          <a:p>
            <a:pPr marL="457200" indent="-457200">
              <a:spcBef>
                <a:spcPts val="600"/>
              </a:spcBef>
            </a:pPr>
            <a:r>
              <a:rPr lang="en-US" dirty="0"/>
              <a:t>Efficacy—Alter PK/PD</a:t>
            </a:r>
          </a:p>
          <a:p>
            <a:pPr marL="1335881" lvl="5" indent="-457200">
              <a:spcBef>
                <a:spcPts val="60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Reduction of the clinical </a:t>
            </a:r>
            <a:r>
              <a:rPr lang="en-US" sz="2000" dirty="0" smtClean="0"/>
              <a:t>response and alter bio-distribution</a:t>
            </a:r>
            <a:endParaRPr lang="en-US" sz="2000" dirty="0"/>
          </a:p>
          <a:p>
            <a:pPr marL="457200" indent="-457200">
              <a:spcBef>
                <a:spcPts val="600"/>
              </a:spcBef>
            </a:pPr>
            <a:r>
              <a:rPr lang="en-US" dirty="0"/>
              <a:t>Safety</a:t>
            </a:r>
          </a:p>
          <a:p>
            <a:pPr marL="1371600" lvl="5" indent="-457200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Safety issues can occur even when there is no loss of efficacy</a:t>
            </a:r>
          </a:p>
          <a:p>
            <a:pPr marL="1371600" lvl="5" indent="-457200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Neutralize biologic effects and </a:t>
            </a:r>
            <a:r>
              <a:rPr lang="en-US" sz="2000" b="1" u="sng" dirty="0"/>
              <a:t>compromise further therapy</a:t>
            </a:r>
            <a:r>
              <a:rPr lang="en-US" sz="2000" dirty="0"/>
              <a:t> (factor VIII, IFN</a:t>
            </a:r>
            <a:r>
              <a:rPr lang="en-US" sz="2000" dirty="0">
                <a:latin typeface="Symbol" pitchFamily="18" charset="2"/>
              </a:rPr>
              <a:t>a</a:t>
            </a:r>
            <a:r>
              <a:rPr lang="en-US" sz="2000" dirty="0"/>
              <a:t>2a, GM-CSF)</a:t>
            </a:r>
          </a:p>
          <a:p>
            <a:pPr marL="1371600" lvl="5" indent="-457200">
              <a:spcBef>
                <a:spcPts val="0"/>
              </a:spcBef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Cross-react with native protein and induce adverse symptoms (</a:t>
            </a:r>
            <a:r>
              <a:rPr lang="en-US" sz="2000" dirty="0" err="1"/>
              <a:t>Epo</a:t>
            </a:r>
            <a:r>
              <a:rPr lang="en-US" sz="2000" dirty="0"/>
              <a:t>, Megakaryocyte growth and development </a:t>
            </a:r>
            <a:r>
              <a:rPr lang="en-US" sz="2000" dirty="0" smtClean="0"/>
              <a:t>factor (MGDF))</a:t>
            </a:r>
            <a:endParaRPr lang="en-US" sz="2000" dirty="0"/>
          </a:p>
          <a:p>
            <a:pPr marL="457200" indent="-457200">
              <a:spcBef>
                <a:spcPts val="600"/>
              </a:spcBef>
            </a:pPr>
            <a:r>
              <a:rPr lang="en-US" dirty="0"/>
              <a:t>Acute consequences</a:t>
            </a:r>
          </a:p>
          <a:p>
            <a:pPr marL="1371600" lvl="3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Infusion </a:t>
            </a:r>
            <a:r>
              <a:rPr lang="en-US" sz="2000" dirty="0" smtClean="0"/>
              <a:t>site reactions (ISR), </a:t>
            </a:r>
            <a:r>
              <a:rPr lang="en-US" sz="2000" dirty="0"/>
              <a:t>anaphylactic reactions</a:t>
            </a:r>
          </a:p>
          <a:p>
            <a:pPr marL="457200" indent="-457200">
              <a:spcBef>
                <a:spcPts val="600"/>
              </a:spcBef>
            </a:pPr>
            <a:r>
              <a:rPr lang="en-US" dirty="0"/>
              <a:t>Non-acute consequences</a:t>
            </a:r>
          </a:p>
          <a:p>
            <a:pPr marL="1371600" lvl="3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Delayed-type hypersensitivity/immune complexes</a:t>
            </a:r>
          </a:p>
          <a:p>
            <a:pPr marL="1371600" lvl="3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Cross-reactivity with an endogenous counterpart</a:t>
            </a:r>
          </a:p>
          <a:p>
            <a:pPr indent="0">
              <a:spcBef>
                <a:spcPts val="600"/>
              </a:spcBef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Effects of Immunogenicity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18209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57199" y="1012371"/>
            <a:ext cx="8479971" cy="549728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Testing </a:t>
            </a:r>
            <a:r>
              <a:rPr lang="en-US" dirty="0"/>
              <a:t>for unwanted immunogenicity is integral to </a:t>
            </a:r>
            <a:r>
              <a:rPr lang="en-US" dirty="0" smtClean="0"/>
              <a:t>product development </a:t>
            </a:r>
            <a:r>
              <a:rPr lang="en-US" dirty="0"/>
              <a:t>(clinical &amp; post-marketing phase) for ensuring:</a:t>
            </a:r>
          </a:p>
          <a:p>
            <a:pPr marL="457200" lvl="1" indent="-457200">
              <a:buSzPct val="150000"/>
              <a:buBlip>
                <a:blip r:embed="rId3"/>
              </a:buBlip>
            </a:pPr>
            <a:r>
              <a:rPr lang="en-US" dirty="0" smtClean="0"/>
              <a:t>Clinical safety and/or efficacy of a bio-therapeutic</a:t>
            </a:r>
          </a:p>
          <a:p>
            <a:pPr marL="457200" lvl="1" indent="-457200">
              <a:buSzPct val="150000"/>
              <a:buBlip>
                <a:blip r:embed="rId3"/>
              </a:buBlip>
            </a:pPr>
            <a:r>
              <a:rPr lang="en-US" dirty="0" smtClean="0"/>
              <a:t>Chronic use of bio-therapeutics</a:t>
            </a:r>
          </a:p>
          <a:p>
            <a:pPr marL="457200" lvl="1" indent="-457200">
              <a:buSzPct val="150000"/>
              <a:buBlip>
                <a:blip r:embed="rId3"/>
              </a:buBlip>
            </a:pPr>
            <a:r>
              <a:rPr lang="en-US" dirty="0" smtClean="0"/>
              <a:t>Product </a:t>
            </a:r>
            <a:r>
              <a:rPr lang="en-US" dirty="0"/>
              <a:t>comparability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800" b="1" dirty="0" smtClean="0"/>
              <a:t>US-FDA Guidance:</a:t>
            </a:r>
          </a:p>
          <a:p>
            <a:pPr marL="457200" indent="-457200"/>
            <a:r>
              <a:rPr lang="en-US" sz="1800" dirty="0" smtClean="0"/>
              <a:t>Guidance for Industry Immunogenicity Assessment for Therapeutic Protein Product Draft Guidance Aug 2014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EMA Guideline</a:t>
            </a:r>
            <a:endParaRPr lang="en-US" sz="1800" b="1" dirty="0"/>
          </a:p>
          <a:p>
            <a:pPr marL="457200" indent="-457200"/>
            <a:r>
              <a:rPr lang="en-US" sz="1800" dirty="0" smtClean="0"/>
              <a:t>Guideline </a:t>
            </a:r>
            <a:r>
              <a:rPr lang="en-US" sz="1800" dirty="0"/>
              <a:t>on Immunogenicity Assessment of </a:t>
            </a:r>
            <a:r>
              <a:rPr lang="en-US" sz="1800" dirty="0" smtClean="0"/>
              <a:t>Biotechnology-Derived </a:t>
            </a:r>
            <a:r>
              <a:rPr lang="en-US" sz="1800" dirty="0"/>
              <a:t>Therapeutic Proteins EMA/CHMP/BMWP/14327/2006</a:t>
            </a:r>
          </a:p>
          <a:p>
            <a:pPr marL="457200" indent="-457200"/>
            <a:r>
              <a:rPr lang="en-US" sz="1800" dirty="0" smtClean="0"/>
              <a:t>Guideline </a:t>
            </a:r>
            <a:r>
              <a:rPr lang="en-US" sz="1800" dirty="0"/>
              <a:t>on Immunogenicity Assessment of </a:t>
            </a:r>
            <a:r>
              <a:rPr lang="en-US" sz="1800" dirty="0" smtClean="0"/>
              <a:t>monoclonal  antibodies </a:t>
            </a:r>
            <a:r>
              <a:rPr lang="en-US" sz="1800" dirty="0"/>
              <a:t>(in consultation) </a:t>
            </a:r>
            <a:r>
              <a:rPr lang="en-US" sz="1800" dirty="0" smtClean="0"/>
              <a:t>EMA/CHMP/BMWP/86289/2010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Immunogenicity: Regulatory Guidance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01DC295-48A9-459B-B14A-E6953958914C}" type="datetime1">
              <a:rPr lang="en-US" smtClean="0"/>
              <a:t>10/28/2014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D5A2-71F0-4091-9889-C3EEE2021E16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588125"/>
            <a:ext cx="2133600" cy="2524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  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198453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1066800"/>
            <a:ext cx="8663880" cy="5323114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 marL="576263" indent="-576263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Recommendations </a:t>
            </a:r>
            <a:r>
              <a:rPr lang="en-US" dirty="0"/>
              <a:t>for routine monitoring of changes </a:t>
            </a:r>
            <a:r>
              <a:rPr lang="en-US" dirty="0" smtClean="0"/>
              <a:t>in clinical </a:t>
            </a:r>
            <a:r>
              <a:rPr lang="en-US" dirty="0"/>
              <a:t>response and linking immunologic findings </a:t>
            </a:r>
            <a:r>
              <a:rPr lang="en-US" dirty="0" smtClean="0"/>
              <a:t>to clinical </a:t>
            </a:r>
            <a:r>
              <a:rPr lang="en-US" dirty="0"/>
              <a:t>events</a:t>
            </a:r>
          </a:p>
          <a:p>
            <a:pPr marL="1143000" lvl="1" indent="-457200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Immunogenicity </a:t>
            </a:r>
            <a:r>
              <a:rPr lang="en-US" sz="2000" dirty="0"/>
              <a:t>as part of all clinical </a:t>
            </a:r>
            <a:r>
              <a:rPr lang="en-US" sz="2000" dirty="0" smtClean="0"/>
              <a:t>trials</a:t>
            </a:r>
            <a:endParaRPr lang="en-US" sz="2000" dirty="0"/>
          </a:p>
          <a:p>
            <a:pPr marL="1143000" lvl="1" indent="-457200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Evaluate </a:t>
            </a:r>
            <a:r>
              <a:rPr lang="en-US" sz="2000" dirty="0"/>
              <a:t>all patients </a:t>
            </a:r>
            <a:r>
              <a:rPr lang="en-US" sz="2000" dirty="0" smtClean="0"/>
              <a:t>and </a:t>
            </a:r>
            <a:r>
              <a:rPr lang="en-US" sz="2000" dirty="0"/>
              <a:t>not in a symptom-driven </a:t>
            </a:r>
            <a:r>
              <a:rPr lang="en-US" sz="2000" dirty="0" smtClean="0"/>
              <a:t>manner</a:t>
            </a:r>
            <a:endParaRPr lang="en-US" sz="2000" dirty="0"/>
          </a:p>
          <a:p>
            <a:pPr marL="1143000" lvl="1" indent="-457200">
              <a:spcBef>
                <a:spcPts val="600"/>
              </a:spcBef>
              <a:spcAft>
                <a:spcPts val="1200"/>
              </a:spcAft>
            </a:pPr>
            <a:r>
              <a:rPr lang="en-US" sz="2000" dirty="0" smtClean="0"/>
              <a:t>Standardize </a:t>
            </a:r>
            <a:r>
              <a:rPr lang="en-US" sz="2000" dirty="0"/>
              <a:t>sampling schedule as much as possible</a:t>
            </a:r>
          </a:p>
          <a:p>
            <a:pPr marL="576263" indent="-576263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Specifically analyze </a:t>
            </a:r>
            <a:r>
              <a:rPr lang="en-US" dirty="0"/>
              <a:t>adverse events for linkage to </a:t>
            </a:r>
            <a:r>
              <a:rPr lang="en-US" dirty="0" smtClean="0"/>
              <a:t>an unwanted </a:t>
            </a:r>
            <a:r>
              <a:rPr lang="en-US" dirty="0"/>
              <a:t>immune </a:t>
            </a:r>
            <a:r>
              <a:rPr lang="en-US" dirty="0" smtClean="0"/>
              <a:t>response</a:t>
            </a:r>
            <a:endParaRPr lang="en-US" dirty="0"/>
          </a:p>
          <a:p>
            <a:pPr marL="576263" indent="-576263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Provide </a:t>
            </a:r>
            <a:r>
              <a:rPr lang="en-US" dirty="0"/>
              <a:t>guidance on how prescriber should handle </a:t>
            </a:r>
            <a:r>
              <a:rPr lang="en-US" dirty="0" smtClean="0"/>
              <a:t>patient in </a:t>
            </a:r>
            <a:r>
              <a:rPr lang="en-US" dirty="0"/>
              <a:t>case unwanted immune response occurs (</a:t>
            </a:r>
            <a:r>
              <a:rPr lang="en-US" dirty="0" smtClean="0"/>
              <a:t>increase dose/discontinue</a:t>
            </a:r>
            <a:r>
              <a:rPr lang="en-US" dirty="0"/>
              <a:t>, </a:t>
            </a:r>
            <a:r>
              <a:rPr lang="en-US" dirty="0" smtClean="0"/>
              <a:t>etc.)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Immunogenicity testing Guidelines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01DC295-48A9-459B-B14A-E6953958914C}" type="datetime1">
              <a:rPr lang="en-US" smtClean="0"/>
              <a:t>10/28/2014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D5A2-71F0-4091-9889-C3EEE2021E16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0" y="6588125"/>
            <a:ext cx="2133600" cy="25241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Confidential  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09133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/>
          <a:lstStyle/>
          <a:p>
            <a:pPr marL="457200" indent="-457200">
              <a:spcBef>
                <a:spcPts val="600"/>
              </a:spcBef>
            </a:pPr>
            <a:r>
              <a:rPr lang="en-US" dirty="0"/>
              <a:t>Prediction of immunogenicity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i="1" dirty="0"/>
              <a:t>In </a:t>
            </a:r>
            <a:r>
              <a:rPr lang="en-US" i="1" dirty="0" err="1"/>
              <a:t>silico</a:t>
            </a:r>
            <a:r>
              <a:rPr lang="en-US" i="1" dirty="0"/>
              <a:t> </a:t>
            </a:r>
            <a:r>
              <a:rPr lang="en-US" dirty="0"/>
              <a:t>and T cell methods are promising but need further developments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dirty="0"/>
              <a:t>Impossible to predict </a:t>
            </a:r>
          </a:p>
          <a:p>
            <a:pPr marL="1371600" lvl="2" indent="-457200">
              <a:spcBef>
                <a:spcPts val="600"/>
              </a:spcBef>
            </a:pPr>
            <a:r>
              <a:rPr lang="en-US" dirty="0"/>
              <a:t>incidence </a:t>
            </a:r>
          </a:p>
          <a:p>
            <a:pPr marL="1371600" lvl="2" indent="-457200">
              <a:spcBef>
                <a:spcPts val="600"/>
              </a:spcBef>
            </a:pPr>
            <a:r>
              <a:rPr lang="en-US" dirty="0"/>
              <a:t>characteristics of immune response </a:t>
            </a:r>
          </a:p>
          <a:p>
            <a:pPr marL="1371600" lvl="2" indent="-457200">
              <a:spcBef>
                <a:spcPts val="600"/>
              </a:spcBef>
            </a:pPr>
            <a:r>
              <a:rPr lang="en-US" dirty="0"/>
              <a:t>clinical consequence and significance of immunogenicity </a:t>
            </a:r>
          </a:p>
          <a:p>
            <a:pPr marL="0" indent="0">
              <a:spcBef>
                <a:spcPts val="600"/>
              </a:spcBef>
            </a:pPr>
            <a:r>
              <a:rPr lang="en-US" dirty="0"/>
              <a:t>Determination of immunogenicity</a:t>
            </a:r>
          </a:p>
          <a:p>
            <a:pPr marL="914400" lvl="1" indent="-457200">
              <a:spcBef>
                <a:spcPts val="600"/>
              </a:spcBef>
            </a:pPr>
            <a:r>
              <a:rPr lang="en-US" dirty="0"/>
              <a:t>Human clinical data needed—</a:t>
            </a:r>
            <a:r>
              <a:rPr lang="en-US" b="1" u="sng" dirty="0"/>
              <a:t>cannot be replaced by use of animal or </a:t>
            </a:r>
            <a:r>
              <a:rPr lang="en-US" b="1" i="1" u="sng" dirty="0"/>
              <a:t>in vitro </a:t>
            </a:r>
            <a:r>
              <a:rPr lang="en-US" b="1" u="sng" dirty="0"/>
              <a:t>or </a:t>
            </a:r>
            <a:r>
              <a:rPr lang="en-US" b="1" i="1" u="sng" dirty="0"/>
              <a:t>in </a:t>
            </a:r>
            <a:r>
              <a:rPr lang="en-US" b="1" i="1" u="sng" dirty="0" err="1"/>
              <a:t>silico</a:t>
            </a:r>
            <a:r>
              <a:rPr lang="en-US" b="1" i="1" u="sng" dirty="0"/>
              <a:t> </a:t>
            </a:r>
            <a:r>
              <a:rPr lang="en-US" b="1" u="sng" dirty="0" smtClean="0"/>
              <a:t>tools</a:t>
            </a:r>
          </a:p>
          <a:p>
            <a:pPr marL="457200" lvl="1" indent="-457200">
              <a:spcBef>
                <a:spcPts val="600"/>
              </a:spcBef>
              <a:buSzPct val="150000"/>
              <a:buBlip>
                <a:blip r:embed="rId2"/>
              </a:buBlip>
            </a:pPr>
            <a:r>
              <a:rPr lang="en-US" dirty="0" smtClean="0"/>
              <a:t>Requirement </a:t>
            </a:r>
            <a:r>
              <a:rPr lang="en-US" dirty="0"/>
              <a:t>of well design studies</a:t>
            </a:r>
          </a:p>
          <a:p>
            <a:pPr marL="457200" lvl="1" indent="-457200">
              <a:spcBef>
                <a:spcPts val="600"/>
              </a:spcBef>
              <a:buSzPct val="150000"/>
              <a:buBlip>
                <a:blip r:embed="rId2"/>
              </a:buBlip>
            </a:pPr>
            <a:r>
              <a:rPr lang="en-US" dirty="0"/>
              <a:t>Need for highly sensitive </a:t>
            </a:r>
            <a:r>
              <a:rPr lang="en-US" dirty="0" smtClean="0"/>
              <a:t>and specific assays</a:t>
            </a:r>
            <a:endParaRPr lang="en-US" dirty="0"/>
          </a:p>
          <a:p>
            <a:pPr marL="0" indent="0">
              <a:spcBef>
                <a:spcPts val="600"/>
              </a:spcBef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Immunogenicity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30181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2466441" y="1057739"/>
            <a:ext cx="6546929" cy="5179775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Analysis of Immunogenic response</a:t>
            </a:r>
          </a:p>
          <a:p>
            <a:pPr marL="92075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Antibody response to Biologics (ADA)</a:t>
            </a:r>
          </a:p>
          <a:p>
            <a:pPr marL="1489075" lvl="2" indent="-174625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Binding antibodies to Biologics</a:t>
            </a:r>
          </a:p>
          <a:p>
            <a:pPr marL="1489075" lvl="2" indent="-174625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Neutralizing antibodies to Biologics</a:t>
            </a:r>
          </a:p>
          <a:p>
            <a:pPr marL="92075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Immunological response  </a:t>
            </a:r>
          </a:p>
          <a:p>
            <a:pPr marL="1489075" lvl="2" indent="-174625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Immune cell subset analysis</a:t>
            </a:r>
          </a:p>
          <a:p>
            <a:pPr marL="1489075" lvl="2" indent="-174625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Functional analysis of T cells, B cells, NK cells, </a:t>
            </a: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Monocytes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/Macrophages, </a:t>
            </a: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Neutrophils</a:t>
            </a:r>
            <a:endParaRPr lang="en-US" sz="1800" dirty="0" smtClean="0">
              <a:solidFill>
                <a:schemeClr val="tx1"/>
              </a:solidFill>
              <a:latin typeface="+mj-lt"/>
              <a:cs typeface="Calibri" pitchFamily="34" charset="0"/>
            </a:endParaRPr>
          </a:p>
          <a:p>
            <a:pPr marL="1489075" lvl="2" indent="-174625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T cell receptor repertoire analysis (TCR V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  <a:sym typeface="Symbol"/>
              </a:rPr>
              <a:t>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 analysis)</a:t>
            </a:r>
          </a:p>
          <a:p>
            <a:pPr marL="1489075" lvl="2" indent="-174625">
              <a:spcBef>
                <a:spcPts val="0"/>
              </a:spcBef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B cell receptor repertoire analysis</a:t>
            </a:r>
          </a:p>
          <a:p>
            <a:pPr marL="920750" indent="-45720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Host Genetic Factors</a:t>
            </a:r>
          </a:p>
          <a:p>
            <a:pPr marL="1489075" lvl="1" indent="-1746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+mj-lt"/>
                <a:cs typeface="Calibri" pitchFamily="34" charset="0"/>
              </a:rPr>
              <a:t>HLA</a:t>
            </a:r>
            <a:endParaRPr lang="en-US" sz="1800" dirty="0">
              <a:latin typeface="+mj-lt"/>
              <a:cs typeface="Calibri" pitchFamily="34" charset="0"/>
            </a:endParaRPr>
          </a:p>
          <a:p>
            <a:pPr marL="1489075" lvl="1" indent="-1746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Rheumatoid factor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8365" y="10884"/>
            <a:ext cx="7725635" cy="797696"/>
          </a:xfrm>
        </p:spPr>
        <p:txBody>
          <a:bodyPr>
            <a:noAutofit/>
          </a:bodyPr>
          <a:lstStyle/>
          <a:p>
            <a:r>
              <a:rPr lang="en-US" dirty="0" smtClean="0">
                <a:cs typeface="Calibri" pitchFamily="34" charset="0"/>
              </a:rPr>
              <a:t>Immunogenicity Testing</a:t>
            </a:r>
            <a:endParaRPr lang="en-US" dirty="0">
              <a:cs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fld id="{438A5F8C-5B51-40FF-98C1-09850FD6035E}" type="slidenum">
              <a:rPr lang="en-US" smtClean="0">
                <a:solidFill>
                  <a:schemeClr val="tx2"/>
                </a:solidFill>
              </a:rPr>
              <a:pPr/>
              <a:t>14</a:t>
            </a:fld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2400" y="1741224"/>
            <a:ext cx="2438400" cy="4049976"/>
            <a:chOff x="152400" y="1741224"/>
            <a:chExt cx="2438400" cy="4049976"/>
          </a:xfrm>
        </p:grpSpPr>
        <p:grpSp>
          <p:nvGrpSpPr>
            <p:cNvPr id="49" name="Group 48"/>
            <p:cNvGrpSpPr/>
            <p:nvPr/>
          </p:nvGrpSpPr>
          <p:grpSpPr>
            <a:xfrm>
              <a:off x="228600" y="1741224"/>
              <a:ext cx="1099216" cy="789904"/>
              <a:chOff x="228600" y="1741224"/>
              <a:chExt cx="1099216" cy="789904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635256" y="1741224"/>
                <a:ext cx="692560" cy="789904"/>
                <a:chOff x="635256" y="1741224"/>
                <a:chExt cx="692560" cy="789904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 rot="15067880">
                  <a:off x="802652" y="2005964"/>
                  <a:ext cx="562328" cy="488000"/>
                </a:xfrm>
                <a:custGeom>
                  <a:avLst/>
                  <a:gdLst>
                    <a:gd name="T0" fmla="*/ 344 w 687"/>
                    <a:gd name="T1" fmla="*/ 289 h 610"/>
                    <a:gd name="T2" fmla="*/ 285 w 687"/>
                    <a:gd name="T3" fmla="*/ 283 h 610"/>
                    <a:gd name="T4" fmla="*/ 164 w 687"/>
                    <a:gd name="T5" fmla="*/ 276 h 610"/>
                    <a:gd name="T6" fmla="*/ 100 w 687"/>
                    <a:gd name="T7" fmla="*/ 277 h 610"/>
                    <a:gd name="T8" fmla="*/ 54 w 687"/>
                    <a:gd name="T9" fmla="*/ 290 h 610"/>
                    <a:gd name="T10" fmla="*/ 26 w 687"/>
                    <a:gd name="T11" fmla="*/ 317 h 610"/>
                    <a:gd name="T12" fmla="*/ 4 w 687"/>
                    <a:gd name="T13" fmla="*/ 373 h 610"/>
                    <a:gd name="T14" fmla="*/ 0 w 687"/>
                    <a:gd name="T15" fmla="*/ 418 h 610"/>
                    <a:gd name="T16" fmla="*/ 9 w 687"/>
                    <a:gd name="T17" fmla="*/ 457 h 610"/>
                    <a:gd name="T18" fmla="*/ 34 w 687"/>
                    <a:gd name="T19" fmla="*/ 482 h 610"/>
                    <a:gd name="T20" fmla="*/ 82 w 687"/>
                    <a:gd name="T21" fmla="*/ 487 h 610"/>
                    <a:gd name="T22" fmla="*/ 155 w 687"/>
                    <a:gd name="T23" fmla="*/ 478 h 610"/>
                    <a:gd name="T24" fmla="*/ 293 w 687"/>
                    <a:gd name="T25" fmla="*/ 454 h 610"/>
                    <a:gd name="T26" fmla="*/ 369 w 687"/>
                    <a:gd name="T27" fmla="*/ 446 h 610"/>
                    <a:gd name="T28" fmla="*/ 425 w 687"/>
                    <a:gd name="T29" fmla="*/ 455 h 610"/>
                    <a:gd name="T30" fmla="*/ 469 w 687"/>
                    <a:gd name="T31" fmla="*/ 482 h 610"/>
                    <a:gd name="T32" fmla="*/ 533 w 687"/>
                    <a:gd name="T33" fmla="*/ 563 h 610"/>
                    <a:gd name="T34" fmla="*/ 561 w 687"/>
                    <a:gd name="T35" fmla="*/ 596 h 610"/>
                    <a:gd name="T36" fmla="*/ 586 w 687"/>
                    <a:gd name="T37" fmla="*/ 610 h 610"/>
                    <a:gd name="T38" fmla="*/ 613 w 687"/>
                    <a:gd name="T39" fmla="*/ 604 h 610"/>
                    <a:gd name="T40" fmla="*/ 658 w 687"/>
                    <a:gd name="T41" fmla="*/ 564 h 610"/>
                    <a:gd name="T42" fmla="*/ 682 w 687"/>
                    <a:gd name="T43" fmla="*/ 521 h 610"/>
                    <a:gd name="T44" fmla="*/ 687 w 687"/>
                    <a:gd name="T45" fmla="*/ 491 h 610"/>
                    <a:gd name="T46" fmla="*/ 671 w 687"/>
                    <a:gd name="T47" fmla="*/ 467 h 610"/>
                    <a:gd name="T48" fmla="*/ 632 w 687"/>
                    <a:gd name="T49" fmla="*/ 444 h 610"/>
                    <a:gd name="T50" fmla="*/ 546 w 687"/>
                    <a:gd name="T51" fmla="*/ 405 h 610"/>
                    <a:gd name="T52" fmla="*/ 506 w 687"/>
                    <a:gd name="T53" fmla="*/ 379 h 610"/>
                    <a:gd name="T54" fmla="*/ 487 w 687"/>
                    <a:gd name="T55" fmla="*/ 353 h 610"/>
                    <a:gd name="T56" fmla="*/ 500 w 687"/>
                    <a:gd name="T57" fmla="*/ 326 h 610"/>
                    <a:gd name="T58" fmla="*/ 537 w 687"/>
                    <a:gd name="T59" fmla="*/ 297 h 610"/>
                    <a:gd name="T60" fmla="*/ 615 w 687"/>
                    <a:gd name="T61" fmla="*/ 247 h 610"/>
                    <a:gd name="T62" fmla="*/ 651 w 687"/>
                    <a:gd name="T63" fmla="*/ 215 h 610"/>
                    <a:gd name="T64" fmla="*/ 667 w 687"/>
                    <a:gd name="T65" fmla="*/ 182 h 610"/>
                    <a:gd name="T66" fmla="*/ 665 w 687"/>
                    <a:gd name="T67" fmla="*/ 138 h 610"/>
                    <a:gd name="T68" fmla="*/ 638 w 687"/>
                    <a:gd name="T69" fmla="*/ 56 h 610"/>
                    <a:gd name="T70" fmla="*/ 615 w 687"/>
                    <a:gd name="T71" fmla="*/ 17 h 610"/>
                    <a:gd name="T72" fmla="*/ 592 w 687"/>
                    <a:gd name="T73" fmla="*/ 0 h 610"/>
                    <a:gd name="T74" fmla="*/ 571 w 687"/>
                    <a:gd name="T75" fmla="*/ 13 h 610"/>
                    <a:gd name="T76" fmla="*/ 545 w 687"/>
                    <a:gd name="T77" fmla="*/ 55 h 610"/>
                    <a:gd name="T78" fmla="*/ 499 w 687"/>
                    <a:gd name="T79" fmla="*/ 158 h 610"/>
                    <a:gd name="T80" fmla="*/ 471 w 687"/>
                    <a:gd name="T81" fmla="*/ 217 h 610"/>
                    <a:gd name="T82" fmla="*/ 448 w 687"/>
                    <a:gd name="T83" fmla="*/ 257 h 610"/>
                    <a:gd name="T84" fmla="*/ 418 w 687"/>
                    <a:gd name="T85" fmla="*/ 281 h 610"/>
                    <a:gd name="T86" fmla="*/ 375 w 687"/>
                    <a:gd name="T87" fmla="*/ 290 h 610"/>
                    <a:gd name="T88" fmla="*/ 349 w 687"/>
                    <a:gd name="T89" fmla="*/ 290 h 610"/>
                    <a:gd name="T90" fmla="*/ 351 w 687"/>
                    <a:gd name="T91" fmla="*/ 291 h 610"/>
                    <a:gd name="T92" fmla="*/ 373 w 687"/>
                    <a:gd name="T93" fmla="*/ 291 h 610"/>
                    <a:gd name="T94" fmla="*/ 385 w 687"/>
                    <a:gd name="T95" fmla="*/ 290 h 610"/>
                    <a:gd name="T96" fmla="*/ 377 w 687"/>
                    <a:gd name="T97" fmla="*/ 290 h 61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87"/>
                    <a:gd name="T148" fmla="*/ 0 h 610"/>
                    <a:gd name="T149" fmla="*/ 687 w 687"/>
                    <a:gd name="T150" fmla="*/ 610 h 61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87" h="610">
                      <a:moveTo>
                        <a:pt x="369" y="290"/>
                      </a:moveTo>
                      <a:lnTo>
                        <a:pt x="358" y="290"/>
                      </a:lnTo>
                      <a:lnTo>
                        <a:pt x="344" y="289"/>
                      </a:lnTo>
                      <a:lnTo>
                        <a:pt x="326" y="287"/>
                      </a:lnTo>
                      <a:lnTo>
                        <a:pt x="306" y="286"/>
                      </a:lnTo>
                      <a:lnTo>
                        <a:pt x="285" y="283"/>
                      </a:lnTo>
                      <a:lnTo>
                        <a:pt x="261" y="281"/>
                      </a:lnTo>
                      <a:lnTo>
                        <a:pt x="214" y="277"/>
                      </a:lnTo>
                      <a:lnTo>
                        <a:pt x="164" y="276"/>
                      </a:lnTo>
                      <a:lnTo>
                        <a:pt x="142" y="276"/>
                      </a:lnTo>
                      <a:lnTo>
                        <a:pt x="119" y="276"/>
                      </a:lnTo>
                      <a:lnTo>
                        <a:pt x="100" y="277"/>
                      </a:lnTo>
                      <a:lnTo>
                        <a:pt x="81" y="280"/>
                      </a:lnTo>
                      <a:lnTo>
                        <a:pt x="65" y="284"/>
                      </a:lnTo>
                      <a:lnTo>
                        <a:pt x="54" y="290"/>
                      </a:lnTo>
                      <a:lnTo>
                        <a:pt x="43" y="297"/>
                      </a:lnTo>
                      <a:lnTo>
                        <a:pt x="34" y="306"/>
                      </a:lnTo>
                      <a:lnTo>
                        <a:pt x="26" y="317"/>
                      </a:lnTo>
                      <a:lnTo>
                        <a:pt x="18" y="330"/>
                      </a:lnTo>
                      <a:lnTo>
                        <a:pt x="8" y="357"/>
                      </a:lnTo>
                      <a:lnTo>
                        <a:pt x="4" y="373"/>
                      </a:lnTo>
                      <a:lnTo>
                        <a:pt x="1" y="388"/>
                      </a:lnTo>
                      <a:lnTo>
                        <a:pt x="0" y="403"/>
                      </a:lnTo>
                      <a:lnTo>
                        <a:pt x="0" y="418"/>
                      </a:lnTo>
                      <a:lnTo>
                        <a:pt x="1" y="432"/>
                      </a:lnTo>
                      <a:lnTo>
                        <a:pt x="4" y="445"/>
                      </a:lnTo>
                      <a:lnTo>
                        <a:pt x="9" y="457"/>
                      </a:lnTo>
                      <a:lnTo>
                        <a:pt x="15" y="468"/>
                      </a:lnTo>
                      <a:lnTo>
                        <a:pt x="23" y="477"/>
                      </a:lnTo>
                      <a:lnTo>
                        <a:pt x="34" y="482"/>
                      </a:lnTo>
                      <a:lnTo>
                        <a:pt x="47" y="487"/>
                      </a:lnTo>
                      <a:lnTo>
                        <a:pt x="63" y="488"/>
                      </a:lnTo>
                      <a:lnTo>
                        <a:pt x="82" y="487"/>
                      </a:lnTo>
                      <a:lnTo>
                        <a:pt x="105" y="485"/>
                      </a:lnTo>
                      <a:lnTo>
                        <a:pt x="128" y="482"/>
                      </a:lnTo>
                      <a:lnTo>
                        <a:pt x="155" y="478"/>
                      </a:lnTo>
                      <a:lnTo>
                        <a:pt x="209" y="468"/>
                      </a:lnTo>
                      <a:lnTo>
                        <a:pt x="265" y="458"/>
                      </a:lnTo>
                      <a:lnTo>
                        <a:pt x="293" y="454"/>
                      </a:lnTo>
                      <a:lnTo>
                        <a:pt x="319" y="449"/>
                      </a:lnTo>
                      <a:lnTo>
                        <a:pt x="345" y="446"/>
                      </a:lnTo>
                      <a:lnTo>
                        <a:pt x="369" y="446"/>
                      </a:lnTo>
                      <a:lnTo>
                        <a:pt x="390" y="446"/>
                      </a:lnTo>
                      <a:lnTo>
                        <a:pt x="408" y="449"/>
                      </a:lnTo>
                      <a:lnTo>
                        <a:pt x="425" y="455"/>
                      </a:lnTo>
                      <a:lnTo>
                        <a:pt x="440" y="462"/>
                      </a:lnTo>
                      <a:lnTo>
                        <a:pt x="454" y="472"/>
                      </a:lnTo>
                      <a:lnTo>
                        <a:pt x="469" y="482"/>
                      </a:lnTo>
                      <a:lnTo>
                        <a:pt x="492" y="508"/>
                      </a:lnTo>
                      <a:lnTo>
                        <a:pt x="515" y="537"/>
                      </a:lnTo>
                      <a:lnTo>
                        <a:pt x="533" y="563"/>
                      </a:lnTo>
                      <a:lnTo>
                        <a:pt x="542" y="576"/>
                      </a:lnTo>
                      <a:lnTo>
                        <a:pt x="552" y="586"/>
                      </a:lnTo>
                      <a:lnTo>
                        <a:pt x="561" y="596"/>
                      </a:lnTo>
                      <a:lnTo>
                        <a:pt x="569" y="603"/>
                      </a:lnTo>
                      <a:lnTo>
                        <a:pt x="578" y="607"/>
                      </a:lnTo>
                      <a:lnTo>
                        <a:pt x="586" y="610"/>
                      </a:lnTo>
                      <a:lnTo>
                        <a:pt x="595" y="610"/>
                      </a:lnTo>
                      <a:lnTo>
                        <a:pt x="604" y="609"/>
                      </a:lnTo>
                      <a:lnTo>
                        <a:pt x="613" y="604"/>
                      </a:lnTo>
                      <a:lnTo>
                        <a:pt x="623" y="599"/>
                      </a:lnTo>
                      <a:lnTo>
                        <a:pt x="641" y="584"/>
                      </a:lnTo>
                      <a:lnTo>
                        <a:pt x="658" y="564"/>
                      </a:lnTo>
                      <a:lnTo>
                        <a:pt x="672" y="543"/>
                      </a:lnTo>
                      <a:lnTo>
                        <a:pt x="678" y="533"/>
                      </a:lnTo>
                      <a:lnTo>
                        <a:pt x="682" y="521"/>
                      </a:lnTo>
                      <a:lnTo>
                        <a:pt x="686" y="511"/>
                      </a:lnTo>
                      <a:lnTo>
                        <a:pt x="687" y="501"/>
                      </a:lnTo>
                      <a:lnTo>
                        <a:pt x="687" y="491"/>
                      </a:lnTo>
                      <a:lnTo>
                        <a:pt x="684" y="482"/>
                      </a:lnTo>
                      <a:lnTo>
                        <a:pt x="679" y="474"/>
                      </a:lnTo>
                      <a:lnTo>
                        <a:pt x="671" y="467"/>
                      </a:lnTo>
                      <a:lnTo>
                        <a:pt x="661" y="458"/>
                      </a:lnTo>
                      <a:lnTo>
                        <a:pt x="646" y="451"/>
                      </a:lnTo>
                      <a:lnTo>
                        <a:pt x="632" y="444"/>
                      </a:lnTo>
                      <a:lnTo>
                        <a:pt x="615" y="435"/>
                      </a:lnTo>
                      <a:lnTo>
                        <a:pt x="580" y="421"/>
                      </a:lnTo>
                      <a:lnTo>
                        <a:pt x="546" y="405"/>
                      </a:lnTo>
                      <a:lnTo>
                        <a:pt x="531" y="396"/>
                      </a:lnTo>
                      <a:lnTo>
                        <a:pt x="516" y="388"/>
                      </a:lnTo>
                      <a:lnTo>
                        <a:pt x="506" y="379"/>
                      </a:lnTo>
                      <a:lnTo>
                        <a:pt x="496" y="370"/>
                      </a:lnTo>
                      <a:lnTo>
                        <a:pt x="490" y="362"/>
                      </a:lnTo>
                      <a:lnTo>
                        <a:pt x="487" y="353"/>
                      </a:lnTo>
                      <a:lnTo>
                        <a:pt x="488" y="345"/>
                      </a:lnTo>
                      <a:lnTo>
                        <a:pt x="492" y="335"/>
                      </a:lnTo>
                      <a:lnTo>
                        <a:pt x="500" y="326"/>
                      </a:lnTo>
                      <a:lnTo>
                        <a:pt x="511" y="317"/>
                      </a:lnTo>
                      <a:lnTo>
                        <a:pt x="523" y="307"/>
                      </a:lnTo>
                      <a:lnTo>
                        <a:pt x="537" y="297"/>
                      </a:lnTo>
                      <a:lnTo>
                        <a:pt x="569" y="279"/>
                      </a:lnTo>
                      <a:lnTo>
                        <a:pt x="600" y="257"/>
                      </a:lnTo>
                      <a:lnTo>
                        <a:pt x="615" y="247"/>
                      </a:lnTo>
                      <a:lnTo>
                        <a:pt x="629" y="237"/>
                      </a:lnTo>
                      <a:lnTo>
                        <a:pt x="641" y="227"/>
                      </a:lnTo>
                      <a:lnTo>
                        <a:pt x="651" y="215"/>
                      </a:lnTo>
                      <a:lnTo>
                        <a:pt x="659" y="205"/>
                      </a:lnTo>
                      <a:lnTo>
                        <a:pt x="665" y="194"/>
                      </a:lnTo>
                      <a:lnTo>
                        <a:pt x="667" y="182"/>
                      </a:lnTo>
                      <a:lnTo>
                        <a:pt x="667" y="168"/>
                      </a:lnTo>
                      <a:lnTo>
                        <a:pt x="666" y="154"/>
                      </a:lnTo>
                      <a:lnTo>
                        <a:pt x="665" y="138"/>
                      </a:lnTo>
                      <a:lnTo>
                        <a:pt x="655" y="103"/>
                      </a:lnTo>
                      <a:lnTo>
                        <a:pt x="645" y="72"/>
                      </a:lnTo>
                      <a:lnTo>
                        <a:pt x="638" y="56"/>
                      </a:lnTo>
                      <a:lnTo>
                        <a:pt x="630" y="42"/>
                      </a:lnTo>
                      <a:lnTo>
                        <a:pt x="623" y="29"/>
                      </a:lnTo>
                      <a:lnTo>
                        <a:pt x="615" y="17"/>
                      </a:lnTo>
                      <a:lnTo>
                        <a:pt x="608" y="9"/>
                      </a:lnTo>
                      <a:lnTo>
                        <a:pt x="600" y="3"/>
                      </a:lnTo>
                      <a:lnTo>
                        <a:pt x="592" y="0"/>
                      </a:lnTo>
                      <a:lnTo>
                        <a:pt x="586" y="0"/>
                      </a:lnTo>
                      <a:lnTo>
                        <a:pt x="579" y="4"/>
                      </a:lnTo>
                      <a:lnTo>
                        <a:pt x="571" y="13"/>
                      </a:lnTo>
                      <a:lnTo>
                        <a:pt x="563" y="24"/>
                      </a:lnTo>
                      <a:lnTo>
                        <a:pt x="554" y="39"/>
                      </a:lnTo>
                      <a:lnTo>
                        <a:pt x="545" y="55"/>
                      </a:lnTo>
                      <a:lnTo>
                        <a:pt x="536" y="73"/>
                      </a:lnTo>
                      <a:lnTo>
                        <a:pt x="517" y="115"/>
                      </a:lnTo>
                      <a:lnTo>
                        <a:pt x="499" y="158"/>
                      </a:lnTo>
                      <a:lnTo>
                        <a:pt x="490" y="179"/>
                      </a:lnTo>
                      <a:lnTo>
                        <a:pt x="481" y="198"/>
                      </a:lnTo>
                      <a:lnTo>
                        <a:pt x="471" y="217"/>
                      </a:lnTo>
                      <a:lnTo>
                        <a:pt x="464" y="233"/>
                      </a:lnTo>
                      <a:lnTo>
                        <a:pt x="456" y="247"/>
                      </a:lnTo>
                      <a:lnTo>
                        <a:pt x="448" y="257"/>
                      </a:lnTo>
                      <a:lnTo>
                        <a:pt x="440" y="266"/>
                      </a:lnTo>
                      <a:lnTo>
                        <a:pt x="433" y="273"/>
                      </a:lnTo>
                      <a:lnTo>
                        <a:pt x="418" y="281"/>
                      </a:lnTo>
                      <a:lnTo>
                        <a:pt x="403" y="287"/>
                      </a:lnTo>
                      <a:lnTo>
                        <a:pt x="389" y="290"/>
                      </a:lnTo>
                      <a:lnTo>
                        <a:pt x="375" y="290"/>
                      </a:lnTo>
                      <a:lnTo>
                        <a:pt x="365" y="290"/>
                      </a:lnTo>
                      <a:lnTo>
                        <a:pt x="356" y="289"/>
                      </a:lnTo>
                      <a:lnTo>
                        <a:pt x="349" y="290"/>
                      </a:lnTo>
                      <a:lnTo>
                        <a:pt x="348" y="291"/>
                      </a:lnTo>
                      <a:lnTo>
                        <a:pt x="351" y="291"/>
                      </a:lnTo>
                      <a:lnTo>
                        <a:pt x="353" y="291"/>
                      </a:lnTo>
                      <a:lnTo>
                        <a:pt x="362" y="291"/>
                      </a:lnTo>
                      <a:lnTo>
                        <a:pt x="373" y="291"/>
                      </a:lnTo>
                      <a:lnTo>
                        <a:pt x="381" y="291"/>
                      </a:lnTo>
                      <a:lnTo>
                        <a:pt x="383" y="291"/>
                      </a:lnTo>
                      <a:lnTo>
                        <a:pt x="385" y="290"/>
                      </a:lnTo>
                      <a:lnTo>
                        <a:pt x="382" y="290"/>
                      </a:lnTo>
                      <a:lnTo>
                        <a:pt x="377" y="290"/>
                      </a:lnTo>
                      <a:lnTo>
                        <a:pt x="369" y="290"/>
                      </a:lnTo>
                      <a:close/>
                    </a:path>
                  </a:pathLst>
                </a:custGeom>
                <a:solidFill>
                  <a:srgbClr val="FD2D1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" name="Oval 7"/>
                <p:cNvSpPr>
                  <a:spLocks noChangeArrowheads="1"/>
                </p:cNvSpPr>
                <p:nvPr/>
              </p:nvSpPr>
              <p:spPr bwMode="auto">
                <a:xfrm rot="13411966">
                  <a:off x="635256" y="1940593"/>
                  <a:ext cx="232462" cy="137600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3" name="Oval 8"/>
                <p:cNvSpPr>
                  <a:spLocks noChangeArrowheads="1"/>
                </p:cNvSpPr>
                <p:nvPr/>
              </p:nvSpPr>
              <p:spPr bwMode="auto">
                <a:xfrm rot="16885799">
                  <a:off x="1083648" y="1788655"/>
                  <a:ext cx="232462" cy="137600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228600" y="2133600"/>
                <a:ext cx="537006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nl-NL" sz="1400" dirty="0">
                    <a:latin typeface="Arial" pitchFamily="34" charset="0"/>
                  </a:rPr>
                  <a:t>Mouse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52400" y="2772236"/>
              <a:ext cx="1313230" cy="840541"/>
              <a:chOff x="152400" y="2864065"/>
              <a:chExt cx="1313230" cy="840541"/>
            </a:xfrm>
          </p:grpSpPr>
          <p:sp>
            <p:nvSpPr>
              <p:cNvPr id="18" name="Text Box 34"/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795686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/>
                <a:r>
                  <a:rPr lang="nl-NL" sz="1400" dirty="0">
                    <a:latin typeface="Arial" pitchFamily="34" charset="0"/>
                  </a:rPr>
                  <a:t>Chimeric</a:t>
                </a:r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838200" y="2864065"/>
                <a:ext cx="627430" cy="840541"/>
                <a:chOff x="774835" y="2864065"/>
                <a:chExt cx="690795" cy="840541"/>
              </a:xfrm>
            </p:grpSpPr>
            <p:sp>
              <p:nvSpPr>
                <p:cNvPr id="15" name="Freeform 31"/>
                <p:cNvSpPr>
                  <a:spLocks/>
                </p:cNvSpPr>
                <p:nvPr/>
              </p:nvSpPr>
              <p:spPr bwMode="auto">
                <a:xfrm rot="15362999">
                  <a:off x="885034" y="3124009"/>
                  <a:ext cx="597466" cy="563727"/>
                </a:xfrm>
                <a:custGeom>
                  <a:avLst/>
                  <a:gdLst>
                    <a:gd name="T0" fmla="*/ 344 w 687"/>
                    <a:gd name="T1" fmla="*/ 289 h 610"/>
                    <a:gd name="T2" fmla="*/ 285 w 687"/>
                    <a:gd name="T3" fmla="*/ 283 h 610"/>
                    <a:gd name="T4" fmla="*/ 164 w 687"/>
                    <a:gd name="T5" fmla="*/ 276 h 610"/>
                    <a:gd name="T6" fmla="*/ 100 w 687"/>
                    <a:gd name="T7" fmla="*/ 277 h 610"/>
                    <a:gd name="T8" fmla="*/ 54 w 687"/>
                    <a:gd name="T9" fmla="*/ 290 h 610"/>
                    <a:gd name="T10" fmla="*/ 26 w 687"/>
                    <a:gd name="T11" fmla="*/ 318 h 610"/>
                    <a:gd name="T12" fmla="*/ 4 w 687"/>
                    <a:gd name="T13" fmla="*/ 374 h 610"/>
                    <a:gd name="T14" fmla="*/ 0 w 687"/>
                    <a:gd name="T15" fmla="*/ 418 h 610"/>
                    <a:gd name="T16" fmla="*/ 9 w 687"/>
                    <a:gd name="T17" fmla="*/ 457 h 610"/>
                    <a:gd name="T18" fmla="*/ 34 w 687"/>
                    <a:gd name="T19" fmla="*/ 483 h 610"/>
                    <a:gd name="T20" fmla="*/ 83 w 687"/>
                    <a:gd name="T21" fmla="*/ 487 h 610"/>
                    <a:gd name="T22" fmla="*/ 155 w 687"/>
                    <a:gd name="T23" fmla="*/ 478 h 610"/>
                    <a:gd name="T24" fmla="*/ 293 w 687"/>
                    <a:gd name="T25" fmla="*/ 454 h 610"/>
                    <a:gd name="T26" fmla="*/ 369 w 687"/>
                    <a:gd name="T27" fmla="*/ 447 h 610"/>
                    <a:gd name="T28" fmla="*/ 426 w 687"/>
                    <a:gd name="T29" fmla="*/ 455 h 610"/>
                    <a:gd name="T30" fmla="*/ 469 w 687"/>
                    <a:gd name="T31" fmla="*/ 483 h 610"/>
                    <a:gd name="T32" fmla="*/ 534 w 687"/>
                    <a:gd name="T33" fmla="*/ 563 h 610"/>
                    <a:gd name="T34" fmla="*/ 561 w 687"/>
                    <a:gd name="T35" fmla="*/ 596 h 610"/>
                    <a:gd name="T36" fmla="*/ 586 w 687"/>
                    <a:gd name="T37" fmla="*/ 610 h 610"/>
                    <a:gd name="T38" fmla="*/ 614 w 687"/>
                    <a:gd name="T39" fmla="*/ 605 h 610"/>
                    <a:gd name="T40" fmla="*/ 658 w 687"/>
                    <a:gd name="T41" fmla="*/ 564 h 610"/>
                    <a:gd name="T42" fmla="*/ 682 w 687"/>
                    <a:gd name="T43" fmla="*/ 521 h 610"/>
                    <a:gd name="T44" fmla="*/ 687 w 687"/>
                    <a:gd name="T45" fmla="*/ 491 h 610"/>
                    <a:gd name="T46" fmla="*/ 672 w 687"/>
                    <a:gd name="T47" fmla="*/ 467 h 610"/>
                    <a:gd name="T48" fmla="*/ 632 w 687"/>
                    <a:gd name="T49" fmla="*/ 444 h 610"/>
                    <a:gd name="T50" fmla="*/ 547 w 687"/>
                    <a:gd name="T51" fmla="*/ 405 h 610"/>
                    <a:gd name="T52" fmla="*/ 506 w 687"/>
                    <a:gd name="T53" fmla="*/ 379 h 610"/>
                    <a:gd name="T54" fmla="*/ 488 w 687"/>
                    <a:gd name="T55" fmla="*/ 353 h 610"/>
                    <a:gd name="T56" fmla="*/ 501 w 687"/>
                    <a:gd name="T57" fmla="*/ 326 h 610"/>
                    <a:gd name="T58" fmla="*/ 538 w 687"/>
                    <a:gd name="T59" fmla="*/ 297 h 610"/>
                    <a:gd name="T60" fmla="*/ 615 w 687"/>
                    <a:gd name="T61" fmla="*/ 247 h 610"/>
                    <a:gd name="T62" fmla="*/ 652 w 687"/>
                    <a:gd name="T63" fmla="*/ 216 h 610"/>
                    <a:gd name="T64" fmla="*/ 668 w 687"/>
                    <a:gd name="T65" fmla="*/ 183 h 610"/>
                    <a:gd name="T66" fmla="*/ 665 w 687"/>
                    <a:gd name="T67" fmla="*/ 138 h 610"/>
                    <a:gd name="T68" fmla="*/ 639 w 687"/>
                    <a:gd name="T69" fmla="*/ 56 h 610"/>
                    <a:gd name="T70" fmla="*/ 615 w 687"/>
                    <a:gd name="T71" fmla="*/ 18 h 610"/>
                    <a:gd name="T72" fmla="*/ 593 w 687"/>
                    <a:gd name="T73" fmla="*/ 0 h 610"/>
                    <a:gd name="T74" fmla="*/ 572 w 687"/>
                    <a:gd name="T75" fmla="*/ 13 h 610"/>
                    <a:gd name="T76" fmla="*/ 545 w 687"/>
                    <a:gd name="T77" fmla="*/ 55 h 610"/>
                    <a:gd name="T78" fmla="*/ 499 w 687"/>
                    <a:gd name="T79" fmla="*/ 158 h 610"/>
                    <a:gd name="T80" fmla="*/ 472 w 687"/>
                    <a:gd name="T81" fmla="*/ 217 h 610"/>
                    <a:gd name="T82" fmla="*/ 448 w 687"/>
                    <a:gd name="T83" fmla="*/ 257 h 610"/>
                    <a:gd name="T84" fmla="*/ 418 w 687"/>
                    <a:gd name="T85" fmla="*/ 282 h 610"/>
                    <a:gd name="T86" fmla="*/ 376 w 687"/>
                    <a:gd name="T87" fmla="*/ 290 h 610"/>
                    <a:gd name="T88" fmla="*/ 350 w 687"/>
                    <a:gd name="T89" fmla="*/ 290 h 610"/>
                    <a:gd name="T90" fmla="*/ 351 w 687"/>
                    <a:gd name="T91" fmla="*/ 292 h 610"/>
                    <a:gd name="T92" fmla="*/ 373 w 687"/>
                    <a:gd name="T93" fmla="*/ 292 h 610"/>
                    <a:gd name="T94" fmla="*/ 385 w 687"/>
                    <a:gd name="T95" fmla="*/ 290 h 610"/>
                    <a:gd name="T96" fmla="*/ 377 w 687"/>
                    <a:gd name="T97" fmla="*/ 290 h 61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87"/>
                    <a:gd name="T148" fmla="*/ 0 h 610"/>
                    <a:gd name="T149" fmla="*/ 687 w 687"/>
                    <a:gd name="T150" fmla="*/ 610 h 61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87" h="610">
                      <a:moveTo>
                        <a:pt x="369" y="290"/>
                      </a:moveTo>
                      <a:lnTo>
                        <a:pt x="359" y="290"/>
                      </a:lnTo>
                      <a:lnTo>
                        <a:pt x="344" y="289"/>
                      </a:lnTo>
                      <a:lnTo>
                        <a:pt x="326" y="287"/>
                      </a:lnTo>
                      <a:lnTo>
                        <a:pt x="306" y="286"/>
                      </a:lnTo>
                      <a:lnTo>
                        <a:pt x="285" y="283"/>
                      </a:lnTo>
                      <a:lnTo>
                        <a:pt x="262" y="282"/>
                      </a:lnTo>
                      <a:lnTo>
                        <a:pt x="214" y="277"/>
                      </a:lnTo>
                      <a:lnTo>
                        <a:pt x="164" y="276"/>
                      </a:lnTo>
                      <a:lnTo>
                        <a:pt x="142" y="276"/>
                      </a:lnTo>
                      <a:lnTo>
                        <a:pt x="120" y="276"/>
                      </a:lnTo>
                      <a:lnTo>
                        <a:pt x="100" y="277"/>
                      </a:lnTo>
                      <a:lnTo>
                        <a:pt x="82" y="280"/>
                      </a:lnTo>
                      <a:lnTo>
                        <a:pt x="66" y="285"/>
                      </a:lnTo>
                      <a:lnTo>
                        <a:pt x="54" y="290"/>
                      </a:lnTo>
                      <a:lnTo>
                        <a:pt x="43" y="297"/>
                      </a:lnTo>
                      <a:lnTo>
                        <a:pt x="34" y="306"/>
                      </a:lnTo>
                      <a:lnTo>
                        <a:pt x="26" y="318"/>
                      </a:lnTo>
                      <a:lnTo>
                        <a:pt x="18" y="330"/>
                      </a:lnTo>
                      <a:lnTo>
                        <a:pt x="8" y="358"/>
                      </a:lnTo>
                      <a:lnTo>
                        <a:pt x="4" y="374"/>
                      </a:lnTo>
                      <a:lnTo>
                        <a:pt x="1" y="388"/>
                      </a:lnTo>
                      <a:lnTo>
                        <a:pt x="0" y="404"/>
                      </a:lnTo>
                      <a:lnTo>
                        <a:pt x="0" y="418"/>
                      </a:lnTo>
                      <a:lnTo>
                        <a:pt x="1" y="432"/>
                      </a:lnTo>
                      <a:lnTo>
                        <a:pt x="4" y="445"/>
                      </a:lnTo>
                      <a:lnTo>
                        <a:pt x="9" y="457"/>
                      </a:lnTo>
                      <a:lnTo>
                        <a:pt x="16" y="468"/>
                      </a:lnTo>
                      <a:lnTo>
                        <a:pt x="24" y="477"/>
                      </a:lnTo>
                      <a:lnTo>
                        <a:pt x="34" y="483"/>
                      </a:lnTo>
                      <a:lnTo>
                        <a:pt x="47" y="487"/>
                      </a:lnTo>
                      <a:lnTo>
                        <a:pt x="63" y="488"/>
                      </a:lnTo>
                      <a:lnTo>
                        <a:pt x="83" y="487"/>
                      </a:lnTo>
                      <a:lnTo>
                        <a:pt x="105" y="486"/>
                      </a:lnTo>
                      <a:lnTo>
                        <a:pt x="129" y="483"/>
                      </a:lnTo>
                      <a:lnTo>
                        <a:pt x="155" y="478"/>
                      </a:lnTo>
                      <a:lnTo>
                        <a:pt x="209" y="468"/>
                      </a:lnTo>
                      <a:lnTo>
                        <a:pt x="266" y="458"/>
                      </a:lnTo>
                      <a:lnTo>
                        <a:pt x="293" y="454"/>
                      </a:lnTo>
                      <a:lnTo>
                        <a:pt x="319" y="450"/>
                      </a:lnTo>
                      <a:lnTo>
                        <a:pt x="346" y="447"/>
                      </a:lnTo>
                      <a:lnTo>
                        <a:pt x="369" y="447"/>
                      </a:lnTo>
                      <a:lnTo>
                        <a:pt x="390" y="447"/>
                      </a:lnTo>
                      <a:lnTo>
                        <a:pt x="409" y="450"/>
                      </a:lnTo>
                      <a:lnTo>
                        <a:pt x="426" y="455"/>
                      </a:lnTo>
                      <a:lnTo>
                        <a:pt x="440" y="463"/>
                      </a:lnTo>
                      <a:lnTo>
                        <a:pt x="455" y="473"/>
                      </a:lnTo>
                      <a:lnTo>
                        <a:pt x="469" y="483"/>
                      </a:lnTo>
                      <a:lnTo>
                        <a:pt x="493" y="508"/>
                      </a:lnTo>
                      <a:lnTo>
                        <a:pt x="515" y="537"/>
                      </a:lnTo>
                      <a:lnTo>
                        <a:pt x="534" y="563"/>
                      </a:lnTo>
                      <a:lnTo>
                        <a:pt x="543" y="576"/>
                      </a:lnTo>
                      <a:lnTo>
                        <a:pt x="552" y="586"/>
                      </a:lnTo>
                      <a:lnTo>
                        <a:pt x="561" y="596"/>
                      </a:lnTo>
                      <a:lnTo>
                        <a:pt x="569" y="603"/>
                      </a:lnTo>
                      <a:lnTo>
                        <a:pt x="578" y="608"/>
                      </a:lnTo>
                      <a:lnTo>
                        <a:pt x="586" y="610"/>
                      </a:lnTo>
                      <a:lnTo>
                        <a:pt x="595" y="610"/>
                      </a:lnTo>
                      <a:lnTo>
                        <a:pt x="605" y="609"/>
                      </a:lnTo>
                      <a:lnTo>
                        <a:pt x="614" y="605"/>
                      </a:lnTo>
                      <a:lnTo>
                        <a:pt x="623" y="599"/>
                      </a:lnTo>
                      <a:lnTo>
                        <a:pt x="641" y="585"/>
                      </a:lnTo>
                      <a:lnTo>
                        <a:pt x="658" y="564"/>
                      </a:lnTo>
                      <a:lnTo>
                        <a:pt x="673" y="543"/>
                      </a:lnTo>
                      <a:lnTo>
                        <a:pt x="678" y="533"/>
                      </a:lnTo>
                      <a:lnTo>
                        <a:pt x="682" y="521"/>
                      </a:lnTo>
                      <a:lnTo>
                        <a:pt x="686" y="511"/>
                      </a:lnTo>
                      <a:lnTo>
                        <a:pt x="687" y="501"/>
                      </a:lnTo>
                      <a:lnTo>
                        <a:pt x="687" y="491"/>
                      </a:lnTo>
                      <a:lnTo>
                        <a:pt x="685" y="483"/>
                      </a:lnTo>
                      <a:lnTo>
                        <a:pt x="679" y="474"/>
                      </a:lnTo>
                      <a:lnTo>
                        <a:pt x="672" y="467"/>
                      </a:lnTo>
                      <a:lnTo>
                        <a:pt x="661" y="458"/>
                      </a:lnTo>
                      <a:lnTo>
                        <a:pt x="647" y="451"/>
                      </a:lnTo>
                      <a:lnTo>
                        <a:pt x="632" y="444"/>
                      </a:lnTo>
                      <a:lnTo>
                        <a:pt x="615" y="435"/>
                      </a:lnTo>
                      <a:lnTo>
                        <a:pt x="581" y="421"/>
                      </a:lnTo>
                      <a:lnTo>
                        <a:pt x="547" y="405"/>
                      </a:lnTo>
                      <a:lnTo>
                        <a:pt x="531" y="397"/>
                      </a:lnTo>
                      <a:lnTo>
                        <a:pt x="517" y="388"/>
                      </a:lnTo>
                      <a:lnTo>
                        <a:pt x="506" y="379"/>
                      </a:lnTo>
                      <a:lnTo>
                        <a:pt x="497" y="371"/>
                      </a:lnTo>
                      <a:lnTo>
                        <a:pt x="490" y="362"/>
                      </a:lnTo>
                      <a:lnTo>
                        <a:pt x="488" y="353"/>
                      </a:lnTo>
                      <a:lnTo>
                        <a:pt x="489" y="345"/>
                      </a:lnTo>
                      <a:lnTo>
                        <a:pt x="493" y="335"/>
                      </a:lnTo>
                      <a:lnTo>
                        <a:pt x="501" y="326"/>
                      </a:lnTo>
                      <a:lnTo>
                        <a:pt x="511" y="318"/>
                      </a:lnTo>
                      <a:lnTo>
                        <a:pt x="523" y="308"/>
                      </a:lnTo>
                      <a:lnTo>
                        <a:pt x="538" y="297"/>
                      </a:lnTo>
                      <a:lnTo>
                        <a:pt x="569" y="279"/>
                      </a:lnTo>
                      <a:lnTo>
                        <a:pt x="601" y="257"/>
                      </a:lnTo>
                      <a:lnTo>
                        <a:pt x="615" y="247"/>
                      </a:lnTo>
                      <a:lnTo>
                        <a:pt x="630" y="237"/>
                      </a:lnTo>
                      <a:lnTo>
                        <a:pt x="641" y="227"/>
                      </a:lnTo>
                      <a:lnTo>
                        <a:pt x="652" y="216"/>
                      </a:lnTo>
                      <a:lnTo>
                        <a:pt x="660" y="206"/>
                      </a:lnTo>
                      <a:lnTo>
                        <a:pt x="665" y="194"/>
                      </a:lnTo>
                      <a:lnTo>
                        <a:pt x="668" y="183"/>
                      </a:lnTo>
                      <a:lnTo>
                        <a:pt x="668" y="168"/>
                      </a:lnTo>
                      <a:lnTo>
                        <a:pt x="666" y="154"/>
                      </a:lnTo>
                      <a:lnTo>
                        <a:pt x="665" y="138"/>
                      </a:lnTo>
                      <a:lnTo>
                        <a:pt x="656" y="104"/>
                      </a:lnTo>
                      <a:lnTo>
                        <a:pt x="645" y="72"/>
                      </a:lnTo>
                      <a:lnTo>
                        <a:pt x="639" y="56"/>
                      </a:lnTo>
                      <a:lnTo>
                        <a:pt x="631" y="42"/>
                      </a:lnTo>
                      <a:lnTo>
                        <a:pt x="623" y="29"/>
                      </a:lnTo>
                      <a:lnTo>
                        <a:pt x="615" y="18"/>
                      </a:lnTo>
                      <a:lnTo>
                        <a:pt x="609" y="9"/>
                      </a:lnTo>
                      <a:lnTo>
                        <a:pt x="601" y="3"/>
                      </a:lnTo>
                      <a:lnTo>
                        <a:pt x="593" y="0"/>
                      </a:lnTo>
                      <a:lnTo>
                        <a:pt x="586" y="0"/>
                      </a:lnTo>
                      <a:lnTo>
                        <a:pt x="580" y="5"/>
                      </a:lnTo>
                      <a:lnTo>
                        <a:pt x="572" y="13"/>
                      </a:lnTo>
                      <a:lnTo>
                        <a:pt x="564" y="25"/>
                      </a:lnTo>
                      <a:lnTo>
                        <a:pt x="555" y="39"/>
                      </a:lnTo>
                      <a:lnTo>
                        <a:pt x="545" y="55"/>
                      </a:lnTo>
                      <a:lnTo>
                        <a:pt x="536" y="74"/>
                      </a:lnTo>
                      <a:lnTo>
                        <a:pt x="518" y="115"/>
                      </a:lnTo>
                      <a:lnTo>
                        <a:pt x="499" y="158"/>
                      </a:lnTo>
                      <a:lnTo>
                        <a:pt x="490" y="180"/>
                      </a:lnTo>
                      <a:lnTo>
                        <a:pt x="481" y="198"/>
                      </a:lnTo>
                      <a:lnTo>
                        <a:pt x="472" y="217"/>
                      </a:lnTo>
                      <a:lnTo>
                        <a:pt x="464" y="233"/>
                      </a:lnTo>
                      <a:lnTo>
                        <a:pt x="456" y="247"/>
                      </a:lnTo>
                      <a:lnTo>
                        <a:pt x="448" y="257"/>
                      </a:lnTo>
                      <a:lnTo>
                        <a:pt x="440" y="266"/>
                      </a:lnTo>
                      <a:lnTo>
                        <a:pt x="434" y="273"/>
                      </a:lnTo>
                      <a:lnTo>
                        <a:pt x="418" y="282"/>
                      </a:lnTo>
                      <a:lnTo>
                        <a:pt x="404" y="287"/>
                      </a:lnTo>
                      <a:lnTo>
                        <a:pt x="389" y="290"/>
                      </a:lnTo>
                      <a:lnTo>
                        <a:pt x="376" y="290"/>
                      </a:lnTo>
                      <a:lnTo>
                        <a:pt x="365" y="290"/>
                      </a:lnTo>
                      <a:lnTo>
                        <a:pt x="356" y="289"/>
                      </a:lnTo>
                      <a:lnTo>
                        <a:pt x="350" y="290"/>
                      </a:lnTo>
                      <a:lnTo>
                        <a:pt x="348" y="292"/>
                      </a:lnTo>
                      <a:lnTo>
                        <a:pt x="351" y="292"/>
                      </a:lnTo>
                      <a:lnTo>
                        <a:pt x="354" y="292"/>
                      </a:lnTo>
                      <a:lnTo>
                        <a:pt x="363" y="292"/>
                      </a:lnTo>
                      <a:lnTo>
                        <a:pt x="373" y="292"/>
                      </a:lnTo>
                      <a:lnTo>
                        <a:pt x="381" y="292"/>
                      </a:lnTo>
                      <a:lnTo>
                        <a:pt x="384" y="292"/>
                      </a:lnTo>
                      <a:lnTo>
                        <a:pt x="385" y="290"/>
                      </a:lnTo>
                      <a:lnTo>
                        <a:pt x="382" y="290"/>
                      </a:lnTo>
                      <a:lnTo>
                        <a:pt x="377" y="290"/>
                      </a:lnTo>
                      <a:lnTo>
                        <a:pt x="369" y="29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16" name="Oval 32"/>
                <p:cNvSpPr>
                  <a:spLocks noChangeArrowheads="1"/>
                </p:cNvSpPr>
                <p:nvPr/>
              </p:nvSpPr>
              <p:spPr bwMode="auto">
                <a:xfrm rot="17439669">
                  <a:off x="1260351" y="2908083"/>
                  <a:ext cx="246987" cy="158952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1600"/>
                </a:p>
              </p:txBody>
            </p:sp>
            <p:sp>
              <p:nvSpPr>
                <p:cNvPr id="17" name="Oval 33"/>
                <p:cNvSpPr>
                  <a:spLocks noChangeArrowheads="1"/>
                </p:cNvSpPr>
                <p:nvPr/>
              </p:nvSpPr>
              <p:spPr bwMode="auto">
                <a:xfrm rot="13965836">
                  <a:off x="730817" y="3032447"/>
                  <a:ext cx="246987" cy="158952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1600"/>
                </a:p>
              </p:txBody>
            </p:sp>
            <p:sp>
              <p:nvSpPr>
                <p:cNvPr id="19" name="Freeform 35"/>
                <p:cNvSpPr>
                  <a:spLocks/>
                </p:cNvSpPr>
                <p:nvPr/>
              </p:nvSpPr>
              <p:spPr bwMode="auto">
                <a:xfrm>
                  <a:off x="1227664" y="3052785"/>
                  <a:ext cx="176511" cy="184371"/>
                </a:xfrm>
                <a:custGeom>
                  <a:avLst/>
                  <a:gdLst>
                    <a:gd name="T0" fmla="*/ 10 w 191"/>
                    <a:gd name="T1" fmla="*/ 142 h 212"/>
                    <a:gd name="T2" fmla="*/ 38 w 191"/>
                    <a:gd name="T3" fmla="*/ 59 h 212"/>
                    <a:gd name="T4" fmla="*/ 74 w 191"/>
                    <a:gd name="T5" fmla="*/ 23 h 212"/>
                    <a:gd name="T6" fmla="*/ 102 w 191"/>
                    <a:gd name="T7" fmla="*/ 32 h 212"/>
                    <a:gd name="T8" fmla="*/ 111 w 191"/>
                    <a:gd name="T9" fmla="*/ 59 h 212"/>
                    <a:gd name="T10" fmla="*/ 175 w 191"/>
                    <a:gd name="T11" fmla="*/ 68 h 212"/>
                    <a:gd name="T12" fmla="*/ 138 w 191"/>
                    <a:gd name="T13" fmla="*/ 160 h 212"/>
                    <a:gd name="T14" fmla="*/ 129 w 191"/>
                    <a:gd name="T15" fmla="*/ 187 h 212"/>
                    <a:gd name="T16" fmla="*/ 111 w 191"/>
                    <a:gd name="T17" fmla="*/ 206 h 212"/>
                    <a:gd name="T18" fmla="*/ 129 w 191"/>
                    <a:gd name="T19" fmla="*/ 187 h 212"/>
                    <a:gd name="T20" fmla="*/ 120 w 191"/>
                    <a:gd name="T21" fmla="*/ 160 h 212"/>
                    <a:gd name="T22" fmla="*/ 65 w 191"/>
                    <a:gd name="T23" fmla="*/ 142 h 212"/>
                    <a:gd name="T24" fmla="*/ 10 w 191"/>
                    <a:gd name="T25" fmla="*/ 123 h 212"/>
                    <a:gd name="T26" fmla="*/ 10 w 191"/>
                    <a:gd name="T27" fmla="*/ 142 h 21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91"/>
                    <a:gd name="T43" fmla="*/ 0 h 212"/>
                    <a:gd name="T44" fmla="*/ 191 w 191"/>
                    <a:gd name="T45" fmla="*/ 212 h 21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91" h="212">
                      <a:moveTo>
                        <a:pt x="10" y="142"/>
                      </a:moveTo>
                      <a:cubicBezTo>
                        <a:pt x="30" y="0"/>
                        <a:pt x="0" y="122"/>
                        <a:pt x="38" y="59"/>
                      </a:cubicBezTo>
                      <a:cubicBezTo>
                        <a:pt x="62" y="19"/>
                        <a:pt x="26" y="39"/>
                        <a:pt x="74" y="23"/>
                      </a:cubicBezTo>
                      <a:cubicBezTo>
                        <a:pt x="83" y="26"/>
                        <a:pt x="95" y="25"/>
                        <a:pt x="102" y="32"/>
                      </a:cubicBezTo>
                      <a:cubicBezTo>
                        <a:pt x="109" y="39"/>
                        <a:pt x="102" y="55"/>
                        <a:pt x="111" y="59"/>
                      </a:cubicBezTo>
                      <a:cubicBezTo>
                        <a:pt x="130" y="69"/>
                        <a:pt x="154" y="65"/>
                        <a:pt x="175" y="68"/>
                      </a:cubicBezTo>
                      <a:cubicBezTo>
                        <a:pt x="191" y="119"/>
                        <a:pt x="173" y="127"/>
                        <a:pt x="138" y="160"/>
                      </a:cubicBezTo>
                      <a:cubicBezTo>
                        <a:pt x="135" y="169"/>
                        <a:pt x="134" y="179"/>
                        <a:pt x="129" y="187"/>
                      </a:cubicBezTo>
                      <a:cubicBezTo>
                        <a:pt x="125" y="195"/>
                        <a:pt x="105" y="212"/>
                        <a:pt x="111" y="206"/>
                      </a:cubicBezTo>
                      <a:cubicBezTo>
                        <a:pt x="117" y="200"/>
                        <a:pt x="123" y="193"/>
                        <a:pt x="129" y="187"/>
                      </a:cubicBezTo>
                      <a:cubicBezTo>
                        <a:pt x="126" y="178"/>
                        <a:pt x="128" y="165"/>
                        <a:pt x="120" y="160"/>
                      </a:cubicBezTo>
                      <a:cubicBezTo>
                        <a:pt x="104" y="149"/>
                        <a:pt x="83" y="149"/>
                        <a:pt x="65" y="142"/>
                      </a:cubicBezTo>
                      <a:cubicBezTo>
                        <a:pt x="63" y="141"/>
                        <a:pt x="12" y="122"/>
                        <a:pt x="10" y="123"/>
                      </a:cubicBezTo>
                      <a:cubicBezTo>
                        <a:pt x="4" y="125"/>
                        <a:pt x="10" y="136"/>
                        <a:pt x="10" y="142"/>
                      </a:cubicBezTo>
                      <a:close/>
                    </a:path>
                  </a:pathLst>
                </a:custGeom>
                <a:solidFill>
                  <a:srgbClr val="FD2D17"/>
                </a:soli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 sz="1600"/>
                </a:p>
              </p:txBody>
            </p:sp>
            <p:sp>
              <p:nvSpPr>
                <p:cNvPr id="20" name="Freeform 36"/>
                <p:cNvSpPr>
                  <a:spLocks/>
                </p:cNvSpPr>
                <p:nvPr/>
              </p:nvSpPr>
              <p:spPr bwMode="auto">
                <a:xfrm>
                  <a:off x="865400" y="3159755"/>
                  <a:ext cx="211629" cy="135669"/>
                </a:xfrm>
                <a:custGeom>
                  <a:avLst/>
                  <a:gdLst>
                    <a:gd name="T0" fmla="*/ 101 w 229"/>
                    <a:gd name="T1" fmla="*/ 156 h 156"/>
                    <a:gd name="T2" fmla="*/ 0 w 229"/>
                    <a:gd name="T3" fmla="*/ 110 h 156"/>
                    <a:gd name="T4" fmla="*/ 18 w 229"/>
                    <a:gd name="T5" fmla="*/ 83 h 156"/>
                    <a:gd name="T6" fmla="*/ 73 w 229"/>
                    <a:gd name="T7" fmla="*/ 64 h 156"/>
                    <a:gd name="T8" fmla="*/ 101 w 229"/>
                    <a:gd name="T9" fmla="*/ 19 h 156"/>
                    <a:gd name="T10" fmla="*/ 155 w 229"/>
                    <a:gd name="T11" fmla="*/ 0 h 156"/>
                    <a:gd name="T12" fmla="*/ 229 w 229"/>
                    <a:gd name="T13" fmla="*/ 55 h 156"/>
                    <a:gd name="T14" fmla="*/ 137 w 229"/>
                    <a:gd name="T15" fmla="*/ 119 h 156"/>
                    <a:gd name="T16" fmla="*/ 101 w 229"/>
                    <a:gd name="T17" fmla="*/ 156 h 1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9"/>
                    <a:gd name="T28" fmla="*/ 0 h 156"/>
                    <a:gd name="T29" fmla="*/ 229 w 229"/>
                    <a:gd name="T30" fmla="*/ 156 h 1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9" h="156">
                      <a:moveTo>
                        <a:pt x="101" y="156"/>
                      </a:moveTo>
                      <a:cubicBezTo>
                        <a:pt x="53" y="144"/>
                        <a:pt x="29" y="153"/>
                        <a:pt x="0" y="110"/>
                      </a:cubicBezTo>
                      <a:cubicBezTo>
                        <a:pt x="6" y="101"/>
                        <a:pt x="9" y="89"/>
                        <a:pt x="18" y="83"/>
                      </a:cubicBezTo>
                      <a:cubicBezTo>
                        <a:pt x="34" y="73"/>
                        <a:pt x="73" y="64"/>
                        <a:pt x="73" y="64"/>
                      </a:cubicBezTo>
                      <a:cubicBezTo>
                        <a:pt x="80" y="44"/>
                        <a:pt x="80" y="30"/>
                        <a:pt x="101" y="19"/>
                      </a:cubicBezTo>
                      <a:cubicBezTo>
                        <a:pt x="118" y="10"/>
                        <a:pt x="155" y="0"/>
                        <a:pt x="155" y="0"/>
                      </a:cubicBezTo>
                      <a:cubicBezTo>
                        <a:pt x="177" y="22"/>
                        <a:pt x="229" y="55"/>
                        <a:pt x="229" y="55"/>
                      </a:cubicBezTo>
                      <a:cubicBezTo>
                        <a:pt x="179" y="71"/>
                        <a:pt x="184" y="104"/>
                        <a:pt x="137" y="119"/>
                      </a:cubicBezTo>
                      <a:cubicBezTo>
                        <a:pt x="115" y="153"/>
                        <a:pt x="129" y="142"/>
                        <a:pt x="101" y="156"/>
                      </a:cubicBezTo>
                      <a:close/>
                    </a:path>
                  </a:pathLst>
                </a:custGeom>
                <a:solidFill>
                  <a:srgbClr val="FD2D17"/>
                </a:solidFill>
                <a:ln w="9525" cap="flat" cmpd="sng">
                  <a:solidFill>
                    <a:srgbClr val="FD2D17"/>
                  </a:solidFill>
                  <a:prstDash val="solid"/>
                  <a:round/>
                  <a:headEnd/>
                  <a:tailEnd/>
                </a:ln>
              </p:spPr>
              <p:txBody>
                <a:bodyPr lIns="0" tIns="0" rIns="0" bIns="0"/>
                <a:lstStyle/>
                <a:p>
                  <a:endParaRPr lang="en-US" sz="1600"/>
                </a:p>
              </p:txBody>
            </p:sp>
          </p:grpSp>
          <p:sp>
            <p:nvSpPr>
              <p:cNvPr id="21" name="Text Box 37"/>
              <p:cNvSpPr txBox="1">
                <a:spLocks noChangeArrowheads="1"/>
              </p:cNvSpPr>
              <p:nvPr/>
            </p:nvSpPr>
            <p:spPr bwMode="auto">
              <a:xfrm>
                <a:off x="152400" y="3429000"/>
                <a:ext cx="775853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nl-NL" sz="1100" b="1" dirty="0">
                    <a:latin typeface="Arial" pitchFamily="34" charset="0"/>
                  </a:rPr>
                  <a:t>30% mouse</a:t>
                </a:r>
              </a:p>
            </p:txBody>
          </p:sp>
        </p:grpSp>
        <p:sp>
          <p:nvSpPr>
            <p:cNvPr id="22" name="Text Box 38"/>
            <p:cNvSpPr txBox="1">
              <a:spLocks noChangeArrowheads="1"/>
            </p:cNvSpPr>
            <p:nvPr/>
          </p:nvSpPr>
          <p:spPr bwMode="auto">
            <a:xfrm>
              <a:off x="381002" y="2667000"/>
              <a:ext cx="6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endParaRPr lang="nl-NL" sz="1200" b="1">
                <a:latin typeface="Arial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228600" y="4942719"/>
              <a:ext cx="1371599" cy="772282"/>
              <a:chOff x="228600" y="4942719"/>
              <a:chExt cx="1371599" cy="772282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914396" y="4942719"/>
                <a:ext cx="685803" cy="772282"/>
                <a:chOff x="914397" y="4942719"/>
                <a:chExt cx="571002" cy="772282"/>
              </a:xfrm>
            </p:grpSpPr>
            <p:sp>
              <p:nvSpPr>
                <p:cNvPr id="39" name="Freeform 40"/>
                <p:cNvSpPr>
                  <a:spLocks/>
                </p:cNvSpPr>
                <p:nvPr/>
              </p:nvSpPr>
              <p:spPr bwMode="auto">
                <a:xfrm rot="16200000">
                  <a:off x="881719" y="5191232"/>
                  <a:ext cx="589837" cy="457702"/>
                </a:xfrm>
                <a:custGeom>
                  <a:avLst/>
                  <a:gdLst>
                    <a:gd name="T0" fmla="*/ 344 w 687"/>
                    <a:gd name="T1" fmla="*/ 289 h 610"/>
                    <a:gd name="T2" fmla="*/ 285 w 687"/>
                    <a:gd name="T3" fmla="*/ 283 h 610"/>
                    <a:gd name="T4" fmla="*/ 164 w 687"/>
                    <a:gd name="T5" fmla="*/ 276 h 610"/>
                    <a:gd name="T6" fmla="*/ 100 w 687"/>
                    <a:gd name="T7" fmla="*/ 277 h 610"/>
                    <a:gd name="T8" fmla="*/ 54 w 687"/>
                    <a:gd name="T9" fmla="*/ 290 h 610"/>
                    <a:gd name="T10" fmla="*/ 26 w 687"/>
                    <a:gd name="T11" fmla="*/ 318 h 610"/>
                    <a:gd name="T12" fmla="*/ 4 w 687"/>
                    <a:gd name="T13" fmla="*/ 374 h 610"/>
                    <a:gd name="T14" fmla="*/ 0 w 687"/>
                    <a:gd name="T15" fmla="*/ 418 h 610"/>
                    <a:gd name="T16" fmla="*/ 9 w 687"/>
                    <a:gd name="T17" fmla="*/ 457 h 610"/>
                    <a:gd name="T18" fmla="*/ 34 w 687"/>
                    <a:gd name="T19" fmla="*/ 483 h 610"/>
                    <a:gd name="T20" fmla="*/ 83 w 687"/>
                    <a:gd name="T21" fmla="*/ 487 h 610"/>
                    <a:gd name="T22" fmla="*/ 155 w 687"/>
                    <a:gd name="T23" fmla="*/ 478 h 610"/>
                    <a:gd name="T24" fmla="*/ 293 w 687"/>
                    <a:gd name="T25" fmla="*/ 454 h 610"/>
                    <a:gd name="T26" fmla="*/ 369 w 687"/>
                    <a:gd name="T27" fmla="*/ 447 h 610"/>
                    <a:gd name="T28" fmla="*/ 426 w 687"/>
                    <a:gd name="T29" fmla="*/ 455 h 610"/>
                    <a:gd name="T30" fmla="*/ 469 w 687"/>
                    <a:gd name="T31" fmla="*/ 483 h 610"/>
                    <a:gd name="T32" fmla="*/ 534 w 687"/>
                    <a:gd name="T33" fmla="*/ 563 h 610"/>
                    <a:gd name="T34" fmla="*/ 561 w 687"/>
                    <a:gd name="T35" fmla="*/ 596 h 610"/>
                    <a:gd name="T36" fmla="*/ 586 w 687"/>
                    <a:gd name="T37" fmla="*/ 610 h 610"/>
                    <a:gd name="T38" fmla="*/ 614 w 687"/>
                    <a:gd name="T39" fmla="*/ 605 h 610"/>
                    <a:gd name="T40" fmla="*/ 658 w 687"/>
                    <a:gd name="T41" fmla="*/ 564 h 610"/>
                    <a:gd name="T42" fmla="*/ 682 w 687"/>
                    <a:gd name="T43" fmla="*/ 521 h 610"/>
                    <a:gd name="T44" fmla="*/ 687 w 687"/>
                    <a:gd name="T45" fmla="*/ 491 h 610"/>
                    <a:gd name="T46" fmla="*/ 672 w 687"/>
                    <a:gd name="T47" fmla="*/ 467 h 610"/>
                    <a:gd name="T48" fmla="*/ 632 w 687"/>
                    <a:gd name="T49" fmla="*/ 444 h 610"/>
                    <a:gd name="T50" fmla="*/ 547 w 687"/>
                    <a:gd name="T51" fmla="*/ 405 h 610"/>
                    <a:gd name="T52" fmla="*/ 506 w 687"/>
                    <a:gd name="T53" fmla="*/ 379 h 610"/>
                    <a:gd name="T54" fmla="*/ 488 w 687"/>
                    <a:gd name="T55" fmla="*/ 353 h 610"/>
                    <a:gd name="T56" fmla="*/ 501 w 687"/>
                    <a:gd name="T57" fmla="*/ 326 h 610"/>
                    <a:gd name="T58" fmla="*/ 538 w 687"/>
                    <a:gd name="T59" fmla="*/ 297 h 610"/>
                    <a:gd name="T60" fmla="*/ 615 w 687"/>
                    <a:gd name="T61" fmla="*/ 247 h 610"/>
                    <a:gd name="T62" fmla="*/ 652 w 687"/>
                    <a:gd name="T63" fmla="*/ 216 h 610"/>
                    <a:gd name="T64" fmla="*/ 668 w 687"/>
                    <a:gd name="T65" fmla="*/ 183 h 610"/>
                    <a:gd name="T66" fmla="*/ 665 w 687"/>
                    <a:gd name="T67" fmla="*/ 138 h 610"/>
                    <a:gd name="T68" fmla="*/ 639 w 687"/>
                    <a:gd name="T69" fmla="*/ 56 h 610"/>
                    <a:gd name="T70" fmla="*/ 615 w 687"/>
                    <a:gd name="T71" fmla="*/ 18 h 610"/>
                    <a:gd name="T72" fmla="*/ 593 w 687"/>
                    <a:gd name="T73" fmla="*/ 0 h 610"/>
                    <a:gd name="T74" fmla="*/ 572 w 687"/>
                    <a:gd name="T75" fmla="*/ 13 h 610"/>
                    <a:gd name="T76" fmla="*/ 545 w 687"/>
                    <a:gd name="T77" fmla="*/ 55 h 610"/>
                    <a:gd name="T78" fmla="*/ 499 w 687"/>
                    <a:gd name="T79" fmla="*/ 158 h 610"/>
                    <a:gd name="T80" fmla="*/ 472 w 687"/>
                    <a:gd name="T81" fmla="*/ 217 h 610"/>
                    <a:gd name="T82" fmla="*/ 448 w 687"/>
                    <a:gd name="T83" fmla="*/ 257 h 610"/>
                    <a:gd name="T84" fmla="*/ 418 w 687"/>
                    <a:gd name="T85" fmla="*/ 282 h 610"/>
                    <a:gd name="T86" fmla="*/ 376 w 687"/>
                    <a:gd name="T87" fmla="*/ 290 h 610"/>
                    <a:gd name="T88" fmla="*/ 350 w 687"/>
                    <a:gd name="T89" fmla="*/ 290 h 610"/>
                    <a:gd name="T90" fmla="*/ 351 w 687"/>
                    <a:gd name="T91" fmla="*/ 292 h 610"/>
                    <a:gd name="T92" fmla="*/ 373 w 687"/>
                    <a:gd name="T93" fmla="*/ 292 h 610"/>
                    <a:gd name="T94" fmla="*/ 385 w 687"/>
                    <a:gd name="T95" fmla="*/ 290 h 610"/>
                    <a:gd name="T96" fmla="*/ 377 w 687"/>
                    <a:gd name="T97" fmla="*/ 290 h 61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87"/>
                    <a:gd name="T148" fmla="*/ 0 h 610"/>
                    <a:gd name="T149" fmla="*/ 687 w 687"/>
                    <a:gd name="T150" fmla="*/ 610 h 61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87" h="610">
                      <a:moveTo>
                        <a:pt x="369" y="290"/>
                      </a:moveTo>
                      <a:lnTo>
                        <a:pt x="359" y="290"/>
                      </a:lnTo>
                      <a:lnTo>
                        <a:pt x="344" y="289"/>
                      </a:lnTo>
                      <a:lnTo>
                        <a:pt x="326" y="287"/>
                      </a:lnTo>
                      <a:lnTo>
                        <a:pt x="306" y="286"/>
                      </a:lnTo>
                      <a:lnTo>
                        <a:pt x="285" y="283"/>
                      </a:lnTo>
                      <a:lnTo>
                        <a:pt x="262" y="282"/>
                      </a:lnTo>
                      <a:lnTo>
                        <a:pt x="214" y="277"/>
                      </a:lnTo>
                      <a:lnTo>
                        <a:pt x="164" y="276"/>
                      </a:lnTo>
                      <a:lnTo>
                        <a:pt x="142" y="276"/>
                      </a:lnTo>
                      <a:lnTo>
                        <a:pt x="120" y="276"/>
                      </a:lnTo>
                      <a:lnTo>
                        <a:pt x="100" y="277"/>
                      </a:lnTo>
                      <a:lnTo>
                        <a:pt x="82" y="280"/>
                      </a:lnTo>
                      <a:lnTo>
                        <a:pt x="66" y="285"/>
                      </a:lnTo>
                      <a:lnTo>
                        <a:pt x="54" y="290"/>
                      </a:lnTo>
                      <a:lnTo>
                        <a:pt x="43" y="297"/>
                      </a:lnTo>
                      <a:lnTo>
                        <a:pt x="34" y="306"/>
                      </a:lnTo>
                      <a:lnTo>
                        <a:pt x="26" y="318"/>
                      </a:lnTo>
                      <a:lnTo>
                        <a:pt x="18" y="330"/>
                      </a:lnTo>
                      <a:lnTo>
                        <a:pt x="8" y="358"/>
                      </a:lnTo>
                      <a:lnTo>
                        <a:pt x="4" y="374"/>
                      </a:lnTo>
                      <a:lnTo>
                        <a:pt x="1" y="388"/>
                      </a:lnTo>
                      <a:lnTo>
                        <a:pt x="0" y="404"/>
                      </a:lnTo>
                      <a:lnTo>
                        <a:pt x="0" y="418"/>
                      </a:lnTo>
                      <a:lnTo>
                        <a:pt x="1" y="432"/>
                      </a:lnTo>
                      <a:lnTo>
                        <a:pt x="4" y="445"/>
                      </a:lnTo>
                      <a:lnTo>
                        <a:pt x="9" y="457"/>
                      </a:lnTo>
                      <a:lnTo>
                        <a:pt x="16" y="468"/>
                      </a:lnTo>
                      <a:lnTo>
                        <a:pt x="24" y="477"/>
                      </a:lnTo>
                      <a:lnTo>
                        <a:pt x="34" y="483"/>
                      </a:lnTo>
                      <a:lnTo>
                        <a:pt x="47" y="487"/>
                      </a:lnTo>
                      <a:lnTo>
                        <a:pt x="63" y="488"/>
                      </a:lnTo>
                      <a:lnTo>
                        <a:pt x="83" y="487"/>
                      </a:lnTo>
                      <a:lnTo>
                        <a:pt x="105" y="486"/>
                      </a:lnTo>
                      <a:lnTo>
                        <a:pt x="129" y="483"/>
                      </a:lnTo>
                      <a:lnTo>
                        <a:pt x="155" y="478"/>
                      </a:lnTo>
                      <a:lnTo>
                        <a:pt x="209" y="468"/>
                      </a:lnTo>
                      <a:lnTo>
                        <a:pt x="266" y="458"/>
                      </a:lnTo>
                      <a:lnTo>
                        <a:pt x="293" y="454"/>
                      </a:lnTo>
                      <a:lnTo>
                        <a:pt x="319" y="450"/>
                      </a:lnTo>
                      <a:lnTo>
                        <a:pt x="346" y="447"/>
                      </a:lnTo>
                      <a:lnTo>
                        <a:pt x="369" y="447"/>
                      </a:lnTo>
                      <a:lnTo>
                        <a:pt x="390" y="447"/>
                      </a:lnTo>
                      <a:lnTo>
                        <a:pt x="409" y="450"/>
                      </a:lnTo>
                      <a:lnTo>
                        <a:pt x="426" y="455"/>
                      </a:lnTo>
                      <a:lnTo>
                        <a:pt x="440" y="463"/>
                      </a:lnTo>
                      <a:lnTo>
                        <a:pt x="455" y="473"/>
                      </a:lnTo>
                      <a:lnTo>
                        <a:pt x="469" y="483"/>
                      </a:lnTo>
                      <a:lnTo>
                        <a:pt x="493" y="508"/>
                      </a:lnTo>
                      <a:lnTo>
                        <a:pt x="515" y="537"/>
                      </a:lnTo>
                      <a:lnTo>
                        <a:pt x="534" y="563"/>
                      </a:lnTo>
                      <a:lnTo>
                        <a:pt x="543" y="576"/>
                      </a:lnTo>
                      <a:lnTo>
                        <a:pt x="552" y="586"/>
                      </a:lnTo>
                      <a:lnTo>
                        <a:pt x="561" y="596"/>
                      </a:lnTo>
                      <a:lnTo>
                        <a:pt x="569" y="603"/>
                      </a:lnTo>
                      <a:lnTo>
                        <a:pt x="578" y="608"/>
                      </a:lnTo>
                      <a:lnTo>
                        <a:pt x="586" y="610"/>
                      </a:lnTo>
                      <a:lnTo>
                        <a:pt x="595" y="610"/>
                      </a:lnTo>
                      <a:lnTo>
                        <a:pt x="605" y="609"/>
                      </a:lnTo>
                      <a:lnTo>
                        <a:pt x="614" y="605"/>
                      </a:lnTo>
                      <a:lnTo>
                        <a:pt x="623" y="599"/>
                      </a:lnTo>
                      <a:lnTo>
                        <a:pt x="641" y="585"/>
                      </a:lnTo>
                      <a:lnTo>
                        <a:pt x="658" y="564"/>
                      </a:lnTo>
                      <a:lnTo>
                        <a:pt x="673" y="543"/>
                      </a:lnTo>
                      <a:lnTo>
                        <a:pt x="678" y="533"/>
                      </a:lnTo>
                      <a:lnTo>
                        <a:pt x="682" y="521"/>
                      </a:lnTo>
                      <a:lnTo>
                        <a:pt x="686" y="511"/>
                      </a:lnTo>
                      <a:lnTo>
                        <a:pt x="687" y="501"/>
                      </a:lnTo>
                      <a:lnTo>
                        <a:pt x="687" y="491"/>
                      </a:lnTo>
                      <a:lnTo>
                        <a:pt x="685" y="483"/>
                      </a:lnTo>
                      <a:lnTo>
                        <a:pt x="679" y="474"/>
                      </a:lnTo>
                      <a:lnTo>
                        <a:pt x="672" y="467"/>
                      </a:lnTo>
                      <a:lnTo>
                        <a:pt x="661" y="458"/>
                      </a:lnTo>
                      <a:lnTo>
                        <a:pt x="647" y="451"/>
                      </a:lnTo>
                      <a:lnTo>
                        <a:pt x="632" y="444"/>
                      </a:lnTo>
                      <a:lnTo>
                        <a:pt x="615" y="435"/>
                      </a:lnTo>
                      <a:lnTo>
                        <a:pt x="581" y="421"/>
                      </a:lnTo>
                      <a:lnTo>
                        <a:pt x="547" y="405"/>
                      </a:lnTo>
                      <a:lnTo>
                        <a:pt x="531" y="397"/>
                      </a:lnTo>
                      <a:lnTo>
                        <a:pt x="517" y="388"/>
                      </a:lnTo>
                      <a:lnTo>
                        <a:pt x="506" y="379"/>
                      </a:lnTo>
                      <a:lnTo>
                        <a:pt x="497" y="371"/>
                      </a:lnTo>
                      <a:lnTo>
                        <a:pt x="490" y="362"/>
                      </a:lnTo>
                      <a:lnTo>
                        <a:pt x="488" y="353"/>
                      </a:lnTo>
                      <a:lnTo>
                        <a:pt x="489" y="345"/>
                      </a:lnTo>
                      <a:lnTo>
                        <a:pt x="493" y="335"/>
                      </a:lnTo>
                      <a:lnTo>
                        <a:pt x="501" y="326"/>
                      </a:lnTo>
                      <a:lnTo>
                        <a:pt x="511" y="318"/>
                      </a:lnTo>
                      <a:lnTo>
                        <a:pt x="523" y="308"/>
                      </a:lnTo>
                      <a:lnTo>
                        <a:pt x="538" y="297"/>
                      </a:lnTo>
                      <a:lnTo>
                        <a:pt x="569" y="279"/>
                      </a:lnTo>
                      <a:lnTo>
                        <a:pt x="601" y="257"/>
                      </a:lnTo>
                      <a:lnTo>
                        <a:pt x="615" y="247"/>
                      </a:lnTo>
                      <a:lnTo>
                        <a:pt x="630" y="237"/>
                      </a:lnTo>
                      <a:lnTo>
                        <a:pt x="641" y="227"/>
                      </a:lnTo>
                      <a:lnTo>
                        <a:pt x="652" y="216"/>
                      </a:lnTo>
                      <a:lnTo>
                        <a:pt x="660" y="206"/>
                      </a:lnTo>
                      <a:lnTo>
                        <a:pt x="665" y="194"/>
                      </a:lnTo>
                      <a:lnTo>
                        <a:pt x="668" y="183"/>
                      </a:lnTo>
                      <a:lnTo>
                        <a:pt x="668" y="168"/>
                      </a:lnTo>
                      <a:lnTo>
                        <a:pt x="666" y="154"/>
                      </a:lnTo>
                      <a:lnTo>
                        <a:pt x="665" y="138"/>
                      </a:lnTo>
                      <a:lnTo>
                        <a:pt x="656" y="104"/>
                      </a:lnTo>
                      <a:lnTo>
                        <a:pt x="645" y="72"/>
                      </a:lnTo>
                      <a:lnTo>
                        <a:pt x="639" y="56"/>
                      </a:lnTo>
                      <a:lnTo>
                        <a:pt x="631" y="42"/>
                      </a:lnTo>
                      <a:lnTo>
                        <a:pt x="623" y="29"/>
                      </a:lnTo>
                      <a:lnTo>
                        <a:pt x="615" y="18"/>
                      </a:lnTo>
                      <a:lnTo>
                        <a:pt x="609" y="9"/>
                      </a:lnTo>
                      <a:lnTo>
                        <a:pt x="601" y="3"/>
                      </a:lnTo>
                      <a:lnTo>
                        <a:pt x="593" y="0"/>
                      </a:lnTo>
                      <a:lnTo>
                        <a:pt x="586" y="0"/>
                      </a:lnTo>
                      <a:lnTo>
                        <a:pt x="580" y="5"/>
                      </a:lnTo>
                      <a:lnTo>
                        <a:pt x="572" y="13"/>
                      </a:lnTo>
                      <a:lnTo>
                        <a:pt x="564" y="25"/>
                      </a:lnTo>
                      <a:lnTo>
                        <a:pt x="555" y="39"/>
                      </a:lnTo>
                      <a:lnTo>
                        <a:pt x="545" y="55"/>
                      </a:lnTo>
                      <a:lnTo>
                        <a:pt x="536" y="74"/>
                      </a:lnTo>
                      <a:lnTo>
                        <a:pt x="518" y="115"/>
                      </a:lnTo>
                      <a:lnTo>
                        <a:pt x="499" y="158"/>
                      </a:lnTo>
                      <a:lnTo>
                        <a:pt x="490" y="180"/>
                      </a:lnTo>
                      <a:lnTo>
                        <a:pt x="481" y="198"/>
                      </a:lnTo>
                      <a:lnTo>
                        <a:pt x="472" y="217"/>
                      </a:lnTo>
                      <a:lnTo>
                        <a:pt x="464" y="233"/>
                      </a:lnTo>
                      <a:lnTo>
                        <a:pt x="456" y="247"/>
                      </a:lnTo>
                      <a:lnTo>
                        <a:pt x="448" y="257"/>
                      </a:lnTo>
                      <a:lnTo>
                        <a:pt x="440" y="266"/>
                      </a:lnTo>
                      <a:lnTo>
                        <a:pt x="434" y="273"/>
                      </a:lnTo>
                      <a:lnTo>
                        <a:pt x="418" y="282"/>
                      </a:lnTo>
                      <a:lnTo>
                        <a:pt x="404" y="287"/>
                      </a:lnTo>
                      <a:lnTo>
                        <a:pt x="389" y="290"/>
                      </a:lnTo>
                      <a:lnTo>
                        <a:pt x="376" y="290"/>
                      </a:lnTo>
                      <a:lnTo>
                        <a:pt x="365" y="290"/>
                      </a:lnTo>
                      <a:lnTo>
                        <a:pt x="356" y="289"/>
                      </a:lnTo>
                      <a:lnTo>
                        <a:pt x="350" y="290"/>
                      </a:lnTo>
                      <a:lnTo>
                        <a:pt x="348" y="292"/>
                      </a:lnTo>
                      <a:lnTo>
                        <a:pt x="351" y="292"/>
                      </a:lnTo>
                      <a:lnTo>
                        <a:pt x="354" y="292"/>
                      </a:lnTo>
                      <a:lnTo>
                        <a:pt x="363" y="292"/>
                      </a:lnTo>
                      <a:lnTo>
                        <a:pt x="373" y="292"/>
                      </a:lnTo>
                      <a:lnTo>
                        <a:pt x="381" y="292"/>
                      </a:lnTo>
                      <a:lnTo>
                        <a:pt x="384" y="292"/>
                      </a:lnTo>
                      <a:lnTo>
                        <a:pt x="385" y="290"/>
                      </a:lnTo>
                      <a:lnTo>
                        <a:pt x="382" y="290"/>
                      </a:lnTo>
                      <a:lnTo>
                        <a:pt x="377" y="290"/>
                      </a:lnTo>
                      <a:lnTo>
                        <a:pt x="369" y="29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800"/>
                </a:p>
              </p:txBody>
            </p:sp>
            <p:sp>
              <p:nvSpPr>
                <p:cNvPr id="40" name="Oval 41"/>
                <p:cNvSpPr>
                  <a:spLocks noChangeArrowheads="1"/>
                </p:cNvSpPr>
                <p:nvPr/>
              </p:nvSpPr>
              <p:spPr bwMode="auto">
                <a:xfrm rot="14802836">
                  <a:off x="857009" y="5000107"/>
                  <a:ext cx="243834" cy="129057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1800"/>
                </a:p>
              </p:txBody>
            </p:sp>
            <p:sp>
              <p:nvSpPr>
                <p:cNvPr id="41" name="Oval 42"/>
                <p:cNvSpPr>
                  <a:spLocks noChangeArrowheads="1"/>
                </p:cNvSpPr>
                <p:nvPr/>
              </p:nvSpPr>
              <p:spPr bwMode="auto">
                <a:xfrm rot="18276669">
                  <a:off x="1298954" y="5000107"/>
                  <a:ext cx="243834" cy="129057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1800"/>
                </a:p>
              </p:txBody>
            </p:sp>
          </p:grpSp>
          <p:sp>
            <p:nvSpPr>
              <p:cNvPr id="42" name="Text Box 43"/>
              <p:cNvSpPr txBox="1">
                <a:spLocks noChangeArrowheads="1"/>
              </p:cNvSpPr>
              <p:nvPr/>
            </p:nvSpPr>
            <p:spPr bwMode="auto">
              <a:xfrm>
                <a:off x="228600" y="5257800"/>
                <a:ext cx="577081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nl-NL" sz="1400" dirty="0">
                    <a:latin typeface="Arial" pitchFamily="34" charset="0"/>
                  </a:rPr>
                  <a:t>Human</a:t>
                </a: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161103" y="3853885"/>
              <a:ext cx="1468466" cy="847727"/>
              <a:chOff x="161103" y="3809999"/>
              <a:chExt cx="1468466" cy="847727"/>
            </a:xfrm>
          </p:grpSpPr>
          <p:sp>
            <p:nvSpPr>
              <p:cNvPr id="33" name="Text Box 26"/>
              <p:cNvSpPr txBox="1">
                <a:spLocks noChangeArrowheads="1"/>
              </p:cNvSpPr>
              <p:nvPr/>
            </p:nvSpPr>
            <p:spPr bwMode="auto">
              <a:xfrm>
                <a:off x="161103" y="4114800"/>
                <a:ext cx="905697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nl-NL" sz="1400" dirty="0">
                    <a:latin typeface="Arial" pitchFamily="34" charset="0"/>
                  </a:rPr>
                  <a:t>Humanized</a:t>
                </a:r>
              </a:p>
            </p:txBody>
          </p:sp>
          <p:sp>
            <p:nvSpPr>
              <p:cNvPr id="36" name="Text Box 29"/>
              <p:cNvSpPr txBox="1">
                <a:spLocks noChangeArrowheads="1"/>
              </p:cNvSpPr>
              <p:nvPr/>
            </p:nvSpPr>
            <p:spPr bwMode="auto">
              <a:xfrm>
                <a:off x="161103" y="4343400"/>
                <a:ext cx="822341" cy="1692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/>
                <a:r>
                  <a:rPr lang="nl-NL" sz="1100" b="1" dirty="0">
                    <a:latin typeface="Arial" pitchFamily="34" charset="0"/>
                  </a:rPr>
                  <a:t>3-5% mouse</a:t>
                </a:r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981927" y="3809999"/>
                <a:ext cx="647642" cy="847727"/>
                <a:chOff x="981927" y="3809999"/>
                <a:chExt cx="647642" cy="847727"/>
              </a:xfrm>
            </p:grpSpPr>
            <p:sp>
              <p:nvSpPr>
                <p:cNvPr id="25" name="Freeform 18"/>
                <p:cNvSpPr>
                  <a:spLocks/>
                </p:cNvSpPr>
                <p:nvPr/>
              </p:nvSpPr>
              <p:spPr bwMode="auto">
                <a:xfrm rot="16797953">
                  <a:off x="942683" y="4099304"/>
                  <a:ext cx="606338" cy="510505"/>
                </a:xfrm>
                <a:custGeom>
                  <a:avLst/>
                  <a:gdLst>
                    <a:gd name="T0" fmla="*/ 344 w 687"/>
                    <a:gd name="T1" fmla="*/ 289 h 610"/>
                    <a:gd name="T2" fmla="*/ 285 w 687"/>
                    <a:gd name="T3" fmla="*/ 283 h 610"/>
                    <a:gd name="T4" fmla="*/ 164 w 687"/>
                    <a:gd name="T5" fmla="*/ 276 h 610"/>
                    <a:gd name="T6" fmla="*/ 100 w 687"/>
                    <a:gd name="T7" fmla="*/ 277 h 610"/>
                    <a:gd name="T8" fmla="*/ 54 w 687"/>
                    <a:gd name="T9" fmla="*/ 290 h 610"/>
                    <a:gd name="T10" fmla="*/ 26 w 687"/>
                    <a:gd name="T11" fmla="*/ 318 h 610"/>
                    <a:gd name="T12" fmla="*/ 4 w 687"/>
                    <a:gd name="T13" fmla="*/ 374 h 610"/>
                    <a:gd name="T14" fmla="*/ 0 w 687"/>
                    <a:gd name="T15" fmla="*/ 418 h 610"/>
                    <a:gd name="T16" fmla="*/ 9 w 687"/>
                    <a:gd name="T17" fmla="*/ 457 h 610"/>
                    <a:gd name="T18" fmla="*/ 34 w 687"/>
                    <a:gd name="T19" fmla="*/ 483 h 610"/>
                    <a:gd name="T20" fmla="*/ 83 w 687"/>
                    <a:gd name="T21" fmla="*/ 487 h 610"/>
                    <a:gd name="T22" fmla="*/ 155 w 687"/>
                    <a:gd name="T23" fmla="*/ 478 h 610"/>
                    <a:gd name="T24" fmla="*/ 293 w 687"/>
                    <a:gd name="T25" fmla="*/ 454 h 610"/>
                    <a:gd name="T26" fmla="*/ 369 w 687"/>
                    <a:gd name="T27" fmla="*/ 447 h 610"/>
                    <a:gd name="T28" fmla="*/ 426 w 687"/>
                    <a:gd name="T29" fmla="*/ 455 h 610"/>
                    <a:gd name="T30" fmla="*/ 469 w 687"/>
                    <a:gd name="T31" fmla="*/ 483 h 610"/>
                    <a:gd name="T32" fmla="*/ 534 w 687"/>
                    <a:gd name="T33" fmla="*/ 563 h 610"/>
                    <a:gd name="T34" fmla="*/ 561 w 687"/>
                    <a:gd name="T35" fmla="*/ 596 h 610"/>
                    <a:gd name="T36" fmla="*/ 586 w 687"/>
                    <a:gd name="T37" fmla="*/ 610 h 610"/>
                    <a:gd name="T38" fmla="*/ 614 w 687"/>
                    <a:gd name="T39" fmla="*/ 605 h 610"/>
                    <a:gd name="T40" fmla="*/ 658 w 687"/>
                    <a:gd name="T41" fmla="*/ 564 h 610"/>
                    <a:gd name="T42" fmla="*/ 682 w 687"/>
                    <a:gd name="T43" fmla="*/ 521 h 610"/>
                    <a:gd name="T44" fmla="*/ 687 w 687"/>
                    <a:gd name="T45" fmla="*/ 491 h 610"/>
                    <a:gd name="T46" fmla="*/ 672 w 687"/>
                    <a:gd name="T47" fmla="*/ 467 h 610"/>
                    <a:gd name="T48" fmla="*/ 632 w 687"/>
                    <a:gd name="T49" fmla="*/ 444 h 610"/>
                    <a:gd name="T50" fmla="*/ 547 w 687"/>
                    <a:gd name="T51" fmla="*/ 405 h 610"/>
                    <a:gd name="T52" fmla="*/ 506 w 687"/>
                    <a:gd name="T53" fmla="*/ 379 h 610"/>
                    <a:gd name="T54" fmla="*/ 488 w 687"/>
                    <a:gd name="T55" fmla="*/ 353 h 610"/>
                    <a:gd name="T56" fmla="*/ 501 w 687"/>
                    <a:gd name="T57" fmla="*/ 326 h 610"/>
                    <a:gd name="T58" fmla="*/ 538 w 687"/>
                    <a:gd name="T59" fmla="*/ 297 h 610"/>
                    <a:gd name="T60" fmla="*/ 615 w 687"/>
                    <a:gd name="T61" fmla="*/ 247 h 610"/>
                    <a:gd name="T62" fmla="*/ 652 w 687"/>
                    <a:gd name="T63" fmla="*/ 216 h 610"/>
                    <a:gd name="T64" fmla="*/ 668 w 687"/>
                    <a:gd name="T65" fmla="*/ 183 h 610"/>
                    <a:gd name="T66" fmla="*/ 665 w 687"/>
                    <a:gd name="T67" fmla="*/ 138 h 610"/>
                    <a:gd name="T68" fmla="*/ 639 w 687"/>
                    <a:gd name="T69" fmla="*/ 56 h 610"/>
                    <a:gd name="T70" fmla="*/ 615 w 687"/>
                    <a:gd name="T71" fmla="*/ 18 h 610"/>
                    <a:gd name="T72" fmla="*/ 593 w 687"/>
                    <a:gd name="T73" fmla="*/ 0 h 610"/>
                    <a:gd name="T74" fmla="*/ 572 w 687"/>
                    <a:gd name="T75" fmla="*/ 13 h 610"/>
                    <a:gd name="T76" fmla="*/ 545 w 687"/>
                    <a:gd name="T77" fmla="*/ 55 h 610"/>
                    <a:gd name="T78" fmla="*/ 499 w 687"/>
                    <a:gd name="T79" fmla="*/ 158 h 610"/>
                    <a:gd name="T80" fmla="*/ 472 w 687"/>
                    <a:gd name="T81" fmla="*/ 217 h 610"/>
                    <a:gd name="T82" fmla="*/ 448 w 687"/>
                    <a:gd name="T83" fmla="*/ 257 h 610"/>
                    <a:gd name="T84" fmla="*/ 418 w 687"/>
                    <a:gd name="T85" fmla="*/ 282 h 610"/>
                    <a:gd name="T86" fmla="*/ 376 w 687"/>
                    <a:gd name="T87" fmla="*/ 290 h 610"/>
                    <a:gd name="T88" fmla="*/ 350 w 687"/>
                    <a:gd name="T89" fmla="*/ 290 h 610"/>
                    <a:gd name="T90" fmla="*/ 351 w 687"/>
                    <a:gd name="T91" fmla="*/ 292 h 610"/>
                    <a:gd name="T92" fmla="*/ 373 w 687"/>
                    <a:gd name="T93" fmla="*/ 292 h 610"/>
                    <a:gd name="T94" fmla="*/ 385 w 687"/>
                    <a:gd name="T95" fmla="*/ 290 h 610"/>
                    <a:gd name="T96" fmla="*/ 377 w 687"/>
                    <a:gd name="T97" fmla="*/ 290 h 61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87"/>
                    <a:gd name="T148" fmla="*/ 0 h 610"/>
                    <a:gd name="T149" fmla="*/ 687 w 687"/>
                    <a:gd name="T150" fmla="*/ 610 h 61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87" h="610">
                      <a:moveTo>
                        <a:pt x="369" y="290"/>
                      </a:moveTo>
                      <a:lnTo>
                        <a:pt x="359" y="290"/>
                      </a:lnTo>
                      <a:lnTo>
                        <a:pt x="344" y="289"/>
                      </a:lnTo>
                      <a:lnTo>
                        <a:pt x="326" y="287"/>
                      </a:lnTo>
                      <a:lnTo>
                        <a:pt x="306" y="286"/>
                      </a:lnTo>
                      <a:lnTo>
                        <a:pt x="285" y="283"/>
                      </a:lnTo>
                      <a:lnTo>
                        <a:pt x="262" y="282"/>
                      </a:lnTo>
                      <a:lnTo>
                        <a:pt x="214" y="277"/>
                      </a:lnTo>
                      <a:lnTo>
                        <a:pt x="164" y="276"/>
                      </a:lnTo>
                      <a:lnTo>
                        <a:pt x="142" y="276"/>
                      </a:lnTo>
                      <a:lnTo>
                        <a:pt x="120" y="276"/>
                      </a:lnTo>
                      <a:lnTo>
                        <a:pt x="100" y="277"/>
                      </a:lnTo>
                      <a:lnTo>
                        <a:pt x="82" y="280"/>
                      </a:lnTo>
                      <a:lnTo>
                        <a:pt x="66" y="285"/>
                      </a:lnTo>
                      <a:lnTo>
                        <a:pt x="54" y="290"/>
                      </a:lnTo>
                      <a:lnTo>
                        <a:pt x="43" y="297"/>
                      </a:lnTo>
                      <a:lnTo>
                        <a:pt x="34" y="306"/>
                      </a:lnTo>
                      <a:lnTo>
                        <a:pt x="26" y="318"/>
                      </a:lnTo>
                      <a:lnTo>
                        <a:pt x="18" y="330"/>
                      </a:lnTo>
                      <a:lnTo>
                        <a:pt x="8" y="358"/>
                      </a:lnTo>
                      <a:lnTo>
                        <a:pt x="4" y="374"/>
                      </a:lnTo>
                      <a:lnTo>
                        <a:pt x="1" y="388"/>
                      </a:lnTo>
                      <a:lnTo>
                        <a:pt x="0" y="404"/>
                      </a:lnTo>
                      <a:lnTo>
                        <a:pt x="0" y="418"/>
                      </a:lnTo>
                      <a:lnTo>
                        <a:pt x="1" y="432"/>
                      </a:lnTo>
                      <a:lnTo>
                        <a:pt x="4" y="445"/>
                      </a:lnTo>
                      <a:lnTo>
                        <a:pt x="9" y="457"/>
                      </a:lnTo>
                      <a:lnTo>
                        <a:pt x="16" y="468"/>
                      </a:lnTo>
                      <a:lnTo>
                        <a:pt x="24" y="477"/>
                      </a:lnTo>
                      <a:lnTo>
                        <a:pt x="34" y="483"/>
                      </a:lnTo>
                      <a:lnTo>
                        <a:pt x="47" y="487"/>
                      </a:lnTo>
                      <a:lnTo>
                        <a:pt x="63" y="488"/>
                      </a:lnTo>
                      <a:lnTo>
                        <a:pt x="83" y="487"/>
                      </a:lnTo>
                      <a:lnTo>
                        <a:pt x="105" y="486"/>
                      </a:lnTo>
                      <a:lnTo>
                        <a:pt x="129" y="483"/>
                      </a:lnTo>
                      <a:lnTo>
                        <a:pt x="155" y="478"/>
                      </a:lnTo>
                      <a:lnTo>
                        <a:pt x="209" y="468"/>
                      </a:lnTo>
                      <a:lnTo>
                        <a:pt x="266" y="458"/>
                      </a:lnTo>
                      <a:lnTo>
                        <a:pt x="293" y="454"/>
                      </a:lnTo>
                      <a:lnTo>
                        <a:pt x="319" y="450"/>
                      </a:lnTo>
                      <a:lnTo>
                        <a:pt x="346" y="447"/>
                      </a:lnTo>
                      <a:lnTo>
                        <a:pt x="369" y="447"/>
                      </a:lnTo>
                      <a:lnTo>
                        <a:pt x="390" y="447"/>
                      </a:lnTo>
                      <a:lnTo>
                        <a:pt x="409" y="450"/>
                      </a:lnTo>
                      <a:lnTo>
                        <a:pt x="426" y="455"/>
                      </a:lnTo>
                      <a:lnTo>
                        <a:pt x="440" y="463"/>
                      </a:lnTo>
                      <a:lnTo>
                        <a:pt x="455" y="473"/>
                      </a:lnTo>
                      <a:lnTo>
                        <a:pt x="469" y="483"/>
                      </a:lnTo>
                      <a:lnTo>
                        <a:pt x="493" y="508"/>
                      </a:lnTo>
                      <a:lnTo>
                        <a:pt x="515" y="537"/>
                      </a:lnTo>
                      <a:lnTo>
                        <a:pt x="534" y="563"/>
                      </a:lnTo>
                      <a:lnTo>
                        <a:pt x="543" y="576"/>
                      </a:lnTo>
                      <a:lnTo>
                        <a:pt x="552" y="586"/>
                      </a:lnTo>
                      <a:lnTo>
                        <a:pt x="561" y="596"/>
                      </a:lnTo>
                      <a:lnTo>
                        <a:pt x="569" y="603"/>
                      </a:lnTo>
                      <a:lnTo>
                        <a:pt x="578" y="608"/>
                      </a:lnTo>
                      <a:lnTo>
                        <a:pt x="586" y="610"/>
                      </a:lnTo>
                      <a:lnTo>
                        <a:pt x="595" y="610"/>
                      </a:lnTo>
                      <a:lnTo>
                        <a:pt x="605" y="609"/>
                      </a:lnTo>
                      <a:lnTo>
                        <a:pt x="614" y="605"/>
                      </a:lnTo>
                      <a:lnTo>
                        <a:pt x="623" y="599"/>
                      </a:lnTo>
                      <a:lnTo>
                        <a:pt x="641" y="585"/>
                      </a:lnTo>
                      <a:lnTo>
                        <a:pt x="658" y="564"/>
                      </a:lnTo>
                      <a:lnTo>
                        <a:pt x="673" y="543"/>
                      </a:lnTo>
                      <a:lnTo>
                        <a:pt x="678" y="533"/>
                      </a:lnTo>
                      <a:lnTo>
                        <a:pt x="682" y="521"/>
                      </a:lnTo>
                      <a:lnTo>
                        <a:pt x="686" y="511"/>
                      </a:lnTo>
                      <a:lnTo>
                        <a:pt x="687" y="501"/>
                      </a:lnTo>
                      <a:lnTo>
                        <a:pt x="687" y="491"/>
                      </a:lnTo>
                      <a:lnTo>
                        <a:pt x="685" y="483"/>
                      </a:lnTo>
                      <a:lnTo>
                        <a:pt x="679" y="474"/>
                      </a:lnTo>
                      <a:lnTo>
                        <a:pt x="672" y="467"/>
                      </a:lnTo>
                      <a:lnTo>
                        <a:pt x="661" y="458"/>
                      </a:lnTo>
                      <a:lnTo>
                        <a:pt x="647" y="451"/>
                      </a:lnTo>
                      <a:lnTo>
                        <a:pt x="632" y="444"/>
                      </a:lnTo>
                      <a:lnTo>
                        <a:pt x="615" y="435"/>
                      </a:lnTo>
                      <a:lnTo>
                        <a:pt x="581" y="421"/>
                      </a:lnTo>
                      <a:lnTo>
                        <a:pt x="547" y="405"/>
                      </a:lnTo>
                      <a:lnTo>
                        <a:pt x="531" y="397"/>
                      </a:lnTo>
                      <a:lnTo>
                        <a:pt x="517" y="388"/>
                      </a:lnTo>
                      <a:lnTo>
                        <a:pt x="506" y="379"/>
                      </a:lnTo>
                      <a:lnTo>
                        <a:pt x="497" y="371"/>
                      </a:lnTo>
                      <a:lnTo>
                        <a:pt x="490" y="362"/>
                      </a:lnTo>
                      <a:lnTo>
                        <a:pt x="488" y="353"/>
                      </a:lnTo>
                      <a:lnTo>
                        <a:pt x="489" y="345"/>
                      </a:lnTo>
                      <a:lnTo>
                        <a:pt x="493" y="335"/>
                      </a:lnTo>
                      <a:lnTo>
                        <a:pt x="501" y="326"/>
                      </a:lnTo>
                      <a:lnTo>
                        <a:pt x="511" y="318"/>
                      </a:lnTo>
                      <a:lnTo>
                        <a:pt x="523" y="308"/>
                      </a:lnTo>
                      <a:lnTo>
                        <a:pt x="538" y="297"/>
                      </a:lnTo>
                      <a:lnTo>
                        <a:pt x="569" y="279"/>
                      </a:lnTo>
                      <a:lnTo>
                        <a:pt x="601" y="257"/>
                      </a:lnTo>
                      <a:lnTo>
                        <a:pt x="615" y="247"/>
                      </a:lnTo>
                      <a:lnTo>
                        <a:pt x="630" y="237"/>
                      </a:lnTo>
                      <a:lnTo>
                        <a:pt x="641" y="227"/>
                      </a:lnTo>
                      <a:lnTo>
                        <a:pt x="652" y="216"/>
                      </a:lnTo>
                      <a:lnTo>
                        <a:pt x="660" y="206"/>
                      </a:lnTo>
                      <a:lnTo>
                        <a:pt x="665" y="194"/>
                      </a:lnTo>
                      <a:lnTo>
                        <a:pt x="668" y="183"/>
                      </a:lnTo>
                      <a:lnTo>
                        <a:pt x="668" y="168"/>
                      </a:lnTo>
                      <a:lnTo>
                        <a:pt x="666" y="154"/>
                      </a:lnTo>
                      <a:lnTo>
                        <a:pt x="665" y="138"/>
                      </a:lnTo>
                      <a:lnTo>
                        <a:pt x="656" y="104"/>
                      </a:lnTo>
                      <a:lnTo>
                        <a:pt x="645" y="72"/>
                      </a:lnTo>
                      <a:lnTo>
                        <a:pt x="639" y="56"/>
                      </a:lnTo>
                      <a:lnTo>
                        <a:pt x="631" y="42"/>
                      </a:lnTo>
                      <a:lnTo>
                        <a:pt x="623" y="29"/>
                      </a:lnTo>
                      <a:lnTo>
                        <a:pt x="615" y="18"/>
                      </a:lnTo>
                      <a:lnTo>
                        <a:pt x="609" y="9"/>
                      </a:lnTo>
                      <a:lnTo>
                        <a:pt x="601" y="3"/>
                      </a:lnTo>
                      <a:lnTo>
                        <a:pt x="593" y="0"/>
                      </a:lnTo>
                      <a:lnTo>
                        <a:pt x="586" y="0"/>
                      </a:lnTo>
                      <a:lnTo>
                        <a:pt x="580" y="5"/>
                      </a:lnTo>
                      <a:lnTo>
                        <a:pt x="572" y="13"/>
                      </a:lnTo>
                      <a:lnTo>
                        <a:pt x="564" y="25"/>
                      </a:lnTo>
                      <a:lnTo>
                        <a:pt x="555" y="39"/>
                      </a:lnTo>
                      <a:lnTo>
                        <a:pt x="545" y="55"/>
                      </a:lnTo>
                      <a:lnTo>
                        <a:pt x="536" y="74"/>
                      </a:lnTo>
                      <a:lnTo>
                        <a:pt x="518" y="115"/>
                      </a:lnTo>
                      <a:lnTo>
                        <a:pt x="499" y="158"/>
                      </a:lnTo>
                      <a:lnTo>
                        <a:pt x="490" y="180"/>
                      </a:lnTo>
                      <a:lnTo>
                        <a:pt x="481" y="198"/>
                      </a:lnTo>
                      <a:lnTo>
                        <a:pt x="472" y="217"/>
                      </a:lnTo>
                      <a:lnTo>
                        <a:pt x="464" y="233"/>
                      </a:lnTo>
                      <a:lnTo>
                        <a:pt x="456" y="247"/>
                      </a:lnTo>
                      <a:lnTo>
                        <a:pt x="448" y="257"/>
                      </a:lnTo>
                      <a:lnTo>
                        <a:pt x="440" y="266"/>
                      </a:lnTo>
                      <a:lnTo>
                        <a:pt x="434" y="273"/>
                      </a:lnTo>
                      <a:lnTo>
                        <a:pt x="418" y="282"/>
                      </a:lnTo>
                      <a:lnTo>
                        <a:pt x="404" y="287"/>
                      </a:lnTo>
                      <a:lnTo>
                        <a:pt x="389" y="290"/>
                      </a:lnTo>
                      <a:lnTo>
                        <a:pt x="376" y="290"/>
                      </a:lnTo>
                      <a:lnTo>
                        <a:pt x="365" y="290"/>
                      </a:lnTo>
                      <a:lnTo>
                        <a:pt x="356" y="289"/>
                      </a:lnTo>
                      <a:lnTo>
                        <a:pt x="350" y="290"/>
                      </a:lnTo>
                      <a:lnTo>
                        <a:pt x="348" y="292"/>
                      </a:lnTo>
                      <a:lnTo>
                        <a:pt x="351" y="292"/>
                      </a:lnTo>
                      <a:lnTo>
                        <a:pt x="354" y="292"/>
                      </a:lnTo>
                      <a:lnTo>
                        <a:pt x="363" y="292"/>
                      </a:lnTo>
                      <a:lnTo>
                        <a:pt x="373" y="292"/>
                      </a:lnTo>
                      <a:lnTo>
                        <a:pt x="381" y="292"/>
                      </a:lnTo>
                      <a:lnTo>
                        <a:pt x="384" y="292"/>
                      </a:lnTo>
                      <a:lnTo>
                        <a:pt x="385" y="290"/>
                      </a:lnTo>
                      <a:lnTo>
                        <a:pt x="382" y="290"/>
                      </a:lnTo>
                      <a:lnTo>
                        <a:pt x="377" y="290"/>
                      </a:lnTo>
                      <a:lnTo>
                        <a:pt x="369" y="29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26" name="Freeform 19"/>
                <p:cNvSpPr>
                  <a:spLocks/>
                </p:cNvSpPr>
                <p:nvPr/>
              </p:nvSpPr>
              <p:spPr bwMode="auto">
                <a:xfrm rot="16797953">
                  <a:off x="1084656" y="4019010"/>
                  <a:ext cx="100615" cy="155662"/>
                </a:xfrm>
                <a:custGeom>
                  <a:avLst/>
                  <a:gdLst>
                    <a:gd name="T0" fmla="*/ 19 w 114"/>
                    <a:gd name="T1" fmla="*/ 0 h 186"/>
                    <a:gd name="T2" fmla="*/ 0 w 114"/>
                    <a:gd name="T3" fmla="*/ 13 h 186"/>
                    <a:gd name="T4" fmla="*/ 94 w 114"/>
                    <a:gd name="T5" fmla="*/ 186 h 186"/>
                    <a:gd name="T6" fmla="*/ 114 w 114"/>
                    <a:gd name="T7" fmla="*/ 173 h 186"/>
                    <a:gd name="T8" fmla="*/ 19 w 114"/>
                    <a:gd name="T9" fmla="*/ 0 h 1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186"/>
                    <a:gd name="T17" fmla="*/ 114 w 114"/>
                    <a:gd name="T18" fmla="*/ 186 h 1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186">
                      <a:moveTo>
                        <a:pt x="19" y="0"/>
                      </a:moveTo>
                      <a:lnTo>
                        <a:pt x="0" y="13"/>
                      </a:lnTo>
                      <a:lnTo>
                        <a:pt x="94" y="186"/>
                      </a:lnTo>
                      <a:lnTo>
                        <a:pt x="114" y="173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FD173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27" name="Freeform 20"/>
                <p:cNvSpPr>
                  <a:spLocks/>
                </p:cNvSpPr>
                <p:nvPr/>
              </p:nvSpPr>
              <p:spPr bwMode="auto">
                <a:xfrm rot="16797953">
                  <a:off x="1130077" y="4070489"/>
                  <a:ext cx="91789" cy="133903"/>
                </a:xfrm>
                <a:custGeom>
                  <a:avLst/>
                  <a:gdLst>
                    <a:gd name="T0" fmla="*/ 20 w 104"/>
                    <a:gd name="T1" fmla="*/ 0 h 160"/>
                    <a:gd name="T2" fmla="*/ 0 w 104"/>
                    <a:gd name="T3" fmla="*/ 13 h 160"/>
                    <a:gd name="T4" fmla="*/ 84 w 104"/>
                    <a:gd name="T5" fmla="*/ 160 h 160"/>
                    <a:gd name="T6" fmla="*/ 104 w 104"/>
                    <a:gd name="T7" fmla="*/ 147 h 160"/>
                    <a:gd name="T8" fmla="*/ 20 w 104"/>
                    <a:gd name="T9" fmla="*/ 0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"/>
                    <a:gd name="T16" fmla="*/ 0 h 160"/>
                    <a:gd name="T17" fmla="*/ 104 w 104"/>
                    <a:gd name="T18" fmla="*/ 160 h 1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" h="160">
                      <a:moveTo>
                        <a:pt x="20" y="0"/>
                      </a:moveTo>
                      <a:lnTo>
                        <a:pt x="0" y="13"/>
                      </a:lnTo>
                      <a:lnTo>
                        <a:pt x="84" y="160"/>
                      </a:lnTo>
                      <a:lnTo>
                        <a:pt x="104" y="147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FD173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28" name="Freeform 21"/>
                <p:cNvSpPr>
                  <a:spLocks/>
                </p:cNvSpPr>
                <p:nvPr/>
              </p:nvSpPr>
              <p:spPr bwMode="auto">
                <a:xfrm rot="14695204">
                  <a:off x="1359317" y="4182697"/>
                  <a:ext cx="94437" cy="73647"/>
                </a:xfrm>
                <a:custGeom>
                  <a:avLst/>
                  <a:gdLst>
                    <a:gd name="T0" fmla="*/ 0 w 107"/>
                    <a:gd name="T1" fmla="*/ 66 h 88"/>
                    <a:gd name="T2" fmla="*/ 12 w 107"/>
                    <a:gd name="T3" fmla="*/ 88 h 88"/>
                    <a:gd name="T4" fmla="*/ 107 w 107"/>
                    <a:gd name="T5" fmla="*/ 22 h 88"/>
                    <a:gd name="T6" fmla="*/ 96 w 107"/>
                    <a:gd name="T7" fmla="*/ 0 h 88"/>
                    <a:gd name="T8" fmla="*/ 0 w 107"/>
                    <a:gd name="T9" fmla="*/ 66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88"/>
                    <a:gd name="T17" fmla="*/ 107 w 10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88">
                      <a:moveTo>
                        <a:pt x="0" y="66"/>
                      </a:moveTo>
                      <a:lnTo>
                        <a:pt x="12" y="88"/>
                      </a:lnTo>
                      <a:lnTo>
                        <a:pt x="107" y="22"/>
                      </a:lnTo>
                      <a:lnTo>
                        <a:pt x="96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FD173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29" name="Freeform 22"/>
                <p:cNvSpPr>
                  <a:spLocks/>
                </p:cNvSpPr>
                <p:nvPr/>
              </p:nvSpPr>
              <p:spPr bwMode="auto">
                <a:xfrm rot="16797953">
                  <a:off x="1130077" y="4070489"/>
                  <a:ext cx="91789" cy="133903"/>
                </a:xfrm>
                <a:custGeom>
                  <a:avLst/>
                  <a:gdLst>
                    <a:gd name="T0" fmla="*/ 20 w 104"/>
                    <a:gd name="T1" fmla="*/ 0 h 160"/>
                    <a:gd name="T2" fmla="*/ 0 w 104"/>
                    <a:gd name="T3" fmla="*/ 13 h 160"/>
                    <a:gd name="T4" fmla="*/ 84 w 104"/>
                    <a:gd name="T5" fmla="*/ 160 h 160"/>
                    <a:gd name="T6" fmla="*/ 104 w 104"/>
                    <a:gd name="T7" fmla="*/ 147 h 160"/>
                    <a:gd name="T8" fmla="*/ 20 w 104"/>
                    <a:gd name="T9" fmla="*/ 0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"/>
                    <a:gd name="T16" fmla="*/ 0 h 160"/>
                    <a:gd name="T17" fmla="*/ 104 w 104"/>
                    <a:gd name="T18" fmla="*/ 160 h 1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" h="160">
                      <a:moveTo>
                        <a:pt x="20" y="0"/>
                      </a:moveTo>
                      <a:lnTo>
                        <a:pt x="0" y="13"/>
                      </a:lnTo>
                      <a:lnTo>
                        <a:pt x="84" y="160"/>
                      </a:lnTo>
                      <a:lnTo>
                        <a:pt x="104" y="147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FD173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30" name="Freeform 23"/>
                <p:cNvSpPr>
                  <a:spLocks/>
                </p:cNvSpPr>
                <p:nvPr/>
              </p:nvSpPr>
              <p:spPr bwMode="auto">
                <a:xfrm rot="14560415">
                  <a:off x="1388106" y="4151807"/>
                  <a:ext cx="113854" cy="73647"/>
                </a:xfrm>
                <a:custGeom>
                  <a:avLst/>
                  <a:gdLst>
                    <a:gd name="T0" fmla="*/ 0 w 107"/>
                    <a:gd name="T1" fmla="*/ 66 h 88"/>
                    <a:gd name="T2" fmla="*/ 14 w 107"/>
                    <a:gd name="T3" fmla="*/ 88 h 88"/>
                    <a:gd name="T4" fmla="*/ 129 w 107"/>
                    <a:gd name="T5" fmla="*/ 22 h 88"/>
                    <a:gd name="T6" fmla="*/ 116 w 107"/>
                    <a:gd name="T7" fmla="*/ 0 h 88"/>
                    <a:gd name="T8" fmla="*/ 0 w 107"/>
                    <a:gd name="T9" fmla="*/ 66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88"/>
                    <a:gd name="T17" fmla="*/ 107 w 10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88">
                      <a:moveTo>
                        <a:pt x="0" y="66"/>
                      </a:moveTo>
                      <a:lnTo>
                        <a:pt x="12" y="88"/>
                      </a:lnTo>
                      <a:lnTo>
                        <a:pt x="107" y="22"/>
                      </a:lnTo>
                      <a:lnTo>
                        <a:pt x="96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FD173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31" name="Oval 24"/>
                <p:cNvSpPr>
                  <a:spLocks noChangeArrowheads="1"/>
                </p:cNvSpPr>
                <p:nvPr/>
              </p:nvSpPr>
              <p:spPr bwMode="auto">
                <a:xfrm rot="15400789">
                  <a:off x="946869" y="3863354"/>
                  <a:ext cx="250655" cy="143946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1600"/>
                </a:p>
              </p:txBody>
            </p:sp>
            <p:sp>
              <p:nvSpPr>
                <p:cNvPr id="32" name="Oval 25"/>
                <p:cNvSpPr>
                  <a:spLocks noChangeArrowheads="1"/>
                </p:cNvSpPr>
                <p:nvPr/>
              </p:nvSpPr>
              <p:spPr bwMode="auto">
                <a:xfrm rot="18874622">
                  <a:off x="1432268" y="3953378"/>
                  <a:ext cx="250655" cy="143946"/>
                </a:xfrm>
                <a:prstGeom prst="ellipse">
                  <a:avLst/>
                </a:prstGeom>
                <a:solidFill>
                  <a:srgbClr val="00B05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1600"/>
                </a:p>
              </p:txBody>
            </p:sp>
            <p:sp>
              <p:nvSpPr>
                <p:cNvPr id="34" name="Rectangle 27"/>
                <p:cNvSpPr>
                  <a:spLocks noChangeArrowheads="1"/>
                </p:cNvSpPr>
                <p:nvPr/>
              </p:nvSpPr>
              <p:spPr bwMode="auto">
                <a:xfrm rot="20416421">
                  <a:off x="1140822" y="4170978"/>
                  <a:ext cx="113818" cy="15887"/>
                </a:xfrm>
                <a:prstGeom prst="rect">
                  <a:avLst/>
                </a:prstGeom>
                <a:solidFill>
                  <a:srgbClr val="FD2D17"/>
                </a:solidFill>
                <a:ln w="9525">
                  <a:solidFill>
                    <a:srgbClr val="FD2D17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endParaRPr lang="de-DE" sz="1600"/>
                </a:p>
              </p:txBody>
            </p:sp>
            <p:sp>
              <p:nvSpPr>
                <p:cNvPr id="35" name="Freeform 28"/>
                <p:cNvSpPr>
                  <a:spLocks/>
                </p:cNvSpPr>
                <p:nvPr/>
              </p:nvSpPr>
              <p:spPr bwMode="auto">
                <a:xfrm rot="14560415">
                  <a:off x="1425766" y="4112090"/>
                  <a:ext cx="113854" cy="73647"/>
                </a:xfrm>
                <a:custGeom>
                  <a:avLst/>
                  <a:gdLst>
                    <a:gd name="T0" fmla="*/ 0 w 107"/>
                    <a:gd name="T1" fmla="*/ 66 h 88"/>
                    <a:gd name="T2" fmla="*/ 14 w 107"/>
                    <a:gd name="T3" fmla="*/ 88 h 88"/>
                    <a:gd name="T4" fmla="*/ 129 w 107"/>
                    <a:gd name="T5" fmla="*/ 22 h 88"/>
                    <a:gd name="T6" fmla="*/ 116 w 107"/>
                    <a:gd name="T7" fmla="*/ 0 h 88"/>
                    <a:gd name="T8" fmla="*/ 0 w 107"/>
                    <a:gd name="T9" fmla="*/ 66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"/>
                    <a:gd name="T16" fmla="*/ 0 h 88"/>
                    <a:gd name="T17" fmla="*/ 107 w 10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" h="88">
                      <a:moveTo>
                        <a:pt x="0" y="66"/>
                      </a:moveTo>
                      <a:lnTo>
                        <a:pt x="12" y="88"/>
                      </a:lnTo>
                      <a:lnTo>
                        <a:pt x="107" y="22"/>
                      </a:lnTo>
                      <a:lnTo>
                        <a:pt x="96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FD173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600"/>
                </a:p>
              </p:txBody>
            </p:sp>
            <p:sp>
              <p:nvSpPr>
                <p:cNvPr id="43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981927" y="4343401"/>
                  <a:ext cx="0" cy="1953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l"/>
                  <a:endParaRPr lang="nl-NL" sz="1400" b="1"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58" name="Right Triangle 57"/>
            <p:cNvSpPr/>
            <p:nvPr/>
          </p:nvSpPr>
          <p:spPr>
            <a:xfrm rot="5400000">
              <a:off x="228600" y="3429000"/>
              <a:ext cx="3810000" cy="914400"/>
            </a:xfrm>
            <a:prstGeom prst="rtTriangl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CC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Immunogenicity</a:t>
              </a:r>
              <a:endParaRPr lang="en-US" sz="1600" dirty="0"/>
            </a:p>
          </p:txBody>
        </p:sp>
      </p:grpSp>
      <p:cxnSp>
        <p:nvCxnSpPr>
          <p:cNvPr id="44" name="Straight Connector 43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09486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590800" y="1030592"/>
            <a:ext cx="6400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+mj-lt"/>
              </a:rPr>
              <a:t>Multi-tiered approach</a:t>
            </a:r>
          </a:p>
          <a:p>
            <a:pPr marL="463550" indent="-463550"/>
            <a:r>
              <a:rPr lang="en-US" sz="2000" b="1" dirty="0" smtClean="0">
                <a:latin typeface="+mj-lt"/>
              </a:rPr>
              <a:t>Anti-Drug Antibody (ADA) Testing </a:t>
            </a:r>
          </a:p>
          <a:p>
            <a:pPr marL="914400" indent="-463550"/>
            <a:r>
              <a:rPr lang="en-US" sz="2000" b="1" dirty="0" smtClean="0">
                <a:latin typeface="+mj-lt"/>
              </a:rPr>
              <a:t>Binding Antibody Testing (Screening – confirmation and subtyping)</a:t>
            </a:r>
          </a:p>
          <a:p>
            <a:pPr marL="914400" indent="-463550"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  <a:cs typeface="Calibri" pitchFamily="34" charset="0"/>
              </a:rPr>
              <a:t>Enzyme-Linked </a:t>
            </a:r>
            <a:r>
              <a:rPr lang="en-US" sz="2000" dirty="0" err="1">
                <a:latin typeface="+mj-lt"/>
                <a:cs typeface="Calibri" pitchFamily="34" charset="0"/>
              </a:rPr>
              <a:t>Immunosorbent</a:t>
            </a:r>
            <a:r>
              <a:rPr lang="en-US" sz="2000" dirty="0">
                <a:latin typeface="+mj-lt"/>
                <a:cs typeface="Calibri" pitchFamily="34" charset="0"/>
              </a:rPr>
              <a:t> Assay (</a:t>
            </a:r>
            <a:r>
              <a:rPr lang="en-US" sz="2000" dirty="0" smtClean="0">
                <a:latin typeface="+mj-lt"/>
                <a:cs typeface="Calibri" pitchFamily="34" charset="0"/>
              </a:rPr>
              <a:t>ELISA)</a:t>
            </a:r>
          </a:p>
          <a:p>
            <a:pPr marL="1371600" lvl="2" indent="-463550">
              <a:buFont typeface="Arial" pitchFamily="34" charset="0"/>
              <a:buChar char="•"/>
            </a:pPr>
            <a:r>
              <a:rPr lang="en-US" sz="1800" dirty="0" smtClean="0">
                <a:latin typeface="+mj-lt"/>
                <a:cs typeface="Calibri" pitchFamily="34" charset="0"/>
              </a:rPr>
              <a:t>Standard </a:t>
            </a:r>
            <a:r>
              <a:rPr lang="en-US" sz="1800" dirty="0">
                <a:latin typeface="+mj-lt"/>
                <a:cs typeface="Calibri" pitchFamily="34" charset="0"/>
              </a:rPr>
              <a:t>sandwich </a:t>
            </a:r>
            <a:r>
              <a:rPr lang="en-US" sz="1800" dirty="0" smtClean="0">
                <a:latin typeface="+mj-lt"/>
                <a:cs typeface="Calibri" pitchFamily="34" charset="0"/>
              </a:rPr>
              <a:t>ELISA</a:t>
            </a:r>
          </a:p>
          <a:p>
            <a:pPr marL="1371600" lvl="2" indent="-463550">
              <a:buFont typeface="Arial" pitchFamily="34" charset="0"/>
              <a:buChar char="•"/>
            </a:pPr>
            <a:r>
              <a:rPr lang="en-US" sz="1800" dirty="0" smtClean="0">
                <a:latin typeface="+mj-lt"/>
                <a:cs typeface="Calibri" pitchFamily="34" charset="0"/>
              </a:rPr>
              <a:t>Bridging ELISA</a:t>
            </a:r>
          </a:p>
          <a:p>
            <a:pPr marL="1371600" lvl="2" indent="-463550">
              <a:buFont typeface="Arial" pitchFamily="34" charset="0"/>
              <a:buChar char="•"/>
            </a:pPr>
            <a:r>
              <a:rPr lang="en-US" sz="1800" dirty="0" err="1" smtClean="0">
                <a:latin typeface="+mj-lt"/>
                <a:cs typeface="Calibri" pitchFamily="34" charset="0"/>
              </a:rPr>
              <a:t>Electrochemiluminescence</a:t>
            </a:r>
            <a:r>
              <a:rPr lang="en-US" sz="1800" dirty="0" smtClean="0">
                <a:latin typeface="+mj-lt"/>
                <a:cs typeface="Calibri" pitchFamily="34" charset="0"/>
              </a:rPr>
              <a:t> </a:t>
            </a:r>
            <a:r>
              <a:rPr lang="en-US" sz="1800" dirty="0">
                <a:latin typeface="+mj-lt"/>
                <a:cs typeface="Calibri" pitchFamily="34" charset="0"/>
              </a:rPr>
              <a:t>(</a:t>
            </a:r>
            <a:r>
              <a:rPr lang="en-US" sz="1800" dirty="0" smtClean="0">
                <a:latin typeface="+mj-lt"/>
                <a:cs typeface="Calibri" pitchFamily="34" charset="0"/>
              </a:rPr>
              <a:t>ECL)</a:t>
            </a:r>
            <a:endParaRPr lang="en-US" sz="1800" dirty="0">
              <a:latin typeface="+mj-lt"/>
              <a:cs typeface="Calibri" pitchFamily="34" charset="0"/>
            </a:endParaRPr>
          </a:p>
          <a:p>
            <a:pPr marL="914400" indent="-463550"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  <a:cs typeface="Calibri" pitchFamily="34" charset="0"/>
              </a:rPr>
              <a:t>Optical Sensor-based</a:t>
            </a:r>
          </a:p>
          <a:p>
            <a:pPr marL="1371600" lvl="2" indent="-463550">
              <a:buFont typeface="Arial" pitchFamily="34" charset="0"/>
              <a:buChar char="•"/>
            </a:pPr>
            <a:r>
              <a:rPr lang="en-US" sz="1800" dirty="0" smtClean="0">
                <a:latin typeface="+mj-lt"/>
                <a:cs typeface="Calibri" pitchFamily="34" charset="0"/>
              </a:rPr>
              <a:t>Surface </a:t>
            </a:r>
            <a:r>
              <a:rPr lang="en-US" sz="1800" dirty="0">
                <a:latin typeface="+mj-lt"/>
                <a:cs typeface="Calibri" pitchFamily="34" charset="0"/>
              </a:rPr>
              <a:t>Plasmon Resonance (SPR; </a:t>
            </a:r>
            <a:r>
              <a:rPr lang="en-US" sz="1800" dirty="0" err="1" smtClean="0">
                <a:latin typeface="+mj-lt"/>
                <a:cs typeface="Calibri" pitchFamily="34" charset="0"/>
              </a:rPr>
              <a:t>Bicore</a:t>
            </a:r>
            <a:r>
              <a:rPr lang="en-US" sz="1800" dirty="0" smtClean="0">
                <a:latin typeface="+mj-lt"/>
                <a:cs typeface="Calibri" pitchFamily="34" charset="0"/>
              </a:rPr>
              <a:t>, </a:t>
            </a:r>
            <a:r>
              <a:rPr lang="en-US" sz="1800" dirty="0" err="1" smtClean="0">
                <a:latin typeface="+mj-lt"/>
                <a:cs typeface="Calibri" pitchFamily="34" charset="0"/>
              </a:rPr>
              <a:t>ProteOn</a:t>
            </a:r>
            <a:r>
              <a:rPr lang="en-US" sz="1800" dirty="0" smtClean="0">
                <a:latin typeface="+mj-lt"/>
                <a:cs typeface="Calibri" pitchFamily="34" charset="0"/>
              </a:rPr>
              <a:t> XPR36)</a:t>
            </a:r>
          </a:p>
          <a:p>
            <a:pPr marL="914400" indent="-463550">
              <a:spcBef>
                <a:spcPts val="1200"/>
              </a:spcBef>
            </a:pPr>
            <a:r>
              <a:rPr lang="en-US" sz="2000" b="1" dirty="0" smtClean="0">
                <a:latin typeface="+mj-lt"/>
                <a:cs typeface="Calibri" pitchFamily="34" charset="0"/>
              </a:rPr>
              <a:t>Neutralizing Antibody (</a:t>
            </a:r>
            <a:r>
              <a:rPr lang="en-US" sz="2000" b="1" dirty="0" err="1" smtClean="0">
                <a:latin typeface="+mj-lt"/>
                <a:cs typeface="Calibri" pitchFamily="34" charset="0"/>
              </a:rPr>
              <a:t>NAb</a:t>
            </a:r>
            <a:r>
              <a:rPr lang="en-US" sz="2000" b="1" dirty="0" smtClean="0">
                <a:latin typeface="+mj-lt"/>
                <a:cs typeface="Calibri" pitchFamily="34" charset="0"/>
              </a:rPr>
              <a:t>) Testing with Blocking Assays</a:t>
            </a:r>
          </a:p>
          <a:p>
            <a:pPr marL="914400" indent="-463550"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+mj-lt"/>
                <a:cs typeface="Calibri" pitchFamily="34" charset="0"/>
              </a:rPr>
              <a:t>Related to mechanism of  action of biologics </a:t>
            </a:r>
          </a:p>
          <a:p>
            <a:pPr marL="1371600" lvl="1" indent="-463550">
              <a:buFont typeface="Arial" pitchFamily="34" charset="0"/>
              <a:buChar char="•"/>
            </a:pPr>
            <a:r>
              <a:rPr lang="en-US" sz="1800" dirty="0" smtClean="0">
                <a:latin typeface="+mj-lt"/>
                <a:cs typeface="Calibri" pitchFamily="34" charset="0"/>
              </a:rPr>
              <a:t>Receptor Binding </a:t>
            </a:r>
          </a:p>
          <a:p>
            <a:pPr marL="1371600" lvl="1" indent="-463550">
              <a:buFont typeface="Arial" pitchFamily="34" charset="0"/>
              <a:buChar char="•"/>
            </a:pPr>
            <a:r>
              <a:rPr lang="en-US" sz="1800" dirty="0" smtClean="0">
                <a:latin typeface="+mj-lt"/>
                <a:cs typeface="Calibri" pitchFamily="34" charset="0"/>
              </a:rPr>
              <a:t>Cell based functional assays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Immunogenicity Testing: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65C2-FE94-45C8-82C5-149292999137}" type="slidenum">
              <a:rPr lang="en-US" smtClean="0">
                <a:solidFill>
                  <a:schemeClr val="tx2"/>
                </a:solidFill>
              </a:rPr>
              <a:pPr/>
              <a:t>15</a:t>
            </a:fld>
            <a:endParaRPr lang="en-US">
              <a:solidFill>
                <a:schemeClr val="tx2"/>
              </a:solidFill>
            </a:endParaRPr>
          </a:p>
        </p:txBody>
      </p:sp>
      <p:pic>
        <p:nvPicPr>
          <p:cNvPr id="7" name="Picture 6" descr="http://origin-ars.els-cdn.com/content/image/1-s2.0-S1578219013001169-gr1.jpg"/>
          <p:cNvPicPr>
            <a:picLocks noChangeAspect="1" noChangeArrowheads="1"/>
          </p:cNvPicPr>
          <p:nvPr/>
        </p:nvPicPr>
        <p:blipFill>
          <a:blip r:embed="rId3" cstate="print"/>
          <a:srcRect l="4189" t="3524" r="51946" b="15414"/>
          <a:stretch>
            <a:fillRect/>
          </a:stretch>
        </p:blipFill>
        <p:spPr bwMode="auto">
          <a:xfrm>
            <a:off x="593576" y="1200267"/>
            <a:ext cx="1676400" cy="2323459"/>
          </a:xfrm>
          <a:prstGeom prst="rect">
            <a:avLst/>
          </a:prstGeom>
          <a:noFill/>
        </p:spPr>
      </p:pic>
      <p:pic>
        <p:nvPicPr>
          <p:cNvPr id="8" name="Picture 7" descr="http://origin-ars.els-cdn.com/content/image/1-s2.0-S1578219013001169-gr1.jpg"/>
          <p:cNvPicPr>
            <a:picLocks noChangeAspect="1" noChangeArrowheads="1"/>
          </p:cNvPicPr>
          <p:nvPr/>
        </p:nvPicPr>
        <p:blipFill>
          <a:blip r:embed="rId3" cstate="print"/>
          <a:srcRect l="50247" t="3524" r="4616" b="15414"/>
          <a:stretch>
            <a:fillRect/>
          </a:stretch>
        </p:blipFill>
        <p:spPr bwMode="auto">
          <a:xfrm>
            <a:off x="569293" y="3584237"/>
            <a:ext cx="1724967" cy="2323459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88123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93713" y="1060226"/>
            <a:ext cx="8229600" cy="5080000"/>
          </a:xfrm>
          <a:ln>
            <a:noFill/>
          </a:ln>
        </p:spPr>
        <p:txBody>
          <a:bodyPr/>
          <a:lstStyle/>
          <a:p>
            <a:r>
              <a:rPr lang="en-US" dirty="0" smtClean="0"/>
              <a:t>Positive </a:t>
            </a:r>
            <a:r>
              <a:rPr lang="en-US" dirty="0"/>
              <a:t>control </a:t>
            </a:r>
            <a:r>
              <a:rPr lang="en-US" dirty="0" smtClean="0"/>
              <a:t>antibody</a:t>
            </a:r>
          </a:p>
          <a:p>
            <a:r>
              <a:rPr lang="en-US" dirty="0" smtClean="0"/>
              <a:t>Sensitivity</a:t>
            </a:r>
            <a:endParaRPr lang="en-US" dirty="0"/>
          </a:p>
          <a:p>
            <a:r>
              <a:rPr lang="en-US" dirty="0" smtClean="0"/>
              <a:t>Cut </a:t>
            </a:r>
            <a:r>
              <a:rPr lang="en-US" dirty="0"/>
              <a:t>point</a:t>
            </a:r>
          </a:p>
          <a:p>
            <a:r>
              <a:rPr lang="en-US" dirty="0" smtClean="0"/>
              <a:t>Specificity</a:t>
            </a:r>
            <a:endParaRPr lang="en-US" dirty="0"/>
          </a:p>
          <a:p>
            <a:r>
              <a:rPr lang="en-US" dirty="0" smtClean="0"/>
              <a:t>Precision</a:t>
            </a:r>
            <a:endParaRPr lang="en-US" dirty="0"/>
          </a:p>
          <a:p>
            <a:r>
              <a:rPr lang="en-US" dirty="0" smtClean="0"/>
              <a:t>Drug </a:t>
            </a:r>
            <a:r>
              <a:rPr lang="en-US" dirty="0"/>
              <a:t>tolerance</a:t>
            </a:r>
          </a:p>
          <a:p>
            <a:r>
              <a:rPr lang="en-US" dirty="0" smtClean="0"/>
              <a:t>Acid-base neutralization/dissociation steps</a:t>
            </a:r>
          </a:p>
          <a:p>
            <a:r>
              <a:rPr lang="en-US" dirty="0" smtClean="0"/>
              <a:t>Dilution</a:t>
            </a:r>
            <a:endParaRPr lang="en-US" dirty="0"/>
          </a:p>
          <a:p>
            <a:r>
              <a:rPr lang="en-US" dirty="0" smtClean="0"/>
              <a:t>Robustness</a:t>
            </a:r>
            <a:endParaRPr lang="en-US" dirty="0"/>
          </a:p>
          <a:p>
            <a:r>
              <a:rPr lang="en-US" dirty="0" smtClean="0"/>
              <a:t>Positional </a:t>
            </a:r>
            <a:r>
              <a:rPr lang="en-US" dirty="0"/>
              <a:t>variation</a:t>
            </a:r>
          </a:p>
          <a:p>
            <a:r>
              <a:rPr lang="en-US" dirty="0" smtClean="0"/>
              <a:t>Confirmatory assays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 Assay Development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3714" y="6047836"/>
            <a:ext cx="8229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Gupta et al 2007; Journal of Immunological Methods 321 p1-18</a:t>
            </a:r>
          </a:p>
          <a:p>
            <a:r>
              <a:rPr lang="en-US" sz="1600" i="1" dirty="0" smtClean="0"/>
              <a:t>Gupta et al 2011; Journal of Pharmaceutical and Biomedical Analysis, 55 p878-888</a:t>
            </a:r>
            <a:endParaRPr lang="en-US" sz="1600" i="1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08658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2144" y="973138"/>
            <a:ext cx="8643256" cy="5080000"/>
          </a:xfrm>
          <a:ln>
            <a:noFill/>
          </a:ln>
        </p:spPr>
        <p:txBody>
          <a:bodyPr/>
          <a:lstStyle/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Temperature (growth, media for seeding &amp; stimulation)</a:t>
            </a:r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Time of cell growth prior to stimulation</a:t>
            </a:r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Time of stimulation</a:t>
            </a:r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 err="1"/>
              <a:t>Confluency</a:t>
            </a:r>
            <a:r>
              <a:rPr lang="en-US" dirty="0"/>
              <a:t> of cells</a:t>
            </a:r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Therapeutic </a:t>
            </a:r>
            <a:r>
              <a:rPr lang="en-US" dirty="0" smtClean="0"/>
              <a:t>drug/serum </a:t>
            </a:r>
            <a:r>
              <a:rPr lang="en-US" dirty="0"/>
              <a:t>incubation time/concentration </a:t>
            </a:r>
            <a:r>
              <a:rPr lang="en-US" dirty="0" err="1"/>
              <a:t>etc</a:t>
            </a:r>
            <a:endParaRPr lang="en-US" dirty="0"/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Assay read out method</a:t>
            </a:r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Incubation time with assay read out reagents</a:t>
            </a:r>
            <a:endParaRPr lang="en-US" sz="2000" dirty="0"/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Type &amp; Brand of 96-well plates</a:t>
            </a:r>
            <a:endParaRPr lang="en-US" u="sng" dirty="0"/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Plate sealers/evaporation controls</a:t>
            </a:r>
          </a:p>
          <a:p>
            <a:pPr marL="457200" lvl="1" indent="-457200">
              <a:buSzPct val="150000"/>
              <a:buBlip>
                <a:blip r:embed="rId2"/>
              </a:buBlip>
            </a:pPr>
            <a:r>
              <a:rPr lang="en-US" dirty="0"/>
              <a:t>Media composition (FBS, Defined Media, antibiotics, </a:t>
            </a:r>
            <a:r>
              <a:rPr lang="en-US" dirty="0" err="1" smtClean="0"/>
              <a:t>etc</a:t>
            </a:r>
            <a:r>
              <a:rPr lang="en-US" dirty="0" smtClean="0"/>
              <a:t>; e.g</a:t>
            </a:r>
            <a:r>
              <a:rPr lang="en-US" dirty="0"/>
              <a:t>. Cells may require FBS for survival, but FBS may interfere with the assay </a:t>
            </a:r>
            <a:r>
              <a:rPr lang="en-US" dirty="0" smtClean="0"/>
              <a:t>outcome</a:t>
            </a:r>
            <a:r>
              <a:rPr lang="en-US" sz="1800" dirty="0" smtClean="0"/>
              <a:t>)</a:t>
            </a:r>
            <a:endParaRPr lang="en-US" sz="1800" dirty="0"/>
          </a:p>
          <a:p>
            <a:pPr marL="457200" lvl="1" indent="-457200">
              <a:lnSpc>
                <a:spcPct val="85000"/>
              </a:lnSpc>
              <a:buSzPct val="150000"/>
              <a:buBlip>
                <a:blip r:embed="rId2"/>
              </a:buBlip>
            </a:pPr>
            <a:r>
              <a:rPr lang="en-US" sz="2000" dirty="0"/>
              <a:t> </a:t>
            </a:r>
            <a:r>
              <a:rPr lang="en-US" dirty="0"/>
              <a:t>Plate </a:t>
            </a:r>
            <a:r>
              <a:rPr lang="en-US" dirty="0" smtClean="0"/>
              <a:t>Layout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</a:t>
            </a:r>
            <a:r>
              <a:rPr lang="en-US" dirty="0" smtClean="0"/>
              <a:t>parameters - Optimization </a:t>
            </a:r>
            <a:r>
              <a:rPr lang="en-US" dirty="0"/>
              <a:t>of </a:t>
            </a:r>
            <a:r>
              <a:rPr lang="en-US" dirty="0" smtClean="0"/>
              <a:t>Nab Bioassay  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7497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3" y="7708"/>
            <a:ext cx="7161507" cy="849398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Strategy to assess Immunogenicity</a:t>
            </a:r>
            <a:endParaRPr lang="en-IN" sz="3600" dirty="0"/>
          </a:p>
        </p:txBody>
      </p:sp>
      <p:sp>
        <p:nvSpPr>
          <p:cNvPr id="28" name="Frame 27"/>
          <p:cNvSpPr/>
          <p:nvPr/>
        </p:nvSpPr>
        <p:spPr>
          <a:xfrm>
            <a:off x="1249679" y="1198528"/>
            <a:ext cx="6814709" cy="792088"/>
          </a:xfrm>
          <a:prstGeom prst="frame">
            <a:avLst>
              <a:gd name="adj1" fmla="val 352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Well Designed Clinical Study – Collection of sample at appropriate Time-points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" name="Group 28"/>
          <p:cNvGrpSpPr/>
          <p:nvPr/>
        </p:nvGrpSpPr>
        <p:grpSpPr>
          <a:xfrm>
            <a:off x="550615" y="2718522"/>
            <a:ext cx="8090098" cy="3107135"/>
            <a:chOff x="550615" y="2718522"/>
            <a:chExt cx="8090098" cy="3107135"/>
          </a:xfrm>
        </p:grpSpPr>
        <p:sp>
          <p:nvSpPr>
            <p:cNvPr id="30" name="Flowchart: Process 29"/>
            <p:cNvSpPr/>
            <p:nvPr/>
          </p:nvSpPr>
          <p:spPr>
            <a:xfrm>
              <a:off x="550615" y="2901728"/>
              <a:ext cx="1544473" cy="806109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Screening Assay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1" name="Flowchart: Process 30"/>
            <p:cNvSpPr/>
            <p:nvPr/>
          </p:nvSpPr>
          <p:spPr>
            <a:xfrm>
              <a:off x="2707975" y="2901728"/>
              <a:ext cx="1544473" cy="806109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Confirmation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Assay </a:t>
              </a:r>
            </a:p>
          </p:txBody>
        </p:sp>
        <p:sp>
          <p:nvSpPr>
            <p:cNvPr id="32" name="Flowchart: Process 31"/>
            <p:cNvSpPr/>
            <p:nvPr/>
          </p:nvSpPr>
          <p:spPr>
            <a:xfrm>
              <a:off x="4951138" y="2718522"/>
              <a:ext cx="1544473" cy="1172522"/>
            </a:xfrm>
            <a:prstGeom prst="flowChartProcess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Neutralization Assay </a:t>
              </a:r>
              <a:endParaRPr lang="en-US" sz="14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Bioassay /LBA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022693" y="2718522"/>
              <a:ext cx="1618020" cy="1172522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Neutralizing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Ab</a:t>
              </a:r>
              <a:r>
                <a:rPr lang="en-US" sz="1400" dirty="0" smtClean="0">
                  <a:solidFill>
                    <a:schemeClr val="bg1"/>
                  </a:solidFill>
                </a:rPr>
                <a:t> against drug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716016" y="4653135"/>
              <a:ext cx="2043136" cy="1172522"/>
            </a:xfrm>
            <a:prstGeom prst="roundRect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Binding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Ab</a:t>
              </a:r>
              <a:r>
                <a:rPr lang="en-US" sz="1400" dirty="0" smtClean="0">
                  <a:solidFill>
                    <a:schemeClr val="bg1"/>
                  </a:solidFill>
                </a:rPr>
                <a:t> against drug</a:t>
              </a:r>
            </a:p>
            <a:p>
              <a:pPr algn="ctr"/>
              <a:r>
                <a:rPr lang="en-US" sz="1400" dirty="0" smtClean="0">
                  <a:solidFill>
                    <a:schemeClr val="bg1"/>
                  </a:solidFill>
                </a:rPr>
                <a:t>Characterization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991893" y="4367380"/>
              <a:ext cx="3088947" cy="1172522"/>
            </a:xfrm>
            <a:prstGeom prst="roundRect">
              <a:avLst/>
            </a:prstGeom>
            <a:solidFill>
              <a:srgbClr val="40D4D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Negative for ADA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/>
            <p:cNvCxnSpPr>
              <a:endCxn id="31" idx="1"/>
            </p:cNvCxnSpPr>
            <p:nvPr/>
          </p:nvCxnSpPr>
          <p:spPr>
            <a:xfrm>
              <a:off x="2095088" y="3304783"/>
              <a:ext cx="612887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31" idx="3"/>
              <a:endCxn id="32" idx="1"/>
            </p:cNvCxnSpPr>
            <p:nvPr/>
          </p:nvCxnSpPr>
          <p:spPr>
            <a:xfrm>
              <a:off x="4252448" y="3304783"/>
              <a:ext cx="69869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32" idx="3"/>
              <a:endCxn id="33" idx="1"/>
            </p:cNvCxnSpPr>
            <p:nvPr/>
          </p:nvCxnSpPr>
          <p:spPr>
            <a:xfrm>
              <a:off x="6495611" y="3304783"/>
              <a:ext cx="52708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32" idx="2"/>
              <a:endCxn id="34" idx="0"/>
            </p:cNvCxnSpPr>
            <p:nvPr/>
          </p:nvCxnSpPr>
          <p:spPr>
            <a:xfrm>
              <a:off x="5723375" y="3891044"/>
              <a:ext cx="14209" cy="76209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Elbow Connector 39"/>
            <p:cNvCxnSpPr>
              <a:stCxn id="31" idx="2"/>
              <a:endCxn id="35" idx="0"/>
            </p:cNvCxnSpPr>
            <p:nvPr/>
          </p:nvCxnSpPr>
          <p:spPr>
            <a:xfrm rot="5400000">
              <a:off x="2678518" y="3565687"/>
              <a:ext cx="659543" cy="943845"/>
            </a:xfrm>
            <a:prstGeom prst="bentConnector3">
              <a:avLst>
                <a:gd name="adj1" fmla="val 50000"/>
              </a:avLst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/>
            <p:cNvCxnSpPr>
              <a:endCxn id="35" idx="0"/>
            </p:cNvCxnSpPr>
            <p:nvPr/>
          </p:nvCxnSpPr>
          <p:spPr>
            <a:xfrm rot="16200000" flipH="1">
              <a:off x="1599837" y="3430851"/>
              <a:ext cx="659543" cy="1213515"/>
            </a:xfrm>
            <a:prstGeom prst="bentConnector3">
              <a:avLst>
                <a:gd name="adj1" fmla="val 50000"/>
              </a:avLst>
            </a:prstGeom>
            <a:ln w="571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095088" y="2901728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POS</a:t>
              </a:r>
              <a:endParaRPr lang="en-US" sz="14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01479" y="2901728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POS</a:t>
              </a:r>
              <a:endParaRPr lang="en-US" sz="14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07869" y="2901728"/>
              <a:ext cx="5645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POS</a:t>
              </a:r>
              <a:endParaRPr lang="en-US" sz="1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242181" y="3707837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NEG</a:t>
              </a:r>
              <a:endParaRPr lang="en-US" sz="14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45952" y="4051222"/>
              <a:ext cx="5741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NEG</a:t>
              </a:r>
              <a:endParaRPr lang="en-US" sz="1400" dirty="0"/>
            </a:p>
          </p:txBody>
        </p:sp>
      </p:grpSp>
      <p:sp>
        <p:nvSpPr>
          <p:cNvPr id="47" name="Oval 46"/>
          <p:cNvSpPr/>
          <p:nvPr/>
        </p:nvSpPr>
        <p:spPr>
          <a:xfrm>
            <a:off x="7236295" y="4653135"/>
            <a:ext cx="1656185" cy="1224137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Biomarker</a:t>
            </a:r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48" name="Curved Connector 47"/>
          <p:cNvCxnSpPr>
            <a:stCxn id="33" idx="2"/>
            <a:endCxn id="47" idx="0"/>
          </p:cNvCxnSpPr>
          <p:nvPr/>
        </p:nvCxnSpPr>
        <p:spPr>
          <a:xfrm rot="16200000" flipH="1">
            <a:off x="7567000" y="4155746"/>
            <a:ext cx="762091" cy="232685"/>
          </a:xfrm>
          <a:prstGeom prst="curved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3"/>
          <p:cNvCxnSpPr>
            <a:stCxn id="34" idx="3"/>
            <a:endCxn id="47" idx="3"/>
          </p:cNvCxnSpPr>
          <p:nvPr/>
        </p:nvCxnSpPr>
        <p:spPr>
          <a:xfrm>
            <a:off x="6759152" y="5239396"/>
            <a:ext cx="719686" cy="458605"/>
          </a:xfrm>
          <a:prstGeom prst="curvedConnector4">
            <a:avLst>
              <a:gd name="adj1" fmla="val 4032"/>
              <a:gd name="adj2" fmla="val 220463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304800" y="2492896"/>
            <a:ext cx="8731696" cy="381642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51" name="Straight Arrow Connector 50"/>
          <p:cNvCxnSpPr>
            <a:stCxn id="28" idx="2"/>
            <a:endCxn id="50" idx="0"/>
          </p:cNvCxnSpPr>
          <p:nvPr/>
        </p:nvCxnSpPr>
        <p:spPr>
          <a:xfrm>
            <a:off x="4657034" y="1990616"/>
            <a:ext cx="13614" cy="50228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3873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980889" y="995608"/>
            <a:ext cx="7163109" cy="589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2400" i="1" dirty="0" smtClean="0">
                <a:latin typeface="+mj-lt"/>
                <a:cs typeface="Calibri" pitchFamily="34" charset="0"/>
              </a:rPr>
              <a:t>Ex vivo studies </a:t>
            </a:r>
            <a:r>
              <a:rPr lang="en-US" sz="2400" dirty="0" smtClean="0">
                <a:latin typeface="+mj-lt"/>
                <a:cs typeface="Calibri" pitchFamily="34" charset="0"/>
              </a:rPr>
              <a:t>in samples from healthy donors and patients</a:t>
            </a:r>
          </a:p>
          <a:p>
            <a:r>
              <a:rPr lang="en-US" sz="2400" dirty="0" smtClean="0">
                <a:latin typeface="+mj-lt"/>
                <a:cs typeface="Calibri" pitchFamily="34" charset="0"/>
              </a:rPr>
              <a:t>Database of ~30,000 healthy donors</a:t>
            </a:r>
          </a:p>
          <a:p>
            <a:endParaRPr lang="en-US" sz="2400" dirty="0" smtClean="0">
              <a:latin typeface="+mj-lt"/>
              <a:cs typeface="Calibri" pitchFamily="34" charset="0"/>
            </a:endParaRP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Interaction between therapeutic proteins and serum proteins </a:t>
            </a: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Platelet activation studies</a:t>
            </a: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Whole blood activation studies</a:t>
            </a: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Macrophages and DC activation through Pattern recognition receptors such as TLRs</a:t>
            </a: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HLA-binding studies</a:t>
            </a: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Gene array studies</a:t>
            </a:r>
          </a:p>
          <a:p>
            <a:pPr marL="571500" lvl="1" indent="-571500">
              <a:spcBef>
                <a:spcPts val="600"/>
              </a:spcBef>
              <a:spcAft>
                <a:spcPts val="600"/>
              </a:spcAft>
              <a:buSzPct val="200000"/>
              <a:buBlip>
                <a:blip r:embed="rId3"/>
              </a:buBlip>
            </a:pPr>
            <a:r>
              <a:rPr lang="en-US" sz="2400" dirty="0" smtClean="0">
                <a:latin typeface="+mj-lt"/>
                <a:cs typeface="Calibri" pitchFamily="34" charset="0"/>
              </a:rPr>
              <a:t>3D-Culture systems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Roadways to evaluate Immunogenicity for novel biologics @ </a:t>
            </a:r>
            <a:r>
              <a:rPr lang="en-US" dirty="0" smtClean="0"/>
              <a:t>QIS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0565C2-FE94-45C8-82C5-149292999137}" type="slidenum">
              <a:rPr lang="en-US" smtClean="0">
                <a:solidFill>
                  <a:schemeClr val="tx2"/>
                </a:solidFill>
              </a:rPr>
              <a:pPr/>
              <a:t>19</a:t>
            </a:fld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39552" y="1416831"/>
            <a:ext cx="1248924" cy="5324537"/>
            <a:chOff x="35496" y="1488839"/>
            <a:chExt cx="1248924" cy="5324537"/>
          </a:xfrm>
        </p:grpSpPr>
        <p:pic>
          <p:nvPicPr>
            <p:cNvPr id="1026" name="Picture 2" descr="http://www.as.miami.edu/chemistry/2086/chap19/NEWChapter%2019-Part1_files/image00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902" b="5015"/>
            <a:stretch/>
          </p:blipFill>
          <p:spPr bwMode="auto">
            <a:xfrm>
              <a:off x="83894" y="1488839"/>
              <a:ext cx="1152128" cy="2804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http://www.as.miami.edu/chemistry/2086/chap19/NEWChapter%2019-Part1_files/image00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88" t="21194" r="42939" b="54416"/>
            <a:stretch/>
          </p:blipFill>
          <p:spPr bwMode="auto">
            <a:xfrm>
              <a:off x="227910" y="3861048"/>
              <a:ext cx="864096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http://www.as.miami.edu/chemistry/2086/chap19/NEWChapter%2019-Part1_files/image00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542" t="12888" b="6624"/>
            <a:stretch/>
          </p:blipFill>
          <p:spPr bwMode="auto">
            <a:xfrm>
              <a:off x="35496" y="4437112"/>
              <a:ext cx="1248924" cy="2376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Straight Connector 9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84832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82494" y="-21770"/>
            <a:ext cx="8161505" cy="8852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Immunogenicity / </a:t>
            </a:r>
            <a:r>
              <a:rPr lang="en-US" dirty="0" err="1" smtClean="0"/>
              <a:t>Immunotoxicity</a:t>
            </a:r>
            <a:r>
              <a:rPr lang="en-US" dirty="0" smtClean="0"/>
              <a:t> Studies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566874" y="6468828"/>
            <a:ext cx="2133600" cy="252000"/>
          </a:xfrm>
        </p:spPr>
        <p:txBody>
          <a:bodyPr/>
          <a:lstStyle/>
          <a:p>
            <a:pPr>
              <a:defRPr/>
            </a:pPr>
            <a:fld id="{486A6346-A1A6-4B5B-9696-12D3F3D10A10}" type="slidenum">
              <a:rPr lang="en-US" smtClean="0">
                <a:solidFill>
                  <a:schemeClr val="tx2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body" sz="quarter" idx="4294967295"/>
          </p:nvPr>
        </p:nvSpPr>
        <p:spPr>
          <a:xfrm>
            <a:off x="3287486" y="903521"/>
            <a:ext cx="5889172" cy="5565307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Static Studies</a:t>
            </a:r>
            <a:endParaRPr lang="en-US" sz="2000" dirty="0" smtClean="0">
              <a:solidFill>
                <a:schemeClr val="tx1"/>
              </a:solidFill>
              <a:latin typeface="+mj-lt"/>
              <a:cs typeface="Calibri" pitchFamily="34" charset="0"/>
            </a:endParaRP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Immunoglobulin, Complement, Acute Phase Protein Levels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Cytokine Evaluations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Histamines 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Immunophenotyping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: Peripheral Blood</a:t>
            </a:r>
          </a:p>
          <a:p>
            <a:pPr>
              <a:spcBef>
                <a:spcPts val="1200"/>
              </a:spcBef>
              <a:buSzPct val="90000"/>
              <a:buNone/>
            </a:pPr>
            <a:r>
              <a:rPr lang="en-US" sz="2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Functional studies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T cell - Dependent Antibody Response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Natural Killer Cell Assays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Mitogen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/Antigen Proliferation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Hemolytic Complement assays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Immune cell subset activation studies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Phagocytosis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 or Oxidative Burst potential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Functional analysis of T cells, B cells, NK cells, </a:t>
            </a: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Monocytes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/Macrophages, </a:t>
            </a: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Neutrophils</a:t>
            </a:r>
            <a:endParaRPr lang="en-US" sz="1800" dirty="0" smtClean="0">
              <a:solidFill>
                <a:schemeClr val="tx1"/>
              </a:solidFill>
              <a:latin typeface="+mj-lt"/>
              <a:cs typeface="Calibri" pitchFamily="34" charset="0"/>
            </a:endParaRP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T cell receptor repertoire analysis (TCR V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  <a:sym typeface="Symbol"/>
              </a:rPr>
              <a:t>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 analysis)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B cell receptor repertoire analysis </a:t>
            </a:r>
          </a:p>
          <a:p>
            <a:pPr lvl="1" indent="-387350">
              <a:spcBef>
                <a:spcPts val="0"/>
              </a:spcBef>
              <a:buSzPct val="90000"/>
            </a:pP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Evaluation of </a:t>
            </a:r>
            <a:r>
              <a:rPr lang="en-US" sz="1800" dirty="0" err="1" smtClean="0">
                <a:solidFill>
                  <a:schemeClr val="tx1"/>
                </a:solidFill>
                <a:latin typeface="+mj-lt"/>
                <a:cs typeface="Calibri" pitchFamily="34" charset="0"/>
              </a:rPr>
              <a:t>thymic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cs typeface="Calibri" pitchFamily="34" charset="0"/>
              </a:rPr>
              <a:t> function (TREC assay)</a:t>
            </a:r>
          </a:p>
        </p:txBody>
      </p:sp>
      <p:pic>
        <p:nvPicPr>
          <p:cNvPr id="16386" name="Picture 2" descr="http://www.mcgill.ca/flowcore/sites/mcgill.ca.flowcore/files/imagecache/Scoop/images/mouse_model_0.jpg"/>
          <p:cNvPicPr>
            <a:picLocks noChangeAspect="1" noChangeArrowheads="1"/>
          </p:cNvPicPr>
          <p:nvPr/>
        </p:nvPicPr>
        <p:blipFill>
          <a:blip r:embed="rId2" cstate="print"/>
          <a:srcRect l="53715" t="9600" r="2857" b="26400"/>
          <a:stretch>
            <a:fillRect/>
          </a:stretch>
        </p:blipFill>
        <p:spPr bwMode="auto">
          <a:xfrm>
            <a:off x="32658" y="1281198"/>
            <a:ext cx="2895600" cy="1524000"/>
          </a:xfrm>
          <a:prstGeom prst="rect">
            <a:avLst/>
          </a:prstGeom>
          <a:noFill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858" y="4909454"/>
            <a:ext cx="2973813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2" name="Picture 8" descr="http://cig.salk.edu/bicd_140_w99/F11_08a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58" y="3156854"/>
            <a:ext cx="3004457" cy="1682497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702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Pre-Clinical </a:t>
            </a:r>
            <a:r>
              <a:rPr lang="en-US" dirty="0"/>
              <a:t>&amp; Clinical Immunogenicity </a:t>
            </a:r>
            <a:r>
              <a:rPr lang="en-US" dirty="0" smtClean="0"/>
              <a:t>Assessment – Novel Biologics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28802404"/>
              </p:ext>
            </p:extLst>
          </p:nvPr>
        </p:nvGraphicFramePr>
        <p:xfrm>
          <a:off x="122646" y="1195246"/>
          <a:ext cx="8859520" cy="131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entagon 3"/>
          <p:cNvSpPr/>
          <p:nvPr/>
        </p:nvSpPr>
        <p:spPr bwMode="auto">
          <a:xfrm>
            <a:off x="793206" y="2434766"/>
            <a:ext cx="1889760" cy="640080"/>
          </a:xfrm>
          <a:prstGeom prst="homePlate">
            <a:avLst/>
          </a:prstGeom>
          <a:solidFill>
            <a:srgbClr val="00B0F0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rPr>
              <a:t>In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rPr>
              <a:t>silico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-112" charset="-128"/>
              </a:rPr>
              <a:t> Assessment</a:t>
            </a:r>
          </a:p>
        </p:txBody>
      </p:sp>
      <p:sp>
        <p:nvSpPr>
          <p:cNvPr id="6" name="Chevron 5"/>
          <p:cNvSpPr/>
          <p:nvPr/>
        </p:nvSpPr>
        <p:spPr bwMode="auto">
          <a:xfrm>
            <a:off x="2957286" y="2485566"/>
            <a:ext cx="4470400" cy="558800"/>
          </a:xfrm>
          <a:prstGeom prst="chevron">
            <a:avLst/>
          </a:prstGeom>
          <a:solidFill>
            <a:srgbClr val="FFC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50800" dir="5400000" algn="ctr" rotWithShape="0">
              <a:srgbClr val="FFC000"/>
            </a:outerShdw>
          </a:effectLst>
          <a:scene3d>
            <a:camera prst="orthographicFront"/>
            <a:lightRig rig="sunse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smtClean="0"/>
              <a:t>Immunogenicity Assessment</a:t>
            </a: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  <p:sp>
        <p:nvSpPr>
          <p:cNvPr id="8" name="Pentagon 7"/>
          <p:cNvSpPr/>
          <p:nvPr/>
        </p:nvSpPr>
        <p:spPr bwMode="auto">
          <a:xfrm>
            <a:off x="2957286" y="3278045"/>
            <a:ext cx="5923280" cy="2948577"/>
          </a:xfrm>
          <a:prstGeom prst="homePlate">
            <a:avLst>
              <a:gd name="adj" fmla="val 35099"/>
            </a:avLst>
          </a:prstGeom>
          <a:solidFill>
            <a:srgbClr val="FFC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Risk Based Assessment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Sensitive ADA Assay Development &amp; Validation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ADA characterization (Incidence, Titer, Ig </a:t>
            </a:r>
            <a:r>
              <a:rPr lang="en-US" sz="1600" dirty="0" err="1" smtClean="0"/>
              <a:t>Isotype</a:t>
            </a:r>
            <a:r>
              <a:rPr lang="en-US" sz="1600" dirty="0" smtClean="0"/>
              <a:t>, Nab/Titer, Other)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Study Design &amp; Statistical Analysis Plan Design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Sample Analysis &amp; Data Acquisition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Study Data Analysis and Interpretation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Impact assessment (PK/PD/Safety/Efficacy)</a:t>
            </a:r>
          </a:p>
          <a:p>
            <a:pPr marL="457200" indent="-457200">
              <a:spcBef>
                <a:spcPts val="600"/>
              </a:spcBef>
              <a:buSzPct val="150000"/>
              <a:buBlip>
                <a:blip r:embed="rId7"/>
              </a:buBlip>
            </a:pPr>
            <a:r>
              <a:rPr lang="en-US" sz="1600" dirty="0" smtClean="0"/>
              <a:t>Program Data Meta-Analysis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-112" charset="-128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50631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 rot="3300000" flipH="1">
            <a:off x="4345736" y="2398868"/>
            <a:ext cx="2808312" cy="432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Immunogenicity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 rot="18300000">
            <a:off x="2108124" y="2370900"/>
            <a:ext cx="2808312" cy="4320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Validation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444208" y="3429000"/>
            <a:ext cx="1584176" cy="720080"/>
          </a:xfrm>
          <a:prstGeom prst="roundRect">
            <a:avLst/>
          </a:prstGeom>
          <a:solidFill>
            <a:srgbClr val="0389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Process Development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86" y="2"/>
            <a:ext cx="8142513" cy="836577"/>
          </a:xfrm>
        </p:spPr>
        <p:txBody>
          <a:bodyPr>
            <a:noAutofit/>
          </a:bodyPr>
          <a:lstStyle/>
          <a:p>
            <a:r>
              <a:rPr lang="en-US" sz="3000" dirty="0" smtClean="0"/>
              <a:t>Immunogenicity in </a:t>
            </a:r>
            <a:r>
              <a:rPr lang="en-US" sz="3000" dirty="0" err="1" smtClean="0"/>
              <a:t>Biosimilar</a:t>
            </a:r>
            <a:r>
              <a:rPr lang="en-US" sz="3000" dirty="0" smtClean="0"/>
              <a:t> Development</a:t>
            </a:r>
            <a:endParaRPr lang="en-US" sz="3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230130"/>
              </p:ext>
            </p:extLst>
          </p:nvPr>
        </p:nvGraphicFramePr>
        <p:xfrm>
          <a:off x="1259632" y="1628800"/>
          <a:ext cx="670708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Curved Down Arrow 14"/>
          <p:cNvSpPr/>
          <p:nvPr/>
        </p:nvSpPr>
        <p:spPr>
          <a:xfrm>
            <a:off x="6516216" y="4149080"/>
            <a:ext cx="1440160" cy="576065"/>
          </a:xfrm>
          <a:prstGeom prst="curvedDownArrow">
            <a:avLst/>
          </a:prstGeom>
          <a:solidFill>
            <a:srgbClr val="0389D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Down Arrow 16"/>
          <p:cNvSpPr/>
          <p:nvPr/>
        </p:nvSpPr>
        <p:spPr>
          <a:xfrm rot="10800000">
            <a:off x="6444209" y="4869158"/>
            <a:ext cx="1440160" cy="576065"/>
          </a:xfrm>
          <a:prstGeom prst="curvedDownArrow">
            <a:avLst/>
          </a:prstGeom>
          <a:solidFill>
            <a:srgbClr val="0389D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660232" y="5445224"/>
            <a:ext cx="1368152" cy="432048"/>
          </a:xfrm>
          <a:prstGeom prst="roundRect">
            <a:avLst/>
          </a:prstGeom>
          <a:solidFill>
            <a:srgbClr val="0389D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Analytical</a:t>
            </a:r>
            <a:endParaRPr lang="en-US" sz="1800" dirty="0"/>
          </a:p>
        </p:txBody>
      </p:sp>
      <p:sp>
        <p:nvSpPr>
          <p:cNvPr id="27" name="Rounded Rectangle 26"/>
          <p:cNvSpPr/>
          <p:nvPr/>
        </p:nvSpPr>
        <p:spPr>
          <a:xfrm rot="18300000">
            <a:off x="405776" y="4771822"/>
            <a:ext cx="2808312" cy="43204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Design Specification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47892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ln>
            <a:noFill/>
          </a:ln>
        </p:spPr>
        <p:txBody>
          <a:bodyPr/>
          <a:lstStyle/>
          <a:p>
            <a:pPr marL="457200" indent="-457200"/>
            <a:r>
              <a:rPr lang="en-US" sz="2000" dirty="0" smtClean="0"/>
              <a:t>Immunogenicity is a key matric of Product Safety and Quality</a:t>
            </a:r>
          </a:p>
          <a:p>
            <a:pPr marL="457200" indent="-457200"/>
            <a:r>
              <a:rPr lang="en-US" sz="2000" dirty="0" smtClean="0"/>
              <a:t>Complex and Challenging</a:t>
            </a:r>
          </a:p>
          <a:p>
            <a:pPr marL="457200" indent="-457200"/>
            <a:r>
              <a:rPr lang="en-US" sz="2000" dirty="0" smtClean="0"/>
              <a:t>Time need to develop and validate – start early</a:t>
            </a:r>
          </a:p>
          <a:p>
            <a:pPr marL="457200" indent="-457200"/>
            <a:r>
              <a:rPr lang="en-US" sz="2000" dirty="0" smtClean="0"/>
              <a:t>Think about control antibodies and cut point samples early in advance</a:t>
            </a:r>
          </a:p>
          <a:p>
            <a:pPr marL="457200" indent="-457200"/>
            <a:r>
              <a:rPr lang="en-US" sz="2000" dirty="0" smtClean="0"/>
              <a:t>Evaluate Product/Process/Patient specific factors</a:t>
            </a:r>
            <a:endParaRPr lang="en-US" sz="2000" dirty="0"/>
          </a:p>
          <a:p>
            <a:pPr marL="457200" indent="-457200"/>
            <a:r>
              <a:rPr lang="en-US" sz="2000" dirty="0"/>
              <a:t>Being wrong may have serious consequences – always cautious, don’t be shy to turn the stones</a:t>
            </a:r>
          </a:p>
          <a:p>
            <a:pPr marL="457200" indent="-457200"/>
            <a:r>
              <a:rPr lang="en-US" sz="2000" dirty="0"/>
              <a:t>There is always room for improvement – use modern but correct techniques</a:t>
            </a:r>
          </a:p>
          <a:p>
            <a:pPr marL="457200" indent="-457200"/>
            <a:r>
              <a:rPr lang="en-US" sz="2000" dirty="0"/>
              <a:t>Use – why, when, where &amp; How</a:t>
            </a:r>
          </a:p>
          <a:p>
            <a:pPr marL="457200" indent="-457200"/>
            <a:r>
              <a:rPr lang="en-US" sz="2000" dirty="0"/>
              <a:t>Innovators has lot of information use it smartly and wisely</a:t>
            </a:r>
          </a:p>
          <a:p>
            <a:pPr marL="457200" indent="-457200"/>
            <a:r>
              <a:rPr lang="en-US" sz="2000" dirty="0"/>
              <a:t>Remember – a one size fits all approach is not applicable in </a:t>
            </a:r>
            <a:r>
              <a:rPr lang="en-US" sz="2000" dirty="0" smtClean="0"/>
              <a:t>Immunogenicity assay </a:t>
            </a:r>
            <a:r>
              <a:rPr lang="en-US" sz="2000" dirty="0"/>
              <a:t>development</a:t>
            </a:r>
          </a:p>
          <a:p>
            <a:pPr marL="457200" indent="-457200"/>
            <a:r>
              <a:rPr lang="en-US" sz="2000" dirty="0"/>
              <a:t>Sharing </a:t>
            </a:r>
            <a:r>
              <a:rPr lang="en-US" sz="2000" dirty="0" smtClean="0"/>
              <a:t>improves </a:t>
            </a:r>
            <a:r>
              <a:rPr lang="en-US" sz="2000" dirty="0"/>
              <a:t>the </a:t>
            </a:r>
            <a:r>
              <a:rPr lang="en-US" sz="2000" dirty="0" smtClean="0"/>
              <a:t>knowledge</a:t>
            </a:r>
          </a:p>
          <a:p>
            <a:pPr marL="457200" indent="-457200"/>
            <a:r>
              <a:rPr lang="en-US" sz="2000" dirty="0" smtClean="0"/>
              <a:t>Keep it Simple and Sweet (KISS)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thoughts Immunogenicity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88488" y="963306"/>
            <a:ext cx="8961120" cy="0"/>
          </a:xfrm>
          <a:prstGeom prst="line">
            <a:avLst/>
          </a:prstGeom>
          <a:solidFill>
            <a:schemeClr val="accent1"/>
          </a:solidFill>
          <a:ln w="114300" cap="sq" cmpd="thickThin" algn="ctr">
            <a:solidFill>
              <a:srgbClr val="0389DB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89971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D1024-875D-47E9-8ACB-354372CE79FB}" type="datetime1">
              <a:rPr lang="en-US" smtClean="0"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2427514" y="5868739"/>
            <a:ext cx="4114800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 smtClean="0"/>
              <a:t>Surendra.Chavan@quantimmune.com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FCD5A2-71F0-4091-9889-C3EEE2021E16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 descr="210312_171736_PEEL_aGeT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1869976"/>
            <a:ext cx="2661498" cy="22860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131840" y="1412776"/>
            <a:ext cx="533400" cy="609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494040" y="1412776"/>
            <a:ext cx="533400" cy="609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63688" y="3961150"/>
            <a:ext cx="68042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smtClean="0">
                <a:solidFill>
                  <a:srgbClr val="7030A0"/>
                </a:solidFill>
                <a:latin typeface="Monotype Corsiva" pitchFamily="66" charset="0"/>
              </a:rPr>
              <a:t>Thank </a:t>
            </a:r>
            <a:r>
              <a:rPr lang="en-US" sz="8800" dirty="0" smtClean="0">
                <a:solidFill>
                  <a:srgbClr val="7030A0"/>
                </a:solidFill>
                <a:latin typeface="Monotype Corsiva" pitchFamily="66" charset="0"/>
              </a:rPr>
              <a:t>You!</a:t>
            </a:r>
            <a:endParaRPr lang="en-US" sz="8800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767" y="5223034"/>
            <a:ext cx="9141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Scientist and Regulatory Agencies Across the World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643644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Quantimmune</a:t>
            </a:r>
            <a:r>
              <a:rPr lang="en-US" b="1" dirty="0" smtClean="0"/>
              <a:t> Solutions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021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IS_Accutest_them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QIS_Accutest_theme" id="{7C646325-601A-4085-8CD2-C87BF5208A9C}" vid="{BAD6DCCD-3A7B-4BD5-9678-0C69C5EF9CDD}"/>
    </a:ext>
  </a:ext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ccutest QIS Presentation_Template.potx" id="{694E9FBB-16E8-42F0-A78C-D236252D452E}" vid="{AF48821A-F1B1-4722-AF3A-1D3829F43A86}"/>
    </a:ext>
  </a:extLst>
</a:theme>
</file>

<file path=ppt/theme/theme3.xml><?xml version="1.0" encoding="utf-8"?>
<a:theme xmlns:a="http://schemas.openxmlformats.org/drawingml/2006/main" name="QIS_2014102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QIS_20141024" id="{45211A09-DFF3-402C-94BD-A432E76630ED}" vid="{26A6718C-AE28-4887-890C-A19C982B1EA8}"/>
    </a:ext>
  </a:extLst>
</a:theme>
</file>

<file path=ppt/theme/theme4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ccutest QIS Presentation_Template.potx" id="{694E9FBB-16E8-42F0-A78C-D236252D452E}" vid="{AF48821A-F1B1-4722-AF3A-1D3829F43A8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QIS_Accutest_theme</Template>
  <TotalTime>1762</TotalTime>
  <Words>1702</Words>
  <Application>Microsoft Office PowerPoint</Application>
  <PresentationFormat>On-screen Show (4:3)</PresentationFormat>
  <Paragraphs>346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ＭＳ Ｐゴシック</vt:lpstr>
      <vt:lpstr>Arial</vt:lpstr>
      <vt:lpstr>Calibri</vt:lpstr>
      <vt:lpstr>Monotype Corsiva</vt:lpstr>
      <vt:lpstr>Symbol</vt:lpstr>
      <vt:lpstr>Times New Roman</vt:lpstr>
      <vt:lpstr>Wingdings</vt:lpstr>
      <vt:lpstr>Wingdings 2</vt:lpstr>
      <vt:lpstr>QIS_Accutest_theme</vt:lpstr>
      <vt:lpstr>1_Blank Presentation</vt:lpstr>
      <vt:lpstr>QIS_20141024</vt:lpstr>
      <vt:lpstr>2_Blank Presentation</vt:lpstr>
      <vt:lpstr>Evaluation of Immunogenicity in Biotherapeutics</vt:lpstr>
      <vt:lpstr>Agenda</vt:lpstr>
      <vt:lpstr>Therapies</vt:lpstr>
      <vt:lpstr>Generics Vs Biologics/Biosimilars</vt:lpstr>
      <vt:lpstr>Immunogenicity</vt:lpstr>
      <vt:lpstr>Immune system – Immunogenicity</vt:lpstr>
      <vt:lpstr>Product and Process Specific Factors Influencing Immunogenicity</vt:lpstr>
      <vt:lpstr>Patient Specific Factors Influencing Immunogenicity</vt:lpstr>
      <vt:lpstr>Factors influencing Immunogenicity</vt:lpstr>
      <vt:lpstr>Clinical Effects of Immunogenicity</vt:lpstr>
      <vt:lpstr>Immunogenicity: Regulatory Guidance</vt:lpstr>
      <vt:lpstr>Immunogenicity testing Guidelines</vt:lpstr>
      <vt:lpstr>Challenges of Immunogenicity</vt:lpstr>
      <vt:lpstr>Immunogenicity Testing</vt:lpstr>
      <vt:lpstr>Immunogenicity Testing:</vt:lpstr>
      <vt:lpstr>ADA Assay Development</vt:lpstr>
      <vt:lpstr>Key parameters - Optimization of Nab Bioassay  </vt:lpstr>
      <vt:lpstr>Strategy to assess Immunogenicity</vt:lpstr>
      <vt:lpstr>Roadways to evaluate Immunogenicity for novel biologics @ QIS</vt:lpstr>
      <vt:lpstr>Immunogenicity / Immunotoxicity Studies</vt:lpstr>
      <vt:lpstr>Pre-Clinical &amp; Clinical Immunogenicity Assessment – Novel Biologics</vt:lpstr>
      <vt:lpstr>Immunogenicity in Biosimilar Development</vt:lpstr>
      <vt:lpstr>Concluding thoughts Immunogenicity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Surendra Chavan</dc:creator>
  <cp:lastModifiedBy>Surendra Chavan</cp:lastModifiedBy>
  <cp:revision>79</cp:revision>
  <cp:lastPrinted>2014-10-24T10:16:29Z</cp:lastPrinted>
  <dcterms:created xsi:type="dcterms:W3CDTF">2014-10-24T06:37:37Z</dcterms:created>
  <dcterms:modified xsi:type="dcterms:W3CDTF">2014-10-27T18:49:30Z</dcterms:modified>
</cp:coreProperties>
</file>