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37"/>
  </p:notesMasterIdLst>
  <p:handoutMasterIdLst>
    <p:handoutMasterId r:id="rId38"/>
  </p:handoutMasterIdLst>
  <p:sldIdLst>
    <p:sldId id="256" r:id="rId2"/>
    <p:sldId id="257" r:id="rId3"/>
    <p:sldId id="258" r:id="rId4"/>
    <p:sldId id="260" r:id="rId5"/>
    <p:sldId id="261" r:id="rId6"/>
    <p:sldId id="278" r:id="rId7"/>
    <p:sldId id="296" r:id="rId8"/>
    <p:sldId id="279" r:id="rId9"/>
    <p:sldId id="280" r:id="rId10"/>
    <p:sldId id="259" r:id="rId11"/>
    <p:sldId id="266" r:id="rId12"/>
    <p:sldId id="308" r:id="rId13"/>
    <p:sldId id="292" r:id="rId14"/>
    <p:sldId id="276" r:id="rId15"/>
    <p:sldId id="277" r:id="rId16"/>
    <p:sldId id="293" r:id="rId17"/>
    <p:sldId id="287" r:id="rId18"/>
    <p:sldId id="288" r:id="rId19"/>
    <p:sldId id="290" r:id="rId20"/>
    <p:sldId id="275" r:id="rId21"/>
    <p:sldId id="283" r:id="rId22"/>
    <p:sldId id="286" r:id="rId23"/>
    <p:sldId id="271" r:id="rId24"/>
    <p:sldId id="310" r:id="rId25"/>
    <p:sldId id="267" r:id="rId26"/>
    <p:sldId id="268" r:id="rId27"/>
    <p:sldId id="285" r:id="rId28"/>
    <p:sldId id="294" r:id="rId29"/>
    <p:sldId id="297" r:id="rId30"/>
    <p:sldId id="298" r:id="rId31"/>
    <p:sldId id="299" r:id="rId32"/>
    <p:sldId id="301" r:id="rId33"/>
    <p:sldId id="309" r:id="rId34"/>
    <p:sldId id="270" r:id="rId35"/>
    <p:sldId id="284"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2246B-D371-3547-9928-AA06613CBAE8}"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09F67FE6-052C-A948-909A-00CB08540144}">
      <dgm:prSet phldrT="[Text]"/>
      <dgm:spPr/>
      <dgm:t>
        <a:bodyPr/>
        <a:lstStyle/>
        <a:p>
          <a:r>
            <a:rPr lang="en-US" dirty="0" smtClean="0"/>
            <a:t>More extreme dry and wet times  &amp; areas</a:t>
          </a:r>
          <a:endParaRPr lang="en-US" dirty="0"/>
        </a:p>
      </dgm:t>
    </dgm:pt>
    <dgm:pt modelId="{E57606E7-6AF8-7A41-B5E9-45E2B7E8F9B7}" type="parTrans" cxnId="{9B1AC048-534D-9B45-BA64-1D1F98B35F2B}">
      <dgm:prSet/>
      <dgm:spPr/>
      <dgm:t>
        <a:bodyPr/>
        <a:lstStyle/>
        <a:p>
          <a:endParaRPr lang="en-US"/>
        </a:p>
      </dgm:t>
    </dgm:pt>
    <dgm:pt modelId="{CB7A8667-E169-7B43-B042-0D698D913373}" type="sibTrans" cxnId="{9B1AC048-534D-9B45-BA64-1D1F98B35F2B}">
      <dgm:prSet/>
      <dgm:spPr/>
      <dgm:t>
        <a:bodyPr/>
        <a:lstStyle/>
        <a:p>
          <a:endParaRPr lang="en-US"/>
        </a:p>
      </dgm:t>
    </dgm:pt>
    <dgm:pt modelId="{A339C8EE-F4F9-3046-9412-D6623C562E37}">
      <dgm:prSet phldrT="[Text]"/>
      <dgm:spPr/>
      <dgm:t>
        <a:bodyPr/>
        <a:lstStyle/>
        <a:p>
          <a:r>
            <a:rPr lang="en-US" dirty="0" smtClean="0"/>
            <a:t>Higher temperatures lead to more evaporation and less </a:t>
          </a:r>
          <a:r>
            <a:rPr lang="en-US" dirty="0" err="1" smtClean="0"/>
            <a:t>snowcover</a:t>
          </a:r>
          <a:r>
            <a:rPr lang="en-US" dirty="0" smtClean="0"/>
            <a:t> </a:t>
          </a:r>
          <a:endParaRPr lang="en-US" dirty="0"/>
        </a:p>
      </dgm:t>
    </dgm:pt>
    <dgm:pt modelId="{07869911-8AFC-B34F-9F7F-1833BC57ECCB}" type="parTrans" cxnId="{C46CF3D2-340C-234C-B1B4-ECDD54B1FD16}">
      <dgm:prSet/>
      <dgm:spPr/>
      <dgm:t>
        <a:bodyPr/>
        <a:lstStyle/>
        <a:p>
          <a:endParaRPr lang="en-US"/>
        </a:p>
      </dgm:t>
    </dgm:pt>
    <dgm:pt modelId="{C05897BB-C672-C644-836A-C287836B9423}" type="sibTrans" cxnId="{C46CF3D2-340C-234C-B1B4-ECDD54B1FD16}">
      <dgm:prSet/>
      <dgm:spPr/>
      <dgm:t>
        <a:bodyPr/>
        <a:lstStyle/>
        <a:p>
          <a:endParaRPr lang="en-US"/>
        </a:p>
      </dgm:t>
    </dgm:pt>
    <dgm:pt modelId="{886B9ECC-B5A0-5F44-83E1-7CB58041608E}">
      <dgm:prSet phldrT="[Text]"/>
      <dgm:spPr/>
      <dgm:t>
        <a:bodyPr/>
        <a:lstStyle/>
        <a:p>
          <a:r>
            <a:rPr lang="en-US" dirty="0" smtClean="0"/>
            <a:t>Longer warm seasons &amp; warmer winter</a:t>
          </a:r>
          <a:endParaRPr lang="en-US" dirty="0"/>
        </a:p>
      </dgm:t>
    </dgm:pt>
    <dgm:pt modelId="{694DE02B-71C2-384A-97EF-D13600045815}" type="parTrans" cxnId="{B16CC6A4-4323-C245-9200-33E1C31C5A15}">
      <dgm:prSet/>
      <dgm:spPr/>
      <dgm:t>
        <a:bodyPr/>
        <a:lstStyle/>
        <a:p>
          <a:endParaRPr lang="en-US"/>
        </a:p>
      </dgm:t>
    </dgm:pt>
    <dgm:pt modelId="{F43F0237-842C-F64C-9A04-8F96C4E17F65}" type="sibTrans" cxnId="{B16CC6A4-4323-C245-9200-33E1C31C5A15}">
      <dgm:prSet/>
      <dgm:spPr/>
      <dgm:t>
        <a:bodyPr/>
        <a:lstStyle/>
        <a:p>
          <a:endParaRPr lang="en-US"/>
        </a:p>
      </dgm:t>
    </dgm:pt>
    <dgm:pt modelId="{C7C3D135-76E6-8C48-90F8-CEDA1DB3FE66}">
      <dgm:prSet phldrT="[Text]"/>
      <dgm:spPr/>
      <dgm:t>
        <a:bodyPr/>
        <a:lstStyle/>
        <a:p>
          <a:r>
            <a:rPr lang="en-US" dirty="0" smtClean="0"/>
            <a:t>Changing atmosphere-ocean circulation patterns</a:t>
          </a:r>
          <a:endParaRPr lang="en-US" dirty="0"/>
        </a:p>
      </dgm:t>
    </dgm:pt>
    <dgm:pt modelId="{80950BA9-5E62-9745-8B79-2D1D49552468}" type="parTrans" cxnId="{7D714838-8A70-6144-B621-C10EBAFC891F}">
      <dgm:prSet/>
      <dgm:spPr/>
      <dgm:t>
        <a:bodyPr/>
        <a:lstStyle/>
        <a:p>
          <a:endParaRPr lang="en-US"/>
        </a:p>
      </dgm:t>
    </dgm:pt>
    <dgm:pt modelId="{92792601-9A13-E04F-99D9-3680A212B9AD}" type="sibTrans" cxnId="{7D714838-8A70-6144-B621-C10EBAFC891F}">
      <dgm:prSet/>
      <dgm:spPr/>
      <dgm:t>
        <a:bodyPr/>
        <a:lstStyle/>
        <a:p>
          <a:endParaRPr lang="en-US"/>
        </a:p>
      </dgm:t>
    </dgm:pt>
    <dgm:pt modelId="{5F75BF0D-F3E6-4D43-AFE5-3F7B7DC66651}" type="pres">
      <dgm:prSet presAssocID="{6082246B-D371-3547-9928-AA06613CBAE8}" presName="cycle" presStyleCnt="0">
        <dgm:presLayoutVars>
          <dgm:chMax val="1"/>
          <dgm:dir/>
          <dgm:animLvl val="ctr"/>
          <dgm:resizeHandles val="exact"/>
        </dgm:presLayoutVars>
      </dgm:prSet>
      <dgm:spPr/>
      <dgm:t>
        <a:bodyPr/>
        <a:lstStyle/>
        <a:p>
          <a:endParaRPr lang="en-US"/>
        </a:p>
      </dgm:t>
    </dgm:pt>
    <dgm:pt modelId="{36537738-E16F-D845-B6BE-21958F47163C}" type="pres">
      <dgm:prSet presAssocID="{09F67FE6-052C-A948-909A-00CB08540144}" presName="centerShape" presStyleLbl="node0" presStyleIdx="0" presStyleCnt="1"/>
      <dgm:spPr/>
      <dgm:t>
        <a:bodyPr/>
        <a:lstStyle/>
        <a:p>
          <a:endParaRPr lang="en-US"/>
        </a:p>
      </dgm:t>
    </dgm:pt>
    <dgm:pt modelId="{4C7C7395-9E29-6042-BEA7-21E66C6EE8F9}" type="pres">
      <dgm:prSet presAssocID="{07869911-8AFC-B34F-9F7F-1833BC57ECCB}" presName="parTrans" presStyleLbl="bgSibTrans2D1" presStyleIdx="0" presStyleCnt="3"/>
      <dgm:spPr/>
      <dgm:t>
        <a:bodyPr/>
        <a:lstStyle/>
        <a:p>
          <a:endParaRPr lang="en-US"/>
        </a:p>
      </dgm:t>
    </dgm:pt>
    <dgm:pt modelId="{015F99AC-64A5-604C-AD81-EDA0CB14E2A9}" type="pres">
      <dgm:prSet presAssocID="{A339C8EE-F4F9-3046-9412-D6623C562E37}" presName="node" presStyleLbl="node1" presStyleIdx="0" presStyleCnt="3">
        <dgm:presLayoutVars>
          <dgm:bulletEnabled val="1"/>
        </dgm:presLayoutVars>
      </dgm:prSet>
      <dgm:spPr/>
      <dgm:t>
        <a:bodyPr/>
        <a:lstStyle/>
        <a:p>
          <a:endParaRPr lang="en-US"/>
        </a:p>
      </dgm:t>
    </dgm:pt>
    <dgm:pt modelId="{5E5AFB7A-E13B-EC4D-89C2-6E97D8D01A22}" type="pres">
      <dgm:prSet presAssocID="{694DE02B-71C2-384A-97EF-D13600045815}" presName="parTrans" presStyleLbl="bgSibTrans2D1" presStyleIdx="1" presStyleCnt="3"/>
      <dgm:spPr/>
      <dgm:t>
        <a:bodyPr/>
        <a:lstStyle/>
        <a:p>
          <a:endParaRPr lang="en-US"/>
        </a:p>
      </dgm:t>
    </dgm:pt>
    <dgm:pt modelId="{BF5C4CC7-6B8F-D943-84BF-B1FD19BECAB9}" type="pres">
      <dgm:prSet presAssocID="{886B9ECC-B5A0-5F44-83E1-7CB58041608E}" presName="node" presStyleLbl="node1" presStyleIdx="1" presStyleCnt="3">
        <dgm:presLayoutVars>
          <dgm:bulletEnabled val="1"/>
        </dgm:presLayoutVars>
      </dgm:prSet>
      <dgm:spPr/>
      <dgm:t>
        <a:bodyPr/>
        <a:lstStyle/>
        <a:p>
          <a:endParaRPr lang="en-US"/>
        </a:p>
      </dgm:t>
    </dgm:pt>
    <dgm:pt modelId="{F57A1DE5-4C11-5049-9616-971D5788C265}" type="pres">
      <dgm:prSet presAssocID="{80950BA9-5E62-9745-8B79-2D1D49552468}" presName="parTrans" presStyleLbl="bgSibTrans2D1" presStyleIdx="2" presStyleCnt="3"/>
      <dgm:spPr/>
      <dgm:t>
        <a:bodyPr/>
        <a:lstStyle/>
        <a:p>
          <a:endParaRPr lang="en-US"/>
        </a:p>
      </dgm:t>
    </dgm:pt>
    <dgm:pt modelId="{132A3227-666D-7242-BBB8-EF1AFB8F4348}" type="pres">
      <dgm:prSet presAssocID="{C7C3D135-76E6-8C48-90F8-CEDA1DB3FE66}" presName="node" presStyleLbl="node1" presStyleIdx="2" presStyleCnt="3">
        <dgm:presLayoutVars>
          <dgm:bulletEnabled val="1"/>
        </dgm:presLayoutVars>
      </dgm:prSet>
      <dgm:spPr/>
      <dgm:t>
        <a:bodyPr/>
        <a:lstStyle/>
        <a:p>
          <a:endParaRPr lang="en-US"/>
        </a:p>
      </dgm:t>
    </dgm:pt>
  </dgm:ptLst>
  <dgm:cxnLst>
    <dgm:cxn modelId="{B16CC6A4-4323-C245-9200-33E1C31C5A15}" srcId="{09F67FE6-052C-A948-909A-00CB08540144}" destId="{886B9ECC-B5A0-5F44-83E1-7CB58041608E}" srcOrd="1" destOrd="0" parTransId="{694DE02B-71C2-384A-97EF-D13600045815}" sibTransId="{F43F0237-842C-F64C-9A04-8F96C4E17F65}"/>
    <dgm:cxn modelId="{C46CF3D2-340C-234C-B1B4-ECDD54B1FD16}" srcId="{09F67FE6-052C-A948-909A-00CB08540144}" destId="{A339C8EE-F4F9-3046-9412-D6623C562E37}" srcOrd="0" destOrd="0" parTransId="{07869911-8AFC-B34F-9F7F-1833BC57ECCB}" sibTransId="{C05897BB-C672-C644-836A-C287836B9423}"/>
    <dgm:cxn modelId="{623E59A8-B790-4B26-80C9-2A1BB50A0569}" type="presOf" srcId="{80950BA9-5E62-9745-8B79-2D1D49552468}" destId="{F57A1DE5-4C11-5049-9616-971D5788C265}" srcOrd="0" destOrd="0" presId="urn:microsoft.com/office/officeart/2005/8/layout/radial4"/>
    <dgm:cxn modelId="{9B1AC048-534D-9B45-BA64-1D1F98B35F2B}" srcId="{6082246B-D371-3547-9928-AA06613CBAE8}" destId="{09F67FE6-052C-A948-909A-00CB08540144}" srcOrd="0" destOrd="0" parTransId="{E57606E7-6AF8-7A41-B5E9-45E2B7E8F9B7}" sibTransId="{CB7A8667-E169-7B43-B042-0D698D913373}"/>
    <dgm:cxn modelId="{4C7F7E74-7D71-483F-AC6B-7E0397DCAE1D}" type="presOf" srcId="{886B9ECC-B5A0-5F44-83E1-7CB58041608E}" destId="{BF5C4CC7-6B8F-D943-84BF-B1FD19BECAB9}" srcOrd="0" destOrd="0" presId="urn:microsoft.com/office/officeart/2005/8/layout/radial4"/>
    <dgm:cxn modelId="{1A57373F-0CD3-4A63-A6DD-2D90C7D2E15B}" type="presOf" srcId="{C7C3D135-76E6-8C48-90F8-CEDA1DB3FE66}" destId="{132A3227-666D-7242-BBB8-EF1AFB8F4348}" srcOrd="0" destOrd="0" presId="urn:microsoft.com/office/officeart/2005/8/layout/radial4"/>
    <dgm:cxn modelId="{2EF05C0F-85FC-4068-9747-AA34335C5F15}" type="presOf" srcId="{6082246B-D371-3547-9928-AA06613CBAE8}" destId="{5F75BF0D-F3E6-4D43-AFE5-3F7B7DC66651}" srcOrd="0" destOrd="0" presId="urn:microsoft.com/office/officeart/2005/8/layout/radial4"/>
    <dgm:cxn modelId="{7D714838-8A70-6144-B621-C10EBAFC891F}" srcId="{09F67FE6-052C-A948-909A-00CB08540144}" destId="{C7C3D135-76E6-8C48-90F8-CEDA1DB3FE66}" srcOrd="2" destOrd="0" parTransId="{80950BA9-5E62-9745-8B79-2D1D49552468}" sibTransId="{92792601-9A13-E04F-99D9-3680A212B9AD}"/>
    <dgm:cxn modelId="{922CDA85-58DC-493F-ACA7-A487AB6CC8F1}" type="presOf" srcId="{694DE02B-71C2-384A-97EF-D13600045815}" destId="{5E5AFB7A-E13B-EC4D-89C2-6E97D8D01A22}" srcOrd="0" destOrd="0" presId="urn:microsoft.com/office/officeart/2005/8/layout/radial4"/>
    <dgm:cxn modelId="{6CDDDC9E-76D1-4D21-B7E2-8F4CCF6E8FB7}" type="presOf" srcId="{07869911-8AFC-B34F-9F7F-1833BC57ECCB}" destId="{4C7C7395-9E29-6042-BEA7-21E66C6EE8F9}" srcOrd="0" destOrd="0" presId="urn:microsoft.com/office/officeart/2005/8/layout/radial4"/>
    <dgm:cxn modelId="{E6A1E34B-8345-4FF6-99C0-284CF53305EA}" type="presOf" srcId="{A339C8EE-F4F9-3046-9412-D6623C562E37}" destId="{015F99AC-64A5-604C-AD81-EDA0CB14E2A9}" srcOrd="0" destOrd="0" presId="urn:microsoft.com/office/officeart/2005/8/layout/radial4"/>
    <dgm:cxn modelId="{7CB23C2A-7AAE-4181-81E5-330B1E06D1E3}" type="presOf" srcId="{09F67FE6-052C-A948-909A-00CB08540144}" destId="{36537738-E16F-D845-B6BE-21958F47163C}" srcOrd="0" destOrd="0" presId="urn:microsoft.com/office/officeart/2005/8/layout/radial4"/>
    <dgm:cxn modelId="{A11864C1-8102-4C20-90DA-5BA2EFDC2719}" type="presParOf" srcId="{5F75BF0D-F3E6-4D43-AFE5-3F7B7DC66651}" destId="{36537738-E16F-D845-B6BE-21958F47163C}" srcOrd="0" destOrd="0" presId="urn:microsoft.com/office/officeart/2005/8/layout/radial4"/>
    <dgm:cxn modelId="{531E8684-BFDB-47F2-AB42-2D055451DD78}" type="presParOf" srcId="{5F75BF0D-F3E6-4D43-AFE5-3F7B7DC66651}" destId="{4C7C7395-9E29-6042-BEA7-21E66C6EE8F9}" srcOrd="1" destOrd="0" presId="urn:microsoft.com/office/officeart/2005/8/layout/radial4"/>
    <dgm:cxn modelId="{3157D002-5677-479E-834B-BB5110D26112}" type="presParOf" srcId="{5F75BF0D-F3E6-4D43-AFE5-3F7B7DC66651}" destId="{015F99AC-64A5-604C-AD81-EDA0CB14E2A9}" srcOrd="2" destOrd="0" presId="urn:microsoft.com/office/officeart/2005/8/layout/radial4"/>
    <dgm:cxn modelId="{B1AC5716-476C-40AA-BBB3-5FA8EE3CB173}" type="presParOf" srcId="{5F75BF0D-F3E6-4D43-AFE5-3F7B7DC66651}" destId="{5E5AFB7A-E13B-EC4D-89C2-6E97D8D01A22}" srcOrd="3" destOrd="0" presId="urn:microsoft.com/office/officeart/2005/8/layout/radial4"/>
    <dgm:cxn modelId="{ECA0C214-3A5F-4BA2-A1AD-17D34CDD5922}" type="presParOf" srcId="{5F75BF0D-F3E6-4D43-AFE5-3F7B7DC66651}" destId="{BF5C4CC7-6B8F-D943-84BF-B1FD19BECAB9}" srcOrd="4" destOrd="0" presId="urn:microsoft.com/office/officeart/2005/8/layout/radial4"/>
    <dgm:cxn modelId="{6327EC00-0B4D-448D-9581-0B6211DAE7E2}" type="presParOf" srcId="{5F75BF0D-F3E6-4D43-AFE5-3F7B7DC66651}" destId="{F57A1DE5-4C11-5049-9616-971D5788C265}" srcOrd="5" destOrd="0" presId="urn:microsoft.com/office/officeart/2005/8/layout/radial4"/>
    <dgm:cxn modelId="{5433E046-ED0B-4EC1-B739-6167833DAC22}" type="presParOf" srcId="{5F75BF0D-F3E6-4D43-AFE5-3F7B7DC66651}" destId="{132A3227-666D-7242-BBB8-EF1AFB8F4348}" srcOrd="6"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37738-E16F-D845-B6BE-21958F47163C}">
      <dsp:nvSpPr>
        <dsp:cNvPr id="0" name=""/>
        <dsp:cNvSpPr/>
      </dsp:nvSpPr>
      <dsp:spPr>
        <a:xfrm>
          <a:off x="2797838" y="2357648"/>
          <a:ext cx="1979343" cy="1979343"/>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More extreme dry and wet times  &amp; areas</a:t>
          </a:r>
          <a:endParaRPr lang="en-US" sz="2000" kern="1200" dirty="0"/>
        </a:p>
      </dsp:txBody>
      <dsp:txXfrm>
        <a:off x="3087706" y="2647516"/>
        <a:ext cx="1399607" cy="1399607"/>
      </dsp:txXfrm>
    </dsp:sp>
    <dsp:sp modelId="{4C7C7395-9E29-6042-BEA7-21E66C6EE8F9}">
      <dsp:nvSpPr>
        <dsp:cNvPr id="0" name=""/>
        <dsp:cNvSpPr/>
      </dsp:nvSpPr>
      <dsp:spPr>
        <a:xfrm rot="12900000">
          <a:off x="1525968" y="2012347"/>
          <a:ext cx="1515640" cy="564112"/>
        </a:xfrm>
        <a:prstGeom prst="lef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15F99AC-64A5-604C-AD81-EDA0CB14E2A9}">
      <dsp:nvSpPr>
        <dsp:cNvPr id="0" name=""/>
        <dsp:cNvSpPr/>
      </dsp:nvSpPr>
      <dsp:spPr>
        <a:xfrm>
          <a:off x="722830" y="1107585"/>
          <a:ext cx="1880376" cy="150430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Higher temperatures lead to more evaporation and less </a:t>
          </a:r>
          <a:r>
            <a:rPr lang="en-US" sz="1800" kern="1200" dirty="0" err="1" smtClean="0"/>
            <a:t>snowcover</a:t>
          </a:r>
          <a:r>
            <a:rPr lang="en-US" sz="1800" kern="1200" dirty="0" smtClean="0"/>
            <a:t> </a:t>
          </a:r>
          <a:endParaRPr lang="en-US" sz="1800" kern="1200" dirty="0"/>
        </a:p>
      </dsp:txBody>
      <dsp:txXfrm>
        <a:off x="766889" y="1151644"/>
        <a:ext cx="1792258" cy="1416183"/>
      </dsp:txXfrm>
    </dsp:sp>
    <dsp:sp modelId="{5E5AFB7A-E13B-EC4D-89C2-6E97D8D01A22}">
      <dsp:nvSpPr>
        <dsp:cNvPr id="0" name=""/>
        <dsp:cNvSpPr/>
      </dsp:nvSpPr>
      <dsp:spPr>
        <a:xfrm rot="16200000">
          <a:off x="3029689" y="1229559"/>
          <a:ext cx="1515640" cy="564112"/>
        </a:xfrm>
        <a:prstGeom prst="lef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F5C4CC7-6B8F-D943-84BF-B1FD19BECAB9}">
      <dsp:nvSpPr>
        <dsp:cNvPr id="0" name=""/>
        <dsp:cNvSpPr/>
      </dsp:nvSpPr>
      <dsp:spPr>
        <a:xfrm>
          <a:off x="2847321" y="1645"/>
          <a:ext cx="1880376" cy="150430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Longer warm seasons &amp; warmer winter</a:t>
          </a:r>
          <a:endParaRPr lang="en-US" sz="1800" kern="1200" dirty="0"/>
        </a:p>
      </dsp:txBody>
      <dsp:txXfrm>
        <a:off x="2891380" y="45704"/>
        <a:ext cx="1792258" cy="1416183"/>
      </dsp:txXfrm>
    </dsp:sp>
    <dsp:sp modelId="{F57A1DE5-4C11-5049-9616-971D5788C265}">
      <dsp:nvSpPr>
        <dsp:cNvPr id="0" name=""/>
        <dsp:cNvSpPr/>
      </dsp:nvSpPr>
      <dsp:spPr>
        <a:xfrm rot="19500000">
          <a:off x="4533410" y="2012347"/>
          <a:ext cx="1515640" cy="564112"/>
        </a:xfrm>
        <a:prstGeom prst="lef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32A3227-666D-7242-BBB8-EF1AFB8F4348}">
      <dsp:nvSpPr>
        <dsp:cNvPr id="0" name=""/>
        <dsp:cNvSpPr/>
      </dsp:nvSpPr>
      <dsp:spPr>
        <a:xfrm>
          <a:off x="4971812" y="1107585"/>
          <a:ext cx="1880376" cy="150430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Changing atmosphere-ocean circulation patterns</a:t>
          </a:r>
          <a:endParaRPr lang="en-US" sz="1800" kern="1200" dirty="0"/>
        </a:p>
      </dsp:txBody>
      <dsp:txXfrm>
        <a:off x="5015871" y="1151644"/>
        <a:ext cx="1792258" cy="141618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E3DC57-6193-4549-9E20-6178C2757DD0}" type="datetimeFigureOut">
              <a:rPr lang="en-US" smtClean="0"/>
              <a:pPr/>
              <a:t>7/22/2014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B2E03B-B60E-CC41-B98F-A1102C026DDB}" type="slidenum">
              <a:rPr lang="en-US" smtClean="0"/>
              <a:pPr/>
              <a:t>‹#›</a:t>
            </a:fld>
            <a:endParaRPr lang="en-US"/>
          </a:p>
        </p:txBody>
      </p:sp>
    </p:spTree>
    <p:extLst>
      <p:ext uri="{BB962C8B-B14F-4D97-AF65-F5344CB8AC3E}">
        <p14:creationId xmlns:p14="http://schemas.microsoft.com/office/powerpoint/2010/main" xmlns="" val="684668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55A8D-54FE-412E-8EAA-BD55FDDA19BB}" type="datetimeFigureOut">
              <a:rPr lang="en-US" smtClean="0"/>
              <a:pPr/>
              <a:t>7/22/2014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5192FE-EDDB-4390-979B-D461910474D4}" type="slidenum">
              <a:rPr lang="en-US" smtClean="0"/>
              <a:pPr/>
              <a:t>‹#›</a:t>
            </a:fld>
            <a:endParaRPr lang="en-US" dirty="0"/>
          </a:p>
        </p:txBody>
      </p:sp>
    </p:spTree>
    <p:extLst>
      <p:ext uri="{BB962C8B-B14F-4D97-AF65-F5344CB8AC3E}">
        <p14:creationId xmlns:p14="http://schemas.microsoft.com/office/powerpoint/2010/main" xmlns="" val="1422122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5192FE-EDDB-4390-979B-D461910474D4}" type="slidenum">
              <a:rPr lang="en-US" smtClean="0"/>
              <a:pPr/>
              <a:t>2</a:t>
            </a:fld>
            <a:endParaRPr lang="en-US" dirty="0"/>
          </a:p>
        </p:txBody>
      </p:sp>
    </p:spTree>
    <p:extLst>
      <p:ext uri="{BB962C8B-B14F-4D97-AF65-F5344CB8AC3E}">
        <p14:creationId xmlns:p14="http://schemas.microsoft.com/office/powerpoint/2010/main" xmlns="" val="3871683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In the 20</a:t>
            </a:r>
            <a:r>
              <a:rPr lang="en-US" baseline="30000" dirty="0" smtClean="0"/>
              <a:t>th</a:t>
            </a:r>
            <a:r>
              <a:rPr lang="en-US" dirty="0" smtClean="0"/>
              <a:t> century, we have had a few droughts --  1931, 1961, 1988, 2001, and 2002</a:t>
            </a:r>
          </a:p>
        </p:txBody>
      </p:sp>
    </p:spTree>
    <p:extLst>
      <p:ext uri="{BB962C8B-B14F-4D97-AF65-F5344CB8AC3E}">
        <p14:creationId xmlns:p14="http://schemas.microsoft.com/office/powerpoint/2010/main" xmlns="" val="1962113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Wheaton et al 2013 p. 25</a:t>
            </a:r>
          </a:p>
          <a:p>
            <a:r>
              <a:rPr lang="en-US" dirty="0" smtClean="0"/>
              <a:t>Buffalo Gap amount is 250mm in 1h</a:t>
            </a:r>
          </a:p>
          <a:p>
            <a:r>
              <a:rPr lang="en-US" dirty="0" smtClean="0"/>
              <a:t>Vanguard</a:t>
            </a:r>
            <a:r>
              <a:rPr lang="en-US" baseline="0" dirty="0" smtClean="0"/>
              <a:t> amount is </a:t>
            </a:r>
            <a:r>
              <a:rPr lang="en-US" baseline="0" smtClean="0"/>
              <a:t>375mm in 8h</a:t>
            </a:r>
            <a:endParaRPr lang="en-US" dirty="0"/>
          </a:p>
        </p:txBody>
      </p:sp>
      <p:sp>
        <p:nvSpPr>
          <p:cNvPr id="4" name="Slide Number Placeholder 3"/>
          <p:cNvSpPr>
            <a:spLocks noGrp="1"/>
          </p:cNvSpPr>
          <p:nvPr>
            <p:ph type="sldNum" sz="quarter" idx="10"/>
          </p:nvPr>
        </p:nvSpPr>
        <p:spPr/>
        <p:txBody>
          <a:bodyPr/>
          <a:lstStyle/>
          <a:p>
            <a:fld id="{552A46F6-E5B7-5A4E-A426-47A3A26F68CC}" type="slidenum">
              <a:rPr lang="en-US" smtClean="0"/>
              <a:pPr/>
              <a:t>13</a:t>
            </a:fld>
            <a:endParaRPr lang="en-US"/>
          </a:p>
        </p:txBody>
      </p:sp>
    </p:spTree>
    <p:extLst>
      <p:ext uri="{BB962C8B-B14F-4D97-AF65-F5344CB8AC3E}">
        <p14:creationId xmlns:p14="http://schemas.microsoft.com/office/powerpoint/2010/main" xmlns="" val="283333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192FE-EDDB-4390-979B-D461910474D4}" type="slidenum">
              <a:rPr lang="en-US" smtClean="0"/>
              <a:pPr/>
              <a:t>16</a:t>
            </a:fld>
            <a:endParaRPr lang="en-US" dirty="0"/>
          </a:p>
        </p:txBody>
      </p:sp>
    </p:spTree>
    <p:extLst>
      <p:ext uri="{BB962C8B-B14F-4D97-AF65-F5344CB8AC3E}">
        <p14:creationId xmlns:p14="http://schemas.microsoft.com/office/powerpoint/2010/main" xmlns="" val="3668617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Photo by E. Wheaton summer 2007</a:t>
            </a:r>
          </a:p>
          <a:p>
            <a:endParaRPr lang="en-US" smtClean="0"/>
          </a:p>
          <a:p>
            <a:r>
              <a:rPr lang="en-US" smtClean="0"/>
              <a:t>Map source:  PFRA-AAFC</a:t>
            </a:r>
          </a:p>
        </p:txBody>
      </p:sp>
      <p:sp>
        <p:nvSpPr>
          <p:cNvPr id="82948" name="Slide Number Placeholder 3"/>
          <p:cNvSpPr>
            <a:spLocks noGrp="1"/>
          </p:cNvSpPr>
          <p:nvPr>
            <p:ph type="sldNum" sz="quarter" idx="4294967295"/>
          </p:nvPr>
        </p:nvSpPr>
        <p:spPr bwMode="auto">
          <a:xfrm>
            <a:off x="4142963" y="9119173"/>
            <a:ext cx="3170582" cy="48038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5004" eaLnBrk="0" hangingPunct="0">
              <a:defRPr sz="1700">
                <a:solidFill>
                  <a:schemeClr val="tx1"/>
                </a:solidFill>
                <a:latin typeface="Helvetica" pitchFamily="34" charset="0"/>
              </a:defRPr>
            </a:lvl1pPr>
            <a:lvl2pPr marL="770686" indent="-296417" defTabSz="965004" eaLnBrk="0" hangingPunct="0">
              <a:defRPr sz="1700">
                <a:solidFill>
                  <a:schemeClr val="tx1"/>
                </a:solidFill>
                <a:latin typeface="Helvetica" pitchFamily="34" charset="0"/>
              </a:defRPr>
            </a:lvl2pPr>
            <a:lvl3pPr marL="1185671" indent="-237134" defTabSz="965004" eaLnBrk="0" hangingPunct="0">
              <a:defRPr sz="1700">
                <a:solidFill>
                  <a:schemeClr val="tx1"/>
                </a:solidFill>
                <a:latin typeface="Helvetica" pitchFamily="34" charset="0"/>
              </a:defRPr>
            </a:lvl3pPr>
            <a:lvl4pPr marL="1659939" indent="-237134" defTabSz="965004" eaLnBrk="0" hangingPunct="0">
              <a:defRPr sz="1700">
                <a:solidFill>
                  <a:schemeClr val="tx1"/>
                </a:solidFill>
                <a:latin typeface="Helvetica" pitchFamily="34" charset="0"/>
              </a:defRPr>
            </a:lvl4pPr>
            <a:lvl5pPr marL="2134208" indent="-237134" defTabSz="965004" eaLnBrk="0" hangingPunct="0">
              <a:defRPr sz="1700">
                <a:solidFill>
                  <a:schemeClr val="tx1"/>
                </a:solidFill>
                <a:latin typeface="Helvetica" pitchFamily="34" charset="0"/>
              </a:defRPr>
            </a:lvl5pPr>
            <a:lvl6pPr marL="2608476" indent="-237134" defTabSz="965004" eaLnBrk="0" fontAlgn="base" hangingPunct="0">
              <a:spcBef>
                <a:spcPct val="0"/>
              </a:spcBef>
              <a:spcAft>
                <a:spcPct val="0"/>
              </a:spcAft>
              <a:defRPr sz="1700">
                <a:solidFill>
                  <a:schemeClr val="tx1"/>
                </a:solidFill>
                <a:latin typeface="Helvetica" pitchFamily="34" charset="0"/>
              </a:defRPr>
            </a:lvl6pPr>
            <a:lvl7pPr marL="3082744" indent="-237134" defTabSz="965004" eaLnBrk="0" fontAlgn="base" hangingPunct="0">
              <a:spcBef>
                <a:spcPct val="0"/>
              </a:spcBef>
              <a:spcAft>
                <a:spcPct val="0"/>
              </a:spcAft>
              <a:defRPr sz="1700">
                <a:solidFill>
                  <a:schemeClr val="tx1"/>
                </a:solidFill>
                <a:latin typeface="Helvetica" pitchFamily="34" charset="0"/>
              </a:defRPr>
            </a:lvl7pPr>
            <a:lvl8pPr marL="3557013" indent="-237134" defTabSz="965004" eaLnBrk="0" fontAlgn="base" hangingPunct="0">
              <a:spcBef>
                <a:spcPct val="0"/>
              </a:spcBef>
              <a:spcAft>
                <a:spcPct val="0"/>
              </a:spcAft>
              <a:defRPr sz="1700">
                <a:solidFill>
                  <a:schemeClr val="tx1"/>
                </a:solidFill>
                <a:latin typeface="Helvetica" pitchFamily="34" charset="0"/>
              </a:defRPr>
            </a:lvl8pPr>
            <a:lvl9pPr marL="4031280" indent="-237134" defTabSz="965004" eaLnBrk="0" fontAlgn="base" hangingPunct="0">
              <a:spcBef>
                <a:spcPct val="0"/>
              </a:spcBef>
              <a:spcAft>
                <a:spcPct val="0"/>
              </a:spcAft>
              <a:defRPr sz="1700">
                <a:solidFill>
                  <a:schemeClr val="tx1"/>
                </a:solidFill>
                <a:latin typeface="Helvetica" pitchFamily="34" charset="0"/>
              </a:defRPr>
            </a:lvl9pPr>
          </a:lstStyle>
          <a:p>
            <a:pPr eaLnBrk="1" hangingPunct="1"/>
            <a:fld id="{46200EAD-050E-4E56-9D11-210852D21286}" type="slidenum">
              <a:rPr lang="en-US">
                <a:solidFill>
                  <a:prstClr val="black"/>
                </a:solidFill>
              </a:rPr>
              <a:pPr eaLnBrk="1" hangingPunct="1"/>
              <a:t>21</a:t>
            </a:fld>
            <a:endParaRPr lang="en-US">
              <a:solidFill>
                <a:prstClr val="black"/>
              </a:solidFill>
            </a:endParaRPr>
          </a:p>
        </p:txBody>
      </p:sp>
    </p:spTree>
    <p:extLst>
      <p:ext uri="{BB962C8B-B14F-4D97-AF65-F5344CB8AC3E}">
        <p14:creationId xmlns:p14="http://schemas.microsoft.com/office/powerpoint/2010/main" xmlns="" val="2324705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EB7EA2-EA10-44A5-8480-A8EF0E7AC92E}" type="slidenum">
              <a:rPr lang="es-CL" sz="1200" smtClean="0"/>
              <a:pPr eaLnBrk="1" hangingPunct="1"/>
              <a:t>25</a:t>
            </a:fld>
            <a:endParaRPr lang="es-CL" sz="1200" dirty="0" smtClean="0"/>
          </a:p>
        </p:txBody>
      </p:sp>
    </p:spTree>
    <p:extLst>
      <p:ext uri="{BB962C8B-B14F-4D97-AF65-F5344CB8AC3E}">
        <p14:creationId xmlns:p14="http://schemas.microsoft.com/office/powerpoint/2010/main" xmlns="" val="2820191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86990D-6983-EA48-B694-436635D421DB}"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xmlns="" val="1998223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192FE-EDDB-4390-979B-D461910474D4}" type="slidenum">
              <a:rPr lang="en-US" smtClean="0"/>
              <a:pPr/>
              <a:t>28</a:t>
            </a:fld>
            <a:endParaRPr lang="en-US" dirty="0"/>
          </a:p>
        </p:txBody>
      </p:sp>
    </p:spTree>
    <p:extLst>
      <p:ext uri="{BB962C8B-B14F-4D97-AF65-F5344CB8AC3E}">
        <p14:creationId xmlns:p14="http://schemas.microsoft.com/office/powerpoint/2010/main" xmlns="" val="1500297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192FE-EDDB-4390-979B-D461910474D4}" type="slidenum">
              <a:rPr lang="en-US" smtClean="0"/>
              <a:pPr/>
              <a:t>30</a:t>
            </a:fld>
            <a:endParaRPr lang="en-US" dirty="0"/>
          </a:p>
        </p:txBody>
      </p:sp>
    </p:spTree>
    <p:extLst>
      <p:ext uri="{BB962C8B-B14F-4D97-AF65-F5344CB8AC3E}">
        <p14:creationId xmlns:p14="http://schemas.microsoft.com/office/powerpoint/2010/main" xmlns="" val="4241232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192FE-EDDB-4390-979B-D461910474D4}" type="slidenum">
              <a:rPr lang="en-US" smtClean="0"/>
              <a:pPr/>
              <a:t>32</a:t>
            </a:fld>
            <a:endParaRPr lang="en-US" dirty="0"/>
          </a:p>
        </p:txBody>
      </p:sp>
    </p:spTree>
    <p:extLst>
      <p:ext uri="{BB962C8B-B14F-4D97-AF65-F5344CB8AC3E}">
        <p14:creationId xmlns:p14="http://schemas.microsoft.com/office/powerpoint/2010/main" xmlns="" val="306399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E.</a:t>
            </a:r>
            <a:r>
              <a:rPr lang="en-US" baseline="0" dirty="0" smtClean="0"/>
              <a:t> </a:t>
            </a:r>
            <a:r>
              <a:rPr lang="en-US" baseline="0" smtClean="0"/>
              <a:t>Wheaton 2009</a:t>
            </a:r>
            <a:endParaRPr lang="en-US" dirty="0"/>
          </a:p>
        </p:txBody>
      </p:sp>
      <p:sp>
        <p:nvSpPr>
          <p:cNvPr id="4" name="Slide Number Placeholder 3"/>
          <p:cNvSpPr>
            <a:spLocks noGrp="1"/>
          </p:cNvSpPr>
          <p:nvPr>
            <p:ph type="sldNum" sz="quarter" idx="10"/>
          </p:nvPr>
        </p:nvSpPr>
        <p:spPr/>
        <p:txBody>
          <a:bodyPr/>
          <a:lstStyle/>
          <a:p>
            <a:fld id="{2F7312F7-2DF5-6742-97ED-BE28D9EC150B}"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xmlns="" val="528032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7/28/2014</a:t>
            </a:r>
            <a:endParaRPr lang="en-US" dirty="0"/>
          </a:p>
        </p:txBody>
      </p:sp>
      <p:sp>
        <p:nvSpPr>
          <p:cNvPr id="8" name="Footer Placeholder 7"/>
          <p:cNvSpPr>
            <a:spLocks noGrp="1"/>
          </p:cNvSpPr>
          <p:nvPr>
            <p:ph type="ftr" sz="quarter" idx="11"/>
          </p:nvPr>
        </p:nvSpPr>
        <p:spPr/>
        <p:txBody>
          <a:bodyPr/>
          <a:lstStyle/>
          <a:p>
            <a:r>
              <a:rPr lang="en-US" smtClean="0"/>
              <a:t>Earth Science and Climate Change, San Francisco, July 28-30 2014</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7/28/2014</a:t>
            </a:r>
            <a:endParaRPr lang="en-US" dirty="0"/>
          </a:p>
        </p:txBody>
      </p:sp>
      <p:sp>
        <p:nvSpPr>
          <p:cNvPr id="4" name="Footer Placeholder 3"/>
          <p:cNvSpPr>
            <a:spLocks noGrp="1"/>
          </p:cNvSpPr>
          <p:nvPr>
            <p:ph type="ftr" sz="quarter" idx="11"/>
          </p:nvPr>
        </p:nvSpPr>
        <p:spPr/>
        <p:txBody>
          <a:bodyPr/>
          <a:lstStyle/>
          <a:p>
            <a:r>
              <a:rPr lang="en-US" smtClean="0"/>
              <a:t>Earth Science and Climate Change, San Francisco, July 28-30 2014</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r>
              <a:rPr lang="en-US" smtClean="0"/>
              <a:t>7/28/2014</a:t>
            </a:r>
            <a:endParaRPr lang="en-US" dirty="0"/>
          </a:p>
        </p:txBody>
      </p:sp>
      <p:sp>
        <p:nvSpPr>
          <p:cNvPr id="3" name="Footer Placeholder 2"/>
          <p:cNvSpPr>
            <a:spLocks noGrp="1"/>
          </p:cNvSpPr>
          <p:nvPr>
            <p:ph type="ftr" sz="quarter" idx="11"/>
          </p:nvPr>
        </p:nvSpPr>
        <p:spPr/>
        <p:txBody>
          <a:bodyPr/>
          <a:lstStyle/>
          <a:p>
            <a:r>
              <a:rPr lang="en-US" smtClean="0"/>
              <a:t>Earth Science and Climate Change, San Francisco, July 28-30 2014</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7/28/2014</a:t>
            </a:r>
            <a:endParaRPr lang="en-US" dirty="0"/>
          </a:p>
        </p:txBody>
      </p:sp>
      <p:sp>
        <p:nvSpPr>
          <p:cNvPr id="4" name="Footer Placeholder 3"/>
          <p:cNvSpPr>
            <a:spLocks noGrp="1"/>
          </p:cNvSpPr>
          <p:nvPr>
            <p:ph type="ftr" sz="quarter" idx="11"/>
          </p:nvPr>
        </p:nvSpPr>
        <p:spPr/>
        <p:txBody>
          <a:bodyPr/>
          <a:lstStyle/>
          <a:p>
            <a:r>
              <a:rPr lang="en-US" smtClean="0"/>
              <a:t>Earth Science and Climate Change, San Francisco, July 28-30 2014</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r>
              <a:rPr lang="en-US" smtClean="0"/>
              <a:t>7/28/2014</a:t>
            </a:r>
            <a:endParaRPr lang="en-US" dirty="0"/>
          </a:p>
        </p:txBody>
      </p:sp>
      <p:sp>
        <p:nvSpPr>
          <p:cNvPr id="4" name="Footer Placeholder 3"/>
          <p:cNvSpPr>
            <a:spLocks noGrp="1"/>
          </p:cNvSpPr>
          <p:nvPr>
            <p:ph type="ftr" sz="quarter" idx="11"/>
          </p:nvPr>
        </p:nvSpPr>
        <p:spPr/>
        <p:txBody>
          <a:bodyPr/>
          <a:lstStyle/>
          <a:p>
            <a:r>
              <a:rPr lang="en-US" smtClean="0"/>
              <a:t>Earth Science and Climate Change, San Francisco, July 28-30 2014</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r>
              <a:rPr lang="en-US" smtClean="0"/>
              <a:t>7/28/2014</a:t>
            </a:r>
            <a:endParaRPr lang="en-US" dirty="0"/>
          </a:p>
        </p:txBody>
      </p:sp>
      <p:sp>
        <p:nvSpPr>
          <p:cNvPr id="5" name="Footer Placeholder 4"/>
          <p:cNvSpPr>
            <a:spLocks noGrp="1"/>
          </p:cNvSpPr>
          <p:nvPr>
            <p:ph type="ftr" sz="quarter" idx="11"/>
          </p:nvPr>
        </p:nvSpPr>
        <p:spPr>
          <a:xfrm>
            <a:off x="680321" y="5936188"/>
            <a:ext cx="6126805" cy="365125"/>
          </a:xfrm>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r>
              <a:rPr lang="en-US" smtClean="0"/>
              <a:t>7/28/2014</a:t>
            </a:r>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smtClean="0"/>
              <a:t>Earth Science and Climate Change, San Francisco, July 28-30 2014</a:t>
            </a:r>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0322" y="1473693"/>
            <a:ext cx="8144134" cy="2633086"/>
          </a:xfrm>
        </p:spPr>
        <p:txBody>
          <a:bodyPr/>
          <a:lstStyle/>
          <a:p>
            <a:r>
              <a:rPr lang="en-US" dirty="0" smtClean="0"/>
              <a:t>Past and Future Extreme Climate Events in Canadian Prairies: Integrating Economics and Climate </a:t>
            </a:r>
            <a:endParaRPr lang="en-US" dirty="0"/>
          </a:p>
        </p:txBody>
      </p:sp>
      <p:sp>
        <p:nvSpPr>
          <p:cNvPr id="3" name="Subtitle 2"/>
          <p:cNvSpPr>
            <a:spLocks noGrp="1"/>
          </p:cNvSpPr>
          <p:nvPr>
            <p:ph type="subTitle" idx="1"/>
          </p:nvPr>
        </p:nvSpPr>
        <p:spPr>
          <a:xfrm>
            <a:off x="680321" y="4766901"/>
            <a:ext cx="10372378" cy="1117687"/>
          </a:xfrm>
        </p:spPr>
        <p:txBody>
          <a:bodyPr>
            <a:normAutofit fontScale="25000" lnSpcReduction="20000"/>
          </a:bodyPr>
          <a:lstStyle/>
          <a:p>
            <a:pPr algn="ctr"/>
            <a:r>
              <a:rPr lang="en-US" sz="8000" dirty="0" smtClean="0"/>
              <a:t>Suren Kulshreshtha and Elaine Wheaton</a:t>
            </a:r>
          </a:p>
          <a:p>
            <a:pPr algn="ctr"/>
            <a:r>
              <a:rPr lang="en-US" sz="8000" dirty="0" smtClean="0"/>
              <a:t>University of Saskatchewan</a:t>
            </a:r>
          </a:p>
          <a:p>
            <a:pPr algn="ctr"/>
            <a:r>
              <a:rPr lang="en-US" sz="8000" dirty="0" smtClean="0"/>
              <a:t>Saskatoon, Canada</a:t>
            </a:r>
          </a:p>
          <a:p>
            <a:pPr algn="ctr"/>
            <a:endParaRPr lang="en-US" dirty="0" smtClean="0"/>
          </a:p>
          <a:p>
            <a:pPr algn="ctr"/>
            <a:endParaRPr lang="en-US" dirty="0"/>
          </a:p>
          <a:p>
            <a:pPr algn="ctr"/>
            <a:endParaRPr lang="en-US" sz="5600" dirty="0"/>
          </a:p>
          <a:p>
            <a:pPr algn="ctr"/>
            <a:r>
              <a:rPr lang="en-US" sz="5600" dirty="0" smtClean="0"/>
              <a:t>Presentation made at the Earth Sciences and Climate Change Conference, San Francisco, July 28 2014</a:t>
            </a:r>
          </a:p>
          <a:p>
            <a:endParaRPr lang="en-US" dirty="0"/>
          </a:p>
        </p:txBody>
      </p:sp>
    </p:spTree>
    <p:extLst>
      <p:ext uri="{BB962C8B-B14F-4D97-AF65-F5344CB8AC3E}">
        <p14:creationId xmlns:p14="http://schemas.microsoft.com/office/powerpoint/2010/main" xmlns="" val="2511511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idx="1"/>
          </p:nvPr>
        </p:nvSpPr>
        <p:spPr/>
        <p:txBody>
          <a:bodyPr>
            <a:normAutofit/>
          </a:bodyPr>
          <a:lstStyle/>
          <a:p>
            <a:r>
              <a:rPr lang="en-US" dirty="0" smtClean="0"/>
              <a:t>Background</a:t>
            </a:r>
          </a:p>
          <a:p>
            <a:r>
              <a:rPr lang="en-US" dirty="0" smtClean="0"/>
              <a:t>Extreme Events in the Canadian Prairie Provinces</a:t>
            </a:r>
          </a:p>
          <a:p>
            <a:r>
              <a:rPr lang="en-US" dirty="0" smtClean="0"/>
              <a:t>Future Climate Change and Extreme Events</a:t>
            </a:r>
          </a:p>
          <a:p>
            <a:r>
              <a:rPr lang="en-US" dirty="0" smtClean="0"/>
              <a:t>Impacts of Extreme Events on Agriculture</a:t>
            </a:r>
          </a:p>
          <a:p>
            <a:r>
              <a:rPr lang="en-US" dirty="0" smtClean="0"/>
              <a:t>Impacts of Extreme Events on Other Sectors</a:t>
            </a:r>
          </a:p>
          <a:p>
            <a:r>
              <a:rPr lang="en-US" dirty="0" smtClean="0"/>
              <a:t>Economic Cost of Extreme Events – Methodological Issues</a:t>
            </a:r>
          </a:p>
          <a:p>
            <a:r>
              <a:rPr lang="en-US" dirty="0" smtClean="0"/>
              <a:t>Challenges for the Future</a:t>
            </a:r>
          </a:p>
          <a:p>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2</a:t>
            </a:fld>
            <a:endParaRPr lang="en-US" dirty="0"/>
          </a:p>
        </p:txBody>
      </p:sp>
    </p:spTree>
    <p:extLst>
      <p:ext uri="{BB962C8B-B14F-4D97-AF65-F5344CB8AC3E}">
        <p14:creationId xmlns:p14="http://schemas.microsoft.com/office/powerpoint/2010/main" xmlns="" val="333140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normAutofit lnSpcReduction="10000"/>
          </a:bodyPr>
          <a:lstStyle/>
          <a:p>
            <a:r>
              <a:rPr lang="en-US" dirty="0" smtClean="0"/>
              <a:t>Predictions of climate change for the Canadian prairie region suggest a higher growing season temperature and longer growing season associated with more variable precipitation</a:t>
            </a:r>
          </a:p>
          <a:p>
            <a:r>
              <a:rPr lang="en-US" dirty="0" smtClean="0"/>
              <a:t>In addition, frequency of some extreme events would also increase</a:t>
            </a:r>
          </a:p>
          <a:p>
            <a:r>
              <a:rPr lang="en-US" dirty="0" smtClean="0"/>
              <a:t>Canadian Prairie Region is predominantly an agricultural region of Canada</a:t>
            </a:r>
          </a:p>
          <a:p>
            <a:r>
              <a:rPr lang="en-US" dirty="0" smtClean="0"/>
              <a:t>Increased frequency of extreme events would have a serious impact on the region’s economy, and through that on the national economy</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3</a:t>
            </a:fld>
            <a:endParaRPr lang="en-US" dirty="0"/>
          </a:p>
        </p:txBody>
      </p:sp>
    </p:spTree>
    <p:extLst>
      <p:ext uri="{BB962C8B-B14F-4D97-AF65-F5344CB8AC3E}">
        <p14:creationId xmlns:p14="http://schemas.microsoft.com/office/powerpoint/2010/main" xmlns="" val="3818077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Location of Canadian Prairie Provinces</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4</a:t>
            </a:fld>
            <a:endParaRPr lang="en-US" dirty="0"/>
          </a:p>
        </p:txBody>
      </p:sp>
      <p:pic>
        <p:nvPicPr>
          <p:cNvPr id="9" name="Picture 8" descr="http://www23.statcan.gc.ca/imdb-bmdi/document/SGC_CGT_78241_V1-eng.jpg"/>
          <p:cNvPicPr/>
          <p:nvPr/>
        </p:nvPicPr>
        <p:blipFill>
          <a:blip r:embed="rId2">
            <a:extLst>
              <a:ext uri="{28A0092B-C50C-407E-A947-70E740481C1C}">
                <a14:useLocalDpi xmlns:a14="http://schemas.microsoft.com/office/drawing/2010/main" xmlns="" val="0"/>
              </a:ext>
            </a:extLst>
          </a:blip>
          <a:srcRect/>
          <a:stretch>
            <a:fillRect/>
          </a:stretch>
        </p:blipFill>
        <p:spPr bwMode="auto">
          <a:xfrm>
            <a:off x="3222593" y="2008712"/>
            <a:ext cx="5699987" cy="4036981"/>
          </a:xfrm>
          <a:prstGeom prst="rect">
            <a:avLst/>
          </a:prstGeom>
          <a:noFill/>
          <a:ln>
            <a:noFill/>
          </a:ln>
        </p:spPr>
      </p:pic>
    </p:spTree>
    <p:extLst>
      <p:ext uri="{BB962C8B-B14F-4D97-AF65-F5344CB8AC3E}">
        <p14:creationId xmlns:p14="http://schemas.microsoft.com/office/powerpoint/2010/main" xmlns="" val="835208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Canadian Prairie Region</a:t>
            </a:r>
            <a:endParaRPr lang="en-US" dirty="0"/>
          </a:p>
        </p:txBody>
      </p:sp>
      <p:sp>
        <p:nvSpPr>
          <p:cNvPr id="6" name="Content Placeholder 5"/>
          <p:cNvSpPr>
            <a:spLocks noGrp="1"/>
          </p:cNvSpPr>
          <p:nvPr>
            <p:ph idx="1"/>
          </p:nvPr>
        </p:nvSpPr>
        <p:spPr/>
        <p:txBody>
          <a:bodyPr/>
          <a:lstStyle/>
          <a:p>
            <a:r>
              <a:rPr lang="en-US" dirty="0" smtClean="0"/>
              <a:t>Consist of three provinces: Alberta, Saskatchewan, and Manitoba</a:t>
            </a:r>
          </a:p>
          <a:p>
            <a:r>
              <a:rPr lang="en-US" dirty="0" smtClean="0"/>
              <a:t>Region is the breadbasket of Canada with 81% of all area under crops</a:t>
            </a:r>
          </a:p>
          <a:p>
            <a:r>
              <a:rPr lang="en-US" dirty="0" smtClean="0"/>
              <a:t>Changes in crop productivity of the region would not only affect field crop producers but also livestock producers and through these impacts, the entire socio-economic fabric of the region</a:t>
            </a:r>
          </a:p>
          <a:p>
            <a:r>
              <a:rPr lang="en-US" dirty="0" smtClean="0"/>
              <a:t>Though linkages (trade and others), these impacts would permeate to other parts of Canada as well. </a:t>
            </a:r>
            <a:endParaRPr lang="en-US" dirty="0"/>
          </a:p>
        </p:txBody>
      </p:sp>
      <p:sp>
        <p:nvSpPr>
          <p:cNvPr id="3" name="Date Placeholder 2"/>
          <p:cNvSpPr>
            <a:spLocks noGrp="1"/>
          </p:cNvSpPr>
          <p:nvPr>
            <p:ph type="dt" sz="half" idx="10"/>
          </p:nvPr>
        </p:nvSpPr>
        <p:spPr/>
        <p:txBody>
          <a:bodyPr/>
          <a:lstStyle/>
          <a:p>
            <a:r>
              <a:rPr lang="en-US" smtClean="0"/>
              <a:t>7/28/2014</a:t>
            </a:r>
            <a:endParaRPr lang="en-US" dirty="0"/>
          </a:p>
        </p:txBody>
      </p:sp>
      <p:sp>
        <p:nvSpPr>
          <p:cNvPr id="4" name="Footer Placeholder 3"/>
          <p:cNvSpPr>
            <a:spLocks noGrp="1"/>
          </p:cNvSpPr>
          <p:nvPr>
            <p:ph type="ftr" sz="quarter" idx="11"/>
          </p:nvPr>
        </p:nvSpPr>
        <p:spPr/>
        <p:txBody>
          <a:bodyPr/>
          <a:lstStyle/>
          <a:p>
            <a:r>
              <a:rPr lang="en-US" smtClean="0"/>
              <a:t>Earth Science and Climate Change, San Francisco, July 28-30 2014</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5</a:t>
            </a:fld>
            <a:endParaRPr lang="en-US" dirty="0"/>
          </a:p>
        </p:txBody>
      </p:sp>
    </p:spTree>
    <p:extLst>
      <p:ext uri="{BB962C8B-B14F-4D97-AF65-F5344CB8AC3E}">
        <p14:creationId xmlns:p14="http://schemas.microsoft.com/office/powerpoint/2010/main" xmlns="" val="18347322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bother finding out about climate and its extremes?</a:t>
            </a:r>
            <a:endParaRPr lang="en-US" dirty="0"/>
          </a:p>
        </p:txBody>
      </p:sp>
      <p:sp>
        <p:nvSpPr>
          <p:cNvPr id="3" name="Content Placeholder 2"/>
          <p:cNvSpPr>
            <a:spLocks noGrp="1"/>
          </p:cNvSpPr>
          <p:nvPr>
            <p:ph idx="1"/>
          </p:nvPr>
        </p:nvSpPr>
        <p:spPr/>
        <p:txBody>
          <a:bodyPr>
            <a:normAutofit/>
          </a:bodyPr>
          <a:lstStyle/>
          <a:p>
            <a:r>
              <a:rPr lang="en-US" dirty="0" smtClean="0"/>
              <a:t>Signs of a changing climate are clear and having effects</a:t>
            </a:r>
          </a:p>
          <a:p>
            <a:r>
              <a:rPr lang="en-US" dirty="0" smtClean="0"/>
              <a:t>Temperature extremes are changing, especially in the winter and spring </a:t>
            </a:r>
          </a:p>
          <a:p>
            <a:r>
              <a:rPr lang="en-US" dirty="0" smtClean="0"/>
              <a:t>Precipitation is highly variable </a:t>
            </a:r>
          </a:p>
          <a:p>
            <a:r>
              <a:rPr lang="en-US" dirty="0" smtClean="0"/>
              <a:t>Climate has strong effects, especially on year to year changes of agricultural production and water resources</a:t>
            </a:r>
          </a:p>
          <a:p>
            <a:r>
              <a:rPr lang="en-US" dirty="0" smtClean="0"/>
              <a:t>In the region, droughts are frequent and create large negative impacts</a:t>
            </a:r>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6</a:t>
            </a:fld>
            <a:endParaRPr lang="en-US" dirty="0"/>
          </a:p>
        </p:txBody>
      </p:sp>
    </p:spTree>
    <p:extLst>
      <p:ext uri="{BB962C8B-B14F-4D97-AF65-F5344CB8AC3E}">
        <p14:creationId xmlns:p14="http://schemas.microsoft.com/office/powerpoint/2010/main" xmlns="" val="16148111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098675" y="304800"/>
            <a:ext cx="8001000" cy="685800"/>
          </a:xfrm>
        </p:spPr>
        <p:txBody>
          <a:bodyPr>
            <a:normAutofit fontScale="90000"/>
          </a:bodyPr>
          <a:lstStyle/>
          <a:p>
            <a:r>
              <a:rPr lang="en-CA" altLang="en-US" sz="1600" b="1"/>
              <a:t>Most Expensive Canadian Natural Disasters (Total </a:t>
            </a:r>
            <a:r>
              <a:rPr lang="en-CA" altLang="en-US" sz="1800" b="1"/>
              <a:t>Estimated Economic Impact &gt;=$1 billion 2000$) </a:t>
            </a:r>
            <a:br>
              <a:rPr lang="en-CA" altLang="en-US" sz="1800" b="1"/>
            </a:br>
            <a:r>
              <a:rPr lang="en-CA" altLang="en-US" sz="1200" b="1"/>
              <a:t>[Courtsy: Grace Koshida, Environment Canada]</a:t>
            </a:r>
            <a:r>
              <a:rPr lang="en-US" altLang="en-US" sz="1800" b="1"/>
              <a:t/>
            </a:r>
            <a:br>
              <a:rPr lang="en-US" altLang="en-US" sz="1800" b="1"/>
            </a:br>
            <a:r>
              <a:rPr lang="en-US" altLang="en-US" sz="1800" b="1"/>
              <a:t>]</a:t>
            </a:r>
            <a:endParaRPr lang="en-US" altLang="en-US" sz="180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996327082"/>
              </p:ext>
            </p:extLst>
          </p:nvPr>
        </p:nvGraphicFramePr>
        <p:xfrm>
          <a:off x="2098675" y="990600"/>
          <a:ext cx="8001000" cy="5832527"/>
        </p:xfrm>
        <a:graphic>
          <a:graphicData uri="http://schemas.openxmlformats.org/drawingml/2006/table">
            <a:tbl>
              <a:tblPr firstRow="1" bandRow="1">
                <a:tableStyleId>{5C22544A-7EE6-4342-B048-85BDC9FD1C3A}</a:tableStyleId>
              </a:tblPr>
              <a:tblGrid>
                <a:gridCol w="2000250"/>
                <a:gridCol w="2000250"/>
                <a:gridCol w="2000250"/>
                <a:gridCol w="2000250"/>
              </a:tblGrid>
              <a:tr h="937921">
                <a:tc>
                  <a:txBody>
                    <a:bodyPr/>
                    <a:lstStyle/>
                    <a:p>
                      <a:pPr marL="0" marR="0" algn="ctr">
                        <a:spcBef>
                          <a:spcPts val="0"/>
                        </a:spcBef>
                        <a:spcAft>
                          <a:spcPts val="0"/>
                        </a:spcAft>
                      </a:pPr>
                      <a:r>
                        <a:rPr lang="en-CA" sz="2000" b="1" dirty="0">
                          <a:solidFill>
                            <a:srgbClr val="000000"/>
                          </a:solidFill>
                          <a:latin typeface="Arial"/>
                          <a:ea typeface="Times New Roman"/>
                          <a:cs typeface="Times New Roman"/>
                        </a:rPr>
                        <a:t>Date of occurrence</a:t>
                      </a:r>
                      <a:endParaRPr lang="en-US" sz="2000" dirty="0">
                        <a:latin typeface="Times New Roman"/>
                        <a:ea typeface="Times New Roman"/>
                        <a:cs typeface="Times New Roman"/>
                      </a:endParaRPr>
                    </a:p>
                  </a:txBody>
                  <a:tcPr marL="19050" marR="19050" marT="0" marB="0"/>
                </a:tc>
                <a:tc>
                  <a:txBody>
                    <a:bodyPr/>
                    <a:lstStyle/>
                    <a:p>
                      <a:pPr marL="0" marR="0" algn="ctr">
                        <a:spcBef>
                          <a:spcPts val="0"/>
                        </a:spcBef>
                        <a:spcAft>
                          <a:spcPts val="0"/>
                        </a:spcAft>
                      </a:pPr>
                      <a:r>
                        <a:rPr lang="en-CA" sz="2000" b="1" dirty="0">
                          <a:solidFill>
                            <a:srgbClr val="000000"/>
                          </a:solidFill>
                          <a:latin typeface="Arial"/>
                          <a:ea typeface="Times New Roman"/>
                          <a:cs typeface="Times New Roman"/>
                        </a:rPr>
                        <a:t>Event</a:t>
                      </a:r>
                      <a:endParaRPr lang="en-US" sz="2000" dirty="0">
                        <a:latin typeface="Times New Roman"/>
                        <a:ea typeface="Times New Roman"/>
                        <a:cs typeface="Times New Roman"/>
                      </a:endParaRPr>
                    </a:p>
                  </a:txBody>
                  <a:tcPr marL="19050" marR="19050" marT="0" marB="0"/>
                </a:tc>
                <a:tc>
                  <a:txBody>
                    <a:bodyPr/>
                    <a:lstStyle/>
                    <a:p>
                      <a:pPr marL="0" marR="0" algn="ctr">
                        <a:spcBef>
                          <a:spcPts val="0"/>
                        </a:spcBef>
                        <a:spcAft>
                          <a:spcPts val="0"/>
                        </a:spcAft>
                      </a:pPr>
                      <a:r>
                        <a:rPr lang="en-CA" sz="2000" b="1">
                          <a:solidFill>
                            <a:srgbClr val="000000"/>
                          </a:solidFill>
                          <a:latin typeface="Arial"/>
                          <a:ea typeface="Times New Roman"/>
                          <a:cs typeface="Times New Roman"/>
                        </a:rPr>
                        <a:t>Location</a:t>
                      </a:r>
                      <a:endParaRPr lang="en-US" sz="2000">
                        <a:latin typeface="Times New Roman"/>
                        <a:ea typeface="Times New Roman"/>
                        <a:cs typeface="Times New Roman"/>
                      </a:endParaRPr>
                    </a:p>
                  </a:txBody>
                  <a:tcPr marL="19050" marR="19050" marT="0" marB="0"/>
                </a:tc>
                <a:tc>
                  <a:txBody>
                    <a:bodyPr/>
                    <a:lstStyle/>
                    <a:p>
                      <a:pPr marL="0" marR="0" algn="ctr">
                        <a:spcBef>
                          <a:spcPts val="0"/>
                        </a:spcBef>
                        <a:spcAft>
                          <a:spcPts val="0"/>
                        </a:spcAft>
                      </a:pPr>
                      <a:r>
                        <a:rPr lang="en-CA" sz="2000" b="1">
                          <a:solidFill>
                            <a:srgbClr val="000000"/>
                          </a:solidFill>
                          <a:latin typeface="Arial"/>
                          <a:ea typeface="Times New Roman"/>
                          <a:cs typeface="Times New Roman"/>
                        </a:rPr>
                        <a:t>Estimated Total Cost</a:t>
                      </a:r>
                      <a:endParaRPr lang="en-US" sz="2000">
                        <a:latin typeface="Times New Roman"/>
                        <a:ea typeface="Times New Roman"/>
                        <a:cs typeface="Times New Roman"/>
                      </a:endParaRPr>
                    </a:p>
                    <a:p>
                      <a:pPr marL="0" marR="0" algn="ctr">
                        <a:spcBef>
                          <a:spcPts val="0"/>
                        </a:spcBef>
                        <a:spcAft>
                          <a:spcPts val="0"/>
                        </a:spcAft>
                      </a:pPr>
                      <a:r>
                        <a:rPr lang="en-CA" sz="2000" b="1">
                          <a:solidFill>
                            <a:srgbClr val="000000"/>
                          </a:solidFill>
                          <a:latin typeface="Arial"/>
                          <a:ea typeface="Times New Roman"/>
                          <a:cs typeface="Times New Roman"/>
                        </a:rPr>
                        <a:t>(billion 2000$)</a:t>
                      </a:r>
                      <a:endParaRPr lang="en-US" sz="2000">
                        <a:latin typeface="Times New Roman"/>
                        <a:ea typeface="Times New Roman"/>
                        <a:cs typeface="Times New Roman"/>
                      </a:endParaRPr>
                    </a:p>
                  </a:txBody>
                  <a:tcPr marL="19050" marR="19050" marT="0" marB="0"/>
                </a:tc>
              </a:tr>
              <a:tr h="586033">
                <a:tc>
                  <a:txBody>
                    <a:bodyPr/>
                    <a:lstStyle/>
                    <a:p>
                      <a:pPr marL="0" marR="0">
                        <a:spcBef>
                          <a:spcPts val="0"/>
                        </a:spcBef>
                        <a:spcAft>
                          <a:spcPts val="0"/>
                        </a:spcAft>
                      </a:pPr>
                      <a:r>
                        <a:rPr lang="en-CA" sz="2000">
                          <a:solidFill>
                            <a:srgbClr val="000000"/>
                          </a:solidFill>
                          <a:latin typeface="Arial"/>
                          <a:ea typeface="Times New Roman"/>
                          <a:cs typeface="Times New Roman"/>
                        </a:rPr>
                        <a:t>2001-2002</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Drought</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kern="1200" dirty="0" err="1" smtClean="0">
                          <a:solidFill>
                            <a:schemeClr val="dk1"/>
                          </a:solidFill>
                          <a:latin typeface="+mn-lt"/>
                          <a:ea typeface="+mn-ea"/>
                          <a:cs typeface="+mn-cs"/>
                        </a:rPr>
                        <a:t>Prairies,Ontario</a:t>
                      </a:r>
                      <a:r>
                        <a:rPr lang="en-CA" sz="1800" kern="1200" dirty="0" smtClean="0">
                          <a:solidFill>
                            <a:schemeClr val="dk1"/>
                          </a:solidFill>
                          <a:latin typeface="+mn-lt"/>
                          <a:ea typeface="+mn-ea"/>
                          <a:cs typeface="+mn-cs"/>
                        </a:rPr>
                        <a:t>, Nova Scotia, PEI</a:t>
                      </a:r>
                      <a:endParaRPr lang="en-CA" sz="20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$5.8</a:t>
                      </a:r>
                      <a:endParaRPr lang="en-US" sz="2000">
                        <a:latin typeface="Times New Roman"/>
                        <a:ea typeface="Times New Roman"/>
                        <a:cs typeface="Times New Roman"/>
                      </a:endParaRPr>
                    </a:p>
                  </a:txBody>
                  <a:tcPr marL="19050" marR="19050" marT="0" marB="0"/>
                </a:tc>
              </a:tr>
              <a:tr h="380379">
                <a:tc>
                  <a:txBody>
                    <a:bodyPr/>
                    <a:lstStyle/>
                    <a:p>
                      <a:pPr marL="0" marR="0">
                        <a:spcBef>
                          <a:spcPts val="0"/>
                        </a:spcBef>
                        <a:spcAft>
                          <a:spcPts val="0"/>
                        </a:spcAft>
                      </a:pPr>
                      <a:r>
                        <a:rPr lang="en-CA" sz="2000">
                          <a:solidFill>
                            <a:srgbClr val="000000"/>
                          </a:solidFill>
                          <a:latin typeface="Arial"/>
                          <a:ea typeface="Times New Roman"/>
                          <a:cs typeface="Times New Roman"/>
                        </a:rPr>
                        <a:t>1980</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Drought</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endParaRPr lang="en-CA" sz="200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$5.8</a:t>
                      </a:r>
                      <a:endParaRPr lang="en-US" sz="2000">
                        <a:latin typeface="Times New Roman"/>
                        <a:ea typeface="Times New Roman"/>
                        <a:cs typeface="Times New Roman"/>
                      </a:endParaRPr>
                    </a:p>
                  </a:txBody>
                  <a:tcPr marL="19050" marR="19050" marT="0" marB="0"/>
                </a:tc>
              </a:tr>
              <a:tr h="548623">
                <a:tc>
                  <a:txBody>
                    <a:bodyPr/>
                    <a:lstStyle/>
                    <a:p>
                      <a:pPr marL="0" marR="0">
                        <a:spcBef>
                          <a:spcPts val="0"/>
                        </a:spcBef>
                        <a:spcAft>
                          <a:spcPts val="0"/>
                        </a:spcAft>
                      </a:pPr>
                      <a:endParaRPr lang="en-CA" sz="2000">
                        <a:solidFill>
                          <a:srgbClr val="000000"/>
                        </a:solidFill>
                        <a:latin typeface="Arial"/>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Freezing rain</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kern="1200" dirty="0" smtClean="0">
                          <a:solidFill>
                            <a:schemeClr val="dk1"/>
                          </a:solidFill>
                          <a:latin typeface="+mn-lt"/>
                          <a:ea typeface="+mn-ea"/>
                          <a:cs typeface="+mn-cs"/>
                        </a:rPr>
                        <a:t>Ontario to New Brunswick</a:t>
                      </a:r>
                      <a:endParaRPr lang="en-CA" sz="20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$5.4</a:t>
                      </a:r>
                      <a:endParaRPr lang="en-US" sz="2000">
                        <a:latin typeface="Times New Roman"/>
                        <a:ea typeface="Times New Roman"/>
                        <a:cs typeface="Times New Roman"/>
                      </a:endParaRPr>
                    </a:p>
                  </a:txBody>
                  <a:tcPr marL="19050" marR="19050" marT="0" marB="0"/>
                </a:tc>
              </a:tr>
              <a:tr h="380379">
                <a:tc>
                  <a:txBody>
                    <a:bodyPr/>
                    <a:lstStyle/>
                    <a:p>
                      <a:pPr marL="0" marR="0">
                        <a:spcBef>
                          <a:spcPts val="0"/>
                        </a:spcBef>
                        <a:spcAft>
                          <a:spcPts val="0"/>
                        </a:spcAft>
                      </a:pPr>
                      <a:r>
                        <a:rPr lang="en-CA" sz="2000">
                          <a:solidFill>
                            <a:srgbClr val="000000"/>
                          </a:solidFill>
                          <a:latin typeface="Arial"/>
                          <a:ea typeface="Times New Roman"/>
                          <a:cs typeface="Times New Roman"/>
                        </a:rPr>
                        <a:t>1988</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Drought</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dirty="0" smtClean="0">
                          <a:solidFill>
                            <a:srgbClr val="000000"/>
                          </a:solidFill>
                          <a:latin typeface="Arial"/>
                          <a:ea typeface="Times New Roman"/>
                          <a:cs typeface="Times New Roman"/>
                        </a:rPr>
                        <a:t>Prairies</a:t>
                      </a:r>
                      <a:endParaRPr lang="en-CA" sz="18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$4.1</a:t>
                      </a:r>
                      <a:endParaRPr lang="en-US" sz="2000">
                        <a:latin typeface="Times New Roman"/>
                        <a:ea typeface="Times New Roman"/>
                        <a:cs typeface="Times New Roman"/>
                      </a:endParaRPr>
                    </a:p>
                  </a:txBody>
                  <a:tcPr marL="19050" marR="19050" marT="0" marB="0"/>
                </a:tc>
              </a:tr>
              <a:tr h="380379">
                <a:tc>
                  <a:txBody>
                    <a:bodyPr/>
                    <a:lstStyle/>
                    <a:p>
                      <a:pPr marL="0" marR="0">
                        <a:spcBef>
                          <a:spcPts val="0"/>
                        </a:spcBef>
                        <a:spcAft>
                          <a:spcPts val="0"/>
                        </a:spcAft>
                      </a:pPr>
                      <a:r>
                        <a:rPr lang="en-CA" sz="2000">
                          <a:solidFill>
                            <a:srgbClr val="000000"/>
                          </a:solidFill>
                          <a:latin typeface="Arial"/>
                          <a:ea typeface="Times New Roman"/>
                          <a:cs typeface="Times New Roman"/>
                        </a:rPr>
                        <a:t>1979</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Drought</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smtClean="0">
                          <a:solidFill>
                            <a:srgbClr val="000000"/>
                          </a:solidFill>
                          <a:latin typeface="Arial"/>
                          <a:ea typeface="Times New Roman"/>
                          <a:cs typeface="Times New Roman"/>
                        </a:rPr>
                        <a:t>Prairies</a:t>
                      </a:r>
                      <a:endParaRPr lang="en-CA" sz="18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$3.4</a:t>
                      </a:r>
                      <a:endParaRPr lang="en-US" sz="2000">
                        <a:latin typeface="Times New Roman"/>
                        <a:ea typeface="Times New Roman"/>
                        <a:cs typeface="Times New Roman"/>
                      </a:endParaRPr>
                    </a:p>
                  </a:txBody>
                  <a:tcPr marL="19050" marR="19050" marT="0" marB="0"/>
                </a:tc>
              </a:tr>
              <a:tr h="380379">
                <a:tc>
                  <a:txBody>
                    <a:bodyPr/>
                    <a:lstStyle/>
                    <a:p>
                      <a:pPr marL="0" marR="0">
                        <a:spcBef>
                          <a:spcPts val="0"/>
                        </a:spcBef>
                        <a:spcAft>
                          <a:spcPts val="0"/>
                        </a:spcAft>
                      </a:pPr>
                      <a:r>
                        <a:rPr lang="en-CA" sz="2000">
                          <a:solidFill>
                            <a:srgbClr val="000000"/>
                          </a:solidFill>
                          <a:latin typeface="Arial"/>
                          <a:ea typeface="Times New Roman"/>
                          <a:cs typeface="Times New Roman"/>
                        </a:rPr>
                        <a:t>1984</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Drought</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dirty="0" smtClean="0">
                          <a:solidFill>
                            <a:srgbClr val="000000"/>
                          </a:solidFill>
                          <a:latin typeface="Arial"/>
                          <a:ea typeface="Times New Roman"/>
                          <a:cs typeface="Times New Roman"/>
                        </a:rPr>
                        <a:t>Prairies</a:t>
                      </a:r>
                      <a:endParaRPr lang="en-CA" sz="18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$1.9</a:t>
                      </a:r>
                      <a:endParaRPr lang="en-US" sz="2000">
                        <a:latin typeface="Times New Roman"/>
                        <a:ea typeface="Times New Roman"/>
                        <a:cs typeface="Times New Roman"/>
                      </a:endParaRPr>
                    </a:p>
                  </a:txBody>
                  <a:tcPr marL="19050" marR="19050" marT="0" marB="0"/>
                </a:tc>
              </a:tr>
              <a:tr h="380379">
                <a:tc>
                  <a:txBody>
                    <a:bodyPr/>
                    <a:lstStyle/>
                    <a:p>
                      <a:pPr marL="0" marR="0">
                        <a:spcBef>
                          <a:spcPts val="0"/>
                        </a:spcBef>
                        <a:spcAft>
                          <a:spcPts val="0"/>
                        </a:spcAft>
                      </a:pPr>
                      <a:endParaRPr lang="en-CA" sz="2000">
                        <a:solidFill>
                          <a:srgbClr val="000000"/>
                        </a:solidFill>
                        <a:latin typeface="Arial"/>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Flood</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dirty="0" smtClean="0">
                          <a:solidFill>
                            <a:srgbClr val="000000"/>
                          </a:solidFill>
                          <a:latin typeface="Arial"/>
                          <a:ea typeface="Times New Roman"/>
                          <a:cs typeface="Times New Roman"/>
                        </a:rPr>
                        <a:t>Québec</a:t>
                      </a:r>
                      <a:endParaRPr lang="en-CA" sz="18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$1.6</a:t>
                      </a:r>
                      <a:endParaRPr lang="en-US" sz="2000">
                        <a:latin typeface="Times New Roman"/>
                        <a:ea typeface="Times New Roman"/>
                        <a:cs typeface="Times New Roman"/>
                      </a:endParaRPr>
                    </a:p>
                  </a:txBody>
                  <a:tcPr marL="19050" marR="19050" marT="0" marB="0"/>
                </a:tc>
              </a:tr>
              <a:tr h="380379">
                <a:tc>
                  <a:txBody>
                    <a:bodyPr/>
                    <a:lstStyle/>
                    <a:p>
                      <a:pPr marL="0" marR="0">
                        <a:spcBef>
                          <a:spcPts val="0"/>
                        </a:spcBef>
                        <a:spcAft>
                          <a:spcPts val="0"/>
                        </a:spcAft>
                      </a:pPr>
                      <a:r>
                        <a:rPr lang="en-CA" sz="2000">
                          <a:solidFill>
                            <a:srgbClr val="000000"/>
                          </a:solidFill>
                          <a:latin typeface="Arial"/>
                          <a:ea typeface="Times New Roman"/>
                          <a:cs typeface="Times New Roman"/>
                        </a:rPr>
                        <a:t>May, 1950</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Flood</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dirty="0" smtClean="0">
                          <a:solidFill>
                            <a:srgbClr val="000000"/>
                          </a:solidFill>
                          <a:latin typeface="Arial"/>
                          <a:ea typeface="Times New Roman"/>
                          <a:cs typeface="Times New Roman"/>
                        </a:rPr>
                        <a:t>Manitoba</a:t>
                      </a:r>
                      <a:endParaRPr lang="en-CA" sz="18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dirty="0">
                          <a:solidFill>
                            <a:srgbClr val="000000"/>
                          </a:solidFill>
                          <a:latin typeface="Arial"/>
                          <a:ea typeface="Times New Roman"/>
                          <a:cs typeface="Times New Roman"/>
                        </a:rPr>
                        <a:t>$1.1</a:t>
                      </a:r>
                      <a:endParaRPr lang="en-US" sz="2000" dirty="0">
                        <a:latin typeface="Times New Roman"/>
                        <a:ea typeface="Times New Roman"/>
                        <a:cs typeface="Times New Roman"/>
                      </a:endParaRPr>
                    </a:p>
                  </a:txBody>
                  <a:tcPr marL="19050" marR="19050" marT="0" marB="0"/>
                </a:tc>
              </a:tr>
              <a:tr h="548623">
                <a:tc>
                  <a:txBody>
                    <a:bodyPr/>
                    <a:lstStyle/>
                    <a:p>
                      <a:pPr marL="0" marR="0">
                        <a:spcBef>
                          <a:spcPts val="0"/>
                        </a:spcBef>
                        <a:spcAft>
                          <a:spcPts val="0"/>
                        </a:spcAft>
                      </a:pPr>
                      <a:endParaRPr lang="en-CA" sz="2000">
                        <a:solidFill>
                          <a:srgbClr val="000000"/>
                        </a:solidFill>
                        <a:latin typeface="Arial"/>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Hurricane Hazel</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1800" dirty="0" smtClean="0">
                          <a:solidFill>
                            <a:srgbClr val="000000"/>
                          </a:solidFill>
                          <a:latin typeface="Arial"/>
                          <a:ea typeface="Times New Roman"/>
                          <a:cs typeface="Times New Roman"/>
                        </a:rPr>
                        <a:t>Toronto</a:t>
                      </a:r>
                      <a:r>
                        <a:rPr lang="en-CA" sz="1800" baseline="0" dirty="0" smtClean="0">
                          <a:solidFill>
                            <a:srgbClr val="000000"/>
                          </a:solidFill>
                          <a:latin typeface="Arial"/>
                          <a:ea typeface="Times New Roman"/>
                          <a:cs typeface="Times New Roman"/>
                        </a:rPr>
                        <a:t> &amp; S</a:t>
                      </a:r>
                      <a:r>
                        <a:rPr lang="en-CA" sz="1800" dirty="0" smtClean="0">
                          <a:solidFill>
                            <a:srgbClr val="000000"/>
                          </a:solidFill>
                          <a:latin typeface="Arial"/>
                          <a:ea typeface="Times New Roman"/>
                          <a:cs typeface="Times New Roman"/>
                        </a:rPr>
                        <a:t>outhern ON</a:t>
                      </a:r>
                      <a:endParaRPr lang="en-CA" sz="18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$1.1</a:t>
                      </a:r>
                      <a:endParaRPr lang="en-US" sz="2000">
                        <a:latin typeface="Times New Roman"/>
                        <a:ea typeface="Times New Roman"/>
                        <a:cs typeface="Times New Roman"/>
                      </a:endParaRPr>
                    </a:p>
                  </a:txBody>
                  <a:tcPr marL="19050" marR="19050" marT="0" marB="0"/>
                </a:tc>
              </a:tr>
              <a:tr h="380379">
                <a:tc>
                  <a:txBody>
                    <a:bodyPr/>
                    <a:lstStyle/>
                    <a:p>
                      <a:pPr marL="0" marR="0">
                        <a:spcBef>
                          <a:spcPts val="0"/>
                        </a:spcBef>
                        <a:spcAft>
                          <a:spcPts val="0"/>
                        </a:spcAft>
                      </a:pPr>
                      <a:r>
                        <a:rPr lang="en-CA" sz="2000">
                          <a:solidFill>
                            <a:srgbClr val="000000"/>
                          </a:solidFill>
                          <a:latin typeface="Arial"/>
                          <a:ea typeface="Times New Roman"/>
                          <a:cs typeface="Times New Roman"/>
                        </a:rPr>
                        <a:t>1931-1938</a:t>
                      </a:r>
                      <a:endParaRPr lang="en-US" sz="200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a:solidFill>
                            <a:srgbClr val="000000"/>
                          </a:solidFill>
                          <a:latin typeface="Arial"/>
                          <a:ea typeface="Times New Roman"/>
                          <a:cs typeface="Times New Roman"/>
                        </a:rPr>
                        <a:t>Drought</a:t>
                      </a:r>
                      <a:endParaRPr lang="en-US" sz="2000">
                        <a:latin typeface="Times New Roman"/>
                        <a:ea typeface="Times New Roman"/>
                        <a:cs typeface="Times New Roman"/>
                      </a:endParaRPr>
                    </a:p>
                  </a:txBody>
                  <a:tcPr marL="19050" marR="1905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dirty="0" smtClean="0">
                          <a:solidFill>
                            <a:srgbClr val="000000"/>
                          </a:solidFill>
                          <a:latin typeface="Arial"/>
                          <a:ea typeface="Times New Roman"/>
                          <a:cs typeface="Times New Roman"/>
                        </a:rPr>
                        <a:t>Prairies</a:t>
                      </a:r>
                    </a:p>
                  </a:txBody>
                  <a:tcPr marL="19050" marR="19050" marT="0" marB="0"/>
                </a:tc>
                <a:tc>
                  <a:txBody>
                    <a:bodyPr/>
                    <a:lstStyle/>
                    <a:p>
                      <a:pPr marL="0" marR="0" algn="r">
                        <a:spcBef>
                          <a:spcPts val="0"/>
                        </a:spcBef>
                        <a:spcAft>
                          <a:spcPts val="0"/>
                        </a:spcAft>
                      </a:pPr>
                      <a:r>
                        <a:rPr lang="en-CA" sz="2000">
                          <a:solidFill>
                            <a:srgbClr val="000000"/>
                          </a:solidFill>
                          <a:latin typeface="Arial"/>
                          <a:ea typeface="Times New Roman"/>
                          <a:cs typeface="Times New Roman"/>
                        </a:rPr>
                        <a:t>$1.0</a:t>
                      </a:r>
                      <a:endParaRPr lang="en-US" sz="2000">
                        <a:latin typeface="Times New Roman"/>
                        <a:ea typeface="Times New Roman"/>
                        <a:cs typeface="Times New Roman"/>
                      </a:endParaRPr>
                    </a:p>
                  </a:txBody>
                  <a:tcPr marL="19050" marR="19050" marT="0" marB="0"/>
                </a:tc>
              </a:tr>
              <a:tr h="548623">
                <a:tc>
                  <a:txBody>
                    <a:bodyPr/>
                    <a:lstStyle/>
                    <a:p>
                      <a:pPr marL="0" marR="0">
                        <a:spcBef>
                          <a:spcPts val="0"/>
                        </a:spcBef>
                        <a:spcAft>
                          <a:spcPts val="0"/>
                        </a:spcAft>
                      </a:pPr>
                      <a:r>
                        <a:rPr lang="en-CA" sz="2000" dirty="0">
                          <a:solidFill>
                            <a:srgbClr val="000000"/>
                          </a:solidFill>
                          <a:latin typeface="Arial"/>
                          <a:ea typeface="Times New Roman"/>
                          <a:cs typeface="Times New Roman"/>
                        </a:rPr>
                        <a:t>1989</a:t>
                      </a:r>
                      <a:endParaRPr lang="en-US" sz="2000" dirty="0">
                        <a:latin typeface="Times New Roman"/>
                        <a:ea typeface="Times New Roman"/>
                        <a:cs typeface="Times New Roman"/>
                      </a:endParaRPr>
                    </a:p>
                  </a:txBody>
                  <a:tcPr marL="19050" marR="19050" marT="0" marB="0"/>
                </a:tc>
                <a:tc>
                  <a:txBody>
                    <a:bodyPr/>
                    <a:lstStyle/>
                    <a:p>
                      <a:pPr marL="0" marR="0">
                        <a:spcBef>
                          <a:spcPts val="0"/>
                        </a:spcBef>
                        <a:spcAft>
                          <a:spcPts val="0"/>
                        </a:spcAft>
                      </a:pPr>
                      <a:r>
                        <a:rPr lang="en-CA" sz="2000" dirty="0">
                          <a:solidFill>
                            <a:srgbClr val="000000"/>
                          </a:solidFill>
                          <a:latin typeface="Arial"/>
                          <a:ea typeface="Times New Roman"/>
                          <a:cs typeface="Times New Roman"/>
                        </a:rPr>
                        <a:t>Drought</a:t>
                      </a:r>
                      <a:endParaRPr lang="en-US" sz="2000" dirty="0">
                        <a:latin typeface="Times New Roman"/>
                        <a:ea typeface="Times New Roman"/>
                        <a:cs typeface="Times New Roman"/>
                      </a:endParaRPr>
                    </a:p>
                  </a:txBody>
                  <a:tcPr marL="19050" marR="1905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800" dirty="0" smtClean="0">
                          <a:solidFill>
                            <a:srgbClr val="000000"/>
                          </a:solidFill>
                          <a:latin typeface="Arial"/>
                          <a:ea typeface="Times New Roman"/>
                          <a:cs typeface="Times New Roman"/>
                        </a:rPr>
                        <a:t>Prairies</a:t>
                      </a:r>
                    </a:p>
                    <a:p>
                      <a:pPr marL="0" marR="0">
                        <a:spcBef>
                          <a:spcPts val="0"/>
                        </a:spcBef>
                        <a:spcAft>
                          <a:spcPts val="0"/>
                        </a:spcAft>
                      </a:pPr>
                      <a:endParaRPr lang="en-CA" sz="1800" dirty="0">
                        <a:solidFill>
                          <a:srgbClr val="000000"/>
                        </a:solidFill>
                        <a:latin typeface="Arial"/>
                        <a:ea typeface="Times New Roman"/>
                        <a:cs typeface="Times New Roman"/>
                      </a:endParaRPr>
                    </a:p>
                  </a:txBody>
                  <a:tcPr marL="19050" marR="19050" marT="0" marB="0"/>
                </a:tc>
                <a:tc>
                  <a:txBody>
                    <a:bodyPr/>
                    <a:lstStyle/>
                    <a:p>
                      <a:pPr marL="0" marR="0" algn="r">
                        <a:spcBef>
                          <a:spcPts val="0"/>
                        </a:spcBef>
                        <a:spcAft>
                          <a:spcPts val="0"/>
                        </a:spcAft>
                      </a:pPr>
                      <a:r>
                        <a:rPr lang="en-CA" sz="2000" dirty="0">
                          <a:solidFill>
                            <a:srgbClr val="000000"/>
                          </a:solidFill>
                          <a:latin typeface="Arial"/>
                          <a:ea typeface="Times New Roman"/>
                          <a:cs typeface="Times New Roman"/>
                        </a:rPr>
                        <a:t>$1.0</a:t>
                      </a:r>
                      <a:endParaRPr lang="en-US" sz="2000" dirty="0">
                        <a:latin typeface="Times New Roman"/>
                        <a:ea typeface="Times New Roman"/>
                        <a:cs typeface="Times New Roman"/>
                      </a:endParaRPr>
                    </a:p>
                  </a:txBody>
                  <a:tcPr marL="19050" marR="19050" marT="0" marB="0"/>
                </a:tc>
              </a:tr>
            </a:tbl>
          </a:graphicData>
        </a:graphic>
      </p:graphicFrame>
      <p:sp>
        <p:nvSpPr>
          <p:cNvPr id="4" name="Footer Placeholder 3"/>
          <p:cNvSpPr>
            <a:spLocks noGrp="1"/>
          </p:cNvSpPr>
          <p:nvPr>
            <p:ph type="ftr" sz="quarter" idx="11"/>
          </p:nvPr>
        </p:nvSpPr>
        <p:spPr>
          <a:xfrm>
            <a:off x="4572000" y="6619875"/>
            <a:ext cx="2895600" cy="476250"/>
          </a:xfrm>
        </p:spPr>
        <p:txBody>
          <a:bodyPr/>
          <a:lstStyle/>
          <a:p>
            <a:pPr>
              <a:defRPr/>
            </a:pPr>
            <a:r>
              <a:rPr lang="en-US" smtClean="0"/>
              <a:t>Earth Science and Climate Change, San Francisco, July 28-30 2014</a:t>
            </a:r>
            <a:endParaRPr lang="en-US" dirty="0"/>
          </a:p>
        </p:txBody>
      </p:sp>
      <p:sp>
        <p:nvSpPr>
          <p:cNvPr id="5" name="Slide Number Placeholder 4"/>
          <p:cNvSpPr>
            <a:spLocks noGrp="1"/>
          </p:cNvSpPr>
          <p:nvPr>
            <p:ph type="sldNum" sz="quarter" idx="12"/>
          </p:nvPr>
        </p:nvSpPr>
        <p:spPr>
          <a:xfrm>
            <a:off x="8077200" y="6619875"/>
            <a:ext cx="1981200" cy="476250"/>
          </a:xfrm>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1200" dirty="0">
              <a:latin typeface="Verdana" panose="020B0604030504040204" pitchFamily="34" charset="0"/>
            </a:endParaRPr>
          </a:p>
        </p:txBody>
      </p:sp>
      <p:sp>
        <p:nvSpPr>
          <p:cNvPr id="3" name="Date Placeholder 2"/>
          <p:cNvSpPr>
            <a:spLocks noGrp="1"/>
          </p:cNvSpPr>
          <p:nvPr>
            <p:ph type="dt" sz="half" idx="10"/>
          </p:nvPr>
        </p:nvSpPr>
        <p:spPr/>
        <p:txBody>
          <a:bodyPr/>
          <a:lstStyle/>
          <a:p>
            <a:r>
              <a:rPr lang="en-US" smtClean="0"/>
              <a:t>7/28/2014</a:t>
            </a:r>
            <a:endParaRPr lang="en-US" dirty="0"/>
          </a:p>
        </p:txBody>
      </p:sp>
    </p:spTree>
    <p:extLst>
      <p:ext uri="{BB962C8B-B14F-4D97-AF65-F5344CB8AC3E}">
        <p14:creationId xmlns:p14="http://schemas.microsoft.com/office/powerpoint/2010/main" xmlns="" val="3647779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Climate Resources for Agriculture- </a:t>
            </a:r>
            <a:br>
              <a:rPr lang="en-US" dirty="0" smtClean="0"/>
            </a:br>
            <a:r>
              <a:rPr lang="en-US" dirty="0" smtClean="0"/>
              <a:t>New Normal </a:t>
            </a:r>
            <a:r>
              <a:rPr lang="en-US" sz="1300" dirty="0"/>
              <a:t>(Beaulieu and </a:t>
            </a:r>
            <a:r>
              <a:rPr lang="en-US" sz="1300" dirty="0" err="1"/>
              <a:t>Wittrock</a:t>
            </a:r>
            <a:r>
              <a:rPr lang="en-US" sz="1300" dirty="0"/>
              <a:t> 2013)</a:t>
            </a:r>
          </a:p>
        </p:txBody>
      </p:sp>
      <p:sp>
        <p:nvSpPr>
          <p:cNvPr id="3" name="Content Placeholder 2"/>
          <p:cNvSpPr>
            <a:spLocks noGrp="1"/>
          </p:cNvSpPr>
          <p:nvPr>
            <p:ph idx="1"/>
          </p:nvPr>
        </p:nvSpPr>
        <p:spPr/>
        <p:txBody>
          <a:bodyPr>
            <a:normAutofit/>
          </a:bodyPr>
          <a:lstStyle/>
          <a:p>
            <a:r>
              <a:rPr lang="en-US" dirty="0" smtClean="0"/>
              <a:t>Evidences of climate change are already here.</a:t>
            </a:r>
          </a:p>
          <a:p>
            <a:r>
              <a:rPr lang="en-US" dirty="0" smtClean="0"/>
              <a:t>Frost free season has lengthened at a rate of about 5d/10y or at least 25d in central agricultural SK since the 1960s</a:t>
            </a:r>
            <a:endParaRPr lang="en-US" sz="1200" dirty="0"/>
          </a:p>
          <a:p>
            <a:r>
              <a:rPr lang="en-US" dirty="0" smtClean="0"/>
              <a:t>Crop heat units have increased</a:t>
            </a:r>
          </a:p>
          <a:p>
            <a:r>
              <a:rPr lang="en-US" dirty="0" smtClean="0"/>
              <a:t>Number of hot days (&gt;35C) has increased from about 1-3d in the 1960s to 2-5d in the 2000s</a:t>
            </a:r>
          </a:p>
          <a:p>
            <a:r>
              <a:rPr lang="en-US" dirty="0" smtClean="0"/>
              <a:t>Number of cold days (&lt;-40C) has decreased from 1-6d in the 1960s to near zero in the 2000s</a:t>
            </a:r>
          </a:p>
          <a:p>
            <a:endParaRPr lang="en-US" sz="1400"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8</a:t>
            </a:fld>
            <a:endParaRPr lang="en-US" dirty="0"/>
          </a:p>
        </p:txBody>
      </p:sp>
    </p:spTree>
    <p:extLst>
      <p:ext uri="{BB962C8B-B14F-4D97-AF65-F5344CB8AC3E}">
        <p14:creationId xmlns:p14="http://schemas.microsoft.com/office/powerpoint/2010/main" xmlns="" val="711601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Extreme Events on the Canadian Prairies</a:t>
            </a:r>
            <a:endParaRPr lang="en-US" dirty="0"/>
          </a:p>
        </p:txBody>
      </p:sp>
      <p:sp>
        <p:nvSpPr>
          <p:cNvPr id="3" name="Content Placeholder 2"/>
          <p:cNvSpPr>
            <a:spLocks noGrp="1"/>
          </p:cNvSpPr>
          <p:nvPr>
            <p:ph idx="1"/>
          </p:nvPr>
        </p:nvSpPr>
        <p:spPr/>
        <p:txBody>
          <a:bodyPr/>
          <a:lstStyle/>
          <a:p>
            <a:r>
              <a:rPr lang="en-US" dirty="0" smtClean="0"/>
              <a:t>Most extreme events on the Canadian Prairies are of two types:</a:t>
            </a:r>
          </a:p>
          <a:p>
            <a:pPr lvl="1"/>
            <a:r>
              <a:rPr lang="en-US" dirty="0" smtClean="0"/>
              <a:t>Occurrence of dry spells</a:t>
            </a:r>
          </a:p>
          <a:p>
            <a:pPr lvl="1"/>
            <a:r>
              <a:rPr lang="en-US" dirty="0" smtClean="0"/>
              <a:t>Heavy rainfall / precipitation</a:t>
            </a:r>
          </a:p>
          <a:p>
            <a:r>
              <a:rPr lang="en-US" dirty="0" smtClean="0"/>
              <a:t>Typically dry spells, alternatively called droughts, also come in different forms</a:t>
            </a:r>
          </a:p>
          <a:p>
            <a:pPr lvl="1"/>
            <a:r>
              <a:rPr lang="en-US" dirty="0" smtClean="0"/>
              <a:t>In terms of scope, they can be local, regional, or national in nature</a:t>
            </a:r>
          </a:p>
          <a:p>
            <a:pPr lvl="1"/>
            <a:r>
              <a:rPr lang="en-US" dirty="0" smtClean="0"/>
              <a:t>In terms of periodicity, they can be single period or multi-period droughts</a:t>
            </a:r>
          </a:p>
          <a:p>
            <a:r>
              <a:rPr lang="en-US" dirty="0" smtClean="0"/>
              <a:t> In the past multi-period droughts have occurred in 1890s, 1910s, 1930s, late 1950s </a:t>
            </a:r>
            <a:r>
              <a:rPr lang="en-US" dirty="0"/>
              <a:t>t</a:t>
            </a:r>
            <a:r>
              <a:rPr lang="en-US" dirty="0" smtClean="0"/>
              <a:t>o early 1960s, 1980s, 1999-2005, and 2009-10.</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10</a:t>
            </a:fld>
            <a:endParaRPr lang="en-US" dirty="0"/>
          </a:p>
        </p:txBody>
      </p:sp>
    </p:spTree>
    <p:extLst>
      <p:ext uri="{BB962C8B-B14F-4D97-AF65-F5344CB8AC3E}">
        <p14:creationId xmlns:p14="http://schemas.microsoft.com/office/powerpoint/2010/main" xmlns="" val="4270932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txBox="1">
            <a:spLocks noGrp="1"/>
          </p:cNvSpPr>
          <p:nvPr/>
        </p:nvSpPr>
        <p:spPr bwMode="auto">
          <a:xfrm>
            <a:off x="7775576" y="6556375"/>
            <a:ext cx="588963"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endParaRPr lang="en-US" sz="1100" dirty="0">
              <a:solidFill>
                <a:schemeClr val="tx2"/>
              </a:solidFill>
            </a:endParaRPr>
          </a:p>
        </p:txBody>
      </p:sp>
      <p:grpSp>
        <p:nvGrpSpPr>
          <p:cNvPr id="57347" name="Group 2"/>
          <p:cNvGrpSpPr>
            <a:grpSpLocks/>
          </p:cNvGrpSpPr>
          <p:nvPr/>
        </p:nvGrpSpPr>
        <p:grpSpPr bwMode="auto">
          <a:xfrm>
            <a:off x="1981200" y="1219200"/>
            <a:ext cx="4800600" cy="5257800"/>
            <a:chOff x="1276" y="624"/>
            <a:chExt cx="3236" cy="3600"/>
          </a:xfrm>
        </p:grpSpPr>
        <p:sp>
          <p:nvSpPr>
            <p:cNvPr id="57351" name="Rectangle 3"/>
            <p:cNvSpPr>
              <a:spLocks noChangeArrowheads="1"/>
            </p:cNvSpPr>
            <p:nvPr/>
          </p:nvSpPr>
          <p:spPr bwMode="auto">
            <a:xfrm>
              <a:off x="1296" y="624"/>
              <a:ext cx="3216" cy="3600"/>
            </a:xfrm>
            <a:prstGeom prst="rect">
              <a:avLst/>
            </a:prstGeom>
            <a:solidFill>
              <a:schemeClr val="bg1"/>
            </a:solidFill>
            <a:ln w="9525">
              <a:solidFill>
                <a:schemeClr val="tx1"/>
              </a:solidFill>
              <a:miter lim="800000"/>
              <a:headEnd/>
              <a:tailEnd/>
            </a:ln>
          </p:spPr>
          <p:txBody>
            <a:bodyPr wrap="none" anchor="ctr"/>
            <a:lstStyle/>
            <a:p>
              <a:endParaRPr lang="en-US" dirty="0"/>
            </a:p>
          </p:txBody>
        </p:sp>
        <p:pic>
          <p:nvPicPr>
            <p:cNvPr id="57352" name="Picture 4" descr="PDSI NA 3 isoines 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76" y="624"/>
              <a:ext cx="3236" cy="36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sp>
        <p:nvSpPr>
          <p:cNvPr id="57348" name="Rectangle 7"/>
          <p:cNvSpPr>
            <a:spLocks noChangeArrowheads="1"/>
          </p:cNvSpPr>
          <p:nvPr/>
        </p:nvSpPr>
        <p:spPr bwMode="auto">
          <a:xfrm>
            <a:off x="2133600" y="157914"/>
            <a:ext cx="6934200"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CA" sz="3200" dirty="0"/>
              <a:t>Many droughts but Drought of  2001-2002 was different </a:t>
            </a:r>
            <a:endParaRPr lang="en-US" sz="3200" dirty="0"/>
          </a:p>
        </p:txBody>
      </p:sp>
      <p:sp>
        <p:nvSpPr>
          <p:cNvPr id="57349" name="Rectangle 8"/>
          <p:cNvSpPr>
            <a:spLocks noChangeArrowheads="1"/>
          </p:cNvSpPr>
          <p:nvPr/>
        </p:nvSpPr>
        <p:spPr bwMode="auto">
          <a:xfrm>
            <a:off x="6916739" y="1235132"/>
            <a:ext cx="2895600" cy="547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114300" indent="-114300">
              <a:spcAft>
                <a:spcPct val="50000"/>
              </a:spcAft>
              <a:buFont typeface="Arial" pitchFamily="34" charset="0"/>
              <a:buChar char="•"/>
            </a:pPr>
            <a:r>
              <a:rPr lang="en-US" sz="2000" dirty="0">
                <a:solidFill>
                  <a:srgbClr val="0000FF"/>
                </a:solidFill>
              </a:rPr>
              <a:t>2001 and 2002 drought years appear to be the most </a:t>
            </a:r>
            <a:r>
              <a:rPr lang="en-US" sz="2000" b="1" dirty="0">
                <a:solidFill>
                  <a:srgbClr val="800000"/>
                </a:solidFill>
              </a:rPr>
              <a:t>extensive</a:t>
            </a:r>
            <a:r>
              <a:rPr lang="en-US" sz="2000" dirty="0"/>
              <a:t> </a:t>
            </a:r>
            <a:r>
              <a:rPr lang="en-US" sz="2000" dirty="0">
                <a:solidFill>
                  <a:srgbClr val="0000FF"/>
                </a:solidFill>
              </a:rPr>
              <a:t>of this set of major droughts</a:t>
            </a:r>
          </a:p>
          <a:p>
            <a:pPr marL="114300" indent="-114300">
              <a:spcAft>
                <a:spcPct val="50000"/>
              </a:spcAft>
              <a:buFont typeface="Arial" pitchFamily="34" charset="0"/>
              <a:buChar char="•"/>
            </a:pPr>
            <a:r>
              <a:rPr lang="en-US" sz="2000" b="1" dirty="0">
                <a:solidFill>
                  <a:srgbClr val="800000"/>
                </a:solidFill>
              </a:rPr>
              <a:t>Preferred</a:t>
            </a:r>
            <a:r>
              <a:rPr lang="en-US" sz="2000" dirty="0">
                <a:solidFill>
                  <a:srgbClr val="0000FF"/>
                </a:solidFill>
              </a:rPr>
              <a:t> area for droughts in Canada is the southern prairie provinces </a:t>
            </a:r>
          </a:p>
          <a:p>
            <a:pPr marL="114300" indent="-114300">
              <a:spcAft>
                <a:spcPct val="50000"/>
              </a:spcAft>
              <a:buFont typeface="Arial" pitchFamily="34" charset="0"/>
              <a:buChar char="•"/>
            </a:pPr>
            <a:r>
              <a:rPr lang="en-US" sz="2000" b="1" dirty="0">
                <a:solidFill>
                  <a:srgbClr val="800000"/>
                </a:solidFill>
              </a:rPr>
              <a:t>Northward</a:t>
            </a:r>
            <a:r>
              <a:rPr lang="en-US" sz="2000" dirty="0"/>
              <a:t> </a:t>
            </a:r>
            <a:r>
              <a:rPr lang="en-US" sz="2000" dirty="0">
                <a:solidFill>
                  <a:srgbClr val="0000FF"/>
                </a:solidFill>
              </a:rPr>
              <a:t>extension of these recent droughts appears unusual</a:t>
            </a:r>
          </a:p>
          <a:p>
            <a:pPr marL="114300" indent="-114300">
              <a:spcAft>
                <a:spcPct val="50000"/>
              </a:spcAft>
              <a:buFont typeface="Arial" pitchFamily="34" charset="0"/>
              <a:buChar char="•"/>
            </a:pPr>
            <a:r>
              <a:rPr lang="en-US" sz="2000" dirty="0">
                <a:solidFill>
                  <a:srgbClr val="0000FF"/>
                </a:solidFill>
              </a:rPr>
              <a:t>2001-2002 was a major </a:t>
            </a:r>
            <a:r>
              <a:rPr lang="en-US" sz="2000" b="1" dirty="0">
                <a:solidFill>
                  <a:srgbClr val="800000"/>
                </a:solidFill>
              </a:rPr>
              <a:t>multi-year</a:t>
            </a:r>
            <a:r>
              <a:rPr lang="en-US" sz="2000" dirty="0">
                <a:solidFill>
                  <a:srgbClr val="0000FF"/>
                </a:solidFill>
              </a:rPr>
              <a:t> drought, unlike </a:t>
            </a:r>
            <a:r>
              <a:rPr lang="en-US" sz="2000" dirty="0" smtClean="0">
                <a:solidFill>
                  <a:srgbClr val="0000FF"/>
                </a:solidFill>
              </a:rPr>
              <a:t>many others</a:t>
            </a:r>
            <a:endParaRPr lang="en-US" sz="2000" dirty="0">
              <a:solidFill>
                <a:srgbClr val="0000FF"/>
              </a:solidFill>
            </a:endParaRPr>
          </a:p>
        </p:txBody>
      </p:sp>
      <p:sp>
        <p:nvSpPr>
          <p:cNvPr id="12" name="Slide Number Placeholder 11"/>
          <p:cNvSpPr>
            <a:spLocks noGrp="1"/>
          </p:cNvSpPr>
          <p:nvPr>
            <p:ph type="sldNum" sz="quarter" idx="12"/>
          </p:nvPr>
        </p:nvSpPr>
        <p:spPr/>
        <p:txBody>
          <a:bodyPr/>
          <a:lstStyle/>
          <a:p>
            <a:pPr>
              <a:defRPr/>
            </a:pPr>
            <a:fld id="{519088C7-417B-44B3-A194-1E0F85ED51B3}" type="slidenum">
              <a:rPr lang="en-US" smtClean="0"/>
              <a:pPr>
                <a:defRPr/>
              </a:pPr>
              <a:t>11</a:t>
            </a:fld>
            <a:endParaRPr lang="en-US" dirty="0"/>
          </a:p>
        </p:txBody>
      </p:sp>
      <p:sp>
        <p:nvSpPr>
          <p:cNvPr id="2" name="Date Placeholder 1"/>
          <p:cNvSpPr>
            <a:spLocks noGrp="1"/>
          </p:cNvSpPr>
          <p:nvPr>
            <p:ph type="dt" sz="half" idx="10"/>
          </p:nvPr>
        </p:nvSpPr>
        <p:spPr>
          <a:xfrm>
            <a:off x="7986255" y="6419850"/>
            <a:ext cx="2743200" cy="365125"/>
          </a:xfrm>
        </p:spPr>
        <p:txBody>
          <a:bodyPr/>
          <a:lstStyle/>
          <a:p>
            <a:r>
              <a:rPr lang="en-US" smtClean="0"/>
              <a:t>7/28/2014</a:t>
            </a:r>
            <a:endParaRPr lang="en-US" dirty="0"/>
          </a:p>
        </p:txBody>
      </p:sp>
      <p:sp>
        <p:nvSpPr>
          <p:cNvPr id="3" name="Footer Placeholder 2"/>
          <p:cNvSpPr>
            <a:spLocks noGrp="1"/>
          </p:cNvSpPr>
          <p:nvPr>
            <p:ph type="ftr" sz="quarter" idx="11"/>
          </p:nvPr>
        </p:nvSpPr>
        <p:spPr>
          <a:xfrm>
            <a:off x="680321" y="6425754"/>
            <a:ext cx="6870660" cy="365125"/>
          </a:xfrm>
        </p:spPr>
        <p:txBody>
          <a:bodyPr/>
          <a:lstStyle/>
          <a:p>
            <a:r>
              <a:rPr lang="en-US" smtClean="0"/>
              <a:t>Earth Science and Climate Change, San Francisco, July 28-30 2014</a:t>
            </a:r>
            <a:endParaRPr lang="en-US" dirty="0"/>
          </a:p>
        </p:txBody>
      </p:sp>
    </p:spTree>
    <p:extLst>
      <p:ext uri="{BB962C8B-B14F-4D97-AF65-F5344CB8AC3E}">
        <p14:creationId xmlns:p14="http://schemas.microsoft.com/office/powerpoint/2010/main" xmlns="" val="15220617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Excessive Moisture Extremes</a:t>
            </a:r>
            <a:endParaRPr lang="en-US" dirty="0"/>
          </a:p>
        </p:txBody>
      </p:sp>
      <p:sp>
        <p:nvSpPr>
          <p:cNvPr id="3" name="Content Placeholder 2"/>
          <p:cNvSpPr>
            <a:spLocks noGrp="1"/>
          </p:cNvSpPr>
          <p:nvPr>
            <p:ph idx="1"/>
          </p:nvPr>
        </p:nvSpPr>
        <p:spPr/>
        <p:txBody>
          <a:bodyPr/>
          <a:lstStyle/>
          <a:p>
            <a:r>
              <a:rPr lang="en-US" dirty="0"/>
              <a:t>Saskatchewan has among the most extreme rainfall events in Canada. For example, the </a:t>
            </a:r>
            <a:r>
              <a:rPr lang="en-US" dirty="0" smtClean="0"/>
              <a:t>largest eight </a:t>
            </a:r>
            <a:r>
              <a:rPr lang="en-US" dirty="0"/>
              <a:t>hour precipitation event in Canada occurred in the Vanguard area of </a:t>
            </a:r>
            <a:r>
              <a:rPr lang="en-US" dirty="0" smtClean="0"/>
              <a:t>southwestern Saskatchewan </a:t>
            </a:r>
            <a:r>
              <a:rPr lang="en-US" dirty="0"/>
              <a:t>on 3 July 2000. Damage included flooded buildings, washed-out roads and </a:t>
            </a:r>
            <a:r>
              <a:rPr lang="en-US" dirty="0" smtClean="0"/>
              <a:t>rail lines</a:t>
            </a:r>
            <a:r>
              <a:rPr lang="en-US" dirty="0"/>
              <a:t>, compromised drinking water supplies, and decreased agricultural production (Hunter </a:t>
            </a:r>
            <a:r>
              <a:rPr lang="en-US" i="1" dirty="0"/>
              <a:t>et al</a:t>
            </a:r>
            <a:r>
              <a:rPr lang="en-US" dirty="0" smtClean="0"/>
              <a:t>.2002)</a:t>
            </a:r>
          </a:p>
          <a:p>
            <a:r>
              <a:rPr lang="en-US" dirty="0" smtClean="0"/>
              <a:t>In 2014, flooding in southeast Saskatchewan and southwest Manitoba has left 1.5 million ha  of crop unseeded or drowned</a:t>
            </a:r>
            <a:endParaRPr lang="en-US" dirty="0"/>
          </a:p>
          <a:p>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12</a:t>
            </a:fld>
            <a:endParaRPr lang="en-US" dirty="0"/>
          </a:p>
        </p:txBody>
      </p:sp>
    </p:spTree>
    <p:extLst>
      <p:ext uri="{BB962C8B-B14F-4D97-AF65-F5344CB8AC3E}">
        <p14:creationId xmlns:p14="http://schemas.microsoft.com/office/powerpoint/2010/main" xmlns="" val="11364942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Maximized Storm Rainfall</a:t>
            </a:r>
            <a:br>
              <a:rPr lang="en-US" dirty="0" smtClean="0"/>
            </a:br>
            <a:r>
              <a:rPr lang="en-US" dirty="0" smtClean="0"/>
              <a:t>in SE SK </a:t>
            </a:r>
            <a:r>
              <a:rPr lang="en-US" sz="3100" dirty="0" smtClean="0"/>
              <a:t>(</a:t>
            </a:r>
            <a:r>
              <a:rPr lang="en-US" sz="3100" dirty="0"/>
              <a:t>For perspective, mean annual precipitation is about 350 to 450 </a:t>
            </a:r>
            <a:r>
              <a:rPr lang="en-US" sz="3100" dirty="0" smtClean="0"/>
              <a:t>mm)</a:t>
            </a:r>
            <a:r>
              <a:rPr lang="en-US" sz="1200" dirty="0"/>
              <a:t>(Wheaton et al 2013)</a:t>
            </a:r>
          </a:p>
        </p:txBody>
      </p:sp>
      <p:graphicFrame>
        <p:nvGraphicFramePr>
          <p:cNvPr id="4" name="Content Placeholder 3"/>
          <p:cNvGraphicFramePr>
            <a:graphicFrameLocks noGrp="1"/>
          </p:cNvGraphicFramePr>
          <p:nvPr>
            <p:ph idx="1"/>
            <p:extLst/>
          </p:nvPr>
        </p:nvGraphicFramePr>
        <p:xfrm>
          <a:off x="2424113" y="2133600"/>
          <a:ext cx="7140436" cy="2966720"/>
        </p:xfrm>
        <a:graphic>
          <a:graphicData uri="http://schemas.openxmlformats.org/drawingml/2006/table">
            <a:tbl>
              <a:tblPr firstRow="1" bandRow="1">
                <a:tableStyleId>{2D5ABB26-0587-4C30-8999-92F81FD0307C}</a:tableStyleId>
              </a:tblPr>
              <a:tblGrid>
                <a:gridCol w="2448454"/>
                <a:gridCol w="2448454"/>
                <a:gridCol w="2243528"/>
              </a:tblGrid>
              <a:tr h="370840">
                <a:tc>
                  <a:txBody>
                    <a:bodyPr/>
                    <a:lstStyle/>
                    <a:p>
                      <a:r>
                        <a:rPr lang="en-US" dirty="0" smtClean="0"/>
                        <a:t>Amount (mm)</a:t>
                      </a:r>
                      <a:endParaRPr lang="en-US" dirty="0"/>
                    </a:p>
                  </a:txBody>
                  <a:tcPr/>
                </a:tc>
                <a:tc>
                  <a:txBody>
                    <a:bodyPr/>
                    <a:lstStyle/>
                    <a:p>
                      <a:r>
                        <a:rPr lang="en-US" dirty="0" smtClean="0"/>
                        <a:t>Duration (h)</a:t>
                      </a:r>
                      <a:endParaRPr lang="en-US" dirty="0"/>
                    </a:p>
                  </a:txBody>
                  <a:tcPr/>
                </a:tc>
                <a:tc>
                  <a:txBody>
                    <a:bodyPr/>
                    <a:lstStyle/>
                    <a:p>
                      <a:r>
                        <a:rPr lang="en-US" dirty="0" smtClean="0"/>
                        <a:t>Area </a:t>
                      </a:r>
                      <a:endParaRPr lang="en-US" dirty="0"/>
                    </a:p>
                  </a:txBody>
                  <a:tcPr>
                    <a:lnR>
                      <a:noFill/>
                    </a:lnR>
                    <a:lnT w="12700" cap="flat" cmpd="sng" algn="ctr">
                      <a:noFill/>
                      <a:prstDash val="dot"/>
                      <a:round/>
                      <a:headEnd type="none" w="med" len="med"/>
                      <a:tailEnd type="none" w="med" len="med"/>
                    </a:lnT>
                  </a:tcPr>
                </a:tc>
              </a:tr>
              <a:tr h="370840">
                <a:tc>
                  <a:txBody>
                    <a:bodyPr/>
                    <a:lstStyle/>
                    <a:p>
                      <a:r>
                        <a:rPr lang="en-US" dirty="0" smtClean="0"/>
                        <a:t>556</a:t>
                      </a:r>
                      <a:endParaRPr lang="en-US" dirty="0"/>
                    </a:p>
                  </a:txBody>
                  <a:tcPr/>
                </a:tc>
                <a:tc>
                  <a:txBody>
                    <a:bodyPr/>
                    <a:lstStyle/>
                    <a:p>
                      <a:r>
                        <a:rPr lang="en-US" dirty="0" smtClean="0"/>
                        <a:t>24</a:t>
                      </a:r>
                      <a:endParaRPr lang="en-US" dirty="0"/>
                    </a:p>
                  </a:txBody>
                  <a:tcPr/>
                </a:tc>
                <a:tc>
                  <a:txBody>
                    <a:bodyPr/>
                    <a:lstStyle/>
                    <a:p>
                      <a:r>
                        <a:rPr lang="en-US" dirty="0" smtClean="0"/>
                        <a:t>Point estimate</a:t>
                      </a:r>
                      <a:endParaRPr lang="en-US" dirty="0"/>
                    </a:p>
                  </a:txBody>
                  <a:tcPr/>
                </a:tc>
              </a:tr>
              <a:tr h="370840">
                <a:tc>
                  <a:txBody>
                    <a:bodyPr/>
                    <a:lstStyle/>
                    <a:p>
                      <a:r>
                        <a:rPr lang="en-US" dirty="0" smtClean="0"/>
                        <a:t>395</a:t>
                      </a:r>
                      <a:endParaRPr lang="en-US" dirty="0"/>
                    </a:p>
                  </a:txBody>
                  <a:tcPr/>
                </a:tc>
                <a:tc>
                  <a:txBody>
                    <a:bodyPr/>
                    <a:lstStyle/>
                    <a:p>
                      <a:r>
                        <a:rPr lang="en-US" dirty="0" smtClean="0"/>
                        <a:t>24</a:t>
                      </a:r>
                      <a:endParaRPr lang="en-US" dirty="0"/>
                    </a:p>
                  </a:txBody>
                  <a:tcPr/>
                </a:tc>
                <a:tc>
                  <a:txBody>
                    <a:bodyPr/>
                    <a:lstStyle/>
                    <a:p>
                      <a:r>
                        <a:rPr lang="en-US" dirty="0" smtClean="0"/>
                        <a:t>Basin estimate</a:t>
                      </a:r>
                      <a:endParaRPr lang="en-US" dirty="0"/>
                    </a:p>
                  </a:txBody>
                  <a:tcPr/>
                </a:tc>
              </a:tr>
              <a:tr h="370840">
                <a:tc>
                  <a:txBody>
                    <a:bodyPr/>
                    <a:lstStyle/>
                    <a:p>
                      <a:r>
                        <a:rPr lang="en-US" dirty="0" smtClean="0"/>
                        <a:t>449</a:t>
                      </a:r>
                      <a:endParaRPr lang="en-US" dirty="0"/>
                    </a:p>
                  </a:txBody>
                  <a:tcPr/>
                </a:tc>
                <a:tc>
                  <a:txBody>
                    <a:bodyPr/>
                    <a:lstStyle/>
                    <a:p>
                      <a:r>
                        <a:rPr lang="en-US" dirty="0" smtClean="0"/>
                        <a:t>72</a:t>
                      </a:r>
                      <a:endParaRPr lang="en-US" dirty="0"/>
                    </a:p>
                  </a:txBody>
                  <a:tcPr/>
                </a:tc>
                <a:tc>
                  <a:txBody>
                    <a:bodyPr/>
                    <a:lstStyle/>
                    <a:p>
                      <a:r>
                        <a:rPr lang="en-US" dirty="0" smtClean="0"/>
                        <a:t>Basin estimate</a:t>
                      </a:r>
                      <a:endParaRPr lang="en-US" dirty="0"/>
                    </a:p>
                  </a:txBody>
                  <a:tcPr/>
                </a:tc>
              </a:tr>
              <a:tr h="370840">
                <a:tc>
                  <a:txBody>
                    <a:bodyPr/>
                    <a:lstStyle/>
                    <a:p>
                      <a:r>
                        <a:rPr lang="en-US" dirty="0" smtClean="0"/>
                        <a:t>508</a:t>
                      </a:r>
                      <a:endParaRPr lang="en-US" dirty="0"/>
                    </a:p>
                  </a:txBody>
                  <a:tcPr/>
                </a:tc>
                <a:tc>
                  <a:txBody>
                    <a:bodyPr/>
                    <a:lstStyle/>
                    <a:p>
                      <a:r>
                        <a:rPr lang="en-US" dirty="0" smtClean="0"/>
                        <a:t>6</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 </a:t>
                      </a:r>
                      <a:r>
                        <a:rPr lang="en-US" dirty="0" err="1" smtClean="0"/>
                        <a:t>sq</a:t>
                      </a:r>
                      <a:r>
                        <a:rPr lang="en-US" dirty="0" smtClean="0"/>
                        <a:t> mi</a:t>
                      </a:r>
                      <a:endParaRPr lang="en-US" dirty="0"/>
                    </a:p>
                  </a:txBody>
                  <a:tcPr/>
                </a:tc>
              </a:tr>
              <a:tr h="370840">
                <a:tc>
                  <a:txBody>
                    <a:bodyPr/>
                    <a:lstStyle/>
                    <a:p>
                      <a:r>
                        <a:rPr lang="en-US" dirty="0" smtClean="0"/>
                        <a:t>660</a:t>
                      </a:r>
                      <a:endParaRPr lang="en-US" dirty="0"/>
                    </a:p>
                  </a:txBody>
                  <a:tcPr/>
                </a:tc>
                <a:tc>
                  <a:txBody>
                    <a:bodyPr/>
                    <a:lstStyle/>
                    <a:p>
                      <a:r>
                        <a:rPr lang="en-US" dirty="0" smtClean="0"/>
                        <a:t>24</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 </a:t>
                      </a:r>
                      <a:r>
                        <a:rPr lang="en-US" dirty="0" err="1" smtClean="0"/>
                        <a:t>sq</a:t>
                      </a:r>
                      <a:r>
                        <a:rPr lang="en-US" dirty="0" smtClean="0"/>
                        <a:t> mi</a:t>
                      </a:r>
                      <a:endParaRPr lang="en-US" dirty="0"/>
                    </a:p>
                  </a:txBody>
                  <a:tcPr/>
                </a:tc>
              </a:tr>
              <a:tr h="370840">
                <a:tc>
                  <a:txBody>
                    <a:bodyPr/>
                    <a:lstStyle/>
                    <a:p>
                      <a:r>
                        <a:rPr lang="en-US" dirty="0" smtClean="0"/>
                        <a:t>736</a:t>
                      </a:r>
                      <a:endParaRPr lang="en-US" dirty="0"/>
                    </a:p>
                  </a:txBody>
                  <a:tcPr/>
                </a:tc>
                <a:tc>
                  <a:txBody>
                    <a:bodyPr/>
                    <a:lstStyle/>
                    <a:p>
                      <a:r>
                        <a:rPr lang="en-US" dirty="0" smtClean="0"/>
                        <a:t>72</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 </a:t>
                      </a:r>
                      <a:r>
                        <a:rPr lang="en-US" dirty="0" err="1" smtClean="0"/>
                        <a:t>sq</a:t>
                      </a:r>
                      <a:r>
                        <a:rPr lang="en-US" dirty="0" smtClean="0"/>
                        <a:t> mi</a:t>
                      </a:r>
                      <a:endParaRPr lang="en-US" dirty="0"/>
                    </a:p>
                  </a:txBody>
                  <a:tcPr/>
                </a:tc>
              </a:tr>
              <a:tr h="370840">
                <a:tc>
                  <a:txBody>
                    <a:bodyPr/>
                    <a:lstStyle/>
                    <a:p>
                      <a:r>
                        <a:rPr lang="en-US" dirty="0" smtClean="0"/>
                        <a:t>488</a:t>
                      </a:r>
                      <a:endParaRPr lang="en-US" dirty="0"/>
                    </a:p>
                  </a:txBody>
                  <a:tcPr/>
                </a:tc>
                <a:tc>
                  <a:txBody>
                    <a:bodyPr/>
                    <a:lstStyle/>
                    <a:p>
                      <a:r>
                        <a:rPr lang="en-US" dirty="0" smtClean="0"/>
                        <a:t>NA</a:t>
                      </a:r>
                      <a:endParaRPr lang="en-US" dirty="0"/>
                    </a:p>
                  </a:txBody>
                  <a:tcPr/>
                </a:tc>
                <a:tc>
                  <a:txBody>
                    <a:bodyPr/>
                    <a:lstStyle/>
                    <a:p>
                      <a:r>
                        <a:rPr lang="en-US" dirty="0" smtClean="0"/>
                        <a:t>Basin </a:t>
                      </a:r>
                      <a:r>
                        <a:rPr lang="en-US" dirty="0" err="1" smtClean="0"/>
                        <a:t>average+snow</a:t>
                      </a:r>
                      <a:endParaRPr lang="en-US" dirty="0"/>
                    </a:p>
                  </a:txBody>
                  <a:tcPr/>
                </a:tc>
              </a:tr>
            </a:tbl>
          </a:graphicData>
        </a:graphic>
      </p:graphicFrame>
      <p:graphicFrame>
        <p:nvGraphicFramePr>
          <p:cNvPr id="5" name="Table 4"/>
          <p:cNvGraphicFramePr>
            <a:graphicFrameLocks noGrp="1"/>
          </p:cNvGraphicFramePr>
          <p:nvPr>
            <p:extLst/>
          </p:nvPr>
        </p:nvGraphicFramePr>
        <p:xfrm>
          <a:off x="2221623" y="2119788"/>
          <a:ext cx="7262432" cy="3779341"/>
        </p:xfrm>
        <a:graphic>
          <a:graphicData uri="http://schemas.openxmlformats.org/drawingml/2006/table">
            <a:tbl>
              <a:tblPr/>
              <a:tblGrid>
                <a:gridCol w="7262432"/>
              </a:tblGrid>
              <a:tr h="3779341">
                <a:tc>
                  <a:txBody>
                    <a:bodyPr/>
                    <a:lstStyle/>
                    <a:p>
                      <a:endParaRPr lang="en-US" dirty="0"/>
                    </a:p>
                  </a:txBody>
                  <a:tcPr>
                    <a:lnL w="12700" cmpd="sng">
                      <a:solidFill>
                        <a:scrgbClr r="0" g="0" b="0"/>
                      </a:solidFill>
                      <a:prstDash val="dot"/>
                    </a:lnL>
                    <a:lnR w="12700" cmpd="sng">
                      <a:solidFill>
                        <a:scrgbClr r="0" g="0" b="0"/>
                      </a:solidFill>
                      <a:prstDash val="dot"/>
                    </a:lnR>
                    <a:lnT w="12700" cmpd="sng">
                      <a:solidFill>
                        <a:scrgbClr r="0" g="0" b="0"/>
                      </a:solidFill>
                      <a:prstDash val="dot"/>
                    </a:lnT>
                    <a:lnB w="12700" cmpd="sng">
                      <a:solidFill>
                        <a:scrgbClr r="0" g="0" b="0"/>
                      </a:solidFill>
                      <a:prstDash val="dot"/>
                    </a:lnB>
                  </a:tcPr>
                </a:tc>
              </a:tr>
            </a:tbl>
          </a:graphicData>
        </a:graphic>
      </p:graphicFrame>
      <p:sp>
        <p:nvSpPr>
          <p:cNvPr id="3" name="Date Placeholder 2"/>
          <p:cNvSpPr>
            <a:spLocks noGrp="1"/>
          </p:cNvSpPr>
          <p:nvPr>
            <p:ph type="dt" sz="half" idx="10"/>
          </p:nvPr>
        </p:nvSpPr>
        <p:spPr/>
        <p:txBody>
          <a:bodyPr/>
          <a:lstStyle/>
          <a:p>
            <a:r>
              <a:rPr lang="en-US" smtClean="0"/>
              <a:t>7/28/2014</a:t>
            </a:r>
            <a:endParaRPr lang="en-US" dirty="0"/>
          </a:p>
        </p:txBody>
      </p:sp>
      <p:sp>
        <p:nvSpPr>
          <p:cNvPr id="6" name="Footer Placeholder 5"/>
          <p:cNvSpPr>
            <a:spLocks noGrp="1"/>
          </p:cNvSpPr>
          <p:nvPr>
            <p:ph type="ftr" sz="quarter" idx="11"/>
          </p:nvPr>
        </p:nvSpPr>
        <p:spPr/>
        <p:txBody>
          <a:bodyPr/>
          <a:lstStyle/>
          <a:p>
            <a:r>
              <a:rPr lang="en-US" smtClean="0"/>
              <a:t>Earth Science and Climate Change, San Francisco, July 28-30 2014</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13</a:t>
            </a:fld>
            <a:endParaRPr lang="en-US" dirty="0"/>
          </a:p>
        </p:txBody>
      </p:sp>
    </p:spTree>
    <p:extLst>
      <p:ext uri="{BB962C8B-B14F-4D97-AF65-F5344CB8AC3E}">
        <p14:creationId xmlns:p14="http://schemas.microsoft.com/office/powerpoint/2010/main" xmlns="" val="31637274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Projected warming</a:t>
            </a:r>
            <a:endParaRPr lang="en-US" dirty="0"/>
          </a:p>
        </p:txBody>
      </p:sp>
      <p:pic>
        <p:nvPicPr>
          <p:cNvPr id="4" name="Content Placeholder 3"/>
          <p:cNvPicPr>
            <a:picLocks noGrp="1" noChangeAspect="1"/>
          </p:cNvPicPr>
          <p:nvPr>
            <p:ph idx="1"/>
          </p:nvPr>
        </p:nvPicPr>
        <p:blipFill>
          <a:blip r:embed="rId2"/>
          <a:srcRect t="-12250" b="-12250"/>
          <a:stretch>
            <a:fillRect/>
          </a:stretch>
        </p:blipFill>
        <p:spPr>
          <a:xfrm>
            <a:off x="5081978" y="817762"/>
            <a:ext cx="5120905" cy="3258758"/>
          </a:xfrm>
        </p:spPr>
      </p:pic>
      <p:pic>
        <p:nvPicPr>
          <p:cNvPr id="5" name="Picture 4"/>
          <p:cNvPicPr>
            <a:picLocks noChangeAspect="1"/>
          </p:cNvPicPr>
          <p:nvPr/>
        </p:nvPicPr>
        <p:blipFill>
          <a:blip r:embed="rId3"/>
          <a:stretch>
            <a:fillRect/>
          </a:stretch>
        </p:blipFill>
        <p:spPr>
          <a:xfrm>
            <a:off x="5081977" y="3783833"/>
            <a:ext cx="5120905" cy="2628477"/>
          </a:xfrm>
          <a:prstGeom prst="rect">
            <a:avLst/>
          </a:prstGeom>
        </p:spPr>
      </p:pic>
      <p:sp>
        <p:nvSpPr>
          <p:cNvPr id="6" name="TextBox 5"/>
          <p:cNvSpPr txBox="1"/>
          <p:nvPr/>
        </p:nvSpPr>
        <p:spPr>
          <a:xfrm>
            <a:off x="3819642" y="2249607"/>
            <a:ext cx="914033" cy="369332"/>
          </a:xfrm>
          <a:prstGeom prst="rect">
            <a:avLst/>
          </a:prstGeom>
          <a:noFill/>
        </p:spPr>
        <p:txBody>
          <a:bodyPr wrap="none" rtlCol="0">
            <a:spAutoFit/>
          </a:bodyPr>
          <a:lstStyle/>
          <a:p>
            <a:r>
              <a:rPr lang="en-US" dirty="0"/>
              <a:t>RCP2.6</a:t>
            </a:r>
          </a:p>
        </p:txBody>
      </p:sp>
      <p:sp>
        <p:nvSpPr>
          <p:cNvPr id="7" name="TextBox 6"/>
          <p:cNvSpPr txBox="1"/>
          <p:nvPr/>
        </p:nvSpPr>
        <p:spPr>
          <a:xfrm>
            <a:off x="3819642" y="4871290"/>
            <a:ext cx="914033" cy="369332"/>
          </a:xfrm>
          <a:prstGeom prst="rect">
            <a:avLst/>
          </a:prstGeom>
          <a:noFill/>
        </p:spPr>
        <p:txBody>
          <a:bodyPr wrap="none" rtlCol="0">
            <a:spAutoFit/>
          </a:bodyPr>
          <a:lstStyle/>
          <a:p>
            <a:r>
              <a:rPr lang="en-US" dirty="0"/>
              <a:t>RCP8.5</a:t>
            </a:r>
          </a:p>
        </p:txBody>
      </p:sp>
      <p:pic>
        <p:nvPicPr>
          <p:cNvPr id="8" name="Picture 7"/>
          <p:cNvPicPr>
            <a:picLocks noChangeAspect="1"/>
          </p:cNvPicPr>
          <p:nvPr/>
        </p:nvPicPr>
        <p:blipFill>
          <a:blip r:embed="rId4"/>
          <a:stretch>
            <a:fillRect/>
          </a:stretch>
        </p:blipFill>
        <p:spPr>
          <a:xfrm>
            <a:off x="3819642" y="6389385"/>
            <a:ext cx="6848359" cy="468616"/>
          </a:xfrm>
          <a:prstGeom prst="rect">
            <a:avLst/>
          </a:prstGeom>
        </p:spPr>
      </p:pic>
      <p:sp>
        <p:nvSpPr>
          <p:cNvPr id="9" name="TextBox 8"/>
          <p:cNvSpPr txBox="1"/>
          <p:nvPr/>
        </p:nvSpPr>
        <p:spPr>
          <a:xfrm>
            <a:off x="373163" y="1985846"/>
            <a:ext cx="3098176" cy="646331"/>
          </a:xfrm>
          <a:prstGeom prst="rect">
            <a:avLst/>
          </a:prstGeom>
          <a:noFill/>
        </p:spPr>
        <p:txBody>
          <a:bodyPr wrap="square" rtlCol="0">
            <a:spAutoFit/>
          </a:bodyPr>
          <a:lstStyle/>
          <a:p>
            <a:pPr algn="l"/>
            <a:r>
              <a:rPr lang="en-US" dirty="0"/>
              <a:t>Difference between 1986-2005 and 2081-2100</a:t>
            </a:r>
          </a:p>
        </p:txBody>
      </p:sp>
      <p:sp>
        <p:nvSpPr>
          <p:cNvPr id="10" name="TextBox 9"/>
          <p:cNvSpPr txBox="1"/>
          <p:nvPr/>
        </p:nvSpPr>
        <p:spPr>
          <a:xfrm>
            <a:off x="1574314" y="5566856"/>
            <a:ext cx="1824538" cy="246221"/>
          </a:xfrm>
          <a:prstGeom prst="rect">
            <a:avLst/>
          </a:prstGeom>
          <a:noFill/>
        </p:spPr>
        <p:txBody>
          <a:bodyPr wrap="none" rtlCol="0">
            <a:spAutoFit/>
          </a:bodyPr>
          <a:lstStyle/>
          <a:p>
            <a:r>
              <a:rPr lang="en-US" sz="1000" dirty="0">
                <a:solidFill>
                  <a:schemeClr val="bg2">
                    <a:lumMod val="50000"/>
                  </a:schemeClr>
                </a:solidFill>
              </a:rPr>
              <a:t>Figure SPM.8, IPCC WG1 AR5</a:t>
            </a:r>
          </a:p>
        </p:txBody>
      </p:sp>
      <p:sp>
        <p:nvSpPr>
          <p:cNvPr id="3" name="Date Placeholder 2"/>
          <p:cNvSpPr>
            <a:spLocks noGrp="1"/>
          </p:cNvSpPr>
          <p:nvPr>
            <p:ph type="dt" sz="half" idx="10"/>
          </p:nvPr>
        </p:nvSpPr>
        <p:spPr/>
        <p:txBody>
          <a:bodyPr/>
          <a:lstStyle/>
          <a:p>
            <a:r>
              <a:rPr lang="en-US" smtClean="0"/>
              <a:t>7/28/2014</a:t>
            </a:r>
            <a:endParaRPr lang="en-US" dirty="0"/>
          </a:p>
        </p:txBody>
      </p:sp>
      <p:sp>
        <p:nvSpPr>
          <p:cNvPr id="11" name="Footer Placeholder 10"/>
          <p:cNvSpPr>
            <a:spLocks noGrp="1"/>
          </p:cNvSpPr>
          <p:nvPr>
            <p:ph type="ftr" sz="quarter" idx="11"/>
          </p:nvPr>
        </p:nvSpPr>
        <p:spPr>
          <a:xfrm>
            <a:off x="36009" y="6436030"/>
            <a:ext cx="6870660" cy="365125"/>
          </a:xfrm>
        </p:spPr>
        <p:txBody>
          <a:bodyPr/>
          <a:lstStyle/>
          <a:p>
            <a:r>
              <a:rPr lang="en-US" dirty="0" smtClean="0"/>
              <a:t>Earth Science and Climate Change, San Francisco, July 28-30 2014</a:t>
            </a:r>
            <a:endParaRPr lang="en-US" dirty="0"/>
          </a:p>
        </p:txBody>
      </p:sp>
      <p:sp>
        <p:nvSpPr>
          <p:cNvPr id="12" name="Slide Number Placeholder 11"/>
          <p:cNvSpPr>
            <a:spLocks noGrp="1"/>
          </p:cNvSpPr>
          <p:nvPr>
            <p:ph type="sldNum" sz="quarter" idx="12"/>
          </p:nvPr>
        </p:nvSpPr>
        <p:spPr/>
        <p:txBody>
          <a:bodyPr/>
          <a:lstStyle/>
          <a:p>
            <a:fld id="{6D22F896-40B5-4ADD-8801-0D06FADFA095}" type="slidenum">
              <a:rPr lang="en-US" smtClean="0"/>
              <a:pPr/>
              <a:t>14</a:t>
            </a:fld>
            <a:endParaRPr lang="en-US" dirty="0"/>
          </a:p>
        </p:txBody>
      </p:sp>
    </p:spTree>
    <p:extLst>
      <p:ext uri="{BB962C8B-B14F-4D97-AF65-F5344CB8AC3E}">
        <p14:creationId xmlns:p14="http://schemas.microsoft.com/office/powerpoint/2010/main" xmlns="" val="30633416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5081977" y="3783832"/>
            <a:ext cx="5120905" cy="2617472"/>
          </a:xfrm>
          <a:prstGeom prst="rect">
            <a:avLst/>
          </a:prstGeom>
        </p:spPr>
      </p:pic>
      <p:pic>
        <p:nvPicPr>
          <p:cNvPr id="3" name="Picture 2"/>
          <p:cNvPicPr>
            <a:picLocks noChangeAspect="1"/>
          </p:cNvPicPr>
          <p:nvPr/>
        </p:nvPicPr>
        <p:blipFill>
          <a:blip r:embed="rId3"/>
          <a:stretch>
            <a:fillRect/>
          </a:stretch>
        </p:blipFill>
        <p:spPr>
          <a:xfrm>
            <a:off x="5101970" y="1162832"/>
            <a:ext cx="5100912" cy="2621001"/>
          </a:xfrm>
          <a:prstGeom prst="rect">
            <a:avLst/>
          </a:prstGeom>
        </p:spPr>
      </p:pic>
      <p:sp>
        <p:nvSpPr>
          <p:cNvPr id="2" name="Title 1"/>
          <p:cNvSpPr>
            <a:spLocks noGrp="1"/>
          </p:cNvSpPr>
          <p:nvPr>
            <p:ph type="title"/>
          </p:nvPr>
        </p:nvSpPr>
        <p:spPr>
          <a:xfrm>
            <a:off x="695697" y="380143"/>
            <a:ext cx="9613861" cy="1080938"/>
          </a:xfrm>
        </p:spPr>
        <p:txBody>
          <a:bodyPr/>
          <a:lstStyle/>
          <a:p>
            <a:r>
              <a:rPr lang="en-US" dirty="0" smtClean="0"/>
              <a:t>   Projected precipitation change</a:t>
            </a:r>
            <a:endParaRPr lang="en-US" dirty="0"/>
          </a:p>
        </p:txBody>
      </p:sp>
      <p:sp>
        <p:nvSpPr>
          <p:cNvPr id="6" name="TextBox 5"/>
          <p:cNvSpPr txBox="1"/>
          <p:nvPr/>
        </p:nvSpPr>
        <p:spPr>
          <a:xfrm>
            <a:off x="3819642" y="2249607"/>
            <a:ext cx="914033" cy="369332"/>
          </a:xfrm>
          <a:prstGeom prst="rect">
            <a:avLst/>
          </a:prstGeom>
          <a:noFill/>
        </p:spPr>
        <p:txBody>
          <a:bodyPr wrap="none" rtlCol="0">
            <a:spAutoFit/>
          </a:bodyPr>
          <a:lstStyle/>
          <a:p>
            <a:r>
              <a:rPr lang="en-US" dirty="0"/>
              <a:t>RCP2.6</a:t>
            </a:r>
          </a:p>
        </p:txBody>
      </p:sp>
      <p:sp>
        <p:nvSpPr>
          <p:cNvPr id="7" name="TextBox 6"/>
          <p:cNvSpPr txBox="1"/>
          <p:nvPr/>
        </p:nvSpPr>
        <p:spPr>
          <a:xfrm>
            <a:off x="3819642" y="4871290"/>
            <a:ext cx="914033" cy="369332"/>
          </a:xfrm>
          <a:prstGeom prst="rect">
            <a:avLst/>
          </a:prstGeom>
          <a:noFill/>
        </p:spPr>
        <p:txBody>
          <a:bodyPr wrap="none" rtlCol="0">
            <a:spAutoFit/>
          </a:bodyPr>
          <a:lstStyle/>
          <a:p>
            <a:r>
              <a:rPr lang="en-US" dirty="0"/>
              <a:t>RCP8.5</a:t>
            </a:r>
          </a:p>
        </p:txBody>
      </p:sp>
      <p:sp>
        <p:nvSpPr>
          <p:cNvPr id="9" name="TextBox 8"/>
          <p:cNvSpPr txBox="1"/>
          <p:nvPr/>
        </p:nvSpPr>
        <p:spPr>
          <a:xfrm>
            <a:off x="680321" y="2150166"/>
            <a:ext cx="3098176" cy="646331"/>
          </a:xfrm>
          <a:prstGeom prst="rect">
            <a:avLst/>
          </a:prstGeom>
          <a:noFill/>
        </p:spPr>
        <p:txBody>
          <a:bodyPr wrap="square" rtlCol="0">
            <a:spAutoFit/>
          </a:bodyPr>
          <a:lstStyle/>
          <a:p>
            <a:pPr algn="l"/>
            <a:r>
              <a:rPr lang="en-US" dirty="0"/>
              <a:t>Difference between 1986-2005 and 2081-2100</a:t>
            </a:r>
          </a:p>
        </p:txBody>
      </p:sp>
      <p:pic>
        <p:nvPicPr>
          <p:cNvPr id="13" name="Picture 12"/>
          <p:cNvPicPr>
            <a:picLocks noChangeAspect="1"/>
          </p:cNvPicPr>
          <p:nvPr/>
        </p:nvPicPr>
        <p:blipFill>
          <a:blip r:embed="rId4"/>
          <a:stretch>
            <a:fillRect/>
          </a:stretch>
        </p:blipFill>
        <p:spPr>
          <a:xfrm>
            <a:off x="3819641" y="6441824"/>
            <a:ext cx="6848359" cy="416176"/>
          </a:xfrm>
          <a:prstGeom prst="rect">
            <a:avLst/>
          </a:prstGeom>
        </p:spPr>
      </p:pic>
      <p:sp>
        <p:nvSpPr>
          <p:cNvPr id="14" name="TextBox 13"/>
          <p:cNvSpPr txBox="1"/>
          <p:nvPr/>
        </p:nvSpPr>
        <p:spPr>
          <a:xfrm>
            <a:off x="1618702" y="6511095"/>
            <a:ext cx="1824538" cy="246221"/>
          </a:xfrm>
          <a:prstGeom prst="rect">
            <a:avLst/>
          </a:prstGeom>
          <a:noFill/>
        </p:spPr>
        <p:txBody>
          <a:bodyPr wrap="none" rtlCol="0">
            <a:spAutoFit/>
          </a:bodyPr>
          <a:lstStyle/>
          <a:p>
            <a:r>
              <a:rPr lang="en-US" sz="1000" dirty="0">
                <a:solidFill>
                  <a:schemeClr val="bg2">
                    <a:lumMod val="50000"/>
                  </a:schemeClr>
                </a:solidFill>
              </a:rPr>
              <a:t>Figure SPM.8, IPCC WG1 AR5</a:t>
            </a:r>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8" name="Slide Number Placeholder 7"/>
          <p:cNvSpPr>
            <a:spLocks noGrp="1"/>
          </p:cNvSpPr>
          <p:nvPr>
            <p:ph type="sldNum" sz="quarter" idx="12"/>
          </p:nvPr>
        </p:nvSpPr>
        <p:spPr/>
        <p:txBody>
          <a:bodyPr/>
          <a:lstStyle/>
          <a:p>
            <a:fld id="{6D22F896-40B5-4ADD-8801-0D06FADFA095}" type="slidenum">
              <a:rPr lang="en-US" smtClean="0"/>
              <a:pPr/>
              <a:t>15</a:t>
            </a:fld>
            <a:endParaRPr lang="en-US" dirty="0"/>
          </a:p>
        </p:txBody>
      </p:sp>
    </p:spTree>
    <p:extLst>
      <p:ext uri="{BB962C8B-B14F-4D97-AF65-F5344CB8AC3E}">
        <p14:creationId xmlns:p14="http://schemas.microsoft.com/office/powerpoint/2010/main" xmlns="" val="10383901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Dry Times become Drier &amp;</a:t>
            </a:r>
            <a:br>
              <a:rPr lang="en-US" dirty="0" smtClean="0"/>
            </a:br>
            <a:r>
              <a:rPr lang="en-US" dirty="0" smtClean="0"/>
              <a:t>Wet Times become Wetter </a:t>
            </a:r>
            <a:r>
              <a:rPr lang="en-US" sz="2000" dirty="0" smtClean="0"/>
              <a:t>(Wheaton et al 2013)</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419995953"/>
              </p:ext>
            </p:extLst>
          </p:nvPr>
        </p:nvGraphicFramePr>
        <p:xfrm>
          <a:off x="2424113" y="2126695"/>
          <a:ext cx="7575020" cy="4338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p:cNvSpPr>
            <a:spLocks noGrp="1"/>
          </p:cNvSpPr>
          <p:nvPr>
            <p:ph type="dt" sz="half" idx="10"/>
          </p:nvPr>
        </p:nvSpPr>
        <p:spPr>
          <a:xfrm>
            <a:off x="7550982" y="6310312"/>
            <a:ext cx="2743200" cy="365125"/>
          </a:xfrm>
        </p:spPr>
        <p:txBody>
          <a:bodyPr/>
          <a:lstStyle/>
          <a:p>
            <a:r>
              <a:rPr lang="en-US" smtClean="0"/>
              <a:t>7/28/2014</a:t>
            </a:r>
            <a:endParaRPr lang="en-US" dirty="0"/>
          </a:p>
        </p:txBody>
      </p:sp>
      <p:sp>
        <p:nvSpPr>
          <p:cNvPr id="5" name="Footer Placeholder 4"/>
          <p:cNvSpPr>
            <a:spLocks noGrp="1"/>
          </p:cNvSpPr>
          <p:nvPr>
            <p:ph type="ftr" sz="quarter" idx="11"/>
          </p:nvPr>
        </p:nvSpPr>
        <p:spPr>
          <a:xfrm>
            <a:off x="680321" y="6492875"/>
            <a:ext cx="6870660" cy="365125"/>
          </a:xfrm>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16</a:t>
            </a:fld>
            <a:endParaRPr lang="en-US" dirty="0"/>
          </a:p>
        </p:txBody>
      </p:sp>
    </p:spTree>
    <p:extLst>
      <p:ext uri="{BB962C8B-B14F-4D97-AF65-F5344CB8AC3E}">
        <p14:creationId xmlns:p14="http://schemas.microsoft.com/office/powerpoint/2010/main" xmlns="" val="12317880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Probable Future </a:t>
            </a:r>
            <a:r>
              <a:rPr lang="en-US" dirty="0"/>
              <a:t>Droughts </a:t>
            </a:r>
            <a:r>
              <a:rPr lang="en-US" sz="1800" dirty="0"/>
              <a:t>(Wheaton et al 2013)</a:t>
            </a:r>
          </a:p>
        </p:txBody>
      </p:sp>
      <p:sp>
        <p:nvSpPr>
          <p:cNvPr id="3" name="Content Placeholder 2"/>
          <p:cNvSpPr>
            <a:spLocks noGrp="1"/>
          </p:cNvSpPr>
          <p:nvPr>
            <p:ph idx="1"/>
          </p:nvPr>
        </p:nvSpPr>
        <p:spPr/>
        <p:txBody>
          <a:bodyPr>
            <a:normAutofit/>
          </a:bodyPr>
          <a:lstStyle/>
          <a:p>
            <a:pPr lvl="0"/>
            <a:r>
              <a:rPr lang="en-US" dirty="0"/>
              <a:t>Increased </a:t>
            </a:r>
            <a:r>
              <a:rPr lang="en-US" b="1" dirty="0"/>
              <a:t>intensity</a:t>
            </a:r>
            <a:r>
              <a:rPr lang="en-US" dirty="0"/>
              <a:t> of </a:t>
            </a:r>
            <a:r>
              <a:rPr lang="en-US" dirty="0" smtClean="0"/>
              <a:t>dryness, </a:t>
            </a:r>
            <a:r>
              <a:rPr lang="en-US" dirty="0"/>
              <a:t>driven by </a:t>
            </a:r>
            <a:r>
              <a:rPr lang="en-US" dirty="0" smtClean="0"/>
              <a:t>increased </a:t>
            </a:r>
            <a:r>
              <a:rPr lang="en-US" dirty="0"/>
              <a:t>evaporation potential with higher temperatures and longer warm seasons. </a:t>
            </a:r>
            <a:r>
              <a:rPr lang="en-US" dirty="0" smtClean="0"/>
              <a:t>Drying likely </a:t>
            </a:r>
            <a:r>
              <a:rPr lang="en-US" b="1" dirty="0" smtClean="0"/>
              <a:t>overwhelms</a:t>
            </a:r>
            <a:r>
              <a:rPr lang="en-US" dirty="0" smtClean="0"/>
              <a:t> projected </a:t>
            </a:r>
            <a:r>
              <a:rPr lang="en-US" dirty="0"/>
              <a:t>increases in precipitation</a:t>
            </a:r>
          </a:p>
          <a:p>
            <a:pPr lvl="0"/>
            <a:r>
              <a:rPr lang="en-US" dirty="0"/>
              <a:t>Droughts of </a:t>
            </a:r>
            <a:r>
              <a:rPr lang="en-US" dirty="0" smtClean="0"/>
              <a:t>6-10 </a:t>
            </a:r>
            <a:r>
              <a:rPr lang="en-US" dirty="0"/>
              <a:t>months </a:t>
            </a:r>
            <a:r>
              <a:rPr lang="en-US" dirty="0" smtClean="0"/>
              <a:t>and </a:t>
            </a:r>
            <a:r>
              <a:rPr lang="en-US" b="1" dirty="0" smtClean="0"/>
              <a:t>longer</a:t>
            </a:r>
            <a:r>
              <a:rPr lang="en-US" dirty="0" smtClean="0"/>
              <a:t> increase </a:t>
            </a:r>
            <a:r>
              <a:rPr lang="en-US" dirty="0"/>
              <a:t>frequency by about 4 events (</a:t>
            </a:r>
            <a:r>
              <a:rPr lang="en-US" dirty="0" smtClean="0"/>
              <a:t>2050s) </a:t>
            </a:r>
            <a:endParaRPr lang="en-US" dirty="0"/>
          </a:p>
          <a:p>
            <a:pPr lvl="0"/>
            <a:r>
              <a:rPr lang="en-US" b="1" dirty="0"/>
              <a:t>Frequency</a:t>
            </a:r>
            <a:r>
              <a:rPr lang="en-US" dirty="0"/>
              <a:t> of long duration droughts of five years and longer more than doubles </a:t>
            </a:r>
            <a:r>
              <a:rPr lang="en-US" dirty="0" smtClean="0"/>
              <a:t>towards 2100 AD, </a:t>
            </a:r>
            <a:r>
              <a:rPr lang="en-US" dirty="0"/>
              <a:t>and</a:t>
            </a:r>
          </a:p>
          <a:p>
            <a:pPr lvl="0"/>
            <a:r>
              <a:rPr lang="en-US" dirty="0"/>
              <a:t>Frequency of </a:t>
            </a:r>
            <a:r>
              <a:rPr lang="en-US" b="1" dirty="0" smtClean="0"/>
              <a:t>decade-long </a:t>
            </a:r>
            <a:r>
              <a:rPr lang="en-US" dirty="0"/>
              <a:t>droughts and longer </a:t>
            </a:r>
            <a:r>
              <a:rPr lang="en-US" dirty="0" smtClean="0"/>
              <a:t>triples towards 2100</a:t>
            </a:r>
            <a:r>
              <a:rPr lang="en-US" dirty="0"/>
              <a:t>.</a:t>
            </a:r>
          </a:p>
          <a:p>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17</a:t>
            </a:fld>
            <a:endParaRPr lang="en-US" dirty="0"/>
          </a:p>
        </p:txBody>
      </p:sp>
    </p:spTree>
    <p:extLst>
      <p:ext uri="{BB962C8B-B14F-4D97-AF65-F5344CB8AC3E}">
        <p14:creationId xmlns:p14="http://schemas.microsoft.com/office/powerpoint/2010/main" xmlns="" val="338212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4113" y="244158"/>
            <a:ext cx="7345362" cy="1052758"/>
          </a:xfrm>
        </p:spPr>
        <p:txBody>
          <a:bodyPr>
            <a:normAutofit fontScale="90000"/>
          </a:bodyPr>
          <a:lstStyle/>
          <a:p>
            <a:r>
              <a:rPr lang="en-US" sz="4000" dirty="0"/>
              <a:t>Past and Future Area- Averaged Summer Drought Indices </a:t>
            </a:r>
            <a:r>
              <a:rPr lang="en-US" sz="1400" dirty="0"/>
              <a:t>(</a:t>
            </a:r>
            <a:r>
              <a:rPr lang="en-US" sz="1400" dirty="0" err="1"/>
              <a:t>Bonsal</a:t>
            </a:r>
            <a:r>
              <a:rPr lang="en-US" sz="1400" dirty="0"/>
              <a:t> et al 2012)</a:t>
            </a:r>
            <a:r>
              <a:rPr lang="en-US" sz="4000" dirty="0"/>
              <a:t> </a:t>
            </a:r>
          </a:p>
        </p:txBody>
      </p:sp>
      <p:pic>
        <p:nvPicPr>
          <p:cNvPr id="4" name="Content Placeholder 3" descr="Bonsal et al 2012 fig 9.jpg"/>
          <p:cNvPicPr>
            <a:picLocks noGrp="1" noChangeAspect="1"/>
          </p:cNvPicPr>
          <p:nvPr>
            <p:ph idx="1"/>
          </p:nvPr>
        </p:nvPicPr>
        <p:blipFill rotWithShape="1">
          <a:blip r:embed="rId2">
            <a:extLst>
              <a:ext uri="{28A0092B-C50C-407E-A947-70E740481C1C}">
                <a14:useLocalDpi xmlns:a14="http://schemas.microsoft.com/office/drawing/2010/main" xmlns="" val="0"/>
              </a:ext>
            </a:extLst>
          </a:blip>
          <a:srcRect l="-1838" t="-1116" r="-3494" b="1116"/>
          <a:stretch/>
        </p:blipFill>
        <p:spPr>
          <a:xfrm>
            <a:off x="2292406" y="1240269"/>
            <a:ext cx="7549403" cy="5074369"/>
          </a:xfrm>
        </p:spPr>
      </p:pic>
      <p:sp>
        <p:nvSpPr>
          <p:cNvPr id="3" name="Date Placeholder 2"/>
          <p:cNvSpPr>
            <a:spLocks noGrp="1"/>
          </p:cNvSpPr>
          <p:nvPr>
            <p:ph type="dt" sz="half" idx="10"/>
          </p:nvPr>
        </p:nvSpPr>
        <p:spPr>
          <a:xfrm>
            <a:off x="7657513" y="6380070"/>
            <a:ext cx="2743200" cy="365125"/>
          </a:xfrm>
        </p:spPr>
        <p:txBody>
          <a:bodyPr/>
          <a:lstStyle/>
          <a:p>
            <a:r>
              <a:rPr lang="en-US" smtClean="0"/>
              <a:t>7/28/2014</a:t>
            </a:r>
            <a:endParaRPr lang="en-US" dirty="0"/>
          </a:p>
        </p:txBody>
      </p:sp>
      <p:sp>
        <p:nvSpPr>
          <p:cNvPr id="5" name="Footer Placeholder 4"/>
          <p:cNvSpPr>
            <a:spLocks noGrp="1"/>
          </p:cNvSpPr>
          <p:nvPr>
            <p:ph type="ftr" sz="quarter" idx="11"/>
          </p:nvPr>
        </p:nvSpPr>
        <p:spPr>
          <a:xfrm>
            <a:off x="680321" y="6492875"/>
            <a:ext cx="6870660" cy="365125"/>
          </a:xfrm>
        </p:spPr>
        <p:txBody>
          <a:bodyPr/>
          <a:lstStyle/>
          <a:p>
            <a:r>
              <a:rPr lang="en-US" dirty="0"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18</a:t>
            </a:fld>
            <a:endParaRPr lang="en-US" dirty="0"/>
          </a:p>
        </p:txBody>
      </p:sp>
    </p:spTree>
    <p:extLst>
      <p:ext uri="{BB962C8B-B14F-4D97-AF65-F5344CB8AC3E}">
        <p14:creationId xmlns:p14="http://schemas.microsoft.com/office/powerpoint/2010/main" xmlns="" val="40509048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Future Probable Extreme Precipitation Scenarios </a:t>
            </a:r>
            <a:r>
              <a:rPr lang="en-US" sz="1800" dirty="0"/>
              <a:t>(Wheaton et al 2013)</a:t>
            </a:r>
          </a:p>
        </p:txBody>
      </p:sp>
      <p:sp>
        <p:nvSpPr>
          <p:cNvPr id="3" name="Content Placeholder 2"/>
          <p:cNvSpPr>
            <a:spLocks noGrp="1"/>
          </p:cNvSpPr>
          <p:nvPr>
            <p:ph idx="1"/>
          </p:nvPr>
        </p:nvSpPr>
        <p:spPr/>
        <p:txBody>
          <a:bodyPr>
            <a:normAutofit/>
          </a:bodyPr>
          <a:lstStyle/>
          <a:p>
            <a:pPr lvl="0"/>
            <a:r>
              <a:rPr lang="en-US" b="1" dirty="0" smtClean="0"/>
              <a:t>Number</a:t>
            </a:r>
            <a:r>
              <a:rPr lang="en-US" dirty="0" smtClean="0"/>
              <a:t> of 1</a:t>
            </a:r>
            <a:r>
              <a:rPr lang="en-US" dirty="0"/>
              <a:t>:20y </a:t>
            </a:r>
            <a:r>
              <a:rPr lang="en-US" dirty="0" smtClean="0"/>
              <a:t>potential maximum </a:t>
            </a:r>
            <a:r>
              <a:rPr lang="en-US" dirty="0"/>
              <a:t>precipitation event </a:t>
            </a:r>
            <a:r>
              <a:rPr lang="en-US" b="1" dirty="0" smtClean="0"/>
              <a:t>doubles</a:t>
            </a:r>
            <a:r>
              <a:rPr lang="en-US" dirty="0" smtClean="0"/>
              <a:t> towards </a:t>
            </a:r>
            <a:r>
              <a:rPr lang="en-US" dirty="0"/>
              <a:t>2100 </a:t>
            </a:r>
            <a:endParaRPr lang="en-US" dirty="0" smtClean="0"/>
          </a:p>
          <a:p>
            <a:pPr lvl="0"/>
            <a:r>
              <a:rPr lang="en-US" dirty="0" smtClean="0"/>
              <a:t>Rainfall amount of extreme maximum events </a:t>
            </a:r>
            <a:r>
              <a:rPr lang="en-US" b="1" dirty="0" smtClean="0"/>
              <a:t>increases</a:t>
            </a:r>
            <a:r>
              <a:rPr lang="en-US" dirty="0" smtClean="0"/>
              <a:t> </a:t>
            </a:r>
            <a:r>
              <a:rPr lang="en-US" dirty="0"/>
              <a:t>by </a:t>
            </a:r>
            <a:r>
              <a:rPr lang="en-US" dirty="0" smtClean="0"/>
              <a:t>5% </a:t>
            </a:r>
            <a:r>
              <a:rPr lang="en-US" dirty="0"/>
              <a:t>to 20</a:t>
            </a:r>
            <a:r>
              <a:rPr lang="en-US" dirty="0" smtClean="0"/>
              <a:t>% </a:t>
            </a:r>
            <a:r>
              <a:rPr lang="en-US" dirty="0"/>
              <a:t>(</a:t>
            </a:r>
            <a:r>
              <a:rPr lang="en-US" dirty="0" smtClean="0"/>
              <a:t>2050s)</a:t>
            </a:r>
            <a:endParaRPr lang="en-US" dirty="0"/>
          </a:p>
          <a:p>
            <a:pPr lvl="0"/>
            <a:r>
              <a:rPr lang="en-US" b="1" dirty="0"/>
              <a:t>M</a:t>
            </a:r>
            <a:r>
              <a:rPr lang="en-US" b="1" dirty="0" smtClean="0"/>
              <a:t>any</a:t>
            </a:r>
            <a:r>
              <a:rPr lang="en-US" dirty="0" smtClean="0"/>
              <a:t> </a:t>
            </a:r>
            <a:r>
              <a:rPr lang="en-US" dirty="0"/>
              <a:t>wet periods similar to those of the 1970s occur </a:t>
            </a:r>
            <a:r>
              <a:rPr lang="en-US" dirty="0" smtClean="0"/>
              <a:t>towards 2050s, and</a:t>
            </a:r>
            <a:endParaRPr lang="en-US" dirty="0"/>
          </a:p>
          <a:p>
            <a:pPr lvl="0"/>
            <a:r>
              <a:rPr lang="en-US" dirty="0" smtClean="0"/>
              <a:t>Expect surprises </a:t>
            </a:r>
            <a:r>
              <a:rPr lang="en-US" dirty="0"/>
              <a:t>as </a:t>
            </a:r>
            <a:r>
              <a:rPr lang="en-US" b="1" dirty="0"/>
              <a:t>new </a:t>
            </a:r>
            <a:r>
              <a:rPr lang="en-US" b="1" dirty="0" smtClean="0"/>
              <a:t>combinations </a:t>
            </a:r>
            <a:r>
              <a:rPr lang="en-US" dirty="0"/>
              <a:t>of climate characteristics </a:t>
            </a:r>
            <a:r>
              <a:rPr lang="en-US" dirty="0" smtClean="0"/>
              <a:t>emerge</a:t>
            </a:r>
          </a:p>
          <a:p>
            <a:pPr lvl="0"/>
            <a:r>
              <a:rPr lang="en-US" dirty="0"/>
              <a:t>This is a research </a:t>
            </a:r>
            <a:r>
              <a:rPr lang="en-US" dirty="0" smtClean="0"/>
              <a:t>gap</a:t>
            </a:r>
            <a:r>
              <a:rPr lang="en-US" dirty="0"/>
              <a:t> </a:t>
            </a:r>
            <a:r>
              <a:rPr lang="en-US" dirty="0" smtClean="0"/>
              <a:t>that requires </a:t>
            </a:r>
            <a:r>
              <a:rPr lang="en-US" dirty="0"/>
              <a:t>much more understanding.</a:t>
            </a:r>
          </a:p>
          <a:p>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19</a:t>
            </a:fld>
            <a:endParaRPr lang="en-US" dirty="0"/>
          </a:p>
        </p:txBody>
      </p:sp>
    </p:spTree>
    <p:extLst>
      <p:ext uri="{BB962C8B-B14F-4D97-AF65-F5344CB8AC3E}">
        <p14:creationId xmlns:p14="http://schemas.microsoft.com/office/powerpoint/2010/main" xmlns="" val="18365080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of Extreme Events on Agriculture</a:t>
            </a:r>
            <a:endParaRPr lang="en-US" dirty="0"/>
          </a:p>
        </p:txBody>
      </p:sp>
      <p:sp>
        <p:nvSpPr>
          <p:cNvPr id="3" name="Content Placeholder 2"/>
          <p:cNvSpPr>
            <a:spLocks noGrp="1"/>
          </p:cNvSpPr>
          <p:nvPr>
            <p:ph idx="1"/>
          </p:nvPr>
        </p:nvSpPr>
        <p:spPr/>
        <p:txBody>
          <a:bodyPr>
            <a:normAutofit fontScale="92500"/>
          </a:bodyPr>
          <a:lstStyle/>
          <a:p>
            <a:r>
              <a:rPr lang="en-US" dirty="0" smtClean="0"/>
              <a:t>Both dry and wet events would have devastating impacts on agriculture </a:t>
            </a:r>
          </a:p>
          <a:p>
            <a:r>
              <a:rPr lang="en-US" dirty="0" smtClean="0"/>
              <a:t>Droughts result in reduced soil moisture, crop losses, soil compaction, herd reduction, cost of feed, forage losses, among others</a:t>
            </a:r>
          </a:p>
          <a:p>
            <a:r>
              <a:rPr lang="en-US" dirty="0"/>
              <a:t>Excessive rainfall and flooding result in large damages for agriculture and communities, including: delayed spring planting, crop losses (both quality and quantity), soil compaction (with use of equipment on land), runoff and soil erosion, reduced access to land, and harvest constraints. </a:t>
            </a:r>
          </a:p>
          <a:p>
            <a:r>
              <a:rPr lang="en-US" dirty="0"/>
              <a:t>Social impacts of </a:t>
            </a:r>
            <a:r>
              <a:rPr lang="en-US" dirty="0" smtClean="0"/>
              <a:t>droughts and floods </a:t>
            </a:r>
            <a:r>
              <a:rPr lang="en-US" dirty="0"/>
              <a:t>include changes in quality of life, damage to infrastructure, tourism and recreation and uncertainty of public </a:t>
            </a:r>
            <a:r>
              <a:rPr lang="en-US" dirty="0" smtClean="0"/>
              <a:t>policies</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20</a:t>
            </a:fld>
            <a:endParaRPr lang="en-US" dirty="0"/>
          </a:p>
        </p:txBody>
      </p:sp>
    </p:spTree>
    <p:extLst>
      <p:ext uri="{BB962C8B-B14F-4D97-AF65-F5344CB8AC3E}">
        <p14:creationId xmlns:p14="http://schemas.microsoft.com/office/powerpoint/2010/main" xmlns="" val="41728543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grass growth potential v2.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67257" y="3051772"/>
            <a:ext cx="5937736" cy="31818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19" name="Content Placeholder 3" descr="echo, nicker.JPG"/>
          <p:cNvPicPr>
            <a:picLocks noGrp="1" noChangeAspect="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5576971" y="1429882"/>
            <a:ext cx="4934848" cy="2852063"/>
          </a:xfrm>
        </p:spPr>
      </p:pic>
      <p:sp>
        <p:nvSpPr>
          <p:cNvPr id="34820"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sz="3200" b="1" dirty="0">
                <a:latin typeface="Tahoma" pitchFamily="34" charset="0"/>
                <a:cs typeface="Tahoma" pitchFamily="34" charset="0"/>
              </a:rPr>
              <a:t>Grasslands Suffer during Droughts</a:t>
            </a:r>
          </a:p>
        </p:txBody>
      </p:sp>
      <p:sp>
        <p:nvSpPr>
          <p:cNvPr id="34821" name="Rectangle 5"/>
          <p:cNvSpPr>
            <a:spLocks noChangeArrowheads="1"/>
          </p:cNvSpPr>
          <p:nvPr/>
        </p:nvSpPr>
        <p:spPr bwMode="auto">
          <a:xfrm>
            <a:off x="1524000" y="2209801"/>
            <a:ext cx="32004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b="1">
                <a:solidFill>
                  <a:srgbClr val="000000"/>
                </a:solidFill>
                <a:latin typeface="Gill Sans MT"/>
                <a:cs typeface="Tahoma" pitchFamily="34" charset="0"/>
              </a:rPr>
              <a:t>Grass Growth on Pastures</a:t>
            </a:r>
          </a:p>
          <a:p>
            <a:r>
              <a:rPr lang="en-US" b="1">
                <a:solidFill>
                  <a:srgbClr val="000000"/>
                </a:solidFill>
                <a:latin typeface="Gill Sans MT"/>
                <a:cs typeface="Tahoma" pitchFamily="34" charset="0"/>
              </a:rPr>
              <a:t>for 6 June 2002</a:t>
            </a:r>
          </a:p>
        </p:txBody>
      </p:sp>
      <p:sp>
        <p:nvSpPr>
          <p:cNvPr id="3" name="Footer Placeholder 2"/>
          <p:cNvSpPr>
            <a:spLocks noGrp="1"/>
          </p:cNvSpPr>
          <p:nvPr>
            <p:ph type="ftr" sz="quarter" idx="11"/>
          </p:nvPr>
        </p:nvSpPr>
        <p:spPr>
          <a:xfrm>
            <a:off x="467257" y="6429447"/>
            <a:ext cx="6870660" cy="365125"/>
          </a:xfrm>
        </p:spPr>
        <p:txBody>
          <a:bodyPr/>
          <a:lstStyle/>
          <a:p>
            <a:r>
              <a:rPr lang="en-US" dirty="0" smtClean="0">
                <a:solidFill>
                  <a:srgbClr val="E7DEC9">
                    <a:shade val="50000"/>
                    <a:satMod val="200000"/>
                  </a:srgbClr>
                </a:solidFill>
                <a:latin typeface="Gill Sans MT"/>
              </a:rPr>
              <a:t>Earth Science and Climate Change, San Francisco, July 28-30 2014</a:t>
            </a:r>
            <a:endParaRPr lang="en-US" dirty="0">
              <a:solidFill>
                <a:srgbClr val="E7DEC9">
                  <a:shade val="50000"/>
                  <a:satMod val="200000"/>
                </a:srgbClr>
              </a:solidFill>
              <a:latin typeface="Gill Sans MT"/>
            </a:endParaRPr>
          </a:p>
        </p:txBody>
      </p:sp>
      <p:sp>
        <p:nvSpPr>
          <p:cNvPr id="5" name="Slide Number Placeholder 4"/>
          <p:cNvSpPr>
            <a:spLocks noGrp="1"/>
          </p:cNvSpPr>
          <p:nvPr>
            <p:ph type="sldNum" sz="quarter" idx="12"/>
          </p:nvPr>
        </p:nvSpPr>
        <p:spPr/>
        <p:txBody>
          <a:bodyPr/>
          <a:lstStyle/>
          <a:p>
            <a:fld id="{33007E68-8F3A-4A6E-9F07-BB0671AABA7C}" type="slidenum">
              <a:rPr lang="en-US" smtClean="0">
                <a:solidFill>
                  <a:srgbClr val="E7DEC9">
                    <a:shade val="50000"/>
                    <a:satMod val="200000"/>
                  </a:srgbClr>
                </a:solidFill>
                <a:latin typeface="Gill Sans MT"/>
              </a:rPr>
              <a:pPr/>
              <a:t>21</a:t>
            </a:fld>
            <a:endParaRPr lang="en-US">
              <a:solidFill>
                <a:srgbClr val="E7DEC9">
                  <a:shade val="50000"/>
                  <a:satMod val="200000"/>
                </a:srgbClr>
              </a:solidFill>
              <a:latin typeface="Gill Sans MT"/>
            </a:endParaRPr>
          </a:p>
        </p:txBody>
      </p:sp>
      <p:sp>
        <p:nvSpPr>
          <p:cNvPr id="2" name="Date Placeholder 1"/>
          <p:cNvSpPr>
            <a:spLocks noGrp="1"/>
          </p:cNvSpPr>
          <p:nvPr>
            <p:ph type="dt" sz="half" idx="10"/>
          </p:nvPr>
        </p:nvSpPr>
        <p:spPr>
          <a:xfrm>
            <a:off x="7550982" y="6429447"/>
            <a:ext cx="2743200" cy="365125"/>
          </a:xfrm>
        </p:spPr>
        <p:txBody>
          <a:bodyPr/>
          <a:lstStyle/>
          <a:p>
            <a:r>
              <a:rPr lang="en-US" smtClean="0"/>
              <a:t>7/28/2014</a:t>
            </a:r>
            <a:endParaRPr lang="en-US" dirty="0"/>
          </a:p>
        </p:txBody>
      </p:sp>
    </p:spTree>
    <p:extLst>
      <p:ext uri="{BB962C8B-B14F-4D97-AF65-F5344CB8AC3E}">
        <p14:creationId xmlns:p14="http://schemas.microsoft.com/office/powerpoint/2010/main" xmlns="" val="233287880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Adapting to these changes and Adaptation Capacity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Adaptation is key to reducing the negative impacts of climate change including extreme events</a:t>
            </a:r>
          </a:p>
          <a:p>
            <a:r>
              <a:rPr lang="en-US" dirty="0" smtClean="0"/>
              <a:t>Prairie farmers are highly adaptable folks. Undertaking off-farm jobs in periods of lower farm income and rising input cost, is an excellent example</a:t>
            </a:r>
          </a:p>
          <a:p>
            <a:r>
              <a:rPr lang="en-US" dirty="0" smtClean="0"/>
              <a:t>In response to  2001-2002 droughts, Wheaton et al (2007) mentioned most used types </a:t>
            </a:r>
            <a:r>
              <a:rPr lang="en-US" dirty="0"/>
              <a:t>of adaptation were those for crops and livestock, followed by water </a:t>
            </a:r>
            <a:r>
              <a:rPr lang="en-US" dirty="0" smtClean="0"/>
              <a:t>and economics</a:t>
            </a:r>
            <a:r>
              <a:rPr lang="en-US" dirty="0"/>
              <a:t>, then community support and </a:t>
            </a:r>
            <a:r>
              <a:rPr lang="en-US" dirty="0" smtClean="0"/>
              <a:t>technologies</a:t>
            </a:r>
          </a:p>
          <a:p>
            <a:r>
              <a:rPr lang="en-US" dirty="0" smtClean="0"/>
              <a:t>Institutions assist producers to make adaptations to droughts </a:t>
            </a:r>
          </a:p>
          <a:p>
            <a:r>
              <a:rPr lang="en-US" dirty="0" smtClean="0"/>
              <a:t>However, adaptive capacity is unevenly distributed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22</a:t>
            </a:fld>
            <a:endParaRPr lang="en-US" dirty="0"/>
          </a:p>
        </p:txBody>
      </p:sp>
    </p:spTree>
    <p:extLst>
      <p:ext uri="{BB962C8B-B14F-4D97-AF65-F5344CB8AC3E}">
        <p14:creationId xmlns:p14="http://schemas.microsoft.com/office/powerpoint/2010/main" xmlns="" val="13812966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7/28/2014</a:t>
            </a:r>
            <a:endParaRPr lang="en-US" dirty="0"/>
          </a:p>
        </p:txBody>
      </p:sp>
      <p:sp>
        <p:nvSpPr>
          <p:cNvPr id="3" name="Footer Placeholder 2"/>
          <p:cNvSpPr>
            <a:spLocks noGrp="1"/>
          </p:cNvSpPr>
          <p:nvPr>
            <p:ph type="ftr" sz="quarter" idx="11"/>
          </p:nvPr>
        </p:nvSpPr>
        <p:spPr/>
        <p:txBody>
          <a:bodyPr/>
          <a:lstStyle/>
          <a:p>
            <a:r>
              <a:rPr lang="en-US" smtClean="0"/>
              <a:t>Earth Science and Climate Change, San Francisco, July 28-30 2014</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23</a:t>
            </a:fld>
            <a:endParaRPr lang="en-US" dirty="0"/>
          </a:p>
        </p:txBody>
      </p:sp>
      <p:sp>
        <p:nvSpPr>
          <p:cNvPr id="5" name="Rectangle 2"/>
          <p:cNvSpPr>
            <a:spLocks noChangeArrowheads="1"/>
          </p:cNvSpPr>
          <p:nvPr/>
        </p:nvSpPr>
        <p:spPr bwMode="auto">
          <a:xfrm>
            <a:off x="2937355" y="-230784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Swanson et al"/>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57400" y="36576"/>
            <a:ext cx="7315200" cy="558391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3"/>
          <p:cNvSpPr>
            <a:spLocks noChangeArrowheads="1"/>
          </p:cNvSpPr>
          <p:nvPr/>
        </p:nvSpPr>
        <p:spPr bwMode="auto">
          <a:xfrm>
            <a:off x="1976957" y="5620490"/>
            <a:ext cx="79432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Adaptive Capacity Index for the Prairie Provinces </a:t>
            </a:r>
            <a:r>
              <a:rPr kumimoji="0" lang="en-US"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r>
              <a:rPr kumimoji="0" lang="fr-FR"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Source: </a:t>
            </a:r>
            <a:r>
              <a:rPr kumimoji="0" lang="fr-FR" altLang="en-U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rPr>
              <a:t>Swanson</a:t>
            </a:r>
            <a:r>
              <a:rPr kumimoji="0" lang="fr-FR"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et al. (2007)</a:t>
            </a:r>
            <a:endParaRPr kumimoji="0" lang="en-US"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r>
            <a:b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br>
            <a:endParaRPr kumimoji="0" lang="en-US" altLang="en-U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30197034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of Extreme Events on Non-agricultural sectors</a:t>
            </a:r>
            <a:endParaRPr lang="en-US" dirty="0"/>
          </a:p>
        </p:txBody>
      </p:sp>
      <p:sp>
        <p:nvSpPr>
          <p:cNvPr id="3" name="Content Placeholder 2"/>
          <p:cNvSpPr>
            <a:spLocks noGrp="1"/>
          </p:cNvSpPr>
          <p:nvPr>
            <p:ph idx="1"/>
          </p:nvPr>
        </p:nvSpPr>
        <p:spPr/>
        <p:txBody>
          <a:bodyPr/>
          <a:lstStyle/>
          <a:p>
            <a:r>
              <a:rPr lang="en-US" dirty="0" smtClean="0"/>
              <a:t>Drought stressed forests -- Forests are vulnerable to droughts</a:t>
            </a:r>
          </a:p>
          <a:p>
            <a:r>
              <a:rPr lang="en-US" dirty="0" smtClean="0"/>
              <a:t>Agricultural based manufacturing – high cost of importing inputs</a:t>
            </a:r>
          </a:p>
          <a:p>
            <a:r>
              <a:rPr lang="en-US" dirty="0" smtClean="0"/>
              <a:t>Transportation infrastructure in the northern regions of the Prairie Provinces would be affected</a:t>
            </a:r>
          </a:p>
          <a:p>
            <a:r>
              <a:rPr lang="en-US" dirty="0" smtClean="0"/>
              <a:t>Health of individuals – emergence of new diseases, increased stress, also heat stress, for e.g. </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24</a:t>
            </a:fld>
            <a:endParaRPr lang="en-US" dirty="0"/>
          </a:p>
        </p:txBody>
      </p:sp>
    </p:spTree>
    <p:extLst>
      <p:ext uri="{BB962C8B-B14F-4D97-AF65-F5344CB8AC3E}">
        <p14:creationId xmlns:p14="http://schemas.microsoft.com/office/powerpoint/2010/main" xmlns="" val="15487806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72122" y="462068"/>
            <a:ext cx="7206758" cy="749128"/>
          </a:xfrm>
          <a:ln>
            <a:miter lim="800000"/>
            <a:headEnd/>
            <a:tailEnd/>
          </a:ln>
        </p:spPr>
        <p:txBody>
          <a:bodyPr vert="horz" lIns="45720" tIns="0" rIns="45720" bIns="0" rtlCol="0" anchor="ctr">
            <a:normAutofit fontScale="90000"/>
          </a:bodyPr>
          <a:lstStyle/>
          <a:p>
            <a:pPr>
              <a:defRPr/>
            </a:pPr>
            <a:r>
              <a:rPr lang="en-CA" b="1"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Drought-stressed </a:t>
            </a:r>
            <a:r>
              <a:rPr lang="en-CA" b="1"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forests </a:t>
            </a:r>
            <a:r>
              <a:rPr lang="en-CA" sz="2000" b="1" kern="1200"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rPr>
              <a:t>(Hogg et al)</a:t>
            </a:r>
            <a:endParaRPr lang="en-US" sz="2000" b="1" kern="1200"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ndParaRPr>
          </a:p>
        </p:txBody>
      </p:sp>
      <p:pic>
        <p:nvPicPr>
          <p:cNvPr id="6451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43406" y="1093433"/>
            <a:ext cx="7174971" cy="5291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pPr>
              <a:defRPr/>
            </a:pPr>
            <a:fld id="{EEAA02CE-FA6F-4B0D-BD92-2FC56C1E4068}" type="slidenum">
              <a:rPr lang="en-US" smtClean="0"/>
              <a:pPr>
                <a:defRPr/>
              </a:pPr>
              <a:t>25</a:t>
            </a:fld>
            <a:endParaRPr lang="en-US" dirty="0"/>
          </a:p>
        </p:txBody>
      </p:sp>
      <p:sp>
        <p:nvSpPr>
          <p:cNvPr id="3" name="Date Placeholder 2"/>
          <p:cNvSpPr>
            <a:spLocks noGrp="1"/>
          </p:cNvSpPr>
          <p:nvPr>
            <p:ph type="dt" sz="half" idx="10"/>
          </p:nvPr>
        </p:nvSpPr>
        <p:spPr>
          <a:xfrm>
            <a:off x="7550981" y="6444985"/>
            <a:ext cx="2743200" cy="365125"/>
          </a:xfrm>
        </p:spPr>
        <p:txBody>
          <a:bodyPr/>
          <a:lstStyle/>
          <a:p>
            <a:r>
              <a:rPr lang="en-US" smtClean="0"/>
              <a:t>7/28/2014</a:t>
            </a:r>
            <a:endParaRPr lang="en-US" dirty="0"/>
          </a:p>
        </p:txBody>
      </p:sp>
      <p:sp>
        <p:nvSpPr>
          <p:cNvPr id="4" name="Footer Placeholder 3"/>
          <p:cNvSpPr>
            <a:spLocks noGrp="1"/>
          </p:cNvSpPr>
          <p:nvPr>
            <p:ph type="ftr" sz="quarter" idx="11"/>
          </p:nvPr>
        </p:nvSpPr>
        <p:spPr>
          <a:xfrm>
            <a:off x="680321" y="6385394"/>
            <a:ext cx="6870660" cy="365125"/>
          </a:xfrm>
        </p:spPr>
        <p:txBody>
          <a:bodyPr/>
          <a:lstStyle/>
          <a:p>
            <a:r>
              <a:rPr lang="en-US" dirty="0" smtClean="0"/>
              <a:t>Earth Science and Climate Change, San Francisco, July 28-30 2014</a:t>
            </a:r>
            <a:endParaRPr lang="en-US" dirty="0"/>
          </a:p>
        </p:txBody>
      </p:sp>
    </p:spTree>
    <p:extLst>
      <p:ext uri="{BB962C8B-B14F-4D97-AF65-F5344CB8AC3E}">
        <p14:creationId xmlns:p14="http://schemas.microsoft.com/office/powerpoint/2010/main" xmlns="" val="19835286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8"/>
          <p:cNvSpPr>
            <a:spLocks noGrp="1" noChangeArrowheads="1"/>
          </p:cNvSpPr>
          <p:nvPr>
            <p:ph type="title"/>
          </p:nvPr>
        </p:nvSpPr>
        <p:spPr/>
        <p:txBody>
          <a:bodyPr/>
          <a:lstStyle/>
          <a:p>
            <a:pPr eaLnBrk="1" hangingPunct="1"/>
            <a:r>
              <a:rPr lang="en-US" sz="3400" dirty="0" smtClean="0"/>
              <a:t>Impacts </a:t>
            </a:r>
            <a:r>
              <a:rPr lang="en-US" sz="3400" dirty="0"/>
              <a:t>on Transportation Sector</a:t>
            </a:r>
          </a:p>
        </p:txBody>
      </p:sp>
      <p:sp>
        <p:nvSpPr>
          <p:cNvPr id="65539" name="Rectangle 9"/>
          <p:cNvSpPr>
            <a:spLocks noGrp="1" noChangeArrowheads="1"/>
          </p:cNvSpPr>
          <p:nvPr>
            <p:ph type="body" idx="1"/>
          </p:nvPr>
        </p:nvSpPr>
        <p:spPr>
          <a:xfrm>
            <a:off x="2019717" y="2017450"/>
            <a:ext cx="8001000" cy="3770791"/>
          </a:xfrm>
        </p:spPr>
        <p:txBody>
          <a:bodyPr/>
          <a:lstStyle/>
          <a:p>
            <a:pPr eaLnBrk="1" hangingPunct="1">
              <a:lnSpc>
                <a:spcPct val="90000"/>
              </a:lnSpc>
            </a:pPr>
            <a:r>
              <a:rPr lang="en-US" dirty="0" smtClean="0"/>
              <a:t>Increased frequency of intense rains would affect erosion of roads, bridges, culverts, and railways</a:t>
            </a:r>
          </a:p>
          <a:p>
            <a:pPr eaLnBrk="1" hangingPunct="1">
              <a:lnSpc>
                <a:spcPct val="90000"/>
              </a:lnSpc>
            </a:pPr>
            <a:r>
              <a:rPr lang="en-US" dirty="0" smtClean="0"/>
              <a:t>Higher frequency of heat waves would result in degradation of railways and asphalt-based roads</a:t>
            </a:r>
          </a:p>
          <a:p>
            <a:pPr eaLnBrk="1" hangingPunct="1">
              <a:lnSpc>
                <a:spcPct val="90000"/>
              </a:lnSpc>
            </a:pPr>
            <a:r>
              <a:rPr lang="en-US" dirty="0" smtClean="0"/>
              <a:t>Northern winter roads could only be used for a shorter period</a:t>
            </a:r>
          </a:p>
          <a:p>
            <a:pPr eaLnBrk="1" hangingPunct="1">
              <a:lnSpc>
                <a:spcPct val="90000"/>
              </a:lnSpc>
            </a:pPr>
            <a:r>
              <a:rPr lang="en-US" dirty="0" smtClean="0"/>
              <a:t>Reduced  snow clearing expenditures in more years</a:t>
            </a:r>
          </a:p>
          <a:p>
            <a:pPr eaLnBrk="1" hangingPunct="1">
              <a:lnSpc>
                <a:spcPct val="90000"/>
              </a:lnSpc>
            </a:pPr>
            <a:r>
              <a:rPr lang="en-US" dirty="0" smtClean="0"/>
              <a:t>Post of Churchill ice-free season will increase, but to expand capacity requires large investments</a:t>
            </a:r>
          </a:p>
        </p:txBody>
      </p:sp>
      <p:sp>
        <p:nvSpPr>
          <p:cNvPr id="65540" name="Slide Number Placeholder 4"/>
          <p:cNvSpPr txBox="1">
            <a:spLocks noGrp="1"/>
          </p:cNvSpPr>
          <p:nvPr/>
        </p:nvSpPr>
        <p:spPr bwMode="auto">
          <a:xfrm>
            <a:off x="7775576" y="6556375"/>
            <a:ext cx="588963"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endParaRPr lang="en-US" sz="1100" dirty="0">
              <a:solidFill>
                <a:schemeClr val="tx2"/>
              </a:solidFill>
            </a:endParaRPr>
          </a:p>
        </p:txBody>
      </p:sp>
      <p:sp>
        <p:nvSpPr>
          <p:cNvPr id="9" name="Slide Number Placeholder 8"/>
          <p:cNvSpPr>
            <a:spLocks noGrp="1"/>
          </p:cNvSpPr>
          <p:nvPr>
            <p:ph type="sldNum" sz="quarter" idx="12"/>
          </p:nvPr>
        </p:nvSpPr>
        <p:spPr/>
        <p:txBody>
          <a:bodyPr/>
          <a:lstStyle/>
          <a:p>
            <a:pPr>
              <a:defRPr/>
            </a:pPr>
            <a:fld id="{67582606-DAD9-465A-8E36-2BFE9A5ADCCF}" type="slidenum">
              <a:rPr lang="en-US" smtClean="0"/>
              <a:pPr>
                <a:defRPr/>
              </a:pPr>
              <a:t>26</a:t>
            </a:fld>
            <a:endParaRPr lang="en-US" dirty="0"/>
          </a:p>
        </p:txBody>
      </p:sp>
      <p:sp>
        <p:nvSpPr>
          <p:cNvPr id="2" name="Date Placeholder 1"/>
          <p:cNvSpPr>
            <a:spLocks noGrp="1"/>
          </p:cNvSpPr>
          <p:nvPr>
            <p:ph type="dt" sz="half" idx="10"/>
          </p:nvPr>
        </p:nvSpPr>
        <p:spPr/>
        <p:txBody>
          <a:bodyPr/>
          <a:lstStyle/>
          <a:p>
            <a:r>
              <a:rPr lang="en-US" smtClean="0"/>
              <a:t>7/28/2014</a:t>
            </a:r>
            <a:endParaRPr lang="en-US" dirty="0"/>
          </a:p>
        </p:txBody>
      </p:sp>
      <p:sp>
        <p:nvSpPr>
          <p:cNvPr id="3" name="Footer Placeholder 2"/>
          <p:cNvSpPr>
            <a:spLocks noGrp="1"/>
          </p:cNvSpPr>
          <p:nvPr>
            <p:ph type="ftr" sz="quarter" idx="11"/>
          </p:nvPr>
        </p:nvSpPr>
        <p:spPr/>
        <p:txBody>
          <a:bodyPr/>
          <a:lstStyle/>
          <a:p>
            <a:r>
              <a:rPr lang="en-US" smtClean="0"/>
              <a:t>Earth Science and Climate Change, San Francisco, July 28-30 2014</a:t>
            </a:r>
            <a:endParaRPr lang="en-US" dirty="0"/>
          </a:p>
        </p:txBody>
      </p:sp>
    </p:spTree>
    <p:extLst>
      <p:ext uri="{BB962C8B-B14F-4D97-AF65-F5344CB8AC3E}">
        <p14:creationId xmlns:p14="http://schemas.microsoft.com/office/powerpoint/2010/main" xmlns="" val="39969034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Possible Droughts and Floods?</a:t>
            </a:r>
            <a:endParaRPr lang="en-US" dirty="0"/>
          </a:p>
        </p:txBody>
      </p:sp>
      <p:sp>
        <p:nvSpPr>
          <p:cNvPr id="3" name="Content Placeholder 2"/>
          <p:cNvSpPr>
            <a:spLocks noGrp="1"/>
          </p:cNvSpPr>
          <p:nvPr>
            <p:ph idx="1"/>
          </p:nvPr>
        </p:nvSpPr>
        <p:spPr/>
        <p:txBody>
          <a:bodyPr>
            <a:normAutofit/>
          </a:bodyPr>
          <a:lstStyle/>
          <a:p>
            <a:r>
              <a:rPr lang="en-US" dirty="0" smtClean="0"/>
              <a:t>Chances of multi-year droughts increase</a:t>
            </a:r>
          </a:p>
          <a:p>
            <a:r>
              <a:rPr lang="en-US" dirty="0" smtClean="0"/>
              <a:t>Increases in severity</a:t>
            </a:r>
            <a:r>
              <a:rPr lang="en-US" dirty="0"/>
              <a:t> </a:t>
            </a:r>
            <a:r>
              <a:rPr lang="en-US" dirty="0" smtClean="0"/>
              <a:t>and area </a:t>
            </a:r>
          </a:p>
          <a:p>
            <a:r>
              <a:rPr lang="en-US" dirty="0" smtClean="0"/>
              <a:t>Droughts overwhelm the increases in average precipitation</a:t>
            </a:r>
          </a:p>
          <a:p>
            <a:r>
              <a:rPr lang="en-US" dirty="0" smtClean="0"/>
              <a:t>Expect surprises, such as switches to extreme rainfalls</a:t>
            </a:r>
          </a:p>
          <a:p>
            <a:r>
              <a:rPr lang="en-US" dirty="0" smtClean="0"/>
              <a:t>Extreme rainfall events will increase</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27</a:t>
            </a:fld>
            <a:endParaRPr lang="en-US" dirty="0"/>
          </a:p>
        </p:txBody>
      </p:sp>
    </p:spTree>
    <p:extLst>
      <p:ext uri="{BB962C8B-B14F-4D97-AF65-F5344CB8AC3E}">
        <p14:creationId xmlns:p14="http://schemas.microsoft.com/office/powerpoint/2010/main" xmlns="" val="37111979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Economic Cost of Extreme Events</a:t>
            </a:r>
            <a:endParaRPr lang="en-US" dirty="0"/>
          </a:p>
        </p:txBody>
      </p:sp>
      <p:sp>
        <p:nvSpPr>
          <p:cNvPr id="3" name="Content Placeholder 2"/>
          <p:cNvSpPr>
            <a:spLocks noGrp="1"/>
          </p:cNvSpPr>
          <p:nvPr>
            <p:ph idx="1"/>
          </p:nvPr>
        </p:nvSpPr>
        <p:spPr/>
        <p:txBody>
          <a:bodyPr/>
          <a:lstStyle/>
          <a:p>
            <a:r>
              <a:rPr lang="en-US" dirty="0" smtClean="0"/>
              <a:t>Typical practice is to take drought / floods one year at a time</a:t>
            </a:r>
            <a:endParaRPr lang="en-US" dirty="0"/>
          </a:p>
          <a:p>
            <a:r>
              <a:rPr lang="en-US" dirty="0" smtClean="0"/>
              <a:t>This lead to serious underestimation  </a:t>
            </a:r>
          </a:p>
          <a:p>
            <a:r>
              <a:rPr lang="en-US" dirty="0" smtClean="0"/>
              <a:t>Reasons include: </a:t>
            </a:r>
          </a:p>
          <a:p>
            <a:pPr lvl="1"/>
            <a:r>
              <a:rPr lang="en-US" dirty="0" smtClean="0"/>
              <a:t>Even a single year drought can have impacts on the future productivity of the economy</a:t>
            </a:r>
          </a:p>
          <a:p>
            <a:pPr lvl="1"/>
            <a:r>
              <a:rPr lang="en-US" dirty="0" smtClean="0"/>
              <a:t>True cost of the drought combines current as well future impacts</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28</a:t>
            </a:fld>
            <a:endParaRPr lang="en-US" dirty="0"/>
          </a:p>
        </p:txBody>
      </p:sp>
    </p:spTree>
    <p:extLst>
      <p:ext uri="{BB962C8B-B14F-4D97-AF65-F5344CB8AC3E}">
        <p14:creationId xmlns:p14="http://schemas.microsoft.com/office/powerpoint/2010/main" xmlns="" val="513474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80321" y="6318697"/>
            <a:ext cx="6870660" cy="365125"/>
          </a:xfrm>
        </p:spPr>
        <p:txBody>
          <a:bodyPr/>
          <a:lstStyle/>
          <a:p>
            <a:pPr>
              <a:defRPr/>
            </a:pPr>
            <a:r>
              <a:rPr lang="en-US" dirty="0"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fld id="{B2E0530E-E922-4C16-A733-6D7BF9BEEA5A}" type="slidenum">
              <a:rPr lang="en-US" altLang="en-US" sz="3600">
                <a:latin typeface="+mj-lt"/>
              </a:rPr>
              <a:pPr/>
              <a:t>29</a:t>
            </a:fld>
            <a:endParaRPr lang="en-US" altLang="en-US" sz="3600">
              <a:latin typeface="+mj-lt"/>
            </a:endParaRPr>
          </a:p>
        </p:txBody>
      </p:sp>
      <p:sp>
        <p:nvSpPr>
          <p:cNvPr id="15364" name="Rectangle 4"/>
          <p:cNvSpPr>
            <a:spLocks noGrp="1" noChangeArrowheads="1"/>
          </p:cNvSpPr>
          <p:nvPr>
            <p:ph type="title"/>
          </p:nvPr>
        </p:nvSpPr>
        <p:spPr/>
        <p:txBody>
          <a:bodyPr/>
          <a:lstStyle/>
          <a:p>
            <a:pPr algn="ctr" eaLnBrk="1" hangingPunct="1"/>
            <a:r>
              <a:rPr lang="en-US" altLang="en-US" sz="3400">
                <a:solidFill>
                  <a:schemeClr val="accent2"/>
                </a:solidFill>
                <a:latin typeface="Times New Roman" panose="02020603050405020304" pitchFamily="18" charset="0"/>
              </a:rPr>
              <a:t>Cost of a Disaster – Total vs. Single Period</a:t>
            </a:r>
            <a:r>
              <a:rPr lang="en-US" altLang="en-US" sz="3400">
                <a:latin typeface="Times New Roman" panose="02020603050405020304" pitchFamily="18" charset="0"/>
              </a:rPr>
              <a:t> </a:t>
            </a:r>
            <a:br>
              <a:rPr lang="en-US" altLang="en-US" sz="3400">
                <a:latin typeface="Times New Roman" panose="02020603050405020304" pitchFamily="18" charset="0"/>
              </a:rPr>
            </a:br>
            <a:r>
              <a:rPr lang="en-US" altLang="en-US" sz="2000">
                <a:latin typeface="Times New Roman" panose="02020603050405020304" pitchFamily="18" charset="0"/>
              </a:rPr>
              <a:t>(Dore and Etkins, 2000)</a:t>
            </a:r>
          </a:p>
        </p:txBody>
      </p:sp>
      <p:pic>
        <p:nvPicPr>
          <p:cNvPr id="15365" name="Picture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3133433" y="2034113"/>
            <a:ext cx="5880100" cy="4267200"/>
          </a:xfrm>
          <a:noFill/>
        </p:spPr>
      </p:pic>
      <p:sp>
        <p:nvSpPr>
          <p:cNvPr id="3" name="Date Placeholder 2"/>
          <p:cNvSpPr>
            <a:spLocks noGrp="1"/>
          </p:cNvSpPr>
          <p:nvPr>
            <p:ph type="dt" sz="half" idx="10"/>
          </p:nvPr>
        </p:nvSpPr>
        <p:spPr>
          <a:xfrm>
            <a:off x="8261194" y="6318697"/>
            <a:ext cx="2743200" cy="365125"/>
          </a:xfrm>
        </p:spPr>
        <p:txBody>
          <a:bodyPr/>
          <a:lstStyle/>
          <a:p>
            <a:r>
              <a:rPr lang="en-US" smtClean="0"/>
              <a:t>7/28/2014</a:t>
            </a:r>
            <a:endParaRPr lang="en-US" dirty="0"/>
          </a:p>
        </p:txBody>
      </p:sp>
    </p:spTree>
    <p:extLst>
      <p:ext uri="{BB962C8B-B14F-4D97-AF65-F5344CB8AC3E}">
        <p14:creationId xmlns:p14="http://schemas.microsoft.com/office/powerpoint/2010/main" xmlns="" val="21911922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smtClean="0"/>
              <a:t>Earth Science and Climate Change, San Francisco, July 28-30 2014</a:t>
            </a:r>
            <a:endParaRPr lang="en-US"/>
          </a:p>
        </p:txBody>
      </p:sp>
      <p:sp>
        <p:nvSpPr>
          <p:cNvPr id="6" name="Slide Number Placeholder 5"/>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fld id="{48ED7726-B930-4AC4-9D63-4D201ABC2C9E}" type="slidenum">
              <a:rPr lang="en-US" altLang="en-US" sz="1200">
                <a:latin typeface="Verdana" panose="020B0604030504040204" pitchFamily="34" charset="0"/>
              </a:rPr>
              <a:pPr/>
              <a:t>30</a:t>
            </a:fld>
            <a:endParaRPr lang="en-US" altLang="en-US" sz="1200">
              <a:latin typeface="Verdana" panose="020B0604030504040204" pitchFamily="34" charset="0"/>
            </a:endParaRPr>
          </a:p>
        </p:txBody>
      </p:sp>
      <p:sp>
        <p:nvSpPr>
          <p:cNvPr id="24580" name="Rectangle 2"/>
          <p:cNvSpPr>
            <a:spLocks noGrp="1" noChangeArrowheads="1"/>
          </p:cNvSpPr>
          <p:nvPr>
            <p:ph type="title"/>
          </p:nvPr>
        </p:nvSpPr>
        <p:spPr/>
        <p:txBody>
          <a:bodyPr/>
          <a:lstStyle/>
          <a:p>
            <a:pPr algn="ctr" eaLnBrk="1" hangingPunct="1"/>
            <a:r>
              <a:rPr lang="en-US" altLang="en-US" sz="3400">
                <a:solidFill>
                  <a:schemeClr val="accent2"/>
                </a:solidFill>
                <a:latin typeface="Times New Roman" panose="02020603050405020304" pitchFamily="18" charset="0"/>
              </a:rPr>
              <a:t>A Comprehensive Assessment of  Economic Cost of Extreme Events</a:t>
            </a:r>
          </a:p>
        </p:txBody>
      </p:sp>
      <p:sp>
        <p:nvSpPr>
          <p:cNvPr id="24581" name="Rectangle 3"/>
          <p:cNvSpPr>
            <a:spLocks noGrp="1" noChangeArrowheads="1"/>
          </p:cNvSpPr>
          <p:nvPr>
            <p:ph type="body" idx="1"/>
          </p:nvPr>
        </p:nvSpPr>
        <p:spPr/>
        <p:txBody>
          <a:bodyPr/>
          <a:lstStyle/>
          <a:p>
            <a:pPr eaLnBrk="1" hangingPunct="1"/>
            <a:r>
              <a:rPr lang="en-US" altLang="en-US">
                <a:latin typeface="Times New Roman" panose="02020603050405020304" pitchFamily="18" charset="0"/>
              </a:rPr>
              <a:t>All assessments should be done from both local and national accounting stances</a:t>
            </a:r>
          </a:p>
          <a:p>
            <a:pPr eaLnBrk="1" hangingPunct="1"/>
            <a:r>
              <a:rPr lang="en-US" altLang="en-US">
                <a:latin typeface="Times New Roman" panose="02020603050405020304" pitchFamily="18" charset="0"/>
              </a:rPr>
              <a:t>From economic theory point of view, the ideal manner in which we could estimate the economic costs to the society of an extreme event (or for that matter, any disaster) is to equate it to:</a:t>
            </a:r>
          </a:p>
          <a:p>
            <a:pPr lvl="1" eaLnBrk="1" hangingPunct="1"/>
            <a:r>
              <a:rPr lang="en-US" altLang="en-US" b="1" smtClean="0">
                <a:solidFill>
                  <a:schemeClr val="accent2"/>
                </a:solidFill>
                <a:latin typeface="Times New Roman" panose="02020603050405020304" pitchFamily="18" charset="0"/>
              </a:rPr>
              <a:t>DISTORTIONS CREATED BY THE EXTREME EVENT TO THE NORMAL DEVELOPMENT  AND EXPANSION OF THE ECONOMY</a:t>
            </a:r>
          </a:p>
        </p:txBody>
      </p:sp>
      <p:sp>
        <p:nvSpPr>
          <p:cNvPr id="3" name="Date Placeholder 2"/>
          <p:cNvSpPr>
            <a:spLocks noGrp="1"/>
          </p:cNvSpPr>
          <p:nvPr>
            <p:ph type="dt" sz="half" idx="10"/>
          </p:nvPr>
        </p:nvSpPr>
        <p:spPr/>
        <p:txBody>
          <a:bodyPr/>
          <a:lstStyle/>
          <a:p>
            <a:r>
              <a:rPr lang="en-US" smtClean="0"/>
              <a:t>7/28/2014</a:t>
            </a:r>
            <a:endParaRPr lang="en-US" dirty="0"/>
          </a:p>
        </p:txBody>
      </p:sp>
    </p:spTree>
    <p:extLst>
      <p:ext uri="{BB962C8B-B14F-4D97-AF65-F5344CB8AC3E}">
        <p14:creationId xmlns:p14="http://schemas.microsoft.com/office/powerpoint/2010/main" xmlns="" val="34082742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80321" y="6298338"/>
            <a:ext cx="6870660" cy="365125"/>
          </a:xfrm>
        </p:spPr>
        <p:txBody>
          <a:bodyPr/>
          <a:lstStyle/>
          <a:p>
            <a:pPr>
              <a:defRPr/>
            </a:pPr>
            <a:r>
              <a:rPr lang="en-US" dirty="0"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fld id="{73D5404E-71D3-44E8-90EB-F208E57259D6}" type="slidenum">
              <a:rPr lang="en-US" altLang="en-US" sz="3600">
                <a:latin typeface="Verdana" panose="020B0604030504040204" pitchFamily="34" charset="0"/>
              </a:rPr>
              <a:pPr/>
              <a:t>31</a:t>
            </a:fld>
            <a:endParaRPr lang="en-US" altLang="en-US" sz="3600" dirty="0">
              <a:latin typeface="Verdana" panose="020B0604030504040204" pitchFamily="34" charset="0"/>
            </a:endParaRPr>
          </a:p>
        </p:txBody>
      </p:sp>
      <p:sp>
        <p:nvSpPr>
          <p:cNvPr id="25604" name="Rectangle 2"/>
          <p:cNvSpPr>
            <a:spLocks noGrp="1" noChangeArrowheads="1"/>
          </p:cNvSpPr>
          <p:nvPr>
            <p:ph type="title"/>
          </p:nvPr>
        </p:nvSpPr>
        <p:spPr/>
        <p:txBody>
          <a:bodyPr/>
          <a:lstStyle/>
          <a:p>
            <a:pPr algn="ctr" eaLnBrk="1" hangingPunct="1"/>
            <a:r>
              <a:rPr lang="en-US" altLang="en-US" dirty="0" smtClean="0">
                <a:solidFill>
                  <a:schemeClr val="accent2"/>
                </a:solidFill>
                <a:latin typeface="Times New Roman" panose="02020603050405020304" pitchFamily="18" charset="0"/>
              </a:rPr>
              <a:t>Sources of Distortion should include</a:t>
            </a:r>
          </a:p>
        </p:txBody>
      </p:sp>
      <p:sp>
        <p:nvSpPr>
          <p:cNvPr id="25605" name="Rectangle 3"/>
          <p:cNvSpPr>
            <a:spLocks noGrp="1" noChangeArrowheads="1"/>
          </p:cNvSpPr>
          <p:nvPr>
            <p:ph type="body" idx="1"/>
          </p:nvPr>
        </p:nvSpPr>
        <p:spPr>
          <a:xfrm>
            <a:off x="328475" y="1985620"/>
            <a:ext cx="10271464" cy="4246504"/>
          </a:xfrm>
        </p:spPr>
        <p:txBody>
          <a:bodyPr>
            <a:normAutofit fontScale="92500" lnSpcReduction="10000"/>
          </a:bodyPr>
          <a:lstStyle/>
          <a:p>
            <a:pPr eaLnBrk="1" hangingPunct="1"/>
            <a:r>
              <a:rPr lang="en-US" altLang="en-US" dirty="0" smtClean="0">
                <a:latin typeface="Times New Roman" panose="02020603050405020304" pitchFamily="18" charset="0"/>
              </a:rPr>
              <a:t>Direct loss of value added due to the extreme event in various sectors of the economy</a:t>
            </a:r>
          </a:p>
          <a:p>
            <a:pPr eaLnBrk="1" hangingPunct="1"/>
            <a:r>
              <a:rPr lang="en-US" altLang="en-US" dirty="0" smtClean="0">
                <a:latin typeface="Times New Roman" panose="02020603050405020304" pitchFamily="18" charset="0"/>
              </a:rPr>
              <a:t>Loss of human capital (Loss of human lives and associated human capital)</a:t>
            </a:r>
          </a:p>
          <a:p>
            <a:pPr eaLnBrk="1" hangingPunct="1"/>
            <a:r>
              <a:rPr lang="en-US" altLang="en-US" dirty="0" smtClean="0">
                <a:latin typeface="Times New Roman" panose="02020603050405020304" pitchFamily="18" charset="0"/>
              </a:rPr>
              <a:t>Indirect economic losses / costs </a:t>
            </a:r>
          </a:p>
          <a:p>
            <a:pPr eaLnBrk="1" hangingPunct="1"/>
            <a:r>
              <a:rPr lang="en-US" altLang="en-US" dirty="0" smtClean="0">
                <a:latin typeface="Times New Roman" panose="02020603050405020304" pitchFamily="18" charset="0"/>
              </a:rPr>
              <a:t>Loss of capital destroyed by the event (To include man-made private capital, such as buildings, machinery; and man-made social capital, such roads, bridges)</a:t>
            </a:r>
          </a:p>
          <a:p>
            <a:r>
              <a:rPr lang="en-US" altLang="en-US" dirty="0">
                <a:latin typeface="Times New Roman" panose="02020603050405020304" pitchFamily="18" charset="0"/>
              </a:rPr>
              <a:t>Fiscal costs of the government, including </a:t>
            </a:r>
            <a:r>
              <a:rPr lang="en-US" altLang="en-US" dirty="0" smtClean="0">
                <a:latin typeface="Times New Roman" panose="02020603050405020304" pitchFamily="18" charset="0"/>
              </a:rPr>
              <a:t>effects </a:t>
            </a:r>
            <a:r>
              <a:rPr lang="en-US" altLang="en-US" dirty="0">
                <a:latin typeface="Times New Roman" panose="02020603050405020304" pitchFamily="18" charset="0"/>
              </a:rPr>
              <a:t>of changes in fiscal measures (Additional taxes needed)</a:t>
            </a:r>
          </a:p>
          <a:p>
            <a:r>
              <a:rPr lang="en-US" altLang="en-US" dirty="0">
                <a:latin typeface="Times New Roman" panose="02020603050405020304" pitchFamily="18" charset="0"/>
              </a:rPr>
              <a:t>Distributional issues of impacts</a:t>
            </a:r>
          </a:p>
          <a:p>
            <a:r>
              <a:rPr lang="en-US" altLang="en-US" dirty="0">
                <a:latin typeface="Times New Roman" panose="02020603050405020304" pitchFamily="18" charset="0"/>
              </a:rPr>
              <a:t>Value of lost ecological goods and services – Non-Market Goods</a:t>
            </a:r>
          </a:p>
          <a:p>
            <a:r>
              <a:rPr lang="en-US" altLang="en-US" dirty="0">
                <a:latin typeface="Times New Roman" panose="02020603050405020304" pitchFamily="18" charset="0"/>
              </a:rPr>
              <a:t>Economic losses resulting from social impacts of the  event</a:t>
            </a:r>
          </a:p>
          <a:p>
            <a:r>
              <a:rPr lang="en-US" altLang="en-US" dirty="0">
                <a:latin typeface="Times New Roman" panose="02020603050405020304" pitchFamily="18" charset="0"/>
              </a:rPr>
              <a:t>Cost of adaptation measures (including possible migration)</a:t>
            </a:r>
          </a:p>
          <a:p>
            <a:pPr eaLnBrk="1" hangingPunct="1"/>
            <a:endParaRPr lang="en-US" altLang="en-US" dirty="0" smtClean="0">
              <a:latin typeface="Times New Roman" panose="02020603050405020304" pitchFamily="18" charset="0"/>
            </a:endParaRPr>
          </a:p>
        </p:txBody>
      </p:sp>
      <p:sp>
        <p:nvSpPr>
          <p:cNvPr id="3" name="Date Placeholder 2"/>
          <p:cNvSpPr>
            <a:spLocks noGrp="1"/>
          </p:cNvSpPr>
          <p:nvPr>
            <p:ph type="dt" sz="half" idx="10"/>
          </p:nvPr>
        </p:nvSpPr>
        <p:spPr>
          <a:xfrm>
            <a:off x="7550981" y="6298337"/>
            <a:ext cx="2743200" cy="365125"/>
          </a:xfrm>
        </p:spPr>
        <p:txBody>
          <a:bodyPr/>
          <a:lstStyle/>
          <a:p>
            <a:r>
              <a:rPr lang="en-US" dirty="0" smtClean="0"/>
              <a:t>7/28/2014</a:t>
            </a:r>
            <a:endParaRPr lang="en-US" dirty="0"/>
          </a:p>
        </p:txBody>
      </p:sp>
    </p:spTree>
    <p:extLst>
      <p:ext uri="{BB962C8B-B14F-4D97-AF65-F5344CB8AC3E}">
        <p14:creationId xmlns:p14="http://schemas.microsoft.com/office/powerpoint/2010/main" xmlns="" val="39776411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573789" y="6319503"/>
            <a:ext cx="6870660" cy="365125"/>
          </a:xfrm>
        </p:spPr>
        <p:txBody>
          <a:bodyPr/>
          <a:lstStyle/>
          <a:p>
            <a:pPr>
              <a:defRPr/>
            </a:pPr>
            <a:r>
              <a:rPr lang="en-US" dirty="0"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fld id="{59F94FF9-7B08-4CE1-B409-9A560E8C590B}" type="slidenum">
              <a:rPr lang="en-US" altLang="en-US" sz="3600">
                <a:latin typeface="+mj-lt"/>
              </a:rPr>
              <a:pPr/>
              <a:t>32</a:t>
            </a:fld>
            <a:endParaRPr lang="en-US" altLang="en-US" sz="3600" dirty="0">
              <a:latin typeface="+mj-lt"/>
            </a:endParaRPr>
          </a:p>
        </p:txBody>
      </p:sp>
      <p:sp>
        <p:nvSpPr>
          <p:cNvPr id="21508" name="Rectangle 2"/>
          <p:cNvSpPr>
            <a:spLocks noGrp="1" noChangeArrowheads="1"/>
          </p:cNvSpPr>
          <p:nvPr>
            <p:ph type="title"/>
          </p:nvPr>
        </p:nvSpPr>
        <p:spPr/>
        <p:txBody>
          <a:bodyPr/>
          <a:lstStyle/>
          <a:p>
            <a:pPr algn="ctr"/>
            <a:r>
              <a:rPr lang="en-US" altLang="en-US" sz="3200" dirty="0">
                <a:solidFill>
                  <a:schemeClr val="accent2"/>
                </a:solidFill>
                <a:latin typeface="Times New Roman" panose="02020603050405020304" pitchFamily="18" charset="0"/>
              </a:rPr>
              <a:t>Sources of Distortion should </a:t>
            </a:r>
            <a:r>
              <a:rPr lang="en-US" altLang="en-US" sz="3200" dirty="0" smtClean="0">
                <a:solidFill>
                  <a:schemeClr val="accent2"/>
                </a:solidFill>
                <a:latin typeface="Times New Roman" panose="02020603050405020304" pitchFamily="18" charset="0"/>
              </a:rPr>
              <a:t>include (2)</a:t>
            </a:r>
            <a:endParaRPr lang="en-US" altLang="en-US" sz="3200" dirty="0">
              <a:solidFill>
                <a:schemeClr val="accent2"/>
              </a:solidFill>
              <a:latin typeface="Times New Roman" panose="02020603050405020304" pitchFamily="18" charset="0"/>
            </a:endParaRPr>
          </a:p>
        </p:txBody>
      </p:sp>
      <p:sp>
        <p:nvSpPr>
          <p:cNvPr id="21509" name="Rectangle 3"/>
          <p:cNvSpPr>
            <a:spLocks noGrp="1" noChangeArrowheads="1"/>
          </p:cNvSpPr>
          <p:nvPr>
            <p:ph type="body" idx="1"/>
          </p:nvPr>
        </p:nvSpPr>
        <p:spPr>
          <a:xfrm>
            <a:off x="1343488" y="2026578"/>
            <a:ext cx="8001000" cy="4648200"/>
          </a:xfrm>
        </p:spPr>
        <p:txBody>
          <a:bodyPr>
            <a:normAutofit fontScale="92500"/>
          </a:bodyPr>
          <a:lstStyle/>
          <a:p>
            <a:pPr eaLnBrk="1" hangingPunct="1"/>
            <a:r>
              <a:rPr lang="en-US" altLang="en-US" sz="2600" dirty="0">
                <a:latin typeface="Times New Roman" panose="02020603050405020304" pitchFamily="18" charset="0"/>
              </a:rPr>
              <a:t>According to the Millennium Ecosystem Assessment of the United Nations, “Humans are totally dependent on the nature”</a:t>
            </a:r>
          </a:p>
          <a:p>
            <a:pPr eaLnBrk="1" hangingPunct="1"/>
            <a:r>
              <a:rPr lang="en-US" altLang="en-US" sz="2600" dirty="0">
                <a:latin typeface="Times New Roman" panose="02020603050405020304" pitchFamily="18" charset="0"/>
              </a:rPr>
              <a:t>Nature provides us with four types of services: Provisioning Services, Cultural Services, Supporting Services, and others.</a:t>
            </a:r>
          </a:p>
          <a:p>
            <a:pPr eaLnBrk="1" hangingPunct="1"/>
            <a:r>
              <a:rPr lang="en-US" altLang="en-US" sz="2600" dirty="0">
                <a:latin typeface="Times New Roman" panose="02020603050405020304" pitchFamily="18" charset="0"/>
              </a:rPr>
              <a:t>Since these services enhance individual’s well-being, they place a value on them, called Ecological Goods and Services</a:t>
            </a:r>
          </a:p>
          <a:p>
            <a:pPr eaLnBrk="1" hangingPunct="1"/>
            <a:r>
              <a:rPr lang="en-US" altLang="en-US" sz="2600" dirty="0">
                <a:latin typeface="Times New Roman" panose="02020603050405020304" pitchFamily="18" charset="0"/>
              </a:rPr>
              <a:t>Any reduction in these services reduces social welfare and therefore, need to be accounted for</a:t>
            </a:r>
            <a:r>
              <a:rPr lang="en-US" altLang="en-US" sz="2600" dirty="0" smtClean="0">
                <a:latin typeface="Times New Roman" panose="02020603050405020304" pitchFamily="18" charset="0"/>
              </a:rPr>
              <a:t>.</a:t>
            </a:r>
          </a:p>
          <a:p>
            <a:pPr eaLnBrk="1" hangingPunct="1"/>
            <a:r>
              <a:rPr lang="en-US" altLang="en-US" sz="2600" dirty="0" smtClean="0">
                <a:latin typeface="Times New Roman" panose="02020603050405020304" pitchFamily="18" charset="0"/>
              </a:rPr>
              <a:t>Loss of human capital – Loss of lives plus effect of stress</a:t>
            </a:r>
          </a:p>
          <a:p>
            <a:pPr eaLnBrk="1" hangingPunct="1"/>
            <a:r>
              <a:rPr lang="en-US" altLang="en-US" sz="2600" dirty="0" smtClean="0">
                <a:latin typeface="Times New Roman" panose="02020603050405020304" pitchFamily="18" charset="0"/>
              </a:rPr>
              <a:t>Long-term cost of adaptation (including migration)</a:t>
            </a:r>
            <a:endParaRPr lang="en-US" altLang="en-US" sz="2600" dirty="0">
              <a:latin typeface="Times New Roman" panose="02020603050405020304" pitchFamily="18" charset="0"/>
            </a:endParaRPr>
          </a:p>
        </p:txBody>
      </p:sp>
      <p:sp>
        <p:nvSpPr>
          <p:cNvPr id="3" name="Date Placeholder 2"/>
          <p:cNvSpPr>
            <a:spLocks noGrp="1"/>
          </p:cNvSpPr>
          <p:nvPr>
            <p:ph type="dt" sz="half" idx="10"/>
          </p:nvPr>
        </p:nvSpPr>
        <p:spPr>
          <a:xfrm>
            <a:off x="7550982" y="6309653"/>
            <a:ext cx="2743200" cy="365125"/>
          </a:xfrm>
        </p:spPr>
        <p:txBody>
          <a:bodyPr/>
          <a:lstStyle/>
          <a:p>
            <a:r>
              <a:rPr lang="en-US" dirty="0" smtClean="0"/>
              <a:t>7/28/2014</a:t>
            </a:r>
            <a:endParaRPr lang="en-US" dirty="0"/>
          </a:p>
        </p:txBody>
      </p:sp>
    </p:spTree>
    <p:extLst>
      <p:ext uri="{BB962C8B-B14F-4D97-AF65-F5344CB8AC3E}">
        <p14:creationId xmlns:p14="http://schemas.microsoft.com/office/powerpoint/2010/main" xmlns="" val="26434273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Research Needs</a:t>
            </a:r>
            <a:endParaRPr lang="en-US" dirty="0"/>
          </a:p>
        </p:txBody>
      </p:sp>
      <p:sp>
        <p:nvSpPr>
          <p:cNvPr id="3" name="Content Placeholder 2"/>
          <p:cNvSpPr>
            <a:spLocks noGrp="1"/>
          </p:cNvSpPr>
          <p:nvPr>
            <p:ph idx="1"/>
          </p:nvPr>
        </p:nvSpPr>
        <p:spPr/>
        <p:txBody>
          <a:bodyPr/>
          <a:lstStyle/>
          <a:p>
            <a:r>
              <a:rPr lang="en-US" dirty="0" smtClean="0"/>
              <a:t>Need for an integrated assessment of climate change impacts</a:t>
            </a:r>
          </a:p>
          <a:p>
            <a:r>
              <a:rPr lang="en-US" dirty="0" smtClean="0"/>
              <a:t>Need to estimate the true social cost of extreme events to include not just the direct costs and benefits but all social and fiscal costs</a:t>
            </a:r>
            <a:endParaRPr lang="en-US" dirty="0"/>
          </a:p>
        </p:txBody>
      </p:sp>
      <p:sp>
        <p:nvSpPr>
          <p:cNvPr id="4" name="Date Placeholder 3"/>
          <p:cNvSpPr>
            <a:spLocks noGrp="1"/>
          </p:cNvSpPr>
          <p:nvPr>
            <p:ph type="dt" sz="half" idx="10"/>
          </p:nvPr>
        </p:nvSpPr>
        <p:spPr/>
        <p:txBody>
          <a:bodyPr/>
          <a:lstStyle/>
          <a:p>
            <a:r>
              <a:rPr lang="en-US" smtClean="0"/>
              <a:t>7/28/2014</a:t>
            </a:r>
            <a:endParaRPr lang="en-US" dirty="0"/>
          </a:p>
        </p:txBody>
      </p:sp>
      <p:sp>
        <p:nvSpPr>
          <p:cNvPr id="5" name="Footer Placeholder 4"/>
          <p:cNvSpPr>
            <a:spLocks noGrp="1"/>
          </p:cNvSpPr>
          <p:nvPr>
            <p:ph type="ftr" sz="quarter" idx="11"/>
          </p:nvPr>
        </p:nvSpPr>
        <p:spPr/>
        <p:txBody>
          <a:bodyPr/>
          <a:lstStyle/>
          <a:p>
            <a:r>
              <a:rPr lang="en-US" smtClean="0"/>
              <a:t>Earth Science and Climate Change, San Francisco, July 28-30 2014</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33</a:t>
            </a:fld>
            <a:endParaRPr lang="en-US" dirty="0"/>
          </a:p>
        </p:txBody>
      </p:sp>
    </p:spTree>
    <p:extLst>
      <p:ext uri="{BB962C8B-B14F-4D97-AF65-F5344CB8AC3E}">
        <p14:creationId xmlns:p14="http://schemas.microsoft.com/office/powerpoint/2010/main" xmlns="" val="2971042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50981" y="6367689"/>
            <a:ext cx="2743200" cy="365125"/>
          </a:xfrm>
        </p:spPr>
        <p:txBody>
          <a:bodyPr/>
          <a:lstStyle/>
          <a:p>
            <a:r>
              <a:rPr lang="en-US" smtClean="0"/>
              <a:t>7/28/2014</a:t>
            </a:r>
            <a:endParaRPr lang="en-US" dirty="0"/>
          </a:p>
        </p:txBody>
      </p:sp>
      <p:sp>
        <p:nvSpPr>
          <p:cNvPr id="3" name="Footer Placeholder 2"/>
          <p:cNvSpPr>
            <a:spLocks noGrp="1"/>
          </p:cNvSpPr>
          <p:nvPr>
            <p:ph type="ftr" sz="quarter" idx="11"/>
          </p:nvPr>
        </p:nvSpPr>
        <p:spPr>
          <a:xfrm>
            <a:off x="680321" y="6503749"/>
            <a:ext cx="6870660" cy="365125"/>
          </a:xfrm>
        </p:spPr>
        <p:txBody>
          <a:bodyPr/>
          <a:lstStyle/>
          <a:p>
            <a:r>
              <a:rPr lang="en-US" smtClean="0"/>
              <a:t>Earth Science and Climate Change, San Francisco, July 28-30 2014</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34</a:t>
            </a:fld>
            <a:endParaRPr lang="en-US" dirty="0"/>
          </a:p>
        </p:txBody>
      </p:sp>
      <p:sp>
        <p:nvSpPr>
          <p:cNvPr id="5" name="Rectangle 2"/>
          <p:cNvSpPr>
            <a:spLocks noChangeArrowheads="1"/>
          </p:cNvSpPr>
          <p:nvPr/>
        </p:nvSpPr>
        <p:spPr bwMode="auto">
          <a:xfrm>
            <a:off x="3867219" y="295094"/>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xmlns="" val="1652135782"/>
              </p:ext>
            </p:extLst>
          </p:nvPr>
        </p:nvGraphicFramePr>
        <p:xfrm>
          <a:off x="2139696" y="77549"/>
          <a:ext cx="8275320" cy="6426200"/>
        </p:xfrm>
        <a:graphic>
          <a:graphicData uri="http://schemas.openxmlformats.org/presentationml/2006/ole">
            <p:oleObj spid="_x0000_s1053" name="RFFlow" r:id="rId3" imgW="12960000" imgH="10728000" progId="">
              <p:embed/>
            </p:oleObj>
          </a:graphicData>
        </a:graphic>
      </p:graphicFrame>
    </p:spTree>
    <p:extLst>
      <p:ext uri="{BB962C8B-B14F-4D97-AF65-F5344CB8AC3E}">
        <p14:creationId xmlns:p14="http://schemas.microsoft.com/office/powerpoint/2010/main" xmlns="" val="42209979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Concluding Remarks -- Future Expected </a:t>
            </a:r>
            <a:r>
              <a:rPr lang="en-US" dirty="0" err="1" smtClean="0"/>
              <a:t>Agroclimates</a:t>
            </a:r>
            <a:endParaRPr lang="en-US" dirty="0"/>
          </a:p>
        </p:txBody>
      </p:sp>
      <p:sp>
        <p:nvSpPr>
          <p:cNvPr id="6" name="Content Placeholder 5"/>
          <p:cNvSpPr>
            <a:spLocks noGrp="1"/>
          </p:cNvSpPr>
          <p:nvPr>
            <p:ph sz="half" idx="2"/>
          </p:nvPr>
        </p:nvSpPr>
        <p:spPr>
          <a:xfrm>
            <a:off x="5817194" y="1970843"/>
            <a:ext cx="4622738" cy="5022537"/>
          </a:xfrm>
        </p:spPr>
        <p:txBody>
          <a:bodyPr>
            <a:normAutofit lnSpcReduction="10000"/>
          </a:bodyPr>
          <a:lstStyle/>
          <a:p>
            <a:r>
              <a:rPr lang="en-US" dirty="0"/>
              <a:t>Accelerated changes in above conditions, e.g. longer growing seasons, milder winters, decreased snow cover, increased heat waves</a:t>
            </a:r>
          </a:p>
          <a:p>
            <a:r>
              <a:rPr lang="en-US" dirty="0" smtClean="0"/>
              <a:t>Past droughts </a:t>
            </a:r>
            <a:r>
              <a:rPr lang="en-US" dirty="0"/>
              <a:t>may seem mild compared with future droughts</a:t>
            </a:r>
          </a:p>
          <a:p>
            <a:r>
              <a:rPr lang="en-US" dirty="0"/>
              <a:t>Increased </a:t>
            </a:r>
            <a:r>
              <a:rPr lang="en-US" dirty="0" smtClean="0"/>
              <a:t>potential </a:t>
            </a:r>
            <a:r>
              <a:rPr lang="en-US" dirty="0"/>
              <a:t>for major rainstorms </a:t>
            </a:r>
            <a:r>
              <a:rPr lang="en-US" dirty="0" smtClean="0"/>
              <a:t>and floods</a:t>
            </a:r>
            <a:endParaRPr lang="en-US" dirty="0"/>
          </a:p>
          <a:p>
            <a:r>
              <a:rPr lang="en-US" dirty="0"/>
              <a:t>More switches of dry/wet and hot/cold </a:t>
            </a:r>
          </a:p>
          <a:p>
            <a:r>
              <a:rPr lang="en-US" dirty="0"/>
              <a:t>Expect the unexpected with unstable climates</a:t>
            </a:r>
          </a:p>
          <a:p>
            <a:endParaRPr lang="en-US" dirty="0"/>
          </a:p>
        </p:txBody>
      </p:sp>
      <p:pic>
        <p:nvPicPr>
          <p:cNvPr id="3" name="Content Placeholder 2" descr="IMG_0983.JPG"/>
          <p:cNvPicPr>
            <a:picLocks noGrp="1" noChangeAspect="1"/>
          </p:cNvPicPr>
          <p:nvPr>
            <p:ph sz="half" idx="1"/>
          </p:nvPr>
        </p:nvPicPr>
        <p:blipFill>
          <a:blip r:embed="rId3" cstate="print">
            <a:extLst>
              <a:ext uri="{28A0092B-C50C-407E-A947-70E740481C1C}">
                <a14:useLocalDpi xmlns:a14="http://schemas.microsoft.com/office/drawing/2010/main" xmlns="" val="0"/>
              </a:ext>
            </a:extLst>
          </a:blip>
          <a:srcRect l="20592" r="20592"/>
          <a:stretch>
            <a:fillRect/>
          </a:stretch>
        </p:blipFill>
        <p:spPr>
          <a:xfrm>
            <a:off x="2177350" y="1970843"/>
            <a:ext cx="3419655" cy="4753463"/>
          </a:xfrm>
        </p:spPr>
      </p:pic>
      <p:sp>
        <p:nvSpPr>
          <p:cNvPr id="2" name="Date Placeholder 1"/>
          <p:cNvSpPr>
            <a:spLocks noGrp="1"/>
          </p:cNvSpPr>
          <p:nvPr>
            <p:ph type="dt" sz="half" idx="10"/>
          </p:nvPr>
        </p:nvSpPr>
        <p:spPr>
          <a:xfrm>
            <a:off x="7595296" y="6492875"/>
            <a:ext cx="2743200" cy="365125"/>
          </a:xfrm>
        </p:spPr>
        <p:txBody>
          <a:bodyPr/>
          <a:lstStyle/>
          <a:p>
            <a:r>
              <a:rPr lang="en-US" smtClean="0"/>
              <a:t>7/28/2014</a:t>
            </a:r>
            <a:endParaRPr lang="en-US" dirty="0"/>
          </a:p>
        </p:txBody>
      </p:sp>
      <p:sp>
        <p:nvSpPr>
          <p:cNvPr id="5" name="Footer Placeholder 4"/>
          <p:cNvSpPr>
            <a:spLocks noGrp="1"/>
          </p:cNvSpPr>
          <p:nvPr>
            <p:ph type="ftr" sz="quarter" idx="11"/>
          </p:nvPr>
        </p:nvSpPr>
        <p:spPr>
          <a:xfrm>
            <a:off x="680321" y="6541743"/>
            <a:ext cx="6870660" cy="365125"/>
          </a:xfrm>
        </p:spPr>
        <p:txBody>
          <a:bodyPr/>
          <a:lstStyle/>
          <a:p>
            <a:r>
              <a:rPr lang="en-US" dirty="0" smtClean="0"/>
              <a:t>Earth Science and Climate Change, San Francisco, July 28-30 2014</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35</a:t>
            </a:fld>
            <a:endParaRPr lang="en-US" dirty="0"/>
          </a:p>
        </p:txBody>
      </p:sp>
    </p:spTree>
    <p:extLst>
      <p:ext uri="{BB962C8B-B14F-4D97-AF65-F5344CB8AC3E}">
        <p14:creationId xmlns:p14="http://schemas.microsoft.com/office/powerpoint/2010/main" xmlns="" val="2341098411"/>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TC104033917[[fn=Berlin]]</Template>
  <TotalTime>8049</TotalTime>
  <Words>2372</Words>
  <Application>Microsoft Office PowerPoint</Application>
  <PresentationFormat>Custom</PresentationFormat>
  <Paragraphs>359</Paragraphs>
  <Slides>35</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Berlin</vt:lpstr>
      <vt:lpstr>RFFlow</vt:lpstr>
      <vt:lpstr>Past and Future Extreme Climate Events in Canadian Prairies: Integrating Economics and Climate </vt:lpstr>
      <vt:lpstr>Synopsis</vt:lpstr>
      <vt:lpstr>Background</vt:lpstr>
      <vt:lpstr>Location of Canadian Prairie Provinces</vt:lpstr>
      <vt:lpstr>Canadian Prairie Region</vt:lpstr>
      <vt:lpstr>Why bother finding out about climate and its extremes?</vt:lpstr>
      <vt:lpstr>Most Expensive Canadian Natural Disasters (Total Estimated Economic Impact &gt;=$1 billion 2000$)  [Courtsy: Grace Koshida, Environment Canada] ]</vt:lpstr>
      <vt:lpstr>Climate Resources for Agriculture-  New Normal (Beaulieu and Wittrock 2013)</vt:lpstr>
      <vt:lpstr>Slide 9</vt:lpstr>
      <vt:lpstr>Extreme Events on the Canadian Prairies</vt:lpstr>
      <vt:lpstr>Slide 11</vt:lpstr>
      <vt:lpstr>Excessive Moisture Extremes</vt:lpstr>
      <vt:lpstr>Maximized Storm Rainfall in SE SK (For perspective, mean annual precipitation is about 350 to 450 mm)(Wheaton et al 2013)</vt:lpstr>
      <vt:lpstr>   Projected warming</vt:lpstr>
      <vt:lpstr>   Projected precipitation change</vt:lpstr>
      <vt:lpstr>Dry Times become Drier &amp; Wet Times become Wetter (Wheaton et al 2013)</vt:lpstr>
      <vt:lpstr>Probable Future Droughts (Wheaton et al 2013)</vt:lpstr>
      <vt:lpstr>Past and Future Area- Averaged Summer Drought Indices (Bonsal et al 2012) </vt:lpstr>
      <vt:lpstr>Future Probable Extreme Precipitation Scenarios (Wheaton et al 2013)</vt:lpstr>
      <vt:lpstr>Impacts of Extreme Events on Agriculture</vt:lpstr>
      <vt:lpstr>Grasslands Suffer during Droughts</vt:lpstr>
      <vt:lpstr>Adapting to these changes and Adaptation Capacity</vt:lpstr>
      <vt:lpstr>Slide 23</vt:lpstr>
      <vt:lpstr>Impacts of Extreme Events on Non-agricultural sectors</vt:lpstr>
      <vt:lpstr>Drought-stressed forests (Hogg et al)</vt:lpstr>
      <vt:lpstr>Impacts on Transportation Sector</vt:lpstr>
      <vt:lpstr>Future Possible Droughts and Floods?</vt:lpstr>
      <vt:lpstr>True Economic Cost of Extreme Events</vt:lpstr>
      <vt:lpstr>Cost of a Disaster – Total vs. Single Period  (Dore and Etkins, 2000)</vt:lpstr>
      <vt:lpstr>A Comprehensive Assessment of  Economic Cost of Extreme Events</vt:lpstr>
      <vt:lpstr>Sources of Distortion should include</vt:lpstr>
      <vt:lpstr>Sources of Distortion should include (2)</vt:lpstr>
      <vt:lpstr>Future Research Needs</vt:lpstr>
      <vt:lpstr>Slide 34</vt:lpstr>
      <vt:lpstr>Concluding Remarks -- Future Expected Agroclimates</vt:lpstr>
    </vt:vector>
  </TitlesOfParts>
  <Company>University of Saskatchewan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 and Future Extreme Climate Events in Canadian Prairies: Integrating Economics and Climate</dc:title>
  <dc:creator>Kulshreshtha, Suren</dc:creator>
  <cp:lastModifiedBy>ravindra-s</cp:lastModifiedBy>
  <cp:revision>53</cp:revision>
  <cp:lastPrinted>2014-07-17T17:17:55Z</cp:lastPrinted>
  <dcterms:created xsi:type="dcterms:W3CDTF">2014-06-27T15:03:31Z</dcterms:created>
  <dcterms:modified xsi:type="dcterms:W3CDTF">2014-07-22T05:43:47Z</dcterms:modified>
</cp:coreProperties>
</file>