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28" r:id="rId3"/>
    <p:sldId id="327" r:id="rId4"/>
    <p:sldId id="331" r:id="rId5"/>
    <p:sldId id="329" r:id="rId6"/>
    <p:sldId id="318" r:id="rId7"/>
    <p:sldId id="330" r:id="rId8"/>
    <p:sldId id="258" r:id="rId9"/>
    <p:sldId id="259" r:id="rId10"/>
    <p:sldId id="260" r:id="rId11"/>
    <p:sldId id="263" r:id="rId12"/>
    <p:sldId id="286" r:id="rId13"/>
    <p:sldId id="287" r:id="rId14"/>
    <p:sldId id="333" r:id="rId15"/>
    <p:sldId id="261" r:id="rId16"/>
    <p:sldId id="262" r:id="rId17"/>
    <p:sldId id="264" r:id="rId18"/>
    <p:sldId id="292" r:id="rId19"/>
    <p:sldId id="265" r:id="rId20"/>
    <p:sldId id="297" r:id="rId21"/>
    <p:sldId id="279" r:id="rId22"/>
    <p:sldId id="334" r:id="rId23"/>
    <p:sldId id="266" r:id="rId24"/>
    <p:sldId id="320" r:id="rId25"/>
    <p:sldId id="321" r:id="rId26"/>
    <p:sldId id="284" r:id="rId27"/>
    <p:sldId id="335" r:id="rId28"/>
    <p:sldId id="30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52" autoAdjust="0"/>
  </p:normalViewPr>
  <p:slideViewPr>
    <p:cSldViewPr>
      <p:cViewPr>
        <p:scale>
          <a:sx n="80" d="100"/>
          <a:sy n="80" d="100"/>
        </p:scale>
        <p:origin x="786" y="93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b)    Gaussian</a:t>
            </a:r>
            <a:r>
              <a:rPr lang="en-US" sz="1200" baseline="0">
                <a:latin typeface="Times New Roman" pitchFamily="18" charset="0"/>
                <a:cs typeface="Times New Roman" pitchFamily="18" charset="0"/>
              </a:rPr>
              <a:t> to Plankcian transformation </a:t>
            </a:r>
            <a:r>
              <a:rPr lang="en-US" sz="1200" b="0" baseline="0">
                <a:latin typeface="Times New Roman" pitchFamily="18" charset="0"/>
                <a:cs typeface="Times New Roman" pitchFamily="18" charset="0"/>
              </a:rPr>
              <a:t> </a:t>
            </a:r>
            <a:endParaRPr lang="en-US" sz="1200" b="0">
              <a:latin typeface="Times New Roman" pitchFamily="18" charset="0"/>
              <a:cs typeface="Times New Roman" pitchFamily="18" charset="0"/>
            </a:endParaRPr>
          </a:p>
        </c:rich>
      </c:tx>
      <c:layout>
        <c:manualLayout>
          <c:xMode val="edge"/>
          <c:yMode val="edge"/>
          <c:x val="0.115111111111111"/>
          <c:y val="2.7777777777777998E-2"/>
        </c:manualLayout>
      </c:layout>
      <c:overlay val="0"/>
    </c:title>
    <c:autoTitleDeleted val="0"/>
    <c:plotArea>
      <c:layout>
        <c:manualLayout>
          <c:layoutTarget val="inner"/>
          <c:xMode val="edge"/>
          <c:yMode val="edge"/>
          <c:x val="0.13089129483814499"/>
          <c:y val="0.17778944298629501"/>
          <c:w val="0.77548315835520498"/>
          <c:h val="0.60805920093321697"/>
        </c:manualLayout>
      </c:layout>
      <c:scatterChart>
        <c:scatterStyle val="smoothMarker"/>
        <c:varyColors val="0"/>
        <c:ser>
          <c:idx val="0"/>
          <c:order val="0"/>
          <c:tx>
            <c:v>Gaussian with x =&gt; D/tan alpha and y unchanged</c:v>
          </c:tx>
          <c:spPr>
            <a:ln w="19050"/>
          </c:spPr>
          <c:marker>
            <c:symbol val="diamond"/>
            <c:size val="4"/>
          </c:marker>
          <c:xVal>
            <c:numRef>
              <c:f>Sheet4!$C$2:$C$14</c:f>
              <c:numCache>
                <c:formatCode>General</c:formatCode>
                <c:ptCount val="13"/>
                <c:pt idx="0">
                  <c:v>71.508615470827621</c:v>
                </c:pt>
                <c:pt idx="1">
                  <c:v>35.579503623801557</c:v>
                </c:pt>
                <c:pt idx="2">
                  <c:v>23.524935021514398</c:v>
                </c:pt>
                <c:pt idx="3">
                  <c:v>17.43842594372186</c:v>
                </c:pt>
                <c:pt idx="4">
                  <c:v>13.73848613503444</c:v>
                </c:pt>
                <c:pt idx="5">
                  <c:v>11.231116415055149</c:v>
                </c:pt>
                <c:pt idx="6">
                  <c:v>9.4044489545300021</c:v>
                </c:pt>
                <c:pt idx="7">
                  <c:v>8.0024051567325056</c:v>
                </c:pt>
                <c:pt idx="8">
                  <c:v>6.8825794069214536</c:v>
                </c:pt>
                <c:pt idx="9">
                  <c:v>5.9593902731744874</c:v>
                </c:pt>
                <c:pt idx="10">
                  <c:v>5.1782376948058104</c:v>
                </c:pt>
                <c:pt idx="11">
                  <c:v>4.5025789151712328</c:v>
                </c:pt>
                <c:pt idx="12">
                  <c:v>3.9069664234448052</c:v>
                </c:pt>
              </c:numCache>
            </c:numRef>
          </c:xVal>
          <c:yVal>
            <c:numRef>
              <c:f>Sheet4!$D$2:$D$14</c:f>
              <c:numCache>
                <c:formatCode>General</c:formatCode>
                <c:ptCount val="13"/>
                <c:pt idx="0">
                  <c:v>1</c:v>
                </c:pt>
                <c:pt idx="1">
                  <c:v>3</c:v>
                </c:pt>
                <c:pt idx="2">
                  <c:v>9</c:v>
                </c:pt>
                <c:pt idx="3">
                  <c:v>21</c:v>
                </c:pt>
                <c:pt idx="4">
                  <c:v>40</c:v>
                </c:pt>
                <c:pt idx="5">
                  <c:v>58</c:v>
                </c:pt>
                <c:pt idx="6">
                  <c:v>66</c:v>
                </c:pt>
                <c:pt idx="7">
                  <c:v>58</c:v>
                </c:pt>
                <c:pt idx="8">
                  <c:v>40</c:v>
                </c:pt>
                <c:pt idx="9">
                  <c:v>21</c:v>
                </c:pt>
                <c:pt idx="10">
                  <c:v>9</c:v>
                </c:pt>
                <c:pt idx="11">
                  <c:v>3</c:v>
                </c:pt>
                <c:pt idx="12">
                  <c:v>1</c:v>
                </c:pt>
              </c:numCache>
            </c:numRef>
          </c:yVal>
          <c:smooth val="1"/>
        </c:ser>
        <c:ser>
          <c:idx val="1"/>
          <c:order val="1"/>
          <c:tx>
            <c:v>Planckian with x = D/tan alpha</c:v>
          </c:tx>
          <c:spPr>
            <a:ln w="19050"/>
          </c:spPr>
          <c:marker>
            <c:symbol val="square"/>
            <c:size val="4"/>
          </c:marker>
          <c:xVal>
            <c:numRef>
              <c:f>Sheet4!$C$2:$C$14</c:f>
              <c:numCache>
                <c:formatCode>General</c:formatCode>
                <c:ptCount val="13"/>
                <c:pt idx="0">
                  <c:v>71.508615470827621</c:v>
                </c:pt>
                <c:pt idx="1">
                  <c:v>35.579503623801557</c:v>
                </c:pt>
                <c:pt idx="2">
                  <c:v>23.524935021514398</c:v>
                </c:pt>
                <c:pt idx="3">
                  <c:v>17.43842594372186</c:v>
                </c:pt>
                <c:pt idx="4">
                  <c:v>13.73848613503444</c:v>
                </c:pt>
                <c:pt idx="5">
                  <c:v>11.231116415055149</c:v>
                </c:pt>
                <c:pt idx="6">
                  <c:v>9.4044489545300021</c:v>
                </c:pt>
                <c:pt idx="7">
                  <c:v>8.0024051567325056</c:v>
                </c:pt>
                <c:pt idx="8">
                  <c:v>6.8825794069214536</c:v>
                </c:pt>
                <c:pt idx="9">
                  <c:v>5.9593902731744874</c:v>
                </c:pt>
                <c:pt idx="10">
                  <c:v>5.1782376948058104</c:v>
                </c:pt>
                <c:pt idx="11">
                  <c:v>4.5025789151712328</c:v>
                </c:pt>
                <c:pt idx="12">
                  <c:v>3.9069664234448052</c:v>
                </c:pt>
              </c:numCache>
            </c:numRef>
          </c:xVal>
          <c:yVal>
            <c:numRef>
              <c:f>Sheet4!$I$2:$I$14</c:f>
              <c:numCache>
                <c:formatCode>General</c:formatCode>
                <c:ptCount val="13"/>
                <c:pt idx="0">
                  <c:v>8.6723452206668106E-2</c:v>
                </c:pt>
                <c:pt idx="1">
                  <c:v>1.8268447713892719</c:v>
                </c:pt>
                <c:pt idx="2">
                  <c:v>8.9249816757594171</c:v>
                </c:pt>
                <c:pt idx="3">
                  <c:v>23.410621409338031</c:v>
                </c:pt>
                <c:pt idx="4">
                  <c:v>42.46463232364097</c:v>
                </c:pt>
                <c:pt idx="5">
                  <c:v>58.918257749126298</c:v>
                </c:pt>
                <c:pt idx="6">
                  <c:v>64.986340569797974</c:v>
                </c:pt>
                <c:pt idx="7">
                  <c:v>57.10275570154068</c:v>
                </c:pt>
                <c:pt idx="8">
                  <c:v>38.822881279879162</c:v>
                </c:pt>
                <c:pt idx="9">
                  <c:v>19.089616964421079</c:v>
                </c:pt>
                <c:pt idx="10">
                  <c:v>5.9726839497807571</c:v>
                </c:pt>
                <c:pt idx="11">
                  <c:v>0.93417068508371903</c:v>
                </c:pt>
                <c:pt idx="12">
                  <c:v>4.4965930719482003E-2</c:v>
                </c:pt>
              </c:numCache>
            </c:numRef>
          </c:yVal>
          <c:smooth val="1"/>
        </c:ser>
        <c:dLbls>
          <c:showLegendKey val="0"/>
          <c:showVal val="0"/>
          <c:showCatName val="0"/>
          <c:showSerName val="0"/>
          <c:showPercent val="0"/>
          <c:showBubbleSize val="0"/>
        </c:dLbls>
        <c:axId val="161066944"/>
        <c:axId val="161067520"/>
      </c:scatterChart>
      <c:valAx>
        <c:axId val="161066944"/>
        <c:scaling>
          <c:orientation val="minMax"/>
        </c:scaling>
        <c:delete val="0"/>
        <c:axPos val="b"/>
        <c:title>
          <c:tx>
            <c:rich>
              <a:bodyPr/>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angle, radians</a:t>
                </a:r>
              </a:p>
            </c:rich>
          </c:tx>
          <c:layout/>
          <c:overlay val="0"/>
        </c:title>
        <c:numFmt formatCode="General" sourceLinked="1"/>
        <c:majorTickMark val="none"/>
        <c:minorTickMark val="none"/>
        <c:tickLblPos val="nextTo"/>
        <c:crossAx val="161067520"/>
        <c:crosses val="autoZero"/>
        <c:crossBetween val="midCat"/>
      </c:valAx>
      <c:valAx>
        <c:axId val="161067520"/>
        <c:scaling>
          <c:orientation val="minMax"/>
        </c:scaling>
        <c:delete val="0"/>
        <c:axPos val="l"/>
        <c:majorGridlines/>
        <c:title>
          <c:tx>
            <c:rich>
              <a:bodyPr/>
              <a:lstStyle/>
              <a:p>
                <a:pPr>
                  <a:defRPr sz="1200">
                    <a:latin typeface="Times New Roman" pitchFamily="18" charset="0"/>
                    <a:cs typeface="Times New Roman" pitchFamily="18" charset="0"/>
                  </a:defRPr>
                </a:pPr>
                <a:r>
                  <a:rPr lang="en-US" sz="1200">
                    <a:latin typeface="Times New Roman" pitchFamily="18" charset="0"/>
                    <a:cs typeface="Times New Roman" pitchFamily="18" charset="0"/>
                  </a:rPr>
                  <a:t>probability</a:t>
                </a:r>
              </a:p>
            </c:rich>
          </c:tx>
          <c:layout/>
          <c:overlay val="0"/>
        </c:title>
        <c:numFmt formatCode="General" sourceLinked="1"/>
        <c:majorTickMark val="none"/>
        <c:minorTickMark val="none"/>
        <c:tickLblPos val="nextTo"/>
        <c:crossAx val="161066944"/>
        <c:crosses val="autoZero"/>
        <c:crossBetween val="midCat"/>
      </c:valAx>
    </c:plotArea>
    <c:legend>
      <c:legendPos val="r"/>
      <c:layout>
        <c:manualLayout>
          <c:xMode val="edge"/>
          <c:yMode val="edge"/>
          <c:x val="0.53434667541557601"/>
          <c:y val="0.27732064741907397"/>
          <c:w val="0.38069553805774298"/>
          <c:h val="0.35516572056399898"/>
        </c:manualLayout>
      </c:layout>
      <c:overlay val="0"/>
      <c:txPr>
        <a:bodyPr/>
        <a:lstStyle/>
        <a:p>
          <a:pPr>
            <a:defRPr sz="1000" b="1">
              <a:latin typeface="Times New Roman" pitchFamily="18" charset="0"/>
              <a:cs typeface="Times New Roman" pitchFamily="18" charset="0"/>
            </a:defRPr>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1A111D-F19F-49A7-9070-716E5CB4979F}" type="datetimeFigureOut">
              <a:rPr lang="en-US" smtClean="0"/>
              <a:t>5/22/2017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FE9C55-B793-4AB2-AE38-399ED4828AD9}" type="slidenum">
              <a:rPr lang="en-US" smtClean="0"/>
              <a:t>‹#›</a:t>
            </a:fld>
            <a:endParaRPr lang="en-US"/>
          </a:p>
        </p:txBody>
      </p:sp>
    </p:spTree>
    <p:extLst>
      <p:ext uri="{BB962C8B-B14F-4D97-AF65-F5344CB8AC3E}">
        <p14:creationId xmlns:p14="http://schemas.microsoft.com/office/powerpoint/2010/main" val="1449613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tot thank Hans-Ferdinand for inviting me to this wonderful,  highly stimulating interdisciplinary meeting, from which I have learned so much during the past several days.  I also what to thank him and </a:t>
            </a:r>
            <a:r>
              <a:rPr lang="en-US" smtClean="0"/>
              <a:t>his staffs for </a:t>
            </a:r>
            <a:r>
              <a:rPr lang="en-US" dirty="0" smtClean="0"/>
              <a:t>making our stay in this historical city of Graz a comfortable and enjoyable experience.</a:t>
            </a:r>
            <a:endParaRPr lang="en-US" dirty="0"/>
          </a:p>
        </p:txBody>
      </p:sp>
      <p:sp>
        <p:nvSpPr>
          <p:cNvPr id="4" name="Slide Number Placeholder 3"/>
          <p:cNvSpPr>
            <a:spLocks noGrp="1"/>
          </p:cNvSpPr>
          <p:nvPr>
            <p:ph type="sldNum" sz="quarter" idx="10"/>
          </p:nvPr>
        </p:nvSpPr>
        <p:spPr/>
        <p:txBody>
          <a:bodyPr/>
          <a:lstStyle/>
          <a:p>
            <a:fld id="{63FE9C55-B793-4AB2-AE38-399ED4828AD9}" type="slidenum">
              <a:rPr lang="en-US" smtClean="0"/>
              <a:t>2</a:t>
            </a:fld>
            <a:endParaRPr lang="en-US"/>
          </a:p>
        </p:txBody>
      </p:sp>
    </p:spTree>
    <p:extLst>
      <p:ext uri="{BB962C8B-B14F-4D97-AF65-F5344CB8AC3E}">
        <p14:creationId xmlns:p14="http://schemas.microsoft.com/office/powerpoint/2010/main" val="3434596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1.  (a) Blackbody radiation: All matter emits light with different wavelengths and intensities when heated producing  the so-called blackbody radiation spectra shown in (b).  (c)  The blackbody radiation equation discovered by M. Planck (1858-1947) in 1900.  (d) Reproduction of the blackbody radiation spectrum with  the </a:t>
            </a:r>
            <a:r>
              <a:rPr lang="en-US" dirty="0" err="1" smtClean="0"/>
              <a:t>Planckian</a:t>
            </a:r>
            <a:r>
              <a:rPr lang="en-US" dirty="0" smtClean="0"/>
              <a:t> distribution equation, Eq. (3). </a:t>
            </a:r>
          </a:p>
          <a:p>
            <a:endParaRPr lang="en-US" dirty="0"/>
          </a:p>
        </p:txBody>
      </p:sp>
      <p:sp>
        <p:nvSpPr>
          <p:cNvPr id="4" name="Slide Number Placeholder 3"/>
          <p:cNvSpPr>
            <a:spLocks noGrp="1"/>
          </p:cNvSpPr>
          <p:nvPr>
            <p:ph type="sldNum" sz="quarter" idx="10"/>
          </p:nvPr>
        </p:nvSpPr>
        <p:spPr/>
        <p:txBody>
          <a:bodyPr/>
          <a:lstStyle/>
          <a:p>
            <a:fld id="{63FE9C55-B793-4AB2-AE38-399ED4828AD9}" type="slidenum">
              <a:rPr lang="en-US" smtClean="0"/>
              <a:t>8</a:t>
            </a:fld>
            <a:endParaRPr lang="en-US"/>
          </a:p>
        </p:txBody>
      </p:sp>
    </p:spTree>
    <p:extLst>
      <p:ext uri="{BB962C8B-B14F-4D97-AF65-F5344CB8AC3E}">
        <p14:creationId xmlns:p14="http://schemas.microsoft.com/office/powerpoint/2010/main" val="159184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2. The fluorescence image of single molecules of cholesterol oxidase (</a:t>
            </a:r>
            <a:r>
              <a:rPr lang="en-US" dirty="0" err="1" smtClean="0"/>
              <a:t>COx</a:t>
            </a:r>
            <a:r>
              <a:rPr lang="en-US" dirty="0" smtClean="0"/>
              <a:t>) immobilized in </a:t>
            </a:r>
            <a:r>
              <a:rPr lang="en-US" dirty="0" err="1" smtClean="0"/>
              <a:t>agarose</a:t>
            </a:r>
            <a:r>
              <a:rPr lang="en-US" dirty="0" smtClean="0"/>
              <a:t> gel.  When FAD is illuminated at 442 nm, the prosthetic group, FAD,  emits fluorescence at 530. Reproduced from http://www.nigms.nih.gov/News/Reports/single_molecules.htm</a:t>
            </a:r>
          </a:p>
          <a:p>
            <a:endParaRPr lang="en-US" dirty="0" smtClean="0"/>
          </a:p>
          <a:p>
            <a:r>
              <a:rPr lang="en-US" dirty="0" smtClean="0"/>
              <a:t>Figure  3  The measurement of the turnover of a cholesterol oxidase (</a:t>
            </a:r>
            <a:r>
              <a:rPr lang="en-US" dirty="0" err="1" smtClean="0"/>
              <a:t>COx</a:t>
            </a:r>
            <a:r>
              <a:rPr lang="en-US" dirty="0" smtClean="0"/>
              <a:t>) molecule in the presence of cholesterol (0.20 </a:t>
            </a:r>
            <a:r>
              <a:rPr lang="en-US" dirty="0" err="1" smtClean="0"/>
              <a:t>mM</a:t>
            </a:r>
            <a:r>
              <a:rPr lang="en-US" dirty="0" smtClean="0"/>
              <a:t>) and oxygen (0.25 </a:t>
            </a:r>
            <a:r>
              <a:rPr lang="en-US" dirty="0" err="1" smtClean="0"/>
              <a:t>mM</a:t>
            </a:r>
            <a:r>
              <a:rPr lang="en-US" dirty="0" smtClean="0"/>
              <a:t>).  FAD, is fluorescent when in its oxidized state with an average relative intensity of about 130 units (which is referred to as the “on“ state) and non-fluorescent when in its reduced state with an average intensity of about 40 units (which is referred to as the “off” state). Reproduced from http://www.nigms.nih.gov/News/Reports/single_molecules.htm.</a:t>
            </a:r>
          </a:p>
          <a:p>
            <a:endParaRPr lang="en-US" dirty="0" smtClean="0"/>
          </a:p>
          <a:p>
            <a:r>
              <a:rPr lang="en-US" dirty="0" smtClean="0"/>
              <a:t>Figure 4.  The distribution of the kinetic parameters (on-times) measured from </a:t>
            </a:r>
            <a:r>
              <a:rPr lang="en-US" dirty="0" err="1" smtClean="0"/>
              <a:t>COx</a:t>
            </a:r>
            <a:r>
              <a:rPr lang="en-US" dirty="0" smtClean="0"/>
              <a:t> molecules.  (Left) The distribution of the on-times (i.e., the duration of the times that the FAD molecule remains in its oxidized state and fluorescent). (Right) The distribution of the rate constants, k2,  for the reduction of FAD to FADH2 measured from 33 </a:t>
            </a:r>
            <a:r>
              <a:rPr lang="en-US" dirty="0" err="1" smtClean="0"/>
              <a:t>COx</a:t>
            </a:r>
            <a:r>
              <a:rPr lang="en-US" dirty="0" smtClean="0"/>
              <a:t> molecules. At any given time, the k2 values measured from different molecules of </a:t>
            </a:r>
            <a:r>
              <a:rPr lang="en-US" dirty="0" err="1" smtClean="0"/>
              <a:t>COx</a:t>
            </a:r>
            <a:r>
              <a:rPr lang="en-US" dirty="0" smtClean="0"/>
              <a:t> vary by a factor of up to 5. Reproduced from http://www.nigms.nih.gov/News/Reports/single_molecules.htm</a:t>
            </a:r>
          </a:p>
          <a:p>
            <a:endParaRPr lang="en-US" dirty="0" smtClean="0"/>
          </a:p>
          <a:p>
            <a:r>
              <a:rPr lang="en-US" dirty="0" smtClean="0"/>
              <a:t>Figure 5.  Single-molecule </a:t>
            </a:r>
            <a:r>
              <a:rPr lang="en-US" dirty="0" err="1" smtClean="0"/>
              <a:t>enzymic</a:t>
            </a:r>
            <a:r>
              <a:rPr lang="en-US" dirty="0" smtClean="0"/>
              <a:t> activity of cholesterol oxidase activity measured in [7] (see blue  squares)  is partially simulated by BRE (see purple squares).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3FE9C55-B793-4AB2-AE38-399ED4828AD9}" type="slidenum">
              <a:rPr lang="en-US" smtClean="0"/>
              <a:t>9</a:t>
            </a:fld>
            <a:endParaRPr lang="en-US"/>
          </a:p>
        </p:txBody>
      </p:sp>
    </p:spTree>
    <p:extLst>
      <p:ext uri="{BB962C8B-B14F-4D97-AF65-F5344CB8AC3E}">
        <p14:creationId xmlns:p14="http://schemas.microsoft.com/office/powerpoint/2010/main" val="1400883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 6.   A comparison between blackbody radiation and </a:t>
            </a:r>
            <a:r>
              <a:rPr lang="en-US" dirty="0" err="1" smtClean="0"/>
              <a:t>enzymic</a:t>
            </a:r>
            <a:r>
              <a:rPr lang="en-US" dirty="0" smtClean="0"/>
              <a:t> catalysis. (Left)  Blackbody radiation involves promoting the energy levels (vibrational,  electronic, or </a:t>
            </a:r>
            <a:r>
              <a:rPr lang="en-US" dirty="0" err="1" smtClean="0"/>
              <a:t>vibronic</a:t>
            </a:r>
            <a:r>
              <a:rPr lang="en-US" dirty="0" smtClean="0"/>
              <a:t>) of oscillators from their ground state E0 to higher energy levels, E1 through E5.  The wavelength of the radiation (or quantum) absorbed or emitted is given by ΔE  = </a:t>
            </a:r>
            <a:r>
              <a:rPr lang="en-US" dirty="0" err="1" smtClean="0"/>
              <a:t>Ei</a:t>
            </a:r>
            <a:r>
              <a:rPr lang="en-US" dirty="0" smtClean="0"/>
              <a:t> – E0 = </a:t>
            </a:r>
            <a:r>
              <a:rPr lang="en-US" dirty="0" err="1" smtClean="0"/>
              <a:t>hf</a:t>
            </a:r>
            <a:r>
              <a:rPr lang="en-US" dirty="0" smtClean="0"/>
              <a:t>, where </a:t>
            </a:r>
            <a:r>
              <a:rPr lang="en-US" dirty="0" err="1" smtClean="0"/>
              <a:t>Ei</a:t>
            </a:r>
            <a:r>
              <a:rPr lang="en-US" dirty="0" smtClean="0"/>
              <a:t> is the </a:t>
            </a:r>
            <a:r>
              <a:rPr lang="en-US" dirty="0" err="1" smtClean="0"/>
              <a:t>ith</a:t>
            </a:r>
            <a:r>
              <a:rPr lang="en-US" dirty="0" smtClean="0"/>
              <a:t> excited-state energy level, h is the Planck constant, f is the frequency, and  ΔE is the energy absorbed when an oscillator is excited from its ground state to the </a:t>
            </a:r>
            <a:r>
              <a:rPr lang="en-US" dirty="0" err="1" smtClean="0"/>
              <a:t>ith</a:t>
            </a:r>
            <a:r>
              <a:rPr lang="en-US" dirty="0" smtClean="0"/>
              <a:t> energy level.  Alternatively, blackbody radiation can be thought of as resulting from the transitions of electrons from one energy level to another within matter, e.g., from E1 to E0, from E2 to E0, etc.  (Right) A single molecule of cholesterol oxidase (</a:t>
            </a:r>
            <a:r>
              <a:rPr lang="en-US" dirty="0" err="1" smtClean="0"/>
              <a:t>COx</a:t>
            </a:r>
            <a:r>
              <a:rPr lang="en-US" dirty="0" smtClean="0"/>
              <a:t>) is postulated to exist in n different conformational states (i.e., conformational </a:t>
            </a:r>
            <a:r>
              <a:rPr lang="en-US" dirty="0" err="1" smtClean="0"/>
              <a:t>substates</a:t>
            </a:r>
            <a:r>
              <a:rPr lang="en-US" dirty="0" smtClean="0"/>
              <a:t> of  </a:t>
            </a:r>
            <a:r>
              <a:rPr lang="en-US" dirty="0" err="1" smtClean="0"/>
              <a:t>Frauenfelder</a:t>
            </a:r>
            <a:r>
              <a:rPr lang="en-US" dirty="0" smtClean="0"/>
              <a:t> et al. [8]) denoted here as </a:t>
            </a:r>
            <a:r>
              <a:rPr lang="en-US" dirty="0" err="1" smtClean="0"/>
              <a:t>Ci</a:t>
            </a:r>
            <a:r>
              <a:rPr lang="en-US" dirty="0" smtClean="0"/>
              <a:t> with </a:t>
            </a:r>
            <a:r>
              <a:rPr lang="en-US" dirty="0" err="1" smtClean="0"/>
              <a:t>i</a:t>
            </a:r>
            <a:r>
              <a:rPr lang="en-US" dirty="0" smtClean="0"/>
              <a:t>  = 1 to n.  Each conformational state (or conformer) is thought to carry a set of sequence-specific conformational strains, or </a:t>
            </a:r>
            <a:r>
              <a:rPr lang="en-US" dirty="0" err="1" smtClean="0"/>
              <a:t>conformons</a:t>
            </a:r>
            <a:r>
              <a:rPr lang="en-US" dirty="0" smtClean="0"/>
              <a:t>, and can be excited to a common transition state (denoted as C‡)  by thermal fluctuations, leading to catalysis [1, Section 12.12]. </a:t>
            </a:r>
            <a:endParaRPr lang="en-US" dirty="0"/>
          </a:p>
        </p:txBody>
      </p:sp>
      <p:sp>
        <p:nvSpPr>
          <p:cNvPr id="4" name="Slide Number Placeholder 3"/>
          <p:cNvSpPr>
            <a:spLocks noGrp="1"/>
          </p:cNvSpPr>
          <p:nvPr>
            <p:ph type="sldNum" sz="quarter" idx="10"/>
          </p:nvPr>
        </p:nvSpPr>
        <p:spPr/>
        <p:txBody>
          <a:bodyPr/>
          <a:lstStyle/>
          <a:p>
            <a:fld id="{63FE9C55-B793-4AB2-AE38-399ED4828AD9}" type="slidenum">
              <a:rPr lang="en-US" smtClean="0"/>
              <a:t>10</a:t>
            </a:fld>
            <a:endParaRPr lang="en-US"/>
          </a:p>
        </p:txBody>
      </p:sp>
    </p:spTree>
    <p:extLst>
      <p:ext uri="{BB962C8B-B14F-4D97-AF65-F5344CB8AC3E}">
        <p14:creationId xmlns:p14="http://schemas.microsoft.com/office/powerpoint/2010/main" val="1777960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4325" indent="-224325">
              <a:buFontTx/>
              <a:buAutoNum type="arabicParenBoth"/>
            </a:pPr>
            <a:r>
              <a:rPr lang="en-US" smtClean="0"/>
              <a:t>The input of “pumping” photons, h</a:t>
            </a:r>
            <a:r>
              <a:rPr lang="el-GR" smtClean="0"/>
              <a:t>ν</a:t>
            </a:r>
            <a:r>
              <a:rPr lang="en-US" baseline="-25000" smtClean="0"/>
              <a:t>1</a:t>
            </a:r>
            <a:r>
              <a:rPr lang="en-US" smtClean="0"/>
              <a:t>, cause the electrons of the atoms constituting the laser medium (e.g., ruby crystal) to undergo a transition  from the ground state energy level to the excited state energy level (see the 1 to 2 arrow).</a:t>
            </a:r>
            <a:br>
              <a:rPr lang="en-US" smtClean="0"/>
            </a:br>
            <a:endParaRPr lang="en-US" smtClean="0"/>
          </a:p>
          <a:p>
            <a:pPr marL="224325" indent="-224325">
              <a:buFontTx/>
              <a:buAutoNum type="arabicParenBoth"/>
            </a:pPr>
            <a:r>
              <a:rPr lang="en-US" smtClean="0"/>
              <a:t>The excited state is short-lived, lasting  fpr only 10</a:t>
            </a:r>
            <a:r>
              <a:rPr lang="en-US" baseline="30000" smtClean="0"/>
              <a:t>-12</a:t>
            </a:r>
            <a:r>
              <a:rPr lang="en-US" smtClean="0"/>
              <a:t> seconds or less, and lose some of its energy as heat, thereby undergoing a transition to a lower energy level called “metastable” state (see the 2 to 3 arrow).  Sate 3 is more stable than State 2 but still much more unstable than the ground state (see 1).</a:t>
            </a:r>
            <a:br>
              <a:rPr lang="en-US" smtClean="0"/>
            </a:br>
            <a:endParaRPr lang="en-US" smtClean="0"/>
          </a:p>
          <a:p>
            <a:pPr marL="224325" indent="-224325">
              <a:buFontTx/>
              <a:buAutoNum type="arabicParenBoth"/>
            </a:pPr>
            <a:r>
              <a:rPr lang="en-US" smtClean="0"/>
              <a:t> When there are enough number of electrons in the excited state (thus creating the so-called ”population inversion”),  the arrival of triggering photons, h</a:t>
            </a:r>
            <a:r>
              <a:rPr lang="el-GR" smtClean="0"/>
              <a:t>ν</a:t>
            </a:r>
            <a:r>
              <a:rPr lang="en-US" baseline="-25000" smtClean="0"/>
              <a:t>2,</a:t>
            </a:r>
            <a:r>
              <a:rPr lang="en-US" smtClean="0"/>
              <a:t>  induces the de-excitation of electrons from the metastable excited state to  the ground state (see the 3 to 1 arrow), accompanied by the emission of photons identical to the triggering photons, h</a:t>
            </a:r>
            <a:r>
              <a:rPr lang="el-GR" smtClean="0"/>
              <a:t>ν</a:t>
            </a:r>
            <a:r>
              <a:rPr lang="en-US" baseline="-25000" smtClean="0"/>
              <a:t>2</a:t>
            </a:r>
            <a:r>
              <a:rPr lang="en-US" smtClean="0"/>
              <a:t>, but larger in number than the original triggering  photons (as symbolized by the  amplification of one photon to 4 shown in the figure).  The emitted photons are “coherent” in  in that they are identical with respect to (i) amplitude, (ii) frequency, and (ii) phase.</a:t>
            </a: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eaLnBrk="0" hangingPunct="0">
              <a:defRPr sz="1400">
                <a:solidFill>
                  <a:schemeClr val="tx1"/>
                </a:solidFill>
                <a:latin typeface="Times New Roman" pitchFamily="18" charset="0"/>
              </a:defRPr>
            </a:lvl1pPr>
            <a:lvl2pPr marL="729057" indent="-280406" defTabSz="914437" eaLnBrk="0" hangingPunct="0">
              <a:defRPr sz="1400">
                <a:solidFill>
                  <a:schemeClr val="tx1"/>
                </a:solidFill>
                <a:latin typeface="Times New Roman" pitchFamily="18" charset="0"/>
              </a:defRPr>
            </a:lvl2pPr>
            <a:lvl3pPr marL="1121626" indent="-224325" defTabSz="914437" eaLnBrk="0" hangingPunct="0">
              <a:defRPr sz="1400">
                <a:solidFill>
                  <a:schemeClr val="tx1"/>
                </a:solidFill>
                <a:latin typeface="Times New Roman" pitchFamily="18" charset="0"/>
              </a:defRPr>
            </a:lvl3pPr>
            <a:lvl4pPr marL="1570276" indent="-224325" defTabSz="914437" eaLnBrk="0" hangingPunct="0">
              <a:defRPr sz="1400">
                <a:solidFill>
                  <a:schemeClr val="tx1"/>
                </a:solidFill>
                <a:latin typeface="Times New Roman" pitchFamily="18" charset="0"/>
              </a:defRPr>
            </a:lvl4pPr>
            <a:lvl5pPr marL="2018927" indent="-224325" defTabSz="914437" eaLnBrk="0" hangingPunct="0">
              <a:defRPr sz="1400">
                <a:solidFill>
                  <a:schemeClr val="tx1"/>
                </a:solidFill>
                <a:latin typeface="Times New Roman" pitchFamily="18" charset="0"/>
              </a:defRPr>
            </a:lvl5pPr>
            <a:lvl6pPr marL="2467577" indent="-224325" defTabSz="914437" eaLnBrk="0" fontAlgn="base" hangingPunct="0">
              <a:spcBef>
                <a:spcPct val="0"/>
              </a:spcBef>
              <a:spcAft>
                <a:spcPct val="0"/>
              </a:spcAft>
              <a:defRPr sz="1400">
                <a:solidFill>
                  <a:schemeClr val="tx1"/>
                </a:solidFill>
                <a:latin typeface="Times New Roman" pitchFamily="18" charset="0"/>
              </a:defRPr>
            </a:lvl6pPr>
            <a:lvl7pPr marL="2916227" indent="-224325" defTabSz="914437" eaLnBrk="0" fontAlgn="base" hangingPunct="0">
              <a:spcBef>
                <a:spcPct val="0"/>
              </a:spcBef>
              <a:spcAft>
                <a:spcPct val="0"/>
              </a:spcAft>
              <a:defRPr sz="1400">
                <a:solidFill>
                  <a:schemeClr val="tx1"/>
                </a:solidFill>
                <a:latin typeface="Times New Roman" pitchFamily="18" charset="0"/>
              </a:defRPr>
            </a:lvl7pPr>
            <a:lvl8pPr marL="3364878" indent="-224325" defTabSz="914437" eaLnBrk="0" fontAlgn="base" hangingPunct="0">
              <a:spcBef>
                <a:spcPct val="0"/>
              </a:spcBef>
              <a:spcAft>
                <a:spcPct val="0"/>
              </a:spcAft>
              <a:defRPr sz="1400">
                <a:solidFill>
                  <a:schemeClr val="tx1"/>
                </a:solidFill>
                <a:latin typeface="Times New Roman" pitchFamily="18" charset="0"/>
              </a:defRPr>
            </a:lvl8pPr>
            <a:lvl9pPr marL="3813528" indent="-224325" defTabSz="914437" eaLnBrk="0" fontAlgn="base" hangingPunct="0">
              <a:spcBef>
                <a:spcPct val="0"/>
              </a:spcBef>
              <a:spcAft>
                <a:spcPct val="0"/>
              </a:spcAft>
              <a:defRPr sz="1400">
                <a:solidFill>
                  <a:schemeClr val="tx1"/>
                </a:solidFill>
                <a:latin typeface="Times New Roman" pitchFamily="18" charset="0"/>
              </a:defRPr>
            </a:lvl9pPr>
          </a:lstStyle>
          <a:p>
            <a:pPr eaLnBrk="1" hangingPunct="1"/>
            <a:fld id="{74094C42-626C-470E-A2D5-983E04D6A207}" type="slidenum">
              <a:rPr lang="en-US" sz="1200"/>
              <a:pPr eaLnBrk="1" hangingPunct="1"/>
              <a:t>12</a:t>
            </a:fld>
            <a:endParaRPr lang="en-US" sz="1200"/>
          </a:p>
        </p:txBody>
      </p:sp>
    </p:spTree>
    <p:extLst>
      <p:ext uri="{BB962C8B-B14F-4D97-AF65-F5344CB8AC3E}">
        <p14:creationId xmlns:p14="http://schemas.microsoft.com/office/powerpoint/2010/main" val="2350747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4325" indent="-224325">
              <a:lnSpc>
                <a:spcPct val="90000"/>
              </a:lnSpc>
              <a:buFontTx/>
              <a:buAutoNum type="arabicParenBoth"/>
            </a:pPr>
            <a:r>
              <a:rPr lang="en-US" dirty="0" smtClean="0"/>
              <a:t>Unlike electrons in atoms that are all in the lowest-energy ground state before absorbing photons (Slide 7),  enzymes exist in different ground states before thermal excitation (i.e., before absorbing thermal energy) as indicated by the four solid bars.</a:t>
            </a:r>
            <a:br>
              <a:rPr lang="en-US" dirty="0" smtClean="0"/>
            </a:br>
            <a:endParaRPr lang="en-US" dirty="0" smtClean="0"/>
          </a:p>
          <a:p>
            <a:pPr marL="224325" indent="-224325">
              <a:lnSpc>
                <a:spcPct val="90000"/>
              </a:lnSpc>
              <a:buFontTx/>
              <a:buAutoNum type="arabicParenBoth"/>
            </a:pPr>
            <a:r>
              <a:rPr lang="en-US" dirty="0" smtClean="0"/>
              <a:t> It is postulated that when an enzyme absorbs enough thermal energies through Brownian motions, it is excited to the transition state which can last only for a short period of time, typically 10</a:t>
            </a:r>
            <a:r>
              <a:rPr lang="en-US" baseline="30000" dirty="0" smtClean="0"/>
              <a:t>-14</a:t>
            </a:r>
            <a:r>
              <a:rPr lang="en-US" dirty="0" smtClean="0"/>
              <a:t> to 10</a:t>
            </a:r>
            <a:r>
              <a:rPr lang="en-US" baseline="30000" dirty="0" smtClean="0"/>
              <a:t>-12</a:t>
            </a:r>
            <a:r>
              <a:rPr lang="en-US" dirty="0" smtClean="0"/>
              <a:t> seconds, the periods of chemical bond vibrations.</a:t>
            </a:r>
            <a:br>
              <a:rPr lang="en-US" dirty="0" smtClean="0"/>
            </a:br>
            <a:endParaRPr lang="en-US" dirty="0" smtClean="0"/>
          </a:p>
          <a:p>
            <a:pPr marL="224325" indent="-224325">
              <a:lnSpc>
                <a:spcPct val="90000"/>
              </a:lnSpc>
              <a:buFontTx/>
              <a:buAutoNum type="arabicParenBoth"/>
            </a:pPr>
            <a:r>
              <a:rPr lang="en-US" dirty="0" smtClean="0"/>
              <a:t>The thermally excited enzyme is thought to undergo a transition to a more stable state called the “activated state” lasting probably up to 10</a:t>
            </a:r>
            <a:r>
              <a:rPr lang="en-US" baseline="30000" dirty="0" smtClean="0"/>
              <a:t>-9</a:t>
            </a:r>
            <a:r>
              <a:rPr lang="en-US" dirty="0" smtClean="0"/>
              <a:t> seconds.</a:t>
            </a:r>
            <a:br>
              <a:rPr lang="en-US" dirty="0" smtClean="0"/>
            </a:br>
            <a:endParaRPr lang="en-US" dirty="0" smtClean="0"/>
          </a:p>
          <a:p>
            <a:pPr marL="224325" indent="-224325">
              <a:lnSpc>
                <a:spcPct val="90000"/>
              </a:lnSpc>
              <a:buFontTx/>
              <a:buAutoNum type="arabicParenBoth"/>
            </a:pPr>
            <a:r>
              <a:rPr lang="en-US" dirty="0" smtClean="0"/>
              <a:t> It appears that the activate state can be deactivated in two ways – (</a:t>
            </a:r>
            <a:r>
              <a:rPr lang="en-US" dirty="0" err="1" smtClean="0"/>
              <a:t>i</a:t>
            </a:r>
            <a:r>
              <a:rPr lang="en-US" dirty="0" smtClean="0"/>
              <a:t>) spontaneously (as in “spontaneous emission” in laser, see Slide 6), and (ii) induced by substrate binding (as in “induced emission” in Slides 6 &amp; 7).</a:t>
            </a:r>
            <a:br>
              <a:rPr lang="en-US" dirty="0" smtClean="0"/>
            </a:br>
            <a:endParaRPr lang="en-US" dirty="0" smtClean="0"/>
          </a:p>
          <a:p>
            <a:pPr marL="224325" indent="-224325">
              <a:lnSpc>
                <a:spcPct val="90000"/>
              </a:lnSpc>
              <a:buFontTx/>
              <a:buAutoNum type="arabicParenBoth"/>
            </a:pPr>
            <a:r>
              <a:rPr lang="en-US" dirty="0" smtClean="0"/>
              <a:t> It is possible that during spontaneous deactivation of the active state of an enzyme, the excess energy is released as uncoordinated and random infrared photons, whereas during the substrate-induced deactivation, the excess energy of the enzyme-substrate complex is released in a coordinated manner resulting in catalysis, just as the triggering photon-induced de-activation of electrons in atoms results in the amplification of emitted photons in laser (Slide 6).</a:t>
            </a:r>
            <a:br>
              <a:rPr lang="en-US" dirty="0" smtClean="0"/>
            </a:br>
            <a:endParaRPr lang="en-US" dirty="0" smtClean="0"/>
          </a:p>
          <a:p>
            <a:pPr marL="224325" indent="-224325">
              <a:lnSpc>
                <a:spcPct val="90000"/>
              </a:lnSpc>
            </a:pPr>
            <a:r>
              <a:rPr lang="en-US" dirty="0" smtClean="0"/>
              <a:t> (6)  The enzyme catalytic cycle consists of 3 steps, 1-&gt;2, 2-&gt;3, and 3-&gt;1. If we assume that steps 2-&gt;3 and 3-&gt;1 are fast relative to Step 1-&gt;2,  we can derive an equation for the rate constant of this step using the Arrhenius equation.  Rate constant, k, is defined by Eq. (1): </a:t>
            </a:r>
          </a:p>
          <a:p>
            <a:pPr marL="224325" indent="-224325">
              <a:lnSpc>
                <a:spcPct val="90000"/>
              </a:lnSpc>
            </a:pPr>
            <a:r>
              <a:rPr lang="en-US" dirty="0" smtClean="0"/>
              <a:t/>
            </a:r>
            <a:br>
              <a:rPr lang="en-US" dirty="0" smtClean="0"/>
            </a:br>
            <a:r>
              <a:rPr lang="en-US" dirty="0" smtClean="0"/>
              <a:t>            Rate = k [enzyme-substrate complex] = k [enzyme][substrate]     . . . . . . . . . . . . . (1)</a:t>
            </a:r>
          </a:p>
          <a:p>
            <a:pPr marL="224325" indent="-224325">
              <a:lnSpc>
                <a:spcPct val="90000"/>
              </a:lnSpc>
            </a:pPr>
            <a:endParaRPr lang="en-US" dirty="0" smtClean="0"/>
          </a:p>
          <a:p>
            <a:pPr marL="224325" indent="-224325">
              <a:lnSpc>
                <a:spcPct val="90000"/>
              </a:lnSpc>
            </a:pPr>
            <a:r>
              <a:rPr lang="en-US" dirty="0" smtClean="0"/>
              <a:t>      where the square brackets indicate concentrations.  Please note that “rate” and </a:t>
            </a:r>
            <a:br>
              <a:rPr lang="en-US" dirty="0" smtClean="0"/>
            </a:br>
            <a:r>
              <a:rPr lang="en-US" dirty="0" smtClean="0"/>
              <a:t>     “rate constant” are different.  According to Eq. (1), “rate constant” is same as the “rate measured under the </a:t>
            </a:r>
            <a:br>
              <a:rPr lang="en-US" dirty="0" smtClean="0"/>
            </a:br>
            <a:r>
              <a:rPr lang="en-US" dirty="0" smtClean="0"/>
              <a:t>      conditions  where [enzyme] = [substrate] = 1”.</a:t>
            </a:r>
          </a:p>
          <a:p>
            <a:pPr marL="224325" indent="-224325">
              <a:lnSpc>
                <a:spcPct val="90000"/>
              </a:lnSpc>
            </a:pPr>
            <a:endParaRPr lang="en-US" dirty="0" smtClean="0"/>
          </a:p>
          <a:p>
            <a:pPr marL="224325" indent="-224325">
              <a:lnSpc>
                <a:spcPct val="90000"/>
              </a:lnSpc>
            </a:pPr>
            <a:r>
              <a:rPr lang="en-US" dirty="0" smtClean="0"/>
              <a:t>Rate constant, k, of a chemical reaction, whether catalyzed or not, is given by the Arrhenius equation: </a:t>
            </a:r>
            <a:br>
              <a:rPr lang="en-US" dirty="0" smtClean="0"/>
            </a:br>
            <a:r>
              <a:rPr lang="en-US" dirty="0" smtClean="0"/>
              <a:t/>
            </a:r>
            <a:br>
              <a:rPr lang="en-US" dirty="0" smtClean="0"/>
            </a:br>
            <a:r>
              <a:rPr lang="en-US" dirty="0" smtClean="0"/>
              <a:t>                           k = </a:t>
            </a:r>
            <a:r>
              <a:rPr lang="en-US" dirty="0" err="1" smtClean="0"/>
              <a:t>Ae</a:t>
            </a:r>
            <a:r>
              <a:rPr lang="en-US" baseline="30000" dirty="0" smtClean="0"/>
              <a:t>-</a:t>
            </a:r>
            <a:r>
              <a:rPr lang="el-GR" baseline="30000" dirty="0" smtClean="0"/>
              <a:t>Δ</a:t>
            </a:r>
            <a:r>
              <a:rPr lang="en-US" baseline="30000" dirty="0" smtClean="0"/>
              <a:t>G‡ /RT</a:t>
            </a:r>
            <a:r>
              <a:rPr lang="en-US" dirty="0" smtClean="0"/>
              <a:t>  . . . . . . . . . . . . . . . . . . . . . . . . . . . . . . . . . . . . . . . . . . . . (2)</a:t>
            </a:r>
          </a:p>
          <a:p>
            <a:pPr marL="224325" indent="-224325">
              <a:lnSpc>
                <a:spcPct val="90000"/>
              </a:lnSpc>
            </a:pPr>
            <a:endParaRPr lang="en-US" dirty="0" smtClean="0"/>
          </a:p>
          <a:p>
            <a:pPr marL="224325" indent="-224325">
              <a:lnSpc>
                <a:spcPct val="90000"/>
              </a:lnSpc>
            </a:pPr>
            <a:r>
              <a:rPr lang="en-US" dirty="0" smtClean="0"/>
              <a:t>     where A is the “pre-exponential factor”, </a:t>
            </a:r>
            <a:r>
              <a:rPr lang="el-GR" dirty="0" smtClean="0"/>
              <a:t>Δ</a:t>
            </a:r>
            <a:r>
              <a:rPr lang="en-US" dirty="0" smtClean="0"/>
              <a:t>G</a:t>
            </a:r>
            <a:r>
              <a:rPr lang="en-US" baseline="30000" dirty="0" smtClean="0"/>
              <a:t>‡</a:t>
            </a:r>
            <a:r>
              <a:rPr lang="en-US" dirty="0" smtClean="0"/>
              <a:t> is the activation Gibbs free energy, R is the gas constant, and T is temperature. </a:t>
            </a:r>
            <a:r>
              <a:rPr lang="en-US" i="1" dirty="0" smtClean="0"/>
              <a:t>Gibbs free energy</a:t>
            </a:r>
            <a:r>
              <a:rPr lang="en-US" dirty="0" smtClean="0"/>
              <a:t>, </a:t>
            </a:r>
            <a:r>
              <a:rPr lang="el-GR" dirty="0" smtClean="0"/>
              <a:t>Δ</a:t>
            </a:r>
            <a:r>
              <a:rPr lang="en-US" dirty="0" smtClean="0"/>
              <a:t>G, is the difference between the Gibbs free energy level of the final sate minus that of the initial state:</a:t>
            </a:r>
          </a:p>
          <a:p>
            <a:pPr marL="224325" indent="-224325">
              <a:lnSpc>
                <a:spcPct val="90000"/>
              </a:lnSpc>
            </a:pPr>
            <a:endParaRPr lang="en-US" dirty="0" smtClean="0"/>
          </a:p>
          <a:p>
            <a:pPr marL="224325" indent="-224325">
              <a:lnSpc>
                <a:spcPct val="90000"/>
              </a:lnSpc>
            </a:pPr>
            <a:r>
              <a:rPr lang="en-US" dirty="0" smtClean="0"/>
              <a:t>                                          </a:t>
            </a:r>
            <a:r>
              <a:rPr lang="el-GR" dirty="0" smtClean="0"/>
              <a:t>Δ</a:t>
            </a:r>
            <a:r>
              <a:rPr lang="en-US" dirty="0" smtClean="0"/>
              <a:t>G  =  </a:t>
            </a:r>
            <a:r>
              <a:rPr lang="en-US" dirty="0" err="1" smtClean="0"/>
              <a:t>G</a:t>
            </a:r>
            <a:r>
              <a:rPr lang="en-US" baseline="-25000" dirty="0" err="1" smtClean="0"/>
              <a:t>final</a:t>
            </a:r>
            <a:r>
              <a:rPr lang="en-US" baseline="-25000" dirty="0" smtClean="0"/>
              <a:t> </a:t>
            </a:r>
            <a:r>
              <a:rPr lang="en-US" dirty="0" smtClean="0"/>
              <a:t> -. </a:t>
            </a:r>
            <a:r>
              <a:rPr lang="en-US" dirty="0" err="1" smtClean="0"/>
              <a:t>G</a:t>
            </a:r>
            <a:r>
              <a:rPr lang="en-US" baseline="-25000" dirty="0" err="1" smtClean="0"/>
              <a:t>initial</a:t>
            </a:r>
            <a:r>
              <a:rPr lang="en-US" baseline="-25000" dirty="0" smtClean="0"/>
              <a:t> </a:t>
            </a:r>
            <a:r>
              <a:rPr lang="en-US" dirty="0" smtClean="0"/>
              <a:t>        . . . . . . . . . . . . . .  . . . . . . . . . . . . . . . . (3)                                                         </a:t>
            </a:r>
          </a:p>
          <a:p>
            <a:pPr marL="224325" indent="-224325">
              <a:lnSpc>
                <a:spcPct val="90000"/>
              </a:lnSpc>
            </a:pPr>
            <a:endParaRPr lang="en-US" dirty="0" smtClean="0"/>
          </a:p>
          <a:p>
            <a:pPr marL="224325" indent="-224325">
              <a:lnSpc>
                <a:spcPct val="90000"/>
              </a:lnSpc>
            </a:pPr>
            <a:r>
              <a:rPr lang="en-US" dirty="0" smtClean="0"/>
              <a:t>And Gibbs free energy change, </a:t>
            </a:r>
            <a:r>
              <a:rPr lang="el-GR" dirty="0" smtClean="0"/>
              <a:t>Δ</a:t>
            </a:r>
            <a:r>
              <a:rPr lang="en-US" dirty="0" smtClean="0"/>
              <a:t>G, is defined as follows:</a:t>
            </a:r>
          </a:p>
          <a:p>
            <a:pPr marL="224325" indent="-224325">
              <a:lnSpc>
                <a:spcPct val="90000"/>
              </a:lnSpc>
            </a:pPr>
            <a:endParaRPr lang="en-US" dirty="0" smtClean="0"/>
          </a:p>
          <a:p>
            <a:pPr marL="224325" indent="-224325">
              <a:lnSpc>
                <a:spcPct val="90000"/>
              </a:lnSpc>
            </a:pPr>
            <a:r>
              <a:rPr lang="en-US" dirty="0" smtClean="0"/>
              <a:t>                                           </a:t>
            </a:r>
            <a:r>
              <a:rPr lang="el-GR" dirty="0" smtClean="0"/>
              <a:t>Δ</a:t>
            </a:r>
            <a:r>
              <a:rPr lang="en-US" dirty="0" smtClean="0"/>
              <a:t>G = </a:t>
            </a:r>
            <a:r>
              <a:rPr lang="el-GR" dirty="0" smtClean="0"/>
              <a:t>Δ</a:t>
            </a:r>
            <a:r>
              <a:rPr lang="en-US" dirty="0" smtClean="0"/>
              <a:t>H - T</a:t>
            </a:r>
            <a:r>
              <a:rPr lang="el-GR" dirty="0" smtClean="0"/>
              <a:t>Δ</a:t>
            </a:r>
            <a:r>
              <a:rPr lang="en-US" dirty="0" smtClean="0"/>
              <a:t>S         </a:t>
            </a:r>
            <a:br>
              <a:rPr lang="en-US" dirty="0" smtClean="0"/>
            </a:br>
            <a:r>
              <a:rPr lang="en-US" dirty="0" smtClean="0"/>
              <a:t/>
            </a:r>
            <a:br>
              <a:rPr lang="en-US" dirty="0" smtClean="0"/>
            </a:br>
            <a:r>
              <a:rPr lang="en-US" dirty="0" smtClean="0"/>
              <a:t>                                           = </a:t>
            </a:r>
            <a:r>
              <a:rPr lang="el-GR" dirty="0" smtClean="0"/>
              <a:t>Δ</a:t>
            </a:r>
            <a:r>
              <a:rPr lang="en-US" dirty="0" smtClean="0"/>
              <a:t>E + P</a:t>
            </a:r>
            <a:r>
              <a:rPr lang="el-GR" dirty="0" smtClean="0"/>
              <a:t>Δ</a:t>
            </a:r>
            <a:r>
              <a:rPr lang="en-US" dirty="0" smtClean="0"/>
              <a:t>V – T</a:t>
            </a:r>
            <a:r>
              <a:rPr lang="el-GR" dirty="0" smtClean="0"/>
              <a:t>Δ</a:t>
            </a:r>
            <a:r>
              <a:rPr lang="en-US" dirty="0" smtClean="0"/>
              <a:t>S  . . . . . . . . . . . . . . . . .  . . . . . . . . . . . . . . . . (4) </a:t>
            </a:r>
            <a:br>
              <a:rPr lang="en-US" dirty="0" smtClean="0"/>
            </a:br>
            <a:endParaRPr lang="en-US" dirty="0" smtClean="0"/>
          </a:p>
          <a:p>
            <a:pPr marL="224325" indent="-224325">
              <a:lnSpc>
                <a:spcPct val="90000"/>
              </a:lnSpc>
            </a:pPr>
            <a:r>
              <a:rPr lang="en-US" dirty="0" smtClean="0"/>
              <a:t>where H is </a:t>
            </a:r>
            <a:r>
              <a:rPr lang="en-US" i="1" dirty="0" smtClean="0"/>
              <a:t>enthalpy</a:t>
            </a:r>
            <a:r>
              <a:rPr lang="en-US" dirty="0" smtClean="0"/>
              <a:t> defined as the sum of </a:t>
            </a:r>
            <a:r>
              <a:rPr lang="en-US" i="1" dirty="0" smtClean="0"/>
              <a:t>energy</a:t>
            </a:r>
            <a:r>
              <a:rPr lang="en-US" dirty="0" smtClean="0"/>
              <a:t> E and the product of volume, V, and pressure, P, and S in </a:t>
            </a:r>
            <a:r>
              <a:rPr lang="en-US" i="1" dirty="0" smtClean="0"/>
              <a:t>entropy</a:t>
            </a:r>
            <a:r>
              <a:rPr lang="en-US" dirty="0" smtClean="0"/>
              <a:t>, a measure of disorder.  Under </a:t>
            </a:r>
          </a:p>
          <a:p>
            <a:pPr marL="224325" indent="-224325">
              <a:lnSpc>
                <a:spcPct val="90000"/>
              </a:lnSpc>
            </a:pPr>
            <a:r>
              <a:rPr lang="en-US" dirty="0" smtClean="0"/>
              <a:t>usual experimental conditions, the volume change, </a:t>
            </a:r>
            <a:r>
              <a:rPr lang="el-GR" dirty="0" smtClean="0"/>
              <a:t>Δ</a:t>
            </a:r>
            <a:r>
              <a:rPr lang="en-US" dirty="0" smtClean="0"/>
              <a:t>V, is negligible, reducing Eq. (4) to Eq. (5):</a:t>
            </a:r>
          </a:p>
          <a:p>
            <a:pPr marL="224325" indent="-224325">
              <a:lnSpc>
                <a:spcPct val="90000"/>
              </a:lnSpc>
            </a:pPr>
            <a:endParaRPr lang="en-US" dirty="0" smtClean="0"/>
          </a:p>
          <a:p>
            <a:pPr marL="224325" indent="-224325">
              <a:lnSpc>
                <a:spcPct val="90000"/>
              </a:lnSpc>
            </a:pPr>
            <a:r>
              <a:rPr lang="en-US" dirty="0" smtClean="0"/>
              <a:t>                                         </a:t>
            </a:r>
            <a:r>
              <a:rPr lang="el-GR" dirty="0" smtClean="0"/>
              <a:t>Δ</a:t>
            </a:r>
            <a:r>
              <a:rPr lang="en-US" dirty="0" smtClean="0"/>
              <a:t>G = </a:t>
            </a:r>
            <a:r>
              <a:rPr lang="el-GR" dirty="0" smtClean="0"/>
              <a:t>Δ</a:t>
            </a:r>
            <a:r>
              <a:rPr lang="en-US" dirty="0" smtClean="0"/>
              <a:t>E – T</a:t>
            </a:r>
            <a:r>
              <a:rPr lang="el-GR" dirty="0" smtClean="0"/>
              <a:t>Δ</a:t>
            </a:r>
            <a:r>
              <a:rPr lang="en-US" dirty="0" smtClean="0"/>
              <a:t>S          . . . . . . . . . . . . . . . . .  . . . . . . . . . . . . . . . . (5) </a:t>
            </a:r>
          </a:p>
          <a:p>
            <a:pPr marL="224325" indent="-224325">
              <a:lnSpc>
                <a:spcPct val="90000"/>
              </a:lnSpc>
            </a:pPr>
            <a:r>
              <a:rPr lang="en-US" dirty="0" smtClean="0"/>
              <a:t>             </a:t>
            </a:r>
          </a:p>
          <a:p>
            <a:pPr marL="224325" indent="-224325">
              <a:lnSpc>
                <a:spcPct val="90000"/>
              </a:lnSpc>
            </a:pPr>
            <a:r>
              <a:rPr lang="en-US" dirty="0" smtClean="0"/>
              <a:t>Applying Eq. (3) to Step 1 -&gt; 2, we can obtain </a:t>
            </a:r>
            <a:br>
              <a:rPr lang="en-US" dirty="0" smtClean="0"/>
            </a:br>
            <a:r>
              <a:rPr lang="en-US" dirty="0" smtClean="0"/>
              <a:t/>
            </a:r>
            <a:br>
              <a:rPr lang="en-US" dirty="0" smtClean="0"/>
            </a:br>
            <a:r>
              <a:rPr lang="en-US" dirty="0" smtClean="0"/>
              <a:t>                              </a:t>
            </a:r>
            <a:r>
              <a:rPr lang="el-GR" dirty="0" smtClean="0"/>
              <a:t>Δ</a:t>
            </a:r>
            <a:r>
              <a:rPr lang="en-US" dirty="0" smtClean="0"/>
              <a:t>G</a:t>
            </a:r>
            <a:r>
              <a:rPr lang="en-US" baseline="30000" dirty="0" smtClean="0"/>
              <a:t>‡  </a:t>
            </a:r>
            <a:r>
              <a:rPr lang="en-US" dirty="0" smtClean="0"/>
              <a:t> = G</a:t>
            </a:r>
            <a:r>
              <a:rPr lang="en-US" baseline="30000" dirty="0" smtClean="0"/>
              <a:t>‡ </a:t>
            </a:r>
            <a:r>
              <a:rPr lang="en-US" dirty="0" smtClean="0"/>
              <a:t> - </a:t>
            </a:r>
            <a:r>
              <a:rPr lang="en-US" dirty="0" err="1" smtClean="0"/>
              <a:t>G</a:t>
            </a:r>
            <a:r>
              <a:rPr lang="en-US" baseline="-25000" dirty="0" err="1" smtClean="0"/>
              <a:t>i</a:t>
            </a:r>
            <a:r>
              <a:rPr lang="en-US" baseline="-25000" dirty="0" smtClean="0"/>
              <a:t> </a:t>
            </a:r>
            <a:r>
              <a:rPr lang="en-US" dirty="0" smtClean="0"/>
              <a:t>    . . . . . . . . . . . . . . . . . . . . . . . . . . . . . . . . . . . . . . . . . . . (6)</a:t>
            </a:r>
          </a:p>
          <a:p>
            <a:pPr marL="224325" indent="-224325">
              <a:lnSpc>
                <a:spcPct val="90000"/>
              </a:lnSpc>
            </a:pPr>
            <a:r>
              <a:rPr lang="en-US" dirty="0" smtClean="0"/>
              <a:t/>
            </a:r>
            <a:br>
              <a:rPr lang="en-US" dirty="0" smtClean="0"/>
            </a:br>
            <a:r>
              <a:rPr lang="en-US" dirty="0" smtClean="0"/>
              <a:t> where  G</a:t>
            </a:r>
            <a:r>
              <a:rPr lang="en-US" baseline="30000" dirty="0" smtClean="0"/>
              <a:t>‡ </a:t>
            </a:r>
            <a:r>
              <a:rPr lang="en-US" dirty="0" smtClean="0"/>
              <a:t> is the Gibbs free energy level of the enzyme at the transition state and </a:t>
            </a:r>
            <a:r>
              <a:rPr lang="en-US" dirty="0" err="1" smtClean="0"/>
              <a:t>G</a:t>
            </a:r>
            <a:r>
              <a:rPr lang="en-US" baseline="-25000" dirty="0" err="1" smtClean="0"/>
              <a:t>i</a:t>
            </a:r>
            <a:r>
              <a:rPr lang="en-US" baseline="-25000" dirty="0" smtClean="0"/>
              <a:t> </a:t>
            </a:r>
            <a:r>
              <a:rPr lang="en-US" dirty="0" smtClean="0"/>
              <a:t> is the Gibbs free energy level of the </a:t>
            </a:r>
            <a:r>
              <a:rPr lang="en-US" dirty="0" err="1" smtClean="0"/>
              <a:t>i</a:t>
            </a:r>
            <a:r>
              <a:rPr lang="en-US" baseline="30000" dirty="0" err="1" smtClean="0"/>
              <a:t>th</a:t>
            </a:r>
            <a:r>
              <a:rPr lang="en-US" dirty="0" smtClean="0"/>
              <a:t> ground state.  </a:t>
            </a:r>
            <a:br>
              <a:rPr lang="en-US" dirty="0" smtClean="0"/>
            </a:br>
            <a:r>
              <a:rPr lang="en-US" dirty="0" smtClean="0"/>
              <a:t/>
            </a:r>
            <a:br>
              <a:rPr lang="en-US" dirty="0" smtClean="0"/>
            </a:br>
            <a:r>
              <a:rPr lang="en-US" dirty="0" smtClean="0"/>
              <a:t>Inserting Eq. (6) into Eq. (2) leads to </a:t>
            </a:r>
            <a:br>
              <a:rPr lang="en-US" dirty="0" smtClean="0"/>
            </a:br>
            <a:endParaRPr lang="en-US" dirty="0" smtClean="0"/>
          </a:p>
          <a:p>
            <a:pPr marL="224325" indent="-224325">
              <a:lnSpc>
                <a:spcPct val="90000"/>
              </a:lnSpc>
            </a:pPr>
            <a:endParaRPr lang="en-US" dirty="0" smtClean="0"/>
          </a:p>
          <a:p>
            <a:pPr marL="224325" indent="-224325">
              <a:lnSpc>
                <a:spcPct val="90000"/>
              </a:lnSpc>
            </a:pPr>
            <a:r>
              <a:rPr lang="en-US" dirty="0" smtClean="0"/>
              <a:t>                                  k = </a:t>
            </a:r>
            <a:r>
              <a:rPr lang="en-US" dirty="0" err="1" smtClean="0"/>
              <a:t>Ae</a:t>
            </a:r>
            <a:r>
              <a:rPr lang="en-US" baseline="30000" dirty="0" smtClean="0"/>
              <a:t>-</a:t>
            </a:r>
            <a:r>
              <a:rPr lang="el-GR" baseline="30000" dirty="0" smtClean="0"/>
              <a:t>Δ</a:t>
            </a:r>
            <a:r>
              <a:rPr lang="en-US" baseline="30000" dirty="0" smtClean="0"/>
              <a:t>G‡ /RT</a:t>
            </a:r>
            <a:r>
              <a:rPr lang="en-US" dirty="0" smtClean="0"/>
              <a:t> </a:t>
            </a:r>
            <a:br>
              <a:rPr lang="en-US" dirty="0" smtClean="0"/>
            </a:br>
            <a:r>
              <a:rPr lang="en-US" dirty="0" smtClean="0"/>
              <a:t>                                      </a:t>
            </a:r>
          </a:p>
          <a:p>
            <a:pPr marL="224325" indent="-224325">
              <a:lnSpc>
                <a:spcPct val="90000"/>
              </a:lnSpc>
            </a:pPr>
            <a:r>
              <a:rPr lang="en-US" dirty="0" smtClean="0"/>
              <a:t>                                     = </a:t>
            </a:r>
            <a:r>
              <a:rPr lang="en-US" dirty="0" err="1" smtClean="0"/>
              <a:t>Ae</a:t>
            </a:r>
            <a:r>
              <a:rPr lang="en-US" baseline="30000" dirty="0" smtClean="0"/>
              <a:t>- (G‡  - </a:t>
            </a:r>
            <a:r>
              <a:rPr lang="en-US" baseline="30000" dirty="0" err="1" smtClean="0"/>
              <a:t>Gi</a:t>
            </a:r>
            <a:r>
              <a:rPr lang="en-US" baseline="30000" dirty="0" smtClean="0"/>
              <a:t> )/RT</a:t>
            </a:r>
            <a:r>
              <a:rPr lang="en-US" dirty="0" smtClean="0"/>
              <a:t> </a:t>
            </a:r>
            <a:br>
              <a:rPr lang="en-US" dirty="0" smtClean="0"/>
            </a:br>
            <a:endParaRPr lang="en-US" dirty="0" smtClean="0"/>
          </a:p>
          <a:p>
            <a:pPr marL="224325" indent="-224325">
              <a:lnSpc>
                <a:spcPct val="90000"/>
              </a:lnSpc>
            </a:pPr>
            <a:r>
              <a:rPr lang="en-US" dirty="0" smtClean="0"/>
              <a:t>                                     = A(e</a:t>
            </a:r>
            <a:r>
              <a:rPr lang="en-US" baseline="30000" dirty="0" smtClean="0"/>
              <a:t>- G‡/RT</a:t>
            </a:r>
            <a:r>
              <a:rPr lang="en-US" dirty="0" smtClean="0"/>
              <a:t>)(</a:t>
            </a:r>
            <a:r>
              <a:rPr lang="en-US" dirty="0" err="1" smtClean="0"/>
              <a:t>e</a:t>
            </a:r>
            <a:r>
              <a:rPr lang="en-US" baseline="30000" dirty="0" err="1" smtClean="0"/>
              <a:t>Gi</a:t>
            </a:r>
            <a:r>
              <a:rPr lang="en-US" baseline="30000" dirty="0" smtClean="0"/>
              <a:t>/RT</a:t>
            </a:r>
            <a:r>
              <a:rPr lang="en-US" dirty="0" smtClean="0"/>
              <a:t> )</a:t>
            </a:r>
            <a:br>
              <a:rPr lang="en-US" dirty="0" smtClean="0"/>
            </a:br>
            <a:r>
              <a:rPr lang="en-US" dirty="0" smtClean="0"/>
              <a:t/>
            </a:r>
            <a:br>
              <a:rPr lang="en-US" dirty="0" smtClean="0"/>
            </a:br>
            <a:r>
              <a:rPr lang="en-US" dirty="0" smtClean="0"/>
              <a:t>                                      = </a:t>
            </a:r>
            <a:r>
              <a:rPr lang="en-US" dirty="0" err="1" smtClean="0"/>
              <a:t>A’e</a:t>
            </a:r>
            <a:r>
              <a:rPr lang="en-US" baseline="30000" dirty="0" err="1" smtClean="0"/>
              <a:t>Gi</a:t>
            </a:r>
            <a:r>
              <a:rPr lang="en-US" baseline="30000" dirty="0" smtClean="0"/>
              <a:t>/RT</a:t>
            </a:r>
            <a:r>
              <a:rPr lang="en-US" dirty="0" smtClean="0"/>
              <a:t>                 . . . . . . . . . . . . . . . . . . . . . . . . . . . . . . . . . . . (7)</a:t>
            </a:r>
          </a:p>
          <a:p>
            <a:pPr marL="224325" indent="-224325">
              <a:lnSpc>
                <a:spcPct val="90000"/>
              </a:lnSpc>
            </a:pPr>
            <a:endParaRPr lang="en-US" dirty="0" smtClean="0"/>
          </a:p>
          <a:p>
            <a:pPr marL="224325" indent="-224325">
              <a:lnSpc>
                <a:spcPct val="90000"/>
              </a:lnSpc>
            </a:pPr>
            <a:r>
              <a:rPr lang="en-US" dirty="0" smtClean="0"/>
              <a:t>where A’ is a constant given by the product of A and e</a:t>
            </a:r>
            <a:r>
              <a:rPr lang="en-US" baseline="30000" dirty="0" smtClean="0"/>
              <a:t>-G‡/RT</a:t>
            </a:r>
            <a:r>
              <a:rPr lang="en-US" dirty="0" smtClean="0"/>
              <a:t>.   The key point of the long derivation of Eq. (7) is this:</a:t>
            </a:r>
          </a:p>
          <a:p>
            <a:pPr marL="224325" indent="-224325">
              <a:lnSpc>
                <a:spcPct val="90000"/>
              </a:lnSpc>
            </a:pPr>
            <a:r>
              <a:rPr lang="en-US" dirty="0" smtClean="0"/>
              <a:t> </a:t>
            </a:r>
          </a:p>
          <a:p>
            <a:pPr marL="224325" indent="-224325">
              <a:lnSpc>
                <a:spcPct val="90000"/>
              </a:lnSpc>
            </a:pPr>
            <a:r>
              <a:rPr lang="en-US" dirty="0" smtClean="0"/>
              <a:t>     “The rate constant of an enzyme-catalyzed reaction is determined     . . . . . . . . . . . . . . . . . (8)</a:t>
            </a:r>
            <a:br>
              <a:rPr lang="en-US" dirty="0" smtClean="0"/>
            </a:br>
            <a:r>
              <a:rPr lang="en-US" dirty="0" smtClean="0"/>
              <a:t>      by the Gibbs free energy level of the ground state of the enzyme.”</a:t>
            </a:r>
          </a:p>
          <a:p>
            <a:pPr marL="224325" indent="-224325">
              <a:lnSpc>
                <a:spcPct val="90000"/>
              </a:lnSpc>
            </a:pPr>
            <a:endParaRPr lang="en-US" dirty="0" smtClean="0"/>
          </a:p>
          <a:p>
            <a:pPr marL="224325" indent="-224325">
              <a:lnSpc>
                <a:spcPct val="90000"/>
              </a:lnSpc>
              <a:buFontTx/>
              <a:buAutoNum type="arabicParenBoth" startAt="7"/>
            </a:pPr>
            <a:r>
              <a:rPr lang="en-US" dirty="0" smtClean="0"/>
              <a:t>One quantitative evidence supporting Step 1-&gt; 2 being the rate-limiting step is the recent observation [25, pp.  343-368, see Figure 11.28] that  the single-molecule measurements of the enzyme activity of cholesterol oxidase obeys the same mathematical equation, BRE (see Slide 2), that is obeyed by the electronic energy level transitions that occur during blackbody radiation (see Slide 4).</a:t>
            </a:r>
          </a:p>
          <a:p>
            <a:pPr marL="224325" indent="-224325">
              <a:lnSpc>
                <a:spcPct val="90000"/>
              </a:lnSpc>
              <a:buFontTx/>
              <a:buAutoNum type="arabicParenBoth" startAt="7"/>
            </a:pPr>
            <a:endParaRPr lang="en-US" baseline="30000" dirty="0" smtClean="0"/>
          </a:p>
          <a:p>
            <a:pPr marL="224325" indent="-224325">
              <a:lnSpc>
                <a:spcPct val="90000"/>
              </a:lnSpc>
              <a:buFontTx/>
              <a:buAutoNum type="arabicParenBoth" startAt="7"/>
            </a:pPr>
            <a:r>
              <a:rPr lang="en-US" dirty="0" smtClean="0"/>
              <a:t> It is important to point out that the mechanism of enzyme catalysis proposed in this slide assumes that the enzyme is excited to its transition state before the substrate binds to it (hence called the “</a:t>
            </a:r>
            <a:r>
              <a:rPr lang="en-US" dirty="0" err="1" smtClean="0"/>
              <a:t>pref</a:t>
            </a:r>
            <a:r>
              <a:rPr lang="en-US" dirty="0" smtClean="0"/>
              <a:t>-fit” mechanism) rather than before as proposed by </a:t>
            </a:r>
            <a:r>
              <a:rPr lang="en-US" dirty="0" err="1" smtClean="0"/>
              <a:t>Koshland</a:t>
            </a:r>
            <a:r>
              <a:rPr lang="en-US" dirty="0" smtClean="0"/>
              <a:t> in 1958  (and hence called the “induced fit” mechanism widely taught in biochemistry textbooks).  I proposed the </a:t>
            </a:r>
            <a:r>
              <a:rPr lang="en-US" i="1" dirty="0" smtClean="0"/>
              <a:t>pre-fit mechanism </a:t>
            </a:r>
            <a:r>
              <a:rPr lang="en-US" dirty="0" smtClean="0"/>
              <a:t>of enzyme catalysis in 1974 based the application of the </a:t>
            </a:r>
            <a:r>
              <a:rPr lang="en-US" i="1" dirty="0" smtClean="0"/>
              <a:t>Franck-Condon principle </a:t>
            </a:r>
            <a:r>
              <a:rPr lang="en-US" dirty="0" smtClean="0"/>
              <a:t>imported from physics to biology  [(see Glossary generalized Franck-Condon principle, also called the principle of slow and fast processes, explained in Glossary).</a:t>
            </a: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eaLnBrk="0" hangingPunct="0">
              <a:defRPr sz="1400">
                <a:solidFill>
                  <a:schemeClr val="tx1"/>
                </a:solidFill>
                <a:latin typeface="Times New Roman" pitchFamily="18" charset="0"/>
              </a:defRPr>
            </a:lvl1pPr>
            <a:lvl2pPr marL="729057" indent="-280406" defTabSz="914437" eaLnBrk="0" hangingPunct="0">
              <a:defRPr sz="1400">
                <a:solidFill>
                  <a:schemeClr val="tx1"/>
                </a:solidFill>
                <a:latin typeface="Times New Roman" pitchFamily="18" charset="0"/>
              </a:defRPr>
            </a:lvl2pPr>
            <a:lvl3pPr marL="1121626" indent="-224325" defTabSz="914437" eaLnBrk="0" hangingPunct="0">
              <a:defRPr sz="1400">
                <a:solidFill>
                  <a:schemeClr val="tx1"/>
                </a:solidFill>
                <a:latin typeface="Times New Roman" pitchFamily="18" charset="0"/>
              </a:defRPr>
            </a:lvl3pPr>
            <a:lvl4pPr marL="1570276" indent="-224325" defTabSz="914437" eaLnBrk="0" hangingPunct="0">
              <a:defRPr sz="1400">
                <a:solidFill>
                  <a:schemeClr val="tx1"/>
                </a:solidFill>
                <a:latin typeface="Times New Roman" pitchFamily="18" charset="0"/>
              </a:defRPr>
            </a:lvl4pPr>
            <a:lvl5pPr marL="2018927" indent="-224325" defTabSz="914437" eaLnBrk="0" hangingPunct="0">
              <a:defRPr sz="1400">
                <a:solidFill>
                  <a:schemeClr val="tx1"/>
                </a:solidFill>
                <a:latin typeface="Times New Roman" pitchFamily="18" charset="0"/>
              </a:defRPr>
            </a:lvl5pPr>
            <a:lvl6pPr marL="2467577" indent="-224325" defTabSz="914437" eaLnBrk="0" fontAlgn="base" hangingPunct="0">
              <a:spcBef>
                <a:spcPct val="0"/>
              </a:spcBef>
              <a:spcAft>
                <a:spcPct val="0"/>
              </a:spcAft>
              <a:defRPr sz="1400">
                <a:solidFill>
                  <a:schemeClr val="tx1"/>
                </a:solidFill>
                <a:latin typeface="Times New Roman" pitchFamily="18" charset="0"/>
              </a:defRPr>
            </a:lvl6pPr>
            <a:lvl7pPr marL="2916227" indent="-224325" defTabSz="914437" eaLnBrk="0" fontAlgn="base" hangingPunct="0">
              <a:spcBef>
                <a:spcPct val="0"/>
              </a:spcBef>
              <a:spcAft>
                <a:spcPct val="0"/>
              </a:spcAft>
              <a:defRPr sz="1400">
                <a:solidFill>
                  <a:schemeClr val="tx1"/>
                </a:solidFill>
                <a:latin typeface="Times New Roman" pitchFamily="18" charset="0"/>
              </a:defRPr>
            </a:lvl7pPr>
            <a:lvl8pPr marL="3364878" indent="-224325" defTabSz="914437" eaLnBrk="0" fontAlgn="base" hangingPunct="0">
              <a:spcBef>
                <a:spcPct val="0"/>
              </a:spcBef>
              <a:spcAft>
                <a:spcPct val="0"/>
              </a:spcAft>
              <a:defRPr sz="1400">
                <a:solidFill>
                  <a:schemeClr val="tx1"/>
                </a:solidFill>
                <a:latin typeface="Times New Roman" pitchFamily="18" charset="0"/>
              </a:defRPr>
            </a:lvl8pPr>
            <a:lvl9pPr marL="3813528" indent="-224325" defTabSz="914437" eaLnBrk="0" fontAlgn="base" hangingPunct="0">
              <a:spcBef>
                <a:spcPct val="0"/>
              </a:spcBef>
              <a:spcAft>
                <a:spcPct val="0"/>
              </a:spcAft>
              <a:defRPr sz="1400">
                <a:solidFill>
                  <a:schemeClr val="tx1"/>
                </a:solidFill>
                <a:latin typeface="Times New Roman" pitchFamily="18" charset="0"/>
              </a:defRPr>
            </a:lvl9pPr>
          </a:lstStyle>
          <a:p>
            <a:pPr eaLnBrk="1" hangingPunct="1"/>
            <a:fld id="{A3735C20-86FD-429B-AED9-C5D666D7B3D8}" type="slidenum">
              <a:rPr lang="en-US" sz="1200"/>
              <a:pPr eaLnBrk="1" hangingPunct="1"/>
              <a:t>13</a:t>
            </a:fld>
            <a:endParaRPr lang="en-US" sz="1200"/>
          </a:p>
        </p:txBody>
      </p:sp>
    </p:spTree>
    <p:extLst>
      <p:ext uri="{BB962C8B-B14F-4D97-AF65-F5344CB8AC3E}">
        <p14:creationId xmlns:p14="http://schemas.microsoft.com/office/powerpoint/2010/main" val="1301435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smtClean="0"/>
              <a:t>Here are some examples of dissipative structures or </a:t>
            </a:r>
            <a:r>
              <a:rPr lang="en-US" i="1" dirty="0" err="1" smtClean="0"/>
              <a:t>dissipatons</a:t>
            </a:r>
            <a:r>
              <a:rPr lang="en-US" dirty="0" smtClean="0"/>
              <a:t>, for short.</a:t>
            </a:r>
          </a:p>
          <a:p>
            <a:pPr marL="228600" indent="-228600">
              <a:buAutoNum type="arabicParenR"/>
            </a:pPr>
            <a:endParaRPr lang="en-US" dirty="0" smtClean="0"/>
          </a:p>
          <a:p>
            <a:pPr marL="228600" indent="-228600">
              <a:buAutoNum type="arabicParenR"/>
            </a:pPr>
            <a:r>
              <a:rPr lang="en-US" dirty="0" smtClean="0"/>
              <a:t>The flame of a candle where in the electrons in atoms are</a:t>
            </a:r>
            <a:r>
              <a:rPr lang="en-US" baseline="0" dirty="0" smtClean="0"/>
              <a:t> continuously cycling between their excited and ground sates energized by the heat produced from the chemical reactions that covert hydrocarbons to carbon dioxide, water, and light. </a:t>
            </a:r>
            <a:r>
              <a:rPr lang="en-US" dirty="0" smtClean="0"/>
              <a:t> </a:t>
            </a:r>
          </a:p>
          <a:p>
            <a:pPr marL="228600" indent="-228600">
              <a:buAutoNum type="arabicParenR"/>
            </a:pPr>
            <a:endParaRPr lang="en-US" dirty="0" smtClean="0"/>
          </a:p>
          <a:p>
            <a:pPr marL="228600" indent="-228600">
              <a:buAutoNum type="arabicParenR"/>
            </a:pPr>
            <a:r>
              <a:rPr lang="en-US" dirty="0" smtClean="0"/>
              <a:t>These are the pictures</a:t>
            </a:r>
            <a:r>
              <a:rPr lang="en-US" baseline="0" dirty="0" smtClean="0"/>
              <a:t> of Petri dishes taken from above where in the so-called </a:t>
            </a:r>
            <a:r>
              <a:rPr lang="en-US" baseline="0" dirty="0" err="1" smtClean="0"/>
              <a:t>Belousov-Zhsabotinsky</a:t>
            </a:r>
            <a:r>
              <a:rPr lang="en-US" baseline="0" dirty="0" smtClean="0"/>
              <a:t> reaction is proceeding.  In each Petri dish chemical reactions are occurring that produce visible products such as carbon dioxide bubbles.</a:t>
            </a:r>
          </a:p>
          <a:p>
            <a:pPr marL="228600" indent="-228600">
              <a:buAutoNum type="arabicParenR"/>
            </a:pPr>
            <a:endParaRPr lang="en-US" baseline="0" dirty="0" smtClean="0"/>
          </a:p>
          <a:p>
            <a:pPr marL="228600" indent="-228600">
              <a:buAutoNum type="arabicParenR"/>
            </a:pPr>
            <a:r>
              <a:rPr lang="en-US" baseline="0" dirty="0" smtClean="0"/>
              <a:t>The calcium ion concentrations inside the cell can be visualized using calcium ion-sensitive fluorescent dyes. </a:t>
            </a:r>
            <a:endParaRPr lang="en-US" dirty="0"/>
          </a:p>
        </p:txBody>
      </p:sp>
      <p:sp>
        <p:nvSpPr>
          <p:cNvPr id="4" name="Slide Number Placeholder 3"/>
          <p:cNvSpPr>
            <a:spLocks noGrp="1"/>
          </p:cNvSpPr>
          <p:nvPr>
            <p:ph type="sldNum" sz="quarter" idx="10"/>
          </p:nvPr>
        </p:nvSpPr>
        <p:spPr/>
        <p:txBody>
          <a:bodyPr/>
          <a:lstStyle/>
          <a:p>
            <a:fld id="{B5D631ED-AF0E-46CD-A5A1-7E31F07FDEA1}" type="slidenum">
              <a:rPr lang="en-US" smtClean="0"/>
              <a:pPr/>
              <a:t>14</a:t>
            </a:fld>
            <a:endParaRPr lang="en-US"/>
          </a:p>
        </p:txBody>
      </p:sp>
    </p:spTree>
    <p:extLst>
      <p:ext uri="{BB962C8B-B14F-4D97-AF65-F5344CB8AC3E}">
        <p14:creationId xmlns:p14="http://schemas.microsoft.com/office/powerpoint/2010/main" val="3921336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FE9C55-B793-4AB2-AE38-399ED4828AD9}" type="slidenum">
              <a:rPr lang="en-US" smtClean="0"/>
              <a:t>21</a:t>
            </a:fld>
            <a:endParaRPr lang="en-US"/>
          </a:p>
        </p:txBody>
      </p:sp>
    </p:spTree>
    <p:extLst>
      <p:ext uri="{BB962C8B-B14F-4D97-AF65-F5344CB8AC3E}">
        <p14:creationId xmlns:p14="http://schemas.microsoft.com/office/powerpoint/2010/main" val="396903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4325" indent="-224325">
              <a:lnSpc>
                <a:spcPct val="90000"/>
              </a:lnSpc>
              <a:buFontTx/>
              <a:buAutoNum type="arabicParenBoth"/>
            </a:pPr>
            <a:r>
              <a:rPr lang="en-US" dirty="0" smtClean="0"/>
              <a:t>Unlike electrons in atoms that are all in the lowest-energy ground state before absorbing photons (Slide 7),  enzymes exist in different ground states before thermal excitation (i.e., before absorbing thermal energy) as indicated by the four solid bars.</a:t>
            </a:r>
            <a:br>
              <a:rPr lang="en-US" dirty="0" smtClean="0"/>
            </a:br>
            <a:endParaRPr lang="en-US" dirty="0" smtClean="0"/>
          </a:p>
          <a:p>
            <a:pPr marL="224325" indent="-224325">
              <a:lnSpc>
                <a:spcPct val="90000"/>
              </a:lnSpc>
              <a:buFontTx/>
              <a:buAutoNum type="arabicParenBoth"/>
            </a:pPr>
            <a:r>
              <a:rPr lang="en-US" dirty="0" smtClean="0"/>
              <a:t> It is postulated that when an enzyme absorbs enough thermal energies through Brownian motions, it is excited to the transition state which can last only for a short period of time, typically 10</a:t>
            </a:r>
            <a:r>
              <a:rPr lang="en-US" baseline="30000" dirty="0" smtClean="0"/>
              <a:t>-14</a:t>
            </a:r>
            <a:r>
              <a:rPr lang="en-US" dirty="0" smtClean="0"/>
              <a:t> to 10</a:t>
            </a:r>
            <a:r>
              <a:rPr lang="en-US" baseline="30000" dirty="0" smtClean="0"/>
              <a:t>-12</a:t>
            </a:r>
            <a:r>
              <a:rPr lang="en-US" dirty="0" smtClean="0"/>
              <a:t> seconds, the periods of chemical bond vibrations.</a:t>
            </a:r>
            <a:br>
              <a:rPr lang="en-US" dirty="0" smtClean="0"/>
            </a:br>
            <a:endParaRPr lang="en-US" dirty="0" smtClean="0"/>
          </a:p>
          <a:p>
            <a:pPr marL="224325" indent="-224325">
              <a:lnSpc>
                <a:spcPct val="90000"/>
              </a:lnSpc>
              <a:buFontTx/>
              <a:buAutoNum type="arabicParenBoth"/>
            </a:pPr>
            <a:r>
              <a:rPr lang="en-US" dirty="0" smtClean="0"/>
              <a:t>The thermally excited enzyme is thought to undergo a transition to a more stable state called the “activated state” lasting probably up to 10</a:t>
            </a:r>
            <a:r>
              <a:rPr lang="en-US" baseline="30000" dirty="0" smtClean="0"/>
              <a:t>-9</a:t>
            </a:r>
            <a:r>
              <a:rPr lang="en-US" dirty="0" smtClean="0"/>
              <a:t> seconds.</a:t>
            </a:r>
            <a:br>
              <a:rPr lang="en-US" dirty="0" smtClean="0"/>
            </a:br>
            <a:endParaRPr lang="en-US" dirty="0" smtClean="0"/>
          </a:p>
          <a:p>
            <a:pPr marL="224325" indent="-224325">
              <a:lnSpc>
                <a:spcPct val="90000"/>
              </a:lnSpc>
              <a:buFontTx/>
              <a:buAutoNum type="arabicParenBoth"/>
            </a:pPr>
            <a:r>
              <a:rPr lang="en-US" dirty="0" smtClean="0"/>
              <a:t> It appears that the activate state can be deactivated in two ways – (</a:t>
            </a:r>
            <a:r>
              <a:rPr lang="en-US" dirty="0" err="1" smtClean="0"/>
              <a:t>i</a:t>
            </a:r>
            <a:r>
              <a:rPr lang="en-US" dirty="0" smtClean="0"/>
              <a:t>) spontaneously (as in “spontaneous emission” in laser, see Slide 6), and (ii) induced by substrate binding (as in “induced emission” in Slides 6 &amp; 7).</a:t>
            </a:r>
            <a:br>
              <a:rPr lang="en-US" dirty="0" smtClean="0"/>
            </a:br>
            <a:endParaRPr lang="en-US" dirty="0" smtClean="0"/>
          </a:p>
          <a:p>
            <a:pPr marL="224325" indent="-224325">
              <a:lnSpc>
                <a:spcPct val="90000"/>
              </a:lnSpc>
              <a:buFontTx/>
              <a:buAutoNum type="arabicParenBoth"/>
            </a:pPr>
            <a:r>
              <a:rPr lang="en-US" dirty="0" smtClean="0"/>
              <a:t> It is possible that during spontaneous deactivation of the active state of an enzyme, the excess energy is released as uncoordinated and random infrared photons, whereas during the substrate-induced deactivation, the excess energy of the enzyme-substrate complex is released in a coordinated manner resulting in catalysis, just as the triggering photon-induced de-activation of electrons in atoms results in the amplification of emitted photons in laser (Slide 6).</a:t>
            </a:r>
            <a:br>
              <a:rPr lang="en-US" dirty="0" smtClean="0"/>
            </a:br>
            <a:endParaRPr lang="en-US" dirty="0" smtClean="0"/>
          </a:p>
          <a:p>
            <a:pPr marL="224325" indent="-224325">
              <a:lnSpc>
                <a:spcPct val="90000"/>
              </a:lnSpc>
            </a:pPr>
            <a:r>
              <a:rPr lang="en-US" dirty="0" smtClean="0"/>
              <a:t> (6)  The enzyme catalytic cycle consists of 3 steps, 1-&gt;2, 2-&gt;3, and 3-&gt;1. If we assume that steps 2-&gt;3 and 3-&gt;1 are fast relative to Step 1-&gt;2,  we can derive an equation for the rate constant of this step using the Arrhenius equation.  Rate constant, k, is defined by Eq. (1): </a:t>
            </a:r>
          </a:p>
          <a:p>
            <a:pPr marL="224325" indent="-224325">
              <a:lnSpc>
                <a:spcPct val="90000"/>
              </a:lnSpc>
            </a:pPr>
            <a:r>
              <a:rPr lang="en-US" dirty="0" smtClean="0"/>
              <a:t/>
            </a:r>
            <a:br>
              <a:rPr lang="en-US" dirty="0" smtClean="0"/>
            </a:br>
            <a:r>
              <a:rPr lang="en-US" dirty="0" smtClean="0"/>
              <a:t>            Rate = k [enzyme-substrate complex] = k [enzyme][substrate]     . . . . . . . . . . . . . (1)</a:t>
            </a:r>
          </a:p>
          <a:p>
            <a:pPr marL="224325" indent="-224325">
              <a:lnSpc>
                <a:spcPct val="90000"/>
              </a:lnSpc>
            </a:pPr>
            <a:endParaRPr lang="en-US" dirty="0" smtClean="0"/>
          </a:p>
          <a:p>
            <a:pPr marL="224325" indent="-224325">
              <a:lnSpc>
                <a:spcPct val="90000"/>
              </a:lnSpc>
            </a:pPr>
            <a:r>
              <a:rPr lang="en-US" dirty="0" smtClean="0"/>
              <a:t>      where the square brackets indicate concentrations.  Please note that “rate” and </a:t>
            </a:r>
            <a:br>
              <a:rPr lang="en-US" dirty="0" smtClean="0"/>
            </a:br>
            <a:r>
              <a:rPr lang="en-US" dirty="0" smtClean="0"/>
              <a:t>     “rate constant” are different.  According to Eq. (1), “rate constant” is same as the “rate measured under the </a:t>
            </a:r>
            <a:br>
              <a:rPr lang="en-US" dirty="0" smtClean="0"/>
            </a:br>
            <a:r>
              <a:rPr lang="en-US" dirty="0" smtClean="0"/>
              <a:t>      conditions  where [enzyme] = [substrate] = 1”.</a:t>
            </a:r>
          </a:p>
          <a:p>
            <a:pPr marL="224325" indent="-224325">
              <a:lnSpc>
                <a:spcPct val="90000"/>
              </a:lnSpc>
            </a:pPr>
            <a:endParaRPr lang="en-US" dirty="0" smtClean="0"/>
          </a:p>
          <a:p>
            <a:pPr marL="224325" indent="-224325">
              <a:lnSpc>
                <a:spcPct val="90000"/>
              </a:lnSpc>
            </a:pPr>
            <a:r>
              <a:rPr lang="en-US" dirty="0" smtClean="0"/>
              <a:t>Rate constant, k, of a chemical reaction, whether catalyzed or not, is given by the Arrhenius equation: </a:t>
            </a:r>
            <a:br>
              <a:rPr lang="en-US" dirty="0" smtClean="0"/>
            </a:br>
            <a:r>
              <a:rPr lang="en-US" dirty="0" smtClean="0"/>
              <a:t/>
            </a:r>
            <a:br>
              <a:rPr lang="en-US" dirty="0" smtClean="0"/>
            </a:br>
            <a:r>
              <a:rPr lang="en-US" dirty="0" smtClean="0"/>
              <a:t>                           k = </a:t>
            </a:r>
            <a:r>
              <a:rPr lang="en-US" dirty="0" err="1" smtClean="0"/>
              <a:t>Ae</a:t>
            </a:r>
            <a:r>
              <a:rPr lang="en-US" baseline="30000" dirty="0" smtClean="0"/>
              <a:t>-</a:t>
            </a:r>
            <a:r>
              <a:rPr lang="el-GR" baseline="30000" dirty="0" smtClean="0"/>
              <a:t>Δ</a:t>
            </a:r>
            <a:r>
              <a:rPr lang="en-US" baseline="30000" dirty="0" smtClean="0"/>
              <a:t>G‡ /RT</a:t>
            </a:r>
            <a:r>
              <a:rPr lang="en-US" dirty="0" smtClean="0"/>
              <a:t>  . . . . . . . . . . . . . . . . . . . . . . . . . . . . . . . . . . . . . . . . . . . . (2)</a:t>
            </a:r>
          </a:p>
          <a:p>
            <a:pPr marL="224325" indent="-224325">
              <a:lnSpc>
                <a:spcPct val="90000"/>
              </a:lnSpc>
            </a:pPr>
            <a:endParaRPr lang="en-US" dirty="0" smtClean="0"/>
          </a:p>
          <a:p>
            <a:pPr marL="224325" indent="-224325">
              <a:lnSpc>
                <a:spcPct val="90000"/>
              </a:lnSpc>
            </a:pPr>
            <a:r>
              <a:rPr lang="en-US" dirty="0" smtClean="0"/>
              <a:t>     where A is the “pre-exponential factor”, </a:t>
            </a:r>
            <a:r>
              <a:rPr lang="el-GR" dirty="0" smtClean="0"/>
              <a:t>Δ</a:t>
            </a:r>
            <a:r>
              <a:rPr lang="en-US" dirty="0" smtClean="0"/>
              <a:t>G</a:t>
            </a:r>
            <a:r>
              <a:rPr lang="en-US" baseline="30000" dirty="0" smtClean="0"/>
              <a:t>‡</a:t>
            </a:r>
            <a:r>
              <a:rPr lang="en-US" dirty="0" smtClean="0"/>
              <a:t> is the activation Gibbs free energy, R is the gas constant, and T is temperature. </a:t>
            </a:r>
            <a:r>
              <a:rPr lang="en-US" i="1" dirty="0" smtClean="0"/>
              <a:t>Gibbs free energy</a:t>
            </a:r>
            <a:r>
              <a:rPr lang="en-US" dirty="0" smtClean="0"/>
              <a:t>, </a:t>
            </a:r>
            <a:r>
              <a:rPr lang="el-GR" dirty="0" smtClean="0"/>
              <a:t>Δ</a:t>
            </a:r>
            <a:r>
              <a:rPr lang="en-US" dirty="0" smtClean="0"/>
              <a:t>G, is the difference between the Gibbs free energy level of the final sate minus that of the initial state:</a:t>
            </a:r>
          </a:p>
          <a:p>
            <a:pPr marL="224325" indent="-224325">
              <a:lnSpc>
                <a:spcPct val="90000"/>
              </a:lnSpc>
            </a:pPr>
            <a:endParaRPr lang="en-US" dirty="0" smtClean="0"/>
          </a:p>
          <a:p>
            <a:pPr marL="224325" indent="-224325">
              <a:lnSpc>
                <a:spcPct val="90000"/>
              </a:lnSpc>
            </a:pPr>
            <a:r>
              <a:rPr lang="en-US" dirty="0" smtClean="0"/>
              <a:t>                                          </a:t>
            </a:r>
            <a:r>
              <a:rPr lang="el-GR" dirty="0" smtClean="0"/>
              <a:t>Δ</a:t>
            </a:r>
            <a:r>
              <a:rPr lang="en-US" dirty="0" smtClean="0"/>
              <a:t>G  =  </a:t>
            </a:r>
            <a:r>
              <a:rPr lang="en-US" dirty="0" err="1" smtClean="0"/>
              <a:t>G</a:t>
            </a:r>
            <a:r>
              <a:rPr lang="en-US" baseline="-25000" dirty="0" err="1" smtClean="0"/>
              <a:t>final</a:t>
            </a:r>
            <a:r>
              <a:rPr lang="en-US" baseline="-25000" dirty="0" smtClean="0"/>
              <a:t> </a:t>
            </a:r>
            <a:r>
              <a:rPr lang="en-US" dirty="0" smtClean="0"/>
              <a:t> -. </a:t>
            </a:r>
            <a:r>
              <a:rPr lang="en-US" dirty="0" err="1" smtClean="0"/>
              <a:t>G</a:t>
            </a:r>
            <a:r>
              <a:rPr lang="en-US" baseline="-25000" dirty="0" err="1" smtClean="0"/>
              <a:t>initial</a:t>
            </a:r>
            <a:r>
              <a:rPr lang="en-US" baseline="-25000" dirty="0" smtClean="0"/>
              <a:t> </a:t>
            </a:r>
            <a:r>
              <a:rPr lang="en-US" dirty="0" smtClean="0"/>
              <a:t>        . . . . . . . . . . . . . .  . . . . . . . . . . . . . . . . (3)                                                         </a:t>
            </a:r>
          </a:p>
          <a:p>
            <a:pPr marL="224325" indent="-224325">
              <a:lnSpc>
                <a:spcPct val="90000"/>
              </a:lnSpc>
            </a:pPr>
            <a:endParaRPr lang="en-US" dirty="0" smtClean="0"/>
          </a:p>
          <a:p>
            <a:pPr marL="224325" indent="-224325">
              <a:lnSpc>
                <a:spcPct val="90000"/>
              </a:lnSpc>
            </a:pPr>
            <a:r>
              <a:rPr lang="en-US" dirty="0" smtClean="0"/>
              <a:t>And Gibbs free energy change, </a:t>
            </a:r>
            <a:r>
              <a:rPr lang="el-GR" dirty="0" smtClean="0"/>
              <a:t>Δ</a:t>
            </a:r>
            <a:r>
              <a:rPr lang="en-US" dirty="0" smtClean="0"/>
              <a:t>G, is defined as follows:</a:t>
            </a:r>
          </a:p>
          <a:p>
            <a:pPr marL="224325" indent="-224325">
              <a:lnSpc>
                <a:spcPct val="90000"/>
              </a:lnSpc>
            </a:pPr>
            <a:endParaRPr lang="en-US" dirty="0" smtClean="0"/>
          </a:p>
          <a:p>
            <a:pPr marL="224325" indent="-224325">
              <a:lnSpc>
                <a:spcPct val="90000"/>
              </a:lnSpc>
            </a:pPr>
            <a:r>
              <a:rPr lang="en-US" dirty="0" smtClean="0"/>
              <a:t>                                           </a:t>
            </a:r>
            <a:r>
              <a:rPr lang="el-GR" dirty="0" smtClean="0"/>
              <a:t>Δ</a:t>
            </a:r>
            <a:r>
              <a:rPr lang="en-US" dirty="0" smtClean="0"/>
              <a:t>G = </a:t>
            </a:r>
            <a:r>
              <a:rPr lang="el-GR" dirty="0" smtClean="0"/>
              <a:t>Δ</a:t>
            </a:r>
            <a:r>
              <a:rPr lang="en-US" dirty="0" smtClean="0"/>
              <a:t>H - T</a:t>
            </a:r>
            <a:r>
              <a:rPr lang="el-GR" dirty="0" smtClean="0"/>
              <a:t>Δ</a:t>
            </a:r>
            <a:r>
              <a:rPr lang="en-US" dirty="0" smtClean="0"/>
              <a:t>S         </a:t>
            </a:r>
            <a:br>
              <a:rPr lang="en-US" dirty="0" smtClean="0"/>
            </a:br>
            <a:r>
              <a:rPr lang="en-US" dirty="0" smtClean="0"/>
              <a:t/>
            </a:r>
            <a:br>
              <a:rPr lang="en-US" dirty="0" smtClean="0"/>
            </a:br>
            <a:r>
              <a:rPr lang="en-US" dirty="0" smtClean="0"/>
              <a:t>                                           = </a:t>
            </a:r>
            <a:r>
              <a:rPr lang="el-GR" dirty="0" smtClean="0"/>
              <a:t>Δ</a:t>
            </a:r>
            <a:r>
              <a:rPr lang="en-US" dirty="0" smtClean="0"/>
              <a:t>E + P</a:t>
            </a:r>
            <a:r>
              <a:rPr lang="el-GR" dirty="0" smtClean="0"/>
              <a:t>Δ</a:t>
            </a:r>
            <a:r>
              <a:rPr lang="en-US" dirty="0" smtClean="0"/>
              <a:t>V – T</a:t>
            </a:r>
            <a:r>
              <a:rPr lang="el-GR" dirty="0" smtClean="0"/>
              <a:t>Δ</a:t>
            </a:r>
            <a:r>
              <a:rPr lang="en-US" dirty="0" smtClean="0"/>
              <a:t>S  . . . . . . . . . . . . . . . . .  . . . . . . . . . . . . . . . . (4) </a:t>
            </a:r>
            <a:br>
              <a:rPr lang="en-US" dirty="0" smtClean="0"/>
            </a:br>
            <a:endParaRPr lang="en-US" dirty="0" smtClean="0"/>
          </a:p>
          <a:p>
            <a:pPr marL="224325" indent="-224325">
              <a:lnSpc>
                <a:spcPct val="90000"/>
              </a:lnSpc>
            </a:pPr>
            <a:r>
              <a:rPr lang="en-US" dirty="0" smtClean="0"/>
              <a:t>where H is </a:t>
            </a:r>
            <a:r>
              <a:rPr lang="en-US" i="1" dirty="0" smtClean="0"/>
              <a:t>enthalpy</a:t>
            </a:r>
            <a:r>
              <a:rPr lang="en-US" dirty="0" smtClean="0"/>
              <a:t> defined as the sum of </a:t>
            </a:r>
            <a:r>
              <a:rPr lang="en-US" i="1" dirty="0" smtClean="0"/>
              <a:t>energy</a:t>
            </a:r>
            <a:r>
              <a:rPr lang="en-US" dirty="0" smtClean="0"/>
              <a:t> E and the product of volume, V, and pressure, P, and S in </a:t>
            </a:r>
            <a:r>
              <a:rPr lang="en-US" i="1" dirty="0" smtClean="0"/>
              <a:t>entropy</a:t>
            </a:r>
            <a:r>
              <a:rPr lang="en-US" dirty="0" smtClean="0"/>
              <a:t>, a measure of disorder.  Under </a:t>
            </a:r>
          </a:p>
          <a:p>
            <a:pPr marL="224325" indent="-224325">
              <a:lnSpc>
                <a:spcPct val="90000"/>
              </a:lnSpc>
            </a:pPr>
            <a:r>
              <a:rPr lang="en-US" dirty="0" smtClean="0"/>
              <a:t>usual experimental conditions, the volume change, </a:t>
            </a:r>
            <a:r>
              <a:rPr lang="el-GR" dirty="0" smtClean="0"/>
              <a:t>Δ</a:t>
            </a:r>
            <a:r>
              <a:rPr lang="en-US" dirty="0" smtClean="0"/>
              <a:t>V, is negligible, reducing Eq. (4) to Eq. (5):</a:t>
            </a:r>
          </a:p>
          <a:p>
            <a:pPr marL="224325" indent="-224325">
              <a:lnSpc>
                <a:spcPct val="90000"/>
              </a:lnSpc>
            </a:pPr>
            <a:endParaRPr lang="en-US" dirty="0" smtClean="0"/>
          </a:p>
          <a:p>
            <a:pPr marL="224325" indent="-224325">
              <a:lnSpc>
                <a:spcPct val="90000"/>
              </a:lnSpc>
            </a:pPr>
            <a:r>
              <a:rPr lang="en-US" dirty="0" smtClean="0"/>
              <a:t>                                         </a:t>
            </a:r>
            <a:r>
              <a:rPr lang="el-GR" dirty="0" smtClean="0"/>
              <a:t>Δ</a:t>
            </a:r>
            <a:r>
              <a:rPr lang="en-US" dirty="0" smtClean="0"/>
              <a:t>G = </a:t>
            </a:r>
            <a:r>
              <a:rPr lang="el-GR" dirty="0" smtClean="0"/>
              <a:t>Δ</a:t>
            </a:r>
            <a:r>
              <a:rPr lang="en-US" dirty="0" smtClean="0"/>
              <a:t>E – T</a:t>
            </a:r>
            <a:r>
              <a:rPr lang="el-GR" dirty="0" smtClean="0"/>
              <a:t>Δ</a:t>
            </a:r>
            <a:r>
              <a:rPr lang="en-US" dirty="0" smtClean="0"/>
              <a:t>S          . . . . . . . . . . . . . . . . .  . . . . . . . . . . . . . . . . (5) </a:t>
            </a:r>
          </a:p>
          <a:p>
            <a:pPr marL="224325" indent="-224325">
              <a:lnSpc>
                <a:spcPct val="90000"/>
              </a:lnSpc>
            </a:pPr>
            <a:r>
              <a:rPr lang="en-US" dirty="0" smtClean="0"/>
              <a:t>             </a:t>
            </a:r>
          </a:p>
          <a:p>
            <a:pPr marL="224325" indent="-224325">
              <a:lnSpc>
                <a:spcPct val="90000"/>
              </a:lnSpc>
            </a:pPr>
            <a:r>
              <a:rPr lang="en-US" dirty="0" smtClean="0"/>
              <a:t>Applying Eq. (3) to Step 1 -&gt; 2, we can obtain </a:t>
            </a:r>
            <a:br>
              <a:rPr lang="en-US" dirty="0" smtClean="0"/>
            </a:br>
            <a:r>
              <a:rPr lang="en-US" dirty="0" smtClean="0"/>
              <a:t/>
            </a:r>
            <a:br>
              <a:rPr lang="en-US" dirty="0" smtClean="0"/>
            </a:br>
            <a:r>
              <a:rPr lang="en-US" dirty="0" smtClean="0"/>
              <a:t>                              </a:t>
            </a:r>
            <a:r>
              <a:rPr lang="el-GR" dirty="0" smtClean="0"/>
              <a:t>Δ</a:t>
            </a:r>
            <a:r>
              <a:rPr lang="en-US" dirty="0" smtClean="0"/>
              <a:t>G</a:t>
            </a:r>
            <a:r>
              <a:rPr lang="en-US" baseline="30000" dirty="0" smtClean="0"/>
              <a:t>‡  </a:t>
            </a:r>
            <a:r>
              <a:rPr lang="en-US" dirty="0" smtClean="0"/>
              <a:t> = G</a:t>
            </a:r>
            <a:r>
              <a:rPr lang="en-US" baseline="30000" dirty="0" smtClean="0"/>
              <a:t>‡ </a:t>
            </a:r>
            <a:r>
              <a:rPr lang="en-US" dirty="0" smtClean="0"/>
              <a:t> - </a:t>
            </a:r>
            <a:r>
              <a:rPr lang="en-US" dirty="0" err="1" smtClean="0"/>
              <a:t>G</a:t>
            </a:r>
            <a:r>
              <a:rPr lang="en-US" baseline="-25000" dirty="0" err="1" smtClean="0"/>
              <a:t>i</a:t>
            </a:r>
            <a:r>
              <a:rPr lang="en-US" baseline="-25000" dirty="0" smtClean="0"/>
              <a:t> </a:t>
            </a:r>
            <a:r>
              <a:rPr lang="en-US" dirty="0" smtClean="0"/>
              <a:t>    . . . . . . . . . . . . . . . . . . . . . . . . . . . . . . . . . . . . . . . . . . . (6)</a:t>
            </a:r>
          </a:p>
          <a:p>
            <a:pPr marL="224325" indent="-224325">
              <a:lnSpc>
                <a:spcPct val="90000"/>
              </a:lnSpc>
            </a:pPr>
            <a:r>
              <a:rPr lang="en-US" dirty="0" smtClean="0"/>
              <a:t/>
            </a:r>
            <a:br>
              <a:rPr lang="en-US" dirty="0" smtClean="0"/>
            </a:br>
            <a:r>
              <a:rPr lang="en-US" dirty="0" smtClean="0"/>
              <a:t> where  G</a:t>
            </a:r>
            <a:r>
              <a:rPr lang="en-US" baseline="30000" dirty="0" smtClean="0"/>
              <a:t>‡ </a:t>
            </a:r>
            <a:r>
              <a:rPr lang="en-US" dirty="0" smtClean="0"/>
              <a:t> is the Gibbs free energy level of the enzyme at the transition state and </a:t>
            </a:r>
            <a:r>
              <a:rPr lang="en-US" dirty="0" err="1" smtClean="0"/>
              <a:t>G</a:t>
            </a:r>
            <a:r>
              <a:rPr lang="en-US" baseline="-25000" dirty="0" err="1" smtClean="0"/>
              <a:t>i</a:t>
            </a:r>
            <a:r>
              <a:rPr lang="en-US" baseline="-25000" dirty="0" smtClean="0"/>
              <a:t> </a:t>
            </a:r>
            <a:r>
              <a:rPr lang="en-US" dirty="0" smtClean="0"/>
              <a:t> is the Gibbs free energy level of the </a:t>
            </a:r>
            <a:r>
              <a:rPr lang="en-US" dirty="0" err="1" smtClean="0"/>
              <a:t>i</a:t>
            </a:r>
            <a:r>
              <a:rPr lang="en-US" baseline="30000" dirty="0" err="1" smtClean="0"/>
              <a:t>th</a:t>
            </a:r>
            <a:r>
              <a:rPr lang="en-US" dirty="0" smtClean="0"/>
              <a:t> ground state.  </a:t>
            </a:r>
            <a:br>
              <a:rPr lang="en-US" dirty="0" smtClean="0"/>
            </a:br>
            <a:r>
              <a:rPr lang="en-US" dirty="0" smtClean="0"/>
              <a:t/>
            </a:r>
            <a:br>
              <a:rPr lang="en-US" dirty="0" smtClean="0"/>
            </a:br>
            <a:r>
              <a:rPr lang="en-US" dirty="0" smtClean="0"/>
              <a:t>Inserting Eq. (6) into Eq. (2) leads to </a:t>
            </a:r>
            <a:br>
              <a:rPr lang="en-US" dirty="0" smtClean="0"/>
            </a:br>
            <a:endParaRPr lang="en-US" dirty="0" smtClean="0"/>
          </a:p>
          <a:p>
            <a:pPr marL="224325" indent="-224325">
              <a:lnSpc>
                <a:spcPct val="90000"/>
              </a:lnSpc>
            </a:pPr>
            <a:endParaRPr lang="en-US" dirty="0" smtClean="0"/>
          </a:p>
          <a:p>
            <a:pPr marL="224325" indent="-224325">
              <a:lnSpc>
                <a:spcPct val="90000"/>
              </a:lnSpc>
            </a:pPr>
            <a:r>
              <a:rPr lang="en-US" dirty="0" smtClean="0"/>
              <a:t>                                  k = </a:t>
            </a:r>
            <a:r>
              <a:rPr lang="en-US" dirty="0" err="1" smtClean="0"/>
              <a:t>Ae</a:t>
            </a:r>
            <a:r>
              <a:rPr lang="en-US" baseline="30000" dirty="0" smtClean="0"/>
              <a:t>-</a:t>
            </a:r>
            <a:r>
              <a:rPr lang="el-GR" baseline="30000" dirty="0" smtClean="0"/>
              <a:t>Δ</a:t>
            </a:r>
            <a:r>
              <a:rPr lang="en-US" baseline="30000" dirty="0" smtClean="0"/>
              <a:t>G‡ /RT</a:t>
            </a:r>
            <a:r>
              <a:rPr lang="en-US" dirty="0" smtClean="0"/>
              <a:t> </a:t>
            </a:r>
            <a:br>
              <a:rPr lang="en-US" dirty="0" smtClean="0"/>
            </a:br>
            <a:r>
              <a:rPr lang="en-US" dirty="0" smtClean="0"/>
              <a:t>                                      </a:t>
            </a:r>
          </a:p>
          <a:p>
            <a:pPr marL="224325" indent="-224325">
              <a:lnSpc>
                <a:spcPct val="90000"/>
              </a:lnSpc>
            </a:pPr>
            <a:r>
              <a:rPr lang="en-US" dirty="0" smtClean="0"/>
              <a:t>                                     = </a:t>
            </a:r>
            <a:r>
              <a:rPr lang="en-US" dirty="0" err="1" smtClean="0"/>
              <a:t>Ae</a:t>
            </a:r>
            <a:r>
              <a:rPr lang="en-US" baseline="30000" dirty="0" smtClean="0"/>
              <a:t>- (G‡  - </a:t>
            </a:r>
            <a:r>
              <a:rPr lang="en-US" baseline="30000" dirty="0" err="1" smtClean="0"/>
              <a:t>Gi</a:t>
            </a:r>
            <a:r>
              <a:rPr lang="en-US" baseline="30000" dirty="0" smtClean="0"/>
              <a:t> )/RT</a:t>
            </a:r>
            <a:r>
              <a:rPr lang="en-US" dirty="0" smtClean="0"/>
              <a:t> </a:t>
            </a:r>
            <a:br>
              <a:rPr lang="en-US" dirty="0" smtClean="0"/>
            </a:br>
            <a:endParaRPr lang="en-US" dirty="0" smtClean="0"/>
          </a:p>
          <a:p>
            <a:pPr marL="224325" indent="-224325">
              <a:lnSpc>
                <a:spcPct val="90000"/>
              </a:lnSpc>
            </a:pPr>
            <a:r>
              <a:rPr lang="en-US" dirty="0" smtClean="0"/>
              <a:t>                                     = A(e</a:t>
            </a:r>
            <a:r>
              <a:rPr lang="en-US" baseline="30000" dirty="0" smtClean="0"/>
              <a:t>- G‡/RT</a:t>
            </a:r>
            <a:r>
              <a:rPr lang="en-US" dirty="0" smtClean="0"/>
              <a:t>)(</a:t>
            </a:r>
            <a:r>
              <a:rPr lang="en-US" dirty="0" err="1" smtClean="0"/>
              <a:t>e</a:t>
            </a:r>
            <a:r>
              <a:rPr lang="en-US" baseline="30000" dirty="0" err="1" smtClean="0"/>
              <a:t>Gi</a:t>
            </a:r>
            <a:r>
              <a:rPr lang="en-US" baseline="30000" dirty="0" smtClean="0"/>
              <a:t>/RT</a:t>
            </a:r>
            <a:r>
              <a:rPr lang="en-US" dirty="0" smtClean="0"/>
              <a:t> )</a:t>
            </a:r>
            <a:br>
              <a:rPr lang="en-US" dirty="0" smtClean="0"/>
            </a:br>
            <a:r>
              <a:rPr lang="en-US" dirty="0" smtClean="0"/>
              <a:t/>
            </a:r>
            <a:br>
              <a:rPr lang="en-US" dirty="0" smtClean="0"/>
            </a:br>
            <a:r>
              <a:rPr lang="en-US" dirty="0" smtClean="0"/>
              <a:t>                                      = </a:t>
            </a:r>
            <a:r>
              <a:rPr lang="en-US" dirty="0" err="1" smtClean="0"/>
              <a:t>A’e</a:t>
            </a:r>
            <a:r>
              <a:rPr lang="en-US" baseline="30000" dirty="0" err="1" smtClean="0"/>
              <a:t>Gi</a:t>
            </a:r>
            <a:r>
              <a:rPr lang="en-US" baseline="30000" dirty="0" smtClean="0"/>
              <a:t>/RT</a:t>
            </a:r>
            <a:r>
              <a:rPr lang="en-US" dirty="0" smtClean="0"/>
              <a:t>                 . . . . . . . . . . . . . . . . . . . . . . . . . . . . . . . . . . . (7)</a:t>
            </a:r>
          </a:p>
          <a:p>
            <a:pPr marL="224325" indent="-224325">
              <a:lnSpc>
                <a:spcPct val="90000"/>
              </a:lnSpc>
            </a:pPr>
            <a:endParaRPr lang="en-US" dirty="0" smtClean="0"/>
          </a:p>
          <a:p>
            <a:pPr marL="224325" indent="-224325">
              <a:lnSpc>
                <a:spcPct val="90000"/>
              </a:lnSpc>
            </a:pPr>
            <a:r>
              <a:rPr lang="en-US" dirty="0" smtClean="0"/>
              <a:t>where A’ is a constant given by the product of A and e</a:t>
            </a:r>
            <a:r>
              <a:rPr lang="en-US" baseline="30000" dirty="0" smtClean="0"/>
              <a:t>-G‡/RT</a:t>
            </a:r>
            <a:r>
              <a:rPr lang="en-US" dirty="0" smtClean="0"/>
              <a:t>.   The key point of the long derivation of Eq. (7) is this:</a:t>
            </a:r>
          </a:p>
          <a:p>
            <a:pPr marL="224325" indent="-224325">
              <a:lnSpc>
                <a:spcPct val="90000"/>
              </a:lnSpc>
            </a:pPr>
            <a:r>
              <a:rPr lang="en-US" dirty="0" smtClean="0"/>
              <a:t> </a:t>
            </a:r>
          </a:p>
          <a:p>
            <a:pPr marL="224325" indent="-224325">
              <a:lnSpc>
                <a:spcPct val="90000"/>
              </a:lnSpc>
            </a:pPr>
            <a:r>
              <a:rPr lang="en-US" dirty="0" smtClean="0"/>
              <a:t>     “The rate constant of an enzyme-catalyzed reaction is determined     . . . . . . . . . . . . . . . . . (8)</a:t>
            </a:r>
            <a:br>
              <a:rPr lang="en-US" dirty="0" smtClean="0"/>
            </a:br>
            <a:r>
              <a:rPr lang="en-US" dirty="0" smtClean="0"/>
              <a:t>      by the Gibbs free energy level of the ground state of the enzyme.”</a:t>
            </a:r>
          </a:p>
          <a:p>
            <a:pPr marL="224325" indent="-224325">
              <a:lnSpc>
                <a:spcPct val="90000"/>
              </a:lnSpc>
            </a:pPr>
            <a:endParaRPr lang="en-US" dirty="0" smtClean="0"/>
          </a:p>
          <a:p>
            <a:pPr marL="224325" indent="-224325">
              <a:lnSpc>
                <a:spcPct val="90000"/>
              </a:lnSpc>
              <a:buFontTx/>
              <a:buAutoNum type="arabicParenBoth" startAt="7"/>
            </a:pPr>
            <a:r>
              <a:rPr lang="en-US" dirty="0" smtClean="0"/>
              <a:t>One quantitative evidence supporting Step 1-&gt; 2 being the rate-limiting step is the recent observation [25, pp.  343-368, see Figure 11.28] that  the single-molecule measurements of the enzyme activity of cholesterol oxidase obeys the same mathematical equation, BRE (see Slide 2), that is obeyed by the electronic energy level transitions that occur during blackbody radiation (see Slide 4).</a:t>
            </a:r>
          </a:p>
          <a:p>
            <a:pPr marL="224325" indent="-224325">
              <a:lnSpc>
                <a:spcPct val="90000"/>
              </a:lnSpc>
              <a:buFontTx/>
              <a:buAutoNum type="arabicParenBoth" startAt="7"/>
            </a:pPr>
            <a:endParaRPr lang="en-US" baseline="30000" dirty="0" smtClean="0"/>
          </a:p>
          <a:p>
            <a:pPr marL="224325" indent="-224325">
              <a:lnSpc>
                <a:spcPct val="90000"/>
              </a:lnSpc>
              <a:buFontTx/>
              <a:buAutoNum type="arabicParenBoth" startAt="7"/>
            </a:pPr>
            <a:r>
              <a:rPr lang="en-US" dirty="0" smtClean="0"/>
              <a:t> It is important to point out that the mechanism of enzyme catalysis proposed in this slide assumes that the enzyme is excited to its transition state before the substrate binds to it (hence called the “</a:t>
            </a:r>
            <a:r>
              <a:rPr lang="en-US" dirty="0" err="1" smtClean="0"/>
              <a:t>pref</a:t>
            </a:r>
            <a:r>
              <a:rPr lang="en-US" dirty="0" smtClean="0"/>
              <a:t>-fit” mechanism) rather than before as proposed by </a:t>
            </a:r>
            <a:r>
              <a:rPr lang="en-US" dirty="0" err="1" smtClean="0"/>
              <a:t>Koshland</a:t>
            </a:r>
            <a:r>
              <a:rPr lang="en-US" dirty="0" smtClean="0"/>
              <a:t> in 1958  (and hence called the “induced fit” mechanism widely taught in biochemistry textbooks).  I proposed the </a:t>
            </a:r>
            <a:r>
              <a:rPr lang="en-US" i="1" dirty="0" smtClean="0"/>
              <a:t>pre-fit mechanism </a:t>
            </a:r>
            <a:r>
              <a:rPr lang="en-US" dirty="0" smtClean="0"/>
              <a:t>of enzyme catalysis in 1974 based the application of the </a:t>
            </a:r>
            <a:r>
              <a:rPr lang="en-US" i="1" dirty="0" smtClean="0"/>
              <a:t>Franck-Condon principle </a:t>
            </a:r>
            <a:r>
              <a:rPr lang="en-US" dirty="0" smtClean="0"/>
              <a:t>imported from physics to biology  [(see Glossary generalized Franck-Condon principle, also called the principle of slow and fast processes, explained in Glossary).</a:t>
            </a: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37" eaLnBrk="0" hangingPunct="0">
              <a:defRPr sz="1400">
                <a:solidFill>
                  <a:schemeClr val="tx1"/>
                </a:solidFill>
                <a:latin typeface="Times New Roman" pitchFamily="18" charset="0"/>
              </a:defRPr>
            </a:lvl1pPr>
            <a:lvl2pPr marL="729057" indent="-280406" defTabSz="914437" eaLnBrk="0" hangingPunct="0">
              <a:defRPr sz="1400">
                <a:solidFill>
                  <a:schemeClr val="tx1"/>
                </a:solidFill>
                <a:latin typeface="Times New Roman" pitchFamily="18" charset="0"/>
              </a:defRPr>
            </a:lvl2pPr>
            <a:lvl3pPr marL="1121626" indent="-224325" defTabSz="914437" eaLnBrk="0" hangingPunct="0">
              <a:defRPr sz="1400">
                <a:solidFill>
                  <a:schemeClr val="tx1"/>
                </a:solidFill>
                <a:latin typeface="Times New Roman" pitchFamily="18" charset="0"/>
              </a:defRPr>
            </a:lvl3pPr>
            <a:lvl4pPr marL="1570276" indent="-224325" defTabSz="914437" eaLnBrk="0" hangingPunct="0">
              <a:defRPr sz="1400">
                <a:solidFill>
                  <a:schemeClr val="tx1"/>
                </a:solidFill>
                <a:latin typeface="Times New Roman" pitchFamily="18" charset="0"/>
              </a:defRPr>
            </a:lvl4pPr>
            <a:lvl5pPr marL="2018927" indent="-224325" defTabSz="914437" eaLnBrk="0" hangingPunct="0">
              <a:defRPr sz="1400">
                <a:solidFill>
                  <a:schemeClr val="tx1"/>
                </a:solidFill>
                <a:latin typeface="Times New Roman" pitchFamily="18" charset="0"/>
              </a:defRPr>
            </a:lvl5pPr>
            <a:lvl6pPr marL="2467577" indent="-224325" defTabSz="914437" eaLnBrk="0" fontAlgn="base" hangingPunct="0">
              <a:spcBef>
                <a:spcPct val="0"/>
              </a:spcBef>
              <a:spcAft>
                <a:spcPct val="0"/>
              </a:spcAft>
              <a:defRPr sz="1400">
                <a:solidFill>
                  <a:schemeClr val="tx1"/>
                </a:solidFill>
                <a:latin typeface="Times New Roman" pitchFamily="18" charset="0"/>
              </a:defRPr>
            </a:lvl6pPr>
            <a:lvl7pPr marL="2916227" indent="-224325" defTabSz="914437" eaLnBrk="0" fontAlgn="base" hangingPunct="0">
              <a:spcBef>
                <a:spcPct val="0"/>
              </a:spcBef>
              <a:spcAft>
                <a:spcPct val="0"/>
              </a:spcAft>
              <a:defRPr sz="1400">
                <a:solidFill>
                  <a:schemeClr val="tx1"/>
                </a:solidFill>
                <a:latin typeface="Times New Roman" pitchFamily="18" charset="0"/>
              </a:defRPr>
            </a:lvl7pPr>
            <a:lvl8pPr marL="3364878" indent="-224325" defTabSz="914437" eaLnBrk="0" fontAlgn="base" hangingPunct="0">
              <a:spcBef>
                <a:spcPct val="0"/>
              </a:spcBef>
              <a:spcAft>
                <a:spcPct val="0"/>
              </a:spcAft>
              <a:defRPr sz="1400">
                <a:solidFill>
                  <a:schemeClr val="tx1"/>
                </a:solidFill>
                <a:latin typeface="Times New Roman" pitchFamily="18" charset="0"/>
              </a:defRPr>
            </a:lvl8pPr>
            <a:lvl9pPr marL="3813528" indent="-224325" defTabSz="914437" eaLnBrk="0" fontAlgn="base" hangingPunct="0">
              <a:spcBef>
                <a:spcPct val="0"/>
              </a:spcBef>
              <a:spcAft>
                <a:spcPct val="0"/>
              </a:spcAft>
              <a:defRPr sz="1400">
                <a:solidFill>
                  <a:schemeClr val="tx1"/>
                </a:solidFill>
                <a:latin typeface="Times New Roman" pitchFamily="18" charset="0"/>
              </a:defRPr>
            </a:lvl9pPr>
          </a:lstStyle>
          <a:p>
            <a:pPr eaLnBrk="1" hangingPunct="1"/>
            <a:fld id="{A3735C20-86FD-429B-AED9-C5D666D7B3D8}" type="slidenum">
              <a:rPr lang="en-US" sz="1200"/>
              <a:pPr eaLnBrk="1" hangingPunct="1"/>
              <a:t>22</a:t>
            </a:fld>
            <a:endParaRPr lang="en-US" sz="1200"/>
          </a:p>
        </p:txBody>
      </p:sp>
    </p:spTree>
    <p:extLst>
      <p:ext uri="{BB962C8B-B14F-4D97-AF65-F5344CB8AC3E}">
        <p14:creationId xmlns:p14="http://schemas.microsoft.com/office/powerpoint/2010/main" val="1301435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0C3F974-DEEC-4EA2-92C0-E1BE9FA60845}"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3585969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C3F974-DEEC-4EA2-92C0-E1BE9FA60845}"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1300121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C3F974-DEEC-4EA2-92C0-E1BE9FA60845}"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1166866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0C3F974-DEEC-4EA2-92C0-E1BE9FA60845}"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4214321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0C3F974-DEEC-4EA2-92C0-E1BE9FA60845}" type="datetimeFigureOut">
              <a:rPr lang="en-US" smtClean="0"/>
              <a:t>5/22/2017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198732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C3F974-DEEC-4EA2-92C0-E1BE9FA60845}" type="datetimeFigureOut">
              <a:rPr lang="en-US" smtClean="0"/>
              <a:t>5/22/2017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1936349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C3F974-DEEC-4EA2-92C0-E1BE9FA60845}" type="datetimeFigureOut">
              <a:rPr lang="en-US" smtClean="0"/>
              <a:t>5/22/2017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2832922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C3F974-DEEC-4EA2-92C0-E1BE9FA60845}"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1259372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C3F974-DEEC-4EA2-92C0-E1BE9FA60845}"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3096387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C3F974-DEEC-4EA2-92C0-E1BE9FA60845}"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3484493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C3F974-DEEC-4EA2-92C0-E1BE9FA60845}"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E6C1B2-0EC0-4801-A843-0FE02C57C341}" type="slidenum">
              <a:rPr lang="en-US" smtClean="0"/>
              <a:t>‹#›</a:t>
            </a:fld>
            <a:endParaRPr lang="en-US"/>
          </a:p>
        </p:txBody>
      </p:sp>
    </p:spTree>
    <p:extLst>
      <p:ext uri="{BB962C8B-B14F-4D97-AF65-F5344CB8AC3E}">
        <p14:creationId xmlns:p14="http://schemas.microsoft.com/office/powerpoint/2010/main" val="1956344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3F974-DEEC-4EA2-92C0-E1BE9FA60845}" type="datetimeFigureOut">
              <a:rPr lang="en-US" smtClean="0"/>
              <a:t>5/22/2017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E6C1B2-0EC0-4801-A843-0FE02C57C341}" type="slidenum">
              <a:rPr lang="en-US" smtClean="0"/>
              <a:t>‹#›</a:t>
            </a:fld>
            <a:endParaRPr lang="en-US"/>
          </a:p>
        </p:txBody>
      </p:sp>
    </p:spTree>
    <p:extLst>
      <p:ext uri="{BB962C8B-B14F-4D97-AF65-F5344CB8AC3E}">
        <p14:creationId xmlns:p14="http://schemas.microsoft.com/office/powerpoint/2010/main" val="257409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1.emf"/><Relationship Id="rId4" Type="http://schemas.openxmlformats.org/officeDocument/2006/relationships/package" Target="../embeddings/Microsoft_Word_Document1.docx"/></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4.png"/><Relationship Id="rId5" Type="http://schemas.openxmlformats.org/officeDocument/2006/relationships/image" Target="../media/image26.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4.png"/><Relationship Id="rId5" Type="http://schemas.openxmlformats.org/officeDocument/2006/relationships/image" Target="../media/image26.emf"/><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7772400" cy="1927225"/>
          </a:xfrm>
        </p:spPr>
        <p:txBody>
          <a:bodyPr>
            <a:noAutofit/>
          </a:bodyPr>
          <a:lstStyle/>
          <a:p>
            <a:r>
              <a:rPr lang="en-US" sz="3200" b="1" dirty="0" smtClean="0">
                <a:solidFill>
                  <a:srgbClr val="FF0000"/>
                </a:solidFill>
                <a:latin typeface="Times New Roman" pitchFamily="18" charset="0"/>
                <a:cs typeface="Times New Roman" pitchFamily="18" charset="0"/>
              </a:rPr>
              <a:t>RASER (Rate Amplification based on the Substrate-Enhanced Reaction) Model of Single-Molecule Enzyme Catalysis  </a:t>
            </a:r>
            <a:endParaRPr lang="en-US" sz="3200" b="1" dirty="0">
              <a:solidFill>
                <a:srgbClr val="FF0000"/>
              </a:solidFill>
              <a:latin typeface="Times New Roman" pitchFamily="18" charset="0"/>
              <a:cs typeface="Times New Roman" pitchFamily="18" charset="0"/>
            </a:endParaRPr>
          </a:p>
        </p:txBody>
      </p:sp>
      <p:sp>
        <p:nvSpPr>
          <p:cNvPr id="3" name="Subtitle 2"/>
          <p:cNvSpPr>
            <a:spLocks noGrp="1"/>
          </p:cNvSpPr>
          <p:nvPr>
            <p:ph type="subTitle" idx="1"/>
          </p:nvPr>
        </p:nvSpPr>
        <p:spPr>
          <a:xfrm>
            <a:off x="1447800" y="4267200"/>
            <a:ext cx="6400800" cy="1752600"/>
          </a:xfrm>
        </p:spPr>
        <p:txBody>
          <a:bodyPr>
            <a:normAutofit fontScale="92500" lnSpcReduction="20000"/>
          </a:bodyPr>
          <a:lstStyle/>
          <a:p>
            <a:r>
              <a:rPr lang="en-US" sz="2400" b="1" i="1" dirty="0" err="1" smtClean="0">
                <a:solidFill>
                  <a:schemeClr val="tx1"/>
                </a:solidFill>
                <a:latin typeface="Times New Roman" pitchFamily="18" charset="0"/>
                <a:cs typeface="Times New Roman" pitchFamily="18" charset="0"/>
              </a:rPr>
              <a:t>Sungchul</a:t>
            </a:r>
            <a:r>
              <a:rPr lang="en-US" sz="2400" b="1" i="1" dirty="0" smtClean="0">
                <a:solidFill>
                  <a:schemeClr val="tx1"/>
                </a:solidFill>
                <a:latin typeface="Times New Roman" pitchFamily="18" charset="0"/>
                <a:cs typeface="Times New Roman" pitchFamily="18" charset="0"/>
              </a:rPr>
              <a:t> </a:t>
            </a:r>
            <a:r>
              <a:rPr lang="en-US" sz="2400" b="1" i="1" dirty="0" err="1" smtClean="0">
                <a:solidFill>
                  <a:schemeClr val="tx1"/>
                </a:solidFill>
                <a:latin typeface="Times New Roman" pitchFamily="18" charset="0"/>
                <a:cs typeface="Times New Roman" pitchFamily="18" charset="0"/>
              </a:rPr>
              <a:t>Ji</a:t>
            </a:r>
            <a:r>
              <a:rPr lang="en-US" sz="2400" b="1" i="1" dirty="0" smtClean="0">
                <a:solidFill>
                  <a:schemeClr val="tx1"/>
                </a:solidFill>
                <a:latin typeface="Times New Roman" pitchFamily="18" charset="0"/>
                <a:cs typeface="Times New Roman" pitchFamily="18" charset="0"/>
              </a:rPr>
              <a:t>, Ph.D.</a:t>
            </a:r>
          </a:p>
          <a:p>
            <a:r>
              <a:rPr lang="en-US" sz="1900" dirty="0" smtClean="0">
                <a:solidFill>
                  <a:schemeClr val="tx1"/>
                </a:solidFill>
                <a:latin typeface="Times New Roman" pitchFamily="18" charset="0"/>
                <a:cs typeface="Times New Roman" pitchFamily="18" charset="0"/>
              </a:rPr>
              <a:t>Department of Pharmacology and Toxicology</a:t>
            </a:r>
          </a:p>
          <a:p>
            <a:r>
              <a:rPr lang="en-US" sz="1900" dirty="0" smtClean="0">
                <a:solidFill>
                  <a:schemeClr val="tx1"/>
                </a:solidFill>
                <a:latin typeface="Times New Roman" pitchFamily="18" charset="0"/>
                <a:cs typeface="Times New Roman" pitchFamily="18" charset="0"/>
              </a:rPr>
              <a:t>Ernest Mario School of Pharmacy</a:t>
            </a:r>
          </a:p>
          <a:p>
            <a:r>
              <a:rPr lang="en-US" sz="1900" dirty="0" smtClean="0">
                <a:solidFill>
                  <a:schemeClr val="tx1"/>
                </a:solidFill>
                <a:latin typeface="Times New Roman" pitchFamily="18" charset="0"/>
                <a:cs typeface="Times New Roman" pitchFamily="18" charset="0"/>
              </a:rPr>
              <a:t>Rutgers University</a:t>
            </a:r>
          </a:p>
          <a:p>
            <a:r>
              <a:rPr lang="en-US" sz="1900" dirty="0" smtClean="0">
                <a:solidFill>
                  <a:schemeClr val="tx1"/>
                </a:solidFill>
                <a:latin typeface="Times New Roman" pitchFamily="18" charset="0"/>
                <a:cs typeface="Times New Roman" pitchFamily="18" charset="0"/>
              </a:rPr>
              <a:t>Piscataway, N.J. 08854 </a:t>
            </a:r>
            <a:br>
              <a:rPr lang="en-US" sz="1900" dirty="0" smtClean="0">
                <a:solidFill>
                  <a:schemeClr val="tx1"/>
                </a:solidFill>
                <a:latin typeface="Times New Roman" pitchFamily="18" charset="0"/>
                <a:cs typeface="Times New Roman" pitchFamily="18" charset="0"/>
              </a:rPr>
            </a:br>
            <a:r>
              <a:rPr lang="en-US" sz="1900" dirty="0" smtClean="0">
                <a:solidFill>
                  <a:schemeClr val="tx1"/>
                </a:solidFill>
                <a:latin typeface="Times New Roman" pitchFamily="18" charset="0"/>
                <a:cs typeface="Times New Roman" pitchFamily="18" charset="0"/>
              </a:rPr>
              <a:t>sji@rci.rutgers.edu</a:t>
            </a:r>
            <a:endParaRPr lang="en-US" sz="19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7477548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2400" b="1" dirty="0" smtClean="0">
                <a:solidFill>
                  <a:srgbClr val="FF0000"/>
                </a:solidFill>
                <a:latin typeface="Times New Roman" pitchFamily="18" charset="0"/>
                <a:cs typeface="Times New Roman" pitchFamily="18" charset="0"/>
              </a:rPr>
              <a:t>Outline</a:t>
            </a:r>
            <a:endParaRPr lang="en-US" sz="2400" dirty="0"/>
          </a:p>
        </p:txBody>
      </p:sp>
      <p:sp>
        <p:nvSpPr>
          <p:cNvPr id="3" name="Content Placeholder 2"/>
          <p:cNvSpPr>
            <a:spLocks noGrp="1"/>
          </p:cNvSpPr>
          <p:nvPr>
            <p:ph idx="1"/>
          </p:nvPr>
        </p:nvSpPr>
        <p:spPr>
          <a:xfrm>
            <a:off x="457200" y="457200"/>
            <a:ext cx="8229600" cy="6324600"/>
          </a:xfrm>
        </p:spPr>
        <p:txBody>
          <a:bodyPr>
            <a:noAutofit/>
          </a:bodyPr>
          <a:lstStyle/>
          <a:p>
            <a:pPr>
              <a:buAutoNum type="arabicParenBoth"/>
            </a:pPr>
            <a:r>
              <a:rPr lang="en-US" sz="1600" b="1" dirty="0" smtClean="0">
                <a:solidFill>
                  <a:srgbClr val="FF0000"/>
                </a:solidFill>
                <a:latin typeface="Times New Roman" pitchFamily="18" charset="0"/>
                <a:cs typeface="Times New Roman" pitchFamily="18" charset="0"/>
              </a:rPr>
              <a:t>The definition of  terms and principle</a:t>
            </a:r>
          </a:p>
          <a:p>
            <a:pPr marL="0" indent="0">
              <a:buNone/>
            </a:pPr>
            <a:r>
              <a:rPr lang="en-US" sz="1400" b="1" dirty="0" smtClean="0">
                <a:solidFill>
                  <a:srgbClr val="0070C0"/>
                </a:solidFill>
                <a:latin typeface="Times New Roman" pitchFamily="18" charset="0"/>
                <a:cs typeface="Times New Roman" pitchFamily="18" charset="0"/>
              </a:rPr>
              <a:t>       1)  Fourier theorem, standing waves, and resonance, and </a:t>
            </a:r>
            <a:r>
              <a:rPr lang="en-US" sz="1400" b="1" dirty="0" err="1" smtClean="0">
                <a:solidFill>
                  <a:srgbClr val="0070C0"/>
                </a:solidFill>
                <a:latin typeface="Times New Roman" pitchFamily="18" charset="0"/>
                <a:cs typeface="Times New Roman" pitchFamily="18" charset="0"/>
              </a:rPr>
              <a:t>Chladni</a:t>
            </a:r>
            <a:r>
              <a:rPr lang="en-US" sz="1400" b="1" dirty="0" smtClean="0">
                <a:solidFill>
                  <a:srgbClr val="0070C0"/>
                </a:solidFill>
                <a:latin typeface="Times New Roman" pitchFamily="18" charset="0"/>
                <a:cs typeface="Times New Roman" pitchFamily="18" charset="0"/>
              </a:rPr>
              <a:t> plate</a:t>
            </a:r>
            <a:br>
              <a:rPr lang="en-US" sz="1400" b="1" dirty="0" smtClean="0">
                <a:solidFill>
                  <a:srgbClr val="0070C0"/>
                </a:solidFill>
                <a:latin typeface="Times New Roman" pitchFamily="18" charset="0"/>
                <a:cs typeface="Times New Roman" pitchFamily="18" charset="0"/>
              </a:rPr>
            </a:br>
            <a:r>
              <a:rPr lang="en-US" sz="1600" b="1" dirty="0">
                <a:solidFill>
                  <a:srgbClr val="FF0000"/>
                </a:solidFill>
                <a:latin typeface="Times New Roman" pitchFamily="18" charset="0"/>
                <a:cs typeface="Times New Roman" pitchFamily="18" charset="0"/>
              </a:rPr>
              <a:t> </a:t>
            </a:r>
            <a:r>
              <a:rPr lang="en-US" sz="1600" b="1" dirty="0" smtClean="0">
                <a:solidFill>
                  <a:srgbClr val="FF0000"/>
                </a:solidFill>
                <a:latin typeface="Times New Roman" pitchFamily="18" charset="0"/>
                <a:cs typeface="Times New Roman" pitchFamily="18" charset="0"/>
              </a:rPr>
              <a:t>     </a:t>
            </a:r>
            <a:r>
              <a:rPr lang="en-US" sz="1600" b="1" dirty="0">
                <a:solidFill>
                  <a:srgbClr val="0000FF"/>
                </a:solidFill>
                <a:latin typeface="Times New Roman" pitchFamily="18" charset="0"/>
                <a:cs typeface="Times New Roman" pitchFamily="18" charset="0"/>
              </a:rPr>
              <a:t>2</a:t>
            </a:r>
            <a:r>
              <a:rPr lang="en-US" sz="1600" b="1" dirty="0" smtClean="0">
                <a:solidFill>
                  <a:srgbClr val="0000FF"/>
                </a:solidFill>
                <a:latin typeface="Times New Roman" pitchFamily="18" charset="0"/>
                <a:cs typeface="Times New Roman" pitchFamily="18" charset="0"/>
              </a:rPr>
              <a:t>)  </a:t>
            </a:r>
            <a:r>
              <a:rPr lang="en-US" sz="1400" b="1" dirty="0">
                <a:solidFill>
                  <a:srgbClr val="0070C0"/>
                </a:solidFill>
                <a:latin typeface="Times New Roman" pitchFamily="18" charset="0"/>
                <a:cs typeface="Times New Roman" pitchFamily="18" charset="0"/>
              </a:rPr>
              <a:t>Blackbody radiation spectra and the </a:t>
            </a:r>
            <a:r>
              <a:rPr lang="en-US" sz="1400" b="1" dirty="0" err="1">
                <a:solidFill>
                  <a:srgbClr val="0070C0"/>
                </a:solidFill>
                <a:latin typeface="Times New Roman" pitchFamily="18" charset="0"/>
                <a:cs typeface="Times New Roman" pitchFamily="18" charset="0"/>
              </a:rPr>
              <a:t>Planckian</a:t>
            </a:r>
            <a:r>
              <a:rPr lang="en-US" sz="1400" b="1" dirty="0">
                <a:solidFill>
                  <a:srgbClr val="0070C0"/>
                </a:solidFill>
                <a:latin typeface="Times New Roman" pitchFamily="18" charset="0"/>
                <a:cs typeface="Times New Roman" pitchFamily="18" charset="0"/>
              </a:rPr>
              <a:t> radiation equation (</a:t>
            </a:r>
            <a:r>
              <a:rPr lang="en-US" sz="1400" b="1" dirty="0" smtClean="0">
                <a:solidFill>
                  <a:srgbClr val="0070C0"/>
                </a:solidFill>
                <a:latin typeface="Times New Roman" pitchFamily="18" charset="0"/>
                <a:cs typeface="Times New Roman" pitchFamily="18" charset="0"/>
              </a:rPr>
              <a:t>PRE)</a:t>
            </a:r>
            <a:r>
              <a:rPr lang="en-US" sz="1400" b="1" dirty="0">
                <a:solidFill>
                  <a:srgbClr val="0070C0"/>
                </a:solidFill>
                <a:latin typeface="Times New Roman" pitchFamily="18" charset="0"/>
                <a:cs typeface="Times New Roman" pitchFamily="18" charset="0"/>
              </a:rPr>
              <a:t/>
            </a:r>
            <a:br>
              <a:rPr lang="en-US" sz="1400" b="1" dirty="0">
                <a:solidFill>
                  <a:srgbClr val="0070C0"/>
                </a:solidFill>
                <a:latin typeface="Times New Roman" pitchFamily="18" charset="0"/>
                <a:cs typeface="Times New Roman" pitchFamily="18" charset="0"/>
              </a:rPr>
            </a:br>
            <a:r>
              <a:rPr lang="en-US" sz="1400" b="1" dirty="0">
                <a:solidFill>
                  <a:srgbClr val="0070C0"/>
                </a:solidFill>
                <a:latin typeface="Times New Roman" pitchFamily="18" charset="0"/>
                <a:cs typeface="Times New Roman" pitchFamily="18" charset="0"/>
              </a:rPr>
              <a:t> </a:t>
            </a:r>
            <a:r>
              <a:rPr lang="en-US" sz="1400" b="1" dirty="0" smtClean="0">
                <a:solidFill>
                  <a:srgbClr val="0070C0"/>
                </a:solidFill>
                <a:latin typeface="Times New Roman" pitchFamily="18" charset="0"/>
                <a:cs typeface="Times New Roman" pitchFamily="18" charset="0"/>
              </a:rPr>
              <a:t>      3)  Resonance</a:t>
            </a:r>
          </a:p>
          <a:p>
            <a:pPr marL="0" indent="0">
              <a:buNone/>
            </a:pPr>
            <a:r>
              <a:rPr lang="en-US" sz="1400" b="1" dirty="0">
                <a:solidFill>
                  <a:srgbClr val="0070C0"/>
                </a:solidFill>
                <a:latin typeface="Times New Roman" pitchFamily="18" charset="0"/>
                <a:cs typeface="Times New Roman" pitchFamily="18" charset="0"/>
              </a:rPr>
              <a:t> </a:t>
            </a:r>
            <a:r>
              <a:rPr lang="en-US" sz="1400" b="1" dirty="0" smtClean="0">
                <a:solidFill>
                  <a:srgbClr val="0070C0"/>
                </a:solidFill>
                <a:latin typeface="Times New Roman" pitchFamily="18" charset="0"/>
                <a:cs typeface="Times New Roman" pitchFamily="18" charset="0"/>
              </a:rPr>
              <a:t>      4)  </a:t>
            </a:r>
            <a:r>
              <a:rPr lang="en-US" sz="1400" b="1" dirty="0">
                <a:solidFill>
                  <a:srgbClr val="0070C0"/>
                </a:solidFill>
                <a:latin typeface="Times New Roman" pitchFamily="18" charset="0"/>
                <a:cs typeface="Times New Roman" pitchFamily="18" charset="0"/>
              </a:rPr>
              <a:t>laser (Light Amplification based on Stimulated Emission of Radiation)     </a:t>
            </a:r>
            <a:r>
              <a:rPr lang="en-US" sz="1400" b="1" dirty="0" smtClean="0">
                <a:solidFill>
                  <a:srgbClr val="0070C0"/>
                </a:solidFill>
                <a:latin typeface="Times New Roman" pitchFamily="18" charset="0"/>
                <a:cs typeface="Times New Roman" pitchFamily="18" charset="0"/>
              </a:rPr>
              <a:t/>
            </a:r>
            <a:br>
              <a:rPr lang="en-US" sz="1400" b="1" dirty="0" smtClean="0">
                <a:solidFill>
                  <a:srgbClr val="0070C0"/>
                </a:solidFill>
                <a:latin typeface="Times New Roman" pitchFamily="18" charset="0"/>
                <a:cs typeface="Times New Roman" pitchFamily="18" charset="0"/>
              </a:rPr>
            </a:br>
            <a:r>
              <a:rPr lang="en-US" sz="1400" b="1" dirty="0">
                <a:solidFill>
                  <a:srgbClr val="0070C0"/>
                </a:solidFill>
                <a:latin typeface="Times New Roman" pitchFamily="18" charset="0"/>
                <a:cs typeface="Times New Roman" pitchFamily="18" charset="0"/>
              </a:rPr>
              <a:t> </a:t>
            </a:r>
            <a:r>
              <a:rPr lang="en-US" sz="1400" b="1" dirty="0" smtClean="0">
                <a:solidFill>
                  <a:srgbClr val="0070C0"/>
                </a:solidFill>
                <a:latin typeface="Times New Roman" pitchFamily="18" charset="0"/>
                <a:cs typeface="Times New Roman" pitchFamily="18" charset="0"/>
              </a:rPr>
              <a:t>      5)  Dissipative vs. equilibrium structures</a:t>
            </a:r>
            <a:endParaRPr lang="en-US" sz="1400" b="1" dirty="0">
              <a:solidFill>
                <a:srgbClr val="0070C0"/>
              </a:solidFill>
              <a:latin typeface="Times New Roman" pitchFamily="18" charset="0"/>
              <a:cs typeface="Times New Roman" pitchFamily="18" charset="0"/>
            </a:endParaRPr>
          </a:p>
          <a:p>
            <a:pPr marL="0" indent="0">
              <a:buNone/>
            </a:pPr>
            <a:r>
              <a:rPr lang="en-US" sz="1600" b="1" dirty="0" smtClean="0">
                <a:solidFill>
                  <a:srgbClr val="FF0000"/>
                </a:solidFill>
                <a:latin typeface="Times New Roman" pitchFamily="18" charset="0"/>
                <a:cs typeface="Times New Roman" pitchFamily="18" charset="0"/>
              </a:rPr>
              <a:t>(2)   Single-Molecule Enzymology and the </a:t>
            </a:r>
            <a:r>
              <a:rPr lang="en-US" sz="1600" b="1" dirty="0" err="1">
                <a:solidFill>
                  <a:srgbClr val="FF0000"/>
                </a:solidFill>
                <a:latin typeface="Times New Roman" pitchFamily="18" charset="0"/>
                <a:cs typeface="Times New Roman" pitchFamily="18" charset="0"/>
              </a:rPr>
              <a:t>Planckian</a:t>
            </a:r>
            <a:r>
              <a:rPr lang="en-US" sz="1600" b="1" dirty="0">
                <a:solidFill>
                  <a:srgbClr val="FF0000"/>
                </a:solidFill>
                <a:latin typeface="Times New Roman" pitchFamily="18" charset="0"/>
                <a:cs typeface="Times New Roman" pitchFamily="18" charset="0"/>
              </a:rPr>
              <a:t> </a:t>
            </a:r>
            <a:r>
              <a:rPr lang="en-US" sz="1600" b="1" dirty="0" smtClean="0">
                <a:solidFill>
                  <a:srgbClr val="FF0000"/>
                </a:solidFill>
                <a:latin typeface="Times New Roman" pitchFamily="18" charset="0"/>
                <a:cs typeface="Times New Roman" pitchFamily="18" charset="0"/>
              </a:rPr>
              <a:t>Distribution Equation (PDE)</a:t>
            </a:r>
            <a:r>
              <a:rPr lang="en-US" sz="1600" b="1" dirty="0">
                <a:solidFill>
                  <a:srgbClr val="FF0000"/>
                </a:solidFill>
                <a:latin typeface="Times New Roman" pitchFamily="18" charset="0"/>
                <a:cs typeface="Times New Roman" pitchFamily="18" charset="0"/>
              </a:rPr>
              <a:t/>
            </a:r>
            <a:br>
              <a:rPr lang="en-US" sz="1600" b="1" dirty="0">
                <a:solidFill>
                  <a:srgbClr val="FF0000"/>
                </a:solidFill>
                <a:latin typeface="Times New Roman" pitchFamily="18" charset="0"/>
                <a:cs typeface="Times New Roman" pitchFamily="18" charset="0"/>
              </a:rPr>
            </a:br>
            <a:r>
              <a:rPr lang="en-US" sz="1800" b="1" dirty="0" smtClean="0">
                <a:solidFill>
                  <a:srgbClr val="FF0000"/>
                </a:solidFill>
                <a:latin typeface="Times New Roman" pitchFamily="18" charset="0"/>
                <a:cs typeface="Times New Roman" pitchFamily="18" charset="0"/>
              </a:rPr>
              <a:t>       </a:t>
            </a:r>
            <a:r>
              <a:rPr lang="en-US" sz="1400" b="1" dirty="0" smtClean="0">
                <a:solidFill>
                  <a:srgbClr val="0070C0"/>
                </a:solidFill>
                <a:latin typeface="Times New Roman" pitchFamily="18" charset="0"/>
                <a:cs typeface="Times New Roman" pitchFamily="18" charset="0"/>
              </a:rPr>
              <a:t>1)  Single-molecule cytochrome oxidase catalytic activity</a:t>
            </a:r>
            <a:br>
              <a:rPr lang="en-US" sz="1400" b="1" dirty="0" smtClean="0">
                <a:solidFill>
                  <a:srgbClr val="0070C0"/>
                </a:solidFill>
                <a:latin typeface="Times New Roman" pitchFamily="18" charset="0"/>
                <a:cs typeface="Times New Roman" pitchFamily="18" charset="0"/>
              </a:rPr>
            </a:br>
            <a:r>
              <a:rPr lang="en-US" sz="1400" b="1" dirty="0" smtClean="0">
                <a:solidFill>
                  <a:srgbClr val="0070C0"/>
                </a:solidFill>
                <a:latin typeface="Times New Roman" pitchFamily="18" charset="0"/>
                <a:cs typeface="Times New Roman" pitchFamily="18" charset="0"/>
              </a:rPr>
              <a:t>          2) Turnover-time histogram fits PDE</a:t>
            </a:r>
            <a:br>
              <a:rPr lang="en-US" sz="1400" b="1" dirty="0" smtClean="0">
                <a:solidFill>
                  <a:srgbClr val="0070C0"/>
                </a:solidFill>
                <a:latin typeface="Times New Roman" pitchFamily="18" charset="0"/>
                <a:cs typeface="Times New Roman" pitchFamily="18" charset="0"/>
              </a:rPr>
            </a:br>
            <a:r>
              <a:rPr lang="en-US" sz="1400" b="1" dirty="0" smtClean="0">
                <a:solidFill>
                  <a:srgbClr val="0070C0"/>
                </a:solidFill>
                <a:latin typeface="Times New Roman" pitchFamily="18" charset="0"/>
                <a:cs typeface="Times New Roman" pitchFamily="18" charset="0"/>
              </a:rPr>
              <a:t>          3)  RASER model of enzyme catalysis</a:t>
            </a:r>
            <a:br>
              <a:rPr lang="en-US" sz="1400" b="1" dirty="0" smtClean="0">
                <a:solidFill>
                  <a:srgbClr val="0070C0"/>
                </a:solidFill>
                <a:latin typeface="Times New Roman" pitchFamily="18" charset="0"/>
                <a:cs typeface="Times New Roman" pitchFamily="18" charset="0"/>
              </a:rPr>
            </a:br>
            <a:r>
              <a:rPr lang="en-US" sz="1600" b="1" dirty="0" smtClean="0">
                <a:solidFill>
                  <a:srgbClr val="FF0000"/>
                </a:solidFill>
                <a:latin typeface="Times New Roman" pitchFamily="18" charset="0"/>
                <a:cs typeface="Times New Roman" pitchFamily="18" charset="0"/>
              </a:rPr>
              <a:t>(3)   Other experimental data that fit the PDE</a:t>
            </a:r>
            <a:br>
              <a:rPr lang="en-US" sz="1600" b="1" dirty="0" smtClean="0">
                <a:solidFill>
                  <a:srgbClr val="FF0000"/>
                </a:solidFill>
                <a:latin typeface="Times New Roman" pitchFamily="18" charset="0"/>
                <a:cs typeface="Times New Roman" pitchFamily="18" charset="0"/>
              </a:rPr>
            </a:br>
            <a:r>
              <a:rPr lang="en-US" sz="1600" b="1" dirty="0" smtClean="0">
                <a:solidFill>
                  <a:srgbClr val="FF0000"/>
                </a:solidFill>
                <a:latin typeface="Times New Roman" pitchFamily="18" charset="0"/>
                <a:cs typeface="Times New Roman" pitchFamily="18" charset="0"/>
              </a:rPr>
              <a:t>         </a:t>
            </a:r>
            <a:r>
              <a:rPr lang="en-US" sz="1600" b="1" dirty="0" smtClean="0">
                <a:solidFill>
                  <a:srgbClr val="0070C0"/>
                </a:solidFill>
                <a:latin typeface="Times New Roman" pitchFamily="18" charset="0"/>
                <a:cs typeface="Times New Roman" pitchFamily="18" charset="0"/>
              </a:rPr>
              <a:t>1) Protein folding free energy </a:t>
            </a:r>
            <a:br>
              <a:rPr lang="en-US" sz="1600" b="1" dirty="0" smtClean="0">
                <a:solidFill>
                  <a:srgbClr val="0070C0"/>
                </a:solidFill>
                <a:latin typeface="Times New Roman" pitchFamily="18" charset="0"/>
                <a:cs typeface="Times New Roman" pitchFamily="18" charset="0"/>
              </a:rPr>
            </a:br>
            <a:r>
              <a:rPr lang="en-US" sz="1600" b="1" dirty="0">
                <a:solidFill>
                  <a:srgbClr val="0070C0"/>
                </a:solidFill>
                <a:latin typeface="Times New Roman" pitchFamily="18" charset="0"/>
                <a:cs typeface="Times New Roman" pitchFamily="18" charset="0"/>
              </a:rPr>
              <a:t> </a:t>
            </a:r>
            <a:r>
              <a:rPr lang="en-US" sz="1600" b="1" dirty="0" smtClean="0">
                <a:solidFill>
                  <a:srgbClr val="0070C0"/>
                </a:solidFill>
                <a:latin typeface="Times New Roman" pitchFamily="18" charset="0"/>
                <a:cs typeface="Times New Roman" pitchFamily="18" charset="0"/>
              </a:rPr>
              <a:t>        2) mRNA metabolisms in yeast and human breast tissues</a:t>
            </a:r>
          </a:p>
          <a:p>
            <a:pPr marL="0" indent="0">
              <a:buNone/>
            </a:pPr>
            <a:r>
              <a:rPr lang="en-US" sz="1600" b="1" dirty="0">
                <a:solidFill>
                  <a:srgbClr val="0070C0"/>
                </a:solidFill>
                <a:latin typeface="Times New Roman" pitchFamily="18" charset="0"/>
                <a:cs typeface="Times New Roman" pitchFamily="18" charset="0"/>
              </a:rPr>
              <a:t>  </a:t>
            </a:r>
            <a:r>
              <a:rPr lang="en-US" sz="1600" b="1" dirty="0" smtClean="0">
                <a:solidFill>
                  <a:srgbClr val="0070C0"/>
                </a:solidFill>
                <a:latin typeface="Times New Roman" pitchFamily="18" charset="0"/>
                <a:cs typeface="Times New Roman" pitchFamily="18" charset="0"/>
              </a:rPr>
              <a:t>       3) human decision-time histogram (Drift-</a:t>
            </a:r>
            <a:r>
              <a:rPr lang="en-US" sz="1600" b="1" dirty="0">
                <a:solidFill>
                  <a:srgbClr val="0070C0"/>
                </a:solidFill>
                <a:latin typeface="Times New Roman" pitchFamily="18" charset="0"/>
                <a:cs typeface="Times New Roman" pitchFamily="18" charset="0"/>
              </a:rPr>
              <a:t>D</a:t>
            </a:r>
            <a:r>
              <a:rPr lang="en-US" sz="1600" b="1" dirty="0" smtClean="0">
                <a:solidFill>
                  <a:srgbClr val="0070C0"/>
                </a:solidFill>
                <a:latin typeface="Times New Roman" pitchFamily="18" charset="0"/>
                <a:cs typeface="Times New Roman" pitchFamily="18" charset="0"/>
              </a:rPr>
              <a:t>iffusion Model)</a:t>
            </a:r>
            <a:endParaRPr lang="en-US" sz="1600" b="1" dirty="0">
              <a:solidFill>
                <a:srgbClr val="0070C0"/>
              </a:solidFill>
              <a:latin typeface="Times New Roman" pitchFamily="18" charset="0"/>
              <a:cs typeface="Times New Roman" pitchFamily="18" charset="0"/>
            </a:endParaRPr>
          </a:p>
          <a:p>
            <a:pPr marL="0" indent="0">
              <a:buNone/>
            </a:pPr>
            <a:r>
              <a:rPr lang="en-US" sz="1600" b="1" dirty="0" smtClean="0">
                <a:solidFill>
                  <a:srgbClr val="FF0000"/>
                </a:solidFill>
                <a:latin typeface="Times New Roman" pitchFamily="18" charset="0"/>
                <a:cs typeface="Times New Roman" pitchFamily="18" charset="0"/>
              </a:rPr>
              <a:t>(4)    The </a:t>
            </a:r>
            <a:r>
              <a:rPr lang="en-US" sz="1600" b="1" dirty="0">
                <a:solidFill>
                  <a:srgbClr val="FF0000"/>
                </a:solidFill>
                <a:latin typeface="Times New Roman" pitchFamily="18" charset="0"/>
                <a:cs typeface="Times New Roman" pitchFamily="18" charset="0"/>
              </a:rPr>
              <a:t>SID-TEM-TOF </a:t>
            </a:r>
            <a:r>
              <a:rPr lang="en-US" sz="1600" b="1" dirty="0" smtClean="0">
                <a:solidFill>
                  <a:srgbClr val="FF0000"/>
                </a:solidFill>
                <a:latin typeface="Times New Roman" pitchFamily="18" charset="0"/>
                <a:cs typeface="Times New Roman" pitchFamily="18" charset="0"/>
              </a:rPr>
              <a:t>mechanism as the Common Mechanisms PDE.  </a:t>
            </a:r>
          </a:p>
          <a:p>
            <a:pPr marL="0" indent="0">
              <a:buNone/>
            </a:pPr>
            <a:r>
              <a:rPr lang="en-US" sz="1600" b="1" dirty="0">
                <a:solidFill>
                  <a:srgbClr val="FF0000"/>
                </a:solidFill>
                <a:latin typeface="Times New Roman" pitchFamily="18" charset="0"/>
                <a:cs typeface="Times New Roman" pitchFamily="18" charset="0"/>
              </a:rPr>
              <a:t> </a:t>
            </a:r>
            <a:r>
              <a:rPr lang="en-US" sz="1600" b="1" dirty="0" smtClean="0">
                <a:solidFill>
                  <a:srgbClr val="FF0000"/>
                </a:solidFill>
                <a:latin typeface="Times New Roman" pitchFamily="18" charset="0"/>
                <a:cs typeface="Times New Roman" pitchFamily="18" charset="0"/>
              </a:rPr>
              <a:t>       </a:t>
            </a:r>
            <a:r>
              <a:rPr lang="en-US" sz="1600" b="1" dirty="0" smtClean="0">
                <a:solidFill>
                  <a:srgbClr val="0070C0"/>
                </a:solidFill>
                <a:latin typeface="Times New Roman" pitchFamily="18" charset="0"/>
                <a:cs typeface="Times New Roman" pitchFamily="18" charset="0"/>
              </a:rPr>
              <a:t>1) </a:t>
            </a:r>
            <a:r>
              <a:rPr lang="en-US" sz="1600" b="1" i="1" dirty="0" smtClean="0">
                <a:solidFill>
                  <a:srgbClr val="0070C0"/>
                </a:solidFill>
                <a:latin typeface="Times New Roman" pitchFamily="18" charset="0"/>
                <a:cs typeface="Times New Roman" pitchFamily="18" charset="0"/>
              </a:rPr>
              <a:t>The </a:t>
            </a:r>
            <a:r>
              <a:rPr lang="en-US" sz="1600" b="1" i="1" dirty="0" err="1" smtClean="0">
                <a:solidFill>
                  <a:srgbClr val="0070C0"/>
                </a:solidFill>
                <a:latin typeface="Times New Roman" pitchFamily="18" charset="0"/>
                <a:cs typeface="Times New Roman" pitchFamily="18" charset="0"/>
              </a:rPr>
              <a:t>Planckian</a:t>
            </a:r>
            <a:r>
              <a:rPr lang="en-US" sz="1600" b="1" i="1" dirty="0" smtClean="0">
                <a:solidFill>
                  <a:srgbClr val="0070C0"/>
                </a:solidFill>
                <a:latin typeface="Times New Roman" pitchFamily="18" charset="0"/>
                <a:cs typeface="Times New Roman" pitchFamily="18" charset="0"/>
              </a:rPr>
              <a:t> processes = the physicochemical processes that generate long-tailed </a:t>
            </a:r>
            <a:br>
              <a:rPr lang="en-US" sz="1600" b="1" i="1" dirty="0" smtClean="0">
                <a:solidFill>
                  <a:srgbClr val="0070C0"/>
                </a:solidFill>
                <a:latin typeface="Times New Roman" pitchFamily="18" charset="0"/>
                <a:cs typeface="Times New Roman" pitchFamily="18" charset="0"/>
              </a:rPr>
            </a:br>
            <a:r>
              <a:rPr lang="en-US" sz="1600" b="1" i="1" dirty="0" smtClean="0">
                <a:solidFill>
                  <a:srgbClr val="0070C0"/>
                </a:solidFill>
                <a:latin typeface="Times New Roman" pitchFamily="18" charset="0"/>
                <a:cs typeface="Times New Roman" pitchFamily="18" charset="0"/>
              </a:rPr>
              <a:t>             histograms fitting PDE)</a:t>
            </a:r>
            <a:br>
              <a:rPr lang="en-US" sz="1600" b="1" i="1" dirty="0" smtClean="0">
                <a:solidFill>
                  <a:srgbClr val="0070C0"/>
                </a:solidFill>
                <a:latin typeface="Times New Roman" pitchFamily="18" charset="0"/>
                <a:cs typeface="Times New Roman" pitchFamily="18" charset="0"/>
              </a:rPr>
            </a:br>
            <a:r>
              <a:rPr lang="en-US" sz="1600" b="1" i="1" dirty="0" smtClean="0">
                <a:solidFill>
                  <a:srgbClr val="0070C0"/>
                </a:solidFill>
                <a:latin typeface="Times New Roman" pitchFamily="18" charset="0"/>
                <a:cs typeface="Times New Roman" pitchFamily="18" charset="0"/>
              </a:rPr>
              <a:t>      </a:t>
            </a:r>
            <a:r>
              <a:rPr lang="en-US" sz="1600" b="1" dirty="0" smtClean="0">
                <a:solidFill>
                  <a:srgbClr val="0070C0"/>
                </a:solidFill>
                <a:latin typeface="Times New Roman" pitchFamily="18" charset="0"/>
                <a:cs typeface="Times New Roman" pitchFamily="18" charset="0"/>
              </a:rPr>
              <a:t>   2) The </a:t>
            </a:r>
            <a:r>
              <a:rPr lang="en-US" sz="1600" b="1" dirty="0" err="1" smtClean="0">
                <a:solidFill>
                  <a:srgbClr val="0070C0"/>
                </a:solidFill>
                <a:latin typeface="Times New Roman" pitchFamily="18" charset="0"/>
                <a:cs typeface="Times New Roman" pitchFamily="18" charset="0"/>
              </a:rPr>
              <a:t>Petoukhov</a:t>
            </a:r>
            <a:r>
              <a:rPr lang="en-US" sz="1600" b="1" dirty="0" smtClean="0">
                <a:solidFill>
                  <a:srgbClr val="0070C0"/>
                </a:solidFill>
                <a:latin typeface="Times New Roman" pitchFamily="18" charset="0"/>
                <a:cs typeface="Times New Roman" pitchFamily="18" charset="0"/>
              </a:rPr>
              <a:t> postulate = Organisms are musical instruments</a:t>
            </a:r>
          </a:p>
          <a:p>
            <a:pPr marL="0" indent="0">
              <a:buNone/>
            </a:pPr>
            <a:r>
              <a:rPr lang="en-US" sz="1600" b="1" dirty="0" smtClean="0">
                <a:solidFill>
                  <a:srgbClr val="FF0000"/>
                </a:solidFill>
                <a:latin typeface="Times New Roman" pitchFamily="18" charset="0"/>
                <a:cs typeface="Times New Roman" pitchFamily="18" charset="0"/>
              </a:rPr>
              <a:t>(5)   Conclusions </a:t>
            </a:r>
            <a:br>
              <a:rPr lang="en-US" sz="1600" b="1" dirty="0" smtClean="0">
                <a:solidFill>
                  <a:srgbClr val="FF0000"/>
                </a:solidFill>
                <a:latin typeface="Times New Roman" pitchFamily="18" charset="0"/>
                <a:cs typeface="Times New Roman" pitchFamily="18" charset="0"/>
              </a:rPr>
            </a:br>
            <a:endParaRPr lang="en-US" sz="1600" b="1" dirty="0" smtClean="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25795497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968294423"/>
              </p:ext>
            </p:extLst>
          </p:nvPr>
        </p:nvGraphicFramePr>
        <p:xfrm>
          <a:off x="457200" y="381000"/>
          <a:ext cx="8305800" cy="6332495"/>
        </p:xfrm>
        <a:graphic>
          <a:graphicData uri="http://schemas.openxmlformats.org/drawingml/2006/table">
            <a:tbl>
              <a:tblPr firstRow="1" bandRow="1">
                <a:tableStyleId>{5C22544A-7EE6-4342-B048-85BDC9FD1C3A}</a:tableStyleId>
              </a:tblPr>
              <a:tblGrid>
                <a:gridCol w="2438400"/>
                <a:gridCol w="3200400"/>
                <a:gridCol w="2667000"/>
              </a:tblGrid>
              <a:tr h="373105">
                <a:tc gridSpan="3">
                  <a:txBody>
                    <a:bodyPr/>
                    <a:lstStyle/>
                    <a:p>
                      <a:r>
                        <a:rPr lang="en-US" sz="2400" dirty="0" smtClean="0">
                          <a:solidFill>
                            <a:schemeClr val="tx1"/>
                          </a:solidFill>
                          <a:latin typeface="Times New Roman" pitchFamily="18" charset="0"/>
                          <a:cs typeface="Times New Roman" pitchFamily="18" charset="0"/>
                        </a:rPr>
                        <a:t>                                        </a:t>
                      </a:r>
                      <a:r>
                        <a:rPr lang="en-US" sz="2400" dirty="0" smtClean="0">
                          <a:solidFill>
                            <a:schemeClr val="bg1"/>
                          </a:solidFill>
                          <a:latin typeface="Times New Roman" pitchFamily="18" charset="0"/>
                          <a:cs typeface="Times New Roman" pitchFamily="18" charset="0"/>
                        </a:rPr>
                        <a:t>Physics of Waves</a:t>
                      </a:r>
                      <a:endParaRPr lang="en-US" sz="2400" dirty="0">
                        <a:solidFill>
                          <a:schemeClr val="bg1"/>
                        </a:solidFill>
                        <a:latin typeface="Times New Roman" pitchFamily="18" charset="0"/>
                        <a:cs typeface="Times New Roman" pitchFamily="18" charset="0"/>
                      </a:endParaRPr>
                    </a:p>
                  </a:txBody>
                  <a:tcPr/>
                </a:tc>
                <a:tc hMerge="1">
                  <a:txBody>
                    <a:bodyPr/>
                    <a:lstStyle/>
                    <a:p>
                      <a:endParaRPr lang="en-US" dirty="0"/>
                    </a:p>
                  </a:txBody>
                  <a:tcPr/>
                </a:tc>
                <a:tc hMerge="1">
                  <a:txBody>
                    <a:bodyPr/>
                    <a:lstStyle/>
                    <a:p>
                      <a:endParaRPr lang="en-US" dirty="0"/>
                    </a:p>
                  </a:txBody>
                  <a:tcPr/>
                </a:tc>
              </a:tr>
              <a:tr h="5875295">
                <a:tc>
                  <a:txBody>
                    <a:bodyPr/>
                    <a:lstStyle/>
                    <a:p>
                      <a:r>
                        <a:rPr lang="en-US" sz="1800" b="1" dirty="0" smtClean="0">
                          <a:solidFill>
                            <a:srgbClr val="FF0000"/>
                          </a:solidFill>
                          <a:latin typeface="Times New Roman" panose="02020603050405020304" pitchFamily="18" charset="0"/>
                          <a:cs typeface="Times New Roman" panose="02020603050405020304" pitchFamily="18" charset="0"/>
                        </a:rPr>
                        <a:t>Fourier Theorem</a:t>
                      </a:r>
                      <a:br>
                        <a:rPr lang="en-US" sz="1800" b="1" dirty="0" smtClean="0">
                          <a:solidFill>
                            <a:srgbClr val="FF0000"/>
                          </a:solidFill>
                          <a:latin typeface="Times New Roman" panose="02020603050405020304" pitchFamily="18" charset="0"/>
                          <a:cs typeface="Times New Roman" panose="02020603050405020304" pitchFamily="18" charset="0"/>
                        </a:rPr>
                      </a:br>
                      <a:endParaRPr lang="en-US" sz="1800" b="1" dirty="0" smtClean="0">
                        <a:solidFill>
                          <a:srgbClr val="FF0000"/>
                        </a:solidFill>
                        <a:latin typeface="Times New Roman" panose="02020603050405020304" pitchFamily="18" charset="0"/>
                        <a:cs typeface="Times New Roman" panose="02020603050405020304" pitchFamily="18" charset="0"/>
                      </a:endParaRPr>
                    </a:p>
                    <a:p>
                      <a:r>
                        <a:rPr lang="en-US" sz="1800" b="1" dirty="0" smtClean="0">
                          <a:solidFill>
                            <a:srgbClr val="FF0000"/>
                          </a:solidFill>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Any periodic wave having frequency f can be constructed as a sum of a series of sine waves with frequencies f, 2f, 3f, 4f, etc., called the Harmonic series.</a:t>
                      </a:r>
                      <a:r>
                        <a:rPr lang="en-US" sz="1800" dirty="0" smtClean="0">
                          <a:solidFill>
                            <a:srgbClr val="FF0000"/>
                          </a:solidFill>
                          <a:latin typeface="Times New Roman" pitchFamily="18" charset="0"/>
                          <a:cs typeface="Times New Roman" pitchFamily="18" charset="0"/>
                        </a:rPr>
                        <a:t> </a:t>
                      </a:r>
                      <a:endParaRPr lang="en-US" sz="1800" dirty="0">
                        <a:solidFill>
                          <a:srgbClr val="FF0000"/>
                        </a:solidFill>
                        <a:latin typeface="Times New Roman" pitchFamily="18" charset="0"/>
                        <a:cs typeface="Times New Roman" pitchFamily="18" charset="0"/>
                      </a:endParaRPr>
                    </a:p>
                  </a:txBody>
                  <a:tcPr/>
                </a:tc>
                <a:tc>
                  <a:txBody>
                    <a:bodyPr/>
                    <a:lstStyle/>
                    <a:p>
                      <a:r>
                        <a:rPr lang="en-US" dirty="0" smtClean="0">
                          <a:solidFill>
                            <a:srgbClr val="FF0000"/>
                          </a:solidFill>
                          <a:latin typeface="Times New Roman" pitchFamily="18" charset="0"/>
                          <a:cs typeface="Times New Roman" pitchFamily="18" charset="0"/>
                        </a:rPr>
                        <a:t>            Standing waves</a:t>
                      </a: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endParaRPr lang="en-US" dirty="0" smtClean="0">
                        <a:solidFill>
                          <a:srgbClr val="FF0000"/>
                        </a:solidFill>
                        <a:latin typeface="Times New Roman" pitchFamily="18" charset="0"/>
                        <a:cs typeface="Times New Roman" pitchFamily="18" charset="0"/>
                      </a:endParaRPr>
                    </a:p>
                    <a:p>
                      <a:r>
                        <a:rPr lang="en-US" dirty="0" smtClean="0">
                          <a:solidFill>
                            <a:srgbClr val="FF0000"/>
                          </a:solidFill>
                          <a:latin typeface="Times New Roman" pitchFamily="18" charset="0"/>
                          <a:cs typeface="Times New Roman" pitchFamily="18" charset="0"/>
                        </a:rPr>
                        <a:t>https://commons.wikimedia.org/wiki/File:Superpositionprinciple.gif</a:t>
                      </a:r>
                    </a:p>
                  </a:txBody>
                  <a:tcPr/>
                </a:tc>
                <a:tc>
                  <a:txBody>
                    <a:bodyPr/>
                    <a:lstStyle/>
                    <a:p>
                      <a:r>
                        <a:rPr lang="en-US" dirty="0" smtClean="0">
                          <a:solidFill>
                            <a:srgbClr val="FF0000"/>
                          </a:solidFill>
                          <a:latin typeface="Times New Roman" pitchFamily="18" charset="0"/>
                          <a:cs typeface="Times New Roman" pitchFamily="18" charset="0"/>
                        </a:rPr>
                        <a:t>          Resonance</a:t>
                      </a:r>
                      <a:endParaRPr lang="en-US" dirty="0">
                        <a:solidFill>
                          <a:srgbClr val="FF0000"/>
                        </a:solidFill>
                        <a:latin typeface="Times New Roman" pitchFamily="18" charset="0"/>
                        <a:cs typeface="Times New Roman" pitchFamily="18" charset="0"/>
                      </a:endParaRPr>
                    </a:p>
                  </a:txBody>
                  <a:tcPr/>
                </a:tc>
              </a:tr>
            </a:tbl>
          </a:graphicData>
        </a:graphic>
      </p:graphicFrame>
      <p:pic>
        <p:nvPicPr>
          <p:cNvPr id="4" name="Picture 2" descr="G:\Figures_tables\Sine_wave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657600"/>
            <a:ext cx="2251075" cy="280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981200"/>
            <a:ext cx="2979813"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5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1143000"/>
            <a:ext cx="2438400" cy="3265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5"/>
          <a:stretch>
            <a:fillRect/>
          </a:stretch>
        </p:blipFill>
        <p:spPr>
          <a:xfrm>
            <a:off x="6172200" y="4724400"/>
            <a:ext cx="2463800" cy="1719601"/>
          </a:xfrm>
          <a:prstGeom prst="rect">
            <a:avLst/>
          </a:prstGeom>
        </p:spPr>
      </p:pic>
    </p:spTree>
    <p:extLst>
      <p:ext uri="{BB962C8B-B14F-4D97-AF65-F5344CB8AC3E}">
        <p14:creationId xmlns:p14="http://schemas.microsoft.com/office/powerpoint/2010/main" val="2489554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944562"/>
          </a:xfrm>
        </p:spPr>
        <p:txBody>
          <a:bodyPr>
            <a:normAutofit fontScale="90000"/>
          </a:bodyPr>
          <a:lstStyle/>
          <a:p>
            <a:r>
              <a:rPr lang="en-US" sz="2800" b="1" dirty="0" smtClean="0">
                <a:solidFill>
                  <a:srgbClr val="FF0000"/>
                </a:solidFill>
                <a:latin typeface="Apple Symbols"/>
                <a:cs typeface="Apple Symbols"/>
              </a:rPr>
              <a:t>Ribosome as a </a:t>
            </a:r>
            <a:r>
              <a:rPr lang="en-US" sz="2800" b="1" i="1" dirty="0" smtClean="0">
                <a:solidFill>
                  <a:srgbClr val="FF0000"/>
                </a:solidFill>
                <a:latin typeface="Apple Symbols"/>
                <a:cs typeface="Apple Symbols"/>
              </a:rPr>
              <a:t>Multidimensional Degree of Freedom </a:t>
            </a:r>
            <a:r>
              <a:rPr lang="en-US" sz="2800" b="1" dirty="0" smtClean="0">
                <a:solidFill>
                  <a:srgbClr val="FF0000"/>
                </a:solidFill>
                <a:latin typeface="Apple Symbols"/>
                <a:cs typeface="Apple Symbols"/>
              </a:rPr>
              <a:t>Oscillator</a:t>
            </a:r>
            <a:endParaRPr lang="en-US" sz="2800" b="1" dirty="0">
              <a:solidFill>
                <a:srgbClr val="FF0000"/>
              </a:solidFill>
              <a:latin typeface="Apple Symbols"/>
              <a:cs typeface="Apple Symbols"/>
            </a:endParaRPr>
          </a:p>
        </p:txBody>
      </p:sp>
      <p:pic>
        <p:nvPicPr>
          <p:cNvPr id="3" name="Picture 2" descr="ribosome.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409142"/>
            <a:ext cx="6096000" cy="5094898"/>
          </a:xfrm>
          <a:prstGeom prst="rect">
            <a:avLst/>
          </a:prstGeom>
        </p:spPr>
      </p:pic>
    </p:spTree>
    <p:extLst>
      <p:ext uri="{BB962C8B-B14F-4D97-AF65-F5344CB8AC3E}">
        <p14:creationId xmlns:p14="http://schemas.microsoft.com/office/powerpoint/2010/main" val="34366522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smtClean="0">
                <a:solidFill>
                  <a:srgbClr val="FF0000"/>
                </a:solidFill>
                <a:latin typeface="Times New Roman"/>
                <a:cs typeface="Times New Roman"/>
              </a:rPr>
              <a:t>Resonance</a:t>
            </a:r>
            <a:endParaRPr lang="en-US" sz="2800" b="1" dirty="0">
              <a:solidFill>
                <a:srgbClr val="FF0000"/>
              </a:solidFill>
              <a:latin typeface="Times New Roman"/>
              <a:cs typeface="Times New Roman"/>
            </a:endParaRPr>
          </a:p>
        </p:txBody>
      </p:sp>
      <p:pic>
        <p:nvPicPr>
          <p:cNvPr id="7" name="Picture 6" descr="swingin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219200"/>
            <a:ext cx="5486401" cy="5408024"/>
          </a:xfrm>
          <a:prstGeom prst="rect">
            <a:avLst/>
          </a:prstGeom>
        </p:spPr>
      </p:pic>
      <p:sp>
        <p:nvSpPr>
          <p:cNvPr id="8" name="Rectangle 7"/>
          <p:cNvSpPr/>
          <p:nvPr/>
        </p:nvSpPr>
        <p:spPr>
          <a:xfrm>
            <a:off x="6019800" y="1524000"/>
            <a:ext cx="2895600" cy="4801315"/>
          </a:xfrm>
          <a:prstGeom prst="rect">
            <a:avLst/>
          </a:prstGeom>
          <a:solidFill>
            <a:schemeClr val="bg2"/>
          </a:solidFill>
        </p:spPr>
        <p:txBody>
          <a:bodyPr wrap="square">
            <a:spAutoFit/>
          </a:bodyPr>
          <a:lstStyle/>
          <a:p>
            <a:r>
              <a:rPr lang="en-US" b="1" dirty="0" smtClean="0">
                <a:solidFill>
                  <a:srgbClr val="FF0000"/>
                </a:solidFill>
              </a:rPr>
              <a:t>Resonance</a:t>
            </a:r>
            <a:r>
              <a:rPr lang="en-US" dirty="0" smtClean="0">
                <a:solidFill>
                  <a:srgbClr val="FF0000"/>
                </a:solidFill>
              </a:rPr>
              <a:t> </a:t>
            </a:r>
            <a:r>
              <a:rPr lang="en-US" dirty="0">
                <a:solidFill>
                  <a:srgbClr val="FF0000"/>
                </a:solidFill>
              </a:rPr>
              <a:t>is a phenomenon in which a </a:t>
            </a:r>
            <a:r>
              <a:rPr lang="en-US" b="1" dirty="0">
                <a:solidFill>
                  <a:srgbClr val="FF0000"/>
                </a:solidFill>
              </a:rPr>
              <a:t>vibrating system </a:t>
            </a:r>
            <a:r>
              <a:rPr lang="en-US" dirty="0">
                <a:solidFill>
                  <a:srgbClr val="FF0000"/>
                </a:solidFill>
              </a:rPr>
              <a:t>or </a:t>
            </a:r>
            <a:r>
              <a:rPr lang="en-US" b="1" dirty="0">
                <a:solidFill>
                  <a:srgbClr val="FF0000"/>
                </a:solidFill>
              </a:rPr>
              <a:t>external force </a:t>
            </a:r>
            <a:r>
              <a:rPr lang="en-US" dirty="0">
                <a:solidFill>
                  <a:srgbClr val="FF0000"/>
                </a:solidFill>
              </a:rPr>
              <a:t>drives another system to oscillate with greater amplitude at </a:t>
            </a:r>
            <a:r>
              <a:rPr lang="en-US" b="1" dirty="0">
                <a:solidFill>
                  <a:srgbClr val="FF0000"/>
                </a:solidFill>
              </a:rPr>
              <a:t>specific frequencies</a:t>
            </a:r>
            <a:r>
              <a:rPr lang="en-US" dirty="0">
                <a:solidFill>
                  <a:srgbClr val="FF0000"/>
                </a:solidFill>
              </a:rPr>
              <a:t>.</a:t>
            </a:r>
          </a:p>
          <a:p>
            <a:endParaRPr lang="en-US" dirty="0">
              <a:solidFill>
                <a:srgbClr val="FF0000"/>
              </a:solidFill>
            </a:endParaRPr>
          </a:p>
          <a:p>
            <a:r>
              <a:rPr lang="en-US" dirty="0">
                <a:solidFill>
                  <a:srgbClr val="FF0000"/>
                </a:solidFill>
              </a:rPr>
              <a:t>Frequencies at which the response amplitude is a relative maximum are known as the system's resonant frequencies or </a:t>
            </a:r>
            <a:r>
              <a:rPr lang="en-US" b="1" dirty="0">
                <a:solidFill>
                  <a:srgbClr val="FF0000"/>
                </a:solidFill>
              </a:rPr>
              <a:t>resonance frequencies</a:t>
            </a:r>
            <a:r>
              <a:rPr lang="en-US" b="1" dirty="0" smtClean="0">
                <a:solidFill>
                  <a:srgbClr val="FF0000"/>
                </a:solidFill>
              </a:rPr>
              <a:t>.</a:t>
            </a:r>
          </a:p>
          <a:p>
            <a:endParaRPr lang="en-US" dirty="0" smtClean="0">
              <a:solidFill>
                <a:srgbClr val="FF0000"/>
              </a:solidFill>
            </a:endParaRPr>
          </a:p>
          <a:p>
            <a:endParaRPr lang="en-US" dirty="0">
              <a:solidFill>
                <a:srgbClr val="FF0000"/>
              </a:solidFill>
            </a:endParaRPr>
          </a:p>
          <a:p>
            <a:r>
              <a:rPr lang="en-US" dirty="0">
                <a:solidFill>
                  <a:srgbClr val="3366FF"/>
                </a:solidFill>
              </a:rPr>
              <a:t>https://</a:t>
            </a:r>
            <a:r>
              <a:rPr lang="en-US" dirty="0" err="1">
                <a:solidFill>
                  <a:srgbClr val="3366FF"/>
                </a:solidFill>
              </a:rPr>
              <a:t>en.wikipedia.org</a:t>
            </a:r>
            <a:r>
              <a:rPr lang="en-US" dirty="0">
                <a:solidFill>
                  <a:srgbClr val="3366FF"/>
                </a:solidFill>
              </a:rPr>
              <a:t>/wiki/</a:t>
            </a:r>
            <a:r>
              <a:rPr lang="en-US" dirty="0" smtClean="0">
                <a:solidFill>
                  <a:srgbClr val="3366FF"/>
                </a:solidFill>
              </a:rPr>
              <a:t>Resonance</a:t>
            </a:r>
            <a:endParaRPr lang="en-US" dirty="0">
              <a:solidFill>
                <a:srgbClr val="FF0000"/>
              </a:solidFill>
            </a:endParaRPr>
          </a:p>
        </p:txBody>
      </p:sp>
    </p:spTree>
    <p:extLst>
      <p:ext uri="{BB962C8B-B14F-4D97-AF65-F5344CB8AC3E}">
        <p14:creationId xmlns:p14="http://schemas.microsoft.com/office/powerpoint/2010/main" val="129550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63562"/>
          </a:xfrm>
        </p:spPr>
        <p:txBody>
          <a:bodyPr>
            <a:normAutofit/>
          </a:bodyPr>
          <a:lstStyle/>
          <a:p>
            <a:r>
              <a:rPr lang="en-US" sz="2000" b="1" dirty="0" smtClean="0">
                <a:solidFill>
                  <a:srgbClr val="0070C0"/>
                </a:solidFill>
                <a:latin typeface="Times New Roman" pitchFamily="18" charset="0"/>
                <a:cs typeface="Times New Roman" pitchFamily="18" charset="0"/>
              </a:rPr>
              <a:t>The</a:t>
            </a:r>
            <a:r>
              <a:rPr lang="en-US" sz="2000" b="1" dirty="0" smtClean="0">
                <a:solidFill>
                  <a:srgbClr val="FF0000"/>
                </a:solidFill>
                <a:latin typeface="Times New Roman" pitchFamily="18" charset="0"/>
                <a:cs typeface="Times New Roman" pitchFamily="18" charset="0"/>
              </a:rPr>
              <a:t> </a:t>
            </a:r>
            <a:r>
              <a:rPr lang="en-US" sz="2000" b="1" i="1" dirty="0" err="1" smtClean="0">
                <a:solidFill>
                  <a:srgbClr val="FF0000"/>
                </a:solidFill>
                <a:latin typeface="Times New Roman" pitchFamily="18" charset="0"/>
                <a:cs typeface="Times New Roman" pitchFamily="18" charset="0"/>
              </a:rPr>
              <a:t>Petoukhov</a:t>
            </a:r>
            <a:r>
              <a:rPr lang="en-US" sz="2000" b="1" i="1" dirty="0" smtClean="0">
                <a:solidFill>
                  <a:srgbClr val="FF0000"/>
                </a:solidFill>
                <a:latin typeface="Times New Roman" pitchFamily="18" charset="0"/>
                <a:cs typeface="Times New Roman" pitchFamily="18" charset="0"/>
              </a:rPr>
              <a:t>  Coincidence </a:t>
            </a:r>
            <a:r>
              <a:rPr lang="en-US" sz="2000" b="1" dirty="0" smtClean="0">
                <a:solidFill>
                  <a:srgbClr val="0070C0"/>
                </a:solidFill>
                <a:latin typeface="Times New Roman" pitchFamily="18" charset="0"/>
                <a:cs typeface="Times New Roman" pitchFamily="18" charset="0"/>
              </a:rPr>
              <a:t>&amp; the Resonating Oscillator Hypothesis</a:t>
            </a:r>
            <a:endParaRPr lang="en-US" sz="2000" b="1" dirty="0">
              <a:solidFill>
                <a:srgbClr val="0070C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44064157"/>
              </p:ext>
            </p:extLst>
          </p:nvPr>
        </p:nvGraphicFramePr>
        <p:xfrm>
          <a:off x="457200" y="825451"/>
          <a:ext cx="8229600" cy="5803950"/>
        </p:xfrm>
        <a:graphic>
          <a:graphicData uri="http://schemas.openxmlformats.org/drawingml/2006/table">
            <a:tbl>
              <a:tblPr firstRow="1" bandRow="1">
                <a:effectLst>
                  <a:outerShdw blurRad="50800" dist="50800" dir="5400000" algn="ctr" rotWithShape="0">
                    <a:schemeClr val="bg2"/>
                  </a:outerShdw>
                </a:effectLst>
                <a:tableStyleId>{5C22544A-7EE6-4342-B048-85BDC9FD1C3A}</a:tableStyleId>
              </a:tblPr>
              <a:tblGrid>
                <a:gridCol w="2590800"/>
                <a:gridCol w="5638800"/>
              </a:tblGrid>
              <a:tr h="1228402">
                <a:tc>
                  <a:txBody>
                    <a:bodyPr/>
                    <a:lstStyle/>
                    <a:p>
                      <a:r>
                        <a:rPr lang="en-US" sz="1200" dirty="0" smtClean="0">
                          <a:latin typeface="Times New Roman" pitchFamily="18" charset="0"/>
                          <a:cs typeface="Times New Roman" pitchFamily="18" charset="0"/>
                        </a:rPr>
                        <a:t/>
                      </a:r>
                      <a:br>
                        <a:rPr lang="en-US" sz="1200" dirty="0" smtClean="0">
                          <a:latin typeface="Times New Roman" pitchFamily="18" charset="0"/>
                          <a:cs typeface="Times New Roman" pitchFamily="18" charset="0"/>
                        </a:rPr>
                      </a:br>
                      <a:r>
                        <a:rPr lang="en-US" sz="1200" dirty="0" smtClean="0">
                          <a:latin typeface="Times New Roman" pitchFamily="18" charset="0"/>
                          <a:cs typeface="Times New Roman" pitchFamily="18" charset="0"/>
                        </a:rPr>
                        <a:t/>
                      </a:r>
                      <a:br>
                        <a:rPr lang="en-US" sz="1200" dirty="0" smtClean="0">
                          <a:latin typeface="Times New Roman" pitchFamily="18" charset="0"/>
                          <a:cs typeface="Times New Roman" pitchFamily="18" charset="0"/>
                        </a:rPr>
                      </a:br>
                      <a:r>
                        <a:rPr lang="en-US" sz="1200" dirty="0" smtClean="0">
                          <a:latin typeface="Times New Roman" pitchFamily="18" charset="0"/>
                          <a:cs typeface="Times New Roman" pitchFamily="18" charset="0"/>
                        </a:rPr>
                        <a:t>Watson-Crick</a:t>
                      </a:r>
                    </a:p>
                    <a:p>
                      <a:r>
                        <a:rPr lang="en-US" sz="1200" dirty="0" smtClean="0">
                          <a:latin typeface="Times New Roman" pitchFamily="18" charset="0"/>
                          <a:cs typeface="Times New Roman" pitchFamily="18" charset="0"/>
                        </a:rPr>
                        <a:t>pair</a:t>
                      </a:r>
                    </a:p>
                    <a:p>
                      <a:endParaRPr lang="en-US" dirty="0"/>
                    </a:p>
                  </a:txBody>
                  <a:tcPr/>
                </a:tc>
                <a:tc>
                  <a:txBody>
                    <a:bodyPr/>
                    <a:lstStyle/>
                    <a:p>
                      <a:r>
                        <a:rPr lang="en-US" sz="1200" dirty="0" smtClean="0">
                          <a:latin typeface="Times New Roman" pitchFamily="18" charset="0"/>
                          <a:cs typeface="Times New Roman" pitchFamily="18" charset="0"/>
                        </a:rPr>
                        <a:t/>
                      </a:r>
                      <a:br>
                        <a:rPr lang="en-US" sz="1200" dirty="0" smtClean="0">
                          <a:latin typeface="Times New Roman" pitchFamily="18" charset="0"/>
                          <a:cs typeface="Times New Roman" pitchFamily="18" charset="0"/>
                        </a:rPr>
                      </a:br>
                      <a:r>
                        <a:rPr lang="en-US" sz="1200" dirty="0" smtClean="0">
                          <a:latin typeface="Times New Roman" pitchFamily="18" charset="0"/>
                          <a:cs typeface="Times New Roman" pitchFamily="18" charset="0"/>
                        </a:rPr>
                        <a:t/>
                      </a:r>
                      <a:br>
                        <a:rPr lang="en-US" sz="1200" dirty="0" smtClean="0">
                          <a:latin typeface="Times New Roman" pitchFamily="18" charset="0"/>
                          <a:cs typeface="Times New Roman" pitchFamily="18" charset="0"/>
                        </a:rPr>
                      </a:br>
                      <a:r>
                        <a:rPr lang="en-US" sz="1200" dirty="0" smtClean="0">
                          <a:latin typeface="Times New Roman" pitchFamily="18" charset="0"/>
                          <a:cs typeface="Times New Roman" pitchFamily="18" charset="0"/>
                        </a:rPr>
                        <a:t>Yin-yang pairs</a:t>
                      </a:r>
                      <a:endParaRPr lang="en-US" sz="1200" dirty="0">
                        <a:latin typeface="Times New Roman" pitchFamily="18" charset="0"/>
                        <a:cs typeface="Times New Roman" pitchFamily="18" charset="0"/>
                      </a:endParaRPr>
                    </a:p>
                  </a:txBody>
                  <a:tcPr/>
                </a:tc>
              </a:tr>
              <a:tr h="4575548">
                <a:tc>
                  <a:txBody>
                    <a:bodyPr/>
                    <a:lstStyle/>
                    <a:p>
                      <a:endParaRPr lang="en-US" dirty="0"/>
                    </a:p>
                  </a:txBody>
                  <a:tcPr/>
                </a:tc>
                <a:tc>
                  <a:txBody>
                    <a:bodyPr/>
                    <a:lstStyle/>
                    <a:p>
                      <a:pPr marL="0" marR="0" algn="l">
                        <a:lnSpc>
                          <a:spcPct val="107000"/>
                        </a:lnSpc>
                        <a:spcBef>
                          <a:spcPts val="0"/>
                        </a:spcBef>
                        <a:spcAft>
                          <a:spcPts val="0"/>
                        </a:spcAft>
                      </a:pPr>
                      <a:r>
                        <a:rPr lang="en-US" sz="1200" b="1" dirty="0">
                          <a:effectLst/>
                          <a:latin typeface="Times New Roman"/>
                          <a:ea typeface="Times New Roman"/>
                          <a:cs typeface="Times New Roman"/>
                        </a:rPr>
                        <a:t>Tensor products of the (2*2)-nucleotide </a:t>
                      </a:r>
                      <a:r>
                        <a:rPr lang="en-US" sz="1200" b="1" dirty="0" smtClean="0">
                          <a:effectLst/>
                          <a:latin typeface="Times New Roman"/>
                          <a:ea typeface="Times New Roman"/>
                          <a:cs typeface="Times New Roman"/>
                        </a:rPr>
                        <a:t>matrices:</a:t>
                      </a:r>
                      <a:br>
                        <a:rPr lang="en-US" sz="1200" b="1" dirty="0" smtClean="0">
                          <a:effectLst/>
                          <a:latin typeface="Times New Roman"/>
                          <a:ea typeface="Times New Roman"/>
                          <a:cs typeface="Times New Roman"/>
                        </a:rPr>
                      </a:br>
                      <a:endParaRPr lang="en-US" sz="1100" dirty="0">
                        <a:effectLst/>
                        <a:latin typeface="Calibri"/>
                        <a:ea typeface="Malgun Gothic"/>
                        <a:cs typeface="Times New Roman"/>
                      </a:endParaRPr>
                    </a:p>
                    <a:p>
                      <a:pPr marL="0" marR="0" algn="l">
                        <a:lnSpc>
                          <a:spcPct val="107000"/>
                        </a:lnSpc>
                        <a:spcBef>
                          <a:spcPts val="0"/>
                        </a:spcBef>
                        <a:spcAft>
                          <a:spcPts val="0"/>
                        </a:spcAft>
                      </a:pP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 </a:t>
                      </a:r>
                      <a:r>
                        <a:rPr lang="en-US" sz="1200" baseline="-25000" dirty="0" smtClean="0">
                          <a:effectLst/>
                          <a:latin typeface="Times New Roman"/>
                          <a:ea typeface="Times New Roman"/>
                          <a:cs typeface="Times New Roman"/>
                        </a:rPr>
                        <a:t> </a:t>
                      </a:r>
                      <a:r>
                        <a:rPr lang="en-US" sz="1200" dirty="0" smtClean="0">
                          <a:effectLst/>
                          <a:latin typeface="Times New Roman"/>
                          <a:ea typeface="Times New Roman"/>
                          <a:cs typeface="Times New Roman"/>
                        </a:rPr>
                        <a:t>= </a:t>
                      </a:r>
                      <a:r>
                        <a:rPr lang="en-US" sz="1200" dirty="0">
                          <a:effectLst/>
                          <a:latin typeface="Times New Roman"/>
                          <a:ea typeface="Times New Roman"/>
                          <a:cs typeface="Times New Roman"/>
                        </a:rPr>
                        <a:t>[CCC, CCA, CAC, CAA, ACC, ACA, AAC, </a:t>
                      </a:r>
                      <a:r>
                        <a:rPr lang="en-US" sz="1200" dirty="0" smtClean="0">
                          <a:effectLst/>
                          <a:latin typeface="Times New Roman"/>
                          <a:ea typeface="Times New Roman"/>
                          <a:cs typeface="Times New Roman"/>
                        </a:rPr>
                        <a:t>AAA]</a:t>
                      </a:r>
                      <a:r>
                        <a:rPr lang="en-US" sz="1200" baseline="-25000" dirty="0" smtClean="0">
                          <a:effectLst/>
                          <a:latin typeface="Times New Roman"/>
                          <a:ea typeface="Times New Roman"/>
                          <a:cs typeface="Times New Roman"/>
                        </a:rPr>
                        <a:t>d</a:t>
                      </a:r>
                    </a:p>
                    <a:p>
                      <a:pPr marL="0" marR="0" algn="l">
                        <a:lnSpc>
                          <a:spcPct val="107000"/>
                        </a:lnSpc>
                        <a:spcBef>
                          <a:spcPts val="0"/>
                        </a:spcBef>
                        <a:spcAft>
                          <a:spcPts val="0"/>
                        </a:spcAft>
                      </a:pPr>
                      <a:r>
                        <a:rPr lang="en-US" sz="1200" b="1" baseline="-25000" dirty="0" smtClean="0">
                          <a:solidFill>
                            <a:srgbClr val="FF0000"/>
                          </a:solidFill>
                          <a:effectLst/>
                          <a:latin typeface="Times New Roman"/>
                          <a:ea typeface="Times New Roman"/>
                          <a:cs typeface="Times New Roman"/>
                        </a:rPr>
                        <a:t>                                                                    Pro         </a:t>
                      </a:r>
                      <a:r>
                        <a:rPr lang="en-US" sz="1200" b="1" baseline="-25000" dirty="0" err="1" smtClean="0">
                          <a:solidFill>
                            <a:srgbClr val="FF0000"/>
                          </a:solidFill>
                          <a:effectLst/>
                          <a:latin typeface="Times New Roman"/>
                          <a:ea typeface="Times New Roman"/>
                          <a:cs typeface="Times New Roman"/>
                        </a:rPr>
                        <a:t>Pro</a:t>
                      </a:r>
                      <a:r>
                        <a:rPr lang="en-US" sz="1200" b="1" baseline="-25000" dirty="0" smtClean="0">
                          <a:solidFill>
                            <a:srgbClr val="FF0000"/>
                          </a:solidFill>
                          <a:effectLst/>
                          <a:latin typeface="Times New Roman"/>
                          <a:ea typeface="Times New Roman"/>
                          <a:cs typeface="Times New Roman"/>
                        </a:rPr>
                        <a:t>        His            </a:t>
                      </a:r>
                      <a:r>
                        <a:rPr lang="en-US" sz="1200" b="1" baseline="-25000" dirty="0" err="1" smtClean="0">
                          <a:solidFill>
                            <a:srgbClr val="FF0000"/>
                          </a:solidFill>
                          <a:effectLst/>
                          <a:latin typeface="Times New Roman"/>
                          <a:ea typeface="Times New Roman"/>
                          <a:cs typeface="Times New Roman"/>
                        </a:rPr>
                        <a:t>Gln</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Thr</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Thr</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Asn</a:t>
                      </a:r>
                      <a:r>
                        <a:rPr lang="en-US" sz="1200" b="1" baseline="-25000" dirty="0" smtClean="0">
                          <a:solidFill>
                            <a:srgbClr val="FF0000"/>
                          </a:solidFill>
                          <a:effectLst/>
                          <a:latin typeface="Times New Roman"/>
                          <a:ea typeface="Times New Roman"/>
                          <a:cs typeface="Times New Roman"/>
                        </a:rPr>
                        <a:t>       Lys</a:t>
                      </a:r>
                    </a:p>
                    <a:p>
                      <a:pPr marL="0" marR="0" algn="l">
                        <a:lnSpc>
                          <a:spcPct val="107000"/>
                        </a:lnSpc>
                        <a:spcBef>
                          <a:spcPts val="0"/>
                        </a:spcBef>
                        <a:spcAft>
                          <a:spcPts val="0"/>
                        </a:spcAft>
                      </a:pPr>
                      <a:endParaRPr lang="en-US" sz="1100" baseline="-25000" dirty="0">
                        <a:effectLst/>
                        <a:latin typeface="Calibri"/>
                        <a:ea typeface="Malgun Gothic"/>
                        <a:cs typeface="Times New Roman"/>
                      </a:endParaRPr>
                    </a:p>
                    <a:p>
                      <a:pPr marL="0" marR="0" algn="l">
                        <a:lnSpc>
                          <a:spcPct val="107000"/>
                        </a:lnSpc>
                        <a:spcBef>
                          <a:spcPts val="0"/>
                        </a:spcBef>
                        <a:spcAft>
                          <a:spcPts val="0"/>
                        </a:spcAft>
                      </a:pP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rPr>
                        <a:t> </a:t>
                      </a:r>
                      <a:r>
                        <a:rPr lang="en-US" sz="1200" dirty="0" smtClean="0">
                          <a:effectLst/>
                          <a:latin typeface="Times New Roman"/>
                          <a:ea typeface="Times New Roman"/>
                          <a:cs typeface="Times New Roman"/>
                        </a:rPr>
                        <a:t> =  </a:t>
                      </a:r>
                      <a:r>
                        <a:rPr lang="en-US" sz="1200" dirty="0">
                          <a:effectLst/>
                          <a:latin typeface="Times New Roman"/>
                          <a:ea typeface="Times New Roman"/>
                          <a:cs typeface="Times New Roman"/>
                        </a:rPr>
                        <a:t>[CCT, CCG, CAT, CAG, ACT, ACG, AAT, </a:t>
                      </a:r>
                      <a:r>
                        <a:rPr lang="en-US" sz="1200" dirty="0" smtClean="0">
                          <a:effectLst/>
                          <a:latin typeface="Times New Roman"/>
                          <a:ea typeface="Times New Roman"/>
                          <a:cs typeface="Times New Roman"/>
                        </a:rPr>
                        <a:t>AAG]</a:t>
                      </a:r>
                      <a:r>
                        <a:rPr lang="en-US" sz="1200" baseline="-25000" dirty="0" smtClean="0">
                          <a:effectLst/>
                          <a:latin typeface="Times New Roman"/>
                          <a:ea typeface="Times New Roman"/>
                          <a:cs typeface="Times New Roman"/>
                        </a:rPr>
                        <a:t>d</a:t>
                      </a:r>
                      <a:br>
                        <a:rPr lang="en-US" sz="1200" baseline="-25000" dirty="0" smtClean="0">
                          <a:effectLst/>
                          <a:latin typeface="Times New Roman"/>
                          <a:ea typeface="Times New Roman"/>
                          <a:cs typeface="Times New Roman"/>
                        </a:rPr>
                      </a:br>
                      <a:r>
                        <a:rPr lang="en-US" sz="1200" b="1" baseline="-25000" dirty="0" smtClean="0">
                          <a:solidFill>
                            <a:srgbClr val="FF0000"/>
                          </a:solidFill>
                          <a:effectLst/>
                          <a:latin typeface="Times New Roman"/>
                          <a:ea typeface="Times New Roman"/>
                          <a:cs typeface="Times New Roman"/>
                        </a:rPr>
                        <a:t>                                                                      Pro         </a:t>
                      </a:r>
                      <a:r>
                        <a:rPr lang="en-US" sz="1200" b="1" baseline="-25000" dirty="0" err="1" smtClean="0">
                          <a:solidFill>
                            <a:srgbClr val="FF0000"/>
                          </a:solidFill>
                          <a:effectLst/>
                          <a:latin typeface="Times New Roman"/>
                          <a:ea typeface="Times New Roman"/>
                          <a:cs typeface="Times New Roman"/>
                        </a:rPr>
                        <a:t>Pro</a:t>
                      </a:r>
                      <a:r>
                        <a:rPr lang="en-US" sz="1200" b="1" baseline="-25000" dirty="0" smtClean="0">
                          <a:solidFill>
                            <a:srgbClr val="FF0000"/>
                          </a:solidFill>
                          <a:effectLst/>
                          <a:latin typeface="Times New Roman"/>
                          <a:ea typeface="Times New Roman"/>
                          <a:cs typeface="Times New Roman"/>
                        </a:rPr>
                        <a:t>         His          </a:t>
                      </a:r>
                      <a:r>
                        <a:rPr lang="en-US" sz="1200" b="1" baseline="-25000" dirty="0" err="1" smtClean="0">
                          <a:solidFill>
                            <a:srgbClr val="FF0000"/>
                          </a:solidFill>
                          <a:effectLst/>
                          <a:latin typeface="Times New Roman"/>
                          <a:ea typeface="Times New Roman"/>
                          <a:cs typeface="Times New Roman"/>
                        </a:rPr>
                        <a:t>Gln</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Thr</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Thr</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Asn</a:t>
                      </a:r>
                      <a:r>
                        <a:rPr lang="en-US" sz="1200" b="1" baseline="-25000" dirty="0" smtClean="0">
                          <a:solidFill>
                            <a:srgbClr val="FF0000"/>
                          </a:solidFill>
                          <a:effectLst/>
                          <a:latin typeface="Times New Roman"/>
                          <a:ea typeface="Times New Roman"/>
                          <a:cs typeface="Times New Roman"/>
                        </a:rPr>
                        <a:t>          Lys</a:t>
                      </a:r>
                    </a:p>
                    <a:p>
                      <a:pPr marL="0" marR="0" algn="l">
                        <a:lnSpc>
                          <a:spcPct val="107000"/>
                        </a:lnSpc>
                        <a:spcBef>
                          <a:spcPts val="0"/>
                        </a:spcBef>
                        <a:spcAft>
                          <a:spcPts val="0"/>
                        </a:spcAft>
                      </a:pPr>
                      <a:endParaRPr lang="en-US" sz="1100" dirty="0">
                        <a:effectLst/>
                        <a:latin typeface="Calibri"/>
                        <a:ea typeface="Malgun Gothic"/>
                        <a:cs typeface="Times New Roman"/>
                      </a:endParaRPr>
                    </a:p>
                    <a:p>
                      <a:pPr marL="0" marR="0" algn="l">
                        <a:lnSpc>
                          <a:spcPct val="107000"/>
                        </a:lnSpc>
                        <a:spcBef>
                          <a:spcPts val="0"/>
                        </a:spcBef>
                        <a:spcAft>
                          <a:spcPts val="0"/>
                        </a:spcAft>
                      </a:pP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rPr>
                        <a:t> </a:t>
                      </a:r>
                      <a:r>
                        <a:rPr lang="en-US" sz="1200" dirty="0" smtClean="0">
                          <a:effectLst/>
                          <a:latin typeface="Times New Roman"/>
                          <a:ea typeface="Times New Roman"/>
                          <a:cs typeface="Times New Roman"/>
                        </a:rPr>
                        <a:t> =  [</a:t>
                      </a:r>
                      <a:r>
                        <a:rPr lang="en-US" sz="1200" dirty="0">
                          <a:effectLst/>
                          <a:latin typeface="Times New Roman"/>
                          <a:ea typeface="Times New Roman"/>
                          <a:cs typeface="Times New Roman"/>
                        </a:rPr>
                        <a:t>CTC, CTA, CGC, CGA, ATC, ATA, AGC, </a:t>
                      </a:r>
                      <a:r>
                        <a:rPr lang="en-US" sz="1200" dirty="0" smtClean="0">
                          <a:effectLst/>
                          <a:latin typeface="Times New Roman"/>
                          <a:ea typeface="Times New Roman"/>
                          <a:cs typeface="Times New Roman"/>
                        </a:rPr>
                        <a:t>AGA]</a:t>
                      </a:r>
                      <a:r>
                        <a:rPr lang="en-US" sz="1200" baseline="-25000" dirty="0" smtClean="0">
                          <a:effectLst/>
                          <a:latin typeface="Times New Roman"/>
                          <a:ea typeface="Times New Roman"/>
                          <a:cs typeface="Times New Roman"/>
                        </a:rPr>
                        <a:t>d</a:t>
                      </a:r>
                      <a:br>
                        <a:rPr lang="en-US" sz="1200" baseline="-25000" dirty="0" smtClean="0">
                          <a:effectLst/>
                          <a:latin typeface="Times New Roman"/>
                          <a:ea typeface="Times New Roman"/>
                          <a:cs typeface="Times New Roman"/>
                        </a:rPr>
                      </a:br>
                      <a:r>
                        <a:rPr lang="en-US" sz="1200" baseline="-25000" dirty="0" smtClean="0">
                          <a:effectLst/>
                          <a:latin typeface="Times New Roman" pitchFamily="18" charset="0"/>
                          <a:ea typeface="Times New Roman"/>
                          <a:cs typeface="Times New Roman" pitchFamily="18" charset="0"/>
                        </a:rPr>
                        <a:t>                                                                     </a:t>
                      </a:r>
                      <a:r>
                        <a:rPr lang="en-US" sz="1200" b="1" baseline="-25000" dirty="0" err="1" smtClean="0">
                          <a:solidFill>
                            <a:srgbClr val="FF0000"/>
                          </a:solidFill>
                          <a:effectLst/>
                          <a:latin typeface="Times New Roman" pitchFamily="18" charset="0"/>
                          <a:ea typeface="Times New Roman"/>
                          <a:cs typeface="Times New Roman" pitchFamily="18" charset="0"/>
                        </a:rPr>
                        <a:t>Leu</a:t>
                      </a:r>
                      <a:r>
                        <a:rPr lang="en-US" sz="1200" b="1" baseline="-25000" dirty="0" smtClean="0">
                          <a:solidFill>
                            <a:srgbClr val="FF0000"/>
                          </a:solidFill>
                          <a:effectLst/>
                          <a:latin typeface="Times New Roman" pitchFamily="18" charset="0"/>
                          <a:ea typeface="Times New Roman"/>
                          <a:cs typeface="Times New Roman" pitchFamily="18" charset="0"/>
                        </a:rPr>
                        <a:t>        </a:t>
                      </a:r>
                      <a:r>
                        <a:rPr lang="en-US" sz="1200" b="1" baseline="-25000" dirty="0" err="1" smtClean="0">
                          <a:solidFill>
                            <a:srgbClr val="FF0000"/>
                          </a:solidFill>
                          <a:effectLst/>
                          <a:latin typeface="Times New Roman" pitchFamily="18" charset="0"/>
                          <a:ea typeface="Times New Roman"/>
                          <a:cs typeface="Times New Roman" pitchFamily="18" charset="0"/>
                        </a:rPr>
                        <a:t>Leu</a:t>
                      </a:r>
                      <a:r>
                        <a:rPr lang="en-US" sz="1200" b="1" baseline="-25000" dirty="0" smtClean="0">
                          <a:solidFill>
                            <a:srgbClr val="FF0000"/>
                          </a:solidFill>
                          <a:effectLst/>
                          <a:latin typeface="Times New Roman" pitchFamily="18" charset="0"/>
                          <a:ea typeface="Times New Roman"/>
                          <a:cs typeface="Times New Roman" pitchFamily="18" charset="0"/>
                        </a:rPr>
                        <a:t>         </a:t>
                      </a:r>
                      <a:r>
                        <a:rPr lang="en-US" sz="1200" b="1" baseline="-25000" dirty="0" err="1" smtClean="0">
                          <a:solidFill>
                            <a:srgbClr val="FF0000"/>
                          </a:solidFill>
                          <a:effectLst/>
                          <a:latin typeface="Times New Roman" pitchFamily="18" charset="0"/>
                          <a:ea typeface="Times New Roman"/>
                          <a:cs typeface="Times New Roman" pitchFamily="18" charset="0"/>
                        </a:rPr>
                        <a:t>Arg</a:t>
                      </a:r>
                      <a:r>
                        <a:rPr lang="en-US" sz="1200" b="1" baseline="-25000" dirty="0" smtClean="0">
                          <a:solidFill>
                            <a:srgbClr val="FF0000"/>
                          </a:solidFill>
                          <a:effectLst/>
                          <a:latin typeface="Times New Roman" pitchFamily="18" charset="0"/>
                          <a:ea typeface="Times New Roman"/>
                          <a:cs typeface="Times New Roman" pitchFamily="18" charset="0"/>
                        </a:rPr>
                        <a:t>         </a:t>
                      </a:r>
                      <a:r>
                        <a:rPr lang="en-US" sz="1200" b="1" baseline="-25000" dirty="0" err="1" smtClean="0">
                          <a:solidFill>
                            <a:srgbClr val="FF0000"/>
                          </a:solidFill>
                          <a:effectLst/>
                          <a:latin typeface="Times New Roman" pitchFamily="18" charset="0"/>
                          <a:ea typeface="Times New Roman"/>
                          <a:cs typeface="Times New Roman" pitchFamily="18" charset="0"/>
                        </a:rPr>
                        <a:t>Arg</a:t>
                      </a:r>
                      <a:r>
                        <a:rPr lang="en-US" sz="1200" b="1" baseline="-25000" dirty="0" smtClean="0">
                          <a:solidFill>
                            <a:srgbClr val="FF0000"/>
                          </a:solidFill>
                          <a:effectLst/>
                          <a:latin typeface="Times New Roman" pitchFamily="18" charset="0"/>
                          <a:ea typeface="Times New Roman"/>
                          <a:cs typeface="Times New Roman" pitchFamily="18" charset="0"/>
                        </a:rPr>
                        <a:t>           Ile         Met          </a:t>
                      </a:r>
                      <a:r>
                        <a:rPr lang="en-US" sz="1200" b="1" baseline="-25000" dirty="0" err="1" smtClean="0">
                          <a:solidFill>
                            <a:srgbClr val="FF0000"/>
                          </a:solidFill>
                          <a:effectLst/>
                          <a:latin typeface="Times New Roman" pitchFamily="18" charset="0"/>
                          <a:ea typeface="Times New Roman"/>
                          <a:cs typeface="Times New Roman" pitchFamily="18" charset="0"/>
                        </a:rPr>
                        <a:t>Ser</a:t>
                      </a:r>
                      <a:r>
                        <a:rPr lang="en-US" sz="1200" b="1" baseline="-25000" dirty="0" smtClean="0">
                          <a:solidFill>
                            <a:srgbClr val="FF0000"/>
                          </a:solidFill>
                          <a:effectLst/>
                          <a:latin typeface="Times New Roman" pitchFamily="18" charset="0"/>
                          <a:ea typeface="Times New Roman"/>
                          <a:cs typeface="Times New Roman" pitchFamily="18" charset="0"/>
                        </a:rPr>
                        <a:t>  </a:t>
                      </a:r>
                      <a:r>
                        <a:rPr lang="en-US" sz="1200" b="1" baseline="-25000" dirty="0" smtClean="0">
                          <a:solidFill>
                            <a:srgbClr val="0070C0"/>
                          </a:solidFill>
                          <a:effectLst/>
                          <a:latin typeface="Times New Roman" pitchFamily="18" charset="0"/>
                          <a:ea typeface="Times New Roman"/>
                          <a:cs typeface="Times New Roman" pitchFamily="18" charset="0"/>
                        </a:rPr>
                        <a:t>       Stop</a:t>
                      </a:r>
                    </a:p>
                    <a:p>
                      <a:pPr marL="0" marR="0" algn="l">
                        <a:lnSpc>
                          <a:spcPct val="107000"/>
                        </a:lnSpc>
                        <a:spcBef>
                          <a:spcPts val="0"/>
                        </a:spcBef>
                        <a:spcAft>
                          <a:spcPts val="0"/>
                        </a:spcAft>
                      </a:pPr>
                      <a:endParaRPr lang="en-US" sz="1200" b="1" dirty="0">
                        <a:solidFill>
                          <a:srgbClr val="FF0000"/>
                        </a:solidFill>
                        <a:effectLst/>
                        <a:latin typeface="Times New Roman" pitchFamily="18" charset="0"/>
                        <a:ea typeface="Malgun Gothic"/>
                        <a:cs typeface="Times New Roman" pitchFamily="18" charset="0"/>
                      </a:endParaRPr>
                    </a:p>
                    <a:p>
                      <a:pPr marL="0" marR="0" algn="l">
                        <a:lnSpc>
                          <a:spcPct val="107000"/>
                        </a:lnSpc>
                        <a:spcBef>
                          <a:spcPts val="0"/>
                        </a:spcBef>
                        <a:spcAft>
                          <a:spcPts val="0"/>
                        </a:spcAft>
                      </a:pP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 [T,G]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rPr>
                        <a:t> </a:t>
                      </a:r>
                      <a:r>
                        <a:rPr lang="en-US" sz="1200" dirty="0" smtClean="0">
                          <a:effectLst/>
                          <a:latin typeface="Times New Roman"/>
                          <a:ea typeface="Times New Roman"/>
                          <a:cs typeface="Times New Roman"/>
                        </a:rPr>
                        <a:t> =   [</a:t>
                      </a:r>
                      <a:r>
                        <a:rPr lang="en-US" sz="1200" dirty="0">
                          <a:effectLst/>
                          <a:latin typeface="Times New Roman"/>
                          <a:ea typeface="Times New Roman"/>
                          <a:cs typeface="Times New Roman"/>
                        </a:rPr>
                        <a:t>CTT, CTG, CGT, CGG, ATT, ATG, AGT, </a:t>
                      </a:r>
                      <a:r>
                        <a:rPr lang="en-US" sz="1200" dirty="0" smtClean="0">
                          <a:effectLst/>
                          <a:latin typeface="Times New Roman"/>
                          <a:ea typeface="Times New Roman"/>
                          <a:cs typeface="Times New Roman"/>
                        </a:rPr>
                        <a:t>AGG]</a:t>
                      </a:r>
                      <a:r>
                        <a:rPr lang="en-US" sz="1200" baseline="-25000" dirty="0" smtClean="0">
                          <a:effectLst/>
                          <a:latin typeface="Times New Roman"/>
                          <a:ea typeface="Times New Roman"/>
                          <a:cs typeface="Times New Roman"/>
                        </a:rPr>
                        <a:t>d</a:t>
                      </a:r>
                    </a:p>
                    <a:p>
                      <a:pPr marL="0" marR="0" algn="l">
                        <a:lnSpc>
                          <a:spcPct val="107000"/>
                        </a:lnSpc>
                        <a:spcBef>
                          <a:spcPts val="0"/>
                        </a:spcBef>
                        <a:spcAft>
                          <a:spcPts val="0"/>
                        </a:spcAft>
                      </a:pPr>
                      <a:r>
                        <a:rPr lang="en-US" sz="1200" baseline="-25000" dirty="0" smtClean="0">
                          <a:solidFill>
                            <a:srgbClr val="FF0000"/>
                          </a:solidFill>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Leu</a:t>
                      </a:r>
                      <a:r>
                        <a:rPr lang="en-US" sz="1200" baseline="-25000" dirty="0" smtClean="0">
                          <a:solidFill>
                            <a:srgbClr val="FF0000"/>
                          </a:solidFill>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Leu</a:t>
                      </a:r>
                      <a:r>
                        <a:rPr lang="en-US" sz="1200" baseline="-25000" dirty="0" smtClean="0">
                          <a:solidFill>
                            <a:srgbClr val="FF0000"/>
                          </a:solidFill>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Arg</a:t>
                      </a:r>
                      <a:r>
                        <a:rPr lang="en-US" sz="1200" baseline="-25000" dirty="0" smtClean="0">
                          <a:solidFill>
                            <a:srgbClr val="FF0000"/>
                          </a:solidFill>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Arg</a:t>
                      </a:r>
                      <a:r>
                        <a:rPr lang="en-US" sz="1200" baseline="-25000" dirty="0" smtClean="0">
                          <a:solidFill>
                            <a:srgbClr val="FF0000"/>
                          </a:solidFill>
                          <a:effectLst/>
                          <a:latin typeface="Times New Roman"/>
                          <a:ea typeface="Times New Roman"/>
                          <a:cs typeface="Times New Roman"/>
                        </a:rPr>
                        <a:t>           Ile         Met         </a:t>
                      </a:r>
                      <a:r>
                        <a:rPr lang="en-US" sz="1200" baseline="-25000" dirty="0" err="1" smtClean="0">
                          <a:solidFill>
                            <a:srgbClr val="FF0000"/>
                          </a:solidFill>
                          <a:effectLst/>
                          <a:latin typeface="Times New Roman"/>
                          <a:ea typeface="Times New Roman"/>
                          <a:cs typeface="Times New Roman"/>
                        </a:rPr>
                        <a:t>Ser</a:t>
                      </a:r>
                      <a:r>
                        <a:rPr lang="en-US" sz="1200" baseline="-25000" dirty="0" smtClean="0">
                          <a:solidFill>
                            <a:srgbClr val="FF0000"/>
                          </a:solidFill>
                          <a:effectLst/>
                          <a:latin typeface="Times New Roman"/>
                          <a:ea typeface="Times New Roman"/>
                          <a:cs typeface="Times New Roman"/>
                        </a:rPr>
                        <a:t>        </a:t>
                      </a:r>
                      <a:r>
                        <a:rPr lang="en-US" sz="1200" baseline="-25000" dirty="0" smtClean="0">
                          <a:solidFill>
                            <a:srgbClr val="0070C0"/>
                          </a:solidFill>
                          <a:effectLst/>
                          <a:latin typeface="Times New Roman"/>
                          <a:ea typeface="Times New Roman"/>
                          <a:cs typeface="Times New Roman"/>
                        </a:rPr>
                        <a:t>Stop</a:t>
                      </a:r>
                    </a:p>
                    <a:p>
                      <a:pPr marL="0" marR="0" algn="l">
                        <a:lnSpc>
                          <a:spcPct val="107000"/>
                        </a:lnSpc>
                        <a:spcBef>
                          <a:spcPts val="0"/>
                        </a:spcBef>
                        <a:spcAft>
                          <a:spcPts val="0"/>
                        </a:spcAft>
                      </a:pPr>
                      <a:endParaRPr lang="en-US" sz="1100" dirty="0">
                        <a:effectLst/>
                        <a:latin typeface="Calibri"/>
                        <a:ea typeface="Malgun Gothic"/>
                        <a:cs typeface="Times New Roman"/>
                      </a:endParaRPr>
                    </a:p>
                    <a:p>
                      <a:pPr marL="0" marR="0" algn="l">
                        <a:lnSpc>
                          <a:spcPct val="107000"/>
                        </a:lnSpc>
                        <a:spcBef>
                          <a:spcPts val="0"/>
                        </a:spcBef>
                        <a:spcAft>
                          <a:spcPts val="0"/>
                        </a:spcAft>
                      </a:pP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rPr>
                        <a:t> </a:t>
                      </a:r>
                      <a:r>
                        <a:rPr lang="en-US" sz="1200" dirty="0" smtClean="0">
                          <a:effectLst/>
                          <a:latin typeface="Times New Roman"/>
                          <a:ea typeface="Times New Roman"/>
                          <a:cs typeface="Times New Roman"/>
                        </a:rPr>
                        <a:t> =   [</a:t>
                      </a:r>
                      <a:r>
                        <a:rPr lang="en-US" sz="1200" dirty="0">
                          <a:effectLst/>
                          <a:latin typeface="Times New Roman"/>
                          <a:ea typeface="Times New Roman"/>
                          <a:cs typeface="Times New Roman"/>
                        </a:rPr>
                        <a:t>TCC, TCA, TAC, TAA, GCC, GCA, GAC, </a:t>
                      </a:r>
                      <a:r>
                        <a:rPr lang="en-US" sz="1200" dirty="0" smtClean="0">
                          <a:effectLst/>
                          <a:latin typeface="Times New Roman"/>
                          <a:ea typeface="Times New Roman"/>
                          <a:cs typeface="Times New Roman"/>
                        </a:rPr>
                        <a:t>GAA]</a:t>
                      </a:r>
                      <a:r>
                        <a:rPr lang="en-US" sz="1200" baseline="-25000" dirty="0" smtClean="0">
                          <a:effectLst/>
                          <a:latin typeface="Times New Roman"/>
                          <a:ea typeface="Times New Roman"/>
                          <a:cs typeface="Times New Roman"/>
                        </a:rPr>
                        <a:t>d</a:t>
                      </a:r>
                      <a:br>
                        <a:rPr lang="en-US" sz="1200" baseline="-25000" dirty="0" smtClean="0">
                          <a:effectLst/>
                          <a:latin typeface="Times New Roman"/>
                          <a:ea typeface="Times New Roman"/>
                          <a:cs typeface="Times New Roman"/>
                        </a:rPr>
                      </a:br>
                      <a:r>
                        <a:rPr lang="en-US" sz="1200" baseline="0" dirty="0" smtClean="0">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Ser</a:t>
                      </a:r>
                      <a:r>
                        <a:rPr lang="en-US" sz="1200" baseline="-25000" dirty="0" smtClean="0">
                          <a:solidFill>
                            <a:srgbClr val="FF0000"/>
                          </a:solidFill>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Ser</a:t>
                      </a:r>
                      <a:r>
                        <a:rPr lang="en-US" sz="1200" baseline="-25000" dirty="0" smtClean="0">
                          <a:solidFill>
                            <a:srgbClr val="FF0000"/>
                          </a:solidFill>
                          <a:effectLst/>
                          <a:latin typeface="Times New Roman"/>
                          <a:ea typeface="Times New Roman"/>
                          <a:cs typeface="Times New Roman"/>
                        </a:rPr>
                        <a:t>          Tyr </a:t>
                      </a:r>
                      <a:r>
                        <a:rPr lang="en-US" sz="1200" baseline="-25000" dirty="0" smtClean="0">
                          <a:effectLst/>
                          <a:latin typeface="Times New Roman"/>
                          <a:ea typeface="Times New Roman"/>
                          <a:cs typeface="Times New Roman"/>
                        </a:rPr>
                        <a:t>       </a:t>
                      </a:r>
                      <a:r>
                        <a:rPr lang="en-US" sz="1200" baseline="-25000" dirty="0" smtClean="0">
                          <a:solidFill>
                            <a:srgbClr val="0070C0"/>
                          </a:solidFill>
                          <a:effectLst/>
                          <a:latin typeface="Times New Roman"/>
                          <a:ea typeface="Times New Roman"/>
                          <a:cs typeface="Times New Roman"/>
                        </a:rPr>
                        <a:t>Stop  </a:t>
                      </a:r>
                      <a:r>
                        <a:rPr lang="en-US" sz="1200" baseline="-25000" dirty="0" smtClean="0">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Ala</a:t>
                      </a:r>
                      <a:r>
                        <a:rPr lang="en-US" sz="1200" baseline="-25000" dirty="0" smtClean="0">
                          <a:solidFill>
                            <a:srgbClr val="FF0000"/>
                          </a:solidFill>
                          <a:effectLst/>
                          <a:latin typeface="Times New Roman"/>
                          <a:ea typeface="Times New Roman"/>
                          <a:cs typeface="Times New Roman"/>
                        </a:rPr>
                        <a:t>         </a:t>
                      </a:r>
                      <a:r>
                        <a:rPr lang="en-US" sz="1200" baseline="-25000" dirty="0" err="1" smtClean="0">
                          <a:solidFill>
                            <a:srgbClr val="FF0000"/>
                          </a:solidFill>
                          <a:effectLst/>
                          <a:latin typeface="Times New Roman"/>
                          <a:ea typeface="Times New Roman"/>
                          <a:cs typeface="Times New Roman"/>
                        </a:rPr>
                        <a:t>Ala</a:t>
                      </a:r>
                      <a:r>
                        <a:rPr lang="en-US" sz="1200" baseline="-25000" dirty="0" smtClean="0">
                          <a:solidFill>
                            <a:srgbClr val="FF0000"/>
                          </a:solidFill>
                          <a:effectLst/>
                          <a:latin typeface="Times New Roman"/>
                          <a:ea typeface="Times New Roman"/>
                          <a:cs typeface="Times New Roman"/>
                        </a:rPr>
                        <a:t>          Asp        </a:t>
                      </a:r>
                      <a:r>
                        <a:rPr lang="en-US" sz="1200" baseline="-25000" dirty="0" err="1" smtClean="0">
                          <a:solidFill>
                            <a:srgbClr val="FF0000"/>
                          </a:solidFill>
                          <a:effectLst/>
                          <a:latin typeface="Times New Roman"/>
                          <a:ea typeface="Times New Roman"/>
                          <a:cs typeface="Times New Roman"/>
                        </a:rPr>
                        <a:t>Glu</a:t>
                      </a:r>
                      <a:endParaRPr lang="en-US" sz="1200" baseline="-25000" dirty="0" smtClean="0">
                        <a:solidFill>
                          <a:srgbClr val="FF0000"/>
                        </a:solidFill>
                        <a:effectLst/>
                        <a:latin typeface="Times New Roman"/>
                        <a:ea typeface="Times New Roman"/>
                        <a:cs typeface="Times New Roman"/>
                      </a:endParaRPr>
                    </a:p>
                    <a:p>
                      <a:pPr marL="0" marR="0" algn="l">
                        <a:lnSpc>
                          <a:spcPct val="107000"/>
                        </a:lnSpc>
                        <a:spcBef>
                          <a:spcPts val="0"/>
                        </a:spcBef>
                        <a:spcAft>
                          <a:spcPts val="0"/>
                        </a:spcAft>
                      </a:pPr>
                      <a:endParaRPr lang="en-US" sz="1100" dirty="0">
                        <a:effectLst/>
                        <a:latin typeface="Calibri"/>
                        <a:ea typeface="Malgun Gothic"/>
                        <a:cs typeface="Times New Roman"/>
                      </a:endParaRPr>
                    </a:p>
                    <a:p>
                      <a:pPr marL="0" marR="0" algn="l">
                        <a:lnSpc>
                          <a:spcPct val="107000"/>
                        </a:lnSpc>
                        <a:spcBef>
                          <a:spcPts val="0"/>
                        </a:spcBef>
                        <a:spcAft>
                          <a:spcPts val="0"/>
                        </a:spcAft>
                      </a:pP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rPr>
                        <a:t> </a:t>
                      </a:r>
                      <a:r>
                        <a:rPr lang="en-US" sz="1200" dirty="0" smtClean="0">
                          <a:effectLst/>
                          <a:latin typeface="Times New Roman"/>
                          <a:ea typeface="Times New Roman"/>
                          <a:cs typeface="Times New Roman"/>
                        </a:rPr>
                        <a:t>   =  </a:t>
                      </a:r>
                      <a:r>
                        <a:rPr lang="en-US" sz="1200" dirty="0">
                          <a:effectLst/>
                          <a:latin typeface="Times New Roman"/>
                          <a:ea typeface="Times New Roman"/>
                          <a:cs typeface="Times New Roman"/>
                        </a:rPr>
                        <a:t>[TCT, TCG, TAT, TAG, GCT, GCG, GAT, </a:t>
                      </a:r>
                      <a:r>
                        <a:rPr lang="en-US" sz="1200" dirty="0" smtClean="0">
                          <a:effectLst/>
                          <a:latin typeface="Times New Roman"/>
                          <a:ea typeface="Times New Roman"/>
                          <a:cs typeface="Times New Roman"/>
                        </a:rPr>
                        <a:t>GAG]</a:t>
                      </a:r>
                      <a:r>
                        <a:rPr lang="en-US" sz="1200" baseline="-25000" dirty="0" smtClean="0">
                          <a:effectLst/>
                          <a:latin typeface="Times New Roman"/>
                          <a:ea typeface="Times New Roman"/>
                          <a:cs typeface="Times New Roman"/>
                        </a:rPr>
                        <a:t>d</a:t>
                      </a:r>
                      <a:br>
                        <a:rPr lang="en-US" sz="1200" baseline="-25000" dirty="0" smtClean="0">
                          <a:effectLst/>
                          <a:latin typeface="Times New Roman"/>
                          <a:ea typeface="Times New Roman"/>
                          <a:cs typeface="Times New Roman"/>
                        </a:rPr>
                      </a:br>
                      <a:r>
                        <a:rPr lang="en-US" sz="1200" baseline="-25000" dirty="0" smtClean="0">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Ser</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Ser</a:t>
                      </a:r>
                      <a:r>
                        <a:rPr lang="en-US" sz="1200" b="1" baseline="-25000" dirty="0" smtClean="0">
                          <a:solidFill>
                            <a:srgbClr val="FF0000"/>
                          </a:solidFill>
                          <a:effectLst/>
                          <a:latin typeface="Times New Roman"/>
                          <a:ea typeface="Times New Roman"/>
                          <a:cs typeface="Times New Roman"/>
                        </a:rPr>
                        <a:t>         Tyr       </a:t>
                      </a:r>
                      <a:r>
                        <a:rPr lang="en-US" sz="1200" b="1" baseline="-25000" dirty="0" smtClean="0">
                          <a:solidFill>
                            <a:srgbClr val="0070C0"/>
                          </a:solidFill>
                          <a:effectLst/>
                          <a:latin typeface="Times New Roman"/>
                          <a:ea typeface="Times New Roman"/>
                          <a:cs typeface="Times New Roman"/>
                        </a:rPr>
                        <a:t>Stop</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Ala</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Ala</a:t>
                      </a:r>
                      <a:r>
                        <a:rPr lang="en-US" sz="1200" b="1" baseline="-25000" dirty="0" smtClean="0">
                          <a:solidFill>
                            <a:srgbClr val="FF0000"/>
                          </a:solidFill>
                          <a:effectLst/>
                          <a:latin typeface="Times New Roman"/>
                          <a:ea typeface="Times New Roman"/>
                          <a:cs typeface="Times New Roman"/>
                        </a:rPr>
                        <a:t>           Asp         </a:t>
                      </a:r>
                      <a:r>
                        <a:rPr lang="en-US" sz="1200" b="1" baseline="-25000" dirty="0" err="1" smtClean="0">
                          <a:solidFill>
                            <a:srgbClr val="FF0000"/>
                          </a:solidFill>
                          <a:effectLst/>
                          <a:latin typeface="Times New Roman"/>
                          <a:ea typeface="Times New Roman"/>
                          <a:cs typeface="Times New Roman"/>
                        </a:rPr>
                        <a:t>Glu</a:t>
                      </a:r>
                      <a:endParaRPr lang="en-US" sz="1200" b="1" baseline="-25000" dirty="0" smtClean="0">
                        <a:solidFill>
                          <a:srgbClr val="FF0000"/>
                        </a:solidFill>
                        <a:effectLst/>
                        <a:latin typeface="Times New Roman"/>
                        <a:ea typeface="Times New Roman"/>
                        <a:cs typeface="Times New Roman"/>
                      </a:endParaRPr>
                    </a:p>
                    <a:p>
                      <a:pPr marL="0" marR="0" algn="l">
                        <a:lnSpc>
                          <a:spcPct val="107000"/>
                        </a:lnSpc>
                        <a:spcBef>
                          <a:spcPts val="0"/>
                        </a:spcBef>
                        <a:spcAft>
                          <a:spcPts val="0"/>
                        </a:spcAft>
                      </a:pPr>
                      <a:endParaRPr lang="en-US" sz="1100" b="1" dirty="0">
                        <a:solidFill>
                          <a:srgbClr val="FF0000"/>
                        </a:solidFill>
                        <a:effectLst/>
                        <a:latin typeface="Calibri"/>
                        <a:ea typeface="Malgun Gothic"/>
                        <a:cs typeface="Times New Roman"/>
                      </a:endParaRPr>
                    </a:p>
                    <a:p>
                      <a:pPr marL="0" marR="0" algn="l">
                        <a:lnSpc>
                          <a:spcPct val="107000"/>
                        </a:lnSpc>
                        <a:spcBef>
                          <a:spcPts val="0"/>
                        </a:spcBef>
                        <a:spcAft>
                          <a:spcPts val="0"/>
                        </a:spcAft>
                      </a:pP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[T,G]</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sym typeface="Symbol"/>
                        </a:rPr>
                        <a:t></a:t>
                      </a:r>
                      <a:r>
                        <a:rPr lang="en-US" sz="1200" dirty="0">
                          <a:effectLst/>
                          <a:latin typeface="Times New Roman"/>
                          <a:ea typeface="Times New Roman"/>
                          <a:cs typeface="Times New Roman"/>
                        </a:rPr>
                        <a:t>[C,A]</a:t>
                      </a:r>
                      <a:r>
                        <a:rPr lang="en-US" sz="1200" baseline="-25000" dirty="0">
                          <a:effectLst/>
                          <a:latin typeface="Times New Roman"/>
                          <a:ea typeface="Times New Roman"/>
                          <a:cs typeface="Times New Roman"/>
                        </a:rPr>
                        <a:t>d</a:t>
                      </a:r>
                      <a:r>
                        <a:rPr lang="en-US" sz="1200" dirty="0">
                          <a:effectLst/>
                          <a:latin typeface="Times New Roman"/>
                          <a:ea typeface="Times New Roman"/>
                          <a:cs typeface="Times New Roman"/>
                        </a:rPr>
                        <a:t> </a:t>
                      </a:r>
                      <a:r>
                        <a:rPr lang="en-US" sz="1200" dirty="0" smtClean="0">
                          <a:effectLst/>
                          <a:latin typeface="Times New Roman"/>
                          <a:ea typeface="Times New Roman"/>
                          <a:cs typeface="Times New Roman"/>
                        </a:rPr>
                        <a:t>    =   [</a:t>
                      </a:r>
                      <a:r>
                        <a:rPr lang="en-US" sz="1200" dirty="0">
                          <a:effectLst/>
                          <a:latin typeface="Times New Roman"/>
                          <a:ea typeface="Times New Roman"/>
                          <a:cs typeface="Times New Roman"/>
                        </a:rPr>
                        <a:t>TTC, TTA, TGC, TGA, GTC, GTA, </a:t>
                      </a:r>
                      <a:r>
                        <a:rPr lang="en-US" sz="1200" dirty="0" smtClean="0">
                          <a:effectLst/>
                          <a:latin typeface="Times New Roman"/>
                          <a:ea typeface="Times New Roman"/>
                          <a:cs typeface="Times New Roman"/>
                        </a:rPr>
                        <a:t>GGC, GGA]</a:t>
                      </a:r>
                      <a:r>
                        <a:rPr lang="en-US" sz="1200" baseline="-25000" dirty="0" smtClean="0">
                          <a:effectLst/>
                          <a:latin typeface="Times New Roman"/>
                          <a:ea typeface="Times New Roman"/>
                          <a:cs typeface="Times New Roman"/>
                        </a:rPr>
                        <a:t>d</a:t>
                      </a:r>
                      <a:br>
                        <a:rPr lang="en-US" sz="1200" baseline="-25000" dirty="0" smtClean="0">
                          <a:effectLst/>
                          <a:latin typeface="Times New Roman"/>
                          <a:ea typeface="Times New Roman"/>
                          <a:cs typeface="Times New Roman"/>
                        </a:rPr>
                      </a:br>
                      <a:r>
                        <a:rPr lang="en-US" sz="1200"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Phe</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Leu</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Cys</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Trp</a:t>
                      </a:r>
                      <a:r>
                        <a:rPr lang="en-US" sz="1200" b="1" baseline="-25000" dirty="0" smtClean="0">
                          <a:solidFill>
                            <a:srgbClr val="FF0000"/>
                          </a:solidFill>
                          <a:effectLst/>
                          <a:latin typeface="Times New Roman"/>
                          <a:ea typeface="Times New Roman"/>
                          <a:cs typeface="Times New Roman"/>
                        </a:rPr>
                        <a:t>         Val           </a:t>
                      </a:r>
                      <a:r>
                        <a:rPr lang="en-US" sz="1200" b="1" baseline="-25000" dirty="0" err="1" smtClean="0">
                          <a:solidFill>
                            <a:srgbClr val="FF0000"/>
                          </a:solidFill>
                          <a:effectLst/>
                          <a:latin typeface="Times New Roman"/>
                          <a:ea typeface="Times New Roman"/>
                          <a:cs typeface="Times New Roman"/>
                        </a:rPr>
                        <a:t>Val</a:t>
                      </a:r>
                      <a:r>
                        <a:rPr lang="en-US" sz="1200" b="1" baseline="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Gly</a:t>
                      </a:r>
                      <a:r>
                        <a:rPr lang="en-US" sz="1200" b="1" baseline="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Gly</a:t>
                      </a:r>
                      <a:endParaRPr lang="en-US" sz="1200" b="1" baseline="-25000" dirty="0" smtClean="0">
                        <a:solidFill>
                          <a:srgbClr val="FF0000"/>
                        </a:solidFill>
                        <a:effectLst/>
                        <a:latin typeface="Times New Roman"/>
                        <a:ea typeface="Times New Roman"/>
                        <a:cs typeface="Times New Roman"/>
                      </a:endParaRPr>
                    </a:p>
                    <a:p>
                      <a:pPr marL="0" marR="0" algn="l">
                        <a:lnSpc>
                          <a:spcPct val="107000"/>
                        </a:lnSpc>
                        <a:spcBef>
                          <a:spcPts val="0"/>
                        </a:spcBef>
                        <a:spcAft>
                          <a:spcPts val="0"/>
                        </a:spcAft>
                      </a:pPr>
                      <a:endParaRPr lang="en-US" sz="1200" baseline="-25000" dirty="0" smtClean="0">
                        <a:solidFill>
                          <a:srgbClr val="FF0000"/>
                        </a:solidFill>
                        <a:effectLst/>
                        <a:latin typeface="Times New Roman"/>
                        <a:ea typeface="Times New Roman"/>
                        <a:cs typeface="Times New Roman"/>
                      </a:endParaRPr>
                    </a:p>
                    <a:p>
                      <a:pPr marL="0" marR="0" indent="0" algn="l" defTabSz="914400" rtl="0" eaLnBrk="1" fontAlgn="auto" latinLnBrk="0" hangingPunct="1">
                        <a:lnSpc>
                          <a:spcPct val="107000"/>
                        </a:lnSpc>
                        <a:spcBef>
                          <a:spcPts val="0"/>
                        </a:spcBef>
                        <a:spcAft>
                          <a:spcPts val="0"/>
                        </a:spcAft>
                        <a:buClrTx/>
                        <a:buSzTx/>
                        <a:buFontTx/>
                        <a:buNone/>
                        <a:tabLst/>
                        <a:defRPr/>
                      </a:pPr>
                      <a:r>
                        <a:rPr lang="en-US" sz="1200" dirty="0" smtClean="0">
                          <a:effectLst/>
                          <a:latin typeface="Times New Roman"/>
                          <a:ea typeface="Times New Roman"/>
                          <a:cs typeface="Times New Roman"/>
                        </a:rPr>
                        <a:t>[T,G]</a:t>
                      </a:r>
                      <a:r>
                        <a:rPr lang="en-US" sz="1200" baseline="-25000" dirty="0" smtClean="0">
                          <a:effectLst/>
                          <a:latin typeface="Times New Roman"/>
                          <a:ea typeface="Times New Roman"/>
                          <a:cs typeface="Times New Roman"/>
                        </a:rPr>
                        <a:t>d</a:t>
                      </a:r>
                      <a:r>
                        <a:rPr lang="en-US" sz="1200" dirty="0" smtClean="0">
                          <a:effectLst/>
                          <a:latin typeface="Times New Roman"/>
                          <a:ea typeface="Times New Roman"/>
                          <a:cs typeface="Times New Roman"/>
                          <a:sym typeface="Symbol"/>
                        </a:rPr>
                        <a:t></a:t>
                      </a:r>
                      <a:r>
                        <a:rPr lang="en-US" sz="1200" dirty="0" smtClean="0">
                          <a:effectLst/>
                          <a:latin typeface="Times New Roman"/>
                          <a:ea typeface="Times New Roman"/>
                          <a:cs typeface="Times New Roman"/>
                        </a:rPr>
                        <a:t>[T,G]</a:t>
                      </a:r>
                      <a:r>
                        <a:rPr lang="en-US" sz="1200" baseline="-25000" dirty="0" smtClean="0">
                          <a:effectLst/>
                          <a:latin typeface="Times New Roman"/>
                          <a:ea typeface="Times New Roman"/>
                          <a:cs typeface="Times New Roman"/>
                        </a:rPr>
                        <a:t>d</a:t>
                      </a:r>
                      <a:r>
                        <a:rPr lang="en-US" sz="1200" dirty="0" smtClean="0">
                          <a:effectLst/>
                          <a:latin typeface="Times New Roman"/>
                          <a:ea typeface="Times New Roman"/>
                          <a:cs typeface="Times New Roman"/>
                          <a:sym typeface="Symbol"/>
                        </a:rPr>
                        <a:t></a:t>
                      </a:r>
                      <a:r>
                        <a:rPr lang="en-US" sz="1200" dirty="0" smtClean="0">
                          <a:effectLst/>
                          <a:latin typeface="Times New Roman"/>
                          <a:ea typeface="Times New Roman"/>
                          <a:cs typeface="Times New Roman"/>
                        </a:rPr>
                        <a:t>[T,G]</a:t>
                      </a:r>
                      <a:r>
                        <a:rPr lang="en-US" sz="1200" baseline="-25000" dirty="0" smtClean="0">
                          <a:effectLst/>
                          <a:latin typeface="Times New Roman"/>
                          <a:ea typeface="Times New Roman"/>
                          <a:cs typeface="Times New Roman"/>
                        </a:rPr>
                        <a:t>d</a:t>
                      </a:r>
                      <a:r>
                        <a:rPr lang="en-US" sz="1200" dirty="0" smtClean="0">
                          <a:effectLst/>
                          <a:latin typeface="Times New Roman"/>
                          <a:ea typeface="Times New Roman"/>
                          <a:cs typeface="Times New Roman"/>
                        </a:rPr>
                        <a:t>     =   [TTT, TTG, TGT, TGG, GTT, GTG, GGT, GGG]</a:t>
                      </a:r>
                      <a:r>
                        <a:rPr lang="en-US" sz="1200" baseline="-25000" dirty="0" smtClean="0">
                          <a:effectLst/>
                          <a:latin typeface="Times New Roman"/>
                          <a:ea typeface="Times New Roman"/>
                          <a:cs typeface="Times New Roman"/>
                        </a:rPr>
                        <a:t>d</a:t>
                      </a:r>
                      <a:br>
                        <a:rPr lang="en-US" sz="1200" baseline="-25000" dirty="0" smtClean="0">
                          <a:effectLst/>
                          <a:latin typeface="Times New Roman"/>
                          <a:ea typeface="Times New Roman"/>
                          <a:cs typeface="Times New Roman"/>
                        </a:rPr>
                      </a:b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Phe</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Leu</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Cys</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Trp</a:t>
                      </a:r>
                      <a:r>
                        <a:rPr lang="en-US" sz="1200" b="1" baseline="-25000" dirty="0" smtClean="0">
                          <a:solidFill>
                            <a:srgbClr val="FF0000"/>
                          </a:solidFill>
                          <a:effectLst/>
                          <a:latin typeface="Times New Roman"/>
                          <a:ea typeface="Times New Roman"/>
                          <a:cs typeface="Times New Roman"/>
                        </a:rPr>
                        <a:t>          Val         Val        </a:t>
                      </a:r>
                      <a:r>
                        <a:rPr lang="en-US" sz="1200" b="1" baseline="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Gly</a:t>
                      </a:r>
                      <a:r>
                        <a:rPr lang="en-US" sz="1200" b="1" baseline="-25000" dirty="0" smtClean="0">
                          <a:solidFill>
                            <a:srgbClr val="FF0000"/>
                          </a:solidFill>
                          <a:effectLst/>
                          <a:latin typeface="Times New Roman"/>
                          <a:ea typeface="Times New Roman"/>
                          <a:cs typeface="Times New Roman"/>
                        </a:rPr>
                        <a:t>        </a:t>
                      </a:r>
                      <a:r>
                        <a:rPr lang="en-US" sz="1200" b="1" baseline="-25000" dirty="0" err="1" smtClean="0">
                          <a:solidFill>
                            <a:srgbClr val="FF0000"/>
                          </a:solidFill>
                          <a:effectLst/>
                          <a:latin typeface="Times New Roman"/>
                          <a:ea typeface="Times New Roman"/>
                          <a:cs typeface="Times New Roman"/>
                        </a:rPr>
                        <a:t>Gly</a:t>
                      </a:r>
                      <a:endParaRPr lang="en-US" sz="1200" baseline="0" dirty="0" smtClean="0">
                        <a:effectLst/>
                        <a:latin typeface="Times New Roman"/>
                        <a:ea typeface="Times New Roman"/>
                        <a:cs typeface="Times New Roman"/>
                      </a:endParaRPr>
                    </a:p>
                    <a:p>
                      <a:pPr marL="0" marR="0" algn="l">
                        <a:lnSpc>
                          <a:spcPct val="107000"/>
                        </a:lnSpc>
                        <a:spcBef>
                          <a:spcPts val="0"/>
                        </a:spcBef>
                        <a:spcAft>
                          <a:spcPts val="0"/>
                        </a:spcAft>
                      </a:pPr>
                      <a:endParaRPr lang="en-US" sz="1100" dirty="0">
                        <a:effectLst/>
                        <a:latin typeface="Calibri"/>
                        <a:ea typeface="Malgun Gothic"/>
                        <a:cs typeface="Times New Roman"/>
                      </a:endParaRPr>
                    </a:p>
                  </a:txBody>
                  <a:tcPr marL="114300" marR="114300" marT="0" marB="0"/>
                </a:tc>
              </a:tr>
            </a:tbl>
          </a:graphicData>
        </a:graphic>
      </p:graphicFrame>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650730" y="1030184"/>
            <a:ext cx="1269365" cy="1057910"/>
          </a:xfrm>
          <a:prstGeom prst="rect">
            <a:avLst/>
          </a:prstGeom>
          <a:noFill/>
          <a:ln>
            <a:noFill/>
          </a:ln>
        </p:spPr>
      </p:pic>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030184"/>
            <a:ext cx="3684905" cy="1091565"/>
          </a:xfrm>
          <a:prstGeom prst="rect">
            <a:avLst/>
          </a:prstGeom>
          <a:noFill/>
          <a:ln>
            <a:noFill/>
          </a:ln>
        </p:spPr>
      </p:pic>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545923" y="3958062"/>
            <a:ext cx="2412670" cy="546100"/>
          </a:xfrm>
          <a:prstGeom prst="rect">
            <a:avLst/>
          </a:prstGeom>
          <a:noFill/>
          <a:ln>
            <a:noFill/>
          </a:ln>
        </p:spPr>
      </p:pic>
    </p:spTree>
    <p:extLst>
      <p:ext uri="{BB962C8B-B14F-4D97-AF65-F5344CB8AC3E}">
        <p14:creationId xmlns:p14="http://schemas.microsoft.com/office/powerpoint/2010/main" val="12336316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solidFill>
                  <a:srgbClr val="FF0000"/>
                </a:solidFill>
                <a:latin typeface="Times New Roman"/>
                <a:cs typeface="Times New Roman"/>
              </a:rPr>
              <a:t>Organisms as Musical Instruments</a:t>
            </a:r>
            <a:br>
              <a:rPr lang="en-US" sz="2400" b="1" dirty="0" smtClean="0">
                <a:solidFill>
                  <a:srgbClr val="FF0000"/>
                </a:solidFill>
                <a:latin typeface="Times New Roman"/>
                <a:cs typeface="Times New Roman"/>
              </a:rPr>
            </a:br>
            <a:r>
              <a:rPr lang="en-US" sz="2000" b="1" dirty="0" smtClean="0">
                <a:latin typeface="Times New Roman"/>
                <a:cs typeface="Times New Roman"/>
              </a:rPr>
              <a:t>(S. </a:t>
            </a:r>
            <a:r>
              <a:rPr lang="en-US" sz="2000" b="1" dirty="0" err="1" smtClean="0">
                <a:latin typeface="Times New Roman"/>
                <a:cs typeface="Times New Roman"/>
              </a:rPr>
              <a:t>Petoukhov</a:t>
            </a:r>
            <a:r>
              <a:rPr lang="en-US" sz="2000" b="1" dirty="0" smtClean="0">
                <a:latin typeface="Times New Roman"/>
                <a:cs typeface="Times New Roman"/>
              </a:rPr>
              <a:t>)</a:t>
            </a:r>
            <a:endParaRPr lang="en-US" sz="2400" b="1" dirty="0">
              <a:solidFill>
                <a:srgbClr val="FF0000"/>
              </a:solidFill>
              <a:latin typeface="Times New Roman"/>
              <a:cs typeface="Times New Roman"/>
            </a:endParaRPr>
          </a:p>
        </p:txBody>
      </p:sp>
      <p:sp>
        <p:nvSpPr>
          <p:cNvPr id="4" name="Rectangle 3"/>
          <p:cNvSpPr/>
          <p:nvPr/>
        </p:nvSpPr>
        <p:spPr>
          <a:xfrm>
            <a:off x="2658311" y="3244334"/>
            <a:ext cx="441873" cy="369332"/>
          </a:xfrm>
          <a:prstGeom prst="rect">
            <a:avLst/>
          </a:prstGeom>
        </p:spPr>
        <p:txBody>
          <a:bodyPr wrap="none">
            <a:spAutoFit/>
          </a:bodyPr>
          <a:lstStyle/>
          <a:p>
            <a:r>
              <a:rPr lang="en-US" dirty="0" err="1" smtClean="0"/>
              <a:t>s.g</a:t>
            </a:r>
            <a:endParaRPr lang="en-US" dirty="0"/>
          </a:p>
        </p:txBody>
      </p:sp>
      <p:pic>
        <p:nvPicPr>
          <p:cNvPr id="5" name="Picture 4" descr="organisms_as_musicalinstrument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1143000"/>
            <a:ext cx="4869004" cy="5486400"/>
          </a:xfrm>
          <a:prstGeom prst="rect">
            <a:avLst/>
          </a:prstGeom>
        </p:spPr>
      </p:pic>
    </p:spTree>
    <p:extLst>
      <p:ext uri="{BB962C8B-B14F-4D97-AF65-F5344CB8AC3E}">
        <p14:creationId xmlns:p14="http://schemas.microsoft.com/office/powerpoint/2010/main" val="2454209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79" y="23446"/>
            <a:ext cx="8229600" cy="586154"/>
          </a:xfrm>
        </p:spPr>
        <p:txBody>
          <a:bodyPr>
            <a:normAutofit/>
          </a:bodyPr>
          <a:lstStyle/>
          <a:p>
            <a:pPr algn="l"/>
            <a:r>
              <a:rPr lang="en-US" sz="2000" b="1" dirty="0" smtClean="0">
                <a:solidFill>
                  <a:srgbClr val="FF0000"/>
                </a:solidFill>
                <a:latin typeface="Times New Roman" pitchFamily="18" charset="0"/>
                <a:cs typeface="Times New Roman" pitchFamily="18" charset="0"/>
              </a:rPr>
              <a:t>Generalizing the </a:t>
            </a:r>
            <a:r>
              <a:rPr lang="en-US" sz="2000" b="1" i="1" dirty="0" smtClean="0">
                <a:solidFill>
                  <a:srgbClr val="FF0000"/>
                </a:solidFill>
                <a:latin typeface="Times New Roman" pitchFamily="18" charset="0"/>
                <a:cs typeface="Times New Roman" pitchFamily="18" charset="0"/>
              </a:rPr>
              <a:t>Planck Radiation equation </a:t>
            </a:r>
            <a:r>
              <a:rPr lang="en-US" sz="2000" b="1" dirty="0" smtClean="0">
                <a:solidFill>
                  <a:srgbClr val="FF0000"/>
                </a:solidFill>
                <a:latin typeface="Times New Roman" pitchFamily="18" charset="0"/>
                <a:cs typeface="Times New Roman" pitchFamily="18" charset="0"/>
              </a:rPr>
              <a:t>to the </a:t>
            </a:r>
            <a:r>
              <a:rPr lang="en-US" sz="2000" b="1" i="1" dirty="0" smtClean="0">
                <a:solidFill>
                  <a:srgbClr val="FF0000"/>
                </a:solidFill>
                <a:latin typeface="Times New Roman" pitchFamily="18" charset="0"/>
                <a:cs typeface="Times New Roman" pitchFamily="18" charset="0"/>
              </a:rPr>
              <a:t>Planck Distribution </a:t>
            </a:r>
            <a:r>
              <a:rPr lang="en-US" sz="2000" b="1" dirty="0" smtClean="0">
                <a:solidFill>
                  <a:srgbClr val="FF0000"/>
                </a:solidFill>
                <a:latin typeface="Times New Roman" pitchFamily="18" charset="0"/>
                <a:cs typeface="Times New Roman" pitchFamily="18" charset="0"/>
              </a:rPr>
              <a:t>(PD)</a:t>
            </a:r>
            <a:endParaRPr lang="en-US" sz="20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2170034"/>
              </p:ext>
            </p:extLst>
          </p:nvPr>
        </p:nvGraphicFramePr>
        <p:xfrm>
          <a:off x="457200" y="685801"/>
          <a:ext cx="8229600" cy="6019799"/>
        </p:xfrm>
        <a:graphic>
          <a:graphicData uri="http://schemas.openxmlformats.org/drawingml/2006/table">
            <a:tbl>
              <a:tblPr firstRow="1" bandRow="1">
                <a:tableStyleId>{5C22544A-7EE6-4342-B048-85BDC9FD1C3A}</a:tableStyleId>
              </a:tblPr>
              <a:tblGrid>
                <a:gridCol w="4114800"/>
                <a:gridCol w="4114800"/>
              </a:tblGrid>
              <a:tr h="2136817">
                <a:tc>
                  <a:txBody>
                    <a:bodyPr/>
                    <a:lstStyle/>
                    <a:p>
                      <a:endParaRPr lang="en-US" dirty="0"/>
                    </a:p>
                  </a:txBody>
                  <a:tcPr/>
                </a:tc>
                <a:tc>
                  <a:txBody>
                    <a:bodyPr/>
                    <a:lstStyle/>
                    <a:p>
                      <a:endParaRPr lang="en-US" dirty="0"/>
                    </a:p>
                  </a:txBody>
                  <a:tcPr/>
                </a:tc>
              </a:tr>
              <a:tr h="2187123">
                <a:tc>
                  <a:txBody>
                    <a:bodyPr/>
                    <a:lstStyle/>
                    <a:p>
                      <a:endParaRPr lang="en-US" dirty="0"/>
                    </a:p>
                  </a:txBody>
                  <a:tcPr/>
                </a:tc>
                <a:tc>
                  <a:txBody>
                    <a:bodyPr/>
                    <a:lstStyle/>
                    <a:p>
                      <a:endParaRPr lang="en-US" dirty="0"/>
                    </a:p>
                  </a:txBody>
                  <a:tcPr/>
                </a:tc>
              </a:tr>
              <a:tr h="1695859">
                <a:tc gridSpan="2">
                  <a:txBody>
                    <a:bodyPr/>
                    <a:lstStyle/>
                    <a:p>
                      <a:pPr>
                        <a:spcBef>
                          <a:spcPct val="20000"/>
                        </a:spcBef>
                      </a:pPr>
                      <a:endParaRPr lang="en-US" sz="1400" b="1" i="1" dirty="0" smtClean="0">
                        <a:latin typeface="Times New Roman" pitchFamily="18" charset="0"/>
                      </a:endParaRPr>
                    </a:p>
                    <a:p>
                      <a:pPr>
                        <a:spcBef>
                          <a:spcPct val="20000"/>
                        </a:spcBef>
                      </a:pPr>
                      <a:r>
                        <a:rPr lang="en-US" sz="1400" b="1" i="1" dirty="0" smtClean="0">
                          <a:latin typeface="Times New Roman" pitchFamily="18" charset="0"/>
                        </a:rPr>
                        <a:t>Blackbody radiation equation:</a:t>
                      </a:r>
                      <a:r>
                        <a:rPr lang="en-US" sz="1400" b="1" dirty="0" smtClean="0">
                          <a:latin typeface="Times New Roman" pitchFamily="18" charset="0"/>
                        </a:rPr>
                        <a:t>                              u(λ, </a:t>
                      </a:r>
                      <a:r>
                        <a:rPr lang="en-US" sz="1400" b="1" dirty="0" smtClean="0">
                          <a:solidFill>
                            <a:srgbClr val="FF0000"/>
                          </a:solidFill>
                          <a:latin typeface="Times New Roman" pitchFamily="18" charset="0"/>
                        </a:rPr>
                        <a:t>T</a:t>
                      </a:r>
                      <a:r>
                        <a:rPr lang="en-US" sz="1400" b="1" dirty="0" smtClean="0">
                          <a:latin typeface="Times New Roman" pitchFamily="18" charset="0"/>
                        </a:rPr>
                        <a:t>) = (</a:t>
                      </a:r>
                      <a:r>
                        <a:rPr lang="en-US" sz="1400" b="1" dirty="0" smtClean="0">
                          <a:solidFill>
                            <a:srgbClr val="FF0000"/>
                          </a:solidFill>
                          <a:latin typeface="Times New Roman" pitchFamily="18" charset="0"/>
                        </a:rPr>
                        <a:t>2hc</a:t>
                      </a:r>
                      <a:r>
                        <a:rPr lang="en-US" sz="1400" b="1" baseline="30000" dirty="0" smtClean="0">
                          <a:solidFill>
                            <a:srgbClr val="FF0000"/>
                          </a:solidFill>
                          <a:latin typeface="Times New Roman" pitchFamily="18" charset="0"/>
                        </a:rPr>
                        <a:t>2</a:t>
                      </a:r>
                      <a:r>
                        <a:rPr lang="en-US" sz="1400" b="1" dirty="0" smtClean="0">
                          <a:latin typeface="Times New Roman" pitchFamily="18" charset="0"/>
                        </a:rPr>
                        <a:t>/λ</a:t>
                      </a:r>
                      <a:r>
                        <a:rPr lang="en-US" sz="1400" b="1" baseline="30000" dirty="0" smtClean="0">
                          <a:latin typeface="Times New Roman" pitchFamily="18" charset="0"/>
                        </a:rPr>
                        <a:t>5</a:t>
                      </a:r>
                      <a:r>
                        <a:rPr lang="en-US" sz="1400" b="1" dirty="0" smtClean="0">
                          <a:latin typeface="Times New Roman" pitchFamily="18" charset="0"/>
                        </a:rPr>
                        <a:t>)/(</a:t>
                      </a:r>
                      <a:r>
                        <a:rPr lang="en-US" sz="1400" b="1" dirty="0" err="1" smtClean="0">
                          <a:latin typeface="Times New Roman" pitchFamily="18" charset="0"/>
                        </a:rPr>
                        <a:t>e</a:t>
                      </a:r>
                      <a:r>
                        <a:rPr lang="en-US" sz="1400" b="1" baseline="30000" dirty="0" err="1" smtClean="0">
                          <a:solidFill>
                            <a:srgbClr val="FF0000"/>
                          </a:solidFill>
                          <a:latin typeface="Times New Roman" pitchFamily="18" charset="0"/>
                        </a:rPr>
                        <a:t>hc</a:t>
                      </a:r>
                      <a:r>
                        <a:rPr lang="en-US" sz="1400" b="1" baseline="30000" dirty="0" smtClean="0">
                          <a:solidFill>
                            <a:srgbClr val="FF0000"/>
                          </a:solidFill>
                          <a:latin typeface="Times New Roman" pitchFamily="18" charset="0"/>
                        </a:rPr>
                        <a:t>/</a:t>
                      </a:r>
                      <a:r>
                        <a:rPr lang="en-US" sz="1400" b="1" baseline="30000" dirty="0" err="1" smtClean="0">
                          <a:latin typeface="Times New Roman" pitchFamily="18" charset="0"/>
                        </a:rPr>
                        <a:t>λ</a:t>
                      </a:r>
                      <a:r>
                        <a:rPr lang="en-US" sz="1400" b="1" baseline="30000" dirty="0" err="1" smtClean="0">
                          <a:solidFill>
                            <a:srgbClr val="FF0000"/>
                          </a:solidFill>
                          <a:latin typeface="Times New Roman" pitchFamily="18" charset="0"/>
                        </a:rPr>
                        <a:t>kT</a:t>
                      </a:r>
                      <a:r>
                        <a:rPr lang="en-US" sz="1400" b="1" dirty="0" smtClean="0">
                          <a:latin typeface="Times New Roman" pitchFamily="18" charset="0"/>
                        </a:rPr>
                        <a:t> – 1)                                        (</a:t>
                      </a:r>
                      <a:r>
                        <a:rPr lang="en-US" sz="1400" b="1" dirty="0" smtClean="0">
                          <a:solidFill>
                            <a:srgbClr val="FF0000"/>
                          </a:solidFill>
                          <a:latin typeface="Times New Roman" pitchFamily="18" charset="0"/>
                        </a:rPr>
                        <a:t>1</a:t>
                      </a:r>
                      <a:r>
                        <a:rPr lang="en-US" sz="1400" b="1" dirty="0" smtClean="0">
                          <a:latin typeface="Times New Roman" pitchFamily="18" charset="0"/>
                        </a:rPr>
                        <a:t>) </a:t>
                      </a:r>
                      <a:br>
                        <a:rPr lang="en-US" sz="1400" b="1" dirty="0" smtClean="0">
                          <a:latin typeface="Times New Roman" pitchFamily="18" charset="0"/>
                        </a:rPr>
                      </a:br>
                      <a:r>
                        <a:rPr lang="en-US" sz="1600" b="1" dirty="0" smtClean="0">
                          <a:latin typeface="Times New Roman" pitchFamily="18" charset="0"/>
                        </a:rPr>
                        <a:t>       </a:t>
                      </a:r>
                    </a:p>
                    <a:p>
                      <a:pPr>
                        <a:spcBef>
                          <a:spcPct val="20000"/>
                        </a:spcBef>
                      </a:pPr>
                      <a:r>
                        <a:rPr lang="en-US" sz="1400" b="1" i="1" dirty="0" smtClean="0">
                          <a:latin typeface="Times New Roman" pitchFamily="18" charset="0"/>
                        </a:rPr>
                        <a:t>Blackbody radiation-like equation (BRE)       </a:t>
                      </a:r>
                      <a:r>
                        <a:rPr lang="en-US" sz="1400" b="1" dirty="0" smtClean="0">
                          <a:latin typeface="Times New Roman" pitchFamily="18" charset="0"/>
                        </a:rPr>
                        <a:t>      y = (</a:t>
                      </a:r>
                      <a:r>
                        <a:rPr lang="en-US" sz="1400" b="1" dirty="0" smtClean="0">
                          <a:solidFill>
                            <a:srgbClr val="FF0000"/>
                          </a:solidFill>
                          <a:latin typeface="Times New Roman" pitchFamily="18" charset="0"/>
                        </a:rPr>
                        <a:t>a</a:t>
                      </a:r>
                      <a:r>
                        <a:rPr lang="en-US" sz="1400" b="1" dirty="0" smtClean="0">
                          <a:latin typeface="Times New Roman" pitchFamily="18" charset="0"/>
                        </a:rPr>
                        <a:t>/x</a:t>
                      </a:r>
                      <a:r>
                        <a:rPr lang="en-US" sz="1400" b="1" baseline="30000" dirty="0" smtClean="0">
                          <a:latin typeface="Times New Roman" pitchFamily="18" charset="0"/>
                        </a:rPr>
                        <a:t>5</a:t>
                      </a:r>
                      <a:r>
                        <a:rPr lang="en-US" sz="1400" b="1" dirty="0" smtClean="0">
                          <a:latin typeface="Times New Roman" pitchFamily="18" charset="0"/>
                        </a:rPr>
                        <a:t>)/(</a:t>
                      </a:r>
                      <a:r>
                        <a:rPr lang="en-US" sz="1400" b="1" dirty="0" err="1" smtClean="0">
                          <a:latin typeface="Times New Roman" pitchFamily="18" charset="0"/>
                        </a:rPr>
                        <a:t>e</a:t>
                      </a:r>
                      <a:r>
                        <a:rPr lang="en-US" sz="1400" b="1" baseline="30000" dirty="0" err="1" smtClean="0">
                          <a:solidFill>
                            <a:srgbClr val="FF0000"/>
                          </a:solidFill>
                          <a:latin typeface="Times New Roman" pitchFamily="18" charset="0"/>
                        </a:rPr>
                        <a:t>b</a:t>
                      </a:r>
                      <a:r>
                        <a:rPr lang="en-US" sz="1400" b="1" baseline="30000" dirty="0" smtClean="0">
                          <a:latin typeface="Times New Roman" pitchFamily="18" charset="0"/>
                        </a:rPr>
                        <a:t>/x</a:t>
                      </a:r>
                      <a:r>
                        <a:rPr lang="en-US" sz="1400" b="1" dirty="0" smtClean="0">
                          <a:latin typeface="Times New Roman" pitchFamily="18" charset="0"/>
                        </a:rPr>
                        <a:t>  - 1)                                                          (</a:t>
                      </a:r>
                      <a:r>
                        <a:rPr lang="en-US" sz="1400" b="1" dirty="0" smtClean="0">
                          <a:solidFill>
                            <a:srgbClr val="FF0000"/>
                          </a:solidFill>
                          <a:latin typeface="Times New Roman" pitchFamily="18" charset="0"/>
                        </a:rPr>
                        <a:t>2</a:t>
                      </a:r>
                      <a:r>
                        <a:rPr lang="en-US" sz="1400" b="1" dirty="0" smtClean="0">
                          <a:latin typeface="Times New Roman" pitchFamily="18" charset="0"/>
                        </a:rPr>
                        <a:t>)</a:t>
                      </a:r>
                    </a:p>
                    <a:p>
                      <a:pPr>
                        <a:spcBef>
                          <a:spcPct val="20000"/>
                        </a:spcBef>
                      </a:pPr>
                      <a:endParaRPr lang="en-US" sz="1400" b="1" dirty="0" smtClean="0">
                        <a:latin typeface="Times New Roman" pitchFamily="18" charset="0"/>
                      </a:endParaRPr>
                    </a:p>
                    <a:p>
                      <a:pPr>
                        <a:spcBef>
                          <a:spcPct val="20000"/>
                        </a:spcBef>
                      </a:pPr>
                      <a:r>
                        <a:rPr lang="en-US" sz="1400" b="1" i="1" dirty="0" err="1" smtClean="0">
                          <a:latin typeface="Times New Roman" pitchFamily="18" charset="0"/>
                        </a:rPr>
                        <a:t>Planckian</a:t>
                      </a:r>
                      <a:r>
                        <a:rPr lang="en-US" sz="1400" b="1" i="1" dirty="0" smtClean="0">
                          <a:latin typeface="Times New Roman" pitchFamily="18" charset="0"/>
                        </a:rPr>
                        <a:t> Distribution</a:t>
                      </a:r>
                      <a:r>
                        <a:rPr lang="en-US" sz="1400" b="1" i="0" baseline="0" dirty="0" smtClean="0">
                          <a:latin typeface="Times New Roman" pitchFamily="18" charset="0"/>
                        </a:rPr>
                        <a:t> Equation </a:t>
                      </a:r>
                      <a:r>
                        <a:rPr lang="en-US" sz="1400" b="1" dirty="0" smtClean="0">
                          <a:latin typeface="Times New Roman" pitchFamily="18" charset="0"/>
                        </a:rPr>
                        <a:t>(</a:t>
                      </a:r>
                      <a:r>
                        <a:rPr lang="en-US" sz="1400" b="1" i="1" dirty="0" smtClean="0">
                          <a:latin typeface="Times New Roman" pitchFamily="18" charset="0"/>
                        </a:rPr>
                        <a:t>PDE</a:t>
                      </a:r>
                      <a:r>
                        <a:rPr lang="en-US" sz="1400" b="1" dirty="0" smtClean="0">
                          <a:latin typeface="Times New Roman" pitchFamily="18" charset="0"/>
                        </a:rPr>
                        <a:t>)                y =(</a:t>
                      </a:r>
                      <a:r>
                        <a:rPr lang="en-US" sz="1400" b="1" dirty="0" smtClean="0">
                          <a:solidFill>
                            <a:srgbClr val="FF0000"/>
                          </a:solidFill>
                          <a:latin typeface="Times New Roman" pitchFamily="18" charset="0"/>
                        </a:rPr>
                        <a:t>a</a:t>
                      </a:r>
                      <a:r>
                        <a:rPr lang="en-US" sz="1400" b="1" dirty="0" smtClean="0">
                          <a:latin typeface="Times New Roman" pitchFamily="18" charset="0"/>
                        </a:rPr>
                        <a:t>(</a:t>
                      </a:r>
                      <a:r>
                        <a:rPr lang="en-US" sz="1400" b="1" dirty="0" smtClean="0">
                          <a:solidFill>
                            <a:srgbClr val="FF0000"/>
                          </a:solidFill>
                          <a:latin typeface="Times New Roman" pitchFamily="18" charset="0"/>
                        </a:rPr>
                        <a:t>A</a:t>
                      </a:r>
                      <a:r>
                        <a:rPr lang="en-US" sz="1400" b="1" dirty="0" smtClean="0">
                          <a:latin typeface="Times New Roman" pitchFamily="18" charset="0"/>
                        </a:rPr>
                        <a:t>x + </a:t>
                      </a:r>
                      <a:r>
                        <a:rPr lang="en-US" sz="1400" b="1" dirty="0" smtClean="0">
                          <a:solidFill>
                            <a:srgbClr val="FF0000"/>
                          </a:solidFill>
                          <a:latin typeface="Times New Roman" pitchFamily="18" charset="0"/>
                        </a:rPr>
                        <a:t>B</a:t>
                      </a:r>
                      <a:r>
                        <a:rPr lang="en-US" sz="1400" b="1" dirty="0" smtClean="0">
                          <a:latin typeface="Times New Roman" pitchFamily="18" charset="0"/>
                        </a:rPr>
                        <a:t>)</a:t>
                      </a:r>
                      <a:r>
                        <a:rPr lang="en-US" sz="1400" b="1" baseline="30000" dirty="0" smtClean="0">
                          <a:latin typeface="Times New Roman" pitchFamily="18" charset="0"/>
                        </a:rPr>
                        <a:t>-5</a:t>
                      </a:r>
                      <a:r>
                        <a:rPr lang="en-US" sz="1400" b="1" dirty="0" smtClean="0">
                          <a:latin typeface="Times New Roman" pitchFamily="18" charset="0"/>
                        </a:rPr>
                        <a:t>)/(</a:t>
                      </a:r>
                      <a:r>
                        <a:rPr lang="en-US" sz="1400" b="1" dirty="0" err="1" smtClean="0">
                          <a:latin typeface="Times New Roman" pitchFamily="18" charset="0"/>
                        </a:rPr>
                        <a:t>e</a:t>
                      </a:r>
                      <a:r>
                        <a:rPr lang="en-US" sz="1400" b="1" baseline="30000" dirty="0" err="1" smtClean="0">
                          <a:solidFill>
                            <a:srgbClr val="FF0000"/>
                          </a:solidFill>
                          <a:latin typeface="Times New Roman" pitchFamily="18" charset="0"/>
                        </a:rPr>
                        <a:t>b</a:t>
                      </a:r>
                      <a:r>
                        <a:rPr lang="en-US" sz="1400" b="1" baseline="30000" dirty="0" smtClean="0">
                          <a:latin typeface="Times New Roman" pitchFamily="18" charset="0"/>
                        </a:rPr>
                        <a:t>/(</a:t>
                      </a:r>
                      <a:r>
                        <a:rPr lang="en-US" sz="1400" b="1" baseline="30000" dirty="0" smtClean="0">
                          <a:solidFill>
                            <a:srgbClr val="FF0000"/>
                          </a:solidFill>
                          <a:latin typeface="Times New Roman" pitchFamily="18" charset="0"/>
                        </a:rPr>
                        <a:t>A</a:t>
                      </a:r>
                      <a:r>
                        <a:rPr lang="en-US" sz="1400" b="1" baseline="30000" dirty="0" smtClean="0">
                          <a:latin typeface="Times New Roman" pitchFamily="18" charset="0"/>
                        </a:rPr>
                        <a:t>x + </a:t>
                      </a:r>
                      <a:r>
                        <a:rPr lang="en-US" sz="1400" b="1" baseline="30000" dirty="0" smtClean="0">
                          <a:solidFill>
                            <a:srgbClr val="FF0000"/>
                          </a:solidFill>
                          <a:latin typeface="Times New Roman" pitchFamily="18" charset="0"/>
                        </a:rPr>
                        <a:t>B</a:t>
                      </a:r>
                      <a:r>
                        <a:rPr lang="en-US" sz="1400" b="1" baseline="30000" dirty="0" smtClean="0">
                          <a:latin typeface="Times New Roman" pitchFamily="18" charset="0"/>
                        </a:rPr>
                        <a:t>)  </a:t>
                      </a:r>
                      <a:r>
                        <a:rPr lang="en-US" sz="1400" b="1" dirty="0" smtClean="0">
                          <a:latin typeface="Times New Roman" pitchFamily="18" charset="0"/>
                        </a:rPr>
                        <a:t>– 1)                                      (</a:t>
                      </a:r>
                      <a:r>
                        <a:rPr lang="en-US" sz="1400" b="1" dirty="0" smtClean="0">
                          <a:solidFill>
                            <a:srgbClr val="FF0000"/>
                          </a:solidFill>
                          <a:latin typeface="Times New Roman" pitchFamily="18" charset="0"/>
                        </a:rPr>
                        <a:t>3</a:t>
                      </a:r>
                      <a:r>
                        <a:rPr lang="en-US" sz="1400" b="1" dirty="0" smtClean="0">
                          <a:latin typeface="Times New Roman" pitchFamily="18" charset="0"/>
                        </a:rPr>
                        <a:t>)</a:t>
                      </a:r>
                      <a:endParaRPr lang="en-US" sz="1400" dirty="0"/>
                    </a:p>
                  </a:txBody>
                  <a:tcPr/>
                </a:tc>
                <a:tc hMerge="1">
                  <a:txBody>
                    <a:bodyPr/>
                    <a:lstStyle/>
                    <a:p>
                      <a:endParaRPr lang="en-US" dirty="0"/>
                    </a:p>
                  </a:txBody>
                  <a:tcPr/>
                </a:tc>
              </a:tr>
            </a:tbl>
          </a:graphicData>
        </a:graphic>
      </p:graphicFrame>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879" y="685800"/>
            <a:ext cx="4114800" cy="2205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0422" y="705753"/>
            <a:ext cx="4114800" cy="2205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878" y="2891126"/>
            <a:ext cx="4104543" cy="2173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0679" y="2891126"/>
            <a:ext cx="4104543" cy="2173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286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solidFill>
                  <a:srgbClr val="FF0000"/>
                </a:solidFill>
                <a:latin typeface="Times New Roman" pitchFamily="18" charset="0"/>
                <a:cs typeface="Times New Roman" pitchFamily="18" charset="0"/>
              </a:rPr>
              <a:t>Single-Molecule Enzyme Kinetic Data of Cholesterol Oxidase fit </a:t>
            </a:r>
            <a:br>
              <a:rPr lang="en-US" sz="2000" b="1" dirty="0" smtClean="0">
                <a:solidFill>
                  <a:srgbClr val="FF0000"/>
                </a:solidFill>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the </a:t>
            </a:r>
            <a:r>
              <a:rPr lang="en-US" sz="2000" b="1" i="1" dirty="0" err="1" smtClean="0">
                <a:solidFill>
                  <a:srgbClr val="FF0000"/>
                </a:solidFill>
                <a:latin typeface="Times New Roman" pitchFamily="18" charset="0"/>
                <a:cs typeface="Times New Roman" pitchFamily="18" charset="0"/>
              </a:rPr>
              <a:t>Planckian</a:t>
            </a:r>
            <a:r>
              <a:rPr lang="en-US" sz="2000" b="1" i="1" dirty="0" smtClean="0">
                <a:solidFill>
                  <a:srgbClr val="FF0000"/>
                </a:solidFill>
                <a:latin typeface="Times New Roman" pitchFamily="18" charset="0"/>
                <a:cs typeface="Times New Roman" pitchFamily="18" charset="0"/>
              </a:rPr>
              <a:t> Distribution, y = (a/x</a:t>
            </a:r>
            <a:r>
              <a:rPr lang="en-US" sz="2000" b="1" i="1" baseline="30000" dirty="0" smtClean="0">
                <a:solidFill>
                  <a:srgbClr val="FF0000"/>
                </a:solidFill>
                <a:latin typeface="Times New Roman" pitchFamily="18" charset="0"/>
                <a:cs typeface="Times New Roman" pitchFamily="18" charset="0"/>
              </a:rPr>
              <a:t>5</a:t>
            </a:r>
            <a:r>
              <a:rPr lang="en-US" sz="2000" b="1" i="1" dirty="0" smtClean="0">
                <a:solidFill>
                  <a:srgbClr val="FF0000"/>
                </a:solidFill>
                <a:latin typeface="Times New Roman" pitchFamily="18" charset="0"/>
                <a:cs typeface="Times New Roman" pitchFamily="18" charset="0"/>
              </a:rPr>
              <a:t>)/(</a:t>
            </a:r>
            <a:r>
              <a:rPr lang="en-US" sz="2000" b="1" i="1" dirty="0" err="1" smtClean="0">
                <a:solidFill>
                  <a:srgbClr val="FF0000"/>
                </a:solidFill>
                <a:latin typeface="Times New Roman" pitchFamily="18" charset="0"/>
                <a:cs typeface="Times New Roman" pitchFamily="18" charset="0"/>
              </a:rPr>
              <a:t>e</a:t>
            </a:r>
            <a:r>
              <a:rPr lang="en-US" sz="2000" b="1" i="1" baseline="30000" dirty="0" err="1" smtClean="0">
                <a:solidFill>
                  <a:srgbClr val="FF0000"/>
                </a:solidFill>
                <a:latin typeface="Times New Roman" pitchFamily="18" charset="0"/>
                <a:cs typeface="Times New Roman" pitchFamily="18" charset="0"/>
              </a:rPr>
              <a:t>b</a:t>
            </a:r>
            <a:r>
              <a:rPr lang="en-US" sz="2000" b="1" i="1" baseline="30000" dirty="0" smtClean="0">
                <a:solidFill>
                  <a:srgbClr val="FF0000"/>
                </a:solidFill>
                <a:latin typeface="Times New Roman" pitchFamily="18" charset="0"/>
                <a:cs typeface="Times New Roman" pitchFamily="18" charset="0"/>
              </a:rPr>
              <a:t>/x</a:t>
            </a:r>
            <a:r>
              <a:rPr lang="en-US" sz="2000" b="1" i="1" dirty="0" smtClean="0">
                <a:solidFill>
                  <a:srgbClr val="FF0000"/>
                </a:solidFill>
                <a:latin typeface="Times New Roman" pitchFamily="18" charset="0"/>
                <a:cs typeface="Times New Roman" pitchFamily="18" charset="0"/>
              </a:rPr>
              <a:t> – 1) </a:t>
            </a:r>
            <a:r>
              <a:rPr lang="en-US" sz="1600" b="1" dirty="0" smtClean="0">
                <a:solidFill>
                  <a:srgbClr val="002060"/>
                </a:solidFill>
                <a:latin typeface="Times New Roman" pitchFamily="18" charset="0"/>
                <a:cs typeface="Times New Roman" pitchFamily="18" charset="0"/>
              </a:rPr>
              <a:t>(2008)</a:t>
            </a:r>
            <a:endParaRPr lang="en-US" sz="1600" b="1" dirty="0">
              <a:solidFill>
                <a:srgbClr val="002060"/>
              </a:solidFill>
              <a:latin typeface="Times New Roman" pitchFamily="18" charset="0"/>
              <a:cs typeface="Times New Roman" pitchFamily="18" charset="0"/>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430552120"/>
              </p:ext>
            </p:extLst>
          </p:nvPr>
        </p:nvGraphicFramePr>
        <p:xfrm>
          <a:off x="457200" y="1371600"/>
          <a:ext cx="7924800" cy="5190062"/>
        </p:xfrm>
        <a:graphic>
          <a:graphicData uri="http://schemas.openxmlformats.org/drawingml/2006/table">
            <a:tbl>
              <a:tblPr firstRow="1" bandRow="1">
                <a:tableStyleId>{5C22544A-7EE6-4342-B048-85BDC9FD1C3A}</a:tableStyleId>
              </a:tblPr>
              <a:tblGrid>
                <a:gridCol w="3962400"/>
                <a:gridCol w="3962400"/>
              </a:tblGrid>
              <a:tr h="2667000">
                <a:tc>
                  <a:txBody>
                    <a:bodyPr/>
                    <a:lstStyle/>
                    <a:p>
                      <a:endParaRPr lang="en-US" dirty="0"/>
                    </a:p>
                  </a:txBody>
                  <a:tcPr>
                    <a:solidFill>
                      <a:schemeClr val="bg2"/>
                    </a:solidFill>
                  </a:tcPr>
                </a:tc>
                <a:tc>
                  <a:txBody>
                    <a:bodyPr/>
                    <a:lstStyle/>
                    <a:p>
                      <a:endParaRPr lang="en-US" dirty="0"/>
                    </a:p>
                  </a:txBody>
                  <a:tcPr>
                    <a:solidFill>
                      <a:schemeClr val="bg2"/>
                    </a:solidFill>
                  </a:tcPr>
                </a:tc>
              </a:tr>
              <a:tr h="2523062">
                <a:tc>
                  <a:txBody>
                    <a:bodyPr/>
                    <a:lstStyle/>
                    <a:p>
                      <a:endParaRPr lang="en-US" dirty="0"/>
                    </a:p>
                  </a:txBody>
                  <a:tcPr>
                    <a:solidFill>
                      <a:schemeClr val="bg2"/>
                    </a:solidFill>
                  </a:tcPr>
                </a:tc>
                <a:tc>
                  <a:txBody>
                    <a:bodyPr/>
                    <a:lstStyle/>
                    <a:p>
                      <a:endParaRPr lang="en-US" dirty="0"/>
                    </a:p>
                  </a:txBody>
                  <a:tcPr>
                    <a:solidFill>
                      <a:schemeClr val="bg2"/>
                    </a:solidFill>
                  </a:tcPr>
                </a:tc>
              </a:tr>
            </a:tbl>
          </a:graphicData>
        </a:graphic>
      </p:graphicFrame>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192" y="1491163"/>
            <a:ext cx="3124200" cy="2491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415" y="4114800"/>
            <a:ext cx="3137542" cy="2462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8956" y="1491163"/>
            <a:ext cx="3082827" cy="2494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descr="http://patentimages.storage.googleapis.com/EP0452112A1/imgb0008.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9263" y="1441202"/>
            <a:ext cx="1605766" cy="4124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19600" y="4083626"/>
            <a:ext cx="3962400" cy="2493547"/>
          </a:xfrm>
          <a:prstGeom prst="rect">
            <a:avLst/>
          </a:prstGeom>
          <a:noFill/>
        </p:spPr>
      </p:pic>
    </p:spTree>
    <p:extLst>
      <p:ext uri="{BB962C8B-B14F-4D97-AF65-F5344CB8AC3E}">
        <p14:creationId xmlns:p14="http://schemas.microsoft.com/office/powerpoint/2010/main" val="28975369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solidFill>
                  <a:srgbClr val="FF0000"/>
                </a:solidFill>
                <a:latin typeface="Times New Roman" pitchFamily="18" charset="0"/>
                <a:cs typeface="Times New Roman" pitchFamily="18" charset="0"/>
              </a:rPr>
              <a:t>Quantization of Energy Levels in Atoms and Enzymes</a:t>
            </a:r>
            <a:endParaRPr lang="en-US" sz="2000" b="1" dirty="0">
              <a:solidFill>
                <a:srgbClr val="FF0000"/>
              </a:solidFill>
              <a:latin typeface="Times New Roman" pitchFamily="18" charset="0"/>
              <a:cs typeface="Times New Roman" pitchFamily="18" charset="0"/>
            </a:endParaRP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4048084227"/>
              </p:ext>
            </p:extLst>
          </p:nvPr>
        </p:nvGraphicFramePr>
        <p:xfrm>
          <a:off x="1447800" y="1676399"/>
          <a:ext cx="7029944" cy="5005729"/>
        </p:xfrm>
        <a:graphic>
          <a:graphicData uri="http://schemas.openxmlformats.org/presentationml/2006/ole">
            <mc:AlternateContent xmlns:mc="http://schemas.openxmlformats.org/markup-compatibility/2006">
              <mc:Choice xmlns:v="urn:schemas-microsoft-com:vml" Requires="v">
                <p:oleObj spid="_x0000_s4267" name="Document" r:id="rId4" imgW="6108641" imgH="4349170" progId="Word.Document.12">
                  <p:embed/>
                </p:oleObj>
              </mc:Choice>
              <mc:Fallback>
                <p:oleObj name="Document" r:id="rId4" imgW="6108641" imgH="4349170" progId="Word.Document.12">
                  <p:embed/>
                  <p:pic>
                    <p:nvPicPr>
                      <p:cNvPr id="0" name="Object 2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676399"/>
                        <a:ext cx="7029944" cy="5005729"/>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9485320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solidFill>
                  <a:srgbClr val="FF0000"/>
                </a:solidFill>
                <a:latin typeface="Times New Roman" pitchFamily="18" charset="0"/>
                <a:cs typeface="Times New Roman" pitchFamily="18" charset="0"/>
              </a:rPr>
              <a:t>The Wave-Particle Duality in the </a:t>
            </a:r>
            <a:r>
              <a:rPr lang="en-US" sz="2000" b="1" dirty="0" err="1" smtClean="0">
                <a:solidFill>
                  <a:srgbClr val="FF0000"/>
                </a:solidFill>
                <a:latin typeface="Times New Roman" pitchFamily="18" charset="0"/>
                <a:cs typeface="Times New Roman" pitchFamily="18" charset="0"/>
              </a:rPr>
              <a:t>Planckian</a:t>
            </a:r>
            <a:r>
              <a:rPr lang="en-US" sz="2000" b="1" dirty="0" smtClean="0">
                <a:solidFill>
                  <a:srgbClr val="FF0000"/>
                </a:solidFill>
                <a:latin typeface="Times New Roman" pitchFamily="18" charset="0"/>
                <a:cs typeface="Times New Roman" pitchFamily="18" charset="0"/>
              </a:rPr>
              <a:t> Distribution</a:t>
            </a:r>
            <a:endParaRPr lang="en-US" sz="2000" b="1" dirty="0">
              <a:solidFill>
                <a:srgbClr val="FF0000"/>
              </a:solidFill>
              <a:latin typeface="Times New Roman" pitchFamily="18" charset="0"/>
              <a:cs typeface="Times New Roman" pitchFamily="18" charset="0"/>
            </a:endParaRPr>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663336" cy="3615241"/>
          </a:xfrm>
          <a:prstGeom prst="rect">
            <a:avLst/>
          </a:prstGeom>
          <a:blipFill>
            <a:blip r:embed="rId3"/>
            <a:tile tx="0" ty="0" sx="100000" sy="100000" flip="none" algn="tl"/>
          </a:blipFill>
          <a:ln>
            <a:noFill/>
          </a:ln>
          <a:effectLst/>
        </p:spPr>
      </p:pic>
      <p:cxnSp>
        <p:nvCxnSpPr>
          <p:cNvPr id="5" name="Straight Connector 4"/>
          <p:cNvCxnSpPr/>
          <p:nvPr/>
        </p:nvCxnSpPr>
        <p:spPr>
          <a:xfrm>
            <a:off x="2514600" y="4495800"/>
            <a:ext cx="1905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876800" y="4495800"/>
            <a:ext cx="2133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ular Callout 6"/>
          <p:cNvSpPr/>
          <p:nvPr/>
        </p:nvSpPr>
        <p:spPr>
          <a:xfrm>
            <a:off x="2362200" y="2438400"/>
            <a:ext cx="1828800" cy="990600"/>
          </a:xfrm>
          <a:prstGeom prst="wedgeRectCallout">
            <a:avLst>
              <a:gd name="adj1" fmla="val -3788"/>
              <a:gd name="adj2" fmla="val 89773"/>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smtClean="0">
                <a:solidFill>
                  <a:schemeClr val="tx1"/>
                </a:solidFill>
                <a:latin typeface="Times New Roman" pitchFamily="18" charset="0"/>
                <a:cs typeface="Times New Roman" pitchFamily="18" charset="0"/>
              </a:rPr>
              <a:t>Number of standing  waves per unit frequency per unit volume </a:t>
            </a:r>
            <a:endParaRPr lang="en-US" sz="1400" b="1" i="1" dirty="0">
              <a:solidFill>
                <a:schemeClr val="tx1"/>
              </a:solidFill>
              <a:latin typeface="Times New Roman" pitchFamily="18" charset="0"/>
              <a:cs typeface="Times New Roman" pitchFamily="18" charset="0"/>
            </a:endParaRPr>
          </a:p>
        </p:txBody>
      </p:sp>
      <p:sp>
        <p:nvSpPr>
          <p:cNvPr id="9" name="Oval Callout 8"/>
          <p:cNvSpPr/>
          <p:nvPr/>
        </p:nvSpPr>
        <p:spPr>
          <a:xfrm>
            <a:off x="5715000" y="2438400"/>
            <a:ext cx="2057400" cy="1066800"/>
          </a:xfrm>
          <a:prstGeom prst="wedgeEllipseCallout">
            <a:avLst>
              <a:gd name="adj1" fmla="val -31944"/>
              <a:gd name="adj2" fmla="val 7321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i="1" dirty="0" smtClean="0">
                <a:solidFill>
                  <a:schemeClr val="tx1"/>
                </a:solidFill>
                <a:latin typeface="Times New Roman" pitchFamily="18" charset="0"/>
                <a:cs typeface="Times New Roman" pitchFamily="18" charset="0"/>
              </a:rPr>
              <a:t>Average energy per standing waves</a:t>
            </a:r>
            <a:endParaRPr lang="en-US" sz="1400" b="1" i="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5292670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52400" y="304800"/>
            <a:ext cx="8839200" cy="914400"/>
          </a:xfrm>
        </p:spPr>
        <p:txBody>
          <a:bodyPr/>
          <a:lstStyle/>
          <a:p>
            <a:pPr algn="l"/>
            <a:r>
              <a:rPr lang="en-US" sz="2400" b="1" dirty="0" smtClean="0">
                <a:solidFill>
                  <a:srgbClr val="FF0000"/>
                </a:solidFill>
                <a:latin typeface="Times New Roman" pitchFamily="18" charset="0"/>
                <a:cs typeface="Times New Roman" pitchFamily="18" charset="0"/>
              </a:rPr>
              <a:t>LASER: Light Amplification by Stimulated Emission of Radiation </a:t>
            </a:r>
            <a:endParaRPr lang="en-US" sz="2400" dirty="0" smtClean="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30496655"/>
              </p:ext>
            </p:extLst>
          </p:nvPr>
        </p:nvGraphicFramePr>
        <p:xfrm>
          <a:off x="457200" y="1600200"/>
          <a:ext cx="4495800" cy="3810000"/>
        </p:xfrm>
        <a:graphic>
          <a:graphicData uri="http://schemas.openxmlformats.org/drawingml/2006/table">
            <a:tbl>
              <a:tblPr firstRow="1" bandRow="1">
                <a:tableStyleId>{5C22544A-7EE6-4342-B048-85BDC9FD1C3A}</a:tableStyleId>
              </a:tblPr>
              <a:tblGrid>
                <a:gridCol w="2247900"/>
                <a:gridCol w="2247900"/>
              </a:tblGrid>
              <a:tr h="3810000">
                <a:tc>
                  <a:txBody>
                    <a:bodyPr/>
                    <a:lstStyle/>
                    <a:p>
                      <a:endParaRPr lang="en-US" dirty="0"/>
                    </a:p>
                  </a:txBody>
                  <a:tcPr>
                    <a:noFill/>
                  </a:tcPr>
                </a:tc>
                <a:tc>
                  <a:txBody>
                    <a:bodyPr/>
                    <a:lstStyle/>
                    <a:p>
                      <a:endParaRPr lang="en-US" dirty="0"/>
                    </a:p>
                  </a:txBody>
                  <a:tcPr>
                    <a:noFill/>
                  </a:tcPr>
                </a:tc>
              </a:tr>
            </a:tbl>
          </a:graphicData>
        </a:graphic>
      </p:graphicFrame>
      <p:pic>
        <p:nvPicPr>
          <p:cNvPr id="7" name="Picture 2" descr="F:\Figures_tables\Laser_termdiagram.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85800" y="2362200"/>
            <a:ext cx="3733800" cy="2702316"/>
          </a:xfrm>
          <a:prstGeom prst="rect">
            <a:avLst/>
          </a:prstGeom>
          <a:noFill/>
        </p:spPr>
      </p:pic>
      <p:pic>
        <p:nvPicPr>
          <p:cNvPr id="1945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70616" y="1066800"/>
            <a:ext cx="3075432" cy="2306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70616" y="3922033"/>
            <a:ext cx="3093245" cy="250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943600" y="6400551"/>
            <a:ext cx="2209800" cy="338554"/>
          </a:xfrm>
          <a:prstGeom prst="rect">
            <a:avLst/>
          </a:prstGeom>
          <a:noFill/>
        </p:spPr>
        <p:txBody>
          <a:bodyPr wrap="square" rtlCol="0">
            <a:spAutoFit/>
          </a:bodyPr>
          <a:lstStyle/>
          <a:p>
            <a:r>
              <a:rPr lang="en-US" sz="1600" b="1" dirty="0" smtClean="0">
                <a:solidFill>
                  <a:srgbClr val="FF0000"/>
                </a:solidFill>
                <a:latin typeface="Times New Roman" pitchFamily="18" charset="0"/>
                <a:cs typeface="Times New Roman" pitchFamily="18" charset="0"/>
              </a:rPr>
              <a:t>Cholesterol oxidase</a:t>
            </a:r>
            <a:endParaRPr lang="en-US" sz="1600" b="1" dirty="0">
              <a:solidFill>
                <a:srgbClr val="FF0000"/>
              </a:solidFill>
              <a:latin typeface="Times New Roman" pitchFamily="18" charset="0"/>
              <a:cs typeface="Times New Roman" pitchFamily="18" charset="0"/>
            </a:endParaRPr>
          </a:p>
        </p:txBody>
      </p:sp>
      <p:sp>
        <p:nvSpPr>
          <p:cNvPr id="8" name="TextBox 7"/>
          <p:cNvSpPr txBox="1"/>
          <p:nvPr/>
        </p:nvSpPr>
        <p:spPr>
          <a:xfrm>
            <a:off x="6629400" y="3505200"/>
            <a:ext cx="1066800" cy="338554"/>
          </a:xfrm>
          <a:prstGeom prst="rect">
            <a:avLst/>
          </a:prstGeom>
          <a:noFill/>
        </p:spPr>
        <p:txBody>
          <a:bodyPr wrap="square" rtlCol="0">
            <a:spAutoFit/>
          </a:bodyPr>
          <a:lstStyle/>
          <a:p>
            <a:r>
              <a:rPr lang="en-US" sz="1600" b="1" dirty="0" smtClean="0">
                <a:solidFill>
                  <a:srgbClr val="FF0000"/>
                </a:solidFill>
                <a:latin typeface="Times New Roman" pitchFamily="18" charset="0"/>
                <a:cs typeface="Times New Roman" pitchFamily="18" charset="0"/>
              </a:rPr>
              <a:t>Laser</a:t>
            </a:r>
            <a:endParaRPr lang="en-US" sz="1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651369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1000" y="76200"/>
            <a:ext cx="8610600" cy="914400"/>
          </a:xfrm>
        </p:spPr>
        <p:txBody>
          <a:bodyPr>
            <a:normAutofit fontScale="90000"/>
          </a:bodyPr>
          <a:lstStyle/>
          <a:p>
            <a:r>
              <a:rPr lang="en-US" sz="1200" b="1" dirty="0" smtClean="0">
                <a:solidFill>
                  <a:srgbClr val="3366FF"/>
                </a:solidFill>
                <a:latin typeface="Times New Roman" pitchFamily="18" charset="0"/>
                <a:cs typeface="Times New Roman" pitchFamily="18" charset="0"/>
              </a:rPr>
              <a:t/>
            </a:r>
            <a:br>
              <a:rPr lang="en-US" sz="1200" b="1" dirty="0" smtClean="0">
                <a:solidFill>
                  <a:srgbClr val="3366FF"/>
                </a:solidFill>
                <a:latin typeface="Times New Roman" pitchFamily="18" charset="0"/>
                <a:cs typeface="Times New Roman" pitchFamily="18" charset="0"/>
              </a:rPr>
            </a:br>
            <a:r>
              <a:rPr lang="en-US" sz="2800" b="1" dirty="0" smtClean="0">
                <a:solidFill>
                  <a:srgbClr val="FF0000"/>
                </a:solidFill>
                <a:latin typeface="Times New Roman" pitchFamily="18" charset="0"/>
                <a:cs typeface="Times New Roman" pitchFamily="18" charset="0"/>
              </a:rPr>
              <a:t>RASER</a:t>
            </a:r>
            <a:r>
              <a:rPr lang="en-US" sz="2800" b="1" dirty="0" smtClean="0">
                <a:solidFill>
                  <a:schemeClr val="tx1"/>
                </a:solidFill>
                <a:latin typeface="Times New Roman" pitchFamily="18" charset="0"/>
                <a:cs typeface="Times New Roman" pitchFamily="18" charset="0"/>
              </a:rPr>
              <a:t>:</a:t>
            </a:r>
            <a:r>
              <a:rPr lang="en-US" sz="2800" b="1" dirty="0" smtClean="0">
                <a:solidFill>
                  <a:srgbClr val="FF0000"/>
                </a:solidFill>
                <a:latin typeface="Times New Roman" pitchFamily="18" charset="0"/>
                <a:cs typeface="Times New Roman" pitchFamily="18" charset="0"/>
              </a:rPr>
              <a:t> R</a:t>
            </a:r>
            <a:r>
              <a:rPr lang="en-US" sz="2800" b="1" dirty="0" smtClean="0">
                <a:solidFill>
                  <a:schemeClr val="tx1"/>
                </a:solidFill>
                <a:latin typeface="Times New Roman" pitchFamily="18" charset="0"/>
                <a:cs typeface="Times New Roman" pitchFamily="18" charset="0"/>
              </a:rPr>
              <a:t>ate </a:t>
            </a:r>
            <a:r>
              <a:rPr lang="en-US" sz="2800" b="1" dirty="0" smtClean="0">
                <a:solidFill>
                  <a:srgbClr val="FF0000"/>
                </a:solidFill>
                <a:latin typeface="Times New Roman" pitchFamily="18" charset="0"/>
                <a:cs typeface="Times New Roman" pitchFamily="18" charset="0"/>
              </a:rPr>
              <a:t>A</a:t>
            </a:r>
            <a:r>
              <a:rPr lang="en-US" sz="2800" b="1" dirty="0" smtClean="0">
                <a:solidFill>
                  <a:schemeClr val="tx1"/>
                </a:solidFill>
                <a:latin typeface="Times New Roman" pitchFamily="18" charset="0"/>
                <a:cs typeface="Times New Roman" pitchFamily="18" charset="0"/>
              </a:rPr>
              <a:t>mplification by </a:t>
            </a:r>
            <a:r>
              <a:rPr lang="en-US" sz="2800" b="1" dirty="0" smtClean="0">
                <a:solidFill>
                  <a:srgbClr val="FF0000"/>
                </a:solidFill>
                <a:latin typeface="Times New Roman" pitchFamily="18" charset="0"/>
                <a:cs typeface="Times New Roman" pitchFamily="18" charset="0"/>
              </a:rPr>
              <a:t>S</a:t>
            </a:r>
            <a:r>
              <a:rPr lang="en-US" sz="2800" b="1" dirty="0" smtClean="0">
                <a:solidFill>
                  <a:schemeClr val="tx1"/>
                </a:solidFill>
                <a:latin typeface="Times New Roman" pitchFamily="18" charset="0"/>
                <a:cs typeface="Times New Roman" pitchFamily="18" charset="0"/>
              </a:rPr>
              <a:t>ubstrate-induced </a:t>
            </a:r>
            <a:r>
              <a:rPr lang="en-US" sz="2800" b="1" dirty="0" smtClean="0">
                <a:solidFill>
                  <a:srgbClr val="FF0000"/>
                </a:solidFill>
                <a:latin typeface="Times New Roman" pitchFamily="18" charset="0"/>
                <a:cs typeface="Times New Roman" pitchFamily="18" charset="0"/>
              </a:rPr>
              <a:t>E</a:t>
            </a:r>
            <a:r>
              <a:rPr lang="en-US" sz="2800" b="1" dirty="0" smtClean="0">
                <a:solidFill>
                  <a:schemeClr val="tx1"/>
                </a:solidFill>
                <a:latin typeface="Times New Roman" pitchFamily="18" charset="0"/>
                <a:cs typeface="Times New Roman" pitchFamily="18" charset="0"/>
              </a:rPr>
              <a:t>nhancement of Chemical </a:t>
            </a:r>
            <a:r>
              <a:rPr lang="en-US" sz="2800" b="1" dirty="0" smtClean="0">
                <a:solidFill>
                  <a:srgbClr val="FF0000"/>
                </a:solidFill>
                <a:latin typeface="Times New Roman" pitchFamily="18" charset="0"/>
                <a:cs typeface="Times New Roman" pitchFamily="18" charset="0"/>
              </a:rPr>
              <a:t>R</a:t>
            </a:r>
            <a:r>
              <a:rPr lang="en-US" sz="2800" b="1" dirty="0" smtClean="0">
                <a:solidFill>
                  <a:schemeClr val="tx1"/>
                </a:solidFill>
                <a:latin typeface="Times New Roman" pitchFamily="18" charset="0"/>
                <a:cs typeface="Times New Roman" pitchFamily="18" charset="0"/>
              </a:rPr>
              <a:t>eactions</a:t>
            </a:r>
          </a:p>
        </p:txBody>
      </p:sp>
      <p:sp>
        <p:nvSpPr>
          <p:cNvPr id="9219" name="Content Placeholder 2"/>
          <p:cNvSpPr>
            <a:spLocks noGrp="1"/>
          </p:cNvSpPr>
          <p:nvPr>
            <p:ph idx="1"/>
          </p:nvPr>
        </p:nvSpPr>
        <p:spPr>
          <a:xfrm>
            <a:off x="457200" y="1371600"/>
            <a:ext cx="8229600" cy="4525963"/>
          </a:xfrm>
        </p:spPr>
        <p:txBody>
          <a:bodyPr/>
          <a:lstStyle/>
          <a:p>
            <a:endParaRPr lang="en-US" dirty="0" smtClean="0"/>
          </a:p>
        </p:txBody>
      </p:sp>
      <p:graphicFrame>
        <p:nvGraphicFramePr>
          <p:cNvPr id="9220" name="Object 2"/>
          <p:cNvGraphicFramePr>
            <a:graphicFrameLocks noChangeAspect="1"/>
          </p:cNvGraphicFramePr>
          <p:nvPr>
            <p:extLst>
              <p:ext uri="{D42A27DB-BD31-4B8C-83A1-F6EECF244321}">
                <p14:modId xmlns:p14="http://schemas.microsoft.com/office/powerpoint/2010/main" val="4110224741"/>
              </p:ext>
            </p:extLst>
          </p:nvPr>
        </p:nvGraphicFramePr>
        <p:xfrm>
          <a:off x="304800" y="1170236"/>
          <a:ext cx="9462888" cy="6558933"/>
        </p:xfrm>
        <a:graphic>
          <a:graphicData uri="http://schemas.openxmlformats.org/presentationml/2006/ole">
            <mc:AlternateContent xmlns:mc="http://schemas.openxmlformats.org/markup-compatibility/2006">
              <mc:Choice xmlns:v="urn:schemas-microsoft-com:vml" Requires="v">
                <p:oleObj spid="_x0000_s16531" name="Document" r:id="rId4" imgW="6094361" imgH="4223784" progId="">
                  <p:embed/>
                </p:oleObj>
              </mc:Choice>
              <mc:Fallback>
                <p:oleObj name="Document" r:id="rId4" imgW="6094361" imgH="422378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170236"/>
                        <a:ext cx="9462888" cy="6558933"/>
                      </a:xfrm>
                      <a:prstGeom prst="rect">
                        <a:avLst/>
                      </a:prstGeom>
                      <a:noFill/>
                      <a:extLst/>
                    </p:spPr>
                  </p:pic>
                </p:oleObj>
              </mc:Fallback>
            </mc:AlternateContent>
          </a:graphicData>
        </a:graphic>
      </p:graphicFrame>
      <p:pic>
        <p:nvPicPr>
          <p:cNvPr id="5" name="Picture 2" descr="F:\Figures_tables\Laser_termdiagram.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5417127" y="1718232"/>
            <a:ext cx="3198144" cy="2314638"/>
          </a:xfrm>
          <a:prstGeom prst="rect">
            <a:avLst/>
          </a:prstGeom>
          <a:noFill/>
        </p:spPr>
      </p:pic>
      <p:sp>
        <p:nvSpPr>
          <p:cNvPr id="2" name="TextBox 1"/>
          <p:cNvSpPr txBox="1"/>
          <p:nvPr/>
        </p:nvSpPr>
        <p:spPr>
          <a:xfrm>
            <a:off x="5791200" y="4080371"/>
            <a:ext cx="3198144" cy="369332"/>
          </a:xfrm>
          <a:prstGeom prst="rect">
            <a:avLst/>
          </a:prstGeom>
          <a:noFill/>
        </p:spPr>
        <p:txBody>
          <a:bodyPr wrap="square" rtlCol="0">
            <a:spAutoFit/>
          </a:bodyPr>
          <a:lstStyle/>
          <a:p>
            <a:endParaRPr lang="en-US"/>
          </a:p>
        </p:txBody>
      </p:sp>
      <p:pic>
        <p:nvPicPr>
          <p:cNvPr id="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21878" y="4384766"/>
            <a:ext cx="2092532" cy="169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954594" y="6248400"/>
            <a:ext cx="2123210" cy="338554"/>
          </a:xfrm>
          <a:prstGeom prst="rect">
            <a:avLst/>
          </a:prstGeom>
          <a:noFill/>
        </p:spPr>
        <p:txBody>
          <a:bodyPr wrap="square" rtlCol="0">
            <a:spAutoFit/>
          </a:bodyPr>
          <a:lstStyle/>
          <a:p>
            <a:r>
              <a:rPr lang="en-US" sz="1600" b="1" dirty="0" smtClean="0">
                <a:solidFill>
                  <a:srgbClr val="FF0000"/>
                </a:solidFill>
                <a:latin typeface="Times New Roman" pitchFamily="18" charset="0"/>
                <a:cs typeface="Times New Roman" pitchFamily="18" charset="0"/>
              </a:rPr>
              <a:t>Cholesterol oxidase</a:t>
            </a:r>
            <a:endParaRPr lang="en-US" sz="1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0349234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34400" cy="1143000"/>
          </a:xfrm>
        </p:spPr>
        <p:txBody>
          <a:bodyPr>
            <a:normAutofit/>
          </a:bodyPr>
          <a:lstStyle/>
          <a:p>
            <a:pPr algn="l"/>
            <a:r>
              <a:rPr lang="en-US" sz="2000" b="1" dirty="0" smtClean="0">
                <a:solidFill>
                  <a:srgbClr val="FF0000"/>
                </a:solidFill>
                <a:latin typeface="Times New Roman" pitchFamily="18" charset="0"/>
                <a:cs typeface="Times New Roman" pitchFamily="18" charset="0"/>
              </a:rPr>
              <a:t>Dissipative Structures (or </a:t>
            </a:r>
            <a:r>
              <a:rPr lang="en-US" sz="2000" b="1" i="1" dirty="0" err="1" smtClean="0">
                <a:solidFill>
                  <a:srgbClr val="7030A0"/>
                </a:solidFill>
                <a:latin typeface="Times New Roman" pitchFamily="18" charset="0"/>
                <a:cs typeface="Times New Roman" pitchFamily="18" charset="0"/>
              </a:rPr>
              <a:t>Dissipatons</a:t>
            </a:r>
            <a:r>
              <a:rPr lang="en-US" sz="2000" b="1" dirty="0" smtClean="0">
                <a:solidFill>
                  <a:srgbClr val="FF0000"/>
                </a:solidFill>
                <a:latin typeface="Times New Roman" pitchFamily="18" charset="0"/>
                <a:cs typeface="Times New Roman" pitchFamily="18" charset="0"/>
              </a:rPr>
              <a:t>) in Physics, Chemistry,  and  Biology</a:t>
            </a:r>
            <a:endParaRPr lang="en-US" sz="2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04800" y="1620628"/>
            <a:ext cx="8534400" cy="4114801"/>
          </a:xfrm>
        </p:spPr>
        <p:txBody>
          <a:bodyPr/>
          <a:lstStyle/>
          <a:p>
            <a:endParaRPr 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375" y="1752600"/>
            <a:ext cx="2091326" cy="3473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1781175"/>
            <a:ext cx="2577783"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0" y="1804987"/>
            <a:ext cx="3385354"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33375" y="5366454"/>
            <a:ext cx="8458200" cy="861774"/>
          </a:xfrm>
          <a:prstGeom prst="rect">
            <a:avLst/>
          </a:prstGeom>
          <a:noFill/>
        </p:spPr>
        <p:txBody>
          <a:bodyPr wrap="square" rtlCol="0">
            <a:spAutoFit/>
          </a:bodyPr>
          <a:lstStyle/>
          <a:p>
            <a:r>
              <a:rPr lang="en-US" dirty="0" smtClean="0"/>
              <a:t>            Physics                             Chemistry                                           Cell Biology</a:t>
            </a:r>
            <a:br>
              <a:rPr lang="en-US" dirty="0" smtClean="0"/>
            </a:br>
            <a:r>
              <a:rPr lang="en-US" dirty="0" smtClean="0"/>
              <a:t> </a:t>
            </a:r>
            <a:r>
              <a:rPr lang="en-US" sz="1400" dirty="0" smtClean="0">
                <a:latin typeface="Times New Roman" pitchFamily="18" charset="0"/>
                <a:cs typeface="Times New Roman" pitchFamily="18" charset="0"/>
              </a:rPr>
              <a:t>(Electronic excitations)     (</a:t>
            </a:r>
            <a:r>
              <a:rPr lang="en-US" sz="1400" dirty="0" err="1" smtClean="0">
                <a:latin typeface="Times New Roman" pitchFamily="18" charset="0"/>
                <a:cs typeface="Times New Roman" pitchFamily="18" charset="0"/>
              </a:rPr>
              <a:t>Belusov-Zhabotinsky</a:t>
            </a:r>
            <a:r>
              <a:rPr lang="en-US" sz="1400" dirty="0" smtClean="0">
                <a:latin typeface="Times New Roman" pitchFamily="18" charset="0"/>
                <a:cs typeface="Times New Roman" pitchFamily="18" charset="0"/>
              </a:rPr>
              <a:t> </a:t>
            </a:r>
            <a:r>
              <a:rPr lang="en-US" sz="1400" dirty="0" smtClean="0"/>
              <a:t>reaction)               (Neutrophils </a:t>
            </a:r>
            <a:r>
              <a:rPr lang="en-US" sz="1400" dirty="0" err="1" smtClean="0"/>
              <a:t>chemotaxing</a:t>
            </a:r>
            <a:r>
              <a:rPr lang="en-US" sz="1400" dirty="0" smtClean="0"/>
              <a:t> toward an opsonized</a:t>
            </a:r>
            <a:br>
              <a:rPr lang="en-US" sz="1400" dirty="0" smtClean="0"/>
            </a:br>
            <a:r>
              <a:rPr lang="en-US" sz="1400" dirty="0" smtClean="0"/>
              <a:t>                                                                                                                                    particle; images are </a:t>
            </a:r>
            <a:r>
              <a:rPr lang="en-US" sz="1400" dirty="0" err="1" smtClean="0"/>
              <a:t>Ca</a:t>
            </a:r>
            <a:r>
              <a:rPr lang="en-US" sz="1400" baseline="30000" dirty="0" smtClean="0"/>
              <a:t>++</a:t>
            </a:r>
            <a:r>
              <a:rPr lang="en-US" sz="1400" dirty="0" smtClean="0"/>
              <a:t> gradients ) </a:t>
            </a:r>
            <a:endParaRPr lang="en-US" sz="1400" dirty="0"/>
          </a:p>
        </p:txBody>
      </p:sp>
    </p:spTree>
    <p:extLst>
      <p:ext uri="{BB962C8B-B14F-4D97-AF65-F5344CB8AC3E}">
        <p14:creationId xmlns:p14="http://schemas.microsoft.com/office/powerpoint/2010/main" val="2451647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000" b="1" dirty="0" smtClean="0">
                <a:solidFill>
                  <a:srgbClr val="FF0000"/>
                </a:solidFill>
                <a:latin typeface="Times New Roman" pitchFamily="18" charset="0"/>
                <a:cs typeface="Times New Roman" pitchFamily="18" charset="0"/>
              </a:rPr>
              <a:t>The </a:t>
            </a:r>
            <a:r>
              <a:rPr lang="en-US" sz="2000" b="1" dirty="0" err="1" smtClean="0">
                <a:solidFill>
                  <a:srgbClr val="FF0000"/>
                </a:solidFill>
                <a:latin typeface="Times New Roman" pitchFamily="18" charset="0"/>
                <a:cs typeface="Times New Roman" pitchFamily="18" charset="0"/>
              </a:rPr>
              <a:t>Planckian</a:t>
            </a:r>
            <a:r>
              <a:rPr lang="en-US" sz="2000" b="1" dirty="0" smtClean="0">
                <a:solidFill>
                  <a:srgbClr val="FF0000"/>
                </a:solidFill>
                <a:latin typeface="Times New Roman" pitchFamily="18" charset="0"/>
                <a:cs typeface="Times New Roman" pitchFamily="18" charset="0"/>
              </a:rPr>
              <a:t> Distribution  Quantizes Organizations </a:t>
            </a:r>
            <a:br>
              <a:rPr lang="en-US" sz="2000" b="1" dirty="0" smtClean="0">
                <a:solidFill>
                  <a:srgbClr val="FF0000"/>
                </a:solidFill>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in terms of b/A, a/A &amp; B/A </a:t>
            </a:r>
            <a:endParaRPr lang="en-US" sz="2000" b="1" dirty="0">
              <a:solidFill>
                <a:srgbClr val="FF0000"/>
              </a:solidFill>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69446967"/>
              </p:ext>
            </p:extLst>
          </p:nvPr>
        </p:nvGraphicFramePr>
        <p:xfrm>
          <a:off x="838200" y="1239982"/>
          <a:ext cx="7696200" cy="5465618"/>
        </p:xfrm>
        <a:graphic>
          <a:graphicData uri="http://schemas.openxmlformats.org/drawingml/2006/table">
            <a:tbl>
              <a:tblPr firstRow="1" bandRow="1">
                <a:tableStyleId>{5C22544A-7EE6-4342-B048-85BDC9FD1C3A}</a:tableStyleId>
              </a:tblPr>
              <a:tblGrid>
                <a:gridCol w="3848100"/>
                <a:gridCol w="3848100"/>
              </a:tblGrid>
              <a:tr h="2772607">
                <a:tc>
                  <a:txBody>
                    <a:bodyPr/>
                    <a:lstStyle/>
                    <a:p>
                      <a:endParaRPr lang="en-US" dirty="0"/>
                    </a:p>
                  </a:txBody>
                  <a:tcPr>
                    <a:solidFill>
                      <a:schemeClr val="bg2"/>
                    </a:solidFill>
                  </a:tcPr>
                </a:tc>
                <a:tc>
                  <a:txBody>
                    <a:bodyPr/>
                    <a:lstStyle/>
                    <a:p>
                      <a:endParaRPr lang="en-US" dirty="0"/>
                    </a:p>
                  </a:txBody>
                  <a:tcPr>
                    <a:solidFill>
                      <a:schemeClr val="bg2"/>
                    </a:solidFill>
                  </a:tcPr>
                </a:tc>
              </a:tr>
              <a:tr h="2693011">
                <a:tc>
                  <a:txBody>
                    <a:bodyPr/>
                    <a:lstStyle/>
                    <a:p>
                      <a:endParaRPr lang="en-US" dirty="0"/>
                    </a:p>
                  </a:txBody>
                  <a:tcPr>
                    <a:solidFill>
                      <a:schemeClr val="bg2"/>
                    </a:solidFill>
                  </a:tcPr>
                </a:tc>
                <a:tc>
                  <a:txBody>
                    <a:bodyPr/>
                    <a:lstStyle/>
                    <a:p>
                      <a:endParaRPr lang="en-US" dirty="0"/>
                    </a:p>
                  </a:txBody>
                  <a:tcPr>
                    <a:solidFill>
                      <a:schemeClr val="bg2"/>
                    </a:solidFill>
                  </a:tcPr>
                </a:tc>
              </a:tr>
            </a:tbl>
          </a:graphicData>
        </a:graphic>
      </p:graphicFrame>
      <p:pic>
        <p:nvPicPr>
          <p:cNvPr id="9" name="Picture 2" descr="H:\Figures_tables\atomic orbital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1349086"/>
            <a:ext cx="3581400" cy="248169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239982"/>
            <a:ext cx="3630841"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4110282"/>
            <a:ext cx="3649662" cy="2367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2441" y="4148383"/>
            <a:ext cx="3505200" cy="2373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9740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36742217"/>
              </p:ext>
            </p:extLst>
          </p:nvPr>
        </p:nvGraphicFramePr>
        <p:xfrm>
          <a:off x="457200" y="304800"/>
          <a:ext cx="8229600" cy="6400800"/>
        </p:xfrm>
        <a:graphic>
          <a:graphicData uri="http://schemas.openxmlformats.org/drawingml/2006/table">
            <a:tbl>
              <a:tblPr firstRow="1" bandRow="1">
                <a:tableStyleId>{5C22544A-7EE6-4342-B048-85BDC9FD1C3A}</a:tableStyleId>
              </a:tblPr>
              <a:tblGrid>
                <a:gridCol w="4191000"/>
                <a:gridCol w="4038600"/>
              </a:tblGrid>
              <a:tr h="3200400">
                <a:tc>
                  <a:txBody>
                    <a:bodyPr/>
                    <a:lstStyle/>
                    <a:p>
                      <a:endParaRPr lang="en-US" dirty="0"/>
                    </a:p>
                  </a:txBody>
                  <a:tcPr>
                    <a:solidFill>
                      <a:schemeClr val="bg2"/>
                    </a:solidFill>
                  </a:tcPr>
                </a:tc>
                <a:tc>
                  <a:txBody>
                    <a:bodyPr/>
                    <a:lstStyle/>
                    <a:p>
                      <a:endParaRPr lang="en-US" dirty="0"/>
                    </a:p>
                  </a:txBody>
                  <a:tcPr>
                    <a:solidFill>
                      <a:schemeClr val="bg2"/>
                    </a:solidFill>
                  </a:tcPr>
                </a:tc>
              </a:tr>
              <a:tr h="3200400">
                <a:tc>
                  <a:txBody>
                    <a:bodyPr/>
                    <a:lstStyle/>
                    <a:p>
                      <a:endParaRPr lang="en-US" dirty="0"/>
                    </a:p>
                  </a:txBody>
                  <a:tcPr>
                    <a:solidFill>
                      <a:schemeClr val="bg2"/>
                    </a:solidFill>
                  </a:tcPr>
                </a:tc>
                <a:tc>
                  <a:txBody>
                    <a:bodyPr/>
                    <a:lstStyle/>
                    <a:p>
                      <a:endParaRPr lang="en-US" dirty="0"/>
                    </a:p>
                  </a:txBody>
                  <a:tcPr>
                    <a:solidFill>
                      <a:schemeClr val="bg2"/>
                    </a:solidFill>
                  </a:tcPr>
                </a:tc>
              </a:tr>
            </a:tbl>
          </a:graphicData>
        </a:graphic>
      </p:graphicFrame>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57200"/>
            <a:ext cx="2940094"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1" y="419100"/>
            <a:ext cx="3810000"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652652"/>
            <a:ext cx="3685678" cy="2982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3657600"/>
            <a:ext cx="3715664"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71014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25756994"/>
              </p:ext>
            </p:extLst>
          </p:nvPr>
        </p:nvGraphicFramePr>
        <p:xfrm>
          <a:off x="457200" y="381000"/>
          <a:ext cx="8229600" cy="6248400"/>
        </p:xfrm>
        <a:graphic>
          <a:graphicData uri="http://schemas.openxmlformats.org/drawingml/2006/table">
            <a:tbl>
              <a:tblPr firstRow="1" bandRow="1">
                <a:tableStyleId>{5C22544A-7EE6-4342-B048-85BDC9FD1C3A}</a:tableStyleId>
              </a:tblPr>
              <a:tblGrid>
                <a:gridCol w="4114800"/>
                <a:gridCol w="4114800"/>
              </a:tblGrid>
              <a:tr h="3124200">
                <a:tc>
                  <a:txBody>
                    <a:bodyPr/>
                    <a:lstStyle/>
                    <a:p>
                      <a:endParaRPr lang="en-US" dirty="0"/>
                    </a:p>
                  </a:txBody>
                  <a:tcPr>
                    <a:solidFill>
                      <a:schemeClr val="bg2"/>
                    </a:solidFill>
                  </a:tcPr>
                </a:tc>
                <a:tc>
                  <a:txBody>
                    <a:bodyPr/>
                    <a:lstStyle/>
                    <a:p>
                      <a:endParaRPr lang="en-US" dirty="0"/>
                    </a:p>
                  </a:txBody>
                  <a:tcPr>
                    <a:solidFill>
                      <a:schemeClr val="bg2"/>
                    </a:solidFill>
                  </a:tcPr>
                </a:tc>
              </a:tr>
              <a:tr h="3124200">
                <a:tc>
                  <a:txBody>
                    <a:bodyPr/>
                    <a:lstStyle/>
                    <a:p>
                      <a:endParaRPr lang="en-US" dirty="0"/>
                    </a:p>
                  </a:txBody>
                  <a:tcPr>
                    <a:solidFill>
                      <a:schemeClr val="bg2"/>
                    </a:solidFill>
                  </a:tcPr>
                </a:tc>
                <a:tc>
                  <a:txBody>
                    <a:bodyPr/>
                    <a:lstStyle/>
                    <a:p>
                      <a:endParaRPr lang="en-US" dirty="0"/>
                    </a:p>
                  </a:txBody>
                  <a:tcPr>
                    <a:solidFill>
                      <a:schemeClr val="bg2"/>
                    </a:solidFill>
                  </a:tcPr>
                </a:tc>
              </a:tr>
            </a:tbl>
          </a:graphicData>
        </a:graphic>
      </p:graphicFrame>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108" y="457200"/>
            <a:ext cx="3934691"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493568"/>
            <a:ext cx="3910807" cy="2859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021" y="3584864"/>
            <a:ext cx="3852863" cy="288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2835" y="3617795"/>
            <a:ext cx="3910808" cy="2856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9810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cstate="print"/>
            <a:tile tx="0" ty="0" sx="100000" sy="100000" flip="none" algn="tl"/>
          </a:blipFill>
        </p:spPr>
        <p:txBody>
          <a:bodyPr>
            <a:normAutofit/>
          </a:bodyPr>
          <a:lstStyle/>
          <a:p>
            <a:r>
              <a:rPr lang="en-US" sz="2000" b="1" dirty="0" smtClean="0">
                <a:solidFill>
                  <a:srgbClr val="FF0000"/>
                </a:solidFill>
                <a:latin typeface="Times New Roman" pitchFamily="18" charset="0"/>
                <a:cs typeface="Times New Roman" pitchFamily="18" charset="0"/>
              </a:rPr>
              <a:t>The </a:t>
            </a:r>
            <a:r>
              <a:rPr lang="en-US" sz="2000" b="1" dirty="0" err="1" smtClean="0">
                <a:solidFill>
                  <a:srgbClr val="FF0000"/>
                </a:solidFill>
                <a:latin typeface="Times New Roman" pitchFamily="18" charset="0"/>
                <a:cs typeface="Times New Roman" pitchFamily="18" charset="0"/>
              </a:rPr>
              <a:t>Planckian</a:t>
            </a:r>
            <a:r>
              <a:rPr lang="en-US" sz="2000" b="1" dirty="0" smtClean="0">
                <a:solidFill>
                  <a:srgbClr val="FF0000"/>
                </a:solidFill>
                <a:latin typeface="Times New Roman" pitchFamily="18" charset="0"/>
                <a:cs typeface="Times New Roman" pitchFamily="18" charset="0"/>
              </a:rPr>
              <a:t> Distribution Parameters can detect differences in metabolic pathways and their  responses to drug treatment </a:t>
            </a:r>
            <a:br>
              <a:rPr lang="en-US" sz="2000" b="1" dirty="0" smtClean="0">
                <a:solidFill>
                  <a:srgbClr val="FF0000"/>
                </a:solidFill>
                <a:latin typeface="Times New Roman" pitchFamily="18" charset="0"/>
                <a:cs typeface="Times New Roman" pitchFamily="18" charset="0"/>
              </a:rPr>
            </a:br>
            <a:r>
              <a:rPr lang="en-US" sz="2000" b="1" dirty="0" smtClean="0">
                <a:solidFill>
                  <a:srgbClr val="7030A0"/>
                </a:solidFill>
                <a:latin typeface="Times New Roman" pitchFamily="18" charset="0"/>
                <a:cs typeface="Times New Roman" pitchFamily="18" charset="0"/>
              </a:rPr>
              <a:t>y = (a/(Ax + B)</a:t>
            </a:r>
            <a:r>
              <a:rPr lang="en-US" sz="2000" b="1" baseline="30000" dirty="0" smtClean="0">
                <a:solidFill>
                  <a:srgbClr val="7030A0"/>
                </a:solidFill>
                <a:latin typeface="Times New Roman" pitchFamily="18" charset="0"/>
                <a:cs typeface="Times New Roman" pitchFamily="18" charset="0"/>
              </a:rPr>
              <a:t>5</a:t>
            </a:r>
            <a:r>
              <a:rPr lang="en-US" sz="2000" b="1" dirty="0" smtClean="0">
                <a:solidFill>
                  <a:srgbClr val="7030A0"/>
                </a:solidFill>
                <a:latin typeface="Times New Roman" pitchFamily="18" charset="0"/>
                <a:cs typeface="Times New Roman" pitchFamily="18" charset="0"/>
              </a:rPr>
              <a:t>)/(</a:t>
            </a:r>
            <a:r>
              <a:rPr lang="en-US" sz="2000" b="1" dirty="0" err="1" smtClean="0">
                <a:solidFill>
                  <a:srgbClr val="7030A0"/>
                </a:solidFill>
                <a:latin typeface="Times New Roman" pitchFamily="18" charset="0"/>
                <a:cs typeface="Times New Roman" pitchFamily="18" charset="0"/>
              </a:rPr>
              <a:t>e</a:t>
            </a:r>
            <a:r>
              <a:rPr lang="en-US" sz="2000" b="1" baseline="30000" dirty="0" err="1" smtClean="0">
                <a:solidFill>
                  <a:srgbClr val="7030A0"/>
                </a:solidFill>
                <a:latin typeface="Times New Roman" pitchFamily="18" charset="0"/>
                <a:cs typeface="Times New Roman" pitchFamily="18" charset="0"/>
              </a:rPr>
              <a:t>b</a:t>
            </a:r>
            <a:r>
              <a:rPr lang="en-US" sz="2000" b="1" baseline="30000" dirty="0" smtClean="0">
                <a:solidFill>
                  <a:srgbClr val="7030A0"/>
                </a:solidFill>
                <a:latin typeface="Times New Roman" pitchFamily="18" charset="0"/>
                <a:cs typeface="Times New Roman" pitchFamily="18" charset="0"/>
              </a:rPr>
              <a:t>/(Ax + B) </a:t>
            </a:r>
            <a:r>
              <a:rPr lang="en-US" sz="2000" b="1" dirty="0" smtClean="0">
                <a:solidFill>
                  <a:srgbClr val="7030A0"/>
                </a:solidFill>
                <a:latin typeface="Times New Roman" pitchFamily="18" charset="0"/>
                <a:cs typeface="Times New Roman" pitchFamily="18" charset="0"/>
              </a:rPr>
              <a:t>– 1)</a:t>
            </a:r>
            <a:endParaRPr lang="en-US" sz="2000" b="1" dirty="0">
              <a:solidFill>
                <a:srgbClr val="7030A0"/>
              </a:solidFill>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42781907"/>
              </p:ext>
            </p:extLst>
          </p:nvPr>
        </p:nvGraphicFramePr>
        <p:xfrm>
          <a:off x="457200" y="1600200"/>
          <a:ext cx="8229600" cy="5105400"/>
        </p:xfrm>
        <a:graphic>
          <a:graphicData uri="http://schemas.openxmlformats.org/drawingml/2006/table">
            <a:tbl>
              <a:tblPr firstRow="1" bandRow="1">
                <a:tableStyleId>{5C22544A-7EE6-4342-B048-85BDC9FD1C3A}</a:tableStyleId>
              </a:tblPr>
              <a:tblGrid>
                <a:gridCol w="8229600"/>
              </a:tblGrid>
              <a:tr h="2552700">
                <a:tc>
                  <a:txBody>
                    <a:bodyPr/>
                    <a:lstStyle/>
                    <a:p>
                      <a:endParaRPr lang="en-US" dirty="0"/>
                    </a:p>
                  </a:txBody>
                  <a:tcPr>
                    <a:blipFill>
                      <a:blip r:embed="rId2"/>
                      <a:tile tx="0" ty="0" sx="100000" sy="100000" flip="none" algn="tl"/>
                    </a:blipFill>
                  </a:tcPr>
                </a:tc>
              </a:tr>
              <a:tr h="25527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a:txBody>
                  <a:tcPr>
                    <a:blipFill>
                      <a:blip r:embed="rId2"/>
                      <a:tile tx="0" ty="0" sx="100000" sy="100000" flip="none" algn="tl"/>
                    </a:blipFill>
                  </a:tcPr>
                </a:tc>
              </a:tr>
            </a:tbl>
          </a:graphicData>
        </a:graphic>
      </p:graphicFrame>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769649"/>
            <a:ext cx="7924800" cy="242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4407738"/>
            <a:ext cx="7671955" cy="2159218"/>
          </a:xfrm>
          <a:prstGeom prst="rect">
            <a:avLst/>
          </a:prstGeom>
          <a:solidFill>
            <a:schemeClr val="bg1"/>
          </a:solidFill>
          <a:ln>
            <a:noFill/>
          </a:ln>
          <a:effectLst/>
        </p:spPr>
      </p:pic>
    </p:spTree>
    <p:extLst>
      <p:ext uri="{BB962C8B-B14F-4D97-AF65-F5344CB8AC3E}">
        <p14:creationId xmlns:p14="http://schemas.microsoft.com/office/powerpoint/2010/main" val="38052441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3904184"/>
              </p:ext>
            </p:extLst>
          </p:nvPr>
        </p:nvGraphicFramePr>
        <p:xfrm>
          <a:off x="457200" y="381000"/>
          <a:ext cx="8229600" cy="5867400"/>
        </p:xfrm>
        <a:graphic>
          <a:graphicData uri="http://schemas.openxmlformats.org/drawingml/2006/table">
            <a:tbl>
              <a:tblPr firstRow="1" bandRow="1">
                <a:tableStyleId>{5C22544A-7EE6-4342-B048-85BDC9FD1C3A}</a:tableStyleId>
              </a:tblPr>
              <a:tblGrid>
                <a:gridCol w="4114800"/>
                <a:gridCol w="4114800"/>
              </a:tblGrid>
              <a:tr h="2933700">
                <a:tc>
                  <a:txBody>
                    <a:bodyPr/>
                    <a:lstStyle/>
                    <a:p>
                      <a:endParaRPr lang="en-US" dirty="0"/>
                    </a:p>
                  </a:txBody>
                  <a:tcPr>
                    <a:solidFill>
                      <a:schemeClr val="bg2"/>
                    </a:solidFill>
                  </a:tcPr>
                </a:tc>
                <a:tc>
                  <a:txBody>
                    <a:bodyPr/>
                    <a:lstStyle/>
                    <a:p>
                      <a:endParaRPr lang="en-US" dirty="0"/>
                    </a:p>
                  </a:txBody>
                  <a:tcPr>
                    <a:solidFill>
                      <a:schemeClr val="bg2"/>
                    </a:solidFill>
                  </a:tcPr>
                </a:tc>
              </a:tr>
              <a:tr h="2933700">
                <a:tc>
                  <a:txBody>
                    <a:bodyPr/>
                    <a:lstStyle/>
                    <a:p>
                      <a:endParaRPr lang="en-US" dirty="0"/>
                    </a:p>
                  </a:txBody>
                  <a:tcPr>
                    <a:solidFill>
                      <a:schemeClr val="bg2"/>
                    </a:solidFill>
                  </a:tcPr>
                </a:tc>
                <a:tc>
                  <a:txBody>
                    <a:bodyPr/>
                    <a:lstStyle/>
                    <a:p>
                      <a:endParaRPr lang="en-US" dirty="0"/>
                    </a:p>
                  </a:txBody>
                  <a:tcPr/>
                </a:tc>
              </a:tr>
            </a:tbl>
          </a:graphicData>
        </a:graphic>
      </p:graphicFrame>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2327" y="3429000"/>
            <a:ext cx="2438767" cy="2741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399" y="3428999"/>
            <a:ext cx="3876039" cy="2741971"/>
          </a:xfrm>
          <a:prstGeom prst="rect">
            <a:avLst/>
          </a:prstGeom>
          <a:solidFill>
            <a:schemeClr val="bg2"/>
          </a:solidFill>
          <a:ln>
            <a:noFill/>
          </a:ln>
          <a:effectLst/>
        </p:spPr>
      </p:pic>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529377" y="381000"/>
            <a:ext cx="3984666" cy="2819399"/>
          </a:xfrm>
          <a:prstGeom prst="rect">
            <a:avLst/>
          </a:prstGeom>
          <a:noFill/>
        </p:spPr>
      </p:pic>
      <p:pic>
        <p:nvPicPr>
          <p:cNvPr id="9" name="Picture 8"/>
          <p:cNvPicPr/>
          <p:nvPr/>
        </p:nvPicPr>
        <p:blipFill>
          <a:blip r:embed="rId5">
            <a:extLst>
              <a:ext uri="{28A0092B-C50C-407E-A947-70E740481C1C}">
                <a14:useLocalDpi xmlns:a14="http://schemas.microsoft.com/office/drawing/2010/main" val="0"/>
              </a:ext>
            </a:extLst>
          </a:blip>
          <a:srcRect/>
          <a:stretch>
            <a:fillRect/>
          </a:stretch>
        </p:blipFill>
        <p:spPr bwMode="auto">
          <a:xfrm>
            <a:off x="4637809" y="381000"/>
            <a:ext cx="3982422" cy="2819399"/>
          </a:xfrm>
          <a:prstGeom prst="rect">
            <a:avLst/>
          </a:prstGeom>
          <a:noFill/>
        </p:spPr>
      </p:pic>
    </p:spTree>
    <p:extLst>
      <p:ext uri="{BB962C8B-B14F-4D97-AF65-F5344CB8AC3E}">
        <p14:creationId xmlns:p14="http://schemas.microsoft.com/office/powerpoint/2010/main" val="5018581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5709553"/>
              </p:ext>
            </p:extLst>
          </p:nvPr>
        </p:nvGraphicFramePr>
        <p:xfrm>
          <a:off x="457200" y="304800"/>
          <a:ext cx="8229600" cy="6400800"/>
        </p:xfrm>
        <a:graphic>
          <a:graphicData uri="http://schemas.openxmlformats.org/drawingml/2006/table">
            <a:tbl>
              <a:tblPr firstRow="1" bandRow="1">
                <a:tableStyleId>{5C22544A-7EE6-4342-B048-85BDC9FD1C3A}</a:tableStyleId>
              </a:tblPr>
              <a:tblGrid>
                <a:gridCol w="4114800"/>
                <a:gridCol w="4114800"/>
              </a:tblGrid>
              <a:tr h="3200400">
                <a:tc>
                  <a:txBody>
                    <a:bodyPr/>
                    <a:lstStyle/>
                    <a:p>
                      <a:endParaRPr lang="en-US" dirty="0"/>
                    </a:p>
                  </a:txBody>
                  <a:tcPr>
                    <a:solidFill>
                      <a:schemeClr val="bg2"/>
                    </a:solidFill>
                  </a:tcPr>
                </a:tc>
                <a:tc>
                  <a:txBody>
                    <a:bodyPr/>
                    <a:lstStyle/>
                    <a:p>
                      <a:endParaRPr lang="en-US" dirty="0"/>
                    </a:p>
                  </a:txBody>
                  <a:tcPr>
                    <a:solidFill>
                      <a:schemeClr val="bg2"/>
                    </a:solidFill>
                  </a:tcPr>
                </a:tc>
              </a:tr>
              <a:tr h="3200400">
                <a:tc>
                  <a:txBody>
                    <a:bodyPr/>
                    <a:lstStyle/>
                    <a:p>
                      <a:endParaRPr lang="en-US" dirty="0"/>
                    </a:p>
                  </a:txBody>
                  <a:tcPr>
                    <a:solidFill>
                      <a:schemeClr val="bg2"/>
                    </a:solidFill>
                  </a:tcPr>
                </a:tc>
                <a:tc>
                  <a:txBody>
                    <a:bodyPr/>
                    <a:lstStyle/>
                    <a:p>
                      <a:endParaRPr lang="en-US" dirty="0"/>
                    </a:p>
                  </a:txBody>
                  <a:tcPr>
                    <a:solidFill>
                      <a:schemeClr val="bg2"/>
                    </a:solidFill>
                  </a:tcPr>
                </a:tc>
              </a:tr>
            </a:tbl>
          </a:graphicData>
        </a:graphic>
      </p:graphicFrame>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65636"/>
            <a:ext cx="3886200" cy="303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1" y="381000"/>
            <a:ext cx="3962400" cy="3016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581400"/>
            <a:ext cx="3886201"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3312" y="3653018"/>
            <a:ext cx="3912177" cy="2976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4388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Autofit/>
          </a:bodyPr>
          <a:lstStyle/>
          <a:p>
            <a:r>
              <a:rPr lang="en-US" sz="2400" b="1" dirty="0" err="1" smtClean="0">
                <a:solidFill>
                  <a:srgbClr val="FF0000"/>
                </a:solidFill>
                <a:latin typeface="Times New Roman" pitchFamily="18" charset="0"/>
                <a:cs typeface="Times New Roman" pitchFamily="18" charset="0"/>
              </a:rPr>
              <a:t>Planckian</a:t>
            </a:r>
            <a:r>
              <a:rPr lang="en-US" sz="2400" b="1" dirty="0" smtClean="0">
                <a:solidFill>
                  <a:srgbClr val="FF0000"/>
                </a:solidFill>
                <a:latin typeface="Times New Roman" pitchFamily="18" charset="0"/>
                <a:cs typeface="Times New Roman" pitchFamily="18" charset="0"/>
              </a:rPr>
              <a:t> Distribution as the Energy-Driven Transform of Gaussian Distribution: Drift-Diffusion Model (DDM)</a:t>
            </a:r>
            <a:endParaRPr lang="en-US" sz="2400" b="1" dirty="0">
              <a:solidFill>
                <a:srgbClr val="FF0000"/>
              </a:solidFill>
              <a:latin typeface="Times New Roman" pitchFamily="18" charset="0"/>
              <a:cs typeface="Times New Roman" pitchFamily="18" charset="0"/>
            </a:endParaRPr>
          </a:p>
        </p:txBody>
      </p:sp>
      <p:pic>
        <p:nvPicPr>
          <p:cNvPr id="4" name="Content Placeholder 3"/>
          <p:cNvPicPr>
            <a:picLocks noGrp="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838200"/>
            <a:ext cx="4407790" cy="3133616"/>
          </a:xfrm>
          <a:prstGeom prst="rect">
            <a:avLst/>
          </a:prstGeom>
          <a:noFill/>
        </p:spPr>
      </p:pic>
      <p:graphicFrame>
        <p:nvGraphicFramePr>
          <p:cNvPr id="5" name="Chart 4"/>
          <p:cNvGraphicFramePr/>
          <p:nvPr>
            <p:extLst>
              <p:ext uri="{D42A27DB-BD31-4B8C-83A1-F6EECF244321}">
                <p14:modId xmlns:p14="http://schemas.microsoft.com/office/powerpoint/2010/main" val="3322030108"/>
              </p:ext>
            </p:extLst>
          </p:nvPr>
        </p:nvGraphicFramePr>
        <p:xfrm>
          <a:off x="2133600" y="4191000"/>
          <a:ext cx="4210050" cy="2514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20295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381000" y="152400"/>
            <a:ext cx="8610600" cy="1143000"/>
          </a:xfrm>
        </p:spPr>
        <p:txBody>
          <a:bodyPr>
            <a:normAutofit/>
          </a:bodyPr>
          <a:lstStyle/>
          <a:p>
            <a:r>
              <a:rPr lang="en-US" sz="2400" b="1" dirty="0" smtClean="0">
                <a:solidFill>
                  <a:srgbClr val="FF0000"/>
                </a:solidFill>
                <a:latin typeface="Times New Roman" pitchFamily="18" charset="0"/>
                <a:cs typeface="Times New Roman" pitchFamily="18" charset="0"/>
              </a:rPr>
              <a:t>SID-TEM-TOF:</a:t>
            </a:r>
            <a:r>
              <a:rPr lang="en-US" sz="2400" b="1" dirty="0" smtClean="0">
                <a:solidFill>
                  <a:srgbClr val="3366FF"/>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S</a:t>
            </a:r>
            <a:r>
              <a:rPr lang="en-US" sz="2400" b="1" dirty="0" smtClean="0">
                <a:solidFill>
                  <a:srgbClr val="3366FF"/>
                </a:solidFill>
                <a:latin typeface="Times New Roman" pitchFamily="18" charset="0"/>
                <a:cs typeface="Times New Roman" pitchFamily="18" charset="0"/>
              </a:rPr>
              <a:t>ignal-</a:t>
            </a:r>
            <a:r>
              <a:rPr lang="en-US" sz="2400" b="1" dirty="0" smtClean="0">
                <a:solidFill>
                  <a:srgbClr val="FF0000"/>
                </a:solidFill>
                <a:latin typeface="Times New Roman" pitchFamily="18" charset="0"/>
                <a:cs typeface="Times New Roman" pitchFamily="18" charset="0"/>
              </a:rPr>
              <a:t>I</a:t>
            </a:r>
            <a:r>
              <a:rPr lang="en-US" sz="2400" b="1" dirty="0" smtClean="0">
                <a:solidFill>
                  <a:srgbClr val="3366FF"/>
                </a:solidFill>
                <a:latin typeface="Times New Roman" pitchFamily="18" charset="0"/>
                <a:cs typeface="Times New Roman" pitchFamily="18" charset="0"/>
              </a:rPr>
              <a:t>nduced </a:t>
            </a:r>
            <a:r>
              <a:rPr lang="en-US" sz="2400" b="1" dirty="0" smtClean="0">
                <a:solidFill>
                  <a:srgbClr val="FF0000"/>
                </a:solidFill>
                <a:latin typeface="Times New Roman" pitchFamily="18" charset="0"/>
                <a:cs typeface="Times New Roman" pitchFamily="18" charset="0"/>
              </a:rPr>
              <a:t>D</a:t>
            </a:r>
            <a:r>
              <a:rPr lang="en-US" sz="2400" b="1" dirty="0" smtClean="0">
                <a:solidFill>
                  <a:srgbClr val="3366FF"/>
                </a:solidFill>
                <a:latin typeface="Times New Roman" pitchFamily="18" charset="0"/>
                <a:cs typeface="Times New Roman" pitchFamily="18" charset="0"/>
              </a:rPr>
              <a:t>eactivation of the </a:t>
            </a:r>
            <a:r>
              <a:rPr lang="en-US" sz="2400" b="1" dirty="0" err="1" smtClean="0">
                <a:solidFill>
                  <a:srgbClr val="FF0000"/>
                </a:solidFill>
                <a:latin typeface="Times New Roman" pitchFamily="18" charset="0"/>
                <a:cs typeface="Times New Roman" pitchFamily="18" charset="0"/>
              </a:rPr>
              <a:t>T</a:t>
            </a:r>
            <a:r>
              <a:rPr lang="en-US" sz="2400" b="1" dirty="0" err="1" smtClean="0">
                <a:solidFill>
                  <a:srgbClr val="3366FF"/>
                </a:solidFill>
                <a:latin typeface="Times New Roman" pitchFamily="18" charset="0"/>
                <a:cs typeface="Times New Roman" pitchFamily="18" charset="0"/>
              </a:rPr>
              <a:t>hemally</a:t>
            </a:r>
            <a:r>
              <a:rPr lang="en-US" sz="2400" b="1" dirty="0" smtClean="0">
                <a:solidFill>
                  <a:srgbClr val="3366FF"/>
                </a:solidFill>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E</a:t>
            </a:r>
            <a:r>
              <a:rPr lang="en-US" sz="2400" b="1" dirty="0" smtClean="0">
                <a:solidFill>
                  <a:srgbClr val="3366FF"/>
                </a:solidFill>
                <a:latin typeface="Times New Roman" pitchFamily="18" charset="0"/>
                <a:cs typeface="Times New Roman" pitchFamily="18" charset="0"/>
              </a:rPr>
              <a:t>xcited </a:t>
            </a:r>
            <a:r>
              <a:rPr lang="en-US" sz="2400" b="1" dirty="0" smtClean="0">
                <a:solidFill>
                  <a:srgbClr val="FF0000"/>
                </a:solidFill>
                <a:latin typeface="Times New Roman" pitchFamily="18" charset="0"/>
                <a:cs typeface="Times New Roman" pitchFamily="18" charset="0"/>
              </a:rPr>
              <a:t>M</a:t>
            </a:r>
            <a:r>
              <a:rPr lang="en-US" sz="2400" b="1" dirty="0" smtClean="0">
                <a:solidFill>
                  <a:srgbClr val="3366FF"/>
                </a:solidFill>
                <a:latin typeface="Times New Roman" pitchFamily="18" charset="0"/>
                <a:cs typeface="Times New Roman" pitchFamily="18" charset="0"/>
              </a:rPr>
              <a:t>etastable State </a:t>
            </a:r>
            <a:r>
              <a:rPr lang="en-US" sz="2400" b="1" dirty="0" smtClean="0">
                <a:solidFill>
                  <a:srgbClr val="FF0000"/>
                </a:solidFill>
                <a:latin typeface="Times New Roman" pitchFamily="18" charset="0"/>
                <a:cs typeface="Times New Roman" pitchFamily="18" charset="0"/>
              </a:rPr>
              <a:t>T</a:t>
            </a:r>
            <a:r>
              <a:rPr lang="en-US" sz="2400" b="1" dirty="0" smtClean="0">
                <a:solidFill>
                  <a:srgbClr val="3366FF"/>
                </a:solidFill>
                <a:latin typeface="Times New Roman" pitchFamily="18" charset="0"/>
                <a:cs typeface="Times New Roman" pitchFamily="18" charset="0"/>
              </a:rPr>
              <a:t>o </a:t>
            </a:r>
            <a:r>
              <a:rPr lang="en-US" sz="2400" b="1" dirty="0" smtClean="0">
                <a:solidFill>
                  <a:srgbClr val="FF0000"/>
                </a:solidFill>
                <a:latin typeface="Times New Roman" pitchFamily="18" charset="0"/>
                <a:cs typeface="Times New Roman" pitchFamily="18" charset="0"/>
              </a:rPr>
              <a:t>F</a:t>
            </a:r>
            <a:r>
              <a:rPr lang="en-US" sz="2400" b="1" dirty="0" smtClean="0">
                <a:solidFill>
                  <a:srgbClr val="3366FF"/>
                </a:solidFill>
                <a:latin typeface="Times New Roman" pitchFamily="18" charset="0"/>
                <a:cs typeface="Times New Roman" pitchFamily="18" charset="0"/>
              </a:rPr>
              <a:t>unction </a:t>
            </a:r>
            <a:r>
              <a:rPr lang="en-US" sz="1200" b="1" dirty="0" smtClean="0">
                <a:solidFill>
                  <a:srgbClr val="3366FF"/>
                </a:solidFill>
                <a:latin typeface="Times New Roman" pitchFamily="18" charset="0"/>
                <a:cs typeface="Times New Roman" pitchFamily="18" charset="0"/>
              </a:rPr>
              <a:t/>
            </a:r>
            <a:br>
              <a:rPr lang="en-US" sz="1200" b="1" dirty="0" smtClean="0">
                <a:solidFill>
                  <a:srgbClr val="3366FF"/>
                </a:solidFill>
                <a:latin typeface="Times New Roman" pitchFamily="18" charset="0"/>
                <a:cs typeface="Times New Roman" pitchFamily="18" charset="0"/>
              </a:rPr>
            </a:br>
            <a:r>
              <a:rPr lang="en-US" sz="1200" b="1" dirty="0" smtClean="0">
                <a:solidFill>
                  <a:srgbClr val="FF0000"/>
                </a:solidFill>
                <a:latin typeface="Times New Roman" pitchFamily="18" charset="0"/>
                <a:cs typeface="Times New Roman" pitchFamily="18" charset="0"/>
              </a:rPr>
              <a:t>RASER</a:t>
            </a:r>
            <a:r>
              <a:rPr lang="en-US" sz="1200" b="1" dirty="0" smtClean="0">
                <a:solidFill>
                  <a:schemeClr val="tx1"/>
                </a:solidFill>
                <a:latin typeface="Times New Roman" pitchFamily="18" charset="0"/>
                <a:cs typeface="Times New Roman" pitchFamily="18" charset="0"/>
              </a:rPr>
              <a:t>:</a:t>
            </a:r>
            <a:r>
              <a:rPr lang="en-US" sz="1200" b="1" dirty="0" smtClean="0">
                <a:solidFill>
                  <a:srgbClr val="FF0000"/>
                </a:solidFill>
                <a:latin typeface="Times New Roman" pitchFamily="18" charset="0"/>
                <a:cs typeface="Times New Roman" pitchFamily="18" charset="0"/>
              </a:rPr>
              <a:t> R</a:t>
            </a:r>
            <a:r>
              <a:rPr lang="en-US" sz="1200" b="1" dirty="0" smtClean="0">
                <a:solidFill>
                  <a:schemeClr val="tx1"/>
                </a:solidFill>
                <a:latin typeface="Times New Roman" pitchFamily="18" charset="0"/>
                <a:cs typeface="Times New Roman" pitchFamily="18" charset="0"/>
              </a:rPr>
              <a:t>ate </a:t>
            </a:r>
            <a:r>
              <a:rPr lang="en-US" sz="1200" b="1" dirty="0" smtClean="0">
                <a:solidFill>
                  <a:srgbClr val="FF0000"/>
                </a:solidFill>
                <a:latin typeface="Times New Roman" pitchFamily="18" charset="0"/>
                <a:cs typeface="Times New Roman" pitchFamily="18" charset="0"/>
              </a:rPr>
              <a:t>A</a:t>
            </a:r>
            <a:r>
              <a:rPr lang="en-US" sz="1200" b="1" dirty="0" smtClean="0">
                <a:solidFill>
                  <a:schemeClr val="tx1"/>
                </a:solidFill>
                <a:latin typeface="Times New Roman" pitchFamily="18" charset="0"/>
                <a:cs typeface="Times New Roman" pitchFamily="18" charset="0"/>
              </a:rPr>
              <a:t>mplification by </a:t>
            </a:r>
            <a:r>
              <a:rPr lang="en-US" sz="1200" b="1" dirty="0" smtClean="0">
                <a:solidFill>
                  <a:srgbClr val="FF0000"/>
                </a:solidFill>
                <a:latin typeface="Times New Roman" pitchFamily="18" charset="0"/>
                <a:cs typeface="Times New Roman" pitchFamily="18" charset="0"/>
              </a:rPr>
              <a:t>S</a:t>
            </a:r>
            <a:r>
              <a:rPr lang="en-US" sz="1200" b="1" dirty="0" smtClean="0">
                <a:solidFill>
                  <a:schemeClr val="tx1"/>
                </a:solidFill>
                <a:latin typeface="Times New Roman" pitchFamily="18" charset="0"/>
                <a:cs typeface="Times New Roman" pitchFamily="18" charset="0"/>
              </a:rPr>
              <a:t>ubstrate-induced </a:t>
            </a:r>
            <a:r>
              <a:rPr lang="en-US" sz="1200" b="1" dirty="0" smtClean="0">
                <a:solidFill>
                  <a:srgbClr val="FF0000"/>
                </a:solidFill>
                <a:latin typeface="Times New Roman" pitchFamily="18" charset="0"/>
                <a:cs typeface="Times New Roman" pitchFamily="18" charset="0"/>
              </a:rPr>
              <a:t>E</a:t>
            </a:r>
            <a:r>
              <a:rPr lang="en-US" sz="1200" b="1" dirty="0" smtClean="0">
                <a:solidFill>
                  <a:schemeClr val="tx1"/>
                </a:solidFill>
                <a:latin typeface="Times New Roman" pitchFamily="18" charset="0"/>
                <a:cs typeface="Times New Roman" pitchFamily="18" charset="0"/>
              </a:rPr>
              <a:t>nhancement of Chemical </a:t>
            </a:r>
            <a:r>
              <a:rPr lang="en-US" sz="1200" b="1" dirty="0" smtClean="0">
                <a:solidFill>
                  <a:srgbClr val="FF0000"/>
                </a:solidFill>
                <a:latin typeface="Times New Roman" pitchFamily="18" charset="0"/>
                <a:cs typeface="Times New Roman" pitchFamily="18" charset="0"/>
              </a:rPr>
              <a:t>R</a:t>
            </a:r>
            <a:r>
              <a:rPr lang="en-US" sz="1200" b="1" dirty="0" smtClean="0">
                <a:solidFill>
                  <a:schemeClr val="tx1"/>
                </a:solidFill>
                <a:latin typeface="Times New Roman" pitchFamily="18" charset="0"/>
                <a:cs typeface="Times New Roman" pitchFamily="18" charset="0"/>
              </a:rPr>
              <a:t>eactions</a:t>
            </a:r>
          </a:p>
        </p:txBody>
      </p:sp>
      <p:sp>
        <p:nvSpPr>
          <p:cNvPr id="9219" name="Content Placeholder 2"/>
          <p:cNvSpPr>
            <a:spLocks noGrp="1"/>
          </p:cNvSpPr>
          <p:nvPr>
            <p:ph idx="1"/>
          </p:nvPr>
        </p:nvSpPr>
        <p:spPr>
          <a:xfrm>
            <a:off x="457200" y="1371600"/>
            <a:ext cx="8229600" cy="4525963"/>
          </a:xfrm>
        </p:spPr>
        <p:txBody>
          <a:bodyPr/>
          <a:lstStyle/>
          <a:p>
            <a:endParaRPr lang="en-US" dirty="0" smtClean="0"/>
          </a:p>
        </p:txBody>
      </p:sp>
      <p:graphicFrame>
        <p:nvGraphicFramePr>
          <p:cNvPr id="9220" name="Object 2"/>
          <p:cNvGraphicFramePr>
            <a:graphicFrameLocks noChangeAspect="1"/>
          </p:cNvGraphicFramePr>
          <p:nvPr>
            <p:extLst>
              <p:ext uri="{D42A27DB-BD31-4B8C-83A1-F6EECF244321}">
                <p14:modId xmlns:p14="http://schemas.microsoft.com/office/powerpoint/2010/main" val="4139789543"/>
              </p:ext>
            </p:extLst>
          </p:nvPr>
        </p:nvGraphicFramePr>
        <p:xfrm>
          <a:off x="304800" y="1170236"/>
          <a:ext cx="9462888" cy="6558933"/>
        </p:xfrm>
        <a:graphic>
          <a:graphicData uri="http://schemas.openxmlformats.org/presentationml/2006/ole">
            <mc:AlternateContent xmlns:mc="http://schemas.openxmlformats.org/markup-compatibility/2006">
              <mc:Choice xmlns:v="urn:schemas-microsoft-com:vml" Requires="v">
                <p:oleObj spid="_x0000_s1032" name="Document" r:id="rId4" imgW="6094361" imgH="4223784" progId="">
                  <p:embed/>
                </p:oleObj>
              </mc:Choice>
              <mc:Fallback>
                <p:oleObj name="Document" r:id="rId4" imgW="6094361" imgH="422378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170236"/>
                        <a:ext cx="9462888" cy="6558933"/>
                      </a:xfrm>
                      <a:prstGeom prst="rect">
                        <a:avLst/>
                      </a:prstGeom>
                      <a:noFill/>
                      <a:extLst/>
                    </p:spPr>
                  </p:pic>
                </p:oleObj>
              </mc:Fallback>
            </mc:AlternateContent>
          </a:graphicData>
        </a:graphic>
      </p:graphicFrame>
      <p:pic>
        <p:nvPicPr>
          <p:cNvPr id="5" name="Picture 2" descr="F:\Figures_tables\Laser_termdiagram.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5417127" y="1718232"/>
            <a:ext cx="3198144" cy="2314638"/>
          </a:xfrm>
          <a:prstGeom prst="rect">
            <a:avLst/>
          </a:prstGeom>
          <a:noFill/>
        </p:spPr>
      </p:pic>
      <p:sp>
        <p:nvSpPr>
          <p:cNvPr id="2" name="TextBox 1"/>
          <p:cNvSpPr txBox="1"/>
          <p:nvPr/>
        </p:nvSpPr>
        <p:spPr>
          <a:xfrm>
            <a:off x="5791200" y="4080371"/>
            <a:ext cx="3198144" cy="369332"/>
          </a:xfrm>
          <a:prstGeom prst="rect">
            <a:avLst/>
          </a:prstGeom>
          <a:noFill/>
        </p:spPr>
        <p:txBody>
          <a:bodyPr wrap="square" rtlCol="0">
            <a:spAutoFit/>
          </a:bodyPr>
          <a:lstStyle/>
          <a:p>
            <a:endParaRPr lang="en-US"/>
          </a:p>
        </p:txBody>
      </p:sp>
      <p:pic>
        <p:nvPicPr>
          <p:cNvPr id="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21878" y="4384766"/>
            <a:ext cx="2092532" cy="169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5954594" y="6248400"/>
            <a:ext cx="2123210" cy="338554"/>
          </a:xfrm>
          <a:prstGeom prst="rect">
            <a:avLst/>
          </a:prstGeom>
          <a:noFill/>
        </p:spPr>
        <p:txBody>
          <a:bodyPr wrap="square" rtlCol="0">
            <a:spAutoFit/>
          </a:bodyPr>
          <a:lstStyle/>
          <a:p>
            <a:r>
              <a:rPr lang="en-US" sz="1600" b="1" dirty="0" smtClean="0">
                <a:solidFill>
                  <a:srgbClr val="FF0000"/>
                </a:solidFill>
                <a:latin typeface="Times New Roman" pitchFamily="18" charset="0"/>
                <a:cs typeface="Times New Roman" pitchFamily="18" charset="0"/>
              </a:rPr>
              <a:t>Cholesterol oxidase</a:t>
            </a:r>
            <a:endParaRPr lang="en-US" sz="16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396083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8660783" cy="6477000"/>
          </a:xfrm>
          <a:prstGeom prst="rect">
            <a:avLst/>
          </a:prstGeom>
          <a:blipFill>
            <a:blip r:embed="rId3"/>
            <a:tile tx="0" ty="0" sx="100000" sy="100000" flip="none" algn="tl"/>
          </a:blipFill>
          <a:ln>
            <a:noFill/>
          </a:ln>
          <a:effectLst/>
        </p:spPr>
      </p:pic>
    </p:spTree>
    <p:extLst>
      <p:ext uri="{BB962C8B-B14F-4D97-AF65-F5344CB8AC3E}">
        <p14:creationId xmlns:p14="http://schemas.microsoft.com/office/powerpoint/2010/main" val="3787354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454761228"/>
              </p:ext>
            </p:extLst>
          </p:nvPr>
        </p:nvGraphicFramePr>
        <p:xfrm>
          <a:off x="457200" y="200602"/>
          <a:ext cx="8458200" cy="6038397"/>
        </p:xfrm>
        <a:graphic>
          <a:graphicData uri="http://schemas.openxmlformats.org/drawingml/2006/table">
            <a:tbl>
              <a:tblPr firstRow="1" bandRow="1">
                <a:tableStyleId>{5C22544A-7EE6-4342-B048-85BDC9FD1C3A}</a:tableStyleId>
              </a:tblPr>
              <a:tblGrid>
                <a:gridCol w="4267200"/>
                <a:gridCol w="4191000"/>
              </a:tblGrid>
              <a:tr h="833352">
                <a:tc gridSpan="2">
                  <a:txBody>
                    <a:bodyPr/>
                    <a:lstStyle/>
                    <a:p>
                      <a:r>
                        <a:rPr lang="en-US" dirty="0" smtClean="0"/>
                        <a:t>    </a:t>
                      </a:r>
                      <a:br>
                        <a:rPr lang="en-US" dirty="0" smtClean="0"/>
                      </a:br>
                      <a:r>
                        <a:rPr lang="en-US" dirty="0" smtClean="0"/>
                        <a:t> </a:t>
                      </a:r>
                      <a:r>
                        <a:rPr lang="en-US" sz="1800" dirty="0" smtClean="0">
                          <a:solidFill>
                            <a:schemeClr val="bg1"/>
                          </a:solidFill>
                          <a:latin typeface="Times New Roman" pitchFamily="18" charset="0"/>
                          <a:cs typeface="Times New Roman" pitchFamily="18" charset="0"/>
                        </a:rPr>
                        <a:t>The </a:t>
                      </a:r>
                      <a:r>
                        <a:rPr lang="en-US" sz="1800" dirty="0" err="1" smtClean="0">
                          <a:solidFill>
                            <a:schemeClr val="bg1"/>
                          </a:solidFill>
                          <a:latin typeface="Times New Roman" pitchFamily="18" charset="0"/>
                          <a:cs typeface="Times New Roman" pitchFamily="18" charset="0"/>
                        </a:rPr>
                        <a:t>Chladni</a:t>
                      </a:r>
                      <a:r>
                        <a:rPr lang="en-US" sz="1800" dirty="0" smtClean="0">
                          <a:solidFill>
                            <a:schemeClr val="bg1"/>
                          </a:solidFill>
                          <a:latin typeface="Times New Roman" pitchFamily="18" charset="0"/>
                          <a:cs typeface="Times New Roman" pitchFamily="18" charset="0"/>
                        </a:rPr>
                        <a:t> Figures as a Metaphor for  Intracellular </a:t>
                      </a:r>
                      <a:r>
                        <a:rPr lang="en-US" sz="1800" baseline="0" dirty="0" smtClean="0">
                          <a:solidFill>
                            <a:schemeClr val="bg1"/>
                          </a:solidFill>
                          <a:latin typeface="Times New Roman" pitchFamily="18" charset="0"/>
                          <a:cs typeface="Times New Roman" pitchFamily="18" charset="0"/>
                        </a:rPr>
                        <a:t>RNA Concentration Waves</a:t>
                      </a:r>
                      <a:endParaRPr lang="en-US" sz="1800" dirty="0">
                        <a:solidFill>
                          <a:schemeClr val="bg1"/>
                        </a:solidFill>
                        <a:latin typeface="Times New Roman" pitchFamily="18" charset="0"/>
                        <a:cs typeface="Times New Roman" pitchFamily="18" charset="0"/>
                      </a:endParaRPr>
                    </a:p>
                  </a:txBody>
                  <a:tcPr/>
                </a:tc>
                <a:tc hMerge="1">
                  <a:txBody>
                    <a:bodyPr/>
                    <a:lstStyle/>
                    <a:p>
                      <a:endParaRPr lang="en-US" dirty="0"/>
                    </a:p>
                  </a:txBody>
                  <a:tcPr/>
                </a:tc>
              </a:tr>
              <a:tr h="1759452">
                <a:tc>
                  <a:txBody>
                    <a:bodyPr/>
                    <a:lstStyle/>
                    <a:p>
                      <a:endParaRPr lang="en-US" dirty="0"/>
                    </a:p>
                  </a:txBody>
                  <a:tcPr/>
                </a:tc>
                <a:tc>
                  <a:txBody>
                    <a:bodyPr/>
                    <a:lstStyle/>
                    <a:p>
                      <a:endParaRPr lang="en-US" dirty="0"/>
                    </a:p>
                  </a:txBody>
                  <a:tcPr/>
                </a:tc>
              </a:tr>
              <a:tr h="1612831">
                <a:tc>
                  <a:txBody>
                    <a:bodyPr/>
                    <a:lstStyle/>
                    <a:p>
                      <a:endParaRPr lang="en-US" dirty="0"/>
                    </a:p>
                  </a:txBody>
                  <a:tcPr/>
                </a:tc>
                <a:tc>
                  <a:txBody>
                    <a:bodyPr/>
                    <a:lstStyle/>
                    <a:p>
                      <a:endParaRPr lang="en-US" dirty="0"/>
                    </a:p>
                  </a:txBody>
                  <a:tcPr/>
                </a:tc>
              </a:tr>
              <a:tr h="1832762">
                <a:tc>
                  <a:txBody>
                    <a:bodyPr/>
                    <a:lstStyle/>
                    <a:p>
                      <a:endParaRPr lang="en-US" dirty="0"/>
                    </a:p>
                  </a:txBody>
                  <a:tcPr/>
                </a:tc>
                <a:tc>
                  <a:txBody>
                    <a:bodyPr/>
                    <a:lstStyle/>
                    <a:p>
                      <a:endParaRPr lang="en-US" dirty="0"/>
                    </a:p>
                  </a:txBody>
                  <a:tcPr/>
                </a:tc>
              </a:tr>
            </a:tbl>
          </a:graphicData>
        </a:graphic>
      </p:graphicFrame>
      <p:pic>
        <p:nvPicPr>
          <p:cNvPr id="4" name="Picture 3" descr="https://upload.wikimedia.org/wikipedia/commons/0/03/Bowing_chladni_plate.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1402" y="1128983"/>
            <a:ext cx="1562100" cy="1555115"/>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5419106" y="1284076"/>
            <a:ext cx="2590800" cy="1219200"/>
          </a:xfrm>
          <a:prstGeom prst="rect">
            <a:avLst/>
          </a:prstGeom>
          <a:noFill/>
          <a:ln>
            <a:noFill/>
          </a:ln>
        </p:spPr>
      </p:pic>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1314450" y="3048000"/>
            <a:ext cx="2438400" cy="1219200"/>
          </a:xfrm>
          <a:prstGeom prst="rect">
            <a:avLst/>
          </a:prstGeom>
          <a:noFill/>
          <a:ln>
            <a:noFill/>
          </a:ln>
        </p:spPr>
      </p:pic>
      <p:pic>
        <p:nvPicPr>
          <p:cNvPr id="7" name="Picture 6"/>
          <p:cNvPicPr/>
          <p:nvPr/>
        </p:nvPicPr>
        <p:blipFill>
          <a:blip r:embed="rId5">
            <a:extLst>
              <a:ext uri="{28A0092B-C50C-407E-A947-70E740481C1C}">
                <a14:useLocalDpi xmlns:a14="http://schemas.microsoft.com/office/drawing/2010/main" val="0"/>
              </a:ext>
            </a:extLst>
          </a:blip>
          <a:srcRect/>
          <a:stretch>
            <a:fillRect/>
          </a:stretch>
        </p:blipFill>
        <p:spPr bwMode="auto">
          <a:xfrm>
            <a:off x="5457701" y="3000499"/>
            <a:ext cx="2514600" cy="1219200"/>
          </a:xfrm>
          <a:prstGeom prst="rect">
            <a:avLst/>
          </a:prstGeom>
          <a:noFill/>
          <a:ln>
            <a:noFill/>
          </a:ln>
        </p:spPr>
      </p:pic>
      <p:pic>
        <p:nvPicPr>
          <p:cNvPr id="8" name="Picture 7"/>
          <p:cNvPicPr/>
          <p:nvPr/>
        </p:nvPicPr>
        <p:blipFill>
          <a:blip r:embed="rId6">
            <a:extLst>
              <a:ext uri="{28A0092B-C50C-407E-A947-70E740481C1C}">
                <a14:useLocalDpi xmlns:a14="http://schemas.microsoft.com/office/drawing/2010/main" val="0"/>
              </a:ext>
            </a:extLst>
          </a:blip>
          <a:srcRect/>
          <a:stretch>
            <a:fillRect/>
          </a:stretch>
        </p:blipFill>
        <p:spPr bwMode="auto">
          <a:xfrm>
            <a:off x="1447800" y="4724400"/>
            <a:ext cx="2514600" cy="1143000"/>
          </a:xfrm>
          <a:prstGeom prst="rect">
            <a:avLst/>
          </a:prstGeom>
          <a:noFill/>
          <a:ln>
            <a:noFill/>
          </a:ln>
        </p:spPr>
      </p:pic>
      <p:pic>
        <p:nvPicPr>
          <p:cNvPr id="9" name="Picture 8"/>
          <p:cNvPicPr/>
          <p:nvPr/>
        </p:nvPicPr>
        <p:blipFill>
          <a:blip r:embed="rId7">
            <a:extLst>
              <a:ext uri="{28A0092B-C50C-407E-A947-70E740481C1C}">
                <a14:useLocalDpi xmlns:a14="http://schemas.microsoft.com/office/drawing/2010/main" val="0"/>
              </a:ext>
            </a:extLst>
          </a:blip>
          <a:srcRect/>
          <a:stretch>
            <a:fillRect/>
          </a:stretch>
        </p:blipFill>
        <p:spPr bwMode="auto">
          <a:xfrm>
            <a:off x="5423064" y="4610100"/>
            <a:ext cx="2590800" cy="1371600"/>
          </a:xfrm>
          <a:prstGeom prst="rect">
            <a:avLst/>
          </a:prstGeom>
          <a:noFill/>
          <a:ln>
            <a:noFill/>
          </a:ln>
        </p:spPr>
      </p:pic>
      <p:sp>
        <p:nvSpPr>
          <p:cNvPr id="11" name="Rectangle 10"/>
          <p:cNvSpPr/>
          <p:nvPr/>
        </p:nvSpPr>
        <p:spPr>
          <a:xfrm>
            <a:off x="2146464" y="6362459"/>
            <a:ext cx="5168736" cy="369332"/>
          </a:xfrm>
          <a:prstGeom prst="rect">
            <a:avLst/>
          </a:prstGeom>
        </p:spPr>
        <p:txBody>
          <a:bodyPr wrap="square">
            <a:spAutoFit/>
          </a:bodyPr>
          <a:lstStyle/>
          <a:p>
            <a:r>
              <a:rPr lang="en-US" dirty="0"/>
              <a:t>https://www.youtube.com/watch?v=wMIvAsZvBiw</a:t>
            </a:r>
          </a:p>
        </p:txBody>
      </p:sp>
    </p:spTree>
    <p:extLst>
      <p:ext uri="{BB962C8B-B14F-4D97-AF65-F5344CB8AC3E}">
        <p14:creationId xmlns:p14="http://schemas.microsoft.com/office/powerpoint/2010/main" val="25056398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2400" b="1" dirty="0" smtClean="0">
                <a:solidFill>
                  <a:srgbClr val="FF0000"/>
                </a:solidFill>
                <a:latin typeface="Times New Roman" pitchFamily="18" charset="0"/>
                <a:cs typeface="Times New Roman" pitchFamily="18" charset="0"/>
              </a:rPr>
              <a:t>A </a:t>
            </a:r>
            <a:r>
              <a:rPr lang="en-US" sz="2400" b="1" dirty="0">
                <a:solidFill>
                  <a:srgbClr val="FF0000"/>
                </a:solidFill>
                <a:latin typeface="Times New Roman" pitchFamily="18" charset="0"/>
                <a:cs typeface="Times New Roman" pitchFamily="18" charset="0"/>
              </a:rPr>
              <a:t>comparison between the </a:t>
            </a:r>
            <a:r>
              <a:rPr lang="en-US" sz="2400" b="1" dirty="0" err="1">
                <a:solidFill>
                  <a:srgbClr val="FF0000"/>
                </a:solidFill>
                <a:latin typeface="Times New Roman" pitchFamily="18" charset="0"/>
                <a:cs typeface="Times New Roman" pitchFamily="18" charset="0"/>
              </a:rPr>
              <a:t>Chladni</a:t>
            </a:r>
            <a:r>
              <a:rPr lang="en-US" sz="2400" b="1" dirty="0">
                <a:solidFill>
                  <a:srgbClr val="FF0000"/>
                </a:solidFill>
                <a:latin typeface="Times New Roman" pitchFamily="18" charset="0"/>
                <a:cs typeface="Times New Roman" pitchFamily="18" charset="0"/>
              </a:rPr>
              <a:t> plate and the living cell.</a:t>
            </a:r>
            <a:r>
              <a:rPr lang="en-US" sz="2400" b="1" dirty="0">
                <a:solidFill>
                  <a:srgbClr val="FF0000"/>
                </a:solidFill>
                <a:latin typeface="Times New Roman" pitchFamily="18" charset="0"/>
                <a:ea typeface="Malgun Gothic"/>
                <a:cs typeface="Times New Roman" pitchFamily="18" charset="0"/>
              </a:rPr>
              <a:t/>
            </a:r>
            <a:br>
              <a:rPr lang="en-US" sz="2400" b="1" dirty="0">
                <a:solidFill>
                  <a:srgbClr val="FF0000"/>
                </a:solidFill>
                <a:latin typeface="Times New Roman" pitchFamily="18" charset="0"/>
                <a:ea typeface="Malgun Gothic"/>
                <a:cs typeface="Times New Roman" pitchFamily="18" charset="0"/>
              </a:rPr>
            </a:br>
            <a:endParaRPr lang="en-US" sz="2400" b="1" dirty="0">
              <a:solidFill>
                <a:srgbClr val="FF0000"/>
              </a:solidFill>
              <a:latin typeface="Times New Roman" pitchFamily="18" charset="0"/>
              <a:cs typeface="Times New Roman"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766109444"/>
              </p:ext>
            </p:extLst>
          </p:nvPr>
        </p:nvGraphicFramePr>
        <p:xfrm>
          <a:off x="838200" y="914400"/>
          <a:ext cx="7239000" cy="5557670"/>
        </p:xfrm>
        <a:graphic>
          <a:graphicData uri="http://schemas.openxmlformats.org/drawingml/2006/table">
            <a:tbl>
              <a:tblPr firstRow="1" firstCol="1" bandRow="1">
                <a:tableStyleId>{5C22544A-7EE6-4342-B048-85BDC9FD1C3A}</a:tableStyleId>
              </a:tblPr>
              <a:tblGrid>
                <a:gridCol w="1905000"/>
                <a:gridCol w="2667000"/>
                <a:gridCol w="2667000"/>
              </a:tblGrid>
              <a:tr h="323186">
                <a:tc>
                  <a:txBody>
                    <a:bodyPr/>
                    <a:lstStyle/>
                    <a:p>
                      <a:pPr marL="0" marR="0">
                        <a:lnSpc>
                          <a:spcPct val="107000"/>
                        </a:lnSpc>
                        <a:spcBef>
                          <a:spcPts val="0"/>
                        </a:spcBef>
                        <a:spcAft>
                          <a:spcPts val="0"/>
                        </a:spcAft>
                      </a:pPr>
                      <a:r>
                        <a:rPr lang="en-US" sz="1400" dirty="0">
                          <a:effectLst/>
                          <a:latin typeface="Times New Roman" pitchFamily="18" charset="0"/>
                          <a:cs typeface="Times New Roman" pitchFamily="18" charset="0"/>
                        </a:rPr>
                        <a:t> </a:t>
                      </a:r>
                      <a:endParaRPr lang="en-US" sz="1400" dirty="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Chladni plate</a:t>
                      </a:r>
                      <a:endParaRPr lang="en-US" sz="140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Cell</a:t>
                      </a:r>
                      <a:endParaRPr lang="en-US" sz="1400">
                        <a:effectLst/>
                        <a:latin typeface="Times New Roman" pitchFamily="18" charset="0"/>
                        <a:ea typeface="Malgun Gothic"/>
                        <a:cs typeface="Times New Roman" pitchFamily="18" charset="0"/>
                      </a:endParaRPr>
                    </a:p>
                  </a:txBody>
                  <a:tcPr marL="56976" marR="56976" marT="42608" marB="50040"/>
                </a:tc>
              </a:tr>
              <a:tr h="323186">
                <a:tc>
                  <a:txBody>
                    <a:bodyPr/>
                    <a:lstStyle/>
                    <a:p>
                      <a:pPr marL="0" marR="0">
                        <a:lnSpc>
                          <a:spcPct val="107000"/>
                        </a:lnSpc>
                        <a:spcBef>
                          <a:spcPts val="0"/>
                        </a:spcBef>
                        <a:spcAft>
                          <a:spcPts val="0"/>
                        </a:spcAft>
                      </a:pPr>
                      <a:r>
                        <a:rPr lang="en-US" sz="1400" dirty="0">
                          <a:effectLst/>
                          <a:latin typeface="Times New Roman" pitchFamily="18" charset="0"/>
                          <a:cs typeface="Times New Roman" pitchFamily="18" charset="0"/>
                        </a:rPr>
                        <a:t>Particles</a:t>
                      </a:r>
                      <a:endParaRPr lang="en-US" sz="1400" dirty="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Sand</a:t>
                      </a:r>
                      <a:endParaRPr lang="en-US" sz="140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mRNA molecules</a:t>
                      </a:r>
                      <a:endParaRPr lang="en-US" sz="1400">
                        <a:effectLst/>
                        <a:latin typeface="Times New Roman" pitchFamily="18" charset="0"/>
                        <a:ea typeface="Malgun Gothic"/>
                        <a:cs typeface="Times New Roman" pitchFamily="18" charset="0"/>
                      </a:endParaRPr>
                    </a:p>
                  </a:txBody>
                  <a:tcPr marL="56976" marR="56976" marT="42608" marB="50040"/>
                </a:tc>
              </a:tr>
              <a:tr h="524330">
                <a:tc>
                  <a:txBody>
                    <a:bodyPr/>
                    <a:lstStyle/>
                    <a:p>
                      <a:pPr marL="0" marR="0">
                        <a:lnSpc>
                          <a:spcPct val="107000"/>
                        </a:lnSpc>
                        <a:spcBef>
                          <a:spcPts val="0"/>
                        </a:spcBef>
                        <a:spcAft>
                          <a:spcPts val="0"/>
                        </a:spcAft>
                      </a:pPr>
                      <a:r>
                        <a:rPr lang="en-US" sz="1400" dirty="0">
                          <a:effectLst/>
                          <a:latin typeface="Times New Roman" pitchFamily="18" charset="0"/>
                          <a:cs typeface="Times New Roman" pitchFamily="18" charset="0"/>
                        </a:rPr>
                        <a:t>System </a:t>
                      </a:r>
                      <a:r>
                        <a:rPr lang="en-US" sz="1400" dirty="0" smtClean="0">
                          <a:effectLst/>
                          <a:latin typeface="Times New Roman" pitchFamily="18" charset="0"/>
                          <a:cs typeface="Times New Roman" pitchFamily="18" charset="0"/>
                        </a:rPr>
                        <a:t/>
                      </a:r>
                      <a:br>
                        <a:rPr lang="en-US" sz="1400" dirty="0" smtClean="0">
                          <a:effectLst/>
                          <a:latin typeface="Times New Roman" pitchFamily="18" charset="0"/>
                          <a:cs typeface="Times New Roman" pitchFamily="18" charset="0"/>
                        </a:rPr>
                      </a:br>
                      <a:r>
                        <a:rPr lang="en-US" sz="1400" dirty="0" smtClean="0">
                          <a:effectLst/>
                          <a:latin typeface="Times New Roman" pitchFamily="18" charset="0"/>
                          <a:cs typeface="Times New Roman" pitchFamily="18" charset="0"/>
                        </a:rPr>
                        <a:t>containing </a:t>
                      </a:r>
                      <a:r>
                        <a:rPr lang="en-US" sz="1400" dirty="0">
                          <a:effectLst/>
                          <a:latin typeface="Times New Roman" pitchFamily="18" charset="0"/>
                          <a:cs typeface="Times New Roman" pitchFamily="18" charset="0"/>
                        </a:rPr>
                        <a:t>particle</a:t>
                      </a:r>
                      <a:endParaRPr lang="en-US" sz="1400" dirty="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Plate</a:t>
                      </a:r>
                      <a:endParaRPr lang="en-US" sz="140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Volume confined by the cell membrane</a:t>
                      </a:r>
                      <a:endParaRPr lang="en-US" sz="1400">
                        <a:effectLst/>
                        <a:latin typeface="Times New Roman" pitchFamily="18" charset="0"/>
                        <a:ea typeface="Malgun Gothic"/>
                        <a:cs typeface="Times New Roman" pitchFamily="18" charset="0"/>
                      </a:endParaRPr>
                    </a:p>
                  </a:txBody>
                  <a:tcPr marL="56976" marR="56976" marT="42608" marB="50040"/>
                </a:tc>
              </a:tr>
              <a:tr h="1877298">
                <a:tc>
                  <a:txBody>
                    <a:bodyPr/>
                    <a:lstStyle/>
                    <a:p>
                      <a:pPr marL="0" marR="0">
                        <a:lnSpc>
                          <a:spcPct val="107000"/>
                        </a:lnSpc>
                        <a:spcBef>
                          <a:spcPts val="0"/>
                        </a:spcBef>
                        <a:spcAft>
                          <a:spcPts val="0"/>
                        </a:spcAft>
                      </a:pPr>
                      <a:r>
                        <a:rPr lang="en-US" sz="1400" dirty="0">
                          <a:effectLst/>
                          <a:latin typeface="Times New Roman" pitchFamily="18" charset="0"/>
                          <a:cs typeface="Times New Roman" pitchFamily="18" charset="0"/>
                        </a:rPr>
                        <a:t>Energy source</a:t>
                      </a:r>
                      <a:endParaRPr lang="en-US" sz="1400" dirty="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dirty="0" smtClean="0">
                          <a:effectLst/>
                          <a:latin typeface="Times New Roman" pitchFamily="18" charset="0"/>
                          <a:cs typeface="Times New Roman" pitchFamily="18" charset="0"/>
                        </a:rPr>
                        <a:t>Oscillation </a:t>
                      </a:r>
                      <a:r>
                        <a:rPr lang="en-US" sz="1400" dirty="0">
                          <a:effectLst/>
                          <a:latin typeface="Times New Roman" pitchFamily="18" charset="0"/>
                          <a:cs typeface="Times New Roman" pitchFamily="18" charset="0"/>
                        </a:rPr>
                        <a:t>generator external to the plate with two knobs, one adjusting the frequency and the other adjusting volume of vibrations.</a:t>
                      </a:r>
                      <a:endParaRPr lang="en-US" sz="1400" dirty="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Energy production in the cell via two mechanisms – </a:t>
                      </a:r>
                    </a:p>
                    <a:p>
                      <a:pPr marL="0" marR="0">
                        <a:lnSpc>
                          <a:spcPct val="107000"/>
                        </a:lnSpc>
                        <a:spcBef>
                          <a:spcPts val="0"/>
                        </a:spcBef>
                        <a:spcAft>
                          <a:spcPts val="0"/>
                        </a:spcAft>
                      </a:pPr>
                      <a:r>
                        <a:rPr lang="en-US" sz="1400">
                          <a:effectLst/>
                          <a:latin typeface="Times New Roman" pitchFamily="18" charset="0"/>
                          <a:cs typeface="Times New Roman" pitchFamily="18" charset="0"/>
                        </a:rPr>
                        <a:t>(i) substrate-level phosphorylation producing from one molecular of glucose 2 ATP from glycolysis in the cytosol and 2 more from the Krebs cycle in the matrix space in mitochondria, and </a:t>
                      </a:r>
                    </a:p>
                    <a:p>
                      <a:pPr marL="0" marR="0">
                        <a:lnSpc>
                          <a:spcPct val="107000"/>
                        </a:lnSpc>
                        <a:spcBef>
                          <a:spcPts val="0"/>
                        </a:spcBef>
                        <a:spcAft>
                          <a:spcPts val="0"/>
                        </a:spcAft>
                      </a:pPr>
                      <a:r>
                        <a:rPr lang="en-US" sz="1400">
                          <a:effectLst/>
                          <a:latin typeface="Times New Roman" pitchFamily="18" charset="0"/>
                          <a:cs typeface="Times New Roman" pitchFamily="18" charset="0"/>
                        </a:rPr>
                        <a:t>(ii) oxidative phosphorylation catalyzed by the inner membrane of  mitochondria producing 36 ATP molecules per glucose.</a:t>
                      </a:r>
                      <a:endParaRPr lang="en-US" sz="1400">
                        <a:effectLst/>
                        <a:latin typeface="Times New Roman" pitchFamily="18" charset="0"/>
                        <a:ea typeface="Malgun Gothic"/>
                        <a:cs typeface="Times New Roman" pitchFamily="18" charset="0"/>
                      </a:endParaRPr>
                    </a:p>
                  </a:txBody>
                  <a:tcPr marL="56976" marR="56976" marT="42608" marB="50040"/>
                </a:tc>
              </a:tr>
              <a:tr h="1530047">
                <a:tc>
                  <a:txBody>
                    <a:bodyPr/>
                    <a:lstStyle/>
                    <a:p>
                      <a:pPr marL="0" marR="0">
                        <a:lnSpc>
                          <a:spcPct val="107000"/>
                        </a:lnSpc>
                        <a:spcBef>
                          <a:spcPts val="0"/>
                        </a:spcBef>
                        <a:spcAft>
                          <a:spcPts val="0"/>
                        </a:spcAft>
                      </a:pPr>
                      <a:r>
                        <a:rPr lang="en-US" sz="1400">
                          <a:effectLst/>
                          <a:latin typeface="Times New Roman" pitchFamily="18" charset="0"/>
                          <a:cs typeface="Times New Roman" pitchFamily="18" charset="0"/>
                        </a:rPr>
                        <a:t>Frequency affects</a:t>
                      </a:r>
                      <a:endParaRPr lang="en-US" sz="140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dirty="0">
                          <a:effectLst/>
                          <a:latin typeface="Times New Roman" pitchFamily="18" charset="0"/>
                          <a:cs typeface="Times New Roman" pitchFamily="18" charset="0"/>
                        </a:rPr>
                        <a:t>The number of nodes in the  </a:t>
                      </a:r>
                      <a:r>
                        <a:rPr lang="en-US" sz="1400" dirty="0" err="1">
                          <a:effectLst/>
                          <a:latin typeface="Times New Roman" pitchFamily="18" charset="0"/>
                          <a:cs typeface="Times New Roman" pitchFamily="18" charset="0"/>
                        </a:rPr>
                        <a:t>Chladni</a:t>
                      </a:r>
                      <a:r>
                        <a:rPr lang="en-US" sz="1400" dirty="0">
                          <a:effectLst/>
                          <a:latin typeface="Times New Roman" pitchFamily="18" charset="0"/>
                          <a:cs typeface="Times New Roman" pitchFamily="18" charset="0"/>
                        </a:rPr>
                        <a:t> figures (i.e., the number of the white bands on the </a:t>
                      </a:r>
                      <a:r>
                        <a:rPr lang="en-US" sz="1400" dirty="0" err="1">
                          <a:effectLst/>
                          <a:latin typeface="Times New Roman" pitchFamily="18" charset="0"/>
                          <a:cs typeface="Times New Roman" pitchFamily="18" charset="0"/>
                        </a:rPr>
                        <a:t>Chladini</a:t>
                      </a:r>
                      <a:r>
                        <a:rPr lang="en-US" sz="1400" dirty="0">
                          <a:effectLst/>
                          <a:latin typeface="Times New Roman" pitchFamily="18" charset="0"/>
                          <a:cs typeface="Times New Roman" pitchFamily="18" charset="0"/>
                        </a:rPr>
                        <a:t> plate)  </a:t>
                      </a:r>
                      <a:endParaRPr lang="en-US" sz="1400" dirty="0">
                        <a:effectLst/>
                        <a:latin typeface="Times New Roman" pitchFamily="18" charset="0"/>
                        <a:ea typeface="Malgun Gothic"/>
                        <a:cs typeface="Times New Roman" pitchFamily="18" charset="0"/>
                      </a:endParaRPr>
                    </a:p>
                  </a:txBody>
                  <a:tcPr marL="56976" marR="56976" marT="42608" marB="50040"/>
                </a:tc>
                <a:tc>
                  <a:txBody>
                    <a:bodyPr/>
                    <a:lstStyle/>
                    <a:p>
                      <a:pPr marL="0" marR="0">
                        <a:lnSpc>
                          <a:spcPct val="107000"/>
                        </a:lnSpc>
                        <a:spcBef>
                          <a:spcPts val="0"/>
                        </a:spcBef>
                        <a:spcAft>
                          <a:spcPts val="0"/>
                        </a:spcAft>
                      </a:pPr>
                      <a:r>
                        <a:rPr lang="en-US" sz="1400" dirty="0">
                          <a:effectLst/>
                          <a:latin typeface="Times New Roman" pitchFamily="18" charset="0"/>
                          <a:cs typeface="Times New Roman" pitchFamily="18" charset="0"/>
                        </a:rPr>
                        <a:t>The number of the nodes of the mRNA concentration standing waves in such a manner that increasing frequency increases the complexity of mRNA levels in the cytosol.</a:t>
                      </a:r>
                      <a:endParaRPr lang="en-US" sz="1400" dirty="0">
                        <a:effectLst/>
                        <a:latin typeface="Times New Roman" pitchFamily="18" charset="0"/>
                        <a:ea typeface="Malgun Gothic"/>
                        <a:cs typeface="Times New Roman" pitchFamily="18" charset="0"/>
                      </a:endParaRPr>
                    </a:p>
                  </a:txBody>
                  <a:tcPr marL="56976" marR="56976" marT="42608" marB="50040"/>
                </a:tc>
              </a:tr>
            </a:tbl>
          </a:graphicData>
        </a:graphic>
      </p:graphicFrame>
    </p:spTree>
    <p:extLst>
      <p:ext uri="{BB962C8B-B14F-4D97-AF65-F5344CB8AC3E}">
        <p14:creationId xmlns:p14="http://schemas.microsoft.com/office/powerpoint/2010/main" val="6681310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0200" y="381000"/>
            <a:ext cx="6297808" cy="6255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4875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solidFill>
                  <a:srgbClr val="FF0000"/>
                </a:solidFill>
                <a:latin typeface="Times New Roman"/>
                <a:cs typeface="Times New Roman"/>
              </a:rPr>
              <a:t>CONCLUSIONS</a:t>
            </a:r>
            <a:endParaRPr lang="en-US" sz="2400" b="1" dirty="0">
              <a:solidFill>
                <a:srgbClr val="FF0000"/>
              </a:solidFill>
              <a:latin typeface="Times New Roman"/>
              <a:cs typeface="Times New Roman"/>
            </a:endParaRPr>
          </a:p>
        </p:txBody>
      </p:sp>
      <p:sp>
        <p:nvSpPr>
          <p:cNvPr id="3" name="Content Placeholder 2"/>
          <p:cNvSpPr>
            <a:spLocks noGrp="1"/>
          </p:cNvSpPr>
          <p:nvPr>
            <p:ph idx="1"/>
          </p:nvPr>
        </p:nvSpPr>
        <p:spPr>
          <a:xfrm>
            <a:off x="838200" y="1600200"/>
            <a:ext cx="7924800" cy="4525963"/>
          </a:xfrm>
        </p:spPr>
        <p:txBody>
          <a:bodyPr/>
          <a:lstStyle/>
          <a:p>
            <a:pPr marL="0" indent="0">
              <a:buNone/>
            </a:pPr>
            <a:r>
              <a:rPr lang="en-US" sz="2800" b="1" dirty="0" smtClean="0">
                <a:solidFill>
                  <a:srgbClr val="0070C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1</a:t>
            </a:r>
            <a:r>
              <a:rPr lang="en-US" sz="2800" b="1" dirty="0">
                <a:solidFill>
                  <a:srgbClr val="0070C0"/>
                </a:solidFill>
                <a:latin typeface="Times New Roman" pitchFamily="18" charset="0"/>
                <a:cs typeface="Times New Roman" pitchFamily="18" charset="0"/>
              </a:rPr>
              <a:t>) Emergence of </a:t>
            </a:r>
            <a:r>
              <a:rPr lang="en-US" sz="2800" b="1" dirty="0" smtClean="0">
                <a:solidFill>
                  <a:srgbClr val="0070C0"/>
                </a:solidFill>
                <a:latin typeface="Times New Roman" pitchFamily="18" charset="0"/>
                <a:cs typeface="Times New Roman" pitchFamily="18" charset="0"/>
              </a:rPr>
              <a:t>New </a:t>
            </a:r>
            <a:r>
              <a:rPr lang="en-US" sz="2800" b="1" dirty="0">
                <a:solidFill>
                  <a:srgbClr val="0070C0"/>
                </a:solidFill>
                <a:latin typeface="Times New Roman" pitchFamily="18" charset="0"/>
                <a:cs typeface="Times New Roman" pitchFamily="18" charset="0"/>
              </a:rPr>
              <a:t>Biology based on the </a:t>
            </a:r>
            <a:r>
              <a:rPr lang="en-US" sz="2800" b="1" dirty="0" smtClean="0">
                <a:solidFill>
                  <a:srgbClr val="0070C0"/>
                </a:solidFill>
                <a:latin typeface="Times New Roman" pitchFamily="18" charset="0"/>
                <a:cs typeface="Times New Roman" pitchFamily="18" charset="0"/>
              </a:rPr>
              <a:t/>
            </a:r>
            <a:br>
              <a:rPr lang="en-US" sz="2800" b="1" dirty="0" smtClean="0">
                <a:solidFill>
                  <a:srgbClr val="0070C0"/>
                </a:solidFill>
                <a:latin typeface="Times New Roman" pitchFamily="18" charset="0"/>
                <a:cs typeface="Times New Roman" pitchFamily="18" charset="0"/>
              </a:rPr>
            </a:br>
            <a:r>
              <a:rPr lang="en-US" sz="2800" b="1" dirty="0" smtClean="0">
                <a:solidFill>
                  <a:srgbClr val="0070C0"/>
                </a:solidFill>
                <a:latin typeface="Times New Roman" pitchFamily="18" charset="0"/>
                <a:cs typeface="Times New Roman" pitchFamily="18" charset="0"/>
              </a:rPr>
              <a:t>       Wave-Particle </a:t>
            </a:r>
            <a:r>
              <a:rPr lang="en-US" sz="2800" b="1" dirty="0">
                <a:solidFill>
                  <a:srgbClr val="0070C0"/>
                </a:solidFill>
                <a:latin typeface="Times New Roman" pitchFamily="18" charset="0"/>
                <a:cs typeface="Times New Roman" pitchFamily="18" charset="0"/>
              </a:rPr>
              <a:t>Duality </a:t>
            </a:r>
            <a:r>
              <a:rPr lang="en-US" sz="2800" b="1" dirty="0" smtClean="0">
                <a:solidFill>
                  <a:srgbClr val="0070C0"/>
                </a:solidFill>
                <a:latin typeface="Times New Roman" pitchFamily="18" charset="0"/>
                <a:cs typeface="Times New Roman" pitchFamily="18" charset="0"/>
              </a:rPr>
              <a:t>Principle </a:t>
            </a:r>
          </a:p>
          <a:p>
            <a:pPr marL="0" indent="0">
              <a:buNone/>
            </a:pPr>
            <a:endParaRPr lang="en-US" sz="2800" b="1" dirty="0">
              <a:solidFill>
                <a:srgbClr val="0070C0"/>
              </a:solidFill>
              <a:latin typeface="Times New Roman" pitchFamily="18" charset="0"/>
              <a:cs typeface="Times New Roman" pitchFamily="18" charset="0"/>
            </a:endParaRPr>
          </a:p>
          <a:p>
            <a:pPr marL="0" indent="0">
              <a:buNone/>
            </a:pPr>
            <a:r>
              <a:rPr lang="en-US" sz="2800" b="1" dirty="0">
                <a:solidFill>
                  <a:srgbClr val="0070C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2</a:t>
            </a:r>
            <a:r>
              <a:rPr lang="en-US" sz="2800" b="1" dirty="0">
                <a:solidFill>
                  <a:srgbClr val="0070C0"/>
                </a:solidFill>
                <a:latin typeface="Times New Roman" pitchFamily="18" charset="0"/>
                <a:cs typeface="Times New Roman" pitchFamily="18" charset="0"/>
              </a:rPr>
              <a:t>) Towards the </a:t>
            </a:r>
            <a:r>
              <a:rPr lang="en-US" sz="2800" b="1" dirty="0" smtClean="0">
                <a:solidFill>
                  <a:srgbClr val="0070C0"/>
                </a:solidFill>
                <a:latin typeface="Times New Roman" pitchFamily="18" charset="0"/>
                <a:cs typeface="Times New Roman" pitchFamily="18" charset="0"/>
              </a:rPr>
              <a:t>Enzyme</a:t>
            </a:r>
            <a:r>
              <a:rPr lang="en-US" sz="2800" b="1" dirty="0">
                <a:solidFill>
                  <a:srgbClr val="0070C0"/>
                </a:solidFill>
                <a:latin typeface="Times New Roman" pitchFamily="18" charset="0"/>
                <a:cs typeface="Times New Roman" pitchFamily="18" charset="0"/>
              </a:rPr>
              <a:t>-centered </a:t>
            </a:r>
            <a:r>
              <a:rPr lang="en-US" sz="2800" b="1" dirty="0" smtClean="0">
                <a:solidFill>
                  <a:srgbClr val="0070C0"/>
                </a:solidFill>
                <a:latin typeface="Times New Roman" pitchFamily="18" charset="0"/>
                <a:cs typeface="Times New Roman" pitchFamily="18" charset="0"/>
              </a:rPr>
              <a:t>Cell Biology </a:t>
            </a:r>
            <a:br>
              <a:rPr lang="en-US" sz="2800" b="1" dirty="0" smtClean="0">
                <a:solidFill>
                  <a:srgbClr val="0070C0"/>
                </a:solidFill>
                <a:latin typeface="Times New Roman" pitchFamily="18" charset="0"/>
                <a:cs typeface="Times New Roman" pitchFamily="18" charset="0"/>
              </a:rPr>
            </a:br>
            <a:r>
              <a:rPr lang="en-US" sz="2800" b="1" dirty="0" smtClean="0">
                <a:solidFill>
                  <a:srgbClr val="0070C0"/>
                </a:solidFill>
                <a:latin typeface="Times New Roman" pitchFamily="18" charset="0"/>
                <a:cs typeface="Times New Roman" pitchFamily="18" charset="0"/>
              </a:rPr>
              <a:t>        (</a:t>
            </a:r>
            <a:r>
              <a:rPr lang="en-US" sz="2800" b="1" dirty="0">
                <a:solidFill>
                  <a:srgbClr val="0070C0"/>
                </a:solidFill>
                <a:latin typeface="Times New Roman" pitchFamily="18" charset="0"/>
                <a:cs typeface="Times New Roman" pitchFamily="18" charset="0"/>
              </a:rPr>
              <a:t>vis-à-vis the DNA-centered </a:t>
            </a:r>
            <a:r>
              <a:rPr lang="en-US" sz="2800" b="1" dirty="0" smtClean="0">
                <a:solidFill>
                  <a:srgbClr val="0070C0"/>
                </a:solidFill>
                <a:latin typeface="Times New Roman" pitchFamily="18" charset="0"/>
                <a:cs typeface="Times New Roman" pitchFamily="18" charset="0"/>
              </a:rPr>
              <a:t>Cell </a:t>
            </a:r>
            <a:r>
              <a:rPr lang="en-US" sz="2800" b="1" dirty="0">
                <a:solidFill>
                  <a:srgbClr val="0070C0"/>
                </a:solidFill>
                <a:latin typeface="Times New Roman" pitchFamily="18" charset="0"/>
                <a:cs typeface="Times New Roman" pitchFamily="18" charset="0"/>
              </a:rPr>
              <a:t>B</a:t>
            </a:r>
            <a:r>
              <a:rPr lang="en-US" sz="2800" b="1" dirty="0" smtClean="0">
                <a:solidFill>
                  <a:srgbClr val="0070C0"/>
                </a:solidFill>
                <a:latin typeface="Times New Roman" pitchFamily="18" charset="0"/>
                <a:cs typeface="Times New Roman" pitchFamily="18" charset="0"/>
              </a:rPr>
              <a:t>iology</a:t>
            </a:r>
            <a:r>
              <a:rPr lang="en-US" sz="2800" b="1" dirty="0">
                <a:solidFill>
                  <a:srgbClr val="0070C0"/>
                </a:solidFill>
                <a:latin typeface="Times New Roman" pitchFamily="18" charset="0"/>
                <a:cs typeface="Times New Roman" pitchFamily="18" charset="0"/>
              </a:rPr>
              <a:t>)</a:t>
            </a:r>
            <a:br>
              <a:rPr lang="en-US" sz="2800" b="1" dirty="0">
                <a:solidFill>
                  <a:srgbClr val="0070C0"/>
                </a:solidFill>
                <a:latin typeface="Times New Roman" pitchFamily="18" charset="0"/>
                <a:cs typeface="Times New Roman" pitchFamily="18" charset="0"/>
              </a:rPr>
            </a:br>
            <a:endParaRPr lang="en-US" sz="2800" b="1" dirty="0" smtClean="0">
              <a:solidFill>
                <a:srgbClr val="0070C0"/>
              </a:solidFill>
              <a:latin typeface="Times New Roman" pitchFamily="18" charset="0"/>
              <a:cs typeface="Times New Roman" pitchFamily="18" charset="0"/>
            </a:endParaRPr>
          </a:p>
          <a:p>
            <a:pPr marL="0" indent="0">
              <a:buNone/>
            </a:pPr>
            <a:r>
              <a:rPr lang="en-US" sz="2800" b="1" dirty="0" smtClean="0">
                <a:solidFill>
                  <a:srgbClr val="0070C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3</a:t>
            </a:r>
            <a:r>
              <a:rPr lang="en-US" sz="2800" b="1" dirty="0">
                <a:solidFill>
                  <a:srgbClr val="0070C0"/>
                </a:solidFill>
                <a:latin typeface="Times New Roman" pitchFamily="18" charset="0"/>
                <a:cs typeface="Times New Roman" pitchFamily="18" charset="0"/>
              </a:rPr>
              <a:t>) Towards </a:t>
            </a:r>
            <a:r>
              <a:rPr lang="en-US" sz="2800" b="1">
                <a:solidFill>
                  <a:srgbClr val="0070C0"/>
                </a:solidFill>
                <a:latin typeface="Times New Roman" pitchFamily="18" charset="0"/>
                <a:cs typeface="Times New Roman" pitchFamily="18" charset="0"/>
              </a:rPr>
              <a:t>the </a:t>
            </a:r>
            <a:r>
              <a:rPr lang="en-US" sz="2800" b="1" smtClean="0">
                <a:solidFill>
                  <a:srgbClr val="0070C0"/>
                </a:solidFill>
                <a:latin typeface="Times New Roman" pitchFamily="18" charset="0"/>
                <a:cs typeface="Times New Roman" pitchFamily="18" charset="0"/>
              </a:rPr>
              <a:t>Cell</a:t>
            </a:r>
            <a:r>
              <a:rPr lang="en-US" sz="2800" b="1" dirty="0">
                <a:solidFill>
                  <a:srgbClr val="0070C0"/>
                </a:solidFill>
                <a:latin typeface="Times New Roman" pitchFamily="18" charset="0"/>
                <a:cs typeface="Times New Roman" pitchFamily="18" charset="0"/>
              </a:rPr>
              <a:t>-</a:t>
            </a:r>
            <a:r>
              <a:rPr lang="en-US" sz="2800" b="1">
                <a:solidFill>
                  <a:srgbClr val="0070C0"/>
                </a:solidFill>
                <a:latin typeface="Times New Roman" pitchFamily="18" charset="0"/>
                <a:cs typeface="Times New Roman" pitchFamily="18" charset="0"/>
              </a:rPr>
              <a:t>centered </a:t>
            </a:r>
            <a:r>
              <a:rPr lang="en-US" sz="2800" b="1" smtClean="0">
                <a:solidFill>
                  <a:srgbClr val="0070C0"/>
                </a:solidFill>
                <a:latin typeface="Times New Roman" pitchFamily="18" charset="0"/>
                <a:cs typeface="Times New Roman" pitchFamily="18" charset="0"/>
              </a:rPr>
              <a:t>Genetics </a:t>
            </a:r>
            <a:r>
              <a:rPr lang="en-US" sz="2800" b="1" dirty="0" smtClean="0">
                <a:solidFill>
                  <a:srgbClr val="0070C0"/>
                </a:solidFill>
                <a:latin typeface="Times New Roman" pitchFamily="18" charset="0"/>
                <a:cs typeface="Times New Roman" pitchFamily="18" charset="0"/>
              </a:rPr>
              <a:t/>
            </a:r>
            <a:br>
              <a:rPr lang="en-US" sz="2800" b="1" dirty="0" smtClean="0">
                <a:solidFill>
                  <a:srgbClr val="0070C0"/>
                </a:solidFill>
                <a:latin typeface="Times New Roman" pitchFamily="18" charset="0"/>
                <a:cs typeface="Times New Roman" pitchFamily="18" charset="0"/>
              </a:rPr>
            </a:br>
            <a:r>
              <a:rPr lang="en-US" sz="2800" b="1" dirty="0" smtClean="0">
                <a:solidFill>
                  <a:srgbClr val="0070C0"/>
                </a:solidFill>
                <a:latin typeface="Times New Roman" pitchFamily="18" charset="0"/>
                <a:cs typeface="Times New Roman" pitchFamily="18" charset="0"/>
              </a:rPr>
              <a:t>        (</a:t>
            </a:r>
            <a:r>
              <a:rPr lang="en-US" sz="2800" b="1" dirty="0">
                <a:solidFill>
                  <a:srgbClr val="0070C0"/>
                </a:solidFill>
                <a:latin typeface="Times New Roman" pitchFamily="18" charset="0"/>
                <a:cs typeface="Times New Roman" pitchFamily="18" charset="0"/>
              </a:rPr>
              <a:t>vis-à-vis the DNA-</a:t>
            </a:r>
            <a:r>
              <a:rPr lang="en-US" sz="2800" b="1">
                <a:solidFill>
                  <a:srgbClr val="0070C0"/>
                </a:solidFill>
                <a:latin typeface="Times New Roman" pitchFamily="18" charset="0"/>
                <a:cs typeface="Times New Roman" pitchFamily="18" charset="0"/>
              </a:rPr>
              <a:t>centered </a:t>
            </a:r>
            <a:r>
              <a:rPr lang="en-US" sz="2800" b="1" smtClean="0">
                <a:solidFill>
                  <a:srgbClr val="0070C0"/>
                </a:solidFill>
                <a:latin typeface="Times New Roman" pitchFamily="18" charset="0"/>
                <a:cs typeface="Times New Roman" pitchFamily="18" charset="0"/>
              </a:rPr>
              <a:t>Genetics</a:t>
            </a:r>
            <a:r>
              <a:rPr lang="en-US" sz="2800" b="1" dirty="0">
                <a:solidFill>
                  <a:srgbClr val="0070C0"/>
                </a:solidFill>
                <a:latin typeface="Times New Roman" pitchFamily="18" charset="0"/>
                <a:cs typeface="Times New Roman" pitchFamily="18" charset="0"/>
              </a:rPr>
              <a:t>)</a:t>
            </a:r>
          </a:p>
          <a:p>
            <a:pPr marL="0" indent="0">
              <a:buNone/>
            </a:pPr>
            <a:endParaRPr lang="en-US" b="1" dirty="0">
              <a:solidFill>
                <a:srgbClr val="0070C0"/>
              </a:solidFill>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18367913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a:blipFill>
            <a:blip r:embed="rId2"/>
            <a:tile tx="0" ty="0" sx="100000" sy="100000" flip="none" algn="tl"/>
          </a:blipFill>
        </p:spPr>
        <p:txBody>
          <a:bodyPr/>
          <a:lstStyle/>
          <a:p>
            <a:endParaRPr lang="en-US" dirty="0"/>
          </a:p>
        </p:txBody>
      </p:sp>
      <p:sp>
        <p:nvSpPr>
          <p:cNvPr id="3" name="Content Placeholder 2"/>
          <p:cNvSpPr>
            <a:spLocks noGrp="1"/>
          </p:cNvSpPr>
          <p:nvPr>
            <p:ph idx="1"/>
          </p:nvPr>
        </p:nvSpPr>
        <p:spPr>
          <a:blipFill>
            <a:blip r:embed="rId2"/>
            <a:tile tx="0" ty="0" sx="100000" sy="100000" flip="none" algn="tl"/>
          </a:blipFill>
        </p:spPr>
        <p:txBody>
          <a:bodyPr/>
          <a:lstStyle/>
          <a:p>
            <a:pPr marL="0" indent="0">
              <a:buNone/>
            </a:pPr>
            <a:endParaRPr lang="en-US" dirty="0"/>
          </a:p>
          <a:p>
            <a:pPr marL="0" indent="0" algn="ctr">
              <a:buNone/>
            </a:pPr>
            <a:endParaRPr lang="en-US" sz="4800" b="1" i="1" dirty="0" smtClean="0">
              <a:solidFill>
                <a:srgbClr val="FF0000"/>
              </a:solidFill>
              <a:latin typeface="Times New Roman" pitchFamily="18" charset="0"/>
              <a:cs typeface="Times New Roman" pitchFamily="18" charset="0"/>
            </a:endParaRPr>
          </a:p>
          <a:p>
            <a:pPr marL="0" indent="0" algn="ctr">
              <a:buNone/>
            </a:pPr>
            <a:r>
              <a:rPr lang="en-US" sz="4800" b="1" i="1" dirty="0" smtClean="0">
                <a:solidFill>
                  <a:srgbClr val="FF0000"/>
                </a:solidFill>
                <a:latin typeface="Times New Roman" pitchFamily="18" charset="0"/>
                <a:cs typeface="Times New Roman" pitchFamily="18" charset="0"/>
              </a:rPr>
              <a:t>Thank you for your attention.</a:t>
            </a:r>
          </a:p>
        </p:txBody>
      </p:sp>
    </p:spTree>
    <p:extLst>
      <p:ext uri="{BB962C8B-B14F-4D97-AF65-F5344CB8AC3E}">
        <p14:creationId xmlns:p14="http://schemas.microsoft.com/office/powerpoint/2010/main" val="20758890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2432</TotalTime>
  <Words>1384</Words>
  <Application>Microsoft Office PowerPoint</Application>
  <PresentationFormat>On-screen Show (4:3)</PresentationFormat>
  <Paragraphs>225</Paragraphs>
  <Slides>28</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Document</vt:lpstr>
      <vt:lpstr>RASER (Rate Amplification based on the Substrate-Enhanced Reaction) Model of Single-Molecule Enzyme Catalysis  </vt:lpstr>
      <vt:lpstr>Outline</vt:lpstr>
      <vt:lpstr>PowerPoint Presentation</vt:lpstr>
      <vt:lpstr>Ribosome as a Multidimensional Degree of Freedom Oscillator</vt:lpstr>
      <vt:lpstr>Resonance</vt:lpstr>
      <vt:lpstr>The Petoukhov  Coincidence &amp; the Resonating Oscillator Hypothesis</vt:lpstr>
      <vt:lpstr>Organisms as Musical Instruments (S. Petoukhov)</vt:lpstr>
      <vt:lpstr>Generalizing the Planck Radiation equation to the Planck Distribution (PD)</vt:lpstr>
      <vt:lpstr>Single-Molecule Enzyme Kinetic Data of Cholesterol Oxidase fit  the Planckian Distribution, y = (a/x5)/(eb/x – 1) (2008)</vt:lpstr>
      <vt:lpstr>Quantization of Energy Levels in Atoms and Enzymes</vt:lpstr>
      <vt:lpstr>The Wave-Particle Duality in the Planckian Distribution</vt:lpstr>
      <vt:lpstr>LASER: Light Amplification by Stimulated Emission of Radiation </vt:lpstr>
      <vt:lpstr> RASER: Rate Amplification by Substrate-induced Enhancement of Chemical Reactions</vt:lpstr>
      <vt:lpstr>Dissipative Structures (or Dissipatons) in Physics, Chemistry,  and  Biology</vt:lpstr>
      <vt:lpstr>The Planckian Distribution  Quantizes Organizations  in terms of b/A, a/A &amp; B/A </vt:lpstr>
      <vt:lpstr>PowerPoint Presentation</vt:lpstr>
      <vt:lpstr>PowerPoint Presentation</vt:lpstr>
      <vt:lpstr>The Planckian Distribution Parameters can detect differences in metabolic pathways and their  responses to drug treatment  y = (a/(Ax + B)5)/(eb/(Ax + B) – 1)</vt:lpstr>
      <vt:lpstr>PowerPoint Presentation</vt:lpstr>
      <vt:lpstr>PowerPoint Presentation</vt:lpstr>
      <vt:lpstr>Planckian Distribution as the Energy-Driven Transform of Gaussian Distribution: Drift-Diffusion Model (DDM)</vt:lpstr>
      <vt:lpstr>SID-TEM-TOF: Signal-Induced Deactivation of the Themally Excited Metastable State To Function  RASER: Rate Amplification by Substrate-induced Enhancement of Chemical Reactions</vt:lpstr>
      <vt:lpstr>PowerPoint Presentation</vt:lpstr>
      <vt:lpstr>PowerPoint Presentation</vt:lpstr>
      <vt:lpstr>A comparison between the Chladni plate and the living cell. </vt:lpstr>
      <vt:lpstr>PowerPoint Presentation</vt:lpstr>
      <vt:lpstr>CONCLUSIONS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Planckian Information Theory  as a Unified Theory of Organizations in Physics, Genomics, Neuroscience, Glottometrics, Econophysics, and Cosmology.</dc:title>
  <dc:creator>Sungchul Ji</dc:creator>
  <cp:lastModifiedBy>omics</cp:lastModifiedBy>
  <cp:revision>173</cp:revision>
  <cp:lastPrinted>2017-05-15T15:38:34Z</cp:lastPrinted>
  <dcterms:created xsi:type="dcterms:W3CDTF">2014-11-10T17:21:06Z</dcterms:created>
  <dcterms:modified xsi:type="dcterms:W3CDTF">2017-05-22T04:47:53Z</dcterms:modified>
</cp:coreProperties>
</file>