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</p:sldMasterIdLst>
  <p:notesMasterIdLst>
    <p:notesMasterId r:id="rId25"/>
  </p:notesMasterIdLst>
  <p:handoutMasterIdLst>
    <p:handoutMasterId r:id="rId26"/>
  </p:handoutMasterIdLst>
  <p:sldIdLst>
    <p:sldId id="256" r:id="rId2"/>
    <p:sldId id="429" r:id="rId3"/>
    <p:sldId id="420" r:id="rId4"/>
    <p:sldId id="430" r:id="rId5"/>
    <p:sldId id="402" r:id="rId6"/>
    <p:sldId id="474" r:id="rId7"/>
    <p:sldId id="294" r:id="rId8"/>
    <p:sldId id="351" r:id="rId9"/>
    <p:sldId id="350" r:id="rId10"/>
    <p:sldId id="472" r:id="rId11"/>
    <p:sldId id="419" r:id="rId12"/>
    <p:sldId id="473" r:id="rId13"/>
    <p:sldId id="434" r:id="rId14"/>
    <p:sldId id="433" r:id="rId15"/>
    <p:sldId id="436" r:id="rId16"/>
    <p:sldId id="422" r:id="rId17"/>
    <p:sldId id="345" r:id="rId18"/>
    <p:sldId id="336" r:id="rId19"/>
    <p:sldId id="337" r:id="rId20"/>
    <p:sldId id="394" r:id="rId21"/>
    <p:sldId id="442" r:id="rId22"/>
    <p:sldId id="427" r:id="rId23"/>
    <p:sldId id="416" r:id="rId24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al Ramos" initials="CR" lastIdx="17" clrIdx="0"/>
  <p:cmAuthor id="1" name="Kyungha Kim" initials="KK" lastIdx="6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84571" autoAdjust="0"/>
  </p:normalViewPr>
  <p:slideViewPr>
    <p:cSldViewPr>
      <p:cViewPr varScale="1">
        <p:scale>
          <a:sx n="58" d="100"/>
          <a:sy n="58" d="100"/>
        </p:scale>
        <p:origin x="156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475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43238" cy="465138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7" y="1"/>
            <a:ext cx="3043238" cy="465138"/>
          </a:xfrm>
          <a:prstGeom prst="rect">
            <a:avLst/>
          </a:prstGeom>
        </p:spPr>
        <p:txBody>
          <a:bodyPr vert="horz" lIns="91567" tIns="45785" rIns="91567" bIns="4578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DED243E-E052-4B39-ADF6-0CB834D57B9A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2377"/>
            <a:ext cx="3043238" cy="465138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7" y="8842377"/>
            <a:ext cx="3043238" cy="465138"/>
          </a:xfrm>
          <a:prstGeom prst="rect">
            <a:avLst/>
          </a:prstGeom>
        </p:spPr>
        <p:txBody>
          <a:bodyPr vert="horz" lIns="91567" tIns="45785" rIns="91567" bIns="4578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EFC7F9B-0B30-4A4F-A22D-73191C0611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9431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043238" cy="465138"/>
          </a:xfrm>
          <a:prstGeom prst="rect">
            <a:avLst/>
          </a:prstGeom>
        </p:spPr>
        <p:txBody>
          <a:bodyPr vert="horz" lIns="93308" tIns="46654" rIns="93308" bIns="4665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7" y="1"/>
            <a:ext cx="3043238" cy="465138"/>
          </a:xfrm>
          <a:prstGeom prst="rect">
            <a:avLst/>
          </a:prstGeom>
        </p:spPr>
        <p:txBody>
          <a:bodyPr vert="horz" lIns="93308" tIns="46654" rIns="93308" bIns="4665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90BF59-C75E-442F-B1C3-EA50C13ED2D7}" type="datetimeFigureOut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08" tIns="46654" rIns="93308" bIns="4665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3264" y="4422776"/>
            <a:ext cx="5616575" cy="4187825"/>
          </a:xfrm>
          <a:prstGeom prst="rect">
            <a:avLst/>
          </a:prstGeom>
        </p:spPr>
        <p:txBody>
          <a:bodyPr vert="horz" lIns="93308" tIns="46654" rIns="93308" bIns="46654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377"/>
            <a:ext cx="3043238" cy="465138"/>
          </a:xfrm>
          <a:prstGeom prst="rect">
            <a:avLst/>
          </a:prstGeom>
        </p:spPr>
        <p:txBody>
          <a:bodyPr vert="horz" lIns="93308" tIns="46654" rIns="93308" bIns="4665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7" y="8842377"/>
            <a:ext cx="3043238" cy="465138"/>
          </a:xfrm>
          <a:prstGeom prst="rect">
            <a:avLst/>
          </a:prstGeom>
        </p:spPr>
        <p:txBody>
          <a:bodyPr vert="horz" lIns="93308" tIns="46654" rIns="93308" bIns="4665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AD40853B-C520-44A0-BE17-DD0689744B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381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EED204-4820-40DB-A820-4B950057D9C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632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1. A health system is an inter-organizational consolidation of health organizations— notably, hospitals—that provides a diverse range of health services. </a:t>
            </a:r>
          </a:p>
          <a:p>
            <a:pPr marL="228943" indent="-228943">
              <a:buAutoNum type="arabicPeriod"/>
            </a:pPr>
            <a:endParaRPr lang="en-US" dirty="0"/>
          </a:p>
          <a:p>
            <a:r>
              <a:rPr lang="en-US" dirty="0"/>
              <a:t>2. In 2013, total 3,100 US-based community hospitals, accounting for 62% of all US-based community hospitals, are affiliated members of a health system. </a:t>
            </a:r>
          </a:p>
          <a:p>
            <a:endParaRPr lang="en-US" dirty="0"/>
          </a:p>
          <a:p>
            <a:r>
              <a:rPr lang="en-US" dirty="0"/>
              <a:t>3. Community</a:t>
            </a:r>
            <a:r>
              <a:rPr lang="en-US" baseline="0" dirty="0"/>
              <a:t> hospital is defined as all </a:t>
            </a:r>
            <a:r>
              <a:rPr lang="en-US" dirty="0"/>
              <a:t>hospitals accessible by the general public,</a:t>
            </a:r>
            <a:r>
              <a:rPr lang="en-US" baseline="0" dirty="0"/>
              <a:t> which excludes hospitals operated by the </a:t>
            </a:r>
            <a:r>
              <a:rPr lang="en-US" dirty="0"/>
              <a:t>Department of Defense, the Department of Health and Human Services, and the Veterans Health Administration.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40853B-C520-44A0-BE17-DD0689744BB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094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defTabSz="926806" fontAlgn="base">
              <a:spcBef>
                <a:spcPct val="0"/>
              </a:spcBef>
              <a:spcAft>
                <a:spcPct val="0"/>
              </a:spcAft>
            </a:pPr>
            <a:fld id="{93EC5B8D-40C4-4BE7-88AA-27B9CE0AC9B3}" type="slidenum">
              <a:rPr lang="en-US" altLang="en-US" smtClean="0">
                <a:latin typeface="Arial" charset="0"/>
              </a:rPr>
              <a:pPr defTabSz="926806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US" altLang="en-US">
              <a:latin typeface="Arial" charset="0"/>
            </a:endParaRPr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lvl="3" eaLnBrk="1" hangingPunct="1">
              <a:spcBef>
                <a:spcPct val="0"/>
              </a:spcBef>
            </a:pPr>
            <a:r>
              <a:rPr lang="en-US" altLang="en-US" sz="1600"/>
              <a:t>- </a:t>
            </a:r>
            <a:r>
              <a:rPr lang="en-US"/>
              <a:t>The American Hospital Association (1992) has officially urged hospitals to collaborate with each other to improve the efficiency of care.</a:t>
            </a:r>
          </a:p>
          <a:p>
            <a:pPr marL="0" lvl="3" eaLnBrk="1" hangingPunct="1">
              <a:spcBef>
                <a:spcPct val="0"/>
              </a:spcBef>
            </a:pPr>
            <a:r>
              <a:rPr lang="en-US" altLang="en-US" sz="1600"/>
              <a:t>- </a:t>
            </a:r>
            <a:r>
              <a:rPr lang="en-US"/>
              <a:t>Karen Ignagni, the president of America’s Health Insurance Plans (AHIP), said “the rhetoric is all about efficiency, but the reality is all about higher prices” </a:t>
            </a:r>
            <a:endParaRPr lang="en-US" altLang="en-US" sz="1600"/>
          </a:p>
          <a:p>
            <a:pPr marL="0" lvl="3" eaLnBrk="1" hangingPunct="1">
              <a:spcBef>
                <a:spcPct val="0"/>
              </a:spcBef>
            </a:pPr>
            <a:endParaRPr lang="en-US" altLang="en-US" sz="1600"/>
          </a:p>
          <a:p>
            <a:pPr marL="0" lvl="3" eaLnBrk="1" hangingPunct="1">
              <a:spcBef>
                <a:spcPct val="0"/>
              </a:spcBef>
            </a:pPr>
            <a:r>
              <a:rPr lang="en-US" altLang="en-US" sz="1600"/>
              <a:t>Administrative functions (e.g., accounting, billing, purchasing, human resources departments) </a:t>
            </a:r>
          </a:p>
          <a:p>
            <a:pPr marL="0" lvl="3" eaLnBrk="1" hangingPunct="1">
              <a:spcBef>
                <a:spcPct val="0"/>
              </a:spcBef>
            </a:pPr>
            <a:r>
              <a:rPr lang="en-US" altLang="en-US" sz="1600"/>
              <a:t>Support functions (e.g., laundry, housekeeping, pharmacy)</a:t>
            </a:r>
          </a:p>
          <a:p>
            <a:pPr eaLnBrk="1" hangingPunct="1">
              <a:spcBef>
                <a:spcPct val="0"/>
              </a:spcBef>
            </a:pPr>
            <a:endParaRPr lang="it-IT" altLang="en-US"/>
          </a:p>
        </p:txBody>
      </p:sp>
    </p:spTree>
    <p:extLst>
      <p:ext uri="{BB962C8B-B14F-4D97-AF65-F5344CB8AC3E}">
        <p14:creationId xmlns:p14="http://schemas.microsoft.com/office/powerpoint/2010/main" val="791375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The</a:t>
            </a:r>
            <a:r>
              <a:rPr lang="en-US" baseline="0" dirty="0"/>
              <a:t> same questions has been asked by many scholars, and they find mixed results. </a:t>
            </a:r>
          </a:p>
          <a:p>
            <a:r>
              <a:rPr lang="en-US" baseline="0" dirty="0"/>
              <a:t>For some higher prices for others lower prices. We cannot get meaningful implications.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E2F4BEC-04BE-44A3-91BC-1CDDF4DEB755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9560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cannot assume all hospital systems</a:t>
            </a:r>
            <a:r>
              <a:rPr lang="en-US" baseline="0" dirty="0"/>
              <a:t> are same. That is a too strong assumption. </a:t>
            </a:r>
          </a:p>
          <a:p>
            <a:r>
              <a:rPr lang="en-US" baseline="0" dirty="0"/>
              <a:t>Then how can we incorporate the diversity among different hospital systems.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40853B-C520-44A0-BE17-DD0689744BB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00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lvl="1"/>
            <a:r>
              <a:rPr lang="en-US" b="1" dirty="0"/>
              <a:t>Centralization</a:t>
            </a:r>
            <a:r>
              <a:rPr lang="en-US" dirty="0"/>
              <a:t> is defined as the “degree of health care services provided at the system/network level, compared to individual hospital level” </a:t>
            </a:r>
            <a:r>
              <a:rPr lang="en-US" b="1" dirty="0"/>
              <a:t>Differentiation </a:t>
            </a:r>
            <a:r>
              <a:rPr lang="en-US" dirty="0"/>
              <a:t>is defined as allocation of different health care services within affiliated hospitals.</a:t>
            </a:r>
          </a:p>
          <a:p>
            <a:pPr lvl="1"/>
            <a:r>
              <a:rPr lang="en-US" b="1" dirty="0"/>
              <a:t>Integration</a:t>
            </a:r>
            <a:r>
              <a:rPr lang="en-US" dirty="0"/>
              <a:t> is defined as “degree of services provided by system owned facilities compared to contracted out facilities.” </a:t>
            </a:r>
          </a:p>
          <a:p>
            <a:pPr marL="171433" indent="-171433">
              <a:buFontTx/>
              <a:buChar char="-"/>
            </a:pPr>
            <a:endParaRPr lang="en-US" dirty="0"/>
          </a:p>
          <a:p>
            <a:pPr marL="171433" indent="-171433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8C14D13-7585-44EF-B58F-DD56EFC2CBA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4268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689" indent="-171689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DCHS/DCHN: Several large hospitals typically far from each other</a:t>
            </a:r>
          </a:p>
          <a:p>
            <a:pPr marL="171689" indent="-171689" eaLnBrk="1" fontAlgn="auto" hangingPunct="1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dirty="0"/>
              <a:t>IHS/IHN: Small hospitals typically in rural areas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F95C5B9-3909-468A-B5CD-02D99CEE8F6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104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689" indent="-171689" eaLnBrk="1" hangingPunct="1">
              <a:spcBef>
                <a:spcPct val="0"/>
              </a:spcBef>
              <a:buFontTx/>
              <a:buChar char="-"/>
            </a:pPr>
            <a:r>
              <a:rPr lang="en-US"/>
              <a:t>CHS/CHN: Large, central hospitals with several nearby small hospital affiliates</a:t>
            </a:r>
          </a:p>
          <a:p>
            <a:pPr marL="171689" indent="-171689" eaLnBrk="1" hangingPunct="1">
              <a:spcBef>
                <a:spcPct val="0"/>
              </a:spcBef>
              <a:buFontTx/>
              <a:buChar char="-"/>
            </a:pPr>
            <a:r>
              <a:rPr lang="en-US"/>
              <a:t>MCHS/MCHN: Hospitals of varying sizes, generally near to each other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699EB01-D1C4-4BC8-9BD0-CCE202013F26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4369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- Comparing risk-adjusted price of Cardiac and Cancer surgeries before and after the system formation. </a:t>
            </a:r>
          </a:p>
          <a:p>
            <a:r>
              <a:rPr lang="en-US" dirty="0"/>
              <a:t>Evaluate a major case of hospital system/network formation from 2002 to 2007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0BCB6-F87C-4ABC-AE17-D6FED7C67B9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291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90BCB6-F87C-4ABC-AE17-D6FED7C67B9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793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spcAft>
                <a:spcPts val="601"/>
              </a:spcAft>
            </a:pPr>
            <a:r>
              <a:rPr lang="en-US" sz="2400" dirty="0"/>
              <a:t>1. </a:t>
            </a:r>
            <a:r>
              <a:rPr lang="en-US" sz="2400" dirty="0" err="1"/>
              <a:t>MarketScan</a:t>
            </a:r>
            <a:r>
              <a:rPr lang="en-US" sz="2400" dirty="0"/>
              <a:t> Commercial Claims and Encounters Data® is </a:t>
            </a:r>
            <a:r>
              <a:rPr lang="en-US" sz="2000" dirty="0"/>
              <a:t>One of the largest private health insurance database in the US. </a:t>
            </a:r>
          </a:p>
          <a:p>
            <a:pPr>
              <a:spcBef>
                <a:spcPts val="0"/>
              </a:spcBef>
              <a:spcAft>
                <a:spcPts val="601"/>
              </a:spcAft>
            </a:pPr>
            <a:endParaRPr lang="en-US" sz="2000" dirty="0"/>
          </a:p>
          <a:p>
            <a:pPr>
              <a:spcBef>
                <a:spcPts val="0"/>
              </a:spcBef>
              <a:spcAft>
                <a:spcPts val="601"/>
              </a:spcAft>
            </a:pPr>
            <a:endParaRPr lang="en-US" sz="20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5DC2090-9B7B-4E06-B400-D850FD2023F5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0414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40853B-C520-44A0-BE17-DD0689744BBE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35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943" indent="-228943" defTabSz="915772">
              <a:buFontTx/>
              <a:buAutoNum type="arabicPeriod"/>
              <a:defRPr/>
            </a:pPr>
            <a:r>
              <a:rPr lang="en-US" dirty="0"/>
              <a:t>Heart disease accounts for around 25% of all death in the US 2013. </a:t>
            </a:r>
          </a:p>
          <a:p>
            <a:pPr marL="228943" indent="-228943" defTabSz="915772">
              <a:buFontTx/>
              <a:buAutoNum type="arabicPeriod"/>
              <a:defRPr/>
            </a:pPr>
            <a:r>
              <a:rPr lang="en-US" dirty="0"/>
              <a:t>159,260 people died due to Lung cancer in 2014. </a:t>
            </a:r>
          </a:p>
          <a:p>
            <a:pPr marL="228943" indent="-228943" defTabSz="915772">
              <a:buFontTx/>
              <a:buAutoNum type="arabicPeriod"/>
              <a:defRPr/>
            </a:pPr>
            <a:r>
              <a:rPr lang="en-US" dirty="0"/>
              <a:t>40,000 women died due to Breast cancer in 2014.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D40853B-C520-44A0-BE17-DD0689744BBE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89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01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3978277" y="8842377"/>
            <a:ext cx="3043238" cy="465138"/>
          </a:xfrm>
          <a:prstGeom prst="rect">
            <a:avLst/>
          </a:prstGeom>
          <a:noFill/>
        </p:spPr>
        <p:txBody>
          <a:bodyPr lIns="93308" tIns="46654" rIns="93308" bIns="46654" anchor="b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6DA06FD3-B029-4E1E-88DF-0F72D2903D3E}" type="slidenum">
              <a:rPr lang="en-US" sz="1200"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7016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dirty="0"/>
              <a:t>- Severity: Having one more comorbidity on average was associated with 6.34 % increase in colectomy price</a:t>
            </a:r>
          </a:p>
        </p:txBody>
      </p:sp>
      <p:sp>
        <p:nvSpPr>
          <p:cNvPr id="44035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364C076-A683-4163-9DD8-F13136ACEE4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560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-Null hypothesis: Mergers in the antitrust safety zone are less likely to be anticompetitive. </a:t>
            </a:r>
          </a:p>
          <a:p>
            <a:r>
              <a:rPr lang="en-US" dirty="0"/>
              <a:t>-Type 2 error: failure to reject a false null hypothesis.</a:t>
            </a:r>
          </a:p>
          <a:p>
            <a:r>
              <a:rPr lang="en-US" dirty="0"/>
              <a:t>-Type 1 error: reject a true null hypothesis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4535B-869F-4172-84C9-C353269D9CC8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08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4535B-869F-4172-84C9-C353269D9CC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8686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Antitrust</a:t>
            </a:r>
            <a:r>
              <a:rPr lang="en-US" baseline="0" dirty="0"/>
              <a:t> guidelines should not discourage potentially procompetitive in other words price reducing health system formations.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A84535B-869F-4172-84C9-C353269D9CC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3082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EED204-4820-40DB-A820-4B950057D9C3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376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B7AB28-E2C6-4FA4-996F-C9111FAFAAD5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911AD-BB2E-4912-A42B-BE0046A400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E1943-DEE0-4B17-B957-88FD2EFFAD0C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701594-660E-423E-943A-C832ADBD43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3679F-DED7-4A04-8350-AFDA5A887387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1D7DD7-FAE9-4952-AFBF-28661652B4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ABCE4-A0DD-45CF-927D-6DA566535491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BB4AD-B557-45DB-9699-3CE423C126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6A3D08-BAB3-4325-BB28-444420C7FD81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C9C48-3CD5-4311-B598-AE38A93EFD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8A23E-8826-4FDA-80AC-0DA122C27BED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3AA064-D7F9-4A50-A8D7-C7496D37C8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ACDF6-A11D-4720-A6AC-0619751CE838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6DDDF0-5C42-4B6F-8080-D7049535CE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EC046F-7B90-4D42-9423-C9293F1F1398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EEF331-25BC-4EBC-A7AE-21BA5B705D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881B7A-CB11-4F23-8614-44967CA94D9D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F5A76D-6A7D-44D5-A11D-D10D07A62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7FA5B6-E92C-43C1-9E25-877C7EB89C73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18936-E782-4233-A24D-3C42902154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5C953-4C97-497B-86DE-7D41060F34B8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9D72FE-969F-475C-B038-E2E0DDC5E4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0AE4E4-53B6-41D6-A5B1-79B7CB27BDB3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4DE4-5852-4EA5-890B-599C93962A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396A16-B58D-4B15-84B4-9A4D62B8FEB6}" type="datetime1">
              <a:rPr lang="en-US"/>
              <a:pPr>
                <a:defRPr/>
              </a:pPr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1DC5F445-8617-4412-BB67-797F62617A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4" r:id="rId2"/>
    <p:sldLayoutId id="2147483683" r:id="rId3"/>
    <p:sldLayoutId id="2147483682" r:id="rId4"/>
    <p:sldLayoutId id="2147483681" r:id="rId5"/>
    <p:sldLayoutId id="2147483680" r:id="rId6"/>
    <p:sldLayoutId id="2147483679" r:id="rId7"/>
    <p:sldLayoutId id="2147483678" r:id="rId8"/>
    <p:sldLayoutId id="2147483677" r:id="rId9"/>
    <p:sldLayoutId id="2147483676" r:id="rId10"/>
    <p:sldLayoutId id="2147483675" r:id="rId11"/>
    <p:sldLayoutId id="214748368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457200" y="1828800"/>
            <a:ext cx="8305800" cy="1830387"/>
          </a:xfrm>
        </p:spPr>
        <p:txBody>
          <a:bodyPr/>
          <a:lstStyle/>
          <a:p>
            <a:r>
              <a:rPr lang="en-US" sz="3600" b="1" dirty="0"/>
              <a:t>Variation in Price Effects of Affiliation across Health System Types</a:t>
            </a:r>
            <a:endParaRPr lang="en-US" sz="3600" dirty="0">
              <a:effectLst/>
            </a:endParaRPr>
          </a:p>
        </p:txBody>
      </p:sp>
      <p:sp>
        <p:nvSpPr>
          <p:cNvPr id="15362" name="Subtitle 2"/>
          <p:cNvSpPr txBox="1">
            <a:spLocks/>
          </p:cNvSpPr>
          <p:nvPr/>
        </p:nvSpPr>
        <p:spPr bwMode="auto">
          <a:xfrm>
            <a:off x="685800" y="3886200"/>
            <a:ext cx="7772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5720" rIns="45720"/>
          <a:lstStyle/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sz="3000" dirty="0">
                <a:latin typeface="Calibri" pitchFamily="34" charset="0"/>
              </a:rPr>
              <a:t>Sung W. Choi, Ph.D.</a:t>
            </a:r>
          </a:p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en-US" sz="3600" dirty="0">
              <a:latin typeface="Calibri" pitchFamily="34" charset="0"/>
            </a:endParaRPr>
          </a:p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sz="2400" dirty="0">
                <a:latin typeface="Calibri" pitchFamily="34" charset="0"/>
              </a:rPr>
              <a:t>Department of Health Administration</a:t>
            </a:r>
          </a:p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sz="2400" dirty="0">
                <a:latin typeface="Calibri" pitchFamily="34" charset="0"/>
              </a:rPr>
              <a:t>School of Public Affairs</a:t>
            </a:r>
          </a:p>
          <a:p>
            <a:pPr algn="ctr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r>
              <a:rPr lang="en-US" sz="2400" dirty="0">
                <a:latin typeface="Calibri" pitchFamily="34" charset="0"/>
              </a:rPr>
              <a:t>Penn State Harrisburg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6F13A-F692-428B-8746-10994B7F90C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50"/>
    </mc:Choice>
    <mc:Fallback xmlns="">
      <p:transition spd="slow" advTm="675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98124"/>
            <a:ext cx="7620000" cy="39312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Health Systems in the United States</a:t>
            </a:r>
          </a:p>
        </p:txBody>
      </p:sp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Inter-organizational consolidation among providers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Since the 1980s, various health systems have been proliferated in the US.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416675"/>
            <a:ext cx="2133600" cy="365125"/>
          </a:xfrm>
        </p:spPr>
        <p:txBody>
          <a:bodyPr/>
          <a:lstStyle/>
          <a:p>
            <a:pPr>
              <a:defRPr/>
            </a:pPr>
            <a:fld id="{47649F26-AA15-4D4D-AA34-2A8F8D97A475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066800" y="6248400"/>
            <a:ext cx="777240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300" dirty="0"/>
              <a:t>Source: American Hospital Association, &amp; American Hospital Association. (2015). Trend Watch Chart book 2015: trends affecting hospitals and health systems. AHA, Chicago.</a:t>
            </a:r>
          </a:p>
        </p:txBody>
      </p:sp>
      <p:sp>
        <p:nvSpPr>
          <p:cNvPr id="2" name="TextBox 1"/>
          <p:cNvSpPr txBox="1"/>
          <p:nvPr/>
        </p:nvSpPr>
        <p:spPr>
          <a:xfrm rot="16200000">
            <a:off x="-191989" y="3770412"/>
            <a:ext cx="2209800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System hospitals</a:t>
            </a:r>
          </a:p>
        </p:txBody>
      </p:sp>
    </p:spTree>
    <p:extLst>
      <p:ext uri="{BB962C8B-B14F-4D97-AF65-F5344CB8AC3E}">
        <p14:creationId xmlns:p14="http://schemas.microsoft.com/office/powerpoint/2010/main" val="38703393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HS Proposal: Penn State Hershey Medical Center &amp; </a:t>
            </a:r>
            <a:r>
              <a:rPr lang="en-US" sz="3600" b="1" dirty="0" err="1"/>
              <a:t>Pinnaclehealth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93837"/>
            <a:ext cx="8229600" cy="4479451"/>
          </a:xfrm>
        </p:spPr>
        <p:txBody>
          <a:bodyPr/>
          <a:lstStyle/>
          <a:p>
            <a:r>
              <a:rPr lang="en-US" b="1" dirty="0"/>
              <a:t>History </a:t>
            </a:r>
          </a:p>
          <a:p>
            <a:pPr lvl="1"/>
            <a:r>
              <a:rPr lang="en-US" dirty="0"/>
              <a:t>1987 </a:t>
            </a:r>
            <a:r>
              <a:rPr lang="en-US" spc="-150" dirty="0"/>
              <a:t>Capital Health System</a:t>
            </a:r>
          </a:p>
          <a:p>
            <a:pPr lvl="2"/>
            <a:r>
              <a:rPr lang="en-US" dirty="0"/>
              <a:t>Harrisburg Hospital</a:t>
            </a:r>
          </a:p>
          <a:p>
            <a:pPr lvl="2"/>
            <a:r>
              <a:rPr lang="en-US" dirty="0" err="1"/>
              <a:t>Seidle</a:t>
            </a:r>
            <a:r>
              <a:rPr lang="en-US" dirty="0"/>
              <a:t> Hospital</a:t>
            </a:r>
          </a:p>
          <a:p>
            <a:pPr lvl="1"/>
            <a:r>
              <a:rPr lang="en-US" dirty="0"/>
              <a:t>1996 </a:t>
            </a:r>
            <a:r>
              <a:rPr lang="en-US" dirty="0" err="1"/>
              <a:t>PinnacleHealth</a:t>
            </a:r>
            <a:endParaRPr lang="en-US" dirty="0"/>
          </a:p>
          <a:p>
            <a:pPr lvl="2"/>
            <a:r>
              <a:rPr lang="en-US" dirty="0"/>
              <a:t>Capital Health System </a:t>
            </a:r>
          </a:p>
          <a:p>
            <a:pPr lvl="2"/>
            <a:r>
              <a:rPr lang="en-US" dirty="0"/>
              <a:t>Polyclinic Hospital </a:t>
            </a:r>
          </a:p>
          <a:p>
            <a:pPr lvl="1"/>
            <a:r>
              <a:rPr lang="en-US" dirty="0"/>
              <a:t>2015 Hershey-Pinnacle </a:t>
            </a:r>
          </a:p>
          <a:p>
            <a:pPr lvl="2"/>
            <a:r>
              <a:rPr lang="en-US" dirty="0"/>
              <a:t>Challenged by the FTC</a:t>
            </a:r>
          </a:p>
          <a:p>
            <a:pPr lvl="2"/>
            <a:r>
              <a:rPr lang="en-US" dirty="0"/>
              <a:t>Federal Appeals Court </a:t>
            </a:r>
          </a:p>
          <a:p>
            <a:pPr marL="914400" lvl="2" indent="0">
              <a:buNone/>
            </a:pPr>
            <a:r>
              <a:rPr lang="en-US" dirty="0"/>
              <a:t>    blocked the merger proposal.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416675"/>
            <a:ext cx="2133600" cy="365125"/>
          </a:xfrm>
        </p:spPr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600200"/>
            <a:ext cx="38862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526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686800" cy="1143000"/>
          </a:xfrm>
        </p:spPr>
        <p:txBody>
          <a:bodyPr/>
          <a:lstStyle/>
          <a:p>
            <a:pPr eaLnBrk="1" hangingPunct="1"/>
            <a:r>
              <a:rPr lang="en-US" altLang="en-US" sz="4000" b="1" dirty="0"/>
              <a:t>Price Effects of Health System Affiliation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87475"/>
            <a:ext cx="8382000" cy="50133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Aft>
                <a:spcPts val="1200"/>
              </a:spcAft>
            </a:pPr>
            <a:r>
              <a:rPr lang="en-US" sz="2800" dirty="0"/>
              <a:t>Two rationales behind the proliferation of health systems in the US are:</a:t>
            </a:r>
            <a:endParaRPr lang="en-US" altLang="en-US" sz="2800" dirty="0"/>
          </a:p>
          <a:p>
            <a:pPr marL="971550" lvl="1" indent="-514350" eaLnBrk="1" hangingPunct="1">
              <a:lnSpc>
                <a:spcPct val="90000"/>
              </a:lnSpc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altLang="en-US" dirty="0"/>
              <a:t>Efficiency (P</a:t>
            </a:r>
            <a:r>
              <a:rPr lang="en-US" dirty="0"/>
              <a:t>rocompetitive effects)</a:t>
            </a:r>
          </a:p>
          <a:p>
            <a:pPr marL="1371600" lvl="2" indent="-514350" eaLnBrk="1" hangingPunct="1">
              <a:lnSpc>
                <a:spcPct val="90000"/>
              </a:lnSpc>
              <a:spcAft>
                <a:spcPts val="1200"/>
              </a:spcAft>
              <a:buFont typeface="Courier New" pitchFamily="49" charset="0"/>
              <a:buChar char="o"/>
            </a:pPr>
            <a:r>
              <a:rPr lang="en-US" dirty="0"/>
              <a:t>Affiliated providers can enhance the efficiency of care by pooling medical devices or consolidating functions to attain economies of scale or scope. </a:t>
            </a:r>
          </a:p>
          <a:p>
            <a:pPr marL="971550" lvl="1" indent="-514350" eaLnBrk="1" hangingPunct="1">
              <a:lnSpc>
                <a:spcPct val="85000"/>
              </a:lnSpc>
              <a:spcAft>
                <a:spcPts val="1200"/>
              </a:spcAft>
              <a:buFont typeface="Calibri" pitchFamily="34" charset="0"/>
              <a:buAutoNum type="arabicPeriod"/>
            </a:pPr>
            <a:r>
              <a:rPr lang="en-US" altLang="en-US" dirty="0"/>
              <a:t>Market Power (A</a:t>
            </a:r>
            <a:r>
              <a:rPr lang="en-US" dirty="0"/>
              <a:t>nticompetitive effects)</a:t>
            </a:r>
          </a:p>
          <a:p>
            <a:pPr marL="1371600" lvl="2" indent="-514350" eaLnBrk="1" hangingPunct="1">
              <a:lnSpc>
                <a:spcPct val="85000"/>
              </a:lnSpc>
              <a:spcAft>
                <a:spcPts val="1200"/>
              </a:spcAft>
              <a:buFont typeface="Courier New" pitchFamily="49" charset="0"/>
              <a:buChar char="o"/>
            </a:pPr>
            <a:r>
              <a:rPr lang="en-US" dirty="0"/>
              <a:t>Health systems can strengthen market power by collective bargaining process to raise the price of care.</a:t>
            </a:r>
          </a:p>
          <a:p>
            <a:pPr marL="971550" lvl="1" indent="-514350" eaLnBrk="1" hangingPunct="1">
              <a:lnSpc>
                <a:spcPct val="85000"/>
              </a:lnSpc>
              <a:buFont typeface="Arial" charset="0"/>
              <a:buNone/>
            </a:pPr>
            <a:endParaRPr lang="en-US" dirty="0"/>
          </a:p>
          <a:p>
            <a:pPr marL="971550" lvl="1" indent="-514350" eaLnBrk="1" hangingPunct="1">
              <a:lnSpc>
                <a:spcPct val="85000"/>
              </a:lnSpc>
              <a:buFont typeface="Arial" charset="0"/>
              <a:buNone/>
            </a:pPr>
            <a:endParaRPr lang="en-US" dirty="0"/>
          </a:p>
          <a:p>
            <a:pPr marL="971550" lvl="1" indent="-514350" eaLnBrk="1" hangingPunct="1">
              <a:lnSpc>
                <a:spcPct val="85000"/>
              </a:lnSpc>
              <a:buFont typeface="Arial" charset="0"/>
              <a:buNone/>
            </a:pPr>
            <a:r>
              <a:rPr lang="en-US" altLang="en-US" dirty="0"/>
              <a:t>	</a:t>
            </a:r>
          </a:p>
        </p:txBody>
      </p:sp>
      <p:sp>
        <p:nvSpPr>
          <p:cNvPr id="20483" name="Slide Number Placeholder 5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3F3CDF5-9747-413F-8F88-BE82E4F920BE}" type="slidenum">
              <a:rPr lang="en-US" altLang="en-US" smtClean="0">
                <a:solidFill>
                  <a:schemeClr val="bg1">
                    <a:lumMod val="50000"/>
                  </a:schemeClr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en-US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2133600" y="5724525"/>
            <a:ext cx="71628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latin typeface="Calibri" pitchFamily="34" charset="0"/>
              </a:rPr>
              <a:t>The net effect is an empirical question!</a:t>
            </a:r>
          </a:p>
        </p:txBody>
      </p:sp>
      <p:sp>
        <p:nvSpPr>
          <p:cNvPr id="3" name="Right Arrow 2"/>
          <p:cNvSpPr/>
          <p:nvPr/>
        </p:nvSpPr>
        <p:spPr>
          <a:xfrm>
            <a:off x="1066800" y="5791200"/>
            <a:ext cx="914400" cy="3698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187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Procedure-level Pricing Studies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  <a:defRPr/>
            </a:pPr>
            <a:r>
              <a:rPr lang="en-US" sz="3000" dirty="0"/>
              <a:t>Procedure-level pricing studies find mixed results on the effects of health system affiliation.  </a:t>
            </a:r>
          </a:p>
          <a:p>
            <a:pPr marL="463550" lvl="2" indent="-119063">
              <a:spcAft>
                <a:spcPts val="600"/>
              </a:spcAft>
              <a:buNone/>
              <a:defRPr/>
            </a:pPr>
            <a:r>
              <a:rPr lang="en-US" sz="2000" dirty="0"/>
              <a:t>- Brooks et al., 1997; Capps &amp; </a:t>
            </a:r>
            <a:r>
              <a:rPr lang="en-US" sz="2000" dirty="0" err="1"/>
              <a:t>Dranove</a:t>
            </a:r>
            <a:r>
              <a:rPr lang="en-US" sz="2000" dirty="0"/>
              <a:t>, 2004; </a:t>
            </a:r>
            <a:r>
              <a:rPr lang="en-US" sz="2000" dirty="0" err="1"/>
              <a:t>Dor</a:t>
            </a:r>
            <a:r>
              <a:rPr lang="en-US" sz="2000" dirty="0"/>
              <a:t>, Grossman &amp; </a:t>
            </a:r>
            <a:r>
              <a:rPr lang="en-US" sz="2000" dirty="0" err="1"/>
              <a:t>Koroukian</a:t>
            </a:r>
            <a:r>
              <a:rPr lang="en-US" sz="2000" dirty="0"/>
              <a:t>, 2004; </a:t>
            </a:r>
            <a:r>
              <a:rPr lang="en-US" sz="2000" dirty="0" err="1"/>
              <a:t>Dor</a:t>
            </a:r>
            <a:r>
              <a:rPr lang="en-US" sz="2000" dirty="0"/>
              <a:t>, </a:t>
            </a:r>
            <a:r>
              <a:rPr lang="en-US" sz="2000" dirty="0" err="1"/>
              <a:t>Koroukian</a:t>
            </a:r>
            <a:r>
              <a:rPr lang="en-US" sz="2000" dirty="0"/>
              <a:t> &amp; Grossman, 2004; Moriya, Vogt &amp; Gaynor, 2010; </a:t>
            </a:r>
            <a:r>
              <a:rPr lang="en-US" sz="2000" dirty="0" err="1"/>
              <a:t>Dor</a:t>
            </a:r>
            <a:r>
              <a:rPr lang="en-US" sz="2000" dirty="0"/>
              <a:t> et al., 2012.</a:t>
            </a:r>
          </a:p>
          <a:p>
            <a:pPr marL="355600" lvl="2" indent="-355600">
              <a:spcAft>
                <a:spcPts val="600"/>
              </a:spcAft>
              <a:defRPr/>
            </a:pPr>
            <a:r>
              <a:rPr lang="en-US" sz="3000" dirty="0"/>
              <a:t>Limitation: These studies assumed the price effects of system affiliation are same among all health systems.</a:t>
            </a:r>
          </a:p>
          <a:p>
            <a:pPr marL="914400" lvl="4" indent="-558800">
              <a:spcAft>
                <a:spcPts val="600"/>
              </a:spcAft>
              <a:buFont typeface="Arial" charset="0"/>
              <a:buNone/>
              <a:defRPr/>
            </a:pPr>
            <a:r>
              <a:rPr lang="en-US" dirty="0"/>
              <a:t>- Brooks et al., 1997; Capps &amp; </a:t>
            </a:r>
            <a:r>
              <a:rPr lang="en-US" dirty="0" err="1"/>
              <a:t>Dranove</a:t>
            </a:r>
            <a:r>
              <a:rPr lang="en-US" dirty="0"/>
              <a:t>, 2004; </a:t>
            </a:r>
            <a:r>
              <a:rPr lang="en-US" dirty="0" err="1"/>
              <a:t>Dor</a:t>
            </a:r>
            <a:r>
              <a:rPr lang="en-US" dirty="0"/>
              <a:t> et al., 2012</a:t>
            </a:r>
          </a:p>
          <a:p>
            <a:pPr marL="1258888" lvl="4" indent="-344488">
              <a:defRPr/>
            </a:pPr>
            <a:endParaRPr lang="en-US" dirty="0"/>
          </a:p>
          <a:p>
            <a:pPr marL="463550" lvl="2" indent="-119063">
              <a:buFont typeface="Arial" charset="0"/>
              <a:buNone/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65D819E-C142-42D1-9A1D-DDBB6A8B3BE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399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" y="990601"/>
            <a:ext cx="9140042" cy="6024156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228600" y="304800"/>
            <a:ext cx="86868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4000" b="1" dirty="0"/>
              <a:t>Variation in Hospital Birth Price</a:t>
            </a:r>
          </a:p>
        </p:txBody>
      </p:sp>
    </p:spTree>
    <p:extLst>
      <p:ext uri="{BB962C8B-B14F-4D97-AF65-F5344CB8AC3E}">
        <p14:creationId xmlns:p14="http://schemas.microsoft.com/office/powerpoint/2010/main" val="2198975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altLang="ko-KR" sz="4000" b="1" dirty="0">
                <a:ea typeface="굴림" pitchFamily="34" charset="-127"/>
              </a:rPr>
              <a:t>Taxonomy of health systems</a:t>
            </a:r>
            <a:endParaRPr lang="en-US" sz="4000" b="1" dirty="0"/>
          </a:p>
        </p:txBody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sz="3000" dirty="0"/>
              <a:t>Taxonomy by </a:t>
            </a:r>
            <a:r>
              <a:rPr lang="en-US" sz="3000" dirty="0" err="1"/>
              <a:t>Bazzoli</a:t>
            </a:r>
            <a:r>
              <a:rPr lang="en-US" sz="3000" dirty="0"/>
              <a:t> et al. (1999): 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Unique empirical taxonomy for health systems (AHA Annual Survey)</a:t>
            </a:r>
          </a:p>
          <a:p>
            <a:pPr>
              <a:spcAft>
                <a:spcPts val="600"/>
              </a:spcAft>
            </a:pPr>
            <a:r>
              <a:rPr lang="en-US" sz="3000" dirty="0"/>
              <a:t>Three criteria for evaluation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Centralization: degree of health care services provided at system level compared to provided at individual hospital level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Differentiation: allocation of health care services within the affiliated hospitals 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Integration: degree of services provided by system owned facilities compared to contracted out facilities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en-US" sz="2800" dirty="0">
                <a:sym typeface="Wingdings" panose="05000000000000000000" pitchFamily="2" charset="2"/>
              </a:rPr>
              <a:t>   </a:t>
            </a:r>
            <a:r>
              <a:rPr lang="en-US" sz="3000" dirty="0">
                <a:sym typeface="Wingdings" panose="05000000000000000000" pitchFamily="2" charset="2"/>
              </a:rPr>
              <a:t> Identified f</a:t>
            </a:r>
            <a:r>
              <a:rPr lang="en-US" sz="3000" dirty="0"/>
              <a:t>our health system types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9CF206-724F-4EB4-8E53-ADED331FFD3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50" y="443895"/>
            <a:ext cx="28765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24550" y="2797969"/>
            <a:ext cx="3085167" cy="279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0BB9A3-9E13-4BE8-91B7-36FCFF22D76D}" type="slidenum">
              <a:rPr lang="en-US" altLang="en-US"/>
              <a:pPr>
                <a:defRPr/>
              </a:pPr>
              <a:t>8</a:t>
            </a:fld>
            <a:endParaRPr lang="en-US" altLang="en-US"/>
          </a:p>
        </p:txBody>
      </p:sp>
      <p:sp>
        <p:nvSpPr>
          <p:cNvPr id="32770" name="Text Box 15"/>
          <p:cNvSpPr txBox="1">
            <a:spLocks noChangeArrowheads="1"/>
          </p:cNvSpPr>
          <p:nvPr/>
        </p:nvSpPr>
        <p:spPr bwMode="auto">
          <a:xfrm>
            <a:off x="1652588" y="2458760"/>
            <a:ext cx="73120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 b="1" dirty="0">
                <a:latin typeface="Calibri" pitchFamily="34" charset="0"/>
              </a:rPr>
              <a:t>Decentralized Health System</a:t>
            </a:r>
          </a:p>
        </p:txBody>
      </p:sp>
      <p:sp>
        <p:nvSpPr>
          <p:cNvPr id="32771" name="Text Box 22"/>
          <p:cNvSpPr txBox="1">
            <a:spLocks noChangeArrowheads="1"/>
          </p:cNvSpPr>
          <p:nvPr/>
        </p:nvSpPr>
        <p:spPr bwMode="auto">
          <a:xfrm>
            <a:off x="152400" y="119391"/>
            <a:ext cx="76866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dirty="0">
                <a:latin typeface="Calibri" pitchFamily="34" charset="0"/>
              </a:rPr>
              <a:t>Independent Health System</a:t>
            </a:r>
          </a:p>
        </p:txBody>
      </p:sp>
      <p:sp>
        <p:nvSpPr>
          <p:cNvPr id="32772" name="Text Box 23"/>
          <p:cNvSpPr txBox="1">
            <a:spLocks noChangeArrowheads="1"/>
          </p:cNvSpPr>
          <p:nvPr/>
        </p:nvSpPr>
        <p:spPr bwMode="auto">
          <a:xfrm>
            <a:off x="228600" y="5534025"/>
            <a:ext cx="8736013" cy="107791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600" b="1">
                <a:solidFill>
                  <a:schemeClr val="tx2"/>
                </a:solidFill>
                <a:latin typeface="Calibri" pitchFamily="34" charset="0"/>
              </a:rPr>
              <a:t>Note: </a:t>
            </a:r>
            <a:r>
              <a:rPr lang="it-IT" sz="1600">
                <a:solidFill>
                  <a:schemeClr val="tx2"/>
                </a:solidFill>
                <a:latin typeface="Calibri" pitchFamily="34" charset="0"/>
              </a:rPr>
              <a:t>            </a:t>
            </a:r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represent a specific centralized service,  H represents a hospital,           represents referral.</a:t>
            </a:r>
          </a:p>
          <a:p>
            <a:r>
              <a:rPr lang="it-IT" sz="1600" b="1">
                <a:solidFill>
                  <a:schemeClr val="tx2"/>
                </a:solidFill>
                <a:latin typeface="Calibri" pitchFamily="34" charset="0"/>
              </a:rPr>
              <a:t>Source: 	</a:t>
            </a:r>
            <a:r>
              <a:rPr lang="it-IT" sz="1600">
                <a:solidFill>
                  <a:schemeClr val="tx2"/>
                </a:solidFill>
                <a:latin typeface="Calibri" pitchFamily="34" charset="0"/>
              </a:rPr>
              <a:t>Bazzoli, G. J. (2008). </a:t>
            </a:r>
            <a:r>
              <a:rPr lang="en-US" sz="1600">
                <a:solidFill>
                  <a:schemeClr val="tx2"/>
                </a:solidFill>
                <a:latin typeface="Calibri" pitchFamily="34" charset="0"/>
              </a:rPr>
              <a:t>Models and Performance of Multi-Hospital Networks in the US. 	presented 	at The World of Health Care: International Experiences of Excellence speaker 	series, Luiss School of Business, Rome Italy. </a:t>
            </a:r>
            <a:endParaRPr lang="en-US">
              <a:solidFill>
                <a:schemeClr val="tx2"/>
              </a:solidFill>
              <a:latin typeface="Calibri" pitchFamily="34" charset="0"/>
            </a:endParaRPr>
          </a:p>
        </p:txBody>
      </p:sp>
      <p:sp>
        <p:nvSpPr>
          <p:cNvPr id="32773" name="Oval 24"/>
          <p:cNvSpPr>
            <a:spLocks noChangeArrowheads="1"/>
          </p:cNvSpPr>
          <p:nvPr/>
        </p:nvSpPr>
        <p:spPr bwMode="auto">
          <a:xfrm>
            <a:off x="990600" y="5665788"/>
            <a:ext cx="287338" cy="125412"/>
          </a:xfrm>
          <a:prstGeom prst="ellipse">
            <a:avLst/>
          </a:prstGeom>
          <a:solidFill>
            <a:srgbClr val="F8F448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2774" name="Line 25"/>
          <p:cNvSpPr>
            <a:spLocks noChangeShapeType="1"/>
          </p:cNvSpPr>
          <p:nvPr/>
        </p:nvSpPr>
        <p:spPr bwMode="auto">
          <a:xfrm>
            <a:off x="6743700" y="5715000"/>
            <a:ext cx="342900" cy="0"/>
          </a:xfrm>
          <a:prstGeom prst="line">
            <a:avLst/>
          </a:prstGeom>
          <a:noFill/>
          <a:ln w="12700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32777" name="Rectangle 1"/>
          <p:cNvSpPr>
            <a:spLocks noChangeArrowheads="1"/>
          </p:cNvSpPr>
          <p:nvPr/>
        </p:nvSpPr>
        <p:spPr bwMode="auto">
          <a:xfrm>
            <a:off x="3505200" y="1196975"/>
            <a:ext cx="45720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spcAft>
                <a:spcPts val="600"/>
              </a:spcAft>
            </a:pPr>
            <a:r>
              <a:rPr lang="en-US" sz="2000" dirty="0">
                <a:latin typeface="Calibri" pitchFamily="34" charset="0"/>
              </a:rPr>
              <a:t>No allocation of services and referrals among affiliated facilities</a:t>
            </a:r>
          </a:p>
        </p:txBody>
      </p:sp>
      <p:sp>
        <p:nvSpPr>
          <p:cNvPr id="3" name="Right Arrow 2"/>
          <p:cNvSpPr/>
          <p:nvPr/>
        </p:nvSpPr>
        <p:spPr>
          <a:xfrm>
            <a:off x="5695950" y="4044950"/>
            <a:ext cx="40005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381000" y="3863975"/>
            <a:ext cx="493395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 algn="r"/>
            <a:r>
              <a:rPr lang="en-US" sz="2000" dirty="0">
                <a:latin typeface="Calibri" pitchFamily="34" charset="0"/>
              </a:rPr>
              <a:t>Limited allocation of services and referrals among affiliated facilities</a:t>
            </a:r>
          </a:p>
        </p:txBody>
      </p:sp>
      <p:sp>
        <p:nvSpPr>
          <p:cNvPr id="13" name="Right Arrow 12"/>
          <p:cNvSpPr/>
          <p:nvPr/>
        </p:nvSpPr>
        <p:spPr>
          <a:xfrm rot="10800000">
            <a:off x="3105150" y="1371600"/>
            <a:ext cx="40005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538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338" y="634068"/>
            <a:ext cx="4421187" cy="289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934200" y="6416675"/>
            <a:ext cx="2133600" cy="365125"/>
          </a:xfrm>
        </p:spPr>
        <p:txBody>
          <a:bodyPr/>
          <a:lstStyle/>
          <a:p>
            <a:pPr>
              <a:defRPr/>
            </a:pPr>
            <a:fld id="{8B80B8C8-9B03-44A1-8A51-7F6F0012D00E}" type="slidenum">
              <a:rPr lang="en-US" altLang="en-US"/>
              <a:pPr>
                <a:defRPr/>
              </a:pPr>
              <a:t>9</a:t>
            </a:fld>
            <a:endParaRPr lang="en-US" altLang="en-US" dirty="0"/>
          </a:p>
        </p:txBody>
      </p:sp>
      <p:sp>
        <p:nvSpPr>
          <p:cNvPr id="30723" name="Text Box 33"/>
          <p:cNvSpPr txBox="1">
            <a:spLocks noChangeArrowheads="1"/>
          </p:cNvSpPr>
          <p:nvPr/>
        </p:nvSpPr>
        <p:spPr bwMode="auto">
          <a:xfrm>
            <a:off x="228600" y="228600"/>
            <a:ext cx="874871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200" b="1" spc="-100" dirty="0">
                <a:latin typeface="Calibri" pitchFamily="34" charset="0"/>
              </a:rPr>
              <a:t>Moderately Centralized Health System</a:t>
            </a:r>
          </a:p>
        </p:txBody>
      </p:sp>
      <p:sp>
        <p:nvSpPr>
          <p:cNvPr id="30724" name="Text Box 38"/>
          <p:cNvSpPr txBox="1">
            <a:spLocks noChangeArrowheads="1"/>
          </p:cNvSpPr>
          <p:nvPr/>
        </p:nvSpPr>
        <p:spPr bwMode="auto">
          <a:xfrm>
            <a:off x="4964113" y="4910138"/>
            <a:ext cx="338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latin typeface="Tahoma" pitchFamily="34" charset="0"/>
              </a:rPr>
              <a:t>H</a:t>
            </a:r>
          </a:p>
        </p:txBody>
      </p:sp>
      <p:sp>
        <p:nvSpPr>
          <p:cNvPr id="30725" name="Text Box 62"/>
          <p:cNvSpPr txBox="1">
            <a:spLocks noChangeArrowheads="1"/>
          </p:cNvSpPr>
          <p:nvPr/>
        </p:nvSpPr>
        <p:spPr bwMode="auto">
          <a:xfrm>
            <a:off x="228600" y="3515380"/>
            <a:ext cx="8763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n-US" sz="3200" b="1" spc="-100" dirty="0">
                <a:latin typeface="Calibri" pitchFamily="34" charset="0"/>
              </a:rPr>
              <a:t>Centralized Health System</a:t>
            </a:r>
          </a:p>
        </p:txBody>
      </p:sp>
      <p:pic>
        <p:nvPicPr>
          <p:cNvPr id="30726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4050280"/>
            <a:ext cx="4405312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7" name="Rectangle 3"/>
          <p:cNvSpPr>
            <a:spLocks noChangeArrowheads="1"/>
          </p:cNvSpPr>
          <p:nvPr/>
        </p:nvSpPr>
        <p:spPr bwMode="auto">
          <a:xfrm>
            <a:off x="4267200" y="1684337"/>
            <a:ext cx="4800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lnSpc>
                <a:spcPct val="120000"/>
              </a:lnSpc>
              <a:spcAft>
                <a:spcPts val="600"/>
              </a:spcAft>
            </a:pPr>
            <a:r>
              <a:rPr lang="en-US" altLang="en-US" sz="2000" dirty="0">
                <a:latin typeface="Calibri" pitchFamily="34" charset="0"/>
              </a:rPr>
              <a:t>Allocation of selected health services in multiple designated facilities</a:t>
            </a:r>
          </a:p>
        </p:txBody>
      </p:sp>
      <p:sp>
        <p:nvSpPr>
          <p:cNvPr id="30728" name="Rectangle 4"/>
          <p:cNvSpPr>
            <a:spLocks noChangeArrowheads="1"/>
          </p:cNvSpPr>
          <p:nvPr/>
        </p:nvSpPr>
        <p:spPr bwMode="auto">
          <a:xfrm>
            <a:off x="15875" y="4861718"/>
            <a:ext cx="41751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 algn="r">
              <a:lnSpc>
                <a:spcPct val="120000"/>
              </a:lnSpc>
              <a:spcAft>
                <a:spcPts val="600"/>
              </a:spcAft>
            </a:pPr>
            <a:r>
              <a:rPr lang="en-US" altLang="en-US" sz="2000" dirty="0">
                <a:latin typeface="Calibri" pitchFamily="34" charset="0"/>
              </a:rPr>
              <a:t>Allocation of many services in a few designated facilities</a:t>
            </a:r>
            <a:endParaRPr lang="en-US" sz="2000" dirty="0">
              <a:latin typeface="Calibri" pitchFamily="34" charset="0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4198938" y="5144068"/>
            <a:ext cx="40005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Right Arrow 13"/>
          <p:cNvSpPr/>
          <p:nvPr/>
        </p:nvSpPr>
        <p:spPr>
          <a:xfrm rot="10800000">
            <a:off x="4191000" y="1927086"/>
            <a:ext cx="40005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00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Research Questions</a:t>
            </a:r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525963"/>
          </a:xfrm>
        </p:spPr>
        <p:txBody>
          <a:bodyPr/>
          <a:lstStyle/>
          <a:p>
            <a:pPr>
              <a:lnSpc>
                <a:spcPct val="90000"/>
              </a:lnSpc>
              <a:spcAft>
                <a:spcPts val="1200"/>
              </a:spcAft>
              <a:defRPr/>
            </a:pPr>
            <a:endParaRPr lang="en-US" sz="500" dirty="0"/>
          </a:p>
          <a:p>
            <a:pPr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4000" dirty="0"/>
              <a:t>Is the price of care lower (or higher) in system-affiliated hospitals than non-affiliated hospitals?</a:t>
            </a:r>
          </a:p>
          <a:p>
            <a:pPr>
              <a:lnSpc>
                <a:spcPct val="90000"/>
              </a:lnSpc>
              <a:spcAft>
                <a:spcPts val="1200"/>
              </a:spcAft>
              <a:defRPr/>
            </a:pPr>
            <a:r>
              <a:rPr lang="en-US" sz="4000" dirty="0"/>
              <a:t>Any variation in prices effects of system affiliation across different system types?</a:t>
            </a:r>
          </a:p>
          <a:p>
            <a:pPr lvl="1">
              <a:lnSpc>
                <a:spcPct val="90000"/>
              </a:lnSpc>
              <a:spcAft>
                <a:spcPts val="1200"/>
              </a:spcAft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6801D1-4DCB-402B-B254-6C5CDBB92934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574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Contributions</a:t>
            </a:r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>
          <a:xfrm>
            <a:off x="457200" y="1570037"/>
            <a:ext cx="8229600" cy="4525963"/>
          </a:xfrm>
        </p:spPr>
        <p:txBody>
          <a:bodyPr/>
          <a:lstStyle/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/>
              <a:t>This study analyzes the negotiated prices of cardiac and cancer surgeries rather than list price. 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/>
              <a:t>This study examines different types of health systems rather than an identification variable. </a:t>
            </a:r>
          </a:p>
          <a:p>
            <a:pPr marL="514350" indent="-514350">
              <a:lnSpc>
                <a:spcPct val="90000"/>
              </a:lnSpc>
              <a:spcAft>
                <a:spcPts val="600"/>
              </a:spcAft>
              <a:buFont typeface="+mj-lt"/>
              <a:buAutoNum type="arabicPeriod"/>
              <a:defRPr/>
            </a:pPr>
            <a:r>
              <a:rPr lang="en-US" sz="2800" dirty="0"/>
              <a:t>This study investigates the price effects of health system types and incorporates characteristics of merging parties in antitrust analysis of hospital systems.  </a:t>
            </a:r>
          </a:p>
          <a:p>
            <a:pPr marL="966788" indent="-966788">
              <a:lnSpc>
                <a:spcPct val="90000"/>
              </a:lnSpc>
              <a:spcAft>
                <a:spcPts val="600"/>
              </a:spcAft>
              <a:buNone/>
              <a:defRPr/>
            </a:pPr>
            <a:r>
              <a:rPr lang="en-US" sz="2800" dirty="0">
                <a:sym typeface="Wingdings" panose="05000000000000000000" pitchFamily="2" charset="2"/>
              </a:rPr>
              <a:t>       </a:t>
            </a:r>
            <a:r>
              <a:rPr lang="en-US" sz="2400" dirty="0">
                <a:sym typeface="Wingdings" panose="05000000000000000000" pitchFamily="2" charset="2"/>
              </a:rPr>
              <a:t>This study aims to demonstrate that antitrust analysis should consider not only market concentration abut also hospital characteristics. 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6801D1-4DCB-402B-B254-6C5CDBB9293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43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b="1" dirty="0"/>
              <a:t>Data &amp; Study Sample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525963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dirty="0" err="1"/>
              <a:t>MarketScan</a:t>
            </a:r>
            <a:r>
              <a:rPr lang="en-US" sz="2600" dirty="0"/>
              <a:t> Commercial Claims and Encounters Data®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Collects health care claims for 23 million privately insured employees from approximately 100 large employers in the US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dirty="0"/>
              <a:t>American Hospital Association Annual Survey Database™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sz="2000" dirty="0"/>
              <a:t>Nationally representative hospital database that includes structure, inpatient and outpatient utilization, expenses, and locations </a:t>
            </a:r>
            <a:endParaRPr lang="en-US" sz="2400" dirty="0"/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600" dirty="0"/>
              <a:t>Period: 2002 - 2007</a:t>
            </a:r>
          </a:p>
          <a:p>
            <a:pPr marL="457200" lvl="1" indent="0">
              <a:spcBef>
                <a:spcPts val="0"/>
              </a:spcBef>
              <a:spcAft>
                <a:spcPts val="1200"/>
              </a:spcAft>
              <a:buNone/>
              <a:defRPr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164014-07A1-4182-9B6B-3BCFFAC12BC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 flipH="1">
            <a:off x="1066798" y="3962400"/>
            <a:ext cx="2881313" cy="25908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274320" tIns="274320" rIns="274320" bIns="274320" anchor="ctr"/>
          <a:lstStyle/>
          <a:p>
            <a:pPr algn="ctr"/>
            <a:r>
              <a:rPr lang="en-US" altLang="en-US" sz="1400" b="1" dirty="0">
                <a:cs typeface="Arial" charset="0"/>
              </a:rPr>
              <a:t>MARKETSCAN 2002-2007</a:t>
            </a:r>
          </a:p>
          <a:p>
            <a:pPr algn="ctr"/>
            <a:r>
              <a:rPr lang="en-US" altLang="en-US" sz="1400" dirty="0">
                <a:cs typeface="Arial" charset="0"/>
              </a:rPr>
              <a:t>Hospital admissions</a:t>
            </a:r>
          </a:p>
          <a:p>
            <a:pPr algn="ctr"/>
            <a:r>
              <a:rPr lang="en-US" altLang="en-US" sz="1400" dirty="0">
                <a:cs typeface="Arial" charset="0"/>
              </a:rPr>
              <a:t>( n=  8,104,571)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 flipH="1">
            <a:off x="5105400" y="3962400"/>
            <a:ext cx="2895600" cy="76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274320" tIns="274320" rIns="274320" bIns="274320" anchor="ctr"/>
          <a:lstStyle/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 algn="ctr">
              <a:lnSpc>
                <a:spcPct val="96000"/>
              </a:lnSpc>
            </a:pPr>
            <a:r>
              <a:rPr lang="en-US" altLang="en-US" sz="1400" b="1" dirty="0">
                <a:cs typeface="Arial" charset="0"/>
              </a:rPr>
              <a:t>CABG Cases </a:t>
            </a:r>
          </a:p>
          <a:p>
            <a:pPr algn="ctr">
              <a:lnSpc>
                <a:spcPct val="96000"/>
              </a:lnSpc>
            </a:pPr>
            <a:r>
              <a:rPr lang="en-US" altLang="en-US" sz="1400" dirty="0">
                <a:cs typeface="Arial" charset="0"/>
              </a:rPr>
              <a:t>( n= </a:t>
            </a:r>
            <a:r>
              <a:rPr lang="en-US" sz="1400" dirty="0"/>
              <a:t>53,392</a:t>
            </a:r>
            <a:r>
              <a:rPr lang="en-US" altLang="en-US" sz="1400" dirty="0">
                <a:cs typeface="Arial" charset="0"/>
              </a:rPr>
              <a:t>)</a:t>
            </a:r>
          </a:p>
          <a:p>
            <a:pPr algn="ctr">
              <a:lnSpc>
                <a:spcPct val="96000"/>
              </a:lnSpc>
              <a:spcAft>
                <a:spcPts val="1000"/>
              </a:spcAft>
            </a:pPr>
            <a:endParaRPr lang="en-US" altLang="en-US" sz="11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6000"/>
              </a:lnSpc>
              <a:spcAft>
                <a:spcPts val="1000"/>
              </a:spcAft>
            </a:pPr>
            <a:r>
              <a:rPr lang="en-US" altLang="en-US" sz="1100" dirty="0">
                <a:latin typeface="Calibri" pitchFamily="34" charset="0"/>
                <a:cs typeface="Arial" charset="0"/>
              </a:rPr>
              <a:t> 	 </a:t>
            </a:r>
            <a:endParaRPr lang="en-US" altLang="en-US" dirty="0">
              <a:cs typeface="Arial" charset="0"/>
            </a:endParaRPr>
          </a:p>
        </p:txBody>
      </p:sp>
      <p:cxnSp>
        <p:nvCxnSpPr>
          <p:cNvPr id="7" name="AutoShape 8"/>
          <p:cNvCxnSpPr>
            <a:cxnSpLocks noChangeShapeType="1"/>
          </p:cNvCxnSpPr>
          <p:nvPr/>
        </p:nvCxnSpPr>
        <p:spPr bwMode="auto">
          <a:xfrm>
            <a:off x="4057650" y="4343400"/>
            <a:ext cx="9715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</p:spPr>
      </p:cxnSp>
      <p:sp>
        <p:nvSpPr>
          <p:cNvPr id="9" name="Rectangle 9"/>
          <p:cNvSpPr>
            <a:spLocks noChangeArrowheads="1"/>
          </p:cNvSpPr>
          <p:nvPr/>
        </p:nvSpPr>
        <p:spPr bwMode="auto">
          <a:xfrm flipH="1">
            <a:off x="5105400" y="4876800"/>
            <a:ext cx="2895600" cy="76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274320" tIns="274320" rIns="274320" bIns="274320" anchor="ctr"/>
          <a:lstStyle/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 algn="ctr">
              <a:lnSpc>
                <a:spcPct val="96000"/>
              </a:lnSpc>
            </a:pPr>
            <a:r>
              <a:rPr lang="en-US" altLang="en-US" sz="1400" b="1" dirty="0">
                <a:cs typeface="Arial" charset="0"/>
              </a:rPr>
              <a:t>PCI Cases </a:t>
            </a:r>
          </a:p>
          <a:p>
            <a:pPr algn="ctr">
              <a:lnSpc>
                <a:spcPct val="96000"/>
              </a:lnSpc>
            </a:pPr>
            <a:r>
              <a:rPr lang="en-US" altLang="en-US" sz="1400" dirty="0">
                <a:cs typeface="Arial" charset="0"/>
              </a:rPr>
              <a:t>( n= </a:t>
            </a:r>
            <a:r>
              <a:rPr lang="en-US" sz="1400" dirty="0"/>
              <a:t>235,300</a:t>
            </a:r>
            <a:r>
              <a:rPr lang="en-US" altLang="en-US" sz="1400" dirty="0">
                <a:cs typeface="Arial" charset="0"/>
              </a:rPr>
              <a:t>)</a:t>
            </a:r>
          </a:p>
          <a:p>
            <a:pPr algn="ctr">
              <a:lnSpc>
                <a:spcPct val="96000"/>
              </a:lnSpc>
            </a:pPr>
            <a:endParaRPr lang="en-US" altLang="en-US" sz="11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6000"/>
              </a:lnSpc>
              <a:spcAft>
                <a:spcPts val="1000"/>
              </a:spcAft>
            </a:pPr>
            <a:r>
              <a:rPr lang="en-US" altLang="en-US" sz="1100" dirty="0">
                <a:latin typeface="Calibri" pitchFamily="34" charset="0"/>
                <a:cs typeface="Arial" charset="0"/>
              </a:rPr>
              <a:t> 	 </a:t>
            </a:r>
            <a:endParaRPr lang="en-US" altLang="en-US" dirty="0">
              <a:cs typeface="Arial" charset="0"/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 flipH="1">
            <a:off x="5105400" y="5791200"/>
            <a:ext cx="2895600" cy="76200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lIns="274320" tIns="274320" rIns="274320" bIns="274320" anchor="ctr"/>
          <a:lstStyle/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>
              <a:lnSpc>
                <a:spcPct val="96000"/>
              </a:lnSpc>
            </a:pPr>
            <a:endParaRPr lang="en-US" altLang="en-US" sz="1100" b="1" dirty="0">
              <a:latin typeface="Calibri" pitchFamily="34" charset="0"/>
              <a:cs typeface="Arial" charset="0"/>
            </a:endParaRPr>
          </a:p>
          <a:p>
            <a:pPr algn="ctr">
              <a:lnSpc>
                <a:spcPct val="96000"/>
              </a:lnSpc>
            </a:pPr>
            <a:r>
              <a:rPr lang="en-US" altLang="en-US" sz="1400" b="1" dirty="0">
                <a:cs typeface="Arial" charset="0"/>
              </a:rPr>
              <a:t>Colectomy Cases </a:t>
            </a:r>
          </a:p>
          <a:p>
            <a:pPr algn="ctr">
              <a:lnSpc>
                <a:spcPct val="96000"/>
              </a:lnSpc>
            </a:pPr>
            <a:r>
              <a:rPr lang="en-US" altLang="en-US" sz="1400" dirty="0">
                <a:cs typeface="Arial" charset="0"/>
              </a:rPr>
              <a:t>( n= </a:t>
            </a:r>
            <a:r>
              <a:rPr lang="en-US" sz="1400" dirty="0"/>
              <a:t>63,746</a:t>
            </a:r>
            <a:r>
              <a:rPr lang="en-US" altLang="en-US" sz="1400" dirty="0">
                <a:cs typeface="Arial" charset="0"/>
              </a:rPr>
              <a:t>)</a:t>
            </a:r>
          </a:p>
          <a:p>
            <a:pPr algn="ctr">
              <a:lnSpc>
                <a:spcPct val="96000"/>
              </a:lnSpc>
            </a:pPr>
            <a:endParaRPr lang="en-US" altLang="en-US" sz="1100" dirty="0">
              <a:latin typeface="Times New Roman" pitchFamily="18" charset="0"/>
              <a:cs typeface="Arial" charset="0"/>
            </a:endParaRPr>
          </a:p>
          <a:p>
            <a:pPr>
              <a:lnSpc>
                <a:spcPct val="96000"/>
              </a:lnSpc>
              <a:spcAft>
                <a:spcPts val="1000"/>
              </a:spcAft>
            </a:pPr>
            <a:r>
              <a:rPr lang="en-US" altLang="en-US" sz="1100" dirty="0">
                <a:latin typeface="Calibri" pitchFamily="34" charset="0"/>
                <a:cs typeface="Arial" charset="0"/>
              </a:rPr>
              <a:t> 	 </a:t>
            </a:r>
            <a:endParaRPr lang="en-US" altLang="en-US" dirty="0">
              <a:cs typeface="Arial" charset="0"/>
            </a:endParaRPr>
          </a:p>
        </p:txBody>
      </p:sp>
      <p:cxnSp>
        <p:nvCxnSpPr>
          <p:cNvPr id="11" name="AutoShape 8"/>
          <p:cNvCxnSpPr>
            <a:cxnSpLocks noChangeShapeType="1"/>
          </p:cNvCxnSpPr>
          <p:nvPr/>
        </p:nvCxnSpPr>
        <p:spPr bwMode="auto">
          <a:xfrm>
            <a:off x="4057650" y="5257800"/>
            <a:ext cx="9715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</p:spPr>
      </p:cxnSp>
      <p:cxnSp>
        <p:nvCxnSpPr>
          <p:cNvPr id="12" name="AutoShape 8"/>
          <p:cNvCxnSpPr>
            <a:cxnSpLocks noChangeShapeType="1"/>
          </p:cNvCxnSpPr>
          <p:nvPr/>
        </p:nvCxnSpPr>
        <p:spPr bwMode="auto">
          <a:xfrm>
            <a:off x="4057650" y="6172200"/>
            <a:ext cx="97155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</p:spPr>
      </p:cxnSp>
    </p:spTree>
    <p:extLst>
      <p:ext uri="{BB962C8B-B14F-4D97-AF65-F5344CB8AC3E}">
        <p14:creationId xmlns:p14="http://schemas.microsoft.com/office/powerpoint/2010/main" val="6114577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880" y="2362200"/>
            <a:ext cx="4943475" cy="318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Coronary Artery Bypass Graft (CABG)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600200"/>
            <a:ext cx="8001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Surgical procedure that diverts the flow of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blood around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a section of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a blocked artery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Creating a new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pathway to the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heart improves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blood flow to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heart muscle 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267200" y="5590401"/>
            <a:ext cx="2971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© </a:t>
            </a:r>
            <a:r>
              <a:rPr lang="en-US" sz="1200" dirty="0" err="1"/>
              <a:t>Healthwise</a:t>
            </a:r>
            <a:r>
              <a:rPr lang="en-US" sz="1200" dirty="0"/>
              <a:t> Incorporated.</a:t>
            </a:r>
          </a:p>
        </p:txBody>
      </p:sp>
    </p:spTree>
    <p:extLst>
      <p:ext uri="{BB962C8B-B14F-4D97-AF65-F5344CB8AC3E}">
        <p14:creationId xmlns:p14="http://schemas.microsoft.com/office/powerpoint/2010/main" val="6300395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/>
              <a:t>Percutaneous Coronary Intervention (PCI)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85800" y="1600200"/>
            <a:ext cx="8382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Procedure used to open clogged heart arteries.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2362200"/>
            <a:ext cx="5087034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5562600" y="1798637"/>
            <a:ext cx="3276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PCI involves temporarily inserting and inflating a tiny balloon where your artery is clogged.</a:t>
            </a: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533400" y="5791200"/>
            <a:ext cx="2971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© </a:t>
            </a:r>
            <a:r>
              <a:rPr lang="en-US" sz="1200" dirty="0" err="1"/>
              <a:t>Healthwise</a:t>
            </a:r>
            <a:r>
              <a:rPr lang="en-US" sz="1200" dirty="0"/>
              <a:t> Incorporated.</a:t>
            </a:r>
          </a:p>
        </p:txBody>
      </p:sp>
    </p:spTree>
    <p:extLst>
      <p:ext uri="{BB962C8B-B14F-4D97-AF65-F5344CB8AC3E}">
        <p14:creationId xmlns:p14="http://schemas.microsoft.com/office/powerpoint/2010/main" val="388832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0500" y="2209800"/>
            <a:ext cx="506730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Colon Cancer Surgery (Colectomy)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457200" y="1600200"/>
            <a:ext cx="80010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Surgical procedure to remove part of colon. 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Colectomy may be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necessary to treat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or prevent diseases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and conditions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- Colon cancer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- </a:t>
            </a:r>
            <a:r>
              <a:rPr lang="en-US" dirty="0" err="1"/>
              <a:t>Crohn's</a:t>
            </a:r>
            <a:r>
              <a:rPr lang="en-US" dirty="0"/>
              <a:t> disease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dirty="0"/>
              <a:t>    - Bowel obstruction 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419600" y="6047601"/>
            <a:ext cx="29718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dirty="0"/>
              <a:t>Source: © </a:t>
            </a:r>
            <a:r>
              <a:rPr lang="en-US" sz="1200" dirty="0" err="1"/>
              <a:t>Healthwise</a:t>
            </a:r>
            <a:r>
              <a:rPr lang="en-US" sz="1200" dirty="0"/>
              <a:t> Incorporated.</a:t>
            </a:r>
          </a:p>
        </p:txBody>
      </p:sp>
    </p:spTree>
    <p:extLst>
      <p:ext uri="{BB962C8B-B14F-4D97-AF65-F5344CB8AC3E}">
        <p14:creationId xmlns:p14="http://schemas.microsoft.com/office/powerpoint/2010/main" val="115576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Why CABG, PCI and Colectomy?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000" dirty="0"/>
              <a:t>Heart disease is the number one cause of death in the US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2</a:t>
            </a:r>
            <a:r>
              <a:rPr lang="en-US" sz="2400" baseline="30000" dirty="0"/>
              <a:t>nd</a:t>
            </a:r>
            <a:r>
              <a:rPr lang="en-US" sz="2400" dirty="0"/>
              <a:t> Cancer, 3</a:t>
            </a:r>
            <a:r>
              <a:rPr lang="en-US" sz="2400" baseline="30000" dirty="0"/>
              <a:t>rd</a:t>
            </a:r>
            <a:r>
              <a:rPr lang="en-US" sz="2400" dirty="0"/>
              <a:t> Chronic lower respiratory disease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000" dirty="0"/>
              <a:t>Colorectal cancer is the 2nd leading cause of cancer mortality 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1</a:t>
            </a:r>
            <a:r>
              <a:rPr lang="en-US" sz="2400" baseline="30000" dirty="0"/>
              <a:t>st</a:t>
            </a:r>
            <a:r>
              <a:rPr lang="en-US" sz="2400" dirty="0"/>
              <a:t> Lung Cancer, 3</a:t>
            </a:r>
            <a:r>
              <a:rPr lang="en-US" sz="2400" baseline="30000" dirty="0"/>
              <a:t>rd</a:t>
            </a:r>
            <a:r>
              <a:rPr lang="en-US" sz="2400" dirty="0"/>
              <a:t> Breast Cancer</a:t>
            </a: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3000" dirty="0"/>
              <a:t>Well-defined surgical procedures in patient-level databases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Not substitutable for outpatient care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sz="2400" dirty="0"/>
              <a:t>Not discretionary procedures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701594-660E-423E-943A-C832ADBD438A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052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1746" name="Rectangle 3"/>
              <p:cNvSpPr>
                <a:spLocks noGrp="1"/>
              </p:cNvSpPr>
              <p:nvPr>
                <p:ph type="body" idx="4294967295"/>
              </p:nvPr>
            </p:nvSpPr>
            <p:spPr>
              <a:xfrm>
                <a:off x="457200" y="1600200"/>
                <a:ext cx="8229600" cy="4648200"/>
              </a:xfrm>
            </p:spPr>
            <p:txBody>
              <a:bodyPr/>
              <a:lstStyle/>
              <a:p>
                <a:pPr marL="0" indent="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3000" b="1" dirty="0"/>
                  <a:t> </a:t>
                </a:r>
                <a:r>
                  <a:rPr lang="en-US" sz="3000" dirty="0"/>
                  <a:t>A Modified Pricing Model from DKG (2004)</a:t>
                </a:r>
              </a:p>
              <a:p>
                <a:pPr marL="225425" lvl="1" indent="0">
                  <a:lnSpc>
                    <a:spcPct val="90000"/>
                  </a:lnSpc>
                  <a:spcBef>
                    <a:spcPts val="1200"/>
                  </a:spcBef>
                  <a:spcAft>
                    <a:spcPts val="12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/>
                            </a:rPr>
                            <m:t>𝑝𝑟𝑖𝑐𝑒</m:t>
                          </m:r>
                        </m:e>
                        <m:sub>
                          <m:r>
                            <a:rPr lang="en-US" sz="2400" i="1">
                              <a:latin typeface="Cambria Math"/>
                            </a:rPr>
                            <m:t>𝑖𝑗h𝑡</m:t>
                          </m:r>
                        </m:sub>
                      </m:sSub>
                      <m:r>
                        <a:rPr lang="en-US" sz="2400" i="1">
                          <a:latin typeface="Cambria Math"/>
                        </a:rPr>
                        <m:t>=</m:t>
                      </m:r>
                      <m:r>
                        <a:rPr lang="en-US" sz="2400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𝑝𝑎𝑡𝑖𝑒𝑛𝑡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𝑖𝑡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h𝑜𝑠𝑝𝑖𝑡𝑎𝑙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𝑗𝑡</m:t>
                              </m:r>
                            </m:sub>
                          </m:sSub>
                          <m:r>
                            <a:rPr lang="en-US" sz="2400" i="1">
                              <a:latin typeface="Cambria Math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/>
                                </a:rPr>
                                <m:t>𝑚𝑎𝑟𝑘𝑒𝑡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/>
                                </a:rPr>
                                <m:t>h𝑡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400" dirty="0"/>
              </a:p>
              <a:p>
                <a:pPr marL="225425" lvl="1" indent="0">
                  <a:lnSpc>
                    <a:spcPct val="90000"/>
                  </a:lnSpc>
                  <a:spcAft>
                    <a:spcPts val="600"/>
                  </a:spcAft>
                  <a:buNone/>
                </a:pPr>
                <a:r>
                  <a:rPr lang="en-US" sz="2000" dirty="0"/>
                  <a:t>    where </a:t>
                </a:r>
                <a:r>
                  <a:rPr lang="en-US" sz="2000" dirty="0" err="1"/>
                  <a:t>i</a:t>
                </a:r>
                <a:r>
                  <a:rPr lang="en-US" sz="2000" dirty="0"/>
                  <a:t> refers patient, j refers hospital, h refers area, and t refers time </a:t>
                </a:r>
              </a:p>
              <a:p>
                <a:pPr marL="60325" indent="-234950">
                  <a:lnSpc>
                    <a:spcPct val="90000"/>
                  </a:lnSpc>
                  <a:spcAft>
                    <a:spcPts val="600"/>
                  </a:spcAft>
                </a:pPr>
                <a:endParaRPr lang="en-US" sz="500" dirty="0"/>
              </a:p>
              <a:p>
                <a:pPr marL="60325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3000" dirty="0"/>
                  <a:t>Patient Characteristics</a:t>
                </a:r>
              </a:p>
              <a:p>
                <a:pPr marL="460375" lvl="1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000" dirty="0"/>
                  <a:t>Age, Sex, Disease severity, Comorbidity, Insurance type </a:t>
                </a:r>
              </a:p>
              <a:p>
                <a:pPr marL="60325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3000" dirty="0"/>
                  <a:t>Hospital Characteristics</a:t>
                </a:r>
              </a:p>
              <a:p>
                <a:pPr marL="460375" lvl="1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000" dirty="0"/>
                  <a:t>Emergency, Ownership, Teaching status, Health system type</a:t>
                </a:r>
              </a:p>
              <a:p>
                <a:pPr marL="60325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3000" dirty="0"/>
                  <a:t>Market Characteristics</a:t>
                </a:r>
              </a:p>
              <a:p>
                <a:pPr marL="460375" lvl="1" indent="-234950">
                  <a:lnSpc>
                    <a:spcPct val="90000"/>
                  </a:lnSpc>
                  <a:spcAft>
                    <a:spcPts val="600"/>
                  </a:spcAft>
                </a:pPr>
                <a:r>
                  <a:rPr lang="en-US" sz="2000" dirty="0"/>
                  <a:t>HMO penetration rate, Hospital market concentration rate</a:t>
                </a:r>
              </a:p>
            </p:txBody>
          </p:sp>
        </mc:Choice>
        <mc:Fallback xmlns="">
          <p:sp>
            <p:nvSpPr>
              <p:cNvPr id="31746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457200" y="1600200"/>
                <a:ext cx="8229600" cy="4648200"/>
              </a:xfrm>
              <a:blipFill>
                <a:blip r:embed="rId3"/>
                <a:stretch>
                  <a:fillRect l="-1481" t="-2625" b="-7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09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b="1" dirty="0"/>
              <a:t>Health Care Pricing Model</a:t>
            </a:r>
          </a:p>
        </p:txBody>
      </p:sp>
      <p:sp>
        <p:nvSpPr>
          <p:cNvPr id="2" name="Slide Number Placeholder 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DEBA2D6D-3DAD-410A-B972-FC7CB4315E23}" type="slidenum">
              <a:rPr lang="en-US" sz="1200">
                <a:solidFill>
                  <a:schemeClr val="tx1">
                    <a:tint val="75000"/>
                  </a:schemeClr>
                </a:solidFill>
                <a:latin typeface="+mn-lt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</a:endParaRPr>
          </a:p>
        </p:txBody>
      </p:sp>
      <p:sp>
        <p:nvSpPr>
          <p:cNvPr id="89094" name="Rectangle 6"/>
          <p:cNvSpPr>
            <a:spLocks noChangeArrowheads="1"/>
          </p:cNvSpPr>
          <p:nvPr/>
        </p:nvSpPr>
        <p:spPr bwMode="auto">
          <a:xfrm>
            <a:off x="792163" y="43529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9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/>
              <a:t>Empirical Methods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24C2B-2893-4496-BE99-CF7828565766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412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aphicFrame>
        <p:nvGraphicFramePr>
          <p:cNvPr id="4118" name="Object 22"/>
          <p:cNvGraphicFramePr>
            <a:graphicFrameLocks noChangeAspect="1"/>
          </p:cNvGraphicFramePr>
          <p:nvPr/>
        </p:nvGraphicFramePr>
        <p:xfrm>
          <a:off x="152400" y="3429000"/>
          <a:ext cx="4343400" cy="3106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58" name="Bitmap Image" r:id="rId3" imgW="5780952" imgH="4142857" progId="PBrush">
                  <p:embed/>
                </p:oleObj>
              </mc:Choice>
              <mc:Fallback>
                <p:oleObj name="Bitmap Image" r:id="rId3" imgW="5780952" imgH="4142857" progId="PBrush">
                  <p:embed/>
                  <p:pic>
                    <p:nvPicPr>
                      <p:cNvPr id="0" name="Picture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3429000"/>
                        <a:ext cx="4343400" cy="3106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22" name="Picture 1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389313"/>
            <a:ext cx="4419600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23" name="Rectangle 20"/>
          <p:cNvSpPr>
            <a:spLocks noChangeArrowheads="1"/>
          </p:cNvSpPr>
          <p:nvPr/>
        </p:nvSpPr>
        <p:spPr bwMode="auto">
          <a:xfrm>
            <a:off x="609600" y="3048000"/>
            <a:ext cx="33750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Colectomy Price Distribution</a:t>
            </a:r>
          </a:p>
        </p:txBody>
      </p:sp>
      <p:sp>
        <p:nvSpPr>
          <p:cNvPr id="4124" name="Rectangle 21"/>
          <p:cNvSpPr>
            <a:spLocks noChangeArrowheads="1"/>
          </p:cNvSpPr>
          <p:nvPr/>
        </p:nvSpPr>
        <p:spPr bwMode="auto">
          <a:xfrm>
            <a:off x="5410200" y="3048000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/>
              <a:t>CABG Price Distribution</a:t>
            </a:r>
          </a:p>
        </p:txBody>
      </p:sp>
      <p:sp>
        <p:nvSpPr>
          <p:cNvPr id="4125" name="TextBox 4"/>
          <p:cNvSpPr txBox="1">
            <a:spLocks noChangeArrowheads="1"/>
          </p:cNvSpPr>
          <p:nvPr/>
        </p:nvSpPr>
        <p:spPr bwMode="auto">
          <a:xfrm>
            <a:off x="152400" y="6521450"/>
            <a:ext cx="7239000" cy="3365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latin typeface="Calibri" pitchFamily="34" charset="0"/>
              </a:rPr>
              <a:t>Source: </a:t>
            </a:r>
            <a:r>
              <a:rPr lang="en-US" sz="1600" dirty="0" err="1">
                <a:latin typeface="Calibri" pitchFamily="34" charset="0"/>
              </a:rPr>
              <a:t>MarketScan</a:t>
            </a:r>
            <a:r>
              <a:rPr lang="en-US" sz="1600" dirty="0">
                <a:latin typeface="Calibri" pitchFamily="34" charset="0"/>
              </a:rPr>
              <a:t> 2002 - 2007, AHA Survey Database 2002 - 2007</a:t>
            </a:r>
          </a:p>
        </p:txBody>
      </p:sp>
      <p:sp>
        <p:nvSpPr>
          <p:cNvPr id="31746" name="Rectangle 3"/>
          <p:cNvSpPr>
            <a:spLocks/>
          </p:cNvSpPr>
          <p:nvPr/>
        </p:nvSpPr>
        <p:spPr bwMode="auto">
          <a:xfrm>
            <a:off x="457200" y="12954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 charset="0"/>
              <a:buChar char="•"/>
            </a:pPr>
            <a:r>
              <a:rPr lang="en-US" sz="2600" b="1" dirty="0">
                <a:latin typeface="Calibri" pitchFamily="34" charset="0"/>
              </a:rPr>
              <a:t> </a:t>
            </a:r>
            <a:r>
              <a:rPr lang="en-US" sz="2800" dirty="0">
                <a:latin typeface="Calibri" pitchFamily="34" charset="0"/>
              </a:rPr>
              <a:t>Generalized Linear Model</a:t>
            </a:r>
          </a:p>
          <a:p>
            <a:pPr marL="460375" lvl="1" indent="-234950" eaLnBrk="0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 charset="0"/>
              <a:buChar char="–"/>
            </a:pPr>
            <a:r>
              <a:rPr lang="en-US" sz="2000" dirty="0">
                <a:latin typeface="Calibri" pitchFamily="34" charset="0"/>
              </a:rPr>
              <a:t>Rightly skewed price distribution violates normality assumption of OLS. </a:t>
            </a:r>
          </a:p>
          <a:p>
            <a:pPr marL="460375" lvl="1" indent="-234950" eaLnBrk="0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 charset="0"/>
              <a:buChar char="–"/>
            </a:pPr>
            <a:r>
              <a:rPr lang="en-US" sz="2000" dirty="0">
                <a:latin typeface="Calibri" pitchFamily="34" charset="0"/>
              </a:rPr>
              <a:t>Retransformation by using link function</a:t>
            </a:r>
          </a:p>
          <a:p>
            <a:pPr marL="1025525" lvl="2" indent="-342900" eaLnBrk="0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itchFamily="34" charset="0"/>
              </a:rPr>
              <a:t>Satisfying normality assumption with the original scale</a:t>
            </a:r>
          </a:p>
          <a:p>
            <a:pPr eaLnBrk="0" hangingPunct="0">
              <a:lnSpc>
                <a:spcPct val="90000"/>
              </a:lnSpc>
              <a:spcBef>
                <a:spcPct val="20000"/>
              </a:spcBef>
              <a:spcAft>
                <a:spcPts val="600"/>
              </a:spcAft>
              <a:buFont typeface="Arial" charset="0"/>
              <a:buNone/>
            </a:pPr>
            <a:endParaRPr lang="en-US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1681709"/>
              </p:ext>
            </p:extLst>
          </p:nvPr>
        </p:nvGraphicFramePr>
        <p:xfrm>
          <a:off x="457204" y="1143000"/>
          <a:ext cx="8305795" cy="5623406"/>
        </p:xfrm>
        <a:graphic>
          <a:graphicData uri="http://schemas.openxmlformats.org/drawingml/2006/table">
            <a:tbl>
              <a:tblPr firstRow="1" firstCol="1" bandRow="1"/>
              <a:tblGrid>
                <a:gridCol w="16734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78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5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64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206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0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2061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10386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Table 1</a:t>
                      </a:r>
                      <a:r>
                        <a:rPr lang="en-US" sz="1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7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Systematic Variations in Price Effects Across Different System Types</a:t>
                      </a:r>
                      <a:endParaRPr lang="en-US" sz="17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CABG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PCI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Colectomy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Model1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Model2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System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-0.066***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-0.006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0.035**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(0.209)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(0.030)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Centralized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0.002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0.022***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0.021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(0.938)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(0.001)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(0.310)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Moderate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-0.078***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0.006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0.075***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(0.341)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Decentralized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-0.085***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-0.029***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0.019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(0.313)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Independent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-0.156***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en-US" sz="150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-0.130***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0.001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(0.000)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(0.982)   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2124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Patient</a:t>
                      </a:r>
                    </a:p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Demographics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Hospital </a:t>
                      </a:r>
                    </a:p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Characteristics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Market</a:t>
                      </a:r>
                    </a:p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Conditions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Time </a:t>
                      </a:r>
                    </a:p>
                    <a:p>
                      <a:pPr algn="l" rtl="0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  Dummies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Yes</a:t>
                      </a:r>
                      <a:endParaRPr lang="en-US" sz="15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414000" marR="684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8600">
                <a:tc gridSpan="7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5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Note: Centralized =centralized health system; Moderate = moderately centralized health system; Decentralized = decentralized health system;  Independent = independent hospital system.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effectLst/>
                        <a:latin typeface="Calibri" panose="020F0502020204030204" pitchFamily="34" charset="0"/>
                        <a:ea typeface="MalgunUnicode MS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6321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eaLnBrk="1" hangingPunct="1"/>
            <a:r>
              <a:rPr lang="en-US" b="1" dirty="0"/>
              <a:t>Results-Generalized Linear Model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7010400" y="6477000"/>
            <a:ext cx="2133600" cy="365125"/>
          </a:xfrm>
        </p:spPr>
        <p:txBody>
          <a:bodyPr/>
          <a:lstStyle/>
          <a:p>
            <a:pPr>
              <a:defRPr/>
            </a:pPr>
            <a:fld id="{282D36B8-D802-4AC3-BC1F-B796A574B81F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Discussion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304800" y="1614913"/>
            <a:ext cx="8610600" cy="45259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The CABG and PCI prices in Independent HS were significantly lower than the prices in non-affiliated hospitals, by 15.6 percent and 13 percent respectively. </a:t>
            </a:r>
          </a:p>
          <a:p>
            <a:pPr marL="744538" lvl="1" indent="-404813">
              <a:spcAft>
                <a:spcPts val="600"/>
              </a:spcAft>
              <a:buNone/>
            </a:pPr>
            <a:r>
              <a:rPr lang="en-US" sz="2400" dirty="0">
                <a:sym typeface="Wingdings" pitchFamily="2" charset="2"/>
              </a:rPr>
              <a:t> </a:t>
            </a:r>
            <a:r>
              <a:rPr lang="en-US" sz="2400" dirty="0"/>
              <a:t>Less centralized health systems are more likely to have lower prices than non-system hospitals.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The PCI price in Centralized HS was 2.2 percent higher than in non-affiliated hospitals.</a:t>
            </a:r>
          </a:p>
          <a:p>
            <a:pPr marL="744538" lvl="1" indent="-404813">
              <a:spcAft>
                <a:spcPts val="600"/>
              </a:spcAft>
              <a:buNone/>
            </a:pPr>
            <a:r>
              <a:rPr lang="en-US" sz="2400" dirty="0">
                <a:sym typeface="Wingdings" pitchFamily="2" charset="2"/>
              </a:rPr>
              <a:t> </a:t>
            </a:r>
            <a:r>
              <a:rPr lang="en-US" sz="2400" dirty="0"/>
              <a:t>More centralized health systems are more likely to have higher prices than non-system hospitals.</a:t>
            </a:r>
            <a:endParaRPr lang="en-US" sz="2800" dirty="0"/>
          </a:p>
          <a:p>
            <a:pPr>
              <a:spcAft>
                <a:spcPts val="600"/>
              </a:spcAft>
            </a:pPr>
            <a:endParaRPr lang="en-US" sz="2800" dirty="0"/>
          </a:p>
          <a:p>
            <a:pPr lvl="1">
              <a:spcAft>
                <a:spcPts val="600"/>
              </a:spcAft>
            </a:pPr>
            <a:endParaRPr lang="en-US" sz="1800" dirty="0"/>
          </a:p>
          <a:p>
            <a:pPr lvl="1"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FDC8C-FF4C-4ABA-9E02-DD83CECE82E5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80334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/>
              <a:t>Antitrust Guidelines by the FTC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304800" y="1371600"/>
            <a:ext cx="8610600" cy="4938287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Market Concentration: </a:t>
            </a:r>
            <a:r>
              <a:rPr lang="en-US" sz="2800" dirty="0" err="1"/>
              <a:t>Herfindahl</a:t>
            </a:r>
            <a:r>
              <a:rPr lang="en-US" sz="2800" dirty="0"/>
              <a:t>-Hirschman Index  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Sum of the squares of the market shares of the hospital within a market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Perfect competition (HHI: 0), Monopoly (HHI: 10,000)</a:t>
            </a:r>
          </a:p>
          <a:p>
            <a:pPr>
              <a:spcAft>
                <a:spcPts val="600"/>
              </a:spcAft>
            </a:pPr>
            <a:r>
              <a:rPr lang="en-US" dirty="0"/>
              <a:t>Unconcentrated markets (HHI &lt; 1500) 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Mergers will not be challenged in this range. 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Moderately concentrated markets (1500 ≤ HHI &lt; 2500)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Significant antitrust concerns for mergers with ∆HHI ≥ 100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Highly Concentrated Markets (2500 ≤ HHI )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Significant antitrust concerns for mergers (100 ≤  ∆HHI &lt; 200)</a:t>
            </a:r>
          </a:p>
          <a:p>
            <a:pPr lvl="1">
              <a:spcAft>
                <a:spcPts val="600"/>
              </a:spcAft>
            </a:pPr>
            <a:r>
              <a:rPr lang="en-US" sz="2000" dirty="0"/>
              <a:t>Reinforcing market power for mergers (∆HHI ≤ 200)</a:t>
            </a:r>
          </a:p>
          <a:p>
            <a:pPr lvl="1">
              <a:spcAft>
                <a:spcPts val="600"/>
              </a:spcAft>
            </a:pPr>
            <a:endParaRPr lang="en-US" sz="2400" dirty="0"/>
          </a:p>
          <a:p>
            <a:pPr lvl="1">
              <a:spcAft>
                <a:spcPts val="600"/>
              </a:spcAft>
            </a:pPr>
            <a:endParaRPr lang="en-US" sz="2400" dirty="0"/>
          </a:p>
          <a:p>
            <a:pPr>
              <a:spcAft>
                <a:spcPts val="600"/>
              </a:spcAft>
            </a:pPr>
            <a:endParaRPr lang="en-US" sz="2800" dirty="0"/>
          </a:p>
          <a:p>
            <a:pPr lvl="1">
              <a:spcAft>
                <a:spcPts val="600"/>
              </a:spcAft>
            </a:pPr>
            <a:endParaRPr lang="en-US" sz="2400" dirty="0"/>
          </a:p>
          <a:p>
            <a:pPr lvl="1">
              <a:spcAft>
                <a:spcPts val="600"/>
              </a:spcAft>
            </a:pPr>
            <a:endParaRPr lang="en-US" sz="1600" dirty="0"/>
          </a:p>
          <a:p>
            <a:pPr lvl="1">
              <a:spcAft>
                <a:spcPts val="600"/>
              </a:spcAft>
            </a:pPr>
            <a:endParaRPr lang="en-US" sz="2000" dirty="0"/>
          </a:p>
          <a:p>
            <a:pPr>
              <a:spcAft>
                <a:spcPts val="600"/>
              </a:spcAft>
            </a:pP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FDC8C-FF4C-4ABA-9E02-DD83CECE82E5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85800" y="6474023"/>
            <a:ext cx="70866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MalgunUnicode MS"/>
              </a:rPr>
              <a:t>Source: Department of Justice and Federal Trade Commission (2010)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633755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Implications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>
          <a:xfrm>
            <a:off x="304800" y="1614913"/>
            <a:ext cx="8610600" cy="452596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sz="2800" dirty="0"/>
              <a:t>Price effects are different!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Health system affiliation is significantly associated with lower price for less centralized health systems. 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Antitrust guidelines by US DOJ and FTC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Emphasize market definition and share of the merging parties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Pay less attention on the characteristics of merging parties. </a:t>
            </a:r>
          </a:p>
          <a:p>
            <a:pPr>
              <a:spcAft>
                <a:spcPts val="600"/>
              </a:spcAft>
            </a:pPr>
            <a:r>
              <a:rPr lang="en-US" sz="2800" dirty="0"/>
              <a:t>Suggestion to improve antitrust analysis.</a:t>
            </a:r>
          </a:p>
          <a:p>
            <a:pPr lvl="1">
              <a:spcAft>
                <a:spcPts val="600"/>
              </a:spcAft>
            </a:pPr>
            <a:r>
              <a:rPr lang="en-US" sz="2400" dirty="0"/>
              <a:t>The results of this study suggest that antitrust review can be more effective by considering different health system types. </a:t>
            </a:r>
          </a:p>
          <a:p>
            <a:pPr>
              <a:spcAft>
                <a:spcPts val="600"/>
              </a:spcAft>
            </a:pPr>
            <a:endParaRPr lang="en-US" sz="2800" dirty="0"/>
          </a:p>
          <a:p>
            <a:pPr lvl="1">
              <a:spcAft>
                <a:spcPts val="600"/>
              </a:spcAft>
            </a:pPr>
            <a:endParaRPr lang="en-US" sz="1800" dirty="0"/>
          </a:p>
          <a:p>
            <a:pPr lvl="1">
              <a:spcAft>
                <a:spcPts val="600"/>
              </a:spcAft>
            </a:pPr>
            <a:endParaRPr lang="en-US" sz="1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4FDC8C-FF4C-4ABA-9E02-DD83CECE82E5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782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228600" y="2209800"/>
            <a:ext cx="8686800" cy="1830387"/>
          </a:xfrm>
        </p:spPr>
        <p:txBody>
          <a:bodyPr/>
          <a:lstStyle/>
          <a:p>
            <a:r>
              <a:rPr lang="en-US" sz="4800" dirty="0"/>
              <a:t>Q &amp; A</a:t>
            </a:r>
            <a:endParaRPr lang="en-US" sz="4800" dirty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6F13A-F692-428B-8746-10994B7F90C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13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10899</TotalTime>
  <Words>1856</Words>
  <Application>Microsoft Office PowerPoint</Application>
  <PresentationFormat>On-screen Show (4:3)</PresentationFormat>
  <Paragraphs>357</Paragraphs>
  <Slides>23</Slides>
  <Notes>19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6" baseType="lpstr">
      <vt:lpstr>MalgunUnicode MS</vt:lpstr>
      <vt:lpstr>굴림</vt:lpstr>
      <vt:lpstr>Malgun Gothic</vt:lpstr>
      <vt:lpstr>Arial</vt:lpstr>
      <vt:lpstr>Calibri</vt:lpstr>
      <vt:lpstr>Cambria Math</vt:lpstr>
      <vt:lpstr>Courier New</vt:lpstr>
      <vt:lpstr>Tahoma</vt:lpstr>
      <vt:lpstr>Times New Roman</vt:lpstr>
      <vt:lpstr>Wingdings</vt:lpstr>
      <vt:lpstr>Wingdings 3</vt:lpstr>
      <vt:lpstr>Office Theme</vt:lpstr>
      <vt:lpstr>Bitmap Image</vt:lpstr>
      <vt:lpstr>Variation in Price Effects of Affiliation across Health System Types</vt:lpstr>
      <vt:lpstr>Health Systems in the United States</vt:lpstr>
      <vt:lpstr>HS Proposal: Penn State Hershey Medical Center &amp; Pinnaclehealth</vt:lpstr>
      <vt:lpstr>Price Effects of Health System Affiliation</vt:lpstr>
      <vt:lpstr>Procedure-level Pricing Studies</vt:lpstr>
      <vt:lpstr>PowerPoint Presentation</vt:lpstr>
      <vt:lpstr>Taxonomy of health systems</vt:lpstr>
      <vt:lpstr>PowerPoint Presentation</vt:lpstr>
      <vt:lpstr>PowerPoint Presentation</vt:lpstr>
      <vt:lpstr>Research Questions</vt:lpstr>
      <vt:lpstr>Contributions</vt:lpstr>
      <vt:lpstr>Data &amp; Study Sample</vt:lpstr>
      <vt:lpstr>Coronary Artery Bypass Graft (CABG)</vt:lpstr>
      <vt:lpstr>Percutaneous Coronary Intervention (PCI)</vt:lpstr>
      <vt:lpstr>Colon Cancer Surgery (Colectomy)</vt:lpstr>
      <vt:lpstr>Why CABG, PCI and Colectomy?</vt:lpstr>
      <vt:lpstr>Health Care Pricing Model</vt:lpstr>
      <vt:lpstr>Empirical Methods</vt:lpstr>
      <vt:lpstr>Results-Generalized Linear Model</vt:lpstr>
      <vt:lpstr>Discussion</vt:lpstr>
      <vt:lpstr>Antitrust Guidelines by the FTC</vt:lpstr>
      <vt:lpstr>Implications</vt:lpstr>
      <vt:lpstr>Q &amp; A</vt:lpstr>
    </vt:vector>
  </TitlesOfParts>
  <Company>GWU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Association between Hospital Network Affiliation and Pricing of Cancer Surgeries:</dc:title>
  <dc:creator>dhpsxc</dc:creator>
  <cp:lastModifiedBy>Sungwoog Choi</cp:lastModifiedBy>
  <cp:revision>547</cp:revision>
  <cp:lastPrinted>2016-04-13T17:48:35Z</cp:lastPrinted>
  <dcterms:created xsi:type="dcterms:W3CDTF">2013-10-09T19:49:12Z</dcterms:created>
  <dcterms:modified xsi:type="dcterms:W3CDTF">2017-06-21T21:44:42Z</dcterms:modified>
</cp:coreProperties>
</file>