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397" r:id="rId3"/>
    <p:sldId id="433" r:id="rId4"/>
    <p:sldId id="438" r:id="rId5"/>
    <p:sldId id="456" r:id="rId6"/>
    <p:sldId id="454" r:id="rId7"/>
    <p:sldId id="430" r:id="rId8"/>
    <p:sldId id="459" r:id="rId9"/>
    <p:sldId id="440" r:id="rId10"/>
    <p:sldId id="455" r:id="rId11"/>
    <p:sldId id="441" r:id="rId12"/>
    <p:sldId id="436" r:id="rId13"/>
    <p:sldId id="442" r:id="rId14"/>
    <p:sldId id="449" r:id="rId15"/>
    <p:sldId id="451" r:id="rId16"/>
    <p:sldId id="452" r:id="rId17"/>
    <p:sldId id="446" r:id="rId18"/>
    <p:sldId id="458" r:id="rId19"/>
    <p:sldId id="450" r:id="rId20"/>
    <p:sldId id="453" r:id="rId21"/>
    <p:sldId id="457" r:id="rId22"/>
    <p:sldId id="444" r:id="rId23"/>
    <p:sldId id="445" r:id="rId24"/>
    <p:sldId id="425" r:id="rId25"/>
    <p:sldId id="426" r:id="rId26"/>
  </p:sldIdLst>
  <p:sldSz cx="9144000" cy="6858000" type="screen4x3"/>
  <p:notesSz cx="6884988" cy="100187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nstantia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6">
          <p15:clr>
            <a:srgbClr val="A4A3A4"/>
          </p15:clr>
        </p15:guide>
        <p15:guide id="2" pos="21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660033"/>
    <a:srgbClr val="F05C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9" autoAdjust="0"/>
    <p:restoredTop sz="91756" autoAdjust="0"/>
  </p:normalViewPr>
  <p:slideViewPr>
    <p:cSldViewPr snapToGrid="0">
      <p:cViewPr varScale="1">
        <p:scale>
          <a:sx n="84" d="100"/>
          <a:sy n="84" d="100"/>
        </p:scale>
        <p:origin x="163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930" y="-84"/>
      </p:cViewPr>
      <p:guideLst>
        <p:guide orient="horz" pos="3156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990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300"/>
            </a:lvl1pPr>
          </a:lstStyle>
          <a:p>
            <a:fld id="{17AF6016-940F-454B-ABCC-E964D1F4A9D0}" type="datetimeFigureOut">
              <a:rPr lang="en-IE" smtClean="0"/>
              <a:pPr/>
              <a:t>23/09/2014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990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300"/>
            </a:lvl1pPr>
          </a:lstStyle>
          <a:p>
            <a:fld id="{55188712-ECB1-4732-BA28-8FD0DD7F0089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9622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9900" y="0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/>
          <a:lstStyle>
            <a:lvl1pPr algn="r">
              <a:defRPr sz="1300"/>
            </a:lvl1pPr>
          </a:lstStyle>
          <a:p>
            <a:fld id="{D333460E-54DC-4FB4-BBAE-0E42FA75300A}" type="datetimeFigureOut">
              <a:rPr lang="en-IE" smtClean="0"/>
              <a:pPr/>
              <a:t>23/09/2014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8562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88" tIns="48294" rIns="96588" bIns="48294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499" y="4758889"/>
            <a:ext cx="5507990" cy="4508421"/>
          </a:xfrm>
          <a:prstGeom prst="rect">
            <a:avLst/>
          </a:prstGeom>
        </p:spPr>
        <p:txBody>
          <a:bodyPr vert="horz" lIns="96588" tIns="48294" rIns="96588" bIns="4829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l">
              <a:defRPr sz="13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9900" y="9516038"/>
            <a:ext cx="2983495" cy="500936"/>
          </a:xfrm>
          <a:prstGeom prst="rect">
            <a:avLst/>
          </a:prstGeom>
        </p:spPr>
        <p:txBody>
          <a:bodyPr vert="horz" lIns="96588" tIns="48294" rIns="96588" bIns="48294" rtlCol="0" anchor="b"/>
          <a:lstStyle>
            <a:lvl1pPr algn="r">
              <a:defRPr sz="1300"/>
            </a:lvl1pPr>
          </a:lstStyle>
          <a:p>
            <a:fld id="{0FB84793-B995-4890-A56B-313D029D7FE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7007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6235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5833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7565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696639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003811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9128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92004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0242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69765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0132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77150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06859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66605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6214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5925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8982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63016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897733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224754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55857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531587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652835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808440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B84793-B995-4890-A56B-313D029D7FE5}" type="slidenum">
              <a:rPr lang="en-IE" smtClean="0"/>
              <a:pPr/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4753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EBC92C-3292-44CD-A9A7-4556A347F2A2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F5245-F757-48E8-8526-EB67A0ADFF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613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C27E1-E53E-40D1-AC1D-6B56E700597B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CEFF4-8455-4F2C-BE9B-CF9DAD93C5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46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648F7-D0B1-4D3B-8CD8-808BCFFC0B49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2ACA6-65FE-4D32-AD59-1B4007BDF7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8049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63C84-718C-474E-85DC-9A5B9D1A6176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C8E2C-C857-411E-AD79-2DC2EB8AA4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016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54C07-6B90-4E53-A4C7-9104678D5499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4E675-CC96-47BA-8684-30A9389677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330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FD8DE-DE42-45DE-9BAF-087C064581AB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CDC7B-A214-4087-84FC-59423C7D34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385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7CA33-A202-44F9-91B5-562B3E57AF74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84B13-3F65-40EE-9928-21FAC5467E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65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9C318-0214-4EF0-9B60-8898E28CE640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2FCAB-3466-4B2D-A31B-57BD1D392C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607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68888-382C-48D1-B372-902648436D6D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77320-0EAE-4D98-ABB2-1E77967033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043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CF19A-477E-43AB-8D39-22B841FC0FE6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AB7A4-2B03-45A6-B91B-351C22FFC0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295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907D9-5D2D-4C66-9FCF-312B6D1ED725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5AD71-4C7F-47ED-A42A-8CDCE9979C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533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0EE371-2EFD-489A-AA76-F0B55833A7F9}" type="datetimeFigureOut">
              <a:rPr lang="en-US"/>
              <a:pPr>
                <a:defRPr/>
              </a:pPr>
              <a:t>23-Sep-14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8C310E-5A4A-4E7A-ADF6-2014AED32F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877" y="2754629"/>
            <a:ext cx="7851648" cy="135064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600" dirty="0" smtClean="0">
                <a:effectLst/>
              </a:rPr>
              <a:t>Lowering </a:t>
            </a:r>
            <a:r>
              <a:rPr lang="en-US" sz="3600" dirty="0">
                <a:effectLst/>
              </a:rPr>
              <a:t>Facility Operational Cost by </a:t>
            </a:r>
            <a:r>
              <a:rPr lang="en-US" sz="3600" dirty="0" smtClean="0">
                <a:effectLst/>
              </a:rPr>
              <a:t>HVAC system Optimisation.</a:t>
            </a:r>
            <a:endParaRPr lang="en-IE" sz="40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51520" y="6257664"/>
            <a:ext cx="230187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IE" sz="1400" i="1" dirty="0" smtClean="0">
                <a:solidFill>
                  <a:schemeClr val="tx1">
                    <a:lumMod val="85000"/>
                  </a:schemeClr>
                </a:solidFill>
              </a:rPr>
              <a:t>Define  </a:t>
            </a:r>
            <a:r>
              <a:rPr lang="en-IE" sz="1100" i="1" dirty="0" smtClean="0">
                <a:solidFill>
                  <a:schemeClr val="tx1">
                    <a:lumMod val="75000"/>
                  </a:schemeClr>
                </a:solidFill>
                <a:latin typeface="Calibri"/>
                <a:cs typeface="Calibri"/>
              </a:rPr>
              <a:t>●</a:t>
            </a:r>
            <a:r>
              <a:rPr lang="en-IE" sz="1400" i="1" dirty="0" smtClean="0">
                <a:solidFill>
                  <a:schemeClr val="tx1">
                    <a:lumMod val="85000"/>
                  </a:schemeClr>
                </a:solidFill>
                <a:latin typeface="Calibri"/>
                <a:cs typeface="Calibri"/>
              </a:rPr>
              <a:t> </a:t>
            </a:r>
            <a:r>
              <a:rPr lang="en-IE" sz="1400" i="1" dirty="0">
                <a:solidFill>
                  <a:schemeClr val="tx1">
                    <a:lumMod val="85000"/>
                  </a:schemeClr>
                </a:solidFill>
              </a:rPr>
              <a:t> Deliver </a:t>
            </a:r>
            <a:r>
              <a:rPr lang="en-IE" sz="1400" i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IE" sz="1100" i="1" dirty="0" smtClean="0">
                <a:solidFill>
                  <a:srgbClr val="BFBFBF"/>
                </a:solidFill>
                <a:latin typeface="Calibri"/>
                <a:cs typeface="Calibri"/>
              </a:rPr>
              <a:t>●</a:t>
            </a:r>
            <a:r>
              <a:rPr lang="en-IE" sz="1100" i="1" dirty="0" smtClean="0">
                <a:solidFill>
                  <a:schemeClr val="tx1">
                    <a:lumMod val="85000"/>
                  </a:schemeClr>
                </a:solidFill>
                <a:latin typeface="Calibri"/>
                <a:cs typeface="Calibri"/>
              </a:rPr>
              <a:t> </a:t>
            </a:r>
            <a:r>
              <a:rPr lang="en-IE" sz="1400" i="1" dirty="0" smtClean="0">
                <a:solidFill>
                  <a:schemeClr val="tx1">
                    <a:lumMod val="85000"/>
                  </a:schemeClr>
                </a:solidFill>
                <a:latin typeface="Calibri"/>
                <a:cs typeface="Calibri"/>
              </a:rPr>
              <a:t> </a:t>
            </a:r>
            <a:r>
              <a:rPr lang="en-IE" sz="1400" i="1" dirty="0" smtClean="0">
                <a:solidFill>
                  <a:schemeClr val="tx1">
                    <a:lumMod val="85000"/>
                  </a:schemeClr>
                </a:solidFill>
              </a:rPr>
              <a:t>Sustain</a:t>
            </a:r>
            <a:endParaRPr lang="en-IE" sz="1400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9" name="Picture 5" descr="\\NISHTA3\User Jobs\SYSCOMM\SYSCOMM_Logo_final\png\selected_logo_fin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301208"/>
            <a:ext cx="2180697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87744"/>
            <a:ext cx="4366200" cy="13126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743450" y="5672833"/>
            <a:ext cx="40919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/>
            <a:r>
              <a:rPr lang="en-IE" b="1" dirty="0"/>
              <a:t>Sundar </a:t>
            </a:r>
            <a:r>
              <a:rPr lang="en-IE" b="1" dirty="0" smtClean="0"/>
              <a:t>Chellamani</a:t>
            </a:r>
          </a:p>
          <a:p>
            <a:pPr marR="0"/>
            <a:r>
              <a:rPr lang="en-IE" b="1" dirty="0" smtClean="0"/>
              <a:t>Technical Director</a:t>
            </a:r>
            <a:endParaRPr lang="en-IE" dirty="0"/>
          </a:p>
          <a:p>
            <a:pPr marR="0"/>
            <a:r>
              <a:rPr lang="en-IE" dirty="0" err="1"/>
              <a:t>SysComm</a:t>
            </a:r>
            <a:r>
              <a:rPr lang="en-IE" dirty="0"/>
              <a:t> Project Management Ltd.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4133"/>
            <a:ext cx="8229600" cy="707926"/>
          </a:xfrm>
        </p:spPr>
        <p:txBody>
          <a:bodyPr/>
          <a:lstStyle/>
          <a:p>
            <a:r>
              <a:rPr lang="en-IE" sz="3600" dirty="0" smtClean="0"/>
              <a:t>Operating Cost of HVAC system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9" name="Rectangle 8"/>
          <p:cNvSpPr/>
          <p:nvPr/>
        </p:nvSpPr>
        <p:spPr>
          <a:xfrm>
            <a:off x="457200" y="1082059"/>
            <a:ext cx="8229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HVAC system uses about 65% of overall plant energy usage</a:t>
            </a:r>
          </a:p>
          <a:p>
            <a:pPr marL="0" marR="0" indent="457200" algn="just">
              <a:spcBef>
                <a:spcPts val="0"/>
              </a:spcBef>
              <a:spcAft>
                <a:spcPts val="0"/>
              </a:spcAft>
            </a:pPr>
            <a:endParaRPr lang="en-GB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L="0" marR="0" indent="457200" algn="just">
              <a:spcBef>
                <a:spcPts val="0"/>
              </a:spcBef>
              <a:spcAft>
                <a:spcPts val="0"/>
              </a:spcAft>
            </a:pPr>
            <a:endParaRPr lang="en-GB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L="0" marR="0" indent="45720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Focus of this presentation</a:t>
            </a: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L="914400" lvl="1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Reducing Energy costs </a:t>
            </a:r>
          </a:p>
          <a:p>
            <a:pPr marL="914400" lvl="1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Improving competitiveness</a:t>
            </a:r>
          </a:p>
          <a:p>
            <a:pPr marL="914400" lvl="1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7030A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More Environment friendly</a:t>
            </a:r>
          </a:p>
          <a:p>
            <a:pPr lvl="1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rgbClr val="7030A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	</a:t>
            </a:r>
            <a:r>
              <a:rPr lang="en-GB" sz="2800" dirty="0" smtClean="0">
                <a:solidFill>
                  <a:srgbClr val="7030A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facility </a:t>
            </a:r>
            <a:endParaRPr lang="en-US" sz="2800" dirty="0" smtClean="0">
              <a:solidFill>
                <a:srgbClr val="7030A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L="0" marR="0" indent="457200" algn="just">
              <a:spcBef>
                <a:spcPts val="0"/>
              </a:spcBef>
              <a:spcAft>
                <a:spcPts val="0"/>
              </a:spcAft>
            </a:pPr>
            <a:endParaRPr lang="en-GB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0" y="1774556"/>
            <a:ext cx="3162300" cy="36480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0665" y="5388557"/>
            <a:ext cx="64118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solidFill>
                  <a:schemeClr val="tx2"/>
                </a:solidFill>
              </a:rPr>
              <a:t>There is huge scope in reducing HVAC operating costs without large investment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19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108" y="543485"/>
            <a:ext cx="8229600" cy="707926"/>
          </a:xfrm>
        </p:spPr>
        <p:txBody>
          <a:bodyPr/>
          <a:lstStyle/>
          <a:p>
            <a:r>
              <a:rPr lang="en-IE" sz="3600" dirty="0" smtClean="0"/>
              <a:t>Definition of Cleanroom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9" name="Rectangle 8"/>
          <p:cNvSpPr/>
          <p:nvPr/>
        </p:nvSpPr>
        <p:spPr>
          <a:xfrm>
            <a:off x="484094" y="1495314"/>
            <a:ext cx="820270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ISO </a:t>
            </a:r>
            <a:r>
              <a:rPr lang="en-GB" sz="2800" dirty="0" smtClean="0">
                <a:latin typeface="Times New Roman" panose="02020603050405020304" pitchFamily="18" charset="0"/>
                <a:ea typeface="MS PGothic" panose="020B0600070205080204" pitchFamily="34" charset="-128"/>
              </a:rPr>
              <a:t>14644-1</a:t>
            </a: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defines</a:t>
            </a: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endParaRPr lang="en-GB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A room in which the concentration of airborne particles is controlled, and which is constructed and used in a manner to minimise the </a:t>
            </a:r>
            <a:r>
              <a:rPr lang="en-GB" sz="28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introduction, generation</a:t>
            </a: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and </a:t>
            </a:r>
            <a:r>
              <a:rPr lang="en-GB" sz="28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retention of particles </a:t>
            </a: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inside the room and in which other relevant parameters, e.g.. </a:t>
            </a:r>
            <a:r>
              <a:rPr lang="en-GB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Temperature, humidity </a:t>
            </a: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and </a:t>
            </a:r>
            <a:r>
              <a:rPr lang="en-GB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pressure</a:t>
            </a: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are </a:t>
            </a:r>
            <a:r>
              <a:rPr lang="en-GB" sz="2800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controlled</a:t>
            </a: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as necessary.</a:t>
            </a:r>
            <a:endParaRPr lang="en-US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L="0" marR="0" indent="457200" algn="just">
              <a:spcBef>
                <a:spcPts val="0"/>
              </a:spcBef>
              <a:spcAft>
                <a:spcPts val="0"/>
              </a:spcAft>
            </a:pPr>
            <a:endParaRPr lang="en-US" sz="2800" dirty="0">
              <a:latin typeface="Times New Roman" panose="02020603050405020304" pitchFamily="18" charset="0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387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03" y="678667"/>
            <a:ext cx="8229600" cy="707926"/>
          </a:xfrm>
        </p:spPr>
        <p:txBody>
          <a:bodyPr/>
          <a:lstStyle/>
          <a:p>
            <a:r>
              <a:rPr lang="en-IE" sz="3600" dirty="0" smtClean="0"/>
              <a:t>Function of HVAC system to support facility environment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19843"/>
            <a:ext cx="9144000" cy="472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6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7574"/>
            <a:ext cx="8229600" cy="707926"/>
          </a:xfrm>
        </p:spPr>
        <p:txBody>
          <a:bodyPr/>
          <a:lstStyle/>
          <a:p>
            <a:r>
              <a:rPr lang="en-IE" sz="3600" dirty="0" smtClean="0"/>
              <a:t>Why HVAC Operation is inefficient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4" y="1072641"/>
            <a:ext cx="7867291" cy="491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2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565001"/>
            <a:ext cx="8229600" cy="707926"/>
          </a:xfrm>
        </p:spPr>
        <p:txBody>
          <a:bodyPr/>
          <a:lstStyle/>
          <a:p>
            <a:r>
              <a:rPr lang="en-IE" sz="3600" dirty="0" smtClean="0"/>
              <a:t/>
            </a:r>
            <a:br>
              <a:rPr lang="en-IE" sz="3600" dirty="0" smtClean="0"/>
            </a:br>
            <a:r>
              <a:rPr lang="en-IE" sz="3600" dirty="0" smtClean="0"/>
              <a:t>Common observation of Air change rates</a:t>
            </a:r>
            <a:br>
              <a:rPr lang="en-IE" sz="3600" dirty="0" smtClean="0"/>
            </a:br>
            <a:r>
              <a:rPr lang="en-IE" sz="3600" dirty="0" smtClean="0"/>
              <a:t>example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390260"/>
              </p:ext>
            </p:extLst>
          </p:nvPr>
        </p:nvGraphicFramePr>
        <p:xfrm>
          <a:off x="1094873" y="1732547"/>
          <a:ext cx="7327231" cy="261765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172357"/>
                <a:gridCol w="1172357"/>
                <a:gridCol w="1172357"/>
                <a:gridCol w="1172357"/>
                <a:gridCol w="1172357"/>
                <a:gridCol w="1465446"/>
              </a:tblGrid>
              <a:tr h="702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Company</a:t>
                      </a:r>
                      <a:endParaRPr lang="en-US" sz="20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Grade 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Grade B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Grade C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Grade 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CNC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70288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Facility 1</a:t>
                      </a:r>
                      <a:endParaRPr lang="en-US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0.5 m/s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30 </a:t>
                      </a:r>
                      <a:r>
                        <a:rPr lang="en-US" sz="20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acph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20 </a:t>
                      </a:r>
                      <a:r>
                        <a:rPr lang="en-US" sz="20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acph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15 acph</a:t>
                      </a:r>
                      <a:endParaRPr lang="en-US" sz="2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15 - 20 acph</a:t>
                      </a:r>
                      <a:endParaRPr lang="en-US" sz="2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05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Facility 2</a:t>
                      </a:r>
                      <a:endParaRPr lang="en-US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0.45 m/s</a:t>
                      </a:r>
                      <a:endParaRPr lang="en-US" sz="2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45 </a:t>
                      </a:r>
                      <a:r>
                        <a:rPr lang="en-US" sz="20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acph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25 </a:t>
                      </a:r>
                      <a:r>
                        <a:rPr lang="en-US" sz="20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acph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15 </a:t>
                      </a:r>
                      <a:r>
                        <a:rPr lang="en-US" sz="20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acph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15 </a:t>
                      </a:r>
                      <a:r>
                        <a:rPr lang="en-US" sz="20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acph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059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Facility 3</a:t>
                      </a:r>
                      <a:endParaRPr lang="en-US" sz="20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0.45 m/s</a:t>
                      </a:r>
                      <a:endParaRPr lang="en-US" sz="2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60 acph</a:t>
                      </a:r>
                      <a:endParaRPr lang="en-US" sz="2000" b="0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40 </a:t>
                      </a:r>
                      <a:r>
                        <a:rPr lang="en-US" sz="20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acph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25 </a:t>
                      </a:r>
                      <a:r>
                        <a:rPr lang="en-US" sz="20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acph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15-20 </a:t>
                      </a:r>
                      <a:r>
                        <a:rPr lang="en-US" sz="2000" u="none" strike="noStrike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acph</a:t>
                      </a:r>
                      <a:endParaRPr lang="en-US" sz="2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83031" y="4584032"/>
            <a:ext cx="6906727" cy="16312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800000"/>
                </a:solidFill>
              </a:rPr>
              <a:t>Acceptance criteria for cleanroom validation is different for different companies.</a:t>
            </a:r>
          </a:p>
          <a:p>
            <a:pPr algn="ctr"/>
            <a:r>
              <a:rPr lang="en-GB" sz="2000" dirty="0" smtClean="0">
                <a:solidFill>
                  <a:srgbClr val="8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GB" sz="2000" dirty="0">
                <a:solidFill>
                  <a:schemeClr val="accent4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</a:t>
            </a:r>
            <a:r>
              <a:rPr lang="en-GB" sz="2000" dirty="0" smtClean="0">
                <a:solidFill>
                  <a:schemeClr val="accent4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ost of the cleanrooms across the globe are over designed with respect to product / process requirements and regulatory expectation.</a:t>
            </a:r>
            <a:endParaRPr lang="en-US" sz="2000" dirty="0">
              <a:solidFill>
                <a:schemeClr val="accent4">
                  <a:lumMod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7034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1941"/>
            <a:ext cx="8229600" cy="707926"/>
          </a:xfrm>
        </p:spPr>
        <p:txBody>
          <a:bodyPr/>
          <a:lstStyle/>
          <a:p>
            <a:r>
              <a:rPr lang="en-IE" sz="3600" dirty="0" smtClean="0"/>
              <a:t>Common Observation on HVAC Operation with respect to higher energy utilisation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8" name="Rectangle 7"/>
          <p:cNvSpPr/>
          <p:nvPr/>
        </p:nvSpPr>
        <p:spPr>
          <a:xfrm>
            <a:off x="457200" y="1821390"/>
            <a:ext cx="8229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Higher air change rates.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Higher cleanroom classification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Higher pressure difference between rooms / zones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Too much fresh air usage 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Tighter tolerance for temperature and humidity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Higher unidirectional flow velocity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Constant steady operation of the facility regardless of production schedules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or office occupancy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9165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108" y="543485"/>
            <a:ext cx="8229600" cy="707926"/>
          </a:xfrm>
        </p:spPr>
        <p:txBody>
          <a:bodyPr/>
          <a:lstStyle/>
          <a:p>
            <a:r>
              <a:rPr lang="en-IE" sz="3600" dirty="0" smtClean="0"/>
              <a:t>Typical Facility Usage and Occupancy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54" y="1837875"/>
            <a:ext cx="3590925" cy="2733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9971" y="1837875"/>
            <a:ext cx="3600450" cy="26955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89516" y="4788682"/>
            <a:ext cx="41812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Assuming one shift operating facility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60521" y="3087964"/>
            <a:ext cx="1786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Non Occupancy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83031" y="3608357"/>
            <a:ext cx="1788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Non Production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1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108" y="543485"/>
            <a:ext cx="8229600" cy="707926"/>
          </a:xfrm>
        </p:spPr>
        <p:txBody>
          <a:bodyPr/>
          <a:lstStyle/>
          <a:p>
            <a:r>
              <a:rPr lang="en-IE" sz="3600" dirty="0" smtClean="0"/>
              <a:t>How efficient is your HVAC system?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8" name="Oval Callout 7"/>
          <p:cNvSpPr/>
          <p:nvPr/>
        </p:nvSpPr>
        <p:spPr>
          <a:xfrm>
            <a:off x="855232" y="1957941"/>
            <a:ext cx="2232212" cy="2043953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What is the Plant energy cost per year?</a:t>
            </a:r>
            <a:endParaRPr lang="en-US" dirty="0"/>
          </a:p>
        </p:txBody>
      </p:sp>
      <p:sp>
        <p:nvSpPr>
          <p:cNvPr id="10" name="Oval Callout 9"/>
          <p:cNvSpPr/>
          <p:nvPr/>
        </p:nvSpPr>
        <p:spPr>
          <a:xfrm>
            <a:off x="5290968" y="1335732"/>
            <a:ext cx="2232212" cy="2043953"/>
          </a:xfrm>
          <a:prstGeom prst="wedgeEllipse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What is the HVAC operating cost per year?</a:t>
            </a:r>
            <a:endParaRPr lang="en-US" dirty="0"/>
          </a:p>
        </p:txBody>
      </p:sp>
      <p:sp>
        <p:nvSpPr>
          <p:cNvPr id="11" name="Oval Callout 10"/>
          <p:cNvSpPr/>
          <p:nvPr/>
        </p:nvSpPr>
        <p:spPr>
          <a:xfrm>
            <a:off x="2667334" y="3294402"/>
            <a:ext cx="2227728" cy="2047372"/>
          </a:xfrm>
          <a:prstGeom prst="wedgeEllipseCallou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Is there a scope for reduction in HVAC operating cost?</a:t>
            </a:r>
            <a:endParaRPr lang="en-US" dirty="0"/>
          </a:p>
        </p:txBody>
      </p:sp>
      <p:sp>
        <p:nvSpPr>
          <p:cNvPr id="12" name="Oval Callout 11"/>
          <p:cNvSpPr/>
          <p:nvPr/>
        </p:nvSpPr>
        <p:spPr>
          <a:xfrm>
            <a:off x="6590267" y="3379685"/>
            <a:ext cx="2227728" cy="2047372"/>
          </a:xfrm>
          <a:prstGeom prst="wedgeEllipseCallou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Can an assessment be made on the energy usage?</a:t>
            </a:r>
            <a:endParaRPr lang="en-US" dirty="0"/>
          </a:p>
        </p:txBody>
      </p:sp>
      <p:pic>
        <p:nvPicPr>
          <p:cNvPr id="1028" name="Picture 4" descr="http://www.clipartbest.com/cliparts/xig/Kok/xigKokxjT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64" y="4147099"/>
            <a:ext cx="814860" cy="174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://www.clipartbest.com/cliparts/xig/Kok/xigKokxjT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433" y="3601564"/>
            <a:ext cx="814860" cy="174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://www.clipartbest.com/cliparts/xig/Kok/xigKokxjT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808" y="4983769"/>
            <a:ext cx="814860" cy="174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www.clipartbest.com/cliparts/xig/Kok/xigKokxjT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103" y="5035715"/>
            <a:ext cx="814860" cy="174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78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34" y="363011"/>
            <a:ext cx="8229600" cy="707926"/>
          </a:xfrm>
        </p:spPr>
        <p:txBody>
          <a:bodyPr/>
          <a:lstStyle/>
          <a:p>
            <a:r>
              <a:rPr lang="en-IE" sz="3600" dirty="0" smtClean="0"/>
              <a:t>Challenges / Barriers of high HVAC system operating costs?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13" name="Rectangle 12"/>
          <p:cNvSpPr/>
          <p:nvPr/>
        </p:nvSpPr>
        <p:spPr>
          <a:xfrm>
            <a:off x="637674" y="1070937"/>
            <a:ext cx="822945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The following are some common challenges/barriers for why facilities avoid the optimisation of cleanrooms: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Lack of site resources within the organisation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QA / Validation – don’t want to make changes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Complex change control system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Difficulty finding the right expertise / consultant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Energy reduction is not a priority in the organisation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No available downtime for the cleanroom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Any change after qualification is perceived as regulatory risk.</a:t>
            </a:r>
          </a:p>
          <a:p>
            <a:pPr marL="457200" marR="0" indent="-4572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Risk of getting back on track after any shutdown to keep up the production schedule</a:t>
            </a:r>
          </a:p>
        </p:txBody>
      </p:sp>
    </p:spTree>
    <p:extLst>
      <p:ext uri="{BB962C8B-B14F-4D97-AF65-F5344CB8AC3E}">
        <p14:creationId xmlns:p14="http://schemas.microsoft.com/office/powerpoint/2010/main" val="311389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848" y="144775"/>
            <a:ext cx="8229600" cy="707926"/>
          </a:xfrm>
        </p:spPr>
        <p:txBody>
          <a:bodyPr/>
          <a:lstStyle/>
          <a:p>
            <a:r>
              <a:rPr lang="en-IE" sz="3600" dirty="0" smtClean="0"/>
              <a:t>Create a Road map for Optimisation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53267"/>
              </p:ext>
            </p:extLst>
          </p:nvPr>
        </p:nvGraphicFramePr>
        <p:xfrm>
          <a:off x="1541739" y="2843756"/>
          <a:ext cx="7265376" cy="3714750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1728563"/>
                <a:gridCol w="5536813"/>
              </a:tblGrid>
              <a:tr h="2900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Stage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Tasks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955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Define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Calculate EUI, benchmark against industrial </a:t>
                      </a:r>
                      <a:r>
                        <a:rPr lang="en-US" sz="2000" u="none" strike="noStrike" dirty="0" smtClean="0">
                          <a:effectLst/>
                        </a:rPr>
                        <a:t>average.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87406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Measure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Collect and </a:t>
                      </a:r>
                      <a:r>
                        <a:rPr lang="en-US" sz="2000" u="none" strike="noStrike" dirty="0" err="1">
                          <a:effectLst/>
                        </a:rPr>
                        <a:t>organise</a:t>
                      </a:r>
                      <a:r>
                        <a:rPr lang="en-US" sz="2000" u="none" strike="noStrike" dirty="0">
                          <a:effectLst/>
                        </a:rPr>
                        <a:t> energy consumption data, breakdown consumption into various areas and identify the major </a:t>
                      </a:r>
                      <a:r>
                        <a:rPr lang="en-US" sz="2000" u="none" strike="noStrike" dirty="0" smtClean="0">
                          <a:effectLst/>
                        </a:rPr>
                        <a:t>consumers of energy.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71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err="1">
                          <a:effectLst/>
                        </a:rPr>
                        <a:t>Analyse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Study the energy consumption pattern and find the root cause of high </a:t>
                      </a:r>
                      <a:r>
                        <a:rPr lang="en-US" sz="2000" u="none" strike="noStrike" dirty="0" smtClean="0">
                          <a:effectLst/>
                        </a:rPr>
                        <a:t>waste.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71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Improve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Develop and implement strategies to </a:t>
                      </a:r>
                      <a:r>
                        <a:rPr lang="en-US" sz="2000" u="none" strike="noStrike" dirty="0" err="1">
                          <a:effectLst/>
                        </a:rPr>
                        <a:t>minimise</a:t>
                      </a:r>
                      <a:r>
                        <a:rPr lang="en-US" sz="2000" u="none" strike="noStrike" dirty="0">
                          <a:effectLst/>
                        </a:rPr>
                        <a:t> waste and reduce energy </a:t>
                      </a:r>
                      <a:r>
                        <a:rPr lang="en-US" sz="2000" u="none" strike="noStrike" dirty="0" smtClean="0">
                          <a:effectLst/>
                        </a:rPr>
                        <a:t>consumption.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5712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Control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Monitor the process after change and observe the level of improvement </a:t>
                      </a:r>
                      <a:r>
                        <a:rPr lang="en-US" sz="2000" u="none" strike="noStrike" dirty="0" smtClean="0">
                          <a:effectLst/>
                        </a:rPr>
                        <a:t>and sustain.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2274" y="1639719"/>
            <a:ext cx="4656222" cy="108934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 rot="16200000">
            <a:off x="-1028670" y="3030186"/>
            <a:ext cx="2635036" cy="9434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5400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STEPS</a:t>
            </a:r>
            <a:endParaRPr lang="en-US" sz="5400" b="0" cap="none" spc="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0494" y="852701"/>
            <a:ext cx="78566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Helvetica" panose="020B0604020202020204" pitchFamily="34" charset="0"/>
              </a:rPr>
              <a:t>The Six Sigma DMAIC (Define, Measure, </a:t>
            </a:r>
            <a:r>
              <a:rPr lang="en-US" dirty="0" err="1" smtClean="0">
                <a:solidFill>
                  <a:srgbClr val="C00000"/>
                </a:solidFill>
                <a:latin typeface="Helvetica" panose="020B0604020202020204" pitchFamily="34" charset="0"/>
              </a:rPr>
              <a:t>Analyse</a:t>
            </a:r>
            <a:r>
              <a:rPr lang="en-US" dirty="0">
                <a:solidFill>
                  <a:srgbClr val="C00000"/>
                </a:solidFill>
                <a:latin typeface="Helvetica" panose="020B0604020202020204" pitchFamily="34" charset="0"/>
              </a:rPr>
              <a:t>, Improve, Control) methodology can be thought of as a roadmap for problem solving and </a:t>
            </a:r>
            <a:r>
              <a:rPr lang="en-US" dirty="0" smtClean="0">
                <a:solidFill>
                  <a:srgbClr val="C00000"/>
                </a:solidFill>
                <a:latin typeface="Helvetica" panose="020B0604020202020204" pitchFamily="34" charset="0"/>
              </a:rPr>
              <a:t>HVAC </a:t>
            </a:r>
            <a:r>
              <a:rPr lang="en-US" dirty="0">
                <a:solidFill>
                  <a:srgbClr val="C00000"/>
                </a:solidFill>
                <a:latin typeface="Helvetica" panose="020B0604020202020204" pitchFamily="34" charset="0"/>
              </a:rPr>
              <a:t>improvement.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67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80" y="869924"/>
            <a:ext cx="8229600" cy="707926"/>
          </a:xfrm>
        </p:spPr>
        <p:txBody>
          <a:bodyPr/>
          <a:lstStyle/>
          <a:p>
            <a:pPr algn="ctr"/>
            <a:r>
              <a:rPr lang="en-IE" sz="3600" dirty="0" smtClean="0"/>
              <a:t/>
            </a:r>
            <a:br>
              <a:rPr lang="en-IE" sz="3600" dirty="0" smtClean="0"/>
            </a:br>
            <a:r>
              <a:rPr lang="en-IE" sz="3600" dirty="0" smtClean="0"/>
              <a:t>Define and set achievable HVAC Energy goals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9" name="Rectangle 8"/>
          <p:cNvSpPr/>
          <p:nvPr/>
        </p:nvSpPr>
        <p:spPr>
          <a:xfrm>
            <a:off x="661879" y="1557518"/>
            <a:ext cx="822945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Calculate Energy Utilisation Index (EUI) of the facility</a:t>
            </a: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 smtClean="0">
              <a:latin typeface="Times New Roman" panose="02020603050405020304" pitchFamily="18" charset="0"/>
              <a:ea typeface="Batang" panose="02030600000101010101" pitchFamily="18" charset="-127"/>
            </a:endParaRP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 smtClean="0">
              <a:latin typeface="Times New Roman" panose="02020603050405020304" pitchFamily="18" charset="0"/>
              <a:ea typeface="Batang" panose="02030600000101010101" pitchFamily="18" charset="-127"/>
            </a:endParaRP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 smtClean="0">
              <a:latin typeface="Times New Roman" panose="02020603050405020304" pitchFamily="18" charset="0"/>
              <a:ea typeface="Batang" panose="02030600000101010101" pitchFamily="18" charset="-127"/>
            </a:endParaRP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 smtClean="0">
              <a:latin typeface="Times New Roman" panose="02020603050405020304" pitchFamily="18" charset="0"/>
              <a:ea typeface="Batang" panose="02030600000101010101" pitchFamily="18" charset="-127"/>
            </a:endParaRP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Benchmark the facility energy consumption against the industry average</a:t>
            </a: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After benchmarking, set achievable energy reduction goals  and define ‘what is success’</a:t>
            </a:r>
          </a:p>
          <a:p>
            <a:pPr marL="914400" lvl="1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E.g. Percent energy reduction</a:t>
            </a:r>
          </a:p>
          <a:p>
            <a:pPr marL="914400" lvl="1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ea typeface="Batang" panose="02030600000101010101" pitchFamily="18" charset="-127"/>
            </a:endParaRPr>
          </a:p>
        </p:txBody>
      </p:sp>
      <p:sp>
        <p:nvSpPr>
          <p:cNvPr id="4" name="Rectangle 3"/>
          <p:cNvSpPr/>
          <p:nvPr/>
        </p:nvSpPr>
        <p:spPr>
          <a:xfrm rot="16200000">
            <a:off x="-1028670" y="3030186"/>
            <a:ext cx="2635036" cy="9434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5400" dirty="0" smtClean="0">
                <a:ln w="0"/>
                <a:solidFill>
                  <a:srgbClr val="92D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DEFINE</a:t>
            </a:r>
            <a:endParaRPr lang="en-US" sz="5400" b="0" cap="none" spc="0" dirty="0">
              <a:ln w="0"/>
              <a:solidFill>
                <a:srgbClr val="92D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5187" y="2388929"/>
            <a:ext cx="72861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600" dirty="0">
                <a:solidFill>
                  <a:srgbClr val="0070C0"/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Definition </a:t>
            </a:r>
            <a:r>
              <a:rPr lang="en-GB" sz="2600" dirty="0" smtClean="0">
                <a:solidFill>
                  <a:srgbClr val="0070C0"/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of EUI: </a:t>
            </a:r>
            <a:r>
              <a:rPr lang="en-GB" sz="2600" dirty="0">
                <a:solidFill>
                  <a:srgbClr val="0070C0"/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Measure of total energy consumed in heating or cooling a building or facility over a period of time. Common unit is </a:t>
            </a:r>
            <a:r>
              <a:rPr lang="en-GB" sz="2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kWh/ m²/year</a:t>
            </a:r>
            <a:r>
              <a:rPr lang="en-GB" sz="2600" dirty="0">
                <a:latin typeface="Times New Roman" panose="02020603050405020304" pitchFamily="18" charset="0"/>
                <a:ea typeface="Batang" panose="02030600000101010101" pitchFamily="18" charset="-127"/>
              </a:rPr>
              <a:t>.</a:t>
            </a: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600" dirty="0">
                <a:latin typeface="Times New Roman" panose="02020603050405020304" pitchFamily="18" charset="0"/>
                <a:ea typeface="Batang" panose="02030600000101010101" pitchFamily="18" charset="-127"/>
              </a:rPr>
              <a:t>Industry Average </a:t>
            </a:r>
            <a:r>
              <a:rPr lang="en-GB" sz="2600" dirty="0" smtClean="0">
                <a:latin typeface="Times New Roman" panose="02020603050405020304" pitchFamily="18" charset="0"/>
                <a:ea typeface="Batang" panose="02030600000101010101" pitchFamily="18" charset="-127"/>
              </a:rPr>
              <a:t>~ </a:t>
            </a:r>
            <a:r>
              <a:rPr lang="en-GB" sz="2600" dirty="0">
                <a:solidFill>
                  <a:srgbClr val="FF0000"/>
                </a:solidFill>
                <a:latin typeface="Times New Roman" panose="02020603050405020304" pitchFamily="18" charset="0"/>
                <a:ea typeface="Batang" panose="02030600000101010101" pitchFamily="18" charset="-127"/>
              </a:rPr>
              <a:t>215 kWh/ m²/year</a:t>
            </a:r>
            <a:endParaRPr lang="en-US" sz="2600" dirty="0">
              <a:solidFill>
                <a:srgbClr val="FF0000"/>
              </a:solidFill>
              <a:latin typeface="Times New Roman" panose="02020603050405020304" pitchFamily="18" charset="0"/>
              <a:ea typeface="Batang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4105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454735"/>
            <a:ext cx="8229600" cy="707926"/>
          </a:xfrm>
        </p:spPr>
        <p:txBody>
          <a:bodyPr/>
          <a:lstStyle/>
          <a:p>
            <a:r>
              <a:rPr lang="en-IE" sz="3600" dirty="0" smtClean="0"/>
              <a:t>Create Energy Utilisation Index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394825" y="3041358"/>
            <a:ext cx="33874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MEASURE</a:t>
            </a:r>
            <a:endParaRPr lang="en-US" sz="5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0572" y="1272927"/>
            <a:ext cx="8071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dirty="0"/>
              <a:t>Collect and </a:t>
            </a:r>
            <a:r>
              <a:rPr lang="en-US" dirty="0" err="1"/>
              <a:t>organise</a:t>
            </a:r>
            <a:r>
              <a:rPr lang="en-US" dirty="0"/>
              <a:t> energy consumption data, breakdown consumption into various areas </a:t>
            </a:r>
            <a:r>
              <a:rPr lang="en-US" dirty="0" smtClean="0"/>
              <a:t>as indicated on the chart below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87444" y="2086983"/>
            <a:ext cx="2689412" cy="37651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Total Energy Consumption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992226" y="3341655"/>
            <a:ext cx="1252593" cy="4557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Electricity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2595299" y="3356386"/>
            <a:ext cx="1252593" cy="4410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Steam Generation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4249075" y="3341654"/>
            <a:ext cx="1303296" cy="4557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Compressed Air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5902851" y="3356386"/>
            <a:ext cx="1252593" cy="4410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Chilled water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7505924" y="3341654"/>
            <a:ext cx="1252593" cy="4557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LPHW</a:t>
            </a: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666974" y="4231290"/>
            <a:ext cx="903643" cy="45579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Process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1740739" y="4231290"/>
            <a:ext cx="903643" cy="498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HVAC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1757530" y="5185186"/>
            <a:ext cx="903643" cy="498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Boiler Electric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2756007" y="5196756"/>
            <a:ext cx="903643" cy="498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Gas / Oil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3845892" y="5163356"/>
            <a:ext cx="903643" cy="498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Soft water</a:t>
            </a:r>
            <a:endParaRPr lang="en-US" sz="1600" dirty="0"/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383031" y="2926080"/>
            <a:ext cx="6749189" cy="49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383031" y="2975820"/>
            <a:ext cx="0" cy="3658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221595" y="2975820"/>
            <a:ext cx="0" cy="380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900723" y="2932358"/>
            <a:ext cx="0" cy="380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535998" y="2950950"/>
            <a:ext cx="0" cy="380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8117556" y="2926080"/>
            <a:ext cx="0" cy="380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118795" y="4016137"/>
            <a:ext cx="1073765" cy="72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7" idx="2"/>
          </p:cNvCxnSpPr>
          <p:nvPr/>
        </p:nvCxnSpPr>
        <p:spPr>
          <a:xfrm flipH="1">
            <a:off x="1618522" y="3797449"/>
            <a:ext cx="1" cy="2494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14" idx="0"/>
          </p:cNvCxnSpPr>
          <p:nvPr/>
        </p:nvCxnSpPr>
        <p:spPr>
          <a:xfrm>
            <a:off x="1118795" y="4012602"/>
            <a:ext cx="1" cy="2186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endCxn id="15" idx="0"/>
          </p:cNvCxnSpPr>
          <p:nvPr/>
        </p:nvCxnSpPr>
        <p:spPr>
          <a:xfrm>
            <a:off x="2192560" y="4010757"/>
            <a:ext cx="1" cy="220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2192560" y="4948518"/>
            <a:ext cx="2105153" cy="107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0" idx="2"/>
          </p:cNvCxnSpPr>
          <p:nvPr/>
        </p:nvCxnSpPr>
        <p:spPr>
          <a:xfrm flipH="1">
            <a:off x="3221595" y="3797449"/>
            <a:ext cx="1" cy="11399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18" idx="0"/>
          </p:cNvCxnSpPr>
          <p:nvPr/>
        </p:nvCxnSpPr>
        <p:spPr>
          <a:xfrm>
            <a:off x="4297713" y="4959275"/>
            <a:ext cx="1" cy="204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endCxn id="17" idx="0"/>
          </p:cNvCxnSpPr>
          <p:nvPr/>
        </p:nvCxnSpPr>
        <p:spPr>
          <a:xfrm flipH="1">
            <a:off x="3207829" y="4937445"/>
            <a:ext cx="13766" cy="2593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2192560" y="4962491"/>
            <a:ext cx="16792" cy="2119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5" idx="2"/>
          </p:cNvCxnSpPr>
          <p:nvPr/>
        </p:nvCxnSpPr>
        <p:spPr>
          <a:xfrm>
            <a:off x="4432150" y="2463500"/>
            <a:ext cx="10758" cy="487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887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565001"/>
            <a:ext cx="8229600" cy="707926"/>
          </a:xfrm>
        </p:spPr>
        <p:txBody>
          <a:bodyPr/>
          <a:lstStyle/>
          <a:p>
            <a:r>
              <a:rPr lang="en-IE" sz="3600" dirty="0" smtClean="0"/>
              <a:t>Collect all relevant data over a period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394825" y="3041358"/>
            <a:ext cx="33874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rgbClr val="FFC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MEASURE</a:t>
            </a:r>
            <a:endParaRPr lang="en-US" sz="5400" b="0" cap="none" spc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0572" y="1439957"/>
            <a:ext cx="8071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en-US" dirty="0" smtClean="0">
                <a:solidFill>
                  <a:srgbClr val="FF0000"/>
                </a:solidFill>
              </a:rPr>
              <a:t>Make sure the required metering devices are available and calibrated for use.</a:t>
            </a:r>
            <a:endParaRPr 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177" y="2108685"/>
            <a:ext cx="7570246" cy="308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5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565001"/>
            <a:ext cx="8229600" cy="707926"/>
          </a:xfrm>
        </p:spPr>
        <p:txBody>
          <a:bodyPr/>
          <a:lstStyle/>
          <a:p>
            <a:r>
              <a:rPr lang="en-IE" sz="3600" dirty="0" smtClean="0"/>
              <a:t>Optimisation example – Scope of reduction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265046" y="3041358"/>
            <a:ext cx="3127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</a:t>
            </a:r>
            <a:endParaRPr lang="en-US" sz="5400" b="0" cap="none" spc="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57988" y="1792705"/>
            <a:ext cx="825343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Optimisation example: Based on theory</a:t>
            </a: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endParaRPr lang="en-GB" sz="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Flow rate is proportional to the rotational speed of the fan motor, i.e. </a:t>
            </a:r>
            <a:r>
              <a:rPr lang="en-GB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if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</a:t>
            </a:r>
            <a:r>
              <a:rPr lang="en-GB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flow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is </a:t>
            </a:r>
            <a:r>
              <a:rPr lang="en-GB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halved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, </a:t>
            </a:r>
            <a:r>
              <a:rPr lang="en-GB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power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is reduced by factor of </a:t>
            </a:r>
            <a:r>
              <a:rPr lang="en-GB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8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and </a:t>
            </a:r>
            <a:r>
              <a:rPr lang="en-GB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pressure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 is reduced by factor of </a:t>
            </a:r>
            <a:r>
              <a:rPr lang="en-GB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4</a:t>
            </a:r>
            <a:r>
              <a:rPr lang="en-GB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.</a:t>
            </a: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endParaRPr lang="en-GB" sz="2800" dirty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0572" y="4194664"/>
            <a:ext cx="82721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ctr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A small change in the rotational speed leads to significant change in power consumption. Nothing is too little.</a:t>
            </a:r>
            <a:endParaRPr lang="en-GB" sz="2800" dirty="0">
              <a:solidFill>
                <a:srgbClr val="C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173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565001"/>
            <a:ext cx="8229600" cy="707926"/>
          </a:xfrm>
        </p:spPr>
        <p:txBody>
          <a:bodyPr/>
          <a:lstStyle/>
          <a:p>
            <a:r>
              <a:rPr lang="en-IE" sz="3600" dirty="0" smtClean="0"/>
              <a:t>Analyse options based on collected data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265046" y="3041358"/>
            <a:ext cx="3127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</a:t>
            </a:r>
            <a:endParaRPr lang="en-US" sz="5400" b="0" cap="none" spc="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32" y="1654199"/>
            <a:ext cx="8466268" cy="3412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0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973531"/>
            <a:ext cx="8229600" cy="707926"/>
          </a:xfrm>
        </p:spPr>
        <p:txBody>
          <a:bodyPr/>
          <a:lstStyle/>
          <a:p>
            <a:pPr algn="ctr"/>
            <a:r>
              <a:rPr lang="en-IE" sz="3600" dirty="0" smtClean="0"/>
              <a:t>Identify potential sources that induce parameters variation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265046" y="3041358"/>
            <a:ext cx="3127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</a:t>
            </a:r>
            <a:endParaRPr lang="en-US" sz="5400" b="0" cap="none" spc="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20"/>
          <a:stretch/>
        </p:blipFill>
        <p:spPr>
          <a:xfrm>
            <a:off x="760573" y="1981728"/>
            <a:ext cx="8383428" cy="357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6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5958" y="312821"/>
            <a:ext cx="8244213" cy="739924"/>
          </a:xfrm>
        </p:spPr>
        <p:txBody>
          <a:bodyPr/>
          <a:lstStyle/>
          <a:p>
            <a:r>
              <a:rPr lang="en-IE" sz="3600" dirty="0" smtClean="0"/>
              <a:t>Scope of Optimisation - Examples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265046" y="3041358"/>
            <a:ext cx="3127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</a:t>
            </a:r>
            <a:endParaRPr lang="en-US" sz="5400" b="0" cap="none" spc="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72" y="1052745"/>
            <a:ext cx="8383428" cy="4979769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1752601" y="5759116"/>
            <a:ext cx="6801852" cy="739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r>
              <a:rPr lang="en-IE" sz="3600" dirty="0" smtClean="0">
                <a:solidFill>
                  <a:srgbClr val="C00000"/>
                </a:solidFill>
              </a:rPr>
              <a:t>Not all changes require QA approval</a:t>
            </a:r>
            <a:endParaRPr lang="en-IE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565001"/>
            <a:ext cx="8229600" cy="707926"/>
          </a:xfrm>
        </p:spPr>
        <p:txBody>
          <a:bodyPr/>
          <a:lstStyle/>
          <a:p>
            <a:r>
              <a:rPr lang="en-IE" sz="3600" dirty="0" smtClean="0"/>
              <a:t>High level sequence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265046" y="3041358"/>
            <a:ext cx="3127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</a:t>
            </a:r>
            <a:endParaRPr lang="en-US" sz="5400" b="0" cap="none" spc="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0572" y="1376348"/>
            <a:ext cx="8229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Any Energy reduction effort of a qualified cleanroom must be assessed and approved by relevant QA team prior to implementation. </a:t>
            </a: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The following steps are proposed:</a:t>
            </a:r>
            <a:endParaRPr lang="en-US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L="514350" indent="-514350" algn="just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Conduct energy studies to justify potential reduction in operating cost before implementation</a:t>
            </a: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.</a:t>
            </a:r>
            <a:endParaRPr lang="en-US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Conduct Quality Risk Assessments (QRA)</a:t>
            </a:r>
          </a:p>
          <a:p>
            <a:pPr marL="971550" lvl="1" indent="-51435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To be conducted by a multidisciplinary team inclusive of QA / QC discipline.</a:t>
            </a:r>
            <a:endParaRPr lang="en-US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Collect additional data based on observation from QRA through additional QC experiments.</a:t>
            </a:r>
          </a:p>
        </p:txBody>
      </p:sp>
    </p:spTree>
    <p:extLst>
      <p:ext uri="{BB962C8B-B14F-4D97-AF65-F5344CB8AC3E}">
        <p14:creationId xmlns:p14="http://schemas.microsoft.com/office/powerpoint/2010/main" val="407938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265605"/>
            <a:ext cx="8229600" cy="707926"/>
          </a:xfrm>
        </p:spPr>
        <p:txBody>
          <a:bodyPr/>
          <a:lstStyle/>
          <a:p>
            <a:r>
              <a:rPr lang="en-IE" sz="3600" dirty="0" smtClean="0"/>
              <a:t>Identification of risks through QRA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4589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265046" y="3041358"/>
            <a:ext cx="3127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</a:t>
            </a:r>
            <a:endParaRPr lang="en-US" sz="5400" b="0" cap="none" spc="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36739" y="1041023"/>
            <a:ext cx="8253433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Quality Risk Assessment – </a:t>
            </a:r>
            <a:r>
              <a:rPr lang="en-GB" sz="2800" i="1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as per ICH Q9</a:t>
            </a: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endParaRPr lang="en-GB" sz="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Conduct QRA as a multidisciplinary team inclusive of QA, QC, Validation, Engineering and Operations.</a:t>
            </a: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Set a target reduction of operating parameters within compliance band</a:t>
            </a: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Identify all potential quality risks through conducting proper risk assessment as per ICHQ9.</a:t>
            </a: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QC to collect supporting data over a period to justify the proposed reduction ( must have no quality impact)</a:t>
            </a: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Complete a risk assessment table based on observed results </a:t>
            </a:r>
          </a:p>
          <a:p>
            <a:pPr marL="457200" marR="0" indent="-457200"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437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565001"/>
            <a:ext cx="8229600" cy="707926"/>
          </a:xfrm>
        </p:spPr>
        <p:txBody>
          <a:bodyPr/>
          <a:lstStyle/>
          <a:p>
            <a:r>
              <a:rPr lang="en-IE" sz="3600" dirty="0" smtClean="0"/>
              <a:t>Identification of risks through QRA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265046" y="3041358"/>
            <a:ext cx="31279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</a:t>
            </a:r>
            <a:endParaRPr lang="en-US" sz="5400" b="0" cap="none" spc="0" dirty="0">
              <a:ln w="0"/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189145"/>
              </p:ext>
            </p:extLst>
          </p:nvPr>
        </p:nvGraphicFramePr>
        <p:xfrm>
          <a:off x="736739" y="2046937"/>
          <a:ext cx="8229602" cy="27342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632"/>
                <a:gridCol w="799215"/>
                <a:gridCol w="810798"/>
                <a:gridCol w="683387"/>
                <a:gridCol w="231657"/>
                <a:gridCol w="234553"/>
                <a:gridCol w="289571"/>
                <a:gridCol w="289571"/>
                <a:gridCol w="787632"/>
                <a:gridCol w="1424688"/>
                <a:gridCol w="199804"/>
                <a:gridCol w="199804"/>
                <a:gridCol w="266405"/>
                <a:gridCol w="260614"/>
                <a:gridCol w="964271"/>
              </a:tblGrid>
              <a:tr h="178130"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HVAC RISK ASSESSMENT - EXAMPLE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813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HVAC Current configuration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HVAC proposed configuration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Potential Failure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Potential effect of failure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Initial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Proposed experimental studies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Proposed experimental studies</a:t>
                      </a:r>
                      <a:endParaRPr lang="en-US" sz="10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Revised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Proposed modifications</a:t>
                      </a:r>
                      <a:endParaRPr lang="en-US" sz="1000" b="1" i="0" u="none" strike="noStrike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</a:tr>
              <a:tr h="7748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Severity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Probability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Detectability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RPN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vert="vert27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Severity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Probability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vert="vert27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Detectability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vert="vert27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RPN</a:t>
                      </a:r>
                      <a:endParaRPr lang="en-US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vert="vert270" anchor="b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90649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Air change rate at 25 </a:t>
                      </a:r>
                      <a:r>
                        <a:rPr lang="en-US" sz="1000" u="none" strike="noStrike" dirty="0" err="1">
                          <a:effectLst/>
                        </a:rPr>
                        <a:t>acph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Reduction in air change rate </a:t>
                      </a:r>
                      <a:r>
                        <a:rPr lang="en-US" sz="1000" u="none" strike="noStrike" dirty="0" smtClean="0">
                          <a:effectLst/>
                        </a:rPr>
                        <a:t>up to </a:t>
                      </a:r>
                      <a:r>
                        <a:rPr lang="en-US" sz="1000" u="none" strike="noStrike" dirty="0">
                          <a:effectLst/>
                        </a:rPr>
                        <a:t>15 </a:t>
                      </a:r>
                      <a:r>
                        <a:rPr lang="en-US" sz="1000" u="none" strike="noStrike" dirty="0" err="1">
                          <a:effectLst/>
                        </a:rPr>
                        <a:t>acph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Increased particles in the room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Product contamination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81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Reduce the air change rate in steps and monitor the collect room particulate data for both viables and non-viables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Reduce the air change rate in steps and monitor the collect room particulate data for both viables and non-viables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9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3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27</a:t>
                      </a:r>
                      <a:endParaRPr lang="en-US" sz="14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The air change rate can be reduced to 18 </a:t>
                      </a:r>
                      <a:r>
                        <a:rPr lang="en-US" sz="1000" u="none" strike="noStrike" dirty="0" err="1">
                          <a:effectLst/>
                        </a:rPr>
                        <a:t>acph</a:t>
                      </a:r>
                      <a:r>
                        <a:rPr lang="en-US" sz="1000" u="none" strike="noStrike" dirty="0">
                          <a:effectLst/>
                        </a:rPr>
                        <a:t> based on the experimental data.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/>
                </a:tc>
              </a:tr>
              <a:tr h="712519">
                <a:tc v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Recovery times do not meet requirement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Product contamination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81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9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effectLst/>
                        </a:rPr>
                        <a:t>3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6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1" u="none" strike="noStrike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27</a:t>
                      </a:r>
                      <a:endParaRPr lang="en-US" sz="1400" b="1" i="0" u="none" strike="noStrike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06" marR="8906" marT="8906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36739" y="1272927"/>
            <a:ext cx="82534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Example as below</a:t>
            </a:r>
            <a:endParaRPr lang="en-GB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744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363970"/>
            <a:ext cx="8229600" cy="707926"/>
          </a:xfrm>
        </p:spPr>
        <p:txBody>
          <a:bodyPr/>
          <a:lstStyle/>
          <a:p>
            <a:r>
              <a:rPr lang="en-IE" sz="3600" dirty="0" smtClean="0"/>
              <a:t>Implement Energy Optimisation – </a:t>
            </a:r>
            <a:r>
              <a:rPr lang="en-IE" sz="3200" dirty="0" smtClean="0"/>
              <a:t>as example</a:t>
            </a:r>
            <a:endParaRPr lang="en-IE" sz="32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325927" y="3041358"/>
            <a:ext cx="32496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rgbClr val="F05CD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IMPROVE</a:t>
            </a:r>
            <a:endParaRPr lang="en-US" sz="5400" b="0" cap="none" spc="0" dirty="0">
              <a:ln w="0"/>
              <a:solidFill>
                <a:srgbClr val="F05CD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9152" y="995998"/>
            <a:ext cx="787244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algn="just">
              <a:spcBef>
                <a:spcPts val="0"/>
              </a:spcBef>
              <a:spcAft>
                <a:spcPts val="0"/>
              </a:spcAft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Implement energy optimisation based on outcome of QRA</a:t>
            </a:r>
            <a:endParaRPr lang="en-US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Air change rate reduction reducing air volumes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Reduction of UDF velocity (0.45m/s) from average to appropriate velocity.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Operating at 2 air change rate flow regimes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Silent hour temperature and RH relaxation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Shutting down HVAC systems on unused non-production areas.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Re-evaluation on HEPA filter replacement frequency</a:t>
            </a:r>
          </a:p>
          <a:p>
            <a:pPr marL="514350" marR="0" indent="-514350" algn="jus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GB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MS PGothic" panose="020B0600070205080204" pitchFamily="34" charset="-128"/>
              </a:rPr>
              <a:t>Setting the right RH based on product / process requirements</a:t>
            </a:r>
            <a:endParaRPr lang="en-US" sz="2800" dirty="0" smtClean="0">
              <a:solidFill>
                <a:srgbClr val="000000"/>
              </a:solidFill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31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72" y="565001"/>
            <a:ext cx="8229600" cy="707926"/>
          </a:xfrm>
        </p:spPr>
        <p:txBody>
          <a:bodyPr/>
          <a:lstStyle/>
          <a:p>
            <a:r>
              <a:rPr lang="en-IE" sz="3600" dirty="0" smtClean="0"/>
              <a:t>Monitor, Observe and Sustain</a:t>
            </a:r>
            <a:endParaRPr lang="en-IE" sz="36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3" y="6032514"/>
            <a:ext cx="1244918" cy="743411"/>
          </a:xfrm>
        </p:spPr>
      </p:pic>
      <p:sp>
        <p:nvSpPr>
          <p:cNvPr id="4" name="Rectangle 3"/>
          <p:cNvSpPr/>
          <p:nvPr/>
        </p:nvSpPr>
        <p:spPr>
          <a:xfrm rot="16200000">
            <a:off x="-1436180" y="3041358"/>
            <a:ext cx="34701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0" cap="none" spc="0" dirty="0" smtClean="0">
                <a:ln w="0"/>
                <a:solidFill>
                  <a:srgbClr val="66003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CONTROL</a:t>
            </a:r>
            <a:endParaRPr lang="en-US" sz="5400" b="0" cap="none" spc="0" dirty="0">
              <a:ln w="0"/>
              <a:solidFill>
                <a:srgbClr val="660033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6216" y="1590273"/>
            <a:ext cx="82027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b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 all changes for sustained operation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fontAlgn="b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Monitor the process after change and observe the level of improvement using statistical methods.</a:t>
            </a:r>
          </a:p>
          <a:p>
            <a:pPr marL="457200" indent="-457200" fontAlgn="b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Confirm that the cleanroom operations are within the product / process requirements and operates as per regulatory compliance.</a:t>
            </a:r>
            <a:endParaRPr 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939" y="4283386"/>
            <a:ext cx="1990725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722035" y="2127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407835" y="4585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407835" y="65855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/>
          <p:cNvPicPr/>
          <p:nvPr/>
        </p:nvPicPr>
        <p:blipFill>
          <a:blip r:embed="rId5"/>
          <a:stretch>
            <a:fillRect/>
          </a:stretch>
        </p:blipFill>
        <p:spPr>
          <a:xfrm>
            <a:off x="2123781" y="4283386"/>
            <a:ext cx="1733550" cy="1995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56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Conclusion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HVAC system operations optimisation can provide significant savings in plant operational costs</a:t>
            </a:r>
          </a:p>
          <a:p>
            <a:pPr lvl="1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combined skills are essential to perform a HVAC systems optimisation</a:t>
            </a:r>
          </a:p>
          <a:p>
            <a:pPr lvl="2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Knowledge in Commissioning, Qualification and Operation of HVAC systems</a:t>
            </a:r>
          </a:p>
          <a:p>
            <a:pPr lvl="2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Possess understanding of Energy Management </a:t>
            </a:r>
          </a:p>
          <a:p>
            <a:pPr lvl="2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Possess understanding of regulatory aspects of cleanroom </a:t>
            </a:r>
          </a:p>
          <a:p>
            <a:pPr lvl="1"/>
            <a:endParaRPr lang="en-IE" dirty="0"/>
          </a:p>
        </p:txBody>
      </p:sp>
      <p:pic>
        <p:nvPicPr>
          <p:cNvPr id="7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113" y="6032514"/>
            <a:ext cx="1244918" cy="743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88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Thank You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IE" dirty="0" smtClean="0"/>
          </a:p>
          <a:p>
            <a:pPr marL="0" indent="0" algn="ctr">
              <a:buNone/>
            </a:pPr>
            <a:endParaRPr lang="en-IE" dirty="0"/>
          </a:p>
          <a:p>
            <a:pPr marL="0" indent="0" algn="ctr">
              <a:buNone/>
            </a:pPr>
            <a:r>
              <a:rPr lang="en-IE" dirty="0" smtClean="0"/>
              <a:t>Sundar Chellamani</a:t>
            </a:r>
          </a:p>
          <a:p>
            <a:pPr marL="0" indent="0" algn="ctr">
              <a:buNone/>
            </a:pPr>
            <a:r>
              <a:rPr lang="en-IE" sz="1800" dirty="0" smtClean="0">
                <a:latin typeface="Aharoni" panose="02010803020104030203" pitchFamily="2" charset="-79"/>
                <a:cs typeface="Aharoni" panose="02010803020104030203" pitchFamily="2" charset="-79"/>
              </a:rPr>
              <a:t>Technical Director</a:t>
            </a:r>
          </a:p>
          <a:p>
            <a:pPr marL="0" indent="0" algn="ctr">
              <a:buNone/>
            </a:pPr>
            <a:r>
              <a:rPr lang="en-IE" sz="1600" dirty="0" err="1" smtClean="0">
                <a:latin typeface="+mj-lt"/>
              </a:rPr>
              <a:t>SysComm</a:t>
            </a:r>
            <a:r>
              <a:rPr lang="en-IE" sz="1600" dirty="0" smtClean="0">
                <a:latin typeface="+mj-lt"/>
              </a:rPr>
              <a:t> Project Management Limited</a:t>
            </a:r>
          </a:p>
          <a:p>
            <a:pPr marL="0" indent="0" algn="ctr">
              <a:buNone/>
            </a:pPr>
            <a:r>
              <a:rPr lang="en-IE" sz="1600" dirty="0" smtClean="0">
                <a:latin typeface="+mj-lt"/>
              </a:rPr>
              <a:t>3015 Lake Drive</a:t>
            </a:r>
          </a:p>
          <a:p>
            <a:pPr marL="0" indent="0" algn="ctr">
              <a:buNone/>
            </a:pPr>
            <a:r>
              <a:rPr lang="en-IE" sz="1600" dirty="0" err="1" smtClean="0">
                <a:latin typeface="+mj-lt"/>
              </a:rPr>
              <a:t>Citywest</a:t>
            </a:r>
            <a:r>
              <a:rPr lang="en-IE" sz="1600" dirty="0" smtClean="0">
                <a:latin typeface="+mj-lt"/>
              </a:rPr>
              <a:t> Business Park</a:t>
            </a:r>
          </a:p>
          <a:p>
            <a:pPr marL="0" indent="0" algn="ctr">
              <a:buNone/>
            </a:pPr>
            <a:r>
              <a:rPr lang="en-IE" sz="1600" dirty="0" smtClean="0">
                <a:latin typeface="+mj-lt"/>
              </a:rPr>
              <a:t>Dublin 24</a:t>
            </a:r>
          </a:p>
          <a:p>
            <a:pPr marL="0" indent="0" algn="ctr">
              <a:buNone/>
            </a:pPr>
            <a:r>
              <a:rPr lang="en-IE" sz="1600" dirty="0" smtClean="0">
                <a:latin typeface="+mj-lt"/>
              </a:rPr>
              <a:t>Ireland</a:t>
            </a:r>
          </a:p>
          <a:p>
            <a:pPr marL="0" indent="0" algn="ctr">
              <a:buNone/>
            </a:pPr>
            <a:r>
              <a:rPr lang="en-IE" dirty="0" smtClean="0"/>
              <a:t>sundar.chellamani@syscomm.ie</a:t>
            </a:r>
          </a:p>
          <a:p>
            <a:pPr marL="0" indent="0" algn="ctr">
              <a:buNone/>
            </a:pP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096629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9792</TotalTime>
  <Words>1290</Words>
  <Application>Microsoft Office PowerPoint</Application>
  <PresentationFormat>On-screen Show (4:3)</PresentationFormat>
  <Paragraphs>254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Batang</vt:lpstr>
      <vt:lpstr>MS PGothic</vt:lpstr>
      <vt:lpstr>Aharoni</vt:lpstr>
      <vt:lpstr>Arial</vt:lpstr>
      <vt:lpstr>Calibri</vt:lpstr>
      <vt:lpstr>Constantia</vt:lpstr>
      <vt:lpstr>Helvetica</vt:lpstr>
      <vt:lpstr>Times New Roman</vt:lpstr>
      <vt:lpstr>Trebuchet MS</vt:lpstr>
      <vt:lpstr>Wingdings 2</vt:lpstr>
      <vt:lpstr>Flow</vt:lpstr>
      <vt:lpstr>Lowering Facility Operational Cost by HVAC system Optimisation.</vt:lpstr>
      <vt:lpstr>Operating Cost of HVAC system</vt:lpstr>
      <vt:lpstr>Definition of Cleanroom</vt:lpstr>
      <vt:lpstr>Function of HVAC system to support facility environment</vt:lpstr>
      <vt:lpstr>Why HVAC Operation is inefficient</vt:lpstr>
      <vt:lpstr> Common observation of Air change rates example</vt:lpstr>
      <vt:lpstr>Common Observation on HVAC Operation with respect to higher energy utilisation</vt:lpstr>
      <vt:lpstr>Typical Facility Usage and Occupancy</vt:lpstr>
      <vt:lpstr>How efficient is your HVAC system?</vt:lpstr>
      <vt:lpstr>Challenges / Barriers of high HVAC system operating costs?</vt:lpstr>
      <vt:lpstr>Create a Road map for Optimisation</vt:lpstr>
      <vt:lpstr> Define and set achievable HVAC Energy goals</vt:lpstr>
      <vt:lpstr>Create Energy Utilisation Index</vt:lpstr>
      <vt:lpstr>Collect all relevant data over a period</vt:lpstr>
      <vt:lpstr>Optimisation example – Scope of reduction</vt:lpstr>
      <vt:lpstr>Analyse options based on collected data</vt:lpstr>
      <vt:lpstr>Identify potential sources that induce parameters variation</vt:lpstr>
      <vt:lpstr>Scope of Optimisation - Examples</vt:lpstr>
      <vt:lpstr>High level sequence</vt:lpstr>
      <vt:lpstr>Identification of risks through QRA</vt:lpstr>
      <vt:lpstr>Identification of risks through QRA</vt:lpstr>
      <vt:lpstr>Implement Energy Optimisation – as example</vt:lpstr>
      <vt:lpstr>Monitor, Observe and Sustain</vt:lpstr>
      <vt:lpstr>Conclusion</vt:lpstr>
      <vt:lpstr>Thank You</vt:lpstr>
    </vt:vector>
  </TitlesOfParts>
  <Company>SysComm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Company Disclosure</dc:title>
  <dc:subject>SysComm Project Management Ltd</dc:subject>
  <dc:creator>Alan Barry</dc:creator>
  <cp:lastModifiedBy>Sundar Chellamani</cp:lastModifiedBy>
  <cp:revision>421</cp:revision>
  <cp:lastPrinted>2012-10-31T09:40:00Z</cp:lastPrinted>
  <dcterms:created xsi:type="dcterms:W3CDTF">2010-01-12T14:59:41Z</dcterms:created>
  <dcterms:modified xsi:type="dcterms:W3CDTF">2014-09-23T10:21:37Z</dcterms:modified>
</cp:coreProperties>
</file>