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charts/style1.xml" ContentType="application/vnd.ms-office.chartstyle+xml"/>
  <Override PartName="/ppt/charts/colors1.xml" ContentType="application/vnd.ms-office.chartcolorstyle+xml"/>
  <Override PartName="/ppt/charts/style2.xml" ContentType="application/vnd.ms-office.chartstyle+xml"/>
  <Override PartName="/ppt/charts/colors2.xml" ContentType="application/vnd.ms-office.chartcolorstyle+xml"/>
  <Override PartName="/ppt/charts/style3.xml" ContentType="application/vnd.ms-office.chartstyle+xml"/>
  <Override PartName="/ppt/charts/colors3.xml" ContentType="application/vnd.ms-office.chartcolorstyl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emovePersonalInfoOnSave="1" saveSubsetFonts="1">
  <p:sldMasterIdLst>
    <p:sldMasterId id="2147483648" r:id="rId2"/>
  </p:sldMasterIdLst>
  <p:notesMasterIdLst>
    <p:notesMasterId r:id="rId26"/>
  </p:notesMasterIdLst>
  <p:handoutMasterIdLst>
    <p:handoutMasterId r:id="rId27"/>
  </p:handoutMasterIdLst>
  <p:sldIdLst>
    <p:sldId id="279" r:id="rId3"/>
    <p:sldId id="280" r:id="rId4"/>
    <p:sldId id="256" r:id="rId5"/>
    <p:sldId id="267" r:id="rId6"/>
    <p:sldId id="268" r:id="rId7"/>
    <p:sldId id="269" r:id="rId8"/>
    <p:sldId id="270" r:id="rId9"/>
    <p:sldId id="257" r:id="rId10"/>
    <p:sldId id="262" r:id="rId11"/>
    <p:sldId id="263" r:id="rId12"/>
    <p:sldId id="264" r:id="rId13"/>
    <p:sldId id="271" r:id="rId14"/>
    <p:sldId id="272" r:id="rId15"/>
    <p:sldId id="273" r:id="rId16"/>
    <p:sldId id="274" r:id="rId17"/>
    <p:sldId id="275" r:id="rId18"/>
    <p:sldId id="276" r:id="rId19"/>
    <p:sldId id="265" r:id="rId20"/>
    <p:sldId id="278" r:id="rId21"/>
    <p:sldId id="266" r:id="rId22"/>
    <p:sldId id="277" r:id="rId23"/>
    <p:sldId id="281" r:id="rId24"/>
    <p:sldId id="282" r:id="rId2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pos="3840" userDrawn="1">
          <p15:clr>
            <a:srgbClr val="A4A3A4"/>
          </p15:clr>
        </p15:guide>
        <p15:guide id="2" orient="horz" pos="2160" userDrawn="1">
          <p15:clr>
            <a:srgbClr val="A4A3A4"/>
          </p15:clr>
        </p15:guide>
      </p15:sldGuideLst>
    </p:ext>
    <p:ext uri="{2D200454-40CA-4A62-9FC3-DE9A4176ACB9}">
      <p15:notesGuideLst xmlns=""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69012ECD-51FC-41F1-AA8D-1B2483CD663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84412" autoAdjust="0"/>
  </p:normalViewPr>
  <p:slideViewPr>
    <p:cSldViewPr snapToGrid="0">
      <p:cViewPr varScale="1">
        <p:scale>
          <a:sx n="75" d="100"/>
          <a:sy n="75" d="100"/>
        </p:scale>
        <p:origin x="-540" y="-96"/>
      </p:cViewPr>
      <p:guideLst>
        <p:guide orient="horz" pos="2160"/>
        <p:guide pos="3840"/>
      </p:guideLst>
    </p:cSldViewPr>
  </p:slideViewPr>
  <p:notesTextViewPr>
    <p:cViewPr>
      <p:scale>
        <a:sx n="1" d="1"/>
        <a:sy n="1" d="1"/>
      </p:scale>
      <p:origin x="0" y="0"/>
    </p:cViewPr>
  </p:notesTextViewPr>
  <p:notesViewPr>
    <p:cSldViewPr snapToGrid="0">
      <p:cViewPr varScale="1">
        <p:scale>
          <a:sx n="63" d="100"/>
          <a:sy n="63" d="100"/>
        </p:scale>
        <p:origin x="2838" y="10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notesMaster" Target="notesMasters/notesMaster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1.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ableStyles" Target="tableStyles.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handoutMaster" Target="handoutMasters/handoutMaster1.xml"/><Relationship Id="rId30" Type="http://schemas.openxmlformats.org/officeDocument/2006/relationships/theme" Target="theme/theme1.xml"/></Relationships>
</file>

<file path=ppt/charts/_rels/chart1.xml.rels><?xml version="1.0" encoding="UTF-8" standalone="yes"?>
<Relationships xmlns="http://schemas.openxmlformats.org/package/2006/relationships"><Relationship Id="rId3" Type="http://schemas.microsoft.com/office/2011/relationships/chartStyle" Target="style1.xml"/><Relationship Id="rId2" Type="http://schemas.microsoft.com/office/2011/relationships/chartColorStyle" Target="colors1.xml"/><Relationship Id="rId1" Type="http://schemas.openxmlformats.org/officeDocument/2006/relationships/package" Target="../embeddings/Microsoft_Excel_Worksheet1.xlsx"/></Relationships>
</file>

<file path=ppt/charts/_rels/chart2.xml.rels><?xml version="1.0" encoding="UTF-8" standalone="yes"?>
<Relationships xmlns="http://schemas.openxmlformats.org/package/2006/relationships"><Relationship Id="rId3" Type="http://schemas.microsoft.com/office/2011/relationships/chartStyle" Target="style2.xml"/><Relationship Id="rId2" Type="http://schemas.microsoft.com/office/2011/relationships/chartColorStyle" Target="colors2.xml"/><Relationship Id="rId1" Type="http://schemas.openxmlformats.org/officeDocument/2006/relationships/package" Target="../embeddings/Microsoft_Excel_Worksheet2.xlsx"/></Relationships>
</file>

<file path=ppt/charts/_rels/chart3.xml.rels><?xml version="1.0" encoding="UTF-8" standalone="yes"?>
<Relationships xmlns="http://schemas.openxmlformats.org/package/2006/relationships"><Relationship Id="rId3" Type="http://schemas.microsoft.com/office/2011/relationships/chartStyle" Target="style3.xml"/><Relationship Id="rId2" Type="http://schemas.microsoft.com/office/2011/relationships/chartColorStyle" Target="colors3.xml"/><Relationship Id="rId1" Type="http://schemas.openxmlformats.org/officeDocument/2006/relationships/package" Target="../embeddings/Microsoft_Excel_Work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No. of participants</c:v>
                </c:pt>
              </c:strCache>
            </c:strRef>
          </c:tx>
          <c:spPr>
            <a:solidFill>
              <a:schemeClr val="accent1">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Sheet1!$A$2:$A$3</c:f>
              <c:strCache>
                <c:ptCount val="2"/>
                <c:pt idx="0">
                  <c:v>Males</c:v>
                </c:pt>
                <c:pt idx="1">
                  <c:v>Females</c:v>
                </c:pt>
              </c:strCache>
            </c:strRef>
          </c:cat>
          <c:val>
            <c:numRef>
              <c:f>Sheet1!$B$2:$B$3</c:f>
              <c:numCache>
                <c:formatCode>General</c:formatCode>
                <c:ptCount val="2"/>
                <c:pt idx="0">
                  <c:v>90</c:v>
                </c:pt>
                <c:pt idx="1">
                  <c:v>110</c:v>
                </c:pt>
              </c:numCache>
            </c:numRef>
          </c:val>
        </c:ser>
        <c:ser>
          <c:idx val="1"/>
          <c:order val="1"/>
          <c:tx>
            <c:strRef>
              <c:f>Sheet1!$C$1</c:f>
              <c:strCache>
                <c:ptCount val="1"/>
                <c:pt idx="0">
                  <c:v>Knowledge score</c:v>
                </c:pt>
              </c:strCache>
            </c:strRef>
          </c:tx>
          <c:spPr>
            <a:solidFill>
              <a:schemeClr val="accent2">
                <a:alpha val="70000"/>
              </a:schemeClr>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1">
                          <a:lumMod val="35000"/>
                          <a:lumOff val="65000"/>
                        </a:schemeClr>
                      </a:solidFill>
                    </a:ln>
                    <a:effectLst/>
                  </c:spPr>
                </c15:leaderLines>
              </c:ext>
            </c:extLst>
          </c:dLbls>
          <c:cat>
            <c:strRef>
              <c:f>Sheet1!$A$2:$A$3</c:f>
              <c:strCache>
                <c:ptCount val="2"/>
                <c:pt idx="0">
                  <c:v>Males</c:v>
                </c:pt>
                <c:pt idx="1">
                  <c:v>Females</c:v>
                </c:pt>
              </c:strCache>
            </c:strRef>
          </c:cat>
          <c:val>
            <c:numRef>
              <c:f>Sheet1!$C$2:$C$3</c:f>
              <c:numCache>
                <c:formatCode>General</c:formatCode>
                <c:ptCount val="2"/>
                <c:pt idx="0">
                  <c:v>27.89</c:v>
                </c:pt>
                <c:pt idx="1">
                  <c:v>29.09</c:v>
                </c:pt>
              </c:numCache>
            </c:numRef>
          </c:val>
        </c:ser>
        <c:dLbls>
          <c:dLblPos val="inEnd"/>
          <c:showLegendKey val="0"/>
          <c:showVal val="1"/>
          <c:showCatName val="0"/>
          <c:showSerName val="0"/>
          <c:showPercent val="0"/>
          <c:showBubbleSize val="0"/>
        </c:dLbls>
        <c:gapWidth val="80"/>
        <c:overlap val="25"/>
        <c:axId val="35840384"/>
        <c:axId val="35843456"/>
      </c:barChart>
      <c:catAx>
        <c:axId val="35840384"/>
        <c:scaling>
          <c:orientation val="minMax"/>
        </c:scaling>
        <c:delete val="0"/>
        <c:axPos val="b"/>
        <c:numFmt formatCode="General" sourceLinked="1"/>
        <c:majorTickMark val="none"/>
        <c:minorTickMark val="none"/>
        <c:tickLblPos val="nextTo"/>
        <c:spPr>
          <a:noFill/>
          <a:ln w="15875" cap="flat" cmpd="sng" algn="ctr">
            <a:solidFill>
              <a:schemeClr val="tx1">
                <a:lumMod val="25000"/>
                <a:lumOff val="75000"/>
              </a:schemeClr>
            </a:solidFill>
            <a:round/>
          </a:ln>
          <a:effectLst/>
        </c:spPr>
        <c:txPr>
          <a:bodyPr rot="-60000000" spcFirstLastPara="1" vertOverflow="ellipsis" vert="horz" wrap="square" anchor="ctr" anchorCtr="1"/>
          <a:lstStyle/>
          <a:p>
            <a:pPr>
              <a:defRPr sz="1197" b="0" i="0" u="none" strike="noStrike" kern="1200" cap="none" spc="20" normalizeH="0" baseline="0">
                <a:solidFill>
                  <a:schemeClr val="tx1">
                    <a:lumMod val="65000"/>
                    <a:lumOff val="35000"/>
                  </a:schemeClr>
                </a:solidFill>
                <a:latin typeface="+mn-lt"/>
                <a:ea typeface="+mn-ea"/>
                <a:cs typeface="+mn-cs"/>
              </a:defRPr>
            </a:pPr>
            <a:endParaRPr lang="en-US"/>
          </a:p>
        </c:txPr>
        <c:crossAx val="35843456"/>
        <c:crosses val="autoZero"/>
        <c:auto val="1"/>
        <c:lblAlgn val="ctr"/>
        <c:lblOffset val="100"/>
        <c:noMultiLvlLbl val="0"/>
      </c:catAx>
      <c:valAx>
        <c:axId val="35843456"/>
        <c:scaling>
          <c:orientation val="minMax"/>
        </c:scaling>
        <c:delete val="0"/>
        <c:axPos val="l"/>
        <c:majorGridlines>
          <c:spPr>
            <a:ln w="9525" cap="flat" cmpd="sng" algn="ctr">
              <a:solidFill>
                <a:schemeClr val="tx1">
                  <a:lumMod val="5000"/>
                  <a:lumOff val="9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spc="20" baseline="0">
                <a:solidFill>
                  <a:schemeClr val="tx1">
                    <a:lumMod val="65000"/>
                    <a:lumOff val="35000"/>
                  </a:schemeClr>
                </a:solidFill>
                <a:latin typeface="+mn-lt"/>
                <a:ea typeface="+mn-ea"/>
                <a:cs typeface="+mn-cs"/>
              </a:defRPr>
            </a:pPr>
            <a:endParaRPr lang="en-US"/>
          </a:p>
        </c:txPr>
        <c:crossAx val="358403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Series 1</c:v>
                </c:pt>
              </c:strCache>
            </c:strRef>
          </c:tx>
          <c:spPr>
            <a:ln w="31750" cap="rnd">
              <a:solidFill>
                <a:schemeClr val="accent1"/>
              </a:solidFill>
              <a:round/>
            </a:ln>
            <a:effectLst/>
          </c:spPr>
          <c:marker>
            <c:symbol val="none"/>
          </c:marker>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2"/>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a:solidFill>
                        <a:schemeClr val="tx2">
                          <a:lumMod val="35000"/>
                          <a:lumOff val="65000"/>
                        </a:schemeClr>
                      </a:solidFill>
                    </a:ln>
                    <a:effectLst/>
                  </c:spPr>
                </c15:leaderLines>
              </c:ext>
            </c:extLst>
          </c:dLbls>
          <c:cat>
            <c:strRef>
              <c:f>Sheet1!$A$2:$A$8</c:f>
              <c:strCache>
                <c:ptCount val="7"/>
                <c:pt idx="0">
                  <c:v>CVD</c:v>
                </c:pt>
                <c:pt idx="1">
                  <c:v>Cancer</c:v>
                </c:pt>
                <c:pt idx="2">
                  <c:v>Accidents</c:v>
                </c:pt>
                <c:pt idx="3">
                  <c:v>Diabetes</c:v>
                </c:pt>
                <c:pt idx="4">
                  <c:v>AIDS</c:v>
                </c:pt>
                <c:pt idx="5">
                  <c:v>Obesity</c:v>
                </c:pt>
                <c:pt idx="6">
                  <c:v>Alcohol</c:v>
                </c:pt>
              </c:strCache>
            </c:strRef>
          </c:cat>
          <c:val>
            <c:numRef>
              <c:f>Sheet1!$B$2:$B$8</c:f>
              <c:numCache>
                <c:formatCode>General</c:formatCode>
                <c:ptCount val="7"/>
                <c:pt idx="0">
                  <c:v>104</c:v>
                </c:pt>
                <c:pt idx="1">
                  <c:v>54</c:v>
                </c:pt>
                <c:pt idx="2">
                  <c:v>21</c:v>
                </c:pt>
                <c:pt idx="3">
                  <c:v>10</c:v>
                </c:pt>
                <c:pt idx="4">
                  <c:v>5</c:v>
                </c:pt>
                <c:pt idx="5">
                  <c:v>3</c:v>
                </c:pt>
                <c:pt idx="6">
                  <c:v>3</c:v>
                </c:pt>
              </c:numCache>
            </c:numRef>
          </c:val>
          <c:smooth val="0"/>
        </c:ser>
        <c:dLbls>
          <c:dLblPos val="ctr"/>
          <c:showLegendKey val="0"/>
          <c:showVal val="1"/>
          <c:showCatName val="0"/>
          <c:showSerName val="0"/>
          <c:showPercent val="0"/>
          <c:showBubbleSize val="0"/>
        </c:dLbls>
        <c:marker val="1"/>
        <c:smooth val="0"/>
        <c:axId val="35863552"/>
        <c:axId val="35887360"/>
      </c:lineChart>
      <c:catAx>
        <c:axId val="35863552"/>
        <c:scaling>
          <c:orientation val="minMax"/>
        </c:scaling>
        <c:delete val="0"/>
        <c:axPos val="b"/>
        <c:title>
          <c:tx>
            <c:rich>
              <a:bodyPr rot="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smtClean="0"/>
                  <a:t>Response</a:t>
                </a:r>
                <a:r>
                  <a:rPr lang="en-US" baseline="0" dirty="0" smtClean="0"/>
                  <a:t> </a:t>
                </a:r>
                <a:endParaRPr lang="en-US" dirty="0"/>
              </a:p>
            </c:rich>
          </c:tx>
          <c:overlay val="0"/>
          <c:spPr>
            <a:noFill/>
            <a:ln>
              <a:noFill/>
            </a:ln>
            <a:effectLst/>
          </c:spPr>
        </c:title>
        <c:numFmt formatCode="General" sourceLinked="1"/>
        <c:majorTickMark val="out"/>
        <c:minorTickMark val="none"/>
        <c:tickLblPos val="nextTo"/>
        <c:spPr>
          <a:noFill/>
          <a:ln w="9525" cap="flat" cmpd="sng" algn="ctr">
            <a:solidFill>
              <a:schemeClr val="tx2">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5887360"/>
        <c:crosses val="autoZero"/>
        <c:auto val="1"/>
        <c:lblAlgn val="ctr"/>
        <c:lblOffset val="100"/>
        <c:noMultiLvlLbl val="0"/>
      </c:catAx>
      <c:valAx>
        <c:axId val="35887360"/>
        <c:scaling>
          <c:orientation val="minMax"/>
        </c:scaling>
        <c:delete val="0"/>
        <c:axPos val="l"/>
        <c:majorGridlines>
          <c:spPr>
            <a:ln w="9525" cap="flat" cmpd="sng" algn="ctr">
              <a:solidFill>
                <a:schemeClr val="tx2">
                  <a:lumMod val="15000"/>
                  <a:lumOff val="85000"/>
                </a:schemeClr>
              </a:solidFill>
              <a:round/>
            </a:ln>
            <a:effectLst/>
          </c:spPr>
        </c:majorGridlines>
        <c:title>
          <c:tx>
            <c:rich>
              <a:bodyPr rot="-5400000" spcFirstLastPara="1" vertOverflow="ellipsis" vert="horz" wrap="square" anchor="ctr" anchorCtr="1"/>
              <a:lstStyle/>
              <a:p>
                <a:pPr>
                  <a:defRPr sz="1197" b="1" i="0" u="none" strike="noStrike" kern="1200" baseline="0">
                    <a:solidFill>
                      <a:schemeClr val="tx2"/>
                    </a:solidFill>
                    <a:latin typeface="+mn-lt"/>
                    <a:ea typeface="+mn-ea"/>
                    <a:cs typeface="+mn-cs"/>
                  </a:defRPr>
                </a:pPr>
                <a:r>
                  <a:rPr lang="en-US" dirty="0" smtClean="0"/>
                  <a:t>No.. Of responses</a:t>
                </a:r>
                <a:endParaRPr lang="en-US" dirty="0"/>
              </a:p>
            </c:rich>
          </c:tx>
          <c:overlay val="0"/>
          <c:spPr>
            <a:noFill/>
            <a:ln>
              <a:noFill/>
            </a:ln>
            <a:effectLst/>
          </c:spPr>
        </c:title>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2"/>
                </a:solidFill>
                <a:latin typeface="+mn-lt"/>
                <a:ea typeface="+mn-ea"/>
                <a:cs typeface="+mn-cs"/>
              </a:defRPr>
            </a:pPr>
            <a:endParaRPr lang="en-US"/>
          </a:p>
        </c:txPr>
        <c:crossAx val="35863552"/>
        <c:crosses val="autoZero"/>
        <c:crossBetween val="between"/>
      </c:valAx>
      <c:spPr>
        <a:noFill/>
        <a:ln>
          <a:noFill/>
        </a:ln>
        <a:effectLst/>
      </c:spPr>
    </c:plotArea>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US" dirty="0" smtClean="0"/>
              <a:t>Response</a:t>
            </a:r>
            <a:endParaRPr lang="en-US" dirty="0"/>
          </a:p>
        </c:rich>
      </c:tx>
      <c:overlay val="0"/>
      <c:spPr>
        <a:noFill/>
        <a:ln>
          <a:noFill/>
        </a:ln>
        <a:effectLst/>
      </c:spPr>
    </c:title>
    <c:autoTitleDeleted val="0"/>
    <c:plotArea>
      <c:layout>
        <c:manualLayout>
          <c:layoutTarget val="inner"/>
          <c:xMode val="edge"/>
          <c:yMode val="edge"/>
          <c:x val="0.12587017968907732"/>
          <c:y val="0.13284877217149171"/>
          <c:w val="0.64569570630594253"/>
          <c:h val="0.67395732831878263"/>
        </c:manualLayout>
      </c:layout>
      <c:pieChart>
        <c:varyColors val="1"/>
        <c:ser>
          <c:idx val="0"/>
          <c:order val="0"/>
          <c:tx>
            <c:strRef>
              <c:f>Sheet1!$B$1</c:f>
              <c:strCache>
                <c:ptCount val="1"/>
                <c:pt idx="0">
                  <c:v>Sales</c:v>
                </c:pt>
              </c:strCache>
            </c:strRef>
          </c:tx>
          <c:dPt>
            <c:idx val="0"/>
            <c:bubble3D val="0"/>
            <c:spPr>
              <a:solidFill>
                <a:schemeClr val="accent1"/>
              </a:solidFill>
              <a:ln w="19050">
                <a:solidFill>
                  <a:schemeClr val="lt1"/>
                </a:solidFill>
              </a:ln>
              <a:effectLst/>
            </c:spPr>
          </c:dPt>
          <c:dPt>
            <c:idx val="1"/>
            <c:bubble3D val="0"/>
            <c:spPr>
              <a:solidFill>
                <a:schemeClr val="accent2"/>
              </a:solidFill>
              <a:ln w="19050">
                <a:solidFill>
                  <a:schemeClr val="lt1"/>
                </a:solidFill>
              </a:ln>
              <a:effectLst/>
            </c:spPr>
          </c:dPt>
          <c:dPt>
            <c:idx val="2"/>
            <c:bubble3D val="0"/>
            <c:spPr>
              <a:solidFill>
                <a:schemeClr val="accent3"/>
              </a:solidFill>
              <a:ln w="19050">
                <a:solidFill>
                  <a:schemeClr val="lt1"/>
                </a:solidFill>
              </a:ln>
              <a:effectLst/>
            </c:spPr>
          </c:dPt>
          <c:dPt>
            <c:idx val="3"/>
            <c:bubble3D val="0"/>
            <c:spPr>
              <a:solidFill>
                <a:schemeClr val="accent4"/>
              </a:solidFill>
              <a:ln w="19050">
                <a:solidFill>
                  <a:schemeClr val="lt1"/>
                </a:solidFill>
              </a:ln>
              <a:effectLst/>
            </c:spPr>
          </c:dPt>
          <c:dPt>
            <c:idx val="4"/>
            <c:bubble3D val="0"/>
            <c:spPr>
              <a:solidFill>
                <a:schemeClr val="accent5"/>
              </a:solidFill>
              <a:ln w="19050">
                <a:solidFill>
                  <a:schemeClr val="lt1"/>
                </a:solidFill>
              </a:ln>
              <a:effectLst/>
            </c:spPr>
          </c:dPt>
          <c:dPt>
            <c:idx val="5"/>
            <c:bubble3D val="0"/>
            <c:spPr>
              <a:solidFill>
                <a:schemeClr val="accent6"/>
              </a:solidFill>
              <a:ln w="19050">
                <a:solidFill>
                  <a:schemeClr val="lt1"/>
                </a:solidFill>
              </a:ln>
              <a:effectLst/>
            </c:spPr>
          </c:dPt>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tx1">
                        <a:lumMod val="75000"/>
                        <a:lumOff val="25000"/>
                      </a:schemeClr>
                    </a:solidFill>
                    <a:latin typeface="+mn-lt"/>
                    <a:ea typeface="+mn-ea"/>
                    <a:cs typeface="+mn-cs"/>
                  </a:defRPr>
                </a:pPr>
                <a:endParaRPr lang="en-US"/>
              </a:p>
            </c:txPr>
            <c:showLegendKey val="0"/>
            <c:showVal val="1"/>
            <c:showCatName val="0"/>
            <c:showSerName val="0"/>
            <c:showPercent val="0"/>
            <c:showBubbleSize val="0"/>
            <c:showLeaderLines val="1"/>
            <c:leaderLines>
              <c:spPr>
                <a:ln w="9525" cap="flat" cmpd="sng" algn="ctr">
                  <a:solidFill>
                    <a:schemeClr val="tx1">
                      <a:lumMod val="35000"/>
                      <a:lumOff val="65000"/>
                    </a:schemeClr>
                  </a:solidFill>
                  <a:round/>
                </a:ln>
                <a:effectLst/>
              </c:spPr>
            </c:leaderLines>
            <c:extLst>
              <c:ext xmlns:c15="http://schemas.microsoft.com/office/drawing/2012/chart" uri="{CE6537A1-D6FC-4f65-9D91-7224C49458BB}">
                <c15:layout/>
              </c:ext>
            </c:extLst>
          </c:dLbls>
          <c:cat>
            <c:strRef>
              <c:f>Sheet1!$A$2:$A$7</c:f>
              <c:strCache>
                <c:ptCount val="6"/>
                <c:pt idx="0">
                  <c:v>Junk Food</c:v>
                </c:pt>
                <c:pt idx="1">
                  <c:v>Salty Food</c:v>
                </c:pt>
                <c:pt idx="2">
                  <c:v>Cholestrol rich food</c:v>
                </c:pt>
                <c:pt idx="3">
                  <c:v>Fatty food</c:v>
                </c:pt>
                <c:pt idx="4">
                  <c:v>Oily Food</c:v>
                </c:pt>
                <c:pt idx="5">
                  <c:v>Spicy Food</c:v>
                </c:pt>
              </c:strCache>
            </c:strRef>
          </c:cat>
          <c:val>
            <c:numRef>
              <c:f>Sheet1!$B$2:$B$7</c:f>
              <c:numCache>
                <c:formatCode>General</c:formatCode>
                <c:ptCount val="6"/>
                <c:pt idx="0">
                  <c:v>71</c:v>
                </c:pt>
                <c:pt idx="1">
                  <c:v>11</c:v>
                </c:pt>
                <c:pt idx="2">
                  <c:v>29</c:v>
                </c:pt>
                <c:pt idx="3">
                  <c:v>63</c:v>
                </c:pt>
                <c:pt idx="4">
                  <c:v>24</c:v>
                </c:pt>
                <c:pt idx="5">
                  <c:v>2</c:v>
                </c:pt>
              </c:numCache>
            </c:numRef>
          </c:val>
        </c:ser>
        <c:dLbls>
          <c:showLegendKey val="0"/>
          <c:showVal val="0"/>
          <c:showCatName val="0"/>
          <c:showSerName val="0"/>
          <c:showPercent val="0"/>
          <c:showBubbleSize val="0"/>
          <c:showLeaderLines val="1"/>
        </c:dLbls>
        <c:firstSliceAng val="0"/>
      </c:pieChart>
      <c:spPr>
        <a:noFill/>
        <a:ln>
          <a:noFill/>
        </a:ln>
        <a:effectLst/>
      </c:spPr>
    </c:plotArea>
    <c:legend>
      <c:legendPos val="b"/>
      <c:legendEntry>
        <c:idx val="0"/>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1"/>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2"/>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3"/>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4"/>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egendEntry>
        <c:idx val="5"/>
        <c:txPr>
          <a:bodyPr rot="0" spcFirstLastPara="1" vertOverflow="ellipsis" vert="horz" wrap="square" anchor="ctr" anchorCtr="1"/>
          <a:lstStyle/>
          <a:p>
            <a:pPr>
              <a:defRPr sz="1400" b="0" i="0" u="none" strike="noStrike" kern="1200" baseline="0">
                <a:solidFill>
                  <a:schemeClr val="tx1">
                    <a:lumMod val="65000"/>
                    <a:lumOff val="35000"/>
                  </a:schemeClr>
                </a:solidFill>
                <a:latin typeface="+mn-lt"/>
                <a:ea typeface="+mn-ea"/>
                <a:cs typeface="+mn-cs"/>
              </a:defRPr>
            </a:pPr>
            <a:endParaRPr lang="en-US"/>
          </a:p>
        </c:txPr>
      </c:legendEntry>
      <c:layout>
        <c:manualLayout>
          <c:xMode val="edge"/>
          <c:yMode val="edge"/>
          <c:x val="0.05"/>
          <c:y val="0.89465336806576923"/>
          <c:w val="0.9"/>
          <c:h val="9.2508973725255919E-2"/>
        </c:manualLayout>
      </c:layout>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1">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5">
  <cs:axisTitle>
    <cs:lnRef idx="0"/>
    <cs:fillRef idx="0"/>
    <cs:effectRef idx="0"/>
    <cs:fontRef idx="minor">
      <a:schemeClr val="tx1">
        <a:lumMod val="65000"/>
        <a:lumOff val="35000"/>
      </a:schemeClr>
    </cs:fontRef>
    <cs:defRPr sz="1197" kern="1200" cap="all"/>
  </cs:axisTitle>
  <cs:categoryAxis>
    <cs:lnRef idx="0"/>
    <cs:fillRef idx="0"/>
    <cs:effectRef idx="0"/>
    <cs:fontRef idx="minor">
      <a:schemeClr val="tx1">
        <a:lumMod val="65000"/>
        <a:lumOff val="35000"/>
      </a:schemeClr>
    </cs:fontRef>
    <cs:spPr>
      <a:ln w="15875" cap="flat" cmpd="sng" algn="ctr">
        <a:solidFill>
          <a:schemeClr val="tx1">
            <a:lumMod val="25000"/>
            <a:lumOff val="75000"/>
          </a:schemeClr>
        </a:solidFill>
        <a:round/>
      </a:ln>
    </cs:spPr>
    <cs:defRPr sz="1197" kern="1200" cap="none" spc="20" normalizeH="0" baseline="0"/>
  </cs:categoryAxis>
  <cs:chartArea mods="allowNoFillOverride allowNoLineOverride">
    <cs:lnRef idx="0"/>
    <cs:fillRef idx="0"/>
    <cs:effectRef idx="0"/>
    <cs:fontRef idx="minor">
      <a:schemeClr val="dk1"/>
    </cs:fontRef>
    <cs:spPr>
      <a:solidFill>
        <a:schemeClr val="lt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bg1"/>
    </cs:fontRef>
    <cs:spPr>
      <a:solidFill>
        <a:schemeClr val="tx1">
          <a:lumMod val="50000"/>
          <a:lumOff val="50000"/>
        </a:schemeClr>
      </a:solidFill>
    </cs:spPr>
    <cs:defRPr sz="1197"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70000"/>
        </a:schemeClr>
      </a:solidFill>
    </cs:spPr>
  </cs:dataPoint>
  <cs:dataPoint3D>
    <cs:lnRef idx="0"/>
    <cs:fillRef idx="0">
      <cs:styleClr val="auto"/>
    </cs:fillRef>
    <cs:effectRef idx="0"/>
    <cs:fontRef idx="minor">
      <a:schemeClr val="dk1"/>
    </cs:fontRef>
    <cs:spPr>
      <a:solidFill>
        <a:schemeClr val="phClr">
          <a:alpha val="70000"/>
        </a:schemeClr>
      </a:solidFill>
    </cs:spPr>
  </cs:dataPoint3D>
  <cs:dataPointLine>
    <cs:lnRef idx="0">
      <cs:styleClr val="auto"/>
    </cs:lnRef>
    <cs:fillRef idx="0"/>
    <cs:effectRef idx="0"/>
    <cs:fontRef idx="minor">
      <a:schemeClr val="dk1"/>
    </cs:fontRef>
    <cs:spPr>
      <a:ln w="28575" cap="rnd">
        <a:solidFill>
          <a:schemeClr val="phClr">
            <a:alpha val="70000"/>
          </a:schemeClr>
        </a:solidFill>
        <a:round/>
      </a:ln>
    </cs:spPr>
  </cs:dataPointLine>
  <cs:dataPointMarker>
    <cs:lnRef idx="0"/>
    <cs:fillRef idx="0">
      <cs:styleClr val="auto"/>
    </cs:fillRef>
    <cs:effectRef idx="0"/>
    <cs:fontRef idx="minor">
      <a:schemeClr val="dk1"/>
    </cs:fontRef>
    <cs:spPr>
      <a:solidFill>
        <a:schemeClr val="phClr">
          <a:alpha val="70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tx1">
        <a:lumMod val="65000"/>
        <a:lumOff val="35000"/>
      </a:schemeClr>
    </cs:fontRef>
    <cs:spPr>
      <a:ln w="9525">
        <a:solidFill>
          <a:schemeClr val="tx1">
            <a:lumMod val="15000"/>
            <a:lumOff val="85000"/>
          </a:schemeClr>
        </a:solidFill>
      </a:ln>
    </cs:spPr>
    <cs:defRPr sz="1197" kern="1200"/>
  </cs:dataTable>
  <cs:downBar>
    <cs:lnRef idx="0"/>
    <cs:fillRef idx="0"/>
    <cs:effectRef idx="0"/>
    <cs:fontRef idx="minor">
      <a:schemeClr val="dk1"/>
    </cs:fontRef>
    <cs:spPr>
      <a:solidFill>
        <a:schemeClr val="dk1">
          <a:lumMod val="75000"/>
          <a:lumOff val="25000"/>
        </a:schemeClr>
      </a:solidFill>
      <a:ln w="9525">
        <a:solidFill>
          <a:schemeClr val="tx1">
            <a:lumMod val="65000"/>
            <a:lumOff val="35000"/>
          </a:schemeClr>
        </a:solidFill>
      </a:ln>
    </cs:spPr>
  </cs:downBar>
  <cs:dropLine>
    <cs:lnRef idx="0"/>
    <cs:fillRef idx="0"/>
    <cs:effectRef idx="0"/>
    <cs:fontRef idx="minor">
      <a:schemeClr val="dk1"/>
    </cs:fontRef>
    <cs:spPr>
      <a:ln w="9525">
        <a:solidFill>
          <a:schemeClr val="tx1">
            <a:lumMod val="35000"/>
            <a:lumOff val="65000"/>
          </a:schemeClr>
        </a:solidFill>
        <a:round/>
      </a:ln>
    </cs:spPr>
  </cs:dropLine>
  <cs:errorBar>
    <cs:lnRef idx="0"/>
    <cs:fillRef idx="0"/>
    <cs:effectRef idx="0"/>
    <cs:fontRef idx="minor">
      <a:schemeClr val="dk1"/>
    </cs:fontRef>
    <cs:spPr>
      <a:ln w="9525">
        <a:solidFill>
          <a:schemeClr val="tx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solidFill>
          <a:schemeClr val="tx1">
            <a:lumMod val="5000"/>
            <a:lumOff val="95000"/>
          </a:schemeClr>
        </a:solidFill>
        <a:round/>
      </a:ln>
    </cs:spPr>
  </cs:gridlineMajor>
  <cs:gridlineMinor>
    <cs:lnRef idx="0"/>
    <cs:fillRef idx="0"/>
    <cs:effectRef idx="0"/>
    <cs:fontRef idx="minor">
      <a:schemeClr val="dk1"/>
    </cs:fontRef>
    <cs:spPr>
      <a:ln>
        <a:solidFill>
          <a:schemeClr val="tx1">
            <a:lumMod val="5000"/>
            <a:lumOff val="95000"/>
          </a:schemeClr>
        </a:solidFill>
      </a:ln>
    </cs:spPr>
  </cs:gridlineMinor>
  <cs:hiLoLine>
    <cs:lnRef idx="0"/>
    <cs:fillRef idx="0"/>
    <cs:effectRef idx="0"/>
    <cs:fontRef idx="minor">
      <a:schemeClr val="dk1"/>
    </cs:fontRef>
    <cs:spPr>
      <a:ln w="9525">
        <a:solidFill>
          <a:schemeClr val="tx1">
            <a:lumMod val="35000"/>
            <a:lumOff val="65000"/>
          </a:schemeClr>
        </a:solidFill>
        <a:round/>
      </a:ln>
    </cs:spPr>
  </cs:hiLoLine>
  <cs:leaderLine>
    <cs:lnRef idx="0"/>
    <cs:fillRef idx="0"/>
    <cs:effectRef idx="0"/>
    <cs:fontRef idx="minor">
      <a:schemeClr val="dk1"/>
    </cs:fontRef>
    <cs:spPr>
      <a:ln w="9525">
        <a:solidFill>
          <a:schemeClr val="tx1">
            <a:lumMod val="35000"/>
            <a:lumOff val="65000"/>
          </a:schemeClr>
        </a:solidFill>
      </a:ln>
    </cs:spPr>
  </cs:leaderLine>
  <cs:legend>
    <cs:lnRef idx="0"/>
    <cs:fillRef idx="0"/>
    <cs:effectRef idx="0"/>
    <cs:fontRef idx="minor">
      <a:schemeClr val="tx1">
        <a:lumMod val="65000"/>
        <a:lumOff val="35000"/>
      </a:schemeClr>
    </cs:fontRef>
    <cs:defRPr sz="1197" kern="1200" baseline="0"/>
  </cs:legend>
  <cs:plotArea mods="allowNoFillOverride allowNoLineOverride">
    <cs:lnRef idx="0"/>
    <cs:fillRef idx="0"/>
    <cs:effectRef idx="0"/>
    <cs:fontRef idx="minor">
      <a:schemeClr val="dk1"/>
    </cs:fontRef>
  </cs:plotArea>
  <cs:plotArea3D mods="allowNoFillOverride allowNoLineOverride">
    <cs:lnRef idx="0"/>
    <cs:fillRef idx="0"/>
    <cs:effectRef idx="0"/>
    <cs:fontRef idx="minor">
      <a:schemeClr val="dk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dk1"/>
    </cs:fontRef>
    <cs:spPr>
      <a:ln w="9525">
        <a:solidFill>
          <a:schemeClr val="tx1">
            <a:lumMod val="35000"/>
            <a:lumOff val="65000"/>
          </a:schemeClr>
        </a:solidFill>
        <a:round/>
      </a:ln>
    </cs:spPr>
  </cs:seriesLine>
  <cs:title>
    <cs:lnRef idx="0"/>
    <cs:fillRef idx="0"/>
    <cs:effectRef idx="0"/>
    <cs:fontRef idx="major">
      <a:schemeClr val="tx1">
        <a:lumMod val="65000"/>
        <a:lumOff val="35000"/>
      </a:schemeClr>
    </cs:fontRef>
    <cs:defRPr sz="2128" b="0" i="0" kern="1200" cap="none" spc="50" normalizeH="0" baseline="0"/>
  </cs:title>
  <cs:trendline>
    <cs:lnRef idx="0">
      <cs:styleClr val="auto"/>
    </cs:lnRef>
    <cs:fillRef idx="0"/>
    <cs:effectRef idx="0"/>
    <cs:fontRef idx="minor">
      <a:schemeClr val="dk1"/>
    </cs:fontRef>
    <cs:spPr>
      <a:ln w="15875" cap="rnd">
        <a:solidFill>
          <a:schemeClr val="phClr"/>
        </a:solidFill>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65000"/>
            <a:lumOff val="35000"/>
          </a:schemeClr>
        </a:solidFill>
      </a:ln>
    </cs:spPr>
  </cs:upBar>
  <cs:valueAxis>
    <cs:lnRef idx="0"/>
    <cs:fillRef idx="0"/>
    <cs:effectRef idx="0"/>
    <cs:fontRef idx="minor">
      <a:schemeClr val="tx1">
        <a:lumMod val="65000"/>
        <a:lumOff val="35000"/>
      </a:schemeClr>
    </cs:fontRef>
    <cs:defRPr sz="1197" kern="1200" spc="20" baseline="0"/>
  </cs:valueAxis>
  <cs:wall>
    <cs:lnRef idx="0"/>
    <cs:fillRef idx="0"/>
    <cs:effectRef idx="0"/>
    <cs:fontRef idx="minor">
      <a:schemeClr val="dk1"/>
    </cs:fontRef>
  </cs:wall>
</cs:chartStyle>
</file>

<file path=ppt/charts/style2.xml><?xml version="1.0" encoding="utf-8"?>
<cs:chartStyle xmlns:cs="http://schemas.microsoft.com/office/drawing/2012/chartStyle" xmlns:a="http://schemas.openxmlformats.org/drawingml/2006/main" id="231">
  <cs:axisTitle>
    <cs:lnRef idx="0"/>
    <cs:fillRef idx="0"/>
    <cs:effectRef idx="0"/>
    <cs:fontRef idx="minor">
      <a:schemeClr val="tx2"/>
    </cs:fontRef>
    <cs:defRPr sz="1197" b="1" kern="1200"/>
  </cs:axisTitle>
  <cs:categoryAxis>
    <cs:lnRef idx="0"/>
    <cs:fillRef idx="0"/>
    <cs:effectRef idx="0"/>
    <cs:fontRef idx="minor">
      <a:schemeClr val="tx2"/>
    </cs:fontRef>
    <cs:spPr>
      <a:ln w="9525" cap="flat" cmpd="sng" algn="ctr">
        <a:solidFill>
          <a:schemeClr val="tx2">
            <a:lumMod val="15000"/>
            <a:lumOff val="85000"/>
          </a:schemeClr>
        </a:solidFill>
        <a:round/>
      </a:ln>
    </cs:spPr>
    <cs:defRPr sz="1197" kern="1200"/>
  </cs:categoryAxis>
  <cs:chartArea mods="allowNoFillOverride allowNoLineOverride">
    <cs:lnRef idx="0"/>
    <cs:fillRef idx="0"/>
    <cs:effectRef idx="0"/>
    <cs:fontRef idx="minor">
      <a:schemeClr val="tx2"/>
    </cs:fontRef>
    <cs:spPr>
      <a:solidFill>
        <a:schemeClr val="bg1"/>
      </a:solidFill>
      <a:ln w="9525" cap="flat" cmpd="sng" algn="ctr">
        <a:solidFill>
          <a:schemeClr val="tx2">
            <a:lumMod val="15000"/>
            <a:lumOff val="85000"/>
          </a:schemeClr>
        </a:solidFill>
        <a:round/>
      </a:ln>
    </cs:spPr>
    <cs:defRPr sz="1197" kern="1200"/>
  </cs:chartArea>
  <cs:dataLabel>
    <cs:lnRef idx="0"/>
    <cs:fillRef idx="0"/>
    <cs:effectRef idx="0"/>
    <cs:fontRef idx="minor">
      <a:schemeClr val="tx2"/>
    </cs:fontRef>
    <cs:defRPr sz="1197" kern="1200"/>
  </cs:dataLabel>
  <cs:dataLabelCallout>
    <cs:lnRef idx="0"/>
    <cs:fillRef idx="0"/>
    <cs:effectRef idx="0"/>
    <cs:fontRef idx="minor">
      <a:schemeClr val="dk2">
        <a:lumMod val="7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2"/>
    <cs:fontRef idx="minor">
      <a:schemeClr val="tx2"/>
    </cs:fontRef>
  </cs:dataPoint>
  <cs:dataPoint3D>
    <cs:lnRef idx="0"/>
    <cs:fillRef idx="3">
      <cs:styleClr val="auto"/>
    </cs:fillRef>
    <cs:effectRef idx="2"/>
    <cs:fontRef idx="minor">
      <a:schemeClr val="tx2"/>
    </cs:fontRef>
  </cs:dataPoint3D>
  <cs:dataPointLine>
    <cs:lnRef idx="0">
      <cs:styleClr val="auto"/>
    </cs:lnRef>
    <cs:fillRef idx="3"/>
    <cs:effectRef idx="2"/>
    <cs:fontRef idx="minor">
      <a:schemeClr val="tx2"/>
    </cs:fontRef>
    <cs:spPr>
      <a:ln w="31750" cap="rnd">
        <a:solidFill>
          <a:schemeClr val="phClr"/>
        </a:solidFill>
        <a:round/>
      </a:ln>
    </cs:spPr>
  </cs:dataPointLine>
  <cs:dataPointMarker>
    <cs:lnRef idx="0"/>
    <cs:fillRef idx="3">
      <cs:styleClr val="auto"/>
    </cs:fillRef>
    <cs:effectRef idx="2"/>
    <cs:fontRef idx="minor">
      <a:schemeClr val="tx2"/>
    </cs:fontRef>
    <cs:spPr>
      <a:ln w="12700">
        <a:solidFill>
          <a:schemeClr val="lt2"/>
        </a:solidFill>
        <a:round/>
      </a:ln>
    </cs:spPr>
  </cs:dataPointMarker>
  <cs:dataPointMarkerLayout symbol="circle" size="6"/>
  <cs:dataPointWireframe>
    <cs:lnRef idx="0">
      <cs:styleClr val="auto"/>
    </cs:lnRef>
    <cs:fillRef idx="3"/>
    <cs:effectRef idx="2"/>
    <cs:fontRef idx="minor">
      <a:schemeClr val="tx2"/>
    </cs:fontRef>
    <cs:spPr>
      <a:ln w="9525" cap="rnd">
        <a:solidFill>
          <a:schemeClr val="phClr"/>
        </a:solidFill>
        <a:round/>
      </a:ln>
    </cs:spPr>
  </cs:dataPointWireframe>
  <cs:dataTable>
    <cs:lnRef idx="0"/>
    <cs:fillRef idx="0"/>
    <cs:effectRef idx="0"/>
    <cs:fontRef idx="minor">
      <a:schemeClr val="tx2"/>
    </cs:fontRef>
    <cs:spPr>
      <a:ln w="9525">
        <a:solidFill>
          <a:schemeClr val="tx2">
            <a:lumMod val="15000"/>
            <a:lumOff val="85000"/>
          </a:schemeClr>
        </a:solidFill>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2"/>
    </cs:fontRef>
    <cs:spPr>
      <a:ln w="9525">
        <a:solidFill>
          <a:schemeClr val="tx2">
            <a:lumMod val="60000"/>
            <a:lumOff val="40000"/>
          </a:schemeClr>
        </a:solidFill>
        <a:prstDash val="dash"/>
      </a:ln>
    </cs:spPr>
  </cs:dropLine>
  <cs:errorBar>
    <cs:lnRef idx="0"/>
    <cs:fillRef idx="0"/>
    <cs:effectRef idx="0"/>
    <cs:fontRef idx="minor">
      <a:schemeClr val="tx2"/>
    </cs:fontRef>
    <cs:spPr>
      <a:ln w="9525">
        <a:solidFill>
          <a:schemeClr val="tx2">
            <a:lumMod val="75000"/>
          </a:schemeClr>
        </a:solidFill>
        <a:round/>
      </a:ln>
    </cs:spPr>
  </cs:errorBar>
  <cs:floor>
    <cs:lnRef idx="0"/>
    <cs:fillRef idx="0"/>
    <cs:effectRef idx="0"/>
    <cs:fontRef idx="minor">
      <a:schemeClr val="tx2"/>
    </cs:fontRef>
  </cs:floor>
  <cs:gridlineMajor>
    <cs:lnRef idx="0"/>
    <cs:fillRef idx="0"/>
    <cs:effectRef idx="0"/>
    <cs:fontRef idx="minor">
      <a:schemeClr val="tx2"/>
    </cs:fontRef>
    <cs:spPr>
      <a:ln w="9525" cap="flat" cmpd="sng" algn="ctr">
        <a:solidFill>
          <a:schemeClr val="tx2">
            <a:lumMod val="15000"/>
            <a:lumOff val="85000"/>
          </a:schemeClr>
        </a:solidFill>
        <a:round/>
      </a:ln>
    </cs:spPr>
  </cs:gridlineMajor>
  <cs:gridlineMinor>
    <cs:lnRef idx="0"/>
    <cs:fillRef idx="0"/>
    <cs:effectRef idx="0"/>
    <cs:fontRef idx="minor">
      <a:schemeClr val="tx2"/>
    </cs:fontRef>
    <cs:spPr>
      <a:ln>
        <a:solidFill>
          <a:schemeClr val="tx2">
            <a:lumMod val="5000"/>
            <a:lumOff val="95000"/>
          </a:schemeClr>
        </a:solidFill>
      </a:ln>
    </cs:spPr>
  </cs:gridlineMinor>
  <cs:hiLoLine>
    <cs:lnRef idx="0"/>
    <cs:fillRef idx="0"/>
    <cs:effectRef idx="0"/>
    <cs:fontRef idx="minor">
      <a:schemeClr val="tx2"/>
    </cs:fontRef>
    <cs:spPr>
      <a:ln w="9525">
        <a:solidFill>
          <a:schemeClr val="tx2">
            <a:lumMod val="60000"/>
            <a:lumOff val="40000"/>
          </a:schemeClr>
        </a:solidFill>
        <a:prstDash val="dash"/>
      </a:ln>
    </cs:spPr>
  </cs:hiLoLine>
  <cs:leaderLine>
    <cs:lnRef idx="0"/>
    <cs:fillRef idx="0"/>
    <cs:effectRef idx="0"/>
    <cs:fontRef idx="minor">
      <a:schemeClr val="tx2"/>
    </cs:fontRef>
    <cs:spPr>
      <a:ln w="9525">
        <a:solidFill>
          <a:schemeClr val="tx2">
            <a:lumMod val="35000"/>
            <a:lumOff val="65000"/>
          </a:schemeClr>
        </a:solidFill>
      </a:ln>
    </cs:spPr>
  </cs:leaderLine>
  <cs:legend>
    <cs:lnRef idx="0"/>
    <cs:fillRef idx="0"/>
    <cs:effectRef idx="0"/>
    <cs:fontRef idx="minor">
      <a:schemeClr val="tx2"/>
    </cs:fontRef>
    <cs:defRPr sz="1197" kern="1200"/>
  </cs:legend>
  <cs:plotArea>
    <cs:lnRef idx="0"/>
    <cs:fillRef idx="0"/>
    <cs:effectRef idx="0"/>
    <cs:fontRef idx="minor">
      <a:schemeClr val="tx2"/>
    </cs:fontRef>
  </cs:plotArea>
  <cs:plotArea3D>
    <cs:lnRef idx="0"/>
    <cs:fillRef idx="0"/>
    <cs:effectRef idx="0"/>
    <cs:fontRef idx="minor">
      <a:schemeClr val="tx2"/>
    </cs:fontRef>
  </cs:plotArea3D>
  <cs:seriesAxis>
    <cs:lnRef idx="0"/>
    <cs:fillRef idx="0"/>
    <cs:effectRef idx="0"/>
    <cs:fontRef idx="minor">
      <a:schemeClr val="tx2"/>
    </cs:fontRef>
    <cs:spPr>
      <a:ln w="9525" cap="flat" cmpd="sng" algn="ctr">
        <a:solidFill>
          <a:schemeClr val="tx2">
            <a:lumMod val="15000"/>
            <a:lumOff val="85000"/>
          </a:schemeClr>
        </a:solidFill>
        <a:round/>
      </a:ln>
    </cs:spPr>
    <cs:defRPr sz="1197" kern="1200"/>
  </cs:seriesAxis>
  <cs:seriesLine>
    <cs:lnRef idx="0"/>
    <cs:fillRef idx="0"/>
    <cs:effectRef idx="0"/>
    <cs:fontRef idx="minor">
      <a:schemeClr val="tx2"/>
    </cs:fontRef>
    <cs:spPr>
      <a:ln w="9525">
        <a:solidFill>
          <a:schemeClr val="tx2">
            <a:lumMod val="60000"/>
            <a:lumOff val="40000"/>
          </a:schemeClr>
        </a:solidFill>
        <a:prstDash val="dash"/>
      </a:ln>
    </cs:spPr>
  </cs:seriesLine>
  <cs:title>
    <cs:lnRef idx="0"/>
    <cs:fillRef idx="0"/>
    <cs:effectRef idx="0"/>
    <cs:fontRef idx="minor">
      <a:schemeClr val="tx2"/>
    </cs:fontRef>
    <cs:defRPr sz="2128" b="1" kern="1200"/>
  </cs:title>
  <cs:trendline>
    <cs:lnRef idx="0">
      <cs:styleClr val="auto"/>
    </cs:lnRef>
    <cs:fillRef idx="0"/>
    <cs:effectRef idx="0"/>
    <cs:fontRef idx="minor">
      <a:schemeClr val="tx2"/>
    </cs:fontRef>
    <cs:spPr>
      <a:ln w="19050" cap="rnd">
        <a:solidFill>
          <a:schemeClr val="phClr"/>
        </a:solidFill>
        <a:prstDash val="sysDash"/>
      </a:ln>
    </cs:spPr>
  </cs:trendline>
  <cs:trendlineLabel>
    <cs:lnRef idx="0"/>
    <cs:fillRef idx="0"/>
    <cs:effectRef idx="0"/>
    <cs:fontRef idx="minor">
      <a:schemeClr val="tx2"/>
    </cs:fontRef>
    <cs:defRPr sz="1197" kern="1200"/>
  </cs:trendlineLabel>
  <cs:upBar>
    <cs:lnRef idx="0"/>
    <cs:fillRef idx="0"/>
    <cs:effectRef idx="0"/>
    <cs:fontRef idx="minor">
      <a:schemeClr val="tx2"/>
    </cs:fontRef>
    <cs:spPr>
      <a:solidFill>
        <a:schemeClr val="lt1"/>
      </a:solidFill>
      <a:ln w="9525">
        <a:solidFill>
          <a:schemeClr val="tx1">
            <a:lumMod val="15000"/>
            <a:lumOff val="85000"/>
          </a:schemeClr>
        </a:solidFill>
      </a:ln>
    </cs:spPr>
  </cs:upBar>
  <cs:valueAxis>
    <cs:lnRef idx="0"/>
    <cs:fillRef idx="0"/>
    <cs:effectRef idx="0"/>
    <cs:fontRef idx="minor">
      <a:schemeClr val="tx2"/>
    </cs:fontRef>
    <cs:defRPr sz="1197" kern="1200"/>
  </cs:valueAxis>
  <cs:wall>
    <cs:lnRef idx="0"/>
    <cs:fillRef idx="0"/>
    <cs:effectRef idx="0"/>
    <cs:fontRef idx="minor">
      <a:schemeClr val="tx2"/>
    </cs:fontRef>
  </cs:wall>
</cs:chartStyle>
</file>

<file path=ppt/charts/style3.xml><?xml version="1.0" encoding="utf-8"?>
<cs:chartStyle xmlns:cs="http://schemas.microsoft.com/office/drawing/2012/chartStyle" xmlns:a="http://schemas.openxmlformats.org/drawingml/2006/main" id="25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197"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ln w="19050">
        <a:solidFill>
          <a:schemeClr val="lt1"/>
        </a:solidFill>
      </a:ln>
    </cs:spPr>
  </cs:dataPoint>
  <cs:dataPoint3D>
    <cs:lnRef idx="0"/>
    <cs:fillRef idx="1">
      <cs:styleClr val="auto"/>
    </cs:fillRef>
    <cs:effectRef idx="0"/>
    <cs:fontRef idx="minor">
      <a:schemeClr val="tx1"/>
    </cs:fontRef>
    <cs:spPr>
      <a:ln w="25400">
        <a:solidFill>
          <a:schemeClr val="lt1"/>
        </a:solidFill>
      </a:ln>
    </cs:spPr>
  </cs:dataPoint3D>
  <cs:dataPointLine>
    <cs:lnRef idx="0">
      <cs:styleClr val="auto"/>
    </cs:lnRef>
    <cs:fillRef idx="0"/>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0"/>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diagrams/_rels/data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4" Type="http://schemas.openxmlformats.org/officeDocument/2006/relationships/image" Target="../media/image5.jpeg"/></Relationships>
</file>

<file path=ppt/diagrams/_rels/drawing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image" Target="../media/image3.jpeg"/><Relationship Id="rId1" Type="http://schemas.openxmlformats.org/officeDocument/2006/relationships/image" Target="../media/image2.jpeg"/><Relationship Id="rId4"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ADE50C9-6A62-45AC-AF42-A90DC46A3209}" type="doc">
      <dgm:prSet loTypeId="urn:microsoft.com/office/officeart/2008/layout/TitlePictureLineup" loCatId="picture" qsTypeId="urn:microsoft.com/office/officeart/2005/8/quickstyle/simple1" qsCatId="simple" csTypeId="urn:microsoft.com/office/officeart/2005/8/colors/accent1_2" csCatId="accent1" phldr="1"/>
      <dgm:spPr/>
      <dgm:t>
        <a:bodyPr/>
        <a:lstStyle/>
        <a:p>
          <a:endParaRPr lang="en-US"/>
        </a:p>
      </dgm:t>
    </dgm:pt>
    <dgm:pt modelId="{5F712884-449D-4DB5-9953-28B7C76B95EA}">
      <dgm:prSet phldrT="[Text]"/>
      <dgm:spPr/>
      <dgm:t>
        <a:bodyPr/>
        <a:lstStyle/>
        <a:p>
          <a:r>
            <a:rPr lang="en-US" dirty="0" smtClean="0"/>
            <a:t>Step 1</a:t>
          </a:r>
          <a:endParaRPr lang="en-US" dirty="0"/>
        </a:p>
      </dgm:t>
    </dgm:pt>
    <dgm:pt modelId="{959B81DB-0329-4043-A334-D05EB5160B66}" type="parTrans" cxnId="{5BBBD0A9-97DA-480E-AD44-1947C76CE5E6}">
      <dgm:prSet/>
      <dgm:spPr/>
      <dgm:t>
        <a:bodyPr/>
        <a:lstStyle/>
        <a:p>
          <a:endParaRPr lang="en-US"/>
        </a:p>
      </dgm:t>
    </dgm:pt>
    <dgm:pt modelId="{EB5FE175-6B6D-4195-A86F-6DFA96778160}" type="sibTrans" cxnId="{5BBBD0A9-97DA-480E-AD44-1947C76CE5E6}">
      <dgm:prSet/>
      <dgm:spPr/>
      <dgm:t>
        <a:bodyPr/>
        <a:lstStyle/>
        <a:p>
          <a:endParaRPr lang="en-US"/>
        </a:p>
      </dgm:t>
    </dgm:pt>
    <dgm:pt modelId="{3C06DC45-D510-48CC-B9DC-C19564791119}">
      <dgm:prSet phldrT="[Text]"/>
      <dgm:spPr/>
      <dgm:t>
        <a:bodyPr/>
        <a:lstStyle/>
        <a:p>
          <a:r>
            <a:rPr lang="en-US" dirty="0" smtClean="0"/>
            <a:t>Preparation of questionnaire and its testing</a:t>
          </a:r>
          <a:endParaRPr lang="en-US" dirty="0"/>
        </a:p>
      </dgm:t>
    </dgm:pt>
    <dgm:pt modelId="{65F5C7C6-EB25-442A-AB0B-B47F97609474}" type="parTrans" cxnId="{55246683-0A80-455D-B6B5-2B2736293CF2}">
      <dgm:prSet/>
      <dgm:spPr/>
      <dgm:t>
        <a:bodyPr/>
        <a:lstStyle/>
        <a:p>
          <a:endParaRPr lang="en-US"/>
        </a:p>
      </dgm:t>
    </dgm:pt>
    <dgm:pt modelId="{D1AB7263-DC38-4830-9C45-C1403EA8E20B}" type="sibTrans" cxnId="{55246683-0A80-455D-B6B5-2B2736293CF2}">
      <dgm:prSet/>
      <dgm:spPr/>
      <dgm:t>
        <a:bodyPr/>
        <a:lstStyle/>
        <a:p>
          <a:endParaRPr lang="en-US"/>
        </a:p>
      </dgm:t>
    </dgm:pt>
    <dgm:pt modelId="{981C2CD8-7E8A-4682-8B5A-A510268B34AC}">
      <dgm:prSet phldrT="[Text]"/>
      <dgm:spPr/>
      <dgm:t>
        <a:bodyPr/>
        <a:lstStyle/>
        <a:p>
          <a:r>
            <a:rPr lang="en-US" dirty="0" smtClean="0"/>
            <a:t>Step 2</a:t>
          </a:r>
          <a:endParaRPr lang="en-US" dirty="0"/>
        </a:p>
      </dgm:t>
    </dgm:pt>
    <dgm:pt modelId="{1185AE54-EDEE-4D55-93F6-F7D354ED7C11}" type="parTrans" cxnId="{D95BF8C4-EEA0-4AAE-8693-AFAC7500B286}">
      <dgm:prSet/>
      <dgm:spPr/>
      <dgm:t>
        <a:bodyPr/>
        <a:lstStyle/>
        <a:p>
          <a:endParaRPr lang="en-US"/>
        </a:p>
      </dgm:t>
    </dgm:pt>
    <dgm:pt modelId="{D7467A3A-2B78-4CDD-91C9-D96452997227}" type="sibTrans" cxnId="{D95BF8C4-EEA0-4AAE-8693-AFAC7500B286}">
      <dgm:prSet/>
      <dgm:spPr/>
      <dgm:t>
        <a:bodyPr/>
        <a:lstStyle/>
        <a:p>
          <a:endParaRPr lang="en-US"/>
        </a:p>
      </dgm:t>
    </dgm:pt>
    <dgm:pt modelId="{CF1FE966-0BB0-47ED-84B3-EC7AB055925F}">
      <dgm:prSet phldrT="[Text]"/>
      <dgm:spPr/>
      <dgm:t>
        <a:bodyPr/>
        <a:lstStyle/>
        <a:p>
          <a:r>
            <a:rPr lang="en-US" dirty="0" smtClean="0"/>
            <a:t>Ethical</a:t>
          </a:r>
          <a:r>
            <a:rPr lang="en-US" baseline="0" dirty="0" smtClean="0"/>
            <a:t> approval</a:t>
          </a:r>
          <a:endParaRPr lang="en-US" dirty="0"/>
        </a:p>
      </dgm:t>
    </dgm:pt>
    <dgm:pt modelId="{FB956851-3BB2-4FF1-A9D6-4692FA0EFDCA}" type="parTrans" cxnId="{7A81218D-5146-40F9-9731-5BD21503537E}">
      <dgm:prSet/>
      <dgm:spPr/>
      <dgm:t>
        <a:bodyPr/>
        <a:lstStyle/>
        <a:p>
          <a:endParaRPr lang="en-US"/>
        </a:p>
      </dgm:t>
    </dgm:pt>
    <dgm:pt modelId="{831C3CE2-0F23-433C-85CA-9D194AAC5E20}" type="sibTrans" cxnId="{7A81218D-5146-40F9-9731-5BD21503537E}">
      <dgm:prSet/>
      <dgm:spPr/>
      <dgm:t>
        <a:bodyPr/>
        <a:lstStyle/>
        <a:p>
          <a:endParaRPr lang="en-US"/>
        </a:p>
      </dgm:t>
    </dgm:pt>
    <dgm:pt modelId="{DC2DF88C-35A0-4E30-A3E4-E002DC34F521}">
      <dgm:prSet phldrT="[Text]"/>
      <dgm:spPr/>
      <dgm:t>
        <a:bodyPr/>
        <a:lstStyle/>
        <a:p>
          <a:r>
            <a:rPr lang="en-US" dirty="0" smtClean="0"/>
            <a:t>Step 3</a:t>
          </a:r>
          <a:endParaRPr lang="en-US" dirty="0"/>
        </a:p>
      </dgm:t>
    </dgm:pt>
    <dgm:pt modelId="{9BB88C43-2261-4EC7-A70D-463964685938}" type="parTrans" cxnId="{63D5015B-3865-4A4B-AEB1-FBEF0DE71B9A}">
      <dgm:prSet/>
      <dgm:spPr/>
      <dgm:t>
        <a:bodyPr/>
        <a:lstStyle/>
        <a:p>
          <a:endParaRPr lang="en-US"/>
        </a:p>
      </dgm:t>
    </dgm:pt>
    <dgm:pt modelId="{4DFC88DE-E0F0-4976-9B83-58EADA7CE300}" type="sibTrans" cxnId="{63D5015B-3865-4A4B-AEB1-FBEF0DE71B9A}">
      <dgm:prSet/>
      <dgm:spPr/>
      <dgm:t>
        <a:bodyPr/>
        <a:lstStyle/>
        <a:p>
          <a:endParaRPr lang="en-US"/>
        </a:p>
      </dgm:t>
    </dgm:pt>
    <dgm:pt modelId="{DF9FD532-8B13-446E-B6A3-59BDF574BCA8}">
      <dgm:prSet phldrT="[Text]"/>
      <dgm:spPr/>
      <dgm:t>
        <a:bodyPr/>
        <a:lstStyle/>
        <a:p>
          <a:r>
            <a:rPr lang="en-US" dirty="0" smtClean="0"/>
            <a:t>Data collection </a:t>
          </a:r>
          <a:endParaRPr lang="en-US" dirty="0"/>
        </a:p>
      </dgm:t>
    </dgm:pt>
    <dgm:pt modelId="{3A79FA23-5F3F-4F7D-B4AC-A9C282166E18}" type="parTrans" cxnId="{D998B319-C072-4BF0-B5CB-2075DB30B691}">
      <dgm:prSet/>
      <dgm:spPr/>
      <dgm:t>
        <a:bodyPr/>
        <a:lstStyle/>
        <a:p>
          <a:endParaRPr lang="en-US"/>
        </a:p>
      </dgm:t>
    </dgm:pt>
    <dgm:pt modelId="{31B32A6E-6E91-4EAA-96F6-92A0035B120A}" type="sibTrans" cxnId="{D998B319-C072-4BF0-B5CB-2075DB30B691}">
      <dgm:prSet/>
      <dgm:spPr/>
      <dgm:t>
        <a:bodyPr/>
        <a:lstStyle/>
        <a:p>
          <a:endParaRPr lang="en-US"/>
        </a:p>
      </dgm:t>
    </dgm:pt>
    <dgm:pt modelId="{F5961DD5-682B-4D21-A827-30C64679BB5F}">
      <dgm:prSet phldrT="[Text]"/>
      <dgm:spPr/>
      <dgm:t>
        <a:bodyPr/>
        <a:lstStyle/>
        <a:p>
          <a:r>
            <a:rPr lang="en-US" dirty="0" smtClean="0"/>
            <a:t>Step 4</a:t>
          </a:r>
          <a:endParaRPr lang="en-US" dirty="0"/>
        </a:p>
      </dgm:t>
    </dgm:pt>
    <dgm:pt modelId="{75D73089-01C8-4BC0-90ED-CA9D1B8E3ADF}" type="parTrans" cxnId="{73708078-FDBA-43F4-96AB-FB14C4C2602F}">
      <dgm:prSet/>
      <dgm:spPr/>
      <dgm:t>
        <a:bodyPr/>
        <a:lstStyle/>
        <a:p>
          <a:endParaRPr lang="en-US"/>
        </a:p>
      </dgm:t>
    </dgm:pt>
    <dgm:pt modelId="{CA7ED3B0-10D1-4E2F-8BA0-8D58C22A94D0}" type="sibTrans" cxnId="{73708078-FDBA-43F4-96AB-FB14C4C2602F}">
      <dgm:prSet/>
      <dgm:spPr/>
      <dgm:t>
        <a:bodyPr/>
        <a:lstStyle/>
        <a:p>
          <a:endParaRPr lang="en-US"/>
        </a:p>
      </dgm:t>
    </dgm:pt>
    <dgm:pt modelId="{72DB7378-4256-4528-8672-DEEF82828E57}">
      <dgm:prSet phldrT="[Text]"/>
      <dgm:spPr/>
      <dgm:t>
        <a:bodyPr/>
        <a:lstStyle/>
        <a:p>
          <a:r>
            <a:rPr lang="en-US" dirty="0" smtClean="0"/>
            <a:t>Statistical analysis of collected data</a:t>
          </a:r>
          <a:endParaRPr lang="en-US" dirty="0"/>
        </a:p>
      </dgm:t>
    </dgm:pt>
    <dgm:pt modelId="{97CEFC59-E261-4652-BC13-D71B45B5EC50}" type="parTrans" cxnId="{2A4D48E1-6639-4AC8-ABBF-C8A0D045AFB7}">
      <dgm:prSet/>
      <dgm:spPr/>
      <dgm:t>
        <a:bodyPr/>
        <a:lstStyle/>
        <a:p>
          <a:endParaRPr lang="en-US"/>
        </a:p>
      </dgm:t>
    </dgm:pt>
    <dgm:pt modelId="{D0054105-F7A3-4CAE-89E2-0979360A932C}" type="sibTrans" cxnId="{2A4D48E1-6639-4AC8-ABBF-C8A0D045AFB7}">
      <dgm:prSet/>
      <dgm:spPr/>
      <dgm:t>
        <a:bodyPr/>
        <a:lstStyle/>
        <a:p>
          <a:endParaRPr lang="en-US"/>
        </a:p>
      </dgm:t>
    </dgm:pt>
    <dgm:pt modelId="{B9D275DE-3F39-4129-AB6E-BE65404DB657}" type="pres">
      <dgm:prSet presAssocID="{CADE50C9-6A62-45AC-AF42-A90DC46A3209}" presName="Name0" presStyleCnt="0">
        <dgm:presLayoutVars>
          <dgm:dir/>
        </dgm:presLayoutVars>
      </dgm:prSet>
      <dgm:spPr/>
      <dgm:t>
        <a:bodyPr/>
        <a:lstStyle/>
        <a:p>
          <a:endParaRPr lang="en-US"/>
        </a:p>
      </dgm:t>
    </dgm:pt>
    <dgm:pt modelId="{ED930561-EC19-4F23-85CC-6DBA131F1C6F}" type="pres">
      <dgm:prSet presAssocID="{5F712884-449D-4DB5-9953-28B7C76B95EA}" presName="composite" presStyleCnt="0"/>
      <dgm:spPr/>
      <dgm:t>
        <a:bodyPr/>
        <a:lstStyle/>
        <a:p>
          <a:endParaRPr lang="en-US"/>
        </a:p>
      </dgm:t>
    </dgm:pt>
    <dgm:pt modelId="{34758630-FC85-4EBE-9DA4-FA5707CE2F87}" type="pres">
      <dgm:prSet presAssocID="{5F712884-449D-4DB5-9953-28B7C76B95EA}" presName="Accent" presStyleLbl="alignAcc1" presStyleIdx="0" presStyleCnt="4"/>
      <dgm:spPr/>
      <dgm:t>
        <a:bodyPr/>
        <a:lstStyle/>
        <a:p>
          <a:endParaRPr lang="en-US"/>
        </a:p>
      </dgm:t>
    </dgm:pt>
    <dgm:pt modelId="{26BD0F0C-F483-40FB-A031-5C3617A7085B}" type="pres">
      <dgm:prSet presAssocID="{5F712884-449D-4DB5-9953-28B7C76B95EA}" presName="Image" presStyleLbl="node1" presStyleIdx="0" presStyleCnt="4"/>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dgm:spPr>
      <dgm:t>
        <a:bodyPr/>
        <a:lstStyle/>
        <a:p>
          <a:endParaRPr lang="en-US"/>
        </a:p>
      </dgm:t>
    </dgm:pt>
    <dgm:pt modelId="{71987753-8B3F-4F60-AFF6-185331770F5F}" type="pres">
      <dgm:prSet presAssocID="{5F712884-449D-4DB5-9953-28B7C76B95EA}" presName="Child" presStyleLbl="revTx" presStyleIdx="0" presStyleCnt="4">
        <dgm:presLayoutVars>
          <dgm:bulletEnabled val="1"/>
        </dgm:presLayoutVars>
      </dgm:prSet>
      <dgm:spPr/>
      <dgm:t>
        <a:bodyPr/>
        <a:lstStyle/>
        <a:p>
          <a:endParaRPr lang="en-US"/>
        </a:p>
      </dgm:t>
    </dgm:pt>
    <dgm:pt modelId="{FACB7ECB-811D-4FFC-A330-425010901C9A}" type="pres">
      <dgm:prSet presAssocID="{5F712884-449D-4DB5-9953-28B7C76B95EA}" presName="Parent" presStyleLbl="alignNode1" presStyleIdx="0" presStyleCnt="4">
        <dgm:presLayoutVars>
          <dgm:bulletEnabled val="1"/>
        </dgm:presLayoutVars>
      </dgm:prSet>
      <dgm:spPr/>
      <dgm:t>
        <a:bodyPr/>
        <a:lstStyle/>
        <a:p>
          <a:endParaRPr lang="en-US"/>
        </a:p>
      </dgm:t>
    </dgm:pt>
    <dgm:pt modelId="{FA519FDA-2A9A-4E75-9EAC-692CC241AA8F}" type="pres">
      <dgm:prSet presAssocID="{EB5FE175-6B6D-4195-A86F-6DFA96778160}" presName="sibTrans" presStyleCnt="0"/>
      <dgm:spPr/>
      <dgm:t>
        <a:bodyPr/>
        <a:lstStyle/>
        <a:p>
          <a:endParaRPr lang="en-US"/>
        </a:p>
      </dgm:t>
    </dgm:pt>
    <dgm:pt modelId="{2E6D1BE7-D2A3-4C38-A45A-38806D02D538}" type="pres">
      <dgm:prSet presAssocID="{981C2CD8-7E8A-4682-8B5A-A510268B34AC}" presName="composite" presStyleCnt="0"/>
      <dgm:spPr/>
      <dgm:t>
        <a:bodyPr/>
        <a:lstStyle/>
        <a:p>
          <a:endParaRPr lang="en-US"/>
        </a:p>
      </dgm:t>
    </dgm:pt>
    <dgm:pt modelId="{42DB1A58-CCCF-44A8-A5DD-A5012B99A530}" type="pres">
      <dgm:prSet presAssocID="{981C2CD8-7E8A-4682-8B5A-A510268B34AC}" presName="Accent" presStyleLbl="alignAcc1" presStyleIdx="1" presStyleCnt="4"/>
      <dgm:spPr/>
      <dgm:t>
        <a:bodyPr/>
        <a:lstStyle/>
        <a:p>
          <a:endParaRPr lang="en-US"/>
        </a:p>
      </dgm:t>
    </dgm:pt>
    <dgm:pt modelId="{F487C1E3-84A5-4905-AB9F-F4E7C5E80704}" type="pres">
      <dgm:prSet presAssocID="{981C2CD8-7E8A-4682-8B5A-A510268B34AC}" presName="Image" presStyleLbl="node1" presStyleIdx="1" presStyleCnt="4"/>
      <dgm:spPr>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dgm:spPr>
      <dgm:t>
        <a:bodyPr/>
        <a:lstStyle/>
        <a:p>
          <a:endParaRPr lang="en-US"/>
        </a:p>
      </dgm:t>
    </dgm:pt>
    <dgm:pt modelId="{DB300938-72D4-4726-83E3-C78D254E0254}" type="pres">
      <dgm:prSet presAssocID="{981C2CD8-7E8A-4682-8B5A-A510268B34AC}" presName="Child" presStyleLbl="revTx" presStyleIdx="1" presStyleCnt="4">
        <dgm:presLayoutVars>
          <dgm:bulletEnabled val="1"/>
        </dgm:presLayoutVars>
      </dgm:prSet>
      <dgm:spPr/>
      <dgm:t>
        <a:bodyPr/>
        <a:lstStyle/>
        <a:p>
          <a:endParaRPr lang="en-US"/>
        </a:p>
      </dgm:t>
    </dgm:pt>
    <dgm:pt modelId="{759C703B-C98A-4C5A-9045-7094E83F5151}" type="pres">
      <dgm:prSet presAssocID="{981C2CD8-7E8A-4682-8B5A-A510268B34AC}" presName="Parent" presStyleLbl="alignNode1" presStyleIdx="1" presStyleCnt="4">
        <dgm:presLayoutVars>
          <dgm:bulletEnabled val="1"/>
        </dgm:presLayoutVars>
      </dgm:prSet>
      <dgm:spPr/>
      <dgm:t>
        <a:bodyPr/>
        <a:lstStyle/>
        <a:p>
          <a:endParaRPr lang="en-US"/>
        </a:p>
      </dgm:t>
    </dgm:pt>
    <dgm:pt modelId="{C6BA1B28-9CF3-42E6-8491-E9D9C0B57D58}" type="pres">
      <dgm:prSet presAssocID="{D7467A3A-2B78-4CDD-91C9-D96452997227}" presName="sibTrans" presStyleCnt="0"/>
      <dgm:spPr/>
      <dgm:t>
        <a:bodyPr/>
        <a:lstStyle/>
        <a:p>
          <a:endParaRPr lang="en-US"/>
        </a:p>
      </dgm:t>
    </dgm:pt>
    <dgm:pt modelId="{263FD56F-6C55-4CDC-8D88-1FDEECD568EC}" type="pres">
      <dgm:prSet presAssocID="{DC2DF88C-35A0-4E30-A3E4-E002DC34F521}" presName="composite" presStyleCnt="0"/>
      <dgm:spPr/>
      <dgm:t>
        <a:bodyPr/>
        <a:lstStyle/>
        <a:p>
          <a:endParaRPr lang="en-US"/>
        </a:p>
      </dgm:t>
    </dgm:pt>
    <dgm:pt modelId="{73658839-4721-4704-9D54-AAF9A3A7054C}" type="pres">
      <dgm:prSet presAssocID="{DC2DF88C-35A0-4E30-A3E4-E002DC34F521}" presName="Accent" presStyleLbl="alignAcc1" presStyleIdx="2" presStyleCnt="4"/>
      <dgm:spPr/>
      <dgm:t>
        <a:bodyPr/>
        <a:lstStyle/>
        <a:p>
          <a:endParaRPr lang="en-US"/>
        </a:p>
      </dgm:t>
    </dgm:pt>
    <dgm:pt modelId="{4158F4E1-65FB-4624-A4F6-E8C41953D5BD}" type="pres">
      <dgm:prSet presAssocID="{DC2DF88C-35A0-4E30-A3E4-E002DC34F521}" presName="Image" presStyleLbl="node1" presStyleIdx="2" presStyleCnt="4"/>
      <dgm:spPr>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dgm:spPr>
      <dgm:t>
        <a:bodyPr/>
        <a:lstStyle/>
        <a:p>
          <a:endParaRPr lang="en-US"/>
        </a:p>
      </dgm:t>
    </dgm:pt>
    <dgm:pt modelId="{8F0FDEDF-0F45-45AB-99B1-4F84BFD1E4FD}" type="pres">
      <dgm:prSet presAssocID="{DC2DF88C-35A0-4E30-A3E4-E002DC34F521}" presName="Child" presStyleLbl="revTx" presStyleIdx="2" presStyleCnt="4">
        <dgm:presLayoutVars>
          <dgm:bulletEnabled val="1"/>
        </dgm:presLayoutVars>
      </dgm:prSet>
      <dgm:spPr/>
      <dgm:t>
        <a:bodyPr/>
        <a:lstStyle/>
        <a:p>
          <a:endParaRPr lang="en-US"/>
        </a:p>
      </dgm:t>
    </dgm:pt>
    <dgm:pt modelId="{DB0C69C6-E24A-4A8A-8F23-F4277AD68835}" type="pres">
      <dgm:prSet presAssocID="{DC2DF88C-35A0-4E30-A3E4-E002DC34F521}" presName="Parent" presStyleLbl="alignNode1" presStyleIdx="2" presStyleCnt="4">
        <dgm:presLayoutVars>
          <dgm:bulletEnabled val="1"/>
        </dgm:presLayoutVars>
      </dgm:prSet>
      <dgm:spPr/>
      <dgm:t>
        <a:bodyPr/>
        <a:lstStyle/>
        <a:p>
          <a:endParaRPr lang="en-US"/>
        </a:p>
      </dgm:t>
    </dgm:pt>
    <dgm:pt modelId="{A6EEBCAB-B34B-4814-BD6E-C81BE459DCFC}" type="pres">
      <dgm:prSet presAssocID="{4DFC88DE-E0F0-4976-9B83-58EADA7CE300}" presName="sibTrans" presStyleCnt="0"/>
      <dgm:spPr/>
      <dgm:t>
        <a:bodyPr/>
        <a:lstStyle/>
        <a:p>
          <a:endParaRPr lang="en-US"/>
        </a:p>
      </dgm:t>
    </dgm:pt>
    <dgm:pt modelId="{E164D2A0-9755-4CE3-A78E-1222314A0207}" type="pres">
      <dgm:prSet presAssocID="{F5961DD5-682B-4D21-A827-30C64679BB5F}" presName="composite" presStyleCnt="0"/>
      <dgm:spPr/>
      <dgm:t>
        <a:bodyPr/>
        <a:lstStyle/>
        <a:p>
          <a:endParaRPr lang="en-US"/>
        </a:p>
      </dgm:t>
    </dgm:pt>
    <dgm:pt modelId="{A739A7F4-B3DE-4090-B033-B6EB4F765FBB}" type="pres">
      <dgm:prSet presAssocID="{F5961DD5-682B-4D21-A827-30C64679BB5F}" presName="Accent" presStyleLbl="alignAcc1" presStyleIdx="3" presStyleCnt="4"/>
      <dgm:spPr/>
      <dgm:t>
        <a:bodyPr/>
        <a:lstStyle/>
        <a:p>
          <a:endParaRPr lang="en-US"/>
        </a:p>
      </dgm:t>
    </dgm:pt>
    <dgm:pt modelId="{02819168-B231-44A5-A8CA-BA79CDD83DA4}" type="pres">
      <dgm:prSet presAssocID="{F5961DD5-682B-4D21-A827-30C64679BB5F}" presName="Image" presStyleLbl="node1" presStyleIdx="3" presStyleCnt="4"/>
      <dgm:spPr>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dgm:spPr>
      <dgm:t>
        <a:bodyPr/>
        <a:lstStyle/>
        <a:p>
          <a:endParaRPr lang="en-US"/>
        </a:p>
      </dgm:t>
    </dgm:pt>
    <dgm:pt modelId="{246AC801-9E2B-428D-AC1B-D3179FD6DED7}" type="pres">
      <dgm:prSet presAssocID="{F5961DD5-682B-4D21-A827-30C64679BB5F}" presName="Child" presStyleLbl="revTx" presStyleIdx="3" presStyleCnt="4">
        <dgm:presLayoutVars>
          <dgm:bulletEnabled val="1"/>
        </dgm:presLayoutVars>
      </dgm:prSet>
      <dgm:spPr/>
      <dgm:t>
        <a:bodyPr/>
        <a:lstStyle/>
        <a:p>
          <a:endParaRPr lang="en-US"/>
        </a:p>
      </dgm:t>
    </dgm:pt>
    <dgm:pt modelId="{7EF885F0-A32E-4348-9B84-19A91B17B0A7}" type="pres">
      <dgm:prSet presAssocID="{F5961DD5-682B-4D21-A827-30C64679BB5F}" presName="Parent" presStyleLbl="alignNode1" presStyleIdx="3" presStyleCnt="4">
        <dgm:presLayoutVars>
          <dgm:bulletEnabled val="1"/>
        </dgm:presLayoutVars>
      </dgm:prSet>
      <dgm:spPr/>
      <dgm:t>
        <a:bodyPr/>
        <a:lstStyle/>
        <a:p>
          <a:endParaRPr lang="en-US"/>
        </a:p>
      </dgm:t>
    </dgm:pt>
  </dgm:ptLst>
  <dgm:cxnLst>
    <dgm:cxn modelId="{811A86F3-551F-42CD-ADB5-C27A2ED1484D}" type="presOf" srcId="{3C06DC45-D510-48CC-B9DC-C19564791119}" destId="{71987753-8B3F-4F60-AFF6-185331770F5F}" srcOrd="0" destOrd="0" presId="urn:microsoft.com/office/officeart/2008/layout/TitlePictureLineup"/>
    <dgm:cxn modelId="{D95BF8C4-EEA0-4AAE-8693-AFAC7500B286}" srcId="{CADE50C9-6A62-45AC-AF42-A90DC46A3209}" destId="{981C2CD8-7E8A-4682-8B5A-A510268B34AC}" srcOrd="1" destOrd="0" parTransId="{1185AE54-EDEE-4D55-93F6-F7D354ED7C11}" sibTransId="{D7467A3A-2B78-4CDD-91C9-D96452997227}"/>
    <dgm:cxn modelId="{C9B6A130-CB08-45F6-B08D-4AB9E2A27C58}" type="presOf" srcId="{72DB7378-4256-4528-8672-DEEF82828E57}" destId="{246AC801-9E2B-428D-AC1B-D3179FD6DED7}" srcOrd="0" destOrd="0" presId="urn:microsoft.com/office/officeart/2008/layout/TitlePictureLineup"/>
    <dgm:cxn modelId="{7A81218D-5146-40F9-9731-5BD21503537E}" srcId="{981C2CD8-7E8A-4682-8B5A-A510268B34AC}" destId="{CF1FE966-0BB0-47ED-84B3-EC7AB055925F}" srcOrd="0" destOrd="0" parTransId="{FB956851-3BB2-4FF1-A9D6-4692FA0EFDCA}" sibTransId="{831C3CE2-0F23-433C-85CA-9D194AAC5E20}"/>
    <dgm:cxn modelId="{3F277E33-93BD-4B05-A671-4658AF757505}" type="presOf" srcId="{CF1FE966-0BB0-47ED-84B3-EC7AB055925F}" destId="{DB300938-72D4-4726-83E3-C78D254E0254}" srcOrd="0" destOrd="0" presId="urn:microsoft.com/office/officeart/2008/layout/TitlePictureLineup"/>
    <dgm:cxn modelId="{FF3DA063-7F80-4B48-A8E0-E712CB63ED8B}" type="presOf" srcId="{F5961DD5-682B-4D21-A827-30C64679BB5F}" destId="{7EF885F0-A32E-4348-9B84-19A91B17B0A7}" srcOrd="0" destOrd="0" presId="urn:microsoft.com/office/officeart/2008/layout/TitlePictureLineup"/>
    <dgm:cxn modelId="{B90673E9-BECB-43BF-9354-234614FFC18B}" type="presOf" srcId="{CADE50C9-6A62-45AC-AF42-A90DC46A3209}" destId="{B9D275DE-3F39-4129-AB6E-BE65404DB657}" srcOrd="0" destOrd="0" presId="urn:microsoft.com/office/officeart/2008/layout/TitlePictureLineup"/>
    <dgm:cxn modelId="{2A4D48E1-6639-4AC8-ABBF-C8A0D045AFB7}" srcId="{F5961DD5-682B-4D21-A827-30C64679BB5F}" destId="{72DB7378-4256-4528-8672-DEEF82828E57}" srcOrd="0" destOrd="0" parTransId="{97CEFC59-E261-4652-BC13-D71B45B5EC50}" sibTransId="{D0054105-F7A3-4CAE-89E2-0979360A932C}"/>
    <dgm:cxn modelId="{D998B319-C072-4BF0-B5CB-2075DB30B691}" srcId="{DC2DF88C-35A0-4E30-A3E4-E002DC34F521}" destId="{DF9FD532-8B13-446E-B6A3-59BDF574BCA8}" srcOrd="0" destOrd="0" parTransId="{3A79FA23-5F3F-4F7D-B4AC-A9C282166E18}" sibTransId="{31B32A6E-6E91-4EAA-96F6-92A0035B120A}"/>
    <dgm:cxn modelId="{55246683-0A80-455D-B6B5-2B2736293CF2}" srcId="{5F712884-449D-4DB5-9953-28B7C76B95EA}" destId="{3C06DC45-D510-48CC-B9DC-C19564791119}" srcOrd="0" destOrd="0" parTransId="{65F5C7C6-EB25-442A-AB0B-B47F97609474}" sibTransId="{D1AB7263-DC38-4830-9C45-C1403EA8E20B}"/>
    <dgm:cxn modelId="{5BBBD0A9-97DA-480E-AD44-1947C76CE5E6}" srcId="{CADE50C9-6A62-45AC-AF42-A90DC46A3209}" destId="{5F712884-449D-4DB5-9953-28B7C76B95EA}" srcOrd="0" destOrd="0" parTransId="{959B81DB-0329-4043-A334-D05EB5160B66}" sibTransId="{EB5FE175-6B6D-4195-A86F-6DFA96778160}"/>
    <dgm:cxn modelId="{61EA2E79-BE83-4447-BB70-DAB267A5E93E}" type="presOf" srcId="{DF9FD532-8B13-446E-B6A3-59BDF574BCA8}" destId="{8F0FDEDF-0F45-45AB-99B1-4F84BFD1E4FD}" srcOrd="0" destOrd="0" presId="urn:microsoft.com/office/officeart/2008/layout/TitlePictureLineup"/>
    <dgm:cxn modelId="{33979ED3-4F7C-4F79-9FD4-06E920791CE2}" type="presOf" srcId="{DC2DF88C-35A0-4E30-A3E4-E002DC34F521}" destId="{DB0C69C6-E24A-4A8A-8F23-F4277AD68835}" srcOrd="0" destOrd="0" presId="urn:microsoft.com/office/officeart/2008/layout/TitlePictureLineup"/>
    <dgm:cxn modelId="{63D5015B-3865-4A4B-AEB1-FBEF0DE71B9A}" srcId="{CADE50C9-6A62-45AC-AF42-A90DC46A3209}" destId="{DC2DF88C-35A0-4E30-A3E4-E002DC34F521}" srcOrd="2" destOrd="0" parTransId="{9BB88C43-2261-4EC7-A70D-463964685938}" sibTransId="{4DFC88DE-E0F0-4976-9B83-58EADA7CE300}"/>
    <dgm:cxn modelId="{FD100BC6-374C-450A-9E32-9093821835AD}" type="presOf" srcId="{981C2CD8-7E8A-4682-8B5A-A510268B34AC}" destId="{759C703B-C98A-4C5A-9045-7094E83F5151}" srcOrd="0" destOrd="0" presId="urn:microsoft.com/office/officeart/2008/layout/TitlePictureLineup"/>
    <dgm:cxn modelId="{AFFC9355-7857-4103-9491-599DB0700D01}" type="presOf" srcId="{5F712884-449D-4DB5-9953-28B7C76B95EA}" destId="{FACB7ECB-811D-4FFC-A330-425010901C9A}" srcOrd="0" destOrd="0" presId="urn:microsoft.com/office/officeart/2008/layout/TitlePictureLineup"/>
    <dgm:cxn modelId="{73708078-FDBA-43F4-96AB-FB14C4C2602F}" srcId="{CADE50C9-6A62-45AC-AF42-A90DC46A3209}" destId="{F5961DD5-682B-4D21-A827-30C64679BB5F}" srcOrd="3" destOrd="0" parTransId="{75D73089-01C8-4BC0-90ED-CA9D1B8E3ADF}" sibTransId="{CA7ED3B0-10D1-4E2F-8BA0-8D58C22A94D0}"/>
    <dgm:cxn modelId="{5C5242CC-986D-4FEE-9DE0-0D6B02077E1B}" type="presParOf" srcId="{B9D275DE-3F39-4129-AB6E-BE65404DB657}" destId="{ED930561-EC19-4F23-85CC-6DBA131F1C6F}" srcOrd="0" destOrd="0" presId="urn:microsoft.com/office/officeart/2008/layout/TitlePictureLineup"/>
    <dgm:cxn modelId="{43543D7D-AEAA-4DE1-A2CD-E3AFE1CCCF80}" type="presParOf" srcId="{ED930561-EC19-4F23-85CC-6DBA131F1C6F}" destId="{34758630-FC85-4EBE-9DA4-FA5707CE2F87}" srcOrd="0" destOrd="0" presId="urn:microsoft.com/office/officeart/2008/layout/TitlePictureLineup"/>
    <dgm:cxn modelId="{636D7475-EE85-4D3F-9462-E9F91CE95F7A}" type="presParOf" srcId="{ED930561-EC19-4F23-85CC-6DBA131F1C6F}" destId="{26BD0F0C-F483-40FB-A031-5C3617A7085B}" srcOrd="1" destOrd="0" presId="urn:microsoft.com/office/officeart/2008/layout/TitlePictureLineup"/>
    <dgm:cxn modelId="{C2CF1FDD-2159-42CD-B9B0-A0789C5EFC38}" type="presParOf" srcId="{ED930561-EC19-4F23-85CC-6DBA131F1C6F}" destId="{71987753-8B3F-4F60-AFF6-185331770F5F}" srcOrd="2" destOrd="0" presId="urn:microsoft.com/office/officeart/2008/layout/TitlePictureLineup"/>
    <dgm:cxn modelId="{AFA5CEDF-AF22-48A8-A352-0DD19689FBD1}" type="presParOf" srcId="{ED930561-EC19-4F23-85CC-6DBA131F1C6F}" destId="{FACB7ECB-811D-4FFC-A330-425010901C9A}" srcOrd="3" destOrd="0" presId="urn:microsoft.com/office/officeart/2008/layout/TitlePictureLineup"/>
    <dgm:cxn modelId="{0865ABA5-39E8-4330-8FBE-BF67AB42C76A}" type="presParOf" srcId="{B9D275DE-3F39-4129-AB6E-BE65404DB657}" destId="{FA519FDA-2A9A-4E75-9EAC-692CC241AA8F}" srcOrd="1" destOrd="0" presId="urn:microsoft.com/office/officeart/2008/layout/TitlePictureLineup"/>
    <dgm:cxn modelId="{D801C2ED-F118-443E-BDB4-3FF02181D5B1}" type="presParOf" srcId="{B9D275DE-3F39-4129-AB6E-BE65404DB657}" destId="{2E6D1BE7-D2A3-4C38-A45A-38806D02D538}" srcOrd="2" destOrd="0" presId="urn:microsoft.com/office/officeart/2008/layout/TitlePictureLineup"/>
    <dgm:cxn modelId="{15950EC6-6F45-40E3-8E22-655C261D249E}" type="presParOf" srcId="{2E6D1BE7-D2A3-4C38-A45A-38806D02D538}" destId="{42DB1A58-CCCF-44A8-A5DD-A5012B99A530}" srcOrd="0" destOrd="0" presId="urn:microsoft.com/office/officeart/2008/layout/TitlePictureLineup"/>
    <dgm:cxn modelId="{684C606A-BCBF-48BA-88C3-0A107F485519}" type="presParOf" srcId="{2E6D1BE7-D2A3-4C38-A45A-38806D02D538}" destId="{F487C1E3-84A5-4905-AB9F-F4E7C5E80704}" srcOrd="1" destOrd="0" presId="urn:microsoft.com/office/officeart/2008/layout/TitlePictureLineup"/>
    <dgm:cxn modelId="{0EBFB43B-8EBA-4A14-9EAC-A44BD5372C71}" type="presParOf" srcId="{2E6D1BE7-D2A3-4C38-A45A-38806D02D538}" destId="{DB300938-72D4-4726-83E3-C78D254E0254}" srcOrd="2" destOrd="0" presId="urn:microsoft.com/office/officeart/2008/layout/TitlePictureLineup"/>
    <dgm:cxn modelId="{A257ED21-F197-48BE-9F30-3E574654F243}" type="presParOf" srcId="{2E6D1BE7-D2A3-4C38-A45A-38806D02D538}" destId="{759C703B-C98A-4C5A-9045-7094E83F5151}" srcOrd="3" destOrd="0" presId="urn:microsoft.com/office/officeart/2008/layout/TitlePictureLineup"/>
    <dgm:cxn modelId="{DDF321B8-6FAC-4CE0-9317-38A3DF7A2B03}" type="presParOf" srcId="{B9D275DE-3F39-4129-AB6E-BE65404DB657}" destId="{C6BA1B28-9CF3-42E6-8491-E9D9C0B57D58}" srcOrd="3" destOrd="0" presId="urn:microsoft.com/office/officeart/2008/layout/TitlePictureLineup"/>
    <dgm:cxn modelId="{17D66FE3-9BED-490F-92E8-C55CBF659DCB}" type="presParOf" srcId="{B9D275DE-3F39-4129-AB6E-BE65404DB657}" destId="{263FD56F-6C55-4CDC-8D88-1FDEECD568EC}" srcOrd="4" destOrd="0" presId="urn:microsoft.com/office/officeart/2008/layout/TitlePictureLineup"/>
    <dgm:cxn modelId="{F5EA225A-244E-4D05-9548-21C55311DD01}" type="presParOf" srcId="{263FD56F-6C55-4CDC-8D88-1FDEECD568EC}" destId="{73658839-4721-4704-9D54-AAF9A3A7054C}" srcOrd="0" destOrd="0" presId="urn:microsoft.com/office/officeart/2008/layout/TitlePictureLineup"/>
    <dgm:cxn modelId="{278EF708-1F51-411C-8EF3-4A4DB097739C}" type="presParOf" srcId="{263FD56F-6C55-4CDC-8D88-1FDEECD568EC}" destId="{4158F4E1-65FB-4624-A4F6-E8C41953D5BD}" srcOrd="1" destOrd="0" presId="urn:microsoft.com/office/officeart/2008/layout/TitlePictureLineup"/>
    <dgm:cxn modelId="{B7CE4949-60D4-4C7E-9B60-99393C445279}" type="presParOf" srcId="{263FD56F-6C55-4CDC-8D88-1FDEECD568EC}" destId="{8F0FDEDF-0F45-45AB-99B1-4F84BFD1E4FD}" srcOrd="2" destOrd="0" presId="urn:microsoft.com/office/officeart/2008/layout/TitlePictureLineup"/>
    <dgm:cxn modelId="{A06559BA-2F91-4BBB-80D4-B0BCBDE97B5A}" type="presParOf" srcId="{263FD56F-6C55-4CDC-8D88-1FDEECD568EC}" destId="{DB0C69C6-E24A-4A8A-8F23-F4277AD68835}" srcOrd="3" destOrd="0" presId="urn:microsoft.com/office/officeart/2008/layout/TitlePictureLineup"/>
    <dgm:cxn modelId="{DF43C506-5282-4898-B08F-517109C77C19}" type="presParOf" srcId="{B9D275DE-3F39-4129-AB6E-BE65404DB657}" destId="{A6EEBCAB-B34B-4814-BD6E-C81BE459DCFC}" srcOrd="5" destOrd="0" presId="urn:microsoft.com/office/officeart/2008/layout/TitlePictureLineup"/>
    <dgm:cxn modelId="{0490FD90-8F3E-4521-AE10-487E68EA07DA}" type="presParOf" srcId="{B9D275DE-3F39-4129-AB6E-BE65404DB657}" destId="{E164D2A0-9755-4CE3-A78E-1222314A0207}" srcOrd="6" destOrd="0" presId="urn:microsoft.com/office/officeart/2008/layout/TitlePictureLineup"/>
    <dgm:cxn modelId="{E1044DBE-87B7-415C-95BF-A62DD1D7CAFC}" type="presParOf" srcId="{E164D2A0-9755-4CE3-A78E-1222314A0207}" destId="{A739A7F4-B3DE-4090-B033-B6EB4F765FBB}" srcOrd="0" destOrd="0" presId="urn:microsoft.com/office/officeart/2008/layout/TitlePictureLineup"/>
    <dgm:cxn modelId="{F05E0EDC-DBB8-4098-9F8B-03ADBF3B6115}" type="presParOf" srcId="{E164D2A0-9755-4CE3-A78E-1222314A0207}" destId="{02819168-B231-44A5-A8CA-BA79CDD83DA4}" srcOrd="1" destOrd="0" presId="urn:microsoft.com/office/officeart/2008/layout/TitlePictureLineup"/>
    <dgm:cxn modelId="{BCF088AF-DA94-430B-8C22-B1D06076BB3A}" type="presParOf" srcId="{E164D2A0-9755-4CE3-A78E-1222314A0207}" destId="{246AC801-9E2B-428D-AC1B-D3179FD6DED7}" srcOrd="2" destOrd="0" presId="urn:microsoft.com/office/officeart/2008/layout/TitlePictureLineup"/>
    <dgm:cxn modelId="{5F3AC3B8-9D53-4F80-80D4-B90C55EF8519}" type="presParOf" srcId="{E164D2A0-9755-4CE3-A78E-1222314A0207}" destId="{7EF885F0-A32E-4348-9B84-19A91B17B0A7}" srcOrd="3" destOrd="0" presId="urn:microsoft.com/office/officeart/2008/layout/TitlePictureLineup"/>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4758630-FC85-4EBE-9DA4-FA5707CE2F87}">
      <dsp:nvSpPr>
        <dsp:cNvPr id="0" name=""/>
        <dsp:cNvSpPr/>
      </dsp:nvSpPr>
      <dsp:spPr>
        <a:xfrm>
          <a:off x="634" y="605948"/>
          <a:ext cx="0" cy="3594377"/>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26BD0F0C-F483-40FB-A031-5C3617A7085B}">
      <dsp:nvSpPr>
        <dsp:cNvPr id="0" name=""/>
        <dsp:cNvSpPr/>
      </dsp:nvSpPr>
      <dsp:spPr>
        <a:xfrm>
          <a:off x="100478" y="725761"/>
          <a:ext cx="1890443" cy="1617470"/>
        </a:xfrm>
        <a:prstGeom prst="rect">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71987753-8B3F-4F60-AFF6-185331770F5F}">
      <dsp:nvSpPr>
        <dsp:cNvPr id="0" name=""/>
        <dsp:cNvSpPr/>
      </dsp:nvSpPr>
      <dsp:spPr>
        <a:xfrm>
          <a:off x="100478" y="2343231"/>
          <a:ext cx="1890443" cy="185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20" tIns="58420" rIns="58420" bIns="58420" numCol="1" spcCol="1270" anchor="t" anchorCtr="0">
          <a:noAutofit/>
        </a:bodyPr>
        <a:lstStyle/>
        <a:p>
          <a:pPr lvl="0" algn="ctr" defTabSz="1022350">
            <a:lnSpc>
              <a:spcPct val="90000"/>
            </a:lnSpc>
            <a:spcBef>
              <a:spcPct val="0"/>
            </a:spcBef>
            <a:spcAft>
              <a:spcPct val="35000"/>
            </a:spcAft>
          </a:pPr>
          <a:r>
            <a:rPr lang="en-US" sz="2300" kern="1200" dirty="0" smtClean="0"/>
            <a:t>Preparation of questionnaire and its testing</a:t>
          </a:r>
          <a:endParaRPr lang="en-US" sz="2300" kern="1200" dirty="0"/>
        </a:p>
      </dsp:txBody>
      <dsp:txXfrm>
        <a:off x="100478" y="2343231"/>
        <a:ext cx="1890443" cy="1857095"/>
      </dsp:txXfrm>
    </dsp:sp>
    <dsp:sp modelId="{FACB7ECB-811D-4FFC-A330-425010901C9A}">
      <dsp:nvSpPr>
        <dsp:cNvPr id="0" name=""/>
        <dsp:cNvSpPr/>
      </dsp:nvSpPr>
      <dsp:spPr>
        <a:xfrm>
          <a:off x="634" y="206573"/>
          <a:ext cx="1996876" cy="3993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kern="1200" dirty="0" smtClean="0"/>
            <a:t>Step 1</a:t>
          </a:r>
          <a:endParaRPr lang="en-US" sz="2100" kern="1200" dirty="0"/>
        </a:p>
      </dsp:txBody>
      <dsp:txXfrm>
        <a:off x="634" y="206573"/>
        <a:ext cx="1996876" cy="399375"/>
      </dsp:txXfrm>
    </dsp:sp>
    <dsp:sp modelId="{42DB1A58-CCCF-44A8-A5DD-A5012B99A530}">
      <dsp:nvSpPr>
        <dsp:cNvPr id="0" name=""/>
        <dsp:cNvSpPr/>
      </dsp:nvSpPr>
      <dsp:spPr>
        <a:xfrm>
          <a:off x="2416452" y="605948"/>
          <a:ext cx="0" cy="3594377"/>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F487C1E3-84A5-4905-AB9F-F4E7C5E80704}">
      <dsp:nvSpPr>
        <dsp:cNvPr id="0" name=""/>
        <dsp:cNvSpPr/>
      </dsp:nvSpPr>
      <dsp:spPr>
        <a:xfrm>
          <a:off x="2516296" y="725761"/>
          <a:ext cx="1890443" cy="1617470"/>
        </a:xfrm>
        <a:prstGeom prst="rect">
          <a:avLst/>
        </a:prstGeom>
        <a:blipFill>
          <a:blip xmlns:r="http://schemas.openxmlformats.org/officeDocument/2006/relationships" r:embed="rId2"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DB300938-72D4-4726-83E3-C78D254E0254}">
      <dsp:nvSpPr>
        <dsp:cNvPr id="0" name=""/>
        <dsp:cNvSpPr/>
      </dsp:nvSpPr>
      <dsp:spPr>
        <a:xfrm>
          <a:off x="2516296" y="2343231"/>
          <a:ext cx="1890443" cy="185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20" tIns="58420" rIns="58420" bIns="58420" numCol="1" spcCol="1270" anchor="t" anchorCtr="0">
          <a:noAutofit/>
        </a:bodyPr>
        <a:lstStyle/>
        <a:p>
          <a:pPr lvl="0" algn="ctr" defTabSz="1022350">
            <a:lnSpc>
              <a:spcPct val="90000"/>
            </a:lnSpc>
            <a:spcBef>
              <a:spcPct val="0"/>
            </a:spcBef>
            <a:spcAft>
              <a:spcPct val="35000"/>
            </a:spcAft>
          </a:pPr>
          <a:r>
            <a:rPr lang="en-US" sz="2300" kern="1200" dirty="0" smtClean="0"/>
            <a:t>Ethical</a:t>
          </a:r>
          <a:r>
            <a:rPr lang="en-US" sz="2300" kern="1200" baseline="0" dirty="0" smtClean="0"/>
            <a:t> approval</a:t>
          </a:r>
          <a:endParaRPr lang="en-US" sz="2300" kern="1200" dirty="0"/>
        </a:p>
      </dsp:txBody>
      <dsp:txXfrm>
        <a:off x="2516296" y="2343231"/>
        <a:ext cx="1890443" cy="1857095"/>
      </dsp:txXfrm>
    </dsp:sp>
    <dsp:sp modelId="{759C703B-C98A-4C5A-9045-7094E83F5151}">
      <dsp:nvSpPr>
        <dsp:cNvPr id="0" name=""/>
        <dsp:cNvSpPr/>
      </dsp:nvSpPr>
      <dsp:spPr>
        <a:xfrm>
          <a:off x="2416452" y="206573"/>
          <a:ext cx="1996876" cy="3993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kern="1200" dirty="0" smtClean="0"/>
            <a:t>Step 2</a:t>
          </a:r>
          <a:endParaRPr lang="en-US" sz="2100" kern="1200" dirty="0"/>
        </a:p>
      </dsp:txBody>
      <dsp:txXfrm>
        <a:off x="2416452" y="206573"/>
        <a:ext cx="1996876" cy="399375"/>
      </dsp:txXfrm>
    </dsp:sp>
    <dsp:sp modelId="{73658839-4721-4704-9D54-AAF9A3A7054C}">
      <dsp:nvSpPr>
        <dsp:cNvPr id="0" name=""/>
        <dsp:cNvSpPr/>
      </dsp:nvSpPr>
      <dsp:spPr>
        <a:xfrm>
          <a:off x="4832270" y="605948"/>
          <a:ext cx="0" cy="3594377"/>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4158F4E1-65FB-4624-A4F6-E8C41953D5BD}">
      <dsp:nvSpPr>
        <dsp:cNvPr id="0" name=""/>
        <dsp:cNvSpPr/>
      </dsp:nvSpPr>
      <dsp:spPr>
        <a:xfrm>
          <a:off x="4932114" y="725761"/>
          <a:ext cx="1890443" cy="1617470"/>
        </a:xfrm>
        <a:prstGeom prst="rect">
          <a:avLst/>
        </a:prstGeom>
        <a:blipFill>
          <a:blip xmlns:r="http://schemas.openxmlformats.org/officeDocument/2006/relationships" r:embed="rId3"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8F0FDEDF-0F45-45AB-99B1-4F84BFD1E4FD}">
      <dsp:nvSpPr>
        <dsp:cNvPr id="0" name=""/>
        <dsp:cNvSpPr/>
      </dsp:nvSpPr>
      <dsp:spPr>
        <a:xfrm>
          <a:off x="4932114" y="2343231"/>
          <a:ext cx="1890443" cy="185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20" tIns="58420" rIns="58420" bIns="58420" numCol="1" spcCol="1270" anchor="t" anchorCtr="0">
          <a:noAutofit/>
        </a:bodyPr>
        <a:lstStyle/>
        <a:p>
          <a:pPr lvl="0" algn="ctr" defTabSz="1022350">
            <a:lnSpc>
              <a:spcPct val="90000"/>
            </a:lnSpc>
            <a:spcBef>
              <a:spcPct val="0"/>
            </a:spcBef>
            <a:spcAft>
              <a:spcPct val="35000"/>
            </a:spcAft>
          </a:pPr>
          <a:r>
            <a:rPr lang="en-US" sz="2300" kern="1200" dirty="0" smtClean="0"/>
            <a:t>Data collection </a:t>
          </a:r>
          <a:endParaRPr lang="en-US" sz="2300" kern="1200" dirty="0"/>
        </a:p>
      </dsp:txBody>
      <dsp:txXfrm>
        <a:off x="4932114" y="2343231"/>
        <a:ext cx="1890443" cy="1857095"/>
      </dsp:txXfrm>
    </dsp:sp>
    <dsp:sp modelId="{DB0C69C6-E24A-4A8A-8F23-F4277AD68835}">
      <dsp:nvSpPr>
        <dsp:cNvPr id="0" name=""/>
        <dsp:cNvSpPr/>
      </dsp:nvSpPr>
      <dsp:spPr>
        <a:xfrm>
          <a:off x="4832270" y="206573"/>
          <a:ext cx="1996876" cy="3993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kern="1200" dirty="0" smtClean="0"/>
            <a:t>Step 3</a:t>
          </a:r>
          <a:endParaRPr lang="en-US" sz="2100" kern="1200" dirty="0"/>
        </a:p>
      </dsp:txBody>
      <dsp:txXfrm>
        <a:off x="4832270" y="206573"/>
        <a:ext cx="1996876" cy="399375"/>
      </dsp:txXfrm>
    </dsp:sp>
    <dsp:sp modelId="{A739A7F4-B3DE-4090-B033-B6EB4F765FBB}">
      <dsp:nvSpPr>
        <dsp:cNvPr id="0" name=""/>
        <dsp:cNvSpPr/>
      </dsp:nvSpPr>
      <dsp:spPr>
        <a:xfrm>
          <a:off x="7248088" y="605948"/>
          <a:ext cx="0" cy="3594377"/>
        </a:xfrm>
        <a:prstGeom prst="line">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sp>
    <dsp:sp modelId="{02819168-B231-44A5-A8CA-BA79CDD83DA4}">
      <dsp:nvSpPr>
        <dsp:cNvPr id="0" name=""/>
        <dsp:cNvSpPr/>
      </dsp:nvSpPr>
      <dsp:spPr>
        <a:xfrm>
          <a:off x="7347932" y="725761"/>
          <a:ext cx="1890443" cy="1617470"/>
        </a:xfrm>
        <a:prstGeom prst="rect">
          <a:avLst/>
        </a:prstGeom>
        <a:blipFill>
          <a:blip xmlns:r="http://schemas.openxmlformats.org/officeDocument/2006/relationships" r:embed="rId4" cstate="print">
            <a:extLst>
              <a:ext uri="{28A0092B-C50C-407E-A947-70E740481C1C}">
                <a14:useLocalDpi xmlns:a14="http://schemas.microsoft.com/office/drawing/2010/main" val="0"/>
              </a:ext>
            </a:extLst>
          </a:blip>
          <a:srcRect/>
          <a:stretch>
            <a:fillRect/>
          </a:stretch>
        </a:blip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sp>
    <dsp:sp modelId="{246AC801-9E2B-428D-AC1B-D3179FD6DED7}">
      <dsp:nvSpPr>
        <dsp:cNvPr id="0" name=""/>
        <dsp:cNvSpPr/>
      </dsp:nvSpPr>
      <dsp:spPr>
        <a:xfrm>
          <a:off x="7347932" y="2343231"/>
          <a:ext cx="1890443" cy="185709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58420" tIns="58420" rIns="58420" bIns="58420" numCol="1" spcCol="1270" anchor="t" anchorCtr="0">
          <a:noAutofit/>
        </a:bodyPr>
        <a:lstStyle/>
        <a:p>
          <a:pPr lvl="0" algn="ctr" defTabSz="1022350">
            <a:lnSpc>
              <a:spcPct val="90000"/>
            </a:lnSpc>
            <a:spcBef>
              <a:spcPct val="0"/>
            </a:spcBef>
            <a:spcAft>
              <a:spcPct val="35000"/>
            </a:spcAft>
          </a:pPr>
          <a:r>
            <a:rPr lang="en-US" sz="2300" kern="1200" dirty="0" smtClean="0"/>
            <a:t>Statistical analysis of collected data</a:t>
          </a:r>
          <a:endParaRPr lang="en-US" sz="2300" kern="1200" dirty="0"/>
        </a:p>
      </dsp:txBody>
      <dsp:txXfrm>
        <a:off x="7347932" y="2343231"/>
        <a:ext cx="1890443" cy="1857095"/>
      </dsp:txXfrm>
    </dsp:sp>
    <dsp:sp modelId="{7EF885F0-A32E-4348-9B84-19A91B17B0A7}">
      <dsp:nvSpPr>
        <dsp:cNvPr id="0" name=""/>
        <dsp:cNvSpPr/>
      </dsp:nvSpPr>
      <dsp:spPr>
        <a:xfrm>
          <a:off x="7248088" y="206573"/>
          <a:ext cx="1996876" cy="399375"/>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933450">
            <a:lnSpc>
              <a:spcPct val="90000"/>
            </a:lnSpc>
            <a:spcBef>
              <a:spcPct val="0"/>
            </a:spcBef>
            <a:spcAft>
              <a:spcPct val="35000"/>
            </a:spcAft>
          </a:pPr>
          <a:r>
            <a:rPr lang="en-US" sz="2100" kern="1200" dirty="0" smtClean="0"/>
            <a:t>Step 4</a:t>
          </a:r>
          <a:endParaRPr lang="en-US" sz="2100" kern="1200" dirty="0"/>
        </a:p>
      </dsp:txBody>
      <dsp:txXfrm>
        <a:off x="7248088" y="206573"/>
        <a:ext cx="1996876" cy="399375"/>
      </dsp:txXfrm>
    </dsp:sp>
  </dsp:spTree>
</dsp:drawing>
</file>

<file path=ppt/diagrams/layout1.xml><?xml version="1.0" encoding="utf-8"?>
<dgm:layoutDef xmlns:dgm="http://schemas.openxmlformats.org/drawingml/2006/diagram" xmlns:a="http://schemas.openxmlformats.org/drawingml/2006/main" uniqueId="urn:microsoft.com/office/officeart/2008/layout/TitlePictureLineup">
  <dgm:title val=""/>
  <dgm:desc val=""/>
  <dgm:catLst>
    <dgm:cat type="picture" pri="18000"/>
    <dgm:cat type="pictureconvert" pri="18000"/>
  </dgm:catLst>
  <dgm:sampData>
    <dgm:dataModel>
      <dgm:ptLst>
        <dgm:pt modelId="0" type="doc"/>
        <dgm:pt modelId="10">
          <dgm:prSet phldr="1"/>
        </dgm:pt>
        <dgm:pt modelId="11">
          <dgm:prSet phldr="1"/>
        </dgm:pt>
        <dgm:pt modelId="20">
          <dgm:prSet phldr="1"/>
        </dgm:pt>
        <dgm:pt modelId="21">
          <dgm:prSet phldr="1"/>
        </dgm:pt>
        <dgm:pt modelId="30">
          <dgm:prSet phldr="1"/>
        </dgm:pt>
        <dgm:pt modelId="31">
          <dgm:prSet phldr="1"/>
        </dgm:pt>
      </dgm:ptLst>
      <dgm:cxnLst>
        <dgm:cxn modelId="40" srcId="0" destId="10" srcOrd="0" destOrd="0"/>
        <dgm:cxn modelId="12" srcId="10" destId="11" srcOrd="0" destOrd="0"/>
        <dgm:cxn modelId="50" srcId="0" destId="20" srcOrd="1" destOrd="0"/>
        <dgm:cxn modelId="22" srcId="20" destId="21" srcOrd="0" destOrd="0"/>
        <dgm:cxn modelId="60" srcId="0" destId="30" srcOrd="1" destOrd="0"/>
        <dgm:cxn modelId="32" srcId="30" destId="31" srcOrd="0" destOrd="0"/>
      </dgm:cxnLst>
      <dgm:bg/>
      <dgm:whole/>
    </dgm:dataModel>
  </dgm:sampData>
  <dgm:styleData>
    <dgm:dataModel>
      <dgm:ptLst>
        <dgm:pt modelId="0" type="doc"/>
        <dgm:pt modelId="10">
          <dgm:prSet phldr="1"/>
        </dgm:pt>
        <dgm:pt modelId="20">
          <dgm:prSet phldr="1"/>
        </dgm:pt>
      </dgm:ptLst>
      <dgm:cxnLst>
        <dgm:cxn modelId="40" srcId="0" destId="10" srcOrd="0" destOrd="0"/>
        <dgm:cxn modelId="50" srcId="0" destId="20" srcOrd="1" destOrd="0"/>
      </dgm:cxnLst>
      <dgm:bg/>
      <dgm:whole/>
    </dgm:dataModel>
  </dgm:styleData>
  <dgm:clrData>
    <dgm:dataModel>
      <dgm:ptLst>
        <dgm:pt modelId="0" type="doc"/>
        <dgm:pt modelId="10">
          <dgm:prSet phldr="1"/>
        </dgm:pt>
        <dgm:pt modelId="20">
          <dgm:prSet phldr="1"/>
        </dgm:pt>
        <dgm:pt modelId="30">
          <dgm:prSet phldr="1"/>
        </dgm:pt>
        <dgm:pt modelId="40">
          <dgm:prSet phldr="1"/>
        </dgm:pt>
      </dgm:ptLst>
      <dgm:cxnLst>
        <dgm:cxn modelId="50" srcId="0" destId="10" srcOrd="0" destOrd="0"/>
        <dgm:cxn modelId="60" srcId="0" destId="20" srcOrd="1" destOrd="0"/>
        <dgm:cxn modelId="70" srcId="0" destId="30" srcOrd="2" destOrd="0"/>
        <dgm:cxn modelId="80" srcId="0" destId="40" srcOrd="3" destOrd="0"/>
      </dgm:cxnLst>
      <dgm:bg/>
      <dgm:whole/>
    </dgm:dataModel>
  </dgm:clrData>
  <dgm:layoutNode name="Name0">
    <dgm:varLst>
      <dgm:dir/>
    </dgm:varLst>
    <dgm:choose name="Name1">
      <dgm:if name="Name2" func="var" arg="dir" op="equ" val="norm">
        <dgm:alg type="lin">
          <dgm:param type="linDir" val="fromL"/>
          <dgm:param type="fallback" val="1D"/>
          <dgm:param type="horzAlign" val="ctr"/>
          <dgm:param type="vertAlign" val="mid"/>
          <dgm:param type="nodeVertAlign" val="t"/>
        </dgm:alg>
      </dgm:if>
      <dgm:else name="Name3">
        <dgm:alg type="lin">
          <dgm:param type="linDir" val="fromR"/>
          <dgm:param type="fallback" val="1D"/>
          <dgm:param type="horzAlign" val="ctr"/>
          <dgm:param type="vertAlign" val="mid"/>
          <dgm:param type="nodeVertAlign" val="t"/>
        </dgm:alg>
      </dgm:else>
    </dgm:choose>
    <dgm:shape xmlns:r="http://schemas.openxmlformats.org/officeDocument/2006/relationships" r:blip="">
      <dgm:adjLst/>
    </dgm:shape>
    <dgm:constrLst>
      <dgm:constr type="h" for="des" forName="Child" op="equ"/>
      <dgm:constr type="w" for="des" forName="Child" op="equ"/>
      <dgm:constr type="h" for="des" forName="Accent" op="equ"/>
      <dgm:constr type="w" for="des" forName="Accent" op="equ"/>
      <dgm:constr type="primFontSz" for="des" forName="Parent" op="equ"/>
      <dgm:constr type="primFontSz" for="des" forName="Child" op="equ"/>
      <dgm:constr type="w" for="ch" forName="composite" refType="w"/>
      <dgm:constr type="h" for="ch" forName="composite" refType="h"/>
      <dgm:constr type="sp" refType="w" refFor="ch" refForName="composite" op="equ" fact="0.1"/>
      <dgm:constr type="w" for="ch" forName="sibTrans" refType="w" refFor="ch" refForName="composite" op="equ" fact="0.05"/>
      <dgm:constr type="h" for="ch" forName="sibTrans" refType="w" refFor="ch" refForName="sibTrans" op="equ"/>
    </dgm:constrLst>
    <dgm:forEach name="nodesForEach" axis="ch" ptType="node">
      <dgm:layoutNode name="composite">
        <dgm:alg type="composite">
          <dgm:param type="ar" val="0.5"/>
        </dgm:alg>
        <dgm:shape xmlns:r="http://schemas.openxmlformats.org/officeDocument/2006/relationships" r:blip="">
          <dgm:adjLst/>
        </dgm:shape>
        <dgm:choose name="Name4">
          <dgm:if name="Name5" func="var" arg="dir" op="equ" val="norm">
            <dgm:constrLst>
              <dgm:constr type="l" for="ch" forName="Parent" refType="w" fact="0"/>
              <dgm:constr type="t" for="ch" forName="Parent" refType="h" fact="0"/>
              <dgm:constr type="w" for="ch" forName="Parent" refType="w"/>
              <dgm:constr type="h" for="ch" forName="Parent" refType="h" fact="0.1"/>
              <dgm:constr type="l" for="ch" forName="Accent" refType="w" fact="0"/>
              <dgm:constr type="b" for="ch" forName="Accent" refType="h"/>
              <dgm:constr type="w" for="ch" forName="Accent" refType="w" fact="0"/>
              <dgm:constr type="h" for="ch" forName="Accent" refType="h" fact="0.9"/>
              <dgm:constr type="l" for="ch" forName="Image" refType="w" fact="0.05"/>
              <dgm:constr type="t" for="ch" forName="Image" refType="h" fact="0.13"/>
              <dgm:constr type="w" for="ch" forName="Image" refType="w" fact="0.9467"/>
              <dgm:constr type="h" for="ch" forName="Image" refType="h" fact="0.405"/>
              <dgm:constr type="l" for="ch" forName="Child" refType="w" fact="0.05"/>
              <dgm:constr type="t" for="ch" forName="Child" refType="h" fact="0.535"/>
              <dgm:constr type="w" for="ch" forName="Child" refType="w" fact="0.9467"/>
              <dgm:constr type="h" for="ch" forName="Child" refType="h" fact="0.465"/>
            </dgm:constrLst>
          </dgm:if>
          <dgm:else name="Name6">
            <dgm:constrLst>
              <dgm:constr type="l" for="ch" forName="Parent" refType="w" fact="0"/>
              <dgm:constr type="t" for="ch" forName="Parent" refType="h" fact="0"/>
              <dgm:constr type="w" for="ch" forName="Parent" refType="w"/>
              <dgm:constr type="h" for="ch" forName="Parent" refType="h" fact="0.1"/>
              <dgm:constr type="l" for="ch" forName="Accent" refType="w"/>
              <dgm:constr type="b" for="ch" forName="Accent" refType="h"/>
              <dgm:constr type="h" for="ch" forName="Accent" refType="h" fact="0.9"/>
              <dgm:constr type="l" for="ch" forName="Image" refType="w" fact="0"/>
              <dgm:constr type="t" for="ch" forName="Image" refType="h" fact="0.13"/>
              <dgm:constr type="w" for="ch" forName="Image" refType="w" fact="0.9467"/>
              <dgm:constr type="h" for="ch" forName="Image" refType="h" fact="0.405"/>
              <dgm:constr type="l" for="ch" forName="Child" refType="w" fact="0"/>
              <dgm:constr type="t" for="ch" forName="Child" refType="h" fact="0.535"/>
              <dgm:constr type="w" for="ch" forName="Child" refType="w" fact="0.9467"/>
              <dgm:constr type="h" for="ch" forName="Child" refType="h" fact="0.465"/>
            </dgm:constrLst>
          </dgm:else>
        </dgm:choose>
        <dgm:forEach name="Name7" axis="self" ptType="node">
          <dgm:layoutNode name="Accent" styleLbl="alignAcc1">
            <dgm:alg type="sp"/>
            <dgm:shape xmlns:r="http://schemas.openxmlformats.org/officeDocument/2006/relationships" type="line" r:blip="">
              <dgm:adjLst/>
            </dgm:shape>
            <dgm:presOf/>
          </dgm:layoutNode>
          <dgm:layoutNode name="Image">
            <dgm:alg type="sp"/>
            <dgm:shape xmlns:r="http://schemas.openxmlformats.org/officeDocument/2006/relationships" type="rect" r:blip="" blipPhldr="1">
              <dgm:adjLst/>
            </dgm:shape>
            <dgm:presOf/>
          </dgm:layoutNode>
          <dgm:layoutNode name="Child" styleLbl="revTx">
            <dgm:varLst>
              <dgm:bulletEnabled val="1"/>
            </dgm:varLst>
            <dgm:choose name="Name8">
              <dgm:if name="Name9" axis="ch" ptType="node" func="cnt" op="gt" val="1">
                <dgm:choose name="Name10">
                  <dgm:if name="Name11" func="var" arg="dir" op="equ" val="norm">
                    <dgm:alg type="tx">
                      <dgm:param type="shpTxLTRAlignCh" val="l"/>
                      <dgm:param type="shpTxRTLAlignCh" val="r"/>
                      <dgm:param type="txAnchorVert" val="t"/>
                      <dgm:param type="stBulletLvl" val="1"/>
                    </dgm:alg>
                  </dgm:if>
                  <dgm:else name="Name12">
                    <dgm:alg type="tx">
                      <dgm:param type="shpTxLTRAlignCh" val="l"/>
                      <dgm:param type="shpTxRTLAlignCh" val="r"/>
                      <dgm:param type="txAnchorVert" val="t"/>
                      <dgm:param type="stBulletLvl" val="1"/>
                    </dgm:alg>
                  </dgm:else>
                </dgm:choose>
              </dgm:if>
              <dgm:else name="Name13">
                <dgm:choose name="Name14">
                  <dgm:if name="Name15" func="var" arg="dir" op="equ" val="norm">
                    <dgm:alg type="tx">
                      <dgm:param type="shpTxLTRAlignCh" val="l"/>
                      <dgm:param type="shpTxRTLAlignCh" val="r"/>
                      <dgm:param type="txAnchorVert" val="t"/>
                      <dgm:param type="stBulletLvl" val="2"/>
                    </dgm:alg>
                  </dgm:if>
                  <dgm:else name="Name16">
                    <dgm:alg type="tx">
                      <dgm:param type="shpTxLTRAlignCh" val="l"/>
                      <dgm:param type="shpTxRTLAlignCh" val="r"/>
                      <dgm:param type="txAnchorVert" val="t"/>
                      <dgm:param type="stBulletLvl" val="2"/>
                    </dgm:alg>
                  </dgm:else>
                </dgm:choose>
              </dgm:else>
            </dgm:choose>
            <dgm:shape xmlns:r="http://schemas.openxmlformats.org/officeDocument/2006/relationships" type="rect" r:blip="">
              <dgm:adjLst/>
            </dgm:shape>
            <dgm:presOf axis="des" ptType="node"/>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layoutNode name="Parent" styleLbl="alignNode1">
            <dgm:varLst>
              <dgm:bulletEnabled val="1"/>
            </dgm:varLst>
            <dgm:alg type="tx">
              <dgm:param type="shpTxLTRAlignCh" val="ctr"/>
              <dgm:param type="txAnchorVertCh" val="mid"/>
            </dgm:alg>
            <dgm:shape xmlns:r="http://schemas.openxmlformats.org/officeDocument/2006/relationships" type="rect" r:blip="">
              <dgm:adjLst/>
            </dgm:shape>
            <dgm:presOf axis="self"/>
            <dgm:constrLst>
              <dgm:constr type="lMarg" refType="primFontSz" fact="0.2"/>
              <dgm:constr type="rMarg" refType="primFontSz" fact="0.2"/>
              <dgm:constr type="tMarg" refType="primFontSz" fact="0.2"/>
              <dgm:constr type="bMarg" refType="primFontSz" fact="0.2"/>
            </dgm:constrLst>
            <dgm:ruleLst>
              <dgm:rule type="primFontSz" val="5" fact="NaN" max="NaN"/>
            </dgm:ruleLst>
          </dgm:layoutNode>
        </dgm:forEach>
      </dgm:layoutNode>
      <dgm:forEach name="sibTransForEach" axis="followSib" ptType="sibTrans" cnt="1">
        <dgm:layoutNode name="sibTrans">
          <dgm:alg type="sp"/>
          <dgm:shape xmlns:r="http://schemas.openxmlformats.org/officeDocument/2006/relationships" r:blip="">
            <dgm:adjLst/>
          </dgm:shap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34475077-A074-4E8C-B45E-964494945228}" type="datetimeFigureOut">
              <a:rPr lang="en-US"/>
              <a:t>5/8/2015</a:t>
            </a:fld>
            <a:endParaRP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5DE4C80B-8910-445E-8D30-7A590951118B}" type="slidenum">
              <a:rPr/>
              <a:t>‹#›</a:t>
            </a:fld>
            <a:endParaRPr/>
          </a:p>
        </p:txBody>
      </p:sp>
    </p:spTree>
    <p:extLst>
      <p:ext uri="{BB962C8B-B14F-4D97-AF65-F5344CB8AC3E}">
        <p14:creationId xmlns:p14="http://schemas.microsoft.com/office/powerpoint/2010/main" val="162125406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6A2B48A4-4B96-49F4-8C25-4C9D06114B2C}" type="datetimeFigureOut">
              <a:rPr lang="en-US"/>
              <a:t>5/8/2015</a:t>
            </a:fld>
            <a:endParaRP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685800" y="4400550"/>
            <a:ext cx="5486400" cy="3086100"/>
          </a:xfrm>
          <a:prstGeom prst="rect">
            <a:avLst/>
          </a:prstGeom>
        </p:spPr>
        <p:txBody>
          <a:bodyPr vert="horz" lIns="91440" tIns="45720" rIns="91440" bIns="45720" rtlCol="0"/>
          <a:lstStyle/>
          <a:p>
            <a:pPr lvl="0"/>
            <a:r>
              <a:rPr/>
              <a:t>Click to edit Master text styles</a:t>
            </a:r>
          </a:p>
          <a:p>
            <a:pPr lvl="1"/>
            <a:r>
              <a:rPr/>
              <a:t>Second level</a:t>
            </a:r>
          </a:p>
          <a:p>
            <a:pPr lvl="2"/>
            <a:r>
              <a:rPr/>
              <a:t>Third level</a:t>
            </a:r>
          </a:p>
          <a:p>
            <a:pPr lvl="3"/>
            <a:r>
              <a:rPr/>
              <a:t>Fourth level</a:t>
            </a:r>
          </a:p>
          <a:p>
            <a:pPr lvl="4"/>
            <a:r>
              <a:rPr/>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5D81F1E7-4EFD-4BFF-B438-FCD52FD36B17}" type="slidenum">
              <a:rPr/>
              <a:t>‹#›</a:t>
            </a:fld>
            <a:endParaRPr/>
          </a:p>
        </p:txBody>
      </p:sp>
    </p:spTree>
    <p:extLst>
      <p:ext uri="{BB962C8B-B14F-4D97-AF65-F5344CB8AC3E}">
        <p14:creationId xmlns:p14="http://schemas.microsoft.com/office/powerpoint/2010/main" val="47356197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This is the question that your experiment answers</a:t>
            </a:r>
            <a:endParaRPr lang="en-US" dirty="0"/>
          </a:p>
        </p:txBody>
      </p:sp>
      <p:sp>
        <p:nvSpPr>
          <p:cNvPr id="4" name="Slide Number Placeholder 3"/>
          <p:cNvSpPr>
            <a:spLocks noGrp="1"/>
          </p:cNvSpPr>
          <p:nvPr>
            <p:ph type="sldNum" sz="quarter" idx="10"/>
          </p:nvPr>
        </p:nvSpPr>
        <p:spPr/>
        <p:txBody>
          <a:bodyPr/>
          <a:lstStyle/>
          <a:p>
            <a:fld id="{5D81F1E7-4EFD-4BFF-B438-FCD52FD36B17}" type="slidenum">
              <a:rPr lang="en-US" smtClean="0"/>
              <a:t>8</a:t>
            </a:fld>
            <a:endParaRPr lang="en-US"/>
          </a:p>
        </p:txBody>
      </p:sp>
    </p:spTree>
    <p:extLst>
      <p:ext uri="{BB962C8B-B14F-4D97-AF65-F5344CB8AC3E}">
        <p14:creationId xmlns:p14="http://schemas.microsoft.com/office/powerpoint/2010/main" val="15148299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List all of the steps used in completing</a:t>
            </a:r>
            <a:r>
              <a:rPr lang="en-US" baseline="0" dirty="0" smtClean="0"/>
              <a:t> your experiment.</a:t>
            </a:r>
          </a:p>
          <a:p>
            <a:r>
              <a:rPr lang="en-US" baseline="0" dirty="0" smtClean="0"/>
              <a:t>Remember to number your steps.</a:t>
            </a:r>
          </a:p>
          <a:p>
            <a:r>
              <a:rPr lang="en-US" baseline="0" dirty="0" smtClean="0"/>
              <a:t>Include photos of your experiment.</a:t>
            </a:r>
            <a:endParaRPr lang="en-US" dirty="0"/>
          </a:p>
        </p:txBody>
      </p:sp>
      <p:sp>
        <p:nvSpPr>
          <p:cNvPr id="4" name="Slide Number Placeholder 3"/>
          <p:cNvSpPr>
            <a:spLocks noGrp="1"/>
          </p:cNvSpPr>
          <p:nvPr>
            <p:ph type="sldNum" sz="quarter" idx="10"/>
          </p:nvPr>
        </p:nvSpPr>
        <p:spPr/>
        <p:txBody>
          <a:bodyPr/>
          <a:lstStyle/>
          <a:p>
            <a:fld id="{5D81F1E7-4EFD-4BFF-B438-FCD52FD36B17}" type="slidenum">
              <a:rPr lang="en-US" smtClean="0"/>
              <a:t>10</a:t>
            </a:fld>
            <a:endParaRPr lang="en-US"/>
          </a:p>
        </p:txBody>
      </p:sp>
    </p:spTree>
    <p:extLst>
      <p:ext uri="{BB962C8B-B14F-4D97-AF65-F5344CB8AC3E}">
        <p14:creationId xmlns:p14="http://schemas.microsoft.com/office/powerpoint/2010/main" val="416773622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7" name="Rectangle 6"/>
          <p:cNvSpPr/>
          <p:nvPr/>
        </p:nvSpPr>
        <p:spPr bwMode="ltGray">
          <a:xfrm>
            <a:off x="0" y="4572000"/>
            <a:ext cx="12192000" cy="16002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Straight Connector 7"/>
          <p:cNvCxnSpPr/>
          <p:nvPr/>
        </p:nvCxnSpPr>
        <p:spPr>
          <a:xfrm>
            <a:off x="0" y="6210300"/>
            <a:ext cx="12192000" cy="0"/>
          </a:xfrm>
          <a:prstGeom prst="line">
            <a:avLst/>
          </a:prstGeom>
          <a:ln w="76200">
            <a:miter lim="800000"/>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609600" y="4740333"/>
            <a:ext cx="10972800" cy="1263534"/>
          </a:xfrm>
        </p:spPr>
        <p:txBody>
          <a:bodyPr anchor="ctr">
            <a:normAutofit/>
          </a:bodyPr>
          <a:lstStyle>
            <a:lvl1pPr algn="l">
              <a:defRPr sz="5800"/>
            </a:lvl1pPr>
          </a:lstStyle>
          <a:p>
            <a:r>
              <a:rPr lang="en-US" smtClean="0"/>
              <a:t>Click to edit Master title style</a:t>
            </a:r>
            <a:endParaRPr/>
          </a:p>
        </p:txBody>
      </p:sp>
      <p:sp>
        <p:nvSpPr>
          <p:cNvPr id="3" name="Subtitle 2"/>
          <p:cNvSpPr>
            <a:spLocks noGrp="1"/>
          </p:cNvSpPr>
          <p:nvPr>
            <p:ph type="subTitle" idx="1"/>
          </p:nvPr>
        </p:nvSpPr>
        <p:spPr>
          <a:xfrm>
            <a:off x="609600" y="6286500"/>
            <a:ext cx="10972800" cy="457200"/>
          </a:xfrm>
        </p:spPr>
        <p:txBody>
          <a:bodyPr anchor="ctr">
            <a:normAutofit/>
          </a:bodyPr>
          <a:lstStyle>
            <a:lvl1pPr marL="0" indent="0" algn="l">
              <a:spcBef>
                <a:spcPts val="0"/>
              </a:spcBef>
              <a:buNone/>
              <a:defRPr sz="1800">
                <a:solidFill>
                  <a:schemeClr val="tx1">
                    <a:lumMod val="50000"/>
                  </a:schemeClr>
                </a:solidFill>
              </a:defRPr>
            </a:lvl1pPr>
            <a:lvl2pPr marL="457200" indent="0" algn="ctr">
              <a:buNone/>
              <a:defRPr sz="2800"/>
            </a:lvl2pPr>
            <a:lvl3pPr marL="914400" indent="0" algn="ctr">
              <a:buNone/>
              <a:defRPr sz="2400"/>
            </a:lvl3pPr>
            <a:lvl4pPr marL="1371600" indent="0" algn="ctr">
              <a:buNone/>
              <a:defRPr sz="2000"/>
            </a:lvl4pPr>
            <a:lvl5pPr marL="1828800" indent="0" algn="ctr">
              <a:buNone/>
              <a:defRPr sz="2000"/>
            </a:lvl5pPr>
            <a:lvl6pPr marL="2286000" indent="0" algn="ctr">
              <a:buNone/>
              <a:defRPr sz="2000"/>
            </a:lvl6pPr>
            <a:lvl7pPr marL="2743200" indent="0" algn="ctr">
              <a:buNone/>
              <a:defRPr sz="2000"/>
            </a:lvl7pPr>
            <a:lvl8pPr marL="3200400" indent="0" algn="ctr">
              <a:buNone/>
              <a:defRPr sz="2000"/>
            </a:lvl8pPr>
            <a:lvl9pPr marL="3657600" indent="0" algn="ctr">
              <a:buNone/>
              <a:defRPr sz="2000"/>
            </a:lvl9pPr>
          </a:lstStyle>
          <a:p>
            <a:r>
              <a:rPr lang="en-US" smtClean="0"/>
              <a:t>Click to edit Master subtitle style</a:t>
            </a:r>
            <a:endParaRPr/>
          </a:p>
        </p:txBody>
      </p:sp>
      <p:pic>
        <p:nvPicPr>
          <p:cNvPr id="9" name="Picture 8" descr="Closeup of test tubes" title="Science picture"/>
          <p:cNvPicPr>
            <a:picLocks noChangeAspect="1"/>
          </p:cNvPicPr>
          <p:nvPr/>
        </p:nvPicPr>
        <p:blipFill rotWithShape="1">
          <a:blip r:embed="rId2" cstate="print">
            <a:extLst>
              <a:ext uri="{28A0092B-C50C-407E-A947-70E740481C1C}">
                <a14:useLocalDpi xmlns:a14="http://schemas.microsoft.com/office/drawing/2010/main" val="0"/>
              </a:ext>
            </a:extLst>
          </a:blip>
          <a:srcRect/>
          <a:stretch/>
        </p:blipFill>
        <p:spPr>
          <a:xfrm>
            <a:off x="1524" y="0"/>
            <a:ext cx="12188952" cy="4571999"/>
          </a:xfrm>
          <a:prstGeom prst="rect">
            <a:avLst/>
          </a:prstGeom>
        </p:spPr>
      </p:pic>
    </p:spTree>
    <p:extLst>
      <p:ext uri="{BB962C8B-B14F-4D97-AF65-F5344CB8AC3E}">
        <p14:creationId xmlns:p14="http://schemas.microsoft.com/office/powerpoint/2010/main" val="15311641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402902D-A5F5-4D7D-AAA7-32469BA0BC4D}" type="datetimeFigureOut">
              <a:rPr lang="en-US"/>
              <a:t>5/8/2015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F4C9F40-B079-4B71-A627-7266DFEA7F03}" type="slidenum">
              <a:rPr/>
              <a:t>‹#›</a:t>
            </a:fld>
            <a:endParaRPr/>
          </a:p>
        </p:txBody>
      </p:sp>
    </p:spTree>
    <p:extLst>
      <p:ext uri="{BB962C8B-B14F-4D97-AF65-F5344CB8AC3E}">
        <p14:creationId xmlns:p14="http://schemas.microsoft.com/office/powerpoint/2010/main" val="22530808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7" name="Rectangle 6"/>
          <p:cNvSpPr/>
          <p:nvPr/>
        </p:nvSpPr>
        <p:spPr bwMode="ltGray">
          <a:xfrm>
            <a:off x="0" y="0"/>
            <a:ext cx="12192000" cy="5715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Straight Connector 7"/>
          <p:cNvCxnSpPr/>
          <p:nvPr/>
        </p:nvCxnSpPr>
        <p:spPr>
          <a:xfrm>
            <a:off x="0" y="5753100"/>
            <a:ext cx="12192000" cy="0"/>
          </a:xfrm>
          <a:prstGeom prst="line">
            <a:avLst/>
          </a:prstGeom>
          <a:ln w="76200">
            <a:miter lim="800000"/>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609600" y="3153095"/>
            <a:ext cx="10972800" cy="2286000"/>
          </a:xfrm>
        </p:spPr>
        <p:txBody>
          <a:bodyPr anchor="b">
            <a:normAutofit/>
          </a:bodyPr>
          <a:lstStyle>
            <a:lvl1pPr>
              <a:defRPr sz="5800" b="0"/>
            </a:lvl1pPr>
          </a:lstStyle>
          <a:p>
            <a:r>
              <a:rPr lang="en-US" smtClean="0"/>
              <a:t>Click to edit Master title style</a:t>
            </a:r>
            <a:endParaRPr/>
          </a:p>
        </p:txBody>
      </p:sp>
      <p:sp>
        <p:nvSpPr>
          <p:cNvPr id="3" name="Text Placeholder 2"/>
          <p:cNvSpPr>
            <a:spLocks noGrp="1"/>
          </p:cNvSpPr>
          <p:nvPr>
            <p:ph type="body" idx="1"/>
          </p:nvPr>
        </p:nvSpPr>
        <p:spPr>
          <a:xfrm>
            <a:off x="603250" y="5864054"/>
            <a:ext cx="10972800" cy="450042"/>
          </a:xfrm>
        </p:spPr>
        <p:txBody>
          <a:bodyPr anchor="ctr"/>
          <a:lstStyle>
            <a:lvl1pPr marL="0" indent="0">
              <a:spcBef>
                <a:spcPts val="0"/>
              </a:spcBef>
              <a:buNone/>
              <a:defRPr sz="2000">
                <a:solidFill>
                  <a:schemeClr val="tx1">
                    <a:lumMod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Tree>
    <p:extLst>
      <p:ext uri="{BB962C8B-B14F-4D97-AF65-F5344CB8AC3E}">
        <p14:creationId xmlns:p14="http://schemas.microsoft.com/office/powerpoint/2010/main" val="29372423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Content Placeholder 2"/>
          <p:cNvSpPr>
            <a:spLocks noGrp="1"/>
          </p:cNvSpPr>
          <p:nvPr>
            <p:ph sz="half" idx="1"/>
          </p:nvPr>
        </p:nvSpPr>
        <p:spPr>
          <a:xfrm>
            <a:off x="1066800" y="1714501"/>
            <a:ext cx="4752109" cy="4457700"/>
          </a:xfrm>
        </p:spPr>
        <p:txBody>
          <a:bodyPr>
            <a:normAutofit/>
          </a:bodyPr>
          <a:lstStyle>
            <a:lvl1pPr>
              <a:spcBef>
                <a:spcPts val="20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Content Placeholder 3"/>
          <p:cNvSpPr>
            <a:spLocks noGrp="1"/>
          </p:cNvSpPr>
          <p:nvPr>
            <p:ph sz="half" idx="2"/>
          </p:nvPr>
        </p:nvSpPr>
        <p:spPr>
          <a:xfrm>
            <a:off x="6373091" y="1714501"/>
            <a:ext cx="4752109" cy="4457700"/>
          </a:xfrm>
        </p:spPr>
        <p:txBody>
          <a:bodyPr>
            <a:normAutofit/>
          </a:bodyPr>
          <a:lstStyle>
            <a:lvl1pPr>
              <a:spcBef>
                <a:spcPts val="2000"/>
              </a:spcBef>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Date Placeholder 4"/>
          <p:cNvSpPr>
            <a:spLocks noGrp="1"/>
          </p:cNvSpPr>
          <p:nvPr>
            <p:ph type="dt" sz="half" idx="10"/>
          </p:nvPr>
        </p:nvSpPr>
        <p:spPr/>
        <p:txBody>
          <a:bodyPr/>
          <a:lstStyle/>
          <a:p>
            <a:fld id="{0402902D-A5F5-4D7D-AAA7-32469BA0BC4D}" type="datetimeFigureOut">
              <a:rPr lang="en-US"/>
              <a:t>5/8/2015</a:t>
            </a:fld>
            <a:endParaRPr/>
          </a:p>
        </p:txBody>
      </p:sp>
      <p:sp>
        <p:nvSpPr>
          <p:cNvPr id="6" name="Footer Placeholder 5"/>
          <p:cNvSpPr>
            <a:spLocks noGrp="1"/>
          </p:cNvSpPr>
          <p:nvPr>
            <p:ph type="ftr" sz="quarter" idx="11"/>
          </p:nvPr>
        </p:nvSpPr>
        <p:spPr/>
        <p:txBody>
          <a:bodyPr/>
          <a:lstStyle/>
          <a:p>
            <a:endParaRPr/>
          </a:p>
        </p:txBody>
      </p:sp>
      <p:sp>
        <p:nvSpPr>
          <p:cNvPr id="7" name="Slide Number Placeholder 6"/>
          <p:cNvSpPr>
            <a:spLocks noGrp="1"/>
          </p:cNvSpPr>
          <p:nvPr>
            <p:ph type="sldNum" sz="quarter" idx="12"/>
          </p:nvPr>
        </p:nvSpPr>
        <p:spPr/>
        <p:txBody>
          <a:bodyPr/>
          <a:lstStyle/>
          <a:p>
            <a:fld id="{5F4C9F40-B079-4B71-A627-7266DFEA7F03}" type="slidenum">
              <a:rPr/>
              <a:t>‹#›</a:t>
            </a:fld>
            <a:endParaRPr/>
          </a:p>
        </p:txBody>
      </p:sp>
    </p:spTree>
    <p:extLst>
      <p:ext uri="{BB962C8B-B14F-4D97-AF65-F5344CB8AC3E}">
        <p14:creationId xmlns:p14="http://schemas.microsoft.com/office/powerpoint/2010/main" val="4072386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Text Placeholder 2"/>
          <p:cNvSpPr>
            <a:spLocks noGrp="1"/>
          </p:cNvSpPr>
          <p:nvPr>
            <p:ph type="body" idx="1"/>
          </p:nvPr>
        </p:nvSpPr>
        <p:spPr>
          <a:xfrm>
            <a:off x="1066800" y="1529541"/>
            <a:ext cx="4754880" cy="811583"/>
          </a:xfrm>
        </p:spPr>
        <p:txBody>
          <a:bodyPr anchor="b"/>
          <a:lstStyle>
            <a:lvl1pPr marL="0" indent="0">
              <a:lnSpc>
                <a:spcPct val="90000"/>
              </a:lnSpc>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066800" y="2484692"/>
            <a:ext cx="4754880" cy="3687508"/>
          </a:xfrm>
        </p:spPr>
        <p:txBody>
          <a:bodyPr/>
          <a:lstStyle>
            <a:lvl1pPr>
              <a:spcBef>
                <a:spcPts val="2000"/>
              </a:spcBef>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5" name="Text Placeholder 4"/>
          <p:cNvSpPr>
            <a:spLocks noGrp="1"/>
          </p:cNvSpPr>
          <p:nvPr>
            <p:ph type="body" sz="quarter" idx="3"/>
          </p:nvPr>
        </p:nvSpPr>
        <p:spPr>
          <a:xfrm>
            <a:off x="6370320" y="1529541"/>
            <a:ext cx="4754880" cy="811583"/>
          </a:xfrm>
        </p:spPr>
        <p:txBody>
          <a:bodyPr anchor="b"/>
          <a:lstStyle>
            <a:lvl1pPr marL="0" indent="0">
              <a:lnSpc>
                <a:spcPct val="90000"/>
              </a:lnSpc>
              <a:spcBef>
                <a:spcPts val="0"/>
              </a:spcBef>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370320" y="2484692"/>
            <a:ext cx="4754880" cy="3687508"/>
          </a:xfrm>
        </p:spPr>
        <p:txBody>
          <a:bodyPr/>
          <a:lstStyle>
            <a:lvl1pPr>
              <a:spcBef>
                <a:spcPts val="2000"/>
              </a:spcBef>
              <a:defRPr sz="20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7" name="Date Placeholder 6"/>
          <p:cNvSpPr>
            <a:spLocks noGrp="1"/>
          </p:cNvSpPr>
          <p:nvPr>
            <p:ph type="dt" sz="half" idx="10"/>
          </p:nvPr>
        </p:nvSpPr>
        <p:spPr/>
        <p:txBody>
          <a:bodyPr/>
          <a:lstStyle/>
          <a:p>
            <a:fld id="{0402902D-A5F5-4D7D-AAA7-32469BA0BC4D}" type="datetimeFigureOut">
              <a:rPr lang="en-US"/>
              <a:t>5/8/2015</a:t>
            </a:fld>
            <a:endParaRPr/>
          </a:p>
        </p:txBody>
      </p:sp>
      <p:sp>
        <p:nvSpPr>
          <p:cNvPr id="8" name="Footer Placeholder 7"/>
          <p:cNvSpPr>
            <a:spLocks noGrp="1"/>
          </p:cNvSpPr>
          <p:nvPr>
            <p:ph type="ftr" sz="quarter" idx="11"/>
          </p:nvPr>
        </p:nvSpPr>
        <p:spPr/>
        <p:txBody>
          <a:bodyPr/>
          <a:lstStyle/>
          <a:p>
            <a:endParaRPr/>
          </a:p>
        </p:txBody>
      </p:sp>
      <p:sp>
        <p:nvSpPr>
          <p:cNvPr id="9" name="Slide Number Placeholder 8"/>
          <p:cNvSpPr>
            <a:spLocks noGrp="1"/>
          </p:cNvSpPr>
          <p:nvPr>
            <p:ph type="sldNum" sz="quarter" idx="12"/>
          </p:nvPr>
        </p:nvSpPr>
        <p:spPr/>
        <p:txBody>
          <a:bodyPr/>
          <a:lstStyle/>
          <a:p>
            <a:fld id="{5F4C9F40-B079-4B71-A627-7266DFEA7F03}" type="slidenum">
              <a:rPr/>
              <a:t>‹#›</a:t>
            </a:fld>
            <a:endParaRPr/>
          </a:p>
        </p:txBody>
      </p:sp>
    </p:spTree>
    <p:extLst>
      <p:ext uri="{BB962C8B-B14F-4D97-AF65-F5344CB8AC3E}">
        <p14:creationId xmlns:p14="http://schemas.microsoft.com/office/powerpoint/2010/main" val="9606248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Date Placeholder 2"/>
          <p:cNvSpPr>
            <a:spLocks noGrp="1"/>
          </p:cNvSpPr>
          <p:nvPr>
            <p:ph type="dt" sz="half" idx="10"/>
          </p:nvPr>
        </p:nvSpPr>
        <p:spPr/>
        <p:txBody>
          <a:bodyPr/>
          <a:lstStyle/>
          <a:p>
            <a:fld id="{0402902D-A5F5-4D7D-AAA7-32469BA0BC4D}" type="datetimeFigureOut">
              <a:rPr lang="en-US"/>
              <a:t>5/8/2015</a:t>
            </a:fld>
            <a:endParaRPr/>
          </a:p>
        </p:txBody>
      </p:sp>
      <p:sp>
        <p:nvSpPr>
          <p:cNvPr id="4" name="Footer Placeholder 3"/>
          <p:cNvSpPr>
            <a:spLocks noGrp="1"/>
          </p:cNvSpPr>
          <p:nvPr>
            <p:ph type="ftr" sz="quarter" idx="11"/>
          </p:nvPr>
        </p:nvSpPr>
        <p:spPr/>
        <p:txBody>
          <a:bodyPr/>
          <a:lstStyle/>
          <a:p>
            <a:endParaRPr/>
          </a:p>
        </p:txBody>
      </p:sp>
      <p:sp>
        <p:nvSpPr>
          <p:cNvPr id="5" name="Slide Number Placeholder 4"/>
          <p:cNvSpPr>
            <a:spLocks noGrp="1"/>
          </p:cNvSpPr>
          <p:nvPr>
            <p:ph type="sldNum" sz="quarter" idx="12"/>
          </p:nvPr>
        </p:nvSpPr>
        <p:spPr/>
        <p:txBody>
          <a:bodyPr/>
          <a:lstStyle/>
          <a:p>
            <a:fld id="{5F4C9F40-B079-4B71-A627-7266DFEA7F03}" type="slidenum">
              <a:rPr/>
              <a:t>‹#›</a:t>
            </a:fld>
            <a:endParaRPr/>
          </a:p>
        </p:txBody>
      </p:sp>
    </p:spTree>
    <p:extLst>
      <p:ext uri="{BB962C8B-B14F-4D97-AF65-F5344CB8AC3E}">
        <p14:creationId xmlns:p14="http://schemas.microsoft.com/office/powerpoint/2010/main" val="251594217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402902D-A5F5-4D7D-AAA7-32469BA0BC4D}" type="datetimeFigureOut">
              <a:rPr lang="en-US"/>
              <a:t>5/8/2015</a:t>
            </a:fld>
            <a:endParaRPr/>
          </a:p>
        </p:txBody>
      </p:sp>
      <p:sp>
        <p:nvSpPr>
          <p:cNvPr id="3" name="Footer Placeholder 2"/>
          <p:cNvSpPr>
            <a:spLocks noGrp="1"/>
          </p:cNvSpPr>
          <p:nvPr>
            <p:ph type="ftr" sz="quarter" idx="11"/>
          </p:nvPr>
        </p:nvSpPr>
        <p:spPr/>
        <p:txBody>
          <a:bodyPr/>
          <a:lstStyle/>
          <a:p>
            <a:endParaRPr/>
          </a:p>
        </p:txBody>
      </p:sp>
      <p:sp>
        <p:nvSpPr>
          <p:cNvPr id="4" name="Slide Number Placeholder 3"/>
          <p:cNvSpPr>
            <a:spLocks noGrp="1"/>
          </p:cNvSpPr>
          <p:nvPr>
            <p:ph type="sldNum" sz="quarter" idx="12"/>
          </p:nvPr>
        </p:nvSpPr>
        <p:spPr/>
        <p:txBody>
          <a:bodyPr/>
          <a:lstStyle/>
          <a:p>
            <a:fld id="{5F4C9F40-B079-4B71-A627-7266DFEA7F03}" type="slidenum">
              <a:rPr/>
              <a:t>‹#›</a:t>
            </a:fld>
            <a:endParaRPr/>
          </a:p>
        </p:txBody>
      </p:sp>
    </p:spTree>
    <p:extLst>
      <p:ext uri="{BB962C8B-B14F-4D97-AF65-F5344CB8AC3E}">
        <p14:creationId xmlns:p14="http://schemas.microsoft.com/office/powerpoint/2010/main" val="27563357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13" name="Rectangle 12"/>
          <p:cNvSpPr/>
          <p:nvPr/>
        </p:nvSpPr>
        <p:spPr bwMode="ltGray">
          <a:xfrm>
            <a:off x="0" y="0"/>
            <a:ext cx="4267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flipH="1">
            <a:off x="4267200" y="0"/>
            <a:ext cx="1" cy="6858000"/>
          </a:xfrm>
          <a:prstGeom prst="line">
            <a:avLst/>
          </a:prstGeom>
          <a:ln w="76200">
            <a:miter lim="800000"/>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80519" y="465512"/>
            <a:ext cx="3506162" cy="1600200"/>
          </a:xfrm>
        </p:spPr>
        <p:txBody>
          <a:bodyPr anchor="t">
            <a:normAutofit/>
          </a:bodyPr>
          <a:lstStyle>
            <a:lvl1pPr>
              <a:defRPr sz="2800" b="0"/>
            </a:lvl1pPr>
          </a:lstStyle>
          <a:p>
            <a:r>
              <a:rPr lang="en-US" smtClean="0"/>
              <a:t>Click to edit Master title style</a:t>
            </a:r>
            <a:endParaRPr/>
          </a:p>
        </p:txBody>
      </p:sp>
      <p:sp>
        <p:nvSpPr>
          <p:cNvPr id="3" name="Content Placeholder 2"/>
          <p:cNvSpPr>
            <a:spLocks noGrp="1"/>
          </p:cNvSpPr>
          <p:nvPr>
            <p:ph idx="1"/>
          </p:nvPr>
        </p:nvSpPr>
        <p:spPr>
          <a:xfrm>
            <a:off x="4699000" y="465513"/>
            <a:ext cx="7048500" cy="5935287"/>
          </a:xfrm>
        </p:spPr>
        <p:txBody>
          <a:bodyPr>
            <a:normAutofit/>
          </a:bodyPr>
          <a:lstStyle>
            <a:lvl1pPr>
              <a:defRPr sz="22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Text Placeholder 3"/>
          <p:cNvSpPr>
            <a:spLocks noGrp="1"/>
          </p:cNvSpPr>
          <p:nvPr>
            <p:ph type="body" sz="half" idx="2"/>
          </p:nvPr>
        </p:nvSpPr>
        <p:spPr>
          <a:xfrm>
            <a:off x="380519" y="3746500"/>
            <a:ext cx="3506162" cy="242570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30020182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extLst mod="1">
    <p:ext uri="{DCECCB84-F9BA-43D5-87BE-67443E8EF086}">
      <p15:sldGuideLst xmlns="" xmlns:p15="http://schemas.microsoft.com/office/powerpoint/2012/main">
        <p15:guide id="1" pos="2688">
          <p15:clr>
            <a:srgbClr val="FBAE40"/>
          </p15:clr>
        </p15:guide>
        <p15:guide id="2" orient="horz" pos="288">
          <p15:clr>
            <a:srgbClr val="FBAE40"/>
          </p15:clr>
        </p15:guide>
        <p15:guide id="3" orient="horz" pos="4032">
          <p15:clr>
            <a:srgbClr val="FBAE40"/>
          </p15:clr>
        </p15:guide>
        <p15:guide id="4" pos="2952">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8" name="Rectangle 7"/>
          <p:cNvSpPr/>
          <p:nvPr/>
        </p:nvSpPr>
        <p:spPr bwMode="ltGray">
          <a:xfrm>
            <a:off x="0" y="0"/>
            <a:ext cx="42672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flipH="1">
            <a:off x="4267200" y="0"/>
            <a:ext cx="1" cy="6858000"/>
          </a:xfrm>
          <a:prstGeom prst="line">
            <a:avLst/>
          </a:prstGeom>
          <a:ln w="76200">
            <a:miter lim="800000"/>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84048" y="466344"/>
            <a:ext cx="3502152" cy="1600200"/>
          </a:xfrm>
        </p:spPr>
        <p:txBody>
          <a:bodyPr anchor="t">
            <a:normAutofit/>
          </a:bodyPr>
          <a:lstStyle>
            <a:lvl1pPr>
              <a:defRPr sz="2800" b="0"/>
            </a:lvl1pPr>
          </a:lstStyle>
          <a:p>
            <a:r>
              <a:rPr lang="en-US" smtClean="0"/>
              <a:t>Click to edit Master title style</a:t>
            </a:r>
            <a:endParaRPr/>
          </a:p>
        </p:txBody>
      </p:sp>
      <p:sp>
        <p:nvSpPr>
          <p:cNvPr id="3" name="Picture Placeholder 2"/>
          <p:cNvSpPr>
            <a:spLocks noGrp="1"/>
          </p:cNvSpPr>
          <p:nvPr>
            <p:ph type="pic" idx="1"/>
          </p:nvPr>
        </p:nvSpPr>
        <p:spPr>
          <a:xfrm>
            <a:off x="4309872" y="0"/>
            <a:ext cx="7882128" cy="6858000"/>
          </a:xfrm>
        </p:spPr>
        <p:txBody>
          <a:bodyPr tIns="731520">
            <a:normAutofit/>
          </a:bodyPr>
          <a:lstStyle>
            <a:lvl1pPr marL="0" indent="0" algn="ctr">
              <a:buNone/>
              <a:defRPr sz="24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a:p>
        </p:txBody>
      </p:sp>
      <p:sp>
        <p:nvSpPr>
          <p:cNvPr id="4" name="Text Placeholder 3"/>
          <p:cNvSpPr>
            <a:spLocks noGrp="1"/>
          </p:cNvSpPr>
          <p:nvPr>
            <p:ph type="body" sz="half" idx="2"/>
          </p:nvPr>
        </p:nvSpPr>
        <p:spPr>
          <a:xfrm>
            <a:off x="384048" y="3749040"/>
            <a:ext cx="3502152" cy="2423160"/>
          </a:xfrm>
        </p:spPr>
        <p:txBody>
          <a:bodyPr anchor="b">
            <a:normAutofit/>
          </a:bodyPr>
          <a:lstStyle>
            <a:lvl1pPr marL="0" indent="0">
              <a:spcBef>
                <a:spcPts val="1200"/>
              </a:spcBef>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Tree>
    <p:extLst>
      <p:ext uri="{BB962C8B-B14F-4D97-AF65-F5344CB8AC3E}">
        <p14:creationId xmlns:p14="http://schemas.microsoft.com/office/powerpoint/2010/main" val="9349380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402902D-A5F5-4D7D-AAA7-32469BA0BC4D}" type="datetimeFigureOut">
              <a:rPr lang="en-US"/>
              <a:t>5/8/2015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F4C9F40-B079-4B71-A627-7266DFEA7F03}" type="slidenum">
              <a:rPr/>
              <a:t>‹#›</a:t>
            </a:fld>
            <a:endParaRPr/>
          </a:p>
        </p:txBody>
      </p:sp>
    </p:spTree>
    <p:extLst>
      <p:ext uri="{BB962C8B-B14F-4D97-AF65-F5344CB8AC3E}">
        <p14:creationId xmlns:p14="http://schemas.microsoft.com/office/powerpoint/2010/main" val="322155676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ltGray">
          <a:xfrm>
            <a:off x="9310254" y="0"/>
            <a:ext cx="2881745"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8" name="Straight Connector 7"/>
          <p:cNvCxnSpPr/>
          <p:nvPr/>
        </p:nvCxnSpPr>
        <p:spPr>
          <a:xfrm flipH="1">
            <a:off x="9310254" y="0"/>
            <a:ext cx="1" cy="6858000"/>
          </a:xfrm>
          <a:prstGeom prst="line">
            <a:avLst/>
          </a:prstGeom>
          <a:ln w="76200">
            <a:miter lim="800000"/>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486900" y="685800"/>
            <a:ext cx="2324100" cy="5486399"/>
          </a:xfrm>
        </p:spPr>
        <p:txBody>
          <a:bodyPr vert="eaVert"/>
          <a:lstStyle/>
          <a:p>
            <a:r>
              <a:rPr lang="en-US" smtClean="0"/>
              <a:t>Click to edit Master title style</a:t>
            </a:r>
            <a:endParaRPr/>
          </a:p>
        </p:txBody>
      </p:sp>
      <p:sp>
        <p:nvSpPr>
          <p:cNvPr id="3" name="Vertical Text Placeholder 2"/>
          <p:cNvSpPr>
            <a:spLocks noGrp="1"/>
          </p:cNvSpPr>
          <p:nvPr>
            <p:ph type="body" orient="vert" idx="1"/>
          </p:nvPr>
        </p:nvSpPr>
        <p:spPr>
          <a:xfrm>
            <a:off x="838199" y="685800"/>
            <a:ext cx="8105775" cy="5486399"/>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a:p>
        </p:txBody>
      </p:sp>
      <p:sp>
        <p:nvSpPr>
          <p:cNvPr id="4" name="Date Placeholder 3"/>
          <p:cNvSpPr>
            <a:spLocks noGrp="1"/>
          </p:cNvSpPr>
          <p:nvPr>
            <p:ph type="dt" sz="half" idx="10"/>
          </p:nvPr>
        </p:nvSpPr>
        <p:spPr/>
        <p:txBody>
          <a:bodyPr/>
          <a:lstStyle/>
          <a:p>
            <a:fld id="{0402902D-A5F5-4D7D-AAA7-32469BA0BC4D}" type="datetimeFigureOut">
              <a:rPr lang="en-US"/>
              <a:t>5/8/2015</a:t>
            </a:fld>
            <a:endParaRPr/>
          </a:p>
        </p:txBody>
      </p:sp>
      <p:sp>
        <p:nvSpPr>
          <p:cNvPr id="5" name="Footer Placeholder 4"/>
          <p:cNvSpPr>
            <a:spLocks noGrp="1"/>
          </p:cNvSpPr>
          <p:nvPr>
            <p:ph type="ftr" sz="quarter" idx="11"/>
          </p:nvPr>
        </p:nvSpPr>
        <p:spPr/>
        <p:txBody>
          <a:bodyPr/>
          <a:lstStyle/>
          <a:p>
            <a:endParaRPr/>
          </a:p>
        </p:txBody>
      </p:sp>
      <p:sp>
        <p:nvSpPr>
          <p:cNvPr id="6" name="Slide Number Placeholder 5"/>
          <p:cNvSpPr>
            <a:spLocks noGrp="1"/>
          </p:cNvSpPr>
          <p:nvPr>
            <p:ph type="sldNum" sz="quarter" idx="12"/>
          </p:nvPr>
        </p:nvSpPr>
        <p:spPr/>
        <p:txBody>
          <a:bodyPr/>
          <a:lstStyle/>
          <a:p>
            <a:fld id="{5F4C9F40-B079-4B71-A627-7266DFEA7F03}" type="slidenum">
              <a:rPr/>
              <a:t>‹#›</a:t>
            </a:fld>
            <a:endParaRPr/>
          </a:p>
        </p:txBody>
      </p:sp>
    </p:spTree>
    <p:extLst>
      <p:ext uri="{BB962C8B-B14F-4D97-AF65-F5344CB8AC3E}">
        <p14:creationId xmlns:p14="http://schemas.microsoft.com/office/powerpoint/2010/main" val="8626470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7" name="Rectangle 6"/>
          <p:cNvSpPr/>
          <p:nvPr/>
        </p:nvSpPr>
        <p:spPr bwMode="ltGray">
          <a:xfrm>
            <a:off x="0" y="0"/>
            <a:ext cx="12192000" cy="13716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a:p>
        </p:txBody>
      </p:sp>
      <p:cxnSp>
        <p:nvCxnSpPr>
          <p:cNvPr id="9" name="Straight Connector 8"/>
          <p:cNvCxnSpPr/>
          <p:nvPr/>
        </p:nvCxnSpPr>
        <p:spPr>
          <a:xfrm>
            <a:off x="0" y="1371600"/>
            <a:ext cx="12192000" cy="0"/>
          </a:xfrm>
          <a:prstGeom prst="line">
            <a:avLst/>
          </a:prstGeom>
          <a:ln w="76200">
            <a:miter lim="800000"/>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bwMode="auto">
          <a:xfrm>
            <a:off x="1066800" y="127000"/>
            <a:ext cx="10058400" cy="1097280"/>
          </a:xfrm>
          <a:prstGeom prst="rect">
            <a:avLst/>
          </a:prstGeom>
        </p:spPr>
        <p:txBody>
          <a:bodyPr vert="horz" lIns="91440" tIns="45720" rIns="91440" bIns="45720" rtlCol="0" anchor="ctr">
            <a:normAutofit/>
          </a:bodyPr>
          <a:lstStyle/>
          <a:p>
            <a:r>
              <a:rPr lang="en-US" smtClean="0"/>
              <a:t>Click to edit Master title style</a:t>
            </a:r>
            <a:endParaRPr/>
          </a:p>
        </p:txBody>
      </p:sp>
      <p:sp>
        <p:nvSpPr>
          <p:cNvPr id="3" name="Text Placeholder 2"/>
          <p:cNvSpPr>
            <a:spLocks noGrp="1"/>
          </p:cNvSpPr>
          <p:nvPr>
            <p:ph type="body" idx="1"/>
          </p:nvPr>
        </p:nvSpPr>
        <p:spPr>
          <a:xfrm>
            <a:off x="1066800" y="1714500"/>
            <a:ext cx="10058400" cy="44577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dirty="0"/>
          </a:p>
        </p:txBody>
      </p:sp>
      <p:sp>
        <p:nvSpPr>
          <p:cNvPr id="4" name="Date Placeholder 3"/>
          <p:cNvSpPr>
            <a:spLocks noGrp="1"/>
          </p:cNvSpPr>
          <p:nvPr>
            <p:ph type="dt" sz="half" idx="2"/>
          </p:nvPr>
        </p:nvSpPr>
        <p:spPr>
          <a:xfrm>
            <a:off x="9486900" y="6394450"/>
            <a:ext cx="2324100" cy="274320"/>
          </a:xfrm>
          <a:prstGeom prst="rect">
            <a:avLst/>
          </a:prstGeom>
        </p:spPr>
        <p:txBody>
          <a:bodyPr vert="horz" lIns="91440" tIns="45720" rIns="91440" bIns="45720" rtlCol="0" anchor="ctr"/>
          <a:lstStyle>
            <a:lvl1pPr algn="r">
              <a:defRPr sz="1200">
                <a:solidFill>
                  <a:schemeClr val="tx1">
                    <a:lumMod val="50000"/>
                  </a:schemeClr>
                </a:solidFill>
              </a:defRPr>
            </a:lvl1pPr>
          </a:lstStyle>
          <a:p>
            <a:fld id="{0402902D-A5F5-4D7D-AAA7-32469BA0BC4D}" type="datetimeFigureOut">
              <a:rPr lang="en-US"/>
              <a:pPr/>
              <a:t>5/8/2015</a:t>
            </a:fld>
            <a:endParaRPr/>
          </a:p>
        </p:txBody>
      </p:sp>
      <p:sp>
        <p:nvSpPr>
          <p:cNvPr id="5" name="Footer Placeholder 4"/>
          <p:cNvSpPr>
            <a:spLocks noGrp="1"/>
          </p:cNvSpPr>
          <p:nvPr>
            <p:ph type="ftr" sz="quarter" idx="3"/>
          </p:nvPr>
        </p:nvSpPr>
        <p:spPr>
          <a:xfrm>
            <a:off x="809625" y="6394450"/>
            <a:ext cx="8134350" cy="274320"/>
          </a:xfrm>
          <a:prstGeom prst="rect">
            <a:avLst/>
          </a:prstGeom>
        </p:spPr>
        <p:txBody>
          <a:bodyPr vert="horz" lIns="91440" tIns="45720" rIns="91440" bIns="45720" rtlCol="0" anchor="ctr"/>
          <a:lstStyle>
            <a:lvl1pPr algn="l">
              <a:defRPr sz="1200">
                <a:solidFill>
                  <a:schemeClr val="tx1">
                    <a:lumMod val="50000"/>
                  </a:schemeClr>
                </a:solidFill>
              </a:defRPr>
            </a:lvl1pPr>
          </a:lstStyle>
          <a:p>
            <a:endParaRPr/>
          </a:p>
        </p:txBody>
      </p:sp>
      <p:sp>
        <p:nvSpPr>
          <p:cNvPr id="6" name="Slide Number Placeholder 5"/>
          <p:cNvSpPr>
            <a:spLocks noGrp="1"/>
          </p:cNvSpPr>
          <p:nvPr>
            <p:ph type="sldNum" sz="quarter" idx="4"/>
          </p:nvPr>
        </p:nvSpPr>
        <p:spPr>
          <a:xfrm>
            <a:off x="85724" y="6394450"/>
            <a:ext cx="523875" cy="274320"/>
          </a:xfrm>
          <a:prstGeom prst="rect">
            <a:avLst/>
          </a:prstGeom>
        </p:spPr>
        <p:txBody>
          <a:bodyPr vert="horz" lIns="91440" tIns="45720" rIns="91440" bIns="45720" rtlCol="0" anchor="ctr"/>
          <a:lstStyle>
            <a:lvl1pPr algn="r">
              <a:defRPr sz="1200">
                <a:solidFill>
                  <a:schemeClr val="tx1">
                    <a:lumMod val="50000"/>
                  </a:schemeClr>
                </a:solidFill>
              </a:defRPr>
            </a:lvl1pPr>
          </a:lstStyle>
          <a:p>
            <a:fld id="{5F4C9F40-B079-4B71-A627-7266DFEA7F03}" type="slidenum">
              <a:rPr/>
              <a:pPr/>
              <a:t>‹#›</a:t>
            </a:fld>
            <a:endParaRPr/>
          </a:p>
        </p:txBody>
      </p:sp>
    </p:spTree>
    <p:extLst>
      <p:ext uri="{BB962C8B-B14F-4D97-AF65-F5344CB8AC3E}">
        <p14:creationId xmlns:p14="http://schemas.microsoft.com/office/powerpoint/2010/main" val="1275958476"/>
      </p:ext>
    </p:extLst>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txStyles>
    <p:titleStyle>
      <a:lvl1pPr algn="l" defTabSz="914400" rtl="0" eaLnBrk="1" latinLnBrk="0" hangingPunct="1">
        <a:lnSpc>
          <a:spcPct val="90000"/>
        </a:lnSpc>
        <a:spcBef>
          <a:spcPct val="0"/>
        </a:spcBef>
        <a:buNone/>
        <a:defRPr sz="3400" kern="1200">
          <a:solidFill>
            <a:schemeClr val="tx1"/>
          </a:solidFill>
          <a:latin typeface="+mj-lt"/>
          <a:ea typeface="+mj-ea"/>
          <a:cs typeface="+mj-cs"/>
        </a:defRPr>
      </a:lvl1pPr>
    </p:titleStyle>
    <p:bodyStyle>
      <a:lvl1pPr marL="274320" indent="-274320" algn="l" defTabSz="914400" rtl="0" eaLnBrk="1" latinLnBrk="0" hangingPunct="1">
        <a:spcBef>
          <a:spcPts val="2200"/>
        </a:spcBef>
        <a:buClr>
          <a:schemeClr val="tx1">
            <a:lumMod val="65000"/>
          </a:schemeClr>
        </a:buClr>
        <a:buFont typeface="Arial" pitchFamily="34" charset="0"/>
        <a:buChar char="•"/>
        <a:defRPr sz="2200" kern="1200">
          <a:solidFill>
            <a:schemeClr val="tx1"/>
          </a:solidFill>
          <a:latin typeface="+mn-lt"/>
          <a:ea typeface="+mn-ea"/>
          <a:cs typeface="+mn-cs"/>
        </a:defRPr>
      </a:lvl1pPr>
      <a:lvl2pPr marL="594360" indent="-274320" algn="l" defTabSz="914400" rtl="0" eaLnBrk="1" latinLnBrk="0" hangingPunct="1">
        <a:spcBef>
          <a:spcPts val="1600"/>
        </a:spcBef>
        <a:buClr>
          <a:schemeClr val="tx1">
            <a:lumMod val="65000"/>
          </a:schemeClr>
        </a:buClr>
        <a:buFont typeface="Arial" pitchFamily="34" charset="0"/>
        <a:buChar char="•"/>
        <a:defRPr sz="2000" kern="1200">
          <a:solidFill>
            <a:schemeClr val="tx1"/>
          </a:solidFill>
          <a:latin typeface="+mn-lt"/>
          <a:ea typeface="+mn-ea"/>
          <a:cs typeface="+mn-cs"/>
        </a:defRPr>
      </a:lvl2pPr>
      <a:lvl3pPr marL="868680" indent="-228600" algn="l" defTabSz="914400" rtl="0" eaLnBrk="1" latinLnBrk="0" hangingPunct="1">
        <a:spcBef>
          <a:spcPts val="1200"/>
        </a:spcBef>
        <a:buClr>
          <a:schemeClr val="tx1">
            <a:lumMod val="65000"/>
          </a:schemeClr>
        </a:buClr>
        <a:buFont typeface="Arial" pitchFamily="34" charset="0"/>
        <a:buChar char="•"/>
        <a:defRPr sz="1800" kern="1200">
          <a:solidFill>
            <a:schemeClr val="tx1"/>
          </a:solidFill>
          <a:latin typeface="+mn-lt"/>
          <a:ea typeface="+mn-ea"/>
          <a:cs typeface="+mn-cs"/>
        </a:defRPr>
      </a:lvl3pPr>
      <a:lvl4pPr marL="1188720" indent="-228600" algn="l" defTabSz="914400" rtl="0" eaLnBrk="1" latinLnBrk="0" hangingPunct="1">
        <a:spcBef>
          <a:spcPts val="1000"/>
        </a:spcBef>
        <a:buClr>
          <a:schemeClr val="tx1">
            <a:lumMod val="65000"/>
          </a:schemeClr>
        </a:buClr>
        <a:buFont typeface="Arial" pitchFamily="34" charset="0"/>
        <a:buChar char="•"/>
        <a:defRPr sz="1600" kern="1200">
          <a:solidFill>
            <a:schemeClr val="tx1"/>
          </a:solidFill>
          <a:latin typeface="+mn-lt"/>
          <a:ea typeface="+mn-ea"/>
          <a:cs typeface="+mn-cs"/>
        </a:defRPr>
      </a:lvl4pPr>
      <a:lvl5pPr marL="1417320" indent="-228600" algn="l" defTabSz="914400" rtl="0" eaLnBrk="1" latinLnBrk="0" hangingPunct="1">
        <a:spcBef>
          <a:spcPts val="800"/>
        </a:spcBef>
        <a:buClr>
          <a:schemeClr val="tx1">
            <a:lumMod val="65000"/>
          </a:schemeClr>
        </a:buClr>
        <a:buFont typeface="Arial" pitchFamily="34" charset="0"/>
        <a:buChar char="•"/>
        <a:defRPr sz="1600" kern="1200">
          <a:solidFill>
            <a:schemeClr val="tx1"/>
          </a:solidFill>
          <a:latin typeface="+mn-lt"/>
          <a:ea typeface="+mn-ea"/>
          <a:cs typeface="+mn-cs"/>
        </a:defRPr>
      </a:lvl5pPr>
      <a:lvl6pPr marL="1645920" indent="-228600" algn="l" defTabSz="914400" rtl="0" eaLnBrk="1" latinLnBrk="0" hangingPunct="1">
        <a:spcBef>
          <a:spcPts val="600"/>
        </a:spcBef>
        <a:buClr>
          <a:schemeClr val="tx1">
            <a:lumMod val="65000"/>
          </a:schemeClr>
        </a:buClr>
        <a:buFont typeface="Arial" pitchFamily="34" charset="0"/>
        <a:buChar char="•"/>
        <a:defRPr sz="1600" kern="1200">
          <a:solidFill>
            <a:schemeClr val="tx1"/>
          </a:solidFill>
          <a:latin typeface="+mn-lt"/>
          <a:ea typeface="+mn-ea"/>
          <a:cs typeface="+mn-cs"/>
        </a:defRPr>
      </a:lvl6pPr>
      <a:lvl7pPr marL="1874520" indent="-228600" algn="l" defTabSz="914400" rtl="0" eaLnBrk="1" latinLnBrk="0" hangingPunct="1">
        <a:spcBef>
          <a:spcPts val="600"/>
        </a:spcBef>
        <a:buClr>
          <a:schemeClr val="tx1">
            <a:lumMod val="65000"/>
          </a:schemeClr>
        </a:buClr>
        <a:buFont typeface="Arial" pitchFamily="34" charset="0"/>
        <a:buChar char="•"/>
        <a:defRPr sz="1600" kern="1200">
          <a:solidFill>
            <a:schemeClr val="tx1"/>
          </a:solidFill>
          <a:latin typeface="+mn-lt"/>
          <a:ea typeface="+mn-ea"/>
          <a:cs typeface="+mn-cs"/>
        </a:defRPr>
      </a:lvl7pPr>
      <a:lvl8pPr marL="2103120" indent="-228600" algn="l" defTabSz="914400" rtl="0" eaLnBrk="1" latinLnBrk="0" hangingPunct="1">
        <a:spcBef>
          <a:spcPts val="600"/>
        </a:spcBef>
        <a:buClr>
          <a:schemeClr val="tx1">
            <a:lumMod val="65000"/>
          </a:schemeClr>
        </a:buClr>
        <a:buFont typeface="Arial" pitchFamily="34" charset="0"/>
        <a:buChar char="•"/>
        <a:defRPr sz="1600" kern="1200">
          <a:solidFill>
            <a:schemeClr val="tx1"/>
          </a:solidFill>
          <a:latin typeface="+mn-lt"/>
          <a:ea typeface="+mn-ea"/>
          <a:cs typeface="+mn-cs"/>
        </a:defRPr>
      </a:lvl8pPr>
      <a:lvl9pPr marL="2331720" indent="-228600" algn="l" defTabSz="914400" rtl="0" eaLnBrk="1" latinLnBrk="0" hangingPunct="1">
        <a:spcBef>
          <a:spcPts val="600"/>
        </a:spcBef>
        <a:buClr>
          <a:schemeClr val="tx1">
            <a:lumMod val="65000"/>
          </a:schemeClr>
        </a:buClr>
        <a:buFont typeface="Arial" pitchFamily="34" charset="0"/>
        <a:buChar char="•"/>
        <a:defRPr sz="1600" kern="120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 xmlns:p15="http://schemas.microsoft.com/office/powerpoint/2012/main">
        <p15:guide id="1" pos="3840" userDrawn="1">
          <p15:clr>
            <a:srgbClr val="F26B43"/>
          </p15:clr>
        </p15:guide>
        <p15:guide id="2" orient="horz" pos="216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hyperlink" Target="http://stattrek.com/Help/Glossary.aspx?Target=Sampling_without_replacement" TargetMode="External"/><Relationship Id="rId2" Type="http://schemas.openxmlformats.org/officeDocument/2006/relationships/hyperlink" Target="http://stattrek.com/Help/Glossary.aspx?Target=Simple_random_sampling" TargetMode="Externa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11.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8.xml"/></Relationships>
</file>

<file path=ppt/slides/_rels/slide12.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hyperlink" Target="http://www.ncbi.nlm.nih.gov/pmc/articles/PMC3378972/" TargetMode="External"/><Relationship Id="rId2" Type="http://schemas.openxmlformats.org/officeDocument/2006/relationships/hyperlink" Target="http://www.who.int/nmh/countries/ind_en.pdf?ua=1" TargetMode="Externa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cardiology.conferenceseries.com/" TargetMode="External"/><Relationship Id="rId1" Type="http://schemas.openxmlformats.org/officeDocument/2006/relationships/slideLayout" Target="../slideLayouts/slideLayout2.xml"/><Relationship Id="rId4" Type="http://schemas.openxmlformats.org/officeDocument/2006/relationships/hyperlink" Target="http://www.conferenceseries.com/clinical-research-conferences.php"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95500" y="428625"/>
            <a:ext cx="9486901" cy="1143000"/>
          </a:xfrm>
          <a:ln w="3175"/>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Group</a:t>
            </a:r>
            <a:endParaRPr lang="en-US" sz="3600" b="1" dirty="0">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1790700" y="1295400"/>
            <a:ext cx="8013700" cy="52578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b="1" dirty="0" smtClean="0">
                <a:latin typeface="+mj-lt"/>
              </a:rPr>
              <a:t>      </a:t>
            </a:r>
            <a:r>
              <a:rPr lang="en-US" sz="2000" dirty="0" smtClean="0">
                <a:solidFill>
                  <a:schemeClr val="bg1"/>
                </a:solidFill>
                <a:latin typeface="+mj-lt"/>
              </a:rPr>
              <a:t>OMICS Group is an amalgamation of </a:t>
            </a:r>
            <a:r>
              <a:rPr lang="en-US" sz="2000" dirty="0" smtClean="0">
                <a:solidFill>
                  <a:schemeClr val="bg1"/>
                </a:solidFill>
                <a:latin typeface="+mj-lt"/>
                <a:hlinkClick r:id="rId2" tooltip="Open Access publications"/>
              </a:rPr>
              <a:t>Open Access publications</a:t>
            </a:r>
            <a:r>
              <a:rPr lang="en-US" sz="2000" dirty="0" smtClean="0">
                <a:solidFill>
                  <a:schemeClr val="bg1"/>
                </a:solidFill>
                <a:latin typeface="+mj-lt"/>
              </a:rPr>
              <a:t> and worldwide international science conferences and events. Established in the year 2007 with the sole aim of making the information on Sciences and technology ‘Open Access’, OMICS Group publishes 500 online open access </a:t>
            </a:r>
            <a:r>
              <a:rPr lang="en-US" sz="2000" dirty="0" smtClean="0">
                <a:solidFill>
                  <a:schemeClr val="bg1"/>
                </a:solidFill>
                <a:latin typeface="+mj-lt"/>
                <a:hlinkClick r:id="rId3" tooltip="scholarly journals"/>
              </a:rPr>
              <a:t>scholarly journals</a:t>
            </a:r>
            <a:r>
              <a:rPr lang="en-US" sz="2000" dirty="0" smtClean="0">
                <a:solidFill>
                  <a:schemeClr val="bg1"/>
                </a:solidFill>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500 </a:t>
            </a:r>
            <a:r>
              <a:rPr lang="en-US" sz="2000" dirty="0" smtClean="0">
                <a:solidFill>
                  <a:schemeClr val="bg1"/>
                </a:solidFill>
                <a:latin typeface="+mj-lt"/>
                <a:hlinkClick r:id="rId4" tooltip="International conferences"/>
              </a:rPr>
              <a:t>International conferences</a:t>
            </a:r>
            <a:r>
              <a:rPr lang="en-US" sz="2000" dirty="0" smtClean="0">
                <a:solidFill>
                  <a:schemeClr val="bg1"/>
                </a:solidFill>
                <a:latin typeface="+mj-lt"/>
              </a:rPr>
              <a:t> annually across the globe, where knowledge transfer takes place through debates, round table discussions, poster presentations, workshops, symposia and exhibitions</a:t>
            </a:r>
            <a:r>
              <a:rPr lang="en-US" sz="1800" dirty="0" smtClean="0">
                <a:solidFill>
                  <a:schemeClr val="bg1"/>
                </a:solidFill>
                <a:latin typeface="+mj-lt"/>
              </a:rPr>
              <a:t>.</a:t>
            </a:r>
            <a:endParaRPr lang="en-US" sz="1800" dirty="0">
              <a:solidFill>
                <a:schemeClr val="bg1"/>
              </a:solidFill>
              <a:latin typeface="+mj-lt"/>
            </a:endParaRPr>
          </a:p>
        </p:txBody>
      </p:sp>
    </p:spTree>
    <p:extLst>
      <p:ext uri="{BB962C8B-B14F-4D97-AF65-F5344CB8AC3E}">
        <p14:creationId xmlns:p14="http://schemas.microsoft.com/office/powerpoint/2010/main" val="10040003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22500" y="285750"/>
            <a:ext cx="9321800" cy="1143000"/>
          </a:xfrm>
        </p:spPr>
        <p:txBody>
          <a:bodyPr/>
          <a:lstStyle/>
          <a:p>
            <a:pPr>
              <a:defRPr/>
            </a:pPr>
            <a:r>
              <a:rPr lang="en-US" sz="3600" b="1" dirty="0" smtClean="0">
                <a:effectLst>
                  <a:outerShdw blurRad="38100" dist="38100" dir="2700000" algn="tl">
                    <a:srgbClr val="000000">
                      <a:alpha val="43137"/>
                    </a:srgbClr>
                  </a:outerShdw>
                </a:effectLst>
                <a:latin typeface="Baskerville Old Face" pitchFamily="18" charset="0"/>
              </a:rPr>
              <a:t>About OMICS International Conferences</a:t>
            </a:r>
          </a:p>
        </p:txBody>
      </p:sp>
      <p:sp>
        <p:nvSpPr>
          <p:cNvPr id="3" name="Content Placeholder 2"/>
          <p:cNvSpPr>
            <a:spLocks noGrp="1"/>
          </p:cNvSpPr>
          <p:nvPr>
            <p:ph idx="1"/>
          </p:nvPr>
        </p:nvSpPr>
        <p:spPr>
          <a:xfrm>
            <a:off x="2197099" y="1295401"/>
            <a:ext cx="8064501" cy="5105399"/>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OMICS </a:t>
            </a:r>
            <a:r>
              <a:rPr lang="en-US" sz="2000" dirty="0">
                <a:solidFill>
                  <a:schemeClr val="bg1"/>
                </a:solidFill>
                <a:latin typeface="Times New Roman" pitchFamily="18" charset="0"/>
                <a:cs typeface="Times New Roman" pitchFamily="18" charset="0"/>
              </a:rPr>
              <a:t>International is a pioneer and leading science event organizer, which publishes around </a:t>
            </a:r>
            <a:r>
              <a:rPr lang="en-US" sz="2000" dirty="0" smtClean="0">
                <a:solidFill>
                  <a:schemeClr val="bg1"/>
                </a:solidFill>
                <a:latin typeface="Times New Roman" pitchFamily="18" charset="0"/>
                <a:cs typeface="Times New Roman" pitchFamily="18" charset="0"/>
              </a:rPr>
              <a:t>500 </a:t>
            </a:r>
            <a:r>
              <a:rPr lang="en-US" sz="2000" dirty="0">
                <a:solidFill>
                  <a:schemeClr val="bg1"/>
                </a:solidFill>
                <a:latin typeface="Times New Roman" pitchFamily="18" charset="0"/>
                <a:cs typeface="Times New Roman" pitchFamily="18" charset="0"/>
              </a:rPr>
              <a:t>open access journals and conducts over </a:t>
            </a:r>
            <a:r>
              <a:rPr lang="en-US" sz="2000" dirty="0" smtClean="0">
                <a:solidFill>
                  <a:schemeClr val="bg1"/>
                </a:solidFill>
                <a:latin typeface="Times New Roman" pitchFamily="18" charset="0"/>
                <a:cs typeface="Times New Roman" pitchFamily="18" charset="0"/>
              </a:rPr>
              <a:t>500 </a:t>
            </a:r>
            <a:r>
              <a:rPr lang="en-US" sz="2000" dirty="0">
                <a:solidFill>
                  <a:schemeClr val="bg1"/>
                </a:solidFill>
                <a:latin typeface="Times New Roman" pitchFamily="18" charset="0"/>
                <a:cs typeface="Times New Roman" pitchFamily="18" charset="0"/>
              </a:rPr>
              <a:t>Medical, Clinical, Engineering, Life </a:t>
            </a:r>
            <a:r>
              <a:rPr lang="en-US" sz="2000" dirty="0" smtClean="0">
                <a:solidFill>
                  <a:schemeClr val="bg1"/>
                </a:solidFill>
                <a:latin typeface="Times New Roman" pitchFamily="18" charset="0"/>
                <a:cs typeface="Times New Roman" pitchFamily="18" charset="0"/>
              </a:rPr>
              <a:t>Sciences, </a:t>
            </a:r>
            <a:r>
              <a:rPr lang="en-US" sz="2000" dirty="0" err="1" smtClean="0">
                <a:solidFill>
                  <a:schemeClr val="bg1"/>
                </a:solidFill>
                <a:latin typeface="Times New Roman" pitchFamily="18" charset="0"/>
                <a:cs typeface="Times New Roman" pitchFamily="18" charset="0"/>
              </a:rPr>
              <a:t>Pharma</a:t>
            </a:r>
            <a:r>
              <a:rPr lang="en-US" sz="2000" dirty="0" smtClean="0">
                <a:solidFill>
                  <a:schemeClr val="bg1"/>
                </a:solidFill>
                <a:latin typeface="Times New Roman" pitchFamily="18" charset="0"/>
                <a:cs typeface="Times New Roman" pitchFamily="18" charset="0"/>
              </a:rPr>
              <a:t> </a:t>
            </a:r>
            <a:r>
              <a:rPr lang="en-US" sz="2000" dirty="0">
                <a:solidFill>
                  <a:schemeClr val="bg1"/>
                </a:solidFill>
                <a:latin typeface="Times New Roman" pitchFamily="18" charset="0"/>
                <a:cs typeface="Times New Roman" pitchFamily="18" charset="0"/>
              </a:rPr>
              <a:t>scientific conferences all over the globe annually with the support of more than 1000 scientific associations and 30,000 editorial board members and 3.5 million followers to its credit.</a:t>
            </a:r>
          </a:p>
          <a:p>
            <a:pPr algn="just">
              <a:buFont typeface="Arial" charset="0"/>
              <a:buNone/>
              <a:defRPr/>
            </a:pPr>
            <a:r>
              <a:rPr lang="en-US" sz="2000" dirty="0">
                <a:solidFill>
                  <a:schemeClr val="bg1"/>
                </a:solidFill>
                <a:latin typeface="Times New Roman" pitchFamily="18" charset="0"/>
                <a:cs typeface="Times New Roman" pitchFamily="18" charset="0"/>
              </a:rPr>
              <a:t> </a:t>
            </a:r>
            <a:r>
              <a:rPr lang="en-US" sz="2000" dirty="0" smtClean="0">
                <a:solidFill>
                  <a:schemeClr val="bg1"/>
                </a:solidFill>
                <a:latin typeface="Times New Roman" pitchFamily="18" charset="0"/>
                <a:cs typeface="Times New Roman" pitchFamily="18" charset="0"/>
              </a:rPr>
              <a:t>    OMICS </a:t>
            </a:r>
            <a:r>
              <a:rPr lang="en-US" sz="2000" dirty="0">
                <a:solidFill>
                  <a:schemeClr val="bg1"/>
                </a:solidFill>
                <a:latin typeface="Times New Roman" pitchFamily="18" charset="0"/>
                <a:cs typeface="Times New Roman" pitchFamily="18" charset="0"/>
              </a:rPr>
              <a:t>Group has organized 500 conferences, workshops and national symposiums across the major cities including San Francisco, Las Vegas, San Antonio, Omaha, Orlando, Raleigh, Santa Clara, Chicago, Philadelphia, Baltimore, United Kingdom, Valencia, Dubai, Beijing, Hyderabad, Bengaluru and </a:t>
            </a:r>
            <a:r>
              <a:rPr lang="en-US" sz="2000" dirty="0" smtClean="0">
                <a:solidFill>
                  <a:schemeClr val="bg1"/>
                </a:solidFill>
                <a:latin typeface="Times New Roman" pitchFamily="18" charset="0"/>
                <a:cs typeface="Times New Roman" pitchFamily="18" charset="0"/>
              </a:rPr>
              <a:t>Mumbai.</a:t>
            </a:r>
          </a:p>
          <a:p>
            <a:pPr>
              <a:defRPr/>
            </a:pPr>
            <a:endParaRPr lang="en-US" dirty="0">
              <a:latin typeface="Times New Roman" pitchFamily="18" charset="0"/>
              <a:cs typeface="Times New Roman" pitchFamily="18" charset="0"/>
            </a:endParaRPr>
          </a:p>
        </p:txBody>
      </p:sp>
    </p:spTree>
    <p:extLst>
      <p:ext uri="{BB962C8B-B14F-4D97-AF65-F5344CB8AC3E}">
        <p14:creationId xmlns:p14="http://schemas.microsoft.com/office/powerpoint/2010/main" val="29004735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587500" y="4711700"/>
            <a:ext cx="9740900" cy="1292167"/>
          </a:xfrm>
        </p:spPr>
        <p:txBody>
          <a:bodyPr>
            <a:noAutofit/>
          </a:bodyPr>
          <a:lstStyle/>
          <a:p>
            <a:r>
              <a:rPr lang="en-US" sz="3200" dirty="0"/>
              <a:t>Cardiovascular health knowledge, attitude and behavior patterns among medical students of North India: Cross sectional study from a tertiary care center in Punjab</a:t>
            </a:r>
            <a:r>
              <a:rPr lang="en-US" sz="3200" dirty="0" smtClean="0"/>
              <a:t>.</a:t>
            </a:r>
            <a:endParaRPr lang="en-US" sz="3200" dirty="0"/>
          </a:p>
        </p:txBody>
      </p:sp>
      <p:sp>
        <p:nvSpPr>
          <p:cNvPr id="3" name="Subtitle 2"/>
          <p:cNvSpPr>
            <a:spLocks noGrp="1"/>
          </p:cNvSpPr>
          <p:nvPr>
            <p:ph type="subTitle" idx="1"/>
          </p:nvPr>
        </p:nvSpPr>
        <p:spPr>
          <a:xfrm>
            <a:off x="1778000" y="6311900"/>
            <a:ext cx="9804400" cy="431800"/>
          </a:xfrm>
        </p:spPr>
        <p:txBody>
          <a:bodyPr/>
          <a:lstStyle/>
          <a:p>
            <a:r>
              <a:rPr lang="en-US" dirty="0" smtClean="0">
                <a:solidFill>
                  <a:srgbClr val="FFFF00"/>
                </a:solidFill>
              </a:rPr>
              <a:t>Sumit </a:t>
            </a:r>
            <a:r>
              <a:rPr lang="en-US" dirty="0" err="1" smtClean="0">
                <a:solidFill>
                  <a:srgbClr val="FFFF00"/>
                </a:solidFill>
              </a:rPr>
              <a:t>sohal</a:t>
            </a:r>
            <a:r>
              <a:rPr lang="en-US" dirty="0" smtClean="0">
                <a:solidFill>
                  <a:srgbClr val="FFFF00"/>
                </a:solidFill>
              </a:rPr>
              <a:t> |  | Government Medical College, Patiala</a:t>
            </a:r>
            <a:endParaRPr lang="en-US" dirty="0">
              <a:solidFill>
                <a:srgbClr val="FFFF00"/>
              </a:solidFill>
            </a:endParaRPr>
          </a:p>
        </p:txBody>
      </p:sp>
    </p:spTree>
    <p:extLst>
      <p:ext uri="{BB962C8B-B14F-4D97-AF65-F5344CB8AC3E}">
        <p14:creationId xmlns:p14="http://schemas.microsoft.com/office/powerpoint/2010/main" val="14207818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0" y="127000"/>
            <a:ext cx="9283700" cy="1097280"/>
          </a:xfrm>
        </p:spPr>
        <p:txBody>
          <a:bodyPr/>
          <a:lstStyle/>
          <a:p>
            <a:r>
              <a:rPr lang="en-US" dirty="0" smtClean="0"/>
              <a:t>Introduction </a:t>
            </a:r>
            <a:endParaRPr lang="en-US" dirty="0"/>
          </a:p>
        </p:txBody>
      </p:sp>
      <p:sp>
        <p:nvSpPr>
          <p:cNvPr id="3" name="Content Placeholder 2"/>
          <p:cNvSpPr>
            <a:spLocks noGrp="1"/>
          </p:cNvSpPr>
          <p:nvPr>
            <p:ph idx="1"/>
          </p:nvPr>
        </p:nvSpPr>
        <p:spPr>
          <a:xfrm>
            <a:off x="2273300" y="1663700"/>
            <a:ext cx="8851900" cy="4508500"/>
          </a:xfrm>
        </p:spPr>
        <p:txBody>
          <a:bodyPr>
            <a:noAutofit/>
          </a:bodyPr>
          <a:lstStyle/>
          <a:p>
            <a:r>
              <a:rPr lang="en-US" sz="2800" dirty="0"/>
              <a:t>Non-communicable diseases (NCDs) pose increasingly important public health problems in low-income and middle-income countries (LMICs) </a:t>
            </a:r>
            <a:endParaRPr lang="en-US" sz="2800" dirty="0" smtClean="0"/>
          </a:p>
          <a:p>
            <a:r>
              <a:rPr lang="en-US" sz="2800" dirty="0" smtClean="0"/>
              <a:t>A </a:t>
            </a:r>
            <a:r>
              <a:rPr lang="en-US" sz="2800" dirty="0"/>
              <a:t>recent study conducted jointly by the World Economic Forum and Harvard University showed that NCDs will cost the world economy $47 trillion over the next 20 </a:t>
            </a:r>
            <a:r>
              <a:rPr lang="en-US" sz="2800" dirty="0" smtClean="0"/>
              <a:t>years</a:t>
            </a:r>
          </a:p>
          <a:p>
            <a:r>
              <a:rPr lang="en-US" sz="2800" dirty="0" smtClean="0"/>
              <a:t>In </a:t>
            </a:r>
            <a:r>
              <a:rPr lang="en-US" sz="2800" dirty="0"/>
              <a:t>India, NCDs are estimated to account for 60% of total deaths for which cardiovascular diseases are responsible for 26%</a:t>
            </a:r>
          </a:p>
        </p:txBody>
      </p:sp>
    </p:spTree>
    <p:extLst>
      <p:ext uri="{BB962C8B-B14F-4D97-AF65-F5344CB8AC3E}">
        <p14:creationId xmlns:p14="http://schemas.microsoft.com/office/powerpoint/2010/main" val="4250600858"/>
      </p:ext>
    </p:extLst>
  </p:cSld>
  <p:clrMapOvr>
    <a:masterClrMapping/>
  </p:clrMapOvr>
  <p:transition spd="slow">
    <p:fade/>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60600" y="1676400"/>
            <a:ext cx="8864600" cy="4495800"/>
          </a:xfrm>
        </p:spPr>
        <p:txBody>
          <a:bodyPr>
            <a:noAutofit/>
          </a:bodyPr>
          <a:lstStyle/>
          <a:p>
            <a:r>
              <a:rPr lang="en-US" sz="2800" dirty="0"/>
              <a:t>Prevention of CVD is the most effective way of combating the CVD epidemic in the resource poor nations</a:t>
            </a:r>
            <a:r>
              <a:rPr lang="en-US" sz="2800" dirty="0" smtClean="0"/>
              <a:t>.</a:t>
            </a:r>
          </a:p>
          <a:p>
            <a:r>
              <a:rPr lang="en-US" sz="2800" dirty="0" smtClean="0"/>
              <a:t> </a:t>
            </a:r>
            <a:r>
              <a:rPr lang="en-US" sz="2800" dirty="0"/>
              <a:t>Knowledge of modifiable risk factors </a:t>
            </a:r>
            <a:r>
              <a:rPr lang="en-US" sz="2800" dirty="0" smtClean="0"/>
              <a:t>for </a:t>
            </a:r>
            <a:r>
              <a:rPr lang="en-US" sz="2800" dirty="0"/>
              <a:t>heart diseases has been identified as a prerequisite for change in behavior and is often targeted by prevention </a:t>
            </a:r>
            <a:r>
              <a:rPr lang="en-US" sz="2800" dirty="0" smtClean="0"/>
              <a:t>programs</a:t>
            </a:r>
          </a:p>
          <a:p>
            <a:r>
              <a:rPr lang="en-US" sz="2800" dirty="0"/>
              <a:t>Data on the level of awareness of cardiovascular health among the Indian population is very limited.</a:t>
            </a:r>
          </a:p>
        </p:txBody>
      </p:sp>
    </p:spTree>
    <p:extLst>
      <p:ext uri="{BB962C8B-B14F-4D97-AF65-F5344CB8AC3E}">
        <p14:creationId xmlns:p14="http://schemas.microsoft.com/office/powerpoint/2010/main" val="3717425372"/>
      </p:ext>
    </p:extLst>
  </p:cSld>
  <p:clrMapOvr>
    <a:masterClrMapping/>
  </p:clrMapOvr>
  <p:transition spd="slow">
    <p:fade/>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362200" y="1765300"/>
            <a:ext cx="8763000" cy="4406900"/>
          </a:xfrm>
        </p:spPr>
        <p:txBody>
          <a:bodyPr>
            <a:normAutofit lnSpcReduction="10000"/>
          </a:bodyPr>
          <a:lstStyle/>
          <a:p>
            <a:r>
              <a:rPr lang="en-US" sz="2800" dirty="0"/>
              <a:t>S</a:t>
            </a:r>
            <a:r>
              <a:rPr lang="en-US" sz="2800" dirty="0" smtClean="0"/>
              <a:t>tudents </a:t>
            </a:r>
            <a:r>
              <a:rPr lang="en-US" sz="2800" dirty="0"/>
              <a:t>are more likely to change positively, education to enhance their knowledge can be helpful for the </a:t>
            </a:r>
            <a:r>
              <a:rPr lang="en-US" sz="2800" dirty="0" smtClean="0"/>
              <a:t>community</a:t>
            </a:r>
          </a:p>
          <a:p>
            <a:endParaRPr lang="en-US" sz="2800" dirty="0"/>
          </a:p>
          <a:p>
            <a:endParaRPr lang="en-US" sz="2800" dirty="0" smtClean="0"/>
          </a:p>
          <a:p>
            <a:r>
              <a:rPr lang="en-US" sz="2800" dirty="0"/>
              <a:t>Since knowledge </a:t>
            </a:r>
            <a:r>
              <a:rPr lang="en-US" sz="2800" dirty="0" smtClean="0"/>
              <a:t>of CVD is </a:t>
            </a:r>
            <a:r>
              <a:rPr lang="en-US" sz="2800" dirty="0"/>
              <a:t>very important for medical students and young </a:t>
            </a:r>
            <a:r>
              <a:rPr lang="en-US" sz="2800" dirty="0" smtClean="0"/>
              <a:t>physicians, </a:t>
            </a:r>
            <a:r>
              <a:rPr lang="en-US" sz="2800" dirty="0"/>
              <a:t>it was decided to assess the knowledge attitude and behavior amongst the </a:t>
            </a:r>
            <a:r>
              <a:rPr lang="en-US" sz="2800" dirty="0" smtClean="0"/>
              <a:t>medical </a:t>
            </a:r>
            <a:r>
              <a:rPr lang="en-US" sz="2800" dirty="0"/>
              <a:t>students</a:t>
            </a:r>
          </a:p>
        </p:txBody>
      </p:sp>
    </p:spTree>
    <p:extLst>
      <p:ext uri="{BB962C8B-B14F-4D97-AF65-F5344CB8AC3E}">
        <p14:creationId xmlns:p14="http://schemas.microsoft.com/office/powerpoint/2010/main" val="1633157383"/>
      </p:ext>
    </p:extLst>
  </p:cSld>
  <p:clrMapOvr>
    <a:masterClrMapping/>
  </p:clrMapOvr>
  <p:transition spd="slow">
    <p:fade/>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33601" y="465512"/>
            <a:ext cx="2171700" cy="1600200"/>
          </a:xfrm>
        </p:spPr>
        <p:txBody>
          <a:bodyPr>
            <a:normAutofit fontScale="90000"/>
          </a:bodyPr>
          <a:lstStyle/>
          <a:p>
            <a:r>
              <a:rPr lang="en-US" sz="4000" dirty="0" smtClean="0"/>
              <a:t>Research question:</a:t>
            </a:r>
            <a:endParaRPr lang="en-US" sz="4000" dirty="0"/>
          </a:p>
        </p:txBody>
      </p:sp>
      <p:sp>
        <p:nvSpPr>
          <p:cNvPr id="3" name="Content Placeholder 2"/>
          <p:cNvSpPr>
            <a:spLocks noGrp="1"/>
          </p:cNvSpPr>
          <p:nvPr>
            <p:ph idx="1"/>
          </p:nvPr>
        </p:nvSpPr>
        <p:spPr>
          <a:xfrm>
            <a:off x="4699000" y="465513"/>
            <a:ext cx="4648200" cy="5935287"/>
          </a:xfrm>
        </p:spPr>
        <p:txBody>
          <a:bodyPr>
            <a:normAutofit/>
          </a:bodyPr>
          <a:lstStyle/>
          <a:p>
            <a:r>
              <a:rPr lang="en-US" sz="3600" dirty="0" smtClean="0"/>
              <a:t>Medical students usually will have higher knowledge but do they reflect it in their attitude and behavior patterns?</a:t>
            </a:r>
            <a:endParaRPr lang="en-US" sz="3600" dirty="0"/>
          </a:p>
        </p:txBody>
      </p:sp>
    </p:spTree>
    <p:extLst>
      <p:ext uri="{BB962C8B-B14F-4D97-AF65-F5344CB8AC3E}">
        <p14:creationId xmlns:p14="http://schemas.microsoft.com/office/powerpoint/2010/main" val="124355784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90799" y="0"/>
            <a:ext cx="8815137" cy="2286000"/>
          </a:xfrm>
        </p:spPr>
        <p:txBody>
          <a:bodyPr/>
          <a:lstStyle/>
          <a:p>
            <a:r>
              <a:rPr lang="en-US" dirty="0" smtClean="0"/>
              <a:t>Aim and objectives:</a:t>
            </a:r>
            <a:endParaRPr lang="en-US" dirty="0"/>
          </a:p>
        </p:txBody>
      </p:sp>
      <p:sp>
        <p:nvSpPr>
          <p:cNvPr id="3" name="Text Placeholder 2"/>
          <p:cNvSpPr>
            <a:spLocks noGrp="1"/>
          </p:cNvSpPr>
          <p:nvPr>
            <p:ph type="body" idx="1"/>
          </p:nvPr>
        </p:nvSpPr>
        <p:spPr>
          <a:xfrm>
            <a:off x="2412999" y="2755901"/>
            <a:ext cx="8992937" cy="2570078"/>
          </a:xfrm>
        </p:spPr>
        <p:txBody>
          <a:bodyPr>
            <a:noAutofit/>
          </a:bodyPr>
          <a:lstStyle/>
          <a:p>
            <a:pPr marL="457200" indent="-457200">
              <a:buFont typeface="Arial" panose="020B0604020202020204" pitchFamily="34" charset="0"/>
              <a:buChar char="•"/>
            </a:pPr>
            <a:r>
              <a:rPr lang="en-US" sz="3200" dirty="0" smtClean="0"/>
              <a:t>To </a:t>
            </a:r>
            <a:r>
              <a:rPr lang="en-US" sz="3200" dirty="0"/>
              <a:t>study the knowledge attitude and behavior patterns regarding cardiovascular health </a:t>
            </a:r>
            <a:r>
              <a:rPr lang="en-US" sz="3200" dirty="0" smtClean="0"/>
              <a:t>among the medical </a:t>
            </a:r>
            <a:r>
              <a:rPr lang="en-US" sz="3200" dirty="0"/>
              <a:t>students </a:t>
            </a:r>
          </a:p>
        </p:txBody>
      </p:sp>
    </p:spTree>
    <p:extLst>
      <p:ext uri="{BB962C8B-B14F-4D97-AF65-F5344CB8AC3E}">
        <p14:creationId xmlns:p14="http://schemas.microsoft.com/office/powerpoint/2010/main" val="2301054955"/>
      </p:ext>
    </p:extLst>
  </p:cSld>
  <p:clrMapOvr>
    <a:masterClrMapping/>
  </p:clrMapOvr>
  <mc:AlternateContent xmlns:mc="http://schemas.openxmlformats.org/markup-compatibility/2006" xmlns:p14="http://schemas.microsoft.com/office/powerpoint/2010/main">
    <mc:Choice Requires="p14">
      <p:transition spd="slow" p14:dur="1400">
        <p14:doors dir="vert"/>
      </p:transition>
    </mc:Choice>
    <mc:Fallback xmlns="">
      <p:transition spd="slow">
        <p:fade/>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38400" y="127000"/>
            <a:ext cx="8686800" cy="1097280"/>
          </a:xfrm>
        </p:spPr>
        <p:txBody>
          <a:bodyPr/>
          <a:lstStyle/>
          <a:p>
            <a:r>
              <a:rPr lang="en-US" dirty="0" smtClean="0"/>
              <a:t>Materials and methods</a:t>
            </a:r>
            <a:endParaRPr lang="en-US" dirty="0"/>
          </a:p>
        </p:txBody>
      </p:sp>
      <p:sp>
        <p:nvSpPr>
          <p:cNvPr id="3" name="Content Placeholder 2"/>
          <p:cNvSpPr>
            <a:spLocks noGrp="1"/>
          </p:cNvSpPr>
          <p:nvPr>
            <p:ph idx="1"/>
          </p:nvPr>
        </p:nvSpPr>
        <p:spPr>
          <a:xfrm>
            <a:off x="1866900" y="1574800"/>
            <a:ext cx="9258300" cy="4597400"/>
          </a:xfrm>
        </p:spPr>
        <p:txBody>
          <a:bodyPr>
            <a:normAutofit/>
          </a:bodyPr>
          <a:lstStyle/>
          <a:p>
            <a:r>
              <a:rPr lang="en-US" sz="2800" dirty="0" smtClean="0"/>
              <a:t>The </a:t>
            </a:r>
            <a:r>
              <a:rPr lang="en-US" sz="2800" dirty="0"/>
              <a:t>questionnaire </a:t>
            </a:r>
            <a:r>
              <a:rPr lang="en-US" sz="2800" dirty="0" smtClean="0"/>
              <a:t>based </a:t>
            </a:r>
            <a:r>
              <a:rPr lang="en-US" sz="2800" dirty="0"/>
              <a:t>cross-sectional study </a:t>
            </a:r>
            <a:r>
              <a:rPr lang="en-US" sz="2800" dirty="0" smtClean="0"/>
              <a:t>was </a:t>
            </a:r>
            <a:r>
              <a:rPr lang="en-US" sz="2800" dirty="0"/>
              <a:t>conducted </a:t>
            </a:r>
            <a:r>
              <a:rPr lang="en-US" sz="2800" dirty="0" smtClean="0"/>
              <a:t>amongst the medical students studying in a tertiary care </a:t>
            </a:r>
            <a:r>
              <a:rPr lang="en-US" sz="2800" dirty="0" err="1" smtClean="0"/>
              <a:t>centre</a:t>
            </a:r>
            <a:r>
              <a:rPr lang="en-US" sz="2800" dirty="0" smtClean="0"/>
              <a:t> in Punjab.</a:t>
            </a:r>
          </a:p>
          <a:p>
            <a:r>
              <a:rPr lang="en-US" sz="2800" dirty="0"/>
              <a:t>The sample population </a:t>
            </a:r>
            <a:r>
              <a:rPr lang="en-US" sz="2800" dirty="0" smtClean="0"/>
              <a:t>was </a:t>
            </a:r>
            <a:r>
              <a:rPr lang="en-US" sz="2800" dirty="0"/>
              <a:t>selected using a sampling method known as </a:t>
            </a:r>
            <a:r>
              <a:rPr lang="en-US" sz="2800" u="sng" dirty="0">
                <a:hlinkClick r:id="rId2"/>
              </a:rPr>
              <a:t>simple random sampling</a:t>
            </a:r>
            <a:r>
              <a:rPr lang="en-US" sz="2800" dirty="0"/>
              <a:t>, </a:t>
            </a:r>
            <a:r>
              <a:rPr lang="en-US" sz="2800" u="sng" dirty="0">
                <a:hlinkClick r:id="rId3"/>
              </a:rPr>
              <a:t>without replacement</a:t>
            </a:r>
            <a:r>
              <a:rPr lang="en-US" sz="2800" dirty="0"/>
              <a:t> </a:t>
            </a:r>
            <a:endParaRPr lang="en-US" sz="2800" dirty="0" smtClean="0"/>
          </a:p>
          <a:p>
            <a:r>
              <a:rPr lang="en-US" sz="2800" dirty="0" smtClean="0"/>
              <a:t>Data collection was done through a pretested questionnaire and an educational presentation was delivered at the end.</a:t>
            </a:r>
            <a:endParaRPr lang="en-US" sz="2800" dirty="0"/>
          </a:p>
        </p:txBody>
      </p:sp>
    </p:spTree>
    <p:extLst>
      <p:ext uri="{BB962C8B-B14F-4D97-AF65-F5344CB8AC3E}">
        <p14:creationId xmlns:p14="http://schemas.microsoft.com/office/powerpoint/2010/main" val="2778061163"/>
      </p:ext>
    </p:extLst>
  </p:cSld>
  <p:clrMapOvr>
    <a:masterClrMapping/>
  </p:clrMapOvr>
  <mc:AlternateContent xmlns:mc="http://schemas.openxmlformats.org/markup-compatibility/2006" xmlns:p14="http://schemas.microsoft.com/office/powerpoint/2010/main">
    <mc:Choice Requires="p14">
      <p:transition spd="slow" p14:dur="2500">
        <p:checker/>
      </p:transition>
    </mc:Choice>
    <mc:Fallback xmlns="">
      <p:transition spd="slow">
        <p:checker/>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20900" y="127000"/>
            <a:ext cx="9004300" cy="1097280"/>
          </a:xfrm>
        </p:spPr>
        <p:txBody>
          <a:bodyPr/>
          <a:lstStyle/>
          <a:p>
            <a:r>
              <a:rPr lang="en-US" dirty="0" smtClean="0"/>
              <a:t>Procedure</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2132176341"/>
              </p:ext>
            </p:extLst>
          </p:nvPr>
        </p:nvGraphicFramePr>
        <p:xfrm>
          <a:off x="1574800" y="1676400"/>
          <a:ext cx="9245600" cy="4406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341394575"/>
      </p:ext>
    </p:extLst>
  </p:cSld>
  <p:clrMapOvr>
    <a:masterClrMapping/>
  </p:clrMapOvr>
  <mc:AlternateContent xmlns:mc="http://schemas.openxmlformats.org/markup-compatibility/2006" xmlns:p14="http://schemas.microsoft.com/office/powerpoint/2010/main">
    <mc:Choice Requires="p14">
      <p:transition spd="slow" p14:dur="4000">
        <p14:vortex dir="r"/>
      </p:transition>
    </mc:Choice>
    <mc:Fallback xmlns="">
      <p:transition spd="slow">
        <p:fade/>
      </p:transition>
    </mc:Fallback>
  </mc:AlternateContent>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943100" y="465512"/>
            <a:ext cx="2362201" cy="1600200"/>
          </a:xfrm>
        </p:spPr>
        <p:txBody>
          <a:bodyPr/>
          <a:lstStyle/>
          <a:p>
            <a:r>
              <a:rPr lang="en-US" dirty="0" smtClean="0"/>
              <a:t>Observations</a:t>
            </a:r>
            <a:endParaRPr lang="en-US" dirty="0"/>
          </a:p>
        </p:txBody>
      </p:sp>
      <p:graphicFrame>
        <p:nvGraphicFramePr>
          <p:cNvPr id="6" name="Content Placeholder 5" descr="Clustered Column chart" title="Chart"/>
          <p:cNvGraphicFramePr>
            <a:graphicFrameLocks noGrp="1"/>
          </p:cNvGraphicFramePr>
          <p:nvPr>
            <p:ph idx="1"/>
            <p:extLst>
              <p:ext uri="{D42A27DB-BD31-4B8C-83A1-F6EECF244321}">
                <p14:modId xmlns:p14="http://schemas.microsoft.com/office/powerpoint/2010/main" val="1166417394"/>
              </p:ext>
            </p:extLst>
          </p:nvPr>
        </p:nvGraphicFramePr>
        <p:xfrm>
          <a:off x="4559300" y="698500"/>
          <a:ext cx="6083300" cy="5676900"/>
        </p:xfrm>
        <a:graphic>
          <a:graphicData uri="http://schemas.openxmlformats.org/drawingml/2006/chart">
            <c:chart xmlns:c="http://schemas.openxmlformats.org/drawingml/2006/chart" xmlns:r="http://schemas.openxmlformats.org/officeDocument/2006/relationships" r:id="rId2"/>
          </a:graphicData>
        </a:graphic>
      </p:graphicFrame>
      <p:sp>
        <p:nvSpPr>
          <p:cNvPr id="3" name="Text Placeholder 2"/>
          <p:cNvSpPr>
            <a:spLocks noGrp="1"/>
          </p:cNvSpPr>
          <p:nvPr>
            <p:ph type="body" sz="half" idx="2"/>
          </p:nvPr>
        </p:nvSpPr>
        <p:spPr>
          <a:xfrm>
            <a:off x="2501899" y="3695700"/>
            <a:ext cx="1714501" cy="2476500"/>
          </a:xfrm>
        </p:spPr>
        <p:txBody>
          <a:bodyPr>
            <a:normAutofit fontScale="92500" lnSpcReduction="20000"/>
          </a:bodyPr>
          <a:lstStyle/>
          <a:p>
            <a:r>
              <a:rPr lang="en-US" sz="2400" dirty="0" smtClean="0"/>
              <a:t>Figure 1: Analysis of knowledge and assessment of gender differences.</a:t>
            </a:r>
            <a:br>
              <a:rPr lang="en-US" sz="2400" dirty="0" smtClean="0"/>
            </a:br>
            <a:endParaRPr lang="en-US" sz="2400" dirty="0"/>
          </a:p>
        </p:txBody>
      </p:sp>
    </p:spTree>
    <p:extLst>
      <p:ext uri="{BB962C8B-B14F-4D97-AF65-F5344CB8AC3E}">
        <p14:creationId xmlns:p14="http://schemas.microsoft.com/office/powerpoint/2010/main" val="2605552468"/>
      </p:ext>
    </p:extLst>
  </p:cSld>
  <p:clrMapOvr>
    <a:masterClrMapping/>
  </p:clrMapOvr>
  <p:transition spd="slow">
    <p:fade/>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46299" y="457200"/>
            <a:ext cx="1993901" cy="1587500"/>
          </a:xfrm>
        </p:spPr>
        <p:txBody>
          <a:bodyPr>
            <a:normAutofit fontScale="90000"/>
          </a:bodyPr>
          <a:lstStyle/>
          <a:p>
            <a:r>
              <a:rPr lang="en-US" dirty="0" smtClean="0"/>
              <a:t>Figure 2:</a:t>
            </a:r>
            <a:br>
              <a:rPr lang="en-US" dirty="0" smtClean="0"/>
            </a:br>
            <a:r>
              <a:rPr lang="en-US" dirty="0" smtClean="0"/>
              <a:t>Leading cause of death: Students’ Perspective</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48507777"/>
              </p:ext>
            </p:extLst>
          </p:nvPr>
        </p:nvGraphicFramePr>
        <p:xfrm>
          <a:off x="4699000" y="465138"/>
          <a:ext cx="5041900" cy="56562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904298060"/>
      </p:ext>
    </p:extLst>
  </p:cSld>
  <p:clrMapOvr>
    <a:masterClrMapping/>
  </p:clrMapOvr>
  <p:transition spd="slow">
    <p:fade/>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158999" y="469900"/>
            <a:ext cx="1968501" cy="2413000"/>
          </a:xfrm>
        </p:spPr>
        <p:txBody>
          <a:bodyPr>
            <a:normAutofit fontScale="90000"/>
          </a:bodyPr>
          <a:lstStyle/>
          <a:p>
            <a:r>
              <a:rPr lang="en-US" dirty="0" smtClean="0"/>
              <a:t>Figure 3:</a:t>
            </a:r>
            <a:br>
              <a:rPr lang="en-US" dirty="0" smtClean="0"/>
            </a:br>
            <a:r>
              <a:rPr lang="en-US" dirty="0" smtClean="0"/>
              <a:t>Analysis of response to the type of food responsible for increased heart disease.</a:t>
            </a:r>
            <a:endParaRPr lang="en-US" dirty="0"/>
          </a:p>
        </p:txBody>
      </p:sp>
      <p:graphicFrame>
        <p:nvGraphicFramePr>
          <p:cNvPr id="8" name="Content Placeholder 7"/>
          <p:cNvGraphicFramePr>
            <a:graphicFrameLocks noGrp="1"/>
          </p:cNvGraphicFramePr>
          <p:nvPr>
            <p:ph idx="1"/>
            <p:extLst>
              <p:ext uri="{D42A27DB-BD31-4B8C-83A1-F6EECF244321}">
                <p14:modId xmlns:p14="http://schemas.microsoft.com/office/powerpoint/2010/main" val="2231154095"/>
              </p:ext>
            </p:extLst>
          </p:nvPr>
        </p:nvGraphicFramePr>
        <p:xfrm>
          <a:off x="4356100" y="465138"/>
          <a:ext cx="5943600" cy="5694362"/>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061573556"/>
      </p:ext>
    </p:extLst>
  </p:cSld>
  <p:clrMapOvr>
    <a:masterClrMapping/>
  </p:clrMapOvr>
  <p:transition spd="slow">
    <p:fade/>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78100" y="596900"/>
            <a:ext cx="1651001" cy="2235200"/>
          </a:xfrm>
        </p:spPr>
        <p:txBody>
          <a:bodyPr>
            <a:normAutofit fontScale="90000"/>
          </a:bodyPr>
          <a:lstStyle/>
          <a:p>
            <a:r>
              <a:rPr lang="en-US" dirty="0" smtClean="0"/>
              <a:t>Table 1:</a:t>
            </a:r>
            <a:br>
              <a:rPr lang="en-US" dirty="0" smtClean="0"/>
            </a:br>
            <a:r>
              <a:rPr lang="en-US" dirty="0" smtClean="0"/>
              <a:t>Analysis of Attitude recorded through responses</a:t>
            </a:r>
            <a:endParaRPr lang="en-US" dirty="0"/>
          </a:p>
        </p:txBody>
      </p:sp>
      <p:graphicFrame>
        <p:nvGraphicFramePr>
          <p:cNvPr id="7" name="Content Placeholder 6"/>
          <p:cNvGraphicFramePr>
            <a:graphicFrameLocks noGrp="1"/>
          </p:cNvGraphicFramePr>
          <p:nvPr>
            <p:ph idx="1"/>
            <p:extLst>
              <p:ext uri="{D42A27DB-BD31-4B8C-83A1-F6EECF244321}">
                <p14:modId xmlns:p14="http://schemas.microsoft.com/office/powerpoint/2010/main" val="205386750"/>
              </p:ext>
            </p:extLst>
          </p:nvPr>
        </p:nvGraphicFramePr>
        <p:xfrm>
          <a:off x="4299284" y="1"/>
          <a:ext cx="7105316" cy="6489696"/>
        </p:xfrm>
        <a:graphic>
          <a:graphicData uri="http://schemas.openxmlformats.org/drawingml/2006/table">
            <a:tbl>
              <a:tblPr firstRow="1" bandRow="1">
                <a:tableStyleId>{69012ECD-51FC-41F1-AA8D-1B2483CD663E}</a:tableStyleId>
              </a:tblPr>
              <a:tblGrid>
                <a:gridCol w="4771915"/>
                <a:gridCol w="1196685"/>
                <a:gridCol w="1136716"/>
              </a:tblGrid>
              <a:tr h="684270">
                <a:tc>
                  <a:txBody>
                    <a:bodyPr/>
                    <a:lstStyle/>
                    <a:p>
                      <a:r>
                        <a:rPr lang="en-US" dirty="0" smtClean="0"/>
                        <a:t>Statement</a:t>
                      </a:r>
                      <a:endParaRPr lang="en-US" dirty="0"/>
                    </a:p>
                  </a:txBody>
                  <a:tcPr/>
                </a:tc>
                <a:tc>
                  <a:txBody>
                    <a:bodyPr/>
                    <a:lstStyle/>
                    <a:p>
                      <a:r>
                        <a:rPr lang="en-US" dirty="0" smtClean="0"/>
                        <a:t>Agree</a:t>
                      </a:r>
                      <a:endParaRPr lang="en-US" dirty="0"/>
                    </a:p>
                  </a:txBody>
                  <a:tcPr/>
                </a:tc>
                <a:tc>
                  <a:txBody>
                    <a:bodyPr/>
                    <a:lstStyle/>
                    <a:p>
                      <a:r>
                        <a:rPr lang="en-US" dirty="0" err="1" smtClean="0"/>
                        <a:t>Donot</a:t>
                      </a:r>
                      <a:r>
                        <a:rPr lang="en-US" dirty="0" smtClean="0"/>
                        <a:t> Agree</a:t>
                      </a:r>
                      <a:endParaRPr lang="en-US" dirty="0"/>
                    </a:p>
                  </a:txBody>
                  <a:tcPr/>
                </a:tc>
              </a:tr>
              <a:tr h="396441">
                <a:tc>
                  <a:txBody>
                    <a:bodyPr/>
                    <a:lstStyle/>
                    <a:p>
                      <a:r>
                        <a:rPr lang="en-US" dirty="0" smtClean="0"/>
                        <a:t>1. I can never get a heart disease </a:t>
                      </a:r>
                      <a:endParaRPr lang="en-US" dirty="0"/>
                    </a:p>
                  </a:txBody>
                  <a:tcPr/>
                </a:tc>
                <a:tc>
                  <a:txBody>
                    <a:bodyPr/>
                    <a:lstStyle/>
                    <a:p>
                      <a:r>
                        <a:rPr lang="en-US" dirty="0" smtClean="0"/>
                        <a:t>16</a:t>
                      </a:r>
                      <a:endParaRPr lang="en-US" dirty="0"/>
                    </a:p>
                  </a:txBody>
                  <a:tcPr/>
                </a:tc>
                <a:tc>
                  <a:txBody>
                    <a:bodyPr/>
                    <a:lstStyle/>
                    <a:p>
                      <a:r>
                        <a:rPr lang="en-US" dirty="0" smtClean="0"/>
                        <a:t>160</a:t>
                      </a:r>
                      <a:endParaRPr lang="en-US" dirty="0"/>
                    </a:p>
                  </a:txBody>
                  <a:tcPr/>
                </a:tc>
              </a:tr>
              <a:tr h="396441">
                <a:tc>
                  <a:txBody>
                    <a:bodyPr/>
                    <a:lstStyle/>
                    <a:p>
                      <a:r>
                        <a:rPr lang="en-US" dirty="0" smtClean="0"/>
                        <a:t>2. If I am at risk I</a:t>
                      </a:r>
                      <a:r>
                        <a:rPr lang="en-US" baseline="0" dirty="0" smtClean="0"/>
                        <a:t> will change my lifestyle</a:t>
                      </a:r>
                      <a:endParaRPr lang="en-US" dirty="0"/>
                    </a:p>
                  </a:txBody>
                  <a:tcPr/>
                </a:tc>
                <a:tc>
                  <a:txBody>
                    <a:bodyPr/>
                    <a:lstStyle/>
                    <a:p>
                      <a:r>
                        <a:rPr lang="en-US" dirty="0" smtClean="0"/>
                        <a:t>199</a:t>
                      </a:r>
                      <a:endParaRPr lang="en-US" dirty="0"/>
                    </a:p>
                  </a:txBody>
                  <a:tcPr/>
                </a:tc>
                <a:tc>
                  <a:txBody>
                    <a:bodyPr/>
                    <a:lstStyle/>
                    <a:p>
                      <a:r>
                        <a:rPr lang="en-US" dirty="0" smtClean="0"/>
                        <a:t>1</a:t>
                      </a:r>
                      <a:endParaRPr lang="en-US" dirty="0"/>
                    </a:p>
                  </a:txBody>
                  <a:tcPr/>
                </a:tc>
              </a:tr>
              <a:tr h="396441">
                <a:tc>
                  <a:txBody>
                    <a:bodyPr/>
                    <a:lstStyle/>
                    <a:p>
                      <a:r>
                        <a:rPr lang="en-US" dirty="0" smtClean="0">
                          <a:solidFill>
                            <a:srgbClr val="FF0000"/>
                          </a:solidFill>
                        </a:rPr>
                        <a:t>3. I feel I am too lazy to do physical exercise</a:t>
                      </a:r>
                      <a:r>
                        <a:rPr lang="en-US" baseline="0" dirty="0" smtClean="0">
                          <a:solidFill>
                            <a:srgbClr val="FF0000"/>
                          </a:solidFill>
                        </a:rPr>
                        <a:t> </a:t>
                      </a:r>
                      <a:endParaRPr lang="en-US" dirty="0">
                        <a:solidFill>
                          <a:srgbClr val="FF0000"/>
                        </a:solidFill>
                      </a:endParaRPr>
                    </a:p>
                  </a:txBody>
                  <a:tcPr/>
                </a:tc>
                <a:tc>
                  <a:txBody>
                    <a:bodyPr/>
                    <a:lstStyle/>
                    <a:p>
                      <a:r>
                        <a:rPr lang="en-US" dirty="0" smtClean="0">
                          <a:solidFill>
                            <a:srgbClr val="FF0000"/>
                          </a:solidFill>
                        </a:rPr>
                        <a:t>87</a:t>
                      </a:r>
                      <a:endParaRPr lang="en-US" dirty="0">
                        <a:solidFill>
                          <a:srgbClr val="FF0000"/>
                        </a:solidFill>
                      </a:endParaRPr>
                    </a:p>
                  </a:txBody>
                  <a:tcPr/>
                </a:tc>
                <a:tc>
                  <a:txBody>
                    <a:bodyPr/>
                    <a:lstStyle/>
                    <a:p>
                      <a:r>
                        <a:rPr lang="en-US" dirty="0" smtClean="0">
                          <a:solidFill>
                            <a:srgbClr val="FF0000"/>
                          </a:solidFill>
                        </a:rPr>
                        <a:t>72</a:t>
                      </a:r>
                      <a:endParaRPr lang="en-US" dirty="0">
                        <a:solidFill>
                          <a:srgbClr val="FF0000"/>
                        </a:solidFill>
                      </a:endParaRPr>
                    </a:p>
                  </a:txBody>
                  <a:tcPr/>
                </a:tc>
              </a:tr>
              <a:tr h="396441">
                <a:tc>
                  <a:txBody>
                    <a:bodyPr/>
                    <a:lstStyle/>
                    <a:p>
                      <a:r>
                        <a:rPr lang="en-US" dirty="0" smtClean="0"/>
                        <a:t>4. I should not regulate my calorie intake</a:t>
                      </a:r>
                      <a:endParaRPr lang="en-US" dirty="0"/>
                    </a:p>
                  </a:txBody>
                  <a:tcPr/>
                </a:tc>
                <a:tc>
                  <a:txBody>
                    <a:bodyPr/>
                    <a:lstStyle/>
                    <a:p>
                      <a:r>
                        <a:rPr lang="en-US" dirty="0" smtClean="0"/>
                        <a:t>24</a:t>
                      </a:r>
                      <a:endParaRPr lang="en-US" dirty="0"/>
                    </a:p>
                  </a:txBody>
                  <a:tcPr/>
                </a:tc>
                <a:tc>
                  <a:txBody>
                    <a:bodyPr/>
                    <a:lstStyle/>
                    <a:p>
                      <a:r>
                        <a:rPr lang="en-US" dirty="0" smtClean="0"/>
                        <a:t>164</a:t>
                      </a:r>
                      <a:endParaRPr lang="en-US" dirty="0"/>
                    </a:p>
                  </a:txBody>
                  <a:tcPr/>
                </a:tc>
              </a:tr>
              <a:tr h="684270">
                <a:tc>
                  <a:txBody>
                    <a:bodyPr/>
                    <a:lstStyle/>
                    <a:p>
                      <a:r>
                        <a:rPr lang="en-US" dirty="0" smtClean="0"/>
                        <a:t>5. I don’t think reducing excess weight</a:t>
                      </a:r>
                      <a:r>
                        <a:rPr lang="en-US" baseline="0" dirty="0" smtClean="0"/>
                        <a:t> will reduce my risk of heart disease</a:t>
                      </a:r>
                      <a:endParaRPr lang="en-US" dirty="0"/>
                    </a:p>
                  </a:txBody>
                  <a:tcPr/>
                </a:tc>
                <a:tc>
                  <a:txBody>
                    <a:bodyPr/>
                    <a:lstStyle/>
                    <a:p>
                      <a:r>
                        <a:rPr lang="en-US" dirty="0" smtClean="0"/>
                        <a:t>10</a:t>
                      </a:r>
                      <a:endParaRPr lang="en-US" dirty="0"/>
                    </a:p>
                  </a:txBody>
                  <a:tcPr/>
                </a:tc>
                <a:tc>
                  <a:txBody>
                    <a:bodyPr/>
                    <a:lstStyle/>
                    <a:p>
                      <a:r>
                        <a:rPr lang="en-US" dirty="0" smtClean="0"/>
                        <a:t>172</a:t>
                      </a:r>
                      <a:endParaRPr lang="en-US" dirty="0"/>
                    </a:p>
                  </a:txBody>
                  <a:tcPr/>
                </a:tc>
              </a:tr>
              <a:tr h="396441">
                <a:tc>
                  <a:txBody>
                    <a:bodyPr/>
                    <a:lstStyle/>
                    <a:p>
                      <a:r>
                        <a:rPr lang="en-US" dirty="0" smtClean="0">
                          <a:solidFill>
                            <a:srgbClr val="FF0000"/>
                          </a:solidFill>
                        </a:rPr>
                        <a:t>6. I don’t have time to take care of myself</a:t>
                      </a:r>
                      <a:endParaRPr lang="en-US" dirty="0">
                        <a:solidFill>
                          <a:srgbClr val="FF0000"/>
                        </a:solidFill>
                      </a:endParaRPr>
                    </a:p>
                  </a:txBody>
                  <a:tcPr/>
                </a:tc>
                <a:tc>
                  <a:txBody>
                    <a:bodyPr/>
                    <a:lstStyle/>
                    <a:p>
                      <a:r>
                        <a:rPr lang="en-US" dirty="0" smtClean="0">
                          <a:solidFill>
                            <a:srgbClr val="FF0000"/>
                          </a:solidFill>
                        </a:rPr>
                        <a:t>84</a:t>
                      </a:r>
                      <a:endParaRPr lang="en-US" dirty="0">
                        <a:solidFill>
                          <a:srgbClr val="FF0000"/>
                        </a:solidFill>
                      </a:endParaRPr>
                    </a:p>
                  </a:txBody>
                  <a:tcPr/>
                </a:tc>
                <a:tc>
                  <a:txBody>
                    <a:bodyPr/>
                    <a:lstStyle/>
                    <a:p>
                      <a:r>
                        <a:rPr lang="en-US" dirty="0" smtClean="0">
                          <a:solidFill>
                            <a:srgbClr val="FF0000"/>
                          </a:solidFill>
                        </a:rPr>
                        <a:t>84</a:t>
                      </a:r>
                      <a:endParaRPr lang="en-US" dirty="0">
                        <a:solidFill>
                          <a:srgbClr val="FF0000"/>
                        </a:solidFill>
                      </a:endParaRPr>
                    </a:p>
                  </a:txBody>
                  <a:tcPr/>
                </a:tc>
              </a:tr>
              <a:tr h="396441">
                <a:tc>
                  <a:txBody>
                    <a:bodyPr/>
                    <a:lstStyle/>
                    <a:p>
                      <a:r>
                        <a:rPr lang="en-US" dirty="0" smtClean="0"/>
                        <a:t>7. Only God can determine my health</a:t>
                      </a:r>
                      <a:endParaRPr lang="en-US" dirty="0"/>
                    </a:p>
                  </a:txBody>
                  <a:tcPr/>
                </a:tc>
                <a:tc>
                  <a:txBody>
                    <a:bodyPr/>
                    <a:lstStyle/>
                    <a:p>
                      <a:r>
                        <a:rPr lang="en-US" dirty="0" smtClean="0"/>
                        <a:t>21</a:t>
                      </a:r>
                      <a:endParaRPr lang="en-US" dirty="0"/>
                    </a:p>
                  </a:txBody>
                  <a:tcPr/>
                </a:tc>
                <a:tc>
                  <a:txBody>
                    <a:bodyPr/>
                    <a:lstStyle/>
                    <a:p>
                      <a:r>
                        <a:rPr lang="en-US" dirty="0" smtClean="0"/>
                        <a:t>170</a:t>
                      </a:r>
                      <a:endParaRPr lang="en-US" dirty="0"/>
                    </a:p>
                  </a:txBody>
                  <a:tcPr/>
                </a:tc>
              </a:tr>
              <a:tr h="684270">
                <a:tc>
                  <a:txBody>
                    <a:bodyPr/>
                    <a:lstStyle/>
                    <a:p>
                      <a:r>
                        <a:rPr lang="en-US" dirty="0" smtClean="0"/>
                        <a:t>8. Smoking ban at local places is a good decision</a:t>
                      </a:r>
                      <a:endParaRPr lang="en-US" dirty="0"/>
                    </a:p>
                  </a:txBody>
                  <a:tcPr/>
                </a:tc>
                <a:tc>
                  <a:txBody>
                    <a:bodyPr/>
                    <a:lstStyle/>
                    <a:p>
                      <a:r>
                        <a:rPr lang="en-US" dirty="0" smtClean="0"/>
                        <a:t>200</a:t>
                      </a:r>
                      <a:endParaRPr lang="en-US" dirty="0"/>
                    </a:p>
                  </a:txBody>
                  <a:tcPr/>
                </a:tc>
                <a:tc>
                  <a:txBody>
                    <a:bodyPr/>
                    <a:lstStyle/>
                    <a:p>
                      <a:endParaRPr lang="en-US"/>
                    </a:p>
                  </a:txBody>
                  <a:tcPr/>
                </a:tc>
              </a:tr>
              <a:tr h="396441">
                <a:tc>
                  <a:txBody>
                    <a:bodyPr/>
                    <a:lstStyle/>
                    <a:p>
                      <a:r>
                        <a:rPr lang="en-US" dirty="0" smtClean="0"/>
                        <a:t>9. More awareness programs should be held</a:t>
                      </a:r>
                      <a:endParaRPr lang="en-US" dirty="0"/>
                    </a:p>
                  </a:txBody>
                  <a:tcPr/>
                </a:tc>
                <a:tc>
                  <a:txBody>
                    <a:bodyPr/>
                    <a:lstStyle/>
                    <a:p>
                      <a:r>
                        <a:rPr lang="en-US" dirty="0" smtClean="0"/>
                        <a:t>198</a:t>
                      </a:r>
                      <a:endParaRPr lang="en-US" dirty="0"/>
                    </a:p>
                  </a:txBody>
                  <a:tcPr/>
                </a:tc>
                <a:tc>
                  <a:txBody>
                    <a:bodyPr/>
                    <a:lstStyle/>
                    <a:p>
                      <a:endParaRPr lang="en-US"/>
                    </a:p>
                  </a:txBody>
                  <a:tcPr/>
                </a:tc>
              </a:tr>
              <a:tr h="977529">
                <a:tc>
                  <a:txBody>
                    <a:bodyPr/>
                    <a:lstStyle/>
                    <a:p>
                      <a:r>
                        <a:rPr lang="en-US" dirty="0" smtClean="0">
                          <a:solidFill>
                            <a:srgbClr val="FF0000"/>
                          </a:solidFill>
                        </a:rPr>
                        <a:t>10. A counsellor should be made available</a:t>
                      </a:r>
                      <a:r>
                        <a:rPr lang="en-US" baseline="0" dirty="0" smtClean="0">
                          <a:solidFill>
                            <a:srgbClr val="FF0000"/>
                          </a:solidFill>
                        </a:rPr>
                        <a:t> at college level to educate and redirect students</a:t>
                      </a:r>
                      <a:endParaRPr lang="en-US" dirty="0">
                        <a:solidFill>
                          <a:srgbClr val="FF0000"/>
                        </a:solidFill>
                      </a:endParaRPr>
                    </a:p>
                  </a:txBody>
                  <a:tcPr/>
                </a:tc>
                <a:tc>
                  <a:txBody>
                    <a:bodyPr/>
                    <a:lstStyle/>
                    <a:p>
                      <a:r>
                        <a:rPr lang="en-US" dirty="0" smtClean="0">
                          <a:solidFill>
                            <a:srgbClr val="FF0000"/>
                          </a:solidFill>
                        </a:rPr>
                        <a:t>196</a:t>
                      </a:r>
                      <a:endParaRPr lang="en-US" dirty="0">
                        <a:solidFill>
                          <a:srgbClr val="FF0000"/>
                        </a:solidFill>
                      </a:endParaRPr>
                    </a:p>
                  </a:txBody>
                  <a:tcPr/>
                </a:tc>
                <a:tc>
                  <a:txBody>
                    <a:bodyPr/>
                    <a:lstStyle/>
                    <a:p>
                      <a:endParaRPr lang="en-US"/>
                    </a:p>
                  </a:txBody>
                  <a:tcPr/>
                </a:tc>
              </a:tr>
              <a:tr h="684270">
                <a:tc>
                  <a:txBody>
                    <a:bodyPr/>
                    <a:lstStyle/>
                    <a:p>
                      <a:r>
                        <a:rPr lang="en-US" dirty="0" smtClean="0"/>
                        <a:t>11. I will</a:t>
                      </a:r>
                      <a:r>
                        <a:rPr lang="en-US" baseline="0" dirty="0" smtClean="0"/>
                        <a:t> tell others about knowledge gained through this awareness program</a:t>
                      </a:r>
                      <a:endParaRPr lang="en-US" dirty="0"/>
                    </a:p>
                  </a:txBody>
                  <a:tcPr/>
                </a:tc>
                <a:tc>
                  <a:txBody>
                    <a:bodyPr/>
                    <a:lstStyle/>
                    <a:p>
                      <a:r>
                        <a:rPr lang="en-US" dirty="0" smtClean="0"/>
                        <a:t>195</a:t>
                      </a:r>
                      <a:endParaRPr lang="en-US" dirty="0"/>
                    </a:p>
                  </a:txBody>
                  <a:tcPr/>
                </a:tc>
                <a:tc>
                  <a:txBody>
                    <a:bodyPr/>
                    <a:lstStyle/>
                    <a:p>
                      <a:endParaRPr lang="en-US" dirty="0"/>
                    </a:p>
                  </a:txBody>
                  <a:tcPr/>
                </a:tc>
              </a:tr>
            </a:tbl>
          </a:graphicData>
        </a:graphic>
      </p:graphicFrame>
    </p:spTree>
    <p:extLst>
      <p:ext uri="{BB962C8B-B14F-4D97-AF65-F5344CB8AC3E}">
        <p14:creationId xmlns:p14="http://schemas.microsoft.com/office/powerpoint/2010/main" val="3809591391"/>
      </p:ext>
    </p:extLst>
  </p:cSld>
  <p:clrMapOvr>
    <a:masterClrMapping/>
  </p:clrMapOvr>
  <mc:AlternateContent xmlns:mc="http://schemas.openxmlformats.org/markup-compatibility/2006" xmlns:p14="http://schemas.microsoft.com/office/powerpoint/2010/main">
    <mc:Choice Requires="p14">
      <p:transition spd="slow" p14:dur="1200">
        <p:dissolve/>
      </p:transition>
    </mc:Choice>
    <mc:Fallback xmlns="">
      <p:transition spd="slow">
        <p:dissolv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451100" y="520700"/>
            <a:ext cx="1739900" cy="1651000"/>
          </a:xfrm>
        </p:spPr>
        <p:txBody>
          <a:bodyPr>
            <a:normAutofit fontScale="90000"/>
          </a:bodyPr>
          <a:lstStyle/>
          <a:p>
            <a:r>
              <a:rPr lang="en-US" dirty="0" smtClean="0"/>
              <a:t>Table 3:</a:t>
            </a:r>
            <a:br>
              <a:rPr lang="en-US" dirty="0" smtClean="0"/>
            </a:br>
            <a:r>
              <a:rPr lang="en-US" dirty="0" smtClean="0"/>
              <a:t>Analysis of Behavioral Patterns </a:t>
            </a:r>
            <a:endParaRPr lang="en-US" dirty="0"/>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1273535956"/>
              </p:ext>
            </p:extLst>
          </p:nvPr>
        </p:nvGraphicFramePr>
        <p:xfrm>
          <a:off x="4315326" y="1"/>
          <a:ext cx="6225674" cy="6474219"/>
        </p:xfrm>
        <a:graphic>
          <a:graphicData uri="http://schemas.openxmlformats.org/drawingml/2006/table">
            <a:tbl>
              <a:tblPr firstRow="1" bandRow="1">
                <a:tableStyleId>{69012ECD-51FC-41F1-AA8D-1B2483CD663E}</a:tableStyleId>
              </a:tblPr>
              <a:tblGrid>
                <a:gridCol w="4110303"/>
                <a:gridCol w="1062704"/>
                <a:gridCol w="1052667"/>
              </a:tblGrid>
              <a:tr h="635120">
                <a:tc>
                  <a:txBody>
                    <a:bodyPr/>
                    <a:lstStyle/>
                    <a:p>
                      <a:r>
                        <a:rPr lang="en-US" dirty="0" smtClean="0"/>
                        <a:t>Question</a:t>
                      </a:r>
                      <a:endParaRPr lang="en-US" dirty="0"/>
                    </a:p>
                  </a:txBody>
                  <a:tcPr/>
                </a:tc>
                <a:tc>
                  <a:txBody>
                    <a:bodyPr/>
                    <a:lstStyle/>
                    <a:p>
                      <a:r>
                        <a:rPr lang="en-US" dirty="0" smtClean="0"/>
                        <a:t>Males</a:t>
                      </a:r>
                      <a:endParaRPr lang="en-US" dirty="0"/>
                    </a:p>
                  </a:txBody>
                  <a:tcPr/>
                </a:tc>
                <a:tc>
                  <a:txBody>
                    <a:bodyPr/>
                    <a:lstStyle/>
                    <a:p>
                      <a:r>
                        <a:rPr lang="en-US" dirty="0" smtClean="0"/>
                        <a:t>Females</a:t>
                      </a:r>
                      <a:endParaRPr lang="en-US" dirty="0"/>
                    </a:p>
                  </a:txBody>
                  <a:tcPr/>
                </a:tc>
              </a:tr>
              <a:tr h="1096233">
                <a:tc>
                  <a:txBody>
                    <a:bodyPr/>
                    <a:lstStyle/>
                    <a:p>
                      <a:r>
                        <a:rPr lang="en-US" dirty="0" smtClean="0"/>
                        <a:t>1. Have you ever had an alcohol</a:t>
                      </a:r>
                      <a:r>
                        <a:rPr lang="en-US" baseline="0" dirty="0" smtClean="0"/>
                        <a:t> in your life?</a:t>
                      </a:r>
                      <a:endParaRPr lang="en-US" dirty="0"/>
                    </a:p>
                  </a:txBody>
                  <a:tcPr/>
                </a:tc>
                <a:tc>
                  <a:txBody>
                    <a:bodyPr/>
                    <a:lstStyle/>
                    <a:p>
                      <a:r>
                        <a:rPr lang="en-US" dirty="0" smtClean="0"/>
                        <a:t>49</a:t>
                      </a:r>
                      <a:endParaRPr lang="en-US" dirty="0"/>
                    </a:p>
                  </a:txBody>
                  <a:tcPr/>
                </a:tc>
                <a:tc>
                  <a:txBody>
                    <a:bodyPr/>
                    <a:lstStyle/>
                    <a:p>
                      <a:r>
                        <a:rPr lang="en-US" dirty="0" smtClean="0"/>
                        <a:t>13</a:t>
                      </a:r>
                      <a:endParaRPr lang="en-US" dirty="0"/>
                    </a:p>
                  </a:txBody>
                  <a:tcPr/>
                </a:tc>
              </a:tr>
              <a:tr h="635120">
                <a:tc>
                  <a:txBody>
                    <a:bodyPr/>
                    <a:lstStyle/>
                    <a:p>
                      <a:r>
                        <a:rPr lang="en-US" dirty="0" smtClean="0">
                          <a:solidFill>
                            <a:srgbClr val="FF0000"/>
                          </a:solidFill>
                        </a:rPr>
                        <a:t>2. Do you currently</a:t>
                      </a:r>
                      <a:r>
                        <a:rPr lang="en-US" baseline="0" dirty="0" smtClean="0">
                          <a:solidFill>
                            <a:srgbClr val="FF0000"/>
                          </a:solidFill>
                        </a:rPr>
                        <a:t> drink alcohol?</a:t>
                      </a:r>
                      <a:endParaRPr lang="en-US" dirty="0">
                        <a:solidFill>
                          <a:srgbClr val="FF0000"/>
                        </a:solidFill>
                      </a:endParaRPr>
                    </a:p>
                  </a:txBody>
                  <a:tcPr/>
                </a:tc>
                <a:tc>
                  <a:txBody>
                    <a:bodyPr/>
                    <a:lstStyle/>
                    <a:p>
                      <a:r>
                        <a:rPr lang="en-US" dirty="0" smtClean="0">
                          <a:solidFill>
                            <a:srgbClr val="FF0000"/>
                          </a:solidFill>
                        </a:rPr>
                        <a:t>33</a:t>
                      </a:r>
                      <a:endParaRPr lang="en-US" dirty="0">
                        <a:solidFill>
                          <a:srgbClr val="FF0000"/>
                        </a:solidFill>
                      </a:endParaRPr>
                    </a:p>
                  </a:txBody>
                  <a:tcPr/>
                </a:tc>
                <a:tc>
                  <a:txBody>
                    <a:bodyPr/>
                    <a:lstStyle/>
                    <a:p>
                      <a:r>
                        <a:rPr lang="en-US" dirty="0" smtClean="0">
                          <a:solidFill>
                            <a:srgbClr val="FF0000"/>
                          </a:solidFill>
                        </a:rPr>
                        <a:t>3</a:t>
                      </a:r>
                      <a:endParaRPr lang="en-US" dirty="0">
                        <a:solidFill>
                          <a:srgbClr val="FF0000"/>
                        </a:solidFill>
                      </a:endParaRPr>
                    </a:p>
                  </a:txBody>
                  <a:tcPr/>
                </a:tc>
              </a:tr>
              <a:tr h="635120">
                <a:tc>
                  <a:txBody>
                    <a:bodyPr/>
                    <a:lstStyle/>
                    <a:p>
                      <a:r>
                        <a:rPr lang="en-US" dirty="0" smtClean="0"/>
                        <a:t>3. Have you ever Smoked in your life?</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r>
              <a:tr h="635120">
                <a:tc>
                  <a:txBody>
                    <a:bodyPr/>
                    <a:lstStyle/>
                    <a:p>
                      <a:r>
                        <a:rPr lang="en-US" dirty="0" smtClean="0"/>
                        <a:t>4. Do you</a:t>
                      </a:r>
                      <a:r>
                        <a:rPr lang="en-US" baseline="0" dirty="0" smtClean="0"/>
                        <a:t> currently smoke?</a:t>
                      </a:r>
                    </a:p>
                  </a:txBody>
                  <a:tcPr/>
                </a:tc>
                <a:tc>
                  <a:txBody>
                    <a:bodyPr/>
                    <a:lstStyle/>
                    <a:p>
                      <a:r>
                        <a:rPr lang="en-US" dirty="0" smtClean="0"/>
                        <a:t>-</a:t>
                      </a:r>
                      <a:endParaRPr lang="en-US" dirty="0"/>
                    </a:p>
                  </a:txBody>
                  <a:tcPr/>
                </a:tc>
                <a:tc>
                  <a:txBody>
                    <a:bodyPr/>
                    <a:lstStyle/>
                    <a:p>
                      <a:r>
                        <a:rPr lang="en-US" dirty="0" smtClean="0"/>
                        <a:t>-</a:t>
                      </a:r>
                      <a:endParaRPr lang="en-US" dirty="0"/>
                    </a:p>
                  </a:txBody>
                  <a:tcPr/>
                </a:tc>
              </a:tr>
              <a:tr h="635120">
                <a:tc>
                  <a:txBody>
                    <a:bodyPr/>
                    <a:lstStyle/>
                    <a:p>
                      <a:r>
                        <a:rPr lang="en-US" dirty="0" smtClean="0"/>
                        <a:t>5. Have you ever had smokeless</a:t>
                      </a:r>
                      <a:r>
                        <a:rPr lang="en-US" baseline="0" dirty="0" smtClean="0"/>
                        <a:t> Tobacco?</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r>
              <a:tr h="1096233">
                <a:tc>
                  <a:txBody>
                    <a:bodyPr/>
                    <a:lstStyle/>
                    <a:p>
                      <a:r>
                        <a:rPr lang="en-US" dirty="0" smtClean="0"/>
                        <a:t>6. Do you currently take smokeless tobacco?</a:t>
                      </a:r>
                      <a:endParaRPr lang="en-US" dirty="0"/>
                    </a:p>
                  </a:txBody>
                  <a:tcPr/>
                </a:tc>
                <a:tc>
                  <a:txBody>
                    <a:bodyPr/>
                    <a:lstStyle/>
                    <a:p>
                      <a:r>
                        <a:rPr lang="en-US" dirty="0" smtClean="0"/>
                        <a:t>-</a:t>
                      </a:r>
                      <a:endParaRPr lang="en-US" dirty="0"/>
                    </a:p>
                  </a:txBody>
                  <a:tcPr/>
                </a:tc>
                <a:tc>
                  <a:txBody>
                    <a:bodyPr/>
                    <a:lstStyle/>
                    <a:p>
                      <a:r>
                        <a:rPr lang="en-US" dirty="0" smtClean="0"/>
                        <a:t>-</a:t>
                      </a:r>
                      <a:endParaRPr lang="en-US" dirty="0"/>
                    </a:p>
                  </a:txBody>
                  <a:tcPr/>
                </a:tc>
              </a:tr>
              <a:tr h="1096233">
                <a:tc>
                  <a:txBody>
                    <a:bodyPr/>
                    <a:lstStyle/>
                    <a:p>
                      <a:r>
                        <a:rPr lang="en-US" dirty="0" smtClean="0">
                          <a:solidFill>
                            <a:srgbClr val="FF0000"/>
                          </a:solidFill>
                        </a:rPr>
                        <a:t>7. Have you had</a:t>
                      </a:r>
                      <a:r>
                        <a:rPr lang="en-US" baseline="0" dirty="0" smtClean="0">
                          <a:solidFill>
                            <a:srgbClr val="FF0000"/>
                          </a:solidFill>
                        </a:rPr>
                        <a:t> junk food in past one week?</a:t>
                      </a:r>
                      <a:endParaRPr lang="en-US" dirty="0">
                        <a:solidFill>
                          <a:srgbClr val="FF0000"/>
                        </a:solidFill>
                      </a:endParaRPr>
                    </a:p>
                  </a:txBody>
                  <a:tcPr/>
                </a:tc>
                <a:tc>
                  <a:txBody>
                    <a:bodyPr/>
                    <a:lstStyle/>
                    <a:p>
                      <a:r>
                        <a:rPr lang="en-US" dirty="0" smtClean="0">
                          <a:solidFill>
                            <a:srgbClr val="FF0000"/>
                          </a:solidFill>
                        </a:rPr>
                        <a:t>89</a:t>
                      </a:r>
                      <a:endParaRPr lang="en-US" dirty="0">
                        <a:solidFill>
                          <a:srgbClr val="FF0000"/>
                        </a:solidFill>
                      </a:endParaRPr>
                    </a:p>
                  </a:txBody>
                  <a:tcPr/>
                </a:tc>
                <a:tc>
                  <a:txBody>
                    <a:bodyPr/>
                    <a:lstStyle/>
                    <a:p>
                      <a:r>
                        <a:rPr lang="en-US" dirty="0" smtClean="0">
                          <a:solidFill>
                            <a:srgbClr val="FF0000"/>
                          </a:solidFill>
                        </a:rPr>
                        <a:t>107</a:t>
                      </a:r>
                      <a:endParaRPr lang="en-US" dirty="0">
                        <a:solidFill>
                          <a:srgbClr val="FF0000"/>
                        </a:solidFill>
                      </a:endParaRPr>
                    </a:p>
                  </a:txBody>
                  <a:tcPr/>
                </a:tc>
              </a:tr>
            </a:tbl>
          </a:graphicData>
        </a:graphic>
      </p:graphicFrame>
    </p:spTree>
    <p:extLst>
      <p:ext uri="{BB962C8B-B14F-4D97-AF65-F5344CB8AC3E}">
        <p14:creationId xmlns:p14="http://schemas.microsoft.com/office/powerpoint/2010/main" val="48611578"/>
      </p:ext>
    </p:extLst>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44700" y="127000"/>
            <a:ext cx="9080500" cy="1097280"/>
          </a:xfrm>
        </p:spPr>
        <p:txBody>
          <a:bodyPr/>
          <a:lstStyle/>
          <a:p>
            <a:r>
              <a:rPr lang="en-US" dirty="0" smtClean="0"/>
              <a:t>Discussion</a:t>
            </a:r>
            <a:endParaRPr lang="en-US" dirty="0"/>
          </a:p>
        </p:txBody>
      </p:sp>
      <p:sp>
        <p:nvSpPr>
          <p:cNvPr id="3" name="Content Placeholder 2"/>
          <p:cNvSpPr>
            <a:spLocks noGrp="1"/>
          </p:cNvSpPr>
          <p:nvPr>
            <p:ph idx="1"/>
          </p:nvPr>
        </p:nvSpPr>
        <p:spPr>
          <a:xfrm>
            <a:off x="1866900" y="1727200"/>
            <a:ext cx="9258300" cy="4445000"/>
          </a:xfrm>
        </p:spPr>
        <p:txBody>
          <a:bodyPr/>
          <a:lstStyle/>
          <a:p>
            <a:r>
              <a:rPr lang="en-US" dirty="0" smtClean="0"/>
              <a:t>Many studies have shown poor knowledge among the general population       (Luisa et al, Mahajan et al, </a:t>
            </a:r>
            <a:r>
              <a:rPr lang="en-US" dirty="0" err="1" smtClean="0"/>
              <a:t>Parmar</a:t>
            </a:r>
            <a:r>
              <a:rPr lang="en-US" dirty="0" smtClean="0"/>
              <a:t> et al) which is in contrast to our study in which medical students have high knowledge.</a:t>
            </a:r>
          </a:p>
          <a:p>
            <a:r>
              <a:rPr lang="en-US" dirty="0" smtClean="0"/>
              <a:t>Reiner et al showed high knowledge amongst the medical students which is in accordance to our study.</a:t>
            </a:r>
          </a:p>
          <a:p>
            <a:r>
              <a:rPr lang="en-US" dirty="0" smtClean="0"/>
              <a:t>In a general population study of </a:t>
            </a:r>
            <a:r>
              <a:rPr lang="en-US" dirty="0" err="1" smtClean="0"/>
              <a:t>Parmar</a:t>
            </a:r>
            <a:r>
              <a:rPr lang="en-US" dirty="0" smtClean="0"/>
              <a:t> et al, Attitude was shown to be poor which is in contrast to our study, where medical students have recorded high values in Positive attitude.</a:t>
            </a:r>
            <a:endParaRPr lang="en-US" dirty="0"/>
          </a:p>
        </p:txBody>
      </p:sp>
    </p:spTree>
    <p:extLst>
      <p:ext uri="{BB962C8B-B14F-4D97-AF65-F5344CB8AC3E}">
        <p14:creationId xmlns:p14="http://schemas.microsoft.com/office/powerpoint/2010/main" val="3794785407"/>
      </p:ext>
    </p:extLst>
  </p:cSld>
  <p:clrMapOvr>
    <a:masterClrMapping/>
  </p:clrMapOvr>
  <p:transition spd="slow">
    <p:push dir="u"/>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019300" y="1689100"/>
            <a:ext cx="9105900" cy="4483100"/>
          </a:xfrm>
        </p:spPr>
        <p:txBody>
          <a:bodyPr/>
          <a:lstStyle/>
          <a:p>
            <a:r>
              <a:rPr lang="en-US" dirty="0" smtClean="0"/>
              <a:t>However in practices where alcohol intake was found to be 13.23%(Mahajan et al) in general population, it was 18%(Current alcohol drinkers) amongst Medical students</a:t>
            </a:r>
          </a:p>
          <a:p>
            <a:r>
              <a:rPr lang="en-US" dirty="0" smtClean="0"/>
              <a:t>No smoker was recorded in this study though the general population rate is much higher as recorded in many studies.</a:t>
            </a:r>
            <a:endParaRPr lang="en-US" dirty="0"/>
          </a:p>
        </p:txBody>
      </p:sp>
    </p:spTree>
    <p:extLst>
      <p:ext uri="{BB962C8B-B14F-4D97-AF65-F5344CB8AC3E}">
        <p14:creationId xmlns:p14="http://schemas.microsoft.com/office/powerpoint/2010/main" val="2403908168"/>
      </p:ext>
    </p:extLst>
  </p:cSld>
  <p:clrMapOvr>
    <a:masterClrMapping/>
  </p:clrMapOvr>
  <p:transition spd="slow">
    <p:fade/>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62200" y="127000"/>
            <a:ext cx="8763000" cy="1097280"/>
          </a:xfrm>
        </p:spPr>
        <p:txBody>
          <a:bodyPr/>
          <a:lstStyle/>
          <a:p>
            <a:r>
              <a:rPr lang="en-US" smtClean="0"/>
              <a:t>Conclusion</a:t>
            </a:r>
            <a:endParaRPr lang="en-US" dirty="0"/>
          </a:p>
        </p:txBody>
      </p:sp>
      <p:sp>
        <p:nvSpPr>
          <p:cNvPr id="3" name="Content Placeholder 2"/>
          <p:cNvSpPr>
            <a:spLocks noGrp="1"/>
          </p:cNvSpPr>
          <p:nvPr>
            <p:ph idx="1"/>
          </p:nvPr>
        </p:nvSpPr>
        <p:spPr>
          <a:xfrm>
            <a:off x="1892300" y="1689100"/>
            <a:ext cx="9232900" cy="4483100"/>
          </a:xfrm>
        </p:spPr>
        <p:txBody>
          <a:bodyPr/>
          <a:lstStyle/>
          <a:p>
            <a:r>
              <a:rPr lang="en-US" dirty="0"/>
              <a:t>With knowledge par excellence, students were still practicing behavior which was injurious to their health. </a:t>
            </a:r>
            <a:endParaRPr lang="en-US" dirty="0" smtClean="0"/>
          </a:p>
          <a:p>
            <a:r>
              <a:rPr lang="en-US" dirty="0" smtClean="0"/>
              <a:t>Almost everyone thought junk food or oily food was responsible for CVD, still 98% of the students had junk food in past 1 week. It is because of easy availability that more and more people are moving towards this food culture.</a:t>
            </a:r>
          </a:p>
          <a:p>
            <a:r>
              <a:rPr lang="en-US" dirty="0" smtClean="0"/>
              <a:t>It </a:t>
            </a:r>
            <a:r>
              <a:rPr lang="en-US" dirty="0"/>
              <a:t>is necessary to provide counsellors at college level to motivate the students and deviate them from high risk practices</a:t>
            </a:r>
            <a:r>
              <a:rPr lang="en-US" dirty="0" smtClean="0"/>
              <a:t>.</a:t>
            </a:r>
          </a:p>
          <a:p>
            <a:r>
              <a:rPr lang="en-US" dirty="0" smtClean="0"/>
              <a:t>High alcohol intake can be attributed to its easy availability and should be dealt with strict rules.</a:t>
            </a:r>
          </a:p>
          <a:p>
            <a:endParaRPr lang="en-US" dirty="0"/>
          </a:p>
        </p:txBody>
      </p:sp>
    </p:spTree>
    <p:extLst>
      <p:ext uri="{BB962C8B-B14F-4D97-AF65-F5344CB8AC3E}">
        <p14:creationId xmlns:p14="http://schemas.microsoft.com/office/powerpoint/2010/main" val="2396544352"/>
      </p:ext>
    </p:extLst>
  </p:cSld>
  <p:clrMapOvr>
    <a:masterClrMapping/>
  </p:clrMapOvr>
  <mc:AlternateContent xmlns:mc="http://schemas.openxmlformats.org/markup-compatibility/2006" xmlns:p14="http://schemas.microsoft.com/office/powerpoint/2010/main">
    <mc:Choice Requires="p14">
      <p:transition spd="slow" p14:dur="900">
        <p14:warp dir="in"/>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070100" y="127000"/>
            <a:ext cx="9055100" cy="1097280"/>
          </a:xfrm>
        </p:spPr>
        <p:txBody>
          <a:bodyPr/>
          <a:lstStyle/>
          <a:p>
            <a:r>
              <a:rPr lang="en-US" dirty="0" smtClean="0"/>
              <a:t>Limitations and Future Prospects</a:t>
            </a:r>
            <a:endParaRPr lang="en-US" dirty="0"/>
          </a:p>
        </p:txBody>
      </p:sp>
      <p:sp>
        <p:nvSpPr>
          <p:cNvPr id="3" name="Content Placeholder 2"/>
          <p:cNvSpPr>
            <a:spLocks noGrp="1"/>
          </p:cNvSpPr>
          <p:nvPr>
            <p:ph idx="1"/>
          </p:nvPr>
        </p:nvSpPr>
        <p:spPr>
          <a:xfrm>
            <a:off x="1587500" y="1625600"/>
            <a:ext cx="9537700" cy="4546600"/>
          </a:xfrm>
        </p:spPr>
        <p:txBody>
          <a:bodyPr/>
          <a:lstStyle/>
          <a:p>
            <a:r>
              <a:rPr lang="en-US" dirty="0" smtClean="0"/>
              <a:t>The study was concentrated on small number of medical students but it is being planned to do a similar study covering the medical students at a state level.</a:t>
            </a:r>
          </a:p>
          <a:p>
            <a:r>
              <a:rPr lang="en-US" dirty="0" smtClean="0"/>
              <a:t>More open ended questions would be added to know their perspective of a particular behavior.</a:t>
            </a:r>
          </a:p>
          <a:p>
            <a:endParaRPr lang="en-US" dirty="0"/>
          </a:p>
        </p:txBody>
      </p:sp>
    </p:spTree>
    <p:extLst>
      <p:ext uri="{BB962C8B-B14F-4D97-AF65-F5344CB8AC3E}">
        <p14:creationId xmlns:p14="http://schemas.microsoft.com/office/powerpoint/2010/main" val="371159286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841500" y="127000"/>
            <a:ext cx="9829800" cy="1097280"/>
          </a:xfrm>
        </p:spPr>
        <p:txBody>
          <a:bodyPr/>
          <a:lstStyle/>
          <a:p>
            <a:r>
              <a:rPr lang="en-US" dirty="0" smtClean="0"/>
              <a:t>References:</a:t>
            </a:r>
            <a:endParaRPr lang="en-US" dirty="0"/>
          </a:p>
        </p:txBody>
      </p:sp>
      <p:sp>
        <p:nvSpPr>
          <p:cNvPr id="3" name="Content Placeholder 2"/>
          <p:cNvSpPr>
            <a:spLocks noGrp="1"/>
          </p:cNvSpPr>
          <p:nvPr>
            <p:ph idx="1"/>
          </p:nvPr>
        </p:nvSpPr>
        <p:spPr>
          <a:xfrm>
            <a:off x="1727200" y="1689100"/>
            <a:ext cx="9398000" cy="4483100"/>
          </a:xfrm>
        </p:spPr>
        <p:txBody>
          <a:bodyPr>
            <a:normAutofit fontScale="47500" lnSpcReduction="20000"/>
          </a:bodyPr>
          <a:lstStyle/>
          <a:p>
            <a:pPr marL="457200" indent="-457200">
              <a:buAutoNum type="arabicPeriod"/>
            </a:pPr>
            <a:r>
              <a:rPr lang="en-US" dirty="0" smtClean="0"/>
              <a:t>Vaidya A, </a:t>
            </a:r>
            <a:r>
              <a:rPr lang="en-US" dirty="0" err="1" smtClean="0"/>
              <a:t>aryal</a:t>
            </a:r>
            <a:r>
              <a:rPr lang="en-US" dirty="0" smtClean="0"/>
              <a:t> UR, </a:t>
            </a:r>
            <a:r>
              <a:rPr lang="en-US" dirty="0" err="1" smtClean="0"/>
              <a:t>krettek</a:t>
            </a:r>
            <a:r>
              <a:rPr lang="en-US" dirty="0" smtClean="0"/>
              <a:t> A. Cardiovascular health knowledge, attitude and practice/</a:t>
            </a:r>
            <a:r>
              <a:rPr lang="en-US" dirty="0" err="1" smtClean="0"/>
              <a:t>behaviour</a:t>
            </a:r>
            <a:r>
              <a:rPr lang="en-US" dirty="0" smtClean="0"/>
              <a:t> in an </a:t>
            </a:r>
            <a:r>
              <a:rPr lang="en-US" dirty="0" err="1" smtClean="0"/>
              <a:t>urbanising</a:t>
            </a:r>
            <a:r>
              <a:rPr lang="en-US" dirty="0" smtClean="0"/>
              <a:t> community of </a:t>
            </a:r>
            <a:r>
              <a:rPr lang="en-US" dirty="0" err="1" smtClean="0"/>
              <a:t>nepal</a:t>
            </a:r>
            <a:r>
              <a:rPr lang="en-US" dirty="0" smtClean="0"/>
              <a:t>: a population-based cross-sectional study from </a:t>
            </a:r>
            <a:r>
              <a:rPr lang="en-US" dirty="0" err="1" smtClean="0"/>
              <a:t>jhaukhel-duwakot</a:t>
            </a:r>
            <a:r>
              <a:rPr lang="en-US" dirty="0" smtClean="0"/>
              <a:t> health demographic surveillance site. BMJ open 2013;3: e002976. Doi:10.1136/ bmjopen-2013-002976</a:t>
            </a:r>
          </a:p>
          <a:p>
            <a:pPr marL="457200" indent="-457200">
              <a:buAutoNum type="arabicPeriod"/>
            </a:pPr>
            <a:r>
              <a:rPr lang="en-US" dirty="0" smtClean="0"/>
              <a:t>Florence </a:t>
            </a:r>
            <a:r>
              <a:rPr lang="en-US" dirty="0" err="1" smtClean="0"/>
              <a:t>temu</a:t>
            </a:r>
            <a:r>
              <a:rPr lang="en-US" dirty="0" smtClean="0"/>
              <a:t>, </a:t>
            </a:r>
            <a:r>
              <a:rPr lang="en-US" dirty="0" err="1" smtClean="0"/>
              <a:t>marcus</a:t>
            </a:r>
            <a:r>
              <a:rPr lang="en-US" dirty="0" smtClean="0"/>
              <a:t> </a:t>
            </a:r>
            <a:r>
              <a:rPr lang="en-US" dirty="0" err="1" smtClean="0"/>
              <a:t>leonhardt</a:t>
            </a:r>
            <a:r>
              <a:rPr lang="en-US" dirty="0" smtClean="0"/>
              <a:t>, </a:t>
            </a:r>
            <a:r>
              <a:rPr lang="en-US" dirty="0" err="1" smtClean="0"/>
              <a:t>jane</a:t>
            </a:r>
            <a:r>
              <a:rPr lang="en-US" dirty="0" smtClean="0"/>
              <a:t> carter, </a:t>
            </a:r>
            <a:r>
              <a:rPr lang="en-US" dirty="0" err="1" smtClean="0"/>
              <a:t>sylla</a:t>
            </a:r>
            <a:r>
              <a:rPr lang="en-US" dirty="0" smtClean="0"/>
              <a:t> </a:t>
            </a:r>
            <a:r>
              <a:rPr lang="en-US" dirty="0" err="1" smtClean="0"/>
              <a:t>thiam</a:t>
            </a:r>
            <a:r>
              <a:rPr lang="en-US" dirty="0" smtClean="0"/>
              <a:t>. Integration of non-communicable diseases in health care: tackling the double burden of disease in </a:t>
            </a:r>
            <a:r>
              <a:rPr lang="en-US" dirty="0" err="1" smtClean="0"/>
              <a:t>african</a:t>
            </a:r>
            <a:r>
              <a:rPr lang="en-US" dirty="0" smtClean="0"/>
              <a:t> settings. The pan </a:t>
            </a:r>
            <a:r>
              <a:rPr lang="en-US" dirty="0" err="1" smtClean="0"/>
              <a:t>african</a:t>
            </a:r>
            <a:r>
              <a:rPr lang="en-US" dirty="0" smtClean="0"/>
              <a:t> medical journal. 2014;18:202 .</a:t>
            </a:r>
          </a:p>
          <a:p>
            <a:pPr marL="457200" indent="-457200">
              <a:buAutoNum type="arabicPeriod"/>
            </a:pPr>
            <a:r>
              <a:rPr lang="en-US" dirty="0" smtClean="0"/>
              <a:t>Who. Country profile:  mortality and burden of disease: communicable diseases. Website: </a:t>
            </a:r>
            <a:r>
              <a:rPr lang="en-US" dirty="0" smtClean="0">
                <a:hlinkClick r:id="rId2"/>
              </a:rPr>
              <a:t>http://www.Who.Int/nmh/countries/ind_en.Pdf?Ua=1</a:t>
            </a:r>
            <a:r>
              <a:rPr lang="en-US" dirty="0" smtClean="0"/>
              <a:t>. Assessed on 31/1/2015</a:t>
            </a:r>
          </a:p>
          <a:p>
            <a:pPr marL="457200" lvl="0" indent="-457200">
              <a:buFont typeface="Arial" pitchFamily="34" charset="0"/>
              <a:buAutoNum type="arabicPeriod"/>
            </a:pPr>
            <a:r>
              <a:rPr lang="en-US" dirty="0" smtClean="0"/>
              <a:t>Khan MS, </a:t>
            </a:r>
            <a:r>
              <a:rPr lang="en-US" dirty="0" err="1" smtClean="0"/>
              <a:t>jafary</a:t>
            </a:r>
            <a:r>
              <a:rPr lang="en-US" dirty="0" smtClean="0"/>
              <a:t> FH, </a:t>
            </a:r>
            <a:r>
              <a:rPr lang="en-US" dirty="0" err="1" smtClean="0"/>
              <a:t>jafar</a:t>
            </a:r>
            <a:r>
              <a:rPr lang="en-US" dirty="0" smtClean="0"/>
              <a:t> TH, </a:t>
            </a:r>
            <a:r>
              <a:rPr lang="en-US" dirty="0" err="1" smtClean="0"/>
              <a:t>faruqui</a:t>
            </a:r>
            <a:r>
              <a:rPr lang="en-US" dirty="0" smtClean="0"/>
              <a:t> AM, </a:t>
            </a:r>
            <a:r>
              <a:rPr lang="en-US" dirty="0" err="1" smtClean="0"/>
              <a:t>rasool</a:t>
            </a:r>
            <a:r>
              <a:rPr lang="en-US" dirty="0" smtClean="0"/>
              <a:t> SI, hatcher J, </a:t>
            </a:r>
            <a:r>
              <a:rPr lang="en-US" dirty="0" err="1" smtClean="0"/>
              <a:t>chaturvedi</a:t>
            </a:r>
            <a:r>
              <a:rPr lang="en-US" dirty="0" smtClean="0"/>
              <a:t> N: </a:t>
            </a:r>
            <a:r>
              <a:rPr lang="en-US" b="1" dirty="0" smtClean="0"/>
              <a:t>knowledge of modifiable risk factors of heart disease among patients with acute myocardial infarction in </a:t>
            </a:r>
            <a:r>
              <a:rPr lang="en-US" b="1" dirty="0" err="1" smtClean="0"/>
              <a:t>karachi</a:t>
            </a:r>
            <a:r>
              <a:rPr lang="en-US" b="1" dirty="0" smtClean="0"/>
              <a:t>, </a:t>
            </a:r>
            <a:r>
              <a:rPr lang="en-US" b="1" dirty="0" err="1" smtClean="0"/>
              <a:t>pakistan</a:t>
            </a:r>
            <a:r>
              <a:rPr lang="en-US" b="1" dirty="0" smtClean="0"/>
              <a:t>: a cross sectional </a:t>
            </a:r>
            <a:r>
              <a:rPr lang="en-US" b="1" dirty="0" err="1" smtClean="0"/>
              <a:t>study.</a:t>
            </a:r>
            <a:r>
              <a:rPr lang="en-US" i="1" dirty="0" err="1" smtClean="0"/>
              <a:t>BMC</a:t>
            </a:r>
            <a:r>
              <a:rPr lang="en-US" i="1" dirty="0" smtClean="0"/>
              <a:t> </a:t>
            </a:r>
            <a:r>
              <a:rPr lang="en-US" i="1" dirty="0" err="1" smtClean="0"/>
              <a:t>cardiovasc</a:t>
            </a:r>
            <a:r>
              <a:rPr lang="en-US" i="1" dirty="0" smtClean="0"/>
              <a:t> </a:t>
            </a:r>
            <a:r>
              <a:rPr lang="en-US" i="1" dirty="0" err="1" smtClean="0"/>
              <a:t>disord</a:t>
            </a:r>
            <a:r>
              <a:rPr lang="en-US" dirty="0" smtClean="0"/>
              <a:t> 2006, </a:t>
            </a:r>
            <a:r>
              <a:rPr lang="en-US" b="1" dirty="0" smtClean="0"/>
              <a:t>6:</a:t>
            </a:r>
            <a:r>
              <a:rPr lang="en-US" dirty="0" smtClean="0"/>
              <a:t>18</a:t>
            </a:r>
          </a:p>
          <a:p>
            <a:pPr marL="457200" lvl="0" indent="-457200">
              <a:buFont typeface="Arial" pitchFamily="34" charset="0"/>
              <a:buAutoNum type="arabicPeriod"/>
            </a:pPr>
            <a:r>
              <a:rPr lang="en-US" dirty="0" smtClean="0"/>
              <a:t>M. </a:t>
            </a:r>
            <a:r>
              <a:rPr lang="en-US" dirty="0" err="1" smtClean="0"/>
              <a:t>Razan</a:t>
            </a:r>
            <a:r>
              <a:rPr lang="en-US" dirty="0" smtClean="0"/>
              <a:t> </a:t>
            </a:r>
            <a:r>
              <a:rPr lang="en-US" dirty="0" err="1" smtClean="0"/>
              <a:t>elhassan</a:t>
            </a:r>
            <a:r>
              <a:rPr lang="en-US" dirty="0" smtClean="0"/>
              <a:t> , h. </a:t>
            </a:r>
            <a:r>
              <a:rPr lang="en-US" dirty="0" err="1" smtClean="0"/>
              <a:t>Eman</a:t>
            </a:r>
            <a:r>
              <a:rPr lang="en-US" dirty="0" smtClean="0"/>
              <a:t> </a:t>
            </a:r>
            <a:r>
              <a:rPr lang="en-US" dirty="0" err="1" smtClean="0"/>
              <a:t>gamal</a:t>
            </a:r>
            <a:r>
              <a:rPr lang="en-US" dirty="0" smtClean="0"/>
              <a:t> and g. S. SOMIYA MOHAMMED a b c1. Nutrition knowledge attitude and practices among students of </a:t>
            </a:r>
            <a:r>
              <a:rPr lang="en-US" dirty="0" err="1" smtClean="0"/>
              <a:t>ahfad</a:t>
            </a:r>
            <a:r>
              <a:rPr lang="en-US" dirty="0" smtClean="0"/>
              <a:t> university for women. Indian </a:t>
            </a:r>
            <a:r>
              <a:rPr lang="en-US" dirty="0" err="1" smtClean="0"/>
              <a:t>J.Sci.Res</a:t>
            </a:r>
            <a:r>
              <a:rPr lang="en-US" dirty="0" smtClean="0"/>
              <a:t>. 4(1) : 25-34, 2013</a:t>
            </a:r>
          </a:p>
          <a:p>
            <a:pPr marL="457200" indent="-457200">
              <a:buAutoNum type="arabicPeriod"/>
            </a:pPr>
            <a:r>
              <a:rPr lang="en-US" dirty="0" smtClean="0"/>
              <a:t>Hemant </a:t>
            </a:r>
            <a:r>
              <a:rPr lang="en-US" dirty="0" err="1" smtClean="0"/>
              <a:t>mahajan</a:t>
            </a:r>
            <a:r>
              <a:rPr lang="en-US" dirty="0" smtClean="0"/>
              <a:t>, </a:t>
            </a:r>
            <a:r>
              <a:rPr lang="en-US" dirty="0" err="1" smtClean="0"/>
              <a:t>yasmeen</a:t>
            </a:r>
            <a:r>
              <a:rPr lang="en-US" dirty="0" smtClean="0"/>
              <a:t> </a:t>
            </a:r>
            <a:r>
              <a:rPr lang="en-US" dirty="0" err="1" smtClean="0"/>
              <a:t>kazi</a:t>
            </a:r>
            <a:r>
              <a:rPr lang="en-US" dirty="0" smtClean="0"/>
              <a:t>, </a:t>
            </a:r>
            <a:r>
              <a:rPr lang="en-US" dirty="0" err="1" smtClean="0"/>
              <a:t>bhuwan</a:t>
            </a:r>
            <a:r>
              <a:rPr lang="en-US" dirty="0" smtClean="0"/>
              <a:t> </a:t>
            </a:r>
            <a:r>
              <a:rPr lang="en-US" dirty="0" err="1" smtClean="0"/>
              <a:t>sharma</a:t>
            </a:r>
            <a:r>
              <a:rPr lang="en-US" dirty="0" smtClean="0"/>
              <a:t>, GD </a:t>
            </a:r>
            <a:r>
              <a:rPr lang="en-US" dirty="0" err="1" smtClean="0"/>
              <a:t>velhal</a:t>
            </a:r>
            <a:r>
              <a:rPr lang="en-US" dirty="0" smtClean="0"/>
              <a:t>. Assessment of KAP, risk factors and associated co-morbidities in hypertensive patients. IOSR journal of dental and medical sciences (IOSRJDMS) ISSN: 2279-0853 volume 1, issue 2 (</a:t>
            </a:r>
            <a:r>
              <a:rPr lang="en-US" dirty="0" err="1" smtClean="0"/>
              <a:t>sep-oct</a:t>
            </a:r>
            <a:r>
              <a:rPr lang="en-US" dirty="0" smtClean="0"/>
              <a:t>. 2012), pp 06-14 </a:t>
            </a:r>
          </a:p>
          <a:p>
            <a:pPr marL="457200" indent="-457200">
              <a:buAutoNum type="arabicPeriod"/>
            </a:pPr>
            <a:r>
              <a:rPr lang="en-US" dirty="0" err="1" smtClean="0"/>
              <a:t>Pragnesh</a:t>
            </a:r>
            <a:r>
              <a:rPr lang="en-US" dirty="0" smtClean="0"/>
              <a:t> </a:t>
            </a:r>
            <a:r>
              <a:rPr lang="en-US" dirty="0" err="1" smtClean="0"/>
              <a:t>parmar</a:t>
            </a:r>
            <a:r>
              <a:rPr lang="en-US" dirty="0" smtClean="0"/>
              <a:t>, </a:t>
            </a:r>
            <a:r>
              <a:rPr lang="en-US" dirty="0" err="1" smtClean="0"/>
              <a:t>gunvanti</a:t>
            </a:r>
            <a:r>
              <a:rPr lang="en-US" dirty="0" smtClean="0"/>
              <a:t> b. </a:t>
            </a:r>
            <a:r>
              <a:rPr lang="en-US" dirty="0" err="1" smtClean="0"/>
              <a:t>Rathod</a:t>
            </a:r>
            <a:r>
              <a:rPr lang="en-US" dirty="0" smtClean="0"/>
              <a:t>, </a:t>
            </a:r>
            <a:r>
              <a:rPr lang="en-US" dirty="0" err="1" smtClean="0"/>
              <a:t>sangita</a:t>
            </a:r>
            <a:r>
              <a:rPr lang="en-US" dirty="0" smtClean="0"/>
              <a:t> </a:t>
            </a:r>
            <a:r>
              <a:rPr lang="en-US" dirty="0" err="1" smtClean="0"/>
              <a:t>rathod</a:t>
            </a:r>
            <a:r>
              <a:rPr lang="en-US" dirty="0" smtClean="0"/>
              <a:t>, </a:t>
            </a:r>
            <a:r>
              <a:rPr lang="en-US" dirty="0" err="1" smtClean="0"/>
              <a:t>rahul</a:t>
            </a:r>
            <a:r>
              <a:rPr lang="en-US" dirty="0" smtClean="0"/>
              <a:t> </a:t>
            </a:r>
            <a:r>
              <a:rPr lang="en-US" dirty="0" err="1" smtClean="0"/>
              <a:t>goyal</a:t>
            </a:r>
            <a:r>
              <a:rPr lang="en-US" dirty="0" smtClean="0"/>
              <a:t>,  </a:t>
            </a:r>
            <a:r>
              <a:rPr lang="en-US" dirty="0" err="1" smtClean="0"/>
              <a:t>sachin</a:t>
            </a:r>
            <a:r>
              <a:rPr lang="en-US" dirty="0" smtClean="0"/>
              <a:t> </a:t>
            </a:r>
            <a:r>
              <a:rPr lang="en-US" dirty="0" err="1" smtClean="0"/>
              <a:t>aggarwal</a:t>
            </a:r>
            <a:r>
              <a:rPr lang="en-US" dirty="0" smtClean="0"/>
              <a:t> and </a:t>
            </a:r>
            <a:r>
              <a:rPr lang="en-US" dirty="0" err="1" smtClean="0"/>
              <a:t>ashish</a:t>
            </a:r>
            <a:r>
              <a:rPr lang="en-US" dirty="0" smtClean="0"/>
              <a:t> </a:t>
            </a:r>
            <a:r>
              <a:rPr lang="en-US" dirty="0" err="1" smtClean="0"/>
              <a:t>parikh</a:t>
            </a:r>
            <a:r>
              <a:rPr lang="en-US" dirty="0" smtClean="0"/>
              <a:t>. Study of knowledge, attitude and practice of general population of </a:t>
            </a:r>
            <a:r>
              <a:rPr lang="en-US" dirty="0" err="1" smtClean="0"/>
              <a:t>gandhinagar</a:t>
            </a:r>
            <a:r>
              <a:rPr lang="en-US" dirty="0" smtClean="0"/>
              <a:t> towards hypertension </a:t>
            </a:r>
            <a:r>
              <a:rPr lang="en-US" dirty="0" err="1" smtClean="0"/>
              <a:t>int.J.Curr.Microbiol.App.Sci</a:t>
            </a:r>
            <a:r>
              <a:rPr lang="en-US" dirty="0" smtClean="0"/>
              <a:t> (2014) 3(8) 680-685 </a:t>
            </a:r>
          </a:p>
          <a:p>
            <a:pPr marL="457200" indent="-457200">
              <a:buAutoNum type="arabicPeriod"/>
            </a:pPr>
            <a:r>
              <a:rPr lang="en-US" dirty="0" err="1" smtClean="0"/>
              <a:t>Željko</a:t>
            </a:r>
            <a:r>
              <a:rPr lang="en-US" dirty="0" smtClean="0"/>
              <a:t> </a:t>
            </a:r>
            <a:r>
              <a:rPr lang="en-US" dirty="0" err="1" smtClean="0"/>
              <a:t>reiner</a:t>
            </a:r>
            <a:r>
              <a:rPr lang="en-US" dirty="0" smtClean="0"/>
              <a:t>, </a:t>
            </a:r>
            <a:r>
              <a:rPr lang="en-US" dirty="0" err="1" smtClean="0"/>
              <a:t>zdenko</a:t>
            </a:r>
            <a:r>
              <a:rPr lang="en-US" dirty="0" smtClean="0"/>
              <a:t> </a:t>
            </a:r>
            <a:r>
              <a:rPr lang="en-US" dirty="0" err="1" smtClean="0"/>
              <a:t>sonicki</a:t>
            </a:r>
            <a:r>
              <a:rPr lang="en-US" dirty="0" smtClean="0"/>
              <a:t>, </a:t>
            </a:r>
            <a:r>
              <a:rPr lang="en-US" dirty="0" err="1" smtClean="0"/>
              <a:t>eugenia</a:t>
            </a:r>
            <a:r>
              <a:rPr lang="en-US" dirty="0" smtClean="0"/>
              <a:t> </a:t>
            </a:r>
            <a:r>
              <a:rPr lang="en-US" dirty="0" err="1" smtClean="0"/>
              <a:t>tedeschi-reiner</a:t>
            </a:r>
            <a:r>
              <a:rPr lang="en-US" dirty="0" smtClean="0"/>
              <a:t> </a:t>
            </a:r>
            <a:r>
              <a:rPr lang="en-US" dirty="0" smtClean="0">
                <a:hlinkClick r:id="rId3"/>
              </a:rPr>
              <a:t>the perception and knowledge of cardiovascular risk factors among medical students</a:t>
            </a:r>
            <a:r>
              <a:rPr lang="en-US" dirty="0" smtClean="0"/>
              <a:t>. Croat med J. 2012 </a:t>
            </a:r>
            <a:r>
              <a:rPr lang="en-US" dirty="0" err="1" smtClean="0"/>
              <a:t>june</a:t>
            </a:r>
            <a:r>
              <a:rPr lang="en-US" dirty="0" smtClean="0"/>
              <a:t>; 53(3): 278–284. </a:t>
            </a:r>
            <a:r>
              <a:rPr lang="en-US" dirty="0" err="1" smtClean="0"/>
              <a:t>Doi</a:t>
            </a:r>
            <a:r>
              <a:rPr lang="en-US" dirty="0" smtClean="0"/>
              <a:t>: 10.3325/cmj.2012.53.278</a:t>
            </a:r>
          </a:p>
          <a:p>
            <a:pPr marL="457200" indent="-457200">
              <a:buAutoNum type="arabicPeriod"/>
            </a:pPr>
            <a:endParaRPr lang="en-US" dirty="0"/>
          </a:p>
        </p:txBody>
      </p:sp>
    </p:spTree>
    <p:extLst>
      <p:ext uri="{BB962C8B-B14F-4D97-AF65-F5344CB8AC3E}">
        <p14:creationId xmlns:p14="http://schemas.microsoft.com/office/powerpoint/2010/main" val="107404414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349500" y="127000"/>
            <a:ext cx="8775700" cy="6305884"/>
          </a:xfrm>
        </p:spPr>
        <p:txBody>
          <a:bodyPr>
            <a:normAutofit/>
          </a:bodyPr>
          <a:lstStyle/>
          <a:p>
            <a:r>
              <a:rPr lang="en-US" sz="11500" dirty="0" smtClean="0"/>
              <a:t>Thank You</a:t>
            </a:r>
            <a:endParaRPr lang="en-US" sz="11500" dirty="0"/>
          </a:p>
        </p:txBody>
      </p:sp>
    </p:spTree>
    <p:extLst>
      <p:ext uri="{BB962C8B-B14F-4D97-AF65-F5344CB8AC3E}">
        <p14:creationId xmlns:p14="http://schemas.microsoft.com/office/powerpoint/2010/main" val="40159485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381000"/>
            <a:ext cx="9525000" cy="769938"/>
          </a:xfrm>
          <a:prstGeom prst="rect">
            <a:avLst/>
          </a:prstGeom>
          <a:noFill/>
        </p:spPr>
        <p:txBody>
          <a:bodyPr wrap="square">
            <a:spAutoFit/>
          </a:bodyPr>
          <a:lstStyle/>
          <a:p>
            <a:pPr algn="ctr" fontAlgn="auto">
              <a:spcBef>
                <a:spcPts val="0"/>
              </a:spcBef>
              <a:spcAft>
                <a:spcPts val="0"/>
              </a:spcAft>
              <a:defRPr/>
            </a:pPr>
            <a:r>
              <a:rPr lang="en-US" sz="4400" b="1" dirty="0">
                <a:solidFill>
                  <a:srgbClr val="FFFF00"/>
                </a:solidFill>
                <a:effectLst>
                  <a:outerShdw blurRad="38100" dist="38100" dir="2700000" algn="tl">
                    <a:srgbClr val="000000">
                      <a:alpha val="43137"/>
                    </a:srgbClr>
                  </a:outerShdw>
                </a:effectLst>
                <a:latin typeface="Times New Roman" pitchFamily="18" charset="0"/>
                <a:cs typeface="Times New Roman" pitchFamily="18" charset="0"/>
              </a:rPr>
              <a:t>Thanks' for your kind attention!!!!!!</a:t>
            </a:r>
          </a:p>
        </p:txBody>
      </p:sp>
      <p:pic>
        <p:nvPicPr>
          <p:cNvPr id="35843" name="Picture 5" descr="C:\Users\JAHAN\Desktop\USA_conference\national-flag-of-bangladesh-online-dhaka-guide.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20800" y="1371601"/>
            <a:ext cx="9652000" cy="45640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5844" name="Slide Number Placeholder 1"/>
          <p:cNvSpPr>
            <a:spLocks noGrp="1"/>
          </p:cNvSpPr>
          <p:nvPr>
            <p:ph type="sldNum" sz="quarter" idx="12"/>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Calibri" pitchFamily="34" charset="0"/>
                <a:cs typeface="Arial" charset="0"/>
              </a:defRPr>
            </a:lvl1pPr>
            <a:lvl2pPr marL="742950" indent="-285750" eaLnBrk="0" hangingPunct="0">
              <a:defRPr>
                <a:solidFill>
                  <a:schemeClr val="tx1"/>
                </a:solidFill>
                <a:latin typeface="Calibri" pitchFamily="34" charset="0"/>
                <a:cs typeface="Arial" charset="0"/>
              </a:defRPr>
            </a:lvl2pPr>
            <a:lvl3pPr marL="1143000" indent="-228600" eaLnBrk="0" hangingPunct="0">
              <a:defRPr>
                <a:solidFill>
                  <a:schemeClr val="tx1"/>
                </a:solidFill>
                <a:latin typeface="Calibri" pitchFamily="34" charset="0"/>
                <a:cs typeface="Arial" charset="0"/>
              </a:defRPr>
            </a:lvl3pPr>
            <a:lvl4pPr marL="1600200" indent="-228600" eaLnBrk="0" hangingPunct="0">
              <a:defRPr>
                <a:solidFill>
                  <a:schemeClr val="tx1"/>
                </a:solidFill>
                <a:latin typeface="Calibri" pitchFamily="34" charset="0"/>
                <a:cs typeface="Arial" charset="0"/>
              </a:defRPr>
            </a:lvl4pPr>
            <a:lvl5pPr marL="2057400" indent="-228600" eaLnBrk="0" hangingPunct="0">
              <a:defRPr>
                <a:solidFill>
                  <a:schemeClr val="tx1"/>
                </a:solidFill>
                <a:latin typeface="Calibri" pitchFamily="34" charset="0"/>
                <a:cs typeface="Arial" charset="0"/>
              </a:defRPr>
            </a:lvl5pPr>
            <a:lvl6pPr marL="2514600" indent="-228600" eaLnBrk="0" fontAlgn="base" hangingPunct="0">
              <a:spcBef>
                <a:spcPct val="0"/>
              </a:spcBef>
              <a:spcAft>
                <a:spcPct val="0"/>
              </a:spcAft>
              <a:defRPr>
                <a:solidFill>
                  <a:schemeClr val="tx1"/>
                </a:solidFill>
                <a:latin typeface="Calibri" pitchFamily="34" charset="0"/>
                <a:cs typeface="Arial" charset="0"/>
              </a:defRPr>
            </a:lvl6pPr>
            <a:lvl7pPr marL="2971800" indent="-228600" eaLnBrk="0" fontAlgn="base" hangingPunct="0">
              <a:spcBef>
                <a:spcPct val="0"/>
              </a:spcBef>
              <a:spcAft>
                <a:spcPct val="0"/>
              </a:spcAft>
              <a:defRPr>
                <a:solidFill>
                  <a:schemeClr val="tx1"/>
                </a:solidFill>
                <a:latin typeface="Calibri" pitchFamily="34" charset="0"/>
                <a:cs typeface="Arial" charset="0"/>
              </a:defRPr>
            </a:lvl7pPr>
            <a:lvl8pPr marL="3429000" indent="-228600" eaLnBrk="0" fontAlgn="base" hangingPunct="0">
              <a:spcBef>
                <a:spcPct val="0"/>
              </a:spcBef>
              <a:spcAft>
                <a:spcPct val="0"/>
              </a:spcAft>
              <a:defRPr>
                <a:solidFill>
                  <a:schemeClr val="tx1"/>
                </a:solidFill>
                <a:latin typeface="Calibri" pitchFamily="34" charset="0"/>
                <a:cs typeface="Arial" charset="0"/>
              </a:defRPr>
            </a:lvl8pPr>
            <a:lvl9pPr marL="3886200" indent="-228600" eaLnBrk="0" fontAlgn="base" hangingPunct="0">
              <a:spcBef>
                <a:spcPct val="0"/>
              </a:spcBef>
              <a:spcAft>
                <a:spcPct val="0"/>
              </a:spcAft>
              <a:defRPr>
                <a:solidFill>
                  <a:schemeClr val="tx1"/>
                </a:solidFill>
                <a:latin typeface="Calibri" pitchFamily="34" charset="0"/>
                <a:cs typeface="Arial" charset="0"/>
              </a:defRPr>
            </a:lvl9pPr>
          </a:lstStyle>
          <a:p>
            <a:pPr eaLnBrk="1" hangingPunct="1"/>
            <a:fld id="{7FA7ADAA-D2EE-4C24-AFC4-E230129A26D7}" type="slidenum">
              <a:rPr lang="ja-JP" altLang="en-US" smtClean="0">
                <a:solidFill>
                  <a:srgbClr val="898989"/>
                </a:solidFill>
              </a:rPr>
              <a:pPr eaLnBrk="1" hangingPunct="1"/>
              <a:t>22</a:t>
            </a:fld>
            <a:endParaRPr lang="en-US" altLang="ja-JP" smtClean="0">
              <a:solidFill>
                <a:srgbClr val="898989"/>
              </a:solidFill>
            </a:endParaRPr>
          </a:p>
        </p:txBody>
      </p:sp>
    </p:spTree>
    <p:extLst>
      <p:ext uri="{BB962C8B-B14F-4D97-AF65-F5344CB8AC3E}">
        <p14:creationId xmlns:p14="http://schemas.microsoft.com/office/powerpoint/2010/main" val="35158129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a:xfrm>
            <a:off x="2514600" y="428625"/>
            <a:ext cx="9067801" cy="1143000"/>
          </a:xfrm>
        </p:spPr>
        <p:txBody>
          <a:bodyPr/>
          <a:lstStyle/>
          <a:p>
            <a:r>
              <a:rPr lang="en-US" sz="3600" b="1" dirty="0" smtClean="0">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2527300" y="1549400"/>
            <a:ext cx="8216900" cy="51943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normAutofit/>
          </a:bodyPr>
          <a:lstStyle/>
          <a:p>
            <a:pPr algn="ctr">
              <a:buFont typeface="Arial" charset="0"/>
              <a:buNone/>
              <a:defRPr/>
            </a:pPr>
            <a:r>
              <a:rPr lang="en-US" sz="4000" dirty="0" smtClean="0">
                <a:solidFill>
                  <a:schemeClr val="bg1"/>
                </a:solidFill>
                <a:latin typeface="Georgia" pitchFamily="18" charset="0"/>
              </a:rPr>
              <a:t>We welcome you all to our future conferences of OMICS International  </a:t>
            </a:r>
          </a:p>
          <a:p>
            <a:pPr algn="ctr">
              <a:buFont typeface="Arial" charset="0"/>
              <a:buNone/>
              <a:defRPr/>
            </a:pPr>
            <a:endParaRPr lang="en-US" sz="2400" dirty="0" smtClean="0">
              <a:solidFill>
                <a:schemeClr val="bg1"/>
              </a:solidFill>
              <a:latin typeface="Georgia" pitchFamily="18" charset="0"/>
            </a:endParaRPr>
          </a:p>
          <a:p>
            <a:pPr algn="ctr">
              <a:buFont typeface="Arial" charset="0"/>
              <a:buNone/>
              <a:defRPr/>
            </a:pPr>
            <a:r>
              <a:rPr lang="en-US" sz="1800" dirty="0" smtClean="0">
                <a:solidFill>
                  <a:schemeClr val="bg1"/>
                </a:solidFill>
                <a:latin typeface="Georgia" pitchFamily="18" charset="0"/>
              </a:rPr>
              <a:t>Please Visit:</a:t>
            </a:r>
            <a:r>
              <a:rPr lang="en-US" sz="2400" dirty="0">
                <a:effectLst>
                  <a:outerShdw blurRad="38100" dist="38100" dir="2700000" algn="tl">
                    <a:srgbClr val="000000">
                      <a:alpha val="43137"/>
                    </a:srgbClr>
                  </a:outerShdw>
                </a:effectLst>
                <a:latin typeface="Georgia" pitchFamily="18" charset="0"/>
              </a:rPr>
              <a:t/>
            </a:r>
            <a:br>
              <a:rPr lang="en-US" sz="2400" dirty="0">
                <a:effectLst>
                  <a:outerShdw blurRad="38100" dist="38100" dir="2700000" algn="tl">
                    <a:srgbClr val="000000">
                      <a:alpha val="43137"/>
                    </a:srgbClr>
                  </a:outerShdw>
                </a:effectLst>
                <a:latin typeface="Georgia" pitchFamily="18" charset="0"/>
              </a:rPr>
            </a:br>
            <a:r>
              <a:rPr lang="en-US" sz="2400" dirty="0">
                <a:effectLst>
                  <a:outerShdw blurRad="38100" dist="38100" dir="2700000" algn="tl">
                    <a:srgbClr val="000000">
                      <a:alpha val="43137"/>
                    </a:srgbClr>
                  </a:outerShdw>
                </a:effectLst>
                <a:latin typeface="Georgia" pitchFamily="18" charset="0"/>
                <a:hlinkClick r:id="rId2"/>
              </a:rPr>
              <a:t>http://</a:t>
            </a:r>
            <a:r>
              <a:rPr lang="en-US" sz="2400" dirty="0" smtClean="0">
                <a:effectLst>
                  <a:outerShdw blurRad="38100" dist="38100" dir="2700000" algn="tl">
                    <a:srgbClr val="000000">
                      <a:alpha val="43137"/>
                    </a:srgbClr>
                  </a:outerShdw>
                </a:effectLst>
                <a:latin typeface="Georgia" pitchFamily="18" charset="0"/>
                <a:hlinkClick r:id="rId2"/>
              </a:rPr>
              <a:t>cardiology.conferenceseries.com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hlinkClick r:id="rId3"/>
              </a:rPr>
              <a:t>http://www.conferenceseries.com</a:t>
            </a:r>
            <a:r>
              <a:rPr lang="en-US" sz="2400" dirty="0" smtClean="0">
                <a:effectLst>
                  <a:outerShdw blurRad="38100" dist="38100" dir="2700000" algn="tl">
                    <a:srgbClr val="000000">
                      <a:alpha val="43137"/>
                    </a:srgbClr>
                  </a:outerShdw>
                </a:effectLst>
                <a:latin typeface="Georgia" pitchFamily="18" charset="0"/>
                <a:hlinkClick r:id="rId3"/>
              </a:rPr>
              <a:t>/</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r>
              <a:rPr lang="en-US" sz="2400" dirty="0">
                <a:effectLst>
                  <a:outerShdw blurRad="38100" dist="38100" dir="2700000" algn="tl">
                    <a:srgbClr val="000000">
                      <a:alpha val="43137"/>
                    </a:srgbClr>
                  </a:outerShdw>
                </a:effectLst>
                <a:latin typeface="Georgia" pitchFamily="18" charset="0"/>
              </a:rPr>
              <a:t> </a:t>
            </a:r>
            <a:r>
              <a:rPr lang="en-US" sz="2400" dirty="0">
                <a:effectLst>
                  <a:outerShdw blurRad="38100" dist="38100" dir="2700000" algn="tl">
                    <a:srgbClr val="000000">
                      <a:alpha val="43137"/>
                    </a:srgbClr>
                  </a:outerShdw>
                </a:effectLst>
                <a:latin typeface="Georgia" pitchFamily="18" charset="0"/>
                <a:hlinkClick r:id="rId4"/>
              </a:rPr>
              <a:t>http://</a:t>
            </a:r>
            <a:r>
              <a:rPr lang="en-US" sz="2400" dirty="0" smtClean="0">
                <a:effectLst>
                  <a:outerShdw blurRad="38100" dist="38100" dir="2700000" algn="tl">
                    <a:srgbClr val="000000">
                      <a:alpha val="43137"/>
                    </a:srgbClr>
                  </a:outerShdw>
                </a:effectLst>
                <a:latin typeface="Georgia" pitchFamily="18" charset="0"/>
                <a:hlinkClick r:id="rId4"/>
              </a:rPr>
              <a:t>www.conferenceseries.com/clinical-research-conferences.php</a:t>
            </a:r>
            <a:r>
              <a:rPr lang="en-US" sz="2400" dirty="0" smtClean="0">
                <a:effectLst>
                  <a:outerShdw blurRad="38100" dist="38100" dir="2700000" algn="tl">
                    <a:srgbClr val="000000">
                      <a:alpha val="43137"/>
                    </a:srgbClr>
                  </a:outerShdw>
                </a:effectLst>
                <a:latin typeface="Georgia" pitchFamily="18" charset="0"/>
              </a:rPr>
              <a:t>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extLst>
      <p:ext uri="{BB962C8B-B14F-4D97-AF65-F5344CB8AC3E}">
        <p14:creationId xmlns:p14="http://schemas.microsoft.com/office/powerpoint/2010/main" val="15247280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Academic Science 16x9">
  <a:themeElements>
    <a:clrScheme name="AcademicScience">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2.xml><?xml version="1.0" encoding="utf-8"?>
<a:theme xmlns:a="http://schemas.openxmlformats.org/drawingml/2006/main" name="Office Theme">
  <a:themeElements>
    <a:clrScheme name="AcademicScience">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AcademicScience">
      <a:dk1>
        <a:srgbClr val="000000"/>
      </a:dk1>
      <a:lt1>
        <a:sysClr val="window" lastClr="FFFFFF"/>
      </a:lt1>
      <a:dk2>
        <a:srgbClr val="1B1B1B"/>
      </a:dk2>
      <a:lt2>
        <a:srgbClr val="E5E8E8"/>
      </a:lt2>
      <a:accent1>
        <a:srgbClr val="00B0EA"/>
      </a:accent1>
      <a:accent2>
        <a:srgbClr val="45AE22"/>
      </a:accent2>
      <a:accent3>
        <a:srgbClr val="FFFF00"/>
      </a:accent3>
      <a:accent4>
        <a:srgbClr val="F2760D"/>
      </a:accent4>
      <a:accent5>
        <a:srgbClr val="BB2B35"/>
      </a:accent5>
      <a:accent6>
        <a:srgbClr val="6C3CA2"/>
      </a:accent6>
      <a:hlink>
        <a:srgbClr val="00B0EA"/>
      </a:hlink>
      <a:folHlink>
        <a:srgbClr val="969696"/>
      </a:folHlink>
    </a:clrScheme>
    <a:fontScheme name="Arial">
      <a:maj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Arial"/>
        <a:ea typeface=""/>
        <a:cs typeface=""/>
        <a:font script="Jpan" typeface="ＭＳ ゴシック"/>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item1.xml><?xml version="1.0" encoding="utf-8"?>
<?mso-contentType ?>
<FormTemplates xmlns="http://schemas.microsoft.com/sharepoint/v3/contenttype/forms">
  <Display>DocumentLibraryForm</Display>
  <Edit>AssetEditForm</Edit>
  <New>DocumentLibraryForm</New>
</FormTemplates>
</file>

<file path=customXml/itemProps1.xml><?xml version="1.0" encoding="utf-8"?>
<ds:datastoreItem xmlns:ds="http://schemas.openxmlformats.org/officeDocument/2006/customXml" ds:itemID="{72993B34-2A1E-4D69-B46F-FD7F62543E35}">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Science project presentation (widescreen)</Template>
  <TotalTime>0</TotalTime>
  <Words>1139</Words>
  <Application>Microsoft Office PowerPoint</Application>
  <PresentationFormat>Custom</PresentationFormat>
  <Paragraphs>140</Paragraphs>
  <Slides>23</Slides>
  <Notes>2</Notes>
  <HiddenSlides>0</HiddenSlides>
  <MMClips>0</MMClips>
  <ScaleCrop>false</ScaleCrop>
  <HeadingPairs>
    <vt:vector size="4" baseType="variant">
      <vt:variant>
        <vt:lpstr>Theme</vt:lpstr>
      </vt:variant>
      <vt:variant>
        <vt:i4>1</vt:i4>
      </vt:variant>
      <vt:variant>
        <vt:lpstr>Slide Titles</vt:lpstr>
      </vt:variant>
      <vt:variant>
        <vt:i4>23</vt:i4>
      </vt:variant>
    </vt:vector>
  </HeadingPairs>
  <TitlesOfParts>
    <vt:vector size="24" baseType="lpstr">
      <vt:lpstr>Academic Science 16x9</vt:lpstr>
      <vt:lpstr>About OMICS Group</vt:lpstr>
      <vt:lpstr>About OMICS International Conferences</vt:lpstr>
      <vt:lpstr>Cardiovascular health knowledge, attitude and behavior patterns among medical students of North India: Cross sectional study from a tertiary care center in Punjab.</vt:lpstr>
      <vt:lpstr>Introduction </vt:lpstr>
      <vt:lpstr>PowerPoint Presentation</vt:lpstr>
      <vt:lpstr>PowerPoint Presentation</vt:lpstr>
      <vt:lpstr>Research question:</vt:lpstr>
      <vt:lpstr>Aim and objectives:</vt:lpstr>
      <vt:lpstr>Materials and methods</vt:lpstr>
      <vt:lpstr>Procedure</vt:lpstr>
      <vt:lpstr>Observations</vt:lpstr>
      <vt:lpstr>Figure 2: Leading cause of death: Students’ Perspective</vt:lpstr>
      <vt:lpstr>Figure 3: Analysis of response to the type of food responsible for increased heart disease.</vt:lpstr>
      <vt:lpstr>Table 1: Analysis of Attitude recorded through responses</vt:lpstr>
      <vt:lpstr>Table 3: Analysis of Behavioral Patterns </vt:lpstr>
      <vt:lpstr>Discussion</vt:lpstr>
      <vt:lpstr>PowerPoint Presentation</vt:lpstr>
      <vt:lpstr>Conclusion</vt:lpstr>
      <vt:lpstr>Limitations and Future Prospects</vt:lpstr>
      <vt:lpstr>References:</vt:lpstr>
      <vt:lpstr>Thank You</vt:lpstr>
      <vt:lpstr>PowerPoint Presentation</vt:lpstr>
      <vt:lpstr>Let Us Meet Again</vt:lpstr>
    </vt:vector>
  </TitlesOfParts>
  <Manager/>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keywords/>
  <cp:lastModifiedBy/>
  <cp:revision>1</cp:revision>
  <dcterms:created xsi:type="dcterms:W3CDTF">2015-04-24T00:50:19Z</dcterms:created>
  <dcterms:modified xsi:type="dcterms:W3CDTF">2015-05-08T08:23:42Z</dcterms:modified>
  <cp:version/>
</cp:coreProperties>
</file>

<file path=docProps/custom.xml><?xml version="1.0" encoding="utf-8"?>
<Properties xmlns="http://schemas.openxmlformats.org/officeDocument/2006/custom-properties" xmlns:vt="http://schemas.openxmlformats.org/officeDocument/2006/docPropsVTypes">
  <property fmtid="{D5CDD505-2E9C-101B-9397-08002B2CF9AE}" pid="2" name="_TemplateID">
    <vt:lpwstr>TC029226479991</vt:lpwstr>
  </property>
</Properties>
</file>