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86" r:id="rId2"/>
    <p:sldId id="288" r:id="rId3"/>
    <p:sldId id="294" r:id="rId4"/>
    <p:sldId id="260" r:id="rId5"/>
    <p:sldId id="284" r:id="rId6"/>
    <p:sldId id="273" r:id="rId7"/>
    <p:sldId id="265" r:id="rId8"/>
    <p:sldId id="266" r:id="rId9"/>
    <p:sldId id="285" r:id="rId10"/>
    <p:sldId id="275" r:id="rId11"/>
    <p:sldId id="292" r:id="rId12"/>
    <p:sldId id="295" r:id="rId13"/>
    <p:sldId id="289" r:id="rId14"/>
    <p:sldId id="290" r:id="rId15"/>
    <p:sldId id="29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33CC33"/>
    <a:srgbClr val="FF531D"/>
    <a:srgbClr val="FF7F57"/>
    <a:srgbClr val="E23600"/>
    <a:srgbClr val="FFFF66"/>
    <a:srgbClr val="FF00FF"/>
    <a:srgbClr val="00FFFF"/>
    <a:srgbClr val="33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32" autoAdjust="0"/>
  </p:normalViewPr>
  <p:slideViewPr>
    <p:cSldViewPr>
      <p:cViewPr>
        <p:scale>
          <a:sx n="60" d="100"/>
          <a:sy n="60" d="100"/>
        </p:scale>
        <p:origin x="-2238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siddharth\Desktop\sumit%20c5%20treated%20hct%20116%20and%2010at%20and%2010ats\EXCEL%20DATAS\sumit%20TOP-FOP%20Luciferase%20assa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siddharth\Desktop\sumit%20c5%20treated%20hct%20116%20and%2010at%20and%2010ats\EXCEL%20DATAS\TC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siddharth\Desktop\sumit%20c5%20treated%20hct%20116%20and%2010at%20and%2010ats\EXCEL%20DATAS\dapi%20graph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siddharth\Desktop\IP%20EXCEL%20FI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siddharth\Desktop\sumit%20c5%20treated%20hct%20116%20and%2010at%20and%2010ats\pten%20knockdown%20in%20hct%20116%20+c5\luciferase%20top%20fop%20in%20pten%20knockdown%20hct%20116%20cell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siddharth\Desktop\sumit%20c5%20treated%20hct%20116%20and%2010at%20and%2010ats\EXCEL%20DATAS\dapi%20graph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siddharth\Desktop\sumit%20c5%20treated%20hct%20116%20and%2010at%20and%2010ats\EXCEL%20DATAS\T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style val="5"/>
  <c:chart>
    <c:autoTitleDeleted val="1"/>
    <c:plotArea>
      <c:layout>
        <c:manualLayout>
          <c:layoutTarget val="inner"/>
          <c:xMode val="edge"/>
          <c:yMode val="edge"/>
          <c:x val="0.19901106995517281"/>
          <c:y val="4.8653808113461663E-2"/>
          <c:w val="0.77655444509227856"/>
          <c:h val="0.74073860214362508"/>
        </c:manualLayout>
      </c:layout>
      <c:barChart>
        <c:barDir val="col"/>
        <c:grouping val="clustered"/>
        <c:ser>
          <c:idx val="0"/>
          <c:order val="0"/>
          <c:tx>
            <c:v>TOP Falsh/FOP Flash</c:v>
          </c:tx>
          <c:spPr>
            <a:solidFill>
              <a:srgbClr val="E23600"/>
            </a:solidFill>
          </c:spPr>
          <c:errBars>
            <c:errBarType val="both"/>
            <c:errValType val="cust"/>
            <c:plus>
              <c:numRef>
                <c:f>Sheet2!$F$17:$F$21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5.7735026918963941E-2</c:v>
                  </c:pt>
                  <c:pt idx="2">
                    <c:v>0.32145502536643661</c:v>
                  </c:pt>
                  <c:pt idx="3">
                    <c:v>5.7735026918960139E-2</c:v>
                  </c:pt>
                  <c:pt idx="4">
                    <c:v>5.7735026918962942E-2</c:v>
                  </c:pt>
                </c:numCache>
              </c:numRef>
            </c:plus>
            <c:minus>
              <c:numRef>
                <c:f>Sheet2!$F$17:$F$21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5.7735026918963941E-2</c:v>
                  </c:pt>
                  <c:pt idx="2">
                    <c:v>0.32145502536643661</c:v>
                  </c:pt>
                  <c:pt idx="3">
                    <c:v>5.7735026918960139E-2</c:v>
                  </c:pt>
                  <c:pt idx="4">
                    <c:v>5.7735026918962942E-2</c:v>
                  </c:pt>
                </c:numCache>
              </c:numRef>
            </c:minus>
          </c:errBars>
          <c:cat>
            <c:numRef>
              <c:f>Sheet2!$A$17:$A$21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</c:numCache>
            </c:numRef>
          </c:cat>
          <c:val>
            <c:numRef>
              <c:f>Sheet2!$E$17:$E$21</c:f>
              <c:numCache>
                <c:formatCode>0.0</c:formatCode>
                <c:ptCount val="5"/>
                <c:pt idx="0">
                  <c:v>5.3</c:v>
                </c:pt>
                <c:pt idx="1">
                  <c:v>5.1333333333333524</c:v>
                </c:pt>
                <c:pt idx="2">
                  <c:v>2.9666666666666668</c:v>
                </c:pt>
                <c:pt idx="3">
                  <c:v>1.9666666666666679</c:v>
                </c:pt>
                <c:pt idx="4">
                  <c:v>0.53333333333333333</c:v>
                </c:pt>
              </c:numCache>
            </c:numRef>
          </c:val>
        </c:ser>
        <c:axId val="89582976"/>
        <c:axId val="89818624"/>
      </c:barChart>
      <c:catAx>
        <c:axId val="89582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 b="1">
                    <a:latin typeface="Arial" pitchFamily="34" charset="0"/>
                    <a:cs typeface="Arial" pitchFamily="34" charset="0"/>
                  </a:defRPr>
                </a:pPr>
                <a:r>
                  <a:rPr lang="en-IN" sz="1100" b="1">
                    <a:latin typeface="Arial" pitchFamily="34" charset="0"/>
                    <a:cs typeface="Arial" pitchFamily="34" charset="0"/>
                  </a:rPr>
                  <a:t>BNFA-D (µM)</a:t>
                </a:r>
              </a:p>
            </c:rich>
          </c:tx>
          <c:layout>
            <c:manualLayout>
              <c:xMode val="edge"/>
              <c:yMode val="edge"/>
              <c:x val="0.45428578111204365"/>
              <c:y val="0.90256773637617504"/>
            </c:manualLayout>
          </c:layout>
        </c:title>
        <c:numFmt formatCode="General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 rot="-1380000"/>
          <a:lstStyle/>
          <a:p>
            <a:pPr>
              <a:defRPr/>
            </a:pPr>
            <a:endParaRPr lang="en-US"/>
          </a:p>
        </c:txPr>
        <c:crossAx val="89818624"/>
        <c:crosses val="autoZero"/>
        <c:auto val="1"/>
        <c:lblAlgn val="ctr"/>
        <c:lblOffset val="100"/>
      </c:catAx>
      <c:valAx>
        <c:axId val="89818624"/>
        <c:scaling>
          <c:orientation val="minMax"/>
          <c:max val="6"/>
        </c:scaling>
        <c:axPos val="l"/>
        <c:title>
          <c:tx>
            <c:rich>
              <a:bodyPr rot="-5400000" vert="horz"/>
              <a:lstStyle/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r>
                  <a:rPr lang="en-IN" sz="1100">
                    <a:latin typeface="Arial" pitchFamily="34" charset="0"/>
                    <a:cs typeface="Arial" pitchFamily="34" charset="0"/>
                  </a:rPr>
                  <a:t>Relative lucuiferase activity TOP Flash/FOP Flash</a:t>
                </a:r>
              </a:p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endParaRPr lang="en-IN" sz="110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1.2029501318704642E-2"/>
              <c:y val="5.4546446058839168E-2"/>
            </c:manualLayout>
          </c:layout>
        </c:title>
        <c:numFmt formatCode="0.0" sourceLinked="1"/>
        <c:majorTickMark val="in"/>
        <c:tickLblPos val="nextTo"/>
        <c:spPr>
          <a:ln w="25400">
            <a:solidFill>
              <a:schemeClr val="tx1"/>
            </a:solidFill>
          </a:ln>
        </c:spPr>
        <c:crossAx val="89582976"/>
        <c:crosses val="autoZero"/>
        <c:crossBetween val="between"/>
        <c:majorUnit val="1"/>
      </c:valAx>
      <c:spPr>
        <a:ln w="25400">
          <a:solidFill>
            <a:schemeClr val="tx1"/>
          </a:solidFill>
        </a:ln>
      </c:spPr>
    </c:plotArea>
    <c:plotVisOnly val="1"/>
  </c:chart>
  <c:txPr>
    <a:bodyPr/>
    <a:lstStyle/>
    <a:p>
      <a:pPr>
        <a:defRPr sz="1400" b="1">
          <a:latin typeface="Calibri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chart>
    <c:plotArea>
      <c:layout>
        <c:manualLayout>
          <c:layoutTarget val="inner"/>
          <c:xMode val="edge"/>
          <c:yMode val="edge"/>
          <c:x val="0.13292689701144444"/>
          <c:y val="7.3626914278963881E-2"/>
          <c:w val="0.76770752323816482"/>
          <c:h val="0.74996711091541735"/>
        </c:manualLayout>
      </c:layout>
      <c:scatterChart>
        <c:scatterStyle val="smoothMarker"/>
        <c:ser>
          <c:idx val="0"/>
          <c:order val="0"/>
          <c:tx>
            <c:v>MCF-7 </c:v>
          </c:tx>
          <c:spPr>
            <a:ln w="22225">
              <a:solidFill>
                <a:srgbClr val="3366FF"/>
              </a:solidFill>
            </a:ln>
          </c:spPr>
          <c:marker>
            <c:symbol val="diamond"/>
            <c:size val="5"/>
            <c:spPr>
              <a:solidFill>
                <a:srgbClr val="3366FF"/>
              </a:solidFill>
              <a:ln w="12700">
                <a:solidFill>
                  <a:srgbClr val="3366FF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Sheet1!$I$106:$I$113</c:f>
                <c:numCache>
                  <c:formatCode>General</c:formatCode>
                  <c:ptCount val="8"/>
                  <c:pt idx="0">
                    <c:v>3.3885837749714955</c:v>
                  </c:pt>
                  <c:pt idx="1">
                    <c:v>1.6750621879002181</c:v>
                  </c:pt>
                  <c:pt idx="2">
                    <c:v>4.0501028793517255</c:v>
                  </c:pt>
                  <c:pt idx="3">
                    <c:v>0.53928965624545333</c:v>
                  </c:pt>
                  <c:pt idx="4">
                    <c:v>0.33291640592397598</c:v>
                  </c:pt>
                  <c:pt idx="5">
                    <c:v>0.25658007197234894</c:v>
                  </c:pt>
                  <c:pt idx="6">
                    <c:v>0.56199051000290823</c:v>
                  </c:pt>
                  <c:pt idx="7">
                    <c:v>0.25000000000000006</c:v>
                  </c:pt>
                </c:numCache>
              </c:numRef>
            </c:plus>
            <c:minus>
              <c:numRef>
                <c:f>Sheet1!$I$106:$I$113</c:f>
                <c:numCache>
                  <c:formatCode>General</c:formatCode>
                  <c:ptCount val="8"/>
                  <c:pt idx="0">
                    <c:v>3.3885837749714955</c:v>
                  </c:pt>
                  <c:pt idx="1">
                    <c:v>1.6750621879002181</c:v>
                  </c:pt>
                  <c:pt idx="2">
                    <c:v>4.0501028793517255</c:v>
                  </c:pt>
                  <c:pt idx="3">
                    <c:v>0.53928965624545333</c:v>
                  </c:pt>
                  <c:pt idx="4">
                    <c:v>0.33291640592397598</c:v>
                  </c:pt>
                  <c:pt idx="5">
                    <c:v>0.25658007197234894</c:v>
                  </c:pt>
                  <c:pt idx="6">
                    <c:v>0.56199051000290823</c:v>
                  </c:pt>
                  <c:pt idx="7">
                    <c:v>0.25000000000000006</c:v>
                  </c:pt>
                </c:numCache>
              </c:numRef>
            </c:minus>
          </c:errBars>
          <c:xVal>
            <c:numRef>
              <c:f>Sheet1!$B$106:$B$113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  <c:pt idx="5">
                  <c:v>55</c:v>
                </c:pt>
                <c:pt idx="6">
                  <c:v>75</c:v>
                </c:pt>
                <c:pt idx="7">
                  <c:v>100</c:v>
                </c:pt>
              </c:numCache>
            </c:numRef>
          </c:xVal>
          <c:yVal>
            <c:numRef>
              <c:f>Sheet1!$H$106:$H$113</c:f>
              <c:numCache>
                <c:formatCode>0</c:formatCode>
                <c:ptCount val="8"/>
                <c:pt idx="0">
                  <c:v>100</c:v>
                </c:pt>
                <c:pt idx="1">
                  <c:v>90</c:v>
                </c:pt>
                <c:pt idx="2">
                  <c:v>54.036458333333336</c:v>
                </c:pt>
                <c:pt idx="3">
                  <c:v>15.169270833333329</c:v>
                </c:pt>
                <c:pt idx="4">
                  <c:v>7.5520833333333313</c:v>
                </c:pt>
                <c:pt idx="5">
                  <c:v>2.0833333333333401</c:v>
                </c:pt>
                <c:pt idx="6">
                  <c:v>0</c:v>
                </c:pt>
                <c:pt idx="7">
                  <c:v>0</c:v>
                </c:pt>
              </c:numCache>
            </c:numRef>
          </c:yVal>
          <c:smooth val="1"/>
        </c:ser>
        <c:ser>
          <c:idx val="1"/>
          <c:order val="1"/>
          <c:tx>
            <c:v>MDA-MB-231</c:v>
          </c:tx>
          <c:spPr>
            <a:ln w="22225">
              <a:solidFill>
                <a:srgbClr val="008000"/>
              </a:solidFill>
            </a:ln>
          </c:spPr>
          <c:marker>
            <c:symbol val="square"/>
            <c:size val="5"/>
            <c:spPr>
              <a:solidFill>
                <a:srgbClr val="008000"/>
              </a:solidFill>
              <a:ln w="12700">
                <a:solidFill>
                  <a:srgbClr val="008000"/>
                </a:solidFill>
                <a:prstDash val="sysDash"/>
              </a:ln>
            </c:spPr>
          </c:marker>
          <c:errBars>
            <c:errDir val="y"/>
            <c:errBarType val="both"/>
            <c:errValType val="cust"/>
            <c:plus>
              <c:numRef>
                <c:f>Sheet1!$I$118:$I$125</c:f>
                <c:numCache>
                  <c:formatCode>General</c:formatCode>
                  <c:ptCount val="8"/>
                  <c:pt idx="0">
                    <c:v>0.1126543385760181</c:v>
                  </c:pt>
                  <c:pt idx="1">
                    <c:v>6.2978832422753275E-2</c:v>
                  </c:pt>
                  <c:pt idx="2">
                    <c:v>5.5320279584735794E-2</c:v>
                  </c:pt>
                  <c:pt idx="3">
                    <c:v>1.8193405398660614E-2</c:v>
                  </c:pt>
                  <c:pt idx="4">
                    <c:v>1.1060440015358422E-2</c:v>
                  </c:pt>
                  <c:pt idx="5">
                    <c:v>1.7473789896108243E-2</c:v>
                  </c:pt>
                  <c:pt idx="6">
                    <c:v>1.9087517736293885E-2</c:v>
                  </c:pt>
                  <c:pt idx="7">
                    <c:v>1.2288205727444518E-2</c:v>
                  </c:pt>
                </c:numCache>
              </c:numRef>
            </c:plus>
            <c:minus>
              <c:numRef>
                <c:f>Sheet1!$I$118:$I$125</c:f>
                <c:numCache>
                  <c:formatCode>General</c:formatCode>
                  <c:ptCount val="8"/>
                  <c:pt idx="0">
                    <c:v>0.1126543385760181</c:v>
                  </c:pt>
                  <c:pt idx="1">
                    <c:v>6.2978832422753275E-2</c:v>
                  </c:pt>
                  <c:pt idx="2">
                    <c:v>5.5320279584735794E-2</c:v>
                  </c:pt>
                  <c:pt idx="3">
                    <c:v>1.8193405398660614E-2</c:v>
                  </c:pt>
                  <c:pt idx="4">
                    <c:v>1.1060440015358422E-2</c:v>
                  </c:pt>
                  <c:pt idx="5">
                    <c:v>1.7473789896108243E-2</c:v>
                  </c:pt>
                  <c:pt idx="6">
                    <c:v>1.9087517736293885E-2</c:v>
                  </c:pt>
                  <c:pt idx="7">
                    <c:v>1.2288205727444518E-2</c:v>
                  </c:pt>
                </c:numCache>
              </c:numRef>
            </c:minus>
          </c:errBars>
          <c:xVal>
            <c:numRef>
              <c:f>Sheet1!$B$118:$B$125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  <c:pt idx="5">
                  <c:v>55</c:v>
                </c:pt>
                <c:pt idx="6">
                  <c:v>75</c:v>
                </c:pt>
                <c:pt idx="7">
                  <c:v>100</c:v>
                </c:pt>
              </c:numCache>
            </c:numRef>
          </c:xVal>
          <c:yVal>
            <c:numRef>
              <c:f>Sheet1!$H$118:$H$125</c:f>
              <c:numCache>
                <c:formatCode>0</c:formatCode>
                <c:ptCount val="8"/>
                <c:pt idx="0">
                  <c:v>100</c:v>
                </c:pt>
                <c:pt idx="1">
                  <c:v>86.36636636636635</c:v>
                </c:pt>
                <c:pt idx="2">
                  <c:v>52.012012012012008</c:v>
                </c:pt>
                <c:pt idx="3">
                  <c:v>19.099099099099096</c:v>
                </c:pt>
                <c:pt idx="4">
                  <c:v>13.45345345345345</c:v>
                </c:pt>
                <c:pt idx="5">
                  <c:v>6.426426426426425</c:v>
                </c:pt>
                <c:pt idx="6">
                  <c:v>0.84084084084083965</c:v>
                </c:pt>
                <c:pt idx="7">
                  <c:v>-0.36036036036036601</c:v>
                </c:pt>
              </c:numCache>
            </c:numRef>
          </c:yVal>
          <c:smooth val="1"/>
        </c:ser>
        <c:ser>
          <c:idx val="2"/>
          <c:order val="2"/>
          <c:tx>
            <c:v>T47D</c:v>
          </c:tx>
          <c:spPr>
            <a:ln w="22225">
              <a:solidFill>
                <a:srgbClr val="7030A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7030A0"/>
              </a:solidFill>
              <a:ln w="12700">
                <a:solidFill>
                  <a:srgbClr val="7030A0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Sheet1!$I$130:$I$137</c:f>
                <c:numCache>
                  <c:formatCode>General</c:formatCode>
                  <c:ptCount val="8"/>
                  <c:pt idx="0">
                    <c:v>3.3885837749714955</c:v>
                  </c:pt>
                  <c:pt idx="1">
                    <c:v>1.6750621879002181</c:v>
                  </c:pt>
                  <c:pt idx="2">
                    <c:v>4.0501028793517255</c:v>
                  </c:pt>
                  <c:pt idx="3">
                    <c:v>0.53928965624545333</c:v>
                  </c:pt>
                  <c:pt idx="4">
                    <c:v>0.33291640592397598</c:v>
                  </c:pt>
                  <c:pt idx="5">
                    <c:v>0.25658007197234894</c:v>
                  </c:pt>
                  <c:pt idx="6">
                    <c:v>0.56199051000290823</c:v>
                  </c:pt>
                  <c:pt idx="7">
                    <c:v>0.25000000000000006</c:v>
                  </c:pt>
                </c:numCache>
              </c:numRef>
            </c:plus>
            <c:minus>
              <c:numRef>
                <c:f>Sheet1!$I$130:$I$137</c:f>
                <c:numCache>
                  <c:formatCode>General</c:formatCode>
                  <c:ptCount val="8"/>
                  <c:pt idx="0">
                    <c:v>3.3885837749714955</c:v>
                  </c:pt>
                  <c:pt idx="1">
                    <c:v>1.6750621879002181</c:v>
                  </c:pt>
                  <c:pt idx="2">
                    <c:v>4.0501028793517255</c:v>
                  </c:pt>
                  <c:pt idx="3">
                    <c:v>0.53928965624545333</c:v>
                  </c:pt>
                  <c:pt idx="4">
                    <c:v>0.33291640592397598</c:v>
                  </c:pt>
                  <c:pt idx="5">
                    <c:v>0.25658007197234894</c:v>
                  </c:pt>
                  <c:pt idx="6">
                    <c:v>0.56199051000290823</c:v>
                  </c:pt>
                  <c:pt idx="7">
                    <c:v>0.25000000000000006</c:v>
                  </c:pt>
                </c:numCache>
              </c:numRef>
            </c:minus>
          </c:errBars>
          <c:xVal>
            <c:numRef>
              <c:f>Sheet1!$B$130:$B$137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  <c:pt idx="5">
                  <c:v>55</c:v>
                </c:pt>
                <c:pt idx="6">
                  <c:v>75</c:v>
                </c:pt>
                <c:pt idx="7">
                  <c:v>100</c:v>
                </c:pt>
              </c:numCache>
            </c:numRef>
          </c:xVal>
          <c:yVal>
            <c:numRef>
              <c:f>Sheet1!$H$130:$H$137</c:f>
              <c:numCache>
                <c:formatCode>0</c:formatCode>
                <c:ptCount val="8"/>
                <c:pt idx="0">
                  <c:v>100</c:v>
                </c:pt>
                <c:pt idx="1">
                  <c:v>76.64109121909631</c:v>
                </c:pt>
                <c:pt idx="2">
                  <c:v>51.662404092071611</c:v>
                </c:pt>
                <c:pt idx="3">
                  <c:v>36.189258312020463</c:v>
                </c:pt>
                <c:pt idx="4">
                  <c:v>23.401534526854217</c:v>
                </c:pt>
                <c:pt idx="5">
                  <c:v>5.8823529411764675</c:v>
                </c:pt>
                <c:pt idx="6">
                  <c:v>1.3640238704177321</c:v>
                </c:pt>
                <c:pt idx="7">
                  <c:v>0.38363171355498782</c:v>
                </c:pt>
              </c:numCache>
            </c:numRef>
          </c:yVal>
          <c:smooth val="1"/>
        </c:ser>
        <c:ser>
          <c:idx val="3"/>
          <c:order val="3"/>
          <c:tx>
            <c:v>MCF-10A</c:v>
          </c:tx>
          <c:spPr>
            <a:ln w="22225">
              <a:solidFill>
                <a:srgbClr val="FF0000"/>
              </a:solidFill>
              <a:prstDash val="solid"/>
            </a:ln>
          </c:spPr>
          <c:marker>
            <c:symbol val="x"/>
            <c:size val="5"/>
            <c:spPr>
              <a:solidFill>
                <a:srgbClr val="FF0000"/>
              </a:solidFill>
              <a:ln w="12700"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Sheet1!$I$141:$I$148</c:f>
                <c:numCache>
                  <c:formatCode>General</c:formatCode>
                  <c:ptCount val="8"/>
                  <c:pt idx="0">
                    <c:v>0.14357692479410838</c:v>
                  </c:pt>
                  <c:pt idx="1">
                    <c:v>0.14758161583792823</c:v>
                  </c:pt>
                  <c:pt idx="2">
                    <c:v>5.4454874284431923E-2</c:v>
                  </c:pt>
                  <c:pt idx="3">
                    <c:v>8.200000000000103E-2</c:v>
                  </c:pt>
                  <c:pt idx="4">
                    <c:v>0.10084807054839171</c:v>
                  </c:pt>
                  <c:pt idx="5">
                    <c:v>0.18631782881231199</c:v>
                  </c:pt>
                  <c:pt idx="6">
                    <c:v>0.13543387070202817</c:v>
                  </c:pt>
                  <c:pt idx="7">
                    <c:v>0</c:v>
                  </c:pt>
                </c:numCache>
              </c:numRef>
            </c:plus>
            <c:minus>
              <c:numRef>
                <c:f>Sheet1!$I$141:$I$148</c:f>
                <c:numCache>
                  <c:formatCode>General</c:formatCode>
                  <c:ptCount val="8"/>
                  <c:pt idx="0">
                    <c:v>0.14357692479410838</c:v>
                  </c:pt>
                  <c:pt idx="1">
                    <c:v>0.14758161583792823</c:v>
                  </c:pt>
                  <c:pt idx="2">
                    <c:v>5.4454874284431923E-2</c:v>
                  </c:pt>
                  <c:pt idx="3">
                    <c:v>8.200000000000103E-2</c:v>
                  </c:pt>
                  <c:pt idx="4">
                    <c:v>0.10084807054839171</c:v>
                  </c:pt>
                  <c:pt idx="5">
                    <c:v>0.18631782881231199</c:v>
                  </c:pt>
                  <c:pt idx="6">
                    <c:v>0.13543387070202817</c:v>
                  </c:pt>
                  <c:pt idx="7">
                    <c:v>0</c:v>
                  </c:pt>
                </c:numCache>
              </c:numRef>
            </c:minus>
          </c:errBars>
          <c:xVal>
            <c:numRef>
              <c:f>Sheet1!$B$141:$B$148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  <c:pt idx="5">
                  <c:v>55</c:v>
                </c:pt>
                <c:pt idx="6">
                  <c:v>75</c:v>
                </c:pt>
                <c:pt idx="7">
                  <c:v>100</c:v>
                </c:pt>
              </c:numCache>
            </c:numRef>
          </c:xVal>
          <c:yVal>
            <c:numRef>
              <c:f>Sheet1!$H$141:$H$148</c:f>
              <c:numCache>
                <c:formatCode>0</c:formatCode>
                <c:ptCount val="8"/>
                <c:pt idx="0">
                  <c:v>99.957374254049441</c:v>
                </c:pt>
                <c:pt idx="1">
                  <c:v>92.668371696503286</c:v>
                </c:pt>
                <c:pt idx="2">
                  <c:v>89.215686274509778</c:v>
                </c:pt>
                <c:pt idx="3">
                  <c:v>85.677749360613788</c:v>
                </c:pt>
                <c:pt idx="4">
                  <c:v>76.385336743392358</c:v>
                </c:pt>
                <c:pt idx="5">
                  <c:v>67.220801364023558</c:v>
                </c:pt>
                <c:pt idx="6">
                  <c:v>61.849957374254025</c:v>
                </c:pt>
                <c:pt idx="7">
                  <c:v>58.439897698209705</c:v>
                </c:pt>
              </c:numCache>
            </c:numRef>
          </c:yVal>
          <c:smooth val="1"/>
        </c:ser>
        <c:axId val="90392448"/>
        <c:axId val="90406912"/>
      </c:scatterChart>
      <c:valAx>
        <c:axId val="90392448"/>
        <c:scaling>
          <c:orientation val="minMax"/>
          <c:max val="100"/>
          <c:min val="0"/>
        </c:scaling>
        <c:axPos val="b"/>
        <c:title>
          <c:tx>
            <c:rich>
              <a:bodyPr/>
              <a:lstStyle/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r>
                  <a:rPr lang="en-IN" sz="1100">
                    <a:latin typeface="Arial" pitchFamily="34" charset="0"/>
                    <a:cs typeface="Arial" pitchFamily="34" charset="0"/>
                  </a:rPr>
                  <a:t>BNFA-D (µM)</a:t>
                </a:r>
              </a:p>
            </c:rich>
          </c:tx>
          <c:layout/>
        </c:title>
        <c:numFmt formatCode="General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 rot="-1380000"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0406912"/>
        <c:crosses val="autoZero"/>
        <c:crossBetween val="midCat"/>
        <c:majorUnit val="15"/>
      </c:valAx>
      <c:valAx>
        <c:axId val="90406912"/>
        <c:scaling>
          <c:orientation val="minMax"/>
          <c:max val="1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r>
                  <a:rPr lang="en-IN" sz="1100">
                    <a:latin typeface="Arial" pitchFamily="34" charset="0"/>
                    <a:cs typeface="Arial" pitchFamily="34" charset="0"/>
                  </a:rPr>
                  <a:t>% Viability</a:t>
                </a:r>
              </a:p>
            </c:rich>
          </c:tx>
          <c:layout/>
        </c:title>
        <c:numFmt formatCode="0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0392448"/>
        <c:crosses val="autoZero"/>
        <c:crossBetween val="midCat"/>
        <c:majorUnit val="20"/>
      </c:valAx>
      <c:spPr>
        <a:ln w="254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8110117394363558"/>
          <c:y val="7.6274149984964762E-2"/>
          <c:w val="0.31158088916046967"/>
          <c:h val="0.24616583005928641"/>
        </c:manualLayout>
      </c:layout>
      <c:txPr>
        <a:bodyPr/>
        <a:lstStyle/>
        <a:p>
          <a:pPr>
            <a:defRPr sz="11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spPr>
    <a:ln>
      <a:noFill/>
    </a:ln>
  </c:spPr>
  <c:txPr>
    <a:bodyPr/>
    <a:lstStyle/>
    <a:p>
      <a:pPr>
        <a:defRPr b="1">
          <a:latin typeface="Calibri" pitchFamily="34" charset="0"/>
          <a:cs typeface="Arial" pitchFamily="34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chart>
    <c:plotArea>
      <c:layout>
        <c:manualLayout>
          <c:layoutTarget val="inner"/>
          <c:xMode val="edge"/>
          <c:yMode val="edge"/>
          <c:x val="0.16267515871782734"/>
          <c:y val="0.12975179140669699"/>
          <c:w val="0.78239374848689602"/>
          <c:h val="0.71742364384382762"/>
        </c:manualLayout>
      </c:layout>
      <c:barChart>
        <c:barDir val="col"/>
        <c:grouping val="clustered"/>
        <c:ser>
          <c:idx val="1"/>
          <c:order val="0"/>
          <c:tx>
            <c:v>Apoptotic nuclei</c:v>
          </c:tx>
          <c:spPr>
            <a:solidFill>
              <a:srgbClr val="00B050"/>
            </a:solidFill>
          </c:spPr>
          <c:errBars>
            <c:errBarType val="both"/>
            <c:errValType val="cust"/>
            <c:plus>
              <c:numRef>
                <c:f>Sheet1!$F$26:$F$30</c:f>
                <c:numCache>
                  <c:formatCode>General</c:formatCode>
                  <c:ptCount val="5"/>
                  <c:pt idx="0">
                    <c:v>0.57735026918962551</c:v>
                  </c:pt>
                  <c:pt idx="1">
                    <c:v>1</c:v>
                  </c:pt>
                  <c:pt idx="2">
                    <c:v>1.1547005383792501</c:v>
                  </c:pt>
                  <c:pt idx="3">
                    <c:v>1.7320508075688781</c:v>
                  </c:pt>
                  <c:pt idx="4">
                    <c:v>0.57735026918965859</c:v>
                  </c:pt>
                </c:numCache>
              </c:numRef>
            </c:plus>
            <c:minus>
              <c:numRef>
                <c:f>Sheet1!$F$26:$F$30</c:f>
                <c:numCache>
                  <c:formatCode>General</c:formatCode>
                  <c:ptCount val="5"/>
                  <c:pt idx="0">
                    <c:v>0.57735026918962551</c:v>
                  </c:pt>
                  <c:pt idx="1">
                    <c:v>1</c:v>
                  </c:pt>
                  <c:pt idx="2">
                    <c:v>1.1547005383792501</c:v>
                  </c:pt>
                  <c:pt idx="3">
                    <c:v>1.7320508075688781</c:v>
                  </c:pt>
                  <c:pt idx="4">
                    <c:v>0.57735026918965859</c:v>
                  </c:pt>
                </c:numCache>
              </c:numRef>
            </c:minus>
          </c:errBars>
          <c:cat>
            <c:numRef>
              <c:f>Sheet1!$A$26:$A$30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</c:numCache>
            </c:numRef>
          </c:cat>
          <c:val>
            <c:numRef>
              <c:f>Sheet1!$E$26:$E$30</c:f>
              <c:numCache>
                <c:formatCode>0</c:formatCode>
                <c:ptCount val="5"/>
                <c:pt idx="0">
                  <c:v>0.33333333333333331</c:v>
                </c:pt>
                <c:pt idx="1">
                  <c:v>4</c:v>
                </c:pt>
                <c:pt idx="2">
                  <c:v>8.6666666666666767</c:v>
                </c:pt>
                <c:pt idx="3">
                  <c:v>19</c:v>
                </c:pt>
                <c:pt idx="4">
                  <c:v>23.333333333333119</c:v>
                </c:pt>
              </c:numCache>
            </c:numRef>
          </c:val>
        </c:ser>
        <c:ser>
          <c:idx val="0"/>
          <c:order val="1"/>
          <c:tx>
            <c:v>Non apoptotic nuclei</c:v>
          </c:tx>
          <c:spPr>
            <a:solidFill>
              <a:srgbClr val="7030A0"/>
            </a:solidFill>
          </c:spPr>
          <c:errBars>
            <c:errBarType val="both"/>
            <c:errValType val="cust"/>
            <c:plus>
              <c:numRef>
                <c:f>Sheet1!$F$34:$F$38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1</c:v>
                  </c:pt>
                  <c:pt idx="2">
                    <c:v>1.1547005383792261</c:v>
                  </c:pt>
                  <c:pt idx="3">
                    <c:v>1.7320508075688781</c:v>
                  </c:pt>
                  <c:pt idx="4">
                    <c:v>1</c:v>
                  </c:pt>
                </c:numCache>
              </c:numRef>
            </c:plus>
            <c:minus>
              <c:numRef>
                <c:f>Sheet1!$F$34:$F$38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1</c:v>
                  </c:pt>
                  <c:pt idx="2">
                    <c:v>1.1547005383792261</c:v>
                  </c:pt>
                  <c:pt idx="3">
                    <c:v>1.7320508075688781</c:v>
                  </c:pt>
                  <c:pt idx="4">
                    <c:v>1</c:v>
                  </c:pt>
                </c:numCache>
              </c:numRef>
            </c:minus>
          </c:errBars>
          <c:cat>
            <c:numRef>
              <c:f>Sheet1!$A$26:$A$30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</c:numCache>
            </c:numRef>
          </c:cat>
          <c:val>
            <c:numRef>
              <c:f>Sheet1!$E$34:$E$38</c:f>
              <c:numCache>
                <c:formatCode>0</c:formatCode>
                <c:ptCount val="5"/>
                <c:pt idx="0">
                  <c:v>35</c:v>
                </c:pt>
                <c:pt idx="1">
                  <c:v>31</c:v>
                </c:pt>
                <c:pt idx="2">
                  <c:v>26.333333333333119</c:v>
                </c:pt>
                <c:pt idx="3">
                  <c:v>16</c:v>
                </c:pt>
                <c:pt idx="4">
                  <c:v>12</c:v>
                </c:pt>
              </c:numCache>
            </c:numRef>
          </c:val>
        </c:ser>
        <c:axId val="90436736"/>
        <c:axId val="90438656"/>
      </c:barChart>
      <c:catAx>
        <c:axId val="904367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r>
                  <a:rPr lang="en-IN" sz="1100">
                    <a:latin typeface="Arial" pitchFamily="34" charset="0"/>
                    <a:cs typeface="Arial" pitchFamily="34" charset="0"/>
                  </a:rPr>
                  <a:t>BNFA-D (µM)</a:t>
                </a:r>
              </a:p>
            </c:rich>
          </c:tx>
          <c:layout/>
        </c:title>
        <c:numFmt formatCode="General" sourceLinked="1"/>
        <c:majorTickMark val="in"/>
        <c:tickLblPos val="nextTo"/>
        <c:spPr>
          <a:ln w="19050">
            <a:solidFill>
              <a:schemeClr val="tx1"/>
            </a:solidFill>
          </a:ln>
        </c:spPr>
        <c:txPr>
          <a:bodyPr rot="-1380000"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0438656"/>
        <c:crosses val="autoZero"/>
        <c:auto val="1"/>
        <c:lblAlgn val="ctr"/>
        <c:lblOffset val="100"/>
      </c:catAx>
      <c:valAx>
        <c:axId val="90438656"/>
        <c:scaling>
          <c:orientation val="minMax"/>
          <c:max val="4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r>
                  <a:rPr lang="en-IN" sz="1100" dirty="0">
                    <a:latin typeface="Arial" pitchFamily="34" charset="0"/>
                    <a:cs typeface="Arial" pitchFamily="34" charset="0"/>
                  </a:rPr>
                  <a:t>Number of nuclei</a:t>
                </a:r>
              </a:p>
            </c:rich>
          </c:tx>
          <c:layout>
            <c:manualLayout>
              <c:xMode val="edge"/>
              <c:yMode val="edge"/>
              <c:x val="3.1549346158432391E-2"/>
              <c:y val="0.28721345776395218"/>
            </c:manualLayout>
          </c:layout>
        </c:title>
        <c:numFmt formatCode="0" sourceLinked="1"/>
        <c:majorTickMark val="in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0436736"/>
        <c:crosses val="autoZero"/>
        <c:crossBetween val="between"/>
      </c:valAx>
      <c:spPr>
        <a:ln w="1905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5122014894362759"/>
          <c:y val="0.16381777686077209"/>
          <c:w val="0.37273960339513434"/>
          <c:h val="0.13052557011688418"/>
        </c:manualLayout>
      </c:layout>
      <c:txPr>
        <a:bodyPr/>
        <a:lstStyle/>
        <a:p>
          <a:pPr>
            <a:defRPr sz="11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spPr>
    <a:ln>
      <a:noFill/>
    </a:ln>
  </c:spPr>
  <c:txPr>
    <a:bodyPr/>
    <a:lstStyle/>
    <a:p>
      <a:pPr>
        <a:defRPr b="1">
          <a:latin typeface="Calibri" pitchFamily="34" charset="0"/>
          <a:cs typeface="Arial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chart>
    <c:plotArea>
      <c:layout>
        <c:manualLayout>
          <c:layoutTarget val="inner"/>
          <c:xMode val="edge"/>
          <c:yMode val="edge"/>
          <c:x val="0.14071205728008443"/>
          <c:y val="3.7511665208515642E-2"/>
          <c:w val="0.84209270363666999"/>
          <c:h val="0.77706401283173065"/>
        </c:manualLayout>
      </c:layout>
      <c:barChart>
        <c:barDir val="col"/>
        <c:grouping val="clustered"/>
        <c:ser>
          <c:idx val="0"/>
          <c:order val="0"/>
          <c:tx>
            <c:v>PTEN</c:v>
          </c:tx>
          <c:spPr>
            <a:solidFill>
              <a:srgbClr val="7030A0"/>
            </a:solidFill>
          </c:spPr>
          <c:errBars>
            <c:errBarType val="both"/>
            <c:errValType val="cust"/>
            <c:plus>
              <c:numRef>
                <c:f>Sheet1!$H$5:$H$10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0.15275252316519541</c:v>
                  </c:pt>
                  <c:pt idx="3">
                    <c:v>0.1527525231651892</c:v>
                  </c:pt>
                  <c:pt idx="4">
                    <c:v>9.9999999999981548E-2</c:v>
                  </c:pt>
                  <c:pt idx="5">
                    <c:v>0.15275252316520671</c:v>
                  </c:pt>
                </c:numCache>
              </c:numRef>
            </c:plus>
            <c:minus>
              <c:numRef>
                <c:f>Sheet1!$H$5:$H$10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0.15275252316519541</c:v>
                  </c:pt>
                  <c:pt idx="3">
                    <c:v>0.1527525231651892</c:v>
                  </c:pt>
                  <c:pt idx="4">
                    <c:v>9.9999999999981548E-2</c:v>
                  </c:pt>
                  <c:pt idx="5">
                    <c:v>0.15275252316520671</c:v>
                  </c:pt>
                </c:numCache>
              </c:numRef>
            </c:minus>
          </c:errBars>
          <c:cat>
            <c:numRef>
              <c:f>Sheet1!$G$5:$G$10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15</c:v>
                </c:pt>
                <c:pt idx="4">
                  <c:v>25</c:v>
                </c:pt>
                <c:pt idx="5">
                  <c:v>35</c:v>
                </c:pt>
              </c:numCache>
            </c:numRef>
          </c:cat>
          <c:val>
            <c:numRef>
              <c:f>Sheet1!$F$5:$F$10</c:f>
              <c:numCache>
                <c:formatCode>0.0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2.6333333333333342</c:v>
                </c:pt>
                <c:pt idx="3">
                  <c:v>3.1333333333333342</c:v>
                </c:pt>
                <c:pt idx="4">
                  <c:v>3.2000000000000006</c:v>
                </c:pt>
                <c:pt idx="5">
                  <c:v>3.6333333333333342</c:v>
                </c:pt>
              </c:numCache>
            </c:numRef>
          </c:val>
        </c:ser>
        <c:ser>
          <c:idx val="1"/>
          <c:order val="1"/>
          <c:tx>
            <c:v>β-Catenin</c:v>
          </c:tx>
          <c:spPr>
            <a:solidFill>
              <a:srgbClr val="00B050"/>
            </a:solidFill>
          </c:spPr>
          <c:errBars>
            <c:errBarType val="both"/>
            <c:errValType val="cust"/>
            <c:plus>
              <c:numRef>
                <c:f>Sheet1!$H$14:$H$19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5.7735026918963782E-2</c:v>
                  </c:pt>
                  <c:pt idx="3">
                    <c:v>1.6996749443882026E-17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plus>
            <c:minus>
              <c:numRef>
                <c:f>Sheet1!$H$14:$H$19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5.7735026918963782E-2</c:v>
                  </c:pt>
                  <c:pt idx="3">
                    <c:v>1.6996749443882026E-17</c:v>
                  </c:pt>
                  <c:pt idx="4">
                    <c:v>0</c:v>
                  </c:pt>
                  <c:pt idx="5">
                    <c:v>0</c:v>
                  </c:pt>
                </c:numCache>
              </c:numRef>
            </c:minus>
          </c:errBars>
          <c:cat>
            <c:numRef>
              <c:f>Sheet1!$G$5:$G$10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15</c:v>
                </c:pt>
                <c:pt idx="4">
                  <c:v>25</c:v>
                </c:pt>
                <c:pt idx="5">
                  <c:v>35</c:v>
                </c:pt>
              </c:numCache>
            </c:numRef>
          </c:cat>
          <c:val>
            <c:numRef>
              <c:f>Sheet1!$F$14:$F$19</c:f>
              <c:numCache>
                <c:formatCode>0.0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0.96666666666666667</c:v>
                </c:pt>
                <c:pt idx="3">
                  <c:v>0.10000000000000002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axId val="91846528"/>
        <c:axId val="91848704"/>
      </c:barChart>
      <c:catAx>
        <c:axId val="918465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r>
                  <a:rPr lang="en-IN" sz="1100">
                    <a:latin typeface="Arial" pitchFamily="34" charset="0"/>
                    <a:cs typeface="Arial" pitchFamily="34" charset="0"/>
                  </a:rPr>
                  <a:t>BNFA-D</a:t>
                </a:r>
                <a:r>
                  <a:rPr lang="en-IN" sz="1100" baseline="0">
                    <a:latin typeface="Arial" pitchFamily="34" charset="0"/>
                    <a:cs typeface="Arial" pitchFamily="34" charset="0"/>
                  </a:rPr>
                  <a:t> (µM)</a:t>
                </a:r>
                <a:endParaRPr lang="en-IN" sz="1100">
                  <a:latin typeface="Arial" pitchFamily="34" charset="0"/>
                  <a:cs typeface="Arial" pitchFamily="34" charset="0"/>
                </a:endParaRPr>
              </a:p>
            </c:rich>
          </c:tx>
          <c:layout/>
        </c:title>
        <c:numFmt formatCode="General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 rot="-1380000"/>
          <a:lstStyle/>
          <a:p>
            <a:pPr>
              <a:defRPr sz="11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1848704"/>
        <c:crosses val="autoZero"/>
        <c:auto val="1"/>
        <c:lblAlgn val="ctr"/>
        <c:lblOffset val="100"/>
      </c:catAx>
      <c:valAx>
        <c:axId val="9184870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r>
                  <a:rPr lang="en-IN" sz="1100">
                    <a:latin typeface="Arial" pitchFamily="34" charset="0"/>
                    <a:cs typeface="Arial" pitchFamily="34" charset="0"/>
                  </a:rPr>
                  <a:t>Relative</a:t>
                </a:r>
                <a:r>
                  <a:rPr lang="en-IN" sz="1100" baseline="0">
                    <a:latin typeface="Arial" pitchFamily="34" charset="0"/>
                    <a:cs typeface="Arial" pitchFamily="34" charset="0"/>
                  </a:rPr>
                  <a:t> fold change</a:t>
                </a:r>
                <a:endParaRPr lang="en-IN" sz="1100">
                  <a:latin typeface="Arial" pitchFamily="34" charset="0"/>
                  <a:cs typeface="Arial" pitchFamily="34" charset="0"/>
                </a:endParaRPr>
              </a:p>
            </c:rich>
          </c:tx>
          <c:layout/>
        </c:title>
        <c:numFmt formatCode="0.0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1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1846528"/>
        <c:crosses val="autoZero"/>
        <c:crossBetween val="between"/>
      </c:valAx>
      <c:spPr>
        <a:ln w="254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5428530721629632"/>
          <c:y val="4.5308160204421778E-2"/>
          <c:w val="0.25523295089187276"/>
          <c:h val="0.22214510887679192"/>
        </c:manualLayout>
      </c:layout>
      <c:txPr>
        <a:bodyPr/>
        <a:lstStyle/>
        <a:p>
          <a:pPr>
            <a:defRPr sz="1100" b="1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style val="5"/>
  <c:chart>
    <c:autoTitleDeleted val="1"/>
    <c:plotArea>
      <c:layout>
        <c:manualLayout>
          <c:layoutTarget val="inner"/>
          <c:xMode val="edge"/>
          <c:yMode val="edge"/>
          <c:x val="0.19918107448015837"/>
          <c:y val="7.8838818478858486E-2"/>
          <c:w val="0.77821284561355164"/>
          <c:h val="0.74069334176544488"/>
        </c:manualLayout>
      </c:layout>
      <c:barChart>
        <c:barDir val="col"/>
        <c:grouping val="clustered"/>
        <c:ser>
          <c:idx val="1"/>
          <c:order val="0"/>
          <c:tx>
            <c:v>TOP FLASH/FOP FLASH</c:v>
          </c:tx>
          <c:spPr>
            <a:solidFill>
              <a:schemeClr val="tx2">
                <a:lumMod val="50000"/>
              </a:schemeClr>
            </a:solidFill>
          </c:spPr>
          <c:errBars>
            <c:errBarType val="both"/>
            <c:errValType val="cust"/>
            <c:plus>
              <c:numRef>
                <c:f>Sheet2!$G$46:$G$50</c:f>
                <c:numCache>
                  <c:formatCode>General</c:formatCode>
                  <c:ptCount val="5"/>
                  <c:pt idx="0">
                    <c:v>0.49328828623163573</c:v>
                  </c:pt>
                  <c:pt idx="1">
                    <c:v>0.60827625302982735</c:v>
                  </c:pt>
                  <c:pt idx="2">
                    <c:v>1.3650396819628878</c:v>
                  </c:pt>
                  <c:pt idx="3">
                    <c:v>1.4933184523068519</c:v>
                  </c:pt>
                  <c:pt idx="4">
                    <c:v>0.51316014394467657</c:v>
                  </c:pt>
                </c:numCache>
              </c:numRef>
            </c:plus>
            <c:minus>
              <c:numRef>
                <c:f>Sheet2!$G$46:$G$50</c:f>
                <c:numCache>
                  <c:formatCode>General</c:formatCode>
                  <c:ptCount val="5"/>
                  <c:pt idx="0">
                    <c:v>0.49328828623163573</c:v>
                  </c:pt>
                  <c:pt idx="1">
                    <c:v>0.60827625302982735</c:v>
                  </c:pt>
                  <c:pt idx="2">
                    <c:v>1.3650396819628878</c:v>
                  </c:pt>
                  <c:pt idx="3">
                    <c:v>1.4933184523068519</c:v>
                  </c:pt>
                  <c:pt idx="4">
                    <c:v>0.51316014394467657</c:v>
                  </c:pt>
                </c:numCache>
              </c:numRef>
            </c:minus>
          </c:errBars>
          <c:cat>
            <c:numRef>
              <c:f>Sheet2!$B$46:$B$50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</c:numCache>
            </c:numRef>
          </c:cat>
          <c:val>
            <c:numRef>
              <c:f>Sheet2!$F$46:$F$50</c:f>
              <c:numCache>
                <c:formatCode>0.0</c:formatCode>
                <c:ptCount val="5"/>
                <c:pt idx="0">
                  <c:v>4.3666666666666663</c:v>
                </c:pt>
                <c:pt idx="1">
                  <c:v>4.6000000000000005</c:v>
                </c:pt>
                <c:pt idx="2">
                  <c:v>11.933333333333332</c:v>
                </c:pt>
                <c:pt idx="3">
                  <c:v>16.599999999999987</c:v>
                </c:pt>
                <c:pt idx="4">
                  <c:v>20.733333333332823</c:v>
                </c:pt>
              </c:numCache>
            </c:numRef>
          </c:val>
        </c:ser>
        <c:axId val="93181056"/>
        <c:axId val="93182976"/>
      </c:barChart>
      <c:catAx>
        <c:axId val="931810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IN" sz="1100"/>
                  <a:t>BNFA-D (µM)</a:t>
                </a:r>
              </a:p>
            </c:rich>
          </c:tx>
          <c:layout>
            <c:manualLayout>
              <c:xMode val="edge"/>
              <c:yMode val="edge"/>
              <c:x val="0.47371685797094754"/>
              <c:y val="0.92470387905617446"/>
            </c:manualLayout>
          </c:layout>
        </c:title>
        <c:numFmt formatCode="General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 rot="-1380000"/>
          <a:lstStyle/>
          <a:p>
            <a:pPr>
              <a:defRPr sz="1100" b="1"/>
            </a:pPr>
            <a:endParaRPr lang="en-US"/>
          </a:p>
        </c:txPr>
        <c:crossAx val="93182976"/>
        <c:crosses val="autoZero"/>
        <c:auto val="1"/>
        <c:lblAlgn val="ctr"/>
        <c:lblOffset val="100"/>
      </c:catAx>
      <c:valAx>
        <c:axId val="93182976"/>
        <c:scaling>
          <c:orientation val="minMax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IN" sz="1100"/>
                  <a:t>Relative Luciferase Activity (TOP FLASH/FOP FLASH)</a:t>
                </a:r>
              </a:p>
            </c:rich>
          </c:tx>
          <c:layout>
            <c:manualLayout>
              <c:xMode val="edge"/>
              <c:yMode val="edge"/>
              <c:x val="9.2711433622385039E-3"/>
              <c:y val="0.11587886246257538"/>
            </c:manualLayout>
          </c:layout>
        </c:title>
        <c:numFmt formatCode="0.0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100" b="1"/>
            </a:pPr>
            <a:endParaRPr lang="en-US"/>
          </a:p>
        </c:txPr>
        <c:crossAx val="93181056"/>
        <c:crosses val="autoZero"/>
        <c:crossBetween val="between"/>
        <c:majorUnit val="5"/>
        <c:minorUnit val="1"/>
      </c:valAx>
      <c:spPr>
        <a:ln w="25400">
          <a:solidFill>
            <a:schemeClr val="tx1"/>
          </a:solidFill>
        </a:ln>
      </c:spPr>
    </c:plotArea>
    <c:plotVisOnly val="1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AU"/>
  <c:chart>
    <c:plotArea>
      <c:layout>
        <c:manualLayout>
          <c:layoutTarget val="inner"/>
          <c:xMode val="edge"/>
          <c:yMode val="edge"/>
          <c:x val="0.13032174103237096"/>
          <c:y val="0.14557799810861125"/>
          <c:w val="0.77157919953338705"/>
          <c:h val="0.67120387707598972"/>
        </c:manualLayout>
      </c:layout>
      <c:barChart>
        <c:barDir val="col"/>
        <c:grouping val="clustered"/>
        <c:ser>
          <c:idx val="1"/>
          <c:order val="0"/>
          <c:tx>
            <c:v>Apoptotic nuclei</c:v>
          </c:tx>
          <c:spPr>
            <a:solidFill>
              <a:srgbClr val="FFC000"/>
            </a:solidFill>
          </c:spPr>
          <c:errBars>
            <c:errBarType val="both"/>
            <c:errValType val="cust"/>
            <c:plus>
              <c:numRef>
                <c:f>Sheet1!$F$45:$F$49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0.57735026918962551</c:v>
                  </c:pt>
                  <c:pt idx="2">
                    <c:v>0.57735026918962551</c:v>
                  </c:pt>
                  <c:pt idx="3">
                    <c:v>0.57735026918962551</c:v>
                  </c:pt>
                  <c:pt idx="4">
                    <c:v>0.57735026918962751</c:v>
                  </c:pt>
                </c:numCache>
              </c:numRef>
            </c:plus>
            <c:minus>
              <c:numRef>
                <c:f>Sheet1!$F$45:$F$49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0.57735026918962551</c:v>
                  </c:pt>
                  <c:pt idx="2">
                    <c:v>0.57735026918962551</c:v>
                  </c:pt>
                  <c:pt idx="3">
                    <c:v>0.57735026918962551</c:v>
                  </c:pt>
                  <c:pt idx="4">
                    <c:v>0.57735026918962751</c:v>
                  </c:pt>
                </c:numCache>
              </c:numRef>
            </c:minus>
          </c:errBars>
          <c:cat>
            <c:numRef>
              <c:f>Sheet1!$A$45:$A$49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</c:numCache>
            </c:numRef>
          </c:cat>
          <c:val>
            <c:numRef>
              <c:f>Sheet1!$E$45:$E$49</c:f>
              <c:numCache>
                <c:formatCode>0</c:formatCode>
                <c:ptCount val="5"/>
                <c:pt idx="0">
                  <c:v>0</c:v>
                </c:pt>
                <c:pt idx="1">
                  <c:v>0.33333333333333331</c:v>
                </c:pt>
                <c:pt idx="2">
                  <c:v>0.33333333333333331</c:v>
                </c:pt>
                <c:pt idx="3">
                  <c:v>0.66666666666666663</c:v>
                </c:pt>
                <c:pt idx="4">
                  <c:v>5.666666666666667</c:v>
                </c:pt>
              </c:numCache>
            </c:numRef>
          </c:val>
        </c:ser>
        <c:ser>
          <c:idx val="0"/>
          <c:order val="1"/>
          <c:tx>
            <c:v>Non apoptotic nuclei</c:v>
          </c:tx>
          <c:spPr>
            <a:solidFill>
              <a:srgbClr val="0070C0"/>
            </a:solidFill>
          </c:spPr>
          <c:errBars>
            <c:errBarType val="both"/>
            <c:errValType val="cust"/>
            <c:plus>
              <c:numRef>
                <c:f>Sheet1!$F$53:$F$57</c:f>
                <c:numCache>
                  <c:formatCode>General</c:formatCode>
                  <c:ptCount val="5"/>
                  <c:pt idx="0">
                    <c:v>0.57735026918956012</c:v>
                  </c:pt>
                  <c:pt idx="1">
                    <c:v>1</c:v>
                  </c:pt>
                  <c:pt idx="2">
                    <c:v>2</c:v>
                  </c:pt>
                  <c:pt idx="3">
                    <c:v>0.57735026918956012</c:v>
                  </c:pt>
                  <c:pt idx="4">
                    <c:v>0.57735026918965859</c:v>
                  </c:pt>
                </c:numCache>
              </c:numRef>
            </c:plus>
            <c:minus>
              <c:numRef>
                <c:f>Sheet1!$F$53:$F$57</c:f>
                <c:numCache>
                  <c:formatCode>General</c:formatCode>
                  <c:ptCount val="5"/>
                  <c:pt idx="0">
                    <c:v>0.57735026918956012</c:v>
                  </c:pt>
                  <c:pt idx="1">
                    <c:v>1</c:v>
                  </c:pt>
                  <c:pt idx="2">
                    <c:v>2</c:v>
                  </c:pt>
                  <c:pt idx="3">
                    <c:v>0.57735026918956012</c:v>
                  </c:pt>
                  <c:pt idx="4">
                    <c:v>0.57735026918965859</c:v>
                  </c:pt>
                </c:numCache>
              </c:numRef>
            </c:minus>
          </c:errBars>
          <c:cat>
            <c:numRef>
              <c:f>Sheet1!$A$45:$A$49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</c:numCache>
            </c:numRef>
          </c:cat>
          <c:val>
            <c:numRef>
              <c:f>Sheet1!$E$53:$E$57</c:f>
              <c:numCache>
                <c:formatCode>0</c:formatCode>
                <c:ptCount val="5"/>
                <c:pt idx="0">
                  <c:v>30.333333333333094</c:v>
                </c:pt>
                <c:pt idx="1">
                  <c:v>30</c:v>
                </c:pt>
                <c:pt idx="2">
                  <c:v>30</c:v>
                </c:pt>
                <c:pt idx="3">
                  <c:v>29.333333333333094</c:v>
                </c:pt>
                <c:pt idx="4">
                  <c:v>24.333333333333094</c:v>
                </c:pt>
              </c:numCache>
            </c:numRef>
          </c:val>
        </c:ser>
        <c:axId val="93922432"/>
        <c:axId val="93924352"/>
      </c:barChart>
      <c:catAx>
        <c:axId val="939224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IN" sz="1100" dirty="0" smtClean="0"/>
                  <a:t>BNFA-D (µM</a:t>
                </a:r>
                <a:r>
                  <a:rPr lang="en-IN" sz="1100" dirty="0"/>
                  <a:t>)</a:t>
                </a:r>
              </a:p>
            </c:rich>
          </c:tx>
          <c:layout/>
        </c:title>
        <c:numFmt formatCode="General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 rot="-1380000"/>
          <a:lstStyle/>
          <a:p>
            <a:pPr>
              <a:defRPr sz="1100"/>
            </a:pPr>
            <a:endParaRPr lang="en-US"/>
          </a:p>
        </c:txPr>
        <c:crossAx val="93924352"/>
        <c:crosses val="autoZero"/>
        <c:auto val="1"/>
        <c:lblAlgn val="ctr"/>
        <c:lblOffset val="100"/>
      </c:catAx>
      <c:valAx>
        <c:axId val="93924352"/>
        <c:scaling>
          <c:orientation val="minMax"/>
          <c:max val="35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IN" sz="1100"/>
                  <a:t>Number of nuclei</a:t>
                </a:r>
              </a:p>
            </c:rich>
          </c:tx>
          <c:layout/>
        </c:title>
        <c:numFmt formatCode="0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93922432"/>
        <c:crosses val="autoZero"/>
        <c:crossBetween val="between"/>
      </c:valAx>
      <c:spPr>
        <a:ln w="254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4146171258749154"/>
          <c:y val="4.2458732655436182E-3"/>
          <c:w val="0.73281440951005461"/>
          <c:h val="0.1256625725796536"/>
        </c:manualLayout>
      </c:layout>
      <c:txPr>
        <a:bodyPr/>
        <a:lstStyle/>
        <a:p>
          <a:pPr>
            <a:defRPr sz="1100"/>
          </a:pPr>
          <a:endParaRPr lang="en-US"/>
        </a:p>
      </c:txPr>
    </c:legend>
    <c:plotVisOnly val="1"/>
  </c:chart>
  <c:spPr>
    <a:ln>
      <a:noFill/>
    </a:ln>
  </c:spPr>
  <c:txPr>
    <a:bodyPr/>
    <a:lstStyle/>
    <a:p>
      <a:pPr>
        <a:defRPr sz="1000" b="1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chart>
    <c:plotArea>
      <c:layout>
        <c:manualLayout>
          <c:layoutTarget val="inner"/>
          <c:xMode val="edge"/>
          <c:yMode val="edge"/>
          <c:x val="0.1257541636629074"/>
          <c:y val="8.8260255033391397E-2"/>
          <c:w val="0.8197193912282047"/>
          <c:h val="0.7323575158315746"/>
        </c:manualLayout>
      </c:layout>
      <c:scatterChart>
        <c:scatterStyle val="smoothMarker"/>
        <c:ser>
          <c:idx val="0"/>
          <c:order val="0"/>
          <c:tx>
            <c:v>MCF-7 </c:v>
          </c:tx>
          <c:spPr>
            <a:ln w="22225">
              <a:solidFill>
                <a:srgbClr val="3366FF"/>
              </a:solidFill>
            </a:ln>
          </c:spPr>
          <c:marker>
            <c:symbol val="diamond"/>
            <c:size val="5"/>
            <c:spPr>
              <a:solidFill>
                <a:srgbClr val="3366FF"/>
              </a:solidFill>
              <a:ln w="12700">
                <a:solidFill>
                  <a:srgbClr val="3366FF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Sheet3!$I$50:$I$57</c:f>
                <c:numCache>
                  <c:formatCode>General</c:formatCode>
                  <c:ptCount val="8"/>
                  <c:pt idx="0">
                    <c:v>4.0844216236818784</c:v>
                  </c:pt>
                  <c:pt idx="1">
                    <c:v>1.5275252316518626</c:v>
                  </c:pt>
                  <c:pt idx="2">
                    <c:v>4.0501028793517273</c:v>
                  </c:pt>
                  <c:pt idx="3">
                    <c:v>0.53928965624545189</c:v>
                  </c:pt>
                  <c:pt idx="4">
                    <c:v>0.33291640592397409</c:v>
                  </c:pt>
                  <c:pt idx="5">
                    <c:v>0.2565800719723475</c:v>
                  </c:pt>
                  <c:pt idx="6">
                    <c:v>0.12583057392117838</c:v>
                  </c:pt>
                  <c:pt idx="7">
                    <c:v>0.46457866215888355</c:v>
                  </c:pt>
                </c:numCache>
              </c:numRef>
            </c:plus>
            <c:minus>
              <c:numRef>
                <c:f>Sheet3!$I$50:$I$57</c:f>
                <c:numCache>
                  <c:formatCode>General</c:formatCode>
                  <c:ptCount val="8"/>
                  <c:pt idx="0">
                    <c:v>4.0844216236818784</c:v>
                  </c:pt>
                  <c:pt idx="1">
                    <c:v>1.5275252316518626</c:v>
                  </c:pt>
                  <c:pt idx="2">
                    <c:v>4.0501028793517273</c:v>
                  </c:pt>
                  <c:pt idx="3">
                    <c:v>0.53928965624545189</c:v>
                  </c:pt>
                  <c:pt idx="4">
                    <c:v>0.33291640592397409</c:v>
                  </c:pt>
                  <c:pt idx="5">
                    <c:v>0.2565800719723475</c:v>
                  </c:pt>
                  <c:pt idx="6">
                    <c:v>0.12583057392117838</c:v>
                  </c:pt>
                  <c:pt idx="7">
                    <c:v>0.46457866215888355</c:v>
                  </c:pt>
                </c:numCache>
              </c:numRef>
            </c:minus>
          </c:errBars>
          <c:xVal>
            <c:numRef>
              <c:f>Sheet3!$B$50:$B$57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  <c:pt idx="5">
                  <c:v>55</c:v>
                </c:pt>
                <c:pt idx="6">
                  <c:v>75</c:v>
                </c:pt>
                <c:pt idx="7">
                  <c:v>100</c:v>
                </c:pt>
              </c:numCache>
            </c:numRef>
          </c:xVal>
          <c:yVal>
            <c:numRef>
              <c:f>Sheet3!$H$50:$H$57</c:f>
              <c:numCache>
                <c:formatCode>0</c:formatCode>
                <c:ptCount val="8"/>
                <c:pt idx="0">
                  <c:v>100</c:v>
                </c:pt>
                <c:pt idx="1">
                  <c:v>89.371980676328448</c:v>
                </c:pt>
                <c:pt idx="2">
                  <c:v>50.12077294686037</c:v>
                </c:pt>
                <c:pt idx="3">
                  <c:v>14.070048309178739</c:v>
                </c:pt>
                <c:pt idx="4">
                  <c:v>7.0048309178743855</c:v>
                </c:pt>
                <c:pt idx="5">
                  <c:v>1.9323671497584631</c:v>
                </c:pt>
                <c:pt idx="6">
                  <c:v>-0.12077294685990519</c:v>
                </c:pt>
                <c:pt idx="7">
                  <c:v>-0.30193236714976407</c:v>
                </c:pt>
              </c:numCache>
            </c:numRef>
          </c:yVal>
          <c:smooth val="1"/>
        </c:ser>
        <c:ser>
          <c:idx val="1"/>
          <c:order val="1"/>
          <c:tx>
            <c:v>MCF-7 PTEN KNDN</c:v>
          </c:tx>
          <c:spPr>
            <a:ln w="22225">
              <a:solidFill>
                <a:srgbClr val="00800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8000"/>
              </a:solidFill>
              <a:ln w="12700">
                <a:solidFill>
                  <a:srgbClr val="008000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Sheet3!$I$61:$I$68</c:f>
                <c:numCache>
                  <c:formatCode>General</c:formatCode>
                  <c:ptCount val="8"/>
                  <c:pt idx="0">
                    <c:v>1.7105067475265154</c:v>
                  </c:pt>
                  <c:pt idx="1">
                    <c:v>2.2205479804168582</c:v>
                  </c:pt>
                  <c:pt idx="2">
                    <c:v>1.7039170558843189</c:v>
                  </c:pt>
                  <c:pt idx="3">
                    <c:v>3.0500000000000131</c:v>
                  </c:pt>
                  <c:pt idx="4">
                    <c:v>2.9310123393348562</c:v>
                  </c:pt>
                  <c:pt idx="5">
                    <c:v>3.0793668180325802</c:v>
                  </c:pt>
                  <c:pt idx="6">
                    <c:v>2.2001893857878092</c:v>
                  </c:pt>
                  <c:pt idx="7">
                    <c:v>2.8975564417856172</c:v>
                  </c:pt>
                </c:numCache>
              </c:numRef>
            </c:plus>
            <c:minus>
              <c:numRef>
                <c:f>Sheet3!$I$61:$I$68</c:f>
                <c:numCache>
                  <c:formatCode>General</c:formatCode>
                  <c:ptCount val="8"/>
                  <c:pt idx="0">
                    <c:v>1.7105067475265154</c:v>
                  </c:pt>
                  <c:pt idx="1">
                    <c:v>2.2205479804168582</c:v>
                  </c:pt>
                  <c:pt idx="2">
                    <c:v>1.7039170558843189</c:v>
                  </c:pt>
                  <c:pt idx="3">
                    <c:v>3.0500000000000131</c:v>
                  </c:pt>
                  <c:pt idx="4">
                    <c:v>2.9310123393348562</c:v>
                  </c:pt>
                  <c:pt idx="5">
                    <c:v>3.0793668180325802</c:v>
                  </c:pt>
                  <c:pt idx="6">
                    <c:v>2.2001893857878092</c:v>
                  </c:pt>
                  <c:pt idx="7">
                    <c:v>2.8975564417856172</c:v>
                  </c:pt>
                </c:numCache>
              </c:numRef>
            </c:minus>
          </c:errBars>
          <c:xVal>
            <c:numRef>
              <c:f>Sheet3!$B$61:$B$68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15</c:v>
                </c:pt>
                <c:pt idx="3">
                  <c:v>25</c:v>
                </c:pt>
                <c:pt idx="4">
                  <c:v>35</c:v>
                </c:pt>
                <c:pt idx="5">
                  <c:v>55</c:v>
                </c:pt>
                <c:pt idx="6">
                  <c:v>75</c:v>
                </c:pt>
                <c:pt idx="7">
                  <c:v>100</c:v>
                </c:pt>
              </c:numCache>
            </c:numRef>
          </c:xVal>
          <c:yVal>
            <c:numRef>
              <c:f>Sheet3!$H$61:$H$68</c:f>
              <c:numCache>
                <c:formatCode>0</c:formatCode>
                <c:ptCount val="8"/>
                <c:pt idx="0">
                  <c:v>99.939393939393923</c:v>
                </c:pt>
                <c:pt idx="1">
                  <c:v>93.030303030303031</c:v>
                </c:pt>
                <c:pt idx="2">
                  <c:v>80.606060606060581</c:v>
                </c:pt>
                <c:pt idx="3">
                  <c:v>48</c:v>
                </c:pt>
                <c:pt idx="4">
                  <c:v>36.484848484848058</c:v>
                </c:pt>
                <c:pt idx="5">
                  <c:v>26.181818181818315</c:v>
                </c:pt>
                <c:pt idx="6">
                  <c:v>16.848484848484826</c:v>
                </c:pt>
                <c:pt idx="7">
                  <c:v>2.7878787878787885</c:v>
                </c:pt>
              </c:numCache>
            </c:numRef>
          </c:yVal>
          <c:smooth val="1"/>
        </c:ser>
        <c:axId val="93950336"/>
        <c:axId val="93952256"/>
      </c:scatterChart>
      <c:valAx>
        <c:axId val="93950336"/>
        <c:scaling>
          <c:orientation val="minMax"/>
          <c:max val="100"/>
          <c:min val="0"/>
        </c:scaling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IN" sz="1100" dirty="0" smtClean="0"/>
                  <a:t>BNFA-D </a:t>
                </a:r>
                <a:r>
                  <a:rPr lang="en-IN" sz="1100" dirty="0"/>
                  <a:t>(µM)</a:t>
                </a:r>
              </a:p>
            </c:rich>
          </c:tx>
          <c:layout/>
        </c:title>
        <c:numFmt formatCode="General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 rot="-1380000"/>
          <a:lstStyle/>
          <a:p>
            <a:pPr>
              <a:defRPr sz="1100"/>
            </a:pPr>
            <a:endParaRPr lang="en-US"/>
          </a:p>
        </c:txPr>
        <c:crossAx val="93952256"/>
        <c:crosses val="autoZero"/>
        <c:crossBetween val="midCat"/>
        <c:majorUnit val="15"/>
      </c:valAx>
      <c:valAx>
        <c:axId val="93952256"/>
        <c:scaling>
          <c:orientation val="minMax"/>
          <c:max val="1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IN" sz="1100"/>
                  <a:t>% Viability</a:t>
                </a:r>
              </a:p>
            </c:rich>
          </c:tx>
          <c:layout/>
        </c:title>
        <c:numFmt formatCode="0" sourceLinked="1"/>
        <c:majorTickMark val="in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93950336"/>
        <c:crosses val="autoZero"/>
        <c:crossBetween val="midCat"/>
        <c:majorUnit val="20"/>
      </c:valAx>
      <c:spPr>
        <a:ln w="254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45880925403359279"/>
          <c:y val="9.6944008805223206E-2"/>
          <c:w val="0.46691401027713442"/>
          <c:h val="0.16743438320210163"/>
        </c:manualLayout>
      </c:layout>
      <c:txPr>
        <a:bodyPr/>
        <a:lstStyle/>
        <a:p>
          <a:pPr>
            <a:defRPr sz="1100"/>
          </a:pPr>
          <a:endParaRPr lang="en-US"/>
        </a:p>
      </c:txPr>
    </c:legend>
    <c:plotVisOnly val="1"/>
  </c:chart>
  <c:spPr>
    <a:ln>
      <a:noFill/>
    </a:ln>
  </c:spPr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59E18-4363-4192-9FD3-3B7398DDD753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6D5DB-75F4-4749-8E21-FE0CBC99D99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6D5DB-75F4-4749-8E21-FE0CBC99D997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6D5DB-75F4-4749-8E21-FE0CBC99D997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E5962-643A-4D9F-A051-176D7077D8F8}" type="datetimeFigureOut">
              <a:rPr lang="en-IN" smtClean="0"/>
              <a:pPr/>
              <a:t>22-07-2015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D9DDD-36BE-46CD-88B0-FC501CEF2FB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hart" Target="../charts/chart1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hart" Target="../charts/chart3.xml"/><Relationship Id="rId10" Type="http://schemas.openxmlformats.org/officeDocument/2006/relationships/image" Target="../media/image14.png"/><Relationship Id="rId4" Type="http://schemas.openxmlformats.org/officeDocument/2006/relationships/chart" Target="../charts/chart2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tiff"/><Relationship Id="rId12" Type="http://schemas.openxmlformats.org/officeDocument/2006/relationships/image" Target="../media/image3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tiff"/><Relationship Id="rId14" Type="http://schemas.openxmlformats.org/officeDocument/2006/relationships/image" Target="../media/image3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chart" Target="../charts/chart6.xml"/><Relationship Id="rId7" Type="http://schemas.openxmlformats.org/officeDocument/2006/relationships/image" Target="../media/image37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chart" Target="../charts/chart7.xml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tiff"/><Relationship Id="rId3" Type="http://schemas.openxmlformats.org/officeDocument/2006/relationships/image" Target="../media/image46.png"/><Relationship Id="rId7" Type="http://schemas.openxmlformats.org/officeDocument/2006/relationships/image" Target="../media/image50.tif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tiff"/><Relationship Id="rId4" Type="http://schemas.openxmlformats.org/officeDocument/2006/relationships/image" Target="../media/image47.png"/><Relationship Id="rId9" Type="http://schemas.openxmlformats.org/officeDocument/2006/relationships/image" Target="../media/image52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-25618"/>
            <a:ext cx="8352928" cy="206210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Induction of Apoptosis by 4-(3-(Tert-butylamino)imidazo [1,2-a]pyridine-2-yl)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benzoic Acid in Breast Cancer Cells via Upregulation of PTEN</a:t>
            </a:r>
            <a:endParaRPr lang="en-US" sz="3200" b="1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816" y="4734342"/>
            <a:ext cx="3602242" cy="2123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S</a:t>
            </a:r>
            <a:r>
              <a:rPr lang="en-US" sz="2600" b="1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umit </a:t>
            </a:r>
            <a:r>
              <a:rPr lang="en-US" sz="3200" b="1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S</a:t>
            </a:r>
            <a:r>
              <a:rPr lang="en-US" sz="2600" b="1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iddharth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PhD Scholar (ICMR-SRF)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Cancer Biology Lab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School of Biotechnology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KIIT University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Rockwell" pitchFamily="18" charset="0"/>
                <a:cs typeface="Helvetica" pitchFamily="34" charset="0"/>
              </a:rPr>
              <a:t>Odisha, INDIA</a:t>
            </a:r>
            <a:endParaRPr lang="en-US" sz="2000" dirty="0">
              <a:solidFill>
                <a:schemeClr val="bg1"/>
              </a:solidFill>
              <a:latin typeface="Rockwell" pitchFamily="18" charset="0"/>
              <a:cs typeface="Helvetica" pitchFamily="34" charset="0"/>
            </a:endParaRPr>
          </a:p>
        </p:txBody>
      </p:sp>
      <p:pic>
        <p:nvPicPr>
          <p:cNvPr id="6" name="Picture 5" descr="KIIT_logo.svg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58930" y="2465920"/>
            <a:ext cx="2051720" cy="1656184"/>
          </a:xfrm>
          <a:prstGeom prst="rect">
            <a:avLst/>
          </a:prstGeom>
        </p:spPr>
      </p:pic>
      <p:pic>
        <p:nvPicPr>
          <p:cNvPr id="12" name="Picture 11" descr="A-breast-cancer-cell-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6356" y="2101324"/>
            <a:ext cx="4381500" cy="262890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35495" y="2353934"/>
            <a:ext cx="2448273" cy="2144153"/>
            <a:chOff x="4686755" y="2353934"/>
            <a:chExt cx="2448273" cy="2144153"/>
          </a:xfrm>
        </p:grpSpPr>
        <p:pic>
          <p:nvPicPr>
            <p:cNvPr id="19" name="Picture 18" descr="OMICS.jpg"/>
            <p:cNvPicPr>
              <a:picLocks noChangeAspect="1"/>
            </p:cNvPicPr>
            <p:nvPr/>
          </p:nvPicPr>
          <p:blipFill>
            <a:blip r:embed="rId5" cstate="print"/>
            <a:srcRect r="3300"/>
            <a:stretch>
              <a:fillRect/>
            </a:stretch>
          </p:blipFill>
          <p:spPr>
            <a:xfrm>
              <a:off x="4686756" y="2353934"/>
              <a:ext cx="2448272" cy="1477019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686755" y="3851756"/>
              <a:ext cx="2448273" cy="646331"/>
            </a:xfrm>
            <a:prstGeom prst="rect">
              <a:avLst/>
            </a:prstGeom>
            <a:solidFill>
              <a:srgbClr val="FF531D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Rockwell" pitchFamily="18" charset="0"/>
                </a:rPr>
                <a:t>Cancer Summit 2015</a:t>
              </a:r>
              <a:endParaRPr lang="en-US" dirty="0">
                <a:latin typeface="Rockwell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-30038" y="116632"/>
            <a:ext cx="9135938" cy="6592599"/>
            <a:chOff x="-68138" y="116632"/>
            <a:chExt cx="9135938" cy="6592599"/>
          </a:xfrm>
        </p:grpSpPr>
        <p:sp>
          <p:nvSpPr>
            <p:cNvPr id="5" name="TextBox 4"/>
            <p:cNvSpPr txBox="1"/>
            <p:nvPr/>
          </p:nvSpPr>
          <p:spPr>
            <a:xfrm>
              <a:off x="-68138" y="3645024"/>
              <a:ext cx="23126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  <a:latin typeface="Helvetica" pitchFamily="34" charset="0"/>
                  <a:cs typeface="Helvetica" pitchFamily="34" charset="0"/>
                </a:rPr>
                <a:t>A disease of uncontrolled cell growth and proliferation.</a:t>
              </a:r>
              <a:endParaRPr lang="en-US" sz="2000" b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0" y="5385792"/>
              <a:ext cx="320384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  <a:latin typeface="Helvetica" pitchFamily="34" charset="0"/>
                  <a:cs typeface="Helvetica" pitchFamily="34" charset="0"/>
                </a:rPr>
                <a:t>Abnormal cells grow beyond their usual boundaries and invade the adjoining organs.</a:t>
              </a:r>
              <a:endParaRPr lang="en-US" sz="2000" b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10000"/>
            </a:blip>
            <a:srcRect/>
            <a:stretch>
              <a:fillRect/>
            </a:stretch>
          </p:blipFill>
          <p:spPr bwMode="auto">
            <a:xfrm>
              <a:off x="338386" y="908720"/>
              <a:ext cx="2406364" cy="1998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22" name="Group 21"/>
            <p:cNvGrpSpPr/>
            <p:nvPr/>
          </p:nvGrpSpPr>
          <p:grpSpPr>
            <a:xfrm>
              <a:off x="755576" y="2939802"/>
              <a:ext cx="1584176" cy="2505422"/>
              <a:chOff x="755576" y="2996952"/>
              <a:chExt cx="1584176" cy="2505422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1547664" y="2996952"/>
                <a:ext cx="0" cy="43204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755576" y="3429000"/>
                <a:ext cx="158417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>
                <a:off x="2339752" y="3429000"/>
                <a:ext cx="0" cy="207337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>
                <a:off x="755576" y="3429000"/>
                <a:ext cx="0" cy="2880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342578" y="116632"/>
              <a:ext cx="2448272" cy="58477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latin typeface="Helvetica" pitchFamily="34" charset="0"/>
                  <a:cs typeface="Helvetica" pitchFamily="34" charset="0"/>
                </a:rPr>
                <a:t>Cancer</a:t>
              </a:r>
              <a:endParaRPr lang="en-US" sz="32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0" name="TextBox 26"/>
            <p:cNvSpPr txBox="1">
              <a:spLocks noChangeArrowheads="1"/>
            </p:cNvSpPr>
            <p:nvPr/>
          </p:nvSpPr>
          <p:spPr bwMode="auto">
            <a:xfrm>
              <a:off x="6223992" y="2363738"/>
              <a:ext cx="2843808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IN" b="1" dirty="0" smtClean="0">
                  <a:solidFill>
                    <a:srgbClr val="C00000"/>
                  </a:solidFill>
                  <a:latin typeface="Helvetica" pitchFamily="34" charset="0"/>
                  <a:cs typeface="Helvetica" pitchFamily="34" charset="0"/>
                </a:rPr>
                <a:t>Breast cancer is a major health issue and a key cause of  mortality among women across the globe</a:t>
              </a:r>
              <a:endParaRPr lang="en-IN" b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2" name="TextBox 26"/>
            <p:cNvSpPr txBox="1">
              <a:spLocks noChangeArrowheads="1"/>
            </p:cNvSpPr>
            <p:nvPr/>
          </p:nvSpPr>
          <p:spPr bwMode="auto">
            <a:xfrm>
              <a:off x="2843808" y="3746748"/>
              <a:ext cx="2592288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IN" b="1" dirty="0" smtClean="0">
                  <a:solidFill>
                    <a:srgbClr val="C00000"/>
                  </a:solidFill>
                  <a:latin typeface="Helvetica" pitchFamily="34" charset="0"/>
                  <a:cs typeface="Helvetica" pitchFamily="34" charset="0"/>
                </a:rPr>
                <a:t>Breast is composed of fatty tissues containing a network of lobules which contain milk glands</a:t>
              </a:r>
              <a:endParaRPr lang="en-IN" b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" name="TextBox 26"/>
            <p:cNvSpPr txBox="1">
              <a:spLocks noChangeArrowheads="1"/>
            </p:cNvSpPr>
            <p:nvPr/>
          </p:nvSpPr>
          <p:spPr bwMode="auto">
            <a:xfrm>
              <a:off x="5724128" y="4077072"/>
              <a:ext cx="252028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IN" b="1" dirty="0" smtClean="0">
                  <a:solidFill>
                    <a:srgbClr val="C00000"/>
                  </a:solidFill>
                  <a:latin typeface="Helvetica" pitchFamily="34" charset="0"/>
                  <a:cs typeface="Helvetica" pitchFamily="34" charset="0"/>
                </a:rPr>
                <a:t>Almost 90% of breast cancers originate in these lobules</a:t>
              </a:r>
              <a:endParaRPr lang="en-IN" b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4" name="TextBox 26"/>
            <p:cNvSpPr txBox="1">
              <a:spLocks noChangeArrowheads="1"/>
            </p:cNvSpPr>
            <p:nvPr/>
          </p:nvSpPr>
          <p:spPr bwMode="auto">
            <a:xfrm>
              <a:off x="4936232" y="5373216"/>
              <a:ext cx="2304256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IN" b="1" dirty="0" smtClean="0">
                  <a:solidFill>
                    <a:srgbClr val="C00000"/>
                  </a:solidFill>
                  <a:latin typeface="Helvetica" pitchFamily="34" charset="0"/>
                  <a:cs typeface="Helvetica" pitchFamily="34" charset="0"/>
                </a:rPr>
                <a:t>One third of women with breast cancer die because of breast cancer</a:t>
              </a:r>
              <a:endParaRPr lang="en-IN" b="1" dirty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pic>
          <p:nvPicPr>
            <p:cNvPr id="28" name="Picture 5" descr="ribb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39952" y="908720"/>
              <a:ext cx="1928192" cy="1998736"/>
            </a:xfrm>
            <a:prstGeom prst="rect">
              <a:avLst/>
            </a:prstGeom>
            <a:noFill/>
          </p:spPr>
        </p:pic>
        <p:cxnSp>
          <p:nvCxnSpPr>
            <p:cNvPr id="30" name="Straight Arrow Connector 29"/>
            <p:cNvCxnSpPr/>
            <p:nvPr/>
          </p:nvCxnSpPr>
          <p:spPr>
            <a:xfrm flipH="1">
              <a:off x="4283968" y="2939802"/>
              <a:ext cx="216024" cy="8301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84168" y="1412776"/>
              <a:ext cx="1080120" cy="10081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6012160" y="2920752"/>
              <a:ext cx="504056" cy="108012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5652120" y="2920752"/>
              <a:ext cx="0" cy="237626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453780" y="116632"/>
              <a:ext cx="3456384" cy="58477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latin typeface="Helvetica" pitchFamily="34" charset="0"/>
                  <a:cs typeface="Helvetica" pitchFamily="34" charset="0"/>
                </a:rPr>
                <a:t>Breast Cancer</a:t>
              </a:r>
              <a:endParaRPr lang="en-US" sz="3200" b="1" dirty="0"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923" y="206528"/>
            <a:ext cx="885525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3031"/>
          <a:stretch>
            <a:fillRect/>
          </a:stretch>
        </p:blipFill>
        <p:spPr bwMode="auto">
          <a:xfrm>
            <a:off x="104324" y="-88"/>
            <a:ext cx="5043740" cy="1804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0768" y="9880"/>
            <a:ext cx="37623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flipH="1">
            <a:off x="2425408" y="922368"/>
            <a:ext cx="3096344" cy="14401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630360" y="1269232"/>
            <a:ext cx="1080120" cy="27363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44824"/>
            <a:ext cx="4968552" cy="266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8032" y="4500176"/>
            <a:ext cx="8388424" cy="233910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Among 31 derivatives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{4-(3-(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Tert-butylamino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imidazo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[1,2-a]pyridine-2-yl)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benzoic Acid } 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Bicyclic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N-fused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aminoimidazole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-derivative) (BNFA-D)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 found to be:-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Potent anticancer agent against breast cancer cells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Antimigratory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Pro-Apoptotic 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Arresting the cell cycle at G1-S transition phase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Inhibiting the catalytic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ATPase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domain of human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topoisomerase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II</a:t>
            </a: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Indian Patent, application no. 91/DEL/20112011 </a:t>
            </a:r>
            <a:endParaRPr lang="en-US" sz="2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6568" y="-9206"/>
            <a:ext cx="9146377" cy="6761026"/>
            <a:chOff x="6568" y="-9206"/>
            <a:chExt cx="9146377" cy="6761026"/>
          </a:xfrm>
        </p:grpSpPr>
        <p:sp>
          <p:nvSpPr>
            <p:cNvPr id="5" name="TextBox 4"/>
            <p:cNvSpPr txBox="1"/>
            <p:nvPr/>
          </p:nvSpPr>
          <p:spPr>
            <a:xfrm>
              <a:off x="119306" y="260648"/>
              <a:ext cx="28471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A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27984" y="323364"/>
              <a:ext cx="28471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B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88456" y="3140968"/>
              <a:ext cx="32744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C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469524" y="3140968"/>
              <a:ext cx="32744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D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4587766" y="523970"/>
              <a:ext cx="4417972" cy="2952328"/>
              <a:chOff x="4474507" y="548681"/>
              <a:chExt cx="3985924" cy="2736304"/>
            </a:xfrm>
          </p:grpSpPr>
          <p:graphicFrame>
            <p:nvGraphicFramePr>
              <p:cNvPr id="50" name="Chart 49"/>
              <p:cNvGraphicFramePr/>
              <p:nvPr/>
            </p:nvGraphicFramePr>
            <p:xfrm>
              <a:off x="4474507" y="548681"/>
              <a:ext cx="3985924" cy="273630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80" name="TextBox 79"/>
              <p:cNvSpPr txBox="1"/>
              <p:nvPr/>
            </p:nvSpPr>
            <p:spPr>
              <a:xfrm>
                <a:off x="7900498" y="2287768"/>
                <a:ext cx="421233" cy="342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Helvetica" pitchFamily="34" charset="0"/>
                    <a:cs typeface="Helvetica" pitchFamily="34" charset="0"/>
                  </a:rPr>
                  <a:t>**</a:t>
                </a:r>
                <a:endParaRPr lang="en-IN" b="1" dirty="0" smtClean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7306952" y="1805069"/>
                <a:ext cx="290403" cy="342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Helvetica" pitchFamily="34" charset="0"/>
                    <a:cs typeface="Helvetica" pitchFamily="34" charset="0"/>
                  </a:rPr>
                  <a:t>*</a:t>
                </a:r>
                <a:endParaRPr lang="en-IN" b="1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aphicFrame>
          <p:nvGraphicFramePr>
            <p:cNvPr id="84" name="Chart 83"/>
            <p:cNvGraphicFramePr/>
            <p:nvPr/>
          </p:nvGraphicFramePr>
          <p:xfrm>
            <a:off x="323528" y="404664"/>
            <a:ext cx="4464496" cy="29797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1" name="Group 30"/>
            <p:cNvGrpSpPr/>
            <p:nvPr/>
          </p:nvGrpSpPr>
          <p:grpSpPr>
            <a:xfrm>
              <a:off x="4724961" y="3140968"/>
              <a:ext cx="4427984" cy="3024336"/>
              <a:chOff x="4600577" y="3429000"/>
              <a:chExt cx="4003871" cy="2808312"/>
            </a:xfrm>
          </p:grpSpPr>
          <p:graphicFrame>
            <p:nvGraphicFramePr>
              <p:cNvPr id="139" name="Chart 138"/>
              <p:cNvGraphicFramePr/>
              <p:nvPr/>
            </p:nvGraphicFramePr>
            <p:xfrm>
              <a:off x="4600577" y="3429000"/>
              <a:ext cx="4003871" cy="280831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41" name="TextBox 140"/>
              <p:cNvSpPr txBox="1"/>
              <p:nvPr/>
            </p:nvSpPr>
            <p:spPr>
              <a:xfrm>
                <a:off x="6613407" y="5111062"/>
                <a:ext cx="216024" cy="342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Helvetica" pitchFamily="34" charset="0"/>
                    <a:cs typeface="Helvetica" pitchFamily="34" charset="0"/>
                  </a:rPr>
                  <a:t>*</a:t>
                </a:r>
                <a:endParaRPr lang="en-IN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7237421" y="4546624"/>
                <a:ext cx="216024" cy="342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Helvetica" pitchFamily="34" charset="0"/>
                    <a:cs typeface="Helvetica" pitchFamily="34" charset="0"/>
                  </a:rPr>
                  <a:t>*</a:t>
                </a:r>
                <a:endParaRPr lang="en-IN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7870723" y="4373730"/>
                <a:ext cx="216024" cy="342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Helvetica" pitchFamily="34" charset="0"/>
                    <a:cs typeface="Helvetica" pitchFamily="34" charset="0"/>
                  </a:rPr>
                  <a:t>*</a:t>
                </a:r>
                <a:endParaRPr lang="en-IN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8050529" y="4941168"/>
                <a:ext cx="216024" cy="342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Helvetica" pitchFamily="34" charset="0"/>
                    <a:cs typeface="Helvetica" pitchFamily="34" charset="0"/>
                  </a:rPr>
                  <a:t>*</a:t>
                </a:r>
                <a:endParaRPr lang="en-IN" b="1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1403648" y="141277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***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568" y="-9206"/>
              <a:ext cx="11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Figure 1</a:t>
              </a:r>
              <a:endParaRPr lang="en-US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7392" y="6167045"/>
              <a:ext cx="8856984" cy="584775"/>
            </a:xfrm>
            <a:prstGeom prst="rect">
              <a:avLst/>
            </a:prstGeom>
            <a:solidFill>
              <a:srgbClr val="FFFF6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latin typeface="Helvetica" pitchFamily="34" charset="0"/>
                  <a:cs typeface="Helvetica" pitchFamily="34" charset="0"/>
                </a:rPr>
                <a:t>BNFA-D inhibits Wnt Signaling cascade and caused apoptosis in breast cancer cells with an LC50 of 15 µM and exhibits minimal toxicity to the normal breast epithelial cells. </a:t>
              </a:r>
              <a:endParaRPr lang="en-US" sz="1600" b="1" dirty="0">
                <a:latin typeface="Helvetica" pitchFamily="34" charset="0"/>
                <a:cs typeface="Helvetica" pitchFamily="34" charset="0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653173" y="3473771"/>
              <a:ext cx="3535948" cy="2472780"/>
              <a:chOff x="653173" y="3473771"/>
              <a:chExt cx="3535948" cy="247278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653173" y="3473771"/>
                <a:ext cx="3535948" cy="2472780"/>
                <a:chOff x="653173" y="3473771"/>
                <a:chExt cx="3535948" cy="2472780"/>
              </a:xfrm>
            </p:grpSpPr>
            <p:sp>
              <p:nvSpPr>
                <p:cNvPr id="63" name="TextBox 62"/>
                <p:cNvSpPr txBox="1"/>
                <p:nvPr/>
              </p:nvSpPr>
              <p:spPr>
                <a:xfrm>
                  <a:off x="2102859" y="5700330"/>
                  <a:ext cx="64807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latin typeface="Arial" pitchFamily="34" charset="0"/>
                      <a:cs typeface="Arial" pitchFamily="34" charset="0"/>
                    </a:rPr>
                    <a:t>25  </a:t>
                  </a:r>
                  <a:r>
                    <a:rPr lang="en-US" sz="1000" b="1" dirty="0" smtClean="0">
                      <a:cs typeface="Arial" pitchFamily="34" charset="0"/>
                    </a:rPr>
                    <a:t>µ</a:t>
                  </a:r>
                  <a:r>
                    <a:rPr lang="en-US" sz="1000" b="1" dirty="0" smtClean="0">
                      <a:latin typeface="Arial" pitchFamily="34" charset="0"/>
                      <a:cs typeface="Arial" pitchFamily="34" charset="0"/>
                    </a:rPr>
                    <a:t>M</a:t>
                  </a:r>
                  <a:endParaRPr lang="en-US" sz="1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3389478" y="5700330"/>
                  <a:ext cx="5760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latin typeface="Arial" pitchFamily="34" charset="0"/>
                      <a:cs typeface="Arial" pitchFamily="34" charset="0"/>
                    </a:rPr>
                    <a:t>35  </a:t>
                  </a:r>
                  <a:r>
                    <a:rPr lang="en-US" sz="1000" b="1" dirty="0" smtClean="0">
                      <a:cs typeface="Arial" pitchFamily="34" charset="0"/>
                    </a:rPr>
                    <a:t>µ</a:t>
                  </a:r>
                  <a:r>
                    <a:rPr lang="en-US" sz="1000" b="1" dirty="0" smtClean="0">
                      <a:latin typeface="Arial" pitchFamily="34" charset="0"/>
                      <a:cs typeface="Arial" pitchFamily="34" charset="0"/>
                    </a:rPr>
                    <a:t>M</a:t>
                  </a:r>
                  <a:endParaRPr lang="en-US" sz="1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873390" y="5129955"/>
                  <a:ext cx="66754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latin typeface="Arial" pitchFamily="34" charset="0"/>
                      <a:cs typeface="Arial" pitchFamily="34" charset="0"/>
                    </a:rPr>
                    <a:t>Control</a:t>
                  </a:r>
                  <a:endParaRPr lang="en-US" sz="1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2104678" y="4434384"/>
                  <a:ext cx="5760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latin typeface="Arial" pitchFamily="34" charset="0"/>
                      <a:cs typeface="Arial" pitchFamily="34" charset="0"/>
                    </a:rPr>
                    <a:t>10 </a:t>
                  </a:r>
                  <a:r>
                    <a:rPr lang="en-US" sz="1000" b="1" dirty="0" smtClean="0">
                      <a:latin typeface="Calibri"/>
                      <a:cs typeface="Arial" pitchFamily="34" charset="0"/>
                    </a:rPr>
                    <a:t>µ</a:t>
                  </a:r>
                  <a:r>
                    <a:rPr lang="en-US" sz="1000" b="1" dirty="0" smtClean="0">
                      <a:latin typeface="Arial" pitchFamily="34" charset="0"/>
                      <a:cs typeface="Arial" pitchFamily="34" charset="0"/>
                    </a:rPr>
                    <a:t>M</a:t>
                  </a:r>
                  <a:endParaRPr lang="en-US" sz="1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1429110" y="5057947"/>
                  <a:ext cx="284711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TextBox 68"/>
                <p:cNvSpPr txBox="1"/>
                <p:nvPr/>
              </p:nvSpPr>
              <p:spPr>
                <a:xfrm>
                  <a:off x="1293648" y="4841923"/>
                  <a:ext cx="640600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10 µm</a:t>
                  </a:r>
                  <a:endParaRPr lang="en-IN" sz="1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75" name="Picture 18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653173" y="4121843"/>
                  <a:ext cx="1083091" cy="10081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76" name="Picture 19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3029438" y="4697907"/>
                  <a:ext cx="1159172" cy="10081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78" name="Picture 21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1805302" y="3473771"/>
                  <a:ext cx="1152128" cy="10081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82" name="Picture 22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1805302" y="4697906"/>
                  <a:ext cx="1152128" cy="10081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83" name="Straight Arrow Connector 82"/>
                <p:cNvCxnSpPr/>
                <p:nvPr/>
              </p:nvCxnSpPr>
              <p:spPr>
                <a:xfrm flipH="1">
                  <a:off x="2729531" y="4193851"/>
                  <a:ext cx="155891" cy="59375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Arrow Connector 86"/>
                <p:cNvCxnSpPr/>
                <p:nvPr/>
              </p:nvCxnSpPr>
              <p:spPr>
                <a:xfrm>
                  <a:off x="3245462" y="4841923"/>
                  <a:ext cx="144016" cy="7200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Arrow Connector 88"/>
                <p:cNvCxnSpPr/>
                <p:nvPr/>
              </p:nvCxnSpPr>
              <p:spPr>
                <a:xfrm flipH="1" flipV="1">
                  <a:off x="2453374" y="5562003"/>
                  <a:ext cx="144016" cy="2887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Arrow Connector 89"/>
                <p:cNvCxnSpPr/>
                <p:nvPr/>
              </p:nvCxnSpPr>
              <p:spPr>
                <a:xfrm flipH="1" flipV="1">
                  <a:off x="2021326" y="5273971"/>
                  <a:ext cx="178520" cy="83634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Arrow Connector 90"/>
                <p:cNvCxnSpPr/>
                <p:nvPr/>
              </p:nvCxnSpPr>
              <p:spPr>
                <a:xfrm flipH="1" flipV="1">
                  <a:off x="2237350" y="4913931"/>
                  <a:ext cx="144016" cy="11813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Arrow Connector 91"/>
                <p:cNvCxnSpPr/>
                <p:nvPr/>
              </p:nvCxnSpPr>
              <p:spPr>
                <a:xfrm flipV="1">
                  <a:off x="3389478" y="5345979"/>
                  <a:ext cx="72008" cy="144016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Arrow Connector 92"/>
                <p:cNvCxnSpPr/>
                <p:nvPr/>
              </p:nvCxnSpPr>
              <p:spPr>
                <a:xfrm flipH="1">
                  <a:off x="3749518" y="4985939"/>
                  <a:ext cx="144016" cy="144016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Arrow Connector 93"/>
                <p:cNvCxnSpPr/>
                <p:nvPr/>
              </p:nvCxnSpPr>
              <p:spPr>
                <a:xfrm flipH="1">
                  <a:off x="3965542" y="4769915"/>
                  <a:ext cx="144016" cy="7200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Arrow Connector 94"/>
                <p:cNvCxnSpPr/>
                <p:nvPr/>
              </p:nvCxnSpPr>
              <p:spPr>
                <a:xfrm flipH="1">
                  <a:off x="2525382" y="4769915"/>
                  <a:ext cx="144016" cy="7200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Arrow Connector 95"/>
                <p:cNvCxnSpPr/>
                <p:nvPr/>
              </p:nvCxnSpPr>
              <p:spPr>
                <a:xfrm flipH="1">
                  <a:off x="3749518" y="5417987"/>
                  <a:ext cx="144016" cy="7200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/>
                <p:cNvCxnSpPr/>
                <p:nvPr/>
              </p:nvCxnSpPr>
              <p:spPr>
                <a:xfrm>
                  <a:off x="2597390" y="3905819"/>
                  <a:ext cx="144016" cy="7200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1" name="Group 100"/>
                <p:cNvGrpSpPr/>
                <p:nvPr/>
              </p:nvGrpSpPr>
              <p:grpSpPr>
                <a:xfrm>
                  <a:off x="1720255" y="4217104"/>
                  <a:ext cx="640600" cy="253916"/>
                  <a:chOff x="2605435" y="5729018"/>
                  <a:chExt cx="640600" cy="253916"/>
                </a:xfrm>
              </p:grpSpPr>
              <p:sp>
                <p:nvSpPr>
                  <p:cNvPr id="102" name="TextBox 101"/>
                  <p:cNvSpPr txBox="1"/>
                  <p:nvPr/>
                </p:nvSpPr>
                <p:spPr>
                  <a:xfrm>
                    <a:off x="2605435" y="5729018"/>
                    <a:ext cx="640600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10 µm</a:t>
                    </a:r>
                    <a:endParaRPr lang="en-IN" sz="1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cxnSp>
                <p:nvCxnSpPr>
                  <p:cNvPr id="103" name="Straight Connector 102"/>
                  <p:cNvCxnSpPr/>
                  <p:nvPr/>
                </p:nvCxnSpPr>
                <p:spPr>
                  <a:xfrm>
                    <a:off x="2725701" y="5946551"/>
                    <a:ext cx="284711" cy="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3842395" y="5661248"/>
                  <a:ext cx="284711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6" name="Group 55"/>
                <p:cNvGrpSpPr/>
                <p:nvPr/>
              </p:nvGrpSpPr>
              <p:grpSpPr>
                <a:xfrm>
                  <a:off x="3025924" y="3473771"/>
                  <a:ext cx="1163197" cy="1206834"/>
                  <a:chOff x="3029438" y="3473771"/>
                  <a:chExt cx="1163197" cy="1206834"/>
                </a:xfrm>
              </p:grpSpPr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3325029" y="4434384"/>
                    <a:ext cx="576063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latin typeface="Arial" pitchFamily="34" charset="0"/>
                        <a:cs typeface="Arial" pitchFamily="34" charset="0"/>
                      </a:rPr>
                      <a:t>15  </a:t>
                    </a:r>
                    <a:r>
                      <a:rPr lang="en-US" sz="1000" b="1" dirty="0" smtClean="0">
                        <a:cs typeface="Arial" pitchFamily="34" charset="0"/>
                      </a:rPr>
                      <a:t>µ</a:t>
                    </a:r>
                    <a:r>
                      <a:rPr lang="en-US" sz="1000" b="1" dirty="0" smtClean="0">
                        <a:latin typeface="Arial" pitchFamily="34" charset="0"/>
                        <a:cs typeface="Arial" pitchFamily="34" charset="0"/>
                      </a:rPr>
                      <a:t>M</a:t>
                    </a:r>
                    <a:endParaRPr lang="en-US" sz="10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pic>
                <p:nvPicPr>
                  <p:cNvPr id="77" name="Picture 20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lum contrast="20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29438" y="3473771"/>
                    <a:ext cx="1163197" cy="100811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85" name="Straight Arrow Connector 84"/>
                  <p:cNvCxnSpPr/>
                  <p:nvPr/>
                </p:nvCxnSpPr>
                <p:spPr>
                  <a:xfrm flipH="1">
                    <a:off x="3749518" y="4193851"/>
                    <a:ext cx="72008" cy="144016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Arrow Connector 85"/>
                  <p:cNvCxnSpPr/>
                  <p:nvPr/>
                </p:nvCxnSpPr>
                <p:spPr>
                  <a:xfrm flipH="1">
                    <a:off x="3317470" y="3833811"/>
                    <a:ext cx="144016" cy="72008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Arrow Connector 96"/>
                  <p:cNvCxnSpPr/>
                  <p:nvPr/>
                </p:nvCxnSpPr>
                <p:spPr>
                  <a:xfrm flipH="1" flipV="1">
                    <a:off x="3893534" y="3689795"/>
                    <a:ext cx="72008" cy="144016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Arrow Connector 97"/>
                  <p:cNvCxnSpPr/>
                  <p:nvPr/>
                </p:nvCxnSpPr>
                <p:spPr>
                  <a:xfrm flipH="1" flipV="1">
                    <a:off x="3245462" y="4193851"/>
                    <a:ext cx="112300" cy="173736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/>
                  <p:cNvCxnSpPr/>
                  <p:nvPr/>
                </p:nvCxnSpPr>
                <p:spPr>
                  <a:xfrm>
                    <a:off x="3851920" y="4437112"/>
                    <a:ext cx="284711" cy="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8" name="Straight Connector 107"/>
                <p:cNvCxnSpPr/>
                <p:nvPr/>
              </p:nvCxnSpPr>
              <p:spPr>
                <a:xfrm>
                  <a:off x="2627784" y="5661248"/>
                  <a:ext cx="284711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0" name="Straight Connector 59"/>
              <p:cNvCxnSpPr/>
              <p:nvPr/>
            </p:nvCxnSpPr>
            <p:spPr>
              <a:xfrm>
                <a:off x="699334" y="5037886"/>
                <a:ext cx="28471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57392" y="0"/>
            <a:ext cx="8856984" cy="6781844"/>
            <a:chOff x="157392" y="0"/>
            <a:chExt cx="8856984" cy="6781844"/>
          </a:xfrm>
        </p:grpSpPr>
        <p:sp>
          <p:nvSpPr>
            <p:cNvPr id="4" name="TextBox 3"/>
            <p:cNvSpPr txBox="1"/>
            <p:nvPr/>
          </p:nvSpPr>
          <p:spPr>
            <a:xfrm>
              <a:off x="179512" y="0"/>
              <a:ext cx="370823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E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535308" y="404664"/>
              <a:ext cx="8149855" cy="5726986"/>
              <a:chOff x="535308" y="341600"/>
              <a:chExt cx="8149855" cy="5726986"/>
            </a:xfrm>
          </p:grpSpPr>
          <p:pic>
            <p:nvPicPr>
              <p:cNvPr id="10" name="Picture 5"/>
              <p:cNvPicPr>
                <a:picLocks noChangeAspect="1" noChangeArrowheads="1"/>
              </p:cNvPicPr>
              <p:nvPr/>
            </p:nvPicPr>
            <p:blipFill>
              <a:blip r:embed="rId2" cstate="print">
                <a:biLevel thresh="50000"/>
              </a:blip>
              <a:srcRect t="1397"/>
              <a:stretch>
                <a:fillRect/>
              </a:stretch>
            </p:blipFill>
            <p:spPr bwMode="auto">
              <a:xfrm>
                <a:off x="535308" y="341600"/>
                <a:ext cx="2592288" cy="2583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865671" y="467174"/>
                <a:ext cx="12214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SubG1 = 0.5 ± 0.1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G1 = 63.6 ± 1.9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S = 8.3 ± 0.8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G2/M = 27.1 ±1.2</a:t>
                </a:r>
                <a:endParaRPr lang="en-IN" sz="9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237500" y="2924944"/>
                <a:ext cx="1180441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Untreated</a:t>
                </a:r>
                <a:endParaRPr lang="en-US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pic>
            <p:nvPicPr>
              <p:cNvPr id="11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biLevel thresh="50000"/>
              </a:blip>
              <a:srcRect/>
              <a:stretch>
                <a:fillRect/>
              </a:stretch>
            </p:blipFill>
            <p:spPr bwMode="auto">
              <a:xfrm>
                <a:off x="3271612" y="357366"/>
                <a:ext cx="2630951" cy="2567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3482979" y="447817"/>
                <a:ext cx="12582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SubG1 = 0.4 ± 0.1  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G1 = 0.5 ± 0.5 *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S = 96.9 ± 1.8 *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G2/M = 2.0 ± 0.2 *</a:t>
                </a:r>
                <a:endParaRPr lang="en-IN" sz="9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242083" y="2891963"/>
                <a:ext cx="794474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10 µM</a:t>
                </a:r>
                <a:endParaRPr lang="en-US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pic>
            <p:nvPicPr>
              <p:cNvPr id="12" name="Picture 7"/>
              <p:cNvPicPr>
                <a:picLocks noChangeAspect="1" noChangeArrowheads="1"/>
              </p:cNvPicPr>
              <p:nvPr/>
            </p:nvPicPr>
            <p:blipFill>
              <a:blip r:embed="rId4" cstate="print">
                <a:biLevel thresh="50000"/>
              </a:blip>
              <a:srcRect/>
              <a:stretch>
                <a:fillRect/>
              </a:stretch>
            </p:blipFill>
            <p:spPr bwMode="auto">
              <a:xfrm>
                <a:off x="6039448" y="357366"/>
                <a:ext cx="2645715" cy="2567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6271238" y="492438"/>
                <a:ext cx="13832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SubG1 = 11.2 ± 0.3 *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G1 = 6.7 ± 0.4 *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S = 67.4 ± 0.7 *</a:t>
                </a:r>
              </a:p>
              <a:p>
                <a:r>
                  <a:rPr lang="en-US" sz="900" b="1" dirty="0" smtClean="0">
                    <a:latin typeface="Helvetica" pitchFamily="34" charset="0"/>
                    <a:cs typeface="Helvetica" pitchFamily="34" charset="0"/>
                  </a:rPr>
                  <a:t>G2/M = 14.0 ± 0.5</a:t>
                </a:r>
                <a:endParaRPr lang="en-IN" sz="9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984496" y="2924944"/>
                <a:ext cx="794474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15 µM</a:t>
                </a:r>
                <a:endParaRPr lang="en-US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1702307" y="3278162"/>
                <a:ext cx="2593183" cy="2448272"/>
                <a:chOff x="467544" y="3861048"/>
                <a:chExt cx="2593183" cy="2448272"/>
              </a:xfrm>
            </p:grpSpPr>
            <p:pic>
              <p:nvPicPr>
                <p:cNvPr id="9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biLevel thresh="50000"/>
                </a:blip>
                <a:srcRect/>
                <a:stretch>
                  <a:fillRect/>
                </a:stretch>
              </p:blipFill>
              <p:spPr bwMode="auto">
                <a:xfrm>
                  <a:off x="467544" y="3861048"/>
                  <a:ext cx="2593183" cy="24482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690390" y="3975273"/>
                  <a:ext cx="144974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 smtClean="0">
                      <a:latin typeface="Helvetica" pitchFamily="34" charset="0"/>
                      <a:cs typeface="Helvetica" pitchFamily="34" charset="0"/>
                    </a:rPr>
                    <a:t>SubG1 = 15.6 ± 0.2 *</a:t>
                  </a:r>
                </a:p>
                <a:p>
                  <a:r>
                    <a:rPr lang="en-US" sz="900" b="1" dirty="0" smtClean="0">
                      <a:latin typeface="Helvetica" pitchFamily="34" charset="0"/>
                      <a:cs typeface="Helvetica" pitchFamily="34" charset="0"/>
                    </a:rPr>
                    <a:t>G1 = 5.3 ± 0.2 *</a:t>
                  </a:r>
                </a:p>
                <a:p>
                  <a:r>
                    <a:rPr lang="en-US" sz="900" b="1" dirty="0" smtClean="0">
                      <a:latin typeface="Helvetica" pitchFamily="34" charset="0"/>
                      <a:cs typeface="Helvetica" pitchFamily="34" charset="0"/>
                    </a:rPr>
                    <a:t>S = 53.1 ± 1.7 *</a:t>
                  </a:r>
                </a:p>
                <a:p>
                  <a:r>
                    <a:rPr lang="en-US" sz="900" b="1" dirty="0" smtClean="0">
                      <a:latin typeface="Helvetica" pitchFamily="34" charset="0"/>
                      <a:cs typeface="Helvetica" pitchFamily="34" charset="0"/>
                    </a:rPr>
                    <a:t>G2/M = 25.0 ± 0.4</a:t>
                  </a:r>
                  <a:endParaRPr lang="en-IN" sz="900" b="1" dirty="0">
                    <a:latin typeface="Helvetica" pitchFamily="34" charset="0"/>
                    <a:cs typeface="Helvetica" pitchFamily="34" charset="0"/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2623540" y="5729655"/>
                <a:ext cx="794474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25 µM</a:t>
                </a:r>
                <a:endParaRPr lang="en-US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4831078" y="3278162"/>
                <a:ext cx="2616998" cy="2467674"/>
                <a:chOff x="4547290" y="2649492"/>
                <a:chExt cx="2616998" cy="2467674"/>
              </a:xfrm>
            </p:grpSpPr>
            <p:pic>
              <p:nvPicPr>
                <p:cNvPr id="8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biLevel thresh="50000"/>
                </a:blip>
                <a:srcRect/>
                <a:stretch>
                  <a:fillRect/>
                </a:stretch>
              </p:blipFill>
              <p:spPr bwMode="auto">
                <a:xfrm>
                  <a:off x="4547290" y="2649492"/>
                  <a:ext cx="2616998" cy="24676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TextBox 16"/>
                <p:cNvSpPr txBox="1"/>
                <p:nvPr/>
              </p:nvSpPr>
              <p:spPr>
                <a:xfrm>
                  <a:off x="4751792" y="2759854"/>
                  <a:ext cx="142998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 smtClean="0">
                      <a:latin typeface="Helvetica" pitchFamily="34" charset="0"/>
                      <a:cs typeface="Helvetica" pitchFamily="34" charset="0"/>
                    </a:rPr>
                    <a:t>SubG1 = 29.6 ± 0.5 *</a:t>
                  </a:r>
                </a:p>
                <a:p>
                  <a:r>
                    <a:rPr lang="en-US" sz="900" b="1" dirty="0" smtClean="0">
                      <a:latin typeface="Helvetica" pitchFamily="34" charset="0"/>
                      <a:cs typeface="Helvetica" pitchFamily="34" charset="0"/>
                    </a:rPr>
                    <a:t>G1 = 9.4 ± 1.2</a:t>
                  </a:r>
                </a:p>
                <a:p>
                  <a:r>
                    <a:rPr lang="en-US" sz="900" b="1" dirty="0" smtClean="0">
                      <a:latin typeface="Helvetica" pitchFamily="34" charset="0"/>
                      <a:cs typeface="Helvetica" pitchFamily="34" charset="0"/>
                    </a:rPr>
                    <a:t>S = 48.5 ± 0.8</a:t>
                  </a:r>
                </a:p>
                <a:p>
                  <a:r>
                    <a:rPr lang="en-US" sz="900" b="1" dirty="0" smtClean="0">
                      <a:latin typeface="Helvetica" pitchFamily="34" charset="0"/>
                      <a:cs typeface="Helvetica" pitchFamily="34" charset="0"/>
                    </a:rPr>
                    <a:t>G2/M = 11.4 ± 0.8</a:t>
                  </a:r>
                  <a:endParaRPr lang="en-IN" sz="900" b="1" dirty="0">
                    <a:latin typeface="Helvetica" pitchFamily="34" charset="0"/>
                    <a:cs typeface="Helvetica" pitchFamily="34" charset="0"/>
                  </a:endParaRPr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5760360" y="5745421"/>
                <a:ext cx="794474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35 µM</a:t>
                </a:r>
                <a:endParaRPr lang="en-US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57392" y="6135513"/>
              <a:ext cx="8856984" cy="646331"/>
            </a:xfrm>
            <a:prstGeom prst="rect">
              <a:avLst/>
            </a:prstGeom>
            <a:solidFill>
              <a:srgbClr val="FFFF6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BNFA-D causes apoptosis as well as a clear cut ‘S’ phase arrest in MCF-7 breast cancer cells.</a:t>
              </a:r>
              <a:endParaRPr lang="en-US" b="1" dirty="0"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0" y="0"/>
            <a:ext cx="9144000" cy="6852285"/>
            <a:chOff x="0" y="0"/>
            <a:chExt cx="9144000" cy="6852285"/>
          </a:xfrm>
        </p:grpSpPr>
        <p:pic>
          <p:nvPicPr>
            <p:cNvPr id="61" name="Picture 4"/>
            <p:cNvPicPr>
              <a:picLocks noChangeAspect="1" noChangeArrowheads="1"/>
            </p:cNvPicPr>
            <p:nvPr/>
          </p:nvPicPr>
          <p:blipFill>
            <a:blip r:embed="rId2" cstate="print">
              <a:lum contrast="40000"/>
            </a:blip>
            <a:srcRect l="4878" r="2439"/>
            <a:stretch>
              <a:fillRect/>
            </a:stretch>
          </p:blipFill>
          <p:spPr bwMode="auto">
            <a:xfrm>
              <a:off x="179512" y="1441630"/>
              <a:ext cx="2932536" cy="2880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62" name="Picture 5"/>
            <p:cNvPicPr>
              <a:picLocks noChangeAspect="1" noChangeArrowheads="1"/>
            </p:cNvPicPr>
            <p:nvPr/>
          </p:nvPicPr>
          <p:blipFill>
            <a:blip r:embed="rId3" cstate="print">
              <a:lum contrast="40000"/>
            </a:blip>
            <a:srcRect r="2439"/>
            <a:stretch>
              <a:fillRect/>
            </a:stretch>
          </p:blipFill>
          <p:spPr bwMode="auto">
            <a:xfrm>
              <a:off x="181561" y="2441532"/>
              <a:ext cx="2936608" cy="3600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63" name="Picture 6"/>
            <p:cNvPicPr>
              <a:picLocks noChangeAspect="1" noChangeArrowheads="1"/>
            </p:cNvPicPr>
            <p:nvPr/>
          </p:nvPicPr>
          <p:blipFill>
            <a:blip r:embed="rId4" cstate="print">
              <a:lum bright="10000" contrast="40000"/>
            </a:blip>
            <a:srcRect/>
            <a:stretch>
              <a:fillRect/>
            </a:stretch>
          </p:blipFill>
          <p:spPr bwMode="auto">
            <a:xfrm>
              <a:off x="181561" y="3006963"/>
              <a:ext cx="2936608" cy="5040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64" name="Picture 7"/>
            <p:cNvPicPr>
              <a:picLocks noChangeAspect="1" noChangeArrowheads="1"/>
            </p:cNvPicPr>
            <p:nvPr/>
          </p:nvPicPr>
          <p:blipFill>
            <a:blip r:embed="rId5" cstate="print">
              <a:lum contrast="40000"/>
            </a:blip>
            <a:srcRect/>
            <a:stretch>
              <a:fillRect/>
            </a:stretch>
          </p:blipFill>
          <p:spPr bwMode="auto">
            <a:xfrm flipH="1">
              <a:off x="179512" y="960932"/>
              <a:ext cx="2936608" cy="2880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cxnSp>
          <p:nvCxnSpPr>
            <p:cNvPr id="67" name="Straight Arrow Connector 66"/>
            <p:cNvCxnSpPr/>
            <p:nvPr/>
          </p:nvCxnSpPr>
          <p:spPr>
            <a:xfrm>
              <a:off x="3213302" y="3249595"/>
              <a:ext cx="3430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3595763" y="3102192"/>
              <a:ext cx="76911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APC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>
              <a:off x="3208339" y="3917662"/>
              <a:ext cx="3430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3568632" y="3757964"/>
              <a:ext cx="76911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AKT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536539" y="4411172"/>
              <a:ext cx="153951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Phospho-AKT (Ser 473)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3195857" y="4549606"/>
              <a:ext cx="3430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3190376" y="1596271"/>
              <a:ext cx="3430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562139" y="1437851"/>
              <a:ext cx="123816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500" b="1" dirty="0" smtClean="0">
                  <a:latin typeface="Helvetica" pitchFamily="34" charset="0"/>
                  <a:cs typeface="Helvetica" pitchFamily="34" charset="0"/>
                </a:rPr>
                <a:t>β</a:t>
              </a:r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-Catenin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3209732" y="2609733"/>
              <a:ext cx="3430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3552265" y="2455657"/>
              <a:ext cx="127227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Cyclin D1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>
              <a:off x="3179557" y="1117161"/>
              <a:ext cx="3430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3537685" y="979204"/>
              <a:ext cx="76911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PTEN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88" name="Straight Arrow Connector 87"/>
            <p:cNvCxnSpPr/>
            <p:nvPr/>
          </p:nvCxnSpPr>
          <p:spPr>
            <a:xfrm>
              <a:off x="3187317" y="5185573"/>
              <a:ext cx="3430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3537685" y="5021249"/>
              <a:ext cx="63877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PI3K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pic>
          <p:nvPicPr>
            <p:cNvPr id="91" name="Picture 18"/>
            <p:cNvPicPr>
              <a:picLocks noChangeAspect="1" noChangeArrowheads="1"/>
            </p:cNvPicPr>
            <p:nvPr/>
          </p:nvPicPr>
          <p:blipFill>
            <a:blip r:embed="rId6" cstate="print">
              <a:lum contrast="40000"/>
            </a:blip>
            <a:srcRect/>
            <a:stretch>
              <a:fillRect/>
            </a:stretch>
          </p:blipFill>
          <p:spPr bwMode="auto">
            <a:xfrm>
              <a:off x="181561" y="1924420"/>
              <a:ext cx="2936608" cy="31993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cxnSp>
          <p:nvCxnSpPr>
            <p:cNvPr id="93" name="Straight Arrow Connector 92"/>
            <p:cNvCxnSpPr/>
            <p:nvPr/>
          </p:nvCxnSpPr>
          <p:spPr>
            <a:xfrm>
              <a:off x="3188089" y="2116163"/>
              <a:ext cx="3430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3548319" y="1972147"/>
              <a:ext cx="102840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C-MYC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347864" y="608161"/>
              <a:ext cx="141027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BNFA-D (µM)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9616" y="438033"/>
              <a:ext cx="29523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    0        10       15        25        35 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126" name="Straight Arrow Connector 125"/>
            <p:cNvCxnSpPr/>
            <p:nvPr/>
          </p:nvCxnSpPr>
          <p:spPr>
            <a:xfrm flipV="1">
              <a:off x="107504" y="726065"/>
              <a:ext cx="3216285" cy="57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253903" y="712813"/>
              <a:ext cx="276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1.0     1.5      2.9       3.0     11.0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286933" y="1183427"/>
              <a:ext cx="276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1.0     0.5      0.1       0.0      0.0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286933" y="1684511"/>
              <a:ext cx="276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1.0     0.8      0.4       0.1      0.1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86933" y="2201623"/>
              <a:ext cx="276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1.0     0.8      0.6       0.1      0.0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16025" y="2756421"/>
              <a:ext cx="28322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 1.0      0.9      0.9      0.8       0.9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88032" y="3450721"/>
              <a:ext cx="276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1.0     0.9      0.7      0.7       0.8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86933" y="4111321"/>
              <a:ext cx="276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1.0     0.9      1.0      0.8       0.1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86933" y="4719480"/>
              <a:ext cx="276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1.0     0.6      0.2      0.2       0.1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4788024" y="600943"/>
              <a:ext cx="276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1.0     1.5      1.3      1.4       2.0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pic>
          <p:nvPicPr>
            <p:cNvPr id="143" name="Picture 2"/>
            <p:cNvPicPr>
              <a:picLocks noChangeAspect="1" noChangeArrowheads="1"/>
            </p:cNvPicPr>
            <p:nvPr/>
          </p:nvPicPr>
          <p:blipFill>
            <a:blip r:embed="rId7" cstate="print">
              <a:lum contrast="40000"/>
            </a:blip>
            <a:srcRect/>
            <a:stretch>
              <a:fillRect/>
            </a:stretch>
          </p:blipFill>
          <p:spPr bwMode="auto">
            <a:xfrm>
              <a:off x="144016" y="3699990"/>
              <a:ext cx="3024336" cy="4615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144" name="Picture 3"/>
            <p:cNvPicPr>
              <a:picLocks noChangeAspect="1" noChangeArrowheads="1"/>
            </p:cNvPicPr>
            <p:nvPr/>
          </p:nvPicPr>
          <p:blipFill>
            <a:blip r:embed="rId8" cstate="print">
              <a:lum contrast="40000"/>
            </a:blip>
            <a:srcRect/>
            <a:stretch>
              <a:fillRect/>
            </a:stretch>
          </p:blipFill>
          <p:spPr bwMode="auto">
            <a:xfrm>
              <a:off x="144016" y="4358695"/>
              <a:ext cx="3024336" cy="391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145" name="Picture 4"/>
            <p:cNvPicPr>
              <a:picLocks noChangeAspect="1" noChangeArrowheads="1"/>
            </p:cNvPicPr>
            <p:nvPr/>
          </p:nvPicPr>
          <p:blipFill>
            <a:blip r:embed="rId9" cstate="print">
              <a:lum bright="10000" contrast="40000"/>
            </a:blip>
            <a:srcRect/>
            <a:stretch>
              <a:fillRect/>
            </a:stretch>
          </p:blipFill>
          <p:spPr bwMode="auto">
            <a:xfrm>
              <a:off x="144016" y="4966658"/>
              <a:ext cx="3024336" cy="390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grpSp>
          <p:nvGrpSpPr>
            <p:cNvPr id="98" name="Group 97"/>
            <p:cNvGrpSpPr/>
            <p:nvPr/>
          </p:nvGrpSpPr>
          <p:grpSpPr>
            <a:xfrm>
              <a:off x="4699248" y="905458"/>
              <a:ext cx="4444752" cy="2637842"/>
              <a:chOff x="144016" y="5478500"/>
              <a:chExt cx="4444752" cy="2637842"/>
            </a:xfrm>
          </p:grpSpPr>
          <p:pic>
            <p:nvPicPr>
              <p:cNvPr id="65" name="Picture 12"/>
              <p:cNvPicPr>
                <a:picLocks noChangeAspect="1" noChangeArrowheads="1"/>
              </p:cNvPicPr>
              <p:nvPr/>
            </p:nvPicPr>
            <p:blipFill>
              <a:blip r:embed="rId10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181561" y="6594548"/>
                <a:ext cx="2936608" cy="39645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66" name="Picture 13"/>
              <p:cNvPicPr>
                <a:picLocks noChangeAspect="1" noChangeArrowheads="1"/>
              </p:cNvPicPr>
              <p:nvPr/>
            </p:nvPicPr>
            <p:blipFill>
              <a:blip r:embed="rId11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181561" y="7201522"/>
                <a:ext cx="2936608" cy="3010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cxnSp>
            <p:nvCxnSpPr>
              <p:cNvPr id="77" name="Straight Arrow Connector 76"/>
              <p:cNvCxnSpPr/>
              <p:nvPr/>
            </p:nvCxnSpPr>
            <p:spPr>
              <a:xfrm>
                <a:off x="3184519" y="7350485"/>
                <a:ext cx="34300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0" name="TextBox 79"/>
              <p:cNvSpPr txBox="1"/>
              <p:nvPr/>
            </p:nvSpPr>
            <p:spPr>
              <a:xfrm>
                <a:off x="3537685" y="7199695"/>
                <a:ext cx="638779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p21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cxnSp>
            <p:nvCxnSpPr>
              <p:cNvPr id="81" name="Straight Arrow Connector 80"/>
              <p:cNvCxnSpPr/>
              <p:nvPr/>
            </p:nvCxnSpPr>
            <p:spPr>
              <a:xfrm>
                <a:off x="3197641" y="7939121"/>
                <a:ext cx="34300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3552199" y="7774286"/>
                <a:ext cx="98430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GAPDH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cxnSp>
            <p:nvCxnSpPr>
              <p:cNvPr id="83" name="Straight Arrow Connector 82"/>
              <p:cNvCxnSpPr/>
              <p:nvPr/>
            </p:nvCxnSpPr>
            <p:spPr>
              <a:xfrm>
                <a:off x="3160959" y="6788756"/>
                <a:ext cx="34300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>
                <a:off x="3186017" y="6214731"/>
                <a:ext cx="34300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5" name="TextBox 84"/>
              <p:cNvSpPr txBox="1"/>
              <p:nvPr/>
            </p:nvSpPr>
            <p:spPr>
              <a:xfrm>
                <a:off x="3537685" y="6059187"/>
                <a:ext cx="1051083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P-GSK3</a:t>
                </a:r>
                <a:r>
                  <a:rPr lang="el-GR" sz="1500" b="1" dirty="0" smtClean="0">
                    <a:latin typeface="Helvetica" pitchFamily="34" charset="0"/>
                    <a:cs typeface="Helvetica" pitchFamily="34" charset="0"/>
                  </a:rPr>
                  <a:t>β</a:t>
                </a:r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 </a:t>
                </a:r>
              </a:p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(Ser 9)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3537685" y="6646080"/>
                <a:ext cx="65554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CK1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cxnSp>
            <p:nvCxnSpPr>
              <p:cNvPr id="87" name="Straight Arrow Connector 86"/>
              <p:cNvCxnSpPr/>
              <p:nvPr/>
            </p:nvCxnSpPr>
            <p:spPr>
              <a:xfrm>
                <a:off x="3172908" y="5635120"/>
                <a:ext cx="343005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9" name="TextBox 88"/>
              <p:cNvSpPr txBox="1"/>
              <p:nvPr/>
            </p:nvSpPr>
            <p:spPr>
              <a:xfrm>
                <a:off x="3537685" y="5478707"/>
                <a:ext cx="839031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GSK3</a:t>
                </a:r>
                <a:r>
                  <a:rPr lang="el-GR" sz="1500" b="1" dirty="0" smtClean="0">
                    <a:latin typeface="Helvetica" pitchFamily="34" charset="0"/>
                    <a:cs typeface="Helvetica" pitchFamily="34" charset="0"/>
                  </a:rPr>
                  <a:t>β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pic>
            <p:nvPicPr>
              <p:cNvPr id="95" name="Picture 2"/>
              <p:cNvPicPr>
                <a:picLocks noChangeAspect="1" noChangeArrowheads="1"/>
              </p:cNvPicPr>
              <p:nvPr/>
            </p:nvPicPr>
            <p:blipFill>
              <a:blip r:embed="rId12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181561" y="7695933"/>
                <a:ext cx="2936608" cy="42040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28" name="Picture 2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181561" y="5478500"/>
                <a:ext cx="2936608" cy="35585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139" name="TextBox 138"/>
              <p:cNvSpPr txBox="1"/>
              <p:nvPr/>
            </p:nvSpPr>
            <p:spPr>
              <a:xfrm>
                <a:off x="286933" y="5769131"/>
                <a:ext cx="27613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1.0     0.5      0.1      0.1       0.1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286933" y="6332274"/>
                <a:ext cx="27613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1.0     1.4      1.5      1.4       1.9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286933" y="6941139"/>
                <a:ext cx="27613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1.0     0.9      1.2      1.2      10.0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286933" y="7450041"/>
                <a:ext cx="27613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1.0     1.0      1.0      1.0        1.0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pic>
            <p:nvPicPr>
              <p:cNvPr id="146" name="Picture 5"/>
              <p:cNvPicPr>
                <a:picLocks noChangeAspect="1" noChangeArrowheads="1"/>
              </p:cNvPicPr>
              <p:nvPr/>
            </p:nvPicPr>
            <p:blipFill>
              <a:blip r:embed="rId14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144016" y="6004486"/>
                <a:ext cx="3024336" cy="37142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</p:grpSp>
        <p:sp>
          <p:nvSpPr>
            <p:cNvPr id="59" name="TextBox 58"/>
            <p:cNvSpPr txBox="1"/>
            <p:nvPr/>
          </p:nvSpPr>
          <p:spPr>
            <a:xfrm>
              <a:off x="0" y="0"/>
              <a:ext cx="1187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Figure 2</a:t>
              </a:r>
              <a:endParaRPr lang="en-US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07504" y="6021288"/>
              <a:ext cx="8856984" cy="830997"/>
            </a:xfrm>
            <a:prstGeom prst="rect">
              <a:avLst/>
            </a:prstGeom>
            <a:solidFill>
              <a:srgbClr val="FFFF6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Helvetica" pitchFamily="34" charset="0"/>
                  <a:cs typeface="Helvetica" pitchFamily="34" charset="0"/>
                </a:rPr>
                <a:t>BNFA-D inhibits Wnt signaling cascade  by activating PTEN.</a:t>
              </a:r>
              <a:endParaRPr lang="en-US" sz="2400" b="1" dirty="0">
                <a:latin typeface="Helvetica" pitchFamily="34" charset="0"/>
                <a:cs typeface="Helvetica" pitchFamily="34" charset="0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716016" y="3645024"/>
            <a:ext cx="4355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1600" b="1" dirty="0" err="1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Phosphatase</a:t>
            </a: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 and </a:t>
            </a:r>
            <a:r>
              <a:rPr lang="en-US" sz="1600" b="1" dirty="0" err="1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tensin</a:t>
            </a: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 homologue deleted on chromosome 10.</a:t>
            </a:r>
          </a:p>
          <a:p>
            <a:pPr algn="ctr"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Dual </a:t>
            </a:r>
            <a:r>
              <a:rPr lang="en-US" sz="1600" b="1" dirty="0" err="1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phosphatase</a:t>
            </a:r>
            <a:endParaRPr lang="en-US" sz="1600" b="1" dirty="0" smtClean="0">
              <a:solidFill>
                <a:srgbClr val="002060"/>
              </a:solidFill>
              <a:latin typeface="Helvetica" pitchFamily="34" charset="0"/>
              <a:cs typeface="Helvetica" pitchFamily="34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Lipid </a:t>
            </a:r>
            <a:r>
              <a:rPr lang="en-US" sz="1600" b="1" dirty="0" err="1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phosphatase</a:t>
            </a: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, PTEN metabolizes PIP3.</a:t>
            </a:r>
          </a:p>
          <a:p>
            <a:pPr algn="ctr"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Protein </a:t>
            </a:r>
            <a:r>
              <a:rPr lang="en-US" sz="1600" b="1" dirty="0" err="1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phosphatase</a:t>
            </a: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, PTEN </a:t>
            </a:r>
            <a:r>
              <a:rPr lang="en-US" sz="1600" b="1" dirty="0" err="1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autodephosphorylates</a:t>
            </a: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 itself at </a:t>
            </a:r>
            <a:r>
              <a:rPr lang="en-US" sz="1600" b="1" dirty="0" err="1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threonine</a:t>
            </a:r>
            <a:r>
              <a:rPr lang="en-US" sz="16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 366 as well as acts as an antagonist to PI3K</a:t>
            </a:r>
            <a:endParaRPr lang="en-US" sz="1600" b="1" dirty="0">
              <a:solidFill>
                <a:srgbClr val="002060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2008" y="582588"/>
            <a:ext cx="353108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Helvetica" pitchFamily="34" charset="0"/>
                <a:cs typeface="Helvetica" pitchFamily="34" charset="0"/>
              </a:rPr>
              <a:t>A</a:t>
            </a:r>
            <a:endParaRPr lang="en-IN" sz="16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38972" y="582588"/>
            <a:ext cx="353108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Helvetica" pitchFamily="34" charset="0"/>
                <a:cs typeface="Helvetica" pitchFamily="34" charset="0"/>
              </a:rPr>
              <a:t>B</a:t>
            </a:r>
            <a:endParaRPr lang="en-IN" sz="1600" b="1" dirty="0"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215444" y="1205136"/>
            <a:ext cx="3691894" cy="2880320"/>
            <a:chOff x="5004048" y="2276872"/>
            <a:chExt cx="3764364" cy="2880320"/>
          </a:xfrm>
        </p:grpSpPr>
        <p:graphicFrame>
          <p:nvGraphicFramePr>
            <p:cNvPr id="31" name="Chart 30"/>
            <p:cNvGraphicFramePr/>
            <p:nvPr/>
          </p:nvGraphicFramePr>
          <p:xfrm>
            <a:off x="5004048" y="2276872"/>
            <a:ext cx="3764364" cy="2880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2" name="TextBox 31"/>
            <p:cNvSpPr txBox="1"/>
            <p:nvPr/>
          </p:nvSpPr>
          <p:spPr>
            <a:xfrm>
              <a:off x="7694114" y="2564904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*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325556" y="4314187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*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7312463" y="1484784"/>
            <a:ext cx="21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*</a:t>
            </a:r>
            <a:endParaRPr lang="en-IN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92583" y="1264060"/>
            <a:ext cx="21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*</a:t>
            </a:r>
            <a:endParaRPr lang="en-IN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144016"/>
            <a:ext cx="125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Figure 3</a:t>
            </a:r>
            <a:endParaRPr lang="en-US" b="1" dirty="0"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226864" y="745564"/>
            <a:ext cx="4921200" cy="3259500"/>
            <a:chOff x="226864" y="1772816"/>
            <a:chExt cx="4921200" cy="3259500"/>
          </a:xfrm>
        </p:grpSpPr>
        <p:sp>
          <p:nvSpPr>
            <p:cNvPr id="41" name="TextBox 40"/>
            <p:cNvSpPr txBox="1"/>
            <p:nvPr/>
          </p:nvSpPr>
          <p:spPr>
            <a:xfrm>
              <a:off x="462730" y="1772816"/>
              <a:ext cx="400110" cy="117384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err="1" smtClean="0">
                  <a:latin typeface="Helvetica" pitchFamily="34" charset="0"/>
                  <a:cs typeface="Helvetica" pitchFamily="34" charset="0"/>
                </a:rPr>
                <a:t>Lysate</a:t>
              </a:r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+</a:t>
              </a:r>
              <a:r>
                <a:rPr lang="en-US" sz="1400" b="1" dirty="0" err="1" smtClean="0">
                  <a:latin typeface="Helvetica" pitchFamily="34" charset="0"/>
                  <a:cs typeface="Helvetica" pitchFamily="34" charset="0"/>
                </a:rPr>
                <a:t>IgG</a:t>
              </a:r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81333" y="2515209"/>
              <a:ext cx="400110" cy="40332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0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49437" y="2437079"/>
              <a:ext cx="400110" cy="48145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10 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905634" y="2446492"/>
              <a:ext cx="400110" cy="472042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15  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431976" y="2518523"/>
              <a:ext cx="400110" cy="40285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25 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932343" y="2518053"/>
              <a:ext cx="400110" cy="402854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35 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791204" y="2777730"/>
              <a:ext cx="135686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BNFA-D (µM)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>
              <a:off x="226864" y="2971181"/>
              <a:ext cx="362539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3811627" y="3346788"/>
              <a:ext cx="126442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500" b="1" dirty="0" smtClean="0">
                  <a:latin typeface="Helvetica" pitchFamily="34" charset="0"/>
                  <a:cs typeface="Helvetica" pitchFamily="34" charset="0"/>
                </a:rPr>
                <a:t>β</a:t>
              </a:r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-</a:t>
              </a:r>
              <a:r>
                <a:rPr lang="en-US" sz="1500" b="1" dirty="0" err="1" smtClean="0">
                  <a:latin typeface="Helvetica" pitchFamily="34" charset="0"/>
                  <a:cs typeface="Helvetica" pitchFamily="34" charset="0"/>
                </a:rPr>
                <a:t>Catenin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822364" y="4051664"/>
              <a:ext cx="7529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PTEN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3569070" y="3503048"/>
              <a:ext cx="3137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3569070" y="4199047"/>
              <a:ext cx="3137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53" name="Picture 6"/>
            <p:cNvPicPr>
              <a:picLocks noChangeAspect="1" noChangeArrowheads="1"/>
            </p:cNvPicPr>
            <p:nvPr/>
          </p:nvPicPr>
          <p:blipFill>
            <a:blip r:embed="rId3" cstate="print">
              <a:lum bright="-20000" contrast="40000"/>
            </a:blip>
            <a:srcRect r="11562" b="1564"/>
            <a:stretch>
              <a:fillRect/>
            </a:stretch>
          </p:blipFill>
          <p:spPr bwMode="auto">
            <a:xfrm>
              <a:off x="242630" y="3242283"/>
              <a:ext cx="3241746" cy="4747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54" name="Picture 9"/>
            <p:cNvPicPr>
              <a:picLocks noChangeAspect="1" noChangeArrowheads="1"/>
            </p:cNvPicPr>
            <p:nvPr/>
          </p:nvPicPr>
          <p:blipFill>
            <a:blip r:embed="rId4" cstate="print">
              <a:lum bright="-20000" contrast="40000"/>
            </a:blip>
            <a:srcRect/>
            <a:stretch>
              <a:fillRect/>
            </a:stretch>
          </p:blipFill>
          <p:spPr bwMode="auto">
            <a:xfrm>
              <a:off x="252516" y="3956322"/>
              <a:ext cx="3243463" cy="46878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55" name="TextBox 54"/>
            <p:cNvSpPr txBox="1"/>
            <p:nvPr/>
          </p:nvSpPr>
          <p:spPr>
            <a:xfrm>
              <a:off x="242630" y="2980652"/>
              <a:ext cx="33632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             1        1       0.1       0        0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42630" y="3701959"/>
              <a:ext cx="3438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           1        2.8      3.3      3.2     3.5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46534" y="4709151"/>
              <a:ext cx="633507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Lane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>
              <a:off x="3590558" y="4840990"/>
              <a:ext cx="3137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331017" y="4670552"/>
              <a:ext cx="321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Helvetica" pitchFamily="34" charset="0"/>
                  <a:cs typeface="Helvetica" pitchFamily="34" charset="0"/>
                </a:rPr>
                <a:t>  1       2         3         4         5         6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23528" y="4423464"/>
              <a:ext cx="321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b="1" dirty="0" smtClean="0">
                  <a:latin typeface="Helvetica" pitchFamily="34" charset="0"/>
                  <a:cs typeface="Helvetica" pitchFamily="34" charset="0"/>
                </a:rPr>
                <a:t>   -       +         +         +         +         + </a:t>
              </a:r>
              <a:endParaRPr lang="en-IN" sz="14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824624" y="4401979"/>
              <a:ext cx="13234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latin typeface="Helvetica" pitchFamily="34" charset="0"/>
                  <a:cs typeface="Helvetica" pitchFamily="34" charset="0"/>
                </a:rPr>
                <a:t>Anti-GSK-3</a:t>
              </a:r>
              <a:r>
                <a:rPr lang="el-GR" sz="1500" b="1" dirty="0" smtClean="0">
                  <a:latin typeface="Helvetica" pitchFamily="34" charset="0"/>
                  <a:cs typeface="Helvetica" pitchFamily="34" charset="0"/>
                </a:rPr>
                <a:t>β</a:t>
              </a:r>
              <a:endParaRPr lang="en-IN" sz="1500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>
              <a:off x="3577536" y="4577360"/>
              <a:ext cx="3137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157392" y="4077072"/>
            <a:ext cx="8856984" cy="267765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BNFA-D regulates the physical interaction between GSK-3</a:t>
            </a:r>
            <a:r>
              <a:rPr lang="el-GR" sz="2400" b="1" dirty="0" smtClean="0">
                <a:latin typeface="Helvetica" pitchFamily="34" charset="0"/>
                <a:cs typeface="Helvetica" pitchFamily="34" charset="0"/>
              </a:rPr>
              <a:t>β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 with PTEN.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 A dose dependent decrease in </a:t>
            </a:r>
            <a:r>
              <a:rPr lang="el-GR" sz="2400" b="1" dirty="0" smtClean="0">
                <a:latin typeface="Helvetica" pitchFamily="34" charset="0"/>
                <a:cs typeface="Helvetica" pitchFamily="34" charset="0"/>
              </a:rPr>
              <a:t>β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-</a:t>
            </a:r>
            <a:r>
              <a:rPr lang="en-US" sz="2400" b="1" dirty="0" err="1" smtClean="0">
                <a:latin typeface="Helvetica" pitchFamily="34" charset="0"/>
                <a:cs typeface="Helvetica" pitchFamily="34" charset="0"/>
              </a:rPr>
              <a:t>Catenin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, a substrate of GSK-3</a:t>
            </a:r>
            <a:r>
              <a:rPr lang="el-GR" sz="2400" b="1" dirty="0" smtClean="0">
                <a:latin typeface="Helvetica" pitchFamily="34" charset="0"/>
                <a:cs typeface="Helvetica" pitchFamily="34" charset="0"/>
              </a:rPr>
              <a:t>β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 was observed. 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BNFA-D </a:t>
            </a:r>
            <a:r>
              <a:rPr lang="en-US" sz="2400" b="1" dirty="0" err="1" smtClean="0">
                <a:latin typeface="Helvetica" pitchFamily="34" charset="0"/>
                <a:cs typeface="Helvetica" pitchFamily="34" charset="0"/>
              </a:rPr>
              <a:t>upregulated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 PTEN activated GSK-3</a:t>
            </a:r>
            <a:r>
              <a:rPr lang="el-GR" sz="2400" b="1" dirty="0" smtClean="0">
                <a:latin typeface="Helvetica" pitchFamily="34" charset="0"/>
                <a:cs typeface="Helvetica" pitchFamily="34" charset="0"/>
              </a:rPr>
              <a:t>β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 leading to the </a:t>
            </a:r>
            <a:r>
              <a:rPr lang="en-US" sz="2400" b="1" dirty="0" err="1" smtClean="0">
                <a:latin typeface="Helvetica" pitchFamily="34" charset="0"/>
                <a:cs typeface="Helvetica" pitchFamily="34" charset="0"/>
              </a:rPr>
              <a:t>downregulation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 of </a:t>
            </a:r>
            <a:r>
              <a:rPr lang="el-GR" sz="2400" b="1" dirty="0" smtClean="0">
                <a:latin typeface="Helvetica" pitchFamily="34" charset="0"/>
                <a:cs typeface="Helvetica" pitchFamily="34" charset="0"/>
              </a:rPr>
              <a:t>β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-</a:t>
            </a:r>
            <a:r>
              <a:rPr lang="en-US" sz="2400" b="1" dirty="0" err="1" smtClean="0">
                <a:latin typeface="Helvetica" pitchFamily="34" charset="0"/>
                <a:cs typeface="Helvetica" pitchFamily="34" charset="0"/>
              </a:rPr>
              <a:t>Catenin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 thereby inhibiting </a:t>
            </a:r>
            <a:r>
              <a:rPr lang="en-US" sz="2400" b="1" dirty="0" err="1" smtClean="0">
                <a:latin typeface="Helvetica" pitchFamily="34" charset="0"/>
                <a:cs typeface="Helvetica" pitchFamily="34" charset="0"/>
              </a:rPr>
              <a:t>Wnt</a:t>
            </a:r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 cascade.   </a:t>
            </a:r>
            <a:endParaRPr lang="en-US" sz="2400" b="1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332655"/>
            <a:ext cx="3600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A</a:t>
            </a:r>
            <a:endParaRPr lang="en-IN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5976" y="332655"/>
            <a:ext cx="3600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B</a:t>
            </a:r>
            <a:endParaRPr lang="en-IN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792" y="3284984"/>
            <a:ext cx="408339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C</a:t>
            </a:r>
            <a:endParaRPr lang="en-IN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92280" y="455374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   </a:t>
            </a:r>
            <a:endParaRPr lang="en-IN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68344" y="46257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   </a:t>
            </a:r>
            <a:endParaRPr lang="en-IN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68144" y="440972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     </a:t>
            </a:r>
            <a:endParaRPr lang="en-IN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44208" y="440972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 pitchFamily="34" charset="0"/>
                <a:cs typeface="Helvetica" pitchFamily="34" charset="0"/>
              </a:rPr>
              <a:t>     </a:t>
            </a:r>
            <a:endParaRPr lang="en-IN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60255" y="3356992"/>
            <a:ext cx="427769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D</a:t>
            </a:r>
            <a:endParaRPr lang="en-IN" b="1" dirty="0"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4788024" y="404664"/>
            <a:ext cx="4104456" cy="2808312"/>
            <a:chOff x="4693137" y="404664"/>
            <a:chExt cx="4104456" cy="2808312"/>
          </a:xfrm>
        </p:grpSpPr>
        <p:graphicFrame>
          <p:nvGraphicFramePr>
            <p:cNvPr id="85" name="Chart 84"/>
            <p:cNvGraphicFramePr/>
            <p:nvPr/>
          </p:nvGraphicFramePr>
          <p:xfrm>
            <a:off x="4693137" y="404664"/>
            <a:ext cx="4104456" cy="28083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6" name="TextBox 85"/>
            <p:cNvSpPr txBox="1"/>
            <p:nvPr/>
          </p:nvSpPr>
          <p:spPr>
            <a:xfrm>
              <a:off x="6969045" y="1444896"/>
              <a:ext cx="336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*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8275027" y="721554"/>
              <a:ext cx="336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*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619635" y="1006318"/>
              <a:ext cx="336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*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111552" y="3140968"/>
            <a:ext cx="4032448" cy="2952328"/>
            <a:chOff x="5111552" y="3356992"/>
            <a:chExt cx="4032448" cy="2736304"/>
          </a:xfrm>
        </p:grpSpPr>
        <p:graphicFrame>
          <p:nvGraphicFramePr>
            <p:cNvPr id="108" name="Chart 107"/>
            <p:cNvGraphicFramePr/>
            <p:nvPr/>
          </p:nvGraphicFramePr>
          <p:xfrm>
            <a:off x="5111552" y="3356992"/>
            <a:ext cx="4032448" cy="27363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9" name="TextBox 108"/>
            <p:cNvSpPr txBox="1"/>
            <p:nvPr/>
          </p:nvSpPr>
          <p:spPr>
            <a:xfrm>
              <a:off x="8212876" y="506941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*</a:t>
              </a:r>
              <a:endParaRPr lang="en-IN" b="1" dirty="0">
                <a:latin typeface="Helvetica" pitchFamily="34" charset="0"/>
                <a:cs typeface="Helvetica" pitchFamily="34" charset="0"/>
              </a:endParaRPr>
            </a:p>
          </p:txBody>
        </p:sp>
      </p:grpSp>
      <p:graphicFrame>
        <p:nvGraphicFramePr>
          <p:cNvPr id="51" name="Chart 50"/>
          <p:cNvGraphicFramePr/>
          <p:nvPr/>
        </p:nvGraphicFramePr>
        <p:xfrm>
          <a:off x="395538" y="332656"/>
          <a:ext cx="4032447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1321760" y="13718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*</a:t>
            </a:r>
            <a:endParaRPr lang="en-IN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572172" y="138902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*</a:t>
            </a:r>
            <a:endParaRPr lang="en-IN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0"/>
            <a:ext cx="125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Helvetica" pitchFamily="34" charset="0"/>
                <a:cs typeface="Helvetica" pitchFamily="34" charset="0"/>
              </a:rPr>
              <a:t>Figure 4</a:t>
            </a:r>
            <a:endParaRPr lang="en-US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7220" y="6298654"/>
            <a:ext cx="8856984" cy="400110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Helvetica" pitchFamily="34" charset="0"/>
                <a:cs typeface="Helvetica" pitchFamily="34" charset="0"/>
              </a:rPr>
              <a:t>BNFA-D mediated inhibition of </a:t>
            </a:r>
            <a:r>
              <a:rPr lang="en-US" sz="2000" b="1" dirty="0" err="1" smtClean="0">
                <a:latin typeface="Helvetica" pitchFamily="34" charset="0"/>
                <a:cs typeface="Helvetica" pitchFamily="34" charset="0"/>
              </a:rPr>
              <a:t>Wnt</a:t>
            </a:r>
            <a:r>
              <a:rPr lang="en-US" sz="2000" b="1" dirty="0" smtClean="0">
                <a:latin typeface="Helvetica" pitchFamily="34" charset="0"/>
                <a:cs typeface="Helvetica" pitchFamily="34" charset="0"/>
              </a:rPr>
              <a:t>/TCF signaling depends on PTEN.</a:t>
            </a:r>
            <a:endParaRPr lang="en-US" sz="2000" b="1" dirty="0"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444327" y="3573016"/>
            <a:ext cx="3416234" cy="2508106"/>
            <a:chOff x="444327" y="3573016"/>
            <a:chExt cx="3416234" cy="2508106"/>
          </a:xfrm>
        </p:grpSpPr>
        <p:grpSp>
          <p:nvGrpSpPr>
            <p:cNvPr id="70" name="Group 69"/>
            <p:cNvGrpSpPr/>
            <p:nvPr/>
          </p:nvGrpSpPr>
          <p:grpSpPr>
            <a:xfrm>
              <a:off x="444327" y="3573016"/>
              <a:ext cx="3416234" cy="2508106"/>
              <a:chOff x="444327" y="3573016"/>
              <a:chExt cx="3416234" cy="2508106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524976" y="5170909"/>
                <a:ext cx="7561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Control </a:t>
                </a:r>
                <a:endParaRPr lang="en-IN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893127" y="4570337"/>
                <a:ext cx="6480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 </a:t>
                </a:r>
                <a:r>
                  <a:rPr lang="en-US" sz="1200" b="1" dirty="0" smtClean="0">
                    <a:latin typeface="Calibri"/>
                    <a:cs typeface="Arial" pitchFamily="34" charset="0"/>
                  </a:rPr>
                  <a:t>µM</a:t>
                </a:r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IN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927036" y="5799931"/>
                <a:ext cx="6873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25 </a:t>
                </a:r>
                <a:r>
                  <a:rPr lang="en-US" sz="1200" b="1" dirty="0" smtClean="0">
                    <a:latin typeface="Calibri"/>
                    <a:cs typeface="Arial" pitchFamily="34" charset="0"/>
                  </a:rPr>
                  <a:t>µM</a:t>
                </a:r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IN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982773" y="4558462"/>
                <a:ext cx="61863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15 </a:t>
                </a:r>
                <a:r>
                  <a:rPr lang="en-US" sz="1200" b="1" dirty="0" smtClean="0">
                    <a:latin typeface="Calibri"/>
                    <a:cs typeface="Arial" pitchFamily="34" charset="0"/>
                  </a:rPr>
                  <a:t>µM</a:t>
                </a:r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IN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039153" y="5804123"/>
                <a:ext cx="6873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35 </a:t>
                </a:r>
                <a:r>
                  <a:rPr lang="en-US" sz="1200" b="1" dirty="0" smtClean="0">
                    <a:latin typeface="Calibri"/>
                    <a:cs typeface="Arial" pitchFamily="34" charset="0"/>
                  </a:rPr>
                  <a:t>µM</a:t>
                </a:r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IN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1245056" y="4954885"/>
                <a:ext cx="288032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1106049" y="4450829"/>
                <a:ext cx="5710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10 µm</a:t>
                </a:r>
                <a:endParaRPr lang="en-IN" sz="1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55" name="Picture 11" descr="C:\Users\ssiddharth\Desktop\R1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4327" y="4187180"/>
                <a:ext cx="1088761" cy="1008112"/>
              </a:xfrm>
              <a:prstGeom prst="rect">
                <a:avLst/>
              </a:prstGeom>
              <a:noFill/>
            </p:spPr>
          </p:pic>
          <p:pic>
            <p:nvPicPr>
              <p:cNvPr id="57" name="Picture 1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596455" y="3573016"/>
                <a:ext cx="1094095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8" name="Picture 15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596455" y="4787627"/>
                <a:ext cx="1092581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0" name="Picture 1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771800" y="3573085"/>
                <a:ext cx="1088761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1" name="Picture 1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757224" y="4791819"/>
                <a:ext cx="1088760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29" name="Straight Arrow Connector 28"/>
              <p:cNvCxnSpPr/>
              <p:nvPr/>
            </p:nvCxnSpPr>
            <p:spPr>
              <a:xfrm flipH="1">
                <a:off x="2848282" y="5199484"/>
                <a:ext cx="144016" cy="720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Group 62"/>
              <p:cNvGrpSpPr/>
              <p:nvPr/>
            </p:nvGrpSpPr>
            <p:grpSpPr>
              <a:xfrm>
                <a:off x="1563430" y="4277330"/>
                <a:ext cx="571055" cy="247556"/>
                <a:chOff x="3883452" y="3845282"/>
                <a:chExt cx="571055" cy="247556"/>
              </a:xfrm>
            </p:grpSpPr>
            <p:cxnSp>
              <p:nvCxnSpPr>
                <p:cNvPr id="64" name="Straight Connector 63"/>
                <p:cNvCxnSpPr/>
                <p:nvPr/>
              </p:nvCxnSpPr>
              <p:spPr>
                <a:xfrm>
                  <a:off x="3978774" y="4092838"/>
                  <a:ext cx="32667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/>
              </p:nvSpPr>
              <p:spPr>
                <a:xfrm>
                  <a:off x="3883452" y="3845282"/>
                  <a:ext cx="57105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10 µm</a:t>
                  </a:r>
                  <a:endParaRPr lang="en-IN" sz="1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67" name="Straight Connector 66"/>
              <p:cNvCxnSpPr/>
              <p:nvPr/>
            </p:nvCxnSpPr>
            <p:spPr>
              <a:xfrm>
                <a:off x="1666970" y="5716530"/>
                <a:ext cx="32667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2828042" y="5724312"/>
                <a:ext cx="32667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3318680" y="4524886"/>
                <a:ext cx="32667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Straight Connector 70"/>
            <p:cNvCxnSpPr/>
            <p:nvPr/>
          </p:nvCxnSpPr>
          <p:spPr>
            <a:xfrm>
              <a:off x="483310" y="5132482"/>
              <a:ext cx="32667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131213" y="44624"/>
            <a:ext cx="8882041" cy="6608777"/>
            <a:chOff x="131213" y="44624"/>
            <a:chExt cx="8882041" cy="6608777"/>
          </a:xfrm>
        </p:grpSpPr>
        <p:sp>
          <p:nvSpPr>
            <p:cNvPr id="4" name="TextBox 3"/>
            <p:cNvSpPr txBox="1"/>
            <p:nvPr/>
          </p:nvSpPr>
          <p:spPr>
            <a:xfrm>
              <a:off x="131213" y="44624"/>
              <a:ext cx="40833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Calibri" pitchFamily="34" charset="0"/>
                </a:rPr>
                <a:t>E</a:t>
              </a:r>
              <a:endParaRPr lang="en-IN" b="1" dirty="0">
                <a:latin typeface="Calibri" pitchFamily="34" charset="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771911" y="538013"/>
              <a:ext cx="7673663" cy="5112569"/>
              <a:chOff x="251520" y="404663"/>
              <a:chExt cx="7673663" cy="5112569"/>
            </a:xfrm>
          </p:grpSpPr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843808" y="404664"/>
                <a:ext cx="2376264" cy="22734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364088" y="404663"/>
                <a:ext cx="2448272" cy="2327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6701048" y="492408"/>
                <a:ext cx="122413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SubG1 = 1.9 ± 0.3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G1 = 10.8 ± 0.4 *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S = 82.6 ± 0.7 *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G2/M = 1.6 ± 0.5 *</a:t>
                </a:r>
                <a:endParaRPr lang="en-IN" sz="9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092452" y="452164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SubG1 = 0.7 ± 0.1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G1 = 7.1± 0.5 *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S = 86.4 ± 1.8 *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G2/M = 1.9 ± 0.2 *</a:t>
                </a:r>
                <a:endParaRPr lang="en-IN" sz="900" b="1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51520" y="404664"/>
                <a:ext cx="2448272" cy="22639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487531" y="465555"/>
                <a:ext cx="11521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SubG1 = 1.1 ± 0.1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G1 = 60.8 ± 1.9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S = 10.2 ± 0.8</a:t>
                </a:r>
              </a:p>
              <a:p>
                <a:r>
                  <a:rPr lang="en-US" sz="900" b="1" dirty="0" smtClean="0">
                    <a:latin typeface="Arial" pitchFamily="34" charset="0"/>
                    <a:cs typeface="Arial" pitchFamily="34" charset="0"/>
                  </a:rPr>
                  <a:t>G2/M = 27.5 ± 1.2</a:t>
                </a:r>
                <a:endParaRPr lang="en-IN" sz="9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922584" y="2661420"/>
                <a:ext cx="1008111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Calibri" pitchFamily="34" charset="0"/>
                  </a:rPr>
                  <a:t>Untreated</a:t>
                </a:r>
                <a:endParaRPr lang="en-US" sz="1500" b="1" dirty="0">
                  <a:latin typeface="Calibri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659646" y="2673787"/>
                <a:ext cx="74737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Calibri" pitchFamily="34" charset="0"/>
                  </a:rPr>
                  <a:t>10 µM</a:t>
                </a:r>
                <a:endParaRPr lang="en-US" sz="1500" b="1" dirty="0">
                  <a:latin typeface="Calibri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228184" y="2722045"/>
                <a:ext cx="72549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Calibri" pitchFamily="34" charset="0"/>
                  </a:rPr>
                  <a:t>15 µM</a:t>
                </a:r>
                <a:endParaRPr lang="en-US" sz="1500" b="1" dirty="0">
                  <a:latin typeface="Calibri" pitchFamily="34" charset="0"/>
                </a:endParaRPr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1633019" y="3053051"/>
                <a:ext cx="2273009" cy="2452306"/>
                <a:chOff x="1633019" y="2798552"/>
                <a:chExt cx="2273009" cy="2452306"/>
              </a:xfrm>
            </p:grpSpPr>
            <p:pic>
              <p:nvPicPr>
                <p:cNvPr id="10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633019" y="2798552"/>
                  <a:ext cx="2214498" cy="21204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TextBox 12"/>
                <p:cNvSpPr txBox="1"/>
                <p:nvPr/>
              </p:nvSpPr>
              <p:spPr>
                <a:xfrm>
                  <a:off x="2722785" y="2920560"/>
                  <a:ext cx="118324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 smtClean="0">
                      <a:latin typeface="Arial" pitchFamily="34" charset="0"/>
                      <a:cs typeface="Arial" pitchFamily="34" charset="0"/>
                    </a:rPr>
                    <a:t>SubG1 = 1.8 ± 0.2</a:t>
                  </a:r>
                </a:p>
                <a:p>
                  <a:r>
                    <a:rPr lang="en-US" sz="900" b="1" dirty="0" smtClean="0">
                      <a:latin typeface="Arial" pitchFamily="34" charset="0"/>
                      <a:cs typeface="Arial" pitchFamily="34" charset="0"/>
                    </a:rPr>
                    <a:t>G1 = 10.6 ± 0.2 *</a:t>
                  </a:r>
                </a:p>
                <a:p>
                  <a:r>
                    <a:rPr lang="en-US" sz="900" b="1" dirty="0" smtClean="0">
                      <a:latin typeface="Arial" pitchFamily="34" charset="0"/>
                      <a:cs typeface="Arial" pitchFamily="34" charset="0"/>
                    </a:rPr>
                    <a:t>S = 82.9 ± 1.7 *</a:t>
                  </a:r>
                </a:p>
                <a:p>
                  <a:r>
                    <a:rPr lang="en-US" sz="900" b="1" dirty="0" smtClean="0">
                      <a:latin typeface="Arial" pitchFamily="34" charset="0"/>
                      <a:cs typeface="Arial" pitchFamily="34" charset="0"/>
                    </a:rPr>
                    <a:t>G2/M = 1.3 ±  0.4 *</a:t>
                  </a:r>
                  <a:endParaRPr lang="en-IN" sz="9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447526" y="4927693"/>
                  <a:ext cx="756321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b="1" dirty="0" smtClean="0">
                      <a:latin typeface="Calibri" pitchFamily="34" charset="0"/>
                    </a:rPr>
                    <a:t>25 µM</a:t>
                  </a:r>
                  <a:endParaRPr lang="en-US" sz="1500" b="1" dirty="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3989638" y="3055637"/>
                <a:ext cx="2336707" cy="2461595"/>
                <a:chOff x="3989638" y="2801138"/>
                <a:chExt cx="2336707" cy="2461595"/>
              </a:xfrm>
            </p:grpSpPr>
            <p:pic>
              <p:nvPicPr>
                <p:cNvPr id="11" name="Picture 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3989638" y="2801138"/>
                  <a:ext cx="2227079" cy="21356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4958193" y="2886987"/>
                  <a:ext cx="136815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 smtClean="0">
                      <a:latin typeface="Arial" pitchFamily="34" charset="0"/>
                      <a:cs typeface="Arial" pitchFamily="34" charset="0"/>
                    </a:rPr>
                    <a:t>SubG1 = 10.1 ± 0.5 *</a:t>
                  </a:r>
                </a:p>
                <a:p>
                  <a:r>
                    <a:rPr lang="en-US" sz="900" b="1" dirty="0" smtClean="0">
                      <a:latin typeface="Arial" pitchFamily="34" charset="0"/>
                      <a:cs typeface="Arial" pitchFamily="34" charset="0"/>
                    </a:rPr>
                    <a:t>G1 = 32.7 ± 1.2</a:t>
                  </a:r>
                </a:p>
                <a:p>
                  <a:r>
                    <a:rPr lang="en-US" sz="900" b="1" dirty="0" smtClean="0">
                      <a:latin typeface="Arial" pitchFamily="34" charset="0"/>
                      <a:cs typeface="Arial" pitchFamily="34" charset="0"/>
                    </a:rPr>
                    <a:t>S = 12.0 ± 0.8</a:t>
                  </a:r>
                </a:p>
                <a:p>
                  <a:r>
                    <a:rPr lang="en-US" sz="900" b="1" dirty="0" smtClean="0">
                      <a:latin typeface="Arial" pitchFamily="34" charset="0"/>
                      <a:cs typeface="Arial" pitchFamily="34" charset="0"/>
                    </a:rPr>
                    <a:t>G2/M = 42.8 ± 0.8</a:t>
                  </a:r>
                  <a:endParaRPr lang="en-IN" sz="9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4859475" y="4939568"/>
                  <a:ext cx="720637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b="1" dirty="0" smtClean="0">
                      <a:latin typeface="Calibri" pitchFamily="34" charset="0"/>
                    </a:rPr>
                    <a:t>35 µM</a:t>
                  </a:r>
                  <a:endParaRPr lang="en-US" sz="1500" b="1" dirty="0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27" name="TextBox 26"/>
            <p:cNvSpPr txBox="1"/>
            <p:nvPr/>
          </p:nvSpPr>
          <p:spPr>
            <a:xfrm>
              <a:off x="156270" y="5822404"/>
              <a:ext cx="8856984" cy="830997"/>
            </a:xfrm>
            <a:prstGeom prst="rect">
              <a:avLst/>
            </a:prstGeom>
            <a:solidFill>
              <a:srgbClr val="FFFF66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b="1" dirty="0" smtClean="0">
                  <a:latin typeface="Helvetica" pitchFamily="34" charset="0"/>
                  <a:cs typeface="Helvetica" pitchFamily="34" charset="0"/>
                </a:rPr>
                <a:t>BNFA-D treated PTEN knockdown cells an ‘S’ phase arrest with a minor increase in apoptotic population </a:t>
              </a:r>
              <a:endParaRPr lang="en-US" sz="2400" b="1" dirty="0"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/>
        </p:nvGrpSpPr>
        <p:grpSpPr>
          <a:xfrm>
            <a:off x="0" y="-375471"/>
            <a:ext cx="8855968" cy="7119929"/>
            <a:chOff x="0" y="-375471"/>
            <a:chExt cx="8855968" cy="7119929"/>
          </a:xfrm>
        </p:grpSpPr>
        <p:grpSp>
          <p:nvGrpSpPr>
            <p:cNvPr id="81" name="Group 80"/>
            <p:cNvGrpSpPr/>
            <p:nvPr/>
          </p:nvGrpSpPr>
          <p:grpSpPr>
            <a:xfrm>
              <a:off x="203839" y="-375471"/>
              <a:ext cx="6361143" cy="7119929"/>
              <a:chOff x="299089" y="-261171"/>
              <a:chExt cx="6361143" cy="7119929"/>
            </a:xfrm>
          </p:grpSpPr>
          <p:pic>
            <p:nvPicPr>
              <p:cNvPr id="49" name="Picture 7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20000" contrast="40000"/>
              </a:blip>
              <a:srcRect/>
              <a:stretch>
                <a:fillRect/>
              </a:stretch>
            </p:blipFill>
            <p:spPr bwMode="auto">
              <a:xfrm flipH="1">
                <a:off x="320171" y="3329125"/>
                <a:ext cx="3569277" cy="45339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cxnSp>
            <p:nvCxnSpPr>
              <p:cNvPr id="50" name="Straight Arrow Connector 49"/>
              <p:cNvCxnSpPr/>
              <p:nvPr/>
            </p:nvCxnSpPr>
            <p:spPr>
              <a:xfrm>
                <a:off x="3950742" y="1713080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4233124" y="1548762"/>
                <a:ext cx="85662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PTEN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pic>
            <p:nvPicPr>
              <p:cNvPr id="53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0000" contrast="40000"/>
              </a:blip>
              <a:srcRect/>
              <a:stretch>
                <a:fillRect/>
              </a:stretch>
            </p:blipFill>
            <p:spPr bwMode="auto">
              <a:xfrm>
                <a:off x="320171" y="4540214"/>
                <a:ext cx="3569277" cy="4217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54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10000" contrast="40000"/>
              </a:blip>
              <a:srcRect/>
              <a:stretch>
                <a:fillRect/>
              </a:stretch>
            </p:blipFill>
            <p:spPr bwMode="auto">
              <a:xfrm>
                <a:off x="320171" y="5179606"/>
                <a:ext cx="3569276" cy="34367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55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20000" contrast="40000"/>
              </a:blip>
              <a:srcRect/>
              <a:stretch>
                <a:fillRect/>
              </a:stretch>
            </p:blipFill>
            <p:spPr bwMode="auto">
              <a:xfrm>
                <a:off x="320171" y="3985002"/>
                <a:ext cx="3569277" cy="33591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56" name="Picture 7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10000" contrast="40000"/>
              </a:blip>
              <a:srcRect/>
              <a:stretch>
                <a:fillRect/>
              </a:stretch>
            </p:blipFill>
            <p:spPr bwMode="auto">
              <a:xfrm>
                <a:off x="320171" y="5755415"/>
                <a:ext cx="3569277" cy="4428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cxnSp>
            <p:nvCxnSpPr>
              <p:cNvPr id="57" name="Straight Arrow Connector 56"/>
              <p:cNvCxnSpPr/>
              <p:nvPr/>
            </p:nvCxnSpPr>
            <p:spPr>
              <a:xfrm>
                <a:off x="3948823" y="2327365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/>
              <p:cNvCxnSpPr/>
              <p:nvPr/>
            </p:nvCxnSpPr>
            <p:spPr>
              <a:xfrm>
                <a:off x="3948823" y="2964688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>
                <a:off x="3948823" y="3539989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/>
              <p:nvPr/>
            </p:nvCxnSpPr>
            <p:spPr>
              <a:xfrm>
                <a:off x="3948823" y="4159577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/>
              <p:cNvCxnSpPr/>
              <p:nvPr/>
            </p:nvCxnSpPr>
            <p:spPr>
              <a:xfrm>
                <a:off x="3948823" y="4821366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/>
              <p:cNvCxnSpPr/>
              <p:nvPr/>
            </p:nvCxnSpPr>
            <p:spPr>
              <a:xfrm>
                <a:off x="3937802" y="5365474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/>
              <p:cNvCxnSpPr/>
              <p:nvPr/>
            </p:nvCxnSpPr>
            <p:spPr>
              <a:xfrm>
                <a:off x="3948823" y="5989462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/>
              <p:cNvCxnSpPr/>
              <p:nvPr/>
            </p:nvCxnSpPr>
            <p:spPr>
              <a:xfrm>
                <a:off x="3948823" y="6632351"/>
                <a:ext cx="35019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4233124" y="2151285"/>
                <a:ext cx="85662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PI3K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233124" y="2786721"/>
                <a:ext cx="85662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AKT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233124" y="3359657"/>
                <a:ext cx="2427108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P-AKT (Ser 473)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4233124" y="3979245"/>
                <a:ext cx="85662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GSK3</a:t>
                </a:r>
                <a:r>
                  <a:rPr lang="el-GR" sz="1500" b="1" dirty="0" smtClean="0">
                    <a:latin typeface="Helvetica" pitchFamily="34" charset="0"/>
                    <a:cs typeface="Helvetica" pitchFamily="34" charset="0"/>
                  </a:rPr>
                  <a:t>β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4233124" y="4641034"/>
                <a:ext cx="242710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P-GSK3</a:t>
                </a:r>
                <a:r>
                  <a:rPr lang="el-GR" sz="1500" b="1" dirty="0" smtClean="0">
                    <a:latin typeface="Helvetica" pitchFamily="34" charset="0"/>
                    <a:cs typeface="Helvetica" pitchFamily="34" charset="0"/>
                  </a:rPr>
                  <a:t>β</a:t>
                </a:r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 (Ser 9)</a:t>
                </a:r>
                <a:endParaRPr lang="en-IN" sz="1500" b="1" dirty="0" smtClean="0">
                  <a:latin typeface="Helvetica" pitchFamily="34" charset="0"/>
                  <a:cs typeface="Helvetica" pitchFamily="34" charset="0"/>
                </a:endParaRPr>
              </a:p>
              <a:p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4233124" y="5179530"/>
                <a:ext cx="12849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500" b="1" dirty="0" smtClean="0">
                    <a:latin typeface="Helvetica" pitchFamily="34" charset="0"/>
                    <a:cs typeface="Helvetica" pitchFamily="34" charset="0"/>
                  </a:rPr>
                  <a:t>β</a:t>
                </a:r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-Catenin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233124" y="6462398"/>
                <a:ext cx="986948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GAPDH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233124" y="5813989"/>
                <a:ext cx="12849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Cyclin D1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 rot="2149274">
                <a:off x="1382347" y="-261171"/>
                <a:ext cx="615553" cy="157677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MCF-7 PTEN KNDN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519466" y="217494"/>
                <a:ext cx="400110" cy="104805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MCF-7 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677633" y="771691"/>
                <a:ext cx="400110" cy="49386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10 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2248718" y="702417"/>
                <a:ext cx="400110" cy="563136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15 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2819802" y="771691"/>
                <a:ext cx="400110" cy="49386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25 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3390886" y="771691"/>
                <a:ext cx="400110" cy="49386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35 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4192180" y="1100366"/>
                <a:ext cx="1454771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latin typeface="Helvetica" pitchFamily="34" charset="0"/>
                    <a:cs typeface="Helvetica" pitchFamily="34" charset="0"/>
                  </a:rPr>
                  <a:t>BNFA-D (µM)</a:t>
                </a:r>
                <a:endParaRPr lang="en-IN" sz="15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91557" y="1268760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1         0.1         0         0          0          0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91557" y="1859694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1         0.9      0.8       0.8       1          0.7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391557" y="2430648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1         1         0.9       0.9       1           1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391557" y="3084249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1        1.8       2.2       2.1      2.1        3.0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391557" y="3747633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1        0.1         0         0        0.1          0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391557" y="4289594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1         4         4.2       5.5      5.9         5.7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391557" y="4921224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1       1.3        1.1       1.1      0.9         1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391557" y="5480910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1         1           2        2.9      2.5         2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391557" y="6179161"/>
                <a:ext cx="34978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Helvetica" pitchFamily="34" charset="0"/>
                    <a:cs typeface="Helvetica" pitchFamily="34" charset="0"/>
                  </a:rPr>
                  <a:t>   1        1.3         1        1.2      1.2       1.1</a:t>
                </a:r>
                <a:endParaRPr lang="en-IN" sz="1400" b="1" dirty="0">
                  <a:latin typeface="Helvetica" pitchFamily="34" charset="0"/>
                  <a:cs typeface="Helvetica" pitchFamily="34" charset="0"/>
                </a:endParaRPr>
              </a:p>
            </p:txBody>
          </p:sp>
          <p:pic>
            <p:nvPicPr>
              <p:cNvPr id="91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320171" y="2673157"/>
                <a:ext cx="3569277" cy="44337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92" name="Picture 3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320171" y="1534526"/>
                <a:ext cx="3569277" cy="35770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93" name="Picture 4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299089" y="2090094"/>
                <a:ext cx="3600900" cy="37321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94" name="Picture 5"/>
              <p:cNvPicPr>
                <a:picLocks noChangeAspect="1" noChangeArrowheads="1"/>
              </p:cNvPicPr>
              <p:nvPr/>
            </p:nvPicPr>
            <p:blipFill>
              <a:blip r:embed="rId10" cstate="print">
                <a:lum contrast="40000"/>
              </a:blip>
              <a:srcRect/>
              <a:stretch>
                <a:fillRect/>
              </a:stretch>
            </p:blipFill>
            <p:spPr bwMode="auto">
              <a:xfrm>
                <a:off x="320171" y="6413746"/>
                <a:ext cx="3569277" cy="4450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cxnSp>
            <p:nvCxnSpPr>
              <p:cNvPr id="98" name="Straight Arrow Connector 97"/>
              <p:cNvCxnSpPr/>
              <p:nvPr/>
            </p:nvCxnSpPr>
            <p:spPr>
              <a:xfrm>
                <a:off x="336780" y="1272952"/>
                <a:ext cx="36004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/>
            <p:cNvSpPr txBox="1"/>
            <p:nvPr/>
          </p:nvSpPr>
          <p:spPr>
            <a:xfrm>
              <a:off x="0" y="0"/>
              <a:ext cx="14036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Figure 5</a:t>
              </a:r>
              <a:endParaRPr lang="en-US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796136" y="2132856"/>
              <a:ext cx="3059832" cy="3000821"/>
            </a:xfrm>
            <a:prstGeom prst="rect">
              <a:avLst/>
            </a:prstGeom>
            <a:solidFill>
              <a:srgbClr val="FFFF66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PTEN loss activates an upstream </a:t>
              </a:r>
              <a:r>
                <a:rPr lang="en-US" b="1" dirty="0" err="1" smtClean="0">
                  <a:latin typeface="Helvetica" pitchFamily="34" charset="0"/>
                  <a:cs typeface="Helvetica" pitchFamily="34" charset="0"/>
                </a:rPr>
                <a:t>proproliferative</a:t>
              </a: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 signaling environment evoked by PI3K leading to activation of </a:t>
              </a:r>
              <a:r>
                <a:rPr lang="en-US" b="1" dirty="0" err="1" smtClean="0">
                  <a:latin typeface="Helvetica" pitchFamily="34" charset="0"/>
                  <a:cs typeface="Helvetica" pitchFamily="34" charset="0"/>
                </a:rPr>
                <a:t>Wnt</a:t>
              </a: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 signaling cascade via inhibition of GSK3</a:t>
              </a:r>
              <a:r>
                <a:rPr lang="el-GR" b="1" dirty="0" smtClean="0">
                  <a:latin typeface="Helvetica" pitchFamily="34" charset="0"/>
                  <a:cs typeface="Helvetica" pitchFamily="34" charset="0"/>
                </a:rPr>
                <a:t>β</a:t>
              </a: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.</a:t>
              </a:r>
              <a:endParaRPr lang="en-US" b="1" dirty="0"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1738" y="19914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Helvetica" pitchFamily="34" charset="0"/>
                <a:cs typeface="Helvetica" pitchFamily="34" charset="0"/>
              </a:rPr>
              <a:t>Conclusion</a:t>
            </a:r>
            <a:endParaRPr lang="en-US" sz="4000" b="1" dirty="0"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08972" y="438150"/>
            <a:ext cx="8847876" cy="6525234"/>
            <a:chOff x="108972" y="38100"/>
            <a:chExt cx="8847876" cy="6525234"/>
          </a:xfrm>
        </p:grpSpPr>
        <p:sp>
          <p:nvSpPr>
            <p:cNvPr id="2" name="TextBox 1"/>
            <p:cNvSpPr txBox="1"/>
            <p:nvPr/>
          </p:nvSpPr>
          <p:spPr>
            <a:xfrm>
              <a:off x="108972" y="238526"/>
              <a:ext cx="3695650" cy="6324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BNFA-D inhibited breast cancer cells and caused apoptosis along with an ‘S’ arrest.</a:t>
              </a:r>
            </a:p>
            <a:p>
              <a:pPr algn="ctr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BNFA-D inhibits Wnt signaling cascade in breast cancer cells.</a:t>
              </a:r>
            </a:p>
            <a:p>
              <a:pPr algn="ctr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BNFA-D activated PTEN physically interacts with GSK-3</a:t>
              </a:r>
              <a:r>
                <a:rPr lang="el-GR" b="1" dirty="0" smtClean="0">
                  <a:latin typeface="Helvetica" pitchFamily="34" charset="0"/>
                  <a:cs typeface="Helvetica" pitchFamily="34" charset="0"/>
                </a:rPr>
                <a:t>β</a:t>
              </a: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 emphasizing a cross talk between PI3K/AKT and Wnt signaling.</a:t>
              </a:r>
            </a:p>
            <a:p>
              <a:pPr algn="ctr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Loss of PTEN activates PI3K/AKT/p- GSK-3</a:t>
              </a:r>
              <a:r>
                <a:rPr lang="el-GR" b="1" dirty="0" smtClean="0">
                  <a:latin typeface="Helvetica" pitchFamily="34" charset="0"/>
                  <a:cs typeface="Helvetica" pitchFamily="34" charset="0"/>
                </a:rPr>
                <a:t>β</a:t>
              </a: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 (Ser 9) axis causing </a:t>
              </a:r>
              <a:r>
                <a:rPr lang="en-US" b="1" dirty="0" err="1" smtClean="0">
                  <a:latin typeface="Helvetica" pitchFamily="34" charset="0"/>
                  <a:cs typeface="Helvetica" pitchFamily="34" charset="0"/>
                </a:rPr>
                <a:t>abberant</a:t>
              </a: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 </a:t>
              </a:r>
              <a:r>
                <a:rPr lang="en-US" b="1" dirty="0" err="1" smtClean="0">
                  <a:latin typeface="Helvetica" pitchFamily="34" charset="0"/>
                  <a:cs typeface="Helvetica" pitchFamily="34" charset="0"/>
                </a:rPr>
                <a:t>Wnt</a:t>
              </a:r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 activation. </a:t>
              </a:r>
              <a:endParaRPr lang="en-US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7372672" y="1893590"/>
              <a:ext cx="1584176" cy="93610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rPr>
                <a:t>PI3K</a:t>
              </a:r>
              <a:endParaRPr lang="en-US" sz="20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7642820" y="5007907"/>
              <a:ext cx="1224136" cy="936104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rPr>
                <a:t>GSK-3</a:t>
              </a:r>
              <a:r>
                <a:rPr lang="el-GR" sz="2000" b="1" dirty="0" smtClean="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rPr>
                <a:t>β</a:t>
              </a:r>
              <a:endParaRPr lang="en-US" sz="20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7490420" y="3417257"/>
              <a:ext cx="1436150" cy="985947"/>
            </a:xfrm>
            <a:prstGeom prst="triangl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rPr>
                <a:t>AKT</a:t>
              </a:r>
              <a:endParaRPr lang="en-US" sz="20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8" name="Diamond 7"/>
            <p:cNvSpPr/>
            <p:nvPr/>
          </p:nvSpPr>
          <p:spPr>
            <a:xfrm>
              <a:off x="4038228" y="1734716"/>
              <a:ext cx="1728192" cy="1428661"/>
            </a:xfrm>
            <a:prstGeom prst="diamond">
              <a:avLst/>
            </a:prstGeom>
            <a:solidFill>
              <a:srgbClr val="9933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PTEN</a:t>
              </a: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860504" y="2147714"/>
              <a:ext cx="1296144" cy="648072"/>
              <a:chOff x="5746204" y="2288371"/>
              <a:chExt cx="1296144" cy="648072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746204" y="2576403"/>
                <a:ext cx="1296144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7042348" y="2288371"/>
                <a:ext cx="0" cy="64807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Straight Arrow Connector 15"/>
            <p:cNvCxnSpPr/>
            <p:nvPr/>
          </p:nvCxnSpPr>
          <p:spPr>
            <a:xfrm>
              <a:off x="8255818" y="2966159"/>
              <a:ext cx="0" cy="3600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/>
            <p:nvPr/>
          </p:nvGrpSpPr>
          <p:grpSpPr>
            <a:xfrm>
              <a:off x="8070676" y="4493185"/>
              <a:ext cx="360040" cy="445696"/>
              <a:chOff x="8023164" y="4721785"/>
              <a:chExt cx="360040" cy="445696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8194476" y="4721785"/>
                <a:ext cx="0" cy="43204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8023164" y="5167481"/>
                <a:ext cx="36004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70276" y="4994126"/>
              <a:ext cx="158115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4546476" y="5164782"/>
              <a:ext cx="15255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 smtClean="0">
                  <a:latin typeface="Helvetica" pitchFamily="34" charset="0"/>
                  <a:cs typeface="Helvetica" pitchFamily="34" charset="0"/>
                </a:rPr>
                <a:t>Wnt</a:t>
              </a:r>
              <a:r>
                <a:rPr lang="en-US" sz="2000" b="1" dirty="0" smtClean="0">
                  <a:latin typeface="Helvetica" pitchFamily="34" charset="0"/>
                  <a:cs typeface="Helvetica" pitchFamily="34" charset="0"/>
                </a:rPr>
                <a:t> Signaling</a:t>
              </a:r>
              <a:endParaRPr lang="en-US" sz="2000" b="1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6" name="Right Arrow 25"/>
            <p:cNvSpPr/>
            <p:nvPr/>
          </p:nvSpPr>
          <p:spPr>
            <a:xfrm rot="8057956">
              <a:off x="5578040" y="1679023"/>
              <a:ext cx="671083" cy="360040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1" name="5-Point Star 30"/>
            <p:cNvSpPr/>
            <p:nvPr/>
          </p:nvSpPr>
          <p:spPr>
            <a:xfrm>
              <a:off x="5982444" y="38100"/>
              <a:ext cx="1728192" cy="16288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50868" y="662980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Helvetica" pitchFamily="34" charset="0"/>
                  <a:cs typeface="Helvetica" pitchFamily="34" charset="0"/>
                </a:rPr>
                <a:t>BNFA-D</a:t>
              </a:r>
              <a:endParaRPr lang="en-US" b="1" dirty="0"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6270476" y="5517232"/>
              <a:ext cx="129614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270476" y="5229200"/>
              <a:ext cx="0" cy="64807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9512" y="332656"/>
            <a:ext cx="8750442" cy="3312367"/>
            <a:chOff x="179512" y="332656"/>
            <a:chExt cx="8750442" cy="331236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302"/>
            <a:stretch>
              <a:fillRect/>
            </a:stretch>
          </p:blipFill>
          <p:spPr bwMode="auto">
            <a:xfrm>
              <a:off x="179512" y="764704"/>
              <a:ext cx="8750442" cy="2880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2913238" y="332656"/>
              <a:ext cx="33057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Helvetica" pitchFamily="34" charset="0"/>
                  <a:cs typeface="Helvetica" pitchFamily="34" charset="0"/>
                </a:rPr>
                <a:t>Oncology Research, 2013</a:t>
              </a:r>
              <a:endParaRPr lang="en-US" sz="2000" b="1" dirty="0"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il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44625"/>
            <a:ext cx="4680520" cy="2808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96" y="44624"/>
            <a:ext cx="4608512" cy="584775"/>
          </a:xfrm>
          <a:prstGeom prst="rect">
            <a:avLst/>
          </a:prstGeom>
          <a:solidFill>
            <a:srgbClr val="CEF3FE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2060"/>
                </a:solidFill>
                <a:cs typeface="Times New Roman" pitchFamily="18" charset="0"/>
              </a:rPr>
              <a:t>School of </a:t>
            </a:r>
            <a:r>
              <a:rPr lang="en-US" sz="1600" b="1" dirty="0" smtClean="0">
                <a:solidFill>
                  <a:srgbClr val="002060"/>
                </a:solidFill>
                <a:cs typeface="Times New Roman" pitchFamily="18" charset="0"/>
              </a:rPr>
              <a:t>Biotechnology, KIIT </a:t>
            </a:r>
            <a:r>
              <a:rPr lang="en-US" sz="1600" b="1" dirty="0">
                <a:solidFill>
                  <a:srgbClr val="002060"/>
                </a:solidFill>
                <a:cs typeface="Times New Roman" pitchFamily="18" charset="0"/>
              </a:rPr>
              <a:t>University, Bhubaneswar, </a:t>
            </a:r>
            <a:r>
              <a:rPr lang="en-US" sz="1600" b="1" dirty="0" smtClean="0">
                <a:solidFill>
                  <a:srgbClr val="002060"/>
                </a:solidFill>
                <a:cs typeface="Times New Roman" pitchFamily="18" charset="0"/>
              </a:rPr>
              <a:t>Odisha</a:t>
            </a:r>
            <a:endParaRPr lang="en-IN" sz="16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pic>
        <p:nvPicPr>
          <p:cNvPr id="7" name="Picture 6" descr="Chanakya-Nath-Kundu-labmemb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0368" y="2924944"/>
            <a:ext cx="5924512" cy="27785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" y="2780928"/>
            <a:ext cx="356388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cs typeface="Times New Roman" pitchFamily="18" charset="0"/>
              </a:rPr>
              <a:t>Our collaborators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cs typeface="Times New Roman" pitchFamily="18" charset="0"/>
              </a:rPr>
              <a:t>Dr. Robert W </a:t>
            </a:r>
            <a:r>
              <a:rPr lang="en-US" b="1" dirty="0" err="1" smtClean="0">
                <a:cs typeface="Times New Roman" pitchFamily="18" charset="0"/>
              </a:rPr>
              <a:t>Sobol</a:t>
            </a:r>
            <a:endParaRPr lang="en-US" b="1" dirty="0" smtClean="0">
              <a:cs typeface="Times New Roman" pitchFamily="18" charset="0"/>
            </a:endParaRPr>
          </a:p>
          <a:p>
            <a:r>
              <a:rPr lang="en-US" sz="1400" b="1" dirty="0" smtClean="0">
                <a:cs typeface="Times New Roman" pitchFamily="18" charset="0"/>
              </a:rPr>
              <a:t>     (University of Pittsburgh)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cs typeface="Times New Roman" pitchFamily="18" charset="0"/>
              </a:rPr>
              <a:t>Dr. Michael D Wyatt</a:t>
            </a:r>
          </a:p>
          <a:p>
            <a:r>
              <a:rPr lang="en-US" sz="1400" b="1" dirty="0" smtClean="0">
                <a:cs typeface="Times New Roman" pitchFamily="18" charset="0"/>
              </a:rPr>
              <a:t>     (South Carolina College of Pharmacy)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cs typeface="Times New Roman" pitchFamily="18" charset="0"/>
              </a:rPr>
              <a:t>Dr. Tathagata Choudhuri</a:t>
            </a:r>
          </a:p>
          <a:p>
            <a:r>
              <a:rPr lang="en-US" sz="1400" b="1" dirty="0" smtClean="0">
                <a:cs typeface="Times New Roman" pitchFamily="18" charset="0"/>
              </a:rPr>
              <a:t>     (Visva Bharati University)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cs typeface="Times New Roman" pitchFamily="18" charset="0"/>
              </a:rPr>
              <a:t>Dr. C R Patil</a:t>
            </a:r>
          </a:p>
          <a:p>
            <a:r>
              <a:rPr lang="en-US" sz="1400" b="1" dirty="0" smtClean="0">
                <a:cs typeface="Times New Roman" pitchFamily="18" charset="0"/>
              </a:rPr>
              <a:t>     (North Maharashtra University)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cs typeface="Times New Roman" pitchFamily="18" charset="0"/>
              </a:rPr>
              <a:t>Dr. </a:t>
            </a:r>
            <a:r>
              <a:rPr lang="en-US" b="1" dirty="0" err="1" smtClean="0">
                <a:cs typeface="Times New Roman" pitchFamily="18" charset="0"/>
              </a:rPr>
              <a:t>Chinmaya</a:t>
            </a:r>
            <a:r>
              <a:rPr lang="en-US" b="1" dirty="0" smtClean="0">
                <a:cs typeface="Times New Roman" pitchFamily="18" charset="0"/>
              </a:rPr>
              <a:t> </a:t>
            </a:r>
            <a:r>
              <a:rPr lang="en-US" b="1" dirty="0" err="1" smtClean="0">
                <a:cs typeface="Times New Roman" pitchFamily="18" charset="0"/>
              </a:rPr>
              <a:t>Choudhuri</a:t>
            </a:r>
            <a:endParaRPr lang="en-US" b="1" dirty="0" smtClean="0">
              <a:cs typeface="Times New Roman" pitchFamily="18" charset="0"/>
            </a:endParaRPr>
          </a:p>
          <a:p>
            <a:r>
              <a:rPr lang="en-US" sz="1400" b="1" dirty="0" smtClean="0">
                <a:cs typeface="Times New Roman" pitchFamily="18" charset="0"/>
              </a:rPr>
              <a:t>      (IICB, Kolkata)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cs typeface="Times New Roman" pitchFamily="18" charset="0"/>
              </a:rPr>
              <a:t>Dr. Shankar K </a:t>
            </a:r>
            <a:r>
              <a:rPr lang="en-US" b="1" dirty="0" err="1" smtClean="0">
                <a:cs typeface="Times New Roman" pitchFamily="18" charset="0"/>
              </a:rPr>
              <a:t>Guchhait</a:t>
            </a:r>
            <a:endParaRPr lang="en-US" b="1" dirty="0" smtClean="0">
              <a:cs typeface="Times New Roman" pitchFamily="18" charset="0"/>
            </a:endParaRPr>
          </a:p>
          <a:p>
            <a:r>
              <a:rPr lang="en-US" sz="1400" b="1" dirty="0" smtClean="0">
                <a:cs typeface="Times New Roman" pitchFamily="18" charset="0"/>
              </a:rPr>
              <a:t>     (NIPER, </a:t>
            </a:r>
            <a:r>
              <a:rPr lang="en-US" sz="1400" b="1" dirty="0" err="1" smtClean="0">
                <a:cs typeface="Times New Roman" pitchFamily="18" charset="0"/>
              </a:rPr>
              <a:t>Mohali</a:t>
            </a:r>
            <a:r>
              <a:rPr lang="en-US" sz="1400" b="1" dirty="0" smtClean="0">
                <a:cs typeface="Times New Roman" pitchFamily="18" charset="0"/>
              </a:rPr>
              <a:t>)</a:t>
            </a:r>
            <a:endParaRPr lang="en-US" sz="1400" b="1" dirty="0"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3808" y="5661248"/>
            <a:ext cx="6204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b="1" dirty="0" smtClean="0">
                <a:latin typeface="Book Antiqua" pitchFamily="18" charset="0"/>
                <a:cs typeface="Helvetica" pitchFamily="34" charset="0"/>
              </a:rPr>
              <a:t>OMICS Group, Organizing committee of 5</a:t>
            </a:r>
            <a:r>
              <a:rPr lang="en-US" b="1" baseline="30000" dirty="0" smtClean="0">
                <a:latin typeface="Book Antiqua" pitchFamily="18" charset="0"/>
                <a:cs typeface="Helvetica" pitchFamily="34" charset="0"/>
              </a:rPr>
              <a:t>th</a:t>
            </a:r>
            <a:r>
              <a:rPr lang="en-US" b="1" dirty="0" smtClean="0">
                <a:latin typeface="Book Antiqua" pitchFamily="18" charset="0"/>
                <a:cs typeface="Helvetica" pitchFamily="34" charset="0"/>
              </a:rPr>
              <a:t> Asia-Pacific Summit on Cancer Therapy </a:t>
            </a:r>
          </a:p>
          <a:p>
            <a:pPr algn="ctr">
              <a:buFont typeface="Wingdings" pitchFamily="2" charset="2"/>
              <a:buChar char="Ø"/>
            </a:pPr>
            <a:r>
              <a:rPr lang="en-US" b="1" dirty="0" smtClean="0">
                <a:latin typeface="Book Antiqua" pitchFamily="18" charset="0"/>
                <a:cs typeface="Helvetica" pitchFamily="34" charset="0"/>
              </a:rPr>
              <a:t>Department of Biotechnology, Govt. of India</a:t>
            </a:r>
          </a:p>
          <a:p>
            <a:pPr algn="ctr">
              <a:buFont typeface="Wingdings" pitchFamily="2" charset="2"/>
              <a:buChar char="Ø"/>
            </a:pPr>
            <a:r>
              <a:rPr lang="en-US" b="1" dirty="0" smtClean="0">
                <a:latin typeface="Book Antiqua" pitchFamily="18" charset="0"/>
                <a:cs typeface="Helvetica" pitchFamily="34" charset="0"/>
              </a:rPr>
              <a:t>Indian Council of Medical Research, Govt. of India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6056" y="620688"/>
            <a:ext cx="377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Supervisor: Dr. </a:t>
            </a:r>
            <a:r>
              <a:rPr lang="en-AU" b="1" dirty="0" err="1" smtClean="0"/>
              <a:t>Chanakya</a:t>
            </a:r>
            <a:r>
              <a:rPr lang="en-AU" b="1" dirty="0" smtClean="0"/>
              <a:t> </a:t>
            </a:r>
            <a:r>
              <a:rPr lang="en-AU" b="1" dirty="0" err="1" smtClean="0"/>
              <a:t>Nath</a:t>
            </a:r>
            <a:r>
              <a:rPr lang="en-AU" b="1" dirty="0" smtClean="0"/>
              <a:t> </a:t>
            </a:r>
            <a:r>
              <a:rPr lang="en-AU" b="1" dirty="0" err="1" smtClean="0"/>
              <a:t>Kundu</a:t>
            </a:r>
            <a:endParaRPr lang="en-A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58380" y="79456"/>
            <a:ext cx="5400600" cy="5616624"/>
            <a:chOff x="1691680" y="79456"/>
            <a:chExt cx="5400600" cy="5616624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91680" y="79456"/>
              <a:ext cx="2712717" cy="5616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79563" y="79456"/>
              <a:ext cx="2712717" cy="5616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TextBox 11"/>
          <p:cNvSpPr txBox="1"/>
          <p:nvPr/>
        </p:nvSpPr>
        <p:spPr>
          <a:xfrm>
            <a:off x="-127570" y="486044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PRESENT</a:t>
            </a:r>
            <a:endParaRPr lang="en-US" sz="3200" b="1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53622" y="4869160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Helvetica" pitchFamily="34" charset="0"/>
                <a:cs typeface="Helvetica" pitchFamily="34" charset="0"/>
              </a:rPr>
              <a:t>FUTURE</a:t>
            </a:r>
            <a:endParaRPr lang="en-US" sz="3200" b="1" dirty="0">
              <a:solidFill>
                <a:srgbClr val="0070C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5740792"/>
            <a:ext cx="8712968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Helvetica" pitchFamily="34" charset="0"/>
                <a:cs typeface="Helvetica" pitchFamily="34" charset="0"/>
              </a:rPr>
              <a:t>There is a CAN in the </a:t>
            </a:r>
            <a:r>
              <a:rPr lang="en-US" sz="3200" b="1" dirty="0" smtClean="0">
                <a:solidFill>
                  <a:srgbClr val="CC0099"/>
                </a:solidFill>
                <a:latin typeface="Helvetica" pitchFamily="34" charset="0"/>
                <a:cs typeface="Helvetica" pitchFamily="34" charset="0"/>
              </a:rPr>
              <a:t>CAN</a:t>
            </a:r>
            <a:r>
              <a:rPr lang="en-US" sz="3200" b="1" dirty="0" smtClean="0">
                <a:latin typeface="Helvetica" pitchFamily="34" charset="0"/>
                <a:cs typeface="Helvetica" pitchFamily="34" charset="0"/>
              </a:rPr>
              <a:t>cer</a:t>
            </a:r>
            <a:r>
              <a:rPr lang="en-US" sz="3200" dirty="0" smtClean="0">
                <a:latin typeface="Helvetica" pitchFamily="34" charset="0"/>
                <a:cs typeface="Helvetica" pitchFamily="34" charset="0"/>
              </a:rPr>
              <a:t> because we CAN beat it.</a:t>
            </a:r>
            <a:endParaRPr lang="en-US" sz="3200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anku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8893" y="732174"/>
            <a:ext cx="7253507" cy="54331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16964</TotalTime>
  <Words>1197</Words>
  <Application>Microsoft Office PowerPoint</Application>
  <PresentationFormat>On-screen Show (4:3)</PresentationFormat>
  <Paragraphs>257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KIIT School Of Biotechnology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ssiddharth</dc:creator>
  <cp:lastModifiedBy>PM</cp:lastModifiedBy>
  <cp:revision>623</cp:revision>
  <dcterms:created xsi:type="dcterms:W3CDTF">2012-11-28T07:23:46Z</dcterms:created>
  <dcterms:modified xsi:type="dcterms:W3CDTF">2015-07-21T22:39:46Z</dcterms:modified>
</cp:coreProperties>
</file>