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9" r:id="rId2"/>
    <p:sldId id="402" r:id="rId3"/>
    <p:sldId id="403" r:id="rId4"/>
    <p:sldId id="261" r:id="rId5"/>
    <p:sldId id="262" r:id="rId6"/>
    <p:sldId id="404" r:id="rId7"/>
    <p:sldId id="264" r:id="rId8"/>
    <p:sldId id="267" r:id="rId9"/>
    <p:sldId id="268" r:id="rId10"/>
    <p:sldId id="276" r:id="rId11"/>
    <p:sldId id="275" r:id="rId12"/>
    <p:sldId id="269" r:id="rId13"/>
    <p:sldId id="273" r:id="rId14"/>
    <p:sldId id="274" r:id="rId15"/>
    <p:sldId id="277" r:id="rId16"/>
    <p:sldId id="278" r:id="rId17"/>
    <p:sldId id="284" r:id="rId18"/>
    <p:sldId id="360" r:id="rId19"/>
    <p:sldId id="361" r:id="rId20"/>
    <p:sldId id="286" r:id="rId21"/>
    <p:sldId id="288" r:id="rId22"/>
    <p:sldId id="289" r:id="rId23"/>
    <p:sldId id="396" r:id="rId24"/>
    <p:sldId id="291" r:id="rId25"/>
    <p:sldId id="292" r:id="rId26"/>
    <p:sldId id="293" r:id="rId27"/>
    <p:sldId id="287" r:id="rId28"/>
    <p:sldId id="380" r:id="rId29"/>
    <p:sldId id="354" r:id="rId30"/>
    <p:sldId id="378" r:id="rId31"/>
    <p:sldId id="382" r:id="rId32"/>
    <p:sldId id="394" r:id="rId33"/>
    <p:sldId id="299" r:id="rId34"/>
    <p:sldId id="398" r:id="rId35"/>
    <p:sldId id="304" r:id="rId36"/>
    <p:sldId id="305" r:id="rId37"/>
    <p:sldId id="307" r:id="rId38"/>
    <p:sldId id="372" r:id="rId39"/>
    <p:sldId id="412" r:id="rId40"/>
    <p:sldId id="308" r:id="rId41"/>
    <p:sldId id="387" r:id="rId42"/>
    <p:sldId id="391" r:id="rId43"/>
    <p:sldId id="313" r:id="rId44"/>
    <p:sldId id="357" r:id="rId45"/>
    <p:sldId id="366" r:id="rId46"/>
    <p:sldId id="367" r:id="rId47"/>
    <p:sldId id="368" r:id="rId48"/>
    <p:sldId id="359" r:id="rId49"/>
    <p:sldId id="370" r:id="rId50"/>
    <p:sldId id="323" r:id="rId51"/>
    <p:sldId id="326" r:id="rId52"/>
    <p:sldId id="39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6737" autoAdjust="0"/>
  </p:normalViewPr>
  <p:slideViewPr>
    <p:cSldViewPr>
      <p:cViewPr varScale="1">
        <p:scale>
          <a:sx n="123" d="100"/>
          <a:sy n="123" d="100"/>
        </p:scale>
        <p:origin x="124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1CE388-C719-449D-A118-8D0F0EC0257A}" type="datetimeFigureOut">
              <a:rPr lang="en-US" smtClean="0"/>
              <a:pPr/>
              <a:t>8/13/2017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56E056-BCA2-45DD-B96F-791ECBBB351F}" type="slidenum">
              <a:rPr lang="en-US" smtClean="0"/>
              <a:pPr/>
              <a:t>‹#›</a:t>
            </a:fld>
            <a:endParaRPr lang="en-US"/>
          </a:p>
        </p:txBody>
      </p:sp>
    </p:spTree>
    <p:extLst>
      <p:ext uri="{BB962C8B-B14F-4D97-AF65-F5344CB8AC3E}">
        <p14:creationId xmlns:p14="http://schemas.microsoft.com/office/powerpoint/2010/main" val="1715764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1F084EB-2D6A-4FE9-92C4-6458CB718DF3}" type="slidenum">
              <a:rPr lang="en-US" altLang="en-US"/>
              <a:pPr/>
              <a:t>20</a:t>
            </a:fld>
            <a:endParaRPr lang="en-US" altLang="en-US" dirty="0"/>
          </a:p>
        </p:txBody>
      </p:sp>
      <p:sp>
        <p:nvSpPr>
          <p:cNvPr id="6144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Text Box 2"/>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189903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Efﬁcient I/O layer to read data stored in HDFS which spawns one I/O thread per disk on each node. </a:t>
            </a:r>
          </a:p>
          <a:p>
            <a:r>
              <a:rPr lang="en-US" dirty="0"/>
              <a:t>Impala I/O layer decouples the requests to read data (which is asynchronous), and the actual reading of the data (which is synchronous) keeping disks and CPUs highly utilized at all times. </a:t>
            </a:r>
          </a:p>
          <a:p>
            <a:r>
              <a:rPr lang="en-US" dirty="0"/>
              <a:t>Exploits Streaming SIMD Extension (SSE) instructions, available on the latest generation of Intel processors to parse and process textual data efﬁciently</a:t>
            </a:r>
          </a:p>
          <a:p>
            <a:endParaRPr lang="en-US" dirty="0"/>
          </a:p>
          <a:p>
            <a:r>
              <a:rPr lang="en-US" dirty="0"/>
              <a:t>Enable short-circuit reads and block location tracking as per the Impala instructions Short-circuit reads allow reading local data directly from the FS</a:t>
            </a:r>
          </a:p>
          <a:p>
            <a:endParaRPr lang="en-US" dirty="0"/>
          </a:p>
        </p:txBody>
      </p:sp>
      <p:sp>
        <p:nvSpPr>
          <p:cNvPr id="4" name="Slide Number Placeholder 3"/>
          <p:cNvSpPr>
            <a:spLocks noGrp="1"/>
          </p:cNvSpPr>
          <p:nvPr>
            <p:ph type="sldNum" sz="quarter" idx="10"/>
          </p:nvPr>
        </p:nvSpPr>
        <p:spPr/>
        <p:txBody>
          <a:bodyPr/>
          <a:lstStyle/>
          <a:p>
            <a:fld id="{6D56E056-BCA2-45DD-B96F-791ECBBB351F}" type="slidenum">
              <a:rPr lang="en-US" smtClean="0"/>
              <a:pPr/>
              <a:t>22</a:t>
            </a:fld>
            <a:endParaRPr lang="en-US" dirty="0"/>
          </a:p>
        </p:txBody>
      </p:sp>
    </p:spTree>
    <p:extLst>
      <p:ext uri="{BB962C8B-B14F-4D97-AF65-F5344CB8AC3E}">
        <p14:creationId xmlns:p14="http://schemas.microsoft.com/office/powerpoint/2010/main" val="4238058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Distributed </a:t>
            </a:r>
            <a:r>
              <a:rPr lang="en-US" dirty="0" err="1"/>
              <a:t>quey</a:t>
            </a:r>
            <a:r>
              <a:rPr lang="en-US" dirty="0"/>
              <a:t> engine</a:t>
            </a:r>
          </a:p>
          <a:p>
            <a:r>
              <a:rPr lang="en-US" dirty="0"/>
              <a:t>Any Drill bit can accept the request</a:t>
            </a:r>
          </a:p>
          <a:p>
            <a:r>
              <a:rPr lang="en-US" dirty="0"/>
              <a:t>Driver</a:t>
            </a:r>
            <a:r>
              <a:rPr lang="en-US" baseline="0" dirty="0"/>
              <a:t> </a:t>
            </a:r>
            <a:r>
              <a:rPr lang="en-US" baseline="0" dirty="0" err="1"/>
              <a:t>drillbit</a:t>
            </a:r>
            <a:r>
              <a:rPr lang="en-US" baseline="0" dirty="0"/>
              <a:t> </a:t>
            </a:r>
            <a:endParaRPr lang="en-US" dirty="0"/>
          </a:p>
        </p:txBody>
      </p:sp>
      <p:sp>
        <p:nvSpPr>
          <p:cNvPr id="4" name="Slide Number Placeholder 3"/>
          <p:cNvSpPr>
            <a:spLocks noGrp="1"/>
          </p:cNvSpPr>
          <p:nvPr>
            <p:ph type="sldNum" sz="quarter" idx="10"/>
          </p:nvPr>
        </p:nvSpPr>
        <p:spPr/>
        <p:txBody>
          <a:bodyPr/>
          <a:lstStyle/>
          <a:p>
            <a:fld id="{AFC6F031-4754-2949-A7F8-E26DC12CF43E}" type="slidenum">
              <a:rPr lang="en-US" smtClean="0"/>
              <a:pPr/>
              <a:t>31</a:t>
            </a:fld>
            <a:endParaRPr lang="en-US"/>
          </a:p>
        </p:txBody>
      </p:sp>
    </p:spTree>
    <p:extLst>
      <p:ext uri="{BB962C8B-B14F-4D97-AF65-F5344CB8AC3E}">
        <p14:creationId xmlns:p14="http://schemas.microsoft.com/office/powerpoint/2010/main" val="1919332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1F084EB-2D6A-4FE9-92C4-6458CB718DF3}" type="slidenum">
              <a:rPr lang="en-US" altLang="en-US"/>
              <a:pPr/>
              <a:t>35</a:t>
            </a:fld>
            <a:endParaRPr lang="en-US" altLang="en-US" dirty="0"/>
          </a:p>
        </p:txBody>
      </p:sp>
      <p:sp>
        <p:nvSpPr>
          <p:cNvPr id="6144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2" name="Text Box 2"/>
          <p:cNvSpPr txBox="1">
            <a:spLocks noChangeArrowheads="1"/>
          </p:cNvSpPr>
          <p:nvPr/>
        </p:nvSpPr>
        <p:spPr bwMode="auto">
          <a:xfrm>
            <a:off x="777875" y="4776788"/>
            <a:ext cx="6218238"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766254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solidFill>
                  <a:srgbClr val="FF0000"/>
                </a:solidFill>
              </a:rPr>
              <a:t>Hadoop being perceived as having a number of weaknesses (or gaps) in </a:t>
            </a:r>
          </a:p>
          <a:p>
            <a:r>
              <a:rPr lang="en-US" dirty="0">
                <a:solidFill>
                  <a:srgbClr val="FF0000"/>
                </a:solidFill>
              </a:rPr>
              <a:t>terms of addressing the requirements for transactional SQL workloads.</a:t>
            </a:r>
          </a:p>
          <a:p>
            <a:endParaRPr lang="en-US" dirty="0"/>
          </a:p>
        </p:txBody>
      </p:sp>
      <p:sp>
        <p:nvSpPr>
          <p:cNvPr id="4" name="Slide Number Placeholder 3"/>
          <p:cNvSpPr>
            <a:spLocks noGrp="1"/>
          </p:cNvSpPr>
          <p:nvPr>
            <p:ph type="sldNum" sz="quarter" idx="10"/>
          </p:nvPr>
        </p:nvSpPr>
        <p:spPr/>
        <p:txBody>
          <a:bodyPr/>
          <a:lstStyle/>
          <a:p>
            <a:fld id="{6D56E056-BCA2-45DD-B96F-791ECBBB351F}" type="slidenum">
              <a:rPr lang="en-US" smtClean="0"/>
              <a:pPr/>
              <a:t>43</a:t>
            </a:fld>
            <a:endParaRPr lang="en-US" dirty="0"/>
          </a:p>
        </p:txBody>
      </p:sp>
    </p:spTree>
    <p:extLst>
      <p:ext uri="{BB962C8B-B14F-4D97-AF65-F5344CB8AC3E}">
        <p14:creationId xmlns:p14="http://schemas.microsoft.com/office/powerpoint/2010/main" val="3219411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Single Server Solution </a:t>
            </a:r>
          </a:p>
          <a:p>
            <a:r>
              <a:rPr lang="en-US" dirty="0"/>
              <a:t>GPU-powered database and visual analytics software platform </a:t>
            </a:r>
          </a:p>
          <a:p>
            <a:r>
              <a:rPr lang="en-US" dirty="0"/>
              <a:t>SQL queries to be executed in parallel across nearly 40,000 cores per server, yielding massive speedups over leading in-memory databases</a:t>
            </a:r>
          </a:p>
          <a:p>
            <a:r>
              <a:rPr lang="en-US" sz="1200" kern="1200" dirty="0">
                <a:solidFill>
                  <a:schemeClr val="tx1"/>
                </a:solidFill>
                <a:latin typeface="+mn-lt"/>
                <a:ea typeface="+mn-ea"/>
                <a:cs typeface="+mn-cs"/>
              </a:rPr>
              <a:t>innovative high-performance offering that combines GPU technology with the firm’s own columnar database and visualization frontend</a:t>
            </a:r>
          </a:p>
          <a:p>
            <a:r>
              <a:rPr lang="en-US" sz="1200" kern="1200" dirty="0">
                <a:solidFill>
                  <a:schemeClr val="tx1"/>
                </a:solidFill>
                <a:latin typeface="+mn-lt"/>
                <a:ea typeface="+mn-ea"/>
                <a:cs typeface="+mn-cs"/>
              </a:rPr>
              <a:t>Architecture of the database is tuned for massively parallel compute elements and the performance on GPUs is far better than on CPUs with multiple cores and threads per core.</a:t>
            </a:r>
            <a:endParaRPr lang="en-US" dirty="0"/>
          </a:p>
          <a:p>
            <a:r>
              <a:rPr lang="en-US" sz="1200" kern="1200" dirty="0">
                <a:solidFill>
                  <a:schemeClr val="tx1"/>
                </a:solidFill>
                <a:latin typeface="+mn-lt"/>
                <a:ea typeface="+mn-ea"/>
                <a:cs typeface="+mn-cs"/>
              </a:rPr>
              <a:t>Compile queries on the fly with LLVM, generating intermediate codes, and we can target </a:t>
            </a:r>
            <a:r>
              <a:rPr lang="en-US" sz="1200" kern="1200" dirty="0" err="1">
                <a:solidFill>
                  <a:schemeClr val="tx1"/>
                </a:solidFill>
                <a:latin typeface="+mn-lt"/>
                <a:ea typeface="+mn-ea"/>
                <a:cs typeface="+mn-cs"/>
              </a:rPr>
              <a:t>Nvidia</a:t>
            </a:r>
            <a:r>
              <a:rPr lang="en-US" sz="1200" kern="1200" dirty="0">
                <a:solidFill>
                  <a:schemeClr val="tx1"/>
                </a:solidFill>
                <a:latin typeface="+mn-lt"/>
                <a:ea typeface="+mn-ea"/>
                <a:cs typeface="+mn-cs"/>
              </a:rPr>
              <a:t> GPUs and Intel and AMD CPUs</a:t>
            </a:r>
          </a:p>
          <a:p>
            <a:r>
              <a:rPr lang="en-US" sz="1200" kern="1200" dirty="0">
                <a:solidFill>
                  <a:schemeClr val="tx1"/>
                </a:solidFill>
                <a:latin typeface="+mn-lt"/>
                <a:ea typeface="+mn-ea"/>
                <a:cs typeface="+mn-cs"/>
              </a:rPr>
              <a:t>MapD database is written in C++ and hooks into CUDA or OpenCL environments to talk to the GPUs and SQL queries are compiled down with LLVM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It is also a visualization system that runs on those same GPUs, and this is one of the secrets of the program. Because it is rendering data on the same devices that is doing the calculations on that data, there is no data movement at all. That means visualization also happens very fast. This visualization system in MapD is based on the D3.js JavaScript library, and OpenGL is used to visualize the data that D3.js displays in a Web browser.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 currently runs on a single node, with multi-</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node capability planned for the near future.  A server with 8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latin typeface="+mn-lt"/>
                <a:ea typeface="+mn-ea"/>
                <a:cs typeface="+mn-cs"/>
              </a:rPr>
              <a:t>Nvidia</a:t>
            </a:r>
            <a:r>
              <a:rPr lang="en-US" sz="1200" kern="1200" dirty="0">
                <a:solidFill>
                  <a:schemeClr val="tx1"/>
                </a:solidFill>
                <a:latin typeface="+mn-lt"/>
                <a:ea typeface="+mn-ea"/>
                <a:cs typeface="+mn-cs"/>
              </a:rPr>
              <a:t> K80 cards, with a total of 192GB of GPU RAM, can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typically  handle a dataset of 1 - 3TB in raw size within GPU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RAM.  Larger datasets of 10 - 15TB can be handled in CPU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RAM at still-impressive speeds.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computational parallelism, their high-speed memory, and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their graphics pipeline to form an end-to-end system that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allows for high-speed querying, analytics, and visualization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on big datasets.</a:t>
            </a:r>
          </a:p>
          <a:p>
            <a:endParaRPr lang="en-US" dirty="0"/>
          </a:p>
        </p:txBody>
      </p:sp>
      <p:sp>
        <p:nvSpPr>
          <p:cNvPr id="4" name="Slide Number Placeholder 3"/>
          <p:cNvSpPr>
            <a:spLocks noGrp="1"/>
          </p:cNvSpPr>
          <p:nvPr>
            <p:ph type="sldNum" sz="quarter" idx="10"/>
          </p:nvPr>
        </p:nvSpPr>
        <p:spPr/>
        <p:txBody>
          <a:bodyPr/>
          <a:lstStyle/>
          <a:p>
            <a:fld id="{6D56E056-BCA2-45DD-B96F-791ECBBB351F}" type="slidenum">
              <a:rPr lang="en-US" smtClean="0"/>
              <a:pPr/>
              <a:t>52</a:t>
            </a:fld>
            <a:endParaRPr lang="en-US"/>
          </a:p>
        </p:txBody>
      </p:sp>
    </p:spTree>
    <p:extLst>
      <p:ext uri="{BB962C8B-B14F-4D97-AF65-F5344CB8AC3E}">
        <p14:creationId xmlns:p14="http://schemas.microsoft.com/office/powerpoint/2010/main" val="2672030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95F87F-BC74-4240-BFCF-3F7B4F48C255}" type="datetime1">
              <a:rPr lang="en-US" smtClean="0"/>
              <a:pPr/>
              <a:t>8/13/2017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9DC2D3-AC16-4B89-B46D-0CBD57141AB2}" type="datetime1">
              <a:rPr lang="en-US" smtClean="0"/>
              <a:pPr/>
              <a:t>8/13/2017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6F757-895F-48B6-A91B-2F67F4BD92B3}" type="datetime1">
              <a:rPr lang="en-US" smtClean="0"/>
              <a:pPr/>
              <a:t>8/13/2017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9D063F-5DA1-4CD9-ADE3-2D0E364FCEDB}" type="datetime1">
              <a:rPr lang="en-US" smtClean="0"/>
              <a:pPr/>
              <a:t>8/13/2017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D1F78AB-4EE6-48CE-870B-B394E9D2DDB7}" type="datetime1">
              <a:rPr lang="en-US" smtClean="0"/>
              <a:pPr/>
              <a:t>8/13/2017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0C71CD-8364-4D9C-AD8B-4F7B6D27013E}" type="datetime1">
              <a:rPr lang="en-US" smtClean="0"/>
              <a:pPr/>
              <a:t>8/13/2017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568AB0-3401-4F23-B407-84F5EBED422D}" type="datetime1">
              <a:rPr lang="en-US" smtClean="0"/>
              <a:pPr/>
              <a:t>8/13/2017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84A09B-C9A3-4BEE-A76B-34049A963E3F}" type="datetime1">
              <a:rPr lang="en-US" smtClean="0"/>
              <a:pPr/>
              <a:t>8/13/2017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49109-B92A-4FDB-922C-C191C0B9673E}" type="datetime1">
              <a:rPr lang="en-US" smtClean="0"/>
              <a:pPr/>
              <a:t>8/13/2017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68DB30-AFCA-432E-90FB-10849AB40D07}" type="datetime1">
              <a:rPr lang="en-US" smtClean="0"/>
              <a:pPr/>
              <a:t>8/13/2017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00BF56-8D7D-44EB-A83C-36D8CAF8727B}" type="datetime1">
              <a:rPr lang="en-US" smtClean="0"/>
              <a:pPr/>
              <a:t>8/13/2017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8FADA-295A-4AE2-BFE1-0774EDEA8B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7B140-0412-4C2F-B540-442943B83E22}" type="datetime1">
              <a:rPr lang="en-US" smtClean="0"/>
              <a:pPr/>
              <a:t>8/13/2017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08FADA-295A-4AE2-BFE1-0774EDEA8B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umitpal.wordpress.com/" TargetMode="Externa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35.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jpeg"/><Relationship Id="rId24" Type="http://schemas.openxmlformats.org/officeDocument/2006/relationships/image" Target="../media/image33.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png"/></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1.png"/><Relationship Id="rId7" Type="http://schemas.openxmlformats.org/officeDocument/2006/relationships/image" Target="../media/image29.png"/><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image" Target="../media/image36.png"/><Relationship Id="rId5" Type="http://schemas.openxmlformats.org/officeDocument/2006/relationships/image" Target="../media/image43.png"/><Relationship Id="rId10" Type="http://schemas.openxmlformats.org/officeDocument/2006/relationships/image" Target="../media/image17.png"/><Relationship Id="rId4" Type="http://schemas.openxmlformats.org/officeDocument/2006/relationships/image" Target="../media/image42.png"/><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hyperlink" Target="http://0x0fff.com/spark-architecture-shuffle/"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hyperlink" Target="http://tephra.io/"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hbase.apache.or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5334000"/>
            <a:ext cx="9144000" cy="1415772"/>
          </a:xfrm>
          <a:prstGeom prst="rect">
            <a:avLst/>
          </a:prstGeom>
          <a:noFill/>
        </p:spPr>
        <p:txBody>
          <a:bodyPr wrap="square" rtlCol="0">
            <a:spAutoFit/>
          </a:bodyPr>
          <a:lstStyle/>
          <a:p>
            <a:pPr algn="r"/>
            <a:r>
              <a:rPr lang="en-US" sz="2800" dirty="0">
                <a:latin typeface="Arial Black" pitchFamily="34" charset="0"/>
              </a:rPr>
              <a:t>Sumit Pal</a:t>
            </a:r>
          </a:p>
          <a:p>
            <a:pPr algn="r"/>
            <a:r>
              <a:rPr lang="en-US" sz="2200" dirty="0"/>
              <a:t>Independent Consultant Big Data Architecture &amp; Solutions</a:t>
            </a:r>
          </a:p>
          <a:p>
            <a:pPr algn="r"/>
            <a:r>
              <a:rPr lang="en-US" dirty="0">
                <a:latin typeface="+mj-lt"/>
              </a:rPr>
              <a:t>palsumitpal@gmail.com</a:t>
            </a:r>
            <a:endParaRPr lang="en-US" dirty="0">
              <a:latin typeface="+mj-lt"/>
              <a:hlinkClick r:id="rId2"/>
            </a:endParaRPr>
          </a:p>
          <a:p>
            <a:pPr algn="r"/>
            <a:r>
              <a:rPr lang="en-US" dirty="0">
                <a:hlinkClick r:id="rId2"/>
              </a:rPr>
              <a:t>https://sumitpal.wordpress.com/</a:t>
            </a:r>
            <a:endParaRPr lang="en-US" dirty="0"/>
          </a:p>
        </p:txBody>
      </p:sp>
      <p:sp>
        <p:nvSpPr>
          <p:cNvPr id="4" name="Slide Number Placeholder 3"/>
          <p:cNvSpPr>
            <a:spLocks noGrp="1"/>
          </p:cNvSpPr>
          <p:nvPr>
            <p:ph type="sldNum" sz="quarter" idx="12"/>
          </p:nvPr>
        </p:nvSpPr>
        <p:spPr/>
        <p:txBody>
          <a:bodyPr/>
          <a:lstStyle/>
          <a:p>
            <a:fld id="{EC08FADA-295A-4AE2-BFE1-0774EDEA8BF4}" type="slidenum">
              <a:rPr lang="en-US" smtClean="0"/>
              <a:pPr/>
              <a:t>1</a:t>
            </a:fld>
            <a:endParaRPr lang="en-US" dirty="0"/>
          </a:p>
        </p:txBody>
      </p:sp>
      <p:sp>
        <p:nvSpPr>
          <p:cNvPr id="7" name="Title 6"/>
          <p:cNvSpPr txBox="1">
            <a:spLocks noGrp="1"/>
          </p:cNvSpPr>
          <p:nvPr>
            <p:ph type="title"/>
          </p:nvPr>
        </p:nvSpPr>
        <p:spPr>
          <a:xfrm>
            <a:off x="76200" y="152400"/>
            <a:ext cx="8839200" cy="1446550"/>
          </a:xfrm>
          <a:prstGeom prst="rect">
            <a:avLst/>
          </a:prstGeom>
          <a:noFill/>
        </p:spPr>
        <p:txBody>
          <a:bodyPr wrap="square" rtlCol="0">
            <a:spAutoFit/>
          </a:bodyPr>
          <a:lstStyle/>
          <a:p>
            <a:pPr algn="ctr"/>
            <a:r>
              <a:rPr lang="en-US" sz="4400" dirty="0">
                <a:solidFill>
                  <a:srgbClr val="FF0000"/>
                </a:solidFill>
              </a:rPr>
              <a:t>SQL on Big Data</a:t>
            </a:r>
          </a:p>
          <a:p>
            <a:pPr algn="ctr"/>
            <a:r>
              <a:rPr lang="en-US" sz="4400" dirty="0">
                <a:solidFill>
                  <a:srgbClr val="FF0000"/>
                </a:solidFill>
              </a:rPr>
              <a:t>Technology, Architecture, Innovations</a:t>
            </a:r>
          </a:p>
        </p:txBody>
      </p:sp>
      <p:pic>
        <p:nvPicPr>
          <p:cNvPr id="8" name="Picture 2" descr="http://twimgs.com/informationweek/galleries/automated/723/01_Hadoop_full.jpg"/>
          <p:cNvPicPr>
            <a:picLocks noChangeAspect="1" noChangeArrowheads="1"/>
          </p:cNvPicPr>
          <p:nvPr/>
        </p:nvPicPr>
        <p:blipFill>
          <a:blip r:embed="rId3" cstate="print"/>
          <a:srcRect/>
          <a:stretch>
            <a:fillRect/>
          </a:stretch>
        </p:blipFill>
        <p:spPr bwMode="auto">
          <a:xfrm>
            <a:off x="1143000" y="2438400"/>
            <a:ext cx="2673615" cy="1984820"/>
          </a:xfrm>
          <a:prstGeom prst="rect">
            <a:avLst/>
          </a:prstGeom>
          <a:noFill/>
        </p:spPr>
      </p:pic>
      <p:pic>
        <p:nvPicPr>
          <p:cNvPr id="9" name="Picture 5"/>
          <p:cNvPicPr>
            <a:picLocks noChangeAspect="1" noChangeArrowheads="1"/>
          </p:cNvPicPr>
          <p:nvPr/>
        </p:nvPicPr>
        <p:blipFill>
          <a:blip r:embed="rId4" cstate="print"/>
          <a:srcRect/>
          <a:stretch>
            <a:fillRect/>
          </a:stretch>
        </p:blipFill>
        <p:spPr bwMode="auto">
          <a:xfrm>
            <a:off x="5715000" y="2438400"/>
            <a:ext cx="2362200" cy="1967235"/>
          </a:xfrm>
          <a:prstGeom prst="rect">
            <a:avLst/>
          </a:prstGeom>
          <a:noFill/>
          <a:ln w="9525">
            <a:noFill/>
            <a:miter lim="800000"/>
            <a:headEnd/>
            <a:tailEnd/>
          </a:ln>
        </p:spPr>
      </p:pic>
      <p:pic>
        <p:nvPicPr>
          <p:cNvPr id="10" name="Picture 7" descr="http://www.westparkparty.co.uk/cs/Satellite?blobcol=urlimagefile&amp;blobheader=image%2Fjpeg&amp;blobheadername1=Content-Disposition&amp;blobheadervalue1=inline%3B+filename%3DRow2-partners-link_image.jpg&amp;blobkey=id&amp;blobtable=UXImage&amp;blobwhere=1411525235976&amp;ssbinary=true&amp;moddate=2014-10-23%2010:02:54"/>
          <p:cNvPicPr>
            <a:picLocks noChangeAspect="1" noChangeArrowheads="1"/>
          </p:cNvPicPr>
          <p:nvPr/>
        </p:nvPicPr>
        <p:blipFill>
          <a:blip r:embed="rId5" cstate="print"/>
          <a:srcRect/>
          <a:stretch>
            <a:fillRect/>
          </a:stretch>
        </p:blipFill>
        <p:spPr bwMode="auto">
          <a:xfrm>
            <a:off x="3810000" y="2438400"/>
            <a:ext cx="1944448" cy="117571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76200"/>
            <a:ext cx="2819400" cy="762000"/>
          </a:xfrm>
        </p:spPr>
        <p:txBody>
          <a:bodyPr>
            <a:normAutofit fontScale="90000"/>
          </a:bodyPr>
          <a:lstStyle/>
          <a:p>
            <a:r>
              <a:rPr lang="en-US" b="1" dirty="0">
                <a:solidFill>
                  <a:srgbClr val="FF0000"/>
                </a:solidFill>
              </a:rPr>
              <a:t>Introduction</a:t>
            </a:r>
          </a:p>
        </p:txBody>
      </p:sp>
      <p:sp>
        <p:nvSpPr>
          <p:cNvPr id="3" name="TextBox 2"/>
          <p:cNvSpPr txBox="1"/>
          <p:nvPr/>
        </p:nvSpPr>
        <p:spPr>
          <a:xfrm>
            <a:off x="0" y="1295400"/>
            <a:ext cx="9144000" cy="461665"/>
          </a:xfrm>
          <a:prstGeom prst="rect">
            <a:avLst/>
          </a:prstGeom>
          <a:noFill/>
        </p:spPr>
        <p:txBody>
          <a:bodyPr wrap="square" rtlCol="0">
            <a:spAutoFit/>
          </a:bodyPr>
          <a:lstStyle/>
          <a:p>
            <a:endParaRPr lang="en-US" sz="2400" dirty="0"/>
          </a:p>
        </p:txBody>
      </p:sp>
      <p:sp>
        <p:nvSpPr>
          <p:cNvPr id="4" name="Slide Number Placeholder 3"/>
          <p:cNvSpPr>
            <a:spLocks noGrp="1"/>
          </p:cNvSpPr>
          <p:nvPr>
            <p:ph type="sldNum" sz="quarter" idx="12"/>
          </p:nvPr>
        </p:nvSpPr>
        <p:spPr/>
        <p:txBody>
          <a:bodyPr/>
          <a:lstStyle/>
          <a:p>
            <a:fld id="{EC08FADA-295A-4AE2-BFE1-0774EDEA8BF4}" type="slidenum">
              <a:rPr lang="en-US" smtClean="0"/>
              <a:pPr/>
              <a:t>2</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838200"/>
            <a:ext cx="4876800" cy="36576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838200"/>
            <a:ext cx="2961468" cy="4230669"/>
          </a:xfrm>
          <a:prstGeom prst="rect">
            <a:avLst/>
          </a:prstGeom>
        </p:spPr>
      </p:pic>
      <p:sp>
        <p:nvSpPr>
          <p:cNvPr id="6" name="Rectangle 5"/>
          <p:cNvSpPr/>
          <p:nvPr/>
        </p:nvSpPr>
        <p:spPr>
          <a:xfrm>
            <a:off x="609600" y="5072896"/>
            <a:ext cx="8153400" cy="1785104"/>
          </a:xfrm>
          <a:prstGeom prst="rect">
            <a:avLst/>
          </a:prstGeom>
        </p:spPr>
        <p:txBody>
          <a:bodyPr wrap="square">
            <a:spAutoFit/>
          </a:bodyPr>
          <a:lstStyle/>
          <a:p>
            <a:r>
              <a:rPr lang="en-US" sz="2000" dirty="0">
                <a:latin typeface="Arial Black" pitchFamily="34" charset="0"/>
              </a:rPr>
              <a:t>Work History</a:t>
            </a:r>
          </a:p>
          <a:p>
            <a:pPr algn="r">
              <a:buFont typeface="Arial" pitchFamily="34" charset="0"/>
              <a:buChar char="•"/>
            </a:pPr>
            <a:r>
              <a:rPr lang="en-US" dirty="0"/>
              <a:t>Independent Consultant Big Data, Data Science – 2014-Current</a:t>
            </a:r>
          </a:p>
          <a:p>
            <a:pPr algn="r">
              <a:buFont typeface="Arial" pitchFamily="34" charset="0"/>
              <a:buChar char="•"/>
            </a:pPr>
            <a:r>
              <a:rPr lang="en-US" dirty="0"/>
              <a:t>Verizon – Associate Dir – Big Data Analytics – 2013-14</a:t>
            </a:r>
          </a:p>
          <a:p>
            <a:pPr algn="r">
              <a:buFont typeface="Arial" pitchFamily="34" charset="0"/>
              <a:buChar char="•"/>
            </a:pPr>
            <a:r>
              <a:rPr lang="en-US" dirty="0"/>
              <a:t>LeapFrogRX – Tech Director/Architect – 2006-13</a:t>
            </a:r>
          </a:p>
          <a:p>
            <a:pPr algn="r">
              <a:buFont typeface="Arial" pitchFamily="34" charset="0"/>
              <a:buChar char="•"/>
            </a:pPr>
            <a:r>
              <a:rPr lang="en-US" dirty="0"/>
              <a:t>Oracle OLAP Server Development Team–1997-04</a:t>
            </a:r>
          </a:p>
          <a:p>
            <a:pPr algn="r">
              <a:buFont typeface="Arial" pitchFamily="34" charset="0"/>
              <a:buChar char="•"/>
            </a:pPr>
            <a:r>
              <a:rPr lang="en-US" dirty="0"/>
              <a:t>Microsoft   SQLServer Replication Development Team– 1996-97 </a:t>
            </a:r>
          </a:p>
        </p:txBody>
      </p:sp>
    </p:spTree>
    <p:extLst>
      <p:ext uri="{BB962C8B-B14F-4D97-AF65-F5344CB8AC3E}">
        <p14:creationId xmlns:p14="http://schemas.microsoft.com/office/powerpoint/2010/main" val="3771874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C08FADA-295A-4AE2-BFE1-0774EDEA8BF4}" type="slidenum">
              <a:rPr lang="en-US" smtClean="0"/>
              <a:pPr/>
              <a:t>3</a:t>
            </a:fld>
            <a:endParaRPr lang="en-US"/>
          </a:p>
        </p:txBody>
      </p:sp>
      <p:pic>
        <p:nvPicPr>
          <p:cNvPr id="1026" name="Picture 2" descr="https://pbs.twimg.com/media/CsLb1OZWcAAKD0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0"/>
            <a:ext cx="4843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26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1325"/>
            <a:ext cx="3048000" cy="685800"/>
          </a:xfrm>
        </p:spPr>
        <p:txBody>
          <a:bodyPr>
            <a:normAutofit/>
          </a:bodyPr>
          <a:lstStyle/>
          <a:p>
            <a:r>
              <a:rPr lang="en-US" sz="3600" b="1" dirty="0">
                <a:solidFill>
                  <a:srgbClr val="FF0000"/>
                </a:solidFill>
              </a:rPr>
              <a:t>Topics</a:t>
            </a:r>
          </a:p>
        </p:txBody>
      </p:sp>
      <p:sp>
        <p:nvSpPr>
          <p:cNvPr id="3" name="TextBox 2"/>
          <p:cNvSpPr txBox="1"/>
          <p:nvPr/>
        </p:nvSpPr>
        <p:spPr>
          <a:xfrm>
            <a:off x="0" y="1371600"/>
            <a:ext cx="9144000" cy="3539430"/>
          </a:xfrm>
          <a:prstGeom prst="rect">
            <a:avLst/>
          </a:prstGeom>
          <a:noFill/>
        </p:spPr>
        <p:txBody>
          <a:bodyPr wrap="square" rtlCol="0">
            <a:spAutoFit/>
          </a:bodyPr>
          <a:lstStyle/>
          <a:p>
            <a:r>
              <a:rPr lang="en-US" sz="3200" b="1" i="1" u="sng" dirty="0">
                <a:latin typeface="Arial Narrow" panose="020B0606020202030204" pitchFamily="34" charset="0"/>
              </a:rPr>
              <a:t>Why</a:t>
            </a:r>
            <a:r>
              <a:rPr lang="en-US" sz="3200" dirty="0">
                <a:latin typeface="Arial Narrow" panose="020B0606020202030204" pitchFamily="34" charset="0"/>
              </a:rPr>
              <a:t> - SQL on Big Data</a:t>
            </a:r>
          </a:p>
          <a:p>
            <a:endParaRPr lang="en-US" sz="3200" b="1" i="1" u="sng" dirty="0">
              <a:latin typeface="Arial Narrow" panose="020B0606020202030204" pitchFamily="34" charset="0"/>
            </a:endParaRPr>
          </a:p>
          <a:p>
            <a:r>
              <a:rPr lang="en-US" sz="3200" b="1" i="1" u="sng" dirty="0">
                <a:latin typeface="Arial Narrow" panose="020B0606020202030204" pitchFamily="34" charset="0"/>
              </a:rPr>
              <a:t>Architectural Limitations</a:t>
            </a:r>
            <a:r>
              <a:rPr lang="en-US" sz="3200" b="1" u="sng" dirty="0">
                <a:latin typeface="Arial Narrow" panose="020B0606020202030204" pitchFamily="34" charset="0"/>
              </a:rPr>
              <a:t> Challenges &amp; Solutions</a:t>
            </a:r>
          </a:p>
          <a:p>
            <a:endParaRPr lang="en-US" sz="3200" b="1" i="1" u="sng" dirty="0">
              <a:latin typeface="Arial Narrow" panose="020B0606020202030204" pitchFamily="34" charset="0"/>
            </a:endParaRPr>
          </a:p>
          <a:p>
            <a:r>
              <a:rPr lang="en-US" sz="3200" b="1" i="1" u="sng" dirty="0">
                <a:latin typeface="Arial Narrow" panose="020B0606020202030204" pitchFamily="34" charset="0"/>
              </a:rPr>
              <a:t>Architecture</a:t>
            </a:r>
            <a:r>
              <a:rPr lang="en-US" sz="3200" dirty="0">
                <a:latin typeface="Arial Narrow" panose="020B0606020202030204" pitchFamily="34" charset="0"/>
              </a:rPr>
              <a:t> – Batch, Interactive, Stream, Operational</a:t>
            </a:r>
          </a:p>
          <a:p>
            <a:endParaRPr lang="en-US" sz="3200" b="1" i="1" u="sng" dirty="0">
              <a:latin typeface="Arial Narrow" panose="020B0606020202030204" pitchFamily="34" charset="0"/>
            </a:endParaRPr>
          </a:p>
          <a:p>
            <a:r>
              <a:rPr lang="en-US" sz="3200" b="1" i="1" u="sng" dirty="0">
                <a:latin typeface="Arial Narrow" panose="020B0606020202030204" pitchFamily="34" charset="0"/>
              </a:rPr>
              <a:t>Innovations</a:t>
            </a:r>
            <a:r>
              <a:rPr lang="en-US" sz="3200" dirty="0">
                <a:latin typeface="Arial Narrow" panose="020B0606020202030204" pitchFamily="34" charset="0"/>
              </a:rPr>
              <a:t> – OLAP, BlinkDB, MapD</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63"/>
            <a:ext cx="5257800" cy="533400"/>
          </a:xfrm>
        </p:spPr>
        <p:txBody>
          <a:bodyPr>
            <a:noAutofit/>
          </a:bodyPr>
          <a:lstStyle/>
          <a:p>
            <a:r>
              <a:rPr lang="en-US" sz="3600" b="1" dirty="0">
                <a:solidFill>
                  <a:srgbClr val="FF0000"/>
                </a:solidFill>
              </a:rPr>
              <a:t>Why SQL on Big Data</a:t>
            </a:r>
          </a:p>
        </p:txBody>
      </p:sp>
      <p:sp>
        <p:nvSpPr>
          <p:cNvPr id="4" name="Slide Number Placeholder 3"/>
          <p:cNvSpPr>
            <a:spLocks noGrp="1"/>
          </p:cNvSpPr>
          <p:nvPr>
            <p:ph type="sldNum" sz="quarter" idx="12"/>
          </p:nvPr>
        </p:nvSpPr>
        <p:spPr/>
        <p:txBody>
          <a:bodyPr/>
          <a:lstStyle/>
          <a:p>
            <a:fld id="{EC08FADA-295A-4AE2-BFE1-0774EDEA8BF4}" type="slidenum">
              <a:rPr lang="en-US" smtClean="0"/>
              <a:pPr/>
              <a:t>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712" y="2062162"/>
            <a:ext cx="8410575" cy="27336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63"/>
            <a:ext cx="5257800" cy="533400"/>
          </a:xfrm>
        </p:spPr>
        <p:txBody>
          <a:bodyPr>
            <a:noAutofit/>
          </a:bodyPr>
          <a:lstStyle/>
          <a:p>
            <a:r>
              <a:rPr lang="en-US" sz="3600" b="1" dirty="0">
                <a:solidFill>
                  <a:srgbClr val="FF0000"/>
                </a:solidFill>
              </a:rPr>
              <a:t>Why SQL on Big Data</a:t>
            </a:r>
          </a:p>
        </p:txBody>
      </p:sp>
      <p:sp>
        <p:nvSpPr>
          <p:cNvPr id="3" name="TextBox 2"/>
          <p:cNvSpPr txBox="1"/>
          <p:nvPr/>
        </p:nvSpPr>
        <p:spPr>
          <a:xfrm>
            <a:off x="609600" y="990600"/>
            <a:ext cx="8305800" cy="5632311"/>
          </a:xfrm>
          <a:prstGeom prst="rect">
            <a:avLst/>
          </a:prstGeom>
          <a:noFill/>
        </p:spPr>
        <p:txBody>
          <a:bodyPr wrap="square" rtlCol="0">
            <a:spAutoFit/>
          </a:bodyPr>
          <a:lstStyle/>
          <a:p>
            <a:r>
              <a:rPr lang="en-US" sz="4000" u="sng" dirty="0">
                <a:latin typeface="Arial Narrow" panose="020B0606020202030204" pitchFamily="34" charset="0"/>
                <a:cs typeface="Times New Roman" pitchFamily="18" charset="0"/>
              </a:rPr>
              <a:t>More</a:t>
            </a:r>
            <a:r>
              <a:rPr lang="en-US" sz="4000" dirty="0">
                <a:latin typeface="Arial Narrow" panose="020B0606020202030204" pitchFamily="34" charset="0"/>
                <a:cs typeface="Times New Roman" pitchFamily="18" charset="0"/>
              </a:rPr>
              <a:t> </a:t>
            </a:r>
            <a:r>
              <a:rPr lang="en-US" sz="4000" u="sng" dirty="0">
                <a:latin typeface="Arial Narrow" panose="020B0606020202030204" pitchFamily="34" charset="0"/>
                <a:cs typeface="Times New Roman" pitchFamily="18" charset="0"/>
              </a:rPr>
              <a:t>data</a:t>
            </a:r>
            <a:r>
              <a:rPr lang="en-US" sz="4000" dirty="0">
                <a:latin typeface="Arial Narrow" panose="020B0606020202030204" pitchFamily="34" charset="0"/>
                <a:cs typeface="Times New Roman" pitchFamily="18" charset="0"/>
              </a:rPr>
              <a:t> </a:t>
            </a:r>
            <a:r>
              <a:rPr lang="en-US" sz="4000" u="sng" dirty="0">
                <a:latin typeface="Arial Narrow" panose="020B0606020202030204" pitchFamily="34" charset="0"/>
                <a:cs typeface="Times New Roman" pitchFamily="18" charset="0"/>
              </a:rPr>
              <a:t>on HDFS/S3/NoSQL Databases</a:t>
            </a:r>
          </a:p>
          <a:p>
            <a:endParaRPr lang="en-US" sz="4000" u="sng" dirty="0">
              <a:latin typeface="Arial Narrow" panose="020B0606020202030204" pitchFamily="34" charset="0"/>
              <a:cs typeface="Times New Roman" pitchFamily="18" charset="0"/>
            </a:endParaRPr>
          </a:p>
          <a:p>
            <a:r>
              <a:rPr lang="en-US" sz="4000" u="sng" dirty="0">
                <a:latin typeface="Arial Narrow" panose="020B0606020202030204" pitchFamily="34" charset="0"/>
                <a:cs typeface="Times New Roman" pitchFamily="18" charset="0"/>
              </a:rPr>
              <a:t>Most popular data querying</a:t>
            </a:r>
            <a:r>
              <a:rPr lang="en-US" sz="4000" dirty="0">
                <a:latin typeface="Arial Narrow" panose="020B0606020202030204" pitchFamily="34" charset="0"/>
                <a:cs typeface="Times New Roman" pitchFamily="18" charset="0"/>
              </a:rPr>
              <a:t> language</a:t>
            </a:r>
          </a:p>
          <a:p>
            <a:endParaRPr lang="en-US" sz="4000" u="sng" dirty="0">
              <a:latin typeface="Arial Narrow" panose="020B0606020202030204" pitchFamily="34" charset="0"/>
              <a:cs typeface="Times New Roman" pitchFamily="18" charset="0"/>
            </a:endParaRPr>
          </a:p>
          <a:p>
            <a:r>
              <a:rPr lang="en-US" sz="4000" u="sng" dirty="0">
                <a:latin typeface="Arial Narrow" panose="020B0606020202030204" pitchFamily="34" charset="0"/>
                <a:cs typeface="Times New Roman" pitchFamily="18" charset="0"/>
              </a:rPr>
              <a:t>Bridge</a:t>
            </a:r>
            <a:r>
              <a:rPr lang="en-US" sz="4000" dirty="0">
                <a:latin typeface="Arial Narrow" panose="020B0606020202030204" pitchFamily="34" charset="0"/>
                <a:cs typeface="Times New Roman" pitchFamily="18" charset="0"/>
              </a:rPr>
              <a:t> between </a:t>
            </a:r>
            <a:r>
              <a:rPr lang="en-US" sz="4000" u="sng" dirty="0">
                <a:latin typeface="Arial Narrow" panose="020B0606020202030204" pitchFamily="34" charset="0"/>
                <a:cs typeface="Times New Roman" pitchFamily="18" charset="0"/>
              </a:rPr>
              <a:t>BA</a:t>
            </a:r>
            <a:r>
              <a:rPr lang="en-US" sz="4000" dirty="0">
                <a:latin typeface="Arial Narrow" panose="020B0606020202030204" pitchFamily="34" charset="0"/>
                <a:cs typeface="Times New Roman" pitchFamily="18" charset="0"/>
              </a:rPr>
              <a:t> and </a:t>
            </a:r>
            <a:r>
              <a:rPr lang="en-US" sz="4000" u="sng" dirty="0">
                <a:latin typeface="Arial Narrow" panose="020B0606020202030204" pitchFamily="34" charset="0"/>
                <a:cs typeface="Times New Roman" pitchFamily="18" charset="0"/>
              </a:rPr>
              <a:t>Big Data</a:t>
            </a:r>
          </a:p>
          <a:p>
            <a:endParaRPr lang="en-US" sz="4000" u="sng" dirty="0">
              <a:latin typeface="Arial Narrow" panose="020B0606020202030204" pitchFamily="34" charset="0"/>
              <a:cs typeface="Times New Roman" pitchFamily="18" charset="0"/>
            </a:endParaRPr>
          </a:p>
          <a:p>
            <a:pPr lvl="0"/>
            <a:r>
              <a:rPr lang="en-US" sz="4000" u="sng" dirty="0">
                <a:latin typeface="Arial Narrow" panose="020B0606020202030204" pitchFamily="34" charset="0"/>
                <a:cs typeface="Times New Roman" pitchFamily="18" charset="0"/>
              </a:rPr>
              <a:t>Integration</a:t>
            </a:r>
            <a:r>
              <a:rPr lang="en-US" sz="4000" dirty="0">
                <a:latin typeface="Arial Narrow" panose="020B0606020202030204" pitchFamily="34" charset="0"/>
                <a:cs typeface="Times New Roman" pitchFamily="18" charset="0"/>
              </a:rPr>
              <a:t> with </a:t>
            </a:r>
            <a:r>
              <a:rPr lang="en-US" sz="4000" u="sng" dirty="0">
                <a:latin typeface="Arial Narrow" panose="020B0606020202030204" pitchFamily="34" charset="0"/>
                <a:cs typeface="Times New Roman" pitchFamily="18" charset="0"/>
              </a:rPr>
              <a:t>BI Tools</a:t>
            </a:r>
          </a:p>
          <a:p>
            <a:pPr lvl="0"/>
            <a:endParaRPr lang="en-US" sz="4000" u="sng" dirty="0">
              <a:latin typeface="Arial Narrow" panose="020B0606020202030204" pitchFamily="34" charset="0"/>
              <a:cs typeface="Times New Roman" pitchFamily="18" charset="0"/>
            </a:endParaRPr>
          </a:p>
          <a:p>
            <a:r>
              <a:rPr lang="en-US" sz="4000" u="sng" dirty="0">
                <a:latin typeface="Arial Narrow" panose="020B0606020202030204" pitchFamily="34" charset="0"/>
                <a:cs typeface="Times New Roman" pitchFamily="18" charset="0"/>
              </a:rPr>
              <a:t>Scale</a:t>
            </a:r>
            <a:r>
              <a:rPr lang="en-US" sz="4000" dirty="0">
                <a:latin typeface="Arial Narrow" panose="020B0606020202030204" pitchFamily="34" charset="0"/>
                <a:cs typeface="Times New Roman" pitchFamily="18" charset="0"/>
              </a:rPr>
              <a:t> that traditional DBMS cannot offer</a:t>
            </a:r>
          </a:p>
        </p:txBody>
      </p:sp>
      <p:sp>
        <p:nvSpPr>
          <p:cNvPr id="4" name="Slide Number Placeholder 3"/>
          <p:cNvSpPr>
            <a:spLocks noGrp="1"/>
          </p:cNvSpPr>
          <p:nvPr>
            <p:ph type="sldNum" sz="quarter" idx="12"/>
          </p:nvPr>
        </p:nvSpPr>
        <p:spPr/>
        <p:txBody>
          <a:bodyPr/>
          <a:lstStyle/>
          <a:p>
            <a:fld id="{EC08FADA-295A-4AE2-BFE1-0774EDEA8BF4}" type="slidenum">
              <a:rPr lang="en-US" smtClean="0"/>
              <a:pPr/>
              <a:t>6</a:t>
            </a:fld>
            <a:endParaRPr lang="en-US" dirty="0"/>
          </a:p>
        </p:txBody>
      </p:sp>
    </p:spTree>
    <p:extLst>
      <p:ext uri="{BB962C8B-B14F-4D97-AF65-F5344CB8AC3E}">
        <p14:creationId xmlns:p14="http://schemas.microsoft.com/office/powerpoint/2010/main" val="401998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4800600" cy="762000"/>
          </a:xfrm>
        </p:spPr>
        <p:txBody>
          <a:bodyPr>
            <a:normAutofit fontScale="90000"/>
          </a:bodyPr>
          <a:lstStyle/>
          <a:p>
            <a:r>
              <a:rPr lang="en-US" sz="4000" b="1" dirty="0">
                <a:solidFill>
                  <a:srgbClr val="FF0000"/>
                </a:solidFill>
              </a:rPr>
              <a:t>SQL on Big Data Goals</a:t>
            </a:r>
          </a:p>
        </p:txBody>
      </p:sp>
      <p:sp>
        <p:nvSpPr>
          <p:cNvPr id="3" name="TextBox 2"/>
          <p:cNvSpPr txBox="1"/>
          <p:nvPr/>
        </p:nvSpPr>
        <p:spPr>
          <a:xfrm>
            <a:off x="228600" y="1143000"/>
            <a:ext cx="8915400" cy="5078313"/>
          </a:xfrm>
          <a:prstGeom prst="rect">
            <a:avLst/>
          </a:prstGeom>
          <a:noFill/>
        </p:spPr>
        <p:txBody>
          <a:bodyPr wrap="square" rtlCol="0">
            <a:spAutoFit/>
          </a:bodyPr>
          <a:lstStyle/>
          <a:p>
            <a:pPr lvl="0">
              <a:buFont typeface="Arial" pitchFamily="34" charset="0"/>
              <a:buChar char="•"/>
            </a:pPr>
            <a:r>
              <a:rPr lang="en-US" sz="3600" u="sng" dirty="0">
                <a:latin typeface="Arial Narrow" panose="020B0606020202030204" pitchFamily="34" charset="0"/>
              </a:rPr>
              <a:t>Distributed</a:t>
            </a:r>
            <a:r>
              <a:rPr lang="en-US" sz="3600" dirty="0">
                <a:latin typeface="Arial Narrow" panose="020B0606020202030204" pitchFamily="34" charset="0"/>
              </a:rPr>
              <a:t>, Scale Out Architecture</a:t>
            </a:r>
          </a:p>
          <a:p>
            <a:pPr lvl="0">
              <a:buFont typeface="Arial" pitchFamily="34" charset="0"/>
              <a:buChar char="•"/>
            </a:pPr>
            <a:endParaRPr lang="en-US" sz="3600" dirty="0">
              <a:latin typeface="Arial Narrow" panose="020B0606020202030204" pitchFamily="34" charset="0"/>
            </a:endParaRPr>
          </a:p>
          <a:p>
            <a:pPr lvl="0">
              <a:buFont typeface="Arial" pitchFamily="34" charset="0"/>
              <a:buChar char="•"/>
            </a:pPr>
            <a:r>
              <a:rPr lang="en-US" sz="3600" dirty="0">
                <a:latin typeface="Arial Narrow" panose="020B0606020202030204" pitchFamily="34" charset="0"/>
              </a:rPr>
              <a:t>Avoid </a:t>
            </a:r>
            <a:r>
              <a:rPr lang="en-US" sz="3600" u="sng" dirty="0">
                <a:latin typeface="Arial Narrow" panose="020B0606020202030204" pitchFamily="34" charset="0"/>
              </a:rPr>
              <a:t>Expensive Analytic DBs</a:t>
            </a:r>
            <a:r>
              <a:rPr lang="en-US" sz="3600" dirty="0">
                <a:latin typeface="Arial Narrow" panose="020B0606020202030204" pitchFamily="34" charset="0"/>
              </a:rPr>
              <a:t>/</a:t>
            </a:r>
            <a:r>
              <a:rPr lang="en-US" sz="3600" u="sng" dirty="0">
                <a:latin typeface="Arial Narrow" panose="020B0606020202030204" pitchFamily="34" charset="0"/>
              </a:rPr>
              <a:t>Appliances</a:t>
            </a:r>
          </a:p>
          <a:p>
            <a:pPr lvl="0">
              <a:buFont typeface="Arial" pitchFamily="34" charset="0"/>
              <a:buChar char="•"/>
            </a:pPr>
            <a:endParaRPr lang="en-US" sz="3600" u="sng" dirty="0">
              <a:latin typeface="Arial Narrow" panose="020B0606020202030204" pitchFamily="34" charset="0"/>
            </a:endParaRPr>
          </a:p>
          <a:p>
            <a:pPr lvl="0">
              <a:buFont typeface="Arial" pitchFamily="34" charset="0"/>
              <a:buChar char="•"/>
            </a:pPr>
            <a:r>
              <a:rPr lang="en-US" sz="3600" dirty="0">
                <a:latin typeface="Arial Narrow" panose="020B0606020202030204" pitchFamily="34" charset="0"/>
              </a:rPr>
              <a:t>Avoid </a:t>
            </a:r>
            <a:r>
              <a:rPr lang="en-US" sz="3600" u="sng" dirty="0">
                <a:latin typeface="Arial Narrow" panose="020B0606020202030204" pitchFamily="34" charset="0"/>
              </a:rPr>
              <a:t>Data Movement</a:t>
            </a:r>
            <a:r>
              <a:rPr lang="en-US" sz="3600" dirty="0">
                <a:latin typeface="Arial Narrow" panose="020B0606020202030204" pitchFamily="34" charset="0"/>
              </a:rPr>
              <a:t> : HDFS </a:t>
            </a:r>
            <a:r>
              <a:rPr lang="en-US" sz="3600" dirty="0">
                <a:latin typeface="Arial Narrow" panose="020B0606020202030204" pitchFamily="34" charset="0"/>
                <a:sym typeface="Wingdings" pitchFamily="2" charset="2"/>
              </a:rPr>
              <a:t></a:t>
            </a:r>
            <a:r>
              <a:rPr lang="en-US" sz="3600" dirty="0">
                <a:latin typeface="Arial Narrow" panose="020B0606020202030204" pitchFamily="34" charset="0"/>
              </a:rPr>
              <a:t> Analytic DBs</a:t>
            </a:r>
          </a:p>
          <a:p>
            <a:pPr lvl="0">
              <a:buFont typeface="Arial" pitchFamily="34" charset="0"/>
              <a:buChar char="•"/>
            </a:pPr>
            <a:endParaRPr lang="en-US" sz="3600" dirty="0">
              <a:latin typeface="Arial Narrow" panose="020B0606020202030204" pitchFamily="34" charset="0"/>
            </a:endParaRPr>
          </a:p>
          <a:p>
            <a:pPr lvl="0">
              <a:buFont typeface="Arial" pitchFamily="34" charset="0"/>
              <a:buChar char="•"/>
            </a:pPr>
            <a:r>
              <a:rPr lang="en-US" sz="3600" dirty="0">
                <a:latin typeface="Arial Narrow" panose="020B0606020202030204" pitchFamily="34" charset="0"/>
              </a:rPr>
              <a:t>High </a:t>
            </a:r>
            <a:r>
              <a:rPr lang="en-US" sz="3600" u="sng" dirty="0">
                <a:latin typeface="Arial Narrow" panose="020B0606020202030204" pitchFamily="34" charset="0"/>
              </a:rPr>
              <a:t>Concurrency</a:t>
            </a:r>
          </a:p>
          <a:p>
            <a:pPr lvl="0">
              <a:buFont typeface="Arial" pitchFamily="34" charset="0"/>
              <a:buChar char="•"/>
            </a:pPr>
            <a:endParaRPr lang="en-US" sz="3600" u="sng" dirty="0">
              <a:latin typeface="Arial Narrow" panose="020B0606020202030204" pitchFamily="34" charset="0"/>
            </a:endParaRPr>
          </a:p>
          <a:p>
            <a:pPr>
              <a:buFont typeface="Arial" pitchFamily="34" charset="0"/>
              <a:buChar char="•"/>
            </a:pPr>
            <a:r>
              <a:rPr lang="en-US" sz="3600" dirty="0">
                <a:latin typeface="Arial Narrow" panose="020B0606020202030204" pitchFamily="34" charset="0"/>
              </a:rPr>
              <a:t>Low </a:t>
            </a:r>
            <a:r>
              <a:rPr lang="en-US" sz="3600" u="sng" dirty="0">
                <a:latin typeface="Arial Narrow" panose="020B0606020202030204" pitchFamily="34" charset="0"/>
              </a:rPr>
              <a:t>Latency</a:t>
            </a:r>
            <a:r>
              <a:rPr lang="en-US" sz="3600" dirty="0">
                <a:latin typeface="Arial Narrow" panose="020B0606020202030204" pitchFamily="34" charset="0"/>
              </a:rPr>
              <a:t> </a:t>
            </a:r>
          </a:p>
        </p:txBody>
      </p:sp>
      <p:sp>
        <p:nvSpPr>
          <p:cNvPr id="4" name="Slide Number Placeholder 3"/>
          <p:cNvSpPr>
            <a:spLocks noGrp="1"/>
          </p:cNvSpPr>
          <p:nvPr>
            <p:ph type="sldNum" sz="quarter" idx="12"/>
          </p:nvPr>
        </p:nvSpPr>
        <p:spPr/>
        <p:txBody>
          <a:bodyPr/>
          <a:lstStyle/>
          <a:p>
            <a:fld id="{EC08FADA-295A-4AE2-BFE1-0774EDEA8BF4}" type="slidenum">
              <a:rPr lang="en-US" smtClean="0"/>
              <a:pPr/>
              <a:t>7</a:t>
            </a:fld>
            <a:endParaRPr lang="en-US" dirty="0"/>
          </a:p>
        </p:txBody>
      </p:sp>
      <p:pic>
        <p:nvPicPr>
          <p:cNvPr id="5" name="Picture 4"/>
          <p:cNvPicPr/>
          <p:nvPr/>
        </p:nvPicPr>
        <p:blipFill>
          <a:blip r:embed="rId2" cstate="print"/>
          <a:srcRect/>
          <a:stretch>
            <a:fillRect/>
          </a:stretch>
        </p:blipFill>
        <p:spPr bwMode="auto">
          <a:xfrm>
            <a:off x="6019800" y="4038600"/>
            <a:ext cx="2971800" cy="2743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438400" y="0"/>
            <a:ext cx="4191000" cy="609600"/>
          </a:xfrm>
        </p:spPr>
        <p:txBody>
          <a:bodyPr>
            <a:noAutofit/>
          </a:bodyPr>
          <a:lstStyle/>
          <a:p>
            <a:r>
              <a:rPr lang="en-US" sz="3600" b="1" dirty="0">
                <a:solidFill>
                  <a:srgbClr val="FF0000"/>
                </a:solidFill>
              </a:rPr>
              <a:t>Why SQL on Big Data</a:t>
            </a:r>
          </a:p>
        </p:txBody>
      </p:sp>
      <p:pic>
        <p:nvPicPr>
          <p:cNvPr id="99330" name="Picture 2"/>
          <p:cNvPicPr>
            <a:picLocks noChangeAspect="1" noChangeArrowheads="1"/>
          </p:cNvPicPr>
          <p:nvPr/>
        </p:nvPicPr>
        <p:blipFill>
          <a:blip r:embed="rId2" cstate="print"/>
          <a:srcRect/>
          <a:stretch>
            <a:fillRect/>
          </a:stretch>
        </p:blipFill>
        <p:spPr bwMode="auto">
          <a:xfrm>
            <a:off x="152400" y="1752600"/>
            <a:ext cx="8875713" cy="3876675"/>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3352800" y="5334000"/>
            <a:ext cx="2209800" cy="98101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EC08FADA-295A-4AE2-BFE1-0774EDEA8BF4}" type="slidenum">
              <a:rPr lang="en-US" smtClean="0"/>
              <a:pPr/>
              <a:t>8</a:t>
            </a:fld>
            <a:endParaRPr lang="en-US" dirty="0"/>
          </a:p>
        </p:txBody>
      </p:sp>
      <p:sp>
        <p:nvSpPr>
          <p:cNvPr id="7" name="TextBox 6"/>
          <p:cNvSpPr txBox="1"/>
          <p:nvPr/>
        </p:nvSpPr>
        <p:spPr>
          <a:xfrm>
            <a:off x="914400" y="5638800"/>
            <a:ext cx="1112805" cy="369332"/>
          </a:xfrm>
          <a:prstGeom prst="rect">
            <a:avLst/>
          </a:prstGeom>
          <a:noFill/>
        </p:spPr>
        <p:txBody>
          <a:bodyPr wrap="none" rtlCol="0">
            <a:spAutoFit/>
          </a:bodyPr>
          <a:lstStyle/>
          <a:p>
            <a:r>
              <a:rPr lang="en-US" dirty="0">
                <a:latin typeface="Arial Narrow" panose="020B0606020202030204" pitchFamily="34" charset="0"/>
              </a:rPr>
              <a:t>Appliances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09800" y="0"/>
            <a:ext cx="4800600" cy="584775"/>
          </a:xfrm>
          <a:prstGeom prst="rect">
            <a:avLst/>
          </a:prstGeom>
        </p:spPr>
        <p:txBody>
          <a:bodyPr wrap="square">
            <a:spAutoFit/>
          </a:bodyPr>
          <a:lstStyle/>
          <a:p>
            <a:r>
              <a:rPr lang="en-US" sz="3200" b="1" dirty="0">
                <a:solidFill>
                  <a:srgbClr val="FF0000"/>
                </a:solidFill>
              </a:rPr>
              <a:t>SQL in Big Data Landscape</a:t>
            </a:r>
          </a:p>
        </p:txBody>
      </p:sp>
      <p:sp>
        <p:nvSpPr>
          <p:cNvPr id="5" name="Rectangle 4"/>
          <p:cNvSpPr/>
          <p:nvPr/>
        </p:nvSpPr>
        <p:spPr>
          <a:xfrm>
            <a:off x="304800" y="1752599"/>
            <a:ext cx="8763000" cy="1477328"/>
          </a:xfrm>
          <a:prstGeom prst="rect">
            <a:avLst/>
          </a:prstGeom>
        </p:spPr>
        <p:txBody>
          <a:bodyPr wrap="square">
            <a:spAutoFit/>
          </a:bodyPr>
          <a:lstStyle/>
          <a:p>
            <a:endParaRPr lang="en-US" dirty="0"/>
          </a:p>
          <a:p>
            <a:endParaRPr lang="en-US" dirty="0"/>
          </a:p>
          <a:p>
            <a:endParaRPr lang="en-US" dirty="0"/>
          </a:p>
          <a:p>
            <a:endParaRPr lang="en-US" dirty="0"/>
          </a:p>
          <a:p>
            <a:endParaRPr lang="en-US" dirty="0"/>
          </a:p>
        </p:txBody>
      </p:sp>
      <p:pic>
        <p:nvPicPr>
          <p:cNvPr id="100354" name="Picture 2" descr="http://www.cloudera.com/content/dam/cloudera/support/ungated/icons/cloudera_impala_2013.png"/>
          <p:cNvPicPr>
            <a:picLocks noChangeAspect="1" noChangeArrowheads="1"/>
          </p:cNvPicPr>
          <p:nvPr/>
        </p:nvPicPr>
        <p:blipFill>
          <a:blip r:embed="rId2" cstate="print"/>
          <a:srcRect/>
          <a:stretch>
            <a:fillRect/>
          </a:stretch>
        </p:blipFill>
        <p:spPr bwMode="auto">
          <a:xfrm>
            <a:off x="5486401" y="2057400"/>
            <a:ext cx="1752600" cy="756441"/>
          </a:xfrm>
          <a:prstGeom prst="rect">
            <a:avLst/>
          </a:prstGeom>
          <a:noFill/>
        </p:spPr>
      </p:pic>
      <p:sp>
        <p:nvSpPr>
          <p:cNvPr id="100356" name="AutoShape 4" descr="data:image/jpeg;base64,/9j/4AAQSkZJRgABAQAAAQABAAD/2wCEAAkGBxQQEBQUExQWFBQVERIUFRgWFBUVFBYXFRYXFxUUFRYYHCggGRolGxYVIjEhJSksLjcuGB8zODMsNygtLisBCgoKDg0OGhAQGywlICQsLSw0LDgzOCwvLC4sNCwsLC83LCwrNSw0LCwsLCwsLCwsLCwsLCw3LCwsLCwrNDAsLP/AABEIALcBEwMBIgACEQEDEQH/xAAcAAEAAgIDAQAAAAAAAAAAAAAABgcEBQECAwj/xABMEAABAwIDAggICgcGBwAAAAABAAIDBBEFEiEGMQcTQVFUYXGTIjI0dIGRstIUFhcjQlJzobPRFTM1crG0wTaChZKi8CQlQ1NVY8L/xAAYAQEBAQEBAAAAAAAAAAAAAAAAAQIDBP/EACcRAQACAgAFAwQDAAAAAAAAAAABAgMRBBIxQVEiM4EUIXGhEzTR/9oADAMBAAIRAxEAPwC8UREBERAREQEREBERAREQEREBERAREQEREBERAREQEREBERAREQEREBERAREQERdJZQ0XcQAN5JsPWUHdcXUbxTa+OO4jBkdz7mevefQo3FtjO2cSPs5liDG3wW67iDqbggam/KgslFGtn9q/hkpjEJbZhcXF4NrEDdl5ypKEBERAREQEREBERAREQEREBERAREQEREBERAREQEREBERAREQEREGrxyufCwOYAbmxJ5ObT1qJyRzVRLnEkNuS5xtG0cvUPRqp3UQNe3K4XBtoeo3CiW0OI5/mmaRtNjpbMR1cwKCL1DBc2Nxz2tfrssGVq2UrVhytQTDg3pmiKV/0jIGnnAaLj1lx9SmSrTYrEeIqcjjZkoynmDhqw/xHpVisqmE5Q9pdzBwJ9SD2REQEREBERAREQEREBERAREQEXF0ug5REQEREBERAREQEREBERAREQec8gY1zjuaCfUFX0hJuTvJuVYhF1gYthwmZlFmkEEG3r+5BAJGXWJURkEgixGhHKOoqYYkyOjZlj1mcPHO9oO8j6p5lE5WoNbMxS/g5w63GTEf+tn8Xn2fUVFpWqS8H2IZZHwE6PGdn7w8YekWP90oJ6iIgKGbcYi98kVHASJJHNc8tJBDbmwJG7cXHqA51KcRrGwRPkefBY0uPXbkHWdyrrZfG4G1E1VVPIleSGDK5waDvIIHNZo6gedBt9k6t9LVy0Uzi65zROcSb6cl+QtF7c7Spuq02xxqnnMU1PIRPE4W8Bwu29xqRvDtfSVPMDxNtVAyVv0h4Q+q4aOb6/wCiCE4hRvqsXnh46SNuVrhlcbaRRaBtwOVbL4iu6ZN9/vLVV/wj9Mz/AAXLxuVvjWtl4qK+/wBC2t8Y5of9H5oMHGNn6ihiM8VXI4sIJDrjS4HKSD2EKY4BXmppopSLF7PCA3ZhcOt1XCitZhOJ1beLnfGyMkF1ra213NGvZcBShjY6Ck3/ADcMXpNh7RP3lBH9ucRe+SKjgJEkjml5aSCBfwQSN3K49TeteWydW+lq5aKd5dc5onOJN9L6X526252lajZjG4G1E1VVPIleSGANc7K06nUDms0dQPOu+2ONU9QYpqeQieJwt4DhcXuNSOQ/xKCy7qG7R47NLU/A6PR//Uf9XS5AP0QBvO+5sNVJMDxNtVTslb9IeEPquGjm+v8Aoojsq8R4rVsk0e4vy33nws9hfnaQewIPdnB7G8XnnlkfykZbejMHH715z7J1FIM9FUPOXXi32s4Dk+qewgdqnKEoMTCpZXxNMzBHJbwmghwvzi3PzKK7CTOdVVwc5zgJdAXEgfOTbr7tw9SmoVX4Fhc1RVVghqHQZZnZsubwrySWvlI3WPrQWiotwjyubRgtcWnjmatJB3O5QsT4qVv/AJCT1ye+tLtbgdRBT55at8zc7RkOe1yDY6uPN96CwMKN6WInU8SzXl8QKvNksEfXRvcamVmR4bYFxvoDfV3WrCwnyWL7BnsBVzsdg89RHIYal0Aa8AhuazjlBv4Lh2IJD8RXdNm+/wB5bDAtlzTTcYaiSXwXNyuvbW2vjFa9uytbf9oSeuT31MmoOyIiAiIgIiICIusguCAbXB15utBAsSdmkeb3u91id9r6fdZa6VqktfgDmNuw59QLBtj27/8Ad14uwQRMMk5sBuY06uPI3N+XrQRSVq8YZnRSNkYbOa64P++RZ1TqSbAX5BuHUsGVqCbbH4zPVSScYW5GNG5tvCcdNewFStQ/g6mbxcrNzw8OPW0iw9RB9amKCL7Z4bUVfFwxACLOHSuLgOWw8HlsLutz2W0h2fpWtDfg8JsALmJhcbaXJIuT1rZ2RBrzgNL0aDuY/wAlpdlsInop5o7B1M5xcx2YEgjdcb9Rof3Qt7Li8DXFrp4muBsQZGAg8xBOi6/pum6RD3rPzV1Kc0NLS4PK3FpakgcU5lgcwvfi42+Lv3tKlS1/6bpv+/D3rPzWTT1kcniPa/8AdcHfwTRuHuovtnhtRV8XDEAIs4dK7MAd9gLbzYXPqUnuhCitZDs/StaG/B4TYAXMTCTYWuSRcnrXc4FS9Gg7mP8AJe9TXxRWEkjI73tme1t7c1yvH9N03SIe9Z+aupTcNHsrg89FPMy2amcczHZhcEbvB36jQ/uhZG0+y4qXCWJ/FTttZwuA627MRqCOQj71tP03TdIh71n5p+m6bpEPes/NNSc0IwysxeLwTDHNb6Xg3PpD2/wXSegxOuGSYsp4jo4NtqOUENcS7sLgFNYJ2vGZjmuHO0gj1hegUVi4VQinhbE1znBotd7i5x9J3dg0Wh2RwaWnqKt8jQGyyZmWcDcZ5Hajk0cFv6rEYoiBJKxhIuA57WkjnAJXvFIHAFpBBAIINwQdQQeayDuo/tthklVS8XEAXcY11iQNADfU9q3FXWxxW4yRkd92dwbe3Ndd6edsjQ5jg9pvYtIINjY2I6wUTbxw+EsgjYfGbE1p7Q0AqC4JhOJ0bXNiZFZzsxzOa7W1tNeZWKiKhnGYx9WH/T7yysKkxMzM49sQiuc+W2a2U2tY/WyqUrEqsRhiNpJY2G17Oe1ptz2J3IkzplBcrrG8EAg3BFwRqCDuIK7IoiIgIiICIiDgqF4/VullIOjWEtA7DYntNlM5DYE8wJUGq6d4u57XC5OpaQLm538+9BqpWrDmatzDQvlvlGg3uOjWjnLlrahgubG4vod1+uyBgOI/BahshuW2c1wG8g83psVYOB402rDixrmhpAu62pIvYWPZ61WErVY+xtMGUcfO+7z6Tp9wAQbxcELlcFB877SUPwjGpoQQ0y1nFhxFwMxDbkcqlHyNydKZ3LveWlq/7R/4lH7bVfS9ubLekVis9ngw4aXm02jup/5G5OlM7l3vLXYnwXVlMOMhcyYt1+bJjlHWy+879xv2q8VwQuMcVk8u08Lj7Qp3YXhGlikbBWuL4y4MEjhaSN17ASaeE2/KdRy6briBVLcM+DNhqY52C3HscJANxey3hdpa4f5VY3B3Xmow2ne4kuDOLJO8mMllz12AWs1azWMle6YLWi047dkD4dB89S/ZTe0xYWDcFb6mnimFQxolja8NMRJGYXtfMs3h0/XUv2U3tMUz2NxymZh9K19TA1zaeMFrpow4G2oIJuCunPamGvK5fx1vmtFkM+RuTpUfcu95HcDkvJVR9073lZvxio+lU/fxe8urto6PpVP38XvLl9Rm8/p2+mw+P2o6uoKzAqppDg1zhma5hvHK1p1a5p377EHUZtOdXrs9iorKWKdosJIw4j6p3Ob6CCFU/C7tJBVOhigeJBEXue9pu27gAGtdy7iSRpu9Fh8HFI6LDKZrwQSwvsdCA9xc0EcmhGi3n9WOtrdWMHpyWrWfsr7hx8rg83P4hVpbKj/gaXzWn/Daqt4cfK4PNz7ZVp7K+QUnmlP+G1Zy+1T5axe9f4QLh0HzVJ9pL7LVI+Ccf8op+2o/mJVHeHT9VSfay+y1SLgn/ZFP21H8xKlvYr+f9Sv9i34S4LlAi8z1ipDhuH/Hx+aN/EkV3qkeG7y+PzVv4ki9HC+5DzcX7a39n/JKfzeH2GrPWBgHklP5vD7DVnrhPV6I6CIiiiIiAiIgLxqadsjcrhcaadi9kQRXaGuFuJjsGjxraAkfRFuQcqjMrVtamNxLnWOpJ3HlN1r5GoNbK1TzYefNS5fqSOb6/C/+lCpWr0w7EpoLtidlzuHIDruG8ILSXBXDAQNdTb19a5KChKv+0f8AiUfttV9hfPW0NaKfG5ZiM3FVoky3tfI4G1+Tcpl8sjOiO74e6vbmxXvFeWOzw4ctKTaLT3WouCVVvyyM6I7vh7i12LcL8r2lsEDYnHTM93GEX5m2Av237CuMcNk8O08Ti8nDbijXzwQNIJiY97+ovtlb22aT6Qp3waURhwunDhYuaZLHeBI4vH3EKu9jNhJ62b4RWh7Yi/OeMvxs5vfUHUMPKTyaDnF1tbYWGgC1mtFaxjiejOGtrWnJP22qDh0/X0v2UvtMWHgvBZJU08UwqWNEsbX5TESRmF7XzarM4dP11L9lN7TFYmw37NpPN4/ZW/5LUw1mrnGOt81osrz5HJOls7l3vqLbZbGS4YWFzhLG+4D2tLQHD6DgSbG2o11seZfRK1+O4THWU74ZRdjxbraRq1zeYg2KxTirxPqn7N34Skx6eqsODLZCjqo21D3Olex1nQuyiNjhqC4DV4I1FzbfcaK3gFQGD1s2BYk5ktywEMlAvaSI6tlZzkbx6Rzq+qWobKxr2ODmPaHNcDcEEXBHoKnExbm3vcT0Xhpry61qY6qd4cfK4PNz7ZVp7K+QUnmlP+G1VZw4+Vwebn2yrT2V8gpPNaf8NquX2qfJi96/wgfDp+qpPtJfZapFwT/sin7aj+YlUc4dP1VL9rL7LVpdkeEltBRx05p3SFhk8ISBoOeR792U7s1vQtclrYIivlib1pntNvC7Aiqv5ZGdEd3w9xc/LIzoju+HuLl9Pk8O31OLytNUjw3eXx+at/EkU+2J23GJvlaITFxbWOuXh18xcLaAW8VQHht8vi81b+JIunD1muXUufE2i2LcLfwDySn83h9hqz1UmH8LbIoY4/grjkjYy/GgXytAvbL1LI+WRnRHd8PcWJ4fJvo3HE4tdVpoqs+WRnRHd8PcUw2K2oGJwvlEZiySmKxdmvZjHXvYfX+5YtivWNzDdc1LTqspGiBFzdRERAREQdXNuLHduUdxGijpY3OGr3EtYT9G+8jrAvqpItBtQxz8gDSfGJsCea270oIbK1e2BU2eriHM8O/yXd/RdqiItNiCDzEWP3r1wMllXFfQ57H+8CP6oLEXFlyiDTVOylHK9z300TnuJc5xYCSTvJK8vibQdEg7sLfItc1vLPJXw0XxMoOiQd21ZVDs/SwG8VPEwjcWxtDh2G11s0TmnyRSsdnFksuUWWmuxPA6eqLTPDHKWghpe0OsDvAv2LLpaZsTGsY0NY0BrWgWAA3ABeyK7TUdRCiKK1uJYDTVJa6eGOVzRYF7QSBe9r8yyqGiZAwRxNDGN8VrRZo5dByLIRXcpqOrW4ngNNVODp4Y5XBuUF7Q4gXvYLOggbG1rWgNa1oa0DQAAWAHUAF6ImzUMHE8Hgqg0TxMlDSS0PaHWJ0JCwPibQdEh7sLeokWmOkpNaz1hovibQdEg7sJ8TaDokPdhb1Fee3k5K+Ia7DMDp6UuMEMcRcAHFjQ24G4G3aV1xHZ+mqXB80Ecrg3KC9oJAuTbXkuT61s0U3O9ryxrWmi+JtB0SDuwnxNoOiQd2FvUV57eU5K+Gi+JtB0SDuwtjhmFQ0zS2CNsTXOzEMaGgusBc25bAD0LMRSbTPWSKxHSBERRoREQEREBcWXKIMDEaMH5wMDpGtOS/PyactjuUBzuY8PHjNcHa84N9fSrMKi+0+E75mDreB7Y/qg3+GukMTTLYPIuQBYC+oCyl0hddoPOAfWF3QEREBERAREQEREBERAREQEREBERAREQEREBERAREQEREBERAREQEREBcFt1yiDqxoAsNANAuyIgIiICIiAiIgIiICIiAiIgIiICIiAiIgIiICIiAiIgIiICIiAiIgIiICIiAiIgIiICIiAiIgIiICIiAiIgIiICIiAiIgIiICIiAiIgIiICIiAiIgIiICIiAiIgIiICIiAiIgIiICIiAiIgIiICIiAiIgIiICIiAiIgI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0358" name="AutoShape 6" descr="data:image/jpeg;base64,/9j/4AAQSkZJRgABAQAAAQABAAD/2wCEAAkGBxQQEBQUExQWFBQVERIUFRgWFBUVFBYXFRYXFxUUFRYYHCggGRolGxYVIjEhJSksLjcuGB8zODMsNygtLisBCgoKDg0OGhAQGywlICQsLSw0LDgzOCwvLC4sNCwsLC83LCwrNSw0LCwsLCwsLCwsLCwsLCw3LCwsLCwrNDAsLP/AABEIALcBEwMBIgACEQEDEQH/xAAcAAEAAgIDAQAAAAAAAAAAAAAABgcEBQECAwj/xABMEAABAwIDAggICgcGBwAAAAABAAIDBBEFEiEGMQcTQVFUYXGTIjI0dIGRstIUFhcjQlJzobPRFTM1crG0wTaChZKi8CQlQ1NVY8L/xAAYAQEBAQEBAAAAAAAAAAAAAAAAAQIDBP/EACcRAQACAgAFAwQDAAAAAAAAAAABAgMRBBIxQVEiM4EUIXGhEzTR/9oADAMBAAIRAxEAPwC8UREBERAREQEREBERAREQEREBERAREQEREBERAREQEREBERAREQEREBERAREQERdJZQ0XcQAN5JsPWUHdcXUbxTa+OO4jBkdz7mevefQo3FtjO2cSPs5liDG3wW67iDqbggam/KgslFGtn9q/hkpjEJbZhcXF4NrEDdl5ypKEBERAREQEREBERAREQEREBERAREQEREBERAREQEREBERAREQEREGrxyufCwOYAbmxJ5ObT1qJyRzVRLnEkNuS5xtG0cvUPRqp3UQNe3K4XBtoeo3CiW0OI5/mmaRtNjpbMR1cwKCL1DBc2Nxz2tfrssGVq2UrVhytQTDg3pmiKV/0jIGnnAaLj1lx9SmSrTYrEeIqcjjZkoynmDhqw/xHpVisqmE5Q9pdzBwJ9SD2REQEREBERAREQEREBERAREQEXF0ug5REQEREBERAREQEREBERAREQec8gY1zjuaCfUFX0hJuTvJuVYhF1gYthwmZlFmkEEG3r+5BAJGXWJURkEgixGhHKOoqYYkyOjZlj1mcPHO9oO8j6p5lE5WoNbMxS/g5w63GTEf+tn8Xn2fUVFpWqS8H2IZZHwE6PGdn7w8YekWP90oJ6iIgKGbcYi98kVHASJJHNc8tJBDbmwJG7cXHqA51KcRrGwRPkefBY0uPXbkHWdyrrZfG4G1E1VVPIleSGDK5waDvIIHNZo6gedBt9k6t9LVy0Uzi65zROcSb6cl+QtF7c7Spuq02xxqnnMU1PIRPE4W8Bwu29xqRvDtfSVPMDxNtVAyVv0h4Q+q4aOb6/wCiCE4hRvqsXnh46SNuVrhlcbaRRaBtwOVbL4iu6ZN9/vLVV/wj9Mz/AAXLxuVvjWtl4qK+/wBC2t8Y5of9H5oMHGNn6ihiM8VXI4sIJDrjS4HKSD2EKY4BXmppopSLF7PCA3ZhcOt1XCitZhOJ1beLnfGyMkF1ra213NGvZcBShjY6Ck3/ADcMXpNh7RP3lBH9ucRe+SKjgJEkjml5aSCBfwQSN3K49TeteWydW+lq5aKd5dc5onOJN9L6X526252lajZjG4G1E1VVPIleSGANc7K06nUDms0dQPOu+2ONU9QYpqeQieJwt4DhcXuNSOQ/xKCy7qG7R47NLU/A6PR//Uf9XS5AP0QBvO+5sNVJMDxNtVTslb9IeEPquGjm+v8Aoojsq8R4rVsk0e4vy33nws9hfnaQewIPdnB7G8XnnlkfykZbejMHH715z7J1FIM9FUPOXXi32s4Dk+qewgdqnKEoMTCpZXxNMzBHJbwmghwvzi3PzKK7CTOdVVwc5zgJdAXEgfOTbr7tw9SmoVX4Fhc1RVVghqHQZZnZsubwrySWvlI3WPrQWiotwjyubRgtcWnjmatJB3O5QsT4qVv/AJCT1ye+tLtbgdRBT55at8zc7RkOe1yDY6uPN96CwMKN6WInU8SzXl8QKvNksEfXRvcamVmR4bYFxvoDfV3WrCwnyWL7BnsBVzsdg89RHIYal0Aa8AhuazjlBv4Lh2IJD8RXdNm+/wB5bDAtlzTTcYaiSXwXNyuvbW2vjFa9uytbf9oSeuT31MmoOyIiAiIgIiICIusguCAbXB15utBAsSdmkeb3u91id9r6fdZa6VqktfgDmNuw59QLBtj27/8Ad14uwQRMMk5sBuY06uPI3N+XrQRSVq8YZnRSNkYbOa64P++RZ1TqSbAX5BuHUsGVqCbbH4zPVSScYW5GNG5tvCcdNewFStQ/g6mbxcrNzw8OPW0iw9RB9amKCL7Z4bUVfFwxACLOHSuLgOWw8HlsLutz2W0h2fpWtDfg8JsALmJhcbaXJIuT1rZ2RBrzgNL0aDuY/wAlpdlsInop5o7B1M5xcx2YEgjdcb9Rof3Qt7Li8DXFrp4muBsQZGAg8xBOi6/pum6RD3rPzV1Kc0NLS4PK3FpakgcU5lgcwvfi42+Lv3tKlS1/6bpv+/D3rPzWTT1kcniPa/8AdcHfwTRuHuovtnhtRV8XDEAIs4dK7MAd9gLbzYXPqUnuhCitZDs/StaG/B4TYAXMTCTYWuSRcnrXc4FS9Gg7mP8AJe9TXxRWEkjI73tme1t7c1yvH9N03SIe9Z+aupTcNHsrg89FPMy2amcczHZhcEbvB36jQ/uhZG0+y4qXCWJ/FTttZwuA627MRqCOQj71tP03TdIh71n5p+m6bpEPes/NNSc0IwysxeLwTDHNb6Xg3PpD2/wXSegxOuGSYsp4jo4NtqOUENcS7sLgFNYJ2vGZjmuHO0gj1hegUVi4VQinhbE1znBotd7i5x9J3dg0Wh2RwaWnqKt8jQGyyZmWcDcZ5Hajk0cFv6rEYoiBJKxhIuA57WkjnAJXvFIHAFpBBAIINwQdQQeayDuo/tthklVS8XEAXcY11iQNADfU9q3FXWxxW4yRkd92dwbe3Ndd6edsjQ5jg9pvYtIINjY2I6wUTbxw+EsgjYfGbE1p7Q0AqC4JhOJ0bXNiZFZzsxzOa7W1tNeZWKiKhnGYx9WH/T7yysKkxMzM49sQiuc+W2a2U2tY/WyqUrEqsRhiNpJY2G17Oe1ptz2J3IkzplBcrrG8EAg3BFwRqCDuIK7IoiIgIiICIiDgqF4/VullIOjWEtA7DYntNlM5DYE8wJUGq6d4u57XC5OpaQLm538+9BqpWrDmatzDQvlvlGg3uOjWjnLlrahgubG4vod1+uyBgOI/BahshuW2c1wG8g83psVYOB402rDixrmhpAu62pIvYWPZ61WErVY+xtMGUcfO+7z6Tp9wAQbxcELlcFB877SUPwjGpoQQ0y1nFhxFwMxDbkcqlHyNydKZ3LveWlq/7R/4lH7bVfS9ubLekVis9ngw4aXm02jup/5G5OlM7l3vLXYnwXVlMOMhcyYt1+bJjlHWy+879xv2q8VwQuMcVk8u08Lj7Qp3YXhGlikbBWuL4y4MEjhaSN17ASaeE2/KdRy6briBVLcM+DNhqY52C3HscJANxey3hdpa4f5VY3B3Xmow2ne4kuDOLJO8mMllz12AWs1azWMle6YLWi047dkD4dB89S/ZTe0xYWDcFb6mnimFQxolja8NMRJGYXtfMs3h0/XUv2U3tMUz2NxymZh9K19TA1zaeMFrpow4G2oIJuCunPamGvK5fx1vmtFkM+RuTpUfcu95HcDkvJVR9073lZvxio+lU/fxe8urto6PpVP38XvLl9Rm8/p2+mw+P2o6uoKzAqppDg1zhma5hvHK1p1a5p377EHUZtOdXrs9iorKWKdosJIw4j6p3Ob6CCFU/C7tJBVOhigeJBEXue9pu27gAGtdy7iSRpu9Fh8HFI6LDKZrwQSwvsdCA9xc0EcmhGi3n9WOtrdWMHpyWrWfsr7hx8rg83P4hVpbKj/gaXzWn/Daqt4cfK4PNz7ZVp7K+QUnmlP+G1Zy+1T5axe9f4QLh0HzVJ9pL7LVI+Ccf8op+2o/mJVHeHT9VSfay+y1SLgn/ZFP21H8xKlvYr+f9Sv9i34S4LlAi8z1ipDhuH/Hx+aN/EkV3qkeG7y+PzVv4ki9HC+5DzcX7a39n/JKfzeH2GrPWBgHklP5vD7DVnrhPV6I6CIiiiIiAiIgLxqadsjcrhcaadi9kQRXaGuFuJjsGjxraAkfRFuQcqjMrVtamNxLnWOpJ3HlN1r5GoNbK1TzYefNS5fqSOb6/C/+lCpWr0w7EpoLtidlzuHIDruG8ILSXBXDAQNdTb19a5KChKv+0f8AiUfttV9hfPW0NaKfG5ZiM3FVoky3tfI4G1+Tcpl8sjOiO74e6vbmxXvFeWOzw4ctKTaLT3WouCVVvyyM6I7vh7i12LcL8r2lsEDYnHTM93GEX5m2Av237CuMcNk8O08Ti8nDbijXzwQNIJiY97+ovtlb22aT6Qp3waURhwunDhYuaZLHeBI4vH3EKu9jNhJ62b4RWh7Yi/OeMvxs5vfUHUMPKTyaDnF1tbYWGgC1mtFaxjiejOGtrWnJP22qDh0/X0v2UvtMWHgvBZJU08UwqWNEsbX5TESRmF7XzarM4dP11L9lN7TFYmw37NpPN4/ZW/5LUw1mrnGOt81osrz5HJOls7l3vqLbZbGS4YWFzhLG+4D2tLQHD6DgSbG2o11seZfRK1+O4THWU74ZRdjxbraRq1zeYg2KxTirxPqn7N34Skx6eqsODLZCjqo21D3Olex1nQuyiNjhqC4DV4I1FzbfcaK3gFQGD1s2BYk5ktywEMlAvaSI6tlZzkbx6Rzq+qWobKxr2ODmPaHNcDcEEXBHoKnExbm3vcT0Xhpry61qY6qd4cfK4PNz7ZVp7K+QUnmlP+G1VZw4+Vwebn2yrT2V8gpPNaf8NquX2qfJi96/wgfDp+qpPtJfZapFwT/sin7aj+YlUc4dP1VL9rL7LVpdkeEltBRx05p3SFhk8ISBoOeR792U7s1vQtclrYIivlib1pntNvC7Aiqv5ZGdEd3w9xc/LIzoju+HuLl9Pk8O31OLytNUjw3eXx+at/EkU+2J23GJvlaITFxbWOuXh18xcLaAW8VQHht8vi81b+JIunD1muXUufE2i2LcLfwDySn83h9hqz1UmH8LbIoY4/grjkjYy/GgXytAvbL1LI+WRnRHd8PcWJ4fJvo3HE4tdVpoqs+WRnRHd8PcUw2K2oGJwvlEZiySmKxdmvZjHXvYfX+5YtivWNzDdc1LTqspGiBFzdRERAREQdXNuLHduUdxGijpY3OGr3EtYT9G+8jrAvqpItBtQxz8gDSfGJsCea270oIbK1e2BU2eriHM8O/yXd/RdqiItNiCDzEWP3r1wMllXFfQ57H+8CP6oLEXFlyiDTVOylHK9z300TnuJc5xYCSTvJK8vibQdEg7sLfItc1vLPJXw0XxMoOiQd21ZVDs/SwG8VPEwjcWxtDh2G11s0TmnyRSsdnFksuUWWmuxPA6eqLTPDHKWghpe0OsDvAv2LLpaZsTGsY0NY0BrWgWAA3ABeyK7TUdRCiKK1uJYDTVJa6eGOVzRYF7QSBe9r8yyqGiZAwRxNDGN8VrRZo5dByLIRXcpqOrW4ngNNVODp4Y5XBuUF7Q4gXvYLOggbG1rWgNa1oa0DQAAWAHUAF6ImzUMHE8Hgqg0TxMlDSS0PaHWJ0JCwPibQdEh7sLeokWmOkpNaz1hovibQdEg7sJ8TaDokPdhb1Fee3k5K+Ia7DMDp6UuMEMcRcAHFjQ24G4G3aV1xHZ+mqXB80Ecrg3KC9oJAuTbXkuT61s0U3O9ryxrWmi+JtB0SDuwnxNoOiQd2FvUV57eU5K+Gi+JtB0SDuwtjhmFQ0zS2CNsTXOzEMaGgusBc25bAD0LMRSbTPWSKxHSBERRoREQEREBcWXKIMDEaMH5wMDpGtOS/PyactjuUBzuY8PHjNcHa84N9fSrMKi+0+E75mDreB7Y/qg3+GukMTTLYPIuQBYC+oCyl0hddoPOAfWF3QEREBERAREQEREBERAREQEREBERAREQEREBERAREQEREBERAREQEREBcFt1yiDqxoAsNANAuyIgIiICIiAiIgIiICIiAiIgIiICIiAiIgIiICIiAiIgIiICIiAiIgIiICIiAiIgIiICIiAiIgIiICIiAiIgIiICIiAiIgIiICIiAiIgIiICIiAiIgIiICIiAiIgIiICIiAiIgIiICIiAiIgIiICIiAiIgIiICIiAiIgI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0360" name="AutoShape 8" descr="data:image/jpeg;base64,/9j/4AAQSkZJRgABAQAAAQABAAD/2wCEAAkGBxQQEBQUExQWFBQVERIUFRgWFBUVFBYXFRYXFxUUFRYYHCggGRolGxYVIjEhJSksLjcuGB8zODMsNygtLisBCgoKDg0OGhAQGywlICQsLSw0LDgzOCwvLC4sNCwsLC83LCwrNSw0LCwsLCwsLCwsLCwsLCw3LCwsLCwrNDAsLP/AABEIALcBEwMBIgACEQEDEQH/xAAcAAEAAgIDAQAAAAAAAAAAAAAABgcEBQECAwj/xABMEAABAwIDAggICgcGBwAAAAABAAIDBBEFEiEGMQcTQVFUYXGTIjI0dIGRstIUFhcjQlJzobPRFTM1crG0wTaChZKi8CQlQ1NVY8L/xAAYAQEBAQEBAAAAAAAAAAAAAAAAAQIDBP/EACcRAQACAgAFAwQDAAAAAAAAAAABAgMRBBIxQVEiM4EUIXGhEzTR/9oADAMBAAIRAxEAPwC8UREBERAREQEREBERAREQEREBERAREQEREBERAREQEREBERAREQEREBERAREQERdJZQ0XcQAN5JsPWUHdcXUbxTa+OO4jBkdz7mevefQo3FtjO2cSPs5liDG3wW67iDqbggam/KgslFGtn9q/hkpjEJbZhcXF4NrEDdl5ypKEBERAREQEREBERAREQEREBERAREQEREBERAREQEREBERAREQEREGrxyufCwOYAbmxJ5ObT1qJyRzVRLnEkNuS5xtG0cvUPRqp3UQNe3K4XBtoeo3CiW0OI5/mmaRtNjpbMR1cwKCL1DBc2Nxz2tfrssGVq2UrVhytQTDg3pmiKV/0jIGnnAaLj1lx9SmSrTYrEeIqcjjZkoynmDhqw/xHpVisqmE5Q9pdzBwJ9SD2REQEREBERAREQEREBERAREQEXF0ug5REQEREBERAREQEREBERAREQec8gY1zjuaCfUFX0hJuTvJuVYhF1gYthwmZlFmkEEG3r+5BAJGXWJURkEgixGhHKOoqYYkyOjZlj1mcPHO9oO8j6p5lE5WoNbMxS/g5w63GTEf+tn8Xn2fUVFpWqS8H2IZZHwE6PGdn7w8YekWP90oJ6iIgKGbcYi98kVHASJJHNc8tJBDbmwJG7cXHqA51KcRrGwRPkefBY0uPXbkHWdyrrZfG4G1E1VVPIleSGDK5waDvIIHNZo6gedBt9k6t9LVy0Uzi65zROcSb6cl+QtF7c7Spuq02xxqnnMU1PIRPE4W8Bwu29xqRvDtfSVPMDxNtVAyVv0h4Q+q4aOb6/wCiCE4hRvqsXnh46SNuVrhlcbaRRaBtwOVbL4iu6ZN9/vLVV/wj9Mz/AAXLxuVvjWtl4qK+/wBC2t8Y5of9H5oMHGNn6ihiM8VXI4sIJDrjS4HKSD2EKY4BXmppopSLF7PCA3ZhcOt1XCitZhOJ1beLnfGyMkF1ra213NGvZcBShjY6Ck3/ADcMXpNh7RP3lBH9ucRe+SKjgJEkjml5aSCBfwQSN3K49TeteWydW+lq5aKd5dc5onOJN9L6X526252lajZjG4G1E1VVPIleSGANc7K06nUDms0dQPOu+2ONU9QYpqeQieJwt4DhcXuNSOQ/xKCy7qG7R47NLU/A6PR//Uf9XS5AP0QBvO+5sNVJMDxNtVTslb9IeEPquGjm+v8Aoojsq8R4rVsk0e4vy33nws9hfnaQewIPdnB7G8XnnlkfykZbejMHH715z7J1FIM9FUPOXXi32s4Dk+qewgdqnKEoMTCpZXxNMzBHJbwmghwvzi3PzKK7CTOdVVwc5zgJdAXEgfOTbr7tw9SmoVX4Fhc1RVVghqHQZZnZsubwrySWvlI3WPrQWiotwjyubRgtcWnjmatJB3O5QsT4qVv/AJCT1ye+tLtbgdRBT55at8zc7RkOe1yDY6uPN96CwMKN6WInU8SzXl8QKvNksEfXRvcamVmR4bYFxvoDfV3WrCwnyWL7BnsBVzsdg89RHIYal0Aa8AhuazjlBv4Lh2IJD8RXdNm+/wB5bDAtlzTTcYaiSXwXNyuvbW2vjFa9uytbf9oSeuT31MmoOyIiAiIgIiICIusguCAbXB15utBAsSdmkeb3u91id9r6fdZa6VqktfgDmNuw59QLBtj27/8Ad14uwQRMMk5sBuY06uPI3N+XrQRSVq8YZnRSNkYbOa64P++RZ1TqSbAX5BuHUsGVqCbbH4zPVSScYW5GNG5tvCcdNewFStQ/g6mbxcrNzw8OPW0iw9RB9amKCL7Z4bUVfFwxACLOHSuLgOWw8HlsLutz2W0h2fpWtDfg8JsALmJhcbaXJIuT1rZ2RBrzgNL0aDuY/wAlpdlsInop5o7B1M5xcx2YEgjdcb9Rof3Qt7Li8DXFrp4muBsQZGAg8xBOi6/pum6RD3rPzV1Kc0NLS4PK3FpakgcU5lgcwvfi42+Lv3tKlS1/6bpv+/D3rPzWTT1kcniPa/8AdcHfwTRuHuovtnhtRV8XDEAIs4dK7MAd9gLbzYXPqUnuhCitZDs/StaG/B4TYAXMTCTYWuSRcnrXc4FS9Gg7mP8AJe9TXxRWEkjI73tme1t7c1yvH9N03SIe9Z+aupTcNHsrg89FPMy2amcczHZhcEbvB36jQ/uhZG0+y4qXCWJ/FTttZwuA627MRqCOQj71tP03TdIh71n5p+m6bpEPes/NNSc0IwysxeLwTDHNb6Xg3PpD2/wXSegxOuGSYsp4jo4NtqOUENcS7sLgFNYJ2vGZjmuHO0gj1hegUVi4VQinhbE1znBotd7i5x9J3dg0Wh2RwaWnqKt8jQGyyZmWcDcZ5Hajk0cFv6rEYoiBJKxhIuA57WkjnAJXvFIHAFpBBAIINwQdQQeayDuo/tthklVS8XEAXcY11iQNADfU9q3FXWxxW4yRkd92dwbe3Ndd6edsjQ5jg9pvYtIINjY2I6wUTbxw+EsgjYfGbE1p7Q0AqC4JhOJ0bXNiZFZzsxzOa7W1tNeZWKiKhnGYx9WH/T7yysKkxMzM49sQiuc+W2a2U2tY/WyqUrEqsRhiNpJY2G17Oe1ptz2J3IkzplBcrrG8EAg3BFwRqCDuIK7IoiIgIiICIiDgqF4/VullIOjWEtA7DYntNlM5DYE8wJUGq6d4u57XC5OpaQLm538+9BqpWrDmatzDQvlvlGg3uOjWjnLlrahgubG4vod1+uyBgOI/BahshuW2c1wG8g83psVYOB402rDixrmhpAu62pIvYWPZ61WErVY+xtMGUcfO+7z6Tp9wAQbxcELlcFB877SUPwjGpoQQ0y1nFhxFwMxDbkcqlHyNydKZ3LveWlq/7R/4lH7bVfS9ubLekVis9ngw4aXm02jup/5G5OlM7l3vLXYnwXVlMOMhcyYt1+bJjlHWy+879xv2q8VwQuMcVk8u08Lj7Qp3YXhGlikbBWuL4y4MEjhaSN17ASaeE2/KdRy6briBVLcM+DNhqY52C3HscJANxey3hdpa4f5VY3B3Xmow2ne4kuDOLJO8mMllz12AWs1azWMle6YLWi047dkD4dB89S/ZTe0xYWDcFb6mnimFQxolja8NMRJGYXtfMs3h0/XUv2U3tMUz2NxymZh9K19TA1zaeMFrpow4G2oIJuCunPamGvK5fx1vmtFkM+RuTpUfcu95HcDkvJVR9073lZvxio+lU/fxe8urto6PpVP38XvLl9Rm8/p2+mw+P2o6uoKzAqppDg1zhma5hvHK1p1a5p377EHUZtOdXrs9iorKWKdosJIw4j6p3Ob6CCFU/C7tJBVOhigeJBEXue9pu27gAGtdy7iSRpu9Fh8HFI6LDKZrwQSwvsdCA9xc0EcmhGi3n9WOtrdWMHpyWrWfsr7hx8rg83P4hVpbKj/gaXzWn/Daqt4cfK4PNz7ZVp7K+QUnmlP+G1Zy+1T5axe9f4QLh0HzVJ9pL7LVI+Ccf8op+2o/mJVHeHT9VSfay+y1SLgn/ZFP21H8xKlvYr+f9Sv9i34S4LlAi8z1ipDhuH/Hx+aN/EkV3qkeG7y+PzVv4ki9HC+5DzcX7a39n/JKfzeH2GrPWBgHklP5vD7DVnrhPV6I6CIiiiIiAiIgLxqadsjcrhcaadi9kQRXaGuFuJjsGjxraAkfRFuQcqjMrVtamNxLnWOpJ3HlN1r5GoNbK1TzYefNS5fqSOb6/C/+lCpWr0w7EpoLtidlzuHIDruG8ILSXBXDAQNdTb19a5KChKv+0f8AiUfttV9hfPW0NaKfG5ZiM3FVoky3tfI4G1+Tcpl8sjOiO74e6vbmxXvFeWOzw4ctKTaLT3WouCVVvyyM6I7vh7i12LcL8r2lsEDYnHTM93GEX5m2Av237CuMcNk8O08Ti8nDbijXzwQNIJiY97+ovtlb22aT6Qp3waURhwunDhYuaZLHeBI4vH3EKu9jNhJ62b4RWh7Yi/OeMvxs5vfUHUMPKTyaDnF1tbYWGgC1mtFaxjiejOGtrWnJP22qDh0/X0v2UvtMWHgvBZJU08UwqWNEsbX5TESRmF7XzarM4dP11L9lN7TFYmw37NpPN4/ZW/5LUw1mrnGOt81osrz5HJOls7l3vqLbZbGS4YWFzhLG+4D2tLQHD6DgSbG2o11seZfRK1+O4THWU74ZRdjxbraRq1zeYg2KxTirxPqn7N34Skx6eqsODLZCjqo21D3Olex1nQuyiNjhqC4DV4I1FzbfcaK3gFQGD1s2BYk5ktywEMlAvaSI6tlZzkbx6Rzq+qWobKxr2ODmPaHNcDcEEXBHoKnExbm3vcT0Xhpry61qY6qd4cfK4PNz7ZVp7K+QUnmlP+G1VZw4+Vwebn2yrT2V8gpPNaf8NquX2qfJi96/wgfDp+qpPtJfZapFwT/sin7aj+YlUc4dP1VL9rL7LVpdkeEltBRx05p3SFhk8ISBoOeR792U7s1vQtclrYIivlib1pntNvC7Aiqv5ZGdEd3w9xc/LIzoju+HuLl9Pk8O31OLytNUjw3eXx+at/EkU+2J23GJvlaITFxbWOuXh18xcLaAW8VQHht8vi81b+JIunD1muXUufE2i2LcLfwDySn83h9hqz1UmH8LbIoY4/grjkjYy/GgXytAvbL1LI+WRnRHd8PcWJ4fJvo3HE4tdVpoqs+WRnRHd8PcUw2K2oGJwvlEZiySmKxdmvZjHXvYfX+5YtivWNzDdc1LTqspGiBFzdRERAREQdXNuLHduUdxGijpY3OGr3EtYT9G+8jrAvqpItBtQxz8gDSfGJsCea270oIbK1e2BU2eriHM8O/yXd/RdqiItNiCDzEWP3r1wMllXFfQ57H+8CP6oLEXFlyiDTVOylHK9z300TnuJc5xYCSTvJK8vibQdEg7sLfItc1vLPJXw0XxMoOiQd21ZVDs/SwG8VPEwjcWxtDh2G11s0TmnyRSsdnFksuUWWmuxPA6eqLTPDHKWghpe0OsDvAv2LLpaZsTGsY0NY0BrWgWAA3ABeyK7TUdRCiKK1uJYDTVJa6eGOVzRYF7QSBe9r8yyqGiZAwRxNDGN8VrRZo5dByLIRXcpqOrW4ngNNVODp4Y5XBuUF7Q4gXvYLOggbG1rWgNa1oa0DQAAWAHUAF6ImzUMHE8Hgqg0TxMlDSS0PaHWJ0JCwPibQdEh7sLeokWmOkpNaz1hovibQdEg7sJ8TaDokPdhb1Fee3k5K+Ia7DMDp6UuMEMcRcAHFjQ24G4G3aV1xHZ+mqXB80Ecrg3KC9oJAuTbXkuT61s0U3O9ryxrWmi+JtB0SDuwnxNoOiQd2FvUV57eU5K+Gi+JtB0SDuwtjhmFQ0zS2CNsTXOzEMaGgusBc25bAD0LMRSbTPWSKxHSBERRoREQEREBcWXKIMDEaMH5wMDpGtOS/PyactjuUBzuY8PHjNcHa84N9fSrMKi+0+E75mDreB7Y/qg3+GukMTTLYPIuQBYC+oCyl0hddoPOAfWF3QEREBERAREQEREBERAREQEREBERAREQEREBERAREQEREBERAREQEREBcFt1yiDqxoAsNANAuyIgIiICIiAiIgIiICIiAiIgIiICIiAiIgIiICIiAiIgIiICIiAiIgIiICIiAiIgIiICIiAiIgIiICIiAiIgIiICIiAiIgIiICIiAiIgIiICIiAiIgIiICIiAiIgIiICIiAiIgIiICIiAiIgIiICIiAiIgIiICIiAiIgIiI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0362" name="AutoShape 10" descr="data:image/jpeg;base64,/9j/4AAQSkZJRgABAQAAAQABAAD/2wCEAAkGBxMTEhUUEhMUFBUUFxgZFhcYGRcWHxgVHh0WGiAXGhgYIDQiGh8lGxQXITEiJSkrLi4uGB8zODMsNygtLiwBCgoKDg0OFhAQGi8kHCQsLDcsLy43MSwsKzcsLDcyNy0sNy0uKyssLCwsLSwsLDcsLCwsNywsLDc0LDQrLCwrK//AABEIAEUAoAMBIgACEQEDEQH/xAAbAAEAAwEBAQEAAAAAAAAAAAAABAUGAwIBB//EAEEQAAEDAgMDBwgIBAcAAAAAAAEAAhEDBBIhMQUTQQYHUWFxkbEiMjVSgZKy0RQXM0JTc6HBI3Th8CQlNFVygpP/xAAYAQEBAQEBAAAAAAAAAAAAAAAAAQMCBP/EACsRAAIBAgEKBwEAAAAAAAAAAAABAgMRIQQSFDEzUVJxcsETIjJBQ2GRNP/aAAwDAQACEQMRAD8A/Zri+DcgC53QFQbUv6rpaThA4DLvKvb+rgHkgYnanqWduGKojLfk9dVage6oZAIDcgM+P7K4WU2PtIUS4PnCcxGcH+o8FqabpAOYkTmjCPSIo1a+Y14Y50OdoFCklF5q1A0EnQCT2KANtUuk+6UBYoo9pesqTgMxqNCPYV8r3zGOaxzoLtPD2ICSiKDV2tTBIBLiNcILo7kBORR7W9ZUnA6SNRoR7CvdvcNfOEzhJae0IDqi5V7hrMOI+ccI7Vxuto06bsLiZicgTl7EBLRQG7YpEgAuzy80qegCIiAj3NqHdqqdo0mtGFuZ4n9lfFVFSyeTp2lCGerNgz0FbO3rB7Q4aOErL3tEAkAz1qTyZaN46TmG5DtOZ8O9UI0NaqGtLnZACSs4yq17ahqNqY6mhDScIHmwVobm3a9uFwkdEkeC+1arWCXOa0dJIA/VEGV1G73ls8nzmtcHDrheLGrcbtmGmwjCIJdwXc1raXHeU5eId5YzHepFrXpQG03sMCAA4HLvVs9xLreRbei5r31quFvkxDc8hnJPHRVrKzKgqOqNqYqmkMJwtGkFaC4oNe3C4SDqJI8F4qXdJhwuqMaRwLmjLsKiKyDQu3VLd0TvGtII4zGsdYUjY2DdMwRoJj1uMr4y5tw4vFWmHOAB8tucdUrmLO3qEljhPHdv8Q0q2ZLomA09593eR1TCqdntrTV3ZYBvXecCTPsVlSt6VEE+SwcXOPi4rpbU2NBLIhxLiZkEnjKhSqvRWxUt4WEbwRhBGefSul0H/Sf4ZaDu/vSRE9SnxTqwQWvDXSC0zDvZ2r5c7Ppvdic2TETJGXsKAWm9z3hYejCCO+VKVdV2ZQaJd5IHEvcB3kqex4IBBBB0IzlCnpERQBRr+pDYHHwUlfHNB1CAzdSiTMCY17FCp1nU3Ym6hXu0X5YG5Dj1qkuGKnJraM4Ri86BPashzs+j3fmU/FauzuQ9oIIJgTHArKc7Ho93/On4rXJ9rDmjPKNlPkyLsrm6salCk9zKmJ9Njj5btS0E+K9XvNja4ZoPq0ag812IuE9fHuIWp2DUb9GoZj7KnxHqtXe92jSpML6lRrGtEkk/3PYF269bOwkzhZPRzcYoyHN3t6u99azujNWho46loMEE8YMQeIPUqrb+yaV1tsUqwJYaIJgwZDTGYXbm9Drm/ur0NLaTpa2cpJIy7Q1onrKjco9mG420KQqPpTSBxsyIgHJelJRrSth5cfpnmbcqMb4+bD7RoPqz2f6lT/0csxy35NUtnMp3NnUfSqB4EF0zkTInPKMwZGavvq9d/uF13/1WX5N7GY6/dbbSdUfUZ9kHOJY/U8cyCACBxgg9CUpvGXiNpa1v/SVYao+Got6nu/DY84VUv2U5xEFwpOI6CS0qz5Pj/LaX8uPhULnO9HVe1nxBTeT/AKNpfy4+Fef4V1dj0/M+nuUPM2P8E/8AOd8LFvFgeZ14Fk+SB/Gd8LFu9631h3hc5VtpczrJdjHkZnnN9HVv+vxBWHI3/Q235TfBV3OW4HZ1aM/N+IKfyOqAWNvmPsm8epHsF1diL+h9Pcu0Xjet9Yd4Xtec9IREQEetaNd1HpVLfsbiIaMhl29a0Sr7mxaBikwAZHShDxsClFMnpcf0TlDsWnd0TRqFwaSD5MAyM+KbFqZFsHIzPDPh4qzVUmndBpNWZiBzZ234tx74+S9UubOzkF7q1QD7rn5foJ/VbVFtpNXiZjo1LhRxs7VlJgZTaGMaIDWiAFWu5O0jeC8l+8DcMSMMRGkK4RZKTV7PWauKdrrUFRcoeS1G7fTqPL2VKXmvpnC7pieo5joz6VeokZOLuhKKkrNFbtrY7LqgaFVzsLsMuEAkggzpGoXaz2e2nQbQaThazACdYiFMRM52t7DNV7+5hmc2FqBAq1x2OA/Zevqztvxrj3x8lt0Wuk1eIy0alwlCeStL6H9DLqhpzOIkYtcWsdKphzZWw0q3Hvj5LbouVXqK9mdOhTdroxB5s7b8a498fJbK2ohjGsEkMaGidYAjPuXVFJ1Zz9TuWFKEPSrBERZmgREQEa2pBrngaGD2a/JSURAEREAREQBERAEREAREQBERAERE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0364" name="AutoShape 12" descr="data:image/jpeg;base64,/9j/4AAQSkZJRgABAQAAAQABAAD/2wCEAAkGBxQQERUUEBQUFBUWFhUVFxUWFxkUGBUWFxUXFhUYFxQYHCggGh4lGxcVITEhJSkrLi4uFyAzODUtNygtLisBCgoKDg0OGxAQGDclICMwLDc3Nyw0LzQsLC81NDIsNC8sLiw3LCwsLCwsLDQsNCwsLCwsLDEsLDQ0LCwsLCwsLP/AABEIAH4BPAMBIgACEQEDEQH/xAAcAAEAAwADAQEAAAAAAAAAAAAABQYHAQMEAgj/xABMEAABAwICBQUKCQoFBQAAAAABAAIDBBEFIQYHEjFRE0FxgZEXIjI1U2GSsbPSFDRCcnN0wcLRFiMlUmKDk6GiwyQzVLLhFUNElPH/xAAYAQEAAwEAAAAAAAAAAAAAAAAAAQIDBP/EACkRAQACAgAFAgUFAAAAAAAAAAABAgMRBBIhMTMTQRQ0UXHRIzJSU4H/2gAMAwEAAhEDEQA/ANxREQERfL72NrXtlfdfmug5JtvUBi2lsEFw3867g3d1v3dl1Wa+oqKl5Y7acQSNhuQBGWYHrKj8Wwz4OA17gZDmWNzDB+07ieAQfONaWVE9wHck0/JZcHrdv9S6sN02qKaJsTRG4NvYuBJte9rgqLlavMyMF7Q42aXNDjwBIBPYg2nR+qkmp45Jg0Pe3aIaCAAT3u88LKRXxE0BoDdwAA6AMl9oCIiAiIgIiICIiAiIgIiICIiAiIgIiICIiAiIgIiICIiAiIgIiICIiAiIgh8dr20rCWNG3ITbLn53Hja6zqpcXElxuSbknnKtWmU+1K1vM1v83Zn+QCrMrUEbK1eKZqlpKdxaXWOyDba5r8L85Xglag0bQ7SOJ1K0TysY+PvDtvDS4ADZcLnPKw6QVZqWpZK3ajc17TezmkEG2RzCwnkS5wa3MkgDpJsFt+D0Ip4I4m/IaB0nnPbdB7EREBcITZZfiML8XqZnR+BCwhl9xtew6XG5v0INRRVbQDF+Xg5N/wDmQ96b7y35J6t3UrPJuPQUH0iyfRfRhlcZi55ZsO5gDe9+PQp/ubReWf6LUF5RZnjOCyYTsTU8zi3a2S0i2eZsQDZwOfMtFoajlYmP/Xa13aLoO5crP9MJ3V1XHRRHJpu87wHWuSfmtv1my7tBax1PNLQy5FrnFnNnvcB0jvh1oL0iKjaR43PU1PwOjOzYkPeDY3HhZ/JaNxPFBcpqyNhs97Gn9pwHrK+4pmvF2ODhxBBHaFTqXV3Da80sj3neW2aL8+8Enpuumr0GfB+coZnh4zDXEAnzB7bdhCC9ri6jsAlqHQj4WwNkGRsQbjiQNxVQ0aH6Zqf33tGINBRFE6W/Eqj6J3qQSyKs6ux/gW/Pf61VanBm1mKzxOJaM3XABOTWcelBqCKjdzWLyz/RajdW8QP+c/0WoLyi4C5QEREBERAREQEREHw6MHeAepV4aMxNe+SV3eAlwbuAG/vj9gVkVd0zmIjY0G20TccQB+JCCpY9iHLv70bMbMmNGQA424lQUrVJStXkmagjZBbMcy2TRvEvhNNHJzkWd5njJ349ayCVq9uDaRTUbXNhLdlx2iHC+drXGfADsQbKij9H6iSWnjfNbbe3aNhYC5uMuiykEFV1gYxyFPybTZ8t2+cM+Wfs61F6KaQUdHThhe7bd3zzsHwjzX4AWC9LMBlqq901XHaJosxpIO0Bk0EA7sy4qw/k7S+Qi9EIM/fjcUGICopnExP/AMxti221k/L+oedahthzLg3BFweIIyUFjOikEsL2xRMY8i7XAWs4ZgdB3daaIQ1EdNyVSwtLLhhuDdp3DI827osgpOjDqwGb4Fs22u/vs77m3hdantvGOEfZGvboLhM1Ny/LM2dtwLcwbjPgfOrYgoM+j1fWuaKx7WxtN7C1/PZrefpVoxzEG0VKXD5LQxjeLtzR9vQCpZU7SnCaitqo2bNqdhF33GZObja993ehBB6GYxT03KS1D3cs8keCTZt7nPzn1BdeluMwSzRVFK88qwi/eltwM2m/8utXwaOUvkI/RXEmjdKQRyEYuLXDRcdCD04PiDamFkrNzhmOB3OHUbqlaFvEeI1LJMnu2wL85D7kDpFj1KU0Mw2opJJYpGXhJJY+43g23XvmPUu3SjRX4Q8T07uTnFs9wdbcbjcRxQWlFRGYtisPevpxLbLa2S4nrY77F8TjFK0bDminjOR+RcdpcUF9BWWsw+SoxOoZDIYnbUrtoXGQeARl0jsWg4BhQpIWxBzn23k8eDR8keZQGCYNNHiU8z2Wjfyuy64N9p7SMr33AoPP+SNb/rXek/8AFePGNGaqKCR8lWXtawlzbv74DeMzZaKo7SGmdLSzMjF3OY4NG65Iy3oIrV38Sb85/rVWqaCSoxWdkMhidmdoXGQay4y6VctDKCSnpWslbsuDnG1wcicswq7W4XWxV8tRTRA7RIBcW2IIbfLaHBB3fkjW/wCtd6T/AMVaMBopIIQyaTlXAkl5ub3OW9Vr4Zi/kY/6ffT4Zi/kY/6ffQXZF1UpcWNMmT9lu0ODrDa/nddqAiIgIiICIiAiIgKDx7B31Dmua5oDRaxvvvmfV2KcRBnseAzSPLQ21jYuOTeo8/UujHaCOmHJg8pKc3O3NYOAHE+fmV5xzEPg8RcBdxybwvxKzepJcSXG5JuTxKCLlavJI3PNSMzV45WoNqoJGuiY6PwS1pb0WFl6Fn+iOlkUFPyVQ5wLHENsC67DmOw3HRZXynmEjGvbezgCLixscxkg7FwSuVD6ZD9H1n1ao9k5TEbnSJnUbSvKDiO1OUHEdq/NejWjUmISOjg2A5rdo7ZsLXtzAqy9ySs40/pH3V1W4elZ1N3LXib2jcUbfyg4jtX0CsNOqSt40/pH3V4azDMTwgh95Y2D5cbi+LrG4dYCj4ek9K3TPEWjranR+gUWe6v9YXwxwp6rZbOfAeMmy2ztbmdbqPNwWhLC9JpOpb0vF43D5LwN5C45QcR2rENdTR/1Ftx/48ftJV00mqyrljY9pgs9rXC7jezhcX71bxw9eWLWtrbCeItzTWtd6bryg4jtTlBxHasQ7klbxp/SPurh2qWt5jT+kfdT0cf8z1sn9bcgbrlfndlTX4LOGkvjIz2CdqKRt+YXsR0ZjzLdtHcXbW00c7Mg9tyP1XDJzeogrPLhmkb3uGmLNF51rUpAuA3lcg3WTa9GgupuiT7quOrEfoqm+a/2r1FsWscX33TXLvJNNdloLrb1w1wO5UfXIP0afpYvWV4NRotS1H0/9tiRi/T59nq/qcmmkoiLJqLhxtvXKomuYfo799H95WpXmtFVb25azZeQ6+5fSzjUeLUc/wBYPso1o6nJTktNUY789YsIiKi4iIgIiICIiAiIgrOmM3gMHncfUPtVRlatScwHeAekKKlweBj3zSDLwrHwW9XOgz6WhfyfKEbLdwJy2j+yOfpUXK1WHHsQNRJtbmjJjeA/FQkrUHRh1Hy08cY+W9regE5nsutsY0AADcMh0LFqKbkpo3j5D2O7HAraQb7kHKh9MfF9Z9WqPZOUwofTHxfWfVqj2Tlan7oVt2llupP45L9D98LaliupP45L9D98LalvxXkYcJ4xdc8TXtLXgOa4WIOYIPELsXBXM6X510vww4biD2QkgMc2WI8Ae+b2G46lv+D1onp4pR/3I2P9JoP2rEdbtY2TEnBufJRxxkj9YbTz2bYHUtj0SpzHQ0zHeE2CIEHmOwLhdnEdcdZnu4+H6ZLRHZkuurxg36tH7SVbBo+f8LB9DH/sCyDXT4xb9Xj9pKvPSaE4o+Nroy7Zc0Fv5+3ekXGV8sle1ItirudKVvNcttRtu90usN/ITFuLv/Y/5UDj9DW0LxHVOlaXN2h+cc5rhuNnA26Qs68NW06i7S3EzWNzSV112YhE8wRMc10jC9z7EEtDgLA23E77K06o4i3DI9oW2nyOHRtEesFUDQbV/wDD2NnkmaItohzWZyXBza4kWae3IhbZSUzYmNjjAaxjQ1rRuAAsAma1a0jHE70Ya2teckxrbLNefhU3RJ91XHVl4rpvmv8AavVO15+FTdEn3VcdWXium+a/2r0v4K/f8lPPb7fhHa4/Fp+li9ZUfqO+Kz/T/wBtikNcfi0/SxesqP1HfFZ/p/7bEj5efumfmP8AGkoiLkdQqLrl8Xfvo/vK9Ki65fF376P7y1w+SGWfxy8WpD4pP9YPso1o6zjUh8Un+sH2Ua0dTxHklGDxwIiLFsIiICIiAiIgIiICgNMH/mmji7PqH/xT66KmkZJblGh1t10GZStXjlar/jWjok2TCGsN7Ebhbj0hVrSGijgLYmd84Dae88TuaBzC2fWEFZmar7oppNJUyNhMbQGsuXXJPegAZedUiVqtmram76aT5rB13J+xBelD6Y+L6z6tUeycpheXFKIVEMkLiQ2WN8biN4D2lpIvz2Kms6mJRbrDDNWWPQ0NTJJUuLWuj2QQ0uz2gdwWl903D/Kv/hu/BRvchpPK1Haz3E7kNJ5Wo7We4uzJbBedzMuPHXPSvLEQku6bh/lX/wAN34KD0k1sRCMtoWuc8iwkeNlrPOG73HhzL1dyGk8rUdrPcXvwzVhQwuDnNkmIzAlddvotAB67qkfDx16ytPxE9OkM80C0UlxGoE84dyAftve7fK699lp5895W7gW3L5iiDGhrQGgZAAWAHmAX2ssuWck7bYsUY40w7XV4wb9Wj9pKth0f+KwfQx/7AoLSnQKDEZhNNJK1wY2OzC0CzS4g5tOffFWaipxFGyNpJDGtaCd9miwurZMlbUrWPZXHjmuS1p93eq9pto03EaYxnKRvfRP/AFXjmPmO4/8ACsKLGtprO4bWrFo1LA9BNIX4VWOjnu2NzuTmafkOBsH9R3+Y9C3pjgQCDcHMEbiDuVT0m1f01fNy0hkjeQA4xloD7bi4Fpztkp7AcLFJAyFr3yNYLNL7FwbzNuAMhzLfNel9WjuwwUvTdZ7ezNtefhU3RJ91XHVl4rpvmv8AavXbpbofDiRjMz5G8ntW2C0X2rXvcHgpLAcKbR07IIy5zYwQC61zdxdnYAc6i2Ss4or7wmuO0ZZt7Sq+uPxafpYvWVU9V+ltNQQSsqXua50u0AGl2Ww0c3nBWnaT4BHiEHIyue1u0112WBu3dvB4qpdyGk8rUdrPcV8eTH6fJdTJTJ6nPRJd03D/ACr/AOG78E7puH+Vf/Dd+Cje5DSeVqO1nuJ3IaTytR2s9xNcP9ZN8R9ITmG6f0VRKyKKRxe87LQWOFza+8jzKN1yeLv30f3l94NqzpqWeOeOScujdtAOLLE2Izs3zqf0nwCPEIORlc9rdpr7ssDdt7bweKpvHXJE17L6yWxzFu7M9WGl1LQU8rKl5a50u2AGl3e7DG7x5wVcu6bh/lX/AMN34KN7kNJ5Wo7We4nchpPK1Haz3FrecFrbmZZUjPWsREQku6bh/lX/AMN34L1YZp9RVMrIYpHF7zZoLHC5sTvI4AqD7kNJ5Wo7We4vbgmrSmpKiOeOScujNwHFljcEZ2bfnVJjBrpMrxOffWIXdFwFyuZ0iIiAiIgIiICIiAszxY7Ur3b7ud68lpijZsCgcCOTAuDmL3HnCDMZWq56u3/mpW8Hg9rQPuqMxrC2UseyTtyvvY8zGA8w4ndfpXxojiraeRzXNc4yFrWhov317c586DQ0REBERAREQEREBERAREQEREBERAREQEREBERAREQEREBERAREQEREBERAREQEREEbjuFCpjtueM2O4HgfMVU9E6bYrNmRtnNa+wPM7Ieq6vy8M2GtM7Jhk5oIP7TSDa/nBQe5ERAREQEREBERAREQEREBERAREQEREBERAREQEREBERAREQ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65" name="Picture 13"/>
          <p:cNvPicPr>
            <a:picLocks noChangeAspect="1" noChangeArrowheads="1"/>
          </p:cNvPicPr>
          <p:nvPr/>
        </p:nvPicPr>
        <p:blipFill>
          <a:blip r:embed="rId3" cstate="print"/>
          <a:srcRect/>
          <a:stretch>
            <a:fillRect/>
          </a:stretch>
        </p:blipFill>
        <p:spPr bwMode="auto">
          <a:xfrm>
            <a:off x="5638800" y="2971800"/>
            <a:ext cx="1524000" cy="607671"/>
          </a:xfrm>
          <a:prstGeom prst="rect">
            <a:avLst/>
          </a:prstGeom>
          <a:noFill/>
          <a:ln w="9525">
            <a:noFill/>
            <a:miter lim="800000"/>
            <a:headEnd/>
            <a:tailEnd/>
          </a:ln>
        </p:spPr>
      </p:pic>
      <p:sp>
        <p:nvSpPr>
          <p:cNvPr id="100367" name="AutoShape 15" descr="https://prestodb.io/static/presto-og.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68" name="Picture 16"/>
          <p:cNvPicPr>
            <a:picLocks noChangeAspect="1" noChangeArrowheads="1"/>
          </p:cNvPicPr>
          <p:nvPr/>
        </p:nvPicPr>
        <p:blipFill>
          <a:blip r:embed="rId4" cstate="print"/>
          <a:srcRect/>
          <a:stretch>
            <a:fillRect/>
          </a:stretch>
        </p:blipFill>
        <p:spPr bwMode="auto">
          <a:xfrm>
            <a:off x="5638800" y="3733800"/>
            <a:ext cx="1815585" cy="838200"/>
          </a:xfrm>
          <a:prstGeom prst="rect">
            <a:avLst/>
          </a:prstGeom>
          <a:noFill/>
          <a:ln w="9525">
            <a:noFill/>
            <a:miter lim="800000"/>
            <a:headEnd/>
            <a:tailEnd/>
          </a:ln>
        </p:spPr>
      </p:pic>
      <p:pic>
        <p:nvPicPr>
          <p:cNvPr id="100370" name="Picture 18" descr="http://www.semantikoz.com/blog/free-hive-book/images/hive-logo.png"/>
          <p:cNvPicPr>
            <a:picLocks noChangeAspect="1" noChangeArrowheads="1"/>
          </p:cNvPicPr>
          <p:nvPr/>
        </p:nvPicPr>
        <p:blipFill>
          <a:blip r:embed="rId5" cstate="print"/>
          <a:srcRect/>
          <a:stretch>
            <a:fillRect/>
          </a:stretch>
        </p:blipFill>
        <p:spPr bwMode="auto">
          <a:xfrm>
            <a:off x="7696200" y="1981200"/>
            <a:ext cx="1152280" cy="1066800"/>
          </a:xfrm>
          <a:prstGeom prst="rect">
            <a:avLst/>
          </a:prstGeom>
          <a:noFill/>
        </p:spPr>
      </p:pic>
      <p:sp>
        <p:nvSpPr>
          <p:cNvPr id="100372" name="AutoShape 20" descr="https://hadoopi.files.wordpress.com/2014/10/screen-shot-2014-10-25-at-14-29-50.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73" name="Picture 21"/>
          <p:cNvPicPr>
            <a:picLocks noChangeAspect="1" noChangeArrowheads="1"/>
          </p:cNvPicPr>
          <p:nvPr/>
        </p:nvPicPr>
        <p:blipFill>
          <a:blip r:embed="rId6" cstate="print"/>
          <a:srcRect/>
          <a:stretch>
            <a:fillRect/>
          </a:stretch>
        </p:blipFill>
        <p:spPr bwMode="auto">
          <a:xfrm>
            <a:off x="5638800" y="4800600"/>
            <a:ext cx="2047461" cy="762000"/>
          </a:xfrm>
          <a:prstGeom prst="rect">
            <a:avLst/>
          </a:prstGeom>
          <a:noFill/>
          <a:ln w="9525">
            <a:noFill/>
            <a:miter lim="800000"/>
            <a:headEnd/>
            <a:tailEnd/>
          </a:ln>
        </p:spPr>
      </p:pic>
      <p:sp>
        <p:nvSpPr>
          <p:cNvPr id="100375" name="AutoShape 23" descr="data:image/jpeg;base64,/9j/4AAQSkZJRgABAQAAAQABAAD/2wCEAAkGBwgHBhUIBxQWFhUXGCAXGBgSFx4XIBgbHB0eHBwYHxokHSggHx8lIxwdJDEiJSssLi4vIB8zODMsNygtLiwBCgoKDg0OGxAQGjceICQsLC8sMjcsLDY0MjUtLS0sLC0uNy43NDcuLDQsLDAtLyw0Ljc0LSw1Miw0LCssNyw3LP/AABEIAOEA4QMBIgACEQEDEQH/xAAbAAEAAwADAQAAAAAAAAAAAAAABQYHAgMEAf/EAEgQAAIBAwEFBAYECgYLAAAAAAABAgMEEQUGEiExQQcTUWEUIjJxgZFicqHBIzdCUnN0krKzwggzNUNTsRUWFyYnNlRjZNHx/8QAGQEBAAMBAQAAAAAAAAAAAAAAAAECAwUE/8QALREBAAIBAgQEBAcBAAAAAAAAAAECEQMEEiExURNBobFhcZHhIjKBwdHw8QX/2gAMAwEAAhEDEQA/ANxAAAAAAAAAAAAAAAAAAAAAAAAAAAAAAAAAAAAAAAAAAAAAAAAAAAAAAAAAAAAAAAAAAAAAAAAAAAAAAAAAAAAAAAAAAAAAAAAAAAAAAAAAAAAAAAAAAAAAAAAAAAAAAAAAAAAAAAAAAAAAAAAAAAAAAAAAAAAAAAAAAAAAAAAAAAAAAAAAAAAAAAAAAAAAAAAAAAAAAAAAAA4VatOlHeqtJeLeD63ggtZ2nsNPuPRYqdatz7qhFzkvf0Xx4k1rNpxCl71pGZnD2VdcsqT/ALyXnTo1Jr5xi0dMNp9HdRU6lTcb5KtCdLP7cUVfU9ttds497KxcIeNRv7lwPHQ7SKF1HudYtk4Pg91qa/ZkuXxPTG0vMZxn9YeO29pE44sfOJaTCpGaUoPK8V1EKsJ+w+Tx8fAzz0mnpdu9b2Pqb9unmtbNv1U+clF+tD/LryLDHV6N1p62g0rMopfhYdd1e1w/PhzXisrjlGdtGY5/35S2puInlPX9u8LMDqt60a9JVabymk011T5M7TF6QAAAAAAAAAAAAAAAAAAAGfMgfQAAAAAA4z4ICH1q6uatdaXpzxUmt6c+fdU+TkvpPio+eXyRS9odpLfZtPSNm0lNf1tV+s97rxftT8W+C5e6xazfS0XZ2vqz/rar9XPTPq015bscNrx3vEyO+tK1nXVK69txUpJ81vcUn54afxOjs9Gt5zbp7y5G+17U/L1n0j+XyvWub+u613Nyl1lUl97f2I7qOmVrnhaShUeM7lN+thcXiLScsfRyXDs50WNzcu5cViGN6UkpNyayoRT4RSWN6WMtvCawabUoU6iSqJPDysrOGuTN9ffeHbgrHRjt9hOrXjtLALevdaXcKvbvGU14qUeUoyXXwafH7C0dmOqO21x6fL2KyfDopRWV81lfIke0TQoUFUvqSwpSpy4f4jk4S/aTTfmslT2PcltVb7nPvF8uOfsyacVdfQtb4ezHhtt9xWvxarsjN0adfS/+nrOEf0ckpw+Slj4E3e3lvYWzubycKcI+1KpJRiunGTeEVrZSurraPULml7LqQgvfCLizp7XZRl2c3T6bsf4kTj6tfx/R3NCc0+vpKd1PaTRdKUf9JXNGnvrMe8qRjvLxSb4rzPdb3trc2avKFSEqbW8pxknFrx3k8Y8yk7G7CaTPQ6d9r1GFxc1qcZ1J3EVUazFYpxT4RUViPDwKrpWzCq9oN1sdGUlp8HG6lRTfrNwg1Tzz3N6WWuu6imG2WoadtRoWp3nomnXVCpU/Np1YyfDnhJ8fgS5mnabsdothsjU1TRqMLevbKNWnUoRVNpxkueOfXn1PV2i7VXOl7C0ruzkoVbnchGb4d3vx3pT+CT92c9BjPQytGo7V7P6XcejajdUKc+sZ1Ypr3rOV8SUs7u3vbdXFpOM4S4qUJKSfmmuBlOiVeyXS7BW9WrbVp49epXpupKcurbcXjL6I8Ol61s7s9t5brYy4hK2u591Xt4uWITeFCpBNcMvC+a6rDBlsNS/tad6rKdSCqOO8oOSUnFc5KOctLxI+jtXoFe/9Ao3dvKrnG5GrFtvwSzxflzM/2/0qprnapaaXGcoRqW0o1XB4bpb03OGfpJbvx+BObWdnuzc9lK1GztqVOcKUpU5wioyjKMW1mXNptcc8xiDMrfqusado9BVtVrU6UXwTqzUMvwWXxfuOWmapY6tbek6bVp1Yct6lJTWfDKfPyM97OdnbfabRobSbWJXNapHdpqulKNOnD1ViL4b0sbzfi+h9tdOtNle1ylaaOlTo3lvNzpQ4RU6eZKSj04L7X4jBlfNX1vS9FpqpqtalRT4J1ZqOfdl8fgd2m6lY6rbek6bVp1YZxvUpKaz4ZT5+RgHaPCnHtSnLarvfR3u7rpY3u63EluZ4YU85XP2urRoPZRszomnVa2q6Fdu4hUxBJeruJccVI9aieeLSwuS4snHLKM8191PVLDSbf0jU6tOlDlvVZqCz4Zb5+R5LXafQry0ld2t1QlThjfmqscQzwW88+rxa5mG0ra97U+0GpG4qOFGG800s93SjLdjGK5b0ueX5vjhIk+0Lsvt9m9Dlq+iVajjHCqwqtZcXJLKaS4KWMxa8+GOLhgzLSdttSt77s+vLrTasJxVGeJ0ZqSyl0knzRXOwGrVrbNXEq0pSauWk5Nvh3dPhlkTsp+IW7+rXJP8Ao9/8sXH6y/4VMT0GpgAqsAAAfJLeWGfQBVNsrZXd7Y2M/YlcZl57kW1H3PiZttypf63XG/8AnL5bkcfZg1Xa+LpWtPUV/cVoVX9T2aj+EZN/AofalpsqOqx1Ol7FWKTf04/+44+TOlsbxFoie0x65cj/AKGnM1mY7xPpj3ers916FrKFpVeIzqVFL68lTdPPv3aiXmaXTrU6jag08PDw+T8DAK1Gvp1w6Vdc0nx9mcXxUk+q6prl7zvlrNzVWLhKbSwpSclPC5JzjKMpY+lk119l4luOs9WO33/hV4Lx0XPtG1nerq1ykoPejHKcpzxhSaWd2EctrPGT6Y4lD02+npt16VR9pJqL/NbTW98M59+DjTp17647m1g3J8o04tv72/e2/eXjZ/ZO30amtZ2qlGCh60abecPo5Y9p+EVn7jaIpt9PhnnPbuxnxNzq8cco79k9srYVND2YhQnlVq8s46pyX8sVvP3M49r8VDs3uox4Ldj+/EltGhcajcvWLyLisbtCnLnGD5zkukp8OHRJLqyYvbK11C1drfQjUhLnCpFSi+vFPgzjalpm2Z6+buaFYikRHTydOif2NQ/RQ/dRTdF/HLf/AKrS/lL7ThClTVOmkklhJcEkuSOiFhZ076V9TpwVWSUZVFFKUkuScubS8CmWyvdqX4v739C/80Qe2Oj3ep9n9ndaZHfrW3c3EIfn7kFvRx1yny64x1NAu7S3vbaVteQjOEliUZpSUl4NPg0cqdGnRpKlSSUUsJJYSS5JIZJhVNB2t2S1rT1d0p0Kbx69OtuQlTfWMk/DxXA8embU2uu7XR07ZmhTq0Kacq9zjEYP8mNN49aX/wBXIntQ2O2b1K5d1f2lCc3zlKnHL97xx+JKWFhZ6bbK20+nCnBco04qKXwXAGFI1Ph21Wi/8Kf70i37Q/2DcfoZ/uM9E7CznfK/nTg6sY7sajit5RfFxUuaXkd1WnCtTdOqk4tYaaymnzTRCVW7Kcf7PbP9F97IfaR/8ZdMf/ZrfuzL7Z2lvY20bayhGEIrEYwSiorwSXBHCrp1jWvoX1alB1YJqFRxTlFPmoyxlZy+ROUMu20262buNfq7P7S2k50afq95u+vGfWUVlSjHDWJReX4NYK/2Lpvb+tU0dVPRe7lnvMZ3d5d0p44b3PHlvGzavs3omtzU9Wt6VVrgnUgm0vBPnjyPRpek6dpFt6NpdKnShnO7TiopvxeOb82TxcsIxzYLb3V32W9oNWV3TlKjU3kksLfpSlvRlFvhvR4Jpvx8UyT7Q+1Cz2h0KWkaHTq4nh1Z1YpYimnhJN9cJt4XTjk2fVNJ07V7f0fVKVOrHnipFSw/FZ5PzRTO0DZvS9J7PrunoVtCEpRhlUafrS/CQeOCy/cMwjCsbKfiFu/q1yT/AKPj/wB2Lj9Zf8KmSHY5YKp2feh6lSypVKilTrQ5pvk4yXFPzLxpmlafpNJ0tLo06UW95qlBQTeEstJc8JCZ8kxD2AAqsAAAAAOqvTjVpunUWU1hp9U+DRXFplOvYy2c1RNwx+Bm+bguXH/Ehy81h9WWg66tKFVrfXJ5Xv8AEtW016KX04t1Zq7WlpdFaFthDNFN+j3KTSjn8ly/J9z4eOVg6Lrs3r1V32kXEKkHxW/w4fWjlP5I1CtSp16bp1UmnwaaymRC2V0qnPftYypN8+4qTpr5RePsPVXd2jnE49vs8d9lWeUxn3+6q6TsptZZUu5o3VOlH6EVL+RZ+ZP6ZslbUbpXmqVKlzVXFOs8xi/GMOS+OSVpaNQh7U60vr1pv7N491GhTox3aSS9xlqbi1v8w109tSvl6zLljwOQBg9QAAAAAAAAAAAAAAAAAAPmEfQAAAAAAAAAAAAAAAAAAAAAAAAAAAAAAAAAAAAAAAAAAAAAAAAAAAAAAAAAAAAAAAAAAAAAAAAAAAAAAAAAAAAAAAAAAAAAAAAAAAAAAAAAAAAAAAAAAAAAAAAAAAAAAAAAAAAAAAAAAAAAAAAAAAAAAAAAAAAAAAAAAAAAAAAAAAAAAAAAAAAAAAAAAAAAAAAAAAAAAAAAAAAAAAAAAAAAAAAAAAAAAAAAAAAAAAAAAAAAAAAAAAAAA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76" name="Picture 24"/>
          <p:cNvPicPr>
            <a:picLocks noChangeAspect="1" noChangeArrowheads="1"/>
          </p:cNvPicPr>
          <p:nvPr/>
        </p:nvPicPr>
        <p:blipFill>
          <a:blip r:embed="rId7" cstate="print"/>
          <a:srcRect/>
          <a:stretch>
            <a:fillRect/>
          </a:stretch>
        </p:blipFill>
        <p:spPr bwMode="auto">
          <a:xfrm>
            <a:off x="1905000" y="5181600"/>
            <a:ext cx="995362" cy="995362"/>
          </a:xfrm>
          <a:prstGeom prst="rect">
            <a:avLst/>
          </a:prstGeom>
          <a:noFill/>
          <a:ln w="9525">
            <a:noFill/>
            <a:miter lim="800000"/>
            <a:headEnd/>
            <a:tailEnd/>
          </a:ln>
        </p:spPr>
      </p:pic>
      <p:sp>
        <p:nvSpPr>
          <p:cNvPr id="100378" name="AutoShape 26" descr="data:image/jpeg;base64,/9j/4AAQSkZJRgABAQAAAQABAAD/2wCEAAkGBxITEBQTEhQWFBIVFRoXGRcYGRAVFxYWHBUcGRcXFhQYHiggGholIRYUIzEiJyksLi4uHR8zODQsNygtLiwBCgoKDg0OGxAQGywkICYsLC8vLCwsLCwsLC8sLCwtLCwsLCw3LCwsLCwsLDAsLCwsNCwsLCwsLCwsLCwsLCwsLP/AABEIAJ8A8AMBEQACEQEDEQH/xAAcAAEAAgMAAwAAAAAAAAAAAAAABgcEBQgBAgP/xABIEAABAwICBAkKAwYCCwAAAAABAAIDBBEFIQYHEjETQVFhcXKBkaEUIiMyQlWTscHRFRZiUnOCotLhkvAXJCU1Q1NUo7Kzwv/EABoBAQADAQEBAAAAAAAAAAAAAAACBAUDAQb/xAAxEQEAAgEDAwIFAwMEAwAAAAAAAQIDBBESITFRE5EyQVJhcVOBoRQiMyNCseEFFfD/2gAMAwEAAhEDEQA/ALxQEBAQEBAQEBAQEBAQEBAQEBAQEBAQEBAQEBAQEBAQEBAQEBAQEBAQEBAQEBAQEBAQEBAQEBAQEBAQEBAQEBAQEBAQEBAQEBAQEBAQEBAQEBAQEBAQEBAQEBAQEBAQEHrI8NBLiABmSbAAc5QQjHdZtLDdsINQ/wDSQ1n+M7+wFXceivb4uivfU1jt1fbQDSSprnTSStYyFlmta0ON3nM3ed9hbiG9R1OGmKIiO73DkteZmeyVYjWNhhfK71WNLj2C6rVrNpiIdrTtG7n6TSitLy/yiVpJJsHusLm9gN1gtz0Me220M31b992yodYGIR/8bhBySNa7xFiudtJin5eyUZ7x80twXWuxxDaqEs/XGS9vaw5jsuq2TQTHwT7u1dVH+6FgYbiUM7NuGRsjOVpvbmI4iqF6WpO1o2Wq2i0bwy1F6ICAgICAgICAgICAgICAgICAgICDVaRY/DRxcJMd+TWj1nnkaPrxLrixWyTtVC+SKRvKktKNLaitd6Q7EV8omk7P8R9o9K2MOnpi7d/Khky2v3aAldnJ0DoJhXk1DEwiz3Dbd1nZ/YLD1OTnkmWlhrxpENHrexXg6RsIPnTuseo3N3jYLtocfK/Lw56m+1dvKmlrKQgIMzCsUmppOEgeWP47bnDkcNxHSo3pW8bWh7W01neFy6E6cx1no5AI6gD1b+bJzsJ+SydRpZx9Y6wvYs0X6T3TBVHcQEBAQEBAQEBAQEBAQEBAQEBBrsexiOlgdNKfNbuHG53E0c5XTHjnJbjCN7xWN5UBj+NS1cxmmOZyDR6rG/st/wA5rcx46468as295vO8tcpot1odhXlNbDEfV2tp3VbmfoO1cs+ThjmU8deVoh0OsFpqK1m4rw9e8A3bCODHTvd4/JbWkpxxx9+rOz25X/CJqy5CAgIPaN5aQ5pIcDcEZEEbiDyp3F36vdLvLIjHLYVEYF/1t/bH1Cx9Vp/TneO0r+HLzjae6YKo7iAgICAgICAgICAgICAgICAgo7WXpD5TVGNh9DAS0cjn7nO8LDtWzpMPCm895Z+e/K23yhD1acRBaepnCrNmqXDfaNnQM3nvIHYs3X5O1P3W9LXvZP8AHsRFPTSzH2GEjnPEO+yo46c7xVZvbjWZc3veSS5xu4kknlJNye9fQfhlPVHogICAgzMIxKSmmZNF67De3E4cbTzFRvSL14y9raazvDorCq9k8LJozdr2hw5uY84WBek0tNZalbRaN4Zai9EBAQEBAQEBAQEBAQEBAQaTTPFfJqKaUets7Les7ILtgx88kQ55bcazLnlbrMEeljxC54hyniCPHRmi+FimpIYeNrBtc7jm7xWDmvzvNmpjrxrEMjFKeCVnBzhjmGx2XkWNt2SjS1qzvV7aImNpaz8mYc4ZU0VjxgfIhdP6nN9Uoejj8QqvWLowyinZwV+ClBIBN9ktIuL8YzC09LmnLWd+8KebHFLdPmy9VeAMqZ5XzMD4omgWcLtL3c3MB4qGsyzSsRWespaekWtMz8lnO0UoALmmhA6rVnevl+qVv06eHzi0bw1xs2CnceYMPyXs5s0fOT06eIarSbV/SSwvMMYhla0lpZkCQNzm7iCumHV5K2/uneEMmCsx06SpEHJbLPid1samsWLo5qZx9QiRnVdcOHYR4rL1+PaYvC5pbd6rKWetiAgICAgICAgICAgICAgIK2101loqeIe29zz0NAA8XLQ0Fes2VNVPSIVOtNUEEl1d4V5RXxgi7I/SO/h3Dvsq+qycMc/fo6Ya8rwvxYjSUPpQ/wDEcWLG2IdIIWmwNmtNnEfzFbeH/Rw7/uzsk+pk2j8L0poGsY1jRZrWhoHIALBYszMzvLQiNo2U7rfxMSVjIhugYb9Z9ie4Ad61tDTam/lR1Nt7beE91b4VwFBHcWfL6R3L524d1lR1eTnkn7dFnBXjRi61cV4GhMYPnTnYHV3v8PmpaLHyyb+HmottTby1WpnBwyGWpLQDK4MbkB5jb37yT3Lrr8kzaKeENLXpNkq03xTyehmkB84t2G9Z2QVXT055Ih2y240mXPYC3WYlerKs4PEohxSBzD2i48Qq2rrvil2wTteF7rFaIgICAgICAgICAgICAgICCotdL/8AWacckTz3vb9lq6D4LfmFLVfFCu1eVhBb2p3CtinkqCPOldsjqMv8ySsvXZN7RXwuaam0TbylWmGK+TUU0vtBtm9Z2QVbBj55Ih2y241mVb6ncK26mSc5thaGg8r3b+0AeK0NffakV8qulrvbfwturqGxxvkcbNY0uPQBdZVYmZ2hdmdo3c/YbA+vxBodvnl2nczL3I7hZbt5jDj6fKGZWJyW6/N0MxoAAGQAsOhYLUUtrUxEz14hZnwQEbRyyPIv/wDIWxo6ccfKfmz9Rbe+0LcwPDhT00UI3MYB0m2Z77rKyX52my9SvGsQrbXNil3w0zTk0GR/ScmD/wAitDQU6Tf9lTVW6xVWq0FZudDf94Uv75v1XLP/AIrfhPF8cOiFgtMQEBAQEBAQEBAQEBAQEBBU2uuL01K/iLJG9oc0/UrU/wDHz/baPwparvCt1fVnvDC57msaLucQ0DnJsEmYjrJ1+TpLB6BsEEcLd0bA3uGZXz+S83tNpala8YiFb658VzhpgcheV/yYD/MVoaDH3v8Asq6q3aqW6usJ8noIwRZ8npHct3bh2Cyq6rJzyT9nbBXjSGv1s4rwVFwQPnTu2f4Rm76DtU9Fj5ZN/COpttXbyj+prC7yTVLhk0CNnSc3nu2Qu+vvtEUctLXrNlm4nWthhkld6rGlx7As6lZtaKwuWtxjeVNauaJ1XiXDSZ7BMz+sT5o7ye5a+qtGPFxj8KGCOV95/K7nOABJyAzKxmg5x0kxQ1NXLNxPednqDJvgFv4qcKRVl3tytMtauiLd6ExF2I0wH/NB7ACVx1E7YrfhPF8cOhlhNMQEBAQEBAQEBAQEBAQEBBA9cFBt0TJQM4ZAf4XDZP0V3Q32vMeVbU13rv4U0tZSTHVXhXDV4eRdsDds9Y5M+p7FV1l+OPby7aeu9/wu8mwudyxmgod18TxflZJL/wBpn0IHitv/AAYfxH8s3/Lk/wDuy+GtsLDcFiNJR+tTFeGri0G7YG7A6xzf9B2LZ0ePjj/LP1Ft7/hamhOFeTUMMZFnFu07rOzKzNRk55JlcxV40iGDrHpamakENNGXl7ht2LRZgz4zxmynpbUrfleUc8Wmu1WPqy0ckpIJDM3ZmlfmLg2a0WaLjpJUtXmjJaOPaHmDHNInfuy9Y+K+T0EljZ8no28vnbyOgXUdLj55I+z3PbjRQy2mcI9TfVHQ8JXGTihjJ7XZN+TlT1ttse3l300b3/C6lkL4gICAgICAgICAgICAgICDExWhbPBJC/1ZGlp5rjepUtNLRaEbV5RtLnCupHwyPikFnscWnpHH0HevoK2i0bwy5iYnaW20b0sqKJr2wCPzyC4va5xyFgLhwyXLLgpl25bp0yWp8LZ1msmukjdGeCAe0tJaxwIBFjY7ZsVzro8UTv19051GSY26NFo9jktHKZYQwv2dnz2lwA5rEZ5BdsuKuSNrOdLzSd4SP/SjiHJB8N/9a4f0OL7+/wD06f1GT7e3/bUaI4eazEIw/wA67zLIeUA7R8bBdc9/TxTt+EMded/5dBLCaaA4xrPignkhED5ODds7QcwAkb7Aq9TQ2tWLb7K9tRETtswjrcj/AOlf/jYpf+vn6kf6qPCD6W6VTVz2mQBjGX2GNJIF95JO8q7hwVxR0VsmSbz1aFdkBBd+q3BTT0W24WknO2b7w21mDuz7Vj6zLzvtHyX9PTjXfymD3WBPILqo7oFhun1XUM4SDC5ZI7kbQlhtcGx32Vy2mpWdrXj+XOt+Ub7Mn824j7on+LT/AHUfQx/qR7Slynwfm3EfdE/xaf7p6GP9SPaTlPg/NuI+6J/i0/3T0Mf6ke0nKfB+bcR90T/Fp/unoY/1I9pOU+D824j7on+LT/dPQx/qR7Scp8H5txH3RP8AFp/unoY/1I9pOU+GdgukNbLM1kuHS08ZveR0kLg3LLJpvmoXxUrG8XifciZ8JQuCQgICAgICAgrLWzowXAVkQuWi0oHJ7L+zMHmtyLR0Wfb/AE5/ZU1OP/dCq1pKggICC1dTOFWZNUuHrERs6G5uPaSB2LN1+TrFFvS172TvSHEhTUssx9hhI53eyO+ypYqc7xVZvbjWZc4OcSSXG7ibk8pOZK32U8I9EBBJtAtGTW1PnA8BHZ0h4jyMvym3cq+pzelXp3ns6YsfOfsvposLDcFiNJCJMYnpsWNNUSF9NWMJp3O2RsSt9aLaAG+4tddorE03jvCG8xLQx1FVh2GwULdllfUzvDM2ODGF93Sk7rAFdss1yZJv8tkKRNa7NicFxP32z4UX9S48qfS6dfLXRVGI1FfV07MSEDaYRWJZE4SbTMyLkWzF953qW1YrE7d0Ymd9n0pqjEjWuw78QbI8w8MyoZGy8ZDrFkjBcEEHpSYrty2e7zvs+OCwYvU1NZTjEyw0r2s2uBjO3tNJuBla1udLcIiJ27vI3mX1k01qaV+IMe7yiVk8FPTsNmh0r4892drm5SMcW2/k3mGxdgePCPhhiETp7X4AxNERP7G3e/NdR5Y+2yW0sbTzTWqp5IYadgkmhYKirDLlrYxa7Bx2Nyb8VgvceOJjef2eTMrBwyvjnhjmiO1HI0OaeYj5rjMbTtKcMpeAgICAgICD1e0EEEXByIO4hBS2n+hDqVxmgBdTE3IGZiPIf0c/EtjTamMn9tu//LPzYeHWO3/CEq24iDyATkBcnIDlJ3BHjo3RvDBTUkUI3sYL87t7j33WBlvzvNmpSvGsQhGuXFdmOGmac3kyO6rcmjtJ8Fc0GPrN1fVW6RVVC01QQEG30Z0dmrZeDiFmj13kHZYOflPIFyy5q4q7ylSk3naF9YFg8VLA2GIWa3eTvceNzjylYuTJbJblLSpSKxtDYLmkjmnujvltG5jTszsIkhdxtlbm3v3LpjvxsjaN1fYfST1lHX4nWttL5K+CFliNhrWkSOseMuy7Cu0zFZikeUY3nrLS4U7RwU8YqIJTMIxwhDJ7bdvOtbLffcvbRlkiYSDRvRmircUrxNDwkMbKcxB22NlrmH+lqje0xSP3Kx1bHRXD48KxeWl2AIaxofTyWzBb60JdyZgheXmb038PY6S2Wgg/2pjH76L/ANblHJ8NSveUTxDBZ6irxOSmG1PS1sFRG05CS0VnMvzgLpFoiI3+cPNt0kOtaAs2W01Uau1hT8FJtbfITbdfjXP0Z8xs95sfA4ZMPjjlq4xLWYnUtZPcgCMOB2WDI3DRcW5966cYyb7T0rDzfbb7sjQ0uw6vlwt5Jp5LzUjjxAk7cV+bi/uud/768/dKOk7LDXFIQEBAQEBAQeHNBBBFwciDuKCttLNWTXky0RDHHMxH1Cf0H2ejd0LQw62Y6ZPdVyabfrVWOIYfLA/YmjdG7kcCL9B3OHQtGtq2jes7qkxMdJb/AFcYV5RiEdxdkXpHdnqg9vyXHVZOGOfv0dMNeV18rEaLnzTjFfKa6V4N2NOw3qty+d1u6fHwxxDMy25XmWhXZB5YwkgAEk7gAST0AZlBOtGNWs81n1N4Iv2cuFcOj2e3PmVLNra16U6z/Cxj082626LawvDIqeMRQsDGDiHGeUnjPOsy97Xney5WsVjaGYoJCAghuIYnjDZXthoad8IcQ1xm2S5vKW2yVmtMEx1tO/4Q3sxvxTG/d1N8b+ylw0/1z7G9vDyMXxz3fTfHP2Thp/rn2N7BxfHPd9N8c/ZOGn+ufY3sDF8d9303xz9k4af659jewMXx33fTfHP2Thp/rn2N7H4vju/8Ppr/AL8/ZOGn+ufY3swa+nxernpOHpIYo4KlkpcyXaNhkciOQlSicNK242mZmNuzyYmZhY5aFSdHlAQEBAQEBAQEBBj1lFHK3ZlY17eRwBHipVtNZ3iXkxE92BgmjdNSPkdTx7BkttZuIsL2AB3DMqeTNfJERaeyNMdafDDPr4nuie2Nwa9zSGuIJAJFgbKFZiJiZSnrHRWMOqN/tVTbc0bifFy0Z/8AIR8q/wAqkaX7ttQ6qKRucss0vNdkY/lF/Fcra+89oiE40tfnKXYTgFNTD0ELGc4F3Hpcc1Vvlvf4pd60rXtDZLmkICAgICAgICAgICAgICAgICAgICAgICAgICAgICAgICAgICAgICAgICAgICAgICAgICAgICAgICAgICAgICAgICAgICAgICAgICAgICAgICAgICAgICAgICAgICAgICAgICAgICAgICAgIC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79" name="Picture 27"/>
          <p:cNvPicPr>
            <a:picLocks noChangeAspect="1" noChangeArrowheads="1"/>
          </p:cNvPicPr>
          <p:nvPr/>
        </p:nvPicPr>
        <p:blipFill>
          <a:blip r:embed="rId8" cstate="print"/>
          <a:srcRect/>
          <a:stretch>
            <a:fillRect/>
          </a:stretch>
        </p:blipFill>
        <p:spPr bwMode="auto">
          <a:xfrm>
            <a:off x="152400" y="1828800"/>
            <a:ext cx="1066800" cy="706755"/>
          </a:xfrm>
          <a:prstGeom prst="rect">
            <a:avLst/>
          </a:prstGeom>
          <a:noFill/>
          <a:ln w="9525">
            <a:noFill/>
            <a:miter lim="800000"/>
            <a:headEnd/>
            <a:tailEnd/>
          </a:ln>
        </p:spPr>
      </p:pic>
      <p:pic>
        <p:nvPicPr>
          <p:cNvPr id="100380" name="Picture 28"/>
          <p:cNvPicPr>
            <a:picLocks noChangeAspect="1" noChangeArrowheads="1"/>
          </p:cNvPicPr>
          <p:nvPr/>
        </p:nvPicPr>
        <p:blipFill>
          <a:blip r:embed="rId9" cstate="print"/>
          <a:srcRect/>
          <a:stretch>
            <a:fillRect/>
          </a:stretch>
        </p:blipFill>
        <p:spPr bwMode="auto">
          <a:xfrm>
            <a:off x="0" y="2667000"/>
            <a:ext cx="1913401" cy="657225"/>
          </a:xfrm>
          <a:prstGeom prst="rect">
            <a:avLst/>
          </a:prstGeom>
          <a:noFill/>
          <a:ln w="9525">
            <a:noFill/>
            <a:miter lim="800000"/>
            <a:headEnd/>
            <a:tailEnd/>
          </a:ln>
        </p:spPr>
      </p:pic>
      <p:pic>
        <p:nvPicPr>
          <p:cNvPr id="100382" name="Picture 30"/>
          <p:cNvPicPr>
            <a:picLocks noChangeAspect="1" noChangeArrowheads="1"/>
          </p:cNvPicPr>
          <p:nvPr/>
        </p:nvPicPr>
        <p:blipFill>
          <a:blip r:embed="rId10" cstate="print"/>
          <a:srcRect/>
          <a:stretch>
            <a:fillRect/>
          </a:stretch>
        </p:blipFill>
        <p:spPr bwMode="auto">
          <a:xfrm>
            <a:off x="152400" y="3505200"/>
            <a:ext cx="1195387" cy="411576"/>
          </a:xfrm>
          <a:prstGeom prst="rect">
            <a:avLst/>
          </a:prstGeom>
          <a:noFill/>
          <a:ln w="9525">
            <a:noFill/>
            <a:miter lim="800000"/>
            <a:headEnd/>
            <a:tailEnd/>
          </a:ln>
        </p:spPr>
      </p:pic>
      <p:pic>
        <p:nvPicPr>
          <p:cNvPr id="100384" name="Picture 32" descr="http://businessintelligence.com/wp-content/themes/bi/assets/images/vendor/paraccel-logo.jpg"/>
          <p:cNvPicPr>
            <a:picLocks noChangeAspect="1" noChangeArrowheads="1"/>
          </p:cNvPicPr>
          <p:nvPr/>
        </p:nvPicPr>
        <p:blipFill>
          <a:blip r:embed="rId11" cstate="print"/>
          <a:srcRect/>
          <a:stretch>
            <a:fillRect/>
          </a:stretch>
        </p:blipFill>
        <p:spPr bwMode="auto">
          <a:xfrm>
            <a:off x="0" y="3962400"/>
            <a:ext cx="1884946" cy="457200"/>
          </a:xfrm>
          <a:prstGeom prst="rect">
            <a:avLst/>
          </a:prstGeom>
          <a:noFill/>
        </p:spPr>
      </p:pic>
      <p:pic>
        <p:nvPicPr>
          <p:cNvPr id="100386" name="Picture 34" descr="http://web.eecs.umich.edu/~mozafari/pics/blinkdb.png"/>
          <p:cNvPicPr>
            <a:picLocks noChangeAspect="1" noChangeArrowheads="1"/>
          </p:cNvPicPr>
          <p:nvPr/>
        </p:nvPicPr>
        <p:blipFill>
          <a:blip r:embed="rId12" cstate="print"/>
          <a:srcRect/>
          <a:stretch>
            <a:fillRect/>
          </a:stretch>
        </p:blipFill>
        <p:spPr bwMode="auto">
          <a:xfrm>
            <a:off x="6096000" y="5638800"/>
            <a:ext cx="990600" cy="572572"/>
          </a:xfrm>
          <a:prstGeom prst="rect">
            <a:avLst/>
          </a:prstGeom>
          <a:noFill/>
        </p:spPr>
      </p:pic>
      <p:sp>
        <p:nvSpPr>
          <p:cNvPr id="100388" name="AutoShape 36" descr="https://www.talend.com/sites/default/files/logo_calpont.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89" name="Picture 37"/>
          <p:cNvPicPr>
            <a:picLocks noChangeAspect="1" noChangeArrowheads="1"/>
          </p:cNvPicPr>
          <p:nvPr/>
        </p:nvPicPr>
        <p:blipFill>
          <a:blip r:embed="rId13" cstate="print"/>
          <a:srcRect/>
          <a:stretch>
            <a:fillRect/>
          </a:stretch>
        </p:blipFill>
        <p:spPr bwMode="auto">
          <a:xfrm>
            <a:off x="0" y="5029200"/>
            <a:ext cx="1081087" cy="386368"/>
          </a:xfrm>
          <a:prstGeom prst="rect">
            <a:avLst/>
          </a:prstGeom>
          <a:noFill/>
          <a:ln w="9525">
            <a:noFill/>
            <a:miter lim="800000"/>
            <a:headEnd/>
            <a:tailEnd/>
          </a:ln>
        </p:spPr>
      </p:pic>
      <p:sp>
        <p:nvSpPr>
          <p:cNvPr id="100391" name="AutoShape 39" descr="https://www.talend.com/sites/default/files/media/Logos/logo_infobright.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392" name="Picture 40"/>
          <p:cNvPicPr>
            <a:picLocks noChangeAspect="1" noChangeArrowheads="1"/>
          </p:cNvPicPr>
          <p:nvPr/>
        </p:nvPicPr>
        <p:blipFill>
          <a:blip r:embed="rId14" cstate="print"/>
          <a:srcRect/>
          <a:stretch>
            <a:fillRect/>
          </a:stretch>
        </p:blipFill>
        <p:spPr bwMode="auto">
          <a:xfrm>
            <a:off x="0" y="5562600"/>
            <a:ext cx="1714500" cy="381000"/>
          </a:xfrm>
          <a:prstGeom prst="rect">
            <a:avLst/>
          </a:prstGeom>
          <a:noFill/>
          <a:ln w="9525">
            <a:noFill/>
            <a:miter lim="800000"/>
            <a:headEnd/>
            <a:tailEnd/>
          </a:ln>
        </p:spPr>
      </p:pic>
      <p:sp>
        <p:nvSpPr>
          <p:cNvPr id="100394" name="AutoShape 42" descr="https://phoenix.apache.org/images/phoenix-logo-small.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0396" name="AutoShape 44" descr="https://phoenix.apache.org/images/phoenix-logo-small.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0398" name="AutoShape 46" descr="https://phoenix.apache.org/images/phoenix-logo-small.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400" name="Picture 48"/>
          <p:cNvPicPr>
            <a:picLocks noChangeAspect="1" noChangeArrowheads="1"/>
          </p:cNvPicPr>
          <p:nvPr/>
        </p:nvPicPr>
        <p:blipFill>
          <a:blip r:embed="rId15" cstate="print"/>
          <a:srcRect/>
          <a:stretch>
            <a:fillRect/>
          </a:stretch>
        </p:blipFill>
        <p:spPr bwMode="auto">
          <a:xfrm>
            <a:off x="7734300" y="3810000"/>
            <a:ext cx="1409700" cy="384791"/>
          </a:xfrm>
          <a:prstGeom prst="rect">
            <a:avLst/>
          </a:prstGeom>
          <a:noFill/>
          <a:ln w="9525">
            <a:noFill/>
            <a:miter lim="800000"/>
            <a:headEnd/>
            <a:tailEnd/>
          </a:ln>
        </p:spPr>
      </p:pic>
      <p:sp>
        <p:nvSpPr>
          <p:cNvPr id="100402" name="AutoShape 50" descr="https://d1qb2nb5cznatu.cloudfront.net/startups/i/178382-6684b12d51d4a3fd7774da5274391243-medium_jpg.jpg?buster=136250393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403" name="Picture 51"/>
          <p:cNvPicPr>
            <a:picLocks noChangeAspect="1" noChangeArrowheads="1"/>
          </p:cNvPicPr>
          <p:nvPr/>
        </p:nvPicPr>
        <p:blipFill>
          <a:blip r:embed="rId16" cstate="print"/>
          <a:srcRect/>
          <a:stretch>
            <a:fillRect/>
          </a:stretch>
        </p:blipFill>
        <p:spPr bwMode="auto">
          <a:xfrm>
            <a:off x="1981200" y="4419600"/>
            <a:ext cx="752475" cy="684684"/>
          </a:xfrm>
          <a:prstGeom prst="rect">
            <a:avLst/>
          </a:prstGeom>
          <a:noFill/>
          <a:ln w="9525">
            <a:noFill/>
            <a:miter lim="800000"/>
            <a:headEnd/>
            <a:tailEnd/>
          </a:ln>
        </p:spPr>
      </p:pic>
      <p:sp>
        <p:nvSpPr>
          <p:cNvPr id="100405" name="AutoShape 53" descr="Image result for Apache Kylin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406" name="Picture 54"/>
          <p:cNvPicPr>
            <a:picLocks noChangeAspect="1" noChangeArrowheads="1"/>
          </p:cNvPicPr>
          <p:nvPr/>
        </p:nvPicPr>
        <p:blipFill>
          <a:blip r:embed="rId17" cstate="print"/>
          <a:srcRect/>
          <a:stretch>
            <a:fillRect/>
          </a:stretch>
        </p:blipFill>
        <p:spPr bwMode="auto">
          <a:xfrm>
            <a:off x="7924800" y="4419600"/>
            <a:ext cx="990600" cy="988296"/>
          </a:xfrm>
          <a:prstGeom prst="rect">
            <a:avLst/>
          </a:prstGeom>
          <a:noFill/>
          <a:ln w="9525">
            <a:noFill/>
            <a:miter lim="800000"/>
            <a:headEnd/>
            <a:tailEnd/>
          </a:ln>
        </p:spPr>
      </p:pic>
      <p:pic>
        <p:nvPicPr>
          <p:cNvPr id="100407" name="Picture 55"/>
          <p:cNvPicPr>
            <a:picLocks noChangeAspect="1" noChangeArrowheads="1"/>
          </p:cNvPicPr>
          <p:nvPr/>
        </p:nvPicPr>
        <p:blipFill>
          <a:blip r:embed="rId18" cstate="print"/>
          <a:srcRect/>
          <a:stretch>
            <a:fillRect/>
          </a:stretch>
        </p:blipFill>
        <p:spPr bwMode="auto">
          <a:xfrm>
            <a:off x="2133600" y="5867400"/>
            <a:ext cx="1838325" cy="508473"/>
          </a:xfrm>
          <a:prstGeom prst="rect">
            <a:avLst/>
          </a:prstGeom>
          <a:noFill/>
          <a:ln w="9525">
            <a:noFill/>
            <a:miter lim="800000"/>
            <a:headEnd/>
            <a:tailEnd/>
          </a:ln>
        </p:spPr>
      </p:pic>
      <p:pic>
        <p:nvPicPr>
          <p:cNvPr id="100408" name="Picture 56"/>
          <p:cNvPicPr>
            <a:picLocks noChangeAspect="1" noChangeArrowheads="1"/>
          </p:cNvPicPr>
          <p:nvPr/>
        </p:nvPicPr>
        <p:blipFill>
          <a:blip r:embed="rId19" cstate="print"/>
          <a:srcRect/>
          <a:stretch>
            <a:fillRect/>
          </a:stretch>
        </p:blipFill>
        <p:spPr bwMode="auto">
          <a:xfrm>
            <a:off x="1371600" y="1828800"/>
            <a:ext cx="1534016" cy="695325"/>
          </a:xfrm>
          <a:prstGeom prst="rect">
            <a:avLst/>
          </a:prstGeom>
          <a:noFill/>
          <a:ln w="9525">
            <a:noFill/>
            <a:miter lim="800000"/>
            <a:headEnd/>
            <a:tailEnd/>
          </a:ln>
        </p:spPr>
      </p:pic>
      <p:pic>
        <p:nvPicPr>
          <p:cNvPr id="100409" name="Picture 57"/>
          <p:cNvPicPr>
            <a:picLocks noChangeAspect="1" noChangeArrowheads="1"/>
          </p:cNvPicPr>
          <p:nvPr/>
        </p:nvPicPr>
        <p:blipFill>
          <a:blip r:embed="rId20" cstate="print"/>
          <a:srcRect/>
          <a:stretch>
            <a:fillRect/>
          </a:stretch>
        </p:blipFill>
        <p:spPr bwMode="auto">
          <a:xfrm>
            <a:off x="3048000" y="1828800"/>
            <a:ext cx="1060704" cy="914400"/>
          </a:xfrm>
          <a:prstGeom prst="rect">
            <a:avLst/>
          </a:prstGeom>
          <a:noFill/>
          <a:ln w="9525">
            <a:noFill/>
            <a:miter lim="800000"/>
            <a:headEnd/>
            <a:tailEnd/>
          </a:ln>
        </p:spPr>
      </p:pic>
      <p:pic>
        <p:nvPicPr>
          <p:cNvPr id="100410" name="Picture 58"/>
          <p:cNvPicPr>
            <a:picLocks noChangeAspect="1" noChangeArrowheads="1"/>
          </p:cNvPicPr>
          <p:nvPr/>
        </p:nvPicPr>
        <p:blipFill>
          <a:blip r:embed="rId21" cstate="print"/>
          <a:srcRect/>
          <a:stretch>
            <a:fillRect/>
          </a:stretch>
        </p:blipFill>
        <p:spPr bwMode="auto">
          <a:xfrm>
            <a:off x="0" y="4495800"/>
            <a:ext cx="1471612" cy="378306"/>
          </a:xfrm>
          <a:prstGeom prst="rect">
            <a:avLst/>
          </a:prstGeom>
          <a:noFill/>
          <a:ln w="9525">
            <a:noFill/>
            <a:miter lim="800000"/>
            <a:headEnd/>
            <a:tailEnd/>
          </a:ln>
        </p:spPr>
      </p:pic>
      <p:sp>
        <p:nvSpPr>
          <p:cNvPr id="100412" name="AutoShape 60" descr="data:image/png;base64,iVBORw0KGgoAAAANSUhEUgAAAVIAAACVCAMAAAA9kYJlAAAAn1BMVEX////shQDsgwDrgADrfgDrfQD1vYP30q3shgD0v4nzsm7//Pbvlzz98+Xshwj87+TukRfwnDn87t72y5/64sb76df+9u/527ntihr0uXv76M////z52LPyr2f99O3++vPxp1zwoUzwn0P87Nj3zqTqdwD1xZTukiv64MfwoVH2xJHxqF/xqVnujyT758zzsWv52r/ukAHvlibyrWz0tHeK0xCxAAAMZElEQVR4nO2cbV/iOhOHS5JqAUEEAaEqjy4P4orufv/PdtNmJm3aSaAcPHru3/z3zUppml6dTiYzCUHAYrFYLBaLxWKxWCwWi8VisVgsFovFYrFYLBaLxWKxWCwWi8VisVgsFuviap6n7+72D1Z3dXOOGt/d7x+sbSjOUPjru/v9g/UhamdIdr+73z9Xv8NziIqb+Ls7/nPVkGcZaf27+/1z1QyVQ8YfSOLgy/i7O/5zFd869DwC85W9Z+Lwd/f7P6k6IFXX392T/xsx0ouLkV5cjPTiYqQXFyO9uBjpxcVIL67vQNpaLAZf0e5ksWj940bi7qL7zzIbBNLBlV8jPU1t9cpa7tdH+7OYPkTRw86V4yJavd73T3gEz++Hdtvzde6j9ejIrZhbwt7Ev1ZRFK16xy/nFoG0K5X06UWbwu+XYkpAJv+i1e7aZyutB5lkYmXkoCTKqQYpxcPNaD/x3kh8o9IUr8rlJXah90aMVBt7XNdp5XB7AjqXKKSRN7cqPvXXHPnCAy3VbrjzrD2lvxc6LIG++KFV+dDwZXHWmKzIChHxqTli+QpnDN70KeLN//y8qo5UwhP0pGCFrNVd7/8NNC5u6OPuiwspNgvnjTzBjYjI1MuG6kSk6rF4hhpWgWirOtIQbguRRrnCSnb7akM/5zF+R4Q0Hry4oJqVwpXBbbVN/8ydnJokFua9n+Kl5FNlkkY+pCKkFMHXEKlYvU615h0VmruQc7K6Osq+cEV2CC8edYyi0KR1hdrRRdtrY5Fihp+pYtezB259/LKBE26NMYno+QyYWh6kotMdEELrQ6R55zUYPinvg568GZMTH6RvwIvfBTGq2V3OQtPsjjxtnplyCDbXvC+qA223H+3P0fP/yjyFOn/Q9yL1+mgCaXr2XKEpEP4o795C0l9lSC0t5mhjirLuRc47KOdwbZDSIUmcey5ifnZwenGkQbyT7l7tcu5NvJYOB06kSXwDpwli4K/nHpXouLp8BGk/P5wp90h4RJdHGgw66Iv7xXPskU9S/sqJ1GCT09Kh5irfbnjv6PIRpKP8cOZw9SfofKT3LqTB1jnJ7VlhDemv3EjjGRySJTNdW2N7uUcgP9LBW/65iM65i5e+AukQhihVXKsS66BU1JzYfEiDcTmaB0FQauIvBw0/0mGYb8Th6k/QVyDthw4r7EuN9A/YW0h4RQ9SY6Zvhclsq63bvYNX15UD8iOFoFT09FBHu/oT9CVIlQMp3HE43OtvyFG5WQ/SrLNr+/MlNFdfwMlzustepLfaPsV8AhM8cWZo+hVIu9hmASk4KxFNBmBWUfkN9SHFEKw4dEDwE/YDGKZCOsfgRbpNG48OIRgwKfmtE/UVSG+lIJECkeQEcH7hY/FcL1I0f7GxP4Y39SbG8c+x8siHFP28uDXtnRmafomVOl78DXA8xDh7GE+mpWZPQCrEyurZVWZVXTj7g+yyDymMfWITG6tXpSDwJP2LwxO0m0YnTQhYVOnmTrLSKH8aBqUy+TChEblCUx/Sv/BcloGJ9ShXf4K+AikeKTgjmEFrRzhy+auTkMq8/aDFp94A0ifyD9VlD1KYn+h0CT789lmhqRept0U30kd88Zf5T8FZJYNIkCT5dK8/iyefghTaAL2CP0mv1gIakjIHD1LoM0ROG5GYOuXqT5AX6f3Y0m+rJ26kdKyDzupOO30cm4uhaWWkEJTWhIa4E8TjBHmQQlAK8f2jinKAK8qbLy0kHO3lpk6kY5geFaoNkBDGPNEW3tC/hbMrI9WOLxKQSxxK9/lupF14aTp6EtF6gOH/nIprlay+neFxIJ1sIYQqJNlwBq1g0Sqk40RUiFQqI51b9hU02+7Q1I10q+x7efoHoWkFpIUBMI90olO5w2X9TuFti5XlitFZzRAhutaCv6qKtI+Y8GrwNlChqRNpEzpjXNVhehfVMi9VSRWQFvIIlpV2XhLPoFRiodDvyE44borh/xLe0Jn1tcpIIXTIHMg9tBuVz3ciXcPzNvHuxOXqT5AXqbDL3faZFtJxoVwqZMcminGJMBmPFsypQ/v+KiI1954NhQ/wSTk0dSJFy84muqUndbp8SNtPlgr1B9uXYs0XH8XfQgC2tYKUVDMyBVgR6R7tK7se3BIxXLuQPoP/zYW7kIEVH9UL+r4g6qNCXPqcFX+k+rgqmkESlCZfyHvOR+i1PepVRDpNGoksz7nA4bFEw4UU5gf5bV6xw9WfIB9S1xobrcKIb6qLUY+o2mDa/SPX5KRN+atqSCGyt6fjKzpr40aKfj7/HkJZhqjKHNP5SIc20hjLDGTRpkG5JnAWdhRWDWkP44j813pg/qWZmQMpBqVRPu6CdJTOHFTSxZAGe1PBLI8LzzBkyKvhYyL9DRybZT5SqYQUy8TiSber39IWfFhaz+JAWkd/rNt41EfnpKs/QT6k/rR2EWni1vQ0blXywWYtiN4DGOrJYwygrbpGJaR9E5ukzaoXDXGOD7BwPo3UlFdh0eCLfv/xBVhVDU29SCtZKSbzRU2VomxwVmYEgwAHIhWrrlEJqVUmrhn3icNNrXA+jXRdDACnFobKoekFkQZXmHsrFvC7GcxUEQzQY5i75kPTk5BCtGOXiWsmcJoIe5KKopEWV6OhwwM7qByaXhIpDuGlEsPWTFJRcysdlR9q/UjRy+uBZK8KzWIxC9JRYmefTyIdlNYKhvv0wDVMSokCmVeXRJq5TNun4wxatB9QsDAOJwC5uoYPKc7RxEr3bCqL7cLiHqhyidAOTUmk19ho1jn9DrVwGlZxG8NFkZr1c3Y8slYwGS0lhzAqz00efUiXdjkPO1pezxanR6JiaEohjdHPl5eo4IKLTemIV958qTcko5D+Ns4uHyg23F27E8U2fEjR60FODMdkoqDTIENTCqmpkBfWBgRZBaZcIPOKQNoyLtG7H59CGryjq8/ZB75A1BKoJdY8jb/yIDXr11Tq7HDOSFXdIOSt2aEphbReTEJlwsWwcls65BOBdLI6H+mtWZeUdRtDmoh42JCOyl3egxRdNbQ9dtuXoWfjJpCa8io158Mg77NSaEptJdugMXjr2CTSbHDPJscYjJCFHFzmZEJTN1ITMkHTeMPlmUV2X3ZoSiDFTEV54WaQbSwwrn7SXx//JQ0KqfnMOxejkTZNqCihRZhBZ9s2LGE11dQ13Egzp5K2hITplSULQGqFpgTSP/A98reGYjRhCE3rn7v3u82xH3qikGLaSHR8fplGahiZs9FZPZDxwyQqgHEhjUdZBWaSv5Ck36VPaCc/JpaRPmPQQFsP2nqUXnE2St6HdXRkfTSF1DhTOfcwNWu+CtHHzJjpe/JnszyoW8JIBUNTGmk8xi0Apqu4dtGxcslsWcs9yTLSJcR3Ndr0cAtAesleI56+vl4FfXp1kBG5LdfkPmV7eztpxqQeHUjHZn4nk5dujeskHKu9zdgMxw3S5jPq9n47y/360jT9XtdvX0GLWOtWRrohbDkvzHQlMeHHZCJbrbvHYOpauK5FIh2Ype9CqY7jFw6NKRfN7w8yTZfWvuMg4qg4xLAHDOvw5KYraYDW5I02u18YfrnGiznML3JFgxLSPt49tZAiEU4uVDcY3AUTsV5/LoKlP99Hbx7f5zfauYT3WESaJUnUyAS57t0EV9gDzfzIBla10VNZDEqJtX8gDLlymaQSUvSVjv0QuXdhmyKV9frH4DykwTA6cbMg5SSzHVlynd5Y5AvIMB0FluL9vUXV/gWeE4dQ9wQc01G50HRXIGiC0qmTDwZ5nTh58dXBVQyD1zNe/IMWB+/ltRcP0nhjXv0bzAbP3NHyndTrffSAtHXs9k12UL9lZcK/WAt05yEaODMwlx7qPX4GKZZX9WyMFG7lCNdBbxTvDoPUvnvO8JQofpwL/758UPheanQwxzOV/o+68wRzrZXeNg8p+SfqqkpFN419hq/V1h93qJkTqDnTLb1kAXFdt4bJi9f0wkr4XuStphD+OVhsun17/HFkJa/vhzj611cjo4ZLT8TUfVJ/t75z7a2GT651QxCVr0fZyXDx7fW6a82RFk/p4aU3oRHv014/5YiNddv62UwayR/vdT+ifnov7+9xEF/dNf5u5ueE+iyXBv318R/JZaQXFyO9uBjpxdULGemFZRYVMdKL6Vqkv9tUtQzI8qjf2Bw0c08gWCwWi8VisVgsFovFYrFYLBaLxWKxWCwWi8VisVgsFovFYrFYLBaLxWKxWP85/Q8mqN6WEB6oV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0413" name="Picture 61"/>
          <p:cNvPicPr>
            <a:picLocks noChangeAspect="1" noChangeArrowheads="1"/>
          </p:cNvPicPr>
          <p:nvPr/>
        </p:nvPicPr>
        <p:blipFill>
          <a:blip r:embed="rId22" cstate="print"/>
          <a:srcRect/>
          <a:stretch>
            <a:fillRect/>
          </a:stretch>
        </p:blipFill>
        <p:spPr bwMode="auto">
          <a:xfrm>
            <a:off x="2971800" y="4572000"/>
            <a:ext cx="1405682" cy="347662"/>
          </a:xfrm>
          <a:prstGeom prst="rect">
            <a:avLst/>
          </a:prstGeom>
          <a:noFill/>
          <a:ln w="9525">
            <a:noFill/>
            <a:miter lim="800000"/>
            <a:headEnd/>
            <a:tailEnd/>
          </a:ln>
        </p:spPr>
      </p:pic>
      <p:pic>
        <p:nvPicPr>
          <p:cNvPr id="100414" name="Picture 62"/>
          <p:cNvPicPr>
            <a:picLocks noChangeAspect="1" noChangeArrowheads="1"/>
          </p:cNvPicPr>
          <p:nvPr/>
        </p:nvPicPr>
        <p:blipFill>
          <a:blip r:embed="rId23" cstate="print"/>
          <a:srcRect/>
          <a:stretch>
            <a:fillRect/>
          </a:stretch>
        </p:blipFill>
        <p:spPr bwMode="auto">
          <a:xfrm>
            <a:off x="2209800" y="3581400"/>
            <a:ext cx="1719109" cy="428625"/>
          </a:xfrm>
          <a:prstGeom prst="rect">
            <a:avLst/>
          </a:prstGeom>
          <a:noFill/>
          <a:ln w="9525">
            <a:noFill/>
            <a:miter lim="800000"/>
            <a:headEnd/>
            <a:tailEnd/>
          </a:ln>
        </p:spPr>
      </p:pic>
      <p:pic>
        <p:nvPicPr>
          <p:cNvPr id="100415" name="Picture 63"/>
          <p:cNvPicPr>
            <a:picLocks noChangeAspect="1" noChangeArrowheads="1"/>
          </p:cNvPicPr>
          <p:nvPr/>
        </p:nvPicPr>
        <p:blipFill>
          <a:blip r:embed="rId24" cstate="print"/>
          <a:srcRect/>
          <a:stretch>
            <a:fillRect/>
          </a:stretch>
        </p:blipFill>
        <p:spPr bwMode="auto">
          <a:xfrm>
            <a:off x="2209800" y="2895600"/>
            <a:ext cx="1915054" cy="419100"/>
          </a:xfrm>
          <a:prstGeom prst="rect">
            <a:avLst/>
          </a:prstGeom>
          <a:noFill/>
          <a:ln w="9525">
            <a:noFill/>
            <a:miter lim="800000"/>
            <a:headEnd/>
            <a:tailEnd/>
          </a:ln>
        </p:spPr>
      </p:pic>
      <p:pic>
        <p:nvPicPr>
          <p:cNvPr id="3074" name="Picture 2"/>
          <p:cNvPicPr>
            <a:picLocks noChangeAspect="1" noChangeArrowheads="1"/>
          </p:cNvPicPr>
          <p:nvPr/>
        </p:nvPicPr>
        <p:blipFill>
          <a:blip r:embed="rId25" cstate="print"/>
          <a:srcRect/>
          <a:stretch>
            <a:fillRect/>
          </a:stretch>
        </p:blipFill>
        <p:spPr bwMode="auto">
          <a:xfrm>
            <a:off x="3276600" y="5029200"/>
            <a:ext cx="1495425" cy="676275"/>
          </a:xfrm>
          <a:prstGeom prst="rect">
            <a:avLst/>
          </a:prstGeom>
          <a:noFill/>
          <a:ln w="9525">
            <a:noFill/>
            <a:miter lim="800000"/>
            <a:headEnd/>
            <a:tailEnd/>
          </a:ln>
        </p:spPr>
      </p:pic>
      <p:pic>
        <p:nvPicPr>
          <p:cNvPr id="3075" name="Picture 3"/>
          <p:cNvPicPr>
            <a:picLocks noChangeAspect="1" noChangeArrowheads="1"/>
          </p:cNvPicPr>
          <p:nvPr/>
        </p:nvPicPr>
        <p:blipFill>
          <a:blip r:embed="rId26" cstate="print"/>
          <a:srcRect/>
          <a:stretch>
            <a:fillRect/>
          </a:stretch>
        </p:blipFill>
        <p:spPr bwMode="auto">
          <a:xfrm>
            <a:off x="7391400" y="5638800"/>
            <a:ext cx="1443038" cy="581025"/>
          </a:xfrm>
          <a:prstGeom prst="rect">
            <a:avLst/>
          </a:prstGeom>
          <a:noFill/>
          <a:ln w="9525">
            <a:noFill/>
            <a:miter lim="800000"/>
            <a:headEnd/>
            <a:tailEnd/>
          </a:ln>
        </p:spPr>
      </p:pic>
      <p:pic>
        <p:nvPicPr>
          <p:cNvPr id="3076" name="Picture 4"/>
          <p:cNvPicPr>
            <a:picLocks noChangeAspect="1" noChangeArrowheads="1"/>
          </p:cNvPicPr>
          <p:nvPr/>
        </p:nvPicPr>
        <p:blipFill>
          <a:blip r:embed="rId27" cstate="print"/>
          <a:srcRect/>
          <a:stretch>
            <a:fillRect/>
          </a:stretch>
        </p:blipFill>
        <p:spPr bwMode="auto">
          <a:xfrm>
            <a:off x="0" y="5943600"/>
            <a:ext cx="2000250" cy="476983"/>
          </a:xfrm>
          <a:prstGeom prst="rect">
            <a:avLst/>
          </a:prstGeom>
          <a:noFill/>
          <a:ln w="9525">
            <a:noFill/>
            <a:miter lim="800000"/>
            <a:headEnd/>
            <a:tailEnd/>
          </a:ln>
        </p:spPr>
      </p:pic>
      <p:sp>
        <p:nvSpPr>
          <p:cNvPr id="47" name="Slide Number Placeholder 46"/>
          <p:cNvSpPr>
            <a:spLocks noGrp="1"/>
          </p:cNvSpPr>
          <p:nvPr>
            <p:ph type="sldNum" sz="quarter" idx="12"/>
          </p:nvPr>
        </p:nvSpPr>
        <p:spPr/>
        <p:txBody>
          <a:bodyPr/>
          <a:lstStyle/>
          <a:p>
            <a:fld id="{EC08FADA-295A-4AE2-BFE1-0774EDEA8BF4}" type="slidenum">
              <a:rPr lang="en-US" smtClean="0"/>
              <a:pPr/>
              <a:t>9</a:t>
            </a:fld>
            <a:endParaRPr lang="en-US" dirty="0"/>
          </a:p>
        </p:txBody>
      </p:sp>
      <p:pic>
        <p:nvPicPr>
          <p:cNvPr id="1026" name="Picture 2" descr="http://www.pervasive.com/portals/5/images/Actian-Vectorwise-4C-logotype.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4038600" y="5943600"/>
            <a:ext cx="1045947" cy="360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5257800" cy="685800"/>
          </a:xfrm>
        </p:spPr>
        <p:txBody>
          <a:bodyPr>
            <a:normAutofit fontScale="90000"/>
          </a:bodyPr>
          <a:lstStyle/>
          <a:p>
            <a:r>
              <a:rPr lang="en-US" b="1" dirty="0">
                <a:solidFill>
                  <a:srgbClr val="FF0000"/>
                </a:solidFill>
              </a:rPr>
              <a:t>SQL on Big Data</a:t>
            </a:r>
          </a:p>
        </p:txBody>
      </p:sp>
      <p:sp>
        <p:nvSpPr>
          <p:cNvPr id="4" name="Slide Number Placeholder 3"/>
          <p:cNvSpPr>
            <a:spLocks noGrp="1"/>
          </p:cNvSpPr>
          <p:nvPr>
            <p:ph type="sldNum" sz="quarter" idx="12"/>
          </p:nvPr>
        </p:nvSpPr>
        <p:spPr/>
        <p:txBody>
          <a:bodyPr/>
          <a:lstStyle/>
          <a:p>
            <a:fld id="{EC08FADA-295A-4AE2-BFE1-0774EDEA8BF4}" type="slidenum">
              <a:rPr lang="en-US" smtClean="0"/>
              <a:pPr/>
              <a:t>10</a:t>
            </a:fld>
            <a:endParaRPr lang="en-US" dirty="0"/>
          </a:p>
        </p:txBody>
      </p:sp>
      <p:pic>
        <p:nvPicPr>
          <p:cNvPr id="3" name="Picture 2"/>
          <p:cNvPicPr>
            <a:picLocks noChangeAspect="1"/>
          </p:cNvPicPr>
          <p:nvPr/>
        </p:nvPicPr>
        <p:blipFill>
          <a:blip r:embed="rId2"/>
          <a:stretch>
            <a:fillRect/>
          </a:stretch>
        </p:blipFill>
        <p:spPr>
          <a:xfrm>
            <a:off x="0" y="609600"/>
            <a:ext cx="9144000" cy="5791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4191000" cy="685800"/>
          </a:xfrm>
        </p:spPr>
        <p:txBody>
          <a:bodyPr>
            <a:normAutofit/>
          </a:bodyPr>
          <a:lstStyle/>
          <a:p>
            <a:r>
              <a:rPr lang="en-US" sz="3600" b="1" dirty="0">
                <a:solidFill>
                  <a:srgbClr val="FF0000"/>
                </a:solidFill>
              </a:rPr>
              <a:t>Workload Types</a:t>
            </a:r>
          </a:p>
        </p:txBody>
      </p:sp>
      <p:pic>
        <p:nvPicPr>
          <p:cNvPr id="2050" name="Picture 2"/>
          <p:cNvPicPr>
            <a:picLocks noChangeAspect="1" noChangeArrowheads="1"/>
          </p:cNvPicPr>
          <p:nvPr/>
        </p:nvPicPr>
        <p:blipFill>
          <a:blip r:embed="rId2" cstate="print"/>
          <a:srcRect/>
          <a:stretch>
            <a:fillRect/>
          </a:stretch>
        </p:blipFill>
        <p:spPr bwMode="auto">
          <a:xfrm>
            <a:off x="914400" y="762000"/>
            <a:ext cx="7429500" cy="5715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C08FADA-295A-4AE2-BFE1-0774EDEA8BF4}"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10600" cy="762000"/>
          </a:xfrm>
        </p:spPr>
        <p:txBody>
          <a:bodyPr>
            <a:normAutofit fontScale="90000"/>
          </a:bodyPr>
          <a:lstStyle/>
          <a:p>
            <a:r>
              <a:rPr lang="en-US" sz="3600" b="1" dirty="0">
                <a:solidFill>
                  <a:srgbClr val="FF0000"/>
                </a:solidFill>
              </a:rPr>
              <a:t>Problems of Initial SQL on Big Data Solutions</a:t>
            </a:r>
          </a:p>
        </p:txBody>
      </p:sp>
      <p:sp>
        <p:nvSpPr>
          <p:cNvPr id="6" name="TextBox 5"/>
          <p:cNvSpPr txBox="1"/>
          <p:nvPr/>
        </p:nvSpPr>
        <p:spPr>
          <a:xfrm>
            <a:off x="14207" y="914400"/>
            <a:ext cx="9144000" cy="5509200"/>
          </a:xfrm>
          <a:prstGeom prst="rect">
            <a:avLst/>
          </a:prstGeom>
          <a:noFill/>
        </p:spPr>
        <p:txBody>
          <a:bodyPr wrap="square" rtlCol="0">
            <a:spAutoFit/>
          </a:bodyPr>
          <a:lstStyle/>
          <a:p>
            <a:r>
              <a:rPr lang="en-US" sz="3200" u="sng" dirty="0">
                <a:latin typeface="Arial Narrow" panose="020B0606020202030204" pitchFamily="34" charset="0"/>
              </a:rPr>
              <a:t>Map Reduce</a:t>
            </a:r>
            <a:r>
              <a:rPr lang="en-US" sz="3200" dirty="0">
                <a:latin typeface="Arial Narrow" panose="020B0606020202030204" pitchFamily="34" charset="0"/>
              </a:rPr>
              <a:t> &amp; HDFS – meant to solve </a:t>
            </a:r>
            <a:r>
              <a:rPr lang="en-US" sz="3200" u="sng" dirty="0">
                <a:latin typeface="Arial Narrow" panose="020B0606020202030204" pitchFamily="34" charset="0"/>
              </a:rPr>
              <a:t>Batch</a:t>
            </a:r>
            <a:r>
              <a:rPr lang="en-US" sz="3200" dirty="0">
                <a:latin typeface="Arial Narrow" panose="020B0606020202030204" pitchFamily="34" charset="0"/>
              </a:rPr>
              <a:t> Oriented Data</a:t>
            </a:r>
          </a:p>
          <a:p>
            <a:endParaRPr lang="en-US" sz="3200" dirty="0">
              <a:latin typeface="Arial Narrow" panose="020B0606020202030204" pitchFamily="34" charset="0"/>
            </a:endParaRPr>
          </a:p>
          <a:p>
            <a:r>
              <a:rPr lang="en-US" sz="3200" dirty="0">
                <a:latin typeface="Arial Narrow" panose="020B0606020202030204" pitchFamily="34" charset="0"/>
              </a:rPr>
              <a:t>Map Reduce is </a:t>
            </a:r>
            <a:r>
              <a:rPr lang="en-US" sz="3200" u="sng" dirty="0">
                <a:latin typeface="Arial Narrow" panose="020B0606020202030204" pitchFamily="34" charset="0"/>
              </a:rPr>
              <a:t>high-latency</a:t>
            </a:r>
            <a:endParaRPr lang="en-US" sz="3200" dirty="0">
              <a:latin typeface="Arial Narrow" panose="020B0606020202030204" pitchFamily="34" charset="0"/>
            </a:endParaRPr>
          </a:p>
          <a:p>
            <a:endParaRPr lang="en-US" sz="3200" dirty="0">
              <a:latin typeface="Arial Narrow" panose="020B0606020202030204" pitchFamily="34" charset="0"/>
            </a:endParaRPr>
          </a:p>
          <a:p>
            <a:r>
              <a:rPr lang="en-US" sz="3200" dirty="0">
                <a:latin typeface="Arial Narrow" panose="020B0606020202030204" pitchFamily="34" charset="0"/>
              </a:rPr>
              <a:t>Map Reduce </a:t>
            </a:r>
            <a:r>
              <a:rPr lang="en-US" sz="3200" u="sng" dirty="0">
                <a:latin typeface="Arial Narrow" panose="020B0606020202030204" pitchFamily="34" charset="0"/>
              </a:rPr>
              <a:t>Not designed for </a:t>
            </a:r>
            <a:r>
              <a:rPr lang="en-US" sz="3200" b="1" u="sng" dirty="0">
                <a:latin typeface="Arial Narrow" panose="020B0606020202030204" pitchFamily="34" charset="0"/>
              </a:rPr>
              <a:t>Optimized</a:t>
            </a:r>
            <a:r>
              <a:rPr lang="en-US" sz="3200" u="sng" dirty="0">
                <a:latin typeface="Arial Narrow" panose="020B0606020202030204" pitchFamily="34" charset="0"/>
              </a:rPr>
              <a:t> long Data Pipelines</a:t>
            </a:r>
            <a:r>
              <a:rPr lang="en-US" sz="3200" dirty="0">
                <a:latin typeface="Arial Narrow" panose="020B0606020202030204" pitchFamily="34" charset="0"/>
              </a:rPr>
              <a:t> (Complex SQL is inefficiently expressed as many MR stages)</a:t>
            </a:r>
          </a:p>
          <a:p>
            <a:endParaRPr lang="en-US" sz="3200" dirty="0">
              <a:latin typeface="Arial Narrow" panose="020B0606020202030204" pitchFamily="34" charset="0"/>
            </a:endParaRPr>
          </a:p>
          <a:p>
            <a:r>
              <a:rPr lang="en-US" sz="3200" dirty="0">
                <a:latin typeface="Arial Narrow" panose="020B0606020202030204" pitchFamily="34" charset="0"/>
              </a:rPr>
              <a:t>Disk IO between Map &amp; Reduce do lot of </a:t>
            </a:r>
            <a:r>
              <a:rPr lang="en-US" sz="3200" u="sng" dirty="0">
                <a:latin typeface="Arial Narrow" panose="020B0606020202030204" pitchFamily="34" charset="0"/>
              </a:rPr>
              <a:t>Shuffling &amp; Sort</a:t>
            </a:r>
          </a:p>
          <a:p>
            <a:endParaRPr lang="en-US" sz="3200" u="sng" dirty="0">
              <a:latin typeface="Arial Narrow" panose="020B0606020202030204" pitchFamily="34" charset="0"/>
            </a:endParaRPr>
          </a:p>
          <a:p>
            <a:r>
              <a:rPr lang="en-US" sz="3200" dirty="0">
                <a:latin typeface="Arial Narrow" panose="020B0606020202030204" pitchFamily="34" charset="0"/>
              </a:rPr>
              <a:t>HDFS is WORM – How to Support ACID (HDFS 2.0)</a:t>
            </a:r>
          </a:p>
        </p:txBody>
      </p:sp>
      <p:sp>
        <p:nvSpPr>
          <p:cNvPr id="4" name="Slide Number Placeholder 3"/>
          <p:cNvSpPr>
            <a:spLocks noGrp="1"/>
          </p:cNvSpPr>
          <p:nvPr>
            <p:ph type="sldNum" sz="quarter" idx="12"/>
          </p:nvPr>
        </p:nvSpPr>
        <p:spPr/>
        <p:txBody>
          <a:bodyPr/>
          <a:lstStyle/>
          <a:p>
            <a:fld id="{EC08FADA-295A-4AE2-BFE1-0774EDEA8BF4}"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28600" y="1828800"/>
            <a:ext cx="1247775" cy="4010025"/>
          </a:xfrm>
          <a:prstGeom prst="rect">
            <a:avLst/>
          </a:prstGeom>
          <a:noFill/>
          <a:ln w="9525">
            <a:noFill/>
            <a:miter lim="800000"/>
            <a:headEnd/>
            <a:tailEnd/>
          </a:ln>
        </p:spPr>
      </p:pic>
      <p:pic>
        <p:nvPicPr>
          <p:cNvPr id="6146" name="Picture 2"/>
          <p:cNvPicPr>
            <a:picLocks noChangeAspect="1" noChangeArrowheads="1"/>
          </p:cNvPicPr>
          <p:nvPr/>
        </p:nvPicPr>
        <p:blipFill>
          <a:blip r:embed="rId3" cstate="print"/>
          <a:srcRect/>
          <a:stretch>
            <a:fillRect/>
          </a:stretch>
        </p:blipFill>
        <p:spPr bwMode="auto">
          <a:xfrm>
            <a:off x="1676400" y="1828800"/>
            <a:ext cx="1934993" cy="4019550"/>
          </a:xfrm>
          <a:prstGeom prst="rect">
            <a:avLst/>
          </a:prstGeom>
          <a:noFill/>
          <a:ln w="9525">
            <a:noFill/>
            <a:miter lim="800000"/>
            <a:headEnd/>
            <a:tailEnd/>
          </a:ln>
        </p:spPr>
      </p:pic>
      <p:pic>
        <p:nvPicPr>
          <p:cNvPr id="7170" name="Picture 2"/>
          <p:cNvPicPr>
            <a:picLocks noChangeAspect="1" noChangeArrowheads="1"/>
          </p:cNvPicPr>
          <p:nvPr/>
        </p:nvPicPr>
        <p:blipFill>
          <a:blip r:embed="rId4" cstate="print"/>
          <a:srcRect/>
          <a:stretch>
            <a:fillRect/>
          </a:stretch>
        </p:blipFill>
        <p:spPr bwMode="auto">
          <a:xfrm>
            <a:off x="3733801" y="1828801"/>
            <a:ext cx="2031764" cy="3962400"/>
          </a:xfrm>
          <a:prstGeom prst="rect">
            <a:avLst/>
          </a:prstGeom>
          <a:noFill/>
          <a:ln w="9525">
            <a:noFill/>
            <a:miter lim="800000"/>
            <a:headEnd/>
            <a:tailEnd/>
          </a:ln>
        </p:spPr>
      </p:pic>
      <p:pic>
        <p:nvPicPr>
          <p:cNvPr id="8194" name="Picture 2"/>
          <p:cNvPicPr>
            <a:picLocks noChangeAspect="1" noChangeArrowheads="1"/>
          </p:cNvPicPr>
          <p:nvPr/>
        </p:nvPicPr>
        <p:blipFill>
          <a:blip r:embed="rId5" cstate="print"/>
          <a:srcRect/>
          <a:stretch>
            <a:fillRect/>
          </a:stretch>
        </p:blipFill>
        <p:spPr bwMode="auto">
          <a:xfrm>
            <a:off x="5867400" y="1828800"/>
            <a:ext cx="1981200" cy="3962400"/>
          </a:xfrm>
          <a:prstGeom prst="rect">
            <a:avLst/>
          </a:prstGeom>
          <a:noFill/>
          <a:ln w="9525">
            <a:noFill/>
            <a:miter lim="800000"/>
            <a:headEnd/>
            <a:tailEnd/>
          </a:ln>
        </p:spPr>
      </p:pic>
      <p:pic>
        <p:nvPicPr>
          <p:cNvPr id="7" name="Picture 18" descr="http://www.semantikoz.com/blog/free-hive-book/images/hive-logo.png"/>
          <p:cNvPicPr>
            <a:picLocks noChangeAspect="1" noChangeArrowheads="1"/>
          </p:cNvPicPr>
          <p:nvPr/>
        </p:nvPicPr>
        <p:blipFill>
          <a:blip r:embed="rId6" cstate="print"/>
          <a:srcRect/>
          <a:stretch>
            <a:fillRect/>
          </a:stretch>
        </p:blipFill>
        <p:spPr bwMode="auto">
          <a:xfrm>
            <a:off x="609600" y="5867400"/>
            <a:ext cx="533400" cy="493830"/>
          </a:xfrm>
          <a:prstGeom prst="rect">
            <a:avLst/>
          </a:prstGeom>
          <a:noFill/>
        </p:spPr>
      </p:pic>
      <p:pic>
        <p:nvPicPr>
          <p:cNvPr id="8" name="Picture 57"/>
          <p:cNvPicPr>
            <a:picLocks noChangeAspect="1" noChangeArrowheads="1"/>
          </p:cNvPicPr>
          <p:nvPr/>
        </p:nvPicPr>
        <p:blipFill>
          <a:blip r:embed="rId7" cstate="print"/>
          <a:srcRect/>
          <a:stretch>
            <a:fillRect/>
          </a:stretch>
        </p:blipFill>
        <p:spPr bwMode="auto">
          <a:xfrm>
            <a:off x="1524000" y="5867400"/>
            <a:ext cx="609600" cy="525517"/>
          </a:xfrm>
          <a:prstGeom prst="rect">
            <a:avLst/>
          </a:prstGeom>
          <a:noFill/>
          <a:ln w="9525">
            <a:noFill/>
            <a:miter lim="800000"/>
            <a:headEnd/>
            <a:tailEnd/>
          </a:ln>
        </p:spPr>
      </p:pic>
      <p:pic>
        <p:nvPicPr>
          <p:cNvPr id="9" name="Picture 2" descr="http://www.cloudera.com/content/dam/cloudera/support/ungated/icons/cloudera_impala_2013.png"/>
          <p:cNvPicPr>
            <a:picLocks noChangeAspect="1" noChangeArrowheads="1"/>
          </p:cNvPicPr>
          <p:nvPr/>
        </p:nvPicPr>
        <p:blipFill>
          <a:blip r:embed="rId8" cstate="print"/>
          <a:srcRect/>
          <a:stretch>
            <a:fillRect/>
          </a:stretch>
        </p:blipFill>
        <p:spPr bwMode="auto">
          <a:xfrm>
            <a:off x="3429000" y="5943600"/>
            <a:ext cx="706192" cy="304800"/>
          </a:xfrm>
          <a:prstGeom prst="rect">
            <a:avLst/>
          </a:prstGeom>
          <a:noFill/>
        </p:spPr>
      </p:pic>
      <p:pic>
        <p:nvPicPr>
          <p:cNvPr id="10" name="Picture 13"/>
          <p:cNvPicPr>
            <a:picLocks noChangeAspect="1" noChangeArrowheads="1"/>
          </p:cNvPicPr>
          <p:nvPr/>
        </p:nvPicPr>
        <p:blipFill>
          <a:blip r:embed="rId9" cstate="print"/>
          <a:srcRect/>
          <a:stretch>
            <a:fillRect/>
          </a:stretch>
        </p:blipFill>
        <p:spPr bwMode="auto">
          <a:xfrm>
            <a:off x="4114800" y="5943600"/>
            <a:ext cx="955524" cy="381000"/>
          </a:xfrm>
          <a:prstGeom prst="rect">
            <a:avLst/>
          </a:prstGeom>
          <a:noFill/>
          <a:ln w="9525">
            <a:noFill/>
            <a:miter lim="800000"/>
            <a:headEnd/>
            <a:tailEnd/>
          </a:ln>
        </p:spPr>
      </p:pic>
      <p:pic>
        <p:nvPicPr>
          <p:cNvPr id="11" name="Picture 27"/>
          <p:cNvPicPr>
            <a:picLocks noChangeAspect="1" noChangeArrowheads="1"/>
          </p:cNvPicPr>
          <p:nvPr/>
        </p:nvPicPr>
        <p:blipFill>
          <a:blip r:embed="rId10" cstate="print"/>
          <a:srcRect/>
          <a:stretch>
            <a:fillRect/>
          </a:stretch>
        </p:blipFill>
        <p:spPr bwMode="auto">
          <a:xfrm>
            <a:off x="5943600" y="5867400"/>
            <a:ext cx="690113" cy="457200"/>
          </a:xfrm>
          <a:prstGeom prst="rect">
            <a:avLst/>
          </a:prstGeom>
          <a:noFill/>
          <a:ln w="9525">
            <a:noFill/>
            <a:miter lim="800000"/>
            <a:headEnd/>
            <a:tailEnd/>
          </a:ln>
        </p:spPr>
      </p:pic>
      <p:pic>
        <p:nvPicPr>
          <p:cNvPr id="8195" name="Picture 3"/>
          <p:cNvPicPr>
            <a:picLocks noChangeAspect="1" noChangeArrowheads="1"/>
          </p:cNvPicPr>
          <p:nvPr/>
        </p:nvPicPr>
        <p:blipFill>
          <a:blip r:embed="rId11" cstate="print"/>
          <a:srcRect/>
          <a:stretch>
            <a:fillRect/>
          </a:stretch>
        </p:blipFill>
        <p:spPr bwMode="auto">
          <a:xfrm>
            <a:off x="2057400" y="5943600"/>
            <a:ext cx="1238250" cy="295275"/>
          </a:xfrm>
          <a:prstGeom prst="rect">
            <a:avLst/>
          </a:prstGeom>
          <a:noFill/>
          <a:ln w="9525">
            <a:noFill/>
            <a:miter lim="800000"/>
            <a:headEnd/>
            <a:tailEnd/>
          </a:ln>
        </p:spPr>
      </p:pic>
      <p:sp>
        <p:nvSpPr>
          <p:cNvPr id="14" name="Title 1"/>
          <p:cNvSpPr>
            <a:spLocks noGrp="1"/>
          </p:cNvSpPr>
          <p:nvPr>
            <p:ph type="title"/>
          </p:nvPr>
        </p:nvSpPr>
        <p:spPr>
          <a:xfrm>
            <a:off x="381000" y="0"/>
            <a:ext cx="8458200" cy="685800"/>
          </a:xfrm>
        </p:spPr>
        <p:txBody>
          <a:bodyPr>
            <a:normAutofit fontScale="90000"/>
          </a:bodyPr>
          <a:lstStyle/>
          <a:p>
            <a:pPr lvl="0">
              <a:defRPr/>
            </a:pPr>
            <a:r>
              <a:rPr lang="en-US" b="1" dirty="0">
                <a:solidFill>
                  <a:srgbClr val="FF0000"/>
                </a:solidFill>
              </a:rPr>
              <a:t>Approaches to solve the challenges</a:t>
            </a:r>
          </a:p>
        </p:txBody>
      </p:sp>
      <p:sp>
        <p:nvSpPr>
          <p:cNvPr id="13" name="Slide Number Placeholder 12"/>
          <p:cNvSpPr>
            <a:spLocks noGrp="1"/>
          </p:cNvSpPr>
          <p:nvPr>
            <p:ph type="sldNum" sz="quarter" idx="12"/>
          </p:nvPr>
        </p:nvSpPr>
        <p:spPr/>
        <p:txBody>
          <a:bodyPr/>
          <a:lstStyle/>
          <a:p>
            <a:fld id="{EC08FADA-295A-4AE2-BFE1-0774EDEA8BF4}"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6200" y="990600"/>
            <a:ext cx="8915400" cy="5693866"/>
          </a:xfrm>
          <a:prstGeom prst="rect">
            <a:avLst/>
          </a:prstGeom>
          <a:noFill/>
        </p:spPr>
        <p:txBody>
          <a:bodyPr wrap="square" rtlCol="0">
            <a:spAutoFit/>
          </a:bodyPr>
          <a:lstStyle/>
          <a:p>
            <a:r>
              <a:rPr lang="en-US" sz="2600" b="1" u="sng" dirty="0">
                <a:latin typeface="Arial Narrow" panose="020B0606020202030204" pitchFamily="34" charset="0"/>
              </a:rPr>
              <a:t>Storage layer optimizations</a:t>
            </a:r>
            <a:endParaRPr lang="en-US" sz="2600" b="1" dirty="0">
              <a:latin typeface="Arial Narrow" panose="020B0606020202030204" pitchFamily="34" charset="0"/>
            </a:endParaRPr>
          </a:p>
          <a:p>
            <a:r>
              <a:rPr lang="en-US" sz="2600" dirty="0">
                <a:latin typeface="Arial Narrow" panose="020B0606020202030204" pitchFamily="34" charset="0"/>
              </a:rPr>
              <a:t>Data retrieval  - Ensure Data locality,  Optimal Storage Layout / Formats</a:t>
            </a:r>
          </a:p>
          <a:p>
            <a:r>
              <a:rPr lang="en-US" sz="2600" dirty="0">
                <a:latin typeface="Arial Narrow" panose="020B0606020202030204" pitchFamily="34" charset="0"/>
              </a:rPr>
              <a:t> </a:t>
            </a:r>
          </a:p>
          <a:p>
            <a:r>
              <a:rPr lang="en-US" sz="2600" b="1" u="sng" dirty="0">
                <a:latin typeface="Arial Narrow" panose="020B0606020202030204" pitchFamily="34" charset="0"/>
              </a:rPr>
              <a:t>File Formats – Avro, ORC, Parquet, Sequence Files</a:t>
            </a:r>
          </a:p>
          <a:p>
            <a:r>
              <a:rPr lang="en-US" sz="2600" dirty="0">
                <a:latin typeface="Arial Narrow" panose="020B0606020202030204" pitchFamily="34" charset="0"/>
              </a:rPr>
              <a:t>Choosing the </a:t>
            </a:r>
            <a:r>
              <a:rPr lang="en-US" sz="2600" u="sng" dirty="0">
                <a:latin typeface="Arial Narrow" panose="020B0606020202030204" pitchFamily="34" charset="0"/>
              </a:rPr>
              <a:t>optimal file format in Hadoop</a:t>
            </a:r>
            <a:r>
              <a:rPr lang="en-US" sz="2600" dirty="0">
                <a:latin typeface="Arial Narrow" panose="020B0606020202030204" pitchFamily="34" charset="0"/>
              </a:rPr>
              <a:t> is one of the most essential drivers of functionality and query performance</a:t>
            </a:r>
          </a:p>
          <a:p>
            <a:endParaRPr lang="en-US" sz="2600" dirty="0">
              <a:latin typeface="Arial Narrow" panose="020B0606020202030204" pitchFamily="34" charset="0"/>
            </a:endParaRPr>
          </a:p>
          <a:p>
            <a:endParaRPr lang="en-US" sz="2600" dirty="0">
              <a:latin typeface="Arial Narrow" panose="020B0606020202030204" pitchFamily="34" charset="0"/>
            </a:endParaRPr>
          </a:p>
          <a:p>
            <a:r>
              <a:rPr lang="en-US" sz="2600" b="1" u="sng" dirty="0">
                <a:latin typeface="Arial Narrow" panose="020B0606020202030204" pitchFamily="34" charset="0"/>
              </a:rPr>
              <a:t>Data Compression ( Reduce IO) – GZIP, BZIP2, LZO, Snappy, LZ4</a:t>
            </a:r>
          </a:p>
          <a:p>
            <a:r>
              <a:rPr lang="en-US" sz="2600" u="sng" dirty="0">
                <a:latin typeface="Arial Narrow" panose="020B0606020202030204" pitchFamily="34" charset="0"/>
              </a:rPr>
              <a:t>Workloads are IO Bound</a:t>
            </a:r>
            <a:r>
              <a:rPr lang="en-US" sz="2600" dirty="0">
                <a:latin typeface="Arial Narrow" panose="020B0606020202030204" pitchFamily="34" charset="0"/>
              </a:rPr>
              <a:t> – Reduce IO – Compression Algorithms</a:t>
            </a:r>
          </a:p>
          <a:p>
            <a:endParaRPr lang="en-US" sz="2600" u="sng" dirty="0">
              <a:latin typeface="Arial Narrow" panose="020B0606020202030204" pitchFamily="34" charset="0"/>
            </a:endParaRPr>
          </a:p>
          <a:p>
            <a:endParaRPr lang="en-US" sz="2600" u="sng" dirty="0">
              <a:latin typeface="Arial Narrow" panose="020B0606020202030204" pitchFamily="34" charset="0"/>
            </a:endParaRPr>
          </a:p>
          <a:p>
            <a:r>
              <a:rPr lang="en-US" sz="2600" b="1" u="sng" dirty="0">
                <a:latin typeface="Arial Narrow" panose="020B0606020202030204" pitchFamily="34" charset="0"/>
              </a:rPr>
              <a:t>Compression</a:t>
            </a:r>
            <a:r>
              <a:rPr lang="en-US" sz="2600" dirty="0">
                <a:latin typeface="Arial Narrow" panose="020B0606020202030204" pitchFamily="34" charset="0"/>
              </a:rPr>
              <a:t> has a gotcha – </a:t>
            </a:r>
            <a:r>
              <a:rPr lang="en-US" sz="2600" b="1" dirty="0">
                <a:latin typeface="Arial Narrow" panose="020B0606020202030204" pitchFamily="34" charset="0"/>
              </a:rPr>
              <a:t>Must be </a:t>
            </a:r>
            <a:r>
              <a:rPr lang="en-US" sz="2600" b="1" u="sng" dirty="0">
                <a:latin typeface="Arial Narrow" panose="020B0606020202030204" pitchFamily="34" charset="0"/>
              </a:rPr>
              <a:t>Splittable </a:t>
            </a:r>
            <a:r>
              <a:rPr lang="en-US" sz="2600" u="sng" dirty="0">
                <a:latin typeface="Arial Narrow" panose="020B0606020202030204" pitchFamily="34" charset="0"/>
              </a:rPr>
              <a:t>for HDFS</a:t>
            </a:r>
          </a:p>
          <a:p>
            <a:r>
              <a:rPr lang="en-US" sz="2600" dirty="0">
                <a:latin typeface="Arial Narrow" panose="020B0606020202030204" pitchFamily="34" charset="0"/>
              </a:rPr>
              <a:t>Tradeoff – Storage &amp; Network Bandwidth / CPU</a:t>
            </a:r>
          </a:p>
        </p:txBody>
      </p:sp>
      <p:sp>
        <p:nvSpPr>
          <p:cNvPr id="5" name="Title 1"/>
          <p:cNvSpPr>
            <a:spLocks noGrp="1"/>
          </p:cNvSpPr>
          <p:nvPr>
            <p:ph type="title"/>
          </p:nvPr>
        </p:nvSpPr>
        <p:spPr>
          <a:xfrm>
            <a:off x="762000" y="0"/>
            <a:ext cx="7543800" cy="685800"/>
          </a:xfrm>
        </p:spPr>
        <p:txBody>
          <a:bodyPr>
            <a:normAutofit fontScale="90000"/>
          </a:bodyPr>
          <a:lstStyle/>
          <a:p>
            <a:r>
              <a:rPr lang="en-US" b="1" dirty="0">
                <a:solidFill>
                  <a:srgbClr val="FF0000"/>
                </a:solidFill>
              </a:rPr>
              <a:t>Solve Latency Challenges</a:t>
            </a:r>
          </a:p>
        </p:txBody>
      </p:sp>
      <p:sp>
        <p:nvSpPr>
          <p:cNvPr id="4" name="Slide Number Placeholder 3"/>
          <p:cNvSpPr>
            <a:spLocks noGrp="1"/>
          </p:cNvSpPr>
          <p:nvPr>
            <p:ph type="sldNum" sz="quarter" idx="12"/>
          </p:nvPr>
        </p:nvSpPr>
        <p:spPr/>
        <p:txBody>
          <a:bodyPr/>
          <a:lstStyle/>
          <a:p>
            <a:fld id="{EC08FADA-295A-4AE2-BFE1-0774EDEA8BF4}"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5029200" cy="685800"/>
          </a:xfrm>
        </p:spPr>
        <p:txBody>
          <a:bodyPr>
            <a:normAutofit fontScale="90000"/>
          </a:bodyPr>
          <a:lstStyle/>
          <a:p>
            <a:r>
              <a:rPr lang="en-US" sz="4000" b="1" dirty="0">
                <a:solidFill>
                  <a:srgbClr val="FF0000"/>
                </a:solidFill>
              </a:rPr>
              <a:t>Batch SQL on HDFS</a:t>
            </a:r>
          </a:p>
        </p:txBody>
      </p:sp>
      <p:sp>
        <p:nvSpPr>
          <p:cNvPr id="3" name="Rectangle 2"/>
          <p:cNvSpPr/>
          <p:nvPr/>
        </p:nvSpPr>
        <p:spPr>
          <a:xfrm>
            <a:off x="762000" y="1295400"/>
            <a:ext cx="7696200" cy="1569660"/>
          </a:xfrm>
          <a:prstGeom prst="rect">
            <a:avLst/>
          </a:prstGeom>
        </p:spPr>
        <p:txBody>
          <a:bodyPr wrap="square">
            <a:spAutoFit/>
          </a:bodyPr>
          <a:lstStyle/>
          <a:p>
            <a:pPr>
              <a:buFont typeface="Arial" pitchFamily="34" charset="0"/>
              <a:buChar char="•"/>
            </a:pPr>
            <a:r>
              <a:rPr lang="en-US" sz="3200" dirty="0">
                <a:latin typeface="Arial Narrow" panose="020B0606020202030204" pitchFamily="34" charset="0"/>
              </a:rPr>
              <a:t>Uses </a:t>
            </a:r>
            <a:r>
              <a:rPr lang="en-US" sz="3200" b="1" u="sng" dirty="0">
                <a:latin typeface="Arial Narrow" panose="020B0606020202030204" pitchFamily="34" charset="0"/>
              </a:rPr>
              <a:t>Map Reduce</a:t>
            </a:r>
            <a:r>
              <a:rPr lang="en-US" sz="3200" dirty="0">
                <a:latin typeface="Arial Narrow" panose="020B0606020202030204" pitchFamily="34" charset="0"/>
              </a:rPr>
              <a:t> in the background</a:t>
            </a:r>
          </a:p>
          <a:p>
            <a:pPr>
              <a:buFont typeface="Arial" pitchFamily="34" charset="0"/>
              <a:buChar char="•"/>
            </a:pPr>
            <a:endParaRPr lang="en-US" sz="3200" dirty="0">
              <a:latin typeface="Arial Narrow" panose="020B0606020202030204" pitchFamily="34" charset="0"/>
            </a:endParaRPr>
          </a:p>
          <a:p>
            <a:pPr>
              <a:buFont typeface="Arial" pitchFamily="34" charset="0"/>
              <a:buChar char="•"/>
            </a:pPr>
            <a:r>
              <a:rPr lang="en-US" sz="3200" dirty="0">
                <a:latin typeface="Arial Narrow" panose="020B0606020202030204" pitchFamily="34" charset="0"/>
              </a:rPr>
              <a:t>Primarily for </a:t>
            </a:r>
            <a:r>
              <a:rPr lang="en-US" sz="3200" b="1" u="sng" dirty="0">
                <a:latin typeface="Arial Narrow" panose="020B0606020202030204" pitchFamily="34" charset="0"/>
              </a:rPr>
              <a:t>large ETL jobs</a:t>
            </a:r>
            <a:r>
              <a:rPr lang="en-US" sz="3200" dirty="0">
                <a:latin typeface="Arial Narrow" panose="020B0606020202030204" pitchFamily="34" charset="0"/>
              </a:rPr>
              <a:t> for batch workloads</a:t>
            </a:r>
          </a:p>
        </p:txBody>
      </p:sp>
      <p:sp>
        <p:nvSpPr>
          <p:cNvPr id="4" name="Rectangle 3"/>
          <p:cNvSpPr/>
          <p:nvPr/>
        </p:nvSpPr>
        <p:spPr>
          <a:xfrm>
            <a:off x="762000" y="3048000"/>
            <a:ext cx="8153400" cy="3539430"/>
          </a:xfrm>
          <a:prstGeom prst="rect">
            <a:avLst/>
          </a:prstGeom>
        </p:spPr>
        <p:txBody>
          <a:bodyPr wrap="square">
            <a:spAutoFit/>
          </a:bodyPr>
          <a:lstStyle/>
          <a:p>
            <a:pPr>
              <a:buFont typeface="Arial" pitchFamily="34" charset="0"/>
              <a:buChar char="•"/>
            </a:pPr>
            <a:r>
              <a:rPr lang="en-US" sz="3200" b="1" u="sng" dirty="0">
                <a:latin typeface="Arial Narrow" panose="020B0606020202030204" pitchFamily="34" charset="0"/>
              </a:rPr>
              <a:t>Extensibility</a:t>
            </a:r>
            <a:r>
              <a:rPr lang="en-US" sz="3200" dirty="0">
                <a:latin typeface="Arial Narrow" panose="020B0606020202030204" pitchFamily="34" charset="0"/>
              </a:rPr>
              <a:t> (with UDF/UDAF/UDTF)</a:t>
            </a:r>
          </a:p>
          <a:p>
            <a:pPr>
              <a:buFont typeface="Arial" pitchFamily="34" charset="0"/>
              <a:buChar char="•"/>
            </a:pPr>
            <a:endParaRPr lang="en-US" sz="3200" dirty="0">
              <a:latin typeface="Arial Narrow" panose="020B0606020202030204" pitchFamily="34" charset="0"/>
            </a:endParaRPr>
          </a:p>
          <a:p>
            <a:pPr>
              <a:buFont typeface="Arial" pitchFamily="34" charset="0"/>
              <a:buChar char="•"/>
            </a:pPr>
            <a:r>
              <a:rPr lang="en-US" sz="3200" b="1" u="sng" dirty="0">
                <a:latin typeface="Arial Narrow" panose="020B0606020202030204" pitchFamily="34" charset="0"/>
              </a:rPr>
              <a:t>Loose-Coupling</a:t>
            </a:r>
            <a:r>
              <a:rPr lang="en-US" sz="3200" dirty="0">
                <a:latin typeface="Arial Narrow" panose="020B0606020202030204" pitchFamily="34" charset="0"/>
              </a:rPr>
              <a:t> with its InputFormats and </a:t>
            </a:r>
            <a:r>
              <a:rPr lang="en-US" sz="3200" b="1" u="sng" dirty="0">
                <a:latin typeface="Arial Narrow" panose="020B0606020202030204" pitchFamily="34" charset="0"/>
              </a:rPr>
              <a:t>Ser/De</a:t>
            </a:r>
          </a:p>
          <a:p>
            <a:pPr>
              <a:buFont typeface="Arial" pitchFamily="34" charset="0"/>
              <a:buChar char="•"/>
            </a:pPr>
            <a:endParaRPr lang="en-US" sz="3200" dirty="0">
              <a:latin typeface="Arial Narrow" panose="020B0606020202030204" pitchFamily="34" charset="0"/>
            </a:endParaRPr>
          </a:p>
          <a:p>
            <a:pPr>
              <a:buFont typeface="Arial" pitchFamily="34" charset="0"/>
              <a:buChar char="•"/>
            </a:pPr>
            <a:r>
              <a:rPr lang="en-US" sz="3200" b="1" u="sng" dirty="0">
                <a:latin typeface="Arial Narrow" panose="020B0606020202030204" pitchFamily="34" charset="0"/>
              </a:rPr>
              <a:t>Limited</a:t>
            </a:r>
            <a:r>
              <a:rPr lang="en-US" sz="3200" dirty="0">
                <a:latin typeface="Arial Narrow" panose="020B0606020202030204" pitchFamily="34" charset="0"/>
              </a:rPr>
              <a:t> support for </a:t>
            </a:r>
            <a:r>
              <a:rPr lang="en-US" sz="3200" b="1" u="sng" dirty="0">
                <a:latin typeface="Arial Narrow" panose="020B0606020202030204" pitchFamily="34" charset="0"/>
              </a:rPr>
              <a:t>Unstructured</a:t>
            </a:r>
            <a:r>
              <a:rPr lang="en-US" sz="3200" dirty="0">
                <a:latin typeface="Arial Narrow" panose="020B0606020202030204" pitchFamily="34" charset="0"/>
              </a:rPr>
              <a:t> Data – JSON </a:t>
            </a:r>
          </a:p>
          <a:p>
            <a:pPr>
              <a:buFont typeface="Arial" pitchFamily="34" charset="0"/>
              <a:buChar char="•"/>
            </a:pPr>
            <a:endParaRPr lang="en-US" sz="3200" dirty="0">
              <a:latin typeface="Arial Narrow" panose="020B0606020202030204" pitchFamily="34" charset="0"/>
            </a:endParaRPr>
          </a:p>
          <a:p>
            <a:pPr>
              <a:buFont typeface="Arial" pitchFamily="34" charset="0"/>
              <a:buChar char="•"/>
            </a:pPr>
            <a:r>
              <a:rPr lang="en-US" sz="3200" b="1" u="sng" dirty="0">
                <a:latin typeface="Arial Narrow" panose="020B0606020202030204" pitchFamily="34" charset="0"/>
              </a:rPr>
              <a:t>Not</a:t>
            </a:r>
            <a:r>
              <a:rPr lang="en-US" sz="3200" dirty="0">
                <a:latin typeface="Arial Narrow" panose="020B0606020202030204" pitchFamily="34" charset="0"/>
              </a:rPr>
              <a:t> designed for </a:t>
            </a:r>
            <a:r>
              <a:rPr lang="en-US" sz="3200" b="1" u="sng" dirty="0">
                <a:latin typeface="Arial Narrow" panose="020B0606020202030204" pitchFamily="34" charset="0"/>
              </a:rPr>
              <a:t>Streaming</a:t>
            </a:r>
          </a:p>
        </p:txBody>
      </p:sp>
      <p:pic>
        <p:nvPicPr>
          <p:cNvPr id="4098" name="Picture 2"/>
          <p:cNvPicPr>
            <a:picLocks noChangeAspect="1" noChangeArrowheads="1"/>
          </p:cNvPicPr>
          <p:nvPr/>
        </p:nvPicPr>
        <p:blipFill>
          <a:blip r:embed="rId2" cstate="print"/>
          <a:srcRect/>
          <a:stretch>
            <a:fillRect/>
          </a:stretch>
        </p:blipFill>
        <p:spPr bwMode="auto">
          <a:xfrm>
            <a:off x="0" y="0"/>
            <a:ext cx="1400175" cy="11144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EC08FADA-295A-4AE2-BFE1-0774EDEA8BF4}"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514600" y="0"/>
            <a:ext cx="4267200" cy="685800"/>
          </a:xfrm>
        </p:spPr>
        <p:txBody>
          <a:bodyPr>
            <a:normAutofit fontScale="90000"/>
          </a:bodyPr>
          <a:lstStyle/>
          <a:p>
            <a:r>
              <a:rPr lang="en-US" sz="4000" b="1" dirty="0">
                <a:solidFill>
                  <a:srgbClr val="FF0000"/>
                </a:solidFill>
              </a:rPr>
              <a:t>Hive Architecture</a:t>
            </a:r>
          </a:p>
        </p:txBody>
      </p:sp>
      <p:sp>
        <p:nvSpPr>
          <p:cNvPr id="5" name="Slide Number Placeholder 4"/>
          <p:cNvSpPr>
            <a:spLocks noGrp="1"/>
          </p:cNvSpPr>
          <p:nvPr>
            <p:ph type="sldNum" sz="quarter" idx="12"/>
          </p:nvPr>
        </p:nvSpPr>
        <p:spPr/>
        <p:txBody>
          <a:bodyPr/>
          <a:lstStyle/>
          <a:p>
            <a:fld id="{EC08FADA-295A-4AE2-BFE1-0774EDEA8BF4}" type="slidenum">
              <a:rPr lang="en-US" smtClean="0"/>
              <a:pPr/>
              <a:t>16</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609600" y="838200"/>
            <a:ext cx="8020050" cy="577215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620000" cy="838200"/>
          </a:xfrm>
        </p:spPr>
        <p:txBody>
          <a:bodyPr>
            <a:normAutofit fontScale="90000"/>
          </a:bodyPr>
          <a:lstStyle/>
          <a:p>
            <a:r>
              <a:rPr lang="en-US" sz="4000" b="1" dirty="0">
                <a:solidFill>
                  <a:srgbClr val="FF0000"/>
                </a:solidFill>
              </a:rPr>
              <a:t>SQL Engines for Interactive Workload</a:t>
            </a:r>
          </a:p>
        </p:txBody>
      </p:sp>
      <p:pic>
        <p:nvPicPr>
          <p:cNvPr id="5122" name="Picture 2"/>
          <p:cNvPicPr>
            <a:picLocks noChangeAspect="1" noChangeArrowheads="1"/>
          </p:cNvPicPr>
          <p:nvPr/>
        </p:nvPicPr>
        <p:blipFill>
          <a:blip r:embed="rId2" cstate="print"/>
          <a:srcRect/>
          <a:stretch>
            <a:fillRect/>
          </a:stretch>
        </p:blipFill>
        <p:spPr bwMode="auto">
          <a:xfrm>
            <a:off x="152400" y="3429000"/>
            <a:ext cx="2581275" cy="9144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3124200" y="4648200"/>
            <a:ext cx="2819400" cy="13430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6248400" y="3429000"/>
            <a:ext cx="2619375" cy="1085850"/>
          </a:xfrm>
          <a:prstGeom prst="rect">
            <a:avLst/>
          </a:prstGeom>
          <a:noFill/>
          <a:ln w="9525">
            <a:noFill/>
            <a:miter lim="800000"/>
            <a:headEnd/>
            <a:tailEnd/>
          </a:ln>
        </p:spPr>
      </p:pic>
      <p:pic>
        <p:nvPicPr>
          <p:cNvPr id="5125" name="Picture 5"/>
          <p:cNvPicPr>
            <a:picLocks noChangeAspect="1" noChangeArrowheads="1"/>
          </p:cNvPicPr>
          <p:nvPr/>
        </p:nvPicPr>
        <p:blipFill>
          <a:blip r:embed="rId5" cstate="print"/>
          <a:srcRect/>
          <a:stretch>
            <a:fillRect/>
          </a:stretch>
        </p:blipFill>
        <p:spPr bwMode="auto">
          <a:xfrm>
            <a:off x="3200400" y="3346869"/>
            <a:ext cx="2819400" cy="1078662"/>
          </a:xfrm>
          <a:prstGeom prst="rect">
            <a:avLst/>
          </a:prstGeom>
          <a:noFill/>
          <a:ln w="9525">
            <a:noFill/>
            <a:miter lim="800000"/>
            <a:headEnd/>
            <a:tailEnd/>
          </a:ln>
        </p:spPr>
      </p:pic>
      <p:sp>
        <p:nvSpPr>
          <p:cNvPr id="54274" name="AutoShape 2" descr="Image result for hortonwor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 name="Slide Number Placeholder 8"/>
          <p:cNvSpPr>
            <a:spLocks noGrp="1"/>
          </p:cNvSpPr>
          <p:nvPr>
            <p:ph type="sldNum" sz="quarter" idx="12"/>
          </p:nvPr>
        </p:nvSpPr>
        <p:spPr/>
        <p:txBody>
          <a:bodyPr/>
          <a:lstStyle/>
          <a:p>
            <a:fld id="{EC08FADA-295A-4AE2-BFE1-0774EDEA8BF4}" type="slidenum">
              <a:rPr lang="en-US" smtClean="0"/>
              <a:pPr/>
              <a:t>17</a:t>
            </a:fld>
            <a:endParaRPr lang="en-US" dirty="0"/>
          </a:p>
        </p:txBody>
      </p:sp>
      <p:pic>
        <p:nvPicPr>
          <p:cNvPr id="72706" name="Picture 2" descr="http://www.datanami.com/wp-content/uploads/2015/06/jethrodata_logo.png"/>
          <p:cNvPicPr>
            <a:picLocks noChangeAspect="1" noChangeArrowheads="1"/>
          </p:cNvPicPr>
          <p:nvPr/>
        </p:nvPicPr>
        <p:blipFill>
          <a:blip r:embed="rId6" cstate="print"/>
          <a:srcRect/>
          <a:stretch>
            <a:fillRect/>
          </a:stretch>
        </p:blipFill>
        <p:spPr bwMode="auto">
          <a:xfrm>
            <a:off x="3657600" y="1600200"/>
            <a:ext cx="1666875" cy="124777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457200"/>
          </a:xfrm>
        </p:spPr>
        <p:txBody>
          <a:bodyPr>
            <a:normAutofit fontScale="90000"/>
          </a:bodyPr>
          <a:lstStyle/>
          <a:p>
            <a:r>
              <a:rPr lang="en-US" b="1" dirty="0">
                <a:solidFill>
                  <a:srgbClr val="FF0000"/>
                </a:solidFill>
              </a:rPr>
              <a:t>Optimizations – Hive</a:t>
            </a:r>
          </a:p>
        </p:txBody>
      </p:sp>
      <p:sp>
        <p:nvSpPr>
          <p:cNvPr id="5" name="TextBox 4"/>
          <p:cNvSpPr txBox="1"/>
          <p:nvPr/>
        </p:nvSpPr>
        <p:spPr>
          <a:xfrm>
            <a:off x="1143000" y="685800"/>
            <a:ext cx="7562385" cy="4708981"/>
          </a:xfrm>
          <a:prstGeom prst="rect">
            <a:avLst/>
          </a:prstGeom>
          <a:noFill/>
        </p:spPr>
        <p:txBody>
          <a:bodyPr wrap="square" rtlCol="0">
            <a:spAutoFit/>
          </a:bodyPr>
          <a:lstStyle/>
          <a:p>
            <a:pPr lvl="0"/>
            <a:r>
              <a:rPr lang="en-US" sz="2000" b="1" u="sng" dirty="0">
                <a:latin typeface="Arial Narrow" panose="020B0606020202030204" pitchFamily="34" charset="0"/>
              </a:rPr>
              <a:t>Partitioning &amp; Bucketing</a:t>
            </a:r>
            <a:r>
              <a:rPr lang="en-US" sz="2000" dirty="0">
                <a:latin typeface="Arial Narrow" panose="020B0606020202030204" pitchFamily="34" charset="0"/>
              </a:rPr>
              <a:t> -  Bucketing takes care of Data Skew</a:t>
            </a:r>
          </a:p>
          <a:p>
            <a:pPr lvl="0"/>
            <a:endParaRPr lang="en-US" sz="2000" dirty="0">
              <a:latin typeface="Arial Narrow" panose="020B0606020202030204" pitchFamily="34" charset="0"/>
            </a:endParaRPr>
          </a:p>
          <a:p>
            <a:pPr lvl="0"/>
            <a:r>
              <a:rPr lang="en-US" sz="2000" b="1" u="sng" dirty="0">
                <a:latin typeface="Arial Narrow" panose="020B0606020202030204" pitchFamily="34" charset="0"/>
              </a:rPr>
              <a:t>Vectorization</a:t>
            </a:r>
          </a:p>
          <a:p>
            <a:pPr lvl="0"/>
            <a:endParaRPr lang="en-US" sz="2000" dirty="0">
              <a:latin typeface="Arial Narrow" panose="020B0606020202030204" pitchFamily="34" charset="0"/>
            </a:endParaRPr>
          </a:p>
          <a:p>
            <a:pPr lvl="0"/>
            <a:r>
              <a:rPr lang="en-US" sz="2000" dirty="0">
                <a:latin typeface="Arial Narrow" panose="020B0606020202030204" pitchFamily="34" charset="0"/>
              </a:rPr>
              <a:t>Reduces the CPU usage,  for query scans, filters, aggregates, and joins </a:t>
            </a:r>
          </a:p>
          <a:p>
            <a:pPr lvl="0"/>
            <a:endParaRPr lang="en-US" sz="2000" u="sng" dirty="0">
              <a:latin typeface="Arial Narrow" panose="020B0606020202030204" pitchFamily="34" charset="0"/>
            </a:endParaRPr>
          </a:p>
          <a:p>
            <a:pPr lvl="0"/>
            <a:r>
              <a:rPr lang="en-US" sz="2000" dirty="0">
                <a:latin typeface="Arial Narrow" panose="020B0606020202030204" pitchFamily="34" charset="0"/>
              </a:rPr>
              <a:t>Processing a block of 1024 rows at a time</a:t>
            </a:r>
          </a:p>
          <a:p>
            <a:pPr lvl="0"/>
            <a:endParaRPr lang="en-US" sz="2000" dirty="0">
              <a:latin typeface="Arial Narrow" panose="020B0606020202030204" pitchFamily="34" charset="0"/>
            </a:endParaRPr>
          </a:p>
          <a:p>
            <a:pPr lvl="0"/>
            <a:r>
              <a:rPr lang="en-US" sz="2000" dirty="0">
                <a:latin typeface="Arial Narrow" panose="020B0606020202030204" pitchFamily="34" charset="0"/>
              </a:rPr>
              <a:t>Each column is stored as a Vector</a:t>
            </a:r>
          </a:p>
          <a:p>
            <a:pPr lvl="0"/>
            <a:endParaRPr lang="en-US" sz="2000" dirty="0">
              <a:latin typeface="Arial Narrow" panose="020B0606020202030204" pitchFamily="34" charset="0"/>
            </a:endParaRPr>
          </a:p>
          <a:p>
            <a:pPr lvl="0"/>
            <a:r>
              <a:rPr lang="en-US" sz="2000" dirty="0">
                <a:latin typeface="Arial Narrow" panose="020B0606020202030204" pitchFamily="34" charset="0"/>
              </a:rPr>
              <a:t>Uses few instructions and fewer clock cycles - processor pipeline and caching</a:t>
            </a:r>
          </a:p>
          <a:p>
            <a:pPr lvl="0"/>
            <a:endParaRPr lang="en-US" sz="2000" dirty="0">
              <a:latin typeface="Arial Narrow" panose="020B0606020202030204" pitchFamily="34" charset="0"/>
            </a:endParaRPr>
          </a:p>
          <a:p>
            <a:pPr lvl="0"/>
            <a:r>
              <a:rPr lang="en-US" sz="2000" dirty="0">
                <a:latin typeface="Arial Narrow" panose="020B0606020202030204" pitchFamily="34" charset="0"/>
              </a:rPr>
              <a:t>Pipelines data - Execution Stages instead of temporary intermediate ﬁles</a:t>
            </a:r>
          </a:p>
          <a:p>
            <a:pPr lvl="0"/>
            <a:endParaRPr lang="en-US" sz="2000" dirty="0">
              <a:latin typeface="Arial Narrow" panose="020B0606020202030204" pitchFamily="34" charset="0"/>
            </a:endParaRPr>
          </a:p>
          <a:p>
            <a:pPr lvl="0"/>
            <a:r>
              <a:rPr lang="en-US" sz="2000" dirty="0">
                <a:latin typeface="Arial Narrow" panose="020B0606020202030204" pitchFamily="34" charset="0"/>
              </a:rPr>
              <a:t>Reduce Startup, Scheduling and other overheads of MapReduce</a:t>
            </a:r>
          </a:p>
        </p:txBody>
      </p:sp>
      <p:pic>
        <p:nvPicPr>
          <p:cNvPr id="1026" name="Picture 2"/>
          <p:cNvPicPr>
            <a:picLocks noChangeAspect="1" noChangeArrowheads="1"/>
          </p:cNvPicPr>
          <p:nvPr/>
        </p:nvPicPr>
        <p:blipFill>
          <a:blip r:embed="rId2" cstate="print"/>
          <a:srcRect/>
          <a:stretch>
            <a:fillRect/>
          </a:stretch>
        </p:blipFill>
        <p:spPr bwMode="auto">
          <a:xfrm>
            <a:off x="1828800" y="5455403"/>
            <a:ext cx="5250819" cy="13716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EC08FADA-295A-4AE2-BFE1-0774EDEA8BF4}"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 y="914400"/>
            <a:ext cx="9144000" cy="5091112"/>
          </a:xfrm>
          <a:prstGeom prst="rect">
            <a:avLst/>
          </a:prstGeom>
          <a:noFill/>
          <a:ln w="9525">
            <a:noFill/>
            <a:miter lim="800000"/>
            <a:headEnd/>
            <a:tailEnd/>
          </a:ln>
        </p:spPr>
      </p:pic>
      <p:sp>
        <p:nvSpPr>
          <p:cNvPr id="9" name="Title 1"/>
          <p:cNvSpPr>
            <a:spLocks noGrp="1"/>
          </p:cNvSpPr>
          <p:nvPr>
            <p:ph type="title"/>
          </p:nvPr>
        </p:nvSpPr>
        <p:spPr>
          <a:xfrm>
            <a:off x="609600" y="0"/>
            <a:ext cx="8382000" cy="457200"/>
          </a:xfrm>
        </p:spPr>
        <p:txBody>
          <a:bodyPr>
            <a:normAutofit fontScale="90000"/>
          </a:bodyPr>
          <a:lstStyle/>
          <a:p>
            <a:r>
              <a:rPr lang="en-US" b="1" dirty="0">
                <a:solidFill>
                  <a:srgbClr val="FF0000"/>
                </a:solidFill>
              </a:rPr>
              <a:t>Optimizations – Hive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19</a:t>
            </a:fld>
            <a:endParaRPr lang="en-US" dirty="0"/>
          </a:p>
        </p:txBody>
      </p:sp>
      <p:sp>
        <p:nvSpPr>
          <p:cNvPr id="2" name="TextBox 1"/>
          <p:cNvSpPr txBox="1"/>
          <p:nvPr/>
        </p:nvSpPr>
        <p:spPr>
          <a:xfrm>
            <a:off x="8262487" y="6005512"/>
            <a:ext cx="881513" cy="215444"/>
          </a:xfrm>
          <a:prstGeom prst="rect">
            <a:avLst/>
          </a:prstGeom>
          <a:noFill/>
        </p:spPr>
        <p:txBody>
          <a:bodyPr wrap="square" rtlCol="0">
            <a:spAutoFit/>
          </a:bodyPr>
          <a:lstStyle/>
          <a:p>
            <a:pPr algn="r"/>
            <a:r>
              <a:rPr lang="en-US" sz="800" dirty="0"/>
              <a:t>Hortonworks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AutoShape 1"/>
          <p:cNvSpPr>
            <a:spLocks noChangeArrowheads="1"/>
          </p:cNvSpPr>
          <p:nvPr/>
        </p:nvSpPr>
        <p:spPr bwMode="auto">
          <a:xfrm>
            <a:off x="1595521" y="2057400"/>
            <a:ext cx="825120" cy="3988680"/>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endParaRPr lang="en-US" altLang="en-US" sz="1633" dirty="0"/>
          </a:p>
          <a:p>
            <a:pPr algn="ctr">
              <a:buClrTx/>
              <a:buFontTx/>
              <a:buNone/>
            </a:pPr>
            <a:endParaRPr lang="en-US" altLang="en-US" sz="1633" dirty="0"/>
          </a:p>
          <a:p>
            <a:pPr algn="ctr">
              <a:buClrTx/>
              <a:buFontTx/>
              <a:buNone/>
            </a:pPr>
            <a:r>
              <a:rPr lang="en-US" altLang="en-US" sz="1633" b="1" dirty="0"/>
              <a:t>Data Node</a:t>
            </a:r>
          </a:p>
        </p:txBody>
      </p:sp>
      <p:sp>
        <p:nvSpPr>
          <p:cNvPr id="15363" name="Rectangle 3"/>
          <p:cNvSpPr>
            <a:spLocks noChangeArrowheads="1"/>
          </p:cNvSpPr>
          <p:nvPr/>
        </p:nvSpPr>
        <p:spPr bwMode="auto">
          <a:xfrm>
            <a:off x="1767241" y="1219200"/>
            <a:ext cx="5634360" cy="345600"/>
          </a:xfrm>
          <a:prstGeom prst="rect">
            <a:avLst/>
          </a:prstGeom>
          <a:solidFill>
            <a:srgbClr val="FFC000"/>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633" dirty="0">
                <a:solidFill>
                  <a:srgbClr val="FF0000"/>
                </a:solidFill>
              </a:rPr>
              <a:t>Client</a:t>
            </a:r>
            <a:r>
              <a:rPr lang="en-US" altLang="en-US" sz="1633" dirty="0"/>
              <a:t>: SELECT day, sum(sales) FROM t1 WHERE prod=‘abc’ GROUP BY day</a:t>
            </a:r>
          </a:p>
        </p:txBody>
      </p:sp>
      <p:sp>
        <p:nvSpPr>
          <p:cNvPr id="15364" name="AutoShape 4"/>
          <p:cNvSpPr>
            <a:spLocks noChangeArrowheads="1"/>
          </p:cNvSpPr>
          <p:nvPr/>
        </p:nvSpPr>
        <p:spPr bwMode="auto">
          <a:xfrm>
            <a:off x="2871000" y="2057401"/>
            <a:ext cx="825120" cy="3993001"/>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endParaRPr lang="en-US" altLang="en-US" sz="1633" dirty="0"/>
          </a:p>
          <a:p>
            <a:pPr algn="ctr">
              <a:buClrTx/>
              <a:buFontTx/>
              <a:buNone/>
            </a:pPr>
            <a:endParaRPr lang="en-US" altLang="en-US" sz="1633" dirty="0"/>
          </a:p>
          <a:p>
            <a:pPr algn="ctr">
              <a:buClrTx/>
              <a:buFontTx/>
              <a:buNone/>
            </a:pPr>
            <a:r>
              <a:rPr lang="en-US" altLang="en-US" sz="1633" b="1" dirty="0"/>
              <a:t>Data Node</a:t>
            </a:r>
          </a:p>
        </p:txBody>
      </p:sp>
      <p:sp>
        <p:nvSpPr>
          <p:cNvPr id="15365" name="AutoShape 5"/>
          <p:cNvSpPr>
            <a:spLocks noChangeArrowheads="1"/>
          </p:cNvSpPr>
          <p:nvPr/>
        </p:nvSpPr>
        <p:spPr bwMode="auto">
          <a:xfrm>
            <a:off x="4146481" y="2057400"/>
            <a:ext cx="825120" cy="3997321"/>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endParaRPr lang="en-US" altLang="en-US" sz="1633" dirty="0"/>
          </a:p>
          <a:p>
            <a:pPr algn="ctr">
              <a:buClrTx/>
              <a:buFontTx/>
              <a:buNone/>
            </a:pPr>
            <a:endParaRPr lang="en-US" altLang="en-US" sz="1633" dirty="0"/>
          </a:p>
          <a:p>
            <a:pPr algn="ctr">
              <a:buClrTx/>
              <a:buFontTx/>
              <a:buNone/>
            </a:pPr>
            <a:r>
              <a:rPr lang="en-US" altLang="en-US" sz="1633" b="1" dirty="0"/>
              <a:t>Data Node</a:t>
            </a:r>
          </a:p>
        </p:txBody>
      </p:sp>
      <p:sp>
        <p:nvSpPr>
          <p:cNvPr id="15366" name="AutoShape 6"/>
          <p:cNvSpPr>
            <a:spLocks noChangeArrowheads="1"/>
          </p:cNvSpPr>
          <p:nvPr/>
        </p:nvSpPr>
        <p:spPr bwMode="auto">
          <a:xfrm>
            <a:off x="5446801" y="2057401"/>
            <a:ext cx="825120" cy="4003081"/>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endParaRPr lang="en-US" altLang="en-US" sz="1633" dirty="0"/>
          </a:p>
          <a:p>
            <a:pPr algn="ctr">
              <a:buClrTx/>
              <a:buFontTx/>
              <a:buNone/>
            </a:pPr>
            <a:endParaRPr lang="en-US" altLang="en-US" sz="1633" dirty="0"/>
          </a:p>
          <a:p>
            <a:pPr algn="ctr">
              <a:buClrTx/>
              <a:buFontTx/>
              <a:buNone/>
            </a:pPr>
            <a:r>
              <a:rPr lang="en-US" altLang="en-US" sz="1633" b="1" dirty="0"/>
              <a:t>Data Node</a:t>
            </a:r>
          </a:p>
        </p:txBody>
      </p:sp>
      <p:grpSp>
        <p:nvGrpSpPr>
          <p:cNvPr id="3" name="Group 7"/>
          <p:cNvGrpSpPr>
            <a:grpSpLocks/>
          </p:cNvGrpSpPr>
          <p:nvPr/>
        </p:nvGrpSpPr>
        <p:grpSpPr bwMode="auto">
          <a:xfrm>
            <a:off x="2442241" y="3684481"/>
            <a:ext cx="4259520" cy="256320"/>
            <a:chOff x="1203" y="2730"/>
            <a:chExt cx="3944" cy="178"/>
          </a:xfrm>
        </p:grpSpPr>
        <p:sp>
          <p:nvSpPr>
            <p:cNvPr id="15368" name="Line 8"/>
            <p:cNvSpPr>
              <a:spLocks noChangeShapeType="1"/>
            </p:cNvSpPr>
            <p:nvPr/>
          </p:nvSpPr>
          <p:spPr bwMode="auto">
            <a:xfrm>
              <a:off x="1203" y="2730"/>
              <a:ext cx="378"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69" name="Line 9"/>
            <p:cNvSpPr>
              <a:spLocks noChangeShapeType="1"/>
            </p:cNvSpPr>
            <p:nvPr/>
          </p:nvSpPr>
          <p:spPr bwMode="auto">
            <a:xfrm flipH="1">
              <a:off x="1202" y="2899"/>
              <a:ext cx="382"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70" name="Line 10"/>
            <p:cNvSpPr>
              <a:spLocks noChangeShapeType="1"/>
            </p:cNvSpPr>
            <p:nvPr/>
          </p:nvSpPr>
          <p:spPr bwMode="auto">
            <a:xfrm>
              <a:off x="2384" y="2733"/>
              <a:ext cx="378"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71" name="Line 11"/>
            <p:cNvSpPr>
              <a:spLocks noChangeShapeType="1"/>
            </p:cNvSpPr>
            <p:nvPr/>
          </p:nvSpPr>
          <p:spPr bwMode="auto">
            <a:xfrm flipH="1">
              <a:off x="2382" y="2902"/>
              <a:ext cx="382"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72" name="Line 12"/>
            <p:cNvSpPr>
              <a:spLocks noChangeShapeType="1"/>
            </p:cNvSpPr>
            <p:nvPr/>
          </p:nvSpPr>
          <p:spPr bwMode="auto">
            <a:xfrm>
              <a:off x="3564" y="2736"/>
              <a:ext cx="378"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73" name="Line 13"/>
            <p:cNvSpPr>
              <a:spLocks noChangeShapeType="1"/>
            </p:cNvSpPr>
            <p:nvPr/>
          </p:nvSpPr>
          <p:spPr bwMode="auto">
            <a:xfrm flipH="1">
              <a:off x="3563" y="2906"/>
              <a:ext cx="382"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74" name="Line 14"/>
            <p:cNvSpPr>
              <a:spLocks noChangeShapeType="1"/>
            </p:cNvSpPr>
            <p:nvPr/>
          </p:nvSpPr>
          <p:spPr bwMode="auto">
            <a:xfrm>
              <a:off x="4768" y="2739"/>
              <a:ext cx="378"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375" name="Line 15"/>
            <p:cNvSpPr>
              <a:spLocks noChangeShapeType="1"/>
            </p:cNvSpPr>
            <p:nvPr/>
          </p:nvSpPr>
          <p:spPr bwMode="auto">
            <a:xfrm flipH="1">
              <a:off x="4765" y="2909"/>
              <a:ext cx="382" cy="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grpSp>
      <p:sp>
        <p:nvSpPr>
          <p:cNvPr id="15376" name="AutoShape 16"/>
          <p:cNvSpPr>
            <a:spLocks noChangeArrowheads="1"/>
          </p:cNvSpPr>
          <p:nvPr/>
        </p:nvSpPr>
        <p:spPr bwMode="auto">
          <a:xfrm>
            <a:off x="6720120" y="2057401"/>
            <a:ext cx="825120" cy="4003081"/>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endParaRPr lang="en-US" altLang="en-US" sz="1633" dirty="0"/>
          </a:p>
          <a:p>
            <a:pPr algn="ctr">
              <a:buClrTx/>
              <a:buFontTx/>
              <a:buNone/>
            </a:pPr>
            <a:endParaRPr lang="en-US" altLang="en-US" sz="1633" dirty="0"/>
          </a:p>
          <a:p>
            <a:pPr algn="ctr">
              <a:buClrTx/>
              <a:buFontTx/>
              <a:buNone/>
            </a:pPr>
            <a:r>
              <a:rPr lang="en-US" altLang="en-US" sz="1633" b="1" dirty="0"/>
              <a:t>Data Node</a:t>
            </a:r>
          </a:p>
        </p:txBody>
      </p:sp>
      <p:grpSp>
        <p:nvGrpSpPr>
          <p:cNvPr id="4" name="Group 17"/>
          <p:cNvGrpSpPr>
            <a:grpSpLocks/>
          </p:cNvGrpSpPr>
          <p:nvPr/>
        </p:nvGrpSpPr>
        <p:grpSpPr bwMode="auto">
          <a:xfrm>
            <a:off x="1714321" y="4886881"/>
            <a:ext cx="5692680" cy="979200"/>
            <a:chOff x="529" y="3565"/>
            <a:chExt cx="5271" cy="680"/>
          </a:xfrm>
        </p:grpSpPr>
        <p:sp>
          <p:nvSpPr>
            <p:cNvPr id="15378" name="Oval 18"/>
            <p:cNvSpPr>
              <a:spLocks noChangeArrowheads="1"/>
            </p:cNvSpPr>
            <p:nvPr/>
          </p:nvSpPr>
          <p:spPr bwMode="auto">
            <a:xfrm>
              <a:off x="529" y="356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79" name="Oval 19"/>
            <p:cNvSpPr>
              <a:spLocks noChangeArrowheads="1"/>
            </p:cNvSpPr>
            <p:nvPr/>
          </p:nvSpPr>
          <p:spPr bwMode="auto">
            <a:xfrm>
              <a:off x="817" y="356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0" name="Oval 20"/>
            <p:cNvSpPr>
              <a:spLocks noChangeArrowheads="1"/>
            </p:cNvSpPr>
            <p:nvPr/>
          </p:nvSpPr>
          <p:spPr bwMode="auto">
            <a:xfrm>
              <a:off x="529" y="380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1" name="Oval 21"/>
            <p:cNvSpPr>
              <a:spLocks noChangeArrowheads="1"/>
            </p:cNvSpPr>
            <p:nvPr/>
          </p:nvSpPr>
          <p:spPr bwMode="auto">
            <a:xfrm>
              <a:off x="817" y="380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2" name="Oval 22"/>
            <p:cNvSpPr>
              <a:spLocks noChangeArrowheads="1"/>
            </p:cNvSpPr>
            <p:nvPr/>
          </p:nvSpPr>
          <p:spPr bwMode="auto">
            <a:xfrm>
              <a:off x="529" y="404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3" name="Oval 23"/>
            <p:cNvSpPr>
              <a:spLocks noChangeArrowheads="1"/>
            </p:cNvSpPr>
            <p:nvPr/>
          </p:nvSpPr>
          <p:spPr bwMode="auto">
            <a:xfrm>
              <a:off x="817" y="404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4" name="Oval 24"/>
            <p:cNvSpPr>
              <a:spLocks noChangeArrowheads="1"/>
            </p:cNvSpPr>
            <p:nvPr/>
          </p:nvSpPr>
          <p:spPr bwMode="auto">
            <a:xfrm>
              <a:off x="1710" y="356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5" name="Oval 25"/>
            <p:cNvSpPr>
              <a:spLocks noChangeArrowheads="1"/>
            </p:cNvSpPr>
            <p:nvPr/>
          </p:nvSpPr>
          <p:spPr bwMode="auto">
            <a:xfrm>
              <a:off x="1998" y="356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6" name="Oval 26"/>
            <p:cNvSpPr>
              <a:spLocks noChangeArrowheads="1"/>
            </p:cNvSpPr>
            <p:nvPr/>
          </p:nvSpPr>
          <p:spPr bwMode="auto">
            <a:xfrm>
              <a:off x="1710" y="380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7" name="Oval 27"/>
            <p:cNvSpPr>
              <a:spLocks noChangeArrowheads="1"/>
            </p:cNvSpPr>
            <p:nvPr/>
          </p:nvSpPr>
          <p:spPr bwMode="auto">
            <a:xfrm>
              <a:off x="1998" y="380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8" name="Oval 28"/>
            <p:cNvSpPr>
              <a:spLocks noChangeArrowheads="1"/>
            </p:cNvSpPr>
            <p:nvPr/>
          </p:nvSpPr>
          <p:spPr bwMode="auto">
            <a:xfrm>
              <a:off x="1710" y="404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9" name="Oval 29"/>
            <p:cNvSpPr>
              <a:spLocks noChangeArrowheads="1"/>
            </p:cNvSpPr>
            <p:nvPr/>
          </p:nvSpPr>
          <p:spPr bwMode="auto">
            <a:xfrm>
              <a:off x="1998" y="404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0" name="Oval 30"/>
            <p:cNvSpPr>
              <a:spLocks noChangeArrowheads="1"/>
            </p:cNvSpPr>
            <p:nvPr/>
          </p:nvSpPr>
          <p:spPr bwMode="auto">
            <a:xfrm>
              <a:off x="2891" y="3572"/>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1" name="Oval 31"/>
            <p:cNvSpPr>
              <a:spLocks noChangeArrowheads="1"/>
            </p:cNvSpPr>
            <p:nvPr/>
          </p:nvSpPr>
          <p:spPr bwMode="auto">
            <a:xfrm>
              <a:off x="3179" y="3572"/>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2" name="Oval 32"/>
            <p:cNvSpPr>
              <a:spLocks noChangeArrowheads="1"/>
            </p:cNvSpPr>
            <p:nvPr/>
          </p:nvSpPr>
          <p:spPr bwMode="auto">
            <a:xfrm>
              <a:off x="2891" y="3812"/>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3" name="Oval 33"/>
            <p:cNvSpPr>
              <a:spLocks noChangeArrowheads="1"/>
            </p:cNvSpPr>
            <p:nvPr/>
          </p:nvSpPr>
          <p:spPr bwMode="auto">
            <a:xfrm>
              <a:off x="3179" y="3812"/>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4" name="Oval 34"/>
            <p:cNvSpPr>
              <a:spLocks noChangeArrowheads="1"/>
            </p:cNvSpPr>
            <p:nvPr/>
          </p:nvSpPr>
          <p:spPr bwMode="auto">
            <a:xfrm>
              <a:off x="2891" y="4052"/>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5" name="Oval 35"/>
            <p:cNvSpPr>
              <a:spLocks noChangeArrowheads="1"/>
            </p:cNvSpPr>
            <p:nvPr/>
          </p:nvSpPr>
          <p:spPr bwMode="auto">
            <a:xfrm>
              <a:off x="3179" y="4052"/>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6" name="Oval 36"/>
            <p:cNvSpPr>
              <a:spLocks noChangeArrowheads="1"/>
            </p:cNvSpPr>
            <p:nvPr/>
          </p:nvSpPr>
          <p:spPr bwMode="auto">
            <a:xfrm>
              <a:off x="4094" y="357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7" name="Oval 37"/>
            <p:cNvSpPr>
              <a:spLocks noChangeArrowheads="1"/>
            </p:cNvSpPr>
            <p:nvPr/>
          </p:nvSpPr>
          <p:spPr bwMode="auto">
            <a:xfrm>
              <a:off x="4382" y="357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8" name="Oval 38"/>
            <p:cNvSpPr>
              <a:spLocks noChangeArrowheads="1"/>
            </p:cNvSpPr>
            <p:nvPr/>
          </p:nvSpPr>
          <p:spPr bwMode="auto">
            <a:xfrm>
              <a:off x="4094" y="381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9" name="Oval 39"/>
            <p:cNvSpPr>
              <a:spLocks noChangeArrowheads="1"/>
            </p:cNvSpPr>
            <p:nvPr/>
          </p:nvSpPr>
          <p:spPr bwMode="auto">
            <a:xfrm>
              <a:off x="4382" y="381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0" name="Oval 40"/>
            <p:cNvSpPr>
              <a:spLocks noChangeArrowheads="1"/>
            </p:cNvSpPr>
            <p:nvPr/>
          </p:nvSpPr>
          <p:spPr bwMode="auto">
            <a:xfrm>
              <a:off x="4094" y="405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1" name="Oval 41"/>
            <p:cNvSpPr>
              <a:spLocks noChangeArrowheads="1"/>
            </p:cNvSpPr>
            <p:nvPr/>
          </p:nvSpPr>
          <p:spPr bwMode="auto">
            <a:xfrm>
              <a:off x="4382" y="405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2" name="Oval 42"/>
            <p:cNvSpPr>
              <a:spLocks noChangeArrowheads="1"/>
            </p:cNvSpPr>
            <p:nvPr/>
          </p:nvSpPr>
          <p:spPr bwMode="auto">
            <a:xfrm>
              <a:off x="5274" y="357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3" name="Oval 43"/>
            <p:cNvSpPr>
              <a:spLocks noChangeArrowheads="1"/>
            </p:cNvSpPr>
            <p:nvPr/>
          </p:nvSpPr>
          <p:spPr bwMode="auto">
            <a:xfrm>
              <a:off x="5562" y="357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4" name="Oval 44"/>
            <p:cNvSpPr>
              <a:spLocks noChangeArrowheads="1"/>
            </p:cNvSpPr>
            <p:nvPr/>
          </p:nvSpPr>
          <p:spPr bwMode="auto">
            <a:xfrm>
              <a:off x="5274" y="381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5" name="Oval 45"/>
            <p:cNvSpPr>
              <a:spLocks noChangeArrowheads="1"/>
            </p:cNvSpPr>
            <p:nvPr/>
          </p:nvSpPr>
          <p:spPr bwMode="auto">
            <a:xfrm>
              <a:off x="5562" y="381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6" name="Oval 46"/>
            <p:cNvSpPr>
              <a:spLocks noChangeArrowheads="1"/>
            </p:cNvSpPr>
            <p:nvPr/>
          </p:nvSpPr>
          <p:spPr bwMode="auto">
            <a:xfrm>
              <a:off x="5274" y="405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7" name="Oval 47"/>
            <p:cNvSpPr>
              <a:spLocks noChangeArrowheads="1"/>
            </p:cNvSpPr>
            <p:nvPr/>
          </p:nvSpPr>
          <p:spPr bwMode="auto">
            <a:xfrm>
              <a:off x="5562" y="405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grpSp>
      <p:grpSp>
        <p:nvGrpSpPr>
          <p:cNvPr id="5" name="Group 48"/>
          <p:cNvGrpSpPr>
            <a:grpSpLocks/>
          </p:cNvGrpSpPr>
          <p:nvPr/>
        </p:nvGrpSpPr>
        <p:grpSpPr bwMode="auto">
          <a:xfrm>
            <a:off x="1660321" y="3541921"/>
            <a:ext cx="5848200" cy="570240"/>
            <a:chOff x="479" y="2631"/>
            <a:chExt cx="5415" cy="396"/>
          </a:xfrm>
        </p:grpSpPr>
        <p:sp>
          <p:nvSpPr>
            <p:cNvPr id="15409" name="AutoShape 49"/>
            <p:cNvSpPr>
              <a:spLocks noChangeArrowheads="1"/>
            </p:cNvSpPr>
            <p:nvPr/>
          </p:nvSpPr>
          <p:spPr bwMode="auto">
            <a:xfrm>
              <a:off x="479" y="2631"/>
              <a:ext cx="670" cy="386"/>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t>Query Executor</a:t>
              </a:r>
            </a:p>
          </p:txBody>
        </p:sp>
        <p:sp>
          <p:nvSpPr>
            <p:cNvPr id="15410" name="AutoShape 50"/>
            <p:cNvSpPr>
              <a:spLocks noChangeArrowheads="1"/>
            </p:cNvSpPr>
            <p:nvPr/>
          </p:nvSpPr>
          <p:spPr bwMode="auto">
            <a:xfrm>
              <a:off x="1660" y="2634"/>
              <a:ext cx="670" cy="386"/>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t>Query Executor</a:t>
              </a:r>
            </a:p>
          </p:txBody>
        </p:sp>
        <p:sp>
          <p:nvSpPr>
            <p:cNvPr id="15411" name="AutoShape 51"/>
            <p:cNvSpPr>
              <a:spLocks noChangeArrowheads="1"/>
            </p:cNvSpPr>
            <p:nvPr/>
          </p:nvSpPr>
          <p:spPr bwMode="auto">
            <a:xfrm>
              <a:off x="2841" y="2637"/>
              <a:ext cx="670" cy="386"/>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t>Query Executor</a:t>
              </a:r>
            </a:p>
          </p:txBody>
        </p:sp>
        <p:sp>
          <p:nvSpPr>
            <p:cNvPr id="15412" name="AutoShape 52"/>
            <p:cNvSpPr>
              <a:spLocks noChangeArrowheads="1"/>
            </p:cNvSpPr>
            <p:nvPr/>
          </p:nvSpPr>
          <p:spPr bwMode="auto">
            <a:xfrm>
              <a:off x="4045" y="2641"/>
              <a:ext cx="670" cy="386"/>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t>Query Executor</a:t>
              </a:r>
            </a:p>
          </p:txBody>
        </p:sp>
        <p:sp>
          <p:nvSpPr>
            <p:cNvPr id="15413" name="AutoShape 53"/>
            <p:cNvSpPr>
              <a:spLocks noChangeArrowheads="1"/>
            </p:cNvSpPr>
            <p:nvPr/>
          </p:nvSpPr>
          <p:spPr bwMode="auto">
            <a:xfrm>
              <a:off x="5224" y="2641"/>
              <a:ext cx="670" cy="386"/>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t>Query Executor</a:t>
              </a:r>
            </a:p>
          </p:txBody>
        </p:sp>
      </p:grpSp>
      <p:grpSp>
        <p:nvGrpSpPr>
          <p:cNvPr id="6" name="Group 54"/>
          <p:cNvGrpSpPr>
            <a:grpSpLocks/>
          </p:cNvGrpSpPr>
          <p:nvPr/>
        </p:nvGrpSpPr>
        <p:grpSpPr bwMode="auto">
          <a:xfrm>
            <a:off x="1738081" y="4107841"/>
            <a:ext cx="5673240" cy="750240"/>
            <a:chOff x="551" y="3024"/>
            <a:chExt cx="5253" cy="521"/>
          </a:xfrm>
        </p:grpSpPr>
        <p:sp>
          <p:nvSpPr>
            <p:cNvPr id="15415" name="Line 55"/>
            <p:cNvSpPr>
              <a:spLocks noChangeShapeType="1"/>
            </p:cNvSpPr>
            <p:nvPr/>
          </p:nvSpPr>
          <p:spPr bwMode="auto">
            <a:xfrm flipV="1">
              <a:off x="551" y="302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6" name="Line 56"/>
            <p:cNvSpPr>
              <a:spLocks noChangeShapeType="1"/>
            </p:cNvSpPr>
            <p:nvPr/>
          </p:nvSpPr>
          <p:spPr bwMode="auto">
            <a:xfrm flipV="1">
              <a:off x="1062" y="302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7" name="Line 57"/>
            <p:cNvSpPr>
              <a:spLocks noChangeShapeType="1"/>
            </p:cNvSpPr>
            <p:nvPr/>
          </p:nvSpPr>
          <p:spPr bwMode="auto">
            <a:xfrm flipV="1">
              <a:off x="1731" y="3026"/>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8" name="Line 58"/>
            <p:cNvSpPr>
              <a:spLocks noChangeShapeType="1"/>
            </p:cNvSpPr>
            <p:nvPr/>
          </p:nvSpPr>
          <p:spPr bwMode="auto">
            <a:xfrm flipV="1">
              <a:off x="2242" y="3026"/>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9" name="Line 59"/>
            <p:cNvSpPr>
              <a:spLocks noChangeShapeType="1"/>
            </p:cNvSpPr>
            <p:nvPr/>
          </p:nvSpPr>
          <p:spPr bwMode="auto">
            <a:xfrm flipV="1">
              <a:off x="2912" y="3029"/>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0" name="Line 60"/>
            <p:cNvSpPr>
              <a:spLocks noChangeShapeType="1"/>
            </p:cNvSpPr>
            <p:nvPr/>
          </p:nvSpPr>
          <p:spPr bwMode="auto">
            <a:xfrm flipV="1">
              <a:off x="3423" y="3030"/>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1" name="Line 61"/>
            <p:cNvSpPr>
              <a:spLocks noChangeShapeType="1"/>
            </p:cNvSpPr>
            <p:nvPr/>
          </p:nvSpPr>
          <p:spPr bwMode="auto">
            <a:xfrm flipV="1">
              <a:off x="4115" y="3032"/>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2" name="Line 62"/>
            <p:cNvSpPr>
              <a:spLocks noChangeShapeType="1"/>
            </p:cNvSpPr>
            <p:nvPr/>
          </p:nvSpPr>
          <p:spPr bwMode="auto">
            <a:xfrm flipV="1">
              <a:off x="4626" y="303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3" name="Line 63"/>
            <p:cNvSpPr>
              <a:spLocks noChangeShapeType="1"/>
            </p:cNvSpPr>
            <p:nvPr/>
          </p:nvSpPr>
          <p:spPr bwMode="auto">
            <a:xfrm flipV="1">
              <a:off x="5294" y="3032"/>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4" name="Line 64"/>
            <p:cNvSpPr>
              <a:spLocks noChangeShapeType="1"/>
            </p:cNvSpPr>
            <p:nvPr/>
          </p:nvSpPr>
          <p:spPr bwMode="auto">
            <a:xfrm flipV="1">
              <a:off x="5805" y="303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grpSp>
      <p:grpSp>
        <p:nvGrpSpPr>
          <p:cNvPr id="7" name="Group 65"/>
          <p:cNvGrpSpPr>
            <a:grpSpLocks/>
          </p:cNvGrpSpPr>
          <p:nvPr/>
        </p:nvGrpSpPr>
        <p:grpSpPr bwMode="auto">
          <a:xfrm>
            <a:off x="1657350" y="1585080"/>
            <a:ext cx="5849280" cy="1393920"/>
            <a:chOff x="468" y="1193"/>
            <a:chExt cx="5416" cy="968"/>
          </a:xfrm>
        </p:grpSpPr>
        <p:sp>
          <p:nvSpPr>
            <p:cNvPr id="15426" name="AutoShape 66"/>
            <p:cNvSpPr>
              <a:spLocks noChangeArrowheads="1"/>
            </p:cNvSpPr>
            <p:nvPr/>
          </p:nvSpPr>
          <p:spPr bwMode="auto">
            <a:xfrm>
              <a:off x="1632" y="1608"/>
              <a:ext cx="670" cy="534"/>
            </a:xfrm>
            <a:prstGeom prst="roundRect">
              <a:avLst>
                <a:gd name="adj" fmla="val 16667"/>
              </a:avLst>
            </a:prstGeom>
            <a:solidFill>
              <a:srgbClr val="92D050"/>
            </a:solidFill>
            <a:ln w="9360" cap="sq">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b="1" dirty="0"/>
                <a:t>Query Planner/Mgr</a:t>
              </a:r>
            </a:p>
          </p:txBody>
        </p:sp>
        <p:sp>
          <p:nvSpPr>
            <p:cNvPr id="15427" name="AutoShape 67"/>
            <p:cNvSpPr>
              <a:spLocks noChangeArrowheads="1"/>
            </p:cNvSpPr>
            <p:nvPr/>
          </p:nvSpPr>
          <p:spPr bwMode="auto">
            <a:xfrm>
              <a:off x="468" y="1611"/>
              <a:ext cx="670" cy="534"/>
            </a:xfrm>
            <a:prstGeom prst="roundRect">
              <a:avLst>
                <a:gd name="adj" fmla="val 16667"/>
              </a:avLst>
            </a:prstGeom>
            <a:solidFill>
              <a:srgbClr val="92D050"/>
            </a:solidFill>
            <a:ln w="9360" cap="sq">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solidFill>
                    <a:srgbClr val="666666"/>
                  </a:solidFill>
                </a:rPr>
                <a:t>Query Planner/Mgr</a:t>
              </a:r>
            </a:p>
          </p:txBody>
        </p:sp>
        <p:sp>
          <p:nvSpPr>
            <p:cNvPr id="15428" name="AutoShape 68"/>
            <p:cNvSpPr>
              <a:spLocks noChangeArrowheads="1"/>
            </p:cNvSpPr>
            <p:nvPr/>
          </p:nvSpPr>
          <p:spPr bwMode="auto">
            <a:xfrm>
              <a:off x="2814" y="1627"/>
              <a:ext cx="670" cy="534"/>
            </a:xfrm>
            <a:prstGeom prst="roundRect">
              <a:avLst>
                <a:gd name="adj" fmla="val 16667"/>
              </a:avLst>
            </a:prstGeom>
            <a:solidFill>
              <a:srgbClr val="92D050"/>
            </a:solidFill>
            <a:ln w="9360" cap="sq">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solidFill>
                    <a:srgbClr val="666666"/>
                  </a:solidFill>
                </a:rPr>
                <a:t>Query Planner/Mgr</a:t>
              </a:r>
            </a:p>
          </p:txBody>
        </p:sp>
        <p:sp>
          <p:nvSpPr>
            <p:cNvPr id="15429" name="AutoShape 69"/>
            <p:cNvSpPr>
              <a:spLocks noChangeArrowheads="1"/>
            </p:cNvSpPr>
            <p:nvPr/>
          </p:nvSpPr>
          <p:spPr bwMode="auto">
            <a:xfrm>
              <a:off x="4035" y="1617"/>
              <a:ext cx="670" cy="534"/>
            </a:xfrm>
            <a:prstGeom prst="roundRect">
              <a:avLst>
                <a:gd name="adj" fmla="val 16667"/>
              </a:avLst>
            </a:prstGeom>
            <a:solidFill>
              <a:srgbClr val="92D050"/>
            </a:solidFill>
            <a:ln w="9360" cap="sq">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solidFill>
                    <a:srgbClr val="666666"/>
                  </a:solidFill>
                </a:rPr>
                <a:t>Query Planner/Mgr</a:t>
              </a:r>
            </a:p>
          </p:txBody>
        </p:sp>
        <p:sp>
          <p:nvSpPr>
            <p:cNvPr id="15430" name="AutoShape 70"/>
            <p:cNvSpPr>
              <a:spLocks noChangeArrowheads="1"/>
            </p:cNvSpPr>
            <p:nvPr/>
          </p:nvSpPr>
          <p:spPr bwMode="auto">
            <a:xfrm>
              <a:off x="5214" y="1617"/>
              <a:ext cx="670" cy="534"/>
            </a:xfrm>
            <a:prstGeom prst="roundRect">
              <a:avLst>
                <a:gd name="adj" fmla="val 16667"/>
              </a:avLst>
            </a:prstGeom>
            <a:solidFill>
              <a:srgbClr val="92D050"/>
            </a:solidFill>
            <a:ln w="9360" cap="sq">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solidFill>
                    <a:srgbClr val="666666"/>
                  </a:solidFill>
                </a:rPr>
                <a:t>Query Planner/Mgr</a:t>
              </a:r>
            </a:p>
          </p:txBody>
        </p:sp>
        <p:sp>
          <p:nvSpPr>
            <p:cNvPr id="15431" name="Line 71"/>
            <p:cNvSpPr>
              <a:spLocks noChangeShapeType="1"/>
            </p:cNvSpPr>
            <p:nvPr/>
          </p:nvSpPr>
          <p:spPr bwMode="auto">
            <a:xfrm flipH="1">
              <a:off x="2058" y="1193"/>
              <a:ext cx="1236" cy="401"/>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grpSp>
      <p:grpSp>
        <p:nvGrpSpPr>
          <p:cNvPr id="8" name="Group 72"/>
          <p:cNvGrpSpPr>
            <a:grpSpLocks/>
          </p:cNvGrpSpPr>
          <p:nvPr/>
        </p:nvGrpSpPr>
        <p:grpSpPr bwMode="auto">
          <a:xfrm>
            <a:off x="1986481" y="2971800"/>
            <a:ext cx="5120280" cy="567360"/>
            <a:chOff x="781" y="2151"/>
            <a:chExt cx="4741" cy="394"/>
          </a:xfrm>
        </p:grpSpPr>
        <p:sp>
          <p:nvSpPr>
            <p:cNvPr id="15433" name="Line 73"/>
            <p:cNvSpPr>
              <a:spLocks noChangeShapeType="1"/>
            </p:cNvSpPr>
            <p:nvPr/>
          </p:nvSpPr>
          <p:spPr bwMode="auto">
            <a:xfrm flipH="1">
              <a:off x="780" y="2151"/>
              <a:ext cx="1218" cy="377"/>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34" name="Line 74"/>
            <p:cNvSpPr>
              <a:spLocks noChangeShapeType="1"/>
            </p:cNvSpPr>
            <p:nvPr/>
          </p:nvSpPr>
          <p:spPr bwMode="auto">
            <a:xfrm flipH="1">
              <a:off x="1990" y="2151"/>
              <a:ext cx="8" cy="394"/>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35" name="Line 75"/>
            <p:cNvSpPr>
              <a:spLocks noChangeShapeType="1"/>
            </p:cNvSpPr>
            <p:nvPr/>
          </p:nvSpPr>
          <p:spPr bwMode="auto">
            <a:xfrm>
              <a:off x="1998" y="2151"/>
              <a:ext cx="1152" cy="38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36" name="Line 76"/>
            <p:cNvSpPr>
              <a:spLocks noChangeShapeType="1"/>
            </p:cNvSpPr>
            <p:nvPr/>
          </p:nvSpPr>
          <p:spPr bwMode="auto">
            <a:xfrm>
              <a:off x="1998" y="2151"/>
              <a:ext cx="2380" cy="377"/>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37" name="Line 77"/>
            <p:cNvSpPr>
              <a:spLocks noChangeShapeType="1"/>
            </p:cNvSpPr>
            <p:nvPr/>
          </p:nvSpPr>
          <p:spPr bwMode="auto">
            <a:xfrm>
              <a:off x="1998" y="2151"/>
              <a:ext cx="3523" cy="36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grpSp>
      <p:sp>
        <p:nvSpPr>
          <p:cNvPr id="2" name="TextBox 1"/>
          <p:cNvSpPr txBox="1"/>
          <p:nvPr/>
        </p:nvSpPr>
        <p:spPr>
          <a:xfrm>
            <a:off x="2285999" y="6019800"/>
            <a:ext cx="5181601" cy="338555"/>
          </a:xfrm>
          <a:prstGeom prst="rect">
            <a:avLst/>
          </a:prstGeom>
          <a:noFill/>
          <a:ln>
            <a:solidFill>
              <a:schemeClr val="tx1"/>
            </a:solidFill>
          </a:ln>
        </p:spPr>
        <p:txBody>
          <a:bodyPr wrap="square" rtlCol="0">
            <a:spAutoFit/>
          </a:bodyPr>
          <a:lstStyle/>
          <a:p>
            <a:r>
              <a:rPr lang="en-US" sz="1600" dirty="0"/>
              <a:t>Performance and resources based on the size of the </a:t>
            </a:r>
            <a:r>
              <a:rPr lang="en-US" sz="1600" dirty="0">
                <a:solidFill>
                  <a:srgbClr val="FF0000"/>
                </a:solidFill>
              </a:rPr>
              <a:t>dataset</a:t>
            </a:r>
          </a:p>
        </p:txBody>
      </p:sp>
      <p:sp>
        <p:nvSpPr>
          <p:cNvPr id="79" name="TextBox 78"/>
          <p:cNvSpPr txBox="1"/>
          <p:nvPr/>
        </p:nvSpPr>
        <p:spPr>
          <a:xfrm>
            <a:off x="1295400" y="0"/>
            <a:ext cx="6324600" cy="707886"/>
          </a:xfrm>
          <a:prstGeom prst="rect">
            <a:avLst/>
          </a:prstGeom>
          <a:noFill/>
        </p:spPr>
        <p:txBody>
          <a:bodyPr wrap="square" rtlCol="0">
            <a:spAutoFit/>
          </a:bodyPr>
          <a:lstStyle/>
          <a:p>
            <a:pPr algn="ctr"/>
            <a:r>
              <a:rPr lang="en-US" sz="4000" b="1" dirty="0">
                <a:solidFill>
                  <a:srgbClr val="FF0000"/>
                </a:solidFill>
              </a:rPr>
              <a:t>MPP / Full Scan Architecture</a:t>
            </a:r>
          </a:p>
        </p:txBody>
      </p:sp>
      <p:sp>
        <p:nvSpPr>
          <p:cNvPr id="80" name="Slide Number Placeholder 79"/>
          <p:cNvSpPr>
            <a:spLocks noGrp="1"/>
          </p:cNvSpPr>
          <p:nvPr>
            <p:ph type="sldNum" sz="quarter" idx="12"/>
          </p:nvPr>
        </p:nvSpPr>
        <p:spPr/>
        <p:txBody>
          <a:bodyPr/>
          <a:lstStyle/>
          <a:p>
            <a:fld id="{EC08FADA-295A-4AE2-BFE1-0774EDEA8BF4}" type="slidenum">
              <a:rPr lang="en-US" smtClean="0"/>
              <a:pPr/>
              <a:t>20</a:t>
            </a:fld>
            <a:endParaRPr lang="en-US" dirty="0"/>
          </a:p>
        </p:txBody>
      </p:sp>
    </p:spTree>
    <p:extLst>
      <p:ext uri="{BB962C8B-B14F-4D97-AF65-F5344CB8AC3E}">
        <p14:creationId xmlns:p14="http://schemas.microsoft.com/office/powerpoint/2010/main" val="88619233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5363"/>
                                        </p:tgtEl>
                                        <p:attrNameLst>
                                          <p:attrName>style.visibility</p:attrName>
                                        </p:attrNameLst>
                                      </p:cBhvr>
                                      <p:to>
                                        <p:strVal val="visible"/>
                                      </p:to>
                                    </p:set>
                                    <p:animEffect transition="in" filter="wipe(up)">
                                      <p:cBhvr>
                                        <p:cTn id="17" dur="500"/>
                                        <p:tgtEl>
                                          <p:spTgt spid="153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fill="hold" nodeType="clickEffect">
                                  <p:stCondLst>
                                    <p:cond delay="0"/>
                                  </p:stCondLst>
                                  <p:childTnLst>
                                    <p:set>
                                      <p:cBhvr additive="repl">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fill="hold" nodeType="clickEffect">
                                  <p:stCondLst>
                                    <p:cond delay="0"/>
                                  </p:stCondLst>
                                  <p:childTnLst>
                                    <p:set>
                                      <p:cBhvr additive="repl">
                                        <p:cTn id="35" dur="1" fill="hold">
                                          <p:stCondLst>
                                            <p:cond delay="0"/>
                                          </p:stCondLst>
                                        </p:cTn>
                                        <p:tgtEl>
                                          <p:spTgt spid="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752600"/>
            <a:ext cx="9144000" cy="4524315"/>
          </a:xfrm>
          <a:prstGeom prst="rect">
            <a:avLst/>
          </a:prstGeom>
        </p:spPr>
        <p:txBody>
          <a:bodyPr wrap="square">
            <a:spAutoFit/>
          </a:bodyPr>
          <a:lstStyle/>
          <a:p>
            <a:r>
              <a:rPr lang="en-US" sz="3200" b="1" dirty="0">
                <a:latin typeface="Arial Narrow" panose="020B0606020202030204" pitchFamily="34" charset="0"/>
              </a:rPr>
              <a:t>MPP </a:t>
            </a:r>
            <a:r>
              <a:rPr lang="en-US" sz="3200" dirty="0">
                <a:latin typeface="Arial Narrow" panose="020B0606020202030204" pitchFamily="34" charset="0"/>
              </a:rPr>
              <a:t> (Massively Parallel Processing) execution engine</a:t>
            </a:r>
          </a:p>
          <a:p>
            <a:endParaRPr lang="en-US" sz="3200" dirty="0">
              <a:latin typeface="Arial Narrow" panose="020B0606020202030204" pitchFamily="34" charset="0"/>
            </a:endParaRPr>
          </a:p>
          <a:p>
            <a:r>
              <a:rPr lang="en-US" sz="3200" b="1" dirty="0">
                <a:latin typeface="Arial Narrow" panose="020B0606020202030204" pitchFamily="34" charset="0"/>
              </a:rPr>
              <a:t>LLVM</a:t>
            </a:r>
            <a:r>
              <a:rPr lang="en-US" sz="3200" dirty="0">
                <a:latin typeface="Arial Narrow" panose="020B0606020202030204" pitchFamily="34" charset="0"/>
              </a:rPr>
              <a:t> (Low Level VM) Compile at Runtime - Low Latency</a:t>
            </a:r>
          </a:p>
          <a:p>
            <a:endParaRPr lang="en-US" sz="3200" dirty="0">
              <a:latin typeface="Arial Narrow" panose="020B0606020202030204" pitchFamily="34" charset="0"/>
            </a:endParaRPr>
          </a:p>
          <a:p>
            <a:r>
              <a:rPr lang="en-US" sz="3200" dirty="0">
                <a:latin typeface="Arial Narrow" panose="020B0606020202030204" pitchFamily="34" charset="0"/>
              </a:rPr>
              <a:t>3 Daemons:	</a:t>
            </a:r>
          </a:p>
          <a:p>
            <a:endParaRPr lang="en-US" sz="3200" dirty="0">
              <a:latin typeface="Arial Narrow" panose="020B0606020202030204" pitchFamily="34" charset="0"/>
            </a:endParaRPr>
          </a:p>
          <a:p>
            <a:r>
              <a:rPr lang="en-US" sz="3200" dirty="0">
                <a:latin typeface="Arial Narrow" panose="020B0606020202030204" pitchFamily="34" charset="0"/>
              </a:rPr>
              <a:t>•  </a:t>
            </a:r>
            <a:r>
              <a:rPr lang="en-US" sz="3200" b="1" dirty="0">
                <a:latin typeface="Arial Narrow" panose="020B0606020202030204" pitchFamily="34" charset="0"/>
              </a:rPr>
              <a:t>impalad</a:t>
            </a:r>
            <a:r>
              <a:rPr lang="en-US" sz="3200" dirty="0">
                <a:latin typeface="Arial Narrow" panose="020B0606020202030204" pitchFamily="34" charset="0"/>
              </a:rPr>
              <a:t>	Handles client requests &amp; internal requests</a:t>
            </a:r>
          </a:p>
          <a:p>
            <a:r>
              <a:rPr lang="en-US" sz="3200" dirty="0">
                <a:latin typeface="Arial Narrow" panose="020B0606020202030204" pitchFamily="34" charset="0"/>
              </a:rPr>
              <a:t>•  </a:t>
            </a:r>
            <a:r>
              <a:rPr lang="en-US" sz="3200" b="1" dirty="0">
                <a:latin typeface="Arial Narrow" panose="020B0606020202030204" pitchFamily="34" charset="0"/>
              </a:rPr>
              <a:t>statestored</a:t>
            </a:r>
            <a:r>
              <a:rPr lang="en-US" sz="3200" dirty="0">
                <a:latin typeface="Arial Narrow" panose="020B0606020202030204" pitchFamily="34" charset="0"/>
              </a:rPr>
              <a:t>	Name service &amp; metadata</a:t>
            </a:r>
          </a:p>
          <a:p>
            <a:r>
              <a:rPr lang="en-US" sz="3200" dirty="0">
                <a:latin typeface="Arial Narrow" panose="020B0606020202030204" pitchFamily="34" charset="0"/>
              </a:rPr>
              <a:t>•  </a:t>
            </a:r>
            <a:r>
              <a:rPr lang="en-US" sz="3200" b="1" dirty="0">
                <a:latin typeface="Arial Narrow" panose="020B0606020202030204" pitchFamily="34" charset="0"/>
              </a:rPr>
              <a:t>catalogd</a:t>
            </a:r>
            <a:r>
              <a:rPr lang="en-US" sz="3200" dirty="0">
                <a:latin typeface="Arial Narrow" panose="020B0606020202030204" pitchFamily="34" charset="0"/>
              </a:rPr>
              <a:t>		Metadata changes to all impalad</a:t>
            </a:r>
          </a:p>
        </p:txBody>
      </p:sp>
      <p:sp>
        <p:nvSpPr>
          <p:cNvPr id="5" name="TextBox 4"/>
          <p:cNvSpPr txBox="1"/>
          <p:nvPr/>
        </p:nvSpPr>
        <p:spPr>
          <a:xfrm>
            <a:off x="2667000" y="0"/>
            <a:ext cx="4398897" cy="707886"/>
          </a:xfrm>
          <a:prstGeom prst="rect">
            <a:avLst/>
          </a:prstGeom>
          <a:noFill/>
        </p:spPr>
        <p:txBody>
          <a:bodyPr wrap="none" rtlCol="0">
            <a:spAutoFit/>
          </a:bodyPr>
          <a:lstStyle/>
          <a:p>
            <a:r>
              <a:rPr lang="en-US" sz="4000" b="1" dirty="0">
                <a:solidFill>
                  <a:srgbClr val="FF0000"/>
                </a:solidFill>
              </a:rPr>
              <a:t>Impala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914400"/>
            <a:ext cx="8610600" cy="5693866"/>
          </a:xfrm>
          <a:prstGeom prst="rect">
            <a:avLst/>
          </a:prstGeom>
        </p:spPr>
        <p:txBody>
          <a:bodyPr wrap="square">
            <a:spAutoFit/>
          </a:bodyPr>
          <a:lstStyle/>
          <a:p>
            <a:r>
              <a:rPr lang="en-US" sz="2800" b="1" u="sng" dirty="0">
                <a:latin typeface="Arial Narrow" panose="020B0606020202030204" pitchFamily="34" charset="0"/>
              </a:rPr>
              <a:t>Fast and Efficient IO manager</a:t>
            </a:r>
            <a:r>
              <a:rPr lang="en-US" sz="2800" dirty="0">
                <a:latin typeface="Arial Narrow" panose="020B0606020202030204" pitchFamily="34" charset="0"/>
              </a:rPr>
              <a:t> - handle large data spread across array of hard drives (rotational, or SSD)</a:t>
            </a:r>
          </a:p>
          <a:p>
            <a:endParaRPr lang="en-US" sz="2800" dirty="0">
              <a:latin typeface="Arial Narrow" panose="020B0606020202030204" pitchFamily="34" charset="0"/>
            </a:endParaRPr>
          </a:p>
          <a:p>
            <a:r>
              <a:rPr lang="en-US" sz="2800" dirty="0">
                <a:latin typeface="Arial Narrow" panose="020B0606020202030204" pitchFamily="34" charset="0"/>
              </a:rPr>
              <a:t>Designed to </a:t>
            </a:r>
            <a:r>
              <a:rPr lang="en-US" sz="2800" b="1" u="sng" dirty="0">
                <a:latin typeface="Arial Narrow" panose="020B0606020202030204" pitchFamily="34" charset="0"/>
              </a:rPr>
              <a:t>run on modern architecture</a:t>
            </a:r>
            <a:r>
              <a:rPr lang="en-US" sz="2800" dirty="0">
                <a:latin typeface="Arial Narrow" panose="020B0606020202030204" pitchFamily="34" charset="0"/>
              </a:rPr>
              <a:t>, recommended chipsets (i.e. Sandy Bridge, Bulldozer), as the </a:t>
            </a:r>
            <a:r>
              <a:rPr lang="en-US" sz="2800" b="1" u="sng" dirty="0">
                <a:latin typeface="Arial Narrow" panose="020B0606020202030204" pitchFamily="34" charset="0"/>
              </a:rPr>
              <a:t>LLVM-IR compiler will use newer hardware instructions</a:t>
            </a:r>
            <a:r>
              <a:rPr lang="en-US" sz="2800" dirty="0">
                <a:latin typeface="Arial Narrow" panose="020B0606020202030204" pitchFamily="34" charset="0"/>
              </a:rPr>
              <a:t> to help maximize </a:t>
            </a:r>
            <a:r>
              <a:rPr lang="en-US" sz="2800" b="1" u="sng" dirty="0">
                <a:latin typeface="Arial Narrow" panose="020B0606020202030204" pitchFamily="34" charset="0"/>
              </a:rPr>
              <a:t>IO throughput</a:t>
            </a:r>
          </a:p>
          <a:p>
            <a:endParaRPr lang="en-US" sz="2800" dirty="0">
              <a:latin typeface="Arial Narrow" panose="020B0606020202030204" pitchFamily="34" charset="0"/>
            </a:endParaRPr>
          </a:p>
          <a:p>
            <a:r>
              <a:rPr lang="en-US" sz="2800" dirty="0">
                <a:latin typeface="Arial Narrow" panose="020B0606020202030204" pitchFamily="34" charset="0"/>
              </a:rPr>
              <a:t>Impala’s </a:t>
            </a:r>
            <a:r>
              <a:rPr lang="en-US" sz="2800" b="1" u="sng" dirty="0">
                <a:latin typeface="Arial Narrow" panose="020B0606020202030204" pitchFamily="34" charset="0"/>
              </a:rPr>
              <a:t>execution engine is decoupled from the storage engine</a:t>
            </a:r>
            <a:r>
              <a:rPr lang="en-US" sz="2800" dirty="0">
                <a:latin typeface="Arial Narrow" panose="020B0606020202030204" pitchFamily="34" charset="0"/>
              </a:rPr>
              <a:t>, allowing it to plug other storage engines underneath</a:t>
            </a:r>
          </a:p>
          <a:p>
            <a:endParaRPr lang="en-US" sz="2800" dirty="0">
              <a:latin typeface="Arial Narrow" panose="020B0606020202030204" pitchFamily="34" charset="0"/>
            </a:endParaRPr>
          </a:p>
          <a:p>
            <a:r>
              <a:rPr lang="en-US" sz="2800" dirty="0">
                <a:latin typeface="Arial Narrow" panose="020B0606020202030204" pitchFamily="34" charset="0"/>
              </a:rPr>
              <a:t>Impala - </a:t>
            </a:r>
            <a:r>
              <a:rPr lang="en-US" sz="2800" b="1" u="sng" dirty="0">
                <a:latin typeface="Arial Narrow" panose="020B0606020202030204" pitchFamily="34" charset="0"/>
              </a:rPr>
              <a:t>streams the results in between the nodes</a:t>
            </a:r>
          </a:p>
          <a:p>
            <a:r>
              <a:rPr lang="en-US" sz="2800" dirty="0">
                <a:latin typeface="Arial Narrow" panose="020B0606020202030204" pitchFamily="34" charset="0"/>
              </a:rPr>
              <a:t>- two types of </a:t>
            </a:r>
            <a:r>
              <a:rPr lang="en-US" sz="2800" b="1" u="sng" dirty="0">
                <a:latin typeface="Arial Narrow" panose="020B0606020202030204" pitchFamily="34" charset="0"/>
              </a:rPr>
              <a:t>join</a:t>
            </a:r>
            <a:r>
              <a:rPr lang="en-US" sz="2800" dirty="0">
                <a:latin typeface="Arial Narrow" panose="020B0606020202030204" pitchFamily="34" charset="0"/>
              </a:rPr>
              <a:t> algorithms: </a:t>
            </a:r>
            <a:r>
              <a:rPr lang="en-US" sz="2800" b="1" u="sng" dirty="0">
                <a:latin typeface="Arial Narrow" panose="020B0606020202030204" pitchFamily="34" charset="0"/>
              </a:rPr>
              <a:t>partitioned</a:t>
            </a:r>
            <a:r>
              <a:rPr lang="en-US" sz="2800" dirty="0">
                <a:latin typeface="Arial Narrow" panose="020B0606020202030204" pitchFamily="34" charset="0"/>
              </a:rPr>
              <a:t> and </a:t>
            </a:r>
            <a:r>
              <a:rPr lang="en-US" sz="2800" b="1" u="sng" dirty="0">
                <a:latin typeface="Arial Narrow" panose="020B0606020202030204" pitchFamily="34" charset="0"/>
              </a:rPr>
              <a:t>broadcast</a:t>
            </a:r>
          </a:p>
        </p:txBody>
      </p:sp>
      <p:sp>
        <p:nvSpPr>
          <p:cNvPr id="5" name="TextBox 4"/>
          <p:cNvSpPr txBox="1"/>
          <p:nvPr/>
        </p:nvSpPr>
        <p:spPr>
          <a:xfrm>
            <a:off x="2667000" y="0"/>
            <a:ext cx="4398897" cy="707886"/>
          </a:xfrm>
          <a:prstGeom prst="rect">
            <a:avLst/>
          </a:prstGeom>
          <a:noFill/>
        </p:spPr>
        <p:txBody>
          <a:bodyPr wrap="none" rtlCol="0">
            <a:spAutoFit/>
          </a:bodyPr>
          <a:lstStyle/>
          <a:p>
            <a:r>
              <a:rPr lang="en-US" sz="4000" b="1" dirty="0">
                <a:solidFill>
                  <a:srgbClr val="FF0000"/>
                </a:solidFill>
              </a:rPr>
              <a:t>Impala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0"/>
            <a:ext cx="7924800" cy="707886"/>
          </a:xfrm>
          <a:prstGeom prst="rect">
            <a:avLst/>
          </a:prstGeom>
          <a:noFill/>
        </p:spPr>
        <p:txBody>
          <a:bodyPr wrap="square" rtlCol="0">
            <a:spAutoFit/>
          </a:bodyPr>
          <a:lstStyle/>
          <a:p>
            <a:pPr algn="ctr"/>
            <a:r>
              <a:rPr lang="en-US" sz="4000" b="1" dirty="0">
                <a:solidFill>
                  <a:srgbClr val="FF0000"/>
                </a:solidFill>
              </a:rPr>
              <a:t>Impala Architecture</a:t>
            </a:r>
          </a:p>
        </p:txBody>
      </p:sp>
      <p:sp>
        <p:nvSpPr>
          <p:cNvPr id="6" name="Rectangle 5"/>
          <p:cNvSpPr/>
          <p:nvPr/>
        </p:nvSpPr>
        <p:spPr>
          <a:xfrm>
            <a:off x="0" y="1676400"/>
            <a:ext cx="9144000" cy="4401205"/>
          </a:xfrm>
          <a:prstGeom prst="rect">
            <a:avLst/>
          </a:prstGeom>
        </p:spPr>
        <p:txBody>
          <a:bodyPr wrap="square">
            <a:spAutoFit/>
          </a:bodyPr>
          <a:lstStyle/>
          <a:p>
            <a:r>
              <a:rPr lang="en-US" sz="2800" b="1" u="sng" dirty="0">
                <a:latin typeface="Arial Narrow" panose="020B0606020202030204" pitchFamily="34" charset="0"/>
              </a:rPr>
              <a:t>Runtime code generation</a:t>
            </a:r>
            <a:r>
              <a:rPr lang="en-US" sz="2800" dirty="0">
                <a:latin typeface="Arial Narrow" panose="020B0606020202030204" pitchFamily="34" charset="0"/>
              </a:rPr>
              <a:t> - to improve execution times</a:t>
            </a:r>
          </a:p>
          <a:p>
            <a:endParaRPr lang="en-US" sz="2800" dirty="0">
              <a:latin typeface="Arial Narrow" panose="020B0606020202030204" pitchFamily="34" charset="0"/>
            </a:endParaRPr>
          </a:p>
          <a:p>
            <a:r>
              <a:rPr lang="en-US" sz="2800" dirty="0">
                <a:latin typeface="Arial Narrow" panose="020B0606020202030204" pitchFamily="34" charset="0"/>
              </a:rPr>
              <a:t>Perform just in-time (JIT) compilation to </a:t>
            </a:r>
            <a:r>
              <a:rPr lang="en-US" sz="2800" b="1" u="sng" dirty="0">
                <a:latin typeface="Arial Narrow" panose="020B0606020202030204" pitchFamily="34" charset="0"/>
              </a:rPr>
              <a:t>generate machine code</a:t>
            </a:r>
          </a:p>
          <a:p>
            <a:endParaRPr lang="en-US" sz="2800" dirty="0">
              <a:latin typeface="Arial Narrow" panose="020B0606020202030204" pitchFamily="34" charset="0"/>
            </a:endParaRPr>
          </a:p>
          <a:p>
            <a:r>
              <a:rPr lang="en-US" sz="2800" dirty="0">
                <a:latin typeface="Arial Narrow" panose="020B0606020202030204" pitchFamily="34" charset="0"/>
              </a:rPr>
              <a:t>Virtual function calls incur a large performance penalty. </a:t>
            </a:r>
          </a:p>
          <a:p>
            <a:r>
              <a:rPr lang="en-US" sz="2800" dirty="0">
                <a:latin typeface="Arial Narrow" panose="020B0606020202030204" pitchFamily="34" charset="0"/>
              </a:rPr>
              <a:t>If object type is known, use code generation to </a:t>
            </a:r>
            <a:r>
              <a:rPr lang="en-US" sz="2800" b="1" u="sng" dirty="0">
                <a:latin typeface="Arial Narrow" panose="020B0606020202030204" pitchFamily="34" charset="0"/>
              </a:rPr>
              <a:t>replace the virtual function call with inline</a:t>
            </a:r>
          </a:p>
          <a:p>
            <a:endParaRPr lang="en-US" sz="2800" dirty="0">
              <a:latin typeface="Arial Narrow" panose="020B0606020202030204" pitchFamily="34" charset="0"/>
            </a:endParaRPr>
          </a:p>
          <a:p>
            <a:r>
              <a:rPr lang="en-US" sz="2800" b="1" u="sng" dirty="0">
                <a:latin typeface="Arial Narrow" panose="020B0606020202030204" pitchFamily="34" charset="0"/>
              </a:rPr>
              <a:t>HDFS feature short-circuit</a:t>
            </a:r>
            <a:r>
              <a:rPr lang="en-US" sz="2800" dirty="0">
                <a:latin typeface="Arial Narrow" panose="020B0606020202030204" pitchFamily="34" charset="0"/>
              </a:rPr>
              <a:t> local reads to bypass the Data Node protocol when reading from local disk</a:t>
            </a:r>
          </a:p>
        </p:txBody>
      </p:sp>
      <p:sp>
        <p:nvSpPr>
          <p:cNvPr id="5" name="Slide Number Placeholder 4"/>
          <p:cNvSpPr>
            <a:spLocks noGrp="1"/>
          </p:cNvSpPr>
          <p:nvPr>
            <p:ph type="sldNum" sz="quarter" idx="12"/>
          </p:nvPr>
        </p:nvSpPr>
        <p:spPr/>
        <p:txBody>
          <a:bodyPr/>
          <a:lstStyle/>
          <a:p>
            <a:fld id="{EC08FADA-295A-4AE2-BFE1-0774EDEA8BF4}"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5" name="Picture 3"/>
          <p:cNvPicPr>
            <a:picLocks noChangeAspect="1" noChangeArrowheads="1"/>
          </p:cNvPicPr>
          <p:nvPr/>
        </p:nvPicPr>
        <p:blipFill>
          <a:blip r:embed="rId2" cstate="print"/>
          <a:srcRect/>
          <a:stretch>
            <a:fillRect/>
          </a:stretch>
        </p:blipFill>
        <p:spPr bwMode="auto">
          <a:xfrm>
            <a:off x="0" y="688513"/>
            <a:ext cx="9144000" cy="5405313"/>
          </a:xfrm>
          <a:prstGeom prst="rect">
            <a:avLst/>
          </a:prstGeom>
          <a:noFill/>
          <a:ln w="9525">
            <a:noFill/>
            <a:miter lim="800000"/>
            <a:headEnd/>
            <a:tailEnd/>
          </a:ln>
        </p:spPr>
      </p:pic>
      <p:sp>
        <p:nvSpPr>
          <p:cNvPr id="5" name="TextBox 4"/>
          <p:cNvSpPr txBox="1"/>
          <p:nvPr/>
        </p:nvSpPr>
        <p:spPr>
          <a:xfrm>
            <a:off x="2667000" y="0"/>
            <a:ext cx="4398897" cy="707886"/>
          </a:xfrm>
          <a:prstGeom prst="rect">
            <a:avLst/>
          </a:prstGeom>
          <a:noFill/>
        </p:spPr>
        <p:txBody>
          <a:bodyPr wrap="none" rtlCol="0">
            <a:spAutoFit/>
          </a:bodyPr>
          <a:lstStyle/>
          <a:p>
            <a:r>
              <a:rPr lang="en-US" sz="4000" b="1" dirty="0">
                <a:solidFill>
                  <a:srgbClr val="FF0000"/>
                </a:solidFill>
              </a:rPr>
              <a:t>Impala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24</a:t>
            </a:fld>
            <a:endParaRPr lang="en-US" dirty="0"/>
          </a:p>
        </p:txBody>
      </p:sp>
      <p:sp>
        <p:nvSpPr>
          <p:cNvPr id="6" name="TextBox 5"/>
          <p:cNvSpPr txBox="1"/>
          <p:nvPr/>
        </p:nvSpPr>
        <p:spPr>
          <a:xfrm>
            <a:off x="8258612" y="6082678"/>
            <a:ext cx="881513" cy="215444"/>
          </a:xfrm>
          <a:prstGeom prst="rect">
            <a:avLst/>
          </a:prstGeom>
          <a:noFill/>
        </p:spPr>
        <p:txBody>
          <a:bodyPr wrap="square" rtlCol="0">
            <a:spAutoFit/>
          </a:bodyPr>
          <a:lstStyle/>
          <a:p>
            <a:pPr algn="r"/>
            <a:r>
              <a:rPr lang="en-US" sz="800" dirty="0"/>
              <a:t>Cloudera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cstate="print"/>
          <a:srcRect/>
          <a:stretch>
            <a:fillRect/>
          </a:stretch>
        </p:blipFill>
        <p:spPr bwMode="auto">
          <a:xfrm>
            <a:off x="228600" y="1066800"/>
            <a:ext cx="8839200" cy="5105400"/>
          </a:xfrm>
          <a:prstGeom prst="rect">
            <a:avLst/>
          </a:prstGeom>
          <a:noFill/>
          <a:ln w="9525">
            <a:noFill/>
            <a:miter lim="800000"/>
            <a:headEnd/>
            <a:tailEnd/>
          </a:ln>
        </p:spPr>
      </p:pic>
      <p:sp>
        <p:nvSpPr>
          <p:cNvPr id="5" name="TextBox 4"/>
          <p:cNvSpPr txBox="1"/>
          <p:nvPr/>
        </p:nvSpPr>
        <p:spPr>
          <a:xfrm>
            <a:off x="2667000" y="0"/>
            <a:ext cx="4398897" cy="707886"/>
          </a:xfrm>
          <a:prstGeom prst="rect">
            <a:avLst/>
          </a:prstGeom>
          <a:noFill/>
        </p:spPr>
        <p:txBody>
          <a:bodyPr wrap="none" rtlCol="0">
            <a:spAutoFit/>
          </a:bodyPr>
          <a:lstStyle/>
          <a:p>
            <a:r>
              <a:rPr lang="en-US" sz="4000" b="1" dirty="0">
                <a:solidFill>
                  <a:srgbClr val="FF0000"/>
                </a:solidFill>
              </a:rPr>
              <a:t>Impala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25</a:t>
            </a:fld>
            <a:endParaRPr lang="en-US" dirty="0"/>
          </a:p>
        </p:txBody>
      </p:sp>
      <p:sp>
        <p:nvSpPr>
          <p:cNvPr id="6" name="TextBox 5"/>
          <p:cNvSpPr txBox="1"/>
          <p:nvPr/>
        </p:nvSpPr>
        <p:spPr>
          <a:xfrm>
            <a:off x="8186287" y="6172200"/>
            <a:ext cx="881513" cy="215444"/>
          </a:xfrm>
          <a:prstGeom prst="rect">
            <a:avLst/>
          </a:prstGeom>
          <a:noFill/>
        </p:spPr>
        <p:txBody>
          <a:bodyPr wrap="square" rtlCol="0">
            <a:spAutoFit/>
          </a:bodyPr>
          <a:lstStyle/>
          <a:p>
            <a:pPr algn="r"/>
            <a:r>
              <a:rPr lang="en-US" sz="800" dirty="0"/>
              <a:t>Cloudera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24538" y="711761"/>
            <a:ext cx="9119461" cy="5514975"/>
          </a:xfrm>
          <a:prstGeom prst="rect">
            <a:avLst/>
          </a:prstGeom>
          <a:noFill/>
          <a:ln w="9525">
            <a:noFill/>
            <a:miter lim="800000"/>
            <a:headEnd/>
            <a:tailEnd/>
          </a:ln>
        </p:spPr>
      </p:pic>
      <p:sp>
        <p:nvSpPr>
          <p:cNvPr id="5" name="TextBox 4"/>
          <p:cNvSpPr txBox="1"/>
          <p:nvPr/>
        </p:nvSpPr>
        <p:spPr>
          <a:xfrm>
            <a:off x="2667000" y="0"/>
            <a:ext cx="4398897" cy="707886"/>
          </a:xfrm>
          <a:prstGeom prst="rect">
            <a:avLst/>
          </a:prstGeom>
          <a:noFill/>
        </p:spPr>
        <p:txBody>
          <a:bodyPr wrap="none" rtlCol="0">
            <a:spAutoFit/>
          </a:bodyPr>
          <a:lstStyle/>
          <a:p>
            <a:r>
              <a:rPr lang="en-US" sz="4000" b="1" dirty="0">
                <a:solidFill>
                  <a:srgbClr val="FF0000"/>
                </a:solidFill>
              </a:rPr>
              <a:t>Impala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26</a:t>
            </a:fld>
            <a:endParaRPr lang="en-US" dirty="0"/>
          </a:p>
        </p:txBody>
      </p:sp>
      <p:sp>
        <p:nvSpPr>
          <p:cNvPr id="6" name="TextBox 5"/>
          <p:cNvSpPr txBox="1"/>
          <p:nvPr/>
        </p:nvSpPr>
        <p:spPr>
          <a:xfrm>
            <a:off x="8262486" y="6219937"/>
            <a:ext cx="881513" cy="215444"/>
          </a:xfrm>
          <a:prstGeom prst="rect">
            <a:avLst/>
          </a:prstGeom>
          <a:noFill/>
        </p:spPr>
        <p:txBody>
          <a:bodyPr wrap="square" rtlCol="0">
            <a:spAutoFit/>
          </a:bodyPr>
          <a:lstStyle/>
          <a:p>
            <a:pPr algn="r"/>
            <a:r>
              <a:rPr lang="en-US" sz="800" dirty="0"/>
              <a:t>Cloudera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0"/>
            <a:ext cx="4398897" cy="707886"/>
          </a:xfrm>
          <a:prstGeom prst="rect">
            <a:avLst/>
          </a:prstGeom>
          <a:noFill/>
        </p:spPr>
        <p:txBody>
          <a:bodyPr wrap="none" rtlCol="0">
            <a:spAutoFit/>
          </a:bodyPr>
          <a:lstStyle/>
          <a:p>
            <a:r>
              <a:rPr lang="en-US" sz="4000" b="1" dirty="0">
                <a:solidFill>
                  <a:srgbClr val="FF0000"/>
                </a:solidFill>
              </a:rPr>
              <a:t>Impala Architecture</a:t>
            </a:r>
          </a:p>
        </p:txBody>
      </p:sp>
      <p:sp>
        <p:nvSpPr>
          <p:cNvPr id="3" name="TextBox 2"/>
          <p:cNvSpPr txBox="1"/>
          <p:nvPr/>
        </p:nvSpPr>
        <p:spPr>
          <a:xfrm>
            <a:off x="76200" y="685800"/>
            <a:ext cx="8991600" cy="3108543"/>
          </a:xfrm>
          <a:prstGeom prst="rect">
            <a:avLst/>
          </a:prstGeom>
          <a:noFill/>
        </p:spPr>
        <p:txBody>
          <a:bodyPr wrap="square" rtlCol="0">
            <a:spAutoFit/>
          </a:bodyPr>
          <a:lstStyle/>
          <a:p>
            <a:r>
              <a:rPr lang="en-US" sz="2800" i="1" u="sng" dirty="0">
                <a:latin typeface="Arial Narrow" panose="020B0606020202030204" pitchFamily="34" charset="0"/>
                <a:cs typeface="Aharoni" pitchFamily="2" charset="-79"/>
              </a:rPr>
              <a:t>Advantage</a:t>
            </a:r>
            <a:r>
              <a:rPr lang="en-US" sz="2800" dirty="0">
                <a:latin typeface="Arial Narrow" panose="020B0606020202030204" pitchFamily="34" charset="0"/>
              </a:rPr>
              <a:t>      </a:t>
            </a:r>
            <a:r>
              <a:rPr lang="en-US" sz="2800" b="1" u="sng" dirty="0">
                <a:latin typeface="Arial Narrow" panose="020B0606020202030204" pitchFamily="34" charset="0"/>
              </a:rPr>
              <a:t>No Data Movement out of the clusters</a:t>
            </a:r>
            <a:r>
              <a:rPr lang="en-US" sz="2800" dirty="0">
                <a:latin typeface="Arial Narrow" panose="020B0606020202030204" pitchFamily="34" charset="0"/>
              </a:rPr>
              <a:t>, </a:t>
            </a:r>
            <a:r>
              <a:rPr lang="en-US" sz="2800" b="1" u="sng" dirty="0">
                <a:latin typeface="Arial Narrow" panose="020B0606020202030204" pitchFamily="34" charset="0"/>
              </a:rPr>
              <a:t>No SPOF</a:t>
            </a:r>
          </a:p>
          <a:p>
            <a:endParaRPr lang="en-US" sz="2800" dirty="0">
              <a:latin typeface="Arial Narrow" panose="020B0606020202030204" pitchFamily="34" charset="0"/>
            </a:endParaRPr>
          </a:p>
          <a:p>
            <a:r>
              <a:rPr lang="en-US" sz="2800" i="1" u="sng" dirty="0">
                <a:latin typeface="Arial Narrow" panose="020B0606020202030204" pitchFamily="34" charset="0"/>
                <a:cs typeface="Aharoni" pitchFamily="2" charset="-79"/>
              </a:rPr>
              <a:t>DisAdvantage</a:t>
            </a:r>
            <a:r>
              <a:rPr lang="en-US" sz="2800" dirty="0">
                <a:latin typeface="Arial Narrow" panose="020B0606020202030204" pitchFamily="34" charset="0"/>
                <a:cs typeface="Aharoni" pitchFamily="2" charset="-79"/>
              </a:rPr>
              <a:t> </a:t>
            </a:r>
            <a:r>
              <a:rPr lang="en-US" sz="2800" dirty="0">
                <a:latin typeface="Arial Narrow" panose="020B0606020202030204" pitchFamily="34" charset="0"/>
              </a:rPr>
              <a:t>                 </a:t>
            </a:r>
          </a:p>
          <a:p>
            <a:r>
              <a:rPr lang="en-US" sz="2800" dirty="0">
                <a:latin typeface="Arial Narrow" panose="020B0606020202030204" pitchFamily="34" charset="0"/>
              </a:rPr>
              <a:t>Daemon on the each Data Node</a:t>
            </a:r>
          </a:p>
          <a:p>
            <a:r>
              <a:rPr lang="en-US" sz="2800" b="1" u="sng" dirty="0">
                <a:latin typeface="Arial Narrow" panose="020B0606020202030204" pitchFamily="34" charset="0"/>
              </a:rPr>
              <a:t>Cannot recover from mid-query failures</a:t>
            </a:r>
            <a:r>
              <a:rPr lang="en-US" sz="2800" dirty="0">
                <a:latin typeface="Arial Narrow" panose="020B0606020202030204" pitchFamily="34" charset="0"/>
              </a:rPr>
              <a:t> -- Restart again</a:t>
            </a:r>
          </a:p>
          <a:p>
            <a:endParaRPr lang="en-US" sz="2800" dirty="0">
              <a:latin typeface="Arial Narrow" panose="020B0606020202030204" pitchFamily="34" charset="0"/>
            </a:endParaRPr>
          </a:p>
          <a:p>
            <a:r>
              <a:rPr lang="en-US" sz="2800" b="1" u="sng" dirty="0">
                <a:latin typeface="Arial Narrow" panose="020B0606020202030204" pitchFamily="34" charset="0"/>
              </a:rPr>
              <a:t>Working set</a:t>
            </a:r>
            <a:r>
              <a:rPr lang="en-US" sz="2800" dirty="0">
                <a:latin typeface="Arial Narrow" panose="020B0606020202030204" pitchFamily="34" charset="0"/>
              </a:rPr>
              <a:t> of a query to </a:t>
            </a:r>
            <a:r>
              <a:rPr lang="en-US" sz="2800" b="1" u="sng" dirty="0">
                <a:latin typeface="Arial Narrow" panose="020B0606020202030204" pitchFamily="34" charset="0"/>
              </a:rPr>
              <a:t>ﬁt in the physical memory</a:t>
            </a:r>
            <a:r>
              <a:rPr lang="en-US" sz="2800" dirty="0">
                <a:latin typeface="Arial Narrow" panose="020B0606020202030204" pitchFamily="34" charset="0"/>
              </a:rPr>
              <a:t> of the cluster</a:t>
            </a:r>
          </a:p>
        </p:txBody>
      </p:sp>
      <p:sp>
        <p:nvSpPr>
          <p:cNvPr id="4" name="TextBox 3"/>
          <p:cNvSpPr txBox="1"/>
          <p:nvPr/>
        </p:nvSpPr>
        <p:spPr>
          <a:xfrm>
            <a:off x="0" y="3886200"/>
            <a:ext cx="9264112" cy="2677656"/>
          </a:xfrm>
          <a:prstGeom prst="rect">
            <a:avLst/>
          </a:prstGeom>
          <a:noFill/>
        </p:spPr>
        <p:txBody>
          <a:bodyPr wrap="square" rtlCol="0">
            <a:spAutoFit/>
          </a:bodyPr>
          <a:lstStyle/>
          <a:p>
            <a:r>
              <a:rPr lang="en-US" sz="2800" b="1" i="1" dirty="0">
                <a:latin typeface="Arial Narrow" panose="020B0606020202030204" pitchFamily="34" charset="0"/>
                <a:cs typeface="Aharoni" pitchFamily="2" charset="-79"/>
              </a:rPr>
              <a:t>Reasons for High Performance</a:t>
            </a:r>
          </a:p>
          <a:p>
            <a:pPr lvl="1">
              <a:buFont typeface="Arial" pitchFamily="34" charset="0"/>
              <a:buChar char="•"/>
            </a:pPr>
            <a:endParaRPr lang="en-US" sz="2800" dirty="0">
              <a:latin typeface="Arial Narrow" panose="020B0606020202030204" pitchFamily="34" charset="0"/>
            </a:endParaRPr>
          </a:p>
          <a:p>
            <a:pPr lvl="1">
              <a:buFont typeface="Arial" pitchFamily="34" charset="0"/>
              <a:buChar char="•"/>
            </a:pPr>
            <a:r>
              <a:rPr lang="en-US" sz="2800" dirty="0">
                <a:latin typeface="Arial Narrow" panose="020B0606020202030204" pitchFamily="34" charset="0"/>
              </a:rPr>
              <a:t>C++ Instead of Java</a:t>
            </a:r>
          </a:p>
          <a:p>
            <a:pPr lvl="1">
              <a:buFont typeface="Arial" pitchFamily="34" charset="0"/>
              <a:buChar char="•"/>
            </a:pPr>
            <a:r>
              <a:rPr lang="en-US" sz="2800" b="1" u="sng" dirty="0">
                <a:latin typeface="Arial Narrow" panose="020B0606020202030204" pitchFamily="34" charset="0"/>
              </a:rPr>
              <a:t>Runtime Code Generation</a:t>
            </a:r>
          </a:p>
          <a:p>
            <a:pPr lvl="1">
              <a:buFont typeface="Arial" pitchFamily="34" charset="0"/>
              <a:buChar char="•"/>
            </a:pPr>
            <a:r>
              <a:rPr lang="en-US" sz="2800" b="1" u="sng" dirty="0">
                <a:latin typeface="Arial Narrow" panose="020B0606020202030204" pitchFamily="34" charset="0"/>
              </a:rPr>
              <a:t>New Execution Engine </a:t>
            </a:r>
            <a:r>
              <a:rPr lang="en-US" sz="2800" dirty="0">
                <a:latin typeface="Arial Narrow" panose="020B0606020202030204" pitchFamily="34" charset="0"/>
              </a:rPr>
              <a:t>( Not Map Reduce )</a:t>
            </a:r>
          </a:p>
          <a:p>
            <a:pPr lvl="1">
              <a:buFont typeface="Arial" pitchFamily="34" charset="0"/>
              <a:buChar char="•"/>
            </a:pPr>
            <a:r>
              <a:rPr lang="en-US" sz="2800" dirty="0">
                <a:latin typeface="Arial Narrow" panose="020B0606020202030204" pitchFamily="34" charset="0"/>
              </a:rPr>
              <a:t>Optimized Data/File Format – </a:t>
            </a:r>
            <a:r>
              <a:rPr lang="en-US" sz="2800" b="1" u="sng" dirty="0">
                <a:latin typeface="Arial Narrow" panose="020B0606020202030204" pitchFamily="34" charset="0"/>
              </a:rPr>
              <a:t>Parquet (Columnar Compressed)</a:t>
            </a:r>
          </a:p>
        </p:txBody>
      </p:sp>
      <p:sp>
        <p:nvSpPr>
          <p:cNvPr id="5" name="Slide Number Placeholder 4"/>
          <p:cNvSpPr>
            <a:spLocks noGrp="1"/>
          </p:cNvSpPr>
          <p:nvPr>
            <p:ph type="sldNum" sz="quarter" idx="12"/>
          </p:nvPr>
        </p:nvSpPr>
        <p:spPr>
          <a:xfrm>
            <a:off x="8229600" y="6356350"/>
            <a:ext cx="457200" cy="365125"/>
          </a:xfrm>
        </p:spPr>
        <p:txBody>
          <a:bodyPr/>
          <a:lstStyle/>
          <a:p>
            <a:fld id="{EC08FADA-295A-4AE2-BFE1-0774EDEA8BF4}"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71800" y="0"/>
            <a:ext cx="3429000" cy="707886"/>
          </a:xfrm>
          <a:prstGeom prst="rect">
            <a:avLst/>
          </a:prstGeom>
          <a:noFill/>
        </p:spPr>
        <p:txBody>
          <a:bodyPr wrap="square" rtlCol="0">
            <a:spAutoFit/>
          </a:bodyPr>
          <a:lstStyle/>
          <a:p>
            <a:r>
              <a:rPr lang="en-US" sz="4000" b="1" dirty="0">
                <a:solidFill>
                  <a:srgbClr val="FF0000"/>
                </a:solidFill>
              </a:rPr>
              <a:t>Apache Drill</a:t>
            </a:r>
          </a:p>
        </p:txBody>
      </p:sp>
      <p:sp>
        <p:nvSpPr>
          <p:cNvPr id="5" name="Slide Number Placeholder 4"/>
          <p:cNvSpPr>
            <a:spLocks noGrp="1"/>
          </p:cNvSpPr>
          <p:nvPr>
            <p:ph type="sldNum" sz="quarter" idx="12"/>
          </p:nvPr>
        </p:nvSpPr>
        <p:spPr/>
        <p:txBody>
          <a:bodyPr/>
          <a:lstStyle/>
          <a:p>
            <a:fld id="{EC08FADA-295A-4AE2-BFE1-0774EDEA8BF4}" type="slidenum">
              <a:rPr lang="en-US" smtClean="0"/>
              <a:pPr/>
              <a:t>28</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28600" y="914400"/>
            <a:ext cx="8676598" cy="4538662"/>
          </a:xfrm>
          <a:prstGeom prst="rect">
            <a:avLst/>
          </a:prstGeom>
          <a:noFill/>
          <a:ln w="9525">
            <a:noFill/>
            <a:miter lim="800000"/>
            <a:headEnd/>
            <a:tailEnd/>
          </a:ln>
        </p:spPr>
      </p:pic>
      <p:sp>
        <p:nvSpPr>
          <p:cNvPr id="6" name="TextBox 5"/>
          <p:cNvSpPr txBox="1"/>
          <p:nvPr/>
        </p:nvSpPr>
        <p:spPr>
          <a:xfrm>
            <a:off x="8001000" y="5562600"/>
            <a:ext cx="881513" cy="215444"/>
          </a:xfrm>
          <a:prstGeom prst="rect">
            <a:avLst/>
          </a:prstGeom>
          <a:noFill/>
        </p:spPr>
        <p:txBody>
          <a:bodyPr wrap="square" rtlCol="0">
            <a:spAutoFit/>
          </a:bodyPr>
          <a:lstStyle/>
          <a:p>
            <a:pPr algn="r"/>
            <a:r>
              <a:rPr lang="en-US" sz="800" dirty="0"/>
              <a:t>MapR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76200"/>
            <a:ext cx="7924800" cy="707886"/>
          </a:xfrm>
          <a:prstGeom prst="rect">
            <a:avLst/>
          </a:prstGeom>
          <a:noFill/>
        </p:spPr>
        <p:txBody>
          <a:bodyPr wrap="square" rtlCol="0">
            <a:spAutoFit/>
          </a:bodyPr>
          <a:lstStyle/>
          <a:p>
            <a:r>
              <a:rPr lang="en-US" sz="4000" b="1" dirty="0">
                <a:solidFill>
                  <a:srgbClr val="FF0000"/>
                </a:solidFill>
              </a:rPr>
              <a:t>Apache Drill - Architecture</a:t>
            </a:r>
          </a:p>
        </p:txBody>
      </p:sp>
      <p:sp>
        <p:nvSpPr>
          <p:cNvPr id="5" name="Slide Number Placeholder 4"/>
          <p:cNvSpPr>
            <a:spLocks noGrp="1"/>
          </p:cNvSpPr>
          <p:nvPr>
            <p:ph type="sldNum" sz="quarter" idx="12"/>
          </p:nvPr>
        </p:nvSpPr>
        <p:spPr/>
        <p:txBody>
          <a:bodyPr/>
          <a:lstStyle/>
          <a:p>
            <a:fld id="{EC08FADA-295A-4AE2-BFE1-0774EDEA8BF4}" type="slidenum">
              <a:rPr lang="en-US" smtClean="0"/>
              <a:pPr/>
              <a:t>29</a:t>
            </a:fld>
            <a:endParaRPr lang="en-US" dirty="0"/>
          </a:p>
        </p:txBody>
      </p:sp>
      <p:sp>
        <p:nvSpPr>
          <p:cNvPr id="6" name="Rectangle 5"/>
          <p:cNvSpPr/>
          <p:nvPr/>
        </p:nvSpPr>
        <p:spPr>
          <a:xfrm>
            <a:off x="838200" y="1066800"/>
            <a:ext cx="8001000" cy="5509200"/>
          </a:xfrm>
          <a:prstGeom prst="rect">
            <a:avLst/>
          </a:prstGeom>
        </p:spPr>
        <p:txBody>
          <a:bodyPr wrap="square">
            <a:spAutoFit/>
          </a:bodyPr>
          <a:lstStyle/>
          <a:p>
            <a:r>
              <a:rPr lang="en-US" sz="3200" b="1" u="sng" dirty="0">
                <a:latin typeface="Arial Narrow" panose="020B0606020202030204" pitchFamily="34" charset="0"/>
              </a:rPr>
              <a:t>Interactive Analysis</a:t>
            </a:r>
            <a:r>
              <a:rPr lang="en-US" sz="3200" dirty="0">
                <a:latin typeface="Arial Narrow" panose="020B0606020202030204" pitchFamily="34" charset="0"/>
              </a:rPr>
              <a:t> : HDFS/Cassandra/Mongo</a:t>
            </a:r>
          </a:p>
          <a:p>
            <a:endParaRPr lang="en-US" sz="3200" dirty="0">
              <a:latin typeface="Arial Narrow" panose="020B0606020202030204" pitchFamily="34" charset="0"/>
            </a:endParaRPr>
          </a:p>
          <a:p>
            <a:r>
              <a:rPr lang="en-US" sz="3200" b="1" u="sng" dirty="0">
                <a:latin typeface="Arial Narrow" panose="020B0606020202030204" pitchFamily="34" charset="0"/>
              </a:rPr>
              <a:t>File Formats</a:t>
            </a:r>
            <a:r>
              <a:rPr lang="en-US" sz="3200" dirty="0">
                <a:latin typeface="Arial Narrow" panose="020B0606020202030204" pitchFamily="34" charset="0"/>
              </a:rPr>
              <a:t> - XML, JSON, Avro, Protocol Buffers</a:t>
            </a:r>
          </a:p>
          <a:p>
            <a:endParaRPr lang="en-US" sz="3200" dirty="0">
              <a:latin typeface="Arial Narrow" panose="020B0606020202030204" pitchFamily="34" charset="0"/>
            </a:endParaRPr>
          </a:p>
          <a:p>
            <a:r>
              <a:rPr lang="en-US" sz="3200" b="1" u="sng" dirty="0">
                <a:latin typeface="Arial Narrow" panose="020B0606020202030204" pitchFamily="34" charset="0"/>
              </a:rPr>
              <a:t>Drillbits</a:t>
            </a:r>
            <a:r>
              <a:rPr lang="en-US" sz="3200" dirty="0">
                <a:latin typeface="Arial Narrow" panose="020B0606020202030204" pitchFamily="34" charset="0"/>
              </a:rPr>
              <a:t> - DataNodes to provide Data Locality</a:t>
            </a:r>
          </a:p>
          <a:p>
            <a:endParaRPr lang="en-US" sz="3200" dirty="0">
              <a:latin typeface="Arial Narrow" panose="020B0606020202030204" pitchFamily="34" charset="0"/>
            </a:endParaRPr>
          </a:p>
          <a:p>
            <a:r>
              <a:rPr lang="en-US" sz="3200" dirty="0">
                <a:latin typeface="Arial Narrow" panose="020B0606020202030204" pitchFamily="34" charset="0"/>
              </a:rPr>
              <a:t>Query Optimization Can </a:t>
            </a:r>
            <a:r>
              <a:rPr lang="en-US" sz="3200" b="1" u="sng" dirty="0">
                <a:latin typeface="Arial Narrow" panose="020B0606020202030204" pitchFamily="34" charset="0"/>
              </a:rPr>
              <a:t>Plug Custom optimizers</a:t>
            </a:r>
          </a:p>
          <a:p>
            <a:endParaRPr lang="en-US" sz="3200" dirty="0">
              <a:latin typeface="Arial Narrow" panose="020B0606020202030204" pitchFamily="34" charset="0"/>
            </a:endParaRPr>
          </a:p>
          <a:p>
            <a:r>
              <a:rPr lang="en-US" sz="3200" dirty="0">
                <a:latin typeface="Arial Narrow" panose="020B0606020202030204" pitchFamily="34" charset="0"/>
              </a:rPr>
              <a:t>Correlated Sub Query, Analytics Function</a:t>
            </a:r>
          </a:p>
          <a:p>
            <a:endParaRPr lang="en-US" sz="3200" dirty="0">
              <a:latin typeface="Arial Narrow" panose="020B0606020202030204" pitchFamily="34" charset="0"/>
            </a:endParaRPr>
          </a:p>
          <a:p>
            <a:r>
              <a:rPr lang="en-US" sz="3200" b="1" u="sng" dirty="0">
                <a:latin typeface="Arial Narrow" panose="020B0606020202030204" pitchFamily="34" charset="0"/>
              </a:rPr>
              <a:t>Dynamic Data Schema Discovery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0"/>
            <a:ext cx="3200400" cy="707886"/>
          </a:xfrm>
          <a:prstGeom prst="rect">
            <a:avLst/>
          </a:prstGeom>
          <a:noFill/>
        </p:spPr>
        <p:txBody>
          <a:bodyPr wrap="square" rtlCol="0">
            <a:spAutoFit/>
          </a:bodyPr>
          <a:lstStyle/>
          <a:p>
            <a:r>
              <a:rPr lang="en-US" sz="4000" b="1" dirty="0">
                <a:solidFill>
                  <a:srgbClr val="FF0000"/>
                </a:solidFill>
              </a:rPr>
              <a:t>Apache Drill</a:t>
            </a:r>
          </a:p>
        </p:txBody>
      </p:sp>
      <p:sp>
        <p:nvSpPr>
          <p:cNvPr id="5" name="Slide Number Placeholder 4"/>
          <p:cNvSpPr>
            <a:spLocks noGrp="1"/>
          </p:cNvSpPr>
          <p:nvPr>
            <p:ph type="sldNum" sz="quarter" idx="12"/>
          </p:nvPr>
        </p:nvSpPr>
        <p:spPr/>
        <p:txBody>
          <a:bodyPr/>
          <a:lstStyle/>
          <a:p>
            <a:fld id="{EC08FADA-295A-4AE2-BFE1-0774EDEA8BF4}" type="slidenum">
              <a:rPr lang="en-US" smtClean="0"/>
              <a:pPr/>
              <a:t>30</a:t>
            </a:fld>
            <a:endParaRPr lang="en-US" dirty="0"/>
          </a:p>
        </p:txBody>
      </p:sp>
      <p:sp>
        <p:nvSpPr>
          <p:cNvPr id="6" name="Rectangle 5"/>
          <p:cNvSpPr/>
          <p:nvPr/>
        </p:nvSpPr>
        <p:spPr>
          <a:xfrm>
            <a:off x="718088" y="1143000"/>
            <a:ext cx="8458200" cy="5078313"/>
          </a:xfrm>
          <a:prstGeom prst="rect">
            <a:avLst/>
          </a:prstGeom>
        </p:spPr>
        <p:txBody>
          <a:bodyPr wrap="square">
            <a:spAutoFit/>
          </a:bodyPr>
          <a:lstStyle/>
          <a:p>
            <a:r>
              <a:rPr lang="en-US" sz="3600" dirty="0">
                <a:latin typeface="Arial Narrow" panose="020B0606020202030204" pitchFamily="34" charset="0"/>
              </a:rPr>
              <a:t>Support for user-deﬁned functions (UDF)</a:t>
            </a:r>
          </a:p>
          <a:p>
            <a:endParaRPr lang="en-US" sz="3600" dirty="0">
              <a:latin typeface="Arial Narrow" panose="020B0606020202030204" pitchFamily="34" charset="0"/>
            </a:endParaRPr>
          </a:p>
          <a:p>
            <a:r>
              <a:rPr lang="en-US" sz="3600" b="1" u="sng" dirty="0">
                <a:latin typeface="Arial Narrow" panose="020B0606020202030204" pitchFamily="34" charset="0"/>
              </a:rPr>
              <a:t>Nested data</a:t>
            </a:r>
            <a:r>
              <a:rPr lang="en-US" sz="3600" dirty="0">
                <a:latin typeface="Arial Narrow" panose="020B0606020202030204" pitchFamily="34" charset="0"/>
              </a:rPr>
              <a:t> as a ﬁrst-class citizen</a:t>
            </a:r>
          </a:p>
          <a:p>
            <a:endParaRPr lang="en-US" sz="3600" dirty="0">
              <a:latin typeface="Arial Narrow" panose="020B0606020202030204" pitchFamily="34" charset="0"/>
            </a:endParaRPr>
          </a:p>
          <a:p>
            <a:r>
              <a:rPr lang="en-US" sz="3600" dirty="0">
                <a:latin typeface="Arial Narrow" panose="020B0606020202030204" pitchFamily="34" charset="0"/>
              </a:rPr>
              <a:t>Drill – </a:t>
            </a:r>
            <a:r>
              <a:rPr lang="en-US" sz="3600" b="1" u="sng" dirty="0">
                <a:latin typeface="Arial Narrow" panose="020B0606020202030204" pitchFamily="34" charset="0"/>
              </a:rPr>
              <a:t>Schema Discovery on the Fly</a:t>
            </a:r>
          </a:p>
          <a:p>
            <a:pPr marL="571500" indent="-571500">
              <a:buFont typeface="Arial" panose="020B0604020202020204" pitchFamily="34" charset="0"/>
              <a:buChar char="•"/>
            </a:pPr>
            <a:r>
              <a:rPr lang="en-US" sz="3600" dirty="0">
                <a:latin typeface="Arial Narrow" panose="020B0606020202030204" pitchFamily="34" charset="0"/>
              </a:rPr>
              <a:t>Relational Engines – Schema on Write</a:t>
            </a:r>
          </a:p>
          <a:p>
            <a:pPr marL="571500" indent="-571500">
              <a:buFont typeface="Arial" panose="020B0604020202020204" pitchFamily="34" charset="0"/>
              <a:buChar char="•"/>
            </a:pPr>
            <a:r>
              <a:rPr lang="en-US" sz="3600" dirty="0">
                <a:latin typeface="Arial Narrow" panose="020B0606020202030204" pitchFamily="34" charset="0"/>
              </a:rPr>
              <a:t>Hive, Impala – Schema on Read</a:t>
            </a:r>
          </a:p>
          <a:p>
            <a:pPr marL="571500" indent="-571500">
              <a:buFont typeface="Arial" panose="020B0604020202020204" pitchFamily="34" charset="0"/>
              <a:buChar char="•"/>
            </a:pPr>
            <a:r>
              <a:rPr lang="en-US" sz="3600" dirty="0">
                <a:latin typeface="Arial Narrow" panose="020B0606020202030204" pitchFamily="34" charset="0"/>
              </a:rPr>
              <a:t>Apache Drill – </a:t>
            </a:r>
            <a:r>
              <a:rPr lang="en-US" sz="3600" b="1" u="sng" dirty="0">
                <a:latin typeface="Arial Narrow" panose="020B0606020202030204" pitchFamily="34" charset="0"/>
              </a:rPr>
              <a:t>Schema on the Fly</a:t>
            </a:r>
          </a:p>
          <a:p>
            <a:r>
              <a:rPr lang="en-US" sz="3600" dirty="0">
                <a:latin typeface="Arial Narrow" panose="020B0606020202030204" pitchFamily="34" charset="0"/>
              </a:rPr>
              <a:t>	(evolving schema or schema-less)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941887" y="4939761"/>
            <a:ext cx="1877513" cy="77531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t>DFS/HBase/Hive</a:t>
            </a:r>
          </a:p>
        </p:txBody>
      </p:sp>
      <p:sp>
        <p:nvSpPr>
          <p:cNvPr id="14" name="Rectangle 13"/>
          <p:cNvSpPr/>
          <p:nvPr/>
        </p:nvSpPr>
        <p:spPr>
          <a:xfrm>
            <a:off x="3352800" y="4939761"/>
            <a:ext cx="1904999" cy="77531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t>DFS/HBase/Hive</a:t>
            </a:r>
          </a:p>
        </p:txBody>
      </p:sp>
      <p:sp>
        <p:nvSpPr>
          <p:cNvPr id="16" name="Rectangle 15"/>
          <p:cNvSpPr/>
          <p:nvPr/>
        </p:nvSpPr>
        <p:spPr>
          <a:xfrm>
            <a:off x="5454366" y="4939761"/>
            <a:ext cx="1937034" cy="77531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t>DFS/HBase/Hive</a:t>
            </a:r>
          </a:p>
        </p:txBody>
      </p:sp>
      <p:sp>
        <p:nvSpPr>
          <p:cNvPr id="4" name="Rectangle 3"/>
          <p:cNvSpPr/>
          <p:nvPr/>
        </p:nvSpPr>
        <p:spPr>
          <a:xfrm>
            <a:off x="941887" y="3526974"/>
            <a:ext cx="1346247" cy="77531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a:t>Drillbit/</a:t>
            </a:r>
          </a:p>
          <a:p>
            <a:pPr algn="ctr"/>
            <a:r>
              <a:rPr lang="en-US" sz="2400" dirty="0"/>
              <a:t>Foreman</a:t>
            </a:r>
          </a:p>
        </p:txBody>
      </p:sp>
      <p:sp>
        <p:nvSpPr>
          <p:cNvPr id="25" name="Rectangle 24"/>
          <p:cNvSpPr/>
          <p:nvPr/>
        </p:nvSpPr>
        <p:spPr>
          <a:xfrm>
            <a:off x="3440178" y="3526974"/>
            <a:ext cx="1346247" cy="77531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a:t>Drillbit</a:t>
            </a:r>
          </a:p>
        </p:txBody>
      </p:sp>
      <p:sp>
        <p:nvSpPr>
          <p:cNvPr id="28" name="Rectangle 27"/>
          <p:cNvSpPr/>
          <p:nvPr/>
        </p:nvSpPr>
        <p:spPr>
          <a:xfrm>
            <a:off x="5867400" y="3505200"/>
            <a:ext cx="1346247" cy="77531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a:t>Drillbit</a:t>
            </a:r>
          </a:p>
        </p:txBody>
      </p:sp>
      <p:sp>
        <p:nvSpPr>
          <p:cNvPr id="8" name="Rectangle 7"/>
          <p:cNvSpPr/>
          <p:nvPr/>
        </p:nvSpPr>
        <p:spPr>
          <a:xfrm>
            <a:off x="304800" y="1066800"/>
            <a:ext cx="1320800" cy="635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t>Query</a:t>
            </a:r>
          </a:p>
        </p:txBody>
      </p:sp>
      <p:sp>
        <p:nvSpPr>
          <p:cNvPr id="12" name="TextBox 11"/>
          <p:cNvSpPr txBox="1"/>
          <p:nvPr/>
        </p:nvSpPr>
        <p:spPr>
          <a:xfrm>
            <a:off x="2057400" y="990600"/>
            <a:ext cx="5358903" cy="400110"/>
          </a:xfrm>
          <a:prstGeom prst="rect">
            <a:avLst/>
          </a:prstGeom>
          <a:noFill/>
        </p:spPr>
        <p:txBody>
          <a:bodyPr wrap="none" rtlCol="0">
            <a:spAutoFit/>
          </a:bodyPr>
          <a:lstStyle/>
          <a:p>
            <a:r>
              <a:rPr lang="en-US" sz="2000" dirty="0"/>
              <a:t>1. Query comes to Drillbit (JDBC, ODBC, CLI, REST)</a:t>
            </a:r>
          </a:p>
        </p:txBody>
      </p:sp>
      <p:sp>
        <p:nvSpPr>
          <p:cNvPr id="33" name="TextBox 32"/>
          <p:cNvSpPr txBox="1"/>
          <p:nvPr/>
        </p:nvSpPr>
        <p:spPr>
          <a:xfrm>
            <a:off x="2057400" y="1447800"/>
            <a:ext cx="7086600" cy="400110"/>
          </a:xfrm>
          <a:prstGeom prst="rect">
            <a:avLst/>
          </a:prstGeom>
          <a:noFill/>
        </p:spPr>
        <p:txBody>
          <a:bodyPr wrap="square" rtlCol="0">
            <a:spAutoFit/>
          </a:bodyPr>
          <a:lstStyle/>
          <a:p>
            <a:r>
              <a:rPr lang="en-US" sz="2000" dirty="0"/>
              <a:t>2. Drillbit generates execution plan - query optimization &amp; locality</a:t>
            </a:r>
          </a:p>
        </p:txBody>
      </p:sp>
      <p:sp>
        <p:nvSpPr>
          <p:cNvPr id="34" name="TextBox 33"/>
          <p:cNvSpPr txBox="1"/>
          <p:nvPr/>
        </p:nvSpPr>
        <p:spPr>
          <a:xfrm>
            <a:off x="2057400" y="1905000"/>
            <a:ext cx="4784387" cy="400110"/>
          </a:xfrm>
          <a:prstGeom prst="rect">
            <a:avLst/>
          </a:prstGeom>
          <a:noFill/>
        </p:spPr>
        <p:txBody>
          <a:bodyPr wrap="none" rtlCol="0">
            <a:spAutoFit/>
          </a:bodyPr>
          <a:lstStyle/>
          <a:p>
            <a:r>
              <a:rPr lang="en-US" sz="2000" dirty="0"/>
              <a:t>3. Fragments are farmed to individual nodes</a:t>
            </a:r>
          </a:p>
        </p:txBody>
      </p:sp>
      <p:sp>
        <p:nvSpPr>
          <p:cNvPr id="35" name="TextBox 34"/>
          <p:cNvSpPr txBox="1"/>
          <p:nvPr/>
        </p:nvSpPr>
        <p:spPr>
          <a:xfrm>
            <a:off x="2057400" y="2362200"/>
            <a:ext cx="3915944" cy="400110"/>
          </a:xfrm>
          <a:prstGeom prst="rect">
            <a:avLst/>
          </a:prstGeom>
          <a:noFill/>
        </p:spPr>
        <p:txBody>
          <a:bodyPr wrap="none" rtlCol="0">
            <a:spAutoFit/>
          </a:bodyPr>
          <a:lstStyle/>
          <a:p>
            <a:r>
              <a:rPr lang="en-US" sz="2000" dirty="0"/>
              <a:t>4. Result is returned to driving node</a:t>
            </a:r>
          </a:p>
        </p:txBody>
      </p:sp>
      <p:sp>
        <p:nvSpPr>
          <p:cNvPr id="19" name="TextBox 18"/>
          <p:cNvSpPr txBox="1"/>
          <p:nvPr/>
        </p:nvSpPr>
        <p:spPr>
          <a:xfrm>
            <a:off x="304800" y="0"/>
            <a:ext cx="7924800" cy="707886"/>
          </a:xfrm>
          <a:prstGeom prst="rect">
            <a:avLst/>
          </a:prstGeom>
          <a:noFill/>
        </p:spPr>
        <p:txBody>
          <a:bodyPr wrap="square" rtlCol="0">
            <a:spAutoFit/>
          </a:bodyPr>
          <a:lstStyle/>
          <a:p>
            <a:r>
              <a:rPr lang="en-US" sz="4000" b="1" dirty="0">
                <a:solidFill>
                  <a:srgbClr val="FF0000"/>
                </a:solidFill>
              </a:rPr>
              <a:t>Apache Drill - Architecture</a:t>
            </a:r>
          </a:p>
        </p:txBody>
      </p:sp>
      <p:cxnSp>
        <p:nvCxnSpPr>
          <p:cNvPr id="21" name="Straight Arrow Connector 20"/>
          <p:cNvCxnSpPr>
            <a:stCxn id="4" idx="2"/>
          </p:cNvCxnSpPr>
          <p:nvPr/>
        </p:nvCxnSpPr>
        <p:spPr>
          <a:xfrm flipH="1">
            <a:off x="1600200" y="4302287"/>
            <a:ext cx="14811" cy="65071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4191000" y="4267200"/>
            <a:ext cx="14811" cy="65071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400800" y="4267200"/>
            <a:ext cx="14811" cy="65071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4" name="Left-Right Arrow 23"/>
          <p:cNvSpPr/>
          <p:nvPr/>
        </p:nvSpPr>
        <p:spPr>
          <a:xfrm>
            <a:off x="2362200" y="3810000"/>
            <a:ext cx="9906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Left-Right Arrow 25"/>
          <p:cNvSpPr/>
          <p:nvPr/>
        </p:nvSpPr>
        <p:spPr>
          <a:xfrm>
            <a:off x="4800600" y="3810000"/>
            <a:ext cx="9906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533400" y="2133600"/>
            <a:ext cx="1320800" cy="635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t>Driver</a:t>
            </a:r>
          </a:p>
        </p:txBody>
      </p:sp>
      <p:cxnSp>
        <p:nvCxnSpPr>
          <p:cNvPr id="31" name="Straight Arrow Connector 30"/>
          <p:cNvCxnSpPr/>
          <p:nvPr/>
        </p:nvCxnSpPr>
        <p:spPr>
          <a:xfrm>
            <a:off x="762000" y="1676400"/>
            <a:ext cx="304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4" idx="0"/>
          </p:cNvCxnSpPr>
          <p:nvPr/>
        </p:nvCxnSpPr>
        <p:spPr>
          <a:xfrm>
            <a:off x="1143000" y="2743200"/>
            <a:ext cx="472011" cy="7837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90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33" grpId="0"/>
      <p:bldP spid="34" grpId="0"/>
      <p:bldP spid="35" grpId="0"/>
      <p:bldP spid="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6600" y="0"/>
            <a:ext cx="2311851" cy="707886"/>
          </a:xfrm>
          <a:prstGeom prst="rect">
            <a:avLst/>
          </a:prstGeom>
          <a:noFill/>
        </p:spPr>
        <p:txBody>
          <a:bodyPr wrap="none" rtlCol="0">
            <a:spAutoFit/>
          </a:bodyPr>
          <a:lstStyle/>
          <a:p>
            <a:r>
              <a:rPr lang="en-US" sz="4000" b="1" dirty="0">
                <a:solidFill>
                  <a:srgbClr val="FF0000"/>
                </a:solidFill>
              </a:rPr>
              <a:t>Spark SQL</a:t>
            </a:r>
          </a:p>
        </p:txBody>
      </p:sp>
      <p:sp>
        <p:nvSpPr>
          <p:cNvPr id="5" name="Slide Number Placeholder 4"/>
          <p:cNvSpPr>
            <a:spLocks noGrp="1"/>
          </p:cNvSpPr>
          <p:nvPr>
            <p:ph type="sldNum" sz="quarter" idx="12"/>
          </p:nvPr>
        </p:nvSpPr>
        <p:spPr/>
        <p:txBody>
          <a:bodyPr/>
          <a:lstStyle/>
          <a:p>
            <a:fld id="{EC08FADA-295A-4AE2-BFE1-0774EDEA8BF4}" type="slidenum">
              <a:rPr lang="en-US" smtClean="0"/>
              <a:pPr/>
              <a:t>32</a:t>
            </a:fld>
            <a:endParaRPr lang="en-US"/>
          </a:p>
        </p:txBody>
      </p:sp>
      <p:sp>
        <p:nvSpPr>
          <p:cNvPr id="6" name="Rectangle 5"/>
          <p:cNvSpPr/>
          <p:nvPr/>
        </p:nvSpPr>
        <p:spPr>
          <a:xfrm>
            <a:off x="228600" y="914401"/>
            <a:ext cx="8839200" cy="5016758"/>
          </a:xfrm>
          <a:prstGeom prst="rect">
            <a:avLst/>
          </a:prstGeom>
        </p:spPr>
        <p:txBody>
          <a:bodyPr wrap="square">
            <a:spAutoFit/>
          </a:bodyPr>
          <a:lstStyle/>
          <a:p>
            <a:r>
              <a:rPr lang="en-US" sz="3200" dirty="0">
                <a:latin typeface="Arial Narrow" panose="020B0606020202030204" pitchFamily="34" charset="0"/>
              </a:rPr>
              <a:t>Data sources - Text files, JSON, Hive, HDFS, Parquet, RDBMS</a:t>
            </a:r>
          </a:p>
          <a:p>
            <a:endParaRPr lang="en-US" sz="3200" dirty="0">
              <a:latin typeface="Arial Narrow" panose="020B0606020202030204" pitchFamily="34" charset="0"/>
            </a:endParaRPr>
          </a:p>
          <a:p>
            <a:r>
              <a:rPr lang="en-US" sz="3200" b="1" u="sng" dirty="0">
                <a:latin typeface="Arial Narrow" panose="020B0606020202030204" pitchFamily="34" charset="0"/>
              </a:rPr>
              <a:t>Static &amp; Dynamic Schema</a:t>
            </a:r>
          </a:p>
          <a:p>
            <a:endParaRPr lang="en-US" sz="3200" dirty="0">
              <a:latin typeface="Arial Narrow" panose="020B0606020202030204" pitchFamily="34" charset="0"/>
            </a:endParaRPr>
          </a:p>
          <a:p>
            <a:r>
              <a:rPr lang="en-US" sz="3200" dirty="0">
                <a:latin typeface="Arial Narrow" panose="020B0606020202030204" pitchFamily="34" charset="0"/>
              </a:rPr>
              <a:t>Higher level of programming abstraction – DataFrame &amp; Dataset</a:t>
            </a:r>
          </a:p>
          <a:p>
            <a:endParaRPr lang="en-US" sz="3200" dirty="0">
              <a:latin typeface="Arial Narrow" panose="020B0606020202030204" pitchFamily="34" charset="0"/>
            </a:endParaRPr>
          </a:p>
          <a:p>
            <a:r>
              <a:rPr lang="en-US" sz="3200" dirty="0">
                <a:latin typeface="Arial Narrow" panose="020B0606020202030204" pitchFamily="34" charset="0"/>
              </a:rPr>
              <a:t>Integration with </a:t>
            </a:r>
            <a:r>
              <a:rPr lang="en-US" sz="3200" b="1" u="sng" dirty="0">
                <a:latin typeface="Arial Narrow" panose="020B0606020202030204" pitchFamily="34" charset="0"/>
              </a:rPr>
              <a:t>Spark Streaming</a:t>
            </a:r>
            <a:r>
              <a:rPr lang="en-US" sz="3200" dirty="0">
                <a:latin typeface="Arial Narrow" panose="020B0606020202030204" pitchFamily="34" charset="0"/>
              </a:rPr>
              <a:t> – DStreams Transformed to DataFrames - SQL can be executed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9" name="Picture 3"/>
          <p:cNvPicPr>
            <a:picLocks noChangeAspect="1" noChangeArrowheads="1"/>
          </p:cNvPicPr>
          <p:nvPr/>
        </p:nvPicPr>
        <p:blipFill>
          <a:blip r:embed="rId2" cstate="print"/>
          <a:srcRect/>
          <a:stretch>
            <a:fillRect/>
          </a:stretch>
        </p:blipFill>
        <p:spPr bwMode="auto">
          <a:xfrm>
            <a:off x="0" y="990600"/>
            <a:ext cx="9144000" cy="4935638"/>
          </a:xfrm>
          <a:prstGeom prst="rect">
            <a:avLst/>
          </a:prstGeom>
          <a:noFill/>
          <a:ln w="9525">
            <a:noFill/>
            <a:miter lim="800000"/>
            <a:headEnd/>
            <a:tailEnd/>
          </a:ln>
        </p:spPr>
      </p:pic>
      <p:sp>
        <p:nvSpPr>
          <p:cNvPr id="5" name="TextBox 4"/>
          <p:cNvSpPr txBox="1"/>
          <p:nvPr/>
        </p:nvSpPr>
        <p:spPr>
          <a:xfrm>
            <a:off x="3276600" y="0"/>
            <a:ext cx="2311851" cy="707886"/>
          </a:xfrm>
          <a:prstGeom prst="rect">
            <a:avLst/>
          </a:prstGeom>
          <a:noFill/>
        </p:spPr>
        <p:txBody>
          <a:bodyPr wrap="none" rtlCol="0">
            <a:spAutoFit/>
          </a:bodyPr>
          <a:lstStyle/>
          <a:p>
            <a:r>
              <a:rPr lang="en-US" sz="4000" b="1" dirty="0">
                <a:solidFill>
                  <a:srgbClr val="FF0000"/>
                </a:solidFill>
              </a:rPr>
              <a:t>Spark SQL</a:t>
            </a:r>
          </a:p>
        </p:txBody>
      </p:sp>
      <p:sp>
        <p:nvSpPr>
          <p:cNvPr id="4" name="Slide Number Placeholder 3"/>
          <p:cNvSpPr>
            <a:spLocks noGrp="1"/>
          </p:cNvSpPr>
          <p:nvPr>
            <p:ph type="sldNum" sz="quarter" idx="12"/>
          </p:nvPr>
        </p:nvSpPr>
        <p:spPr/>
        <p:txBody>
          <a:bodyPr/>
          <a:lstStyle/>
          <a:p>
            <a:fld id="{EC08FADA-295A-4AE2-BFE1-0774EDEA8BF4}" type="slidenum">
              <a:rPr lang="en-US" smtClean="0"/>
              <a:pPr/>
              <a:t>33</a:t>
            </a:fld>
            <a:endParaRPr lang="en-US"/>
          </a:p>
        </p:txBody>
      </p:sp>
      <p:sp>
        <p:nvSpPr>
          <p:cNvPr id="6" name="TextBox 5"/>
          <p:cNvSpPr txBox="1"/>
          <p:nvPr/>
        </p:nvSpPr>
        <p:spPr>
          <a:xfrm>
            <a:off x="8262487" y="5926238"/>
            <a:ext cx="881513" cy="215444"/>
          </a:xfrm>
          <a:prstGeom prst="rect">
            <a:avLst/>
          </a:prstGeom>
          <a:noFill/>
        </p:spPr>
        <p:txBody>
          <a:bodyPr wrap="square" rtlCol="0">
            <a:spAutoFit/>
          </a:bodyPr>
          <a:lstStyle/>
          <a:p>
            <a:pPr algn="r"/>
            <a:r>
              <a:rPr lang="en-US" sz="800" dirty="0"/>
              <a:t>Databricks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76600" y="0"/>
            <a:ext cx="3093154" cy="707886"/>
          </a:xfrm>
          <a:prstGeom prst="rect">
            <a:avLst/>
          </a:prstGeom>
          <a:noFill/>
        </p:spPr>
        <p:txBody>
          <a:bodyPr wrap="none" rtlCol="0">
            <a:spAutoFit/>
          </a:bodyPr>
          <a:lstStyle/>
          <a:p>
            <a:r>
              <a:rPr lang="en-US" sz="4000" b="1" dirty="0">
                <a:solidFill>
                  <a:srgbClr val="FF0000"/>
                </a:solidFill>
              </a:rPr>
              <a:t>MPP Vs Batch</a:t>
            </a:r>
          </a:p>
        </p:txBody>
      </p:sp>
      <p:sp>
        <p:nvSpPr>
          <p:cNvPr id="4" name="Slide Number Placeholder 3"/>
          <p:cNvSpPr>
            <a:spLocks noGrp="1"/>
          </p:cNvSpPr>
          <p:nvPr>
            <p:ph type="sldNum" sz="quarter" idx="12"/>
          </p:nvPr>
        </p:nvSpPr>
        <p:spPr/>
        <p:txBody>
          <a:bodyPr/>
          <a:lstStyle/>
          <a:p>
            <a:fld id="{EC08FADA-295A-4AE2-BFE1-0774EDEA8BF4}" type="slidenum">
              <a:rPr lang="en-US" smtClean="0"/>
              <a:pPr/>
              <a:t>34</a:t>
            </a:fld>
            <a:endParaRPr lang="en-US"/>
          </a:p>
        </p:txBody>
      </p:sp>
      <p:graphicFrame>
        <p:nvGraphicFramePr>
          <p:cNvPr id="7" name="Table 6"/>
          <p:cNvGraphicFramePr>
            <a:graphicFrameLocks noGrp="1"/>
          </p:cNvGraphicFramePr>
          <p:nvPr/>
        </p:nvGraphicFramePr>
        <p:xfrm>
          <a:off x="304799" y="685802"/>
          <a:ext cx="8610600" cy="5608697"/>
        </p:xfrm>
        <a:graphic>
          <a:graphicData uri="http://schemas.openxmlformats.org/drawingml/2006/table">
            <a:tbl>
              <a:tblPr/>
              <a:tblGrid>
                <a:gridCol w="1219201">
                  <a:extLst>
                    <a:ext uri="{9D8B030D-6E8A-4147-A177-3AD203B41FA5}">
                      <a16:colId xmlns:a16="http://schemas.microsoft.com/office/drawing/2014/main" val="20000"/>
                    </a:ext>
                  </a:extLst>
                </a:gridCol>
                <a:gridCol w="3764223">
                  <a:extLst>
                    <a:ext uri="{9D8B030D-6E8A-4147-A177-3AD203B41FA5}">
                      <a16:colId xmlns:a16="http://schemas.microsoft.com/office/drawing/2014/main" val="20001"/>
                    </a:ext>
                  </a:extLst>
                </a:gridCol>
                <a:gridCol w="3627176">
                  <a:extLst>
                    <a:ext uri="{9D8B030D-6E8A-4147-A177-3AD203B41FA5}">
                      <a16:colId xmlns:a16="http://schemas.microsoft.com/office/drawing/2014/main" val="20002"/>
                    </a:ext>
                  </a:extLst>
                </a:gridCol>
              </a:tblGrid>
              <a:tr h="304420">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6989" marR="66989"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C0504D"/>
                    </a:solidFill>
                  </a:tcPr>
                </a:tc>
                <a:tc>
                  <a:txBody>
                    <a:bodyPr/>
                    <a:lstStyle/>
                    <a:p>
                      <a:pPr marL="0" marR="0" algn="ctr">
                        <a:lnSpc>
                          <a:spcPct val="115000"/>
                        </a:lnSpc>
                        <a:spcBef>
                          <a:spcPts val="0"/>
                        </a:spcBef>
                        <a:spcAft>
                          <a:spcPts val="0"/>
                        </a:spcAft>
                      </a:pPr>
                      <a:r>
                        <a:rPr lang="en-US" sz="2000" b="1" dirty="0">
                          <a:solidFill>
                            <a:srgbClr val="C0C0C0"/>
                          </a:solidFill>
                          <a:latin typeface="Calibri"/>
                          <a:ea typeface="Calibri"/>
                          <a:cs typeface="Times New Roman"/>
                        </a:rPr>
                        <a:t>MPP</a:t>
                      </a:r>
                      <a:endParaRPr lang="en-US" sz="2000" dirty="0">
                        <a:latin typeface="Calibri"/>
                        <a:ea typeface="Calibri"/>
                        <a:cs typeface="Times New Roman"/>
                      </a:endParaRPr>
                    </a:p>
                  </a:txBody>
                  <a:tcPr marL="66989" marR="66989"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C0504D"/>
                    </a:solidFill>
                  </a:tcPr>
                </a:tc>
                <a:tc>
                  <a:txBody>
                    <a:bodyPr/>
                    <a:lstStyle/>
                    <a:p>
                      <a:pPr marL="0" marR="0" algn="ctr">
                        <a:lnSpc>
                          <a:spcPct val="115000"/>
                        </a:lnSpc>
                        <a:spcBef>
                          <a:spcPts val="0"/>
                        </a:spcBef>
                        <a:spcAft>
                          <a:spcPts val="0"/>
                        </a:spcAft>
                      </a:pPr>
                      <a:r>
                        <a:rPr lang="en-US" sz="2000" b="1" dirty="0">
                          <a:solidFill>
                            <a:srgbClr val="C0C0C0"/>
                          </a:solidFill>
                          <a:latin typeface="Calibri"/>
                          <a:ea typeface="Calibri"/>
                          <a:cs typeface="Times New Roman"/>
                        </a:rPr>
                        <a:t>Batch</a:t>
                      </a:r>
                      <a:endParaRPr lang="en-US" sz="2000" dirty="0">
                        <a:latin typeface="Calibri"/>
                        <a:ea typeface="Calibri"/>
                        <a:cs typeface="Times New Roman"/>
                      </a:endParaRPr>
                    </a:p>
                  </a:txBody>
                  <a:tcPr marL="66989" marR="66989"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1992573">
                <a:tc>
                  <a:txBody>
                    <a:bodyPr/>
                    <a:lstStyle/>
                    <a:p>
                      <a:pPr marL="0" marR="0">
                        <a:lnSpc>
                          <a:spcPct val="115000"/>
                        </a:lnSpc>
                        <a:spcBef>
                          <a:spcPts val="0"/>
                        </a:spcBef>
                        <a:spcAft>
                          <a:spcPts val="0"/>
                        </a:spcAft>
                      </a:pPr>
                      <a:r>
                        <a:rPr lang="en-US" sz="1600" b="1" dirty="0">
                          <a:latin typeface="Calibri"/>
                          <a:ea typeface="Calibri"/>
                          <a:cs typeface="Times New Roman"/>
                        </a:rPr>
                        <a:t>Design</a:t>
                      </a:r>
                      <a:endParaRPr lang="en-US" sz="1600" dirty="0">
                        <a:latin typeface="Calibri"/>
                        <a:ea typeface="Calibri"/>
                        <a:cs typeface="Times New Roman"/>
                      </a:endParaRPr>
                    </a:p>
                  </a:txBody>
                  <a:tcPr marL="66989" marR="66989"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Executor </a:t>
                      </a:r>
                      <a:endParaRPr lang="en-US" sz="1600" dirty="0">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600" dirty="0">
                          <a:solidFill>
                            <a:srgbClr val="666666"/>
                          </a:solidFill>
                          <a:latin typeface="Times New Roman"/>
                          <a:ea typeface="Times New Roman"/>
                          <a:cs typeface="Times New Roman"/>
                        </a:rPr>
                        <a:t>CPU</a:t>
                      </a:r>
                      <a:endParaRPr lang="en-US" sz="1600" dirty="0">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600" dirty="0">
                          <a:solidFill>
                            <a:srgbClr val="666666"/>
                          </a:solidFill>
                          <a:latin typeface="Times New Roman"/>
                          <a:ea typeface="Times New Roman"/>
                          <a:cs typeface="Times New Roman"/>
                        </a:rPr>
                        <a:t>Memory </a:t>
                      </a:r>
                      <a:endParaRPr lang="en-US" sz="1600" dirty="0">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600" dirty="0">
                          <a:solidFill>
                            <a:srgbClr val="666666"/>
                          </a:solidFill>
                          <a:latin typeface="Times New Roman"/>
                          <a:ea typeface="Times New Roman"/>
                          <a:cs typeface="Times New Roman"/>
                        </a:rPr>
                        <a:t>Disk</a:t>
                      </a:r>
                      <a:endParaRPr lang="en-US" sz="1600" dirty="0">
                        <a:latin typeface="Calibri"/>
                        <a:ea typeface="Calibri"/>
                        <a:cs typeface="Times New Roman"/>
                      </a:endParaRPr>
                    </a:p>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Processing task is bounded to specific executor holding required data shard</a:t>
                      </a:r>
                      <a:endParaRPr lang="en-US" sz="1600" dirty="0">
                        <a:latin typeface="Calibri"/>
                        <a:ea typeface="Calibri"/>
                        <a:cs typeface="Times New Roman"/>
                      </a:endParaRPr>
                    </a:p>
                  </a:txBody>
                  <a:tcPr marL="66989" marR="66989"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Tasks</a:t>
                      </a:r>
                      <a:endParaRPr lang="en-US" sz="1600" dirty="0">
                        <a:latin typeface="Calibri"/>
                        <a:ea typeface="Calibri"/>
                        <a:cs typeface="Times New Roman"/>
                      </a:endParaRPr>
                    </a:p>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Number of tasks has completely no relation to the number of executors.</a:t>
                      </a:r>
                      <a:endParaRPr lang="en-US" sz="1600" dirty="0">
                        <a:latin typeface="Calibri"/>
                        <a:ea typeface="Calibri"/>
                        <a:cs typeface="Times New Roman"/>
                      </a:endParaRPr>
                    </a:p>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#Tasks = #</a:t>
                      </a:r>
                      <a:r>
                        <a:rPr lang="en-US" sz="1600" dirty="0" err="1">
                          <a:solidFill>
                            <a:srgbClr val="666666"/>
                          </a:solidFill>
                          <a:latin typeface="Times New Roman"/>
                          <a:ea typeface="Times New Roman"/>
                          <a:cs typeface="Times New Roman"/>
                        </a:rPr>
                        <a:t>InputSplits</a:t>
                      </a:r>
                      <a:r>
                        <a:rPr lang="en-US" sz="1600" dirty="0">
                          <a:solidFill>
                            <a:srgbClr val="666666"/>
                          </a:solidFill>
                          <a:latin typeface="Times New Roman"/>
                          <a:ea typeface="Times New Roman"/>
                          <a:cs typeface="Times New Roman"/>
                        </a:rPr>
                        <a:t> = #HDFS blocks </a:t>
                      </a:r>
                      <a:endParaRPr lang="en-US" sz="1600" dirty="0">
                        <a:latin typeface="Calibri"/>
                        <a:ea typeface="Calibri"/>
                        <a:cs typeface="Times New Roman"/>
                      </a:endParaRPr>
                    </a:p>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Tasks assigned to executors in arbitrary order based on availability</a:t>
                      </a:r>
                      <a:endParaRPr lang="en-US" sz="1600" dirty="0">
                        <a:latin typeface="Calibri"/>
                        <a:ea typeface="Calibri"/>
                        <a:cs typeface="Times New Roman"/>
                      </a:endParaRPr>
                    </a:p>
                  </a:txBody>
                  <a:tcPr marL="66989" marR="66989"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val="10001"/>
                  </a:ext>
                </a:extLst>
              </a:tr>
              <a:tr h="2656764">
                <a:tc>
                  <a:txBody>
                    <a:bodyPr/>
                    <a:lstStyle/>
                    <a:p>
                      <a:pPr marL="0" marR="0">
                        <a:lnSpc>
                          <a:spcPct val="115000"/>
                        </a:lnSpc>
                        <a:spcBef>
                          <a:spcPts val="0"/>
                        </a:spcBef>
                        <a:spcAft>
                          <a:spcPts val="0"/>
                        </a:spcAft>
                      </a:pPr>
                      <a:r>
                        <a:rPr lang="en-US" sz="1600" b="1" dirty="0">
                          <a:latin typeface="Calibri"/>
                          <a:ea typeface="Calibri"/>
                          <a:cs typeface="Times New Roman"/>
                        </a:rPr>
                        <a:t>Problem</a:t>
                      </a:r>
                      <a:endParaRPr lang="en-US" sz="1600" dirty="0">
                        <a:latin typeface="Calibri"/>
                        <a:ea typeface="Calibri"/>
                        <a:cs typeface="Times New Roman"/>
                      </a:endParaRPr>
                    </a:p>
                  </a:txBody>
                  <a:tcPr marL="66989" marR="66989"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u="sng" dirty="0">
                          <a:solidFill>
                            <a:srgbClr val="666666"/>
                          </a:solidFill>
                          <a:latin typeface="Times New Roman"/>
                          <a:ea typeface="Times New Roman"/>
                          <a:cs typeface="Times New Roman"/>
                        </a:rPr>
                        <a:t>Stragglers</a:t>
                      </a:r>
                      <a:r>
                        <a:rPr lang="en-US" sz="1600" dirty="0">
                          <a:latin typeface="Calibri"/>
                          <a:ea typeface="Calibri"/>
                          <a:cs typeface="Times New Roman"/>
                        </a:rPr>
                        <a:t> - </a:t>
                      </a:r>
                      <a:r>
                        <a:rPr lang="en-US" sz="1600" dirty="0">
                          <a:solidFill>
                            <a:srgbClr val="666666"/>
                          </a:solidFill>
                          <a:latin typeface="Times New Roman"/>
                          <a:ea typeface="Times New Roman"/>
                          <a:cs typeface="Times New Roman"/>
                        </a:rPr>
                        <a:t>MPP would always have a node with a degraded disk array, which would lead to degraded performance for this node</a:t>
                      </a:r>
                      <a:endParaRPr lang="en-US" sz="1600" dirty="0">
                        <a:latin typeface="Calibri"/>
                        <a:ea typeface="Calibri"/>
                        <a:cs typeface="Times New Roman"/>
                      </a:endParaRPr>
                    </a:p>
                    <a:p>
                      <a:pPr marL="0" marR="0">
                        <a:lnSpc>
                          <a:spcPct val="115000"/>
                        </a:lnSpc>
                        <a:spcBef>
                          <a:spcPts val="0"/>
                        </a:spcBef>
                        <a:spcAft>
                          <a:spcPts val="0"/>
                        </a:spcAft>
                      </a:pPr>
                      <a:endParaRPr lang="en-US" sz="1600" u="sng" dirty="0">
                        <a:solidFill>
                          <a:srgbClr val="666666"/>
                        </a:solidFill>
                        <a:latin typeface="Times New Roman"/>
                        <a:ea typeface="Times New Roman"/>
                        <a:cs typeface="Times New Roman"/>
                      </a:endParaRPr>
                    </a:p>
                    <a:p>
                      <a:pPr marL="0" marR="0">
                        <a:lnSpc>
                          <a:spcPct val="115000"/>
                        </a:lnSpc>
                        <a:spcBef>
                          <a:spcPts val="0"/>
                        </a:spcBef>
                        <a:spcAft>
                          <a:spcPts val="0"/>
                        </a:spcAft>
                      </a:pPr>
                      <a:endParaRPr lang="en-US" sz="1600" u="sng" dirty="0">
                        <a:solidFill>
                          <a:srgbClr val="666666"/>
                        </a:solidFill>
                        <a:latin typeface="Times New Roman"/>
                        <a:ea typeface="Times New Roman"/>
                        <a:cs typeface="Times New Roman"/>
                      </a:endParaRPr>
                    </a:p>
                    <a:p>
                      <a:pPr marL="0" marR="0">
                        <a:lnSpc>
                          <a:spcPct val="115000"/>
                        </a:lnSpc>
                        <a:spcBef>
                          <a:spcPts val="0"/>
                        </a:spcBef>
                        <a:spcAft>
                          <a:spcPts val="0"/>
                        </a:spcAft>
                      </a:pPr>
                      <a:r>
                        <a:rPr lang="en-US" sz="1600" u="sng" dirty="0">
                          <a:solidFill>
                            <a:srgbClr val="666666"/>
                          </a:solidFill>
                          <a:latin typeface="Times New Roman"/>
                          <a:ea typeface="Times New Roman"/>
                          <a:cs typeface="Times New Roman"/>
                        </a:rPr>
                        <a:t>Solved in Batch</a:t>
                      </a:r>
                      <a:endParaRPr lang="en-US" sz="1600" dirty="0">
                        <a:latin typeface="Calibri"/>
                        <a:ea typeface="Calibri"/>
                        <a:cs typeface="Times New Roman"/>
                      </a:endParaRPr>
                    </a:p>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Speculative execution helps with the degraded nodes - because of shared storage, which is impossible in MPP </a:t>
                      </a:r>
                      <a:endParaRPr lang="en-US" sz="1600" dirty="0">
                        <a:latin typeface="Calibri"/>
                        <a:ea typeface="Calibri"/>
                        <a:cs typeface="Times New Roman"/>
                      </a:endParaRPr>
                    </a:p>
                  </a:txBody>
                  <a:tcPr marL="66989" marR="66989"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666666"/>
                          </a:solidFill>
                          <a:latin typeface="Times New Roman"/>
                          <a:ea typeface="Times New Roman"/>
                          <a:cs typeface="Times New Roman"/>
                        </a:rPr>
                        <a:t>With MPP, you don’t need to put intermediate data on the Disk. </a:t>
                      </a:r>
                      <a:endParaRPr lang="en-US" sz="1600" dirty="0">
                        <a:latin typeface="Calibri"/>
                        <a:ea typeface="Calibri"/>
                        <a:cs typeface="Times New Roman"/>
                      </a:endParaRPr>
                    </a:p>
                    <a:p>
                      <a:pPr marL="0" marR="0">
                        <a:lnSpc>
                          <a:spcPct val="115000"/>
                        </a:lnSpc>
                        <a:spcBef>
                          <a:spcPts val="0"/>
                        </a:spcBef>
                        <a:spcAft>
                          <a:spcPts val="0"/>
                        </a:spcAft>
                      </a:pPr>
                      <a:r>
                        <a:rPr lang="en-US" sz="1600" u="sng" dirty="0">
                          <a:solidFill>
                            <a:srgbClr val="666666"/>
                          </a:solidFill>
                          <a:latin typeface="Times New Roman"/>
                          <a:ea typeface="Times New Roman"/>
                          <a:cs typeface="Times New Roman"/>
                        </a:rPr>
                        <a:t>Executor processes a task and STREAMS result to the next task</a:t>
                      </a:r>
                      <a:endParaRPr lang="en-US" sz="1600" dirty="0">
                        <a:latin typeface="Calibri"/>
                        <a:ea typeface="Calibri"/>
                        <a:cs typeface="Times New Roman"/>
                      </a:endParaRPr>
                    </a:p>
                    <a:p>
                      <a:pPr marL="0" marR="0">
                        <a:lnSpc>
                          <a:spcPct val="115000"/>
                        </a:lnSpc>
                        <a:spcBef>
                          <a:spcPts val="0"/>
                        </a:spcBef>
                        <a:spcAft>
                          <a:spcPts val="0"/>
                        </a:spcAft>
                      </a:pPr>
                      <a:endParaRPr lang="en-US" sz="1600" u="sng" dirty="0">
                        <a:solidFill>
                          <a:srgbClr val="666666"/>
                        </a:solidFill>
                        <a:latin typeface="Times New Roman"/>
                        <a:ea typeface="Times New Roman"/>
                        <a:cs typeface="Times New Roman"/>
                      </a:endParaRPr>
                    </a:p>
                    <a:p>
                      <a:pPr marL="0" marR="0">
                        <a:lnSpc>
                          <a:spcPct val="115000"/>
                        </a:lnSpc>
                        <a:spcBef>
                          <a:spcPts val="0"/>
                        </a:spcBef>
                        <a:spcAft>
                          <a:spcPts val="0"/>
                        </a:spcAft>
                      </a:pPr>
                      <a:r>
                        <a:rPr lang="en-US" sz="1600" u="sng" dirty="0">
                          <a:solidFill>
                            <a:srgbClr val="666666"/>
                          </a:solidFill>
                          <a:latin typeface="Times New Roman"/>
                          <a:ea typeface="Times New Roman"/>
                          <a:cs typeface="Times New Roman"/>
                        </a:rPr>
                        <a:t>Have no option</a:t>
                      </a:r>
                      <a:r>
                        <a:rPr lang="en-US" sz="1600" dirty="0">
                          <a:solidFill>
                            <a:srgbClr val="666666"/>
                          </a:solidFill>
                          <a:latin typeface="Times New Roman"/>
                          <a:ea typeface="Times New Roman"/>
                          <a:cs typeface="Times New Roman"/>
                        </a:rPr>
                        <a:t> but to </a:t>
                      </a:r>
                      <a:r>
                        <a:rPr lang="en-US" sz="1600" u="sng" dirty="0">
                          <a:solidFill>
                            <a:srgbClr val="059A91"/>
                          </a:solidFill>
                          <a:latin typeface="Times New Roman"/>
                          <a:ea typeface="Times New Roman"/>
                          <a:cs typeface="Times New Roman"/>
                          <a:hlinkClick r:id="rId2"/>
                        </a:rPr>
                        <a:t>store the intermediate results on the local drives</a:t>
                      </a:r>
                      <a:r>
                        <a:rPr lang="en-US" sz="1600" u="sng" dirty="0">
                          <a:solidFill>
                            <a:srgbClr val="059A91"/>
                          </a:solidFill>
                          <a:latin typeface="Times New Roman"/>
                          <a:ea typeface="Times New Roman"/>
                          <a:cs typeface="Times New Roman"/>
                        </a:rPr>
                        <a:t> results in High Latency</a:t>
                      </a:r>
                      <a:endParaRPr lang="en-US" sz="1600" dirty="0">
                        <a:latin typeface="Calibri"/>
                        <a:ea typeface="Calibri"/>
                        <a:cs typeface="Times New Roman"/>
                      </a:endParaRPr>
                    </a:p>
                  </a:txBody>
                  <a:tcPr marL="66989" marR="66989"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val="10002"/>
                  </a:ext>
                </a:extLst>
              </a:tr>
              <a:tr h="304420">
                <a:tc>
                  <a:txBody>
                    <a:bodyPr/>
                    <a:lstStyle/>
                    <a:p>
                      <a:pPr marL="0" marR="0">
                        <a:lnSpc>
                          <a:spcPct val="115000"/>
                        </a:lnSpc>
                        <a:spcBef>
                          <a:spcPts val="0"/>
                        </a:spcBef>
                        <a:spcAft>
                          <a:spcPts val="0"/>
                        </a:spcAft>
                      </a:pPr>
                      <a:r>
                        <a:rPr lang="en-US" sz="1600" b="1" dirty="0">
                          <a:latin typeface="Calibri"/>
                          <a:ea typeface="Calibri"/>
                          <a:cs typeface="Times New Roman"/>
                        </a:rPr>
                        <a:t>Concurrency</a:t>
                      </a:r>
                      <a:endParaRPr lang="en-US" sz="1600" dirty="0">
                        <a:latin typeface="Calibri"/>
                        <a:ea typeface="Calibri"/>
                        <a:cs typeface="Times New Roman"/>
                      </a:endParaRPr>
                    </a:p>
                  </a:txBody>
                  <a:tcPr marL="66989" marR="66989"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FF0000"/>
                          </a:solidFill>
                          <a:latin typeface="Calibri"/>
                          <a:ea typeface="Calibri"/>
                          <a:cs typeface="Times New Roman"/>
                        </a:rPr>
                        <a:t>Low</a:t>
                      </a:r>
                      <a:endParaRPr lang="en-US" sz="1600" dirty="0">
                        <a:latin typeface="Calibri"/>
                        <a:ea typeface="Calibri"/>
                        <a:cs typeface="Times New Roman"/>
                      </a:endParaRPr>
                    </a:p>
                  </a:txBody>
                  <a:tcPr marL="66989" marR="66989"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latin typeface="Calibri"/>
                          <a:ea typeface="Calibri"/>
                          <a:cs typeface="Times New Roman"/>
                        </a:rPr>
                        <a:t>High</a:t>
                      </a:r>
                    </a:p>
                  </a:txBody>
                  <a:tcPr marL="66989" marR="66989"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val="10003"/>
                  </a:ext>
                </a:extLst>
              </a:tr>
              <a:tr h="304420">
                <a:tc>
                  <a:txBody>
                    <a:bodyPr/>
                    <a:lstStyle/>
                    <a:p>
                      <a:pPr marL="0" marR="0">
                        <a:lnSpc>
                          <a:spcPct val="115000"/>
                        </a:lnSpc>
                        <a:spcBef>
                          <a:spcPts val="0"/>
                        </a:spcBef>
                        <a:spcAft>
                          <a:spcPts val="0"/>
                        </a:spcAft>
                      </a:pPr>
                      <a:r>
                        <a:rPr lang="en-US" sz="1600" b="1">
                          <a:latin typeface="Calibri"/>
                          <a:ea typeface="Calibri"/>
                          <a:cs typeface="Times New Roman"/>
                        </a:rPr>
                        <a:t>Latency</a:t>
                      </a:r>
                      <a:endParaRPr lang="en-US" sz="1600">
                        <a:latin typeface="Calibri"/>
                        <a:ea typeface="Calibri"/>
                        <a:cs typeface="Times New Roman"/>
                      </a:endParaRPr>
                    </a:p>
                  </a:txBody>
                  <a:tcPr marL="66989" marR="66989" marT="0" marB="0">
                    <a:lnL w="12700" cap="flat" cmpd="sng" algn="ctr">
                      <a:solidFill>
                        <a:srgbClr val="C0504D"/>
                      </a:solidFill>
                      <a:prstDash val="solid"/>
                      <a:round/>
                      <a:headEnd type="none" w="med" len="med"/>
                      <a:tailEnd type="none" w="med" len="med"/>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C2D69B"/>
                          </a:solidFill>
                          <a:latin typeface="Calibri"/>
                          <a:ea typeface="Calibri"/>
                          <a:cs typeface="Times New Roman"/>
                        </a:rPr>
                        <a:t>Low</a:t>
                      </a:r>
                      <a:endParaRPr lang="en-US" sz="1600">
                        <a:latin typeface="Calibri"/>
                        <a:ea typeface="Calibri"/>
                        <a:cs typeface="Times New Roman"/>
                      </a:endParaRPr>
                    </a:p>
                  </a:txBody>
                  <a:tcPr marL="66989" marR="66989" marT="0" marB="0">
                    <a:lnL>
                      <a:noFill/>
                    </a:lnL>
                    <a:lnR>
                      <a:noFill/>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latin typeface="Calibri"/>
                          <a:ea typeface="Calibri"/>
                          <a:cs typeface="Times New Roman"/>
                        </a:rPr>
                        <a:t>High</a:t>
                      </a:r>
                    </a:p>
                  </a:txBody>
                  <a:tcPr marL="66989" marR="66989" marT="0" marB="0">
                    <a:lnL>
                      <a:noFill/>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AutoShape 1"/>
          <p:cNvSpPr>
            <a:spLocks noChangeArrowheads="1"/>
          </p:cNvSpPr>
          <p:nvPr/>
        </p:nvSpPr>
        <p:spPr bwMode="auto">
          <a:xfrm>
            <a:off x="1595521" y="3929520"/>
            <a:ext cx="825120" cy="2116560"/>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r>
              <a:rPr lang="en-US" altLang="en-US" sz="1633" b="1" dirty="0"/>
              <a:t>Data Node</a:t>
            </a:r>
          </a:p>
        </p:txBody>
      </p:sp>
      <p:sp>
        <p:nvSpPr>
          <p:cNvPr id="15364" name="AutoShape 4"/>
          <p:cNvSpPr>
            <a:spLocks noChangeArrowheads="1"/>
          </p:cNvSpPr>
          <p:nvPr/>
        </p:nvSpPr>
        <p:spPr bwMode="auto">
          <a:xfrm>
            <a:off x="2871000" y="3933841"/>
            <a:ext cx="825120" cy="2116560"/>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r>
              <a:rPr lang="en-US" altLang="en-US" sz="1633" b="1" dirty="0"/>
              <a:t>Data Node</a:t>
            </a:r>
          </a:p>
        </p:txBody>
      </p:sp>
      <p:sp>
        <p:nvSpPr>
          <p:cNvPr id="15365" name="AutoShape 5"/>
          <p:cNvSpPr>
            <a:spLocks noChangeArrowheads="1"/>
          </p:cNvSpPr>
          <p:nvPr/>
        </p:nvSpPr>
        <p:spPr bwMode="auto">
          <a:xfrm>
            <a:off x="4146481" y="3938160"/>
            <a:ext cx="825120" cy="2116560"/>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r>
              <a:rPr lang="en-US" altLang="en-US" sz="1633" b="1" dirty="0"/>
              <a:t>Data Node</a:t>
            </a:r>
          </a:p>
        </p:txBody>
      </p:sp>
      <p:sp>
        <p:nvSpPr>
          <p:cNvPr id="15366" name="AutoShape 6"/>
          <p:cNvSpPr>
            <a:spLocks noChangeArrowheads="1"/>
          </p:cNvSpPr>
          <p:nvPr/>
        </p:nvSpPr>
        <p:spPr bwMode="auto">
          <a:xfrm>
            <a:off x="5446801" y="3943920"/>
            <a:ext cx="825120" cy="2116560"/>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r>
              <a:rPr lang="en-US" altLang="en-US" sz="1633" b="1" dirty="0"/>
              <a:t>Data Node</a:t>
            </a:r>
          </a:p>
        </p:txBody>
      </p:sp>
      <p:sp>
        <p:nvSpPr>
          <p:cNvPr id="15376" name="AutoShape 16"/>
          <p:cNvSpPr>
            <a:spLocks noChangeArrowheads="1"/>
          </p:cNvSpPr>
          <p:nvPr/>
        </p:nvSpPr>
        <p:spPr bwMode="auto">
          <a:xfrm>
            <a:off x="6720120" y="3943920"/>
            <a:ext cx="825120" cy="2116560"/>
          </a:xfrm>
          <a:prstGeom prst="roundRect">
            <a:avLst>
              <a:gd name="adj" fmla="val 16667"/>
            </a:avLst>
          </a:prstGeom>
          <a:solidFill>
            <a:srgbClr val="CCCCCC"/>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endParaRPr lang="en-US" altLang="en-US" sz="1633" dirty="0"/>
          </a:p>
          <a:p>
            <a:pPr algn="ctr">
              <a:buClrTx/>
              <a:buFontTx/>
              <a:buNone/>
            </a:pPr>
            <a:r>
              <a:rPr lang="en-US" altLang="en-US" sz="1633" b="1" dirty="0"/>
              <a:t>Data Node</a:t>
            </a:r>
          </a:p>
        </p:txBody>
      </p:sp>
      <p:grpSp>
        <p:nvGrpSpPr>
          <p:cNvPr id="4" name="Group 17"/>
          <p:cNvGrpSpPr>
            <a:grpSpLocks/>
          </p:cNvGrpSpPr>
          <p:nvPr/>
        </p:nvGrpSpPr>
        <p:grpSpPr bwMode="auto">
          <a:xfrm>
            <a:off x="1714321" y="4886881"/>
            <a:ext cx="5692680" cy="979200"/>
            <a:chOff x="529" y="3565"/>
            <a:chExt cx="5271" cy="680"/>
          </a:xfrm>
          <a:solidFill>
            <a:schemeClr val="bg1"/>
          </a:solidFill>
        </p:grpSpPr>
        <p:sp>
          <p:nvSpPr>
            <p:cNvPr id="15378" name="Oval 18"/>
            <p:cNvSpPr>
              <a:spLocks noChangeArrowheads="1"/>
            </p:cNvSpPr>
            <p:nvPr/>
          </p:nvSpPr>
          <p:spPr bwMode="auto">
            <a:xfrm>
              <a:off x="529" y="356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79" name="Oval 19"/>
            <p:cNvSpPr>
              <a:spLocks noChangeArrowheads="1"/>
            </p:cNvSpPr>
            <p:nvPr/>
          </p:nvSpPr>
          <p:spPr bwMode="auto">
            <a:xfrm>
              <a:off x="817" y="356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0" name="Oval 20"/>
            <p:cNvSpPr>
              <a:spLocks noChangeArrowheads="1"/>
            </p:cNvSpPr>
            <p:nvPr/>
          </p:nvSpPr>
          <p:spPr bwMode="auto">
            <a:xfrm>
              <a:off x="529" y="380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1" name="Oval 21"/>
            <p:cNvSpPr>
              <a:spLocks noChangeArrowheads="1"/>
            </p:cNvSpPr>
            <p:nvPr/>
          </p:nvSpPr>
          <p:spPr bwMode="auto">
            <a:xfrm>
              <a:off x="817" y="380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2" name="Oval 22"/>
            <p:cNvSpPr>
              <a:spLocks noChangeArrowheads="1"/>
            </p:cNvSpPr>
            <p:nvPr/>
          </p:nvSpPr>
          <p:spPr bwMode="auto">
            <a:xfrm>
              <a:off x="529" y="404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3" name="Oval 23"/>
            <p:cNvSpPr>
              <a:spLocks noChangeArrowheads="1"/>
            </p:cNvSpPr>
            <p:nvPr/>
          </p:nvSpPr>
          <p:spPr bwMode="auto">
            <a:xfrm>
              <a:off x="817" y="404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4" name="Oval 24"/>
            <p:cNvSpPr>
              <a:spLocks noChangeArrowheads="1"/>
            </p:cNvSpPr>
            <p:nvPr/>
          </p:nvSpPr>
          <p:spPr bwMode="auto">
            <a:xfrm>
              <a:off x="1710" y="356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5" name="Oval 25"/>
            <p:cNvSpPr>
              <a:spLocks noChangeArrowheads="1"/>
            </p:cNvSpPr>
            <p:nvPr/>
          </p:nvSpPr>
          <p:spPr bwMode="auto">
            <a:xfrm>
              <a:off x="1998" y="356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6" name="Oval 26"/>
            <p:cNvSpPr>
              <a:spLocks noChangeArrowheads="1"/>
            </p:cNvSpPr>
            <p:nvPr/>
          </p:nvSpPr>
          <p:spPr bwMode="auto">
            <a:xfrm>
              <a:off x="1710" y="380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7" name="Oval 27"/>
            <p:cNvSpPr>
              <a:spLocks noChangeArrowheads="1"/>
            </p:cNvSpPr>
            <p:nvPr/>
          </p:nvSpPr>
          <p:spPr bwMode="auto">
            <a:xfrm>
              <a:off x="1998" y="380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8" name="Oval 28"/>
            <p:cNvSpPr>
              <a:spLocks noChangeArrowheads="1"/>
            </p:cNvSpPr>
            <p:nvPr/>
          </p:nvSpPr>
          <p:spPr bwMode="auto">
            <a:xfrm>
              <a:off x="1710" y="404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89" name="Oval 29"/>
            <p:cNvSpPr>
              <a:spLocks noChangeArrowheads="1"/>
            </p:cNvSpPr>
            <p:nvPr/>
          </p:nvSpPr>
          <p:spPr bwMode="auto">
            <a:xfrm>
              <a:off x="1998" y="404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0" name="Oval 30"/>
            <p:cNvSpPr>
              <a:spLocks noChangeArrowheads="1"/>
            </p:cNvSpPr>
            <p:nvPr/>
          </p:nvSpPr>
          <p:spPr bwMode="auto">
            <a:xfrm>
              <a:off x="2891" y="357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1" name="Oval 31"/>
            <p:cNvSpPr>
              <a:spLocks noChangeArrowheads="1"/>
            </p:cNvSpPr>
            <p:nvPr/>
          </p:nvSpPr>
          <p:spPr bwMode="auto">
            <a:xfrm>
              <a:off x="3179" y="357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2" name="Oval 32"/>
            <p:cNvSpPr>
              <a:spLocks noChangeArrowheads="1"/>
            </p:cNvSpPr>
            <p:nvPr/>
          </p:nvSpPr>
          <p:spPr bwMode="auto">
            <a:xfrm>
              <a:off x="2891" y="381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3" name="Oval 33"/>
            <p:cNvSpPr>
              <a:spLocks noChangeArrowheads="1"/>
            </p:cNvSpPr>
            <p:nvPr/>
          </p:nvSpPr>
          <p:spPr bwMode="auto">
            <a:xfrm>
              <a:off x="3179" y="381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4" name="Oval 34"/>
            <p:cNvSpPr>
              <a:spLocks noChangeArrowheads="1"/>
            </p:cNvSpPr>
            <p:nvPr/>
          </p:nvSpPr>
          <p:spPr bwMode="auto">
            <a:xfrm>
              <a:off x="2891" y="405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5" name="Oval 35"/>
            <p:cNvSpPr>
              <a:spLocks noChangeArrowheads="1"/>
            </p:cNvSpPr>
            <p:nvPr/>
          </p:nvSpPr>
          <p:spPr bwMode="auto">
            <a:xfrm>
              <a:off x="3179" y="405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6" name="Oval 36"/>
            <p:cNvSpPr>
              <a:spLocks noChangeArrowheads="1"/>
            </p:cNvSpPr>
            <p:nvPr/>
          </p:nvSpPr>
          <p:spPr bwMode="auto">
            <a:xfrm>
              <a:off x="4094"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7" name="Oval 37"/>
            <p:cNvSpPr>
              <a:spLocks noChangeArrowheads="1"/>
            </p:cNvSpPr>
            <p:nvPr/>
          </p:nvSpPr>
          <p:spPr bwMode="auto">
            <a:xfrm>
              <a:off x="4382"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8" name="Oval 38"/>
            <p:cNvSpPr>
              <a:spLocks noChangeArrowheads="1"/>
            </p:cNvSpPr>
            <p:nvPr/>
          </p:nvSpPr>
          <p:spPr bwMode="auto">
            <a:xfrm>
              <a:off x="4094"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399" name="Oval 39"/>
            <p:cNvSpPr>
              <a:spLocks noChangeArrowheads="1"/>
            </p:cNvSpPr>
            <p:nvPr/>
          </p:nvSpPr>
          <p:spPr bwMode="auto">
            <a:xfrm>
              <a:off x="4382"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0" name="Oval 40"/>
            <p:cNvSpPr>
              <a:spLocks noChangeArrowheads="1"/>
            </p:cNvSpPr>
            <p:nvPr/>
          </p:nvSpPr>
          <p:spPr bwMode="auto">
            <a:xfrm>
              <a:off x="4094"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1" name="Oval 41"/>
            <p:cNvSpPr>
              <a:spLocks noChangeArrowheads="1"/>
            </p:cNvSpPr>
            <p:nvPr/>
          </p:nvSpPr>
          <p:spPr bwMode="auto">
            <a:xfrm>
              <a:off x="4382"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2" name="Oval 42"/>
            <p:cNvSpPr>
              <a:spLocks noChangeArrowheads="1"/>
            </p:cNvSpPr>
            <p:nvPr/>
          </p:nvSpPr>
          <p:spPr bwMode="auto">
            <a:xfrm>
              <a:off x="5274"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3" name="Oval 43"/>
            <p:cNvSpPr>
              <a:spLocks noChangeArrowheads="1"/>
            </p:cNvSpPr>
            <p:nvPr/>
          </p:nvSpPr>
          <p:spPr bwMode="auto">
            <a:xfrm>
              <a:off x="5562"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4" name="Oval 44"/>
            <p:cNvSpPr>
              <a:spLocks noChangeArrowheads="1"/>
            </p:cNvSpPr>
            <p:nvPr/>
          </p:nvSpPr>
          <p:spPr bwMode="auto">
            <a:xfrm>
              <a:off x="5274"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5" name="Oval 45"/>
            <p:cNvSpPr>
              <a:spLocks noChangeArrowheads="1"/>
            </p:cNvSpPr>
            <p:nvPr/>
          </p:nvSpPr>
          <p:spPr bwMode="auto">
            <a:xfrm>
              <a:off x="5562"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6" name="Oval 46"/>
            <p:cNvSpPr>
              <a:spLocks noChangeArrowheads="1"/>
            </p:cNvSpPr>
            <p:nvPr/>
          </p:nvSpPr>
          <p:spPr bwMode="auto">
            <a:xfrm>
              <a:off x="5274"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5407" name="Oval 47"/>
            <p:cNvSpPr>
              <a:spLocks noChangeArrowheads="1"/>
            </p:cNvSpPr>
            <p:nvPr/>
          </p:nvSpPr>
          <p:spPr bwMode="auto">
            <a:xfrm>
              <a:off x="5562"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grpSp>
      <p:grpSp>
        <p:nvGrpSpPr>
          <p:cNvPr id="5" name="Group 54"/>
          <p:cNvGrpSpPr>
            <a:grpSpLocks/>
          </p:cNvGrpSpPr>
          <p:nvPr/>
        </p:nvGrpSpPr>
        <p:grpSpPr bwMode="auto">
          <a:xfrm>
            <a:off x="1738081" y="4107841"/>
            <a:ext cx="5673240" cy="750240"/>
            <a:chOff x="551" y="3024"/>
            <a:chExt cx="5253" cy="521"/>
          </a:xfrm>
        </p:grpSpPr>
        <p:sp>
          <p:nvSpPr>
            <p:cNvPr id="15415" name="Line 55"/>
            <p:cNvSpPr>
              <a:spLocks noChangeShapeType="1"/>
            </p:cNvSpPr>
            <p:nvPr/>
          </p:nvSpPr>
          <p:spPr bwMode="auto">
            <a:xfrm flipV="1">
              <a:off x="551" y="302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6" name="Line 56"/>
            <p:cNvSpPr>
              <a:spLocks noChangeShapeType="1"/>
            </p:cNvSpPr>
            <p:nvPr/>
          </p:nvSpPr>
          <p:spPr bwMode="auto">
            <a:xfrm flipV="1">
              <a:off x="1062" y="302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7" name="Line 57"/>
            <p:cNvSpPr>
              <a:spLocks noChangeShapeType="1"/>
            </p:cNvSpPr>
            <p:nvPr/>
          </p:nvSpPr>
          <p:spPr bwMode="auto">
            <a:xfrm flipV="1">
              <a:off x="1731" y="3026"/>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8" name="Line 58"/>
            <p:cNvSpPr>
              <a:spLocks noChangeShapeType="1"/>
            </p:cNvSpPr>
            <p:nvPr/>
          </p:nvSpPr>
          <p:spPr bwMode="auto">
            <a:xfrm flipV="1">
              <a:off x="2242" y="3026"/>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19" name="Line 59"/>
            <p:cNvSpPr>
              <a:spLocks noChangeShapeType="1"/>
            </p:cNvSpPr>
            <p:nvPr/>
          </p:nvSpPr>
          <p:spPr bwMode="auto">
            <a:xfrm flipV="1">
              <a:off x="2912" y="3029"/>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0" name="Line 60"/>
            <p:cNvSpPr>
              <a:spLocks noChangeShapeType="1"/>
            </p:cNvSpPr>
            <p:nvPr/>
          </p:nvSpPr>
          <p:spPr bwMode="auto">
            <a:xfrm flipV="1">
              <a:off x="3423" y="3030"/>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1" name="Line 61"/>
            <p:cNvSpPr>
              <a:spLocks noChangeShapeType="1"/>
            </p:cNvSpPr>
            <p:nvPr/>
          </p:nvSpPr>
          <p:spPr bwMode="auto">
            <a:xfrm flipV="1">
              <a:off x="4115" y="3032"/>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2" name="Line 62"/>
            <p:cNvSpPr>
              <a:spLocks noChangeShapeType="1"/>
            </p:cNvSpPr>
            <p:nvPr/>
          </p:nvSpPr>
          <p:spPr bwMode="auto">
            <a:xfrm flipV="1">
              <a:off x="4626" y="303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3" name="Line 63"/>
            <p:cNvSpPr>
              <a:spLocks noChangeShapeType="1"/>
            </p:cNvSpPr>
            <p:nvPr/>
          </p:nvSpPr>
          <p:spPr bwMode="auto">
            <a:xfrm flipV="1">
              <a:off x="5294" y="3032"/>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sp>
          <p:nvSpPr>
            <p:cNvPr id="15424" name="Line 64"/>
            <p:cNvSpPr>
              <a:spLocks noChangeShapeType="1"/>
            </p:cNvSpPr>
            <p:nvPr/>
          </p:nvSpPr>
          <p:spPr bwMode="auto">
            <a:xfrm flipV="1">
              <a:off x="5805" y="3033"/>
              <a:ext cx="0" cy="513"/>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grpSp>
      <p:sp>
        <p:nvSpPr>
          <p:cNvPr id="15426" name="AutoShape 66"/>
          <p:cNvSpPr>
            <a:spLocks noChangeArrowheads="1"/>
          </p:cNvSpPr>
          <p:nvPr/>
        </p:nvSpPr>
        <p:spPr bwMode="auto">
          <a:xfrm>
            <a:off x="2923920" y="2068801"/>
            <a:ext cx="723600" cy="768960"/>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b="1" dirty="0"/>
              <a:t>Jethro Query </a:t>
            </a:r>
            <a:r>
              <a:rPr lang="en-US" altLang="en-US" sz="1451" b="1" dirty="0"/>
              <a:t>Node</a:t>
            </a:r>
          </a:p>
        </p:txBody>
      </p:sp>
      <p:sp>
        <p:nvSpPr>
          <p:cNvPr id="15429" name="AutoShape 69"/>
          <p:cNvSpPr>
            <a:spLocks noChangeArrowheads="1"/>
          </p:cNvSpPr>
          <p:nvPr/>
        </p:nvSpPr>
        <p:spPr bwMode="auto">
          <a:xfrm>
            <a:off x="5500800" y="2081761"/>
            <a:ext cx="723600" cy="768960"/>
          </a:xfrm>
          <a:prstGeom prst="roundRect">
            <a:avLst>
              <a:gd name="adj" fmla="val 16667"/>
            </a:avLst>
          </a:prstGeom>
          <a:solidFill>
            <a:srgbClr val="92D05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000" dirty="0">
                <a:solidFill>
                  <a:srgbClr val="666666"/>
                </a:solidFill>
              </a:rPr>
              <a:t>Query Node</a:t>
            </a:r>
          </a:p>
        </p:txBody>
      </p:sp>
      <p:grpSp>
        <p:nvGrpSpPr>
          <p:cNvPr id="6" name="Group 13"/>
          <p:cNvGrpSpPr/>
          <p:nvPr/>
        </p:nvGrpSpPr>
        <p:grpSpPr>
          <a:xfrm>
            <a:off x="1767241" y="1219202"/>
            <a:ext cx="5634360" cy="829441"/>
            <a:chOff x="832321" y="1466280"/>
            <a:chExt cx="7512480" cy="829441"/>
          </a:xfrm>
        </p:grpSpPr>
        <p:sp>
          <p:nvSpPr>
            <p:cNvPr id="15363" name="Rectangle 3"/>
            <p:cNvSpPr>
              <a:spLocks noChangeArrowheads="1"/>
            </p:cNvSpPr>
            <p:nvPr/>
          </p:nvSpPr>
          <p:spPr bwMode="auto">
            <a:xfrm>
              <a:off x="832321" y="1466280"/>
              <a:ext cx="7512480" cy="345600"/>
            </a:xfrm>
            <a:prstGeom prst="rect">
              <a:avLst/>
            </a:prstGeom>
            <a:solidFill>
              <a:srgbClr val="FFC000"/>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42452" rIns="81638" bIns="42452"/>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ea typeface="WenQuanYi Micro Hei" charset="0"/>
                  <a:cs typeface="WenQuanYi Micro Hei" charset="0"/>
                </a:defRPr>
              </a:lvl9pPr>
            </a:lstStyle>
            <a:p>
              <a:pPr algn="ctr">
                <a:buClrTx/>
                <a:buFontTx/>
                <a:buNone/>
              </a:pPr>
              <a:r>
                <a:rPr lang="en-US" altLang="en-US" sz="1633" dirty="0">
                  <a:solidFill>
                    <a:srgbClr val="FF0000"/>
                  </a:solidFill>
                </a:rPr>
                <a:t>Client</a:t>
              </a:r>
              <a:r>
                <a:rPr lang="en-US" altLang="en-US" sz="1633" dirty="0"/>
                <a:t>: SELECT day, sum(sales) FROM t1 WHERE prod=‘abc’ GROUP BY day</a:t>
              </a:r>
            </a:p>
          </p:txBody>
        </p:sp>
        <p:sp>
          <p:nvSpPr>
            <p:cNvPr id="15431" name="Line 71"/>
            <p:cNvSpPr>
              <a:spLocks noChangeShapeType="1"/>
            </p:cNvSpPr>
            <p:nvPr/>
          </p:nvSpPr>
          <p:spPr bwMode="auto">
            <a:xfrm flipH="1">
              <a:off x="2963520" y="1826281"/>
              <a:ext cx="1886400" cy="469440"/>
            </a:xfrm>
            <a:prstGeom prst="line">
              <a:avLst/>
            </a:prstGeom>
            <a:noFill/>
            <a:ln w="936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33" dirty="0"/>
            </a:p>
          </p:txBody>
        </p:sp>
      </p:grpSp>
      <p:grpSp>
        <p:nvGrpSpPr>
          <p:cNvPr id="7" name="Group 3"/>
          <p:cNvGrpSpPr/>
          <p:nvPr/>
        </p:nvGrpSpPr>
        <p:grpSpPr>
          <a:xfrm>
            <a:off x="1717770" y="2761563"/>
            <a:ext cx="5692680" cy="3112759"/>
            <a:chOff x="766360" y="3011926"/>
            <a:chExt cx="7590240" cy="3112759"/>
          </a:xfrm>
        </p:grpSpPr>
        <p:grpSp>
          <p:nvGrpSpPr>
            <p:cNvPr id="8" name="Group 12"/>
            <p:cNvGrpSpPr/>
            <p:nvPr/>
          </p:nvGrpSpPr>
          <p:grpSpPr>
            <a:xfrm>
              <a:off x="766360" y="3011926"/>
              <a:ext cx="7590240" cy="3112759"/>
              <a:chOff x="762000" y="2997967"/>
              <a:chExt cx="7590240" cy="3112759"/>
            </a:xfrm>
          </p:grpSpPr>
          <p:grpSp>
            <p:nvGrpSpPr>
              <p:cNvPr id="9" name="Group 17"/>
              <p:cNvGrpSpPr>
                <a:grpSpLocks/>
              </p:cNvGrpSpPr>
              <p:nvPr/>
            </p:nvGrpSpPr>
            <p:grpSpPr bwMode="auto">
              <a:xfrm>
                <a:off x="762000" y="5131526"/>
                <a:ext cx="7590240" cy="979200"/>
                <a:chOff x="529" y="3565"/>
                <a:chExt cx="5271" cy="680"/>
              </a:xfrm>
              <a:solidFill>
                <a:schemeClr val="bg1"/>
              </a:solidFill>
            </p:grpSpPr>
            <p:sp>
              <p:nvSpPr>
                <p:cNvPr id="82" name="Oval 18"/>
                <p:cNvSpPr>
                  <a:spLocks noChangeArrowheads="1"/>
                </p:cNvSpPr>
                <p:nvPr/>
              </p:nvSpPr>
              <p:spPr bwMode="auto">
                <a:xfrm>
                  <a:off x="529" y="356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3" name="Oval 19"/>
                <p:cNvSpPr>
                  <a:spLocks noChangeArrowheads="1"/>
                </p:cNvSpPr>
                <p:nvPr/>
              </p:nvSpPr>
              <p:spPr bwMode="auto">
                <a:xfrm>
                  <a:off x="817" y="356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4" name="Oval 20"/>
                <p:cNvSpPr>
                  <a:spLocks noChangeArrowheads="1"/>
                </p:cNvSpPr>
                <p:nvPr/>
              </p:nvSpPr>
              <p:spPr bwMode="auto">
                <a:xfrm>
                  <a:off x="529" y="380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5" name="Oval 21"/>
                <p:cNvSpPr>
                  <a:spLocks noChangeArrowheads="1"/>
                </p:cNvSpPr>
                <p:nvPr/>
              </p:nvSpPr>
              <p:spPr bwMode="auto">
                <a:xfrm>
                  <a:off x="817" y="380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6" name="Oval 22"/>
                <p:cNvSpPr>
                  <a:spLocks noChangeArrowheads="1"/>
                </p:cNvSpPr>
                <p:nvPr/>
              </p:nvSpPr>
              <p:spPr bwMode="auto">
                <a:xfrm>
                  <a:off x="529" y="404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7" name="Oval 23"/>
                <p:cNvSpPr>
                  <a:spLocks noChangeArrowheads="1"/>
                </p:cNvSpPr>
                <p:nvPr/>
              </p:nvSpPr>
              <p:spPr bwMode="auto">
                <a:xfrm>
                  <a:off x="817" y="404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8" name="Oval 24"/>
                <p:cNvSpPr>
                  <a:spLocks noChangeArrowheads="1"/>
                </p:cNvSpPr>
                <p:nvPr/>
              </p:nvSpPr>
              <p:spPr bwMode="auto">
                <a:xfrm>
                  <a:off x="1710" y="356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89" name="Oval 25"/>
                <p:cNvSpPr>
                  <a:spLocks noChangeArrowheads="1"/>
                </p:cNvSpPr>
                <p:nvPr/>
              </p:nvSpPr>
              <p:spPr bwMode="auto">
                <a:xfrm>
                  <a:off x="1998" y="356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0" name="Oval 26"/>
                <p:cNvSpPr>
                  <a:spLocks noChangeArrowheads="1"/>
                </p:cNvSpPr>
                <p:nvPr/>
              </p:nvSpPr>
              <p:spPr bwMode="auto">
                <a:xfrm>
                  <a:off x="1710" y="3809"/>
                  <a:ext cx="238" cy="190"/>
                </a:xfrm>
                <a:prstGeom prst="ellipse">
                  <a:avLst/>
                </a:prstGeom>
                <a:solidFill>
                  <a:srgbClr val="00B0F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1" name="Oval 27"/>
                <p:cNvSpPr>
                  <a:spLocks noChangeArrowheads="1"/>
                </p:cNvSpPr>
                <p:nvPr/>
              </p:nvSpPr>
              <p:spPr bwMode="auto">
                <a:xfrm>
                  <a:off x="1998" y="380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2" name="Oval 28"/>
                <p:cNvSpPr>
                  <a:spLocks noChangeArrowheads="1"/>
                </p:cNvSpPr>
                <p:nvPr/>
              </p:nvSpPr>
              <p:spPr bwMode="auto">
                <a:xfrm>
                  <a:off x="1710" y="404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3" name="Oval 29"/>
                <p:cNvSpPr>
                  <a:spLocks noChangeArrowheads="1"/>
                </p:cNvSpPr>
                <p:nvPr/>
              </p:nvSpPr>
              <p:spPr bwMode="auto">
                <a:xfrm>
                  <a:off x="1998" y="404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4" name="Oval 30"/>
                <p:cNvSpPr>
                  <a:spLocks noChangeArrowheads="1"/>
                </p:cNvSpPr>
                <p:nvPr/>
              </p:nvSpPr>
              <p:spPr bwMode="auto">
                <a:xfrm>
                  <a:off x="2891" y="357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5" name="Oval 31"/>
                <p:cNvSpPr>
                  <a:spLocks noChangeArrowheads="1"/>
                </p:cNvSpPr>
                <p:nvPr/>
              </p:nvSpPr>
              <p:spPr bwMode="auto">
                <a:xfrm>
                  <a:off x="3179" y="357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6" name="Oval 32"/>
                <p:cNvSpPr>
                  <a:spLocks noChangeArrowheads="1"/>
                </p:cNvSpPr>
                <p:nvPr/>
              </p:nvSpPr>
              <p:spPr bwMode="auto">
                <a:xfrm>
                  <a:off x="2891" y="381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7" name="Oval 33"/>
                <p:cNvSpPr>
                  <a:spLocks noChangeArrowheads="1"/>
                </p:cNvSpPr>
                <p:nvPr/>
              </p:nvSpPr>
              <p:spPr bwMode="auto">
                <a:xfrm>
                  <a:off x="3179" y="381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8" name="Oval 34"/>
                <p:cNvSpPr>
                  <a:spLocks noChangeArrowheads="1"/>
                </p:cNvSpPr>
                <p:nvPr/>
              </p:nvSpPr>
              <p:spPr bwMode="auto">
                <a:xfrm>
                  <a:off x="2891" y="405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99" name="Oval 35"/>
                <p:cNvSpPr>
                  <a:spLocks noChangeArrowheads="1"/>
                </p:cNvSpPr>
                <p:nvPr/>
              </p:nvSpPr>
              <p:spPr bwMode="auto">
                <a:xfrm>
                  <a:off x="3179" y="405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0" name="Oval 36"/>
                <p:cNvSpPr>
                  <a:spLocks noChangeArrowheads="1"/>
                </p:cNvSpPr>
                <p:nvPr/>
              </p:nvSpPr>
              <p:spPr bwMode="auto">
                <a:xfrm>
                  <a:off x="4094"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1" name="Oval 37"/>
                <p:cNvSpPr>
                  <a:spLocks noChangeArrowheads="1"/>
                </p:cNvSpPr>
                <p:nvPr/>
              </p:nvSpPr>
              <p:spPr bwMode="auto">
                <a:xfrm>
                  <a:off x="4382"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2" name="Oval 38"/>
                <p:cNvSpPr>
                  <a:spLocks noChangeArrowheads="1"/>
                </p:cNvSpPr>
                <p:nvPr/>
              </p:nvSpPr>
              <p:spPr bwMode="auto">
                <a:xfrm>
                  <a:off x="4094"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3" name="Oval 39"/>
                <p:cNvSpPr>
                  <a:spLocks noChangeArrowheads="1"/>
                </p:cNvSpPr>
                <p:nvPr/>
              </p:nvSpPr>
              <p:spPr bwMode="auto">
                <a:xfrm>
                  <a:off x="4382"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4" name="Oval 40"/>
                <p:cNvSpPr>
                  <a:spLocks noChangeArrowheads="1"/>
                </p:cNvSpPr>
                <p:nvPr/>
              </p:nvSpPr>
              <p:spPr bwMode="auto">
                <a:xfrm>
                  <a:off x="4094"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5" name="Oval 41"/>
                <p:cNvSpPr>
                  <a:spLocks noChangeArrowheads="1"/>
                </p:cNvSpPr>
                <p:nvPr/>
              </p:nvSpPr>
              <p:spPr bwMode="auto">
                <a:xfrm>
                  <a:off x="4382" y="4055"/>
                  <a:ext cx="238" cy="190"/>
                </a:xfrm>
                <a:prstGeom prst="ellipse">
                  <a:avLst/>
                </a:prstGeom>
                <a:solidFill>
                  <a:srgbClr val="00B0F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6" name="Oval 42"/>
                <p:cNvSpPr>
                  <a:spLocks noChangeArrowheads="1"/>
                </p:cNvSpPr>
                <p:nvPr/>
              </p:nvSpPr>
              <p:spPr bwMode="auto">
                <a:xfrm>
                  <a:off x="5274"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7" name="Oval 43"/>
                <p:cNvSpPr>
                  <a:spLocks noChangeArrowheads="1"/>
                </p:cNvSpPr>
                <p:nvPr/>
              </p:nvSpPr>
              <p:spPr bwMode="auto">
                <a:xfrm>
                  <a:off x="5562"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8" name="Oval 44"/>
                <p:cNvSpPr>
                  <a:spLocks noChangeArrowheads="1"/>
                </p:cNvSpPr>
                <p:nvPr/>
              </p:nvSpPr>
              <p:spPr bwMode="auto">
                <a:xfrm>
                  <a:off x="5274"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09" name="Oval 45"/>
                <p:cNvSpPr>
                  <a:spLocks noChangeArrowheads="1"/>
                </p:cNvSpPr>
                <p:nvPr/>
              </p:nvSpPr>
              <p:spPr bwMode="auto">
                <a:xfrm>
                  <a:off x="5562"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0" name="Oval 46"/>
                <p:cNvSpPr>
                  <a:spLocks noChangeArrowheads="1"/>
                </p:cNvSpPr>
                <p:nvPr/>
              </p:nvSpPr>
              <p:spPr bwMode="auto">
                <a:xfrm>
                  <a:off x="5274"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1" name="Oval 47"/>
                <p:cNvSpPr>
                  <a:spLocks noChangeArrowheads="1"/>
                </p:cNvSpPr>
                <p:nvPr/>
              </p:nvSpPr>
              <p:spPr bwMode="auto">
                <a:xfrm>
                  <a:off x="5562"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grpSp>
          <p:cxnSp>
            <p:nvCxnSpPr>
              <p:cNvPr id="10" name="Straight Arrow Connector 9"/>
              <p:cNvCxnSpPr>
                <a:stCxn id="15426" idx="2"/>
                <a:endCxn id="15364" idx="0"/>
              </p:cNvCxnSpPr>
              <p:nvPr/>
            </p:nvCxnSpPr>
            <p:spPr>
              <a:xfrm flipH="1">
                <a:off x="2849720" y="2997967"/>
                <a:ext cx="2880" cy="1096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5426" idx="2"/>
                <a:endCxn id="15366" idx="0"/>
              </p:cNvCxnSpPr>
              <p:nvPr/>
            </p:nvCxnSpPr>
            <p:spPr>
              <a:xfrm>
                <a:off x="2852600" y="2997967"/>
                <a:ext cx="3431521" cy="11061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1000723" y="3203214"/>
              <a:ext cx="2135285" cy="369332"/>
            </a:xfrm>
            <a:prstGeom prst="rect">
              <a:avLst/>
            </a:prstGeom>
            <a:noFill/>
          </p:spPr>
          <p:txBody>
            <a:bodyPr wrap="none" rtlCol="0">
              <a:spAutoFit/>
            </a:bodyPr>
            <a:lstStyle/>
            <a:p>
              <a:r>
                <a:rPr lang="en-US" dirty="0"/>
                <a:t>1. Index Access</a:t>
              </a:r>
            </a:p>
          </p:txBody>
        </p:sp>
      </p:grpSp>
      <p:grpSp>
        <p:nvGrpSpPr>
          <p:cNvPr id="11" name="Group 4"/>
          <p:cNvGrpSpPr/>
          <p:nvPr/>
        </p:nvGrpSpPr>
        <p:grpSpPr>
          <a:xfrm>
            <a:off x="1717770" y="2761563"/>
            <a:ext cx="6671402" cy="3112759"/>
            <a:chOff x="766360" y="3189726"/>
            <a:chExt cx="8895203" cy="3112759"/>
          </a:xfrm>
        </p:grpSpPr>
        <p:grpSp>
          <p:nvGrpSpPr>
            <p:cNvPr id="13" name="Group 7"/>
            <p:cNvGrpSpPr/>
            <p:nvPr/>
          </p:nvGrpSpPr>
          <p:grpSpPr>
            <a:xfrm>
              <a:off x="766360" y="3189726"/>
              <a:ext cx="7590240" cy="3112759"/>
              <a:chOff x="762000" y="2997967"/>
              <a:chExt cx="7590240" cy="3112759"/>
            </a:xfrm>
          </p:grpSpPr>
          <p:cxnSp>
            <p:nvCxnSpPr>
              <p:cNvPr id="3" name="Straight Arrow Connector 2"/>
              <p:cNvCxnSpPr>
                <a:stCxn id="15426" idx="2"/>
                <a:endCxn id="15364" idx="0"/>
              </p:cNvCxnSpPr>
              <p:nvPr/>
            </p:nvCxnSpPr>
            <p:spPr>
              <a:xfrm flipH="1">
                <a:off x="2849720" y="2997967"/>
                <a:ext cx="2880" cy="1096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4" name="Group 17"/>
              <p:cNvGrpSpPr>
                <a:grpSpLocks/>
              </p:cNvGrpSpPr>
              <p:nvPr/>
            </p:nvGrpSpPr>
            <p:grpSpPr bwMode="auto">
              <a:xfrm>
                <a:off x="762000" y="5131526"/>
                <a:ext cx="7590240" cy="979200"/>
                <a:chOff x="529" y="3565"/>
                <a:chExt cx="5271" cy="680"/>
              </a:xfrm>
              <a:solidFill>
                <a:schemeClr val="bg1"/>
              </a:solidFill>
            </p:grpSpPr>
            <p:sp>
              <p:nvSpPr>
                <p:cNvPr id="113" name="Oval 18"/>
                <p:cNvSpPr>
                  <a:spLocks noChangeArrowheads="1"/>
                </p:cNvSpPr>
                <p:nvPr/>
              </p:nvSpPr>
              <p:spPr bwMode="auto">
                <a:xfrm>
                  <a:off x="529" y="356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4" name="Oval 19"/>
                <p:cNvSpPr>
                  <a:spLocks noChangeArrowheads="1"/>
                </p:cNvSpPr>
                <p:nvPr/>
              </p:nvSpPr>
              <p:spPr bwMode="auto">
                <a:xfrm>
                  <a:off x="817" y="356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5" name="Oval 20"/>
                <p:cNvSpPr>
                  <a:spLocks noChangeArrowheads="1"/>
                </p:cNvSpPr>
                <p:nvPr/>
              </p:nvSpPr>
              <p:spPr bwMode="auto">
                <a:xfrm>
                  <a:off x="529" y="380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6" name="Oval 21"/>
                <p:cNvSpPr>
                  <a:spLocks noChangeArrowheads="1"/>
                </p:cNvSpPr>
                <p:nvPr/>
              </p:nvSpPr>
              <p:spPr bwMode="auto">
                <a:xfrm>
                  <a:off x="817" y="380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7" name="Oval 22"/>
                <p:cNvSpPr>
                  <a:spLocks noChangeArrowheads="1"/>
                </p:cNvSpPr>
                <p:nvPr/>
              </p:nvSpPr>
              <p:spPr bwMode="auto">
                <a:xfrm>
                  <a:off x="529" y="404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8" name="Oval 23"/>
                <p:cNvSpPr>
                  <a:spLocks noChangeArrowheads="1"/>
                </p:cNvSpPr>
                <p:nvPr/>
              </p:nvSpPr>
              <p:spPr bwMode="auto">
                <a:xfrm>
                  <a:off x="817" y="404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19" name="Oval 24"/>
                <p:cNvSpPr>
                  <a:spLocks noChangeArrowheads="1"/>
                </p:cNvSpPr>
                <p:nvPr/>
              </p:nvSpPr>
              <p:spPr bwMode="auto">
                <a:xfrm>
                  <a:off x="1710" y="356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0" name="Oval 25"/>
                <p:cNvSpPr>
                  <a:spLocks noChangeArrowheads="1"/>
                </p:cNvSpPr>
                <p:nvPr/>
              </p:nvSpPr>
              <p:spPr bwMode="auto">
                <a:xfrm>
                  <a:off x="1998" y="356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1" name="Oval 26"/>
                <p:cNvSpPr>
                  <a:spLocks noChangeArrowheads="1"/>
                </p:cNvSpPr>
                <p:nvPr/>
              </p:nvSpPr>
              <p:spPr bwMode="auto">
                <a:xfrm>
                  <a:off x="1710" y="3809"/>
                  <a:ext cx="238" cy="190"/>
                </a:xfrm>
                <a:prstGeom prst="ellipse">
                  <a:avLst/>
                </a:prstGeom>
                <a:solidFill>
                  <a:schemeClr val="bg1"/>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2" name="Oval 27"/>
                <p:cNvSpPr>
                  <a:spLocks noChangeArrowheads="1"/>
                </p:cNvSpPr>
                <p:nvPr/>
              </p:nvSpPr>
              <p:spPr bwMode="auto">
                <a:xfrm>
                  <a:off x="1998" y="380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3" name="Oval 28"/>
                <p:cNvSpPr>
                  <a:spLocks noChangeArrowheads="1"/>
                </p:cNvSpPr>
                <p:nvPr/>
              </p:nvSpPr>
              <p:spPr bwMode="auto">
                <a:xfrm>
                  <a:off x="1710" y="4049"/>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4" name="Oval 29"/>
                <p:cNvSpPr>
                  <a:spLocks noChangeArrowheads="1"/>
                </p:cNvSpPr>
                <p:nvPr/>
              </p:nvSpPr>
              <p:spPr bwMode="auto">
                <a:xfrm>
                  <a:off x="1998" y="4049"/>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5" name="Oval 30"/>
                <p:cNvSpPr>
                  <a:spLocks noChangeArrowheads="1"/>
                </p:cNvSpPr>
                <p:nvPr/>
              </p:nvSpPr>
              <p:spPr bwMode="auto">
                <a:xfrm>
                  <a:off x="2891" y="357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6" name="Oval 31"/>
                <p:cNvSpPr>
                  <a:spLocks noChangeArrowheads="1"/>
                </p:cNvSpPr>
                <p:nvPr/>
              </p:nvSpPr>
              <p:spPr bwMode="auto">
                <a:xfrm>
                  <a:off x="3179" y="357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7" name="Oval 32"/>
                <p:cNvSpPr>
                  <a:spLocks noChangeArrowheads="1"/>
                </p:cNvSpPr>
                <p:nvPr/>
              </p:nvSpPr>
              <p:spPr bwMode="auto">
                <a:xfrm>
                  <a:off x="2891" y="381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8" name="Oval 33"/>
                <p:cNvSpPr>
                  <a:spLocks noChangeArrowheads="1"/>
                </p:cNvSpPr>
                <p:nvPr/>
              </p:nvSpPr>
              <p:spPr bwMode="auto">
                <a:xfrm>
                  <a:off x="3179" y="381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29" name="Oval 34"/>
                <p:cNvSpPr>
                  <a:spLocks noChangeArrowheads="1"/>
                </p:cNvSpPr>
                <p:nvPr/>
              </p:nvSpPr>
              <p:spPr bwMode="auto">
                <a:xfrm>
                  <a:off x="2891" y="405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0" name="Oval 35"/>
                <p:cNvSpPr>
                  <a:spLocks noChangeArrowheads="1"/>
                </p:cNvSpPr>
                <p:nvPr/>
              </p:nvSpPr>
              <p:spPr bwMode="auto">
                <a:xfrm>
                  <a:off x="3179" y="4052"/>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1" name="Oval 36"/>
                <p:cNvSpPr>
                  <a:spLocks noChangeArrowheads="1"/>
                </p:cNvSpPr>
                <p:nvPr/>
              </p:nvSpPr>
              <p:spPr bwMode="auto">
                <a:xfrm>
                  <a:off x="4094"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2" name="Oval 37"/>
                <p:cNvSpPr>
                  <a:spLocks noChangeArrowheads="1"/>
                </p:cNvSpPr>
                <p:nvPr/>
              </p:nvSpPr>
              <p:spPr bwMode="auto">
                <a:xfrm>
                  <a:off x="4382"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3" name="Oval 38"/>
                <p:cNvSpPr>
                  <a:spLocks noChangeArrowheads="1"/>
                </p:cNvSpPr>
                <p:nvPr/>
              </p:nvSpPr>
              <p:spPr bwMode="auto">
                <a:xfrm>
                  <a:off x="4094"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4" name="Oval 39"/>
                <p:cNvSpPr>
                  <a:spLocks noChangeArrowheads="1"/>
                </p:cNvSpPr>
                <p:nvPr/>
              </p:nvSpPr>
              <p:spPr bwMode="auto">
                <a:xfrm>
                  <a:off x="4382"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5" name="Oval 40"/>
                <p:cNvSpPr>
                  <a:spLocks noChangeArrowheads="1"/>
                </p:cNvSpPr>
                <p:nvPr/>
              </p:nvSpPr>
              <p:spPr bwMode="auto">
                <a:xfrm>
                  <a:off x="4094"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6" name="Oval 41"/>
                <p:cNvSpPr>
                  <a:spLocks noChangeArrowheads="1"/>
                </p:cNvSpPr>
                <p:nvPr/>
              </p:nvSpPr>
              <p:spPr bwMode="auto">
                <a:xfrm>
                  <a:off x="4382" y="4055"/>
                  <a:ext cx="238" cy="190"/>
                </a:xfrm>
                <a:prstGeom prst="ellipse">
                  <a:avLst/>
                </a:prstGeom>
                <a:solidFill>
                  <a:schemeClr val="bg1"/>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7" name="Oval 42"/>
                <p:cNvSpPr>
                  <a:spLocks noChangeArrowheads="1"/>
                </p:cNvSpPr>
                <p:nvPr/>
              </p:nvSpPr>
              <p:spPr bwMode="auto">
                <a:xfrm>
                  <a:off x="5274"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8" name="Oval 43"/>
                <p:cNvSpPr>
                  <a:spLocks noChangeArrowheads="1"/>
                </p:cNvSpPr>
                <p:nvPr/>
              </p:nvSpPr>
              <p:spPr bwMode="auto">
                <a:xfrm>
                  <a:off x="5562" y="357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39" name="Oval 44"/>
                <p:cNvSpPr>
                  <a:spLocks noChangeArrowheads="1"/>
                </p:cNvSpPr>
                <p:nvPr/>
              </p:nvSpPr>
              <p:spPr bwMode="auto">
                <a:xfrm>
                  <a:off x="5274" y="3815"/>
                  <a:ext cx="238" cy="190"/>
                </a:xfrm>
                <a:prstGeom prst="ellipse">
                  <a:avLst/>
                </a:prstGeom>
                <a:solidFill>
                  <a:srgbClr val="FF0000"/>
                </a:solid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40" name="Oval 45"/>
                <p:cNvSpPr>
                  <a:spLocks noChangeArrowheads="1"/>
                </p:cNvSpPr>
                <p:nvPr/>
              </p:nvSpPr>
              <p:spPr bwMode="auto">
                <a:xfrm>
                  <a:off x="5562" y="381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41" name="Oval 46"/>
                <p:cNvSpPr>
                  <a:spLocks noChangeArrowheads="1"/>
                </p:cNvSpPr>
                <p:nvPr/>
              </p:nvSpPr>
              <p:spPr bwMode="auto">
                <a:xfrm>
                  <a:off x="5274"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sp>
              <p:nvSpPr>
                <p:cNvPr id="142" name="Oval 47"/>
                <p:cNvSpPr>
                  <a:spLocks noChangeArrowheads="1"/>
                </p:cNvSpPr>
                <p:nvPr/>
              </p:nvSpPr>
              <p:spPr bwMode="auto">
                <a:xfrm>
                  <a:off x="5562" y="4055"/>
                  <a:ext cx="238" cy="190"/>
                </a:xfrm>
                <a:prstGeom prst="ellipse">
                  <a:avLst/>
                </a:prstGeom>
                <a:gr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633" dirty="0"/>
                </a:p>
              </p:txBody>
            </p:sp>
          </p:grpSp>
          <p:cxnSp>
            <p:nvCxnSpPr>
              <p:cNvPr id="143" name="Straight Arrow Connector 142"/>
              <p:cNvCxnSpPr>
                <a:stCxn id="15426" idx="2"/>
                <a:endCxn id="15361" idx="0"/>
              </p:cNvCxnSpPr>
              <p:nvPr/>
            </p:nvCxnSpPr>
            <p:spPr>
              <a:xfrm flipH="1">
                <a:off x="1149081" y="2997967"/>
                <a:ext cx="1703519" cy="1091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5426" idx="2"/>
                <a:endCxn id="15376" idx="0"/>
              </p:cNvCxnSpPr>
              <p:nvPr/>
            </p:nvCxnSpPr>
            <p:spPr>
              <a:xfrm>
                <a:off x="2852600" y="2997967"/>
                <a:ext cx="5129280" cy="11061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4" name="TextBox 143"/>
            <p:cNvSpPr txBox="1"/>
            <p:nvPr/>
          </p:nvSpPr>
          <p:spPr>
            <a:xfrm>
              <a:off x="5180336" y="3381485"/>
              <a:ext cx="4481227" cy="369332"/>
            </a:xfrm>
            <a:prstGeom prst="rect">
              <a:avLst/>
            </a:prstGeom>
            <a:noFill/>
          </p:spPr>
          <p:txBody>
            <a:bodyPr wrap="none" rtlCol="0">
              <a:spAutoFit/>
            </a:bodyPr>
            <a:lstStyle/>
            <a:p>
              <a:r>
                <a:rPr lang="en-US" dirty="0"/>
                <a:t>2. Read data only for require rows</a:t>
              </a:r>
            </a:p>
          </p:txBody>
        </p:sp>
      </p:grpSp>
      <p:sp>
        <p:nvSpPr>
          <p:cNvPr id="145" name="TextBox 144"/>
          <p:cNvSpPr txBox="1"/>
          <p:nvPr/>
        </p:nvSpPr>
        <p:spPr>
          <a:xfrm>
            <a:off x="1295400" y="6096000"/>
            <a:ext cx="6629400" cy="400110"/>
          </a:xfrm>
          <a:prstGeom prst="rect">
            <a:avLst/>
          </a:prstGeom>
          <a:noFill/>
          <a:ln>
            <a:solidFill>
              <a:schemeClr val="tx1"/>
            </a:solidFill>
          </a:ln>
        </p:spPr>
        <p:txBody>
          <a:bodyPr wrap="square" rtlCol="0">
            <a:spAutoFit/>
          </a:bodyPr>
          <a:lstStyle/>
          <a:p>
            <a:r>
              <a:rPr lang="en-US" sz="2000" dirty="0"/>
              <a:t>Performance  and resources based on the size of the </a:t>
            </a:r>
            <a:r>
              <a:rPr lang="en-US" sz="2000" i="1" dirty="0">
                <a:solidFill>
                  <a:srgbClr val="FF0000"/>
                </a:solidFill>
              </a:rPr>
              <a:t>result-set</a:t>
            </a:r>
          </a:p>
        </p:txBody>
      </p:sp>
      <p:sp>
        <p:nvSpPr>
          <p:cNvPr id="147" name="Slide Number Placeholder 146"/>
          <p:cNvSpPr>
            <a:spLocks noGrp="1"/>
          </p:cNvSpPr>
          <p:nvPr>
            <p:ph type="sldNum" sz="quarter" idx="12"/>
          </p:nvPr>
        </p:nvSpPr>
        <p:spPr/>
        <p:txBody>
          <a:bodyPr/>
          <a:lstStyle/>
          <a:p>
            <a:fld id="{EC08FADA-295A-4AE2-BFE1-0774EDEA8BF4}" type="slidenum">
              <a:rPr lang="en-US" smtClean="0"/>
              <a:pPr/>
              <a:t>35</a:t>
            </a:fld>
            <a:endParaRPr lang="en-US"/>
          </a:p>
        </p:txBody>
      </p:sp>
      <p:sp>
        <p:nvSpPr>
          <p:cNvPr id="148" name="TextBox 147">
            <a:extLst>
              <a:ext uri="{FF2B5EF4-FFF2-40B4-BE49-F238E27FC236}">
                <a16:creationId xmlns:a16="http://schemas.microsoft.com/office/drawing/2014/main" id="{55639BCA-95E3-411C-AE6A-175BE06D70B3}"/>
              </a:ext>
            </a:extLst>
          </p:cNvPr>
          <p:cNvSpPr txBox="1"/>
          <p:nvPr/>
        </p:nvSpPr>
        <p:spPr>
          <a:xfrm>
            <a:off x="1143000" y="0"/>
            <a:ext cx="6936771" cy="707886"/>
          </a:xfrm>
          <a:prstGeom prst="rect">
            <a:avLst/>
          </a:prstGeom>
          <a:noFill/>
        </p:spPr>
        <p:txBody>
          <a:bodyPr wrap="none" rtlCol="0">
            <a:spAutoFit/>
          </a:bodyPr>
          <a:lstStyle/>
          <a:p>
            <a:r>
              <a:rPr lang="en-US" sz="4000" b="1" dirty="0">
                <a:solidFill>
                  <a:srgbClr val="FF0000"/>
                </a:solidFill>
              </a:rPr>
              <a:t>JethroData – Indexes in Hadoop</a:t>
            </a:r>
          </a:p>
        </p:txBody>
      </p:sp>
    </p:spTree>
    <p:extLst>
      <p:ext uri="{BB962C8B-B14F-4D97-AF65-F5344CB8AC3E}">
        <p14:creationId xmlns:p14="http://schemas.microsoft.com/office/powerpoint/2010/main" val="119948792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5426"/>
                                        </p:tgtEl>
                                        <p:attrNameLst>
                                          <p:attrName>style.visibility</p:attrName>
                                        </p:attrNameLst>
                                      </p:cBhvr>
                                      <p:to>
                                        <p:strVal val="visible"/>
                                      </p:to>
                                    </p:set>
                                    <p:animEffect transition="in" filter="wipe(left)">
                                      <p:cBhvr>
                                        <p:cTn id="11" dur="500"/>
                                        <p:tgtEl>
                                          <p:spTgt spid="154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429"/>
                                        </p:tgtEl>
                                        <p:attrNameLst>
                                          <p:attrName>style.visibility</p:attrName>
                                        </p:attrNameLst>
                                      </p:cBhvr>
                                      <p:to>
                                        <p:strVal val="visible"/>
                                      </p:to>
                                    </p:set>
                                    <p:animEffect transition="in" filter="wipe(left)">
                                      <p:cBhvr>
                                        <p:cTn id="16" dur="500"/>
                                        <p:tgtEl>
                                          <p:spTgt spid="154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4"/>
                                        </p:tgtEl>
                                        <p:attrNameLst>
                                          <p:attrName>style.visibility</p:attrName>
                                        </p:attrNameLst>
                                      </p:cBhvr>
                                      <p:to>
                                        <p:strVal val="hidden"/>
                                      </p:to>
                                    </p:set>
                                  </p:childTnLst>
                                </p:cTn>
                              </p:par>
                              <p:par>
                                <p:cTn id="26" presetID="22" presetClass="entr" presetSubtype="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7"/>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5"/>
                                        </p:tgtEl>
                                        <p:attrNameLst>
                                          <p:attrName>style.visibility</p:attrName>
                                        </p:attrNameLst>
                                      </p:cBhvr>
                                      <p:to>
                                        <p:strVal val="hidden"/>
                                      </p:to>
                                    </p:set>
                                  </p:childTnLst>
                                </p:cTn>
                              </p:par>
                              <p:par>
                                <p:cTn id="40" presetID="22" presetClass="entr" presetSubtype="1"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45">
                                            <p:txEl>
                                              <p:pRg st="0" end="0"/>
                                            </p:txEl>
                                          </p:spTgt>
                                        </p:tgtEl>
                                        <p:attrNameLst>
                                          <p:attrName>style.visibility</p:attrName>
                                        </p:attrNameLst>
                                      </p:cBhvr>
                                      <p:to>
                                        <p:strVal val="visible"/>
                                      </p:to>
                                    </p:set>
                                    <p:animEffect transition="in" filter="wipe(left)">
                                      <p:cBhvr>
                                        <p:cTn id="52" dur="500"/>
                                        <p:tgtEl>
                                          <p:spTgt spid="1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26" grpId="0" animBg="1"/>
      <p:bldP spid="1542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762000" y="1524000"/>
            <a:ext cx="7620000" cy="4593617"/>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EC08FADA-295A-4AE2-BFE1-0774EDEA8BF4}" type="slidenum">
              <a:rPr lang="en-US" smtClean="0"/>
              <a:pPr/>
              <a:t>36</a:t>
            </a:fld>
            <a:endParaRPr lang="en-US"/>
          </a:p>
        </p:txBody>
      </p:sp>
    </p:spTree>
    <p:extLst>
      <p:ext uri="{BB962C8B-B14F-4D97-AF65-F5344CB8AC3E}">
        <p14:creationId xmlns:p14="http://schemas.microsoft.com/office/powerpoint/2010/main" val="4277971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C08FADA-295A-4AE2-BFE1-0774EDEA8BF4}" type="slidenum">
              <a:rPr lang="en-US" smtClean="0"/>
              <a:pPr/>
              <a:t>37</a:t>
            </a:fld>
            <a:endParaRPr lang="en-US"/>
          </a:p>
        </p:txBody>
      </p:sp>
      <p:sp>
        <p:nvSpPr>
          <p:cNvPr id="5" name="Rectangle 4"/>
          <p:cNvSpPr/>
          <p:nvPr/>
        </p:nvSpPr>
        <p:spPr>
          <a:xfrm>
            <a:off x="152400" y="1143000"/>
            <a:ext cx="8991600" cy="4832092"/>
          </a:xfrm>
          <a:prstGeom prst="rect">
            <a:avLst/>
          </a:prstGeom>
        </p:spPr>
        <p:txBody>
          <a:bodyPr wrap="square">
            <a:spAutoFit/>
          </a:bodyPr>
          <a:lstStyle/>
          <a:p>
            <a:r>
              <a:rPr lang="en-US" sz="2800" b="1" u="sng" dirty="0">
                <a:latin typeface="Arial Narrow" panose="020B0606020202030204" pitchFamily="34" charset="0"/>
              </a:rPr>
              <a:t>Apache Drill</a:t>
            </a:r>
            <a:r>
              <a:rPr lang="en-US" sz="2800" dirty="0">
                <a:latin typeface="Arial Narrow" panose="020B0606020202030204" pitchFamily="34" charset="0"/>
              </a:rPr>
              <a:t> - Semi-Structured Data JSON/HBase/Files/Directories </a:t>
            </a:r>
          </a:p>
          <a:p>
            <a:r>
              <a:rPr lang="en-US" sz="2800" dirty="0">
                <a:latin typeface="Arial Narrow" panose="020B0606020202030204" pitchFamily="34" charset="0"/>
              </a:rPr>
              <a:t>using SQL </a:t>
            </a:r>
            <a:r>
              <a:rPr lang="en-US" sz="2800" b="1" u="sng" dirty="0">
                <a:latin typeface="Arial Narrow" panose="020B0606020202030204" pitchFamily="34" charset="0"/>
              </a:rPr>
              <a:t>Without</a:t>
            </a:r>
            <a:r>
              <a:rPr lang="en-US" sz="2800" dirty="0">
                <a:latin typeface="Arial Narrow" panose="020B0606020202030204" pitchFamily="34" charset="0"/>
              </a:rPr>
              <a:t> Up Front Schema Definition</a:t>
            </a:r>
          </a:p>
          <a:p>
            <a:endParaRPr lang="en-US" sz="2800" dirty="0">
              <a:latin typeface="Arial Narrow" panose="020B0606020202030204" pitchFamily="34" charset="0"/>
            </a:endParaRPr>
          </a:p>
          <a:p>
            <a:endParaRPr lang="en-US" sz="2800" dirty="0">
              <a:latin typeface="Arial Narrow" panose="020B0606020202030204" pitchFamily="34" charset="0"/>
            </a:endParaRPr>
          </a:p>
          <a:p>
            <a:r>
              <a:rPr lang="en-US" sz="2800" b="1" u="sng" dirty="0">
                <a:latin typeface="Arial Narrow" panose="020B0606020202030204" pitchFamily="34" charset="0"/>
              </a:rPr>
              <a:t>Schema is discovered on the fly</a:t>
            </a:r>
            <a:r>
              <a:rPr lang="en-US" sz="2800" dirty="0">
                <a:latin typeface="Arial Narrow" panose="020B0606020202030204" pitchFamily="34" charset="0"/>
              </a:rPr>
              <a:t> based on the query</a:t>
            </a:r>
          </a:p>
          <a:p>
            <a:endParaRPr lang="en-US" sz="2800" dirty="0">
              <a:latin typeface="Arial Narrow" panose="020B0606020202030204" pitchFamily="34" charset="0"/>
            </a:endParaRPr>
          </a:p>
          <a:p>
            <a:endParaRPr lang="en-US" sz="2800" dirty="0">
              <a:latin typeface="Arial Narrow" panose="020B0606020202030204" pitchFamily="34" charset="0"/>
            </a:endParaRPr>
          </a:p>
          <a:p>
            <a:r>
              <a:rPr lang="en-US" sz="2800" dirty="0">
                <a:latin typeface="Arial Narrow" panose="020B0606020202030204" pitchFamily="34" charset="0"/>
              </a:rPr>
              <a:t>Hive Ser-De - create SQL like interface to files of any structure</a:t>
            </a:r>
          </a:p>
          <a:p>
            <a:endParaRPr lang="en-US" sz="2800" dirty="0">
              <a:latin typeface="Arial Narrow" panose="020B0606020202030204" pitchFamily="34" charset="0"/>
            </a:endParaRPr>
          </a:p>
          <a:p>
            <a:r>
              <a:rPr lang="en-US" sz="2800" dirty="0">
                <a:latin typeface="Arial Narrow" panose="020B0606020202030204" pitchFamily="34" charset="0"/>
              </a:rPr>
              <a:t>Hive works with JSON files if - pre-processed to remove carriage returns and records are flattened</a:t>
            </a:r>
          </a:p>
        </p:txBody>
      </p:sp>
      <p:sp>
        <p:nvSpPr>
          <p:cNvPr id="8" name="Title 1"/>
          <p:cNvSpPr txBox="1">
            <a:spLocks/>
          </p:cNvSpPr>
          <p:nvPr/>
        </p:nvSpPr>
        <p:spPr>
          <a:xfrm>
            <a:off x="304800" y="0"/>
            <a:ext cx="85344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mj-lt"/>
                <a:ea typeface="+mj-ea"/>
                <a:cs typeface="+mj-cs"/>
              </a:rPr>
              <a:t>SQL on UnStructured</a:t>
            </a:r>
            <a:r>
              <a:rPr kumimoji="0" lang="en-US" sz="4000" b="1" i="0" u="none" strike="noStrike" kern="1200" cap="none" spc="0" normalizeH="0" noProof="0" dirty="0">
                <a:ln>
                  <a:noFill/>
                </a:ln>
                <a:solidFill>
                  <a:srgbClr val="FF0000"/>
                </a:solidFill>
                <a:effectLst/>
                <a:uLnTx/>
                <a:uFillTx/>
                <a:latin typeface="+mj-lt"/>
                <a:ea typeface="+mj-ea"/>
                <a:cs typeface="+mj-cs"/>
              </a:rPr>
              <a:t> Data</a:t>
            </a:r>
            <a:endParaRPr kumimoji="0" lang="en-US" sz="40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0"/>
            <a:ext cx="85344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mj-lt"/>
                <a:ea typeface="+mj-ea"/>
                <a:cs typeface="+mj-cs"/>
              </a:rPr>
              <a:t>SQL on UnStructured</a:t>
            </a:r>
            <a:r>
              <a:rPr kumimoji="0" lang="en-US" sz="4000" b="1" i="0" u="none" strike="noStrike" kern="1200" cap="none" spc="0" normalizeH="0" noProof="0" dirty="0">
                <a:ln>
                  <a:noFill/>
                </a:ln>
                <a:solidFill>
                  <a:srgbClr val="FF0000"/>
                </a:solidFill>
                <a:effectLst/>
                <a:uLnTx/>
                <a:uFillTx/>
                <a:latin typeface="+mj-lt"/>
                <a:ea typeface="+mj-ea"/>
                <a:cs typeface="+mj-cs"/>
              </a:rPr>
              <a:t> Data</a:t>
            </a:r>
            <a:endParaRPr kumimoji="0" lang="en-US" sz="4000" b="1" i="0" u="none" strike="noStrike" kern="1200" cap="none" spc="0" normalizeH="0" baseline="0" noProof="0" dirty="0">
              <a:ln>
                <a:noFill/>
              </a:ln>
              <a:solidFill>
                <a:srgbClr val="FF0000"/>
              </a:solidFill>
              <a:effectLst/>
              <a:uLnTx/>
              <a:uFillTx/>
              <a:latin typeface="+mj-lt"/>
              <a:ea typeface="+mj-ea"/>
              <a:cs typeface="+mj-cs"/>
            </a:endParaRPr>
          </a:p>
        </p:txBody>
      </p:sp>
      <p:pic>
        <p:nvPicPr>
          <p:cNvPr id="18433" name="Picture 1"/>
          <p:cNvPicPr>
            <a:picLocks noChangeAspect="1" noChangeArrowheads="1"/>
          </p:cNvPicPr>
          <p:nvPr/>
        </p:nvPicPr>
        <p:blipFill>
          <a:blip r:embed="rId2" cstate="print"/>
          <a:srcRect/>
          <a:stretch>
            <a:fillRect/>
          </a:stretch>
        </p:blipFill>
        <p:spPr bwMode="auto">
          <a:xfrm>
            <a:off x="332678" y="1295400"/>
            <a:ext cx="8639265" cy="4800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C08FADA-295A-4AE2-BFE1-0774EDEA8BF4}"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0"/>
            <a:ext cx="85344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mj-lt"/>
                <a:ea typeface="+mj-ea"/>
                <a:cs typeface="+mj-cs"/>
              </a:rPr>
              <a:t>SparkSQL For UnStructured</a:t>
            </a:r>
            <a:r>
              <a:rPr kumimoji="0" lang="en-US" sz="4000" b="1" i="0" u="none" strike="noStrike" kern="1200" cap="none" spc="0" normalizeH="0" noProof="0" dirty="0">
                <a:ln>
                  <a:noFill/>
                </a:ln>
                <a:solidFill>
                  <a:srgbClr val="FF0000"/>
                </a:solidFill>
                <a:effectLst/>
                <a:uLnTx/>
                <a:uFillTx/>
                <a:latin typeface="+mj-lt"/>
                <a:ea typeface="+mj-ea"/>
                <a:cs typeface="+mj-cs"/>
              </a:rPr>
              <a:t> Data</a:t>
            </a:r>
            <a:endParaRPr kumimoji="0" lang="en-US"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4" name="Slide Number Placeholder 3"/>
          <p:cNvSpPr>
            <a:spLocks noGrp="1"/>
          </p:cNvSpPr>
          <p:nvPr>
            <p:ph type="sldNum" sz="quarter" idx="12"/>
          </p:nvPr>
        </p:nvSpPr>
        <p:spPr/>
        <p:txBody>
          <a:bodyPr/>
          <a:lstStyle/>
          <a:p>
            <a:fld id="{EC08FADA-295A-4AE2-BFE1-0774EDEA8BF4}" type="slidenum">
              <a:rPr lang="en-US" smtClean="0"/>
              <a:pPr/>
              <a:t>39</a:t>
            </a:fld>
            <a:endParaRPr lang="en-US" dirty="0"/>
          </a:p>
        </p:txBody>
      </p:sp>
      <p:sp>
        <p:nvSpPr>
          <p:cNvPr id="6" name="Rectangle 5"/>
          <p:cNvSpPr/>
          <p:nvPr/>
        </p:nvSpPr>
        <p:spPr>
          <a:xfrm>
            <a:off x="1371600" y="4648200"/>
            <a:ext cx="10668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Jackson Lib</a:t>
            </a:r>
          </a:p>
        </p:txBody>
      </p:sp>
      <p:sp>
        <p:nvSpPr>
          <p:cNvPr id="8" name="Rectangle 7"/>
          <p:cNvSpPr/>
          <p:nvPr/>
        </p:nvSpPr>
        <p:spPr>
          <a:xfrm>
            <a:off x="3048000" y="4648200"/>
            <a:ext cx="12954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Spark Auto Schema Generator</a:t>
            </a:r>
          </a:p>
        </p:txBody>
      </p:sp>
      <p:sp>
        <p:nvSpPr>
          <p:cNvPr id="9" name="Rectangle 8"/>
          <p:cNvSpPr/>
          <p:nvPr/>
        </p:nvSpPr>
        <p:spPr>
          <a:xfrm>
            <a:off x="4876800" y="4648200"/>
            <a:ext cx="1295400" cy="6096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Dataset with Schema</a:t>
            </a:r>
          </a:p>
        </p:txBody>
      </p:sp>
      <p:sp>
        <p:nvSpPr>
          <p:cNvPr id="10" name="Rectangle 9"/>
          <p:cNvSpPr/>
          <p:nvPr/>
        </p:nvSpPr>
        <p:spPr>
          <a:xfrm>
            <a:off x="6629400" y="4572000"/>
            <a:ext cx="13716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Spark Execution</a:t>
            </a:r>
          </a:p>
        </p:txBody>
      </p:sp>
      <p:sp>
        <p:nvSpPr>
          <p:cNvPr id="11" name="Rectangle 10"/>
          <p:cNvSpPr/>
          <p:nvPr/>
        </p:nvSpPr>
        <p:spPr>
          <a:xfrm>
            <a:off x="6629400" y="3276600"/>
            <a:ext cx="1371600" cy="7620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Optimizer</a:t>
            </a:r>
          </a:p>
        </p:txBody>
      </p:sp>
      <p:sp>
        <p:nvSpPr>
          <p:cNvPr id="12" name="Rectangle 11"/>
          <p:cNvSpPr/>
          <p:nvPr/>
        </p:nvSpPr>
        <p:spPr>
          <a:xfrm>
            <a:off x="6629400" y="5715000"/>
            <a:ext cx="1371600" cy="838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ResultSet</a:t>
            </a:r>
          </a:p>
        </p:txBody>
      </p:sp>
      <p:sp>
        <p:nvSpPr>
          <p:cNvPr id="13" name="Rectangle 12"/>
          <p:cNvSpPr/>
          <p:nvPr/>
        </p:nvSpPr>
        <p:spPr>
          <a:xfrm>
            <a:off x="6629400" y="2133600"/>
            <a:ext cx="13716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Parser</a:t>
            </a:r>
          </a:p>
        </p:txBody>
      </p:sp>
      <p:sp>
        <p:nvSpPr>
          <p:cNvPr id="14" name="Rectangle 13"/>
          <p:cNvSpPr/>
          <p:nvPr/>
        </p:nvSpPr>
        <p:spPr>
          <a:xfrm>
            <a:off x="6629400" y="838200"/>
            <a:ext cx="1295400" cy="7620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SQL Query</a:t>
            </a:r>
          </a:p>
        </p:txBody>
      </p:sp>
      <p:cxnSp>
        <p:nvCxnSpPr>
          <p:cNvPr id="15" name="Straight Arrow Connector 14"/>
          <p:cNvCxnSpPr/>
          <p:nvPr/>
        </p:nvCxnSpPr>
        <p:spPr>
          <a:xfrm>
            <a:off x="7239000" y="16764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239000" y="28956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7239000" y="4114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7239000" y="53340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590800" y="4953000"/>
            <a:ext cx="3810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4419600" y="4953000"/>
            <a:ext cx="3810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6172200" y="4876800"/>
            <a:ext cx="3810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838200" y="4953000"/>
            <a:ext cx="3810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04800" y="4648200"/>
            <a:ext cx="559167" cy="523220"/>
          </a:xfrm>
          <a:prstGeom prst="rect">
            <a:avLst/>
          </a:prstGeom>
          <a:noFill/>
        </p:spPr>
        <p:txBody>
          <a:bodyPr wrap="none" rtlCol="0">
            <a:spAutoFit/>
          </a:bodyPr>
          <a:lstStyle/>
          <a:p>
            <a:r>
              <a:rPr lang="en-US" sz="1400" dirty="0"/>
              <a:t>JSON </a:t>
            </a:r>
          </a:p>
          <a:p>
            <a:r>
              <a:rPr lang="en-US" sz="1400" dirty="0"/>
              <a:t>Data</a:t>
            </a:r>
          </a:p>
        </p:txBody>
      </p:sp>
    </p:spTree>
    <p:extLst>
      <p:ext uri="{BB962C8B-B14F-4D97-AF65-F5344CB8AC3E}">
        <p14:creationId xmlns:p14="http://schemas.microsoft.com/office/powerpoint/2010/main" val="1584385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1444" y="1295400"/>
            <a:ext cx="8610600" cy="4893647"/>
          </a:xfrm>
          <a:prstGeom prst="rect">
            <a:avLst/>
          </a:prstGeom>
          <a:noFill/>
        </p:spPr>
        <p:txBody>
          <a:bodyPr wrap="square" rtlCol="0">
            <a:spAutoFit/>
          </a:bodyPr>
          <a:lstStyle/>
          <a:p>
            <a:r>
              <a:rPr lang="en-US" sz="2400" b="1" u="sng" dirty="0">
                <a:latin typeface="Arial Narrow" panose="020B0606020202030204" pitchFamily="34" charset="0"/>
              </a:rPr>
              <a:t>Store and Process-second DOES NOT WORK</a:t>
            </a:r>
          </a:p>
          <a:p>
            <a:endParaRPr lang="en-US" sz="2400" dirty="0">
              <a:latin typeface="Arial Narrow" panose="020B0606020202030204" pitchFamily="34" charset="0"/>
            </a:endParaRPr>
          </a:p>
          <a:p>
            <a:r>
              <a:rPr lang="en-US" sz="2400" dirty="0">
                <a:latin typeface="Arial Narrow" panose="020B0606020202030204" pitchFamily="34" charset="0"/>
              </a:rPr>
              <a:t>Hadoop  unable to offer Latency &amp; Throughput for Real-Time </a:t>
            </a:r>
          </a:p>
          <a:p>
            <a:r>
              <a:rPr lang="en-US" sz="2400" dirty="0">
                <a:latin typeface="Arial Narrow" panose="020B0606020202030204" pitchFamily="34" charset="0"/>
              </a:rPr>
              <a:t>( Telecoms,  IOT and Cyber security )</a:t>
            </a:r>
          </a:p>
          <a:p>
            <a:endParaRPr lang="en-US" sz="2400" dirty="0">
              <a:latin typeface="Arial Narrow" panose="020B0606020202030204" pitchFamily="34" charset="0"/>
            </a:endParaRPr>
          </a:p>
          <a:p>
            <a:r>
              <a:rPr lang="en-US" sz="2400" dirty="0">
                <a:latin typeface="Arial Narrow" panose="020B0606020202030204" pitchFamily="34" charset="0"/>
              </a:rPr>
              <a:t>Streams - </a:t>
            </a:r>
            <a:r>
              <a:rPr lang="en-US" sz="2400" b="1" u="sng" dirty="0">
                <a:latin typeface="Arial Narrow" panose="020B0606020202030204" pitchFamily="34" charset="0"/>
              </a:rPr>
              <a:t>Infinite Tables</a:t>
            </a:r>
            <a:r>
              <a:rPr lang="en-US" sz="2400" dirty="0">
                <a:latin typeface="Arial Narrow" panose="020B0606020202030204" pitchFamily="34" charset="0"/>
              </a:rPr>
              <a:t> sorted by Time &amp; Processed as Window of Data</a:t>
            </a:r>
          </a:p>
          <a:p>
            <a:endParaRPr lang="en-US" sz="2400" dirty="0">
              <a:latin typeface="Arial Narrow" panose="020B0606020202030204" pitchFamily="34" charset="0"/>
            </a:endParaRPr>
          </a:p>
          <a:p>
            <a:r>
              <a:rPr lang="en-US" sz="2400" b="1" u="sng" dirty="0">
                <a:latin typeface="Arial Narrow" panose="020B0606020202030204" pitchFamily="34" charset="0"/>
              </a:rPr>
              <a:t>Standing query</a:t>
            </a:r>
            <a:r>
              <a:rPr lang="en-US" sz="2400" dirty="0">
                <a:latin typeface="Arial Narrow" panose="020B0606020202030204" pitchFamily="34" charset="0"/>
              </a:rPr>
              <a:t> that </a:t>
            </a:r>
            <a:r>
              <a:rPr lang="en-US" sz="2400" b="1" u="sng" dirty="0">
                <a:latin typeface="Arial Narrow" panose="020B0606020202030204" pitchFamily="34" charset="0"/>
              </a:rPr>
              <a:t>executes Continuously</a:t>
            </a:r>
            <a:r>
              <a:rPr lang="en-US" sz="2400" dirty="0">
                <a:latin typeface="Arial Narrow" panose="020B0606020202030204" pitchFamily="34" charset="0"/>
              </a:rPr>
              <a:t> over data</a:t>
            </a:r>
          </a:p>
          <a:p>
            <a:endParaRPr lang="en-US" sz="2400" dirty="0">
              <a:latin typeface="Arial Narrow" panose="020B0606020202030204" pitchFamily="34" charset="0"/>
            </a:endParaRPr>
          </a:p>
          <a:p>
            <a:r>
              <a:rPr lang="en-US" sz="2400" b="1" u="sng" dirty="0">
                <a:latin typeface="Arial Narrow" panose="020B0606020202030204" pitchFamily="34" charset="0"/>
              </a:rPr>
              <a:t>InMemory</a:t>
            </a:r>
            <a:r>
              <a:rPr lang="en-US" sz="2400" dirty="0">
                <a:latin typeface="Arial Narrow" panose="020B0606020202030204" pitchFamily="34" charset="0"/>
              </a:rPr>
              <a:t> Processing   /   </a:t>
            </a:r>
            <a:r>
              <a:rPr lang="en-US" sz="2400" b="1" u="sng" dirty="0">
                <a:latin typeface="Arial Narrow" panose="020B0606020202030204" pitchFamily="34" charset="0"/>
              </a:rPr>
              <a:t>Lock-free Data Structures</a:t>
            </a:r>
          </a:p>
          <a:p>
            <a:pPr algn="ctr" fontAlgn="base">
              <a:buFont typeface="Arial" pitchFamily="34" charset="0"/>
              <a:buChar char="•"/>
            </a:pPr>
            <a:endParaRPr lang="en-US" sz="2400" dirty="0">
              <a:latin typeface="Arial Narrow" panose="020B0606020202030204" pitchFamily="34" charset="0"/>
            </a:endParaRPr>
          </a:p>
          <a:p>
            <a:r>
              <a:rPr lang="en-US" sz="2400" dirty="0">
                <a:latin typeface="Arial Narrow" panose="020B0606020202030204" pitchFamily="34" charset="0"/>
              </a:rPr>
              <a:t>Stream analytics - Statistical Models, Algorithms on data that arrives continuously, often as an unbounded sequence of instances. </a:t>
            </a:r>
          </a:p>
        </p:txBody>
      </p:sp>
      <p:sp>
        <p:nvSpPr>
          <p:cNvPr id="6" name="Title 1"/>
          <p:cNvSpPr>
            <a:spLocks noGrp="1"/>
          </p:cNvSpPr>
          <p:nvPr>
            <p:ph type="title"/>
          </p:nvPr>
        </p:nvSpPr>
        <p:spPr>
          <a:xfrm>
            <a:off x="381000" y="0"/>
            <a:ext cx="7315200" cy="533400"/>
          </a:xfrm>
        </p:spPr>
        <p:txBody>
          <a:bodyPr>
            <a:normAutofit fontScale="90000"/>
          </a:bodyPr>
          <a:lstStyle/>
          <a:p>
            <a:r>
              <a:rPr lang="en-US" b="1" dirty="0">
                <a:solidFill>
                  <a:srgbClr val="FF0000"/>
                </a:solidFill>
              </a:rPr>
              <a:t>Streaming SQL -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0"/>
            <a:ext cx="8686800" cy="533400"/>
          </a:xfrm>
        </p:spPr>
        <p:txBody>
          <a:bodyPr>
            <a:normAutofit fontScale="90000"/>
          </a:bodyPr>
          <a:lstStyle/>
          <a:p>
            <a:r>
              <a:rPr lang="en-US" b="1" dirty="0">
                <a:solidFill>
                  <a:srgbClr val="FF0000"/>
                </a:solidFill>
              </a:rPr>
              <a:t>Spark SQL for Streaming Architecture</a:t>
            </a:r>
          </a:p>
        </p:txBody>
      </p:sp>
      <p:sp>
        <p:nvSpPr>
          <p:cNvPr id="7" name="Slide Number Placeholder 6"/>
          <p:cNvSpPr>
            <a:spLocks noGrp="1"/>
          </p:cNvSpPr>
          <p:nvPr>
            <p:ph type="sldNum" sz="quarter" idx="12"/>
          </p:nvPr>
        </p:nvSpPr>
        <p:spPr/>
        <p:txBody>
          <a:bodyPr/>
          <a:lstStyle/>
          <a:p>
            <a:fld id="{EC08FADA-295A-4AE2-BFE1-0774EDEA8BF4}" type="slidenum">
              <a:rPr lang="en-US" smtClean="0"/>
              <a:pPr/>
              <a:t>41</a:t>
            </a:fld>
            <a:endParaRPr lang="en-US" dirty="0"/>
          </a:p>
        </p:txBody>
      </p:sp>
      <p:sp>
        <p:nvSpPr>
          <p:cNvPr id="23" name="Rectangle 22"/>
          <p:cNvSpPr/>
          <p:nvPr/>
        </p:nvSpPr>
        <p:spPr>
          <a:xfrm>
            <a:off x="1295400" y="2438400"/>
            <a:ext cx="1981200" cy="20574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     Spark Streaming</a:t>
            </a:r>
          </a:p>
        </p:txBody>
      </p:sp>
      <p:sp>
        <p:nvSpPr>
          <p:cNvPr id="24" name="Rectangle 23"/>
          <p:cNvSpPr/>
          <p:nvPr/>
        </p:nvSpPr>
        <p:spPr>
          <a:xfrm>
            <a:off x="3962400" y="2438400"/>
            <a:ext cx="14478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Micro Batch RDD</a:t>
            </a:r>
          </a:p>
        </p:txBody>
      </p:sp>
      <p:sp>
        <p:nvSpPr>
          <p:cNvPr id="25" name="Rectangle 24"/>
          <p:cNvSpPr/>
          <p:nvPr/>
        </p:nvSpPr>
        <p:spPr>
          <a:xfrm>
            <a:off x="3962400" y="3657600"/>
            <a:ext cx="14478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Micro Batch RDD</a:t>
            </a:r>
          </a:p>
        </p:txBody>
      </p:sp>
      <p:sp>
        <p:nvSpPr>
          <p:cNvPr id="26" name="Rectangle 25"/>
          <p:cNvSpPr/>
          <p:nvPr/>
        </p:nvSpPr>
        <p:spPr>
          <a:xfrm>
            <a:off x="6019800" y="2438400"/>
            <a:ext cx="14478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Spark Core</a:t>
            </a:r>
          </a:p>
        </p:txBody>
      </p:sp>
      <p:sp>
        <p:nvSpPr>
          <p:cNvPr id="27" name="Rectangle 26"/>
          <p:cNvSpPr/>
          <p:nvPr/>
        </p:nvSpPr>
        <p:spPr>
          <a:xfrm>
            <a:off x="6019800" y="3657600"/>
            <a:ext cx="1447800" cy="685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Spark Core</a:t>
            </a:r>
          </a:p>
        </p:txBody>
      </p:sp>
      <p:sp>
        <p:nvSpPr>
          <p:cNvPr id="28" name="Right Arrow 9"/>
          <p:cNvSpPr/>
          <p:nvPr/>
        </p:nvSpPr>
        <p:spPr>
          <a:xfrm>
            <a:off x="457200" y="3200400"/>
            <a:ext cx="838200" cy="381000"/>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ight Arrow 10"/>
          <p:cNvSpPr/>
          <p:nvPr/>
        </p:nvSpPr>
        <p:spPr>
          <a:xfrm>
            <a:off x="3276600" y="2590800"/>
            <a:ext cx="685800" cy="381000"/>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ight Arrow 11"/>
          <p:cNvSpPr/>
          <p:nvPr/>
        </p:nvSpPr>
        <p:spPr>
          <a:xfrm>
            <a:off x="3276600" y="3733800"/>
            <a:ext cx="685800" cy="381000"/>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12"/>
          <p:cNvSpPr/>
          <p:nvPr/>
        </p:nvSpPr>
        <p:spPr>
          <a:xfrm>
            <a:off x="5410200" y="2590800"/>
            <a:ext cx="609600" cy="381000"/>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ight Arrow 13"/>
          <p:cNvSpPr/>
          <p:nvPr/>
        </p:nvSpPr>
        <p:spPr>
          <a:xfrm>
            <a:off x="5410200" y="3810000"/>
            <a:ext cx="609600" cy="381000"/>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7696200" y="2438400"/>
            <a:ext cx="1219200" cy="738664"/>
          </a:xfrm>
          <a:prstGeom prst="rect">
            <a:avLst/>
          </a:prstGeom>
          <a:noFill/>
        </p:spPr>
        <p:txBody>
          <a:bodyPr wrap="square" rtlCol="0">
            <a:spAutoFit/>
          </a:bodyPr>
          <a:lstStyle/>
          <a:p>
            <a:r>
              <a:rPr lang="en-US" sz="1400" dirty="0"/>
              <a:t>ML</a:t>
            </a:r>
          </a:p>
          <a:p>
            <a:r>
              <a:rPr lang="en-US" sz="1400" dirty="0"/>
              <a:t>GraphFrames</a:t>
            </a:r>
          </a:p>
          <a:p>
            <a:r>
              <a:rPr lang="en-US" sz="1400" dirty="0"/>
              <a:t>SQL</a:t>
            </a:r>
          </a:p>
        </p:txBody>
      </p:sp>
      <p:sp>
        <p:nvSpPr>
          <p:cNvPr id="34" name="Left Brace 33"/>
          <p:cNvSpPr/>
          <p:nvPr/>
        </p:nvSpPr>
        <p:spPr>
          <a:xfrm>
            <a:off x="7620000" y="2438400"/>
            <a:ext cx="152400" cy="838200"/>
          </a:xfrm>
          <a:prstGeom prst="lef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Left Brace 34"/>
          <p:cNvSpPr/>
          <p:nvPr/>
        </p:nvSpPr>
        <p:spPr>
          <a:xfrm>
            <a:off x="7620000" y="3505200"/>
            <a:ext cx="152400" cy="838200"/>
          </a:xfrm>
          <a:prstGeom prst="lef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TextBox 36"/>
          <p:cNvSpPr txBox="1"/>
          <p:nvPr/>
        </p:nvSpPr>
        <p:spPr>
          <a:xfrm>
            <a:off x="381000" y="3657600"/>
            <a:ext cx="708635" cy="738664"/>
          </a:xfrm>
          <a:prstGeom prst="rect">
            <a:avLst/>
          </a:prstGeom>
          <a:noFill/>
        </p:spPr>
        <p:txBody>
          <a:bodyPr wrap="none" rtlCol="0">
            <a:spAutoFit/>
          </a:bodyPr>
          <a:lstStyle/>
          <a:p>
            <a:r>
              <a:rPr lang="en-US" sz="1400" dirty="0"/>
              <a:t>Input</a:t>
            </a:r>
          </a:p>
          <a:p>
            <a:r>
              <a:rPr lang="en-US" sz="1400" dirty="0"/>
              <a:t>Data </a:t>
            </a:r>
          </a:p>
          <a:p>
            <a:r>
              <a:rPr lang="en-US" sz="1400" dirty="0"/>
              <a:t>Stream</a:t>
            </a:r>
          </a:p>
        </p:txBody>
      </p:sp>
      <p:sp>
        <p:nvSpPr>
          <p:cNvPr id="38" name="TextBox 37"/>
          <p:cNvSpPr txBox="1"/>
          <p:nvPr/>
        </p:nvSpPr>
        <p:spPr>
          <a:xfrm rot="16200000">
            <a:off x="382489" y="3275111"/>
            <a:ext cx="2133600" cy="307777"/>
          </a:xfrm>
          <a:prstGeom prst="rect">
            <a:avLst/>
          </a:prstGeom>
          <a:noFill/>
        </p:spPr>
        <p:txBody>
          <a:bodyPr wrap="square" rtlCol="0">
            <a:spAutoFit/>
          </a:bodyPr>
          <a:lstStyle/>
          <a:p>
            <a:r>
              <a:rPr lang="en-US" sz="1400" dirty="0"/>
              <a:t>Spark Streaming Receivers</a:t>
            </a:r>
          </a:p>
        </p:txBody>
      </p:sp>
      <p:cxnSp>
        <p:nvCxnSpPr>
          <p:cNvPr id="39" name="Straight Connector 38"/>
          <p:cNvCxnSpPr/>
          <p:nvPr/>
        </p:nvCxnSpPr>
        <p:spPr>
          <a:xfrm>
            <a:off x="1600200" y="2438400"/>
            <a:ext cx="0" cy="205740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696200" y="3581400"/>
            <a:ext cx="1219200" cy="738664"/>
          </a:xfrm>
          <a:prstGeom prst="rect">
            <a:avLst/>
          </a:prstGeom>
          <a:noFill/>
        </p:spPr>
        <p:txBody>
          <a:bodyPr wrap="square" rtlCol="0">
            <a:spAutoFit/>
          </a:bodyPr>
          <a:lstStyle/>
          <a:p>
            <a:r>
              <a:rPr lang="en-US" sz="1400" dirty="0"/>
              <a:t>ML</a:t>
            </a:r>
          </a:p>
          <a:p>
            <a:r>
              <a:rPr lang="en-US" sz="1400" dirty="0"/>
              <a:t>GraphFrames</a:t>
            </a:r>
          </a:p>
          <a:p>
            <a:r>
              <a:rPr lang="en-US" sz="1400" dirty="0"/>
              <a:t>SQL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951" y="152400"/>
            <a:ext cx="9144000" cy="533400"/>
          </a:xfrm>
        </p:spPr>
        <p:txBody>
          <a:bodyPr>
            <a:normAutofit fontScale="90000"/>
          </a:bodyPr>
          <a:lstStyle/>
          <a:p>
            <a:r>
              <a:rPr lang="en-US" b="1" dirty="0">
                <a:solidFill>
                  <a:srgbClr val="FF0000"/>
                </a:solidFill>
              </a:rPr>
              <a:t>Streaming SQL – Other Products</a:t>
            </a:r>
          </a:p>
        </p:txBody>
      </p:sp>
      <p:sp>
        <p:nvSpPr>
          <p:cNvPr id="7" name="Slide Number Placeholder 6"/>
          <p:cNvSpPr>
            <a:spLocks noGrp="1"/>
          </p:cNvSpPr>
          <p:nvPr>
            <p:ph type="sldNum" sz="quarter" idx="12"/>
          </p:nvPr>
        </p:nvSpPr>
        <p:spPr/>
        <p:txBody>
          <a:bodyPr/>
          <a:lstStyle/>
          <a:p>
            <a:fld id="{EC08FADA-295A-4AE2-BFE1-0774EDEA8BF4}" type="slidenum">
              <a:rPr lang="en-US" smtClean="0"/>
              <a:pPr/>
              <a:t>42</a:t>
            </a:fld>
            <a:endParaRPr lang="en-US" dirty="0"/>
          </a:p>
        </p:txBody>
      </p:sp>
      <p:sp>
        <p:nvSpPr>
          <p:cNvPr id="5" name="Rectangle 4"/>
          <p:cNvSpPr/>
          <p:nvPr/>
        </p:nvSpPr>
        <p:spPr>
          <a:xfrm>
            <a:off x="3048000" y="1143000"/>
            <a:ext cx="3048000" cy="5016758"/>
          </a:xfrm>
          <a:prstGeom prst="rect">
            <a:avLst/>
          </a:prstGeom>
        </p:spPr>
        <p:txBody>
          <a:bodyPr wrap="square">
            <a:spAutoFit/>
          </a:bodyPr>
          <a:lstStyle/>
          <a:p>
            <a:pPr>
              <a:buFont typeface="Arial" pitchFamily="34" charset="0"/>
              <a:buChar char="•"/>
            </a:pPr>
            <a:r>
              <a:rPr lang="en-US" sz="4000" dirty="0"/>
              <a:t>PipelineDB</a:t>
            </a:r>
          </a:p>
          <a:p>
            <a:r>
              <a:rPr lang="en-US" sz="4000" dirty="0"/>
              <a:t>  </a:t>
            </a:r>
          </a:p>
          <a:p>
            <a:pPr>
              <a:buFont typeface="Arial" pitchFamily="34" charset="0"/>
              <a:buChar char="•"/>
            </a:pPr>
            <a:r>
              <a:rPr lang="en-US" sz="4000" dirty="0"/>
              <a:t>SQLStream</a:t>
            </a:r>
          </a:p>
          <a:p>
            <a:pPr>
              <a:buFont typeface="Arial" pitchFamily="34" charset="0"/>
              <a:buChar char="•"/>
            </a:pPr>
            <a:endParaRPr lang="en-US" sz="4000" dirty="0"/>
          </a:p>
          <a:p>
            <a:pPr>
              <a:buFont typeface="Arial" pitchFamily="34" charset="0"/>
              <a:buChar char="•"/>
            </a:pPr>
            <a:r>
              <a:rPr lang="en-US" sz="4000" dirty="0"/>
              <a:t>  Parstream</a:t>
            </a:r>
          </a:p>
          <a:p>
            <a:pPr>
              <a:buFont typeface="Arial" pitchFamily="34" charset="0"/>
              <a:buChar char="•"/>
            </a:pPr>
            <a:endParaRPr lang="en-US" sz="4000" dirty="0"/>
          </a:p>
          <a:p>
            <a:pPr>
              <a:buFont typeface="Arial" pitchFamily="34" charset="0"/>
              <a:buChar char="•"/>
            </a:pPr>
            <a:r>
              <a:rPr lang="en-US" sz="4000" dirty="0"/>
              <a:t>  Druid</a:t>
            </a:r>
          </a:p>
          <a:p>
            <a:pPr>
              <a:buFont typeface="Arial" pitchFamily="34" charset="0"/>
              <a:buChar char="•"/>
            </a:pPr>
            <a:endParaRPr lang="en-US" sz="4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a:solidFill>
                  <a:srgbClr val="FF0000"/>
                </a:solidFill>
              </a:rPr>
              <a:t>Transactional/Operational SQL on Hadoop</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43</a:t>
            </a:fld>
            <a:endParaRPr lang="en-US" dirty="0"/>
          </a:p>
        </p:txBody>
      </p:sp>
      <p:sp>
        <p:nvSpPr>
          <p:cNvPr id="5" name="Rectangle 4"/>
          <p:cNvSpPr/>
          <p:nvPr/>
        </p:nvSpPr>
        <p:spPr>
          <a:xfrm>
            <a:off x="381000" y="990600"/>
            <a:ext cx="8458200" cy="5262979"/>
          </a:xfrm>
          <a:prstGeom prst="rect">
            <a:avLst/>
          </a:prstGeom>
        </p:spPr>
        <p:txBody>
          <a:bodyPr wrap="square">
            <a:spAutoFit/>
          </a:bodyPr>
          <a:lstStyle/>
          <a:p>
            <a:r>
              <a:rPr lang="en-US" sz="2800" dirty="0">
                <a:latin typeface="Arial Narrow" panose="020B0606020202030204" pitchFamily="34" charset="0"/>
              </a:rPr>
              <a:t>“Operational” is an emerging Hadoop market - least mature</a:t>
            </a:r>
          </a:p>
          <a:p>
            <a:endParaRPr lang="en-US" sz="2800" dirty="0">
              <a:latin typeface="Arial Narrow" panose="020B0606020202030204" pitchFamily="34" charset="0"/>
            </a:endParaRPr>
          </a:p>
          <a:p>
            <a:pPr marL="342900" indent="-342900">
              <a:buFont typeface="Arial" panose="020B0604020202020204" pitchFamily="34" charset="0"/>
              <a:buChar char="•"/>
            </a:pPr>
            <a:r>
              <a:rPr lang="en-US" sz="2800" dirty="0">
                <a:latin typeface="Arial Narrow" panose="020B0606020202030204" pitchFamily="34" charset="0"/>
              </a:rPr>
              <a:t>ACID transactions Support in Hive (HIVE-5317)</a:t>
            </a:r>
          </a:p>
          <a:p>
            <a:pPr marL="342900" indent="-342900">
              <a:buFont typeface="Arial" panose="020B0604020202020204" pitchFamily="34" charset="0"/>
              <a:buChar char="•"/>
            </a:pPr>
            <a:r>
              <a:rPr lang="en-US" sz="2800" dirty="0">
                <a:latin typeface="Arial Narrow" panose="020B0606020202030204" pitchFamily="34" charset="0"/>
              </a:rPr>
              <a:t>SQL Merge now Supported in Hive (Slowly Changing Dimensions in Data Warehouses</a:t>
            </a:r>
          </a:p>
          <a:p>
            <a:pPr marL="342900" indent="-342900">
              <a:buFont typeface="Arial" panose="020B0604020202020204" pitchFamily="34" charset="0"/>
              <a:buChar char="•"/>
            </a:pPr>
            <a:r>
              <a:rPr lang="en-US" sz="2800" dirty="0">
                <a:latin typeface="Arial Narrow" panose="020B0606020202030204" pitchFamily="34" charset="0"/>
              </a:rPr>
              <a:t>Trafodian</a:t>
            </a:r>
          </a:p>
          <a:p>
            <a:pPr marL="342900" indent="-342900">
              <a:buFont typeface="Arial" panose="020B0604020202020204" pitchFamily="34" charset="0"/>
              <a:buChar char="•"/>
            </a:pPr>
            <a:r>
              <a:rPr lang="en-US" sz="2800" dirty="0">
                <a:latin typeface="Arial Narrow" panose="020B0606020202030204" pitchFamily="34" charset="0"/>
              </a:rPr>
              <a:t>Phoenix</a:t>
            </a:r>
          </a:p>
          <a:p>
            <a:pPr marL="342900" indent="-342900">
              <a:buFont typeface="Arial" panose="020B0604020202020204" pitchFamily="34" charset="0"/>
              <a:buChar char="•"/>
            </a:pPr>
            <a:r>
              <a:rPr lang="en-US" sz="2800" dirty="0">
                <a:latin typeface="Arial Narrow" panose="020B0606020202030204" pitchFamily="34" charset="0"/>
              </a:rPr>
              <a:t>Splice Machine</a:t>
            </a:r>
          </a:p>
          <a:p>
            <a:endParaRPr lang="en-US" sz="2800" dirty="0">
              <a:solidFill>
                <a:srgbClr val="FF0000"/>
              </a:solidFill>
              <a:latin typeface="Arial Narrow" panose="020B0606020202030204" pitchFamily="34" charset="0"/>
            </a:endParaRPr>
          </a:p>
          <a:p>
            <a:r>
              <a:rPr lang="en-US" sz="2800" dirty="0">
                <a:latin typeface="Arial Narrow" panose="020B0606020202030204" pitchFamily="34" charset="0"/>
                <a:hlinkClick r:id="rId3"/>
              </a:rPr>
              <a:t>http://tephra.io/</a:t>
            </a:r>
            <a:r>
              <a:rPr lang="en-US" sz="2800" dirty="0">
                <a:latin typeface="Arial Narrow" panose="020B0606020202030204" pitchFamily="34" charset="0"/>
              </a:rPr>
              <a:t>  </a:t>
            </a:r>
          </a:p>
          <a:p>
            <a:r>
              <a:rPr lang="en-US" sz="2800" dirty="0">
                <a:latin typeface="Arial Narrow" panose="020B0606020202030204" pitchFamily="34" charset="0"/>
              </a:rPr>
              <a:t>(globally-consistent transactions on top of </a:t>
            </a:r>
            <a:r>
              <a:rPr lang="en-US" sz="2800" dirty="0">
                <a:latin typeface="Arial Narrow" panose="020B0606020202030204" pitchFamily="34" charset="0"/>
                <a:hlinkClick r:id="rId4"/>
              </a:rPr>
              <a:t>Hbase</a:t>
            </a:r>
            <a:r>
              <a:rPr lang="en-US" sz="2800" dirty="0">
                <a:latin typeface="Arial Narrow" panose="020B0606020202030204" pitchFamily="34" charset="0"/>
              </a:rPr>
              <a:t> – Using MVCC)</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a:solidFill>
                  <a:srgbClr val="FF0000"/>
                </a:solidFill>
              </a:rPr>
              <a:t>Trafodian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44</a:t>
            </a:fld>
            <a:endParaRPr lang="en-US" dirty="0"/>
          </a:p>
        </p:txBody>
      </p:sp>
      <p:sp>
        <p:nvSpPr>
          <p:cNvPr id="5" name="Rectangle 4"/>
          <p:cNvSpPr/>
          <p:nvPr/>
        </p:nvSpPr>
        <p:spPr>
          <a:xfrm>
            <a:off x="304800" y="1524000"/>
            <a:ext cx="8686800" cy="3970318"/>
          </a:xfrm>
          <a:prstGeom prst="rect">
            <a:avLst/>
          </a:prstGeom>
        </p:spPr>
        <p:txBody>
          <a:bodyPr wrap="square">
            <a:spAutoFit/>
          </a:bodyPr>
          <a:lstStyle/>
          <a:p>
            <a:r>
              <a:rPr lang="en-US" sz="2800" b="1" u="sng" dirty="0">
                <a:latin typeface="Arial Narrow" panose="020B0606020202030204" pitchFamily="34" charset="0"/>
              </a:rPr>
              <a:t>Extends HBase - adds support for ACID</a:t>
            </a:r>
            <a:endParaRPr lang="en-US" sz="2800" dirty="0">
              <a:latin typeface="Arial Narrow" panose="020B0606020202030204" pitchFamily="34" charset="0"/>
            </a:endParaRPr>
          </a:p>
          <a:p>
            <a:endParaRPr lang="en-US" sz="2800" dirty="0">
              <a:latin typeface="Arial Narrow" panose="020B0606020202030204" pitchFamily="34" charset="0"/>
            </a:endParaRPr>
          </a:p>
          <a:p>
            <a:r>
              <a:rPr lang="en-US" sz="2800" b="1" u="sng" dirty="0">
                <a:latin typeface="Arial Narrow" panose="020B0606020202030204" pitchFamily="34" charset="0"/>
              </a:rPr>
              <a:t>Distributed Transaction Management</a:t>
            </a:r>
            <a:r>
              <a:rPr lang="en-US" sz="2800" dirty="0">
                <a:latin typeface="Arial Narrow" panose="020B0606020202030204" pitchFamily="34" charset="0"/>
              </a:rPr>
              <a:t> for distributed transaction across multiple HBase regions</a:t>
            </a:r>
          </a:p>
          <a:p>
            <a:endParaRPr lang="en-US" sz="2800" dirty="0">
              <a:latin typeface="Arial Narrow" panose="020B0606020202030204" pitchFamily="34" charset="0"/>
            </a:endParaRPr>
          </a:p>
          <a:p>
            <a:r>
              <a:rPr lang="en-US" sz="2800" b="1" u="sng" dirty="0">
                <a:latin typeface="Arial Narrow" panose="020B0606020202030204" pitchFamily="34" charset="0"/>
              </a:rPr>
              <a:t>ANSI SQL</a:t>
            </a:r>
            <a:r>
              <a:rPr lang="en-US" sz="2800" dirty="0">
                <a:latin typeface="Arial Narrow" panose="020B0606020202030204" pitchFamily="34" charset="0"/>
              </a:rPr>
              <a:t> implementation accessible ODBC/JDBC connection </a:t>
            </a:r>
          </a:p>
          <a:p>
            <a:endParaRPr lang="en-US" sz="2800" dirty="0">
              <a:latin typeface="Arial Narrow" panose="020B0606020202030204" pitchFamily="34" charset="0"/>
            </a:endParaRPr>
          </a:p>
          <a:p>
            <a:r>
              <a:rPr lang="en-US" sz="2800" b="1" u="sng" dirty="0">
                <a:latin typeface="Arial Narrow" panose="020B0606020202030204" pitchFamily="34" charset="0"/>
              </a:rPr>
              <a:t>Relational Schema abstraction </a:t>
            </a:r>
            <a:r>
              <a:rPr lang="en-US" sz="2800" dirty="0">
                <a:latin typeface="Arial Narrow" panose="020B0606020202030204" pitchFamily="34" charset="0"/>
              </a:rPr>
              <a:t>which makes </a:t>
            </a:r>
            <a:r>
              <a:rPr lang="en-US" sz="2800" b="1" u="sng" dirty="0">
                <a:latin typeface="Arial Narrow" panose="020B0606020202030204" pitchFamily="34" charset="0"/>
              </a:rPr>
              <a:t>feel like relational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rmAutofit fontScale="90000"/>
          </a:bodyPr>
          <a:lstStyle/>
          <a:p>
            <a:r>
              <a:rPr lang="en-US" b="1" dirty="0">
                <a:solidFill>
                  <a:srgbClr val="FF0000"/>
                </a:solidFill>
              </a:rPr>
              <a:t>Trafodian Architecture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EC08FADA-295A-4AE2-BFE1-0774EDEA8BF4}" type="slidenum">
              <a:rPr lang="en-US" smtClean="0"/>
              <a:pPr/>
              <a:t>45</a:t>
            </a:fld>
            <a:endParaRPr lang="en-US" dirty="0"/>
          </a:p>
        </p:txBody>
      </p:sp>
      <p:sp>
        <p:nvSpPr>
          <p:cNvPr id="5" name="Rectangle 4"/>
          <p:cNvSpPr/>
          <p:nvPr/>
        </p:nvSpPr>
        <p:spPr>
          <a:xfrm>
            <a:off x="304800" y="1066800"/>
            <a:ext cx="8839200" cy="5509200"/>
          </a:xfrm>
          <a:prstGeom prst="rect">
            <a:avLst/>
          </a:prstGeom>
        </p:spPr>
        <p:txBody>
          <a:bodyPr wrap="square">
            <a:spAutoFit/>
          </a:bodyPr>
          <a:lstStyle/>
          <a:p>
            <a:r>
              <a:rPr lang="en-US" sz="3200" dirty="0">
                <a:latin typeface="Arial Narrow" panose="020B0606020202030204" pitchFamily="34" charset="0"/>
              </a:rPr>
              <a:t>Stores </a:t>
            </a:r>
            <a:r>
              <a:rPr lang="en-US" sz="3200" b="1" u="sng" dirty="0">
                <a:latin typeface="Arial Narrow" panose="020B0606020202030204" pitchFamily="34" charset="0"/>
              </a:rPr>
              <a:t>all columns in a 1 CF</a:t>
            </a:r>
            <a:r>
              <a:rPr lang="en-US" sz="3200" dirty="0">
                <a:latin typeface="Arial Narrow" panose="020B0606020202030204" pitchFamily="34" charset="0"/>
              </a:rPr>
              <a:t> to improve efficiency/speed</a:t>
            </a:r>
          </a:p>
          <a:p>
            <a:endParaRPr lang="en-US" sz="3200" dirty="0">
              <a:latin typeface="Arial Narrow" panose="020B0606020202030204" pitchFamily="34" charset="0"/>
            </a:endParaRPr>
          </a:p>
          <a:p>
            <a:r>
              <a:rPr lang="en-US" sz="3200" b="1" u="sng" dirty="0">
                <a:latin typeface="Arial Narrow" panose="020B0606020202030204" pitchFamily="34" charset="0"/>
              </a:rPr>
              <a:t>Column Name Encoding to save disk</a:t>
            </a:r>
            <a:r>
              <a:rPr lang="en-US" sz="3200" dirty="0">
                <a:latin typeface="Arial Narrow" panose="020B0606020202030204" pitchFamily="34" charset="0"/>
              </a:rPr>
              <a:t> &amp; I/O</a:t>
            </a:r>
          </a:p>
          <a:p>
            <a:endParaRPr lang="en-US" sz="3200" dirty="0">
              <a:latin typeface="Arial Narrow" panose="020B0606020202030204" pitchFamily="34" charset="0"/>
            </a:endParaRPr>
          </a:p>
          <a:p>
            <a:r>
              <a:rPr lang="en-US" sz="3200" dirty="0">
                <a:latin typeface="Arial Narrow" panose="020B0606020202030204" pitchFamily="34" charset="0"/>
              </a:rPr>
              <a:t>Columns are assigned </a:t>
            </a:r>
            <a:r>
              <a:rPr lang="en-US" sz="3200" b="1" u="sng" dirty="0">
                <a:latin typeface="Arial Narrow" panose="020B0606020202030204" pitchFamily="34" charset="0"/>
              </a:rPr>
              <a:t>data types</a:t>
            </a:r>
            <a:r>
              <a:rPr lang="en-US" sz="3200" dirty="0">
                <a:latin typeface="Arial Narrow" panose="020B0606020202030204" pitchFamily="34" charset="0"/>
              </a:rPr>
              <a:t> when inserting / updating</a:t>
            </a:r>
          </a:p>
          <a:p>
            <a:endParaRPr lang="en-US" sz="3200" dirty="0">
              <a:latin typeface="Arial Narrow" panose="020B0606020202030204" pitchFamily="34" charset="0"/>
            </a:endParaRPr>
          </a:p>
          <a:p>
            <a:r>
              <a:rPr lang="en-US" sz="3200" dirty="0">
                <a:latin typeface="Arial Narrow" panose="020B0606020202030204" pitchFamily="34" charset="0"/>
              </a:rPr>
              <a:t>Extends ACID - transactions span multiple tables &amp; rows</a:t>
            </a:r>
          </a:p>
          <a:p>
            <a:endParaRPr lang="en-US" sz="3200" dirty="0">
              <a:latin typeface="Arial Narrow" panose="020B0606020202030204" pitchFamily="34" charset="0"/>
            </a:endParaRPr>
          </a:p>
          <a:p>
            <a:r>
              <a:rPr lang="en-US" sz="3200" b="1" u="sng" dirty="0">
                <a:latin typeface="Arial Narrow" panose="020B0606020202030204" pitchFamily="34" charset="0"/>
              </a:rPr>
              <a:t>Supports Primary Key &amp; Composite Key / </a:t>
            </a:r>
          </a:p>
          <a:p>
            <a:r>
              <a:rPr lang="en-US" sz="3200" b="1" u="sng" dirty="0">
                <a:latin typeface="Arial Narrow" panose="020B0606020202030204" pitchFamily="34" charset="0"/>
              </a:rPr>
              <a:t>Secondary Indexes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rmAutofit fontScale="90000"/>
          </a:bodyPr>
          <a:lstStyle/>
          <a:p>
            <a:r>
              <a:rPr lang="en-US" b="1" dirty="0">
                <a:solidFill>
                  <a:srgbClr val="FF0000"/>
                </a:solidFill>
              </a:rPr>
              <a:t>Trafodion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46</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6458" y="1066800"/>
            <a:ext cx="9144000" cy="4627306"/>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a:solidFill>
                  <a:srgbClr val="FF0000"/>
                </a:solidFill>
              </a:rPr>
              <a:t>Phoenix -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47</a:t>
            </a:fld>
            <a:endParaRPr lang="en-US" dirty="0"/>
          </a:p>
        </p:txBody>
      </p:sp>
      <p:sp>
        <p:nvSpPr>
          <p:cNvPr id="5" name="Rectangle 4"/>
          <p:cNvSpPr/>
          <p:nvPr/>
        </p:nvSpPr>
        <p:spPr>
          <a:xfrm>
            <a:off x="304800" y="779522"/>
            <a:ext cx="8686800" cy="5293757"/>
          </a:xfrm>
          <a:prstGeom prst="rect">
            <a:avLst/>
          </a:prstGeom>
        </p:spPr>
        <p:txBody>
          <a:bodyPr wrap="square">
            <a:spAutoFit/>
          </a:bodyPr>
          <a:lstStyle/>
          <a:p>
            <a:r>
              <a:rPr lang="en-US" sz="2600" b="1" u="sng" dirty="0">
                <a:latin typeface="Arial Narrow" panose="020B0606020202030204" pitchFamily="34" charset="0"/>
              </a:rPr>
              <a:t>Relational layer on top of HBase</a:t>
            </a:r>
          </a:p>
          <a:p>
            <a:endParaRPr lang="en-US" sz="2600" dirty="0">
              <a:latin typeface="Arial Narrow" panose="020B0606020202030204" pitchFamily="34" charset="0"/>
            </a:endParaRPr>
          </a:p>
          <a:p>
            <a:r>
              <a:rPr lang="en-US" sz="2600" dirty="0">
                <a:latin typeface="Arial Narrow" panose="020B0606020202030204" pitchFamily="34" charset="0"/>
              </a:rPr>
              <a:t>Low Latency Query Model &amp; SQL support over HBase API</a:t>
            </a:r>
          </a:p>
          <a:p>
            <a:endParaRPr lang="en-US" sz="2600" dirty="0">
              <a:latin typeface="Arial Narrow" panose="020B0606020202030204" pitchFamily="34" charset="0"/>
            </a:endParaRPr>
          </a:p>
          <a:p>
            <a:r>
              <a:rPr lang="en-US" sz="2600" dirty="0">
                <a:latin typeface="Arial Narrow" panose="020B0606020202030204" pitchFamily="34" charset="0"/>
              </a:rPr>
              <a:t>SQL query compiled it into a series of HBase scans</a:t>
            </a:r>
          </a:p>
          <a:p>
            <a:endParaRPr lang="en-US" sz="2600" dirty="0">
              <a:latin typeface="Arial Narrow" panose="020B0606020202030204" pitchFamily="34" charset="0"/>
            </a:endParaRPr>
          </a:p>
          <a:p>
            <a:r>
              <a:rPr lang="en-US" sz="2600" dirty="0">
                <a:latin typeface="Arial Narrow" panose="020B0606020202030204" pitchFamily="34" charset="0"/>
              </a:rPr>
              <a:t>Metadata is stored in an HBase table and versioned</a:t>
            </a:r>
          </a:p>
          <a:p>
            <a:endParaRPr lang="en-US" sz="2600" dirty="0">
              <a:latin typeface="Arial Narrow" panose="020B0606020202030204" pitchFamily="34" charset="0"/>
            </a:endParaRPr>
          </a:p>
          <a:p>
            <a:r>
              <a:rPr lang="en-US" sz="2600" dirty="0">
                <a:latin typeface="Arial Narrow" panose="020B0606020202030204" pitchFamily="34" charset="0"/>
              </a:rPr>
              <a:t>Pushes Computation to the HBase Region Servers</a:t>
            </a:r>
          </a:p>
          <a:p>
            <a:endParaRPr lang="en-US" sz="2600" dirty="0">
              <a:latin typeface="Arial Narrow" panose="020B0606020202030204" pitchFamily="34" charset="0"/>
            </a:endParaRPr>
          </a:p>
          <a:p>
            <a:r>
              <a:rPr lang="en-US" sz="2600" b="1" u="sng" dirty="0">
                <a:latin typeface="Arial Narrow" panose="020B0606020202030204" pitchFamily="34" charset="0"/>
              </a:rPr>
              <a:t>Coprocessors</a:t>
            </a:r>
            <a:r>
              <a:rPr lang="en-US" sz="2600" dirty="0">
                <a:latin typeface="Arial Narrow" panose="020B0606020202030204" pitchFamily="34" charset="0"/>
              </a:rPr>
              <a:t> (Server-Side) </a:t>
            </a:r>
            <a:r>
              <a:rPr lang="en-US" sz="2600" b="1" u="sng" dirty="0">
                <a:latin typeface="Arial Narrow" panose="020B0606020202030204" pitchFamily="34" charset="0"/>
              </a:rPr>
              <a:t>Minimize Data Transfer</a:t>
            </a:r>
            <a:r>
              <a:rPr lang="en-US" sz="2600" dirty="0">
                <a:latin typeface="Arial Narrow" panose="020B0606020202030204" pitchFamily="34" charset="0"/>
              </a:rPr>
              <a:t> &amp; </a:t>
            </a:r>
            <a:r>
              <a:rPr lang="en-US" sz="2600" b="1" u="sng" dirty="0">
                <a:latin typeface="Arial Narrow" panose="020B0606020202030204" pitchFamily="34" charset="0"/>
              </a:rPr>
              <a:t>Prune Data</a:t>
            </a:r>
            <a:endParaRPr lang="en-US" sz="2600" dirty="0">
              <a:latin typeface="Arial Narrow" panose="020B0606020202030204" pitchFamily="34" charset="0"/>
            </a:endParaRPr>
          </a:p>
          <a:p>
            <a:endParaRPr lang="en-US" sz="2600" dirty="0">
              <a:latin typeface="Arial Narrow" panose="020B0606020202030204" pitchFamily="34" charset="0"/>
            </a:endParaRPr>
          </a:p>
          <a:p>
            <a:r>
              <a:rPr lang="en-US" sz="2600" dirty="0">
                <a:latin typeface="Arial Narrow" panose="020B0606020202030204" pitchFamily="34" charset="0"/>
              </a:rPr>
              <a:t>Uses </a:t>
            </a:r>
            <a:r>
              <a:rPr lang="en-US" sz="2600" b="1" u="sng" dirty="0">
                <a:latin typeface="Arial Narrow" panose="020B0606020202030204" pitchFamily="34" charset="0"/>
              </a:rPr>
              <a:t>Native HBase APIs</a:t>
            </a:r>
            <a:r>
              <a:rPr lang="en-US" sz="2600" dirty="0">
                <a:latin typeface="Arial Narrow" panose="020B0606020202030204" pitchFamily="34" charset="0"/>
              </a:rPr>
              <a:t> Not Map/Reduce framework of HBase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a:solidFill>
                  <a:srgbClr val="FF0000"/>
                </a:solidFill>
              </a:rPr>
              <a:t>Phoenix -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48</a:t>
            </a:fld>
            <a:endParaRPr lang="en-US" dirty="0"/>
          </a:p>
        </p:txBody>
      </p:sp>
      <p:sp>
        <p:nvSpPr>
          <p:cNvPr id="5" name="Rectangle 4"/>
          <p:cNvSpPr/>
          <p:nvPr/>
        </p:nvSpPr>
        <p:spPr>
          <a:xfrm>
            <a:off x="2971800" y="1752600"/>
            <a:ext cx="5257800" cy="3539430"/>
          </a:xfrm>
          <a:prstGeom prst="rect">
            <a:avLst/>
          </a:prstGeom>
        </p:spPr>
        <p:txBody>
          <a:bodyPr wrap="square">
            <a:spAutoFit/>
          </a:bodyPr>
          <a:lstStyle/>
          <a:p>
            <a:r>
              <a:rPr lang="en-US" sz="3200" dirty="0">
                <a:latin typeface="Arial Narrow" panose="020B0606020202030204" pitchFamily="34" charset="0"/>
              </a:rPr>
              <a:t>Query optimizations</a:t>
            </a:r>
          </a:p>
          <a:p>
            <a:endParaRPr lang="en-US" sz="3200" dirty="0">
              <a:latin typeface="Arial Narrow" panose="020B0606020202030204" pitchFamily="34" charset="0"/>
            </a:endParaRPr>
          </a:p>
          <a:p>
            <a:pPr marL="285750" indent="-285750">
              <a:buFont typeface="Arial" panose="020B0604020202020204" pitchFamily="34" charset="0"/>
              <a:buChar char="•"/>
            </a:pPr>
            <a:r>
              <a:rPr lang="en-US" sz="3200" dirty="0">
                <a:latin typeface="Arial Narrow" panose="020B0606020202030204" pitchFamily="34" charset="0"/>
              </a:rPr>
              <a:t> Secondary indexes</a:t>
            </a:r>
          </a:p>
          <a:p>
            <a:pPr marL="285750" indent="-285750">
              <a:buFont typeface="Arial" panose="020B0604020202020204" pitchFamily="34" charset="0"/>
              <a:buChar char="•"/>
            </a:pPr>
            <a:r>
              <a:rPr lang="en-US" sz="3200" dirty="0">
                <a:latin typeface="Arial Narrow" panose="020B0606020202030204" pitchFamily="34" charset="0"/>
              </a:rPr>
              <a:t> Statistics</a:t>
            </a:r>
          </a:p>
          <a:p>
            <a:pPr marL="285750" indent="-285750">
              <a:buFont typeface="Arial" panose="020B0604020202020204" pitchFamily="34" charset="0"/>
              <a:buChar char="•"/>
            </a:pPr>
            <a:r>
              <a:rPr lang="en-US" sz="3200" dirty="0">
                <a:latin typeface="Arial Narrow" panose="020B0606020202030204" pitchFamily="34" charset="0"/>
              </a:rPr>
              <a:t> Reverse scans</a:t>
            </a:r>
          </a:p>
          <a:p>
            <a:pPr marL="285750" indent="-285750">
              <a:buFont typeface="Arial" panose="020B0604020202020204" pitchFamily="34" charset="0"/>
              <a:buChar char="•"/>
            </a:pPr>
            <a:r>
              <a:rPr lang="en-US" sz="3200" dirty="0">
                <a:latin typeface="Arial Narrow" panose="020B0606020202030204" pitchFamily="34" charset="0"/>
              </a:rPr>
              <a:t> Small scans</a:t>
            </a:r>
          </a:p>
          <a:p>
            <a:pPr marL="285750" indent="-285750">
              <a:buFont typeface="Arial" panose="020B0604020202020204" pitchFamily="34" charset="0"/>
              <a:buChar char="•"/>
            </a:pPr>
            <a:r>
              <a:rPr lang="en-US" sz="3200" dirty="0">
                <a:latin typeface="Arial Narrow" panose="020B0606020202030204" pitchFamily="34" charset="0"/>
              </a:rPr>
              <a:t> Skip scans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a:solidFill>
                  <a:srgbClr val="FF0000"/>
                </a:solidFill>
              </a:rPr>
              <a:t>Phoenix - Architecture</a:t>
            </a:r>
          </a:p>
        </p:txBody>
      </p:sp>
      <p:sp>
        <p:nvSpPr>
          <p:cNvPr id="4" name="Slide Number Placeholder 3"/>
          <p:cNvSpPr>
            <a:spLocks noGrp="1"/>
          </p:cNvSpPr>
          <p:nvPr>
            <p:ph type="sldNum" sz="quarter" idx="12"/>
          </p:nvPr>
        </p:nvSpPr>
        <p:spPr/>
        <p:txBody>
          <a:bodyPr/>
          <a:lstStyle/>
          <a:p>
            <a:fld id="{EC08FADA-295A-4AE2-BFE1-0774EDEA8BF4}" type="slidenum">
              <a:rPr lang="en-US" smtClean="0"/>
              <a:pPr/>
              <a:t>49</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0" y="914399"/>
            <a:ext cx="9144000" cy="4896787"/>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2667000"/>
            <a:ext cx="8382001" cy="369332"/>
          </a:xfrm>
          <a:prstGeom prst="rect">
            <a:avLst/>
          </a:prstGeom>
          <a:noFill/>
        </p:spPr>
        <p:txBody>
          <a:bodyPr wrap="square" rtlCol="0">
            <a:spAutoFit/>
          </a:bodyPr>
          <a:lstStyle/>
          <a:p>
            <a:endParaRPr lang="en-US" dirty="0"/>
          </a:p>
        </p:txBody>
      </p:sp>
      <p:pic>
        <p:nvPicPr>
          <p:cNvPr id="6" name="Picture 5"/>
          <p:cNvPicPr/>
          <p:nvPr/>
        </p:nvPicPr>
        <p:blipFill>
          <a:blip r:embed="rId2" cstate="print"/>
          <a:srcRect/>
          <a:stretch>
            <a:fillRect/>
          </a:stretch>
        </p:blipFill>
        <p:spPr bwMode="auto">
          <a:xfrm>
            <a:off x="0" y="1066800"/>
            <a:ext cx="9144000" cy="5181600"/>
          </a:xfrm>
          <a:prstGeom prst="rect">
            <a:avLst/>
          </a:prstGeom>
          <a:noFill/>
          <a:ln w="9525">
            <a:noFill/>
            <a:miter lim="800000"/>
            <a:headEnd/>
            <a:tailEnd/>
          </a:ln>
        </p:spPr>
      </p:pic>
      <p:sp>
        <p:nvSpPr>
          <p:cNvPr id="8" name="Title 1"/>
          <p:cNvSpPr txBox="1">
            <a:spLocks/>
          </p:cNvSpPr>
          <p:nvPr/>
        </p:nvSpPr>
        <p:spPr>
          <a:xfrm>
            <a:off x="1219200" y="0"/>
            <a:ext cx="68580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mj-lt"/>
                <a:ea typeface="+mj-ea"/>
                <a:cs typeface="+mj-cs"/>
              </a:rPr>
              <a:t>OLAP on Hadoop - Apache Kylin</a:t>
            </a:r>
          </a:p>
        </p:txBody>
      </p:sp>
      <p:sp>
        <p:nvSpPr>
          <p:cNvPr id="7" name="Slide Number Placeholder 6"/>
          <p:cNvSpPr>
            <a:spLocks noGrp="1"/>
          </p:cNvSpPr>
          <p:nvPr>
            <p:ph type="sldNum" sz="quarter" idx="12"/>
          </p:nvPr>
        </p:nvSpPr>
        <p:spPr/>
        <p:txBody>
          <a:bodyPr/>
          <a:lstStyle/>
          <a:p>
            <a:fld id="{EC08FADA-295A-4AE2-BFE1-0774EDEA8BF4}" type="slidenum">
              <a:rPr lang="en-US" smtClean="0"/>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67600" cy="609600"/>
          </a:xfrm>
        </p:spPr>
        <p:txBody>
          <a:bodyPr>
            <a:normAutofit fontScale="90000"/>
          </a:bodyPr>
          <a:lstStyle/>
          <a:p>
            <a:r>
              <a:rPr lang="en-US" b="1" dirty="0">
                <a:solidFill>
                  <a:srgbClr val="FF0000"/>
                </a:solidFill>
              </a:rPr>
              <a:t>Probabilistic SQL Engines</a:t>
            </a:r>
            <a:endParaRPr lang="en-US" sz="4000" b="1" dirty="0">
              <a:solidFill>
                <a:srgbClr val="FF0000"/>
              </a:solidFill>
            </a:endParaRPr>
          </a:p>
        </p:txBody>
      </p:sp>
      <p:sp>
        <p:nvSpPr>
          <p:cNvPr id="3" name="TextBox 2"/>
          <p:cNvSpPr txBox="1"/>
          <p:nvPr/>
        </p:nvSpPr>
        <p:spPr>
          <a:xfrm>
            <a:off x="1066800" y="838200"/>
            <a:ext cx="609600" cy="369332"/>
          </a:xfrm>
          <a:prstGeom prst="rect">
            <a:avLst/>
          </a:prstGeom>
          <a:noFill/>
        </p:spPr>
        <p:txBody>
          <a:bodyPr wrap="square" rtlCol="0">
            <a:spAutoFit/>
          </a:bodyPr>
          <a:lstStyle/>
          <a:p>
            <a:pPr lvl="0"/>
            <a:r>
              <a:rPr lang="en-US" i="1" dirty="0"/>
              <a:t>Fast</a:t>
            </a:r>
          </a:p>
        </p:txBody>
      </p:sp>
      <p:sp>
        <p:nvSpPr>
          <p:cNvPr id="8" name="Slide Number Placeholder 7"/>
          <p:cNvSpPr>
            <a:spLocks noGrp="1"/>
          </p:cNvSpPr>
          <p:nvPr>
            <p:ph type="sldNum" sz="quarter" idx="12"/>
          </p:nvPr>
        </p:nvSpPr>
        <p:spPr/>
        <p:txBody>
          <a:bodyPr/>
          <a:lstStyle/>
          <a:p>
            <a:fld id="{EC08FADA-295A-4AE2-BFE1-0774EDEA8BF4}" type="slidenum">
              <a:rPr lang="en-US" smtClean="0"/>
              <a:pPr/>
              <a:t>51</a:t>
            </a:fld>
            <a:endParaRPr lang="en-US" dirty="0"/>
          </a:p>
        </p:txBody>
      </p:sp>
      <p:sp>
        <p:nvSpPr>
          <p:cNvPr id="10" name="Isosceles Triangle 9"/>
          <p:cNvSpPr/>
          <p:nvPr/>
        </p:nvSpPr>
        <p:spPr>
          <a:xfrm>
            <a:off x="105833" y="1114399"/>
            <a:ext cx="2561167" cy="2086001"/>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SQL Engines</a:t>
            </a:r>
          </a:p>
        </p:txBody>
      </p:sp>
      <p:sp>
        <p:nvSpPr>
          <p:cNvPr id="11" name="TextBox 10"/>
          <p:cNvSpPr txBox="1"/>
          <p:nvPr/>
        </p:nvSpPr>
        <p:spPr>
          <a:xfrm>
            <a:off x="0" y="3200400"/>
            <a:ext cx="1066800" cy="369332"/>
          </a:xfrm>
          <a:prstGeom prst="rect">
            <a:avLst/>
          </a:prstGeom>
          <a:noFill/>
        </p:spPr>
        <p:txBody>
          <a:bodyPr wrap="square" rtlCol="0">
            <a:spAutoFit/>
          </a:bodyPr>
          <a:lstStyle/>
          <a:p>
            <a:pPr lvl="0"/>
            <a:r>
              <a:rPr lang="en-US" i="1" dirty="0"/>
              <a:t>Accurate</a:t>
            </a:r>
          </a:p>
        </p:txBody>
      </p:sp>
      <p:sp>
        <p:nvSpPr>
          <p:cNvPr id="12" name="TextBox 11"/>
          <p:cNvSpPr txBox="1"/>
          <p:nvPr/>
        </p:nvSpPr>
        <p:spPr>
          <a:xfrm>
            <a:off x="2286000" y="3200400"/>
            <a:ext cx="533400" cy="369332"/>
          </a:xfrm>
          <a:prstGeom prst="rect">
            <a:avLst/>
          </a:prstGeom>
          <a:noFill/>
        </p:spPr>
        <p:txBody>
          <a:bodyPr wrap="square" rtlCol="0">
            <a:spAutoFit/>
          </a:bodyPr>
          <a:lstStyle/>
          <a:p>
            <a:pPr lvl="0"/>
            <a:r>
              <a:rPr lang="en-US" i="1" dirty="0"/>
              <a:t>Big</a:t>
            </a:r>
          </a:p>
        </p:txBody>
      </p:sp>
      <p:sp>
        <p:nvSpPr>
          <p:cNvPr id="5" name="Rectangle 4"/>
          <p:cNvSpPr/>
          <p:nvPr/>
        </p:nvSpPr>
        <p:spPr>
          <a:xfrm>
            <a:off x="3238500" y="838200"/>
            <a:ext cx="5905500" cy="3477875"/>
          </a:xfrm>
          <a:prstGeom prst="rect">
            <a:avLst/>
          </a:prstGeom>
        </p:spPr>
        <p:txBody>
          <a:bodyPr wrap="square">
            <a:spAutoFit/>
          </a:bodyPr>
          <a:lstStyle/>
          <a:p>
            <a:r>
              <a:rPr lang="en-US" sz="2200" dirty="0">
                <a:latin typeface="Arial Narrow" panose="020B0606020202030204" pitchFamily="34" charset="0"/>
              </a:rPr>
              <a:t>Massively Parallel, Approximate Query Engine</a:t>
            </a:r>
          </a:p>
          <a:p>
            <a:endParaRPr lang="en-US" sz="2200" dirty="0">
              <a:latin typeface="Arial Narrow" panose="020B0606020202030204" pitchFamily="34" charset="0"/>
            </a:endParaRPr>
          </a:p>
          <a:p>
            <a:r>
              <a:rPr lang="en-US" sz="2200" dirty="0">
                <a:latin typeface="Arial Narrow" panose="020B0606020202030204" pitchFamily="34" charset="0"/>
              </a:rPr>
              <a:t>Meaningful approximate results (with error thresholds)</a:t>
            </a:r>
          </a:p>
          <a:p>
            <a:endParaRPr lang="en-US" sz="2200" dirty="0">
              <a:latin typeface="Arial Narrow" panose="020B0606020202030204" pitchFamily="34" charset="0"/>
            </a:endParaRPr>
          </a:p>
          <a:p>
            <a:r>
              <a:rPr lang="en-US" sz="2200" dirty="0">
                <a:latin typeface="Arial Narrow" panose="020B0606020202030204" pitchFamily="34" charset="0"/>
              </a:rPr>
              <a:t>Creates Offline Samples based on Error Margins</a:t>
            </a:r>
          </a:p>
          <a:p>
            <a:endParaRPr lang="en-US" sz="2200" dirty="0">
              <a:latin typeface="Arial Narrow" panose="020B0606020202030204" pitchFamily="34" charset="0"/>
            </a:endParaRPr>
          </a:p>
          <a:p>
            <a:r>
              <a:rPr lang="en-US" sz="2200" dirty="0">
                <a:latin typeface="Arial Narrow" panose="020B0606020202030204" pitchFamily="34" charset="0"/>
              </a:rPr>
              <a:t>Runs queries on these samples</a:t>
            </a:r>
          </a:p>
          <a:p>
            <a:endParaRPr lang="en-US" sz="2200" dirty="0">
              <a:latin typeface="Arial Narrow" panose="020B0606020202030204" pitchFamily="34" charset="0"/>
            </a:endParaRPr>
          </a:p>
          <a:p>
            <a:r>
              <a:rPr lang="en-US" sz="2200" dirty="0">
                <a:latin typeface="Arial Narrow" panose="020B0606020202030204" pitchFamily="34" charset="0"/>
              </a:rPr>
              <a:t>Samples are placed as stripes across multiple machines – Disk / Memory</a:t>
            </a:r>
          </a:p>
        </p:txBody>
      </p:sp>
      <p:sp>
        <p:nvSpPr>
          <p:cNvPr id="6" name="TextBox 5"/>
          <p:cNvSpPr txBox="1"/>
          <p:nvPr/>
        </p:nvSpPr>
        <p:spPr>
          <a:xfrm>
            <a:off x="533400" y="4953000"/>
            <a:ext cx="7924800" cy="1631216"/>
          </a:xfrm>
          <a:prstGeom prst="rect">
            <a:avLst/>
          </a:prstGeom>
          <a:noFill/>
        </p:spPr>
        <p:txBody>
          <a:bodyPr wrap="square" rtlCol="0">
            <a:spAutoFit/>
          </a:bodyPr>
          <a:lstStyle/>
          <a:p>
            <a:r>
              <a:rPr lang="en-US" sz="2000" i="1" u="sng" dirty="0">
                <a:latin typeface="Arial Narrow" panose="020B0606020202030204" pitchFamily="34" charset="0"/>
              </a:rPr>
              <a:t>Time Bound &amp; Error Bound Queries</a:t>
            </a:r>
          </a:p>
          <a:p>
            <a:endParaRPr lang="en-US" sz="2000" i="1" dirty="0">
              <a:latin typeface="Arial Narrow" panose="020B0606020202030204" pitchFamily="34" charset="0"/>
            </a:endParaRPr>
          </a:p>
          <a:p>
            <a:r>
              <a:rPr lang="en-US" sz="2000" i="1" dirty="0">
                <a:latin typeface="Arial Narrow" panose="020B0606020202030204" pitchFamily="34" charset="0"/>
              </a:rPr>
              <a:t>Select avg(sessiontime) from clickstream_table within 1 seconds</a:t>
            </a:r>
          </a:p>
          <a:p>
            <a:endParaRPr lang="en-US" sz="2000" i="1" dirty="0">
              <a:latin typeface="Arial Narrow" panose="020B0606020202030204" pitchFamily="34" charset="0"/>
            </a:endParaRPr>
          </a:p>
          <a:p>
            <a:r>
              <a:rPr lang="en-US" sz="2000" i="1" dirty="0">
                <a:latin typeface="Arial Narrow" panose="020B0606020202030204" pitchFamily="34" charset="0"/>
              </a:rPr>
              <a:t>Select avg(sessiontime) from clickstream_table error .05 and confidence = .95</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6205" y="2362200"/>
            <a:ext cx="1300421" cy="722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0"/>
            <a:ext cx="86868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noProof="0" dirty="0">
                <a:ln>
                  <a:noFill/>
                </a:ln>
                <a:solidFill>
                  <a:srgbClr val="FF0000"/>
                </a:solidFill>
                <a:effectLst/>
                <a:uLnTx/>
                <a:uFillTx/>
                <a:latin typeface="+mj-lt"/>
                <a:ea typeface="+mj-ea"/>
                <a:cs typeface="+mj-cs"/>
              </a:rPr>
              <a:t>SQL Engine on GPUs – MapD</a:t>
            </a:r>
            <a:endParaRPr kumimoji="0" lang="en-US"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5" name="Slide Number Placeholder 4"/>
          <p:cNvSpPr>
            <a:spLocks noGrp="1"/>
          </p:cNvSpPr>
          <p:nvPr>
            <p:ph type="sldNum" sz="quarter" idx="12"/>
          </p:nvPr>
        </p:nvSpPr>
        <p:spPr/>
        <p:txBody>
          <a:bodyPr/>
          <a:lstStyle/>
          <a:p>
            <a:fld id="{EC08FADA-295A-4AE2-BFE1-0774EDEA8BF4}" type="slidenum">
              <a:rPr lang="en-US" smtClean="0"/>
              <a:pPr/>
              <a:t>52</a:t>
            </a:fld>
            <a:endParaRPr lang="en-US" dirty="0"/>
          </a:p>
        </p:txBody>
      </p:sp>
      <p:sp>
        <p:nvSpPr>
          <p:cNvPr id="6" name="Rectangle 5"/>
          <p:cNvSpPr/>
          <p:nvPr/>
        </p:nvSpPr>
        <p:spPr>
          <a:xfrm>
            <a:off x="424912" y="685800"/>
            <a:ext cx="8566688" cy="6001643"/>
          </a:xfrm>
          <a:prstGeom prst="rect">
            <a:avLst/>
          </a:prstGeom>
        </p:spPr>
        <p:txBody>
          <a:bodyPr wrap="square">
            <a:spAutoFit/>
          </a:bodyPr>
          <a:lstStyle/>
          <a:p>
            <a:r>
              <a:rPr lang="en-US" sz="2400" dirty="0">
                <a:latin typeface="Arial Narrow" panose="020B0606020202030204" pitchFamily="34" charset="0"/>
              </a:rPr>
              <a:t>GPU - DB &amp; Visual Analytics Platform </a:t>
            </a:r>
          </a:p>
          <a:p>
            <a:pPr lvl="2"/>
            <a:r>
              <a:rPr lang="en-US" sz="2400" dirty="0">
                <a:latin typeface="Arial Narrow" panose="020B0606020202030204" pitchFamily="34" charset="0"/>
              </a:rPr>
              <a:t>- MapD Analytical Database </a:t>
            </a:r>
          </a:p>
          <a:p>
            <a:pPr lvl="2"/>
            <a:r>
              <a:rPr lang="en-US" sz="2400" dirty="0">
                <a:latin typeface="Arial Narrow" panose="020B0606020202030204" pitchFamily="34" charset="0"/>
              </a:rPr>
              <a:t>- MapD Immerse Visualization </a:t>
            </a:r>
          </a:p>
          <a:p>
            <a:endParaRPr lang="en-US" sz="2400" dirty="0">
              <a:latin typeface="Arial Narrow" panose="020B0606020202030204" pitchFamily="34" charset="0"/>
            </a:endParaRPr>
          </a:p>
          <a:p>
            <a:r>
              <a:rPr lang="en-US" sz="2400" dirty="0">
                <a:latin typeface="Arial Narrow" panose="020B0606020202030204" pitchFamily="34" charset="0"/>
              </a:rPr>
              <a:t>Queries Executed in Parallel - 40,000 cores / server ( Single Node)</a:t>
            </a:r>
          </a:p>
          <a:p>
            <a:endParaRPr lang="en-US" sz="2400" dirty="0">
              <a:latin typeface="Arial Narrow" panose="020B0606020202030204" pitchFamily="34" charset="0"/>
            </a:endParaRPr>
          </a:p>
          <a:p>
            <a:r>
              <a:rPr lang="en-US" sz="2400" dirty="0">
                <a:latin typeface="Arial Narrow" panose="020B0606020202030204" pitchFamily="34" charset="0"/>
              </a:rPr>
              <a:t>Written in C++ &amp; hooks into CUDA or OpenCL</a:t>
            </a:r>
          </a:p>
          <a:p>
            <a:endParaRPr lang="en-US" sz="2400" dirty="0">
              <a:latin typeface="Arial Narrow" panose="020B0606020202030204" pitchFamily="34" charset="0"/>
            </a:endParaRPr>
          </a:p>
          <a:p>
            <a:r>
              <a:rPr lang="en-US" sz="2400" dirty="0">
                <a:latin typeface="Arial Narrow" panose="020B0606020202030204" pitchFamily="34" charset="0"/>
              </a:rPr>
              <a:t>Caches hot data in GPU </a:t>
            </a:r>
          </a:p>
          <a:p>
            <a:endParaRPr lang="en-US" sz="2400" dirty="0">
              <a:latin typeface="Arial Narrow" panose="020B0606020202030204" pitchFamily="34" charset="0"/>
            </a:endParaRPr>
          </a:p>
          <a:p>
            <a:r>
              <a:rPr lang="en-US" sz="2400" dirty="0">
                <a:latin typeface="Arial Narrow" panose="020B0606020202030204" pitchFamily="34" charset="0"/>
              </a:rPr>
              <a:t>Compiles queries on the fly using LLVM / Vectorizes execution</a:t>
            </a:r>
          </a:p>
          <a:p>
            <a:endParaRPr lang="en-US" sz="2400" dirty="0">
              <a:latin typeface="Arial Narrow" panose="020B0606020202030204" pitchFamily="34" charset="0"/>
            </a:endParaRPr>
          </a:p>
          <a:p>
            <a:r>
              <a:rPr lang="en-US" sz="2400" dirty="0">
                <a:latin typeface="Arial Narrow" panose="020B0606020202030204" pitchFamily="34" charset="0"/>
              </a:rPr>
              <a:t>Highly-optimized kernels for database operations</a:t>
            </a:r>
          </a:p>
          <a:p>
            <a:endParaRPr lang="en-US" sz="2400" dirty="0">
              <a:latin typeface="Arial Narrow" panose="020B0606020202030204" pitchFamily="34" charset="0"/>
            </a:endParaRPr>
          </a:p>
          <a:p>
            <a:r>
              <a:rPr lang="en-US" sz="2400" dirty="0">
                <a:latin typeface="Arial Narrow" panose="020B0606020202030204" pitchFamily="34" charset="0"/>
              </a:rPr>
              <a:t>Executes queries on both CPU &amp; GPU, if working dataset cannot fit in GPU memory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5034</TotalTime>
  <Words>2278</Words>
  <Application>Microsoft Office PowerPoint</Application>
  <PresentationFormat>On-screen Show (4:3)</PresentationFormat>
  <Paragraphs>519</Paragraphs>
  <Slides>52</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Aharoni</vt:lpstr>
      <vt:lpstr>Arial</vt:lpstr>
      <vt:lpstr>Arial Black</vt:lpstr>
      <vt:lpstr>Arial Narrow</vt:lpstr>
      <vt:lpstr>Calibri</vt:lpstr>
      <vt:lpstr>Symbol</vt:lpstr>
      <vt:lpstr>Times New Roman</vt:lpstr>
      <vt:lpstr>WenQuanYi Micro Hei</vt:lpstr>
      <vt:lpstr>Wingdings</vt:lpstr>
      <vt:lpstr>Office Theme</vt:lpstr>
      <vt:lpstr>SQL on Big Data Technology, Architecture, Innovations</vt:lpstr>
      <vt:lpstr>Introduction</vt:lpstr>
      <vt:lpstr>PowerPoint Presentation</vt:lpstr>
      <vt:lpstr>Topics</vt:lpstr>
      <vt:lpstr>Why SQL on Big Data</vt:lpstr>
      <vt:lpstr>Why SQL on Big Data</vt:lpstr>
      <vt:lpstr>SQL on Big Data Goals</vt:lpstr>
      <vt:lpstr>Why SQL on Big Data</vt:lpstr>
      <vt:lpstr>PowerPoint Presentation</vt:lpstr>
      <vt:lpstr>SQL on Big Data</vt:lpstr>
      <vt:lpstr>Workload Types</vt:lpstr>
      <vt:lpstr>Problems of Initial SQL on Big Data Solutions</vt:lpstr>
      <vt:lpstr>Approaches to solve the challenges</vt:lpstr>
      <vt:lpstr>Solve Latency Challenges</vt:lpstr>
      <vt:lpstr>Batch SQL on HDFS</vt:lpstr>
      <vt:lpstr>Hive Architecture</vt:lpstr>
      <vt:lpstr>SQL Engines for Interactive Workload</vt:lpstr>
      <vt:lpstr>Optimizations – Hive</vt:lpstr>
      <vt:lpstr>Optimizations – Hive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Streaming SQL - Architecture</vt:lpstr>
      <vt:lpstr>Spark SQL for Streaming Architecture</vt:lpstr>
      <vt:lpstr>Streaming SQL – Other Products</vt:lpstr>
      <vt:lpstr>Transactional/Operational SQL on Hadoop</vt:lpstr>
      <vt:lpstr>Trafodian Architecture</vt:lpstr>
      <vt:lpstr>Trafodian Architecture</vt:lpstr>
      <vt:lpstr>Trafodion Architecture</vt:lpstr>
      <vt:lpstr>Phoenix - Architecture</vt:lpstr>
      <vt:lpstr>Phoenix - Architecture</vt:lpstr>
      <vt:lpstr>Phoenix - Architecture</vt:lpstr>
      <vt:lpstr>PowerPoint Presentation</vt:lpstr>
      <vt:lpstr>Probabilistic SQL Engines</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SumitPal</dc:creator>
  <cp:lastModifiedBy>Sumit Pal</cp:lastModifiedBy>
  <cp:revision>1212</cp:revision>
  <dcterms:created xsi:type="dcterms:W3CDTF">2015-10-14T17:48:19Z</dcterms:created>
  <dcterms:modified xsi:type="dcterms:W3CDTF">2017-08-13T20:07:05Z</dcterms:modified>
</cp:coreProperties>
</file>