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emf" ContentType="image/x-emf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Default Extension="wdp" ContentType="image/vnd.ms-photo"/>
  <Override PartName="/ppt/slideLayouts/slideLayout10.xml" ContentType="application/vnd.openxmlformats-officedocument.presentationml.slideLayout+xml"/>
  <Override PartName="/ppt/diagrams/layout1.xml" ContentType="application/vnd.openxmlformats-officedocument.drawingml.diagram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2" r:id="rId2"/>
    <p:sldId id="308" r:id="rId3"/>
    <p:sldId id="309" r:id="rId4"/>
    <p:sldId id="313" r:id="rId5"/>
    <p:sldId id="311" r:id="rId6"/>
    <p:sldId id="312" r:id="rId7"/>
    <p:sldId id="315" r:id="rId8"/>
    <p:sldId id="314" r:id="rId9"/>
    <p:sldId id="316" r:id="rId10"/>
    <p:sldId id="318" r:id="rId11"/>
    <p:sldId id="317" r:id="rId12"/>
    <p:sldId id="320" r:id="rId13"/>
    <p:sldId id="319" r:id="rId14"/>
    <p:sldId id="331" r:id="rId15"/>
    <p:sldId id="332" r:id="rId16"/>
    <p:sldId id="333" r:id="rId17"/>
    <p:sldId id="321" r:id="rId18"/>
    <p:sldId id="322" r:id="rId19"/>
    <p:sldId id="324" r:id="rId20"/>
    <p:sldId id="325" r:id="rId21"/>
    <p:sldId id="326" r:id="rId22"/>
    <p:sldId id="327" r:id="rId23"/>
    <p:sldId id="328" r:id="rId24"/>
    <p:sldId id="329" r:id="rId25"/>
    <p:sldId id="330" r:id="rId2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66"/>
    <a:srgbClr val="000099"/>
    <a:srgbClr val="FFFFFF"/>
    <a:srgbClr val="FFFF00"/>
    <a:srgbClr val="CCFF33"/>
    <a:srgbClr val="000000"/>
    <a:srgbClr val="FF00FF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19" autoAdjust="0"/>
    <p:restoredTop sz="94615" autoAdjust="0"/>
  </p:normalViewPr>
  <p:slideViewPr>
    <p:cSldViewPr>
      <p:cViewPr>
        <p:scale>
          <a:sx n="42" d="100"/>
          <a:sy n="42" d="100"/>
        </p:scale>
        <p:origin x="-1242" y="-12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3282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FD9CA16-703C-4A6C-AFD7-FCB8028AF3FD}" type="doc">
      <dgm:prSet loTypeId="urn:microsoft.com/office/officeart/2008/layout/RadialCluster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9F65640D-419F-4DCB-B9FC-F7B074B1CFF2}">
      <dgm:prSet phldrT="[Text]"/>
      <dgm:spPr>
        <a:solidFill>
          <a:schemeClr val="tx2">
            <a:lumMod val="50000"/>
          </a:schemeClr>
        </a:solidFill>
        <a:ln>
          <a:solidFill>
            <a:srgbClr val="FFFF00"/>
          </a:solidFill>
        </a:ln>
      </dgm:spPr>
      <dgm:t>
        <a:bodyPr/>
        <a:lstStyle/>
        <a:p>
          <a:r>
            <a:rPr lang="en-US" dirty="0" smtClean="0"/>
            <a:t>Future plans</a:t>
          </a:r>
          <a:endParaRPr lang="en-US" dirty="0"/>
        </a:p>
      </dgm:t>
    </dgm:pt>
    <dgm:pt modelId="{B61BBD24-EFB2-41EA-A6EF-681528DD4AC0}" type="parTrans" cxnId="{B70E9B79-ED40-40F5-8765-004768010D86}">
      <dgm:prSet/>
      <dgm:spPr/>
      <dgm:t>
        <a:bodyPr/>
        <a:lstStyle/>
        <a:p>
          <a:endParaRPr lang="en-US"/>
        </a:p>
      </dgm:t>
    </dgm:pt>
    <dgm:pt modelId="{3B1086D6-282F-4372-B087-8B259110296C}" type="sibTrans" cxnId="{B70E9B79-ED40-40F5-8765-004768010D86}">
      <dgm:prSet/>
      <dgm:spPr/>
      <dgm:t>
        <a:bodyPr/>
        <a:lstStyle/>
        <a:p>
          <a:endParaRPr lang="en-US"/>
        </a:p>
      </dgm:t>
    </dgm:pt>
    <dgm:pt modelId="{689A9421-3507-4265-8046-B6CBF6B76F42}">
      <dgm:prSet phldrT="[Text]"/>
      <dgm:spPr>
        <a:solidFill>
          <a:schemeClr val="accent3">
            <a:lumMod val="75000"/>
          </a:schemeClr>
        </a:solidFill>
        <a:ln>
          <a:solidFill>
            <a:schemeClr val="tx1">
              <a:lumMod val="95000"/>
              <a:lumOff val="5000"/>
            </a:schemeClr>
          </a:solidFill>
        </a:ln>
      </dgm:spPr>
      <dgm:t>
        <a:bodyPr/>
        <a:lstStyle/>
        <a:p>
          <a:r>
            <a:rPr lang="en-US" dirty="0" smtClean="0"/>
            <a:t>Feed efficiency ?</a:t>
          </a:r>
          <a:endParaRPr lang="en-US" dirty="0"/>
        </a:p>
      </dgm:t>
    </dgm:pt>
    <dgm:pt modelId="{ED8B1474-C793-42D3-952B-7147BD12A5B2}" type="parTrans" cxnId="{565C0A4B-FA2B-4C96-BD08-19C46D4383C6}">
      <dgm:prSet>
        <dgm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dgm:style>
      </dgm:prSet>
      <dgm:spPr>
        <a:ln w="25400">
          <a:solidFill>
            <a:srgbClr val="FFFF00"/>
          </a:solidFill>
        </a:ln>
      </dgm:spPr>
      <dgm:t>
        <a:bodyPr/>
        <a:lstStyle/>
        <a:p>
          <a:endParaRPr lang="en-US"/>
        </a:p>
      </dgm:t>
    </dgm:pt>
    <dgm:pt modelId="{AF8AAD52-239D-4F85-9AF4-4A6A5222420A}" type="sibTrans" cxnId="{565C0A4B-FA2B-4C96-BD08-19C46D4383C6}">
      <dgm:prSet/>
      <dgm:spPr/>
      <dgm:t>
        <a:bodyPr/>
        <a:lstStyle/>
        <a:p>
          <a:endParaRPr lang="en-US"/>
        </a:p>
      </dgm:t>
    </dgm:pt>
    <dgm:pt modelId="{0E4FFDC1-73F1-458A-A076-F01F531F00DC}">
      <dgm:prSet phldrT="[Text]"/>
      <dgm:spPr>
        <a:solidFill>
          <a:srgbClr val="7030A0"/>
        </a:solidFill>
        <a:ln>
          <a:solidFill>
            <a:schemeClr val="tx1">
              <a:lumMod val="95000"/>
              <a:lumOff val="5000"/>
            </a:schemeClr>
          </a:solidFill>
        </a:ln>
      </dgm:spPr>
      <dgm:t>
        <a:bodyPr/>
        <a:lstStyle/>
        <a:p>
          <a:r>
            <a:rPr lang="en-US" dirty="0" smtClean="0"/>
            <a:t>Immune systems?</a:t>
          </a:r>
          <a:endParaRPr lang="en-US" dirty="0"/>
        </a:p>
      </dgm:t>
    </dgm:pt>
    <dgm:pt modelId="{5C7B3B9F-BEF5-49A2-9DE2-DC119735A18B}" type="parTrans" cxnId="{F65A9E21-4487-4D0F-9B84-BC273A78286E}">
      <dgm:prSet/>
      <dgm:spPr>
        <a:ln w="38100" cmpd="sng">
          <a:solidFill>
            <a:srgbClr val="FFFF00"/>
          </a:solidFill>
        </a:ln>
      </dgm:spPr>
      <dgm:t>
        <a:bodyPr/>
        <a:lstStyle/>
        <a:p>
          <a:endParaRPr lang="en-US"/>
        </a:p>
      </dgm:t>
    </dgm:pt>
    <dgm:pt modelId="{CC5EFDFE-0EED-4EFF-A1AC-26904E3A767C}" type="sibTrans" cxnId="{F65A9E21-4487-4D0F-9B84-BC273A78286E}">
      <dgm:prSet/>
      <dgm:spPr/>
      <dgm:t>
        <a:bodyPr/>
        <a:lstStyle/>
        <a:p>
          <a:endParaRPr lang="en-US"/>
        </a:p>
      </dgm:t>
    </dgm:pt>
    <dgm:pt modelId="{4D444566-A76A-4BE3-9567-641B876EF5A9}">
      <dgm:prSet phldrT="[Text]"/>
      <dgm:spPr>
        <a:solidFill>
          <a:srgbClr val="FF0000"/>
        </a:solidFill>
        <a:ln>
          <a:solidFill>
            <a:schemeClr val="tx1">
              <a:lumMod val="95000"/>
              <a:lumOff val="5000"/>
            </a:schemeClr>
          </a:solidFill>
        </a:ln>
      </dgm:spPr>
      <dgm:t>
        <a:bodyPr/>
        <a:lstStyle/>
        <a:p>
          <a:r>
            <a:rPr lang="en-US" dirty="0" smtClean="0"/>
            <a:t>Bioactive/ cancer?</a:t>
          </a:r>
          <a:endParaRPr lang="en-US" dirty="0"/>
        </a:p>
      </dgm:t>
    </dgm:pt>
    <dgm:pt modelId="{F3B11857-A422-4432-8FD6-2D1D054BB525}" type="parTrans" cxnId="{EF14B2EC-EC53-45B3-AE4B-6542D1BBAF29}">
      <dgm:prSet/>
      <dgm:spPr>
        <a:ln w="38100" cmpd="sng">
          <a:solidFill>
            <a:srgbClr val="FFFF00"/>
          </a:solidFill>
        </a:ln>
      </dgm:spPr>
      <dgm:t>
        <a:bodyPr/>
        <a:lstStyle/>
        <a:p>
          <a:endParaRPr lang="en-US"/>
        </a:p>
      </dgm:t>
    </dgm:pt>
    <dgm:pt modelId="{47663868-8971-470D-A1E0-660FD0C1FD0B}" type="sibTrans" cxnId="{EF14B2EC-EC53-45B3-AE4B-6542D1BBAF29}">
      <dgm:prSet/>
      <dgm:spPr/>
      <dgm:t>
        <a:bodyPr/>
        <a:lstStyle/>
        <a:p>
          <a:endParaRPr lang="en-US"/>
        </a:p>
      </dgm:t>
    </dgm:pt>
    <dgm:pt modelId="{6F659729-1AD8-43C9-8CAE-D6C6C8F4AEEF}">
      <dgm:prSet phldrT="[Text]" custT="1"/>
      <dgm:spPr>
        <a:solidFill>
          <a:srgbClr val="FF00FF"/>
        </a:solidFill>
        <a:ln>
          <a:solidFill>
            <a:schemeClr val="tx1">
              <a:lumMod val="95000"/>
              <a:lumOff val="5000"/>
            </a:schemeClr>
          </a:solidFill>
        </a:ln>
      </dgm:spPr>
      <dgm:t>
        <a:bodyPr/>
        <a:lstStyle/>
        <a:p>
          <a:r>
            <a:rPr lang="en-US" sz="2800" dirty="0" smtClean="0"/>
            <a:t>Diagnostics?</a:t>
          </a:r>
          <a:endParaRPr lang="en-US" sz="2800" dirty="0"/>
        </a:p>
      </dgm:t>
    </dgm:pt>
    <dgm:pt modelId="{D982FA77-0B7C-4FF4-8D31-29412CFE039B}" type="parTrans" cxnId="{4C39ADB1-078F-4D6C-9AE0-C93F57538F9C}">
      <dgm:prSet/>
      <dgm:spPr>
        <a:ln w="25400" cmpd="sng">
          <a:solidFill>
            <a:srgbClr val="FFFF00"/>
          </a:solidFill>
        </a:ln>
      </dgm:spPr>
      <dgm:t>
        <a:bodyPr/>
        <a:lstStyle/>
        <a:p>
          <a:endParaRPr lang="en-US"/>
        </a:p>
      </dgm:t>
    </dgm:pt>
    <dgm:pt modelId="{6C69F22F-8AAC-48F7-AF57-28AB0CE935E1}" type="sibTrans" cxnId="{4C39ADB1-078F-4D6C-9AE0-C93F57538F9C}">
      <dgm:prSet/>
      <dgm:spPr/>
      <dgm:t>
        <a:bodyPr/>
        <a:lstStyle/>
        <a:p>
          <a:endParaRPr lang="en-US"/>
        </a:p>
      </dgm:t>
    </dgm:pt>
    <dgm:pt modelId="{EFDC4F28-E38A-4323-96D9-A76EA334E21E}" type="pres">
      <dgm:prSet presAssocID="{8FD9CA16-703C-4A6C-AFD7-FCB8028AF3FD}" presName="Name0" presStyleCnt="0">
        <dgm:presLayoutVars>
          <dgm:chMax val="1"/>
          <dgm:chPref val="1"/>
          <dgm:dir/>
          <dgm:animOne val="branch"/>
          <dgm:animLvl val="lvl"/>
        </dgm:presLayoutVars>
      </dgm:prSet>
      <dgm:spPr/>
      <dgm:t>
        <a:bodyPr/>
        <a:lstStyle/>
        <a:p>
          <a:endParaRPr lang="en-US"/>
        </a:p>
      </dgm:t>
    </dgm:pt>
    <dgm:pt modelId="{3E51C816-2DE7-41A7-9411-29638341E751}" type="pres">
      <dgm:prSet presAssocID="{9F65640D-419F-4DCB-B9FC-F7B074B1CFF2}" presName="singleCycle" presStyleCnt="0"/>
      <dgm:spPr/>
    </dgm:pt>
    <dgm:pt modelId="{E585B7EB-E03A-4307-BFFD-EB2DC57867BB}" type="pres">
      <dgm:prSet presAssocID="{9F65640D-419F-4DCB-B9FC-F7B074B1CFF2}" presName="singleCenter" presStyleLbl="node1" presStyleIdx="0" presStyleCnt="5">
        <dgm:presLayoutVars>
          <dgm:chMax val="7"/>
          <dgm:chPref val="7"/>
        </dgm:presLayoutVars>
      </dgm:prSet>
      <dgm:spPr/>
      <dgm:t>
        <a:bodyPr/>
        <a:lstStyle/>
        <a:p>
          <a:endParaRPr lang="en-US"/>
        </a:p>
      </dgm:t>
    </dgm:pt>
    <dgm:pt modelId="{26E15C24-3874-40B3-95A8-AD12BE70C89D}" type="pres">
      <dgm:prSet presAssocID="{ED8B1474-C793-42D3-952B-7147BD12A5B2}" presName="Name56" presStyleLbl="parChTrans1D2" presStyleIdx="0" presStyleCnt="4"/>
      <dgm:spPr/>
      <dgm:t>
        <a:bodyPr/>
        <a:lstStyle/>
        <a:p>
          <a:endParaRPr lang="en-US"/>
        </a:p>
      </dgm:t>
    </dgm:pt>
    <dgm:pt modelId="{35091283-AA6B-4235-B75F-1994DE936DED}" type="pres">
      <dgm:prSet presAssocID="{689A9421-3507-4265-8046-B6CBF6B76F42}" presName="text0" presStyleLbl="node1" presStyleIdx="1" presStyleCnt="5" custScaleX="250205" custScaleY="6755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1BB2FC2-FD08-4356-8929-E844E8FE6EAD}" type="pres">
      <dgm:prSet presAssocID="{5C7B3B9F-BEF5-49A2-9DE2-DC119735A18B}" presName="Name56" presStyleLbl="parChTrans1D2" presStyleIdx="1" presStyleCnt="4"/>
      <dgm:spPr/>
      <dgm:t>
        <a:bodyPr/>
        <a:lstStyle/>
        <a:p>
          <a:endParaRPr lang="en-US"/>
        </a:p>
      </dgm:t>
    </dgm:pt>
    <dgm:pt modelId="{313B626F-30A0-497A-A564-2125117CE048}" type="pres">
      <dgm:prSet presAssocID="{0E4FFDC1-73F1-458A-A076-F01F531F00DC}" presName="text0" presStyleLbl="node1" presStyleIdx="2" presStyleCnt="5" custScaleX="1741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DA2BDA6-7238-452D-8067-A49AAB970B8C}" type="pres">
      <dgm:prSet presAssocID="{F3B11857-A422-4432-8FD6-2D1D054BB525}" presName="Name56" presStyleLbl="parChTrans1D2" presStyleIdx="2" presStyleCnt="4"/>
      <dgm:spPr/>
      <dgm:t>
        <a:bodyPr/>
        <a:lstStyle/>
        <a:p>
          <a:endParaRPr lang="en-US"/>
        </a:p>
      </dgm:t>
    </dgm:pt>
    <dgm:pt modelId="{0032FC8D-07B0-42F3-B8FB-F9FD35227470}" type="pres">
      <dgm:prSet presAssocID="{4D444566-A76A-4BE3-9567-641B876EF5A9}" presName="text0" presStyleLbl="node1" presStyleIdx="3" presStyleCnt="5" custScaleX="239893" custRadScaleRad="84786" custRadScaleInc="-225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1200267-BC94-4810-A18B-FD5340BD7416}" type="pres">
      <dgm:prSet presAssocID="{D982FA77-0B7C-4FF4-8D31-29412CFE039B}" presName="Name56" presStyleLbl="parChTrans1D2" presStyleIdx="3" presStyleCnt="4"/>
      <dgm:spPr/>
      <dgm:t>
        <a:bodyPr/>
        <a:lstStyle/>
        <a:p>
          <a:endParaRPr lang="en-US"/>
        </a:p>
      </dgm:t>
    </dgm:pt>
    <dgm:pt modelId="{E8FA9143-2D81-4B2C-9B00-9F92AD4A608A}" type="pres">
      <dgm:prSet presAssocID="{6F659729-1AD8-43C9-8CAE-D6C6C8F4AEEF}" presName="text0" presStyleLbl="node1" presStyleIdx="4" presStyleCnt="5" custScaleX="254065" custRadScaleRad="133918" custRadScaleInc="195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4C39ADB1-078F-4D6C-9AE0-C93F57538F9C}" srcId="{9F65640D-419F-4DCB-B9FC-F7B074B1CFF2}" destId="{6F659729-1AD8-43C9-8CAE-D6C6C8F4AEEF}" srcOrd="3" destOrd="0" parTransId="{D982FA77-0B7C-4FF4-8D31-29412CFE039B}" sibTransId="{6C69F22F-8AAC-48F7-AF57-28AB0CE935E1}"/>
    <dgm:cxn modelId="{565C0A4B-FA2B-4C96-BD08-19C46D4383C6}" srcId="{9F65640D-419F-4DCB-B9FC-F7B074B1CFF2}" destId="{689A9421-3507-4265-8046-B6CBF6B76F42}" srcOrd="0" destOrd="0" parTransId="{ED8B1474-C793-42D3-952B-7147BD12A5B2}" sibTransId="{AF8AAD52-239D-4F85-9AF4-4A6A5222420A}"/>
    <dgm:cxn modelId="{669C5ECD-A534-44A0-8905-77A8BE77F350}" type="presOf" srcId="{5C7B3B9F-BEF5-49A2-9DE2-DC119735A18B}" destId="{41BB2FC2-FD08-4356-8929-E844E8FE6EAD}" srcOrd="0" destOrd="0" presId="urn:microsoft.com/office/officeart/2008/layout/RadialCluster"/>
    <dgm:cxn modelId="{EF14B2EC-EC53-45B3-AE4B-6542D1BBAF29}" srcId="{9F65640D-419F-4DCB-B9FC-F7B074B1CFF2}" destId="{4D444566-A76A-4BE3-9567-641B876EF5A9}" srcOrd="2" destOrd="0" parTransId="{F3B11857-A422-4432-8FD6-2D1D054BB525}" sibTransId="{47663868-8971-470D-A1E0-660FD0C1FD0B}"/>
    <dgm:cxn modelId="{39AC812D-645B-4907-A79A-8B60ABE94914}" type="presOf" srcId="{D982FA77-0B7C-4FF4-8D31-29412CFE039B}" destId="{41200267-BC94-4810-A18B-FD5340BD7416}" srcOrd="0" destOrd="0" presId="urn:microsoft.com/office/officeart/2008/layout/RadialCluster"/>
    <dgm:cxn modelId="{B70E9B79-ED40-40F5-8765-004768010D86}" srcId="{8FD9CA16-703C-4A6C-AFD7-FCB8028AF3FD}" destId="{9F65640D-419F-4DCB-B9FC-F7B074B1CFF2}" srcOrd="0" destOrd="0" parTransId="{B61BBD24-EFB2-41EA-A6EF-681528DD4AC0}" sibTransId="{3B1086D6-282F-4372-B087-8B259110296C}"/>
    <dgm:cxn modelId="{BD4B17A6-FA46-413E-8167-4D3404032965}" type="presOf" srcId="{4D444566-A76A-4BE3-9567-641B876EF5A9}" destId="{0032FC8D-07B0-42F3-B8FB-F9FD35227470}" srcOrd="0" destOrd="0" presId="urn:microsoft.com/office/officeart/2008/layout/RadialCluster"/>
    <dgm:cxn modelId="{D3E42E45-3244-473E-A86E-A1BD14A8BC67}" type="presOf" srcId="{8FD9CA16-703C-4A6C-AFD7-FCB8028AF3FD}" destId="{EFDC4F28-E38A-4323-96D9-A76EA334E21E}" srcOrd="0" destOrd="0" presId="urn:microsoft.com/office/officeart/2008/layout/RadialCluster"/>
    <dgm:cxn modelId="{EE05560E-120B-4FAA-ADCA-E63ADA59C8EC}" type="presOf" srcId="{9F65640D-419F-4DCB-B9FC-F7B074B1CFF2}" destId="{E585B7EB-E03A-4307-BFFD-EB2DC57867BB}" srcOrd="0" destOrd="0" presId="urn:microsoft.com/office/officeart/2008/layout/RadialCluster"/>
    <dgm:cxn modelId="{C52717F1-8CD0-4ABD-9E67-C26C68F63E0E}" type="presOf" srcId="{6F659729-1AD8-43C9-8CAE-D6C6C8F4AEEF}" destId="{E8FA9143-2D81-4B2C-9B00-9F92AD4A608A}" srcOrd="0" destOrd="0" presId="urn:microsoft.com/office/officeart/2008/layout/RadialCluster"/>
    <dgm:cxn modelId="{4B5AA994-E520-4834-A2F1-C09E2F77C1F8}" type="presOf" srcId="{689A9421-3507-4265-8046-B6CBF6B76F42}" destId="{35091283-AA6B-4235-B75F-1994DE936DED}" srcOrd="0" destOrd="0" presId="urn:microsoft.com/office/officeart/2008/layout/RadialCluster"/>
    <dgm:cxn modelId="{22095C7F-AF36-4018-9929-7080D84ED17D}" type="presOf" srcId="{F3B11857-A422-4432-8FD6-2D1D054BB525}" destId="{0DA2BDA6-7238-452D-8067-A49AAB970B8C}" srcOrd="0" destOrd="0" presId="urn:microsoft.com/office/officeart/2008/layout/RadialCluster"/>
    <dgm:cxn modelId="{F65A9E21-4487-4D0F-9B84-BC273A78286E}" srcId="{9F65640D-419F-4DCB-B9FC-F7B074B1CFF2}" destId="{0E4FFDC1-73F1-458A-A076-F01F531F00DC}" srcOrd="1" destOrd="0" parTransId="{5C7B3B9F-BEF5-49A2-9DE2-DC119735A18B}" sibTransId="{CC5EFDFE-0EED-4EFF-A1AC-26904E3A767C}"/>
    <dgm:cxn modelId="{05C31770-1639-4B29-9FD3-8E785C7971E3}" type="presOf" srcId="{ED8B1474-C793-42D3-952B-7147BD12A5B2}" destId="{26E15C24-3874-40B3-95A8-AD12BE70C89D}" srcOrd="0" destOrd="0" presId="urn:microsoft.com/office/officeart/2008/layout/RadialCluster"/>
    <dgm:cxn modelId="{7A841534-89DA-4F55-913D-BF2BAEB064D3}" type="presOf" srcId="{0E4FFDC1-73F1-458A-A076-F01F531F00DC}" destId="{313B626F-30A0-497A-A564-2125117CE048}" srcOrd="0" destOrd="0" presId="urn:microsoft.com/office/officeart/2008/layout/RadialCluster"/>
    <dgm:cxn modelId="{8DE3C062-584F-41A7-AD14-D1D5D198A1B7}" type="presParOf" srcId="{EFDC4F28-E38A-4323-96D9-A76EA334E21E}" destId="{3E51C816-2DE7-41A7-9411-29638341E751}" srcOrd="0" destOrd="0" presId="urn:microsoft.com/office/officeart/2008/layout/RadialCluster"/>
    <dgm:cxn modelId="{3156AFE7-4FED-49F2-A9CA-E048B54D4F39}" type="presParOf" srcId="{3E51C816-2DE7-41A7-9411-29638341E751}" destId="{E585B7EB-E03A-4307-BFFD-EB2DC57867BB}" srcOrd="0" destOrd="0" presId="urn:microsoft.com/office/officeart/2008/layout/RadialCluster"/>
    <dgm:cxn modelId="{00C85C55-51CE-420F-8385-EFF4C54C8EDF}" type="presParOf" srcId="{3E51C816-2DE7-41A7-9411-29638341E751}" destId="{26E15C24-3874-40B3-95A8-AD12BE70C89D}" srcOrd="1" destOrd="0" presId="urn:microsoft.com/office/officeart/2008/layout/RadialCluster"/>
    <dgm:cxn modelId="{5A852970-2A06-40AD-8648-8345B7B766EC}" type="presParOf" srcId="{3E51C816-2DE7-41A7-9411-29638341E751}" destId="{35091283-AA6B-4235-B75F-1994DE936DED}" srcOrd="2" destOrd="0" presId="urn:microsoft.com/office/officeart/2008/layout/RadialCluster"/>
    <dgm:cxn modelId="{533D9785-3D12-4287-947F-975148231753}" type="presParOf" srcId="{3E51C816-2DE7-41A7-9411-29638341E751}" destId="{41BB2FC2-FD08-4356-8929-E844E8FE6EAD}" srcOrd="3" destOrd="0" presId="urn:microsoft.com/office/officeart/2008/layout/RadialCluster"/>
    <dgm:cxn modelId="{9DFACE86-5BBC-4962-A223-F632425696DC}" type="presParOf" srcId="{3E51C816-2DE7-41A7-9411-29638341E751}" destId="{313B626F-30A0-497A-A564-2125117CE048}" srcOrd="4" destOrd="0" presId="urn:microsoft.com/office/officeart/2008/layout/RadialCluster"/>
    <dgm:cxn modelId="{B02F3502-68E7-48E2-B5D2-647E3C813602}" type="presParOf" srcId="{3E51C816-2DE7-41A7-9411-29638341E751}" destId="{0DA2BDA6-7238-452D-8067-A49AAB970B8C}" srcOrd="5" destOrd="0" presId="urn:microsoft.com/office/officeart/2008/layout/RadialCluster"/>
    <dgm:cxn modelId="{4D4274FC-7FBE-4C82-A6DF-4C1D4FADDD81}" type="presParOf" srcId="{3E51C816-2DE7-41A7-9411-29638341E751}" destId="{0032FC8D-07B0-42F3-B8FB-F9FD35227470}" srcOrd="6" destOrd="0" presId="urn:microsoft.com/office/officeart/2008/layout/RadialCluster"/>
    <dgm:cxn modelId="{E5991985-3D3E-4A8E-812B-E566FF769273}" type="presParOf" srcId="{3E51C816-2DE7-41A7-9411-29638341E751}" destId="{41200267-BC94-4810-A18B-FD5340BD7416}" srcOrd="7" destOrd="0" presId="urn:microsoft.com/office/officeart/2008/layout/RadialCluster"/>
    <dgm:cxn modelId="{2F980376-CB40-446C-BB1F-20D6F2950856}" type="presParOf" srcId="{3E51C816-2DE7-41A7-9411-29638341E751}" destId="{E8FA9143-2D81-4B2C-9B00-9F92AD4A608A}" srcOrd="8" destOrd="0" presId="urn:microsoft.com/office/officeart/2008/layout/RadialCluster"/>
  </dgm:cxnLst>
  <dgm:bg/>
  <dgm:whole/>
</dgm:dataModel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RadialCluster">
  <dgm:title val=""/>
  <dgm:desc val=""/>
  <dgm:catLst>
    <dgm:cat type="relationship" pri="19500"/>
    <dgm:cat type="cycle" pri="1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Name0">
    <dgm:varLst>
      <dgm:chMax val="1"/>
      <dgm:chPref val="1"/>
      <dgm:dir/>
      <dgm:animOne val="branch"/>
      <dgm:animLvl val="lvl"/>
    </dgm:varLst>
    <dgm:alg type="composite">
      <dgm:param type="ar" val="1.00"/>
    </dgm:alg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 ch" ptType="node node" cnt="1 0" func="cnt" op="equ" val="1">
            <dgm:constrLst>
              <dgm:constr type="l" for="ch" forName="textCenter"/>
              <dgm:constr type="ctrY" for="ch" forName="textCenter" refType="h" fact="0.5"/>
              <dgm:constr type="w" for="ch" forName="textCenter" refType="w" fact="0.32"/>
              <dgm:constr type="h" for="ch" forName="textCenter" refType="w" refFor="ch" refForName="textCenter"/>
              <dgm:constr type="r" for="ch" forName="cycle_1" refType="w"/>
              <dgm:constr type="ctrY" for="ch" forName="cycle_1" refType="h" fact="0.5"/>
              <dgm:constr type="w" for="ch" forName="cycle_1" refType="w" fact="0.56"/>
              <dgm:constr type="h" for="ch" forName="cycle_1" refType="h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userS" for="des" ptType="node" refType="w" refFor="ch" refForName="textCenter" fact="0.67"/>
            </dgm:constrLst>
          </dgm:if>
          <dgm:if name="Name5" axis="ch ch" ptType="node node" cnt="1 0" func="cnt" op="equ" val="2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5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/>
              <dgm:constr type="h" for="ch" forName="cycle_1" refType="h" fact="0.34"/>
              <dgm:constr type="ctrX" for="ch" forName="cycle_2" refType="w" fact="0.5"/>
              <dgm:constr type="b" for="ch" forName="cycle_2" refType="h"/>
              <dgm:constr type="w" for="ch" forName="cycle_2" refType="w"/>
              <dgm:constr type="h" for="ch" forName="cycle_2" refType="h" fact="0.34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userS" for="des" ptType="node" refType="w" refFor="ch" refForName="textCenter" fact="0.67"/>
            </dgm:constrLst>
          </dgm:if>
          <dgm:if name="Name6" axis="ch ch" ptType="node node" cnt="1 0" func="cnt" op="equ" val="3">
            <dgm:choose name="Name7">
              <dgm:if name="Name8" axis="ch ch ch" ptType="node node node" st="1 2 0" cnt="1 1 0" func="cnt" op="equ" val="1">
                <dgm:choose name="Name9">
                  <dgm:if name="Name10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1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if>
              <dgm:else name="Name12">
                <dgm:choose name="Name13">
                  <dgm:if name="Name14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15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else>
            </dgm:choose>
          </dgm:if>
          <dgm:if name="Name16" axis="ch ch" ptType="node node" cnt="1 0" func="cnt" op="equ" val="4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5"/>
              <dgm:constr type="h" for="ch" forName="cycle_1" refType="h" fact="0.33"/>
              <dgm:constr type="r" for="ch" forName="cycle_2" refType="w"/>
              <dgm:constr type="ctrY" for="ch" forName="cycle_2" refType="h" fact="0.5"/>
              <dgm:constr type="w" for="ch" forName="cycle_2" refType="w" fact="0.33"/>
              <dgm:constr type="h" for="ch" forName="cycle_2" refType="h" fact="0.5"/>
              <dgm:constr type="ctrX" for="ch" forName="cycle_3" refType="w" fact="0.5"/>
              <dgm:constr type="b" for="ch" forName="cycle_3" refType="h"/>
              <dgm:constr type="w" for="ch" forName="cycle_3" refType="w" fact="0.5"/>
              <dgm:constr type="h" for="ch" forName="cycle_3" refType="h" fact="0.33"/>
              <dgm:constr type="l" for="ch" forName="cycle_4"/>
              <dgm:constr type="ctrY" for="ch" forName="cycle_4" refType="h" fact="0.5"/>
              <dgm:constr type="w" for="ch" forName="cycle_4" refType="w" fact="0.33"/>
              <dgm:constr type="h" for="ch" forName="cycle_4" refType="h" fact="0.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userS" for="des" ptType="node" refType="w" refFor="ch" refForName="textCenter" fact="0.67"/>
            </dgm:constrLst>
          </dgm:if>
          <dgm:if name="Name17" axis="ch ch" ptType="node node" cnt="1 0" func="cnt" op="equ" val="5">
            <dgm:constrLst>
              <dgm:constr type="ctrX" for="ch" forName="textCenter" refType="w" fact="0.5"/>
              <dgm:constr type="t" for="ch" forName="textCenter" refType="h" fact="0.42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r" for="ch" forName="cycle_2" refType="w"/>
              <dgm:constr type="t" for="ch" forName="cycle_2" refType="h" fact="0.24"/>
              <dgm:constr type="w" for="ch" forName="cycle_2" refType="w" fact="0.33"/>
              <dgm:constr type="h" for="ch" forName="cycle_2" refType="w" refFor="ch" refForName="cycle_2"/>
              <dgm:constr type="r" for="ch" forName="cycle_3" refType="w" fact="0.89"/>
              <dgm:constr type="b" for="ch" forName="cycle_3" refType="h"/>
              <dgm:constr type="w" for="ch" forName="cycle_3" refType="w" fact="0.33"/>
              <dgm:constr type="h" for="ch" forName="cycle_3" refType="w" refFor="ch" refForName="cycle_3"/>
              <dgm:constr type="l" for="ch" forName="cycle_4" refType="w" fact="0.11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l" for="ch" forName="cycle_5"/>
              <dgm:constr type="t" for="ch" forName="cycle_5" refType="h" fact="0.24"/>
              <dgm:constr type="w" for="ch" forName="cycle_5" refType="w" fact="0.33"/>
              <dgm:constr type="h" for="ch" forName="cycle_5" refType="w" refFor="ch" refForName="cycle_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userS" for="des" ptType="node" refType="w" refFor="ch" refForName="textCenter" fact="0.67"/>
            </dgm:constrLst>
          </dgm:if>
          <dgm:if name="Name18" axis="ch ch" ptType="node node" cnt="1 0" func="cnt" op="equ" val="6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r" for="ch" forName="cycle_2" refType="w"/>
              <dgm:constr type="t" for="ch" forName="cycle_2" refType="h" fact="0.17"/>
              <dgm:constr type="w" for="ch" forName="cycle_2" refType="w" fact="0.33"/>
              <dgm:constr type="h" for="ch" forName="cycle_2" refType="w" refFor="ch" refForName="cycle_2"/>
              <dgm:constr type="r" for="ch" forName="cycle_3" refType="w"/>
              <dgm:constr type="b" for="ch" forName="cycle_3" refType="h" fact="0.83"/>
              <dgm:constr type="w" for="ch" forName="cycle_3" refType="w" fact="0.33"/>
              <dgm:constr type="h" for="ch" forName="cycle_3" refType="w" refFor="ch" refForName="cycle_3"/>
              <dgm:constr type="ctrX" for="ch" forName="cycle_4" refType="w" fact="0.5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l" for="ch" forName="cycle_5"/>
              <dgm:constr type="b" for="ch" forName="cycle_5" refType="h" fact="0.83"/>
              <dgm:constr type="w" for="ch" forName="cycle_5" refType="w" fact="0.33"/>
              <dgm:constr type="h" for="ch" forName="cycle_5" refType="w" refFor="ch" refForName="cycle_5"/>
              <dgm:constr type="l" for="ch" forName="cycle_6"/>
              <dgm:constr type="t" for="ch" forName="cycle_6" refType="h" fact="0.17"/>
              <dgm:constr type="w" for="ch" forName="cycle_6" refType="w" fact="0.33"/>
              <dgm:constr type="h" for="ch" forName="cycle_6" refType="w" refFor="ch" refForName="cycle_6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userS" for="des" ptType="node" refType="w" refFor="ch" refForName="textCenter" fact="0.67"/>
            </dgm:constrLst>
          </dgm:if>
          <dgm:else name="Name19">
            <dgm:constrLst>
              <dgm:constr type="ctrX" for="ch" forName="textCenter" refType="w" fact="0.5"/>
              <dgm:constr type="t" for="ch" forName="textCenter" refType="h" fact="0.444"/>
              <dgm:constr type="w" for="ch" forName="textCenter" refType="w" fact="0.167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263"/>
              <dgm:constr type="h" for="ch" forName="cycle_1" refType="w" refFor="ch" refForName="cycle_1"/>
              <dgm:constr type="r" for="ch" forName="cycle_2" refType="w" fact="0.938"/>
              <dgm:constr type="t" for="ch" forName="cycle_2" refType="h" fact="0.141"/>
              <dgm:constr type="w" for="ch" forName="cycle_2" refType="w" fact="0.263"/>
              <dgm:constr type="h" for="ch" forName="cycle_2" refType="w" refFor="ch" refForName="cycle_2"/>
              <dgm:constr type="r" for="ch" forName="cycle_3" refType="w"/>
              <dgm:constr type="b" for="ch" forName="cycle_3" refType="h" fact="0.74"/>
              <dgm:constr type="w" for="ch" forName="cycle_3" refType="w" fact="0.263"/>
              <dgm:constr type="h" for="ch" forName="cycle_3" refType="w" refFor="ch" refForName="cycle_3"/>
              <dgm:constr type="r" for="ch" forName="cycle_4" refType="w" fact="0.8"/>
              <dgm:constr type="b" for="ch" forName="cycle_4" refType="h"/>
              <dgm:constr type="w" for="ch" forName="cycle_4" refType="w" fact="0.263"/>
              <dgm:constr type="h" for="ch" forName="cycle_4" refType="w" refFor="ch" refForName="cycle_4"/>
              <dgm:constr type="l" for="ch" forName="cycle_5" refType="w" fact="0.2"/>
              <dgm:constr type="b" for="ch" forName="cycle_5" refType="h"/>
              <dgm:constr type="w" for="ch" forName="cycle_5" refType="w" fact="0.263"/>
              <dgm:constr type="h" for="ch" forName="cycle_5" refType="w" refFor="ch" refForName="cycle_5"/>
              <dgm:constr type="l" for="ch" forName="cycle_6"/>
              <dgm:constr type="b" for="ch" forName="cycle_6" refType="h" fact="0.74"/>
              <dgm:constr type="w" for="ch" forName="cycle_6" refType="w" fact="0.263"/>
              <dgm:constr type="h" for="ch" forName="cycle_6" refType="w" refFor="ch" refForName="cycle_6"/>
              <dgm:constr type="l" for="ch" forName="cycle_7" refType="w" fact="0.062"/>
              <dgm:constr type="t" for="ch" forName="cycle_7" refType="h" fact="0.141"/>
              <dgm:constr type="w" for="ch" forName="cycle_7" refType="w" fact="0.263"/>
              <dgm:constr type="h" for="ch" forName="cycle_7" refType="w" refFor="ch" refForName="cycle_7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primFontSz" for="des" forName="childCenter7" refType="primFontSz" refFor="des" refForName="childCenter1" op="equ"/>
              <dgm:constr type="primFontSz" for="des" forName="text7" refType="primFontSz" refFor="des" refForName="text1" op="equ"/>
              <dgm:constr type="userS" for="des" ptType="node" refType="w" refFor="ch" refForName="textCenter" fact="0.67"/>
            </dgm:constrLst>
          </dgm:else>
        </dgm:choose>
      </dgm:if>
      <dgm:else name="Name20">
        <dgm:choose name="Name21">
          <dgm:if name="Name22" axis="ch ch" ptType="node node" func="cnt" op="equ" val="1">
            <dgm:constrLst>
              <dgm:constr type="r" for="ch" forName="textCenter" refType="w"/>
              <dgm:constr type="ctrY" for="ch" forName="textCenter" refType="h" fact="0.5"/>
              <dgm:constr type="w" for="ch" forName="textCenter" refType="w" fact="0.32"/>
              <dgm:constr type="h" for="ch" forName="textCenter" refType="w" refFor="ch" refForName="textCenter"/>
              <dgm:constr type="l" for="ch" forName="cycle_1"/>
              <dgm:constr type="ctrY" for="ch" forName="cycle_1" refType="h" fact="0.5"/>
              <dgm:constr type="w" for="ch" forName="cycle_1" refType="w" fact="0.56"/>
              <dgm:constr type="h" for="ch" forName="cycle_1" refType="h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userS" for="des" ptType="node" refType="w" refFor="ch" refForName="textCenter" fact="0.67"/>
            </dgm:constrLst>
          </dgm:if>
          <dgm:if name="Name23" axis="ch ch" ptType="node node" func="cnt" op="equ" val="2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5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/>
              <dgm:constr type="h" for="ch" forName="cycle_1" refType="h" fact="0.34"/>
              <dgm:constr type="ctrX" for="ch" forName="cycle_2" refType="w" fact="0.5"/>
              <dgm:constr type="b" for="ch" forName="cycle_2" refType="h"/>
              <dgm:constr type="w" for="ch" forName="cycle_2" refType="w"/>
              <dgm:constr type="h" for="ch" forName="cycle_2" refType="h" fact="0.34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userS" for="des" ptType="node" refType="w" refFor="ch" refForName="textCenter" fact="0.67"/>
            </dgm:constrLst>
          </dgm:if>
          <dgm:if name="Name24" axis="ch ch" ptType="node node" func="cnt" op="equ" val="3">
            <dgm:choose name="Name25">
              <dgm:if name="Name26" axis="ch ch ch" ptType="node node node" st="1 2 0" cnt="1 1 0" func="cnt" op="equ" val="1">
                <dgm:choose name="Name27">
                  <dgm:if name="Name28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29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if>
              <dgm:else name="Name30">
                <dgm:choose name="Name31">
                  <dgm:if name="Name32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33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else>
            </dgm:choose>
          </dgm:if>
          <dgm:if name="Name34" axis="ch ch" ptType="node node" func="cnt" op="equ" val="4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5"/>
              <dgm:constr type="h" for="ch" forName="cycle_1" refType="h" fact="0.33"/>
              <dgm:constr type="l" for="ch" forName="cycle_2"/>
              <dgm:constr type="ctrY" for="ch" forName="cycle_2" refType="h" fact="0.5"/>
              <dgm:constr type="w" for="ch" forName="cycle_2" refType="w" fact="0.33"/>
              <dgm:constr type="h" for="ch" forName="cycle_2" refType="h" fact="0.5"/>
              <dgm:constr type="ctrX" for="ch" forName="cycle_3" refType="w" fact="0.5"/>
              <dgm:constr type="b" for="ch" forName="cycle_3" refType="h"/>
              <dgm:constr type="w" for="ch" forName="cycle_3" refType="w" fact="0.5"/>
              <dgm:constr type="h" for="ch" forName="cycle_3" refType="h" fact="0.33"/>
              <dgm:constr type="r" for="ch" forName="cycle_4" refType="w"/>
              <dgm:constr type="ctrY" for="ch" forName="cycle_4" refType="h" fact="0.5"/>
              <dgm:constr type="w" for="ch" forName="cycle_4" refType="w" fact="0.33"/>
              <dgm:constr type="h" for="ch" forName="cycle_4" refType="h" fact="0.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userS" for="des" ptType="node" refType="w" refFor="ch" refForName="textCenter" fact="0.67"/>
            </dgm:constrLst>
          </dgm:if>
          <dgm:if name="Name35" axis="ch ch" ptType="node node" func="cnt" op="equ" val="5">
            <dgm:constrLst>
              <dgm:constr type="ctrX" for="ch" forName="textCenter" refType="w" fact="0.5"/>
              <dgm:constr type="t" for="ch" forName="textCenter" refType="h" fact="0.42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l" for="ch" forName="cycle_2"/>
              <dgm:constr type="t" for="ch" forName="cycle_2" refType="h" fact="0.24"/>
              <dgm:constr type="w" for="ch" forName="cycle_2" refType="w" fact="0.33"/>
              <dgm:constr type="h" for="ch" forName="cycle_2" refType="w" refFor="ch" refForName="cycle_2"/>
              <dgm:constr type="l" for="ch" forName="cycle_3" refType="w" fact="0.11"/>
              <dgm:constr type="b" for="ch" forName="cycle_3" refType="h"/>
              <dgm:constr type="w" for="ch" forName="cycle_3" refType="w" fact="0.33"/>
              <dgm:constr type="h" for="ch" forName="cycle_3" refType="w" refFor="ch" refForName="cycle_3"/>
              <dgm:constr type="r" for="ch" forName="cycle_4" refType="w" fact="0.89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r" for="ch" forName="cycle_5" refType="w"/>
              <dgm:constr type="t" for="ch" forName="cycle_5" refType="h" fact="0.24"/>
              <dgm:constr type="w" for="ch" forName="cycle_5" refType="w" fact="0.33"/>
              <dgm:constr type="h" for="ch" forName="cycle_5" refType="w" refFor="ch" refForName="cycle_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userS" for="des" ptType="node" refType="w" refFor="ch" refForName="textCenter" fact="0.67"/>
            </dgm:constrLst>
          </dgm:if>
          <dgm:if name="Name36" axis="ch ch" ptType="node node" func="cnt" op="equ" val="6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l" for="ch" forName="cycle_2"/>
              <dgm:constr type="t" for="ch" forName="cycle_2" refType="h" fact="0.17"/>
              <dgm:constr type="w" for="ch" forName="cycle_2" refType="w" fact="0.33"/>
              <dgm:constr type="h" for="ch" forName="cycle_2" refType="w" refFor="ch" refForName="cycle_2"/>
              <dgm:constr type="l" for="ch" forName="cycle_3"/>
              <dgm:constr type="b" for="ch" forName="cycle_3" refType="h" fact="0.83"/>
              <dgm:constr type="w" for="ch" forName="cycle_3" refType="w" fact="0.33"/>
              <dgm:constr type="h" for="ch" forName="cycle_3" refType="w" refFor="ch" refForName="cycle_3"/>
              <dgm:constr type="ctrX" for="ch" forName="cycle_4" refType="w" fact="0.5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r" for="ch" forName="cycle_5" refType="w"/>
              <dgm:constr type="b" for="ch" forName="cycle_5" refType="h" fact="0.83"/>
              <dgm:constr type="w" for="ch" forName="cycle_5" refType="w" fact="0.33"/>
              <dgm:constr type="h" for="ch" forName="cycle_5" refType="w" refFor="ch" refForName="cycle_5"/>
              <dgm:constr type="r" for="ch" forName="cycle_6" refType="w"/>
              <dgm:constr type="t" for="ch" forName="cycle_6" refType="h" fact="0.17"/>
              <dgm:constr type="w" for="ch" forName="cycle_6" refType="w" fact="0.33"/>
              <dgm:constr type="h" for="ch" forName="cycle_6" refType="w" refFor="ch" refForName="cycle_6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userS" for="des" ptType="node" refType="w" refFor="ch" refForName="textCenter" fact="0.67"/>
            </dgm:constrLst>
          </dgm:if>
          <dgm:else name="Name37">
            <dgm:constrLst>
              <dgm:constr type="ctrX" for="ch" forName="textCenter" refType="w" fact="0.5"/>
              <dgm:constr type="t" for="ch" forName="textCenter" refType="h" fact="0.444"/>
              <dgm:constr type="w" for="ch" forName="textCenter" refType="w" fact="0.167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263"/>
              <dgm:constr type="h" for="ch" forName="cycle_1" refType="w" refFor="ch" refForName="cycle_1"/>
              <dgm:constr type="l" for="ch" forName="cycle_2" refType="w" fact="0.062"/>
              <dgm:constr type="t" for="ch" forName="cycle_2" refType="h" fact="0.141"/>
              <dgm:constr type="w" for="ch" forName="cycle_2" refType="w" fact="0.263"/>
              <dgm:constr type="h" for="ch" forName="cycle_2" refType="w" refFor="ch" refForName="cycle_2"/>
              <dgm:constr type="l" for="ch" forName="cycle_3"/>
              <dgm:constr type="b" for="ch" forName="cycle_3" refType="h" fact="0.74"/>
              <dgm:constr type="w" for="ch" forName="cycle_3" refType="w" fact="0.263"/>
              <dgm:constr type="h" for="ch" forName="cycle_3" refType="w" refFor="ch" refForName="cycle_3"/>
              <dgm:constr type="l" for="ch" forName="cycle_4" refType="w" fact="0.2"/>
              <dgm:constr type="b" for="ch" forName="cycle_4" refType="h"/>
              <dgm:constr type="w" for="ch" forName="cycle_4" refType="w" fact="0.263"/>
              <dgm:constr type="h" for="ch" forName="cycle_4" refType="w" refFor="ch" refForName="cycle_4"/>
              <dgm:constr type="r" for="ch" forName="cycle_5" refType="w" fact="0.8"/>
              <dgm:constr type="b" for="ch" forName="cycle_5" refType="h"/>
              <dgm:constr type="w" for="ch" forName="cycle_5" refType="w" fact="0.263"/>
              <dgm:constr type="h" for="ch" forName="cycle_5" refType="w" refFor="ch" refForName="cycle_5"/>
              <dgm:constr type="r" for="ch" forName="cycle_6" refType="w"/>
              <dgm:constr type="b" for="ch" forName="cycle_6" refType="h" fact="0.74"/>
              <dgm:constr type="w" for="ch" forName="cycle_6" refType="w" fact="0.263"/>
              <dgm:constr type="h" for="ch" forName="cycle_6" refType="w" refFor="ch" refForName="cycle_6"/>
              <dgm:constr type="r" for="ch" forName="cycle_7" refType="w" fact="0.938"/>
              <dgm:constr type="t" for="ch" forName="cycle_7" refType="h" fact="0.141"/>
              <dgm:constr type="w" for="ch" forName="cycle_7" refType="w" fact="0.263"/>
              <dgm:constr type="h" for="ch" forName="cycle_7" refType="w" refFor="ch" refForName="cycle_7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primFontSz" for="des" forName="childCenter7" refType="primFontSz" refFor="des" refForName="childCenter1" op="equ"/>
              <dgm:constr type="primFontSz" for="des" forName="text7" refType="primFontSz" refFor="des" refForName="text1" op="equ"/>
              <dgm:constr type="userS" for="des" ptType="node" refType="w" refFor="ch" refForName="textCenter" fact="0.67"/>
            </dgm:constrLst>
          </dgm:else>
        </dgm:choose>
      </dgm:else>
    </dgm:choose>
    <dgm:forEach name="Name38" axis="ch" ptType="node" cnt="1">
      <dgm:choose name="Name39">
        <dgm:if name="Name40" axis="des" func="maxDepth" op="lte" val="1">
          <dgm:layoutNode name="singleCycle">
            <dgm:choose name="Name41">
              <dgm:if name="Name42" axis="ch" ptType="node" func="cnt" op="equ" val="1">
                <dgm:choose name="Name43">
                  <dgm:if name="Name44" func="var" arg="dir" op="equ" val="norm">
                    <dgm:alg type="cycle">
                      <dgm:param type="stAng" val="90"/>
                      <dgm:param type="ctrShpMap" val="fNode"/>
                    </dgm:alg>
                  </dgm:if>
                  <dgm:else name="Name45">
                    <dgm:alg type="cycle">
                      <dgm:param type="stAng" val="-90"/>
                      <dgm:param type="spanAng" val="-360"/>
                      <dgm:param type="ctrShpMap" val="fNode"/>
                    </dgm:alg>
                  </dgm:else>
                </dgm:choose>
              </dgm:if>
              <dgm:else name="Name46">
                <dgm:choose name="Name47">
                  <dgm:if name="Name48" func="var" arg="dir" op="equ" val="norm">
                    <dgm:alg type="cycle">
                      <dgm:param type="ctrShpMap" val="fNode"/>
                    </dgm:alg>
                  </dgm:if>
                  <dgm:else name="Name49">
                    <dgm:alg type="cycle">
                      <dgm:param type="spanAng" val="-360"/>
                      <dgm:param type="ctrShpMap" val="fNode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hoose name="Name50">
              <dgm:if name="Name51" axis="ch" ptType="node" func="cnt" op="equ" val="0">
                <dgm:constrLst>
                  <dgm:constr type="w" for="ch" forName="singleCenter" refType="w"/>
                  <dgm:constr type="h" for="ch" forName="singleCenter" refType="w" refFor="ch" refForName="singleCenter"/>
                </dgm:constrLst>
              </dgm:if>
              <dgm:if name="Name52" axis="ch" ptType="node" func="cnt" op="equ" val="1">
                <dgm:constrLst>
                  <dgm:constr type="w" for="ch" forName="singleCenter" refType="w" fact="0.5"/>
                  <dgm:constr type="h" for="ch" forName="singleCenter" refType="w" refFor="ch" refForName="singleCenter"/>
                  <dgm:constr type="userS" for="ch" ptType="node" refType="w" refFor="ch" refForName="singleCenter" fact="0.67"/>
                </dgm:constrLst>
              </dgm:if>
              <dgm:else name="Name53">
                <dgm:constrLst>
                  <dgm:constr type="w" for="ch" forName="singleCenter" refType="w" fact="0.3"/>
                  <dgm:constr type="h" for="ch" forName="singleCenter" refType="w" refFor="ch" refForName="singleCenter"/>
                  <dgm:constr type="userS" for="ch" ptType="node" refType="w" refFor="ch" refForName="singleCenter" fact="0.67"/>
                </dgm:constrLst>
              </dgm:else>
            </dgm:choose>
            <dgm:layoutNode name="singleCenter" styleLbl="node1">
              <dgm:varLst>
                <dgm:chMax val="7"/>
                <dgm:chPref val="7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self" ptType="node"/>
              <dgm:constrLst>
                <dgm:constr type="tMarg" refType="primFontSz" fact="0.2"/>
                <dgm:constr type="bMarg" refType="primFontSz" fact="0.2"/>
                <dgm:constr type="lMarg" refType="primFontSz" fact="0.2"/>
                <dgm:constr type="rMarg" refType="primFontSz" fact="0.2"/>
              </dgm:constrLst>
              <dgm:ruleLst>
                <dgm:rule type="primFontSz" val="5" fact="NaN" max="NaN"/>
              </dgm:ruleLst>
            </dgm:layoutNode>
            <dgm:forEach name="Name54" axis="ch" cnt="21">
              <dgm:forEach name="Name55" axis="self" ptType="parTrans">
                <dgm:layoutNode name="Name56">
                  <dgm:alg type="conn">
                    <dgm:param type="dim" val="1D"/>
                    <dgm:param type="begPts" val="auto"/>
                    <dgm:param type="endPts" val="auto"/>
                    <dgm:param type="begSty" val="noArr"/>
                    <dgm:param type="endSty" val="noArr"/>
                  </dgm:alg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</dgm:layoutNode>
              </dgm:forEach>
              <dgm:forEach name="Name57" axis="self" ptType="node">
                <dgm:layoutNode name="text0" styleLbl="node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/>
                  </dgm:shape>
                  <dgm:presOf axis="desOrSelf" ptType="node"/>
                  <dgm:constrLst>
                    <dgm:constr type="userS"/>
                    <dgm:constr type="w" refType="userS"/>
                    <dgm:constr type="h" refType="w"/>
                    <dgm:constr type="tMarg" refType="primFontSz" fact="0.2"/>
                    <dgm:constr type="bMarg" refType="primFontSz" fact="0.2"/>
                    <dgm:constr type="lMarg" refType="primFontSz" fact="0.2"/>
                    <dgm:constr type="rMarg" refType="primFontSz" fact="0.2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if>
        <dgm:else name="Name58">
          <dgm:layoutNode name="textCenter" styleLbl="node1">
            <dgm:alg type="tx"/>
            <dgm:shape xmlns:r="http://schemas.openxmlformats.org/officeDocument/2006/relationships" type="roundRect" r:blip="">
              <dgm:adjLst/>
            </dgm:shape>
            <dgm:presOf axis="self" ptType="node"/>
            <dgm:constrLst>
              <dgm:constr type="tMarg" refType="primFontSz" fact="0.2"/>
              <dgm:constr type="bMarg" refType="primFontSz" fact="0.2"/>
              <dgm:constr type="lMarg" refType="primFontSz" fact="0.2"/>
              <dgm:constr type="rMarg" refType="primFontSz" fact="0.2"/>
            </dgm:constrLst>
            <dgm:ruleLst>
              <dgm:rule type="primFontSz" val="5" fact="NaN" max="NaN"/>
            </dgm:ruleLst>
          </dgm:layoutNode>
          <dgm:choose name="Name59">
            <dgm:if name="Name60" axis="ch" ptType="node" func="cnt" op="gte" val="1">
              <dgm:layoutNode name="cycle_1">
                <dgm:choose name="Name61">
                  <dgm:if name="Name62" func="var" arg="dir" op="equ" val="norm">
                    <dgm:choose name="Name63">
                      <dgm:if name="Name64" axis="ch" ptType="node" func="cnt" op="equ" val="1">
                        <dgm:choose name="Name65">
                          <dgm:if name="Name66" axis="ch ch" ptType="node node" st="1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67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90"/>
                            </dgm:alg>
                          </dgm:if>
                          <dgm:else name="Name68">
                            <dgm:alg type="cycle">
                              <dgm:param type="ctrShpMap" val="fNode"/>
                              <dgm:param type="stAng" val="0"/>
                              <dgm:param type="spanAng" val="180"/>
                            </dgm:alg>
                          </dgm:else>
                        </dgm:choose>
                      </dgm:if>
                      <dgm:if name="Name69" axis="ch" ptType="node" func="cnt" op="equ" val="2">
                        <dgm:choose name="Name70">
                          <dgm:if name="Name7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7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73">
                            <dgm:alg type="cycle">
                              <dgm:param type="ctrShpMap" val="fNode"/>
                              <dgm:param type="stAng" val="270"/>
                              <dgm:param type="spanAng" val="180"/>
                            </dgm:alg>
                          </dgm:else>
                        </dgm:choose>
                      </dgm:if>
                      <dgm:if name="Name74" axis="ch" ptType="node" func="cnt" op="equ" val="3">
                        <dgm:choose name="Name75">
                          <dgm:if name="Name7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7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78">
                            <dgm:alg type="cycle">
                              <dgm:param type="ctrShpMap" val="fNode"/>
                              <dgm:param type="stAng" val="270"/>
                              <dgm:param type="spanAng" val="180"/>
                            </dgm:alg>
                          </dgm:else>
                        </dgm:choose>
                      </dgm:if>
                      <dgm:if name="Name79" axis="ch" ptType="node" func="cnt" op="equ" val="4">
                        <dgm:choose name="Name80">
                          <dgm:if name="Name8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8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83">
                            <dgm:alg type="cycle">
                              <dgm:param type="ctrShpMap" val="fNode"/>
                              <dgm:param type="stAng" val="292.5"/>
                              <dgm:param type="spanAng" val="135"/>
                            </dgm:alg>
                          </dgm:else>
                        </dgm:choose>
                      </dgm:if>
                      <dgm:if name="Name84" axis="ch" ptType="node" func="cnt" op="equ" val="5">
                        <dgm:choose name="Name85">
                          <dgm:if name="Name8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8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8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89" axis="ch" ptType="node" func="cnt" op="equ" val="6">
                        <dgm:choose name="Name90">
                          <dgm:if name="Name9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9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93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94" axis="ch" ptType="node" func="cnt" op="gte" val="7">
                        <dgm:choose name="Name95">
                          <dgm:if name="Name9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9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9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99"/>
                    </dgm:choose>
                  </dgm:if>
                  <dgm:else name="Name100">
                    <dgm:choose name="Name101">
                      <dgm:if name="Name102" axis="ch" ptType="node" func="cnt" op="equ" val="1">
                        <dgm:choose name="Name103">
                          <dgm:if name="Name104" axis="ch ch" ptType="node node" st="1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105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-90"/>
                            </dgm:alg>
                          </dgm:if>
                          <dgm:else name="Name106">
                            <dgm:alg type="cycle">
                              <dgm:param type="ctrShpMap" val="fNode"/>
                              <dgm:param type="stAng" val="0"/>
                              <dgm:param type="spanAng" val="-180"/>
                            </dgm:alg>
                          </dgm:else>
                        </dgm:choose>
                      </dgm:if>
                      <dgm:if name="Name107" axis="ch" ptType="node" func="cnt" op="equ" val="2">
                        <dgm:choose name="Name108">
                          <dgm:if name="Name10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1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11">
                            <dgm:alg type="cycle">
                              <dgm:param type="ctrShpMap" val="fNode"/>
                              <dgm:param type="stAng" val="90"/>
                              <dgm:param type="spanAng" val="-180"/>
                            </dgm:alg>
                          </dgm:else>
                        </dgm:choose>
                      </dgm:if>
                      <dgm:if name="Name112" axis="ch" ptType="node" func="cnt" op="equ" val="3">
                        <dgm:choose name="Name113">
                          <dgm:if name="Name11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1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16">
                            <dgm:alg type="cycle">
                              <dgm:param type="ctrShpMap" val="fNode"/>
                              <dgm:param type="stAng" val="90"/>
                              <dgm:param type="spanAng" val="-180"/>
                            </dgm:alg>
                          </dgm:else>
                        </dgm:choose>
                      </dgm:if>
                      <dgm:if name="Name117" axis="ch" ptType="node" func="cnt" op="equ" val="4">
                        <dgm:choose name="Name118">
                          <dgm:if name="Name11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2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21">
                            <dgm:alg type="cycle">
                              <dgm:param type="ctrShpMap" val="fNode"/>
                              <dgm:param type="stAng" val="67.5"/>
                              <dgm:param type="spanAng" val="-135"/>
                            </dgm:alg>
                          </dgm:else>
                        </dgm:choose>
                      </dgm:if>
                      <dgm:if name="Name122" axis="ch" ptType="node" func="cnt" op="equ" val="5">
                        <dgm:choose name="Name123">
                          <dgm:if name="Name12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2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2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127" axis="ch" ptType="node" func="cnt" op="equ" val="6">
                        <dgm:choose name="Name128">
                          <dgm:if name="Name12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3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31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132" axis="ch" ptType="node" func="cnt" op="gte" val="7">
                        <dgm:choose name="Name133">
                          <dgm:if name="Name13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3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3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137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138" axis="ch" ptType="node" cnt="1">
                  <dgm:layoutNode name="childCenter1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139" axis="ch">
                    <dgm:forEach name="Name140" axis="self" ptType="parTrans">
                      <dgm:layoutNode name="Name141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142" axis="self" ptType="node">
                      <dgm:layoutNode name="text1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143" axis="ch" ptType="parTrans" cnt="1">
                <dgm:layoutNode name="Name144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1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145"/>
          </dgm:choose>
          <dgm:choose name="Name146">
            <dgm:if name="Name147" axis="ch" ptType="node" func="cnt" op="gte" val="2">
              <dgm:layoutNode name="cycle_2">
                <dgm:choose name="Name148">
                  <dgm:if name="Name149" func="var" arg="dir" op="equ" val="norm">
                    <dgm:choose name="Name150">
                      <dgm:if name="Name151" axis="ch" ptType="node" func="cnt" op="equ" val="2">
                        <dgm:choose name="Name152">
                          <dgm:if name="Name153" axis="ch ch" ptType="node node" st="2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154" axis="ch ch" ptType="node node" st="2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155">
                            <dgm:alg type="cycle">
                              <dgm:param type="ctrShpMap" val="fNode"/>
                              <dgm:param type="stAng" val="90"/>
                              <dgm:param type="spanAng" val="180"/>
                            </dgm:alg>
                          </dgm:else>
                        </dgm:choose>
                      </dgm:if>
                      <dgm:if name="Name156" axis="ch" ptType="node" func="cnt" op="equ" val="3">
                        <dgm:choose name="Name157">
                          <dgm:if name="Name158" axis="ch ch" ptType="node node" st="2 1" cnt="1 0" func="cnt" op="equ" val="1">
                            <dgm:alg type="cycle">
                              <dgm:param type="ctrShpMap" val="fNode"/>
                              <dgm:param type="stAng" val="120"/>
                              <dgm:param type="horzAlign" val="r"/>
                              <dgm:param type="vertAlign" val="b"/>
                            </dgm:alg>
                          </dgm:if>
                          <dgm:if name="Name159" axis="ch ch" ptType="node node" st="2 1" cnt="1 0" func="cnt" op="equ" val="2">
                            <dgm:alg type="cycle">
                              <dgm:param type="ctrShpMap" val="fNode"/>
                              <dgm:param type="stAng" val="75"/>
                              <dgm:param type="spanAng" val="90"/>
                              <dgm:param type="horzAlign" val="r"/>
                              <dgm:param type="vertAlign" val="b"/>
                            </dgm:alg>
                          </dgm:if>
                          <dgm:else name="Name160">
                            <dgm:alg type="cycle">
                              <dgm:param type="ctrShpMap" val="fNode"/>
                              <dgm:param type="stAng" val="30"/>
                              <dgm:param type="spanAng" val="180"/>
                            </dgm:alg>
                          </dgm:else>
                        </dgm:choose>
                      </dgm:if>
                      <dgm:if name="Name161" axis="ch" ptType="node" func="cnt" op="equ" val="4">
                        <dgm:choose name="Name162">
                          <dgm:if name="Name163" axis="ch ch" ptType="node node" st="2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164" axis="ch ch" ptType="node node" st="2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90"/>
                            </dgm:alg>
                          </dgm:if>
                          <dgm:else name="Name165">
                            <dgm:alg type="cycle">
                              <dgm:param type="ctrShpMap" val="fNode"/>
                              <dgm:param type="stAng" val="22.5"/>
                              <dgm:param type="spanAng" val="135"/>
                            </dgm:alg>
                          </dgm:else>
                        </dgm:choose>
                      </dgm:if>
                      <dgm:if name="Name166" axis="ch" ptType="node" func="cnt" op="equ" val="5">
                        <dgm:choose name="Name167">
                          <dgm:if name="Name168" axis="ch ch" ptType="node node" st="2 1" cnt="1 0" func="cnt" op="equ" val="1">
                            <dgm:alg type="cycle">
                              <dgm:param type="ctrShpMap" val="fNode"/>
                              <dgm:param type="stAng" val="72"/>
                            </dgm:alg>
                          </dgm:if>
                          <dgm:if name="Name169" axis="ch ch" ptType="node node" st="2 1" cnt="1 0" func="cnt" op="equ" val="2">
                            <dgm:alg type="cycle">
                              <dgm:param type="ctrShpMap" val="fNode"/>
                              <dgm:param type="stAng" val="27"/>
                              <dgm:param type="spanAng" val="90"/>
                            </dgm:alg>
                          </dgm:if>
                          <dgm:else name="Name17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171" axis="ch" ptType="node" func="cnt" op="equ" val="6">
                        <dgm:choose name="Name172">
                          <dgm:if name="Name173" axis="ch ch" ptType="node node" st="2 1" cnt="1 0" func="cnt" op="equ" val="1">
                            <dgm:alg type="cycle">
                              <dgm:param type="ctrShpMap" val="fNode"/>
                              <dgm:param type="stAng" val="60"/>
                            </dgm:alg>
                          </dgm:if>
                          <dgm:if name="Name174" axis="ch ch" ptType="node node" st="2 1" cnt="1 0" func="cnt" op="equ" val="2">
                            <dgm:alg type="cycle">
                              <dgm:param type="ctrShpMap" val="fNode"/>
                              <dgm:param type="stAng" val="15"/>
                              <dgm:param type="spanAng" val="90"/>
                            </dgm:alg>
                          </dgm:if>
                          <dgm:else name="Name175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176" axis="ch" ptType="node" func="cnt" op="gte" val="7">
                        <dgm:choose name="Name177">
                          <dgm:if name="Name178" axis="ch ch" ptType="node node" st="2 1" cnt="1 0" func="cnt" op="equ" val="1">
                            <dgm:alg type="cycle">
                              <dgm:param type="ctrShpMap" val="fNode"/>
                              <dgm:param type="stAng" val="51"/>
                            </dgm:alg>
                          </dgm:if>
                          <dgm:if name="Name179" axis="ch ch" ptType="node node" st="2 1" cnt="1 0" func="cnt" op="equ" val="2">
                            <dgm:alg type="cycle">
                              <dgm:param type="ctrShpMap" val="fNode"/>
                              <dgm:param type="stAng" val="6"/>
                              <dgm:param type="spanAng" val="90"/>
                            </dgm:alg>
                          </dgm:if>
                          <dgm:else name="Name18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181"/>
                    </dgm:choose>
                  </dgm:if>
                  <dgm:else name="Name182">
                    <dgm:choose name="Name183">
                      <dgm:if name="Name184" axis="ch" ptType="node" func="cnt" op="equ" val="2">
                        <dgm:choose name="Name185">
                          <dgm:if name="Name186" axis="ch ch" ptType="node node" st="2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187" axis="ch ch" ptType="node node" st="2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188">
                            <dgm:alg type="cycle">
                              <dgm:param type="ctrShpMap" val="fNode"/>
                              <dgm:param type="stAng" val="270"/>
                              <dgm:param type="spanAng" val="-180"/>
                            </dgm:alg>
                          </dgm:else>
                        </dgm:choose>
                      </dgm:if>
                      <dgm:if name="Name189" axis="ch" ptType="node" func="cnt" op="equ" val="3">
                        <dgm:choose name="Name190">
                          <dgm:if name="Name191" axis="ch ch" ptType="node node" st="2 1" cnt="1 0" func="cnt" op="equ" val="1">
                            <dgm:alg type="cycle">
                              <dgm:param type="ctrShpMap" val="fNode"/>
                              <dgm:param type="stAng" val="240"/>
                              <dgm:param type="horzAlign" val="l"/>
                              <dgm:param type="vertAlign" val="b"/>
                            </dgm:alg>
                          </dgm:if>
                          <dgm:if name="Name192" axis="ch ch" ptType="node node" st="2 1" cnt="1 0" func="cnt" op="equ" val="2">
                            <dgm:alg type="cycle">
                              <dgm:param type="ctrShpMap" val="fNode"/>
                              <dgm:param type="stAng" val="285"/>
                              <dgm:param type="spanAng" val="-90"/>
                              <dgm:param type="horzAlign" val="l"/>
                              <dgm:param type="vertAlign" val="b"/>
                            </dgm:alg>
                          </dgm:if>
                          <dgm:else name="Name193">
                            <dgm:alg type="cycle">
                              <dgm:param type="ctrShpMap" val="fNode"/>
                              <dgm:param type="stAng" val="330"/>
                              <dgm:param type="spanAng" val="-180"/>
                            </dgm:alg>
                          </dgm:else>
                        </dgm:choose>
                      </dgm:if>
                      <dgm:if name="Name194" axis="ch" ptType="node" func="cnt" op="equ" val="4">
                        <dgm:choose name="Name195">
                          <dgm:if name="Name196" axis="ch ch" ptType="node node" st="2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197" axis="ch ch" ptType="node node" st="2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-90"/>
                            </dgm:alg>
                          </dgm:if>
                          <dgm:else name="Name198">
                            <dgm:alg type="cycle">
                              <dgm:param type="ctrShpMap" val="fNode"/>
                              <dgm:param type="stAng" val="337.5"/>
                              <dgm:param type="spanAng" val="-135"/>
                            </dgm:alg>
                          </dgm:else>
                        </dgm:choose>
                      </dgm:if>
                      <dgm:if name="Name199" axis="ch" ptType="node" func="cnt" op="equ" val="5">
                        <dgm:choose name="Name200">
                          <dgm:if name="Name201" axis="ch ch" ptType="node node" st="2 1" cnt="1 0" func="cnt" op="equ" val="1">
                            <dgm:alg type="cycle">
                              <dgm:param type="ctrShpMap" val="fNode"/>
                              <dgm:param type="stAng" val="288"/>
                            </dgm:alg>
                          </dgm:if>
                          <dgm:if name="Name202" axis="ch ch" ptType="node node" st="2 1" cnt="1 0" func="cnt" op="equ" val="2">
                            <dgm:alg type="cycle">
                              <dgm:param type="ctrShpMap" val="fNode"/>
                              <dgm:param type="stAng" val="333"/>
                              <dgm:param type="spanAng" val="-90"/>
                            </dgm:alg>
                          </dgm:if>
                          <dgm:else name="Name203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04" axis="ch" ptType="node" func="cnt" op="equ" val="6">
                        <dgm:choose name="Name205">
                          <dgm:if name="Name206" axis="ch ch" ptType="node node" st="2 1" cnt="1 0" func="cnt" op="equ" val="1">
                            <dgm:alg type="cycle">
                              <dgm:param type="ctrShpMap" val="fNode"/>
                              <dgm:param type="stAng" val="300"/>
                            </dgm:alg>
                          </dgm:if>
                          <dgm:if name="Name207" axis="ch ch" ptType="node node" st="2 1" cnt="1 0" func="cnt" op="equ" val="2">
                            <dgm:alg type="cycle">
                              <dgm:param type="ctrShpMap" val="fNode"/>
                              <dgm:param type="stAng" val="345"/>
                              <dgm:param type="spanAng" val="-90"/>
                            </dgm:alg>
                          </dgm:if>
                          <dgm:else name="Name208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09" axis="ch" ptType="node" func="cnt" op="gte" val="7">
                        <dgm:choose name="Name210">
                          <dgm:if name="Name211" axis="ch ch" ptType="node node" st="2 1" cnt="1 0" func="cnt" op="equ" val="1">
                            <dgm:alg type="cycle">
                              <dgm:param type="ctrShpMap" val="fNode"/>
                              <dgm:param type="stAng" val="308"/>
                            </dgm:alg>
                          </dgm:if>
                          <dgm:if name="Name212" axis="ch ch" ptType="node node" st="2 1" cnt="1 0" func="cnt" op="equ" val="2">
                            <dgm:alg type="cycle">
                              <dgm:param type="ctrShpMap" val="fNode"/>
                              <dgm:param type="stAng" val="353"/>
                              <dgm:param type="spanAng" val="-90"/>
                            </dgm:alg>
                          </dgm:if>
                          <dgm:else name="Name213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214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215" axis="ch" ptType="node" st="2" cnt="1">
                  <dgm:layoutNode name="childCenter2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216" axis="ch">
                    <dgm:forEach name="Name217" axis="self" ptType="parTrans">
                      <dgm:layoutNode name="Name218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219" axis="self" ptType="node">
                      <dgm:layoutNode name="text2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220" axis="ch" ptType="parTrans" st="2" cnt="1">
                <dgm:layoutNode name="Name221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222"/>
          </dgm:choose>
          <dgm:choose name="Name223">
            <dgm:if name="Name224" axis="ch" ptType="node" func="cnt" op="gte" val="3">
              <dgm:layoutNode name="cycle_3">
                <dgm:choose name="Name225">
                  <dgm:if name="Name226" func="var" arg="dir" op="equ" val="norm">
                    <dgm:choose name="Name227">
                      <dgm:if name="Name228" axis="ch" ptType="node" func="cnt" op="equ" val="3">
                        <dgm:choose name="Name229">
                          <dgm:if name="Name230" axis="ch ch" ptType="node node" st="3 1" cnt="1 0" func="cnt" op="equ" val="1">
                            <dgm:alg type="cycle">
                              <dgm:param type="ctrShpMap" val="fNode"/>
                              <dgm:param type="stAng" val="240"/>
                              <dgm:param type="horzAlign" val="l"/>
                              <dgm:param type="vertAlign" val="b"/>
                            </dgm:alg>
                          </dgm:if>
                          <dgm:if name="Name231" axis="ch ch" ptType="node node" st="3 1" cnt="1 0" func="cnt" op="equ" val="2">
                            <dgm:alg type="cycle">
                              <dgm:param type="ctrShpMap" val="fNode"/>
                              <dgm:param type="stAng" val="195"/>
                              <dgm:param type="spanAng" val="90"/>
                              <dgm:param type="horzAlign" val="l"/>
                              <dgm:param type="vertAlign" val="b"/>
                            </dgm:alg>
                          </dgm:if>
                          <dgm:else name="Name232">
                            <dgm:alg type="cycle">
                              <dgm:param type="ctrShpMap" val="fNode"/>
                              <dgm:param type="stAng" val="150"/>
                              <dgm:param type="spanAng" val="180"/>
                            </dgm:alg>
                          </dgm:else>
                        </dgm:choose>
                      </dgm:if>
                      <dgm:if name="Name233" axis="ch" ptType="node" func="cnt" op="equ" val="4">
                        <dgm:choose name="Name234">
                          <dgm:if name="Name235" axis="ch ch" ptType="node node" st="3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236" axis="ch ch" ptType="node node" st="3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237">
                            <dgm:alg type="cycle">
                              <dgm:param type="ctrShpMap" val="fNode"/>
                              <dgm:param type="stAng" val="112.5"/>
                              <dgm:param type="spanAng" val="135"/>
                            </dgm:alg>
                          </dgm:else>
                        </dgm:choose>
                      </dgm:if>
                      <dgm:if name="Name238" axis="ch" ptType="node" func="cnt" op="equ" val="5">
                        <dgm:choose name="Name239">
                          <dgm:if name="Name240" axis="ch ch" ptType="node node" st="3 1" cnt="1 0" func="cnt" op="equ" val="1">
                            <dgm:alg type="cycle">
                              <dgm:param type="ctrShpMap" val="fNode"/>
                              <dgm:param type="stAng" val="144"/>
                            </dgm:alg>
                          </dgm:if>
                          <dgm:if name="Name241" axis="ch ch" ptType="node node" st="3 1" cnt="1 0" func="cnt" op="equ" val="2">
                            <dgm:alg type="cycle">
                              <dgm:param type="ctrShpMap" val="fNode"/>
                              <dgm:param type="stAng" val="99"/>
                              <dgm:param type="spanAng" val="90"/>
                            </dgm:alg>
                          </dgm:if>
                          <dgm:else name="Name242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243" axis="ch" ptType="node" func="cnt" op="equ" val="6">
                        <dgm:choose name="Name244">
                          <dgm:if name="Name245" axis="ch ch" ptType="node node" st="3 1" cnt="1 0" func="cnt" op="equ" val="1">
                            <dgm:alg type="cycle">
                              <dgm:param type="ctrShpMap" val="fNode"/>
                              <dgm:param type="stAng" val="120"/>
                            </dgm:alg>
                          </dgm:if>
                          <dgm:if name="Name246" axis="ch ch" ptType="node node" st="3 1" cnt="1 0" func="cnt" op="equ" val="2">
                            <dgm:alg type="cycle">
                              <dgm:param type="ctrShpMap" val="fNode"/>
                              <dgm:param type="stAng" val="75"/>
                              <dgm:param type="spanAng" val="90"/>
                            </dgm:alg>
                          </dgm:if>
                          <dgm:else name="Name247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248" axis="ch" ptType="node" func="cnt" op="gte" val="7">
                        <dgm:choose name="Name249">
                          <dgm:if name="Name250" axis="ch ch" ptType="node node" st="3 1" cnt="1 0" func="cnt" op="equ" val="1">
                            <dgm:alg type="cycle">
                              <dgm:param type="ctrShpMap" val="fNode"/>
                              <dgm:param type="stAng" val="102"/>
                            </dgm:alg>
                          </dgm:if>
                          <dgm:if name="Name251" axis="ch ch" ptType="node node" st="3 1" cnt="1 0" func="cnt" op="equ" val="2">
                            <dgm:alg type="cycle">
                              <dgm:param type="ctrShpMap" val="fNode"/>
                              <dgm:param type="stAng" val="57"/>
                              <dgm:param type="spanAng" val="90"/>
                            </dgm:alg>
                          </dgm:if>
                          <dgm:else name="Name252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253"/>
                    </dgm:choose>
                  </dgm:if>
                  <dgm:else name="Name254">
                    <dgm:choose name="Name255">
                      <dgm:if name="Name256" axis="ch" ptType="node" func="cnt" op="equ" val="3">
                        <dgm:choose name="Name257">
                          <dgm:if name="Name258" axis="ch ch" ptType="node node" st="3 1" cnt="1 0" func="cnt" op="equ" val="1">
                            <dgm:alg type="cycle">
                              <dgm:param type="ctrShpMap" val="fNode"/>
                              <dgm:param type="stAng" val="120"/>
                              <dgm:param type="horzAlign" val="r"/>
                              <dgm:param type="vertAlign" val="b"/>
                            </dgm:alg>
                          </dgm:if>
                          <dgm:if name="Name259" axis="ch ch" ptType="node node" st="3 1" cnt="1 0" func="cnt" op="equ" val="2">
                            <dgm:alg type="cycle">
                              <dgm:param type="ctrShpMap" val="fNode"/>
                              <dgm:param type="stAng" val="165"/>
                              <dgm:param type="spanAng" val="-90"/>
                              <dgm:param type="horzAlign" val="r"/>
                              <dgm:param type="vertAlign" val="b"/>
                            </dgm:alg>
                          </dgm:if>
                          <dgm:else name="Name260">
                            <dgm:alg type="cycle">
                              <dgm:param type="ctrShpMap" val="fNode"/>
                              <dgm:param type="stAng" val="210"/>
                              <dgm:param type="spanAng" val="-180"/>
                            </dgm:alg>
                          </dgm:else>
                        </dgm:choose>
                      </dgm:if>
                      <dgm:if name="Name261" axis="ch" ptType="node" func="cnt" op="equ" val="4">
                        <dgm:choose name="Name262">
                          <dgm:if name="Name263" axis="ch ch" ptType="node node" st="3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264" axis="ch ch" ptType="node node" st="3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265">
                            <dgm:alg type="cycle">
                              <dgm:param type="ctrShpMap" val="fNode"/>
                              <dgm:param type="stAng" val="247.5"/>
                              <dgm:param type="spanAng" val="-135"/>
                            </dgm:alg>
                          </dgm:else>
                        </dgm:choose>
                      </dgm:if>
                      <dgm:if name="Name266" axis="ch" ptType="node" func="cnt" op="equ" val="5">
                        <dgm:choose name="Name267">
                          <dgm:if name="Name268" axis="ch ch" ptType="node node" st="3 1" cnt="1 0" func="cnt" op="equ" val="1">
                            <dgm:alg type="cycle">
                              <dgm:param type="ctrShpMap" val="fNode"/>
                              <dgm:param type="stAng" val="216"/>
                            </dgm:alg>
                          </dgm:if>
                          <dgm:if name="Name269" axis="ch ch" ptType="node node" st="3 1" cnt="1 0" func="cnt" op="equ" val="2">
                            <dgm:alg type="cycle">
                              <dgm:param type="ctrShpMap" val="fNode"/>
                              <dgm:param type="stAng" val="261"/>
                              <dgm:param type="spanAng" val="-90"/>
                            </dgm:alg>
                          </dgm:if>
                          <dgm:else name="Name270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71" axis="ch" ptType="node" func="cnt" op="equ" val="6">
                        <dgm:choose name="Name272">
                          <dgm:if name="Name273" axis="ch ch" ptType="node node" st="3 1" cnt="1 0" func="cnt" op="equ" val="1">
                            <dgm:alg type="cycle">
                              <dgm:param type="ctrShpMap" val="fNode"/>
                              <dgm:param type="stAng" val="240"/>
                            </dgm:alg>
                          </dgm:if>
                          <dgm:if name="Name274" axis="ch ch" ptType="node node" st="3 1" cnt="1 0" func="cnt" op="equ" val="2">
                            <dgm:alg type="cycle">
                              <dgm:param type="ctrShpMap" val="fNode"/>
                              <dgm:param type="stAng" val="285"/>
                              <dgm:param type="spanAng" val="-90"/>
                            </dgm:alg>
                          </dgm:if>
                          <dgm:else name="Name275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76" axis="ch" ptType="node" func="cnt" op="gte" val="7">
                        <dgm:choose name="Name277">
                          <dgm:if name="Name278" axis="ch ch" ptType="node node" st="3 1" cnt="1 0" func="cnt" op="equ" val="1">
                            <dgm:alg type="cycle">
                              <dgm:param type="ctrShpMap" val="fNode"/>
                              <dgm:param type="stAng" val="257"/>
                            </dgm:alg>
                          </dgm:if>
                          <dgm:if name="Name279" axis="ch ch" ptType="node node" st="3 1" cnt="1 0" func="cnt" op="equ" val="2">
                            <dgm:alg type="cycle">
                              <dgm:param type="ctrShpMap" val="fNode"/>
                              <dgm:param type="stAng" val="302"/>
                              <dgm:param type="spanAng" val="-90"/>
                            </dgm:alg>
                          </dgm:if>
                          <dgm:else name="Name280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281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282" axis="ch" ptType="node" st="3" cnt="1">
                  <dgm:layoutNode name="childCenter3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283" axis="ch">
                    <dgm:forEach name="Name284" axis="self" ptType="parTrans">
                      <dgm:layoutNode name="Name285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286" axis="self" ptType="node">
                      <dgm:layoutNode name="text3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287" axis="ch" ptType="parTrans" st="3" cnt="1">
                <dgm:layoutNode name="Name288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3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289"/>
          </dgm:choose>
          <dgm:choose name="Name290">
            <dgm:if name="Name291" axis="ch" ptType="node" func="cnt" op="gte" val="4">
              <dgm:layoutNode name="cycle_4">
                <dgm:choose name="Name292">
                  <dgm:if name="Name293" func="var" arg="dir" op="equ" val="norm">
                    <dgm:choose name="Name294">
                      <dgm:if name="Name295" axis="ch" ptType="node" func="cnt" op="equ" val="4">
                        <dgm:choose name="Name296">
                          <dgm:if name="Name297" axis="ch ch" ptType="node node" st="4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298" axis="ch ch" ptType="node node" st="4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90"/>
                            </dgm:alg>
                          </dgm:if>
                          <dgm:else name="Name299">
                            <dgm:alg type="cycle">
                              <dgm:param type="ctrShpMap" val="fNode"/>
                              <dgm:param type="stAng" val="202.5"/>
                              <dgm:param type="spanAng" val="135"/>
                            </dgm:alg>
                          </dgm:else>
                        </dgm:choose>
                      </dgm:if>
                      <dgm:if name="Name300" axis="ch" ptType="node" func="cnt" op="equ" val="5">
                        <dgm:choose name="Name301">
                          <dgm:if name="Name302" axis="ch ch" ptType="node node" st="4 1" cnt="1 0" func="cnt" op="equ" val="1">
                            <dgm:alg type="cycle">
                              <dgm:param type="ctrShpMap" val="fNode"/>
                              <dgm:param type="stAng" val="216"/>
                            </dgm:alg>
                          </dgm:if>
                          <dgm:if name="Name303" axis="ch ch" ptType="node node" st="4 1" cnt="1 0" func="cnt" op="equ" val="2">
                            <dgm:alg type="cycle">
                              <dgm:param type="ctrShpMap" val="fNode"/>
                              <dgm:param type="stAng" val="171"/>
                              <dgm:param type="spanAng" val="90"/>
                            </dgm:alg>
                          </dgm:if>
                          <dgm:else name="Name304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05" axis="ch" ptType="node" func="cnt" op="equ" val="6">
                        <dgm:choose name="Name306">
                          <dgm:if name="Name307" axis="ch ch" ptType="node node" st="4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308" axis="ch ch" ptType="node node" st="4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309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10" axis="ch" ptType="node" func="cnt" op="gte" val="7">
                        <dgm:choose name="Name311">
                          <dgm:if name="Name312" axis="ch ch" ptType="node node" st="4 1" cnt="1 0" func="cnt" op="equ" val="1">
                            <dgm:alg type="cycle">
                              <dgm:param type="ctrShpMap" val="fNode"/>
                              <dgm:param type="stAng" val="154"/>
                            </dgm:alg>
                          </dgm:if>
                          <dgm:if name="Name313" axis="ch ch" ptType="node node" st="4 1" cnt="1 0" func="cnt" op="equ" val="2">
                            <dgm:alg type="cycle">
                              <dgm:param type="ctrShpMap" val="fNode"/>
                              <dgm:param type="stAng" val="109"/>
                              <dgm:param type="spanAng" val="90"/>
                            </dgm:alg>
                          </dgm:if>
                          <dgm:else name="Name314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315"/>
                    </dgm:choose>
                  </dgm:if>
                  <dgm:else name="Name316">
                    <dgm:choose name="Name317">
                      <dgm:if name="Name318" axis="ch" ptType="node" func="cnt" op="equ" val="4">
                        <dgm:choose name="Name319">
                          <dgm:if name="Name320" axis="ch ch" ptType="node node" st="4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321" axis="ch ch" ptType="node node" st="4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-90"/>
                            </dgm:alg>
                          </dgm:if>
                          <dgm:else name="Name322">
                            <dgm:alg type="cycle">
                              <dgm:param type="ctrShpMap" val="fNode"/>
                              <dgm:param type="stAng" val="157.5"/>
                              <dgm:param type="spanAng" val="-135"/>
                            </dgm:alg>
                          </dgm:else>
                        </dgm:choose>
                      </dgm:if>
                      <dgm:if name="Name323" axis="ch" ptType="node" func="cnt" op="equ" val="5">
                        <dgm:choose name="Name324">
                          <dgm:if name="Name325" axis="ch ch" ptType="node node" st="4 1" cnt="1 0" func="cnt" op="equ" val="1">
                            <dgm:alg type="cycle">
                              <dgm:param type="ctrShpMap" val="fNode"/>
                              <dgm:param type="stAng" val="144"/>
                            </dgm:alg>
                          </dgm:if>
                          <dgm:if name="Name326" axis="ch ch" ptType="node node" st="4 1" cnt="1 0" func="cnt" op="equ" val="2">
                            <dgm:alg type="cycle">
                              <dgm:param type="ctrShpMap" val="fNode"/>
                              <dgm:param type="stAng" val="189"/>
                              <dgm:param type="spanAng" val="-90"/>
                            </dgm:alg>
                          </dgm:if>
                          <dgm:else name="Name327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28" axis="ch" ptType="node" func="cnt" op="equ" val="6">
                        <dgm:choose name="Name329">
                          <dgm:if name="Name330" axis="ch ch" ptType="node node" st="4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331" axis="ch ch" ptType="node node" st="4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332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33" axis="ch" ptType="node" func="cnt" op="gte" val="7">
                        <dgm:choose name="Name334">
                          <dgm:if name="Name335" axis="ch ch" ptType="node node" st="4 1" cnt="1 0" func="cnt" op="equ" val="1">
                            <dgm:alg type="cycle">
                              <dgm:param type="ctrShpMap" val="fNode"/>
                              <dgm:param type="stAng" val="205"/>
                            </dgm:alg>
                          </dgm:if>
                          <dgm:if name="Name336" axis="ch ch" ptType="node node" st="4 1" cnt="1 0" func="cnt" op="equ" val="2">
                            <dgm:alg type="cycle">
                              <dgm:param type="ctrShpMap" val="fNode"/>
                              <dgm:param type="stAng" val="250"/>
                              <dgm:param type="spanAng" val="-90"/>
                            </dgm:alg>
                          </dgm:if>
                          <dgm:else name="Name337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338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339" axis="ch" ptType="node" st="4" cnt="1">
                  <dgm:layoutNode name="childCenter4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340" axis="ch">
                    <dgm:forEach name="Name341" axis="self" ptType="parTrans">
                      <dgm:layoutNode name="Name342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343" axis="self" ptType="node">
                      <dgm:layoutNode name="text4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344" axis="ch" ptType="parTrans" st="4" cnt="1">
                <dgm:layoutNode name="Name345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4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346"/>
          </dgm:choose>
          <dgm:choose name="Name347">
            <dgm:if name="Name348" axis="ch" ptType="node" func="cnt" op="gte" val="5">
              <dgm:layoutNode name="cycle_5">
                <dgm:choose name="Name349">
                  <dgm:if name="Name350" func="var" arg="dir" op="equ" val="norm">
                    <dgm:choose name="Name351">
                      <dgm:if name="Name352" axis="ch" ptType="node" func="cnt" op="equ" val="5">
                        <dgm:choose name="Name353">
                          <dgm:if name="Name354" axis="ch ch" ptType="node node" st="5 1" cnt="1 0" func="cnt" op="equ" val="1">
                            <dgm:alg type="cycle">
                              <dgm:param type="ctrShpMap" val="fNode"/>
                              <dgm:param type="stAng" val="288"/>
                            </dgm:alg>
                          </dgm:if>
                          <dgm:if name="Name355" axis="ch ch" ptType="node node" st="5 1" cnt="1 0" func="cnt" op="equ" val="2">
                            <dgm:alg type="cycle">
                              <dgm:param type="ctrShpMap" val="fNode"/>
                              <dgm:param type="stAng" val="243"/>
                              <dgm:param type="spanAng" val="90"/>
                            </dgm:alg>
                          </dgm:if>
                          <dgm:else name="Name356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57" axis="ch" ptType="node" func="cnt" op="equ" val="6">
                        <dgm:choose name="Name358">
                          <dgm:if name="Name359" axis="ch ch" ptType="node node" st="5 1" cnt="1 0" func="cnt" op="equ" val="1">
                            <dgm:alg type="cycle">
                              <dgm:param type="ctrShpMap" val="fNode"/>
                              <dgm:param type="stAng" val="240"/>
                            </dgm:alg>
                          </dgm:if>
                          <dgm:if name="Name360" axis="ch ch" ptType="node node" st="5 1" cnt="1 0" func="cnt" op="equ" val="2">
                            <dgm:alg type="cycle">
                              <dgm:param type="ctrShpMap" val="fNode"/>
                              <dgm:param type="stAng" val="195"/>
                              <dgm:param type="spanAng" val="90"/>
                            </dgm:alg>
                          </dgm:if>
                          <dgm:else name="Name361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62" axis="ch" ptType="node" func="cnt" op="gte" val="7">
                        <dgm:choose name="Name363">
                          <dgm:if name="Name364" axis="ch ch" ptType="node node" st="5 1" cnt="1 0" func="cnt" op="equ" val="1">
                            <dgm:alg type="cycle">
                              <dgm:param type="ctrShpMap" val="fNode"/>
                              <dgm:param type="stAng" val="205"/>
                            </dgm:alg>
                          </dgm:if>
                          <dgm:if name="Name365" axis="ch ch" ptType="node node" st="5 1" cnt="1 0" func="cnt" op="equ" val="2">
                            <dgm:alg type="cycle">
                              <dgm:param type="ctrShpMap" val="fNode"/>
                              <dgm:param type="stAng" val="160"/>
                              <dgm:param type="spanAng" val="90"/>
                            </dgm:alg>
                          </dgm:if>
                          <dgm:else name="Name366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367"/>
                    </dgm:choose>
                  </dgm:if>
                  <dgm:else name="Name368">
                    <dgm:choose name="Name369">
                      <dgm:if name="Name370" axis="ch" ptType="node" func="cnt" op="equ" val="5">
                        <dgm:choose name="Name371">
                          <dgm:if name="Name372" axis="ch ch" ptType="node node" st="5 1" cnt="1 0" func="cnt" op="equ" val="1">
                            <dgm:alg type="cycle">
                              <dgm:param type="ctrShpMap" val="fNode"/>
                              <dgm:param type="stAng" val="72"/>
                            </dgm:alg>
                          </dgm:if>
                          <dgm:if name="Name373" axis="ch ch" ptType="node node" st="5 1" cnt="1 0" func="cnt" op="equ" val="2">
                            <dgm:alg type="cycle">
                              <dgm:param type="ctrShpMap" val="fNode"/>
                              <dgm:param type="stAng" val="117"/>
                              <dgm:param type="spanAng" val="-90"/>
                            </dgm:alg>
                          </dgm:if>
                          <dgm:else name="Name374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75" axis="ch" ptType="node" func="cnt" op="equ" val="6">
                        <dgm:choose name="Name376">
                          <dgm:if name="Name377" axis="ch ch" ptType="node node" st="5 1" cnt="1 0" func="cnt" op="equ" val="1">
                            <dgm:alg type="cycle">
                              <dgm:param type="ctrShpMap" val="fNode"/>
                              <dgm:param type="stAng" val="120"/>
                            </dgm:alg>
                          </dgm:if>
                          <dgm:if name="Name378" axis="ch ch" ptType="node node" st="5 1" cnt="1 0" func="cnt" op="equ" val="2">
                            <dgm:alg type="cycle">
                              <dgm:param type="ctrShpMap" val="fNode"/>
                              <dgm:param type="stAng" val="165"/>
                              <dgm:param type="spanAng" val="-90"/>
                            </dgm:alg>
                          </dgm:if>
                          <dgm:else name="Name379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80" axis="ch" ptType="node" func="cnt" op="gte" val="7">
                        <dgm:choose name="Name381">
                          <dgm:if name="Name382" axis="ch ch" ptType="node node" st="5 1" cnt="1 0" func="cnt" op="equ" val="1">
                            <dgm:alg type="cycle">
                              <dgm:param type="ctrShpMap" val="fNode"/>
                              <dgm:param type="stAng" val="154"/>
                            </dgm:alg>
                          </dgm:if>
                          <dgm:if name="Name383" axis="ch ch" ptType="node node" st="5 1" cnt="1 0" func="cnt" op="equ" val="2">
                            <dgm:alg type="cycle">
                              <dgm:param type="ctrShpMap" val="fNode"/>
                              <dgm:param type="stAng" val="199"/>
                              <dgm:param type="spanAng" val="-90"/>
                            </dgm:alg>
                          </dgm:if>
                          <dgm:else name="Name384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385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386" axis="ch" ptType="node" st="5" cnt="1">
                  <dgm:layoutNode name="childCenter5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387" axis="ch">
                    <dgm:forEach name="Name388" axis="self" ptType="parTrans">
                      <dgm:layoutNode name="Name389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390" axis="self" ptType="node">
                      <dgm:layoutNode name="text5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391" axis="ch" ptType="parTrans" st="5" cnt="1">
                <dgm:layoutNode name="Name392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5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393"/>
          </dgm:choose>
          <dgm:choose name="Name394">
            <dgm:if name="Name395" axis="ch" ptType="node" func="cnt" op="gte" val="6">
              <dgm:layoutNode name="cycle_6">
                <dgm:choose name="Name396">
                  <dgm:if name="Name397" func="var" arg="dir" op="equ" val="norm">
                    <dgm:choose name="Name398">
                      <dgm:if name="Name399" axis="ch" ptType="node" func="cnt" op="equ" val="6">
                        <dgm:choose name="Name400">
                          <dgm:if name="Name401" axis="ch ch" ptType="node node" st="6 1" cnt="1 0" func="cnt" op="equ" val="1">
                            <dgm:alg type="cycle">
                              <dgm:param type="ctrShpMap" val="fNode"/>
                              <dgm:param type="stAng" val="300"/>
                            </dgm:alg>
                          </dgm:if>
                          <dgm:if name="Name402" axis="ch ch" ptType="node node" st="6 1" cnt="1 0" func="cnt" op="equ" val="2">
                            <dgm:alg type="cycle">
                              <dgm:param type="ctrShpMap" val="fNode"/>
                              <dgm:param type="stAng" val="255"/>
                              <dgm:param type="spanAng" val="90"/>
                            </dgm:alg>
                          </dgm:if>
                          <dgm:else name="Name403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404" axis="ch" ptType="node" func="cnt" op="gte" val="7">
                        <dgm:choose name="Name405">
                          <dgm:if name="Name406" axis="ch ch" ptType="node node" st="6 1" cnt="1 0" func="cnt" op="equ" val="1">
                            <dgm:alg type="cycle">
                              <dgm:param type="ctrShpMap" val="fNode"/>
                              <dgm:param type="stAng" val="257"/>
                            </dgm:alg>
                          </dgm:if>
                          <dgm:if name="Name407" axis="ch ch" ptType="node node" st="6 1" cnt="1 0" func="cnt" op="equ" val="2">
                            <dgm:alg type="cycle">
                              <dgm:param type="ctrShpMap" val="fNode"/>
                              <dgm:param type="stAng" val="212"/>
                              <dgm:param type="spanAng" val="90"/>
                            </dgm:alg>
                          </dgm:if>
                          <dgm:else name="Name40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409"/>
                    </dgm:choose>
                  </dgm:if>
                  <dgm:else name="Name410">
                    <dgm:choose name="Name411">
                      <dgm:if name="Name412" axis="ch" ptType="node" func="cnt" op="equ" val="6">
                        <dgm:choose name="Name413">
                          <dgm:if name="Name414" axis="ch ch" ptType="node node" st="6 1" cnt="1 0" func="cnt" op="equ" val="1">
                            <dgm:alg type="cycle">
                              <dgm:param type="ctrShpMap" val="fNode"/>
                              <dgm:param type="stAng" val="60"/>
                            </dgm:alg>
                          </dgm:if>
                          <dgm:if name="Name415" axis="ch ch" ptType="node node" st="6 1" cnt="1 0" func="cnt" op="equ" val="2">
                            <dgm:alg type="cycle">
                              <dgm:param type="ctrShpMap" val="fNode"/>
                              <dgm:param type="stAng" val="105"/>
                              <dgm:param type="spanAng" val="-90"/>
                            </dgm:alg>
                          </dgm:if>
                          <dgm:else name="Name41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417" axis="ch" ptType="node" func="cnt" op="gte" val="7">
                        <dgm:choose name="Name418">
                          <dgm:if name="Name419" axis="ch ch" ptType="node node" st="6 1" cnt="1 0" func="cnt" op="equ" val="1">
                            <dgm:alg type="cycle">
                              <dgm:param type="ctrShpMap" val="fNode"/>
                              <dgm:param type="stAng" val="102"/>
                            </dgm:alg>
                          </dgm:if>
                          <dgm:if name="Name420" axis="ch ch" ptType="node node" st="6 1" cnt="1 0" func="cnt" op="equ" val="2">
                            <dgm:alg type="cycle">
                              <dgm:param type="ctrShpMap" val="fNode"/>
                              <dgm:param type="stAng" val="147"/>
                              <dgm:param type="spanAng" val="-90"/>
                            </dgm:alg>
                          </dgm:if>
                          <dgm:else name="Name421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422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423" axis="ch" ptType="node" st="6" cnt="1">
                  <dgm:layoutNode name="childCenter6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424" axis="ch">
                    <dgm:forEach name="Name425" axis="self" ptType="parTrans">
                      <dgm:layoutNode name="Name426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427" axis="self" ptType="node">
                      <dgm:layoutNode name="text6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428" axis="ch" ptType="parTrans" st="6" cnt="1">
                <dgm:layoutNode name="Name429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6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430"/>
          </dgm:choose>
          <dgm:choose name="Name431">
            <dgm:if name="Name432" axis="ch" ptType="node" func="cnt" op="gte" val="7">
              <dgm:layoutNode name="cycle_7">
                <dgm:choose name="Name433">
                  <dgm:if name="Name434" func="var" arg="dir" op="equ" val="norm">
                    <dgm:choose name="Name435">
                      <dgm:if name="Name436" axis="ch" ptType="node" func="cnt" op="gte" val="7">
                        <dgm:choose name="Name437">
                          <dgm:if name="Name438" axis="ch ch" ptType="node node" st="7 1" cnt="1 0" func="cnt" op="equ" val="1">
                            <dgm:alg type="cycle">
                              <dgm:param type="ctrShpMap" val="fNode"/>
                              <dgm:param type="stAng" val="308"/>
                            </dgm:alg>
                          </dgm:if>
                          <dgm:if name="Name439" axis="ch ch" ptType="node node" st="7 1" cnt="1 0" func="cnt" op="equ" val="2">
                            <dgm:alg type="cycle">
                              <dgm:param type="ctrShpMap" val="fNode"/>
                              <dgm:param type="stAng" val="263"/>
                              <dgm:param type="spanAng" val="90"/>
                            </dgm:alg>
                          </dgm:if>
                          <dgm:else name="Name44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441"/>
                    </dgm:choose>
                  </dgm:if>
                  <dgm:else name="Name442">
                    <dgm:choose name="Name443">
                      <dgm:if name="Name444" axis="ch" ptType="node" func="cnt" op="gte" val="7">
                        <dgm:choose name="Name445">
                          <dgm:if name="Name446" axis="ch ch" ptType="node node" st="7 1" cnt="1 0" func="cnt" op="equ" val="1">
                            <dgm:alg type="cycle">
                              <dgm:param type="ctrShpMap" val="fNode"/>
                              <dgm:param type="stAng" val="51"/>
                            </dgm:alg>
                          </dgm:if>
                          <dgm:if name="Name447" axis="ch ch" ptType="node node" st="7 1" cnt="1 0" func="cnt" op="equ" val="2">
                            <dgm:alg type="cycle">
                              <dgm:param type="ctrShpMap" val="fNode"/>
                              <dgm:param type="stAng" val="96"/>
                              <dgm:param type="spanAng" val="-90"/>
                            </dgm:alg>
                          </dgm:if>
                          <dgm:else name="Name448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449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450" axis="ch" ptType="node" st="7" cnt="1">
                  <dgm:layoutNode name="childCenter7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451" axis="ch">
                    <dgm:forEach name="Name452" axis="self" ptType="parTrans">
                      <dgm:layoutNode name="Name453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454" axis="self" ptType="node">
                      <dgm:layoutNode name="text7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455" axis="ch" ptType="parTrans" st="7" cnt="1">
                <dgm:layoutNode name="Name456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7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45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642084-9778-408A-91BD-93D62ECEB38A}" type="datetimeFigureOut">
              <a:rPr lang="en-US" smtClean="0"/>
              <a:pPr/>
              <a:t>9/12/2015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7D5A28-948D-4C8F-A53E-A2D3D1929A5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642084-9778-408A-91BD-93D62ECEB38A}" type="datetimeFigureOut">
              <a:rPr lang="en-US" smtClean="0"/>
              <a:pPr/>
              <a:t>9/12/2015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7D5A28-948D-4C8F-A53E-A2D3D1929A5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642084-9778-408A-91BD-93D62ECEB38A}" type="datetimeFigureOut">
              <a:rPr lang="en-US" smtClean="0"/>
              <a:pPr/>
              <a:t>9/12/2015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7D5A28-948D-4C8F-A53E-A2D3D1929A5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642084-9778-408A-91BD-93D62ECEB38A}" type="datetimeFigureOut">
              <a:rPr lang="en-US" smtClean="0"/>
              <a:pPr/>
              <a:t>9/12/2015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7D5A28-948D-4C8F-A53E-A2D3D1929A5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642084-9778-408A-91BD-93D62ECEB38A}" type="datetimeFigureOut">
              <a:rPr lang="en-US" smtClean="0"/>
              <a:pPr/>
              <a:t>9/12/2015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7D5A28-948D-4C8F-A53E-A2D3D1929A5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642084-9778-408A-91BD-93D62ECEB38A}" type="datetimeFigureOut">
              <a:rPr lang="en-US" smtClean="0"/>
              <a:pPr/>
              <a:t>9/12/2015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7D5A28-948D-4C8F-A53E-A2D3D1929A5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642084-9778-408A-91BD-93D62ECEB38A}" type="datetimeFigureOut">
              <a:rPr lang="en-US" smtClean="0"/>
              <a:pPr/>
              <a:t>9/12/2015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7D5A28-948D-4C8F-A53E-A2D3D1929A5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642084-9778-408A-91BD-93D62ECEB38A}" type="datetimeFigureOut">
              <a:rPr lang="en-US" smtClean="0"/>
              <a:pPr/>
              <a:t>9/12/2015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7D5A28-948D-4C8F-A53E-A2D3D1929A5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642084-9778-408A-91BD-93D62ECEB38A}" type="datetimeFigureOut">
              <a:rPr lang="en-US" smtClean="0"/>
              <a:pPr/>
              <a:t>9/12/2015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7D5A28-948D-4C8F-A53E-A2D3D1929A5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642084-9778-408A-91BD-93D62ECEB38A}" type="datetimeFigureOut">
              <a:rPr lang="en-US" smtClean="0"/>
              <a:pPr/>
              <a:t>9/12/2015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7D5A28-948D-4C8F-A53E-A2D3D1929A5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642084-9778-408A-91BD-93D62ECEB38A}" type="datetimeFigureOut">
              <a:rPr lang="en-US" smtClean="0"/>
              <a:pPr/>
              <a:t>9/12/2015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7D5A28-948D-4C8F-A53E-A2D3D1929A57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F5642084-9778-408A-91BD-93D62ECEB38A}" type="datetimeFigureOut">
              <a:rPr lang="en-US" smtClean="0"/>
              <a:pPr/>
              <a:t>9/12/2015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B27D5A28-948D-4C8F-A53E-A2D3D1929A5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openxmlformats.org/officeDocument/2006/relationships/image" Target="../media/image3.png"/><Relationship Id="rId7" Type="http://schemas.openxmlformats.org/officeDocument/2006/relationships/image" Target="../media/image4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6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6.jpe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jpeg"/><Relationship Id="rId3" Type="http://schemas.openxmlformats.org/officeDocument/2006/relationships/image" Target="../media/image17.jpeg"/><Relationship Id="rId7" Type="http://schemas.openxmlformats.org/officeDocument/2006/relationships/image" Target="../media/image21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jpeg"/><Relationship Id="rId5" Type="http://schemas.openxmlformats.org/officeDocument/2006/relationships/image" Target="../media/image19.jpeg"/><Relationship Id="rId4" Type="http://schemas.openxmlformats.org/officeDocument/2006/relationships/image" Target="../media/image18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4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.xml"/><Relationship Id="rId3" Type="http://schemas.openxmlformats.org/officeDocument/2006/relationships/image" Target="../media/image29.jpeg"/><Relationship Id="rId7" Type="http://schemas.openxmlformats.org/officeDocument/2006/relationships/diagramQuickStyle" Target="../diagrams/quickStyle1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6" Type="http://schemas.openxmlformats.org/officeDocument/2006/relationships/diagramLayout" Target="../diagrams/layout1.xml"/><Relationship Id="rId5" Type="http://schemas.openxmlformats.org/officeDocument/2006/relationships/diagramData" Target="../diagrams/data1.xml"/><Relationship Id="rId4" Type="http://schemas.openxmlformats.org/officeDocument/2006/relationships/image" Target="../media/image30.jpe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jpeg"/><Relationship Id="rId3" Type="http://schemas.openxmlformats.org/officeDocument/2006/relationships/image" Target="../media/image31.jpeg"/><Relationship Id="rId7" Type="http://schemas.openxmlformats.org/officeDocument/2006/relationships/image" Target="../media/image35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4.jpeg"/><Relationship Id="rId5" Type="http://schemas.openxmlformats.org/officeDocument/2006/relationships/image" Target="../media/image33.jpeg"/><Relationship Id="rId4" Type="http://schemas.openxmlformats.org/officeDocument/2006/relationships/image" Target="../media/image32.jpeg"/><Relationship Id="rId9" Type="http://schemas.openxmlformats.org/officeDocument/2006/relationships/image" Target="../media/image37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33400" y="792540"/>
            <a:ext cx="8153400" cy="156966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3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66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Expression of the Gene of Predicted </a:t>
            </a:r>
            <a:r>
              <a:rPr lang="en-US" sz="32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66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Zymogen</a:t>
            </a:r>
            <a:r>
              <a:rPr lang="en-US" sz="3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66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Granule Protein (G3MZ19) homologue in the Bali cattle (</a:t>
            </a:r>
            <a:r>
              <a:rPr lang="en-US" sz="3200" i="1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66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Bos</a:t>
            </a:r>
            <a:r>
              <a:rPr lang="en-US" sz="3200" i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66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3200" i="1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66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javanicus</a:t>
            </a:r>
            <a:r>
              <a:rPr lang="en-US" sz="3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66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) Saliva</a:t>
            </a:r>
            <a:endParaRPr lang="en-US" sz="3200" dirty="0">
              <a:solidFill>
                <a:srgbClr val="FFFF66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2425" y="5715000"/>
            <a:ext cx="3609975" cy="883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" name="Rectangle 9"/>
          <p:cNvSpPr/>
          <p:nvPr/>
        </p:nvSpPr>
        <p:spPr>
          <a:xfrm>
            <a:off x="3048185" y="3200400"/>
            <a:ext cx="3047629" cy="369332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lang="en-US" b="1" dirty="0" err="1" smtClean="0"/>
              <a:t>Sulaiman</a:t>
            </a:r>
            <a:r>
              <a:rPr lang="en-US" b="1" dirty="0" smtClean="0"/>
              <a:t> </a:t>
            </a:r>
            <a:r>
              <a:rPr lang="en-US" b="1" dirty="0" err="1" smtClean="0"/>
              <a:t>Ngongu</a:t>
            </a:r>
            <a:r>
              <a:rPr lang="en-US" b="1" dirty="0" smtClean="0"/>
              <a:t> </a:t>
            </a:r>
            <a:r>
              <a:rPr lang="en-US" b="1" dirty="0" err="1" smtClean="0"/>
              <a:t>Depamede</a:t>
            </a:r>
            <a:endParaRPr lang="en-US" dirty="0"/>
          </a:p>
        </p:txBody>
      </p:sp>
      <p:sp>
        <p:nvSpPr>
          <p:cNvPr id="33797" name="Rectangle 5"/>
          <p:cNvSpPr>
            <a:spLocks noChangeArrowheads="1"/>
          </p:cNvSpPr>
          <p:nvPr/>
        </p:nvSpPr>
        <p:spPr bwMode="auto">
          <a:xfrm>
            <a:off x="3962400" y="4318337"/>
            <a:ext cx="4876800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ko-KR" sz="16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MS PGothic" pitchFamily="34" charset="-128"/>
                <a:cs typeface="Times New Roman" pitchFamily="18" charset="0"/>
              </a:rPr>
              <a:t>Faculty of Animal Science</a:t>
            </a:r>
          </a:p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ko-KR" sz="16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MS PGothic" pitchFamily="34" charset="-128"/>
                <a:cs typeface="Times New Roman" pitchFamily="18" charset="0"/>
              </a:rPr>
              <a:t> and Consortium for Large Ruminant Research, </a:t>
            </a:r>
          </a:p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ko-KR" sz="1600" b="0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MS PGothic" pitchFamily="34" charset="-128"/>
                <a:cs typeface="Times New Roman" pitchFamily="18" charset="0"/>
              </a:rPr>
              <a:t>Mataram</a:t>
            </a:r>
            <a:r>
              <a:rPr kumimoji="0" lang="en-US" altLang="ko-KR" sz="16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MS PGothic" pitchFamily="34" charset="-128"/>
                <a:cs typeface="Times New Roman" pitchFamily="18" charset="0"/>
              </a:rPr>
              <a:t> University </a:t>
            </a:r>
            <a:endParaRPr kumimoji="0" lang="en-US" altLang="ko-KR" sz="16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ko-KR" sz="1200" b="0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MS PGothic" pitchFamily="34" charset="-128"/>
                <a:cs typeface="Times New Roman" pitchFamily="18" charset="0"/>
              </a:rPr>
              <a:t>JalanMajapahit</a:t>
            </a:r>
            <a:r>
              <a:rPr kumimoji="0" lang="en-US" altLang="ko-KR" sz="12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MS PGothic" pitchFamily="34" charset="-128"/>
                <a:cs typeface="Times New Roman" pitchFamily="18" charset="0"/>
              </a:rPr>
              <a:t> No 62 </a:t>
            </a:r>
            <a:r>
              <a:rPr kumimoji="0" lang="en-US" altLang="ko-KR" sz="1200" b="0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MS PGothic" pitchFamily="34" charset="-128"/>
                <a:cs typeface="Times New Roman" pitchFamily="18" charset="0"/>
              </a:rPr>
              <a:t>Mataram</a:t>
            </a:r>
            <a:r>
              <a:rPr kumimoji="0" lang="en-US" altLang="ko-KR" sz="12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MS PGothic" pitchFamily="34" charset="-128"/>
                <a:cs typeface="Times New Roman" pitchFamily="18" charset="0"/>
              </a:rPr>
              <a:t>, NTB, Indonesia 83125</a:t>
            </a:r>
            <a:endParaRPr kumimoji="0" lang="en-US" altLang="ko-KR" sz="11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0002404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8600" y="5897825"/>
            <a:ext cx="3609975" cy="883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pSp>
        <p:nvGrpSpPr>
          <p:cNvPr id="4" name="Group 3"/>
          <p:cNvGrpSpPr/>
          <p:nvPr/>
        </p:nvGrpSpPr>
        <p:grpSpPr>
          <a:xfrm>
            <a:off x="304800" y="457200"/>
            <a:ext cx="8487905" cy="4724400"/>
            <a:chOff x="304799" y="533400"/>
            <a:chExt cx="8487905" cy="4724400"/>
          </a:xfrm>
        </p:grpSpPr>
        <p:grpSp>
          <p:nvGrpSpPr>
            <p:cNvPr id="5" name="Group 7"/>
            <p:cNvGrpSpPr/>
            <p:nvPr/>
          </p:nvGrpSpPr>
          <p:grpSpPr>
            <a:xfrm>
              <a:off x="304799" y="533400"/>
              <a:ext cx="8487905" cy="4724400"/>
              <a:chOff x="304799" y="533400"/>
              <a:chExt cx="8487905" cy="4724400"/>
            </a:xfrm>
          </p:grpSpPr>
          <p:pic>
            <p:nvPicPr>
              <p:cNvPr id="10" name="Picture 2" descr="http://www.asean.fta.govt.nz/assets/Uploads/indonesia2.gif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 xmlns="">
                      <a14:imgLayer r:embed="rId6">
                        <a14:imgEffect>
                          <a14:brightnessContrast contrast="-2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4799" y="533400"/>
                <a:ext cx="8487905" cy="472440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 xmlns="">
                    <a:solidFill>
                      <a:srgbClr xmlns:mc="http://schemas.openxmlformats.org/markup-compatibility/2006" val="FFFFFF" mc:Ignorable=""/>
                    </a:solidFill>
                  </a14:hiddenFill>
                </a:ext>
              </a:extLst>
            </p:spPr>
          </p:pic>
          <p:cxnSp>
            <p:nvCxnSpPr>
              <p:cNvPr id="11" name="Straight Arrow Connector 2"/>
              <p:cNvCxnSpPr/>
              <p:nvPr/>
            </p:nvCxnSpPr>
            <p:spPr>
              <a:xfrm>
                <a:off x="4114800" y="4495800"/>
                <a:ext cx="0" cy="228600"/>
              </a:xfrm>
              <a:prstGeom prst="straightConnector1">
                <a:avLst/>
              </a:prstGeom>
              <a:ln w="28575">
                <a:solidFill>
                  <a:srgbClr val="FF0000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2" name="TextBox 3"/>
              <p:cNvSpPr txBox="1"/>
              <p:nvPr/>
            </p:nvSpPr>
            <p:spPr>
              <a:xfrm>
                <a:off x="4038600" y="4264223"/>
                <a:ext cx="1295400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00" b="1" dirty="0" err="1" smtClean="0">
                    <a:latin typeface="Arial" pitchFamily="34" charset="0"/>
                    <a:cs typeface="Arial" pitchFamily="34" charset="0"/>
                  </a:rPr>
                  <a:t>Mataram</a:t>
                </a:r>
                <a:r>
                  <a:rPr lang="en-US" sz="1000" b="1" dirty="0" smtClean="0">
                    <a:latin typeface="Arial" pitchFamily="34" charset="0"/>
                    <a:cs typeface="Arial" pitchFamily="34" charset="0"/>
                  </a:rPr>
                  <a:t>, Lombok</a:t>
                </a:r>
                <a:endParaRPr lang="en-US" sz="1000" b="1" dirty="0">
                  <a:latin typeface="Arial" pitchFamily="34" charset="0"/>
                  <a:cs typeface="Arial" pitchFamily="34" charset="0"/>
                </a:endParaRPr>
              </a:p>
            </p:txBody>
          </p:sp>
        </p:grpSp>
        <p:grpSp>
          <p:nvGrpSpPr>
            <p:cNvPr id="6" name="Group 6"/>
            <p:cNvGrpSpPr/>
            <p:nvPr/>
          </p:nvGrpSpPr>
          <p:grpSpPr>
            <a:xfrm>
              <a:off x="5486400" y="533400"/>
              <a:ext cx="3200400" cy="1524000"/>
              <a:chOff x="5486400" y="533400"/>
              <a:chExt cx="3200400" cy="1524000"/>
            </a:xfrm>
          </p:grpSpPr>
          <p:pic>
            <p:nvPicPr>
              <p:cNvPr id="8" name="Picture 2" descr="World map. "/>
              <p:cNvPicPr>
                <a:picLocks noChangeAspect="1" noChangeArrowheads="1"/>
              </p:cNvPicPr>
              <p:nvPr/>
            </p:nvPicPr>
            <p:blipFill>
              <a:blip r:embed="rId7">
                <a:extLst>
                  <a:ext uri="{BEBA8EAE-BF5A-486C-A8C5-ECC9F3942E4B}">
                    <a14:imgProps xmlns:a14="http://schemas.microsoft.com/office/drawing/2010/main" xmlns="">
                      <a14:imgLayer r:embed="rId8">
                        <a14:imgEffect>
                          <a14:brightnessContrast contrast="-4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86400" y="533400"/>
                <a:ext cx="3200400" cy="152400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 xmlns="">
                    <a:solidFill>
                      <a:srgbClr xmlns:mc="http://schemas.openxmlformats.org/markup-compatibility/2006" val="FFFFFF" mc:Ignorable=""/>
                    </a:solidFill>
                  </a14:hiddenFill>
                </a:ext>
              </a:extLst>
            </p:spPr>
          </p:pic>
          <p:sp>
            <p:nvSpPr>
              <p:cNvPr id="9" name="Rectangle 8"/>
              <p:cNvSpPr/>
              <p:nvPr/>
            </p:nvSpPr>
            <p:spPr>
              <a:xfrm>
                <a:off x="6779670" y="1289698"/>
                <a:ext cx="574787" cy="252099"/>
              </a:xfrm>
              <a:prstGeom prst="rect">
                <a:avLst/>
              </a:prstGeom>
              <a:noFill/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xmlns="" val="20002404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8600" y="5897825"/>
            <a:ext cx="3609975" cy="883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pSp>
        <p:nvGrpSpPr>
          <p:cNvPr id="13" name="Group 12"/>
          <p:cNvGrpSpPr/>
          <p:nvPr/>
        </p:nvGrpSpPr>
        <p:grpSpPr>
          <a:xfrm>
            <a:off x="304800" y="304800"/>
            <a:ext cx="8188036" cy="5562600"/>
            <a:chOff x="304800" y="304800"/>
            <a:chExt cx="8188036" cy="5562600"/>
          </a:xfrm>
        </p:grpSpPr>
        <p:grpSp>
          <p:nvGrpSpPr>
            <p:cNvPr id="14" name="Group 19"/>
            <p:cNvGrpSpPr/>
            <p:nvPr/>
          </p:nvGrpSpPr>
          <p:grpSpPr>
            <a:xfrm>
              <a:off x="304800" y="304800"/>
              <a:ext cx="5867400" cy="3276600"/>
              <a:chOff x="304800" y="304800"/>
              <a:chExt cx="5867400" cy="3276600"/>
            </a:xfrm>
          </p:grpSpPr>
          <p:grpSp>
            <p:nvGrpSpPr>
              <p:cNvPr id="17" name="Group 7"/>
              <p:cNvGrpSpPr/>
              <p:nvPr/>
            </p:nvGrpSpPr>
            <p:grpSpPr>
              <a:xfrm>
                <a:off x="304800" y="304800"/>
                <a:ext cx="5867400" cy="3276600"/>
                <a:chOff x="304799" y="533400"/>
                <a:chExt cx="8487905" cy="4724400"/>
              </a:xfrm>
            </p:grpSpPr>
            <p:pic>
              <p:nvPicPr>
                <p:cNvPr id="21" name="Picture 2" descr="http://www.asean.fta.govt.nz/assets/Uploads/indonesia2.gif"/>
                <p:cNvPicPr>
                  <a:picLocks noChangeAspect="1" noChangeArrowheads="1"/>
                </p:cNvPicPr>
                <p:nvPr/>
              </p:nvPicPr>
              <p:blipFill>
                <a:blip r:embed="rId3">
                  <a:extLst>
                    <a:ext uri="{BEBA8EAE-BF5A-486C-A8C5-ECC9F3942E4B}">
                      <a14:imgProps xmlns:a14="http://schemas.microsoft.com/office/drawing/2010/main" xmlns="">
                        <a14:imgLayer r:embed="">
                          <a14:imgEffect>
                            <a14:brightnessContrast contrast="-2000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xmlns="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4799" y="533400"/>
                  <a:ext cx="8487905" cy="4724400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xmlns:mc="http://schemas.openxmlformats.org/markup-compatibility/2006" val="FFFFFF" mc:Ignorable=""/>
                      </a:solidFill>
                    </a14:hiddenFill>
                  </a:ext>
                </a:extLst>
              </p:spPr>
            </p:pic>
            <p:cxnSp>
              <p:nvCxnSpPr>
                <p:cNvPr id="22" name="Straight Arrow Connector 2"/>
                <p:cNvCxnSpPr/>
                <p:nvPr/>
              </p:nvCxnSpPr>
              <p:spPr>
                <a:xfrm>
                  <a:off x="4114800" y="4495800"/>
                  <a:ext cx="0" cy="228600"/>
                </a:xfrm>
                <a:prstGeom prst="straightConnector1">
                  <a:avLst/>
                </a:prstGeom>
                <a:ln w="28575">
                  <a:solidFill>
                    <a:srgbClr val="FF0000"/>
                  </a:solidFill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8" name="Group 17"/>
              <p:cNvGrpSpPr/>
              <p:nvPr/>
            </p:nvGrpSpPr>
            <p:grpSpPr>
              <a:xfrm>
                <a:off x="3886665" y="304800"/>
                <a:ext cx="2212327" cy="1056968"/>
                <a:chOff x="5486400" y="533400"/>
                <a:chExt cx="3200400" cy="1524000"/>
              </a:xfrm>
            </p:grpSpPr>
            <p:pic>
              <p:nvPicPr>
                <p:cNvPr id="19" name="Picture 2" descr="World map. "/>
                <p:cNvPicPr>
                  <a:picLocks noChangeAspect="1" noChangeArrowheads="1"/>
                </p:cNvPicPr>
                <p:nvPr/>
              </p:nvPicPr>
              <p:blipFill>
                <a:blip r:embed="rId4">
                  <a:extLst>
                    <a:ext uri="{BEBA8EAE-BF5A-486C-A8C5-ECC9F3942E4B}">
                      <a14:imgProps xmlns:a14="http://schemas.microsoft.com/office/drawing/2010/main" xmlns="">
                        <a14:imgLayer r:embed="">
                          <a14:imgEffect>
                            <a14:brightnessContrast contrast="-4000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xmlns="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6400" y="533400"/>
                  <a:ext cx="3200400" cy="1524000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xmlns:mc="http://schemas.openxmlformats.org/markup-compatibility/2006" val="FFFFFF" mc:Ignorable=""/>
                      </a:solidFill>
                    </a14:hiddenFill>
                  </a:ext>
                </a:extLst>
              </p:spPr>
            </p:pic>
            <p:sp>
              <p:nvSpPr>
                <p:cNvPr id="20" name="Rectangle 19"/>
                <p:cNvSpPr/>
                <p:nvPr/>
              </p:nvSpPr>
              <p:spPr>
                <a:xfrm>
                  <a:off x="6779670" y="1289698"/>
                  <a:ext cx="574787" cy="252099"/>
                </a:xfrm>
                <a:prstGeom prst="rect">
                  <a:avLst/>
                </a:prstGeom>
                <a:noFill/>
                <a:ln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</p:grpSp>
        <p:pic>
          <p:nvPicPr>
            <p:cNvPr id="15" name="Picture 3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114799" y="2209800"/>
              <a:ext cx="4378037" cy="36576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cxnSp>
          <p:nvCxnSpPr>
            <p:cNvPr id="16" name="Curved Connector 15"/>
            <p:cNvCxnSpPr/>
            <p:nvPr/>
          </p:nvCxnSpPr>
          <p:spPr>
            <a:xfrm>
              <a:off x="2938524" y="3211461"/>
              <a:ext cx="1100076" cy="903339"/>
            </a:xfrm>
            <a:prstGeom prst="curvedConnector3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xmlns="" val="20002404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8600" y="5897825"/>
            <a:ext cx="3609975" cy="883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pSp>
        <p:nvGrpSpPr>
          <p:cNvPr id="3" name="Group 2"/>
          <p:cNvGrpSpPr/>
          <p:nvPr/>
        </p:nvGrpSpPr>
        <p:grpSpPr>
          <a:xfrm>
            <a:off x="304800" y="304800"/>
            <a:ext cx="8686800" cy="5737324"/>
            <a:chOff x="304800" y="304800"/>
            <a:chExt cx="8686800" cy="5737324"/>
          </a:xfrm>
        </p:grpSpPr>
        <p:pic>
          <p:nvPicPr>
            <p:cNvPr id="4" name="Picture 3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4800" y="304800"/>
              <a:ext cx="2371437" cy="19812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5" name="Picture 4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43200" y="381000"/>
              <a:ext cx="1524000" cy="19050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6" name="Picture 5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1000" y="2362200"/>
              <a:ext cx="3657600" cy="274861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8" name="Picture 7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85309" y="465138"/>
              <a:ext cx="4453891" cy="296386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9" name="TextBox 8"/>
            <p:cNvSpPr txBox="1"/>
            <p:nvPr/>
          </p:nvSpPr>
          <p:spPr>
            <a:xfrm>
              <a:off x="4267200" y="3733800"/>
              <a:ext cx="4724400" cy="230832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b="1" dirty="0" smtClean="0">
                  <a:latin typeface="Arial" pitchFamily="34" charset="0"/>
                  <a:cs typeface="Arial" pitchFamily="34" charset="0"/>
                </a:rPr>
                <a:t>Main Research:</a:t>
              </a:r>
            </a:p>
            <a:p>
              <a:pPr marL="457200" indent="-457200">
                <a:buAutoNum type="arabicPeriod"/>
              </a:pPr>
              <a:r>
                <a:rPr lang="en-US" sz="2400" b="1" dirty="0" smtClean="0">
                  <a:latin typeface="Arial" pitchFamily="34" charset="0"/>
                  <a:cs typeface="Arial" pitchFamily="34" charset="0"/>
                </a:rPr>
                <a:t>Crops/rice</a:t>
              </a:r>
            </a:p>
            <a:p>
              <a:pPr marL="457200" indent="-457200">
                <a:buAutoNum type="arabicPeriod"/>
              </a:pPr>
              <a:r>
                <a:rPr lang="en-US" sz="2400" b="1" dirty="0" smtClean="0">
                  <a:solidFill>
                    <a:srgbClr val="FF0000"/>
                  </a:solidFill>
                  <a:latin typeface="Arial" pitchFamily="34" charset="0"/>
                  <a:cs typeface="Arial" pitchFamily="34" charset="0"/>
                </a:rPr>
                <a:t>Bali cattle (large ruminants)</a:t>
              </a:r>
            </a:p>
            <a:p>
              <a:pPr marL="457200" indent="-457200">
                <a:buAutoNum type="arabicPeriod"/>
              </a:pPr>
              <a:r>
                <a:rPr lang="en-US" sz="2400" b="1" dirty="0" smtClean="0">
                  <a:latin typeface="Arial" pitchFamily="34" charset="0"/>
                  <a:cs typeface="Arial" pitchFamily="34" charset="0"/>
                </a:rPr>
                <a:t>Sea weed and pearls (marine biology)</a:t>
              </a:r>
            </a:p>
            <a:p>
              <a:pPr marL="457200" indent="-457200">
                <a:buAutoNum type="arabicPeriod"/>
              </a:pPr>
              <a:r>
                <a:rPr lang="en-US" sz="2400" b="1" dirty="0" smtClean="0">
                  <a:latin typeface="Arial" pitchFamily="34" charset="0"/>
                  <a:cs typeface="Arial" pitchFamily="34" charset="0"/>
                </a:rPr>
                <a:t>Tropical diseases</a:t>
              </a:r>
              <a:endParaRPr lang="en-US" sz="2400" b="1" dirty="0">
                <a:latin typeface="Arial" pitchFamily="34" charset="0"/>
                <a:cs typeface="Arial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20002404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8600" y="5897825"/>
            <a:ext cx="3609975" cy="883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pSp>
        <p:nvGrpSpPr>
          <p:cNvPr id="6" name="Group 5"/>
          <p:cNvGrpSpPr/>
          <p:nvPr/>
        </p:nvGrpSpPr>
        <p:grpSpPr>
          <a:xfrm>
            <a:off x="381000" y="381000"/>
            <a:ext cx="8534400" cy="6316286"/>
            <a:chOff x="381000" y="381000"/>
            <a:chExt cx="8534400" cy="6316286"/>
          </a:xfrm>
        </p:grpSpPr>
        <p:pic>
          <p:nvPicPr>
            <p:cNvPr id="47106" name="Picture 2" descr="E:\0001-a PUI-Rumbes\01-a-2015\01-SEMINAR international\0000001-Orlando\Bali cattle in Doropeti.jp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457200" y="381000"/>
              <a:ext cx="7162800" cy="4675033"/>
            </a:xfrm>
            <a:prstGeom prst="rect">
              <a:avLst/>
            </a:prstGeom>
            <a:noFill/>
          </p:spPr>
        </p:pic>
        <p:pic>
          <p:nvPicPr>
            <p:cNvPr id="4" name="Picture 4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562600" y="4724400"/>
              <a:ext cx="3352800" cy="1972886"/>
            </a:xfrm>
            <a:prstGeom prst="rect">
              <a:avLst/>
            </a:prstGeom>
            <a:noFill/>
            <a:ln w="76200">
              <a:solidFill>
                <a:srgbClr val="FFFFFF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xmlns:mc="http://schemas.openxmlformats.org/markup-compatibility/2006" val="FFFFFF" mc:Ignorable=""/>
                  </a:solidFill>
                </a14:hiddenFill>
              </a:ext>
            </a:extLst>
          </p:spPr>
        </p:pic>
        <p:sp>
          <p:nvSpPr>
            <p:cNvPr id="5" name="TextBox 4"/>
            <p:cNvSpPr txBox="1"/>
            <p:nvPr/>
          </p:nvSpPr>
          <p:spPr>
            <a:xfrm>
              <a:off x="381000" y="4752201"/>
              <a:ext cx="327660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 smtClean="0">
                  <a:solidFill>
                    <a:schemeClr val="bg1"/>
                  </a:solidFill>
                </a:rPr>
                <a:t>Photo by Prof. </a:t>
              </a:r>
              <a:r>
                <a:rPr lang="en-US" sz="1200" dirty="0" err="1" smtClean="0">
                  <a:solidFill>
                    <a:schemeClr val="bg1"/>
                  </a:solidFill>
                </a:rPr>
                <a:t>Soekardono</a:t>
              </a:r>
              <a:endParaRPr lang="en-US" sz="1200" dirty="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20002404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8600" y="5897825"/>
            <a:ext cx="3609975" cy="883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TextBox 2"/>
          <p:cNvSpPr txBox="1"/>
          <p:nvPr/>
        </p:nvSpPr>
        <p:spPr>
          <a:xfrm>
            <a:off x="381000" y="381000"/>
            <a:ext cx="8382000" cy="181588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The main purposes of large ruminants:</a:t>
            </a:r>
          </a:p>
          <a:p>
            <a:pPr marL="514350" indent="-514350">
              <a:buAutoNum type="arabicPeriod"/>
            </a:pPr>
            <a:r>
              <a:rPr lang="en-US" sz="2800" dirty="0" smtClean="0">
                <a:latin typeface="Arial" pitchFamily="34" charset="0"/>
                <a:cs typeface="Arial" pitchFamily="34" charset="0"/>
              </a:rPr>
              <a:t>Mainly for meat</a:t>
            </a:r>
          </a:p>
          <a:p>
            <a:pPr marL="514350" indent="-514350">
              <a:buAutoNum type="arabicPeriod"/>
            </a:pPr>
            <a:r>
              <a:rPr lang="en-US" sz="2800" dirty="0">
                <a:latin typeface="Arial" pitchFamily="34" charset="0"/>
                <a:cs typeface="Arial" pitchFamily="34" charset="0"/>
              </a:rPr>
              <a:t>as a source of labor to plow the land 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in rural areas</a:t>
            </a:r>
            <a:endParaRPr lang="en-US" sz="28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Rectangle 3" descr="SPA-DES02 025"/>
          <p:cNvSpPr>
            <a:spLocks noGrp="1" noChangeAspect="1" noChangeArrowheads="1"/>
          </p:cNvSpPr>
          <p:nvPr isPhoto="1"/>
        </p:nvSpPr>
        <p:spPr bwMode="auto">
          <a:xfrm>
            <a:off x="2133600" y="2286000"/>
            <a:ext cx="3531937" cy="2648953"/>
          </a:xfrm>
          <a:prstGeom prst="rect">
            <a:avLst/>
          </a:prstGeom>
          <a:blipFill dpi="0" rotWithShape="1">
            <a:blip r:embed="rId3" cstate="print"/>
            <a:srcRect/>
            <a:stretch>
              <a:fillRect/>
            </a:stretch>
          </a:blipFill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pic>
        <p:nvPicPr>
          <p:cNvPr id="5" name="Picture 4" descr="Sapi Bajak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 xmlns="">
                  <a14:imgLayer r:embed="">
                    <a14:imgEffect>
                      <a14:brightnessContrast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172200" y="2587348"/>
            <a:ext cx="2286000" cy="3280052"/>
          </a:xfrm>
          <a:prstGeom prst="rect">
            <a:avLst/>
          </a:prstGeom>
          <a:noFill/>
          <a:ln w="76200">
            <a:solidFill>
              <a:srgbClr val="FFFFFF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xmlns:mc="http://schemas.openxmlformats.org/markup-compatibility/2006" val="FFFFFF" mc:Ignorable="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0002404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8600" y="5897825"/>
            <a:ext cx="3609975" cy="883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pSp>
        <p:nvGrpSpPr>
          <p:cNvPr id="3" name="Group 2"/>
          <p:cNvGrpSpPr/>
          <p:nvPr/>
        </p:nvGrpSpPr>
        <p:grpSpPr>
          <a:xfrm>
            <a:off x="381000" y="1295400"/>
            <a:ext cx="8153400" cy="3094076"/>
            <a:chOff x="533400" y="2590800"/>
            <a:chExt cx="8153400" cy="3094076"/>
          </a:xfrm>
        </p:grpSpPr>
        <p:pic>
          <p:nvPicPr>
            <p:cNvPr id="4" name="Picture 2" descr="O1 3 Kelabuh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038600" y="2590800"/>
              <a:ext cx="4648200" cy="30940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xmlns:mc="http://schemas.openxmlformats.org/markup-compatibility/2006" val="FFFFFF" mc:Ignorable="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xmlns:mc="http://schemas.openxmlformats.org/markup-compatibility/2006" val="000000" mc:Ignorable="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" name="Picture 2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3400" y="2639726"/>
              <a:ext cx="3352800" cy="254187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xmlns="" val="20002404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8600" y="5897825"/>
            <a:ext cx="3609975" cy="883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TextBox 2"/>
          <p:cNvSpPr txBox="1"/>
          <p:nvPr/>
        </p:nvSpPr>
        <p:spPr>
          <a:xfrm>
            <a:off x="838200" y="381000"/>
            <a:ext cx="7315200" cy="1077218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>
                <a:latin typeface="Baskerville Old Face" pitchFamily="18" charset="0"/>
              </a:rPr>
              <a:t>The “story” behind the studies on </a:t>
            </a:r>
          </a:p>
          <a:p>
            <a:pPr algn="ctr"/>
            <a:r>
              <a:rPr lang="en-US" sz="3200" dirty="0" smtClean="0">
                <a:latin typeface="Baskerville Old Face" pitchFamily="18" charset="0"/>
              </a:rPr>
              <a:t>Bali cattle saliva</a:t>
            </a:r>
            <a:endParaRPr lang="en-US" sz="3200" dirty="0">
              <a:latin typeface="Baskerville Old Face" pitchFamily="18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304800" y="1828800"/>
            <a:ext cx="8534400" cy="304698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marL="457200" lvl="0" indent="-457200">
              <a:buFont typeface="Arial" pitchFamily="34" charset="0"/>
              <a:buChar char="•"/>
            </a:pPr>
            <a:r>
              <a:rPr lang="en-US" sz="3200" dirty="0" smtClean="0">
                <a:solidFill>
                  <a:prstClr val="black"/>
                </a:solidFill>
                <a:latin typeface="Baskerville Old Face" pitchFamily="18" charset="0"/>
              </a:rPr>
              <a:t>Is it possible to develop noninvasive test methods for ruminants? </a:t>
            </a:r>
          </a:p>
          <a:p>
            <a:pPr lvl="1"/>
            <a:r>
              <a:rPr lang="en-US" sz="3200" dirty="0" smtClean="0">
                <a:solidFill>
                  <a:prstClr val="black"/>
                </a:solidFill>
                <a:latin typeface="Baskerville Old Face" pitchFamily="18" charset="0"/>
              </a:rPr>
              <a:t>- Effects of </a:t>
            </a:r>
            <a:r>
              <a:rPr lang="en-US" sz="3200" dirty="0" err="1" smtClean="0">
                <a:solidFill>
                  <a:prstClr val="black"/>
                </a:solidFill>
                <a:latin typeface="Baskerville Old Face" pitchFamily="18" charset="0"/>
              </a:rPr>
              <a:t>mimosine</a:t>
            </a:r>
            <a:r>
              <a:rPr lang="en-US" sz="3200" dirty="0" smtClean="0">
                <a:solidFill>
                  <a:prstClr val="black"/>
                </a:solidFill>
                <a:latin typeface="Baskerville Old Face" pitchFamily="18" charset="0"/>
              </a:rPr>
              <a:t> </a:t>
            </a:r>
            <a:r>
              <a:rPr lang="en-US" sz="3200" dirty="0">
                <a:solidFill>
                  <a:prstClr val="black"/>
                </a:solidFill>
                <a:latin typeface="Baskerville Old Face" pitchFamily="18" charset="0"/>
              </a:rPr>
              <a:t>(toxin of </a:t>
            </a:r>
            <a:r>
              <a:rPr lang="en-US" sz="3200" i="1" dirty="0" err="1">
                <a:solidFill>
                  <a:prstClr val="black"/>
                </a:solidFill>
                <a:latin typeface="Baskerville Old Face" pitchFamily="18" charset="0"/>
              </a:rPr>
              <a:t>Leucaena</a:t>
            </a:r>
            <a:r>
              <a:rPr lang="en-US" sz="3200" i="1" dirty="0">
                <a:solidFill>
                  <a:prstClr val="black"/>
                </a:solidFill>
                <a:latin typeface="Baskerville Old Face" pitchFamily="18" charset="0"/>
              </a:rPr>
              <a:t> </a:t>
            </a:r>
            <a:r>
              <a:rPr lang="en-US" sz="3200" i="1" dirty="0" err="1" smtClean="0">
                <a:solidFill>
                  <a:prstClr val="black"/>
                </a:solidFill>
                <a:latin typeface="Baskerville Old Face" pitchFamily="18" charset="0"/>
              </a:rPr>
              <a:t>leucocephala</a:t>
            </a:r>
            <a:r>
              <a:rPr lang="en-US" sz="3200" dirty="0" smtClean="0">
                <a:solidFill>
                  <a:prstClr val="black"/>
                </a:solidFill>
                <a:latin typeface="Baskerville Old Face" pitchFamily="18" charset="0"/>
              </a:rPr>
              <a:t>)</a:t>
            </a:r>
          </a:p>
          <a:p>
            <a:pPr marL="457200" lvl="0" indent="-457200">
              <a:buFont typeface="Arial" pitchFamily="34" charset="0"/>
              <a:buChar char="•"/>
            </a:pPr>
            <a:r>
              <a:rPr lang="en-US" sz="3200" dirty="0" smtClean="0">
                <a:solidFill>
                  <a:prstClr val="black"/>
                </a:solidFill>
                <a:latin typeface="Baskerville Old Face" pitchFamily="18" charset="0"/>
              </a:rPr>
              <a:t>Do Bali cattle have “specific bioactive” compounds?</a:t>
            </a:r>
            <a:endParaRPr lang="en-US" sz="3200" dirty="0">
              <a:solidFill>
                <a:prstClr val="black"/>
              </a:solidFill>
              <a:latin typeface="Baskerville Old Face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0002404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8600" y="5897825"/>
            <a:ext cx="3609975" cy="883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pSp>
        <p:nvGrpSpPr>
          <p:cNvPr id="5" name="Group 4"/>
          <p:cNvGrpSpPr/>
          <p:nvPr/>
        </p:nvGrpSpPr>
        <p:grpSpPr>
          <a:xfrm>
            <a:off x="381000" y="2480608"/>
            <a:ext cx="8458200" cy="1938992"/>
            <a:chOff x="381000" y="2480608"/>
            <a:chExt cx="8458200" cy="1938992"/>
          </a:xfrm>
        </p:grpSpPr>
        <p:sp>
          <p:nvSpPr>
            <p:cNvPr id="3" name="TextBox 2"/>
            <p:cNvSpPr txBox="1"/>
            <p:nvPr/>
          </p:nvSpPr>
          <p:spPr>
            <a:xfrm>
              <a:off x="381000" y="2480608"/>
              <a:ext cx="8458200" cy="1938992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txBody>
            <a:bodyPr wrap="square" rtlCol="0">
              <a:spAutoFit/>
            </a:bodyPr>
            <a:lstStyle/>
            <a:p>
              <a:r>
                <a:rPr lang="en-US" sz="2400" dirty="0" smtClean="0">
                  <a:latin typeface="Arial" pitchFamily="34" charset="0"/>
                  <a:cs typeface="Arial" pitchFamily="34" charset="0"/>
                </a:rPr>
                <a:t>Project 1. Isolation and characterization of saliva compounds</a:t>
              </a:r>
            </a:p>
            <a:p>
              <a:endParaRPr lang="en-US" sz="2400" dirty="0" smtClean="0">
                <a:latin typeface="Arial" pitchFamily="34" charset="0"/>
                <a:cs typeface="Arial" pitchFamily="34" charset="0"/>
              </a:endParaRPr>
            </a:p>
            <a:p>
              <a:pPr marL="342900" indent="-342900">
                <a:buFont typeface="Arial" pitchFamily="34" charset="0"/>
                <a:buChar char="•"/>
              </a:pPr>
              <a:r>
                <a:rPr lang="en-US" sz="2400" dirty="0" smtClean="0">
                  <a:latin typeface="Arial" pitchFamily="34" charset="0"/>
                  <a:cs typeface="Arial" pitchFamily="34" charset="0"/>
                </a:rPr>
                <a:t>Compound </a:t>
              </a:r>
              <a:r>
                <a:rPr lang="en-US" sz="2400" dirty="0" err="1" smtClean="0">
                  <a:latin typeface="Arial" pitchFamily="34" charset="0"/>
                  <a:cs typeface="Arial" pitchFamily="34" charset="0"/>
                </a:rPr>
                <a:t>Mr</a:t>
              </a:r>
              <a:r>
                <a:rPr lang="en-US" sz="2400" dirty="0" smtClean="0">
                  <a:latin typeface="Arial" pitchFamily="34" charset="0"/>
                  <a:cs typeface="Arial" pitchFamily="34" charset="0"/>
                </a:rPr>
                <a:t> ~ 14 </a:t>
              </a:r>
              <a:r>
                <a:rPr lang="en-US" sz="2400" dirty="0" err="1" smtClean="0">
                  <a:latin typeface="Arial" pitchFamily="34" charset="0"/>
                  <a:cs typeface="Arial" pitchFamily="34" charset="0"/>
                </a:rPr>
                <a:t>kDa</a:t>
              </a:r>
              <a:r>
                <a:rPr lang="en-US" sz="2400" dirty="0" smtClean="0">
                  <a:latin typeface="Arial" pitchFamily="34" charset="0"/>
                  <a:cs typeface="Arial" pitchFamily="34" charset="0"/>
                </a:rPr>
                <a:t>: Able to inhibit the growth of </a:t>
              </a:r>
              <a:r>
                <a:rPr lang="en-US" sz="2400" b="1" i="1" dirty="0"/>
                <a:t>Staphylococcus </a:t>
              </a:r>
              <a:r>
                <a:rPr lang="en-US" sz="2400" b="1" i="1" dirty="0" err="1" smtClean="0"/>
                <a:t>aureus</a:t>
              </a:r>
              <a:endParaRPr lang="en-US" sz="2400" b="1" i="1" dirty="0" smtClean="0"/>
            </a:p>
            <a:p>
              <a:pPr marL="342900" indent="-342900">
                <a:buFont typeface="Arial" pitchFamily="34" charset="0"/>
                <a:buChar char="•"/>
              </a:pPr>
              <a:r>
                <a:rPr lang="en-US" sz="2400" b="1" dirty="0" smtClean="0"/>
                <a:t>Predicted: Lysozyme</a:t>
              </a:r>
              <a:endParaRPr lang="en-US" sz="24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6324600" y="3974068"/>
              <a:ext cx="246574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(</a:t>
              </a:r>
              <a:r>
                <a:rPr lang="en-US" dirty="0" err="1" smtClean="0"/>
                <a:t>Depamede</a:t>
              </a:r>
              <a:r>
                <a:rPr lang="en-US" dirty="0" smtClean="0"/>
                <a:t> et al., 2012)</a:t>
              </a:r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xmlns="" val="20002404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8600" y="5897825"/>
            <a:ext cx="3609975" cy="883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044033795"/>
              </p:ext>
            </p:extLst>
          </p:nvPr>
        </p:nvGraphicFramePr>
        <p:xfrm>
          <a:off x="2514600" y="1676400"/>
          <a:ext cx="6096000" cy="2291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00200"/>
                <a:gridCol w="4495800"/>
              </a:tblGrid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 smtClean="0"/>
                        <a:t>G3MZ19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Predicted zymogen granule</a:t>
                      </a:r>
                      <a:r>
                        <a:rPr lang="en-US" b="1" baseline="0" dirty="0" smtClean="0"/>
                        <a:t> protein 16 homologue</a:t>
                      </a:r>
                      <a:endParaRPr lang="en-US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 smtClean="0"/>
                        <a:t>F1N1Z8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Pancreatic adenocarcinoma up regulated factor-like</a:t>
                      </a:r>
                      <a:endParaRPr lang="en-US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 smtClean="0"/>
                        <a:t>F1MCV8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Prolactin-inducible protein homologue precursor</a:t>
                      </a:r>
                      <a:endParaRPr lang="en-US" b="1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381000" y="304800"/>
            <a:ext cx="8382000" cy="1200329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Arial" pitchFamily="34" charset="0"/>
                <a:cs typeface="Arial" pitchFamily="34" charset="0"/>
              </a:rPr>
              <a:t>Project 2. </a:t>
            </a:r>
          </a:p>
          <a:p>
            <a:r>
              <a:rPr lang="en-US" sz="2400" dirty="0" smtClean="0">
                <a:latin typeface="Arial" pitchFamily="34" charset="0"/>
                <a:cs typeface="Arial" pitchFamily="34" charset="0"/>
              </a:rPr>
              <a:t>1D &amp; 2D-SDS-PAGE + MALDITOF of 14 </a:t>
            </a:r>
            <a:r>
              <a:rPr lang="en-US" sz="2400" dirty="0" err="1" smtClean="0">
                <a:latin typeface="Arial" pitchFamily="34" charset="0"/>
                <a:cs typeface="Arial" pitchFamily="34" charset="0"/>
              </a:rPr>
              <a:t>kDa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 compounds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sz="2400" b="1" dirty="0" smtClean="0"/>
              <a:t>Proved was not Lysozyme: MBL/</a:t>
            </a:r>
            <a:r>
              <a:rPr lang="en-US" sz="2400" b="1" dirty="0" err="1" smtClean="0"/>
              <a:t>Jacalin</a:t>
            </a:r>
            <a:r>
              <a:rPr lang="en-US" sz="2400" b="1" dirty="0" smtClean="0"/>
              <a:t>-like superfamily</a:t>
            </a:r>
            <a:endParaRPr lang="en-US" sz="24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 xmlns="">
                  <a14:imgLayer r:embed=""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00050" y="1676400"/>
            <a:ext cx="2000250" cy="2667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381000" y="4770060"/>
            <a:ext cx="2895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(</a:t>
            </a:r>
            <a:r>
              <a:rPr lang="en-US" dirty="0" err="1" smtClean="0"/>
              <a:t>Depamede</a:t>
            </a:r>
            <a:r>
              <a:rPr lang="en-US" dirty="0" smtClean="0"/>
              <a:t>, 2013)</a:t>
            </a:r>
            <a:endParaRPr lang="en-US" dirty="0"/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 xmlns="">
                  <a14:imgLayer r:embed="">
                    <a14:imgEffect>
                      <a14:brightnessContrast brigh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943600" y="4114800"/>
            <a:ext cx="2583387" cy="2362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0002404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8600" y="5897825"/>
            <a:ext cx="3609975" cy="883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TextBox 4"/>
          <p:cNvSpPr txBox="1"/>
          <p:nvPr/>
        </p:nvSpPr>
        <p:spPr>
          <a:xfrm>
            <a:off x="381000" y="304800"/>
            <a:ext cx="8382000" cy="156966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1325563" indent="-1325563"/>
            <a:r>
              <a:rPr lang="en-US" sz="2400" dirty="0" smtClean="0">
                <a:latin typeface="Arial" pitchFamily="34" charset="0"/>
                <a:cs typeface="Arial" pitchFamily="34" charset="0"/>
              </a:rPr>
              <a:t>Project 3.(collaborative research with </a:t>
            </a:r>
            <a:r>
              <a:rPr lang="en-US" sz="2400" dirty="0" err="1" smtClean="0">
                <a:latin typeface="Arial" pitchFamily="34" charset="0"/>
                <a:cs typeface="Arial" pitchFamily="34" charset="0"/>
              </a:rPr>
              <a:t>Ruakura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 RC, Hamilton </a:t>
            </a:r>
            <a:r>
              <a:rPr lang="en-US" sz="2400" dirty="0" err="1" smtClean="0">
                <a:latin typeface="Arial" pitchFamily="34" charset="0"/>
                <a:cs typeface="Arial" pitchFamily="34" charset="0"/>
              </a:rPr>
              <a:t>AgRes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, NZ)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Studies on Phenotypes and genotypes of BSP30 in Bali cattle</a:t>
            </a:r>
          </a:p>
        </p:txBody>
      </p:sp>
      <p:pic>
        <p:nvPicPr>
          <p:cNvPr id="11" name="Picture 10" descr="M:\Documents\My Data\PCR\Repeated PCR 12-12-13 Gel A.jpg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90800" y="2286000"/>
            <a:ext cx="2025307" cy="1509242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Picture 12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81000" y="2307660"/>
            <a:ext cx="2207704" cy="157854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Picture 13" descr="M:\Documents\My Data\PCR\Bali BSP30c 9-12-13.jpg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650296" y="2286000"/>
            <a:ext cx="2207704" cy="1688661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Picture 14" descr="M:\Documents\My Data\PCR\Bali BSP30d 9-12-13.jpg"/>
          <p:cNvPicPr/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781595" y="2286000"/>
            <a:ext cx="2057605" cy="1679027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6" name="Group 5"/>
          <p:cNvGrpSpPr/>
          <p:nvPr/>
        </p:nvGrpSpPr>
        <p:grpSpPr>
          <a:xfrm>
            <a:off x="2590800" y="4038600"/>
            <a:ext cx="6248400" cy="1371600"/>
            <a:chOff x="228600" y="1143000"/>
            <a:chExt cx="8525212" cy="3048000"/>
          </a:xfrm>
        </p:grpSpPr>
        <p:pic>
          <p:nvPicPr>
            <p:cNvPr id="17" name="Picture 2" descr="T:\2013\1a-SAME-2013\At-NZ\Data NZ2013\Gel #1 WBlot 6-11-2013.jpg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8600" y="1208056"/>
              <a:ext cx="3657600" cy="298294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xmlns:mc="http://schemas.openxmlformats.org/markup-compatibility/2006" val="FFFFFF" mc:Ignorable=""/>
                  </a:solidFill>
                </a14:hiddenFill>
              </a:ext>
            </a:extLst>
          </p:spPr>
        </p:pic>
        <p:pic>
          <p:nvPicPr>
            <p:cNvPr id="18" name="Picture 3"/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071551" y="1143000"/>
              <a:ext cx="4682261" cy="29718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xmlns="" val="20002404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8600" y="5897825"/>
            <a:ext cx="3609975" cy="883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TextBox 4"/>
          <p:cNvSpPr txBox="1"/>
          <p:nvPr/>
        </p:nvSpPr>
        <p:spPr>
          <a:xfrm>
            <a:off x="381000" y="304800"/>
            <a:ext cx="8382000" cy="156966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Arial" pitchFamily="34" charset="0"/>
                <a:cs typeface="Arial" pitchFamily="34" charset="0"/>
              </a:rPr>
              <a:t>Project 4</a:t>
            </a:r>
          </a:p>
          <a:p>
            <a:r>
              <a:rPr lang="en-US" sz="2400" dirty="0" smtClean="0">
                <a:latin typeface="Arial" pitchFamily="34" charset="0"/>
                <a:cs typeface="Arial" pitchFamily="34" charset="0"/>
              </a:rPr>
              <a:t>(collaborative research with Hamilton </a:t>
            </a:r>
            <a:r>
              <a:rPr lang="en-US" sz="2400" dirty="0" err="1" smtClean="0">
                <a:latin typeface="Arial" pitchFamily="34" charset="0"/>
                <a:cs typeface="Arial" pitchFamily="34" charset="0"/>
              </a:rPr>
              <a:t>AgRes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, NZ)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Raising </a:t>
            </a:r>
            <a:r>
              <a:rPr lang="en-US" sz="2400" b="1" dirty="0" err="1" smtClean="0">
                <a:latin typeface="Arial" pitchFamily="34" charset="0"/>
                <a:cs typeface="Arial" pitchFamily="34" charset="0"/>
              </a:rPr>
              <a:t>Ab</a:t>
            </a: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 against </a:t>
            </a:r>
            <a:r>
              <a:rPr lang="en-US" sz="2400" b="1" dirty="0" smtClean="0"/>
              <a:t>Pancreatic </a:t>
            </a:r>
            <a:r>
              <a:rPr lang="en-US" sz="2400" b="1" dirty="0" err="1" smtClean="0"/>
              <a:t>adenocarcinoma</a:t>
            </a:r>
            <a:r>
              <a:rPr lang="en-US" sz="2400" b="1" dirty="0" smtClean="0"/>
              <a:t> up-regulated factor (PAUF) in the saliva of Bali cattle</a:t>
            </a:r>
            <a:r>
              <a:rPr lang="en-US" sz="2400" dirty="0" smtClean="0"/>
              <a:t>.</a:t>
            </a:r>
            <a:endParaRPr lang="en-US" sz="2400" b="1" dirty="0" smtClean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10" name="Picture 9" descr="D:\0001-b Seminar Internasional 2015\Full paper-submitted June 2015\Figure 1.b.jpg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81000" y="2514600"/>
            <a:ext cx="5562600" cy="152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TextBox 10"/>
          <p:cNvSpPr txBox="1"/>
          <p:nvPr/>
        </p:nvSpPr>
        <p:spPr>
          <a:xfrm>
            <a:off x="381000" y="2057400"/>
            <a:ext cx="4191000" cy="369332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dirty="0" smtClean="0"/>
              <a:t>MALDI-TOF/TOF results</a:t>
            </a:r>
            <a:endParaRPr lang="en-US" dirty="0"/>
          </a:p>
        </p:txBody>
      </p:sp>
      <p:pic>
        <p:nvPicPr>
          <p:cNvPr id="12" name="Picture 11" descr="C:\Users\AXIOO\AppData\Local\Microsoft\Windows\Temporary Internet Files\Content.Word\Fgure 2.jpg"/>
          <p:cNvPicPr/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096000" y="2514600"/>
            <a:ext cx="2362200" cy="312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20002404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8600" y="5897825"/>
            <a:ext cx="3609975" cy="883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TextBox 2"/>
          <p:cNvSpPr txBox="1"/>
          <p:nvPr/>
        </p:nvSpPr>
        <p:spPr>
          <a:xfrm>
            <a:off x="381000" y="304800"/>
            <a:ext cx="8382000" cy="83099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Arial" pitchFamily="34" charset="0"/>
                <a:cs typeface="Arial" pitchFamily="34" charset="0"/>
              </a:rPr>
              <a:t>Project 5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sz="2400" b="1" dirty="0" smtClean="0"/>
              <a:t>G3MZ19 </a:t>
            </a: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gene expression based on MALDI-TOF/TOF</a:t>
            </a:r>
            <a:r>
              <a:rPr lang="en-US" sz="2400" dirty="0" smtClean="0"/>
              <a:t>.</a:t>
            </a:r>
            <a:endParaRPr lang="en-US" sz="2400" b="1" dirty="0" smtClean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044033795"/>
              </p:ext>
            </p:extLst>
          </p:nvPr>
        </p:nvGraphicFramePr>
        <p:xfrm>
          <a:off x="533400" y="1600200"/>
          <a:ext cx="8077200" cy="33527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20265"/>
                <a:gridCol w="5956935"/>
              </a:tblGrid>
              <a:tr h="542693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936702">
                <a:tc>
                  <a:txBody>
                    <a:bodyPr/>
                    <a:lstStyle/>
                    <a:p>
                      <a:r>
                        <a:rPr lang="en-US" b="1" dirty="0" smtClean="0"/>
                        <a:t>G3MZ19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Predicted zymogen granule</a:t>
                      </a:r>
                      <a:r>
                        <a:rPr lang="en-US" b="1" baseline="0" dirty="0" smtClean="0"/>
                        <a:t> protein 16 homologue</a:t>
                      </a:r>
                      <a:endParaRPr lang="en-US" b="1" dirty="0"/>
                    </a:p>
                  </a:txBody>
                  <a:tcPr/>
                </a:tc>
              </a:tr>
              <a:tr h="936702">
                <a:tc>
                  <a:txBody>
                    <a:bodyPr/>
                    <a:lstStyle/>
                    <a:p>
                      <a:r>
                        <a:rPr lang="en-US" b="1" dirty="0" smtClean="0"/>
                        <a:t>F1N1Z8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Pancreatic adenocarcinoma up regulated factor-like</a:t>
                      </a:r>
                      <a:endParaRPr lang="en-US" b="1" dirty="0"/>
                    </a:p>
                  </a:txBody>
                  <a:tcPr/>
                </a:tc>
              </a:tr>
              <a:tr h="936702">
                <a:tc>
                  <a:txBody>
                    <a:bodyPr/>
                    <a:lstStyle/>
                    <a:p>
                      <a:r>
                        <a:rPr lang="en-US" b="1" dirty="0" smtClean="0"/>
                        <a:t>F1MCV8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Prolactin-inducible protein homologue precursor</a:t>
                      </a:r>
                      <a:endParaRPr lang="en-US" b="1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20002404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8600" y="5897825"/>
            <a:ext cx="3609975" cy="883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TextBox 2"/>
          <p:cNvSpPr txBox="1"/>
          <p:nvPr/>
        </p:nvSpPr>
        <p:spPr>
          <a:xfrm>
            <a:off x="381000" y="304800"/>
            <a:ext cx="8382000" cy="83099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Arial" pitchFamily="34" charset="0"/>
                <a:cs typeface="Arial" pitchFamily="34" charset="0"/>
              </a:rPr>
              <a:t>Project 5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sz="2400" b="1" dirty="0" smtClean="0"/>
              <a:t>G3MZ19 </a:t>
            </a: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gene expression based on MALDI-TOF/TOF</a:t>
            </a:r>
            <a:r>
              <a:rPr lang="en-US" sz="2400" dirty="0" smtClean="0"/>
              <a:t>.</a:t>
            </a:r>
            <a:endParaRPr lang="en-US" sz="2400" b="1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81000" y="1371600"/>
            <a:ext cx="8305800" cy="3970318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Materials and Methods</a:t>
            </a:r>
            <a:endParaRPr lang="en-US" sz="2800" dirty="0" smtClean="0"/>
          </a:p>
          <a:p>
            <a:r>
              <a:rPr lang="en-US" sz="2800" i="1" dirty="0" smtClean="0"/>
              <a:t>Animal samples</a:t>
            </a:r>
            <a:endParaRPr lang="en-US" sz="2800" dirty="0" smtClean="0"/>
          </a:p>
          <a:p>
            <a:pPr marL="228600" indent="-228600">
              <a:buFont typeface="Arial" pitchFamily="34" charset="0"/>
              <a:buChar char="•"/>
            </a:pPr>
            <a:r>
              <a:rPr lang="en-US" sz="2800" dirty="0" smtClean="0"/>
              <a:t> non-pregnant </a:t>
            </a:r>
            <a:r>
              <a:rPr lang="en-US" sz="2800" dirty="0" smtClean="0"/>
              <a:t>and non-lactating Bali cows (</a:t>
            </a:r>
            <a:r>
              <a:rPr lang="en-US" sz="2800" i="1" dirty="0" err="1" smtClean="0"/>
              <a:t>Bos</a:t>
            </a:r>
            <a:r>
              <a:rPr lang="en-US" sz="2800" i="1" dirty="0" smtClean="0"/>
              <a:t> </a:t>
            </a:r>
            <a:r>
              <a:rPr lang="en-US" sz="2800" i="1" dirty="0" err="1" smtClean="0"/>
              <a:t>javanicus</a:t>
            </a:r>
            <a:r>
              <a:rPr lang="en-US" sz="2800" dirty="0" smtClean="0"/>
              <a:t>), housed </a:t>
            </a:r>
            <a:r>
              <a:rPr lang="en-US" sz="2800" dirty="0" smtClean="0"/>
              <a:t>in a barn with individual pen, fed with King grass (</a:t>
            </a:r>
            <a:r>
              <a:rPr lang="en-US" sz="2800" i="1" dirty="0" err="1" smtClean="0"/>
              <a:t>Pennisetum</a:t>
            </a:r>
            <a:r>
              <a:rPr lang="en-US" sz="2800" i="1" dirty="0" smtClean="0"/>
              <a:t> </a:t>
            </a:r>
            <a:r>
              <a:rPr lang="en-US" sz="2800" i="1" dirty="0" err="1" smtClean="0"/>
              <a:t>purpureum</a:t>
            </a:r>
            <a:r>
              <a:rPr lang="en-US" sz="2800" dirty="0" smtClean="0"/>
              <a:t>) and water was given </a:t>
            </a:r>
            <a:r>
              <a:rPr lang="en-US" sz="2800" i="1" dirty="0" smtClean="0"/>
              <a:t>ad </a:t>
            </a:r>
            <a:r>
              <a:rPr lang="en-US" sz="2800" i="1" dirty="0" err="1" smtClean="0"/>
              <a:t>libitum</a:t>
            </a:r>
            <a:r>
              <a:rPr lang="en-US" sz="2800" dirty="0" smtClean="0"/>
              <a:t>. </a:t>
            </a:r>
            <a:endParaRPr lang="en-US" sz="2800" dirty="0" smtClean="0"/>
          </a:p>
          <a:p>
            <a:pPr marL="228600" indent="-228600">
              <a:buFont typeface="Arial" pitchFamily="34" charset="0"/>
              <a:buChar char="•"/>
            </a:pPr>
            <a:endParaRPr lang="en-US" sz="2800" dirty="0" smtClean="0"/>
          </a:p>
          <a:p>
            <a:pPr marL="228600" indent="-228600">
              <a:buFont typeface="Arial" pitchFamily="34" charset="0"/>
              <a:buChar char="•"/>
            </a:pPr>
            <a:r>
              <a:rPr lang="en-US" sz="2800" dirty="0" smtClean="0"/>
              <a:t>Collections </a:t>
            </a:r>
            <a:r>
              <a:rPr lang="en-US" sz="2800" dirty="0" smtClean="0"/>
              <a:t>of saliva were carried out in the barn using disposable plastic </a:t>
            </a:r>
            <a:r>
              <a:rPr lang="en-US" sz="2800" dirty="0" smtClean="0"/>
              <a:t>pipettes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xmlns="" val="20002404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8600" y="5897825"/>
            <a:ext cx="3609975" cy="883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TextBox 2"/>
          <p:cNvSpPr txBox="1"/>
          <p:nvPr/>
        </p:nvSpPr>
        <p:spPr>
          <a:xfrm>
            <a:off x="381000" y="304800"/>
            <a:ext cx="8382000" cy="83099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Arial" pitchFamily="34" charset="0"/>
                <a:cs typeface="Arial" pitchFamily="34" charset="0"/>
              </a:rPr>
              <a:t>Project 5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sz="2400" b="1" dirty="0" smtClean="0"/>
              <a:t>G3MZ19 </a:t>
            </a: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gene expression based on MALDI-TOF/TOF</a:t>
            </a:r>
            <a:r>
              <a:rPr lang="en-US" sz="2400" dirty="0" smtClean="0"/>
              <a:t>.</a:t>
            </a:r>
            <a:endParaRPr lang="en-US" sz="2400" b="1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81000" y="1371600"/>
            <a:ext cx="8382000" cy="388620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Materials and Methods</a:t>
            </a:r>
            <a:endParaRPr lang="en-US" sz="2400" dirty="0" smtClean="0"/>
          </a:p>
          <a:p>
            <a:r>
              <a:rPr lang="en-US" sz="2400" i="1" dirty="0" smtClean="0"/>
              <a:t>DNA </a:t>
            </a:r>
            <a:r>
              <a:rPr lang="en-US" sz="2400" i="1" dirty="0" smtClean="0"/>
              <a:t>extraction</a:t>
            </a:r>
            <a:endParaRPr lang="en-US" sz="2400" dirty="0" smtClean="0"/>
          </a:p>
          <a:p>
            <a:endParaRPr lang="en-US" sz="2400" dirty="0" smtClean="0"/>
          </a:p>
          <a:p>
            <a:pPr marL="228600" indent="-228600">
              <a:buFont typeface="Arial" pitchFamily="34" charset="0"/>
              <a:buChar char="•"/>
            </a:pPr>
            <a:r>
              <a:rPr lang="en-US" sz="2400" dirty="0" smtClean="0"/>
              <a:t>Total </a:t>
            </a:r>
            <a:r>
              <a:rPr lang="en-US" sz="2400" dirty="0" smtClean="0"/>
              <a:t>genomic DNA was extracted from the whole blood samples of the Bali cattle collected aseptically through the jugular vein. </a:t>
            </a:r>
            <a:endParaRPr lang="en-US" sz="2400" dirty="0" smtClean="0"/>
          </a:p>
          <a:p>
            <a:pPr marL="228600" indent="-228600">
              <a:buFont typeface="Arial" pitchFamily="34" charset="0"/>
              <a:buChar char="•"/>
            </a:pPr>
            <a:r>
              <a:rPr lang="en-US" sz="2400" dirty="0" smtClean="0"/>
              <a:t>The </a:t>
            </a:r>
            <a:r>
              <a:rPr lang="en-US" sz="2400" dirty="0" smtClean="0"/>
              <a:t>extractions were carried out using a commercially available kit (</a:t>
            </a:r>
            <a:r>
              <a:rPr lang="en-US" sz="2400" dirty="0" err="1" smtClean="0"/>
              <a:t>NucleoSpin</a:t>
            </a:r>
            <a:r>
              <a:rPr lang="en-US" sz="2400" dirty="0" smtClean="0"/>
              <a:t>®, </a:t>
            </a:r>
            <a:r>
              <a:rPr lang="en-US" sz="2400" dirty="0" err="1" smtClean="0"/>
              <a:t>Macherey</a:t>
            </a:r>
            <a:r>
              <a:rPr lang="en-US" sz="2400" dirty="0" smtClean="0"/>
              <a:t>-Nagel, Germany) following the manufacturer’s instructions. </a:t>
            </a:r>
            <a:endParaRPr lang="en-US" sz="2400" dirty="0" smtClean="0"/>
          </a:p>
          <a:p>
            <a:pPr marL="228600" indent="-228600">
              <a:buFont typeface="Arial" pitchFamily="34" charset="0"/>
              <a:buChar char="•"/>
            </a:pPr>
            <a:r>
              <a:rPr lang="en-US" sz="2400" dirty="0" smtClean="0"/>
              <a:t>The </a:t>
            </a:r>
            <a:r>
              <a:rPr lang="en-US" sz="2400" dirty="0" smtClean="0"/>
              <a:t>isolated DNA then subjected a standard PCR analysis.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xmlns="" val="20002404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8600" y="5897825"/>
            <a:ext cx="3609975" cy="883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TextBox 2"/>
          <p:cNvSpPr txBox="1"/>
          <p:nvPr/>
        </p:nvSpPr>
        <p:spPr>
          <a:xfrm>
            <a:off x="381000" y="304800"/>
            <a:ext cx="8382000" cy="83099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Arial" pitchFamily="34" charset="0"/>
                <a:cs typeface="Arial" pitchFamily="34" charset="0"/>
              </a:rPr>
              <a:t>Project 5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sz="2400" b="1" dirty="0" smtClean="0"/>
              <a:t>G3MZ19 </a:t>
            </a: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gene expression based on MALDI-TOF/TOF</a:t>
            </a:r>
            <a:r>
              <a:rPr lang="en-US" sz="2400" dirty="0" smtClean="0"/>
              <a:t>.</a:t>
            </a:r>
            <a:endParaRPr lang="en-US" sz="2400" b="1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81000" y="1371600"/>
            <a:ext cx="8382000" cy="378565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Materials and </a:t>
            </a:r>
            <a:r>
              <a:rPr lang="en-US" sz="2400" b="1" dirty="0" smtClean="0"/>
              <a:t>Methods</a:t>
            </a:r>
          </a:p>
          <a:p>
            <a:r>
              <a:rPr lang="en-US" sz="2400" i="1" dirty="0" smtClean="0"/>
              <a:t>Detection of G3MZ19 in Bali cattle genomic </a:t>
            </a:r>
            <a:r>
              <a:rPr lang="en-US" sz="2400" i="1" dirty="0" smtClean="0"/>
              <a:t>DNA</a:t>
            </a:r>
          </a:p>
          <a:p>
            <a:endParaRPr lang="en-US" sz="2400" dirty="0" smtClean="0"/>
          </a:p>
          <a:p>
            <a:pPr marL="342900" indent="-342900">
              <a:buFont typeface="Arial" pitchFamily="34" charset="0"/>
              <a:buChar char="•"/>
            </a:pPr>
            <a:r>
              <a:rPr lang="en-US" sz="2400" dirty="0" smtClean="0"/>
              <a:t>Genomic DNA (20 </a:t>
            </a:r>
            <a:r>
              <a:rPr lang="en-US" sz="2400" dirty="0" err="1" smtClean="0"/>
              <a:t>ng</a:t>
            </a:r>
            <a:r>
              <a:rPr lang="en-US" sz="2400" dirty="0" smtClean="0"/>
              <a:t>) was subjected to be amplified using KAPA2G Fast Ready MIX PCR Kit (KAPA </a:t>
            </a:r>
            <a:r>
              <a:rPr lang="en-US" sz="2400" dirty="0" err="1" smtClean="0"/>
              <a:t>Biosystem</a:t>
            </a:r>
            <a:r>
              <a:rPr lang="en-US" sz="2400" dirty="0" smtClean="0"/>
              <a:t>, USA</a:t>
            </a:r>
            <a:r>
              <a:rPr lang="en-US" sz="2400" dirty="0" smtClean="0"/>
              <a:t>)</a:t>
            </a:r>
          </a:p>
          <a:p>
            <a:pPr marL="342900" indent="-342900">
              <a:buFont typeface="Arial" pitchFamily="34" charset="0"/>
              <a:buChar char="•"/>
            </a:pPr>
            <a:endParaRPr lang="en-US" sz="2400" dirty="0" smtClean="0"/>
          </a:p>
          <a:p>
            <a:pPr marL="342900" indent="-342900">
              <a:buFont typeface="Arial" pitchFamily="34" charset="0"/>
              <a:buChar char="•"/>
            </a:pPr>
            <a:r>
              <a:rPr lang="en-US" sz="2400" dirty="0" smtClean="0"/>
              <a:t>PCR </a:t>
            </a:r>
            <a:r>
              <a:rPr lang="en-US" sz="2400" dirty="0" smtClean="0"/>
              <a:t>program: </a:t>
            </a:r>
            <a:r>
              <a:rPr lang="en-US" sz="2400" dirty="0" err="1" smtClean="0"/>
              <a:t>predenaturation</a:t>
            </a:r>
            <a:r>
              <a:rPr lang="en-US" sz="2400" dirty="0" smtClean="0"/>
              <a:t> for 5 min at 94ºC, 40 cycles of 40s at94ºC, 40s at 56ºC, 15s at 72ºC, followed by a final extension of 5 min at 72ºC. </a:t>
            </a:r>
            <a:endParaRPr lang="en-US" sz="2400" b="1" i="1" dirty="0" smtClean="0"/>
          </a:p>
          <a:p>
            <a:endParaRPr lang="en-US" sz="2400" i="1" dirty="0" smtClean="0"/>
          </a:p>
        </p:txBody>
      </p:sp>
    </p:spTree>
    <p:extLst>
      <p:ext uri="{BB962C8B-B14F-4D97-AF65-F5344CB8AC3E}">
        <p14:creationId xmlns:p14="http://schemas.microsoft.com/office/powerpoint/2010/main" xmlns="" val="20002404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8600" y="5897825"/>
            <a:ext cx="3609975" cy="883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TextBox 2"/>
          <p:cNvSpPr txBox="1"/>
          <p:nvPr/>
        </p:nvSpPr>
        <p:spPr>
          <a:xfrm>
            <a:off x="381000" y="304800"/>
            <a:ext cx="8382000" cy="83099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Arial" pitchFamily="34" charset="0"/>
                <a:cs typeface="Arial" pitchFamily="34" charset="0"/>
              </a:rPr>
              <a:t>Project 5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sz="2400" b="1" dirty="0" smtClean="0"/>
              <a:t>G3MZ19 </a:t>
            </a: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gene expression based on MALDI-TOF/TOF</a:t>
            </a:r>
            <a:r>
              <a:rPr lang="en-US" sz="2400" dirty="0" smtClean="0"/>
              <a:t>.</a:t>
            </a:r>
            <a:endParaRPr lang="en-US" sz="2400" b="1" dirty="0" smtClean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5" name="Picture 4" descr="E:\0001-a PUI-Rumbes\01-a-2015\01-SEMINAR international\Full paper\Paper\Gambar to Omics Ok\Mascot G3MZ19.jpg"/>
          <p:cNvPicPr/>
          <p:nvPr/>
        </p:nvPicPr>
        <p:blipFill>
          <a:blip r:embed="rId3">
            <a:lum bright="-20000" contrast="41000"/>
          </a:blip>
          <a:srcRect/>
          <a:stretch>
            <a:fillRect/>
          </a:stretch>
        </p:blipFill>
        <p:spPr bwMode="auto">
          <a:xfrm>
            <a:off x="457200" y="1371600"/>
            <a:ext cx="6248400" cy="281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ectangle 5"/>
          <p:cNvSpPr/>
          <p:nvPr/>
        </p:nvSpPr>
        <p:spPr>
          <a:xfrm>
            <a:off x="381000" y="4419600"/>
            <a:ext cx="8458200" cy="830997"/>
          </a:xfrm>
          <a:prstGeom prst="rect">
            <a:avLst/>
          </a:prstGeom>
          <a:solidFill>
            <a:schemeClr val="bg2"/>
          </a:solidFill>
        </p:spPr>
        <p:txBody>
          <a:bodyPr wrap="square">
            <a:spAutoFit/>
          </a:bodyPr>
          <a:lstStyle/>
          <a:p>
            <a:r>
              <a:rPr lang="en-US" sz="2400" dirty="0" smtClean="0"/>
              <a:t>Representation of Mascot search result on G3MZ19 in Bali cattle saliva.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xmlns="" val="20002404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8600" y="5897825"/>
            <a:ext cx="3609975" cy="883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TextBox 2"/>
          <p:cNvSpPr txBox="1"/>
          <p:nvPr/>
        </p:nvSpPr>
        <p:spPr>
          <a:xfrm>
            <a:off x="381000" y="304800"/>
            <a:ext cx="8382000" cy="83099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Arial" pitchFamily="34" charset="0"/>
                <a:cs typeface="Arial" pitchFamily="34" charset="0"/>
              </a:rPr>
              <a:t>Project 5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sz="2400" b="1" dirty="0" smtClean="0"/>
              <a:t>G3MZ19 </a:t>
            </a: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gene expression based on MALDI-TOF/TOF</a:t>
            </a:r>
            <a:r>
              <a:rPr lang="en-US" sz="2400" dirty="0" smtClean="0"/>
              <a:t>.</a:t>
            </a:r>
            <a:endParaRPr lang="en-US" sz="2400" b="1" dirty="0" smtClean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4" name="Picture 3" descr="E:\0001-a PUI-Rumbes\01-a-2015\01-SEMINAR international\Full paper\Paper\Gambar to Omics Ok\Figure 3.jpg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81000" y="1295400"/>
            <a:ext cx="1628775" cy="32125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4"/>
          <p:cNvSpPr/>
          <p:nvPr/>
        </p:nvSpPr>
        <p:spPr>
          <a:xfrm>
            <a:off x="2133600" y="1295400"/>
            <a:ext cx="6629400" cy="830997"/>
          </a:xfrm>
          <a:prstGeom prst="rect">
            <a:avLst/>
          </a:prstGeom>
          <a:solidFill>
            <a:schemeClr val="bg2"/>
          </a:solidFill>
        </p:spPr>
        <p:txBody>
          <a:bodyPr wrap="square">
            <a:spAutoFit/>
          </a:bodyPr>
          <a:lstStyle/>
          <a:p>
            <a:r>
              <a:rPr lang="en-US" sz="2400" dirty="0" smtClean="0"/>
              <a:t>Representation of purified PCR products of Bali cattle G3MZ19 gene of 306 </a:t>
            </a:r>
            <a:r>
              <a:rPr lang="en-US" sz="2400" dirty="0" err="1" smtClean="0"/>
              <a:t>bp</a:t>
            </a:r>
            <a:r>
              <a:rPr lang="en-US" sz="2400" dirty="0" smtClean="0"/>
              <a:t> (B, arrow).</a:t>
            </a:r>
            <a:endParaRPr lang="en-US" sz="2400" dirty="0"/>
          </a:p>
        </p:txBody>
      </p:sp>
      <p:sp>
        <p:nvSpPr>
          <p:cNvPr id="6" name="Rectangle 5"/>
          <p:cNvSpPr/>
          <p:nvPr/>
        </p:nvSpPr>
        <p:spPr>
          <a:xfrm>
            <a:off x="2133600" y="2286000"/>
            <a:ext cx="6705600" cy="3046988"/>
          </a:xfrm>
          <a:prstGeom prst="rect">
            <a:avLst/>
          </a:prstGeom>
          <a:solidFill>
            <a:srgbClr val="FFFF66"/>
          </a:solidFill>
        </p:spPr>
        <p:txBody>
          <a:bodyPr wrap="square">
            <a:spAutoFit/>
          </a:bodyPr>
          <a:lstStyle/>
          <a:p>
            <a:r>
              <a:rPr lang="en-US" sz="2400" dirty="0" smtClean="0"/>
              <a:t>The primers used for the reactions were ACGTACTATTGGATAATCCCAG (Fwd) and AGTATCCAGGTGAGGTTTGG (Rev), derived from bovine (</a:t>
            </a:r>
            <a:r>
              <a:rPr lang="en-US" sz="2400" i="1" dirty="0" err="1" smtClean="0"/>
              <a:t>Bos</a:t>
            </a:r>
            <a:r>
              <a:rPr lang="en-US" sz="2400" i="1" dirty="0" smtClean="0"/>
              <a:t> Taurus</a:t>
            </a:r>
            <a:r>
              <a:rPr lang="en-US" sz="2400" dirty="0" smtClean="0"/>
              <a:t>, </a:t>
            </a:r>
            <a:r>
              <a:rPr lang="en-NZ" sz="2400" dirty="0" smtClean="0"/>
              <a:t>G3MZ19|LOC100295741, </a:t>
            </a:r>
            <a:r>
              <a:rPr lang="en-NZ" sz="2400" dirty="0" err="1" smtClean="0"/>
              <a:t>Tax_Id</a:t>
            </a:r>
            <a:r>
              <a:rPr lang="en-NZ" sz="2400" dirty="0" smtClean="0"/>
              <a:t>=9913, </a:t>
            </a:r>
            <a:r>
              <a:rPr lang="en-NZ" sz="2400" dirty="0" err="1" smtClean="0"/>
              <a:t>LudwigNR</a:t>
            </a:r>
            <a:r>
              <a:rPr lang="en-NZ" sz="2400" dirty="0" smtClean="0"/>
              <a:t> database and </a:t>
            </a:r>
            <a:r>
              <a:rPr lang="en-NZ" sz="2400" dirty="0" err="1" smtClean="0"/>
              <a:t>UniProt</a:t>
            </a:r>
            <a:r>
              <a:rPr lang="en-US" sz="2400" dirty="0" smtClean="0"/>
              <a:t>) and were designed using the Primer Quest program of Integrated DNA Technologies (IDT®, USA).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xmlns="" val="20002404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8600" y="5897825"/>
            <a:ext cx="3609975" cy="883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TextBox 2"/>
          <p:cNvSpPr txBox="1"/>
          <p:nvPr/>
        </p:nvSpPr>
        <p:spPr>
          <a:xfrm>
            <a:off x="381000" y="304800"/>
            <a:ext cx="8382000" cy="83099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Arial" pitchFamily="34" charset="0"/>
                <a:cs typeface="Arial" pitchFamily="34" charset="0"/>
              </a:rPr>
              <a:t>Project 5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sz="2400" b="1" dirty="0" smtClean="0"/>
              <a:t>G3MZ19 </a:t>
            </a: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gene expression based on MALDI-TOF/TOF</a:t>
            </a:r>
            <a:r>
              <a:rPr lang="en-US" sz="2400" dirty="0" smtClean="0"/>
              <a:t>.</a:t>
            </a:r>
            <a:endParaRPr lang="en-US" sz="2400" b="1" dirty="0" smtClean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8" name="Picture 7" descr="E:\0001-a PUI-Rumbes\01-a-2015\01-SEMINAR international\Full paper\Paper\Gambar to Omics Ok\Figure Sequence--Primer B.jpg"/>
          <p:cNvPicPr/>
          <p:nvPr/>
        </p:nvPicPr>
        <p:blipFill>
          <a:blip r:embed="rId3">
            <a:lum bright="7000" contrast="16000"/>
          </a:blip>
          <a:srcRect/>
          <a:stretch>
            <a:fillRect/>
          </a:stretch>
        </p:blipFill>
        <p:spPr bwMode="auto">
          <a:xfrm>
            <a:off x="381000" y="1219200"/>
            <a:ext cx="8382000" cy="3276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Rectangle 8"/>
          <p:cNvSpPr/>
          <p:nvPr/>
        </p:nvSpPr>
        <p:spPr>
          <a:xfrm>
            <a:off x="304800" y="4572000"/>
            <a:ext cx="8534400" cy="830997"/>
          </a:xfrm>
          <a:prstGeom prst="rect">
            <a:avLst/>
          </a:prstGeom>
          <a:solidFill>
            <a:srgbClr val="CCFF33"/>
          </a:solidFill>
        </p:spPr>
        <p:txBody>
          <a:bodyPr wrap="square">
            <a:spAutoFit/>
          </a:bodyPr>
          <a:lstStyle/>
          <a:p>
            <a:r>
              <a:rPr lang="en-US" sz="2400" dirty="0" smtClean="0"/>
              <a:t>Representation of sequence profile of G3MZ19 gene from genomic DNA of Bali cattle.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xmlns="" val="20002404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8600" y="5897825"/>
            <a:ext cx="3609975" cy="883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TextBox 2"/>
          <p:cNvSpPr txBox="1"/>
          <p:nvPr/>
        </p:nvSpPr>
        <p:spPr>
          <a:xfrm>
            <a:off x="381000" y="304800"/>
            <a:ext cx="8382000" cy="46166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Arial" pitchFamily="34" charset="0"/>
                <a:cs typeface="Arial" pitchFamily="34" charset="0"/>
              </a:rPr>
              <a:t>Project 5 </a:t>
            </a:r>
            <a:r>
              <a:rPr lang="en-US" sz="2000" b="1" dirty="0" smtClean="0"/>
              <a:t>G3MZ19 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gene expression based on MALDI-TOF/TOF</a:t>
            </a:r>
            <a:r>
              <a:rPr lang="en-US" sz="2000" dirty="0" smtClean="0"/>
              <a:t>.</a:t>
            </a:r>
            <a:endParaRPr lang="en-US" sz="2000" b="1" dirty="0" smtClean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6" name="Picture 5"/>
          <p:cNvPicPr/>
          <p:nvPr/>
        </p:nvPicPr>
        <p:blipFill>
          <a:blip r:embed="rId3">
            <a:lum bright="2000" contrast="6000"/>
          </a:blip>
          <a:srcRect/>
          <a:stretch>
            <a:fillRect/>
          </a:stretch>
        </p:blipFill>
        <p:spPr bwMode="auto">
          <a:xfrm>
            <a:off x="304800" y="838200"/>
            <a:ext cx="5400675" cy="4486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" name="TextBox 9"/>
          <p:cNvSpPr txBox="1"/>
          <p:nvPr/>
        </p:nvSpPr>
        <p:spPr>
          <a:xfrm>
            <a:off x="5791200" y="838200"/>
            <a:ext cx="2971800" cy="4801314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r>
              <a:rPr lang="en-US" dirty="0" err="1" smtClean="0"/>
              <a:t>Phylogenetic</a:t>
            </a:r>
            <a:r>
              <a:rPr lang="en-US" dirty="0" smtClean="0"/>
              <a:t> tree constructed by maximum likelihood-ancestor method based on the nucleotide sequence of maximum score of </a:t>
            </a:r>
            <a:r>
              <a:rPr lang="en-US" dirty="0" err="1" smtClean="0"/>
              <a:t>zymogen</a:t>
            </a:r>
            <a:r>
              <a:rPr lang="en-US" dirty="0" smtClean="0"/>
              <a:t> granule protein genes explored in NCBI BLAST using Mega 6. </a:t>
            </a:r>
          </a:p>
          <a:p>
            <a:endParaRPr lang="en-US" dirty="0" smtClean="0"/>
          </a:p>
          <a:p>
            <a:r>
              <a:rPr lang="en-US" dirty="0" smtClean="0"/>
              <a:t>Bootstrap values are pointed to the major nodes as percentage of the data obtained from 1,000 </a:t>
            </a:r>
            <a:r>
              <a:rPr lang="en-US" dirty="0" err="1" smtClean="0"/>
              <a:t>resamplings</a:t>
            </a:r>
            <a:r>
              <a:rPr lang="en-US" dirty="0" smtClean="0"/>
              <a:t>. </a:t>
            </a:r>
            <a:r>
              <a:rPr lang="en-US" dirty="0" err="1" smtClean="0"/>
              <a:t>Zymogen</a:t>
            </a:r>
            <a:r>
              <a:rPr lang="en-US" dirty="0" smtClean="0"/>
              <a:t> granule protein fragment gene (ZPG) of Bali cattle is highlighted.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0002404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8600" y="5897825"/>
            <a:ext cx="3609975" cy="883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TextBox 7"/>
          <p:cNvSpPr txBox="1"/>
          <p:nvPr/>
        </p:nvSpPr>
        <p:spPr>
          <a:xfrm>
            <a:off x="609600" y="457200"/>
            <a:ext cx="7924800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Conclusion</a:t>
            </a:r>
          </a:p>
          <a:p>
            <a:pPr marL="342900" indent="-342900">
              <a:buFont typeface="Arial" pitchFamily="34" charset="0"/>
              <a:buChar char="•"/>
            </a:pPr>
            <a:endParaRPr lang="en-US" sz="3200" dirty="0" smtClean="0"/>
          </a:p>
          <a:p>
            <a:pPr marL="342900" indent="-342900">
              <a:buFont typeface="Arial" pitchFamily="34" charset="0"/>
              <a:buChar char="•"/>
            </a:pPr>
            <a:r>
              <a:rPr lang="en-US" sz="3200" b="1" dirty="0" smtClean="0">
                <a:solidFill>
                  <a:srgbClr val="FFFFFF"/>
                </a:solidFill>
              </a:rPr>
              <a:t>saliva is a potential candidate media not only for noninvasive disease diagnostics and monitoring  but also for  evolution study of ruminants</a:t>
            </a:r>
          </a:p>
          <a:p>
            <a:pPr marL="342900" indent="-342900">
              <a:buFont typeface="Arial" pitchFamily="34" charset="0"/>
              <a:buChar char="•"/>
            </a:pPr>
            <a:endParaRPr lang="en-US" sz="3200" b="1" dirty="0" smtClean="0">
              <a:solidFill>
                <a:srgbClr val="FFFFFF"/>
              </a:solidFill>
            </a:endParaRPr>
          </a:p>
          <a:p>
            <a:pPr marL="342900" indent="-342900">
              <a:buFont typeface="Arial" pitchFamily="34" charset="0"/>
              <a:buChar char="•"/>
            </a:pPr>
            <a:r>
              <a:rPr lang="en-US" sz="3200" b="1" dirty="0" smtClean="0">
                <a:solidFill>
                  <a:srgbClr val="FFFFFF"/>
                </a:solidFill>
              </a:rPr>
              <a:t>Various methods/techniques can be applied – proteomics-genomics </a:t>
            </a:r>
            <a:endParaRPr lang="en-US" sz="3200" b="1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0002404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8600" y="5897825"/>
            <a:ext cx="3609975" cy="883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943600" y="2667000"/>
            <a:ext cx="2911574" cy="3881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xmlns:mc="http://schemas.openxmlformats.org/markup-compatibility/2006" val="FFFFFF" mc:Ignorable="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xmlns:mc="http://schemas.openxmlformats.org/markup-compatibility/2006" val="000000" mc:Ignorable="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81000" y="381000"/>
            <a:ext cx="5416550" cy="406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xmlns:mc="http://schemas.openxmlformats.org/markup-compatibility/2006" val="FFFFFF" mc:Ignorable="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xmlns:mc="http://schemas.openxmlformats.org/markup-compatibility/2006" val="000000" mc:Ignorable="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xmlns="" val="3778500032"/>
              </p:ext>
            </p:extLst>
          </p:nvPr>
        </p:nvGraphicFramePr>
        <p:xfrm>
          <a:off x="0" y="533400"/>
          <a:ext cx="9144000" cy="5486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</p:spTree>
    <p:extLst>
      <p:ext uri="{BB962C8B-B14F-4D97-AF65-F5344CB8AC3E}">
        <p14:creationId xmlns:p14="http://schemas.microsoft.com/office/powerpoint/2010/main" xmlns="" val="20002404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8600" y="5897825"/>
            <a:ext cx="3609975" cy="883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TextBox 3"/>
          <p:cNvSpPr txBox="1"/>
          <p:nvPr/>
        </p:nvSpPr>
        <p:spPr>
          <a:xfrm>
            <a:off x="381000" y="457200"/>
            <a:ext cx="8458200" cy="36625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>
                <a:solidFill>
                  <a:srgbClr val="FFFFFF"/>
                </a:solidFill>
                <a:latin typeface="Baskerville Old Face" pitchFamily="18" charset="0"/>
              </a:rPr>
              <a:t>Acknowledgments:</a:t>
            </a:r>
          </a:p>
          <a:p>
            <a:endParaRPr lang="en-US" sz="2800" dirty="0" smtClean="0">
              <a:solidFill>
                <a:srgbClr val="FFFFFF"/>
              </a:solidFill>
              <a:latin typeface="Baskerville Old Face" pitchFamily="18" charset="0"/>
            </a:endParaRPr>
          </a:p>
          <a:p>
            <a:r>
              <a:rPr lang="en-US" sz="2800" dirty="0" smtClean="0">
                <a:solidFill>
                  <a:srgbClr val="FFFFFF"/>
                </a:solidFill>
                <a:latin typeface="Baskerville Old Face" pitchFamily="18" charset="0"/>
              </a:rPr>
              <a:t>Rector </a:t>
            </a:r>
            <a:r>
              <a:rPr lang="en-US" sz="2800" dirty="0" smtClean="0">
                <a:solidFill>
                  <a:srgbClr val="FFFFFF"/>
                </a:solidFill>
                <a:latin typeface="Baskerville Old Face" pitchFamily="18" charset="0"/>
              </a:rPr>
              <a:t>of  </a:t>
            </a:r>
            <a:r>
              <a:rPr lang="en-US" sz="2800" dirty="0" err="1" smtClean="0">
                <a:solidFill>
                  <a:srgbClr val="FFFFFF"/>
                </a:solidFill>
                <a:latin typeface="Baskerville Old Face" pitchFamily="18" charset="0"/>
              </a:rPr>
              <a:t>Mataram</a:t>
            </a:r>
            <a:r>
              <a:rPr lang="en-US" sz="2800" dirty="0" smtClean="0">
                <a:solidFill>
                  <a:srgbClr val="FFFFFF"/>
                </a:solidFill>
                <a:latin typeface="Baskerville Old Face" pitchFamily="18" charset="0"/>
              </a:rPr>
              <a:t> </a:t>
            </a:r>
            <a:r>
              <a:rPr lang="en-US" sz="2800" dirty="0" err="1" smtClean="0">
                <a:solidFill>
                  <a:srgbClr val="FFFFFF"/>
                </a:solidFill>
                <a:latin typeface="Baskerville Old Face" pitchFamily="18" charset="0"/>
              </a:rPr>
              <a:t>UniversityUnram</a:t>
            </a:r>
            <a:r>
              <a:rPr lang="en-US" sz="2800" dirty="0" smtClean="0">
                <a:solidFill>
                  <a:srgbClr val="FFFFFF"/>
                </a:solidFill>
                <a:latin typeface="Baskerville Old Face" pitchFamily="18" charset="0"/>
              </a:rPr>
              <a:t>), </a:t>
            </a:r>
            <a:r>
              <a:rPr lang="en-US" sz="2800" dirty="0" smtClean="0">
                <a:solidFill>
                  <a:srgbClr val="FFFFFF"/>
                </a:solidFill>
                <a:latin typeface="Baskerville Old Face" pitchFamily="18" charset="0"/>
              </a:rPr>
              <a:t>Dean of </a:t>
            </a:r>
            <a:r>
              <a:rPr lang="en-US" sz="2800" dirty="0" smtClean="0">
                <a:solidFill>
                  <a:srgbClr val="FFFFFF"/>
                </a:solidFill>
                <a:latin typeface="Baskerville Old Face" pitchFamily="18" charset="0"/>
              </a:rPr>
              <a:t>Faculty </a:t>
            </a:r>
            <a:r>
              <a:rPr lang="en-US" sz="2800" dirty="0" smtClean="0">
                <a:solidFill>
                  <a:srgbClr val="FFFFFF"/>
                </a:solidFill>
                <a:latin typeface="Baskerville Old Face" pitchFamily="18" charset="0"/>
              </a:rPr>
              <a:t>of Animal Science-</a:t>
            </a:r>
            <a:r>
              <a:rPr lang="en-US" sz="2800" dirty="0" err="1" smtClean="0">
                <a:solidFill>
                  <a:srgbClr val="FFFFFF"/>
                </a:solidFill>
                <a:latin typeface="Baskerville Old Face" pitchFamily="18" charset="0"/>
              </a:rPr>
              <a:t>Unram</a:t>
            </a:r>
            <a:r>
              <a:rPr lang="en-US" sz="2800" dirty="0" smtClean="0">
                <a:solidFill>
                  <a:srgbClr val="FFFFFF"/>
                </a:solidFill>
                <a:latin typeface="Baskerville Old Face" pitchFamily="18" charset="0"/>
              </a:rPr>
              <a:t>, </a:t>
            </a:r>
            <a:endParaRPr lang="en-US" sz="2800" dirty="0" smtClean="0">
              <a:solidFill>
                <a:srgbClr val="FFFFFF"/>
              </a:solidFill>
              <a:latin typeface="Baskerville Old Face" pitchFamily="18" charset="0"/>
            </a:endParaRPr>
          </a:p>
          <a:p>
            <a:r>
              <a:rPr lang="en-US" sz="2800" dirty="0" smtClean="0">
                <a:solidFill>
                  <a:srgbClr val="FFFFFF"/>
                </a:solidFill>
                <a:latin typeface="Baskerville Old Face" pitchFamily="18" charset="0"/>
              </a:rPr>
              <a:t>Dr</a:t>
            </a:r>
            <a:r>
              <a:rPr lang="en-US" sz="2800" dirty="0" smtClean="0">
                <a:solidFill>
                  <a:srgbClr val="FFFFFF"/>
                </a:solidFill>
                <a:latin typeface="Baskerville Old Face" pitchFamily="18" charset="0"/>
              </a:rPr>
              <a:t>. </a:t>
            </a:r>
            <a:r>
              <a:rPr lang="en-US" sz="2800" dirty="0" err="1" smtClean="0">
                <a:solidFill>
                  <a:srgbClr val="FFFFFF"/>
                </a:solidFill>
                <a:latin typeface="Baskerville Old Face" pitchFamily="18" charset="0"/>
              </a:rPr>
              <a:t>Dahlanudin</a:t>
            </a:r>
            <a:r>
              <a:rPr lang="en-US" sz="2800" dirty="0" smtClean="0">
                <a:solidFill>
                  <a:srgbClr val="FFFFFF"/>
                </a:solidFill>
                <a:latin typeface="Baskerville Old Face" pitchFamily="18" charset="0"/>
              </a:rPr>
              <a:t> (Director of KRRB), </a:t>
            </a:r>
            <a:endParaRPr lang="en-US" sz="2800" dirty="0" smtClean="0">
              <a:solidFill>
                <a:srgbClr val="FFFFFF"/>
              </a:solidFill>
              <a:latin typeface="Baskerville Old Face" pitchFamily="18" charset="0"/>
            </a:endParaRPr>
          </a:p>
          <a:p>
            <a:r>
              <a:rPr lang="en-US" sz="2800" dirty="0" smtClean="0">
                <a:solidFill>
                  <a:srgbClr val="FFFFFF"/>
                </a:solidFill>
                <a:latin typeface="Baskerville Old Face" pitchFamily="18" charset="0"/>
              </a:rPr>
              <a:t>Prof</a:t>
            </a:r>
            <a:r>
              <a:rPr lang="en-US" sz="2800" dirty="0" smtClean="0">
                <a:solidFill>
                  <a:srgbClr val="FFFFFF"/>
                </a:solidFill>
                <a:latin typeface="Baskerville Old Face" pitchFamily="18" charset="0"/>
              </a:rPr>
              <a:t>. </a:t>
            </a:r>
            <a:r>
              <a:rPr lang="en-US" sz="2800" dirty="0" err="1" smtClean="0">
                <a:solidFill>
                  <a:srgbClr val="FFFFFF"/>
                </a:solidFill>
                <a:latin typeface="Baskerville Old Face" pitchFamily="18" charset="0"/>
              </a:rPr>
              <a:t>Mulyanto</a:t>
            </a:r>
            <a:r>
              <a:rPr lang="en-US" sz="2800" dirty="0" smtClean="0">
                <a:solidFill>
                  <a:srgbClr val="FFFFFF"/>
                </a:solidFill>
                <a:latin typeface="Baskerville Old Face" pitchFamily="18" charset="0"/>
              </a:rPr>
              <a:t>, Dr. Tom Wheeler, Dr. Brendan </a:t>
            </a:r>
            <a:r>
              <a:rPr lang="en-US" sz="2800" dirty="0" err="1" smtClean="0">
                <a:solidFill>
                  <a:srgbClr val="FFFFFF"/>
                </a:solidFill>
                <a:latin typeface="Baskerville Old Face" pitchFamily="18" charset="0"/>
              </a:rPr>
              <a:t>Haigh</a:t>
            </a:r>
            <a:r>
              <a:rPr lang="en-US" sz="2800" dirty="0" smtClean="0">
                <a:solidFill>
                  <a:srgbClr val="FFFFFF"/>
                </a:solidFill>
                <a:latin typeface="Baskerville Old Face" pitchFamily="18" charset="0"/>
              </a:rPr>
              <a:t>, </a:t>
            </a:r>
            <a:r>
              <a:rPr lang="en-US" sz="2800" dirty="0" smtClean="0">
                <a:solidFill>
                  <a:srgbClr val="FFFFFF"/>
                </a:solidFill>
                <a:latin typeface="Baskerville Old Face" pitchFamily="18" charset="0"/>
              </a:rPr>
              <a:t>Dr. G.A. </a:t>
            </a:r>
            <a:r>
              <a:rPr lang="en-US" sz="2800" dirty="0" err="1" smtClean="0">
                <a:solidFill>
                  <a:srgbClr val="FFFFFF"/>
                </a:solidFill>
                <a:latin typeface="Baskerville Old Face" pitchFamily="18" charset="0"/>
              </a:rPr>
              <a:t>Smolenski</a:t>
            </a:r>
            <a:r>
              <a:rPr lang="en-US" sz="2800" dirty="0" smtClean="0">
                <a:solidFill>
                  <a:srgbClr val="FFFFFF"/>
                </a:solidFill>
                <a:latin typeface="Baskerville Old Face" pitchFamily="18" charset="0"/>
              </a:rPr>
              <a:t>, Dr. </a:t>
            </a:r>
            <a:r>
              <a:rPr lang="en-US" sz="2800" dirty="0" err="1" smtClean="0">
                <a:solidFill>
                  <a:srgbClr val="FFFFFF"/>
                </a:solidFill>
                <a:latin typeface="Baskerville Old Face" pitchFamily="18" charset="0"/>
              </a:rPr>
              <a:t>Marita</a:t>
            </a:r>
            <a:r>
              <a:rPr lang="en-US" sz="2800" dirty="0" smtClean="0">
                <a:solidFill>
                  <a:srgbClr val="FFFFFF"/>
                </a:solidFill>
                <a:latin typeface="Baskerville Old Face" pitchFamily="18" charset="0"/>
              </a:rPr>
              <a:t> K </a:t>
            </a:r>
            <a:r>
              <a:rPr lang="en-US" sz="2800" dirty="0" err="1" smtClean="0">
                <a:solidFill>
                  <a:srgbClr val="FFFFFF"/>
                </a:solidFill>
                <a:latin typeface="Baskerville Old Face" pitchFamily="18" charset="0"/>
              </a:rPr>
              <a:t>Broadhurst</a:t>
            </a:r>
            <a:r>
              <a:rPr lang="en-US" sz="2800" dirty="0" smtClean="0">
                <a:solidFill>
                  <a:srgbClr val="FFFFFF"/>
                </a:solidFill>
                <a:latin typeface="Baskerville Old Face" pitchFamily="18" charset="0"/>
              </a:rPr>
              <a:t>, Dr. Rita Lee</a:t>
            </a:r>
            <a:endParaRPr lang="en-US" sz="2800" dirty="0">
              <a:latin typeface="Baskerville Old Face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09600" y="4334470"/>
            <a:ext cx="8153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b="1" dirty="0" smtClean="0"/>
              <a:t>This study was supported by the General Directorate of Higher Education, Ministry of Education and Culture, Republic of Indonesia through “HIKOM” Program, No. 375.D/SP-APHK/UN18.12/PL/2013</a:t>
            </a:r>
            <a:r>
              <a:rPr lang="en-US" dirty="0" smtClean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0002404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8600" y="5897825"/>
            <a:ext cx="3609975" cy="883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" name="Picture 2" descr="T:\2013\1a-SAME-2013\At-NZ\Presentasi\Image0177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629400" y="3733800"/>
            <a:ext cx="1676400" cy="2235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xmlns:mc="http://schemas.openxmlformats.org/markup-compatibility/2006" val="FFFFFF" mc:Ignorable=""/>
                </a:solidFill>
              </a14:hiddenFill>
            </a:ext>
          </a:extLst>
        </p:spPr>
      </p:pic>
      <p:pic>
        <p:nvPicPr>
          <p:cNvPr id="9" name="Picture 4" descr="DSC02878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562600" y="552938"/>
            <a:ext cx="3352800" cy="25213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xmlns:mc="http://schemas.openxmlformats.org/markup-compatibility/2006" val="FFFFFF" mc:Ignorable="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xmlns:mc="http://schemas.openxmlformats.org/markup-compatibility/2006" val="000000" mc:Ignorable="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6" descr="khalidcs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07975" y="304800"/>
            <a:ext cx="3598799" cy="2667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xmlns:mc="http://schemas.openxmlformats.org/markup-compatibility/2006" val="FFFFFF" mc:Ignorable="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xmlns:mc="http://schemas.openxmlformats.org/markup-compatibility/2006" val="000000" mc:Ignorable="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5" descr="T:\2013\1a-SAME-2013\At-NZ\Photos in NZ\Sailing to Rangitoto Island Nov 13-2013\P1000571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209800" y="1828800"/>
            <a:ext cx="4526280" cy="33945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xmlns:mc="http://schemas.openxmlformats.org/markup-compatibility/2006" val="FFFFFF" mc:Ignorable=""/>
                </a:solidFill>
              </a14:hiddenFill>
            </a:ext>
          </a:extLst>
        </p:spPr>
      </p:pic>
      <p:pic>
        <p:nvPicPr>
          <p:cNvPr id="13" name="Picture 2" descr="E:\Family Photos\Image0178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43000" y="2590800"/>
            <a:ext cx="1981200" cy="2641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xmlns:mc="http://schemas.openxmlformats.org/markup-compatibility/2006" val="FFFFFF" mc:Ignorable=""/>
                </a:solidFill>
              </a14:hiddenFill>
            </a:ext>
          </a:extLst>
        </p:spPr>
      </p:pic>
      <p:pic>
        <p:nvPicPr>
          <p:cNvPr id="14" name="Picture 4" descr="khalidcs1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200400" y="304800"/>
            <a:ext cx="2289033" cy="20459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xmlns:mc="http://schemas.openxmlformats.org/markup-compatibility/2006" val="FFFFFF" mc:Ignorable="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xmlns:mc="http://schemas.openxmlformats.org/markup-compatibility/2006" val="000000" mc:Ignorable="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4" descr="khalidcs3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867400" y="1828800"/>
            <a:ext cx="1889716" cy="19684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xmlns:mc="http://schemas.openxmlformats.org/markup-compatibility/2006" val="FFFFFF" mc:Ignorable="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xmlns:mc="http://schemas.openxmlformats.org/markup-compatibility/2006" val="000000" mc:Ignorable="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20002404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8600" y="5897825"/>
            <a:ext cx="3609975" cy="883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2" name="Picture 4" descr="T:\2013\1a-SAME-2013\At-NZ\Kampoang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14400" y="457200"/>
            <a:ext cx="7086600" cy="4705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xmlns:mc="http://schemas.openxmlformats.org/markup-compatibility/2006" val="FFFFFF" mc:Ignorable=""/>
                </a:solidFill>
              </a14:hiddenFill>
            </a:ext>
          </a:extLst>
        </p:spPr>
      </p:pic>
      <p:sp>
        <p:nvSpPr>
          <p:cNvPr id="16" name="Rectangle 15"/>
          <p:cNvSpPr/>
          <p:nvPr/>
        </p:nvSpPr>
        <p:spPr>
          <a:xfrm>
            <a:off x="1905000" y="533400"/>
            <a:ext cx="4572000" cy="91440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algn="ctr"/>
            <a:r>
              <a:rPr lang="en-US" sz="54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0099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Thank you</a:t>
            </a:r>
            <a:endParaRPr lang="en-US" sz="54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0099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20002404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Waveform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Waveform">
      <a:majorFont>
        <a:latin typeface="Candara"/>
        <a:ea typeface=""/>
        <a:cs typeface=""/>
        <a:font script="Jpan" typeface="ＭＳ Ｐゴシック"/>
        <a:font script="Hang" typeface="HY견명조"/>
        <a:font script="Hans" typeface="华文新魏"/>
        <a:font script="Hant" typeface="新細明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ＭＳ Ｐゴシック"/>
        <a:font script="Hang" typeface="HY견명조"/>
        <a:font script="Hans" typeface="华文楷体"/>
        <a:font script="Hant" typeface="新細明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aveform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1739</TotalTime>
  <Words>819</Words>
  <Application>Microsoft Office PowerPoint</Application>
  <PresentationFormat>On-screen Show (4:3)</PresentationFormat>
  <Paragraphs>104</Paragraphs>
  <Slides>25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6" baseType="lpstr">
      <vt:lpstr>Waveform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SND</dc:creator>
  <cp:lastModifiedBy>AXIOO</cp:lastModifiedBy>
  <cp:revision>100</cp:revision>
  <dcterms:created xsi:type="dcterms:W3CDTF">2002-09-18T17:01:51Z</dcterms:created>
  <dcterms:modified xsi:type="dcterms:W3CDTF">2015-09-11T17:17:38Z</dcterms:modified>
</cp:coreProperties>
</file>