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1"/>
  </p:notesMasterIdLst>
  <p:handoutMasterIdLst>
    <p:handoutMasterId r:id="rId22"/>
  </p:handoutMasterIdLst>
  <p:sldIdLst>
    <p:sldId id="256" r:id="rId3"/>
    <p:sldId id="257" r:id="rId4"/>
    <p:sldId id="274" r:id="rId5"/>
    <p:sldId id="258" r:id="rId6"/>
    <p:sldId id="259" r:id="rId7"/>
    <p:sldId id="261" r:id="rId8"/>
    <p:sldId id="276" r:id="rId9"/>
    <p:sldId id="262" r:id="rId10"/>
    <p:sldId id="277" r:id="rId11"/>
    <p:sldId id="264" r:id="rId12"/>
    <p:sldId id="265" r:id="rId13"/>
    <p:sldId id="266" r:id="rId14"/>
    <p:sldId id="275" r:id="rId15"/>
    <p:sldId id="267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+mn-ea"/>
        <a:cs typeface="Times New Roman" pitchFamily="18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+mn-ea"/>
        <a:cs typeface="Times New Roman" pitchFamily="18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+mn-ea"/>
        <a:cs typeface="Times New Roman" pitchFamily="18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+mn-ea"/>
        <a:cs typeface="Times New Roman" pitchFamily="18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29157" autoAdjust="0"/>
    <p:restoredTop sz="93645" autoAdjust="0"/>
  </p:normalViewPr>
  <p:slideViewPr>
    <p:cSldViewPr>
      <p:cViewPr varScale="1">
        <p:scale>
          <a:sx n="73" d="100"/>
          <a:sy n="73" d="100"/>
        </p:scale>
        <p:origin x="-17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-780" y="-84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3" Type="http://schemas.openxmlformats.org/officeDocument/2006/relationships/slide" Target="slides/slide4.xml"/><Relationship Id="rId7" Type="http://schemas.openxmlformats.org/officeDocument/2006/relationships/slide" Target="slides/slide10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5" Type="http://schemas.openxmlformats.org/officeDocument/2006/relationships/slide" Target="slides/slide6.xml"/><Relationship Id="rId10" Type="http://schemas.openxmlformats.org/officeDocument/2006/relationships/slide" Target="slides/slide16.xml"/><Relationship Id="rId4" Type="http://schemas.openxmlformats.org/officeDocument/2006/relationships/slide" Target="slides/slide5.xml"/><Relationship Id="rId9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A74EC3A-7637-4FE4-9F23-ECF6A4F561C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cs typeface="Arial Unicode MS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cs typeface="Arial Unicode MS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cs typeface="Arial Unicode MS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cs typeface="Arial Unicode MS" charset="0"/>
              </a:defRPr>
            </a:lvl1pPr>
          </a:lstStyle>
          <a:p>
            <a:fld id="{E564F02D-5FC7-4305-9C5A-6C2D30B0686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EB4C00-6086-4A69-A6EC-C74DED0E2541}" type="slidenum">
              <a:rPr lang="en-US"/>
              <a:pPr/>
              <a:t>1</a:t>
            </a:fld>
            <a:endParaRPr lang="en-US"/>
          </a:p>
        </p:txBody>
      </p:sp>
      <p:sp>
        <p:nvSpPr>
          <p:cNvPr id="225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699B5F-F601-4AA9-A6EA-0D46A8C80407}" type="slidenum">
              <a:rPr lang="en-US"/>
              <a:pPr/>
              <a:t>2</a:t>
            </a:fld>
            <a:endParaRPr lang="en-US"/>
          </a:p>
        </p:txBody>
      </p:sp>
      <p:sp>
        <p:nvSpPr>
          <p:cNvPr id="23553" name="Rectangle 1025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1026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37CCD8-869E-4CFF-9BFF-F0866F721F1A}" type="slidenum">
              <a:rPr lang="en-US"/>
              <a:pPr/>
              <a:t>3</a:t>
            </a:fld>
            <a:endParaRPr lang="en-US"/>
          </a:p>
        </p:txBody>
      </p:sp>
      <p:sp>
        <p:nvSpPr>
          <p:cNvPr id="54274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91C0C53-7F1E-484B-9F16-444297F839FD}" type="slidenum">
              <a:rPr lang="en-US"/>
              <a:pPr/>
              <a:t>4</a:t>
            </a:fld>
            <a:endParaRPr lang="en-US"/>
          </a:p>
        </p:txBody>
      </p:sp>
      <p:sp>
        <p:nvSpPr>
          <p:cNvPr id="245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EE4F00-6A81-4DF0-82F3-B7D2779BB9ED}" type="slidenum">
              <a:rPr lang="en-US"/>
              <a:pPr/>
              <a:t>5</a:t>
            </a:fld>
            <a:endParaRPr lang="en-US"/>
          </a:p>
        </p:txBody>
      </p:sp>
      <p:sp>
        <p:nvSpPr>
          <p:cNvPr id="25601" name="Rectangle 1025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1026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620BCEF-E66C-4ADD-B5A8-F25F23622EE3}" type="slidenum">
              <a:rPr lang="en-US"/>
              <a:pPr/>
              <a:t>6</a:t>
            </a:fld>
            <a:endParaRPr lang="en-US"/>
          </a:p>
        </p:txBody>
      </p:sp>
      <p:sp>
        <p:nvSpPr>
          <p:cNvPr id="27649" name="Rectangle 1025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1026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91EDE6-175B-4CB4-A489-C852AF69CAD3}" type="slidenum">
              <a:rPr lang="en-US"/>
              <a:pPr/>
              <a:t>7</a:t>
            </a:fld>
            <a:endParaRPr lang="en-US"/>
          </a:p>
        </p:txBody>
      </p:sp>
      <p:sp>
        <p:nvSpPr>
          <p:cNvPr id="58370" name="Rectangle 1026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1027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888B89-9D13-4094-9555-46E274B71593}" type="slidenum">
              <a:rPr lang="en-US"/>
              <a:pPr/>
              <a:t>8</a:t>
            </a:fld>
            <a:endParaRPr lang="en-US"/>
          </a:p>
        </p:txBody>
      </p:sp>
      <p:sp>
        <p:nvSpPr>
          <p:cNvPr id="286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C8A10C-07D0-43C6-B92D-4285FD80E4F1}" type="slidenum">
              <a:rPr lang="en-US"/>
              <a:pPr/>
              <a:t>9</a:t>
            </a:fld>
            <a:endParaRPr lang="en-US"/>
          </a:p>
        </p:txBody>
      </p:sp>
      <p:sp>
        <p:nvSpPr>
          <p:cNvPr id="60418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3612475-6A32-4281-987B-801F30978002}" type="slidenum">
              <a:rPr lang="en-US"/>
              <a:pPr/>
              <a:t>10</a:t>
            </a:fld>
            <a:endParaRPr lang="en-US"/>
          </a:p>
        </p:txBody>
      </p:sp>
      <p:sp>
        <p:nvSpPr>
          <p:cNvPr id="307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F300362-3F09-41DE-A738-146A5EB09055}" type="slidenum">
              <a:rPr lang="en-US"/>
              <a:pPr/>
              <a:t>11</a:t>
            </a:fld>
            <a:endParaRPr lang="en-US"/>
          </a:p>
        </p:txBody>
      </p:sp>
      <p:sp>
        <p:nvSpPr>
          <p:cNvPr id="317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BFA86F-58B6-4DD5-BC7F-12879BF6F511}" type="slidenum">
              <a:rPr lang="en-US"/>
              <a:pPr/>
              <a:t>12</a:t>
            </a:fld>
            <a:endParaRPr lang="en-US"/>
          </a:p>
        </p:txBody>
      </p:sp>
      <p:sp>
        <p:nvSpPr>
          <p:cNvPr id="327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039070B-64D9-4C2B-8346-E87912C9410D}" type="slidenum">
              <a:rPr lang="en-US"/>
              <a:pPr/>
              <a:t>13</a:t>
            </a:fld>
            <a:endParaRPr lang="en-US"/>
          </a:p>
        </p:txBody>
      </p:sp>
      <p:sp>
        <p:nvSpPr>
          <p:cNvPr id="56322" name="Rectangle 2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D54B6D3-7862-41ED-896B-07F053DD2475}" type="slidenum">
              <a:rPr lang="en-US"/>
              <a:pPr/>
              <a:t>14</a:t>
            </a:fld>
            <a:endParaRPr lang="en-US"/>
          </a:p>
        </p:txBody>
      </p:sp>
      <p:sp>
        <p:nvSpPr>
          <p:cNvPr id="33793" name="Rectangle 1025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1026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8D6690-51B6-4359-8B48-1B33724F9997}" type="slidenum">
              <a:rPr lang="en-US"/>
              <a:pPr/>
              <a:t>15</a:t>
            </a:fld>
            <a:endParaRPr lang="en-US"/>
          </a:p>
        </p:txBody>
      </p:sp>
      <p:sp>
        <p:nvSpPr>
          <p:cNvPr id="358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75D3A7B-1B9B-4793-81C2-36B15E4DCB5E}" type="slidenum">
              <a:rPr lang="en-US"/>
              <a:pPr/>
              <a:t>16</a:t>
            </a:fld>
            <a:endParaRPr lang="en-US"/>
          </a:p>
        </p:txBody>
      </p:sp>
      <p:sp>
        <p:nvSpPr>
          <p:cNvPr id="368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0CD7EE-7224-430C-AF1F-82820F260471}" type="slidenum">
              <a:rPr lang="en-US"/>
              <a:pPr/>
              <a:t>17</a:t>
            </a:fld>
            <a:endParaRPr lang="en-US"/>
          </a:p>
        </p:txBody>
      </p:sp>
      <p:sp>
        <p:nvSpPr>
          <p:cNvPr id="378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90F91A-F9C7-4DD0-AD18-D9E285061465}" type="slidenum">
              <a:rPr lang="en-US"/>
              <a:pPr/>
              <a:t>18</a:t>
            </a:fld>
            <a:endParaRPr lang="en-US"/>
          </a:p>
        </p:txBody>
      </p:sp>
      <p:sp>
        <p:nvSpPr>
          <p:cNvPr id="389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78452FF-6907-403D-A9B6-19F671E763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B88ADD9-971C-4B66-A30F-CDD1B34D8D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4A6DA03-0B8F-4ED7-B430-C9B9C5EAF2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9C62D25-5847-430B-82A8-3CFD395C7E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0C473AD-D3BC-49B8-843A-7E724713FE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BBC3222-654F-4E63-AE4D-7061236AE8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658D8D5-0072-4336-B217-BF417F5345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EE8CF24-5504-4369-BEE9-8ED1BEBC72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B8E9783-A46F-4D29-8278-05922A1A70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3D4D483-8B2C-4D14-83CB-92DAFC8517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65138"/>
            <a:ext cx="1941513" cy="5629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5138"/>
            <a:ext cx="5676900" cy="5629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B44B5B3-B961-4B7E-969D-57B742F8F5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0813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08413" cy="41132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6613" y="1981200"/>
            <a:ext cx="3810000" cy="4113213"/>
          </a:xfrm>
        </p:spPr>
        <p:txBody>
          <a:bodyPr/>
          <a:lstStyle/>
          <a:p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85800" y="6172200"/>
            <a:ext cx="1903413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>
          <a:xfrm>
            <a:off x="3124200" y="6172200"/>
            <a:ext cx="2894013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553200" y="6172200"/>
            <a:ext cx="1903413" cy="457200"/>
          </a:xfrm>
        </p:spPr>
        <p:txBody>
          <a:bodyPr/>
          <a:lstStyle>
            <a:lvl1pPr>
              <a:defRPr/>
            </a:lvl1pPr>
          </a:lstStyle>
          <a:p>
            <a:fld id="{56BA0675-F15F-43BD-B9EE-B3B2B0983B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C68E79D-E073-4D48-8B41-F882E9AF18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31DE87E-D065-491F-BE83-87C18DE627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F1D9BE1-0572-4767-8925-7702F8D363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A2E569D-FE99-480F-AA92-EC70F687A9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7A0FA69-703B-401D-A172-BAE036B303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088FE0-B698-4843-91DE-6163CB161A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337B422-1918-443B-8C93-00D1615747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A8D2B3-0FB3-4930-8BFB-B2C11915E3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E7B8396-9B21-4DDA-A699-17BFDFA73B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1233F31-BCE5-4805-996E-C0428DF8E4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65138"/>
            <a:ext cx="2055813" cy="5664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65138"/>
            <a:ext cx="6019800" cy="5664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2FB5A96-0C3F-4EA0-8EFD-1CFC551E46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65138"/>
            <a:ext cx="7770813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85800" y="61722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4200" y="61722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3200" y="61722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fld id="{0C7A4BED-DE89-4356-BA93-391A01ACF1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5138"/>
            <a:ext cx="7770813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172200"/>
            <a:ext cx="1903413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172200"/>
            <a:ext cx="2894013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172200"/>
            <a:ext cx="1903413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3D73A119-0971-41D8-9A5D-7C866107524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3" r:id="rId12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9pPr>
    </p:titleStyle>
    <p:bodyStyle>
      <a:lvl1pPr marL="342900" indent="-342900" algn="l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="1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 b="1">
          <a:solidFill>
            <a:srgbClr val="FFFFFF"/>
          </a:solidFill>
          <a:latin typeface="+mn-lt"/>
          <a:cs typeface="+mn-cs"/>
        </a:defRPr>
      </a:lvl2pPr>
      <a:lvl3pPr marL="1143000" indent="-228600" algn="l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FFFFFF"/>
          </a:solidFill>
          <a:latin typeface="+mn-lt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465138"/>
            <a:ext cx="7770813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1722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pitchFamily="2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FFFFFF"/>
                </a:solidFill>
                <a:cs typeface="Arial Unicode MS" charset="0"/>
              </a:defRPr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172200"/>
            <a:ext cx="2894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 algn="ctr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cs typeface="Arial Unicode MS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1722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pitchFamily="2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FFFFFF"/>
                </a:solidFill>
                <a:cs typeface="Arial Unicode MS" charset="0"/>
              </a:defRPr>
            </a:lvl1pPr>
          </a:lstStyle>
          <a:p>
            <a:fld id="{EA3B422B-9BF4-4C3E-A74E-16918833F43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CBCBCB"/>
          </a:solidFill>
          <a:effectLst>
            <a:outerShdw blurRad="38100" dist="38100" dir="2700000" algn="tl">
              <a:srgbClr val="000000"/>
            </a:outerShdw>
          </a:effectLst>
          <a:latin typeface="Microsoft Sans Serif" pitchFamily="34" charset="0"/>
          <a:cs typeface="Times New Roman" pitchFamily="18" charset="0"/>
        </a:defRPr>
      </a:lvl9pPr>
    </p:titleStyle>
    <p:bodyStyle>
      <a:lvl1pPr marL="342900" indent="-342900" algn="l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="1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 b="1">
          <a:solidFill>
            <a:srgbClr val="FFFFFF"/>
          </a:solidFill>
          <a:latin typeface="+mn-lt"/>
          <a:cs typeface="+mn-cs"/>
        </a:defRPr>
      </a:lvl2pPr>
      <a:lvl3pPr marL="1143000" indent="-228600" algn="l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b="1">
          <a:solidFill>
            <a:srgbClr val="FFFFFF"/>
          </a:solidFill>
          <a:latin typeface="+mn-lt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FFFFF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2743200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 b="1">
                <a:solidFill>
                  <a:srgbClr val="FFFFFF"/>
                </a:solidFill>
              </a:rPr>
              <a:t>Improving Innovative Mathematical Model for </a:t>
            </a:r>
            <a:r>
              <a:rPr lang="en-US" sz="4800" b="1">
                <a:solidFill>
                  <a:srgbClr val="FF3300"/>
                </a:solidFill>
              </a:rPr>
              <a:t>Earthquake</a:t>
            </a:r>
            <a:r>
              <a:rPr lang="en-US" sz="4800" b="1">
                <a:solidFill>
                  <a:srgbClr val="FFFFFF"/>
                </a:solidFill>
              </a:rPr>
              <a:t> Prediction</a:t>
            </a: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09600" y="3505200"/>
            <a:ext cx="8153400" cy="259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/>
          <a:lstStyle/>
          <a:p>
            <a:pPr algn="ctr">
              <a:spcBef>
                <a:spcPts val="900"/>
              </a:spcBef>
              <a:buClrTx/>
              <a:buSzPct val="8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latin typeface="Verdana" pitchFamily="34" charset="0"/>
              </a:rPr>
              <a:t>By: Suganth Kannan</a:t>
            </a:r>
          </a:p>
          <a:p>
            <a:pPr algn="ctr">
              <a:spcBef>
                <a:spcPts val="900"/>
              </a:spcBef>
              <a:buClrTx/>
              <a:buSzPct val="8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latin typeface="Verdana" pitchFamily="34" charset="0"/>
              </a:rPr>
              <a:t>President, MathforUS LLC </a:t>
            </a:r>
          </a:p>
          <a:p>
            <a:pPr algn="ctr">
              <a:spcBef>
                <a:spcPts val="900"/>
              </a:spcBef>
              <a:buClrTx/>
              <a:buSzPct val="8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latin typeface="Verdana" pitchFamily="34" charset="0"/>
              </a:rPr>
              <a:t>Florida, USA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457200"/>
            <a:ext cx="51054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 b="1">
                <a:solidFill>
                  <a:srgbClr val="FFFFFF"/>
                </a:solidFill>
              </a:rPr>
              <a:t>	Objective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438400"/>
            <a:ext cx="7772400" cy="2971800"/>
          </a:xfrm>
          <a:ln/>
        </p:spPr>
        <p:txBody>
          <a:bodyPr/>
          <a:lstStyle/>
          <a:p>
            <a:pPr indent="-341313">
              <a:lnSpc>
                <a:spcPct val="90000"/>
              </a:lnSpc>
              <a:spcBef>
                <a:spcPts val="11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4000" i="1">
                <a:latin typeface="Microsoft Sans Serif" pitchFamily="34" charset="0"/>
              </a:rPr>
              <a:t>The objective of this research is to improve upon a previously developed Innovative Mathematical Model for Earthquake Prediction.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>
                <a:solidFill>
                  <a:srgbClr val="FFFFFF"/>
                </a:solidFill>
              </a:rPr>
              <a:t>Background Research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458200" cy="4481513"/>
          </a:xfrm>
          <a:ln/>
        </p:spPr>
        <p:txBody>
          <a:bodyPr/>
          <a:lstStyle/>
          <a:p>
            <a:pPr marL="341313" indent="-341313">
              <a:spcBef>
                <a:spcPct val="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 b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M8-algorithm</a:t>
            </a:r>
          </a:p>
          <a:p>
            <a:pPr marL="341313" indent="-341313">
              <a:spcBef>
                <a:spcPct val="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 b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Vapor theory and the earthquake cloud for prediction</a:t>
            </a:r>
          </a:p>
          <a:p>
            <a:pPr marL="341313" indent="-341313">
              <a:spcBef>
                <a:spcPct val="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 b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Geoelectrical signals near Wak-Air and Boe-Air Dipoles during Izu Island Earthquake cluster</a:t>
            </a:r>
          </a:p>
          <a:p>
            <a:pPr marL="341313" indent="-341313">
              <a:spcBef>
                <a:spcPct val="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600" b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>
                <a:solidFill>
                  <a:srgbClr val="FFFFFF"/>
                </a:solidFill>
              </a:rPr>
              <a:t>Background Research </a:t>
            </a:r>
          </a:p>
        </p:txBody>
      </p:sp>
      <p:sp>
        <p:nvSpPr>
          <p:cNvPr id="6146" name="Rectangle 2"/>
          <p:cNvSpPr>
            <a:spLocks noChangeArrowheads="1"/>
          </p:cNvSpPr>
          <p:nvPr>
            <p:ph type="body" idx="1"/>
          </p:nvPr>
        </p:nvSpPr>
        <p:spPr>
          <a:xfrm>
            <a:off x="304800" y="1981200"/>
            <a:ext cx="8458200" cy="4481513"/>
          </a:xfrm>
          <a:ln/>
        </p:spPr>
        <p:txBody>
          <a:bodyPr/>
          <a:lstStyle/>
          <a:p>
            <a:pPr marL="341313" indent="-341313">
              <a:spcBef>
                <a:spcPct val="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 b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Richter Scale - Logarithmic </a:t>
            </a:r>
          </a:p>
          <a:p>
            <a:pPr marL="341313" indent="-341313">
              <a:spcBef>
                <a:spcPct val="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600" b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  <a:p>
            <a:pPr marL="341313" indent="-341313">
              <a:spcBef>
                <a:spcPct val="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 b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Epicenter – Point on surface above origin of earthquake </a:t>
            </a:r>
          </a:p>
          <a:p>
            <a:pPr marL="341313" indent="-341313">
              <a:spcBef>
                <a:spcPct val="0"/>
              </a:spcBef>
              <a:buClr>
                <a:srgbClr val="FFFFFF"/>
              </a:buClr>
              <a:buFont typeface="Microsoft Sans Serif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600" b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  <a:p>
            <a:pPr marL="341313" indent="-341313">
              <a:spcBef>
                <a:spcPct val="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 b="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Intensity - Depends on distance from epicenter and earthquake’s magnitude  </a:t>
            </a:r>
          </a:p>
          <a:p>
            <a:pPr marL="341313" indent="-341313">
              <a:spcBef>
                <a:spcPct val="0"/>
              </a:spcBef>
              <a:buClr>
                <a:srgbClr val="FFFFFF"/>
              </a:buClr>
              <a:buFont typeface="Microsoft Sans Serif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600" b="0">
              <a:effectLst>
                <a:outerShdw blurRad="38100" dist="38100" dir="2700000" algn="tl">
                  <a:srgbClr val="000000"/>
                </a:outerShdw>
              </a:effectLst>
              <a:latin typeface="Microsoft Sans Serif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>
            <p:ph type="body"/>
          </p:nvPr>
        </p:nvSpPr>
        <p:spPr>
          <a:xfrm>
            <a:off x="0" y="914400"/>
            <a:ext cx="8915400" cy="5380038"/>
          </a:xfrm>
          <a:ln/>
        </p:spPr>
        <p:txBody>
          <a:bodyPr anchor="t"/>
          <a:lstStyle/>
          <a:p>
            <a:pPr marL="341313" indent="-341313">
              <a:spcBef>
                <a:spcPts val="9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>
                <a:solidFill>
                  <a:srgbClr val="FFFFFF"/>
                </a:solidFill>
                <a:effectLst/>
              </a:rPr>
              <a:t>Spanish Researcher Earthquake Correlation Theory and Magnet Theory</a:t>
            </a: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>
                <a:solidFill>
                  <a:srgbClr val="FFFFFF"/>
                </a:solidFill>
                <a:effectLst/>
              </a:rPr>
              <a:t>Low levels of Dilatancy before major earthquakes</a:t>
            </a:r>
            <a:r>
              <a:rPr lang="en-US" sz="3200">
                <a:solidFill>
                  <a:srgbClr val="FFFFFF"/>
                </a:solidFill>
                <a:effectLst/>
              </a:rPr>
              <a:t> </a:t>
            </a: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>
                <a:solidFill>
                  <a:srgbClr val="FFFFFF"/>
                </a:solidFill>
                <a:effectLst/>
              </a:rPr>
              <a:t>US, EU, Japan experiment on factors – Land deformations, Seismic wave velocities, Geomagnetic/electric phenomenons</a:t>
            </a:r>
            <a:endParaRPr lang="en-US" sz="3200">
              <a:solidFill>
                <a:srgbClr val="FFFFFF"/>
              </a:solidFill>
              <a:effectLst/>
            </a:endParaRPr>
          </a:p>
        </p:txBody>
      </p:sp>
      <p:sp>
        <p:nvSpPr>
          <p:cNvPr id="7170" name="Rectangle 2"/>
          <p:cNvSpPr>
            <a:spLocks noChangeArrowheads="1"/>
          </p:cNvSpPr>
          <p:nvPr>
            <p:ph type="title" idx="1"/>
          </p:nvPr>
        </p:nvSpPr>
        <p:spPr>
          <a:xfrm>
            <a:off x="685800" y="0"/>
            <a:ext cx="7772400" cy="1143000"/>
          </a:xfrm>
          <a:ln/>
        </p:spPr>
        <p:txBody>
          <a:bodyPr anchor="ctr"/>
          <a:lstStyle/>
          <a:p>
            <a:pPr marL="0" indent="0"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Background Research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362200" y="228600"/>
            <a:ext cx="4876800" cy="763588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>
                <a:solidFill>
                  <a:srgbClr val="FFFFFF"/>
                </a:solidFill>
              </a:rPr>
              <a:t>Materials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990600"/>
            <a:ext cx="8839200" cy="5334000"/>
          </a:xfrm>
          <a:ln/>
        </p:spPr>
        <p:txBody>
          <a:bodyPr/>
          <a:lstStyle/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Personal Workstation with 1 GB Graphic Card</a:t>
            </a:r>
          </a:p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USGS NEIC Data on past earthquakes</a:t>
            </a:r>
          </a:p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Google Earth Program</a:t>
            </a:r>
          </a:p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KML earthquake data files</a:t>
            </a:r>
          </a:p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Microsoft Excel</a:t>
            </a:r>
          </a:p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Photoshop Program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body"/>
          </p:nvPr>
        </p:nvSpPr>
        <p:spPr>
          <a:xfrm>
            <a:off x="228600" y="1143000"/>
            <a:ext cx="8763000" cy="2286000"/>
          </a:xfrm>
          <a:ln/>
        </p:spPr>
        <p:txBody>
          <a:bodyPr anchor="t"/>
          <a:lstStyle/>
          <a:p>
            <a:pPr marL="341313" indent="-341313">
              <a:spcBef>
                <a:spcPts val="9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1">
                <a:solidFill>
                  <a:srgbClr val="FFFFFF"/>
                </a:solidFill>
                <a:effectLst/>
              </a:rPr>
              <a:t>California, Central USA, Northeast USA, Hawaii, Turkey, and Japan</a:t>
            </a:r>
          </a:p>
          <a:p>
            <a:pPr marL="341313" indent="-341313">
              <a:spcBef>
                <a:spcPts val="9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1">
                <a:solidFill>
                  <a:srgbClr val="FFFFFF"/>
                </a:solidFill>
                <a:effectLst/>
              </a:rPr>
              <a:t>Spatial Connection Model</a:t>
            </a:r>
          </a:p>
          <a:p>
            <a:pPr marL="341313" indent="-341313">
              <a:spcBef>
                <a:spcPts val="9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1">
                <a:solidFill>
                  <a:srgbClr val="FFFFFF"/>
                </a:solidFill>
                <a:effectLst/>
              </a:rPr>
              <a:t>Poisson Range Identifier (Pri) Function</a:t>
            </a:r>
          </a:p>
          <a:p>
            <a:pPr marL="341313" indent="-341313">
              <a:spcBef>
                <a:spcPts val="9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1">
                <a:solidFill>
                  <a:srgbClr val="FFFFFF"/>
                </a:solidFill>
                <a:effectLst/>
              </a:rPr>
              <a:t>Distance Factor (Df)	</a:t>
            </a:r>
          </a:p>
        </p:txBody>
      </p:sp>
      <p:sp>
        <p:nvSpPr>
          <p:cNvPr id="57347" name="Rectangle 1027"/>
          <p:cNvSpPr>
            <a:spLocks noGrp="1" noChangeArrowheads="1"/>
          </p:cNvSpPr>
          <p:nvPr>
            <p:ph type="title" idx="1"/>
          </p:nvPr>
        </p:nvSpPr>
        <p:spPr>
          <a:xfrm>
            <a:off x="2209800" y="228600"/>
            <a:ext cx="4953000" cy="763588"/>
          </a:xfrm>
          <a:ln/>
        </p:spPr>
        <p:txBody>
          <a:bodyPr anchor="ctr"/>
          <a:lstStyle/>
          <a:p>
            <a:pPr marL="0" indent="0"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Past Research</a:t>
            </a:r>
          </a:p>
        </p:txBody>
      </p:sp>
      <p:pic>
        <p:nvPicPr>
          <p:cNvPr id="57348" name="Picture 10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81400"/>
            <a:ext cx="4343400" cy="29718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</p:pic>
      <p:pic>
        <p:nvPicPr>
          <p:cNvPr id="57349" name="Picture 10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581400"/>
            <a:ext cx="4495800" cy="29718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066800"/>
            <a:ext cx="3200400" cy="5105400"/>
          </a:xfrm>
          <a:ln/>
        </p:spPr>
        <p:txBody>
          <a:bodyPr/>
          <a:lstStyle/>
          <a:p>
            <a:pPr marL="341313" indent="-341313">
              <a:spcBef>
                <a:spcPts val="9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>
                <a:latin typeface="Microsoft Sans Serif" pitchFamily="34" charset="0"/>
              </a:rPr>
              <a:t>California Zone Split into Two for Validation</a:t>
            </a:r>
          </a:p>
          <a:p>
            <a:pPr marL="341313" indent="-341313">
              <a:spcBef>
                <a:spcPts val="9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>
                <a:latin typeface="Microsoft Sans Serif" pitchFamily="34" charset="0"/>
              </a:rPr>
              <a:t>Incorporation of Population Centers 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0"/>
            <a:ext cx="5562600" cy="76358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>
                <a:solidFill>
                  <a:srgbClr val="FFFFFF"/>
                </a:solidFill>
              </a:rPr>
              <a:t>	Current Research</a:t>
            </a:r>
          </a:p>
        </p:txBody>
      </p:sp>
      <p:pic>
        <p:nvPicPr>
          <p:cNvPr id="10333" name="Picture 93" descr="Geologic Map of Californ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914400"/>
            <a:ext cx="4202113" cy="59436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title" idx="1"/>
          </p:nvPr>
        </p:nvSpPr>
        <p:spPr>
          <a:xfrm>
            <a:off x="1447800" y="304800"/>
            <a:ext cx="4876800" cy="763588"/>
          </a:xfrm>
          <a:ln/>
        </p:spPr>
        <p:txBody>
          <a:bodyPr anchor="ctr"/>
          <a:lstStyle/>
          <a:p>
            <a:pPr marL="0" indent="0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	Zonal Limits</a:t>
            </a:r>
          </a:p>
        </p:txBody>
      </p:sp>
      <p:graphicFrame>
        <p:nvGraphicFramePr>
          <p:cNvPr id="59400" name="Object 8"/>
          <p:cNvGraphicFramePr>
            <a:graphicFrameLocks noChangeAspect="1"/>
          </p:cNvGraphicFramePr>
          <p:nvPr/>
        </p:nvGraphicFramePr>
        <p:xfrm>
          <a:off x="0" y="2209800"/>
          <a:ext cx="9144000" cy="2362200"/>
        </p:xfrm>
        <a:graphic>
          <a:graphicData uri="http://schemas.openxmlformats.org/presentationml/2006/ole">
            <p:oleObj spid="_x0000_s59400" name="Bitmap Image" r:id="rId4" imgW="6342857" imgH="1638529" progId="Paint.Picture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838200"/>
            <a:ext cx="8229600" cy="3124200"/>
          </a:xfrm>
          <a:ln/>
        </p:spPr>
        <p:txBody>
          <a:bodyPr/>
          <a:lstStyle/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Using NEIC database, earthquake data collected in KML files</a:t>
            </a:r>
          </a:p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Analyzed using Spatial connection model – Based on logical assumption that all earthquakes in a fault zone are related to one another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-46038"/>
            <a:ext cx="4876800" cy="701676"/>
          </a:xfrm>
          <a:noFill/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>
                <a:solidFill>
                  <a:srgbClr val="FFFFFF"/>
                </a:solidFill>
              </a:rPr>
              <a:t> 	Procedure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890713" y="1347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IN"/>
          </a:p>
        </p:txBody>
      </p:sp>
      <p:graphicFrame>
        <p:nvGraphicFramePr>
          <p:cNvPr id="68608" name="Object 0"/>
          <p:cNvGraphicFramePr>
            <a:graphicFrameLocks noChangeAspect="1"/>
          </p:cNvGraphicFramePr>
          <p:nvPr/>
        </p:nvGraphicFramePr>
        <p:xfrm>
          <a:off x="2743200" y="4102100"/>
          <a:ext cx="3429000" cy="2755900"/>
        </p:xfrm>
        <a:graphic>
          <a:graphicData uri="http://schemas.openxmlformats.org/presentationml/2006/ole">
            <p:oleObj spid="_x0000_s68608" name="Bitmap Image" r:id="rId4" imgW="5971429" imgH="4800000" progId="Paint.Picture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0" y="-557213"/>
            <a:ext cx="3048000" cy="1798638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</a:rPr>
              <a:t/>
            </a:r>
            <a:br>
              <a:rPr lang="en-US" sz="3600">
                <a:solidFill>
                  <a:srgbClr val="FFFFFF"/>
                </a:solidFill>
              </a:rPr>
            </a:br>
            <a:r>
              <a:rPr lang="en-US" sz="3600">
                <a:solidFill>
                  <a:srgbClr val="FFFFFF"/>
                </a:solidFill>
              </a:rPr>
              <a:t>  </a:t>
            </a:r>
            <a:r>
              <a:rPr lang="en-US" sz="4000" b="1">
                <a:solidFill>
                  <a:srgbClr val="FFFFFF"/>
                </a:solidFill>
              </a:rPr>
              <a:t>Procedure</a:t>
            </a:r>
            <a:r>
              <a:rPr lang="en-US" sz="4000">
                <a:solidFill>
                  <a:srgbClr val="FFFFFF"/>
                </a:solidFill>
              </a:rPr>
              <a:t> </a:t>
            </a:r>
            <a:r>
              <a:rPr lang="en-US" sz="3600">
                <a:solidFill>
                  <a:srgbClr val="FFFFFF"/>
                </a:solidFill>
              </a:rPr>
              <a:t>      		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609600"/>
            <a:ext cx="7848600" cy="2819400"/>
          </a:xfrm>
          <a:ln/>
        </p:spPr>
        <p:txBody>
          <a:bodyPr/>
          <a:lstStyle/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Range Identifier Function </a:t>
            </a:r>
          </a:p>
          <a:p>
            <a:pPr marL="341313" indent="-341313"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	f(ri) = {[x1 * time lag 2] / [ Cos(ϴ) * x2 * time lag 1]}</a:t>
            </a:r>
          </a:p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Relationship exists based on Angle, Distance, and Time</a:t>
            </a:r>
          </a:p>
          <a:p>
            <a:pPr marL="341313" indent="-341313"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>
              <a:latin typeface="Microsoft Sans Serif" pitchFamily="34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810000"/>
            <a:ext cx="4800600" cy="2479675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762000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>
                <a:solidFill>
                  <a:srgbClr val="FFFFFF"/>
                </a:solidFill>
              </a:rPr>
              <a:t>Procedure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914400"/>
            <a:ext cx="7772400" cy="5181600"/>
          </a:xfrm>
          <a:ln/>
        </p:spPr>
        <p:txBody>
          <a:bodyPr/>
          <a:lstStyle/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Poisson Distribution operation</a:t>
            </a:r>
            <a:r>
              <a:rPr lang="en-US" sz="3600">
                <a:latin typeface="Microsoft Sans Serif" pitchFamily="34" charset="0"/>
              </a:rPr>
              <a:t> </a:t>
            </a:r>
            <a:r>
              <a:rPr lang="en-US">
                <a:latin typeface="Microsoft Sans Serif" pitchFamily="34" charset="0"/>
              </a:rPr>
              <a:t>applied for all Pri values</a:t>
            </a:r>
          </a:p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Utilizing Distance Factor, Pri value for set is determined</a:t>
            </a:r>
          </a:p>
        </p:txBody>
      </p:sp>
      <p:graphicFrame>
        <p:nvGraphicFramePr>
          <p:cNvPr id="69632" name="Object 0"/>
          <p:cNvGraphicFramePr>
            <a:graphicFrameLocks noChangeAspect="1"/>
          </p:cNvGraphicFramePr>
          <p:nvPr/>
        </p:nvGraphicFramePr>
        <p:xfrm>
          <a:off x="2209800" y="3168650"/>
          <a:ext cx="5257800" cy="3689350"/>
        </p:xfrm>
        <a:graphic>
          <a:graphicData uri="http://schemas.openxmlformats.org/presentationml/2006/ole">
            <p:oleObj spid="_x0000_s69632" name="Bitmap Image" r:id="rId4" imgW="7763959" imgH="5447619" progId="Paint.Picture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>
                <a:solidFill>
                  <a:srgbClr val="FFFFFF"/>
                </a:solidFill>
              </a:rPr>
              <a:t>Procedure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5181600"/>
          </a:xfrm>
          <a:ln/>
        </p:spPr>
        <p:txBody>
          <a:bodyPr/>
          <a:lstStyle/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Exponential Distribution operation</a:t>
            </a:r>
            <a:r>
              <a:rPr lang="en-US" sz="3600">
                <a:latin typeface="Microsoft Sans Serif" pitchFamily="34" charset="0"/>
              </a:rPr>
              <a:t> </a:t>
            </a:r>
            <a:r>
              <a:rPr lang="en-US">
                <a:latin typeface="Microsoft Sans Serif" pitchFamily="34" charset="0"/>
              </a:rPr>
              <a:t>applied for all Range Identifier values</a:t>
            </a:r>
          </a:p>
          <a:p>
            <a:pPr marL="341313" indent="-341313"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Utilizing Distance Factor, Exponential value for fault zone is determined</a:t>
            </a:r>
          </a:p>
        </p:txBody>
      </p:sp>
      <p:graphicFrame>
        <p:nvGraphicFramePr>
          <p:cNvPr id="70656" name="Object 0"/>
          <p:cNvGraphicFramePr>
            <a:graphicFrameLocks noChangeAspect="1"/>
          </p:cNvGraphicFramePr>
          <p:nvPr/>
        </p:nvGraphicFramePr>
        <p:xfrm>
          <a:off x="1905000" y="3246438"/>
          <a:ext cx="5334000" cy="3611562"/>
        </p:xfrm>
        <a:graphic>
          <a:graphicData uri="http://schemas.openxmlformats.org/presentationml/2006/ole">
            <p:oleObj spid="_x0000_s70656" name="Bitmap Image" r:id="rId4" imgW="7763959" imgH="5257143" progId="Paint.Picture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0" y="373063"/>
            <a:ext cx="3352800" cy="701675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>
                <a:solidFill>
                  <a:srgbClr val="FFFFFF"/>
                </a:solidFill>
              </a:rPr>
              <a:t>Results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604963" y="2795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IN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0" y="1600200"/>
          <a:ext cx="9144000" cy="2819400"/>
        </p:xfrm>
        <a:graphic>
          <a:graphicData uri="http://schemas.openxmlformats.org/presentationml/2006/ole">
            <p:oleObj spid="_x0000_s15364" r:id="rId4" imgW="7505755" imgH="1595449" progId="Paint.Picture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>
            <p:ph type="title"/>
          </p:nvPr>
        </p:nvSpPr>
        <p:spPr>
          <a:xfrm>
            <a:off x="609600" y="0"/>
            <a:ext cx="7772400" cy="762000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>
                <a:solidFill>
                  <a:srgbClr val="FFFFFF"/>
                </a:solidFill>
              </a:rPr>
              <a:t>Discussion-Interpretation of Results</a:t>
            </a:r>
          </a:p>
        </p:txBody>
      </p:sp>
      <p:sp>
        <p:nvSpPr>
          <p:cNvPr id="17410" name="Rectangle 2"/>
          <p:cNvSpPr>
            <a:spLocks noChangeArrowheads="1"/>
          </p:cNvSpPr>
          <p:nvPr>
            <p:ph type="body" idx="1"/>
          </p:nvPr>
        </p:nvSpPr>
        <p:spPr>
          <a:xfrm>
            <a:off x="304800" y="838200"/>
            <a:ext cx="8229600" cy="2362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9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>
                <a:latin typeface="Microsoft Sans Serif" pitchFamily="34" charset="0"/>
              </a:rPr>
              <a:t>Fault zones have identifiable patterns in a predictable fashion</a:t>
            </a:r>
          </a:p>
          <a:p>
            <a:pPr marL="341313" indent="-341313">
              <a:lnSpc>
                <a:spcPct val="90000"/>
              </a:lnSpc>
              <a:spcBef>
                <a:spcPts val="900"/>
              </a:spcBef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600">
                <a:latin typeface="Microsoft Sans Serif" pitchFamily="34" charset="0"/>
              </a:rPr>
              <a:t>Future Predictions can be made using the improved model</a:t>
            </a:r>
          </a:p>
        </p:txBody>
      </p:sp>
      <p:graphicFrame>
        <p:nvGraphicFramePr>
          <p:cNvPr id="71680" name="Object 0"/>
          <p:cNvGraphicFramePr>
            <a:graphicFrameLocks noChangeAspect="1"/>
          </p:cNvGraphicFramePr>
          <p:nvPr/>
        </p:nvGraphicFramePr>
        <p:xfrm>
          <a:off x="533400" y="3810000"/>
          <a:ext cx="3429000" cy="2755900"/>
        </p:xfrm>
        <a:graphic>
          <a:graphicData uri="http://schemas.openxmlformats.org/presentationml/2006/ole">
            <p:oleObj spid="_x0000_s71680" name="Bitmap Image" r:id="rId4" imgW="5971429" imgH="4800000" progId="Paint.Picture">
              <p:embed/>
            </p:oleObj>
          </a:graphicData>
        </a:graphic>
      </p:graphicFrame>
      <p:graphicFrame>
        <p:nvGraphicFramePr>
          <p:cNvPr id="71681" name="Object 1"/>
          <p:cNvGraphicFramePr>
            <a:graphicFrameLocks noChangeAspect="1"/>
          </p:cNvGraphicFramePr>
          <p:nvPr/>
        </p:nvGraphicFramePr>
        <p:xfrm>
          <a:off x="5562600" y="3581400"/>
          <a:ext cx="3101975" cy="3048000"/>
        </p:xfrm>
        <a:graphic>
          <a:graphicData uri="http://schemas.openxmlformats.org/presentationml/2006/ole">
            <p:oleObj spid="_x0000_s71681" name="Bitmap Image" r:id="rId5" imgW="5458587" imgH="5761905" progId="Paint.Picture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609600" y="228600"/>
            <a:ext cx="77724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Significance of Study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28600" y="1219200"/>
            <a:ext cx="8763000" cy="426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/>
          <a:lstStyle/>
          <a:p>
            <a:pPr>
              <a:spcBef>
                <a:spcPts val="900"/>
              </a:spcBef>
              <a:buClr>
                <a:schemeClr val="bg1"/>
              </a:buClr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b="1">
                <a:solidFill>
                  <a:srgbClr val="FFFFFF"/>
                </a:solidFill>
                <a:latin typeface="Microsoft Sans Serif" pitchFamily="34" charset="0"/>
              </a:rPr>
              <a:t> Major Improvement</a:t>
            </a:r>
          </a:p>
          <a:p>
            <a:pPr>
              <a:spcBef>
                <a:spcPts val="900"/>
              </a:spcBef>
              <a:buClr>
                <a:schemeClr val="bg1"/>
              </a:buClr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600" b="1">
              <a:solidFill>
                <a:srgbClr val="FFFFFF"/>
              </a:solidFill>
              <a:latin typeface="Microsoft Sans Serif" pitchFamily="34" charset="0"/>
            </a:endParaRPr>
          </a:p>
          <a:p>
            <a:pPr>
              <a:spcBef>
                <a:spcPts val="900"/>
              </a:spcBef>
              <a:buClr>
                <a:schemeClr val="bg1"/>
              </a:buClr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b="1">
                <a:solidFill>
                  <a:srgbClr val="FFFFFF"/>
                </a:solidFill>
                <a:latin typeface="Microsoft Sans Serif" pitchFamily="34" charset="0"/>
              </a:rPr>
              <a:t> Greater accuracy in combination</a:t>
            </a:r>
          </a:p>
          <a:p>
            <a:pPr>
              <a:spcBef>
                <a:spcPts val="900"/>
              </a:spcBef>
              <a:buClr>
                <a:schemeClr val="bg1"/>
              </a:buCl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b="1">
                <a:solidFill>
                  <a:srgbClr val="FFFFFF"/>
                </a:solidFill>
                <a:latin typeface="Microsoft Sans Serif" pitchFamily="34" charset="0"/>
              </a:rPr>
              <a:t> </a:t>
            </a:r>
          </a:p>
          <a:p>
            <a:pPr>
              <a:spcBef>
                <a:spcPts val="900"/>
              </a:spcBef>
              <a:buClr>
                <a:schemeClr val="bg1"/>
              </a:buClr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b="1">
                <a:solidFill>
                  <a:srgbClr val="FFFFFF"/>
                </a:solidFill>
                <a:latin typeface="Microsoft Sans Serif" pitchFamily="34" charset="0"/>
              </a:rPr>
              <a:t> FEMA can allocate necessary resources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>
                <a:solidFill>
                  <a:srgbClr val="FFFFFF"/>
                </a:solidFill>
              </a:rPr>
              <a:t>Applications and Future Research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7772400" cy="5006975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Save millions</a:t>
            </a:r>
            <a:r>
              <a:rPr lang="en-US"/>
              <a:t> of live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s by creating an evacuation timeframe</a:t>
            </a:r>
          </a:p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Fewe</a:t>
            </a:r>
            <a:r>
              <a:rPr lang="en-US">
                <a:latin typeface="Microsoft Sans Serif" pitchFamily="34" charset="0"/>
              </a:rPr>
              <a:t>r Insurance claim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s</a:t>
            </a:r>
          </a:p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Microsoft Sans Serif" pitchFamily="34" charset="0"/>
              </a:rPr>
              <a:t>Save money for various industries</a:t>
            </a:r>
          </a:p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Potentially could save billions of $$$$  for economy.</a:t>
            </a:r>
          </a:p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Microsoft Sans Serif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latin typeface="Microsoft Sans Serif" pitchFamily="34" charset="0"/>
              </a:rPr>
              <a:t>Team up with Leading Seismology Departments and utilize developed software</a:t>
            </a:r>
          </a:p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Microsoft Sans Serif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>
              <a:latin typeface="Microsoft Sans Serif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>
            <p:ph type="title"/>
          </p:nvPr>
        </p:nvSpPr>
        <p:spPr>
          <a:xfrm>
            <a:off x="685800" y="2209800"/>
            <a:ext cx="8001000" cy="29718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</a:rPr>
              <a:t>Thank You for listening to my Presentation. </a:t>
            </a:r>
            <a:br>
              <a:rPr lang="en-US" sz="3600">
                <a:solidFill>
                  <a:srgbClr val="FFFFFF"/>
                </a:solidFill>
              </a:rPr>
            </a:br>
            <a:r>
              <a:rPr lang="en-US" sz="3600">
                <a:solidFill>
                  <a:srgbClr val="FFFFFF"/>
                </a:solidFill>
              </a:rPr>
              <a:t/>
            </a:r>
            <a:br>
              <a:rPr lang="en-US" sz="3600">
                <a:solidFill>
                  <a:srgbClr val="FFFFFF"/>
                </a:solidFill>
              </a:rPr>
            </a:br>
            <a:r>
              <a:rPr lang="en-US" sz="3600">
                <a:solidFill>
                  <a:srgbClr val="FFFFFF"/>
                </a:solidFill>
              </a:rPr>
              <a:t>Are there any questions?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733800" y="228600"/>
            <a:ext cx="2057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 anchor="ctr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Q &amp; A?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Microsoft Sans Serif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Microsoft Sans Serif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373</Words>
  <PresentationFormat>On-screen Show (4:3)</PresentationFormat>
  <Paragraphs>85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Times New Roman</vt:lpstr>
      <vt:lpstr>Microsoft Sans Serif</vt:lpstr>
      <vt:lpstr>Arial</vt:lpstr>
      <vt:lpstr>Arial Unicode MS</vt:lpstr>
      <vt:lpstr>Wingdings</vt:lpstr>
      <vt:lpstr>Verdana</vt:lpstr>
      <vt:lpstr>Default Design</vt:lpstr>
      <vt:lpstr>Default Design</vt:lpstr>
      <vt:lpstr>Bitmap Image</vt:lpstr>
      <vt:lpstr>PBrush</vt:lpstr>
      <vt:lpstr>Improving Innovative Mathematical Model for Earthquake Prediction</vt:lpstr>
      <vt:lpstr> Objective</vt:lpstr>
      <vt:lpstr>Background Research </vt:lpstr>
      <vt:lpstr>Background Research </vt:lpstr>
      <vt:lpstr>Background Research</vt:lpstr>
      <vt:lpstr>Materials</vt:lpstr>
      <vt:lpstr>Past Research</vt:lpstr>
      <vt:lpstr> Current Research</vt:lpstr>
      <vt:lpstr> Zonal Limits</vt:lpstr>
      <vt:lpstr>  Procedure</vt:lpstr>
      <vt:lpstr>   Procedure         </vt:lpstr>
      <vt:lpstr>Procedure</vt:lpstr>
      <vt:lpstr>Procedure</vt:lpstr>
      <vt:lpstr>Results</vt:lpstr>
      <vt:lpstr>Discussion-Interpretation of Results</vt:lpstr>
      <vt:lpstr>Slide 16</vt:lpstr>
      <vt:lpstr>Applications and Future Research</vt:lpstr>
      <vt:lpstr>Thank You for listening to my Presentation.   Are there any 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Solution for Bed Bug Eradication</dc:title>
  <dc:creator>RekhaKannan</dc:creator>
  <cp:lastModifiedBy>ravindra-s</cp:lastModifiedBy>
  <cp:revision>94</cp:revision>
  <cp:lastPrinted>1601-01-01T00:00:00Z</cp:lastPrinted>
  <dcterms:created xsi:type="dcterms:W3CDTF">2011-02-24T00:10:45Z</dcterms:created>
  <dcterms:modified xsi:type="dcterms:W3CDTF">2014-07-24T09:12:58Z</dcterms:modified>
</cp:coreProperties>
</file>