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drawings/drawing1.xml" ContentType="application/vnd.openxmlformats-officedocument.drawingml.chartshapes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drawings/drawing2.xml" ContentType="application/vnd.openxmlformats-officedocument.drawingml.chartshapes+xml"/>
  <Override PartName="/ppt/notesSlides/notesSlide1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drawings/drawing3.xml" ContentType="application/vnd.openxmlformats-officedocument.drawingml.chartshapes+xml"/>
  <Override PartName="/ppt/notesSlides/notesSlide15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drawings/drawing4.xml" ContentType="application/vnd.openxmlformats-officedocument.drawingml.chartshapes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drawings/drawing5.xml" ContentType="application/vnd.openxmlformats-officedocument.drawingml.chartshapes+xml"/>
  <Override PartName="/ppt/notesSlides/notesSlide16.xml" ContentType="application/vnd.openxmlformats-officedocument.presentationml.notesSlid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drawings/drawing6.xml" ContentType="application/vnd.openxmlformats-officedocument.drawingml.chartshape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drawings/drawing7.xml" ContentType="application/vnd.openxmlformats-officedocument.drawingml.chartshapes+xml"/>
  <Override PartName="/ppt/notesSlides/notesSlide1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drawings/drawing8.xml" ContentType="application/vnd.openxmlformats-officedocument.drawingml.chartshapes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drawings/drawing9.xml" ContentType="application/vnd.openxmlformats-officedocument.drawingml.chartshapes+xml"/>
  <Override PartName="/ppt/notesSlides/notesSlide1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drawings/drawing10.xml" ContentType="application/vnd.openxmlformats-officedocument.drawingml.chartshapes+xml"/>
  <Override PartName="/ppt/notesSlides/notesSlide19.xml" ContentType="application/vnd.openxmlformats-officedocument.presentationml.notesSlid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drawings/drawing11.xml" ContentType="application/vnd.openxmlformats-officedocument.drawingml.chartshapes+xml"/>
  <Override PartName="/ppt/notesSlides/notesSlide20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drawings/drawing12.xml" ContentType="application/vnd.openxmlformats-officedocument.drawingml.chartshapes+xml"/>
  <Override PartName="/ppt/notesSlides/notesSlide21.xml" ContentType="application/vnd.openxmlformats-officedocument.presentationml.notesSlid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drawings/drawing13.xml" ContentType="application/vnd.openxmlformats-officedocument.drawingml.chartshape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8"/>
  </p:notesMasterIdLst>
  <p:handoutMasterIdLst>
    <p:handoutMasterId r:id="rId39"/>
  </p:handoutMasterIdLst>
  <p:sldIdLst>
    <p:sldId id="256" r:id="rId2"/>
    <p:sldId id="411" r:id="rId3"/>
    <p:sldId id="547" r:id="rId4"/>
    <p:sldId id="497" r:id="rId5"/>
    <p:sldId id="336" r:id="rId6"/>
    <p:sldId id="500" r:id="rId7"/>
    <p:sldId id="550" r:id="rId8"/>
    <p:sldId id="549" r:id="rId9"/>
    <p:sldId id="540" r:id="rId10"/>
    <p:sldId id="553" r:id="rId11"/>
    <p:sldId id="499" r:id="rId12"/>
    <p:sldId id="301" r:id="rId13"/>
    <p:sldId id="403" r:id="rId14"/>
    <p:sldId id="505" r:id="rId15"/>
    <p:sldId id="563" r:id="rId16"/>
    <p:sldId id="528" r:id="rId17"/>
    <p:sldId id="556" r:id="rId18"/>
    <p:sldId id="544" r:id="rId19"/>
    <p:sldId id="527" r:id="rId20"/>
    <p:sldId id="529" r:id="rId21"/>
    <p:sldId id="561" r:id="rId22"/>
    <p:sldId id="562" r:id="rId23"/>
    <p:sldId id="560" r:id="rId24"/>
    <p:sldId id="559" r:id="rId25"/>
    <p:sldId id="530" r:id="rId26"/>
    <p:sldId id="534" r:id="rId27"/>
    <p:sldId id="350" r:id="rId28"/>
    <p:sldId id="537" r:id="rId29"/>
    <p:sldId id="568" r:id="rId30"/>
    <p:sldId id="564" r:id="rId31"/>
    <p:sldId id="565" r:id="rId32"/>
    <p:sldId id="567" r:id="rId33"/>
    <p:sldId id="441" r:id="rId34"/>
    <p:sldId id="480" r:id="rId35"/>
    <p:sldId id="552" r:id="rId36"/>
    <p:sldId id="425" r:id="rId3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F43CBF"/>
    <a:srgbClr val="6699FF"/>
    <a:srgbClr val="DDDDDD"/>
    <a:srgbClr val="99CCFF"/>
    <a:srgbClr val="66FFFF"/>
    <a:srgbClr val="F4AAEB"/>
    <a:srgbClr val="66FF33"/>
    <a:srgbClr val="003300"/>
    <a:srgbClr val="4D4D4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62" autoAdjust="0"/>
    <p:restoredTop sz="73730" autoAdjust="0"/>
  </p:normalViewPr>
  <p:slideViewPr>
    <p:cSldViewPr>
      <p:cViewPr varScale="1">
        <p:scale>
          <a:sx n="55" d="100"/>
          <a:sy n="55" d="100"/>
        </p:scale>
        <p:origin x="1830" y="6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-11848"/>
    </p:cViewPr>
  </p:sorterViewPr>
  <p:notesViewPr>
    <p:cSldViewPr>
      <p:cViewPr varScale="1">
        <p:scale>
          <a:sx n="53" d="100"/>
          <a:sy n="53" d="100"/>
        </p:scale>
        <p:origin x="-2868" y="-90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3.xml"/><Relationship Id="rId1" Type="http://schemas.microsoft.com/office/2011/relationships/chartStyle" Target="style3.xml"/><Relationship Id="rId4" Type="http://schemas.openxmlformats.org/officeDocument/2006/relationships/chartUserShapes" Target="../drawings/drawing1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4.xml"/><Relationship Id="rId1" Type="http://schemas.microsoft.com/office/2011/relationships/chartStyle" Target="style4.xml"/><Relationship Id="rId4" Type="http://schemas.openxmlformats.org/officeDocument/2006/relationships/chartUserShapes" Target="../drawings/drawing2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5.xml"/><Relationship Id="rId1" Type="http://schemas.microsoft.com/office/2011/relationships/chartStyle" Target="style5.xml"/><Relationship Id="rId4" Type="http://schemas.openxmlformats.org/officeDocument/2006/relationships/chartUserShapes" Target="../drawings/drawing3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6.xml"/><Relationship Id="rId1" Type="http://schemas.microsoft.com/office/2011/relationships/chartStyle" Target="style6.xml"/><Relationship Id="rId4" Type="http://schemas.openxmlformats.org/officeDocument/2006/relationships/chartUserShapes" Target="../drawings/drawing4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7.xml"/><Relationship Id="rId1" Type="http://schemas.microsoft.com/office/2011/relationships/chartStyle" Target="style7.xml"/><Relationship Id="rId4" Type="http://schemas.openxmlformats.org/officeDocument/2006/relationships/chartUserShapes" Target="../drawings/drawing5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8.xml"/><Relationship Id="rId1" Type="http://schemas.microsoft.com/office/2011/relationships/chartStyle" Target="style8.xml"/><Relationship Id="rId4" Type="http://schemas.openxmlformats.org/officeDocument/2006/relationships/chartUserShapes" Target="../drawings/drawing6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9.xml"/><Relationship Id="rId1" Type="http://schemas.microsoft.com/office/2011/relationships/chartStyle" Target="style9.xml"/><Relationship Id="rId4" Type="http://schemas.openxmlformats.org/officeDocument/2006/relationships/chartUserShapes" Target="../drawings/drawing7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0.xml"/><Relationship Id="rId1" Type="http://schemas.microsoft.com/office/2011/relationships/chartStyle" Target="style10.xml"/><Relationship Id="rId4" Type="http://schemas.openxmlformats.org/officeDocument/2006/relationships/chartUserShapes" Target="../drawings/drawing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1.xml"/><Relationship Id="rId1" Type="http://schemas.microsoft.com/office/2011/relationships/chartStyle" Target="style11.xml"/><Relationship Id="rId4" Type="http://schemas.openxmlformats.org/officeDocument/2006/relationships/chartUserShapes" Target="../drawings/drawing9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2.xml"/><Relationship Id="rId1" Type="http://schemas.microsoft.com/office/2011/relationships/chartStyle" Target="style12.xml"/><Relationship Id="rId4" Type="http://schemas.openxmlformats.org/officeDocument/2006/relationships/chartUserShapes" Target="../drawings/drawing10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3.xml"/><Relationship Id="rId1" Type="http://schemas.microsoft.com/office/2011/relationships/chartStyle" Target="style13.xml"/><Relationship Id="rId4" Type="http://schemas.openxmlformats.org/officeDocument/2006/relationships/chartUserShapes" Target="../drawings/drawing11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4.xml"/><Relationship Id="rId1" Type="http://schemas.microsoft.com/office/2011/relationships/chartStyle" Target="style14.xml"/><Relationship Id="rId4" Type="http://schemas.openxmlformats.org/officeDocument/2006/relationships/chartUserShapes" Target="../drawings/drawing12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5.xlsx"/><Relationship Id="rId2" Type="http://schemas.microsoft.com/office/2011/relationships/chartColorStyle" Target="colors15.xml"/><Relationship Id="rId1" Type="http://schemas.microsoft.com/office/2011/relationships/chartStyle" Target="style15.xml"/><Relationship Id="rId4" Type="http://schemas.openxmlformats.org/officeDocument/2006/relationships/chartUserShapes" Target="../drawings/drawing1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ChemoNaive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71-46A4-BDD0-AE6DA756BB3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71-46A4-BDD0-AE6DA756BB3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FF-447A-98A9-FDAD239E1B70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71-46A4-BDD0-AE6DA756BB3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71-46A4-BDD0-AE6DA756BB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CD31/45 neg</c:v>
                </c:pt>
                <c:pt idx="1">
                  <c:v>CD31/45 pos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75</c:v>
                </c:pt>
                <c:pt idx="1">
                  <c:v>25</c:v>
                </c:pt>
                <c:pt idx="3">
                  <c:v>0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1-46A4-BDD0-AE6DA756B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 NAC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CE-4171-AC8E-BF31D49550A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E-4171-AC8E-BF31D49550A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33-4E76-9DFA-D80BD227CD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E-4171-AC8E-BF31D49550A5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CE-4171-AC8E-BF31D49550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2"/>
                <c:pt idx="0">
                  <c:v>CD31/45 neg 75</c:v>
                </c:pt>
                <c:pt idx="1">
                  <c:v>CD31/45 pos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87</c:v>
                </c:pt>
                <c:pt idx="1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CE-4171-AC8E-BF31D4955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ChemoNaive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71-46A4-BDD0-AE6DA756BB3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71-46A4-BDD0-AE6DA756BB3D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FF-447A-98A9-FDAD239E1B70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71-46A4-BDD0-AE6DA756BB3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71-46A4-BDD0-AE6DA756BB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1-46A4-BDD0-AE6DA756B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63677385237247"/>
          <c:y val="0.16028387641444303"/>
          <c:w val="0.71455463491900117"/>
          <c:h val="0.6832928696412948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 NAC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CE-4171-AC8E-BF31D49550A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E-4171-AC8E-BF31D49550A5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33-4E76-9DFA-D80BD227CDD5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E-4171-AC8E-BF31D49550A5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CE-4171-AC8E-BF31D49550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13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CE-4171-AC8E-BF31D4955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409741226441005"/>
          <c:y val="0.20643998343282552"/>
          <c:w val="0.85139224105004552"/>
          <c:h val="0.5395077664472267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naïve</c:v>
                </c:pt>
              </c:strCache>
            </c:strRef>
          </c:tx>
          <c:spPr>
            <a:solidFill>
              <a:srgbClr val="F43CB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EpCam</c:v>
                </c:pt>
                <c:pt idx="1">
                  <c:v>CD44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3.88</c:v>
                </c:pt>
                <c:pt idx="1">
                  <c:v>41.81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3372-4323-ACAF-60D822F6E8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NAC</c:v>
                </c:pt>
              </c:strCache>
            </c:strRef>
          </c:tx>
          <c:spPr>
            <a:solidFill>
              <a:srgbClr val="6699FF"/>
            </a:solidFill>
            <a:ln>
              <a:noFill/>
            </a:ln>
            <a:effectLst/>
          </c:spPr>
          <c:invertIfNegative val="0"/>
          <c:cat>
            <c:strRef>
              <c:f>Sheet1!$A$2:$A$5</c:f>
              <c:strCache>
                <c:ptCount val="2"/>
                <c:pt idx="0">
                  <c:v>EpCam</c:v>
                </c:pt>
                <c:pt idx="1">
                  <c:v>CD44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2.88</c:v>
                </c:pt>
                <c:pt idx="1">
                  <c:v>27.42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3372-4323-ACAF-60D822F6E8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036072"/>
        <c:axId val="10036464"/>
      </c:barChart>
      <c:catAx>
        <c:axId val="100360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4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36464"/>
        <c:crosses val="autoZero"/>
        <c:auto val="1"/>
        <c:lblAlgn val="ctr"/>
        <c:lblOffset val="100"/>
        <c:noMultiLvlLbl val="0"/>
      </c:catAx>
      <c:valAx>
        <c:axId val="100364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036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29291992463687322"/>
          <c:y val="0.87213545028182948"/>
          <c:w val="0.39552281771230208"/>
          <c:h val="0.1010167376618906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ChemoNaive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71-46A4-BDD0-AE6DA756BB3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71-46A4-BDD0-AE6DA756BB3D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FF-447A-98A9-FDAD239E1B70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71-46A4-BDD0-AE6DA756BB3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71-46A4-BDD0-AE6DA756BB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1-46A4-BDD0-AE6DA756B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63677385237247"/>
          <c:y val="0.16028387641444303"/>
          <c:w val="0.71455463491900117"/>
          <c:h val="0.6832928696412948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 NAC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CE-4171-AC8E-BF31D49550A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E-4171-AC8E-BF31D49550A5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33-4E76-9DFA-D80BD227CDD5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E-4171-AC8E-BF31D49550A5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CE-4171-AC8E-BF31D49550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13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CE-4171-AC8E-BF31D4955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ChemoNaive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71-46A4-BDD0-AE6DA756BB3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71-46A4-BDD0-AE6DA756BB3D}"/>
              </c:ext>
            </c:extLst>
          </c:dPt>
          <c:dPt>
            <c:idx val="2"/>
            <c:bubble3D val="0"/>
            <c:explosion val="18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FF-447A-98A9-FDAD239E1B70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71-46A4-BDD0-AE6DA756BB3D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71-46A4-BDD0-AE6DA756BB3D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37</c:v>
                </c:pt>
                <c:pt idx="1">
                  <c:v>25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1-46A4-BDD0-AE6DA756B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63677385237247"/>
          <c:y val="0.16028387641444303"/>
          <c:w val="0.71455463491900117"/>
          <c:h val="0.68329286964129488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 NAC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CE-4171-AC8E-BF31D49550A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E-4171-AC8E-BF31D49550A5}"/>
              </c:ext>
            </c:extLst>
          </c:dPt>
          <c:dPt>
            <c:idx val="2"/>
            <c:bubble3D val="0"/>
            <c:explosion val="17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33-4E76-9DFA-D80BD227CDD5}"/>
              </c:ext>
            </c:extLst>
          </c:dPt>
          <c:dPt>
            <c:idx val="3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E-4171-AC8E-BF31D49550A5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CE-4171-AC8E-BF31D49550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CAF+</c:v>
                </c:pt>
                <c:pt idx="1">
                  <c:v>CD31/45 pos</c:v>
                </c:pt>
                <c:pt idx="2">
                  <c:v>stem/prog</c:v>
                </c:pt>
                <c:pt idx="3">
                  <c:v>tumor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</c:v>
                </c:pt>
                <c:pt idx="1">
                  <c:v>13</c:v>
                </c:pt>
                <c:pt idx="2">
                  <c:v>25</c:v>
                </c:pt>
                <c:pt idx="3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CE-4171-AC8E-BF31D4955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ChemoNaive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1171-46A4-BDD0-AE6DA756BB3D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1171-46A4-BDD0-AE6DA756BB3D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03FF-447A-98A9-FDAD239E1B70}"/>
              </c:ext>
            </c:extLst>
          </c:dPt>
          <c:dPt>
            <c:idx val="3"/>
            <c:bubble3D val="0"/>
            <c:spPr>
              <a:solidFill>
                <a:srgbClr val="99CC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1171-46A4-BDD0-AE6DA756BB3D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D7F6-4DBC-B81F-CB880C23D184}"/>
              </c:ext>
            </c:extLst>
          </c:dPt>
          <c:dPt>
            <c:idx val="5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D7F6-4DBC-B81F-CB880C23D184}"/>
              </c:ext>
            </c:extLst>
          </c:dPt>
          <c:dLbls>
            <c:dLbl>
              <c:idx val="2"/>
              <c:layout>
                <c:manualLayout>
                  <c:x val="-3.0893626504234176E-2"/>
                  <c:y val="-2.5805592871721673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03FF-447A-98A9-FDAD239E1B70}"/>
                </c:ext>
                <c:ext xmlns:c15="http://schemas.microsoft.com/office/drawing/2012/chart" uri="{CE6537A1-D6FC-4f65-9D91-7224C49458BB}"/>
              </c:extLst>
            </c:dLbl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1171-46A4-BDD0-AE6DA756BB3D}"/>
                </c:ex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6106571584212568E-3"/>
                  <c:y val="2.8606147537454947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solidFill>
                          <a:schemeClr val="bg1"/>
                        </a:solidFill>
                      </a:rPr>
                      <a:t>1.15</a:t>
                    </a:r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7F6-4DBC-B81F-CB880C23D184}"/>
                </c:ext>
                <c:ext xmlns:c15="http://schemas.microsoft.com/office/drawing/2012/chart" uri="{CE6537A1-D6FC-4f65-9D91-7224C49458BB}"/>
              </c:extLst>
            </c:dLbl>
            <c:dLbl>
              <c:idx val="5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7F6-4DBC-B81F-CB880C23D184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CAF+</c:v>
                </c:pt>
                <c:pt idx="1">
                  <c:v>CD31/45 pos</c:v>
                </c:pt>
                <c:pt idx="2">
                  <c:v>49f/24+</c:v>
                </c:pt>
                <c:pt idx="3">
                  <c:v>49f+/24-</c:v>
                </c:pt>
                <c:pt idx="4">
                  <c:v>49f-/24+</c:v>
                </c:pt>
                <c:pt idx="5">
                  <c:v>tumor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37</c:v>
                </c:pt>
                <c:pt idx="1">
                  <c:v>25</c:v>
                </c:pt>
                <c:pt idx="2">
                  <c:v>3.97</c:v>
                </c:pt>
                <c:pt idx="3">
                  <c:v>19.7</c:v>
                </c:pt>
                <c:pt idx="4">
                  <c:v>1.1499999999999999</c:v>
                </c:pt>
                <c:pt idx="5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1171-46A4-BDD0-AE6DA756BB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16563677385237247"/>
          <c:y val="0.12482026768508966"/>
          <c:w val="0.62515370624175426"/>
          <c:h val="0.63600794254523063"/>
        </c:manualLayout>
      </c:layout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Post NAC</c:v>
                </c:pt>
              </c:strCache>
            </c:strRef>
          </c:tx>
          <c:dPt>
            <c:idx val="0"/>
            <c:bubble3D val="0"/>
            <c:spPr>
              <a:solidFill>
                <a:srgbClr val="FFC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2ACE-4171-AC8E-BF31D49550A5}"/>
              </c:ext>
            </c:extLst>
          </c:dPt>
          <c:dPt>
            <c:idx val="1"/>
            <c:bubble3D val="0"/>
            <c:spPr>
              <a:solidFill>
                <a:srgbClr val="C0000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2ACE-4171-AC8E-BF31D49550A5}"/>
              </c:ext>
            </c:extLst>
          </c:dPt>
          <c:dPt>
            <c:idx val="2"/>
            <c:bubble3D val="0"/>
            <c:spPr>
              <a:solidFill>
                <a:srgbClr val="00B0F0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5-6A33-4E76-9DFA-D80BD227CDD5}"/>
              </c:ext>
            </c:extLst>
          </c:dPt>
          <c:dPt>
            <c:idx val="3"/>
            <c:bubble3D val="0"/>
            <c:spPr>
              <a:solidFill>
                <a:srgbClr val="99CC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2ACE-4171-AC8E-BF31D49550A5}"/>
              </c:ext>
            </c:extLst>
          </c:dPt>
          <c:dPt>
            <c:idx val="4"/>
            <c:bubble3D val="0"/>
            <c:spPr>
              <a:solidFill>
                <a:srgbClr val="66FFFF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8963-4146-A33A-C480179C6486}"/>
              </c:ext>
            </c:extLst>
          </c:dPt>
          <c:dPt>
            <c:idx val="5"/>
            <c:bubble3D val="0"/>
            <c:spPr>
              <a:solidFill>
                <a:srgbClr val="FF9933"/>
              </a:solidFill>
              <a:ln w="19050">
                <a:solidFill>
                  <a:schemeClr val="lt1"/>
                </a:solidFill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8963-4146-A33A-C480179C6486}"/>
              </c:ext>
            </c:extLst>
          </c:dPt>
          <c:dLbls>
            <c:dLbl>
              <c:idx val="3"/>
              <c:delete val="1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2ACE-4171-AC8E-BF31D49550A5}"/>
                </c:ex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600" b="0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 xmlns:c16r2="http://schemas.microsoft.com/office/drawing/2015/06/chart">
              <c:ext xmlns:c15="http://schemas.microsoft.com/office/drawing/2012/chart" uri="{CE6537A1-D6FC-4f65-9D91-7224C49458BB}"/>
            </c:extLst>
          </c:dLbls>
          <c:cat>
            <c:strRef>
              <c:f>Sheet1!$A$2:$A$7</c:f>
              <c:strCache>
                <c:ptCount val="6"/>
                <c:pt idx="0">
                  <c:v>CAF+</c:v>
                </c:pt>
                <c:pt idx="1">
                  <c:v>CD31/45 pos</c:v>
                </c:pt>
                <c:pt idx="2">
                  <c:v>49f/24+</c:v>
                </c:pt>
                <c:pt idx="3">
                  <c:v>49f+/24-</c:v>
                </c:pt>
                <c:pt idx="4">
                  <c:v>49f-/24+</c:v>
                </c:pt>
                <c:pt idx="5">
                  <c:v>tumor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49</c:v>
                </c:pt>
                <c:pt idx="1">
                  <c:v>13</c:v>
                </c:pt>
                <c:pt idx="2">
                  <c:v>1.5</c:v>
                </c:pt>
                <c:pt idx="3">
                  <c:v>20</c:v>
                </c:pt>
                <c:pt idx="4">
                  <c:v>3.16</c:v>
                </c:pt>
                <c:pt idx="5">
                  <c:v>13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ACE-4171-AC8E-BF31D49550A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6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5038598039859262E-2"/>
          <c:y val="4.4138206167120497E-2"/>
          <c:w val="0.87593736600327665"/>
          <c:h val="0.759723310739351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43CB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Sheet1!$C$19:$F$19</c:f>
                <c:numCache>
                  <c:formatCode>General</c:formatCode>
                  <c:ptCount val="4"/>
                  <c:pt idx="0">
                    <c:v>5.86</c:v>
                  </c:pt>
                  <c:pt idx="1">
                    <c:v>2.82</c:v>
                  </c:pt>
                  <c:pt idx="2">
                    <c:v>5.12</c:v>
                  </c:pt>
                  <c:pt idx="3">
                    <c:v>1.08</c:v>
                  </c:pt>
                </c:numCache>
              </c:numRef>
            </c:plus>
            <c:minus>
              <c:numRef>
                <c:f>Sheet1!$C$19:$F$19</c:f>
                <c:numCache>
                  <c:formatCode>General</c:formatCode>
                  <c:ptCount val="4"/>
                  <c:pt idx="0">
                    <c:v>5.86</c:v>
                  </c:pt>
                  <c:pt idx="1">
                    <c:v>2.82</c:v>
                  </c:pt>
                  <c:pt idx="2">
                    <c:v>5.12</c:v>
                  </c:pt>
                  <c:pt idx="3">
                    <c:v>1.08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Sheet1!$C$13:$F$13</c:f>
              <c:numCache>
                <c:formatCode>General</c:formatCode>
                <c:ptCount val="4"/>
                <c:pt idx="0">
                  <c:v>44.68</c:v>
                </c:pt>
                <c:pt idx="1">
                  <c:v>7.94</c:v>
                </c:pt>
                <c:pt idx="2">
                  <c:v>29.19</c:v>
                </c:pt>
                <c:pt idx="3">
                  <c:v>3.68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B355-4F0C-8CA4-76B30BD2F24D}"/>
            </c:ext>
          </c:extLst>
        </c:ser>
        <c:ser>
          <c:idx val="1"/>
          <c:order val="1"/>
          <c:spPr>
            <a:solidFill>
              <a:srgbClr val="6699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Sheet1!$C$20:$G$20</c:f>
                <c:numCache>
                  <c:formatCode>General</c:formatCode>
                  <c:ptCount val="5"/>
                  <c:pt idx="0">
                    <c:v>13.45</c:v>
                  </c:pt>
                  <c:pt idx="1">
                    <c:v>1.18</c:v>
                  </c:pt>
                  <c:pt idx="2">
                    <c:v>12.38</c:v>
                  </c:pt>
                  <c:pt idx="3">
                    <c:v>2.11</c:v>
                  </c:pt>
                </c:numCache>
              </c:numRef>
            </c:plus>
            <c:minus>
              <c:numRef>
                <c:f>Sheet1!$C$20:$G$20</c:f>
                <c:numCache>
                  <c:formatCode>General</c:formatCode>
                  <c:ptCount val="5"/>
                  <c:pt idx="0">
                    <c:v>13.45</c:v>
                  </c:pt>
                  <c:pt idx="1">
                    <c:v>1.18</c:v>
                  </c:pt>
                  <c:pt idx="2">
                    <c:v>12.38</c:v>
                  </c:pt>
                  <c:pt idx="3">
                    <c:v>2.11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Sheet1!$C$14:$F$14</c:f>
              <c:numCache>
                <c:formatCode>General</c:formatCode>
                <c:ptCount val="4"/>
                <c:pt idx="0">
                  <c:v>36.340000000000003</c:v>
                </c:pt>
                <c:pt idx="1">
                  <c:v>1.48</c:v>
                </c:pt>
                <c:pt idx="2">
                  <c:v>20.71</c:v>
                </c:pt>
                <c:pt idx="3">
                  <c:v>2.88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B355-4F0C-8CA4-76B30BD2F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336792"/>
        <c:axId val="254337184"/>
      </c:barChart>
      <c:catAx>
        <c:axId val="254336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37184"/>
        <c:crosses val="autoZero"/>
        <c:auto val="1"/>
        <c:lblAlgn val="ctr"/>
        <c:lblOffset val="100"/>
        <c:noMultiLvlLbl val="0"/>
      </c:catAx>
      <c:valAx>
        <c:axId val="254337184"/>
        <c:scaling>
          <c:orientation val="minMax"/>
          <c:max val="55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367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9949708369787109"/>
          <c:y val="0.91200555812876316"/>
          <c:w val="0.55953295421405658"/>
          <c:h val="8.799444187123668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43CB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Sheet1!$D$37:$G$37</c:f>
                <c:numCache>
                  <c:formatCode>General</c:formatCode>
                  <c:ptCount val="4"/>
                  <c:pt idx="0">
                    <c:v>4.4000000000000004</c:v>
                  </c:pt>
                  <c:pt idx="1">
                    <c:v>3.41</c:v>
                  </c:pt>
                  <c:pt idx="2">
                    <c:v>2.67</c:v>
                  </c:pt>
                  <c:pt idx="3">
                    <c:v>4.51</c:v>
                  </c:pt>
                </c:numCache>
              </c:numRef>
            </c:plus>
            <c:minus>
              <c:numRef>
                <c:f>Sheet1!$D$37:$G$37</c:f>
                <c:numCache>
                  <c:formatCode>General</c:formatCode>
                  <c:ptCount val="4"/>
                  <c:pt idx="0">
                    <c:v>4.4000000000000004</c:v>
                  </c:pt>
                  <c:pt idx="1">
                    <c:v>3.41</c:v>
                  </c:pt>
                  <c:pt idx="2">
                    <c:v>2.67</c:v>
                  </c:pt>
                  <c:pt idx="3">
                    <c:v>4.51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Sheet1!$D$30:$G$30</c:f>
              <c:numCache>
                <c:formatCode>General</c:formatCode>
                <c:ptCount val="4"/>
                <c:pt idx="0">
                  <c:v>36.229999999999997</c:v>
                </c:pt>
                <c:pt idx="1">
                  <c:v>24.79</c:v>
                </c:pt>
                <c:pt idx="2">
                  <c:v>21.17</c:v>
                </c:pt>
                <c:pt idx="3">
                  <c:v>41.81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2C6D-4894-8BE2-028E60565AE8}"/>
            </c:ext>
          </c:extLst>
        </c:ser>
        <c:ser>
          <c:idx val="1"/>
          <c:order val="1"/>
          <c:spPr>
            <a:solidFill>
              <a:srgbClr val="6699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Sheet1!$D$38:$G$38</c:f>
                <c:numCache>
                  <c:formatCode>General</c:formatCode>
                  <c:ptCount val="4"/>
                  <c:pt idx="0">
                    <c:v>13.16</c:v>
                  </c:pt>
                  <c:pt idx="1">
                    <c:v>8.86</c:v>
                  </c:pt>
                  <c:pt idx="2">
                    <c:v>9.48</c:v>
                  </c:pt>
                  <c:pt idx="3">
                    <c:v>11.08</c:v>
                  </c:pt>
                </c:numCache>
              </c:numRef>
            </c:plus>
            <c:minus>
              <c:numRef>
                <c:f>Sheet1!$D$38:$G$38</c:f>
                <c:numCache>
                  <c:formatCode>General</c:formatCode>
                  <c:ptCount val="4"/>
                  <c:pt idx="0">
                    <c:v>13.16</c:v>
                  </c:pt>
                  <c:pt idx="1">
                    <c:v>8.86</c:v>
                  </c:pt>
                  <c:pt idx="2">
                    <c:v>9.48</c:v>
                  </c:pt>
                  <c:pt idx="3">
                    <c:v>11.08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Sheet1!$D$31:$G$31</c:f>
              <c:numCache>
                <c:formatCode>General</c:formatCode>
                <c:ptCount val="4"/>
                <c:pt idx="0">
                  <c:v>59.2</c:v>
                </c:pt>
                <c:pt idx="1">
                  <c:v>38.229999999999997</c:v>
                </c:pt>
                <c:pt idx="2">
                  <c:v>24.47</c:v>
                </c:pt>
                <c:pt idx="3">
                  <c:v>27.47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2C6D-4894-8BE2-028E60565A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4337968"/>
        <c:axId val="254338360"/>
      </c:barChart>
      <c:catAx>
        <c:axId val="25433796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38360"/>
        <c:crosses val="autoZero"/>
        <c:auto val="1"/>
        <c:lblAlgn val="ctr"/>
        <c:lblOffset val="100"/>
        <c:noMultiLvlLbl val="0"/>
      </c:catAx>
      <c:valAx>
        <c:axId val="2543383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4337968"/>
        <c:crosses val="autoZero"/>
        <c:crossBetween val="between"/>
      </c:valAx>
      <c:spPr>
        <a:noFill/>
        <a:ln>
          <a:solidFill>
            <a:schemeClr val="accent2">
              <a:lumMod val="50000"/>
            </a:schemeClr>
          </a:solidFill>
        </a:ln>
        <a:effectLst/>
      </c:spPr>
    </c:plotArea>
    <c:legend>
      <c:legendPos val="b"/>
      <c:layout>
        <c:manualLayout>
          <c:xMode val="edge"/>
          <c:yMode val="edge"/>
          <c:x val="0.14808277747128742"/>
          <c:y val="0.91947069116360458"/>
          <c:w val="0.65287903104468625"/>
          <c:h val="7.1640419947506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14741907261592E-2"/>
          <c:y val="2.5078868216480948E-2"/>
          <c:w val="0.90542492533260932"/>
          <c:h val="0.798517880577427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4AAE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15-476D-80F4-6EB0433C4FB5}"/>
              </c:ext>
            </c:extLst>
          </c:dPt>
          <c:dPt>
            <c:idx val="1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15-476D-80F4-6EB0433C4FB5}"/>
              </c:ext>
            </c:extLst>
          </c:dPt>
          <c:dPt>
            <c:idx val="2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515-476D-80F4-6EB0433C4FB5}"/>
              </c:ext>
            </c:extLst>
          </c:dPt>
          <c:dPt>
            <c:idx val="3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515-476D-80F4-6EB0433C4FB5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Sheet1!$M$2:$P$2</c:f>
                <c:numCache>
                  <c:formatCode>General</c:formatCode>
                  <c:ptCount val="4"/>
                  <c:pt idx="0">
                    <c:v>1.27</c:v>
                  </c:pt>
                  <c:pt idx="1">
                    <c:v>2.2999999999999998</c:v>
                  </c:pt>
                  <c:pt idx="2">
                    <c:v>0.82</c:v>
                  </c:pt>
                  <c:pt idx="3">
                    <c:v>2.74</c:v>
                  </c:pt>
                </c:numCache>
              </c:numRef>
            </c:plus>
            <c:minus>
              <c:numRef>
                <c:f>Sheet1!$M$2:$P$2</c:f>
                <c:numCache>
                  <c:formatCode>General</c:formatCode>
                  <c:ptCount val="4"/>
                  <c:pt idx="0">
                    <c:v>1.27</c:v>
                  </c:pt>
                  <c:pt idx="1">
                    <c:v>2.2999999999999998</c:v>
                  </c:pt>
                  <c:pt idx="2">
                    <c:v>0.82</c:v>
                  </c:pt>
                  <c:pt idx="3">
                    <c:v>2.74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Sheet1!$H$2:$K$2</c:f>
              <c:numCache>
                <c:formatCode>General</c:formatCode>
                <c:ptCount val="4"/>
                <c:pt idx="0">
                  <c:v>4.22</c:v>
                </c:pt>
                <c:pt idx="1">
                  <c:v>19.72</c:v>
                </c:pt>
                <c:pt idx="2">
                  <c:v>1.3</c:v>
                </c:pt>
                <c:pt idx="3">
                  <c:v>36.94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81-48CD-97F1-A56A854208A2}"/>
            </c:ext>
          </c:extLst>
        </c:ser>
        <c:ser>
          <c:idx val="1"/>
          <c:order val="1"/>
          <c:spPr>
            <a:solidFill>
              <a:srgbClr val="6699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Sheet1!$M$3:$P$3</c:f>
                <c:numCache>
                  <c:formatCode>General</c:formatCode>
                  <c:ptCount val="4"/>
                  <c:pt idx="0">
                    <c:v>1.21</c:v>
                  </c:pt>
                  <c:pt idx="1">
                    <c:v>6.11</c:v>
                  </c:pt>
                  <c:pt idx="2">
                    <c:v>0.95</c:v>
                  </c:pt>
                  <c:pt idx="3">
                    <c:v>8.81</c:v>
                  </c:pt>
                </c:numCache>
              </c:numRef>
            </c:plus>
            <c:minus>
              <c:numRef>
                <c:f>Sheet1!$M$3:$P$3</c:f>
                <c:numCache>
                  <c:formatCode>General</c:formatCode>
                  <c:ptCount val="4"/>
                  <c:pt idx="0">
                    <c:v>1.21</c:v>
                  </c:pt>
                  <c:pt idx="1">
                    <c:v>6.11</c:v>
                  </c:pt>
                  <c:pt idx="2">
                    <c:v>0.95</c:v>
                  </c:pt>
                  <c:pt idx="3">
                    <c:v>8.81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Sheet1!$H$3:$K$3</c:f>
              <c:numCache>
                <c:formatCode>General</c:formatCode>
                <c:ptCount val="4"/>
                <c:pt idx="0">
                  <c:v>1.55</c:v>
                </c:pt>
                <c:pt idx="1">
                  <c:v>20.02</c:v>
                </c:pt>
                <c:pt idx="2">
                  <c:v>3.16</c:v>
                </c:pt>
                <c:pt idx="3">
                  <c:v>49.63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81-48CD-97F1-A56A85420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088280"/>
        <c:axId val="255088672"/>
      </c:barChart>
      <c:catAx>
        <c:axId val="255088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88672"/>
        <c:crosses val="autoZero"/>
        <c:auto val="1"/>
        <c:lblAlgn val="ctr"/>
        <c:lblOffset val="100"/>
        <c:noMultiLvlLbl val="0"/>
      </c:catAx>
      <c:valAx>
        <c:axId val="255088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88280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2618871715109687"/>
          <c:y val="0.94291162298742504"/>
          <c:w val="0.46902174265253882"/>
          <c:h val="4.2163003878246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9.3314741907261592E-2"/>
          <c:y val="2.5078868216480948E-2"/>
          <c:w val="0.90542492533260932"/>
          <c:h val="0.7985178805774277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F4AAEB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3-3515-476D-80F4-6EB0433C4FB5}"/>
              </c:ext>
            </c:extLst>
          </c:dPt>
          <c:dPt>
            <c:idx val="1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1-3515-476D-80F4-6EB0433C4FB5}"/>
              </c:ext>
            </c:extLst>
          </c:dPt>
          <c:dPt>
            <c:idx val="2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2-3515-476D-80F4-6EB0433C4FB5}"/>
              </c:ext>
            </c:extLst>
          </c:dPt>
          <c:dPt>
            <c:idx val="3"/>
            <c:invertIfNegative val="0"/>
            <c:bubble3D val="0"/>
            <c:spPr>
              <a:solidFill>
                <a:srgbClr val="F43CBF"/>
              </a:solidFill>
              <a:ln>
                <a:noFill/>
              </a:ln>
              <a:effectLst/>
            </c:spPr>
            <c:extLst xmlns:c16r2="http://schemas.microsoft.com/office/drawing/2015/06/chart">
              <c:ext xmlns:c16="http://schemas.microsoft.com/office/drawing/2014/chart" uri="{C3380CC4-5D6E-409C-BE32-E72D297353CC}">
                <c16:uniqueId val="{00000000-3515-476D-80F4-6EB0433C4FB5}"/>
              </c:ext>
            </c:extLst>
          </c:dPt>
          <c:errBars>
            <c:errBarType val="both"/>
            <c:errValType val="cust"/>
            <c:noEndCap val="0"/>
            <c:plus>
              <c:numRef>
                <c:f>Sheet1!$M$2:$P$2</c:f>
                <c:numCache>
                  <c:formatCode>General</c:formatCode>
                  <c:ptCount val="4"/>
                  <c:pt idx="0">
                    <c:v>1.27</c:v>
                  </c:pt>
                  <c:pt idx="1">
                    <c:v>2.2999999999999998</c:v>
                  </c:pt>
                  <c:pt idx="2">
                    <c:v>0.82</c:v>
                  </c:pt>
                  <c:pt idx="3">
                    <c:v>2.74</c:v>
                  </c:pt>
                </c:numCache>
              </c:numRef>
            </c:plus>
            <c:minus>
              <c:numRef>
                <c:f>Sheet1!$M$2:$P$2</c:f>
                <c:numCache>
                  <c:formatCode>General</c:formatCode>
                  <c:ptCount val="4"/>
                  <c:pt idx="0">
                    <c:v>1.27</c:v>
                  </c:pt>
                  <c:pt idx="1">
                    <c:v>2.2999999999999998</c:v>
                  </c:pt>
                  <c:pt idx="2">
                    <c:v>0.82</c:v>
                  </c:pt>
                  <c:pt idx="3">
                    <c:v>2.74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Sheet1!$H$2:$K$2</c:f>
              <c:numCache>
                <c:formatCode>General</c:formatCode>
                <c:ptCount val="4"/>
                <c:pt idx="0">
                  <c:v>4.22</c:v>
                </c:pt>
                <c:pt idx="1">
                  <c:v>19.72</c:v>
                </c:pt>
                <c:pt idx="2">
                  <c:v>1.3</c:v>
                </c:pt>
                <c:pt idx="3">
                  <c:v>36.94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0-8D81-48CD-97F1-A56A854208A2}"/>
            </c:ext>
          </c:extLst>
        </c:ser>
        <c:ser>
          <c:idx val="1"/>
          <c:order val="1"/>
          <c:spPr>
            <a:solidFill>
              <a:srgbClr val="6699FF"/>
            </a:solidFill>
            <a:ln>
              <a:noFill/>
            </a:ln>
            <a:effectLst/>
          </c:spPr>
          <c:invertIfNegative val="0"/>
          <c:errBars>
            <c:errBarType val="both"/>
            <c:errValType val="cust"/>
            <c:noEndCap val="0"/>
            <c:plus>
              <c:numRef>
                <c:f>Sheet1!$M$3:$P$3</c:f>
                <c:numCache>
                  <c:formatCode>General</c:formatCode>
                  <c:ptCount val="4"/>
                  <c:pt idx="0">
                    <c:v>1.21</c:v>
                  </c:pt>
                  <c:pt idx="1">
                    <c:v>6.11</c:v>
                  </c:pt>
                  <c:pt idx="2">
                    <c:v>0.95</c:v>
                  </c:pt>
                  <c:pt idx="3">
                    <c:v>8.81</c:v>
                  </c:pt>
                </c:numCache>
              </c:numRef>
            </c:plus>
            <c:minus>
              <c:numRef>
                <c:f>Sheet1!$M$3:$P$3</c:f>
                <c:numCache>
                  <c:formatCode>General</c:formatCode>
                  <c:ptCount val="4"/>
                  <c:pt idx="0">
                    <c:v>1.21</c:v>
                  </c:pt>
                  <c:pt idx="1">
                    <c:v>6.11</c:v>
                  </c:pt>
                  <c:pt idx="2">
                    <c:v>0.95</c:v>
                  </c:pt>
                  <c:pt idx="3">
                    <c:v>8.81</c:v>
                  </c:pt>
                </c:numCache>
              </c:numRef>
            </c:minus>
            <c:spPr>
              <a:noFill/>
              <a:ln w="9525" cap="flat" cmpd="sng" algn="ctr">
                <a:solidFill>
                  <a:schemeClr val="bg1"/>
                </a:solidFill>
                <a:round/>
              </a:ln>
              <a:effectLst/>
            </c:spPr>
          </c:errBars>
          <c:val>
            <c:numRef>
              <c:f>Sheet1!$H$3:$K$3</c:f>
              <c:numCache>
                <c:formatCode>General</c:formatCode>
                <c:ptCount val="4"/>
                <c:pt idx="0">
                  <c:v>1.55</c:v>
                </c:pt>
                <c:pt idx="1">
                  <c:v>20.02</c:v>
                </c:pt>
                <c:pt idx="2">
                  <c:v>3.16</c:v>
                </c:pt>
                <c:pt idx="3">
                  <c:v>49.63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1-8D81-48CD-97F1-A56A854208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5089456"/>
        <c:axId val="255089848"/>
      </c:barChart>
      <c:catAx>
        <c:axId val="25508945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89848"/>
        <c:crosses val="autoZero"/>
        <c:auto val="1"/>
        <c:lblAlgn val="ctr"/>
        <c:lblOffset val="100"/>
        <c:noMultiLvlLbl val="0"/>
      </c:catAx>
      <c:valAx>
        <c:axId val="2550898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5089456"/>
        <c:crosses val="autoZero"/>
        <c:crossBetween val="between"/>
      </c:valAx>
      <c:spPr>
        <a:noFill/>
        <a:ln w="25400">
          <a:noFill/>
        </a:ln>
        <a:effectLst/>
      </c:spPr>
    </c:plotArea>
    <c:legend>
      <c:legendPos val="b"/>
      <c:layout>
        <c:manualLayout>
          <c:xMode val="edge"/>
          <c:yMode val="edge"/>
          <c:x val="0.32618871715109687"/>
          <c:y val="0.94291162298742504"/>
          <c:w val="0.46902174265253882"/>
          <c:h val="4.216300387824657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00" b="0" i="0" u="none" strike="noStrike" kern="1200" baseline="0">
              <a:solidFill>
                <a:schemeClr val="bg1"/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0.3467</cdr:x>
      <cdr:y>0.19505</cdr:y>
    </cdr:from>
    <cdr:to>
      <cdr:x>0.51651</cdr:x>
      <cdr:y>0.40783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0175" y="838200"/>
          <a:ext cx="685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600" dirty="0"/>
            <a:t>13</a:t>
          </a:r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0.4033</cdr:x>
      <cdr:y>0.26598</cdr:y>
    </cdr:from>
    <cdr:to>
      <cdr:x>0.49764</cdr:x>
      <cdr:y>0.31917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8775" y="11430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0.3467</cdr:x>
      <cdr:y>0.23051</cdr:y>
    </cdr:from>
    <cdr:to>
      <cdr:x>0.57311</cdr:x>
      <cdr:y>0.4433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00175" y="990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/>
            <a:t>13</a:t>
          </a:r>
        </a:p>
      </cdr:txBody>
    </cdr:sp>
  </cdr:relSizeAnchor>
</c:userShapes>
</file>

<file path=ppt/drawings/drawing3.xml><?xml version="1.0" encoding="utf-8"?>
<c:userShapes xmlns:c="http://schemas.openxmlformats.org/drawingml/2006/chart">
  <cdr:relSizeAnchor xmlns:cdr="http://schemas.openxmlformats.org/drawingml/2006/chartDrawing">
    <cdr:from>
      <cdr:x>0.2043</cdr:x>
      <cdr:y>0.68852</cdr:y>
    </cdr:from>
    <cdr:to>
      <cdr:x>0.2043</cdr:x>
      <cdr:y>0.72131</cdr:y>
    </cdr:to>
    <cdr:cxnSp macro="">
      <cdr:nvCxnSpPr>
        <cdr:cNvPr id="3" name="Straight Connector 2"/>
        <cdr:cNvCxnSpPr/>
      </cdr:nvCxnSpPr>
      <cdr:spPr>
        <a:xfrm xmlns:a="http://schemas.openxmlformats.org/drawingml/2006/main">
          <a:off x="1447800" y="3200400"/>
          <a:ext cx="0" cy="152400"/>
        </a:xfrm>
        <a:prstGeom xmlns:a="http://schemas.openxmlformats.org/drawingml/2006/main" prst="line">
          <a:avLst/>
        </a:prstGeom>
        <a:ln xmlns:a="http://schemas.openxmlformats.org/drawingml/2006/main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0.26882</cdr:x>
      <cdr:y>0.68852</cdr:y>
    </cdr:from>
    <cdr:to>
      <cdr:x>0.26882</cdr:x>
      <cdr:y>0.7377</cdr:y>
    </cdr:to>
    <cdr:cxnSp macro="">
      <cdr:nvCxnSpPr>
        <cdr:cNvPr id="5" name="Straight Connector 4"/>
        <cdr:cNvCxnSpPr/>
      </cdr:nvCxnSpPr>
      <cdr:spPr>
        <a:xfrm xmlns:a="http://schemas.openxmlformats.org/drawingml/2006/main">
          <a:off x="1905000" y="3200400"/>
          <a:ext cx="0" cy="2286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0.41935</cdr:x>
      <cdr:y>0.21311</cdr:y>
    </cdr:from>
    <cdr:to>
      <cdr:x>0.41935</cdr:x>
      <cdr:y>0.27869</cdr:y>
    </cdr:to>
    <cdr:cxnSp macro="">
      <cdr:nvCxnSpPr>
        <cdr:cNvPr id="10" name="Straight Connector 9"/>
        <cdr:cNvCxnSpPr/>
      </cdr:nvCxnSpPr>
      <cdr:spPr>
        <a:xfrm xmlns:a="http://schemas.openxmlformats.org/drawingml/2006/main">
          <a:off x="2971800" y="990600"/>
          <a:ext cx="0" cy="3048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0.48387</cdr:x>
      <cdr:y>0.29508</cdr:y>
    </cdr:from>
    <cdr:to>
      <cdr:x>0.48387</cdr:x>
      <cdr:y>0.55738</cdr:y>
    </cdr:to>
    <cdr:cxnSp macro="">
      <cdr:nvCxnSpPr>
        <cdr:cNvPr id="14" name="Straight Connector 13"/>
        <cdr:cNvCxnSpPr/>
      </cdr:nvCxnSpPr>
      <cdr:spPr>
        <a:xfrm xmlns:a="http://schemas.openxmlformats.org/drawingml/2006/main" flipV="1">
          <a:off x="3429000" y="1371600"/>
          <a:ext cx="0" cy="1219200"/>
        </a:xfrm>
        <a:prstGeom xmlns:a="http://schemas.openxmlformats.org/drawingml/2006/main" prst="line">
          <a:avLst/>
        </a:prstGeom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0.4086</cdr:x>
      <cdr:y>0.09836</cdr:y>
    </cdr:from>
    <cdr:to>
      <cdr:x>0.53763</cdr:x>
      <cdr:y>0.29508</cdr:y>
    </cdr:to>
    <cdr:sp macro="" textlink="">
      <cdr:nvSpPr>
        <cdr:cNvPr id="15" name="TextBox 14"/>
        <cdr:cNvSpPr txBox="1"/>
      </cdr:nvSpPr>
      <cdr:spPr>
        <a:xfrm xmlns:a="http://schemas.openxmlformats.org/drawingml/2006/main">
          <a:off x="2895600" y="4572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</c:userShapes>
</file>

<file path=ppt/drawings/drawing4.xml><?xml version="1.0" encoding="utf-8"?>
<c:userShapes xmlns:c="http://schemas.openxmlformats.org/drawingml/2006/chart">
  <cdr:relSizeAnchor xmlns:cdr="http://schemas.openxmlformats.org/drawingml/2006/chartDrawing">
    <cdr:from>
      <cdr:x>0.3467</cdr:x>
      <cdr:y>0.19505</cdr:y>
    </cdr:from>
    <cdr:to>
      <cdr:x>0.51651</cdr:x>
      <cdr:y>0.40783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0175" y="838200"/>
          <a:ext cx="685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600" dirty="0"/>
            <a:t>13</a:t>
          </a:r>
        </a:p>
      </cdr:txBody>
    </cdr:sp>
  </cdr:relSizeAnchor>
</c:userShapes>
</file>

<file path=ppt/drawings/drawing5.xml><?xml version="1.0" encoding="utf-8"?>
<c:userShapes xmlns:c="http://schemas.openxmlformats.org/drawingml/2006/chart">
  <cdr:relSizeAnchor xmlns:cdr="http://schemas.openxmlformats.org/drawingml/2006/chartDrawing">
    <cdr:from>
      <cdr:x>0.4033</cdr:x>
      <cdr:y>0.26598</cdr:y>
    </cdr:from>
    <cdr:to>
      <cdr:x>0.49764</cdr:x>
      <cdr:y>0.31917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8775" y="11430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0.3467</cdr:x>
      <cdr:y>0.23051</cdr:y>
    </cdr:from>
    <cdr:to>
      <cdr:x>0.57311</cdr:x>
      <cdr:y>0.4433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00175" y="990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/>
            <a:t>13</a:t>
          </a:r>
        </a:p>
      </cdr:txBody>
    </cdr:sp>
  </cdr:relSizeAnchor>
</c:userShapes>
</file>

<file path=ppt/drawings/drawing6.xml><?xml version="1.0" encoding="utf-8"?>
<c:userShapes xmlns:c="http://schemas.openxmlformats.org/drawingml/2006/chart">
  <cdr:relSizeAnchor xmlns:cdr="http://schemas.openxmlformats.org/drawingml/2006/chartDrawing">
    <cdr:from>
      <cdr:x>0.3467</cdr:x>
      <cdr:y>0.19505</cdr:y>
    </cdr:from>
    <cdr:to>
      <cdr:x>0.51651</cdr:x>
      <cdr:y>0.40783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0175" y="838200"/>
          <a:ext cx="685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600" dirty="0"/>
            <a:t>13</a:t>
          </a:r>
        </a:p>
      </cdr:txBody>
    </cdr:sp>
  </cdr:relSizeAnchor>
</c:userShapes>
</file>

<file path=ppt/drawings/drawing7.xml><?xml version="1.0" encoding="utf-8"?>
<c:userShapes xmlns:c="http://schemas.openxmlformats.org/drawingml/2006/chart">
  <cdr:relSizeAnchor xmlns:cdr="http://schemas.openxmlformats.org/drawingml/2006/chartDrawing">
    <cdr:from>
      <cdr:x>0.4033</cdr:x>
      <cdr:y>0.26598</cdr:y>
    </cdr:from>
    <cdr:to>
      <cdr:x>0.49764</cdr:x>
      <cdr:y>0.31917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8775" y="11430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0.3467</cdr:x>
      <cdr:y>0.23051</cdr:y>
    </cdr:from>
    <cdr:to>
      <cdr:x>0.57311</cdr:x>
      <cdr:y>0.4433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400175" y="9906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/>
            <a:t>13</a:t>
          </a:r>
        </a:p>
      </cdr:txBody>
    </cdr:sp>
  </cdr:relSizeAnchor>
</c:userShapes>
</file>

<file path=ppt/drawings/drawing8.xml><?xml version="1.0" encoding="utf-8"?>
<c:userShapes xmlns:c="http://schemas.openxmlformats.org/drawingml/2006/chart">
  <cdr:relSizeAnchor xmlns:cdr="http://schemas.openxmlformats.org/drawingml/2006/chartDrawing">
    <cdr:from>
      <cdr:x>0.3467</cdr:x>
      <cdr:y>0.19505</cdr:y>
    </cdr:from>
    <cdr:to>
      <cdr:x>0.51651</cdr:x>
      <cdr:y>0.40783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400175" y="838200"/>
          <a:ext cx="6858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600" dirty="0">
              <a:solidFill>
                <a:schemeClr val="bg1"/>
              </a:solidFill>
            </a:rPr>
            <a:t>13</a:t>
          </a:r>
        </a:p>
      </cdr:txBody>
    </cdr:sp>
  </cdr:relSizeAnchor>
  <cdr:relSizeAnchor xmlns:cdr="http://schemas.openxmlformats.org/drawingml/2006/chartDrawing">
    <cdr:from>
      <cdr:x>0.25991</cdr:x>
      <cdr:y>0.40783</cdr:y>
    </cdr:from>
    <cdr:to>
      <cdr:x>0.38443</cdr:x>
      <cdr:y>0.49649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1049656" y="1752600"/>
          <a:ext cx="502919" cy="3810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0.16038</cdr:x>
      <cdr:y>0.39361</cdr:y>
    </cdr:from>
    <cdr:to>
      <cdr:x>0.38679</cdr:x>
      <cdr:y>0.60639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647700" y="1691481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800" dirty="0">
              <a:solidFill>
                <a:schemeClr val="tx1"/>
              </a:solidFill>
            </a:rPr>
            <a:t>19.7</a:t>
          </a:r>
        </a:p>
      </cdr:txBody>
    </cdr:sp>
  </cdr:relSizeAnchor>
</c:userShapes>
</file>

<file path=ppt/drawings/drawing9.xml><?xml version="1.0" encoding="utf-8"?>
<c:userShapes xmlns:c="http://schemas.openxmlformats.org/drawingml/2006/chart">
  <cdr:relSizeAnchor xmlns:cdr="http://schemas.openxmlformats.org/drawingml/2006/chartDrawing">
    <cdr:from>
      <cdr:x>0.4033</cdr:x>
      <cdr:y>0.26598</cdr:y>
    </cdr:from>
    <cdr:to>
      <cdr:x>0.49764</cdr:x>
      <cdr:y>0.31917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1628775" y="1143000"/>
          <a:ext cx="381000" cy="2286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0.19161</cdr:x>
      <cdr:y>0.42556</cdr:y>
    </cdr:from>
    <cdr:to>
      <cdr:x>0.40076</cdr:x>
      <cdr:y>0.63834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837715" y="18288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800" dirty="0"/>
            <a:t>20</a:t>
          </a:r>
        </a:p>
      </cdr:txBody>
    </cdr:sp>
  </cdr:relSizeAnchor>
</c:userShapes>
</file>

<file path=ppt/drawings/drawing10.xml><?xml version="1.0" encoding="utf-8"?>
<c:userShapes xmlns:c="http://schemas.openxmlformats.org/drawingml/2006/chart">
  <cdr:relSizeAnchor xmlns:cdr="http://schemas.openxmlformats.org/drawingml/2006/chartDrawing">
    <cdr:from>
      <cdr:x>0.29442</cdr:x>
      <cdr:y>0.92215</cdr:y>
    </cdr:from>
    <cdr:to>
      <cdr:x>0.50348</cdr:x>
      <cdr:y>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2107928" y="4821772"/>
          <a:ext cx="1496799" cy="407054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dirty="0"/>
            <a:t>NAIVE</a:t>
          </a:r>
        </a:p>
      </cdr:txBody>
    </cdr:sp>
  </cdr:relSizeAnchor>
  <cdr:relSizeAnchor xmlns:cdr="http://schemas.openxmlformats.org/drawingml/2006/chartDrawing">
    <cdr:from>
      <cdr:x>0.54013</cdr:x>
      <cdr:y>0.92472</cdr:y>
    </cdr:from>
    <cdr:to>
      <cdr:x>0.72828</cdr:x>
      <cdr:y>1</cdr:y>
    </cdr:to>
    <cdr:sp macro="" textlink="">
      <cdr:nvSpPr>
        <cdr:cNvPr id="4" name="Rectangle 3"/>
        <cdr:cNvSpPr/>
      </cdr:nvSpPr>
      <cdr:spPr>
        <a:xfrm xmlns:a="http://schemas.openxmlformats.org/drawingml/2006/main">
          <a:off x="3867150" y="4835216"/>
          <a:ext cx="1347120" cy="39361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0.35078</cdr:x>
      <cdr:y>0.82512</cdr:y>
    </cdr:from>
    <cdr:to>
      <cdr:x>0.4785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2511490" y="51054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8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0.5796</cdr:x>
      <cdr:y>0.91896</cdr:y>
    </cdr:from>
    <cdr:to>
      <cdr:x>0.69668</cdr:x>
      <cdr:y>1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4149790" y="4805064"/>
          <a:ext cx="838200" cy="42376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</a:rPr>
            <a:t>NAC</a:t>
          </a:r>
        </a:p>
      </cdr:txBody>
    </cdr:sp>
  </cdr:relSizeAnchor>
  <cdr:relSizeAnchor xmlns:cdr="http://schemas.openxmlformats.org/drawingml/2006/chartDrawing">
    <cdr:from>
      <cdr:x>0.45898</cdr:x>
      <cdr:y>0.14573</cdr:y>
    </cdr:from>
    <cdr:to>
      <cdr:x>0.5867</cdr:x>
      <cdr:y>0.32061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286190" y="762000"/>
          <a:ext cx="914400" cy="9144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3200" dirty="0">
              <a:solidFill>
                <a:schemeClr val="bg1"/>
              </a:solidFill>
            </a:rPr>
            <a:t>p</a:t>
          </a:r>
          <a:r>
            <a:rPr lang="en-US" sz="3200" dirty="0" smtClean="0">
              <a:solidFill>
                <a:schemeClr val="bg1"/>
              </a:solidFill>
            </a:rPr>
            <a:t>=NS </a:t>
          </a:r>
          <a:endParaRPr lang="en-US" sz="3200" dirty="0">
            <a:solidFill>
              <a:schemeClr val="bg1"/>
            </a:solidFill>
          </a:endParaRPr>
        </a:p>
      </cdr:txBody>
    </cdr:sp>
  </cdr:relSizeAnchor>
</c:userShapes>
</file>

<file path=ppt/drawings/drawing11.xml><?xml version="1.0" encoding="utf-8"?>
<c:userShapes xmlns:c="http://schemas.openxmlformats.org/drawingml/2006/chart">
  <cdr:relSizeAnchor xmlns:cdr="http://schemas.openxmlformats.org/drawingml/2006/chartDrawing">
    <cdr:from>
      <cdr:x>0.24841</cdr:x>
      <cdr:y>0.90667</cdr:y>
    </cdr:from>
    <cdr:to>
      <cdr:x>0.5</cdr:x>
      <cdr:y>1</cdr:y>
    </cdr:to>
    <cdr:sp macro="" textlink="">
      <cdr:nvSpPr>
        <cdr:cNvPr id="2" name="Rectangle 1"/>
        <cdr:cNvSpPr/>
      </cdr:nvSpPr>
      <cdr:spPr>
        <a:xfrm xmlns:a="http://schemas.openxmlformats.org/drawingml/2006/main">
          <a:off x="1981200" y="5181600"/>
          <a:ext cx="2006600" cy="5334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tx2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0.56115</cdr:x>
      <cdr:y>0.90667</cdr:y>
    </cdr:from>
    <cdr:to>
      <cdr:x>0.8</cdr:x>
      <cdr:y>1</cdr:y>
    </cdr:to>
    <cdr:sp macro="" textlink="">
      <cdr:nvSpPr>
        <cdr:cNvPr id="3" name="Rectangle 2"/>
        <cdr:cNvSpPr/>
      </cdr:nvSpPr>
      <cdr:spPr>
        <a:xfrm xmlns:a="http://schemas.openxmlformats.org/drawingml/2006/main">
          <a:off x="4475481" y="5181600"/>
          <a:ext cx="1905000" cy="5334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en-US" dirty="0"/>
        </a:p>
      </cdr:txBody>
    </cdr:sp>
  </cdr:relSizeAnchor>
  <cdr:relSizeAnchor xmlns:cdr="http://schemas.openxmlformats.org/drawingml/2006/chartDrawing">
    <cdr:from>
      <cdr:x>0.27707</cdr:x>
      <cdr:y>0.92</cdr:y>
    </cdr:from>
    <cdr:to>
      <cdr:x>0.42739</cdr:x>
      <cdr:y>1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2209800" y="5257800"/>
          <a:ext cx="1198881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NAIVE</a:t>
          </a:r>
        </a:p>
      </cdr:txBody>
    </cdr:sp>
  </cdr:relSizeAnchor>
  <cdr:relSizeAnchor xmlns:cdr="http://schemas.openxmlformats.org/drawingml/2006/chartDrawing">
    <cdr:from>
      <cdr:x>0.61146</cdr:x>
      <cdr:y>0.92</cdr:y>
    </cdr:from>
    <cdr:to>
      <cdr:x>0.77134</cdr:x>
      <cdr:y>1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4876799" y="5257800"/>
          <a:ext cx="1275081" cy="4572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NAC</a:t>
          </a:r>
        </a:p>
      </cdr:txBody>
    </cdr:sp>
  </cdr:relSizeAnchor>
  <cdr:relSizeAnchor xmlns:cdr="http://schemas.openxmlformats.org/drawingml/2006/chartDrawing">
    <cdr:from>
      <cdr:x>0.09299</cdr:x>
      <cdr:y>0.84</cdr:y>
    </cdr:from>
    <cdr:to>
      <cdr:x>0.96242</cdr:x>
      <cdr:y>0.92</cdr:y>
    </cdr:to>
    <cdr:sp macro="" textlink="">
      <cdr:nvSpPr>
        <cdr:cNvPr id="7" name="Rectangle 6"/>
        <cdr:cNvSpPr/>
      </cdr:nvSpPr>
      <cdr:spPr>
        <a:xfrm xmlns:a="http://schemas.openxmlformats.org/drawingml/2006/main">
          <a:off x="741681" y="4800600"/>
          <a:ext cx="6934200" cy="4572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</a:rPr>
            <a:t>CD49f</a:t>
          </a:r>
          <a:r>
            <a:rPr lang="en-US" sz="2400" dirty="0">
              <a:solidFill>
                <a:schemeClr val="bg1"/>
              </a:solidFill>
            </a:rPr>
            <a:t>+</a:t>
          </a:r>
          <a:r>
            <a:rPr lang="en-US" sz="1800" dirty="0">
              <a:solidFill>
                <a:schemeClr val="bg1"/>
              </a:solidFill>
            </a:rPr>
            <a:t>24</a:t>
          </a:r>
          <a:r>
            <a:rPr lang="en-US" sz="2400" dirty="0">
              <a:solidFill>
                <a:schemeClr val="bg1"/>
              </a:solidFill>
            </a:rPr>
            <a:t>+</a:t>
          </a:r>
          <a:r>
            <a:rPr lang="en-US" sz="1800" dirty="0">
              <a:solidFill>
                <a:schemeClr val="bg1"/>
              </a:solidFill>
            </a:rPr>
            <a:t>          CD49f</a:t>
          </a:r>
          <a:r>
            <a:rPr lang="en-US" sz="2400" dirty="0">
              <a:solidFill>
                <a:schemeClr val="bg1"/>
              </a:solidFill>
            </a:rPr>
            <a:t>+</a:t>
          </a:r>
          <a:r>
            <a:rPr lang="en-US" sz="1800" dirty="0">
              <a:solidFill>
                <a:schemeClr val="bg1"/>
              </a:solidFill>
            </a:rPr>
            <a:t>24</a:t>
          </a:r>
          <a:r>
            <a:rPr lang="en-US" sz="2400" dirty="0">
              <a:solidFill>
                <a:schemeClr val="bg1"/>
              </a:solidFill>
            </a:rPr>
            <a:t>- </a:t>
          </a:r>
          <a:r>
            <a:rPr lang="en-US" sz="1800" dirty="0">
              <a:solidFill>
                <a:schemeClr val="bg1"/>
              </a:solidFill>
            </a:rPr>
            <a:t>         CD49f</a:t>
          </a:r>
          <a:r>
            <a:rPr lang="en-US" sz="2400" dirty="0">
              <a:solidFill>
                <a:schemeClr val="bg1"/>
              </a:solidFill>
            </a:rPr>
            <a:t>-</a:t>
          </a:r>
          <a:r>
            <a:rPr lang="en-US" sz="1800" dirty="0">
              <a:solidFill>
                <a:schemeClr val="bg1"/>
              </a:solidFill>
            </a:rPr>
            <a:t>24</a:t>
          </a:r>
          <a:r>
            <a:rPr lang="en-US" sz="2400" dirty="0">
              <a:solidFill>
                <a:schemeClr val="bg1"/>
              </a:solidFill>
            </a:rPr>
            <a:t>+       </a:t>
          </a:r>
          <a:r>
            <a:rPr lang="en-US" sz="1800" dirty="0">
              <a:solidFill>
                <a:schemeClr val="bg1"/>
              </a:solidFill>
            </a:rPr>
            <a:t>CD49f-24-</a:t>
          </a:r>
          <a:endParaRPr lang="en-US" sz="2400" dirty="0">
            <a:solidFill>
              <a:schemeClr val="bg1"/>
            </a:solidFill>
          </a:endParaRPr>
        </a:p>
      </cdr:txBody>
    </cdr:sp>
  </cdr:relSizeAnchor>
  <cdr:relSizeAnchor xmlns:cdr="http://schemas.openxmlformats.org/drawingml/2006/chartDrawing">
    <cdr:from>
      <cdr:x>0.12166</cdr:x>
      <cdr:y>0.85333</cdr:y>
    </cdr:from>
    <cdr:to>
      <cdr:x>0.94331</cdr:x>
      <cdr:y>0.90667</cdr:y>
    </cdr:to>
    <cdr:sp macro="" textlink="">
      <cdr:nvSpPr>
        <cdr:cNvPr id="8" name="TextBox 7"/>
        <cdr:cNvSpPr txBox="1"/>
      </cdr:nvSpPr>
      <cdr:spPr>
        <a:xfrm xmlns:a="http://schemas.openxmlformats.org/drawingml/2006/main" flipV="1">
          <a:off x="970281" y="4876800"/>
          <a:ext cx="65532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100" dirty="0"/>
            <a:t>CD</a:t>
          </a:r>
        </a:p>
      </cdr:txBody>
    </cdr:sp>
  </cdr:relSizeAnchor>
</c:userShapes>
</file>

<file path=ppt/drawings/drawing12.xml><?xml version="1.0" encoding="utf-8"?>
<c:userShapes xmlns:c="http://schemas.openxmlformats.org/drawingml/2006/chart">
  <cdr:relSizeAnchor xmlns:cdr="http://schemas.openxmlformats.org/drawingml/2006/chartDrawing">
    <cdr:from>
      <cdr:x>0.57407</cdr:x>
      <cdr:y>0.61376</cdr:y>
    </cdr:from>
    <cdr:to>
      <cdr:x>0.69907</cdr:x>
      <cdr:y>0.76014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43300" y="3133499"/>
          <a:ext cx="771525" cy="747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P =0.009</a:t>
          </a:r>
        </a:p>
      </cdr:txBody>
    </cdr:sp>
  </cdr:relSizeAnchor>
  <cdr:relSizeAnchor xmlns:cdr="http://schemas.openxmlformats.org/drawingml/2006/chartDrawing">
    <cdr:from>
      <cdr:x>0.7963</cdr:x>
      <cdr:y>0.06152</cdr:y>
    </cdr:from>
    <cdr:to>
      <cdr:x>0.95833</cdr:x>
      <cdr:y>0.21931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14900" y="314100"/>
          <a:ext cx="1000125" cy="805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</a:rPr>
            <a:t>P=0.04</a:t>
          </a:r>
        </a:p>
      </cdr:txBody>
    </cdr:sp>
  </cdr:relSizeAnchor>
  <cdr:relSizeAnchor xmlns:cdr="http://schemas.openxmlformats.org/drawingml/2006/chartDrawing">
    <cdr:from>
      <cdr:x>0.10494</cdr:x>
      <cdr:y>0.83764</cdr:y>
    </cdr:from>
    <cdr:to>
      <cdr:x>1</cdr:x>
      <cdr:y>0.91227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647700" y="4276499"/>
          <a:ext cx="5524500" cy="3810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1">
              <a:lumMod val="1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bg1"/>
              </a:solidFill>
            </a:rPr>
            <a:t>CD49f+CD24+                  CD49f+CD24-             CD49f-CD24+            CD49f-CD24-</a:t>
          </a:r>
        </a:p>
      </cdr:txBody>
    </cdr:sp>
  </cdr:relSizeAnchor>
  <cdr:relSizeAnchor xmlns:cdr="http://schemas.openxmlformats.org/drawingml/2006/chartDrawing">
    <cdr:from>
      <cdr:x>0.10494</cdr:x>
      <cdr:y>0.83764</cdr:y>
    </cdr:from>
    <cdr:to>
      <cdr:x>0.9321</cdr:x>
      <cdr:y>0.89734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47700" y="4276499"/>
          <a:ext cx="5105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0.41358</cdr:x>
      <cdr:y>0.94212</cdr:y>
    </cdr:from>
    <cdr:to>
      <cdr:x>0.54938</cdr:x>
      <cdr:y>0.99515</cdr:y>
    </cdr:to>
    <cdr:sp macro="" textlink="">
      <cdr:nvSpPr>
        <cdr:cNvPr id="7" name="Rectangle 6"/>
        <cdr:cNvSpPr/>
      </cdr:nvSpPr>
      <cdr:spPr>
        <a:xfrm xmlns:a="http://schemas.openxmlformats.org/drawingml/2006/main">
          <a:off x="2552700" y="4809899"/>
          <a:ext cx="838200" cy="270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/>
            <a:t>Naive</a:t>
          </a:r>
        </a:p>
      </cdr:txBody>
    </cdr:sp>
  </cdr:relSizeAnchor>
  <cdr:relSizeAnchor xmlns:cdr="http://schemas.openxmlformats.org/drawingml/2006/chartDrawing">
    <cdr:from>
      <cdr:x>0.62346</cdr:x>
      <cdr:y>0.94251</cdr:y>
    </cdr:from>
    <cdr:to>
      <cdr:x>0.75926</cdr:x>
      <cdr:y>0.99554</cdr:y>
    </cdr:to>
    <cdr:sp macro="" textlink="">
      <cdr:nvSpPr>
        <cdr:cNvPr id="8" name="Rectangle 7"/>
        <cdr:cNvSpPr/>
      </cdr:nvSpPr>
      <cdr:spPr>
        <a:xfrm xmlns:a="http://schemas.openxmlformats.org/drawingml/2006/main">
          <a:off x="3848100" y="4811878"/>
          <a:ext cx="838200" cy="270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NAC</a:t>
          </a:r>
        </a:p>
      </cdr:txBody>
    </cdr:sp>
  </cdr:relSizeAnchor>
</c:userShapes>
</file>

<file path=ppt/drawings/drawing13.xml><?xml version="1.0" encoding="utf-8"?>
<c:userShapes xmlns:c="http://schemas.openxmlformats.org/drawingml/2006/chart">
  <cdr:relSizeAnchor xmlns:cdr="http://schemas.openxmlformats.org/drawingml/2006/chartDrawing">
    <cdr:from>
      <cdr:x>0.57407</cdr:x>
      <cdr:y>0.61376</cdr:y>
    </cdr:from>
    <cdr:to>
      <cdr:x>0.69907</cdr:x>
      <cdr:y>0.76014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3543300" y="3133499"/>
          <a:ext cx="771525" cy="74732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2000" dirty="0">
              <a:solidFill>
                <a:schemeClr val="bg1"/>
              </a:solidFill>
            </a:rPr>
            <a:t>P =0.009</a:t>
          </a:r>
        </a:p>
      </cdr:txBody>
    </cdr:sp>
  </cdr:relSizeAnchor>
  <cdr:relSizeAnchor xmlns:cdr="http://schemas.openxmlformats.org/drawingml/2006/chartDrawing">
    <cdr:from>
      <cdr:x>0.7963</cdr:x>
      <cdr:y>0.06152</cdr:y>
    </cdr:from>
    <cdr:to>
      <cdr:x>0.95833</cdr:x>
      <cdr:y>0.21931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4914900" y="314100"/>
          <a:ext cx="1000125" cy="80558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en-US" sz="1800" dirty="0">
              <a:solidFill>
                <a:schemeClr val="bg1"/>
              </a:solidFill>
            </a:rPr>
            <a:t>P=0.04</a:t>
          </a:r>
        </a:p>
      </cdr:txBody>
    </cdr:sp>
  </cdr:relSizeAnchor>
  <cdr:relSizeAnchor xmlns:cdr="http://schemas.openxmlformats.org/drawingml/2006/chartDrawing">
    <cdr:from>
      <cdr:x>0.10494</cdr:x>
      <cdr:y>0.83764</cdr:y>
    </cdr:from>
    <cdr:to>
      <cdr:x>1</cdr:x>
      <cdr:y>0.91227</cdr:y>
    </cdr:to>
    <cdr:sp macro="" textlink="">
      <cdr:nvSpPr>
        <cdr:cNvPr id="5" name="Rectangle 4"/>
        <cdr:cNvSpPr/>
      </cdr:nvSpPr>
      <cdr:spPr>
        <a:xfrm xmlns:a="http://schemas.openxmlformats.org/drawingml/2006/main">
          <a:off x="647700" y="4276499"/>
          <a:ext cx="5524500" cy="381000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1">
              <a:lumMod val="1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>
              <a:solidFill>
                <a:schemeClr val="bg1"/>
              </a:solidFill>
            </a:rPr>
            <a:t>CD49f+CD24+                  CD49f+CD24-             CD49f-CD24+            CD49f-CD24-</a:t>
          </a:r>
        </a:p>
      </cdr:txBody>
    </cdr:sp>
  </cdr:relSizeAnchor>
  <cdr:relSizeAnchor xmlns:cdr="http://schemas.openxmlformats.org/drawingml/2006/chartDrawing">
    <cdr:from>
      <cdr:x>0.10494</cdr:x>
      <cdr:y>0.83764</cdr:y>
    </cdr:from>
    <cdr:to>
      <cdr:x>0.9321</cdr:x>
      <cdr:y>0.89734</cdr:y>
    </cdr:to>
    <cdr:sp macro="" textlink="">
      <cdr:nvSpPr>
        <cdr:cNvPr id="6" name="TextBox 5"/>
        <cdr:cNvSpPr txBox="1"/>
      </cdr:nvSpPr>
      <cdr:spPr>
        <a:xfrm xmlns:a="http://schemas.openxmlformats.org/drawingml/2006/main">
          <a:off x="647700" y="4276499"/>
          <a:ext cx="5105400" cy="3048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n-US" sz="1100" dirty="0"/>
        </a:p>
      </cdr:txBody>
    </cdr:sp>
  </cdr:relSizeAnchor>
  <cdr:relSizeAnchor xmlns:cdr="http://schemas.openxmlformats.org/drawingml/2006/chartDrawing">
    <cdr:from>
      <cdr:x>0.41358</cdr:x>
      <cdr:y>0.94212</cdr:y>
    </cdr:from>
    <cdr:to>
      <cdr:x>0.54938</cdr:x>
      <cdr:y>0.99515</cdr:y>
    </cdr:to>
    <cdr:sp macro="" textlink="">
      <cdr:nvSpPr>
        <cdr:cNvPr id="7" name="Rectangle 6"/>
        <cdr:cNvSpPr/>
      </cdr:nvSpPr>
      <cdr:spPr>
        <a:xfrm xmlns:a="http://schemas.openxmlformats.org/drawingml/2006/main">
          <a:off x="2552700" y="4809899"/>
          <a:ext cx="838200" cy="270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r>
            <a:rPr lang="en-US" dirty="0"/>
            <a:t>Naive</a:t>
          </a:r>
        </a:p>
      </cdr:txBody>
    </cdr:sp>
  </cdr:relSizeAnchor>
  <cdr:relSizeAnchor xmlns:cdr="http://schemas.openxmlformats.org/drawingml/2006/chartDrawing">
    <cdr:from>
      <cdr:x>0.62346</cdr:x>
      <cdr:y>0.94251</cdr:y>
    </cdr:from>
    <cdr:to>
      <cdr:x>0.75926</cdr:x>
      <cdr:y>0.99554</cdr:y>
    </cdr:to>
    <cdr:sp macro="" textlink="">
      <cdr:nvSpPr>
        <cdr:cNvPr id="8" name="Rectangle 7"/>
        <cdr:cNvSpPr/>
      </cdr:nvSpPr>
      <cdr:spPr>
        <a:xfrm xmlns:a="http://schemas.openxmlformats.org/drawingml/2006/main">
          <a:off x="3848100" y="4811878"/>
          <a:ext cx="838200" cy="270761"/>
        </a:xfrm>
        <a:prstGeom xmlns:a="http://schemas.openxmlformats.org/drawingml/2006/main" prst="rect">
          <a:avLst/>
        </a:prstGeom>
        <a:solidFill xmlns:a="http://schemas.openxmlformats.org/drawingml/2006/main">
          <a:schemeClr val="accent2">
            <a:lumMod val="50000"/>
          </a:schemeClr>
        </a:solidFill>
        <a:ln xmlns:a="http://schemas.openxmlformats.org/drawingml/2006/main">
          <a:solidFill>
            <a:schemeClr val="accent2">
              <a:lumMod val="50000"/>
            </a:schemeClr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r>
            <a:rPr lang="en-US" dirty="0"/>
            <a:t>NAC</a:t>
          </a:r>
        </a:p>
      </cdr:txBody>
    </cdr:sp>
  </cdr:relSizeAnchor>
  <cdr:relSizeAnchor xmlns:cdr="http://schemas.openxmlformats.org/drawingml/2006/chartDrawing">
    <cdr:from>
      <cdr:x>0.52469</cdr:x>
      <cdr:y>0.29851</cdr:y>
    </cdr:from>
    <cdr:to>
      <cdr:x>0.80864</cdr:x>
      <cdr:y>1</cdr:y>
    </cdr:to>
    <cdr:sp macro="" textlink="">
      <cdr:nvSpPr>
        <cdr:cNvPr id="9" name="Oval 8"/>
        <cdr:cNvSpPr/>
      </cdr:nvSpPr>
      <cdr:spPr>
        <a:xfrm xmlns:a="http://schemas.openxmlformats.org/drawingml/2006/main">
          <a:off x="3238500" y="1524000"/>
          <a:ext cx="1752600" cy="3581400"/>
        </a:xfrm>
        <a:prstGeom xmlns:a="http://schemas.openxmlformats.org/drawingml/2006/main" prst="ellipse">
          <a:avLst/>
        </a:prstGeom>
        <a:noFill xmlns:a="http://schemas.openxmlformats.org/drawingml/2006/main"/>
        <a:ln xmlns:a="http://schemas.openxmlformats.org/drawingml/2006/main" w="38100">
          <a:solidFill>
            <a:schemeClr val="bg1"/>
          </a:solidFill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/>
        <a:lstStyle xmlns:a="http://schemas.openxmlformats.org/drawingml/2006/main">
          <a:lvl1pPr marL="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indent="0">
            <a:defRPr sz="11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endParaRPr lang="en-US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488405-19DD-4546-ABFE-FC0E5F256927}" type="datetimeFigureOut">
              <a:rPr lang="en-US" smtClean="0"/>
              <a:t>8/3/2016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E56847-BCC4-46A7-84C8-9F45B303A43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2455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861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717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0B0819A4-CF95-47B8-9427-49F3400F72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2023004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ncbi.nlm.nih.gov/pubmed/24395741" TargetMode="External"/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Relationship Id="rId6" Type="http://schemas.openxmlformats.org/officeDocument/2006/relationships/hyperlink" Target="http://www.ncbi.nlm.nih.gov/pubmed/?term=Takakura%20N%5BAuthor%5D&amp;cauthor=true&amp;cauthor_uid=24395741" TargetMode="External"/><Relationship Id="rId5" Type="http://schemas.openxmlformats.org/officeDocument/2006/relationships/hyperlink" Target="http://www.ncbi.nlm.nih.gov/pubmed/?term=Matsui%20T%5BAuthor%5D&amp;cauthor=true&amp;cauthor_uid=24395741" TargetMode="External"/><Relationship Id="rId4" Type="http://schemas.openxmlformats.org/officeDocument/2006/relationships/hyperlink" Target="http://www.ncbi.nlm.nih.gov/pubmed/?term=Kinugasa%20Y%5BAuthor%5D&amp;cauthor=true&amp;cauthor_uid=24395741" TargetMode="Externa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Lancet 2005; 365: 1687-1717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184101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Earl</a:t>
            </a:r>
            <a:r>
              <a:rPr lang="en-US" baseline="0" dirty="0"/>
              <a:t> et al. BMC Med. 2015, 13:234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9BB5C-6F19-4674-A1FD-586162077734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56473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228600" indent="-228600">
              <a:buAutoNum type="arabicPeriod"/>
            </a:pPr>
            <a:r>
              <a:rPr lang="en-US" dirty="0"/>
              <a:t>This is best accomplished</a:t>
            </a:r>
            <a:r>
              <a:rPr lang="en-US" baseline="0" dirty="0"/>
              <a:t> through the investigation of fresh surgical specimens whenever possible. Cancer Res 2006; 66:9339-9344</a:t>
            </a:r>
          </a:p>
          <a:p>
            <a:pPr marL="0" indent="0">
              <a:buNone/>
            </a:pPr>
            <a:r>
              <a:rPr lang="en-US" baseline="0" dirty="0"/>
              <a:t>1a. Specifically we are examining the role of Cancer Stem cells in these processes.</a:t>
            </a:r>
          </a:p>
          <a:p>
            <a:pPr marL="0" indent="0">
              <a:buNone/>
            </a:pPr>
            <a:r>
              <a:rPr lang="en-US" baseline="0" dirty="0"/>
              <a:t>2. We hope that by our investigation of CSC we will also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00420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-To determine correlations</a:t>
            </a:r>
            <a:r>
              <a:rPr lang="en-US" baseline="0" dirty="0"/>
              <a:t> between the frequencies of breast cancer stem cells, their mutations, and their response to chemo,</a:t>
            </a:r>
            <a:endParaRPr lang="en-US" dirty="0"/>
          </a:p>
          <a:p>
            <a:r>
              <a:rPr lang="en-US" baseline="0" dirty="0"/>
              <a:t>3 cohorts were enrolled in our study: </a:t>
            </a:r>
          </a:p>
          <a:p>
            <a:r>
              <a:rPr lang="en-US" dirty="0"/>
              <a:t>38 cancer</a:t>
            </a:r>
            <a:r>
              <a:rPr lang="en-US" baseline="0" dirty="0"/>
              <a:t> patients who had not been treated with chemotherapy </a:t>
            </a:r>
          </a:p>
          <a:p>
            <a:r>
              <a:rPr lang="en-US" baseline="0" dirty="0"/>
              <a:t>11 patients who had been treated w/ chemo</a:t>
            </a:r>
          </a:p>
          <a:p>
            <a:r>
              <a:rPr lang="en-US" dirty="0">
                <a:solidFill>
                  <a:srgbClr val="FF0000"/>
                </a:solidFill>
              </a:rPr>
              <a:t>20 healthy</a:t>
            </a:r>
            <a:r>
              <a:rPr lang="en-US" baseline="0" dirty="0">
                <a:solidFill>
                  <a:srgbClr val="FF0000"/>
                </a:solidFill>
              </a:rPr>
              <a:t> breast reduction patients (validated by Pathology benign tissue)</a:t>
            </a:r>
          </a:p>
          <a:p>
            <a:endParaRPr lang="en-US" baseline="0" dirty="0"/>
          </a:p>
          <a:p>
            <a:pPr marL="0" lvl="1" defTabSz="931774">
              <a:defRPr/>
            </a:pPr>
            <a:r>
              <a:rPr lang="en-US" baseline="0" dirty="0"/>
              <a:t> the BCSCs were isolated as described previously and the DNA was sequenced using the </a:t>
            </a:r>
            <a:r>
              <a:rPr lang="en-US" dirty="0"/>
              <a:t>Ion Torrent hot spot oncogene</a:t>
            </a:r>
            <a:r>
              <a:rPr lang="en-US" baseline="0" dirty="0"/>
              <a:t> panel.</a:t>
            </a:r>
          </a:p>
          <a:p>
            <a:pPr marL="0" lvl="1" defTabSz="931774">
              <a:defRPr/>
            </a:pPr>
            <a:r>
              <a:rPr lang="en-US" baseline="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B9BB5C-6F19-4674-A1FD-586162077734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96243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To test this hypothesis</a:t>
            </a:r>
            <a:r>
              <a:rPr lang="en-US" baseline="0" dirty="0" smtClean="0"/>
              <a:t> we compared tumors obtained from two sets of patients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7384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704252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Chemotherapy was uniform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811726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13-35 M, 14-32 T, 14-01 TB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90DE17-35DD-43F9-817A-7993100D8838}" type="slidenum">
              <a:rPr lang="en-US" altLang="en-US" smtClean="0"/>
              <a:pPr eaLnBrk="1" hangingPunct="1">
                <a:spcBef>
                  <a:spcPct val="0"/>
                </a:spcBef>
              </a:pPr>
              <a:t>10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2035607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en-US" sz="1200" baseline="0" dirty="0"/>
              <a:t>CSC</a:t>
            </a:r>
            <a:r>
              <a:rPr lang="en-US" altLang="en-US" sz="1200" dirty="0"/>
              <a:t>  can be distinguished from non-tumorigenic stem cells by a variance in the cell surface profile.</a:t>
            </a:r>
            <a:r>
              <a:rPr lang="en-US" altLang="en-US" sz="1200" baseline="0" dirty="0"/>
              <a:t> </a:t>
            </a:r>
          </a:p>
          <a:p>
            <a:r>
              <a:rPr lang="en-US" altLang="en-US" sz="1200" baseline="0" dirty="0"/>
              <a:t>Pan Cytokeratin: 4,5,6,8,13, 18</a:t>
            </a:r>
          </a:p>
          <a:p>
            <a:r>
              <a:rPr lang="en-US" altLang="en-US" sz="1200" baseline="0" dirty="0"/>
              <a:t>Hemopoietic and endothial cells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54790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We used the HotSpot panel</a:t>
            </a:r>
            <a:r>
              <a:rPr lang="en-US" altLang="en-US" baseline="0" dirty="0"/>
              <a:t> to detect mutations in our Breast Cancer and CSC samples. </a:t>
            </a:r>
            <a:r>
              <a:rPr lang="en-US" altLang="en-US" dirty="0"/>
              <a:t>Hotspot regions, including ~2,800 COSMIC mutations of 50 oncogenes and tumor suppressor genes.</a:t>
            </a:r>
            <a:r>
              <a:rPr lang="en-US" altLang="en-US" baseline="0" dirty="0"/>
              <a:t> 300,000- 500,000 reads/specimen; 1800 reads / amplicon; 95% 100x coverage; 50% 500x coverage</a:t>
            </a:r>
            <a:endParaRPr lang="en-US" altLang="en-US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E5EA96-2EE0-4806-97B3-C9A32EE7E80C}" type="slidenum">
              <a:rPr lang="en-US" altLang="en-US" smtClean="0"/>
              <a:pPr eaLnBrk="1" hangingPunct="1">
                <a:spcBef>
                  <a:spcPct val="0"/>
                </a:spcBef>
              </a:pPr>
              <a:t>12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8029609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also examined post chem tumor samples to determine what sort of effect Chem has on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015461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3" tooltip="Stem cells (Dayton, Ohio)."/>
              </a:rPr>
              <a:t>Stem Cells.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 2014 Jan;32(1):145-56. doi: 10.1002/stem.1556.</a:t>
            </a:r>
          </a:p>
          <a:p>
            <a:r>
              <a:rPr lang="en-US" sz="1200" b="1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CD44 expressed on cancer-associated fibroblasts is a functional molecule supporting the stemness and drug resistance of malignant cancer cells in the tumor microenvironment.</a:t>
            </a:r>
            <a:endParaRPr lang="en-US" sz="1200" kern="1200" dirty="0" smtClean="0">
              <a:solidFill>
                <a:schemeClr val="tx1"/>
              </a:solidFill>
              <a:effectLst/>
              <a:latin typeface="Arial" charset="0"/>
              <a:ea typeface="+mn-ea"/>
              <a:cs typeface="Arial" charset="0"/>
            </a:endParaRPr>
          </a:p>
          <a:p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4"/>
              </a:rPr>
              <a:t>Kinugasa Y</a:t>
            </a:r>
            <a:r>
              <a:rPr lang="en-US" sz="1200" kern="1200" baseline="300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5"/>
              </a:rPr>
              <a:t>Matsui T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, 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  <a:hlinkClick r:id="rId6"/>
              </a:rPr>
              <a:t>Takakura N</a:t>
            </a:r>
            <a:r>
              <a:rPr lang="en-US" sz="1200" kern="1200" dirty="0" smtClean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34403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4419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7654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3465711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81131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194814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267571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CD44 inc in 2 of 4 populations</a:t>
            </a:r>
          </a:p>
          <a:p>
            <a:pPr lvl="1"/>
            <a:r>
              <a:rPr lang="en-US" dirty="0"/>
              <a:t>Dependent of CD49f marker.</a:t>
            </a:r>
          </a:p>
          <a:p>
            <a:r>
              <a:rPr lang="en-US" dirty="0"/>
              <a:t>EpCam not significantly different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093274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1430513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213304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16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We used the HotSpot panel</a:t>
            </a:r>
            <a:r>
              <a:rPr lang="en-US" altLang="en-US" baseline="0" dirty="0"/>
              <a:t> to detect mutations in our Breast Cancer and CSC samples. </a:t>
            </a:r>
            <a:r>
              <a:rPr lang="en-US" altLang="en-US" dirty="0"/>
              <a:t>Hotspot regions, including ~2,800 COSMIC mutations of 50 oncogenes and tumor suppressor genes.</a:t>
            </a:r>
            <a:r>
              <a:rPr lang="en-US" altLang="en-US" baseline="0" dirty="0"/>
              <a:t> 300,000- 500,000 reads/specimen; 1800 reads / amplicon; 95% 100x coverage; 50% 500x coverage</a:t>
            </a:r>
            <a:endParaRPr lang="en-US" altLang="en-US" dirty="0"/>
          </a:p>
        </p:txBody>
      </p:sp>
      <p:sp>
        <p:nvSpPr>
          <p:cNvPr id="716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7BE5EA96-2EE0-4806-97B3-C9A32EE7E80C}" type="slidenum">
              <a:rPr lang="en-US" altLang="en-US" smtClean="0"/>
              <a:pPr eaLnBrk="1" hangingPunct="1">
                <a:spcBef>
                  <a:spcPct val="0"/>
                </a:spcBef>
              </a:pPr>
              <a:t>26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1406205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 dirty="0"/>
              <a:t>SMARCB1 homozygous in Epithelioid sarcoma; ours our heterozygous. In Rabdoid tumor deregulates G1-S transition.</a:t>
            </a:r>
          </a:p>
          <a:p>
            <a:r>
              <a:rPr lang="en-US" baseline="0" dirty="0"/>
              <a:t>Stk11- serine threonine Kinase in cervical cancer</a:t>
            </a:r>
          </a:p>
          <a:p>
            <a:r>
              <a:rPr lang="en-US" baseline="0" dirty="0"/>
              <a:t>PI3K (HRAS) pathway disruption seen in many cancers</a:t>
            </a:r>
            <a:endParaRPr lang="en-US" dirty="0"/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PDGFRA: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tyrosine kinase receptor These growth factors are mitogens for cells of mesenchymal origin. plays a role in organ development, wound healing, and tumor progression and stromal tumors</a:t>
            </a:r>
          </a:p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MET:</a:t>
            </a:r>
            <a:r>
              <a:rPr lang="en-US" baseline="0" dirty="0"/>
              <a:t> </a:t>
            </a:r>
            <a:r>
              <a:rPr lang="en-US" sz="1200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proto-oncogene tyrosine-kinase activity papillary renal carcinoma. 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Includes samples:</a:t>
            </a:r>
          </a:p>
          <a:p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12-110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13-04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13-10 T Core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13-25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13-29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13-50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14-02 T 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14-09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14-11 T Core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14-12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14-13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14-18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14-19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14-21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14-32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14-33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14-35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14-42 T</a:t>
            </a:r>
            <a:r>
              <a:rPr lang="fr-FR" dirty="0"/>
              <a:t> </a:t>
            </a:r>
            <a:r>
              <a:rPr lang="fr-FR" sz="1200" b="0" i="0" u="none" strike="noStrike" kern="1200" dirty="0">
                <a:solidFill>
                  <a:schemeClr val="tx1"/>
                </a:solidFill>
                <a:effectLst/>
                <a:latin typeface="Arial" charset="0"/>
                <a:ea typeface="+mn-ea"/>
                <a:cs typeface="Arial" charset="0"/>
              </a:rPr>
              <a:t>14-44 T</a:t>
            </a:r>
            <a:r>
              <a:rPr lang="fr-FR" dirty="0"/>
              <a:t>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4139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96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 dirty="0"/>
              <a:t>13-35 M, 14-32 T, 14-01 TB</a:t>
            </a:r>
          </a:p>
        </p:txBody>
      </p:sp>
      <p:sp>
        <p:nvSpPr>
          <p:cNvPr id="696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C690DE17-35DD-43F9-817A-7993100D8838}" type="slidenum">
              <a:rPr lang="en-US" altLang="en-US" smtClean="0"/>
              <a:pPr eaLnBrk="1" hangingPunct="1">
                <a:spcBef>
                  <a:spcPct val="0"/>
                </a:spcBef>
              </a:pPr>
              <a:t>29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42395464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These graphs represent our results</a:t>
            </a:r>
            <a:r>
              <a:rPr lang="en-US" baseline="0" dirty="0"/>
              <a:t> . </a:t>
            </a:r>
          </a:p>
          <a:p>
            <a:r>
              <a:rPr lang="en-US" dirty="0"/>
              <a:t>If cells fall Below the gray bar CSC they are  ER neg</a:t>
            </a:r>
            <a:r>
              <a:rPr lang="en-US" baseline="0" dirty="0"/>
              <a:t>. </a:t>
            </a:r>
            <a:r>
              <a:rPr lang="en-US" dirty="0"/>
              <a:t>CSC are ER neg</a:t>
            </a:r>
            <a:r>
              <a:rPr lang="en-US" baseline="0" dirty="0"/>
              <a:t> even among ER+ tumors. Some patient variation but over, quite negative. </a:t>
            </a:r>
          </a:p>
          <a:p>
            <a:r>
              <a:rPr lang="en-US" baseline="0" dirty="0"/>
              <a:t>The same is true for the PR. IL-6 and Il_8 mediators of ER activity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B0819A4-CF95-47B8-9427-49F3400F721E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841944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18" descr="title_art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187450" y="4473575"/>
            <a:ext cx="6856413" cy="784225"/>
          </a:xfrm>
        </p:spPr>
        <p:txBody>
          <a:bodyPr lIns="91440"/>
          <a:lstStyle>
            <a:lvl1pPr>
              <a:defRPr sz="4400"/>
            </a:lvl1pPr>
          </a:lstStyle>
          <a:p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209675" y="5148263"/>
            <a:ext cx="6856413" cy="457200"/>
          </a:xfrm>
        </p:spPr>
        <p:txBody>
          <a:bodyPr wrap="none"/>
          <a:lstStyle>
            <a:lvl1pPr marL="0" indent="0">
              <a:lnSpc>
                <a:spcPts val="3200"/>
              </a:lnSpc>
              <a:spcBef>
                <a:spcPct val="0"/>
              </a:spcBef>
              <a:buFontTx/>
              <a:buNone/>
              <a:defRPr sz="30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9185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D6636D-FD45-49FD-BB27-4B0DC9C7E0F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4487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F72AF5E-6AB1-4FFA-8B87-BBEF614D6B9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00461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8625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19625" y="1828800"/>
            <a:ext cx="4038600" cy="42973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3FD1D66-D6B3-47AF-93F0-A3DF01D274E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23645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57377EE-5534-46C7-BABD-559C06D23BA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52922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D409708-1585-4EB0-B964-93620C93C74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42140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5CED7E2-426E-4E95-8724-D19A1E327A25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911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DEB3EF7-5CD1-4700-9438-06137501FF21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24086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07EA537-56ED-4D3A-B2DE-0C467B432AE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14606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934B071-99C2-4593-B523-2903742DE9A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1870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04000" y="150813"/>
            <a:ext cx="2057400" cy="59753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8625" y="150813"/>
            <a:ext cx="6022975" cy="59753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21D8E2-C380-48E0-A805-7A593DF864A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06674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lumMod val="5000"/>
                <a:lumOff val="95000"/>
              </a:schemeClr>
            </a:gs>
            <a:gs pos="74000">
              <a:schemeClr val="accent1">
                <a:lumMod val="45000"/>
                <a:lumOff val="55000"/>
              </a:schemeClr>
            </a:gs>
            <a:gs pos="83000">
              <a:schemeClr val="accent1">
                <a:lumMod val="45000"/>
                <a:lumOff val="55000"/>
              </a:schemeClr>
            </a:gs>
            <a:gs pos="100000">
              <a:schemeClr val="accent1">
                <a:lumMod val="30000"/>
                <a:lumOff val="70000"/>
              </a:schemeClr>
            </a:gs>
          </a:gsLst>
          <a:lin ang="54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13" descr="text_blue_art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150813"/>
            <a:ext cx="8229600" cy="611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28625" y="1828800"/>
            <a:ext cx="8229600" cy="4297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28625" y="6270625"/>
            <a:ext cx="36099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DDDDDD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4195763" y="6270625"/>
            <a:ext cx="752475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>
              <a:defRPr sz="1400">
                <a:solidFill>
                  <a:srgbClr val="DDDDDD"/>
                </a:solidFill>
              </a:defRPr>
            </a:lvl1pPr>
          </a:lstStyle>
          <a:p>
            <a:pPr>
              <a:defRPr/>
            </a:pPr>
            <a:fld id="{E657935C-C13E-49E0-BF00-3B5E3E1E157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5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000" b="1">
          <a:solidFill>
            <a:schemeClr val="bg1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bg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bg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bg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bg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emf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9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chart" Target="../charts/chart1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3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5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4114800"/>
            <a:ext cx="6856413" cy="784225"/>
          </a:xfrm>
        </p:spPr>
        <p:txBody>
          <a:bodyPr/>
          <a:lstStyle/>
          <a:p>
            <a:pPr eaLnBrk="1" hangingPunct="1"/>
            <a:r>
              <a:rPr lang="en-US" sz="2800" dirty="0"/>
              <a:t>Surgical Resection Of Residual </a:t>
            </a:r>
            <a:br>
              <a:rPr lang="en-US" sz="2800" dirty="0"/>
            </a:br>
            <a:r>
              <a:rPr lang="en-US" sz="2800" dirty="0"/>
              <a:t>Breast Cancer: Stem Cells that Neoadjuvant </a:t>
            </a:r>
            <a:br>
              <a:rPr lang="en-US" sz="2800" dirty="0"/>
            </a:br>
            <a:r>
              <a:rPr lang="en-US" sz="2800" dirty="0"/>
              <a:t>Chemotherapy </a:t>
            </a:r>
            <a:r>
              <a:rPr lang="en-US" sz="2800" dirty="0" smtClean="0"/>
              <a:t>Leave Behind</a:t>
            </a:r>
            <a:br>
              <a:rPr lang="en-US" sz="2800" dirty="0" smtClean="0"/>
            </a:br>
            <a:r>
              <a:rPr lang="en-US" sz="3200" dirty="0"/>
              <a:t/>
            </a:r>
            <a:br>
              <a:rPr lang="en-US" sz="3200" dirty="0"/>
            </a:br>
            <a:r>
              <a:rPr lang="en-US" sz="2000" dirty="0" smtClean="0"/>
              <a:t>SuEllen </a:t>
            </a:r>
            <a:r>
              <a:rPr lang="en-US" sz="2000" dirty="0"/>
              <a:t>Pommier, Ph.D., Cynthia Jackson, M.S., Jennifer Peckham, M.S.,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Patrick </a:t>
            </a:r>
            <a:r>
              <a:rPr lang="en-US" sz="2000" dirty="0"/>
              <a:t>Muller, B.S., Mary Condron, M.D., Nora Jameson, M.S.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and </a:t>
            </a:r>
            <a:r>
              <a:rPr lang="en-US" sz="2000" dirty="0"/>
              <a:t>Rodney F. Pommier, M.D.</a:t>
            </a:r>
            <a:br>
              <a:rPr lang="en-US" sz="2000" dirty="0"/>
            </a:br>
            <a:endParaRPr lang="en-US" altLang="en-US" sz="2000" dirty="0"/>
          </a:p>
        </p:txBody>
      </p:sp>
      <p:sp>
        <p:nvSpPr>
          <p:cNvPr id="3076" name="Rectangle 4"/>
          <p:cNvSpPr>
            <a:spLocks noChangeArrowheads="1"/>
          </p:cNvSpPr>
          <p:nvPr/>
        </p:nvSpPr>
        <p:spPr bwMode="auto">
          <a:xfrm>
            <a:off x="1222375" y="5972175"/>
            <a:ext cx="6856413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lnSpc>
                <a:spcPts val="1500"/>
              </a:lnSpc>
              <a:spcBef>
                <a:spcPct val="0"/>
              </a:spcBef>
              <a:buFontTx/>
              <a:buNone/>
            </a:pPr>
            <a:endParaRPr lang="en-US" altLang="en-US" sz="2800" b="1" dirty="0"/>
          </a:p>
        </p:txBody>
      </p:sp>
      <p:pic>
        <p:nvPicPr>
          <p:cNvPr id="5" name="Content Placeholder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394960" y="381000"/>
            <a:ext cx="3520440" cy="251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Breast Cancer Heterogeneity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95400"/>
            <a:ext cx="8353425" cy="4830763"/>
          </a:xfrm>
        </p:spPr>
        <p:txBody>
          <a:bodyPr/>
          <a:lstStyle/>
          <a:p>
            <a:r>
              <a:rPr lang="en-US" altLang="en-US" dirty="0" smtClean="0"/>
              <a:t>Breast cancers </a:t>
            </a:r>
            <a:r>
              <a:rPr lang="en-US" altLang="en-US" dirty="0"/>
              <a:t>with similar pathology do not all respond to treatment equally well.</a:t>
            </a:r>
          </a:p>
          <a:p>
            <a:endParaRPr lang="en-US" altLang="en-US" sz="1800" dirty="0"/>
          </a:p>
          <a:p>
            <a:r>
              <a:rPr lang="en-US" altLang="en-US" dirty="0" smtClean="0"/>
              <a:t>There is a substantial recurrence </a:t>
            </a:r>
            <a:r>
              <a:rPr lang="en-US" altLang="en-US" dirty="0"/>
              <a:t>rate </a:t>
            </a:r>
            <a:r>
              <a:rPr lang="en-US" altLang="en-US" dirty="0" smtClean="0"/>
              <a:t> </a:t>
            </a:r>
            <a:r>
              <a:rPr lang="en-US" altLang="en-US" dirty="0"/>
              <a:t>observed in both ER- and ER+ breast cancers, irrespective of the use of chemotherapy or hormonal treatment.</a:t>
            </a:r>
          </a:p>
          <a:p>
            <a:endParaRPr lang="en-US" altLang="en-US" sz="1800" dirty="0">
              <a:solidFill>
                <a:schemeClr val="bg1">
                  <a:lumMod val="65000"/>
                </a:schemeClr>
              </a:solidFill>
            </a:endParaRPr>
          </a:p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485468" y="6229465"/>
            <a:ext cx="319831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Lancet 2005; 365: 1687-1717</a:t>
            </a: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215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11187"/>
          </a:xfrm>
        </p:spPr>
        <p:txBody>
          <a:bodyPr/>
          <a:lstStyle/>
          <a:p>
            <a:r>
              <a:rPr lang="en-US" dirty="0" smtClean="0">
                <a:solidFill>
                  <a:srgbClr val="FFC000"/>
                </a:solidFill>
              </a:rPr>
              <a:t>There are Two Ways to Treat Breast </a:t>
            </a:r>
            <a:r>
              <a:rPr lang="en-US" dirty="0">
                <a:solidFill>
                  <a:srgbClr val="FFC000"/>
                </a:solidFill>
              </a:rPr>
              <a:t>Cancer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524000" y="228600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Surgery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040832"/>
            <a:ext cx="3490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Adjuvant Chemotherapy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2058" y="2286000"/>
            <a:ext cx="4022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Neoadjuvant Chemotherapy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9152" y="3809999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Surgery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673710" y="5445053"/>
            <a:ext cx="187451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Residual</a:t>
            </a:r>
            <a:endParaRPr lang="en-US" sz="2400" dirty="0">
              <a:solidFill>
                <a:schemeClr val="bg1"/>
              </a:solidFill>
            </a:endParaRPr>
          </a:p>
          <a:p>
            <a:r>
              <a:rPr lang="en-US" sz="2400" dirty="0">
                <a:solidFill>
                  <a:schemeClr val="bg1"/>
                </a:solidFill>
              </a:rPr>
              <a:t>Disease?</a:t>
            </a:r>
          </a:p>
        </p:txBody>
      </p:sp>
      <p:sp>
        <p:nvSpPr>
          <p:cNvPr id="10" name="Arrow: Down 9"/>
          <p:cNvSpPr/>
          <p:nvPr/>
        </p:nvSpPr>
        <p:spPr>
          <a:xfrm>
            <a:off x="2014414" y="3122516"/>
            <a:ext cx="282657" cy="597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Arrow: Down 11"/>
          <p:cNvSpPr/>
          <p:nvPr/>
        </p:nvSpPr>
        <p:spPr>
          <a:xfrm>
            <a:off x="6202817" y="4767404"/>
            <a:ext cx="282657" cy="597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Down 12"/>
          <p:cNvSpPr/>
          <p:nvPr/>
        </p:nvSpPr>
        <p:spPr>
          <a:xfrm>
            <a:off x="6164037" y="2872947"/>
            <a:ext cx="282657" cy="597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14400" y="1326374"/>
            <a:ext cx="3046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99CCFF"/>
                </a:solidFill>
              </a:rPr>
              <a:t>Chemo Naive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4951" y="1345634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99CCFF"/>
                </a:solidFill>
              </a:rPr>
              <a:t>NAC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6600" y="5715000"/>
            <a:ext cx="19415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>
                <a:solidFill>
                  <a:schemeClr val="bg2">
                    <a:lumMod val="40000"/>
                    <a:lumOff val="60000"/>
                  </a:schemeClr>
                </a:solidFill>
              </a:rPr>
              <a:t>Assess response</a:t>
            </a:r>
            <a:endParaRPr lang="en-US" dirty="0">
              <a:solidFill>
                <a:schemeClr val="bg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118026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1386" y="228600"/>
            <a:ext cx="8229600" cy="611187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Statistics on Residual Disease (RD)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47842" y="1447800"/>
            <a:ext cx="8229600" cy="4297363"/>
          </a:xfrm>
        </p:spPr>
        <p:txBody>
          <a:bodyPr/>
          <a:lstStyle/>
          <a:p>
            <a:pPr marL="0" lvl="1" indent="0">
              <a:buNone/>
            </a:pPr>
            <a:endParaRPr lang="en-US" sz="3200" dirty="0" smtClean="0"/>
          </a:p>
          <a:p>
            <a:pPr marL="0" lvl="1" indent="0">
              <a:buNone/>
            </a:pPr>
            <a:r>
              <a:rPr lang="en-US" sz="3200" dirty="0" smtClean="0"/>
              <a:t>RD is still present in </a:t>
            </a:r>
            <a:r>
              <a:rPr lang="en-US" sz="3200" dirty="0"/>
              <a:t>70-90% of </a:t>
            </a:r>
            <a:r>
              <a:rPr lang="en-US" sz="3200" dirty="0" smtClean="0"/>
              <a:t> patients treated with chemotherapy.</a:t>
            </a:r>
          </a:p>
          <a:p>
            <a:pPr marL="0" lvl="1" indent="0">
              <a:buNone/>
            </a:pPr>
            <a:endParaRPr lang="en-US" sz="3200" dirty="0" smtClean="0"/>
          </a:p>
          <a:p>
            <a:pPr marL="0" lvl="1" indent="0">
              <a:buNone/>
            </a:pPr>
            <a:r>
              <a:rPr lang="en-US" sz="3200" dirty="0" smtClean="0"/>
              <a:t>RD correlates </a:t>
            </a:r>
            <a:r>
              <a:rPr lang="en-US" sz="3200" dirty="0"/>
              <a:t>with poorer survival.</a:t>
            </a:r>
          </a:p>
          <a:p>
            <a:pPr marL="457200" lvl="1" indent="0">
              <a:buNone/>
            </a:pPr>
            <a:endParaRPr lang="en-US" sz="3200" dirty="0"/>
          </a:p>
        </p:txBody>
      </p:sp>
      <p:sp>
        <p:nvSpPr>
          <p:cNvPr id="2" name="TextBox 1"/>
          <p:cNvSpPr txBox="1"/>
          <p:nvPr/>
        </p:nvSpPr>
        <p:spPr>
          <a:xfrm rot="10800000" flipV="1">
            <a:off x="3429000" y="5961678"/>
            <a:ext cx="3886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Earl H. et al. BMC Med. 2015, 13:234</a:t>
            </a:r>
          </a:p>
        </p:txBody>
      </p:sp>
    </p:spTree>
    <p:extLst>
      <p:ext uri="{BB962C8B-B14F-4D97-AF65-F5344CB8AC3E}">
        <p14:creationId xmlns:p14="http://schemas.microsoft.com/office/powerpoint/2010/main" val="2905180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Breast Cancer Stem Cell Research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27000" y="1152019"/>
            <a:ext cx="8534400" cy="4800600"/>
          </a:xfrm>
        </p:spPr>
        <p:txBody>
          <a:bodyPr/>
          <a:lstStyle/>
          <a:p>
            <a:r>
              <a:rPr lang="en-US" altLang="en-US" sz="2800" dirty="0"/>
              <a:t>What cells survive chemotherapy?</a:t>
            </a:r>
          </a:p>
          <a:p>
            <a:endParaRPr lang="en-US" altLang="en-US" sz="1200" dirty="0"/>
          </a:p>
          <a:p>
            <a:r>
              <a:rPr lang="en-US" altLang="en-US" sz="2800" dirty="0" smtClean="0"/>
              <a:t>Thought that cancer </a:t>
            </a:r>
            <a:r>
              <a:rPr lang="en-US" altLang="en-US" sz="2800" dirty="0"/>
              <a:t>stem and progenitor cells may initiate and maintain the tumor proliferation. </a:t>
            </a:r>
          </a:p>
          <a:p>
            <a:r>
              <a:rPr lang="en-US" altLang="en-US" sz="2800" dirty="0"/>
              <a:t>They harbor oncogenic mutations.</a:t>
            </a:r>
          </a:p>
          <a:p>
            <a:pPr marL="0" indent="0">
              <a:buNone/>
              <a:defRPr/>
            </a:pPr>
            <a:endParaRPr lang="en-US" altLang="en-US" sz="1200" dirty="0"/>
          </a:p>
          <a:p>
            <a:pPr marL="396875" indent="-396875">
              <a:buFont typeface="Arial" panose="020B0604020202020204" pitchFamily="34" charset="0"/>
              <a:buChar char="•"/>
              <a:defRPr/>
            </a:pPr>
            <a:r>
              <a:rPr lang="en-US" altLang="en-US" sz="2800" dirty="0"/>
              <a:t>May be responsible for high recurrence rate.</a:t>
            </a:r>
          </a:p>
          <a:p>
            <a:pPr marL="396875" indent="-396875">
              <a:buFont typeface="Arial" panose="020B0604020202020204" pitchFamily="34" charset="0"/>
              <a:buChar char="•"/>
              <a:defRPr/>
            </a:pPr>
            <a:endParaRPr lang="en-US" altLang="en-US" sz="1200" dirty="0"/>
          </a:p>
          <a:p>
            <a:pPr marL="396875" indent="-396875">
              <a:buFont typeface="Arial" panose="020B0604020202020204" pitchFamily="34" charset="0"/>
              <a:buChar char="•"/>
              <a:defRPr/>
            </a:pPr>
            <a:r>
              <a:rPr lang="en-US" altLang="en-US" sz="2800" dirty="0">
                <a:solidFill>
                  <a:srgbClr val="FFC000"/>
                </a:solidFill>
              </a:rPr>
              <a:t>Hypothesis: </a:t>
            </a:r>
            <a:r>
              <a:rPr lang="en-US" altLang="en-US" sz="2800" dirty="0"/>
              <a:t> BCSC will be present </a:t>
            </a:r>
            <a:r>
              <a:rPr lang="en-US" altLang="en-US" sz="2800" dirty="0" smtClean="0"/>
              <a:t>in </a:t>
            </a:r>
            <a:r>
              <a:rPr lang="en-US" altLang="en-US" sz="2800" dirty="0"/>
              <a:t>RD and harbor oncogenic mutations.</a:t>
            </a:r>
            <a:endParaRPr lang="en-US" sz="2800" dirty="0"/>
          </a:p>
          <a:p>
            <a:pPr marL="0" indent="0">
              <a:buNone/>
              <a:defRPr/>
            </a:pPr>
            <a:endParaRPr lang="en-US" sz="2000" dirty="0"/>
          </a:p>
          <a:p>
            <a:pPr marL="0" indent="0">
              <a:buFontTx/>
              <a:buNone/>
              <a:defRPr/>
            </a:pPr>
            <a:endParaRPr lang="en-US" sz="2000" dirty="0"/>
          </a:p>
        </p:txBody>
      </p:sp>
      <p:sp>
        <p:nvSpPr>
          <p:cNvPr id="2" name="TextBox 1"/>
          <p:cNvSpPr txBox="1"/>
          <p:nvPr/>
        </p:nvSpPr>
        <p:spPr>
          <a:xfrm>
            <a:off x="4800600" y="5791200"/>
            <a:ext cx="404320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100" dirty="0">
                <a:solidFill>
                  <a:schemeClr val="bg1"/>
                </a:solidFill>
              </a:rPr>
              <a:t>Cancer Res 2006; 66:9339-44</a:t>
            </a:r>
          </a:p>
          <a:p>
            <a:r>
              <a:rPr lang="en-US" sz="1100" dirty="0">
                <a:solidFill>
                  <a:schemeClr val="bg1"/>
                </a:solidFill>
              </a:rPr>
              <a:t>Cancer Res 2008; 68: 3243-50</a:t>
            </a:r>
          </a:p>
          <a:p>
            <a:r>
              <a:rPr lang="en-US" sz="1100" dirty="0">
                <a:solidFill>
                  <a:schemeClr val="bg1"/>
                </a:solidFill>
              </a:rPr>
              <a:t>J Natl Cancer Inst 2008; 100:672-79</a:t>
            </a:r>
          </a:p>
          <a:p>
            <a:r>
              <a:rPr lang="en-US" sz="1100" dirty="0">
                <a:solidFill>
                  <a:schemeClr val="bg1"/>
                </a:solidFill>
              </a:rPr>
              <a:t>J Natl Cancer Inst 2006; 98:1777-85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45418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>
                <a:solidFill>
                  <a:srgbClr val="FFC000"/>
                </a:solidFill>
              </a:rPr>
              <a:t>Study </a:t>
            </a:r>
            <a:r>
              <a:rPr lang="en-US" dirty="0">
                <a:solidFill>
                  <a:srgbClr val="FFC000"/>
                </a:solidFill>
              </a:rPr>
              <a:t>D</a:t>
            </a:r>
            <a:r>
              <a:rPr lang="en-US" b="1" dirty="0">
                <a:solidFill>
                  <a:srgbClr val="FFC000"/>
                </a:solidFill>
              </a:rPr>
              <a:t>esign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58200" cy="4953000"/>
          </a:xfrm>
        </p:spPr>
        <p:txBody>
          <a:bodyPr>
            <a:normAutofit/>
          </a:bodyPr>
          <a:lstStyle/>
          <a:p>
            <a:endParaRPr lang="en-US" b="1" dirty="0"/>
          </a:p>
          <a:p>
            <a:r>
              <a:rPr lang="en-US" b="1" dirty="0"/>
              <a:t>Objective: To determine correlations </a:t>
            </a:r>
            <a:r>
              <a:rPr lang="en-US" b="1" dirty="0" smtClean="0"/>
              <a:t>between: </a:t>
            </a:r>
          </a:p>
          <a:p>
            <a:r>
              <a:rPr lang="en-US" b="1" dirty="0" smtClean="0"/>
              <a:t>BCSC frequencies</a:t>
            </a:r>
          </a:p>
          <a:p>
            <a:r>
              <a:rPr lang="en-US" b="1" dirty="0" smtClean="0"/>
              <a:t>BCSC mutations </a:t>
            </a:r>
          </a:p>
          <a:p>
            <a:r>
              <a:rPr lang="en-US" b="1" dirty="0" smtClean="0"/>
              <a:t>and </a:t>
            </a:r>
            <a:r>
              <a:rPr lang="en-US" b="1" dirty="0"/>
              <a:t>residual </a:t>
            </a:r>
            <a:r>
              <a:rPr lang="en-US" b="1" dirty="0" smtClean="0"/>
              <a:t>disease </a:t>
            </a:r>
          </a:p>
          <a:p>
            <a:pPr marL="0" indent="0">
              <a:buNone/>
            </a:pPr>
            <a:r>
              <a:rPr lang="en-US" b="1" dirty="0" smtClean="0"/>
              <a:t>in tumors treated with neoadjuvant </a:t>
            </a:r>
            <a:r>
              <a:rPr lang="en-US" b="1" dirty="0"/>
              <a:t>chemotherapy (NAC).</a:t>
            </a:r>
          </a:p>
          <a:p>
            <a:endParaRPr lang="en-US" b="1" dirty="0"/>
          </a:p>
          <a:p>
            <a:endParaRPr lang="en-US" dirty="0"/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80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Tissue Samples: Fresh Surgical </a:t>
            </a:r>
            <a:r>
              <a:rPr lang="en-US" dirty="0" smtClean="0">
                <a:solidFill>
                  <a:srgbClr val="FFC000"/>
                </a:solidFill>
              </a:rPr>
              <a:t>Specimens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obtained from 2 sets of patients</a:t>
            </a: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0" y="2286000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Surgery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62000" y="4040832"/>
            <a:ext cx="34900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Adjuvant Chemotherapy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52058" y="2081742"/>
            <a:ext cx="402225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Neoadjuvant Chemotherapy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09151" y="3863654"/>
            <a:ext cx="12634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solidFill>
                  <a:schemeClr val="bg1"/>
                </a:solidFill>
              </a:rPr>
              <a:t>Surgery</a:t>
            </a:r>
          </a:p>
        </p:txBody>
      </p:sp>
      <p:sp>
        <p:nvSpPr>
          <p:cNvPr id="10" name="Arrow: Down 9"/>
          <p:cNvSpPr/>
          <p:nvPr/>
        </p:nvSpPr>
        <p:spPr>
          <a:xfrm>
            <a:off x="2014414" y="3122516"/>
            <a:ext cx="282657" cy="597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Arrow: Down 12"/>
          <p:cNvSpPr/>
          <p:nvPr/>
        </p:nvSpPr>
        <p:spPr>
          <a:xfrm>
            <a:off x="6199565" y="2718794"/>
            <a:ext cx="282657" cy="597408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914400" y="1326374"/>
            <a:ext cx="304645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srgbClr val="99CCFF"/>
                </a:solidFill>
              </a:rPr>
              <a:t>Chemo Naive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5814951" y="1345634"/>
            <a:ext cx="10518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solidFill>
                  <a:srgbClr val="99CCFF"/>
                </a:solidFill>
              </a:rPr>
              <a:t>NAC</a:t>
            </a:r>
          </a:p>
        </p:txBody>
      </p:sp>
      <p:sp>
        <p:nvSpPr>
          <p:cNvPr id="2" name="Oval 1"/>
          <p:cNvSpPr/>
          <p:nvPr/>
        </p:nvSpPr>
        <p:spPr>
          <a:xfrm>
            <a:off x="1202578" y="1917755"/>
            <a:ext cx="2018651" cy="1120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/>
          <p:cNvSpPr/>
          <p:nvPr/>
        </p:nvSpPr>
        <p:spPr>
          <a:xfrm>
            <a:off x="5331570" y="3534116"/>
            <a:ext cx="2018651" cy="1120743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36833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Patient </a:t>
            </a:r>
            <a:r>
              <a:rPr lang="en-US" dirty="0" smtClean="0">
                <a:solidFill>
                  <a:srgbClr val="FFC000"/>
                </a:solidFill>
              </a:rPr>
              <a:t>Demographics</a:t>
            </a:r>
            <a:r>
              <a:rPr lang="en-US" dirty="0">
                <a:solidFill>
                  <a:srgbClr val="FFC000"/>
                </a:solidFill>
              </a:rPr>
              <a:t>, </a:t>
            </a:r>
            <a:r>
              <a:rPr lang="en-US" dirty="0" smtClean="0">
                <a:solidFill>
                  <a:srgbClr val="FFC000"/>
                </a:solidFill>
              </a:rPr>
              <a:t>Tumor </a:t>
            </a:r>
            <a:r>
              <a:rPr lang="en-US" dirty="0">
                <a:solidFill>
                  <a:srgbClr val="FFC000"/>
                </a:solidFill>
              </a:rPr>
              <a:t>C</a:t>
            </a:r>
            <a:r>
              <a:rPr lang="en-US" dirty="0" smtClean="0">
                <a:solidFill>
                  <a:srgbClr val="FFC000"/>
                </a:solidFill>
              </a:rPr>
              <a:t>haracteristics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39263577"/>
              </p:ext>
            </p:extLst>
          </p:nvPr>
        </p:nvGraphicFramePr>
        <p:xfrm>
          <a:off x="1066800" y="762000"/>
          <a:ext cx="6629400" cy="6035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798614367"/>
                    </a:ext>
                  </a:extLst>
                </a:gridCol>
                <a:gridCol w="1905000">
                  <a:extLst>
                    <a:ext uri="{9D8B030D-6E8A-4147-A177-3AD203B41FA5}">
                      <a16:colId xmlns:a16="http://schemas.microsoft.com/office/drawing/2014/main" xmlns="" val="110607864"/>
                    </a:ext>
                  </a:extLst>
                </a:gridCol>
                <a:gridCol w="1676714">
                  <a:extLst>
                    <a:ext uri="{9D8B030D-6E8A-4147-A177-3AD203B41FA5}">
                      <a16:colId xmlns:a16="http://schemas.microsoft.com/office/drawing/2014/main" xmlns="" val="1572047551"/>
                    </a:ext>
                  </a:extLst>
                </a:gridCol>
                <a:gridCol w="1066486">
                  <a:extLst>
                    <a:ext uri="{9D8B030D-6E8A-4147-A177-3AD203B41FA5}">
                      <a16:colId xmlns:a16="http://schemas.microsoft.com/office/drawing/2014/main" xmlns="" val="3808616059"/>
                    </a:ext>
                  </a:extLst>
                </a:gridCol>
              </a:tblGrid>
              <a:tr h="45720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NAIVE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NAC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8627501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 = 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n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=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SIG.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35402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specimens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 smtClean="0">
                          <a:solidFill>
                            <a:schemeClr val="tx1"/>
                          </a:solidFill>
                        </a:rPr>
                        <a:t>N=195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 = 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1309993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Age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(yrs)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p = NS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17946055"/>
                  </a:ext>
                </a:extLst>
              </a:tr>
              <a:tr h="259080">
                <a:tc>
                  <a:txBody>
                    <a:bodyPr/>
                    <a:lstStyle/>
                    <a:p>
                      <a:pPr>
                        <a:tabLst>
                          <a:tab pos="463550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 range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28-90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35-64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46998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Tumors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 =39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n=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28174520"/>
                  </a:ext>
                </a:extLst>
              </a:tr>
              <a:tr h="391160">
                <a:tc>
                  <a:txBody>
                    <a:bodyPr/>
                    <a:lstStyle/>
                    <a:p>
                      <a:r>
                        <a:rPr lang="en-US" b="1" dirty="0">
                          <a:solidFill>
                            <a:schemeClr val="tx1"/>
                          </a:solidFill>
                        </a:rPr>
                        <a:t>Stage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(%)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>
                        <a:tabLst>
                          <a:tab pos="223838" algn="l"/>
                          <a:tab pos="577850" algn="l"/>
                          <a:tab pos="914400" algn="l"/>
                        </a:tabLst>
                      </a:pP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 =NS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2063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3838" algn="l"/>
                          <a:tab pos="577850" algn="l"/>
                          <a:tab pos="914400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16     (41)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 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439746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223838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18     (46)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  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18929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III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77850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  4     (10.5)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 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97956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IV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   1     (2.5)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 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1283703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Hormone 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/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 =NS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543239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ER+PR+/-H2+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77850" algn="l"/>
                          <a:tab pos="914400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 (7.5)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6783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ER+PR+/-H2-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30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(77)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7 (64)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937672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TNBR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/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2 (18)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759595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ER-PR-H2+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tabLst>
                          <a:tab pos="577850" algn="l"/>
                        </a:tabLst>
                      </a:pPr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4 (10.5)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1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284835902"/>
                  </a:ext>
                </a:extLst>
              </a:tr>
            </a:tbl>
          </a:graphicData>
        </a:graphic>
      </p:graphicFrame>
      <p:sp>
        <p:nvSpPr>
          <p:cNvPr id="3" name="Rectangle: Rounded Corners 2"/>
          <p:cNvSpPr/>
          <p:nvPr/>
        </p:nvSpPr>
        <p:spPr>
          <a:xfrm>
            <a:off x="3429000" y="1219199"/>
            <a:ext cx="1143000" cy="382587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: Rounded Corners 4"/>
          <p:cNvSpPr/>
          <p:nvPr/>
        </p:nvSpPr>
        <p:spPr>
          <a:xfrm>
            <a:off x="5264397" y="1219199"/>
            <a:ext cx="1060203" cy="382587"/>
          </a:xfrm>
          <a:prstGeom prst="roundRect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58208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Treatment Regimens of NAC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7339340"/>
              </p:ext>
            </p:extLst>
          </p:nvPr>
        </p:nvGraphicFramePr>
        <p:xfrm>
          <a:off x="152400" y="1600199"/>
          <a:ext cx="8153399" cy="4800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81200">
                  <a:extLst>
                    <a:ext uri="{9D8B030D-6E8A-4147-A177-3AD203B41FA5}">
                      <a16:colId xmlns:a16="http://schemas.microsoft.com/office/drawing/2014/main" xmlns="" val="4130674936"/>
                    </a:ext>
                  </a:extLst>
                </a:gridCol>
                <a:gridCol w="6172199">
                  <a:extLst>
                    <a:ext uri="{9D8B030D-6E8A-4147-A177-3AD203B41FA5}">
                      <a16:colId xmlns:a16="http://schemas.microsoft.com/office/drawing/2014/main" xmlns="" val="177782670"/>
                    </a:ext>
                  </a:extLst>
                </a:gridCol>
              </a:tblGrid>
              <a:tr h="1187778">
                <a:tc>
                  <a:txBody>
                    <a:bodyPr/>
                    <a:lstStyle/>
                    <a:p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No. of patients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solidFill>
                            <a:schemeClr val="tx1"/>
                          </a:solidFill>
                        </a:rPr>
                        <a:t>Treatments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607255173"/>
                  </a:ext>
                </a:extLst>
              </a:tr>
              <a:tr h="12042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400" u="none" strike="noStrike" dirty="0">
                          <a:effectLst/>
                        </a:rPr>
                        <a:t>doxorubicin/cyclophosphamide, followed by paclitaxel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  <a:p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360140846"/>
                  </a:ext>
                </a:extLst>
              </a:tr>
              <a:tr h="12042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Same as above, plus </a:t>
                      </a:r>
                      <a:r>
                        <a:rPr lang="en-US" sz="2400" u="none" strike="noStrike" dirty="0">
                          <a:effectLst/>
                        </a:rPr>
                        <a:t>trastuzumab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93924214"/>
                  </a:ext>
                </a:extLst>
              </a:tr>
              <a:tr h="1204274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u="none" strike="noStrike" dirty="0">
                          <a:effectLst/>
                        </a:rPr>
                        <a:t>Docetaxel; docetaxel/trastuzumab/pertuzumab, trastuzumab/pertuzumab only; denosumab </a:t>
                      </a:r>
                      <a:endParaRPr lang="en-US" sz="24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4991137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5320585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 idx="4294967295"/>
          </p:nvPr>
        </p:nvSpPr>
        <p:spPr>
          <a:xfrm>
            <a:off x="533400" y="95333"/>
            <a:ext cx="8229600" cy="1143000"/>
          </a:xfrm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200" dirty="0">
                <a:solidFill>
                  <a:srgbClr val="FFC000"/>
                </a:solidFill>
              </a:rPr>
              <a:t>Fluorescence-Activated Cell Sorting (FACS)</a:t>
            </a:r>
          </a:p>
        </p:txBody>
      </p:sp>
      <p:sp>
        <p:nvSpPr>
          <p:cNvPr id="9219" name="TextBox 11"/>
          <p:cNvSpPr txBox="1">
            <a:spLocks noChangeArrowheads="1"/>
          </p:cNvSpPr>
          <p:nvPr/>
        </p:nvSpPr>
        <p:spPr bwMode="auto">
          <a:xfrm rot="16200000">
            <a:off x="200299" y="3429304"/>
            <a:ext cx="1295402" cy="40011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CD49f</a:t>
            </a:r>
          </a:p>
        </p:txBody>
      </p:sp>
      <p:sp>
        <p:nvSpPr>
          <p:cNvPr id="9221" name="TextBox 15"/>
          <p:cNvSpPr txBox="1">
            <a:spLocks noChangeArrowheads="1"/>
          </p:cNvSpPr>
          <p:nvPr/>
        </p:nvSpPr>
        <p:spPr bwMode="auto">
          <a:xfrm>
            <a:off x="4928819" y="1961820"/>
            <a:ext cx="235121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C000"/>
                </a:solidFill>
              </a:rPr>
              <a:t>Post Chemo (NAC)</a:t>
            </a:r>
          </a:p>
        </p:txBody>
      </p:sp>
      <p:sp>
        <p:nvSpPr>
          <p:cNvPr id="9222" name="TextBox 16"/>
          <p:cNvSpPr txBox="1">
            <a:spLocks noChangeArrowheads="1"/>
          </p:cNvSpPr>
          <p:nvPr/>
        </p:nvSpPr>
        <p:spPr bwMode="auto">
          <a:xfrm>
            <a:off x="1857374" y="1961820"/>
            <a:ext cx="17684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1800" b="1" dirty="0">
                <a:solidFill>
                  <a:srgbClr val="FFC000"/>
                </a:solidFill>
              </a:rPr>
              <a:t>Chemo Naive</a:t>
            </a:r>
          </a:p>
        </p:txBody>
      </p:sp>
      <p:pic>
        <p:nvPicPr>
          <p:cNvPr id="9224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51" t="8653" b="8208"/>
          <a:stretch>
            <a:fillRect/>
          </a:stretch>
        </p:blipFill>
        <p:spPr bwMode="auto">
          <a:xfrm>
            <a:off x="1371600" y="2819400"/>
            <a:ext cx="2740025" cy="2284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225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03" t="8208" r="1859" b="7292"/>
          <a:stretch>
            <a:fillRect/>
          </a:stretch>
        </p:blipFill>
        <p:spPr bwMode="auto">
          <a:xfrm>
            <a:off x="4705044" y="2732087"/>
            <a:ext cx="2798763" cy="237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9229" name="TextBox 2"/>
          <p:cNvSpPr txBox="1">
            <a:spLocks noChangeArrowheads="1"/>
          </p:cNvSpPr>
          <p:nvPr/>
        </p:nvSpPr>
        <p:spPr bwMode="auto">
          <a:xfrm>
            <a:off x="3643006" y="5593092"/>
            <a:ext cx="212407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bg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bg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bg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bg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000" dirty="0"/>
              <a:t>CD24</a:t>
            </a:r>
          </a:p>
        </p:txBody>
      </p:sp>
    </p:spTree>
    <p:extLst>
      <p:ext uri="{BB962C8B-B14F-4D97-AF65-F5344CB8AC3E}">
        <p14:creationId xmlns:p14="http://schemas.microsoft.com/office/powerpoint/2010/main" val="6022011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/>
          <p:cNvSpPr>
            <a:spLocks noGrp="1"/>
          </p:cNvSpPr>
          <p:nvPr>
            <p:ph type="title"/>
          </p:nvPr>
        </p:nvSpPr>
        <p:spPr>
          <a:xfrm>
            <a:off x="228600" y="304800"/>
            <a:ext cx="8229600" cy="611187"/>
          </a:xfrm>
        </p:spPr>
        <p:txBody>
          <a:bodyPr/>
          <a:lstStyle/>
          <a:p>
            <a:r>
              <a:rPr lang="en-US" altLang="en-US" sz="3200" dirty="0">
                <a:solidFill>
                  <a:srgbClr val="FFC000"/>
                </a:solidFill>
              </a:rPr>
              <a:t>Selection and Quantification of Breast Cells</a:t>
            </a:r>
            <a:r>
              <a:rPr lang="en-US" altLang="en-US" sz="2400" dirty="0">
                <a:solidFill>
                  <a:srgbClr val="FFC000"/>
                </a:solidFill>
              </a:rPr>
              <a:t/>
            </a:r>
            <a:br>
              <a:rPr lang="en-US" altLang="en-US" sz="2400" dirty="0">
                <a:solidFill>
                  <a:srgbClr val="FFC000"/>
                </a:solidFill>
              </a:rPr>
            </a:br>
            <a:endParaRPr lang="en-US" altLang="en-US" dirty="0">
              <a:solidFill>
                <a:srgbClr val="FFC000"/>
              </a:solidFill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381000" y="1295400"/>
            <a:ext cx="8229600" cy="42973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800" dirty="0"/>
              <a:t>Remove </a:t>
            </a:r>
            <a:r>
              <a:rPr lang="en-US" altLang="en-US" sz="2800" dirty="0" smtClean="0"/>
              <a:t>CD45+ </a:t>
            </a:r>
            <a:r>
              <a:rPr lang="en-US" altLang="en-US" sz="2800" dirty="0"/>
              <a:t>and CD31</a:t>
            </a:r>
            <a:r>
              <a:rPr lang="en-US" altLang="en-US" sz="2800" dirty="0" smtClean="0"/>
              <a:t>+ cells</a:t>
            </a:r>
            <a:endParaRPr lang="en-US" altLang="en-US" sz="2800" dirty="0"/>
          </a:p>
          <a:p>
            <a:pPr marL="0" indent="0">
              <a:buNone/>
            </a:pPr>
            <a:r>
              <a:rPr lang="en-US" altLang="en-US" sz="2800" dirty="0"/>
              <a:t>Collect breast stem/progenitor cells</a:t>
            </a:r>
          </a:p>
          <a:p>
            <a:pPr marL="0" indent="0">
              <a:buNone/>
            </a:pPr>
            <a:r>
              <a:rPr lang="en-US" altLang="en-US" sz="2800" dirty="0"/>
              <a:t>	</a:t>
            </a:r>
            <a:r>
              <a:rPr lang="en-US" altLang="en-US" sz="2400" dirty="0"/>
              <a:t>Stem/progenitor Cell Markers:</a:t>
            </a:r>
          </a:p>
          <a:p>
            <a:pPr marL="457200" indent="-457200">
              <a:buNone/>
            </a:pPr>
            <a:r>
              <a:rPr lang="en-US" altLang="en-US" sz="2400" dirty="0"/>
              <a:t>		</a:t>
            </a:r>
            <a:r>
              <a:rPr lang="en-US" altLang="en-US" sz="2400" dirty="0">
                <a:solidFill>
                  <a:srgbClr val="FFC000"/>
                </a:solidFill>
              </a:rPr>
              <a:t>CD49f</a:t>
            </a:r>
          </a:p>
          <a:p>
            <a:pPr marL="457200" indent="-457200"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		CD24</a:t>
            </a:r>
          </a:p>
          <a:p>
            <a:pPr marL="457200" indent="-457200">
              <a:buNone/>
            </a:pPr>
            <a:r>
              <a:rPr lang="en-US" altLang="en-US" sz="2800" dirty="0"/>
              <a:t>Measure % breast stem/progenitor markers</a:t>
            </a:r>
            <a:r>
              <a:rPr lang="en-US" altLang="en-US" sz="2400" dirty="0">
                <a:solidFill>
                  <a:srgbClr val="FFC000"/>
                </a:solidFill>
              </a:rPr>
              <a:t>	</a:t>
            </a:r>
          </a:p>
          <a:p>
            <a:pPr marL="457200" indent="-457200"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		CD44</a:t>
            </a:r>
          </a:p>
          <a:p>
            <a:pPr marL="457200" indent="-457200">
              <a:buNone/>
            </a:pPr>
            <a:r>
              <a:rPr lang="en-US" altLang="en-US" sz="2400" dirty="0">
                <a:solidFill>
                  <a:srgbClr val="FFC000"/>
                </a:solidFill>
              </a:rPr>
              <a:t>		EpCAM</a:t>
            </a:r>
          </a:p>
          <a:p>
            <a:pPr marL="457200" indent="-457200">
              <a:buNone/>
            </a:pPr>
            <a:r>
              <a:rPr lang="en-US" altLang="en-US" sz="2400" dirty="0"/>
              <a:t>	</a:t>
            </a:r>
            <a:endParaRPr lang="en-US" altLang="en-US" dirty="0"/>
          </a:p>
        </p:txBody>
      </p:sp>
      <p:sp>
        <p:nvSpPr>
          <p:cNvPr id="2" name="TextBox 1"/>
          <p:cNvSpPr txBox="1"/>
          <p:nvPr/>
        </p:nvSpPr>
        <p:spPr>
          <a:xfrm>
            <a:off x="3352800" y="6176075"/>
            <a:ext cx="40960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Proc Natl Acad Sci 2003; 100:3983-88</a:t>
            </a:r>
          </a:p>
        </p:txBody>
      </p:sp>
    </p:spTree>
    <p:extLst>
      <p:ext uri="{BB962C8B-B14F-4D97-AF65-F5344CB8AC3E}">
        <p14:creationId xmlns:p14="http://schemas.microsoft.com/office/powerpoint/2010/main" val="178100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GENETICS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36465" y="914400"/>
            <a:ext cx="8229600" cy="4297363"/>
          </a:xfrm>
        </p:spPr>
        <p:txBody>
          <a:bodyPr/>
          <a:lstStyle/>
          <a:p>
            <a:r>
              <a:rPr lang="en-US" dirty="0"/>
              <a:t>BCSCs mutations identified </a:t>
            </a:r>
          </a:p>
          <a:p>
            <a:pPr lvl="1"/>
            <a:r>
              <a:rPr lang="en-US" dirty="0"/>
              <a:t>Ion Torrent Hot Spot oncogene panels.</a:t>
            </a:r>
          </a:p>
          <a:p>
            <a:pPr marL="0" indent="0">
              <a:buNone/>
            </a:pPr>
            <a:endParaRPr lang="en-US" dirty="0"/>
          </a:p>
          <a:p>
            <a:endParaRPr lang="en-US" alt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1066800" y="2438400"/>
          <a:ext cx="6477000" cy="387508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8234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ABL1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EZH2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JAK2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PTEN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AKT1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FBXW7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IDH2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PTPN11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ALK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FGFR1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KDR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APC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KIT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RET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ATM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KRAS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SMAD4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0980">
                <a:tc>
                  <a:txBody>
                    <a:bodyPr/>
                    <a:lstStyle/>
                    <a:p>
                      <a:r>
                        <a:rPr lang="en-US" sz="1800" dirty="0"/>
                        <a:t>BRAF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FLT3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SMARCB1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CDKN2A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GNAQ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NOTCH1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STK11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CTNNB1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HNF1A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NPM1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TP53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EGFR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HRAS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NRAS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VHL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ERBB2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IDH1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PDGFRA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ERBB4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JAK2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PIK3CA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Results</a:t>
            </a:r>
            <a:br>
              <a:rPr lang="en-US" dirty="0">
                <a:solidFill>
                  <a:srgbClr val="FFC000"/>
                </a:solidFill>
              </a:rPr>
            </a:br>
            <a:endParaRPr lang="en-US" dirty="0">
              <a:solidFill>
                <a:srgbClr val="FFC000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en-US" dirty="0"/>
              <a:t>Cellular Changes in Post Chemotherapy </a:t>
            </a:r>
          </a:p>
          <a:p>
            <a:pPr marL="0" indent="0" algn="ctr">
              <a:buNone/>
            </a:pPr>
            <a:r>
              <a:rPr lang="en-US" dirty="0"/>
              <a:t>Residual Disease</a:t>
            </a:r>
          </a:p>
        </p:txBody>
      </p:sp>
    </p:spTree>
    <p:extLst>
      <p:ext uri="{BB962C8B-B14F-4D97-AF65-F5344CB8AC3E}">
        <p14:creationId xmlns:p14="http://schemas.microsoft.com/office/powerpoint/2010/main" val="36372969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Post NAC Vascular Cell Changes: </a:t>
            </a:r>
            <a:r>
              <a:rPr lang="en-US" dirty="0">
                <a:solidFill>
                  <a:srgbClr val="FF9933"/>
                </a:solidFill>
              </a:rPr>
              <a:t>Whole tumor</a:t>
            </a: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722667119"/>
              </p:ext>
            </p:extLst>
          </p:nvPr>
        </p:nvGraphicFramePr>
        <p:xfrm>
          <a:off x="428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782166858"/>
              </p:ext>
            </p:extLst>
          </p:nvPr>
        </p:nvGraphicFramePr>
        <p:xfrm>
          <a:off x="4619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7239000" y="1219200"/>
            <a:ext cx="914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</a:t>
            </a:r>
            <a:r>
              <a:rPr lang="en-US" dirty="0" smtClean="0">
                <a:solidFill>
                  <a:schemeClr val="bg1"/>
                </a:solidFill>
              </a:rPr>
              <a:t>=0.04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2125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>
                <a:solidFill>
                  <a:srgbClr val="FFC000"/>
                </a:solidFill>
              </a:rPr>
              <a:t>Pathologic Responses to NAC (N=11)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31800" y="2209800"/>
            <a:ext cx="4038600" cy="4297363"/>
          </a:xfrm>
        </p:spPr>
        <p:txBody>
          <a:bodyPr/>
          <a:lstStyle/>
          <a:p>
            <a:r>
              <a:rPr lang="en-US" dirty="0"/>
              <a:t>Mostly viable tumor</a:t>
            </a:r>
          </a:p>
          <a:p>
            <a:r>
              <a:rPr lang="en-US" dirty="0"/>
              <a:t>Densely cellular </a:t>
            </a:r>
          </a:p>
          <a:p>
            <a:r>
              <a:rPr lang="en-US" dirty="0"/>
              <a:t>Brisk mitotic rates</a:t>
            </a:r>
          </a:p>
          <a:p>
            <a:r>
              <a:rPr lang="en-US" dirty="0"/>
              <a:t>Patchy response</a:t>
            </a:r>
          </a:p>
          <a:p>
            <a:r>
              <a:rPr lang="en-US" dirty="0"/>
              <a:t>No treatment effect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84205" y="2209799"/>
            <a:ext cx="4038600" cy="4297363"/>
          </a:xfrm>
        </p:spPr>
        <p:txBody>
          <a:bodyPr/>
          <a:lstStyle/>
          <a:p>
            <a:r>
              <a:rPr lang="en-US" dirty="0"/>
              <a:t>Small foci of tumor</a:t>
            </a:r>
          </a:p>
          <a:p>
            <a:r>
              <a:rPr lang="en-US" dirty="0"/>
              <a:t>Minimal residual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90600" y="1422968"/>
            <a:ext cx="2438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9/11 patients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724400" y="1422968"/>
            <a:ext cx="2971800" cy="80021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</a:rPr>
              <a:t>2/11 patients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9766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Naïve vs NAC S</a:t>
            </a:r>
            <a:r>
              <a:rPr lang="en-US" dirty="0" smtClean="0">
                <a:solidFill>
                  <a:srgbClr val="FFC000"/>
                </a:solidFill>
              </a:rPr>
              <a:t>tromal Cell </a:t>
            </a:r>
            <a:r>
              <a:rPr lang="en-US" dirty="0">
                <a:solidFill>
                  <a:srgbClr val="FFC000"/>
                </a:solidFill>
              </a:rPr>
              <a:t>Changes </a:t>
            </a:r>
            <a:r>
              <a:rPr lang="en-US" dirty="0" smtClean="0">
                <a:solidFill>
                  <a:srgbClr val="FFC000"/>
                </a:solidFill>
              </a:rPr>
              <a:t>(%)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>
                <a:solidFill>
                  <a:srgbClr val="FFC000"/>
                </a:solidFill>
              </a:rPr>
              <a:t/>
            </a:r>
            <a:br>
              <a:rPr lang="en-US" dirty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lin-CD49f-CD24-  increase</a:t>
            </a:r>
            <a:endParaRPr lang="en-US" dirty="0">
              <a:solidFill>
                <a:srgbClr val="FFC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672608548"/>
              </p:ext>
            </p:extLst>
          </p:nvPr>
        </p:nvGraphicFramePr>
        <p:xfrm>
          <a:off x="428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467225" y="1828800"/>
          <a:ext cx="4371976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324600" y="1143000"/>
            <a:ext cx="11352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chemeClr val="bg1"/>
                </a:solidFill>
              </a:rPr>
              <a:t>p=0.04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4819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CD49f-CD24- Cell Populations</a:t>
            </a:r>
          </a:p>
        </p:txBody>
      </p:sp>
      <p:graphicFrame>
        <p:nvGraphicFramePr>
          <p:cNvPr id="7" name="Content Placeholder 6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75376593"/>
              </p:ext>
            </p:extLst>
          </p:nvPr>
        </p:nvGraphicFramePr>
        <p:xfrm>
          <a:off x="1143000" y="1524000"/>
          <a:ext cx="7086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7"/>
          <p:cNvSpPr txBox="1"/>
          <p:nvPr/>
        </p:nvSpPr>
        <p:spPr>
          <a:xfrm>
            <a:off x="2438400" y="456406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96900" y="3200400"/>
            <a:ext cx="10922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% Ave.</a:t>
            </a:r>
          </a:p>
          <a:p>
            <a:r>
              <a:rPr lang="en-US" dirty="0">
                <a:solidFill>
                  <a:schemeClr val="bg1"/>
                </a:solidFill>
              </a:rPr>
              <a:t>Staining</a:t>
            </a:r>
          </a:p>
        </p:txBody>
      </p:sp>
    </p:spTree>
    <p:extLst>
      <p:ext uri="{BB962C8B-B14F-4D97-AF65-F5344CB8AC3E}">
        <p14:creationId xmlns:p14="http://schemas.microsoft.com/office/powerpoint/2010/main" val="3724252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Naïve vs NAC Cell Changes </a:t>
            </a:r>
            <a:r>
              <a:rPr lang="en-US" dirty="0" smtClean="0">
                <a:solidFill>
                  <a:srgbClr val="FFC000"/>
                </a:solidFill>
              </a:rPr>
              <a:t>(%)</a:t>
            </a:r>
            <a:br>
              <a:rPr lang="en-US" dirty="0" smtClean="0">
                <a:solidFill>
                  <a:srgbClr val="FFC000"/>
                </a:solidFill>
              </a:rPr>
            </a:b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/>
          </p:nvPr>
        </p:nvGraphicFramePr>
        <p:xfrm>
          <a:off x="428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/>
          </p:nvPr>
        </p:nvGraphicFramePr>
        <p:xfrm>
          <a:off x="4467225" y="1828800"/>
          <a:ext cx="4371976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948846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Stem/progenitor Cell Changes (%)</a:t>
            </a:r>
            <a:endParaRPr lang="en-US" dirty="0"/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93012421"/>
              </p:ext>
            </p:extLst>
          </p:nvPr>
        </p:nvGraphicFramePr>
        <p:xfrm>
          <a:off x="428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93552098"/>
              </p:ext>
            </p:extLst>
          </p:nvPr>
        </p:nvGraphicFramePr>
        <p:xfrm>
          <a:off x="4467225" y="1828800"/>
          <a:ext cx="4371976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1983220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Stem/progenitor Cell </a:t>
            </a:r>
            <a:r>
              <a:rPr lang="en-US" dirty="0" smtClean="0">
                <a:solidFill>
                  <a:srgbClr val="FFC000"/>
                </a:solidFill>
              </a:rPr>
              <a:t>Changes in CD49f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dirty="0" smtClean="0">
                <a:solidFill>
                  <a:srgbClr val="FFC000"/>
                </a:solidFill>
              </a:rPr>
              <a:t>and CD24  Expression (%) </a:t>
            </a:r>
            <a:br>
              <a:rPr lang="en-US" dirty="0" smtClean="0">
                <a:solidFill>
                  <a:srgbClr val="FFC000"/>
                </a:solidFill>
              </a:rPr>
            </a:br>
            <a:r>
              <a:rPr lang="en-US" sz="2800" dirty="0">
                <a:solidFill>
                  <a:srgbClr val="FFC000"/>
                </a:solidFill>
              </a:rPr>
              <a:t>D</a:t>
            </a:r>
            <a:r>
              <a:rPr lang="en-US" sz="2800" dirty="0" smtClean="0">
                <a:solidFill>
                  <a:srgbClr val="FFC000"/>
                </a:solidFill>
              </a:rPr>
              <a:t>iffer in frequency</a:t>
            </a:r>
            <a:r>
              <a:rPr lang="en-US" sz="2800" dirty="0">
                <a:solidFill>
                  <a:srgbClr val="FFC000"/>
                </a:solidFill>
              </a:rPr>
              <a:t> </a:t>
            </a:r>
            <a:r>
              <a:rPr lang="en-US" sz="2800" dirty="0" smtClean="0">
                <a:solidFill>
                  <a:srgbClr val="FFC000"/>
                </a:solidFill>
              </a:rPr>
              <a:t>and CD44</a:t>
            </a:r>
            <a:endParaRPr lang="en-US" sz="2800" dirty="0">
              <a:solidFill>
                <a:srgbClr val="FFC000"/>
              </a:solidFill>
            </a:endParaRPr>
          </a:p>
        </p:txBody>
      </p:sp>
      <p:graphicFrame>
        <p:nvGraphicFramePr>
          <p:cNvPr id="9" name="Content Placeholder 8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870405269"/>
              </p:ext>
            </p:extLst>
          </p:nvPr>
        </p:nvGraphicFramePr>
        <p:xfrm>
          <a:off x="428625" y="1828800"/>
          <a:ext cx="4038600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ontent Placeholder 11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4074052229"/>
              </p:ext>
            </p:extLst>
          </p:nvPr>
        </p:nvGraphicFramePr>
        <p:xfrm>
          <a:off x="4467225" y="1828800"/>
          <a:ext cx="4371976" cy="42973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472984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EpCam </a:t>
            </a:r>
            <a:r>
              <a:rPr lang="en-US" dirty="0">
                <a:solidFill>
                  <a:srgbClr val="FFC000"/>
                </a:solidFill>
              </a:rPr>
              <a:t>%: Naïve vs NAC Stem/progenitor Cells</a:t>
            </a:r>
          </a:p>
        </p:txBody>
      </p:sp>
      <p:graphicFrame>
        <p:nvGraphicFramePr>
          <p:cNvPr id="3" name="Chart 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5005040"/>
              </p:ext>
            </p:extLst>
          </p:nvPr>
        </p:nvGraphicFramePr>
        <p:xfrm>
          <a:off x="856861" y="990600"/>
          <a:ext cx="7159690" cy="52288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4" name="Rectangle 3"/>
          <p:cNvSpPr/>
          <p:nvPr/>
        </p:nvSpPr>
        <p:spPr>
          <a:xfrm>
            <a:off x="1447800" y="5334000"/>
            <a:ext cx="6591300" cy="461665"/>
          </a:xfrm>
          <a:prstGeom prst="rect">
            <a:avLst/>
          </a:prstGeom>
          <a:solidFill>
            <a:schemeClr val="accent2">
              <a:lumMod val="50000"/>
            </a:schemeClr>
          </a:solidFill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  CD49f</a:t>
            </a:r>
            <a:r>
              <a:rPr lang="en-US" sz="24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24</a:t>
            </a:r>
            <a:r>
              <a:rPr lang="en-US" sz="24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        CD49f</a:t>
            </a:r>
            <a:r>
              <a:rPr lang="en-US" sz="2400" dirty="0">
                <a:solidFill>
                  <a:schemeClr val="bg1"/>
                </a:solidFill>
              </a:rPr>
              <a:t>+</a:t>
            </a:r>
            <a:r>
              <a:rPr lang="en-US" dirty="0">
                <a:solidFill>
                  <a:schemeClr val="bg1"/>
                </a:solidFill>
              </a:rPr>
              <a:t>24</a:t>
            </a:r>
            <a:r>
              <a:rPr lang="en-US" sz="2400" dirty="0">
                <a:solidFill>
                  <a:schemeClr val="bg1"/>
                </a:solidFill>
              </a:rPr>
              <a:t>- </a:t>
            </a:r>
            <a:r>
              <a:rPr lang="en-US" dirty="0">
                <a:solidFill>
                  <a:schemeClr val="bg1"/>
                </a:solidFill>
              </a:rPr>
              <a:t>         CD49f</a:t>
            </a:r>
            <a:r>
              <a:rPr lang="en-US" sz="2400" dirty="0">
                <a:solidFill>
                  <a:schemeClr val="bg1"/>
                </a:solidFill>
              </a:rPr>
              <a:t>-</a:t>
            </a:r>
            <a:r>
              <a:rPr lang="en-US" dirty="0">
                <a:solidFill>
                  <a:schemeClr val="bg1"/>
                </a:solidFill>
              </a:rPr>
              <a:t>24</a:t>
            </a:r>
            <a:r>
              <a:rPr lang="en-US" sz="2400" dirty="0">
                <a:solidFill>
                  <a:schemeClr val="bg1"/>
                </a:solidFill>
              </a:rPr>
              <a:t>+     </a:t>
            </a:r>
            <a:r>
              <a:rPr lang="en-US" dirty="0">
                <a:solidFill>
                  <a:schemeClr val="bg1"/>
                </a:solidFill>
              </a:rPr>
              <a:t>CD49f-24-</a:t>
            </a:r>
            <a:endParaRPr 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52941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00B0F0"/>
                </a:solidFill>
              </a:rPr>
              <a:t>CD44</a:t>
            </a:r>
            <a:r>
              <a:rPr lang="en-US" dirty="0">
                <a:solidFill>
                  <a:srgbClr val="FFC000"/>
                </a:solidFill>
              </a:rPr>
              <a:t> %: Naïve vs NAC Stem/progenitor Cells</a:t>
            </a:r>
          </a:p>
        </p:txBody>
      </p:sp>
      <p:graphicFrame>
        <p:nvGraphicFramePr>
          <p:cNvPr id="5" name="Chart 4"/>
          <p:cNvGraphicFramePr>
            <a:graphicFrameLocks/>
          </p:cNvGraphicFramePr>
          <p:nvPr/>
        </p:nvGraphicFramePr>
        <p:xfrm>
          <a:off x="706119" y="762000"/>
          <a:ext cx="7975600" cy="571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447800" y="990600"/>
            <a:ext cx="1219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 = 0.024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276600" y="2362200"/>
            <a:ext cx="14173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p = </a:t>
            </a:r>
            <a:r>
              <a:rPr lang="en-US" dirty="0" smtClean="0">
                <a:solidFill>
                  <a:schemeClr val="bg1"/>
                </a:solidFill>
              </a:rPr>
              <a:t>0.05</a:t>
            </a:r>
            <a:endParaRPr lang="en-U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67608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11187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Chemo Naïve Vs NAC Stem/Prog Differences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5411494"/>
              </p:ext>
            </p:extLst>
          </p:nvPr>
        </p:nvGraphicFramePr>
        <p:xfrm>
          <a:off x="1562100" y="1057501"/>
          <a:ext cx="6172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6310917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611187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Chemo Naïve Vs NAC Stem/Prog Differences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56900772"/>
              </p:ext>
            </p:extLst>
          </p:nvPr>
        </p:nvGraphicFramePr>
        <p:xfrm>
          <a:off x="1562100" y="1057501"/>
          <a:ext cx="6172200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5990854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Clinical Significance? 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Lin-CD49f-CD24+</a:t>
            </a:r>
          </a:p>
          <a:p>
            <a:endParaRPr lang="en-US" dirty="0"/>
          </a:p>
          <a:p>
            <a:r>
              <a:rPr lang="en-US" dirty="0"/>
              <a:t>2.43 fold increase</a:t>
            </a:r>
          </a:p>
          <a:p>
            <a:r>
              <a:rPr lang="en-US" dirty="0"/>
              <a:t>Relative increase of 59%</a:t>
            </a:r>
          </a:p>
          <a:p>
            <a:endParaRPr lang="en-US" dirty="0"/>
          </a:p>
          <a:p>
            <a:r>
              <a:rPr lang="en-US" dirty="0"/>
              <a:t>Genetic component</a:t>
            </a:r>
          </a:p>
        </p:txBody>
      </p:sp>
    </p:spTree>
    <p:extLst>
      <p:ext uri="{BB962C8B-B14F-4D97-AF65-F5344CB8AC3E}">
        <p14:creationId xmlns:p14="http://schemas.microsoft.com/office/powerpoint/2010/main" val="2013384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GENETICS</a:t>
            </a:r>
          </a:p>
        </p:txBody>
      </p:sp>
      <p:sp>
        <p:nvSpPr>
          <p:cNvPr id="17411" name="Content Placeholder 2"/>
          <p:cNvSpPr>
            <a:spLocks noGrp="1"/>
          </p:cNvSpPr>
          <p:nvPr>
            <p:ph idx="1"/>
          </p:nvPr>
        </p:nvSpPr>
        <p:spPr>
          <a:xfrm>
            <a:off x="436465" y="914400"/>
            <a:ext cx="8229600" cy="4297363"/>
          </a:xfrm>
        </p:spPr>
        <p:txBody>
          <a:bodyPr/>
          <a:lstStyle/>
          <a:p>
            <a:r>
              <a:rPr lang="en-US" dirty="0"/>
              <a:t>BCSCs </a:t>
            </a:r>
            <a:r>
              <a:rPr lang="en-US" dirty="0" smtClean="0"/>
              <a:t>predominant mutations </a:t>
            </a:r>
            <a:endParaRPr lang="en-US" dirty="0"/>
          </a:p>
          <a:p>
            <a:endParaRPr lang="en-US" altLang="en-US" dirty="0"/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0301307"/>
              </p:ext>
            </p:extLst>
          </p:nvPr>
        </p:nvGraphicFramePr>
        <p:xfrm>
          <a:off x="1143000" y="2133600"/>
          <a:ext cx="6477000" cy="397205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54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</a:tblGrid>
              <a:tr h="378234">
                <a:tc>
                  <a:txBody>
                    <a:bodyPr/>
                    <a:lstStyle/>
                    <a:p>
                      <a:endParaRPr lang="en-US" sz="1800" dirty="0">
                        <a:solidFill>
                          <a:schemeClr val="tx1"/>
                        </a:solidFill>
                      </a:endParaRP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ABL1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EZH2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JAK2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PTEN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AKT1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FBXW7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IDH2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PTPN11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ALK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FGFR1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KDR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RB1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APC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KIT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RET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ATM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FGFR2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KRAS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SMAD4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70980">
                <a:tc>
                  <a:txBody>
                    <a:bodyPr/>
                    <a:lstStyle/>
                    <a:p>
                      <a:r>
                        <a:rPr lang="en-US" sz="1800" dirty="0"/>
                        <a:t>BRAF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FLT3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MET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SMARCB1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CDKN2A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GNAQ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NOTCH1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STK11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CTNNB1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HNF1A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NPM1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2400" b="1" dirty="0">
                          <a:solidFill>
                            <a:srgbClr val="FF9933"/>
                          </a:solidFill>
                        </a:rPr>
                        <a:t>TP53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EGFR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HRAS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NRAS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VHL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ERBB2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IDH1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PDGFRA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ERBB4</a:t>
                      </a:r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8234">
                <a:tc>
                  <a:txBody>
                    <a:bodyPr/>
                    <a:lstStyle/>
                    <a:p>
                      <a:r>
                        <a:rPr lang="en-US" sz="1800" dirty="0"/>
                        <a:t>JAK2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r>
                        <a:rPr lang="en-US" sz="2000" b="1" dirty="0">
                          <a:solidFill>
                            <a:srgbClr val="FF9933"/>
                          </a:solidFill>
                        </a:rPr>
                        <a:t>PIK3CA</a:t>
                      </a:r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 marT="45719" marB="45719"/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00032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959" y="152400"/>
            <a:ext cx="8229600" cy="611187"/>
          </a:xfrm>
        </p:spPr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Prominent Mutations: </a:t>
            </a:r>
            <a:r>
              <a:rPr lang="en-US" dirty="0">
                <a:solidFill>
                  <a:srgbClr val="F43CBF"/>
                </a:solidFill>
              </a:rPr>
              <a:t>Naïve</a:t>
            </a:r>
            <a:r>
              <a:rPr lang="en-US" dirty="0">
                <a:solidFill>
                  <a:srgbClr val="FFC000"/>
                </a:solidFill>
              </a:rPr>
              <a:t> Breast Cancer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C000"/>
                </a:solidFill>
              </a:rPr>
              <a:t>Tumors, Stem/Progenitor  Cells and CAFs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18573032"/>
              </p:ext>
            </p:extLst>
          </p:nvPr>
        </p:nvGraphicFramePr>
        <p:xfrm>
          <a:off x="1143000" y="1371600"/>
          <a:ext cx="6172200" cy="49325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34595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074120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763485">
                  <a:extLst>
                    <a:ext uri="{9D8B030D-6E8A-4147-A177-3AD203B41FA5}">
                      <a16:colId xmlns:a16="http://schemas.microsoft.com/office/drawing/2014/main" xmlns="" val="35675197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PIK3CA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TP53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95051">
                <a:tc>
                  <a:txBody>
                    <a:bodyPr/>
                    <a:lstStyle/>
                    <a:p>
                      <a:r>
                        <a:rPr lang="en-US" dirty="0"/>
                        <a:t>Pre Chemo</a:t>
                      </a:r>
                    </a:p>
                    <a:p>
                      <a:r>
                        <a:rPr lang="en-US" dirty="0"/>
                        <a:t>n=</a:t>
                      </a:r>
                      <a:r>
                        <a:rPr lang="en-US" baseline="0" dirty="0"/>
                        <a:t> 38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12 (31.6%)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2 (5.3%)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606325">
                <a:tc>
                  <a:txBody>
                    <a:bodyPr/>
                    <a:lstStyle/>
                    <a:p>
                      <a:r>
                        <a:rPr lang="en-US" dirty="0"/>
                        <a:t>Total Tumor</a:t>
                      </a:r>
                      <a:r>
                        <a:rPr lang="en-US" baseline="0" dirty="0"/>
                        <a:t> tissue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 9 (23.4)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0345571"/>
                  </a:ext>
                </a:extLst>
              </a:tr>
              <a:tr h="606324">
                <a:tc>
                  <a:txBody>
                    <a:bodyPr/>
                    <a:lstStyle/>
                    <a:p>
                      <a:r>
                        <a:rPr lang="en-US" b="1" dirty="0" smtClean="0"/>
                        <a:t>CD49f+24</a:t>
                      </a:r>
                      <a:r>
                        <a:rPr lang="en-US" b="1" dirty="0"/>
                        <a:t>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6 (15.8)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dirty="0"/>
                        <a:t>1 (2.6)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606324">
                <a:tc>
                  <a:txBody>
                    <a:bodyPr/>
                    <a:lstStyle/>
                    <a:p>
                      <a:r>
                        <a:rPr lang="en-US" b="1" dirty="0"/>
                        <a:t>CD49f+24-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4 (10.5)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0883351"/>
                  </a:ext>
                </a:extLst>
              </a:tr>
              <a:tr h="606324">
                <a:tc>
                  <a:txBody>
                    <a:bodyPr/>
                    <a:lstStyle/>
                    <a:p>
                      <a:r>
                        <a:rPr lang="en-US" b="1" dirty="0"/>
                        <a:t>CD49f-CD24+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5 (13.2)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3866177"/>
                  </a:ext>
                </a:extLst>
              </a:tr>
              <a:tr h="620781">
                <a:tc>
                  <a:txBody>
                    <a:bodyPr/>
                    <a:lstStyle/>
                    <a:p>
                      <a:r>
                        <a:rPr lang="en-US" b="1" dirty="0"/>
                        <a:t>CD49f-CD24-</a:t>
                      </a:r>
                    </a:p>
                    <a:p>
                      <a:r>
                        <a:rPr lang="en-US" b="1" dirty="0"/>
                        <a:t>CAF 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1 (2.6)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5465785"/>
                  </a:ext>
                </a:extLst>
              </a:tr>
              <a:tr h="606324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strike="sng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1309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243579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Prominent Mutations: Following </a:t>
            </a:r>
            <a:r>
              <a:rPr lang="en-US" dirty="0">
                <a:solidFill>
                  <a:srgbClr val="F43CBF"/>
                </a:solidFill>
              </a:rPr>
              <a:t>NAC</a:t>
            </a:r>
            <a:r>
              <a:rPr lang="en-US" dirty="0">
                <a:solidFill>
                  <a:srgbClr val="FFC000"/>
                </a:solidFill>
              </a:rPr>
              <a:t> treatment</a:t>
            </a:r>
            <a:r>
              <a:rPr lang="en-US" dirty="0"/>
              <a:t/>
            </a:r>
            <a:br>
              <a:rPr lang="en-US" dirty="0"/>
            </a:br>
            <a:r>
              <a:rPr lang="en-US" dirty="0">
                <a:solidFill>
                  <a:srgbClr val="FFC000"/>
                </a:solidFill>
              </a:rPr>
              <a:t>Tumors, Stem/Progenitor Cells and CAFs</a:t>
            </a:r>
            <a:endParaRPr lang="en-US" dirty="0"/>
          </a:p>
        </p:txBody>
      </p:sp>
      <p:graphicFrame>
        <p:nvGraphicFramePr>
          <p:cNvPr id="11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97284490"/>
              </p:ext>
            </p:extLst>
          </p:nvPr>
        </p:nvGraphicFramePr>
        <p:xfrm>
          <a:off x="1143000" y="1492924"/>
          <a:ext cx="6324600" cy="48111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92239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212533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807028">
                  <a:extLst>
                    <a:ext uri="{9D8B030D-6E8A-4147-A177-3AD203B41FA5}">
                      <a16:colId xmlns:a16="http://schemas.microsoft.com/office/drawing/2014/main" xmlns="" val="3567519746"/>
                    </a:ext>
                  </a:extLst>
                </a:gridCol>
              </a:tblGrid>
              <a:tr h="354459">
                <a:tc>
                  <a:txBody>
                    <a:bodyPr/>
                    <a:lstStyle/>
                    <a:p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PIK3CA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>
                          <a:solidFill>
                            <a:schemeClr val="tx1"/>
                          </a:solidFill>
                        </a:rPr>
                        <a:t>TP53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67397">
                <a:tc>
                  <a:txBody>
                    <a:bodyPr/>
                    <a:lstStyle/>
                    <a:p>
                      <a:r>
                        <a:rPr lang="en-US" b="1" dirty="0"/>
                        <a:t>NAC</a:t>
                      </a:r>
                    </a:p>
                    <a:p>
                      <a:r>
                        <a:rPr lang="en-US" dirty="0"/>
                        <a:t>n=</a:t>
                      </a:r>
                      <a:r>
                        <a:rPr lang="en-US" baseline="0" dirty="0"/>
                        <a:t> 11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 (36.4%)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800" dirty="0"/>
                        <a:t>4 (36.4%)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87591">
                <a:tc>
                  <a:txBody>
                    <a:bodyPr/>
                    <a:lstStyle/>
                    <a:p>
                      <a:r>
                        <a:rPr lang="en-US" dirty="0"/>
                        <a:t>Total Tumor</a:t>
                      </a:r>
                      <a:r>
                        <a:rPr lang="en-US" baseline="0" dirty="0"/>
                        <a:t> tissue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 4 </a:t>
                      </a:r>
                      <a:r>
                        <a:rPr lang="en-US" sz="2400" b="0" dirty="0" smtClean="0"/>
                        <a:t>(36.4)</a:t>
                      </a:r>
                      <a:endParaRPr lang="en-US" sz="2400" b="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dirty="0"/>
                        <a:t>2 </a:t>
                      </a:r>
                      <a:r>
                        <a:rPr lang="en-US" sz="2400" b="0" dirty="0" smtClean="0"/>
                        <a:t>(18.2)</a:t>
                      </a:r>
                      <a:endParaRPr lang="en-US" sz="2400" b="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70345571"/>
                  </a:ext>
                </a:extLst>
              </a:tr>
              <a:tr h="587590">
                <a:tc>
                  <a:txBody>
                    <a:bodyPr/>
                    <a:lstStyle/>
                    <a:p>
                      <a:r>
                        <a:rPr lang="en-US" b="1" dirty="0"/>
                        <a:t>CD4f+24+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 smtClean="0"/>
                        <a:t>1(9.1)</a:t>
                      </a:r>
                      <a:endParaRPr lang="en-US" sz="2400" b="0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u="none" strike="noStrike" dirty="0" smtClean="0"/>
                        <a:t>1</a:t>
                      </a:r>
                      <a:r>
                        <a:rPr lang="en-US" sz="2400" b="0" dirty="0" smtClean="0"/>
                        <a:t>(9.1)</a:t>
                      </a:r>
                      <a:endParaRPr lang="en-US" sz="2400" b="0" u="none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87590">
                <a:tc>
                  <a:txBody>
                    <a:bodyPr/>
                    <a:lstStyle/>
                    <a:p>
                      <a:r>
                        <a:rPr lang="en-US" b="1" dirty="0"/>
                        <a:t>CD49f+24-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1 </a:t>
                      </a:r>
                      <a:r>
                        <a:rPr lang="en-US" sz="2400" b="0" strike="noStrike" dirty="0" smtClean="0"/>
                        <a:t>(9.1) </a:t>
                      </a:r>
                      <a:endParaRPr lang="en-US" sz="2400" b="0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 smtClean="0"/>
                        <a:t>1</a:t>
                      </a:r>
                      <a:r>
                        <a:rPr lang="en-US" sz="2400" b="0" dirty="0" smtClean="0"/>
                        <a:t>(9.1)</a:t>
                      </a:r>
                      <a:endParaRPr lang="en-US" sz="2400" b="0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490883351"/>
                  </a:ext>
                </a:extLst>
              </a:tr>
              <a:tr h="587590">
                <a:tc>
                  <a:txBody>
                    <a:bodyPr/>
                    <a:lstStyle/>
                    <a:p>
                      <a:r>
                        <a:rPr lang="en-US" b="1" dirty="0"/>
                        <a:t>CD49f-CD24+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3 </a:t>
                      </a:r>
                      <a:r>
                        <a:rPr lang="en-US" sz="2400" b="0" strike="noStrike" dirty="0" smtClean="0"/>
                        <a:t>(9.1)</a:t>
                      </a:r>
                      <a:endParaRPr lang="en-US" sz="2400" b="0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 smtClean="0"/>
                        <a:t>2</a:t>
                      </a:r>
                      <a:r>
                        <a:rPr lang="en-US" sz="2400" b="0" dirty="0" smtClean="0"/>
                        <a:t>(18.2)</a:t>
                      </a:r>
                      <a:endParaRPr lang="en-US" sz="2400" b="0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643866177"/>
                  </a:ext>
                </a:extLst>
              </a:tr>
              <a:tr h="620303">
                <a:tc>
                  <a:txBody>
                    <a:bodyPr/>
                    <a:lstStyle/>
                    <a:p>
                      <a:r>
                        <a:rPr lang="en-US" b="1" dirty="0"/>
                        <a:t>CD49f-CD24-</a:t>
                      </a:r>
                    </a:p>
                    <a:p>
                      <a:r>
                        <a:rPr lang="en-US" b="1" dirty="0"/>
                        <a:t>CAF 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0" strike="noStrike" dirty="0"/>
                        <a:t>1</a:t>
                      </a:r>
                      <a:r>
                        <a:rPr lang="en-US" sz="2400" b="0" dirty="0"/>
                        <a:t>(9.1)</a:t>
                      </a:r>
                      <a:endParaRPr lang="en-US" sz="2400" b="0" strike="no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375465785"/>
                  </a:ext>
                </a:extLst>
              </a:tr>
              <a:tr h="587590">
                <a:tc>
                  <a:txBody>
                    <a:bodyPr/>
                    <a:lstStyle/>
                    <a:p>
                      <a:endParaRPr lang="en-US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strike="noStrike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600" b="1" strike="sngStrik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1813092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4008940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Contribution of Genetic Mutations</a:t>
            </a:r>
          </a:p>
        </p:txBody>
      </p:sp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en-US" dirty="0" smtClean="0"/>
              <a:t> In NAC tumors: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/>
        <p:txBody>
          <a:bodyPr/>
          <a:lstStyle/>
          <a:p>
            <a:r>
              <a:rPr lang="en-US" dirty="0" smtClean="0"/>
              <a:t>BCSC populations remain constant or increase in cell number</a:t>
            </a:r>
          </a:p>
          <a:p>
            <a:r>
              <a:rPr lang="en-US" dirty="0" smtClean="0"/>
              <a:t>Mutation incidence higher in post-chemo tumors</a:t>
            </a:r>
          </a:p>
          <a:p>
            <a:r>
              <a:rPr lang="en-US" dirty="0" smtClean="0"/>
              <a:t>Mutations are distributed throughout the different BCSC </a:t>
            </a:r>
            <a:r>
              <a:rPr lang="en-US" dirty="0" smtClean="0"/>
              <a:t>populations and more prevalent</a:t>
            </a:r>
            <a:endParaRPr lang="en-US" dirty="0" smtClean="0"/>
          </a:p>
          <a:p>
            <a:endParaRPr lang="en-US" dirty="0" smtClean="0"/>
          </a:p>
          <a:p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730944"/>
              </p:ext>
            </p:extLst>
          </p:nvPr>
        </p:nvGraphicFramePr>
        <p:xfrm>
          <a:off x="207153" y="1541858"/>
          <a:ext cx="4451196" cy="41167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83732">
                  <a:extLst>
                    <a:ext uri="{9D8B030D-6E8A-4147-A177-3AD203B41FA5}">
                      <a16:colId xmlns:a16="http://schemas.microsoft.com/office/drawing/2014/main" xmlns="" val="2311910654"/>
                    </a:ext>
                  </a:extLst>
                </a:gridCol>
                <a:gridCol w="1483732">
                  <a:extLst>
                    <a:ext uri="{9D8B030D-6E8A-4147-A177-3AD203B41FA5}">
                      <a16:colId xmlns:a16="http://schemas.microsoft.com/office/drawing/2014/main" xmlns="" val="4192179685"/>
                    </a:ext>
                  </a:extLst>
                </a:gridCol>
                <a:gridCol w="1483732">
                  <a:extLst>
                    <a:ext uri="{9D8B030D-6E8A-4147-A177-3AD203B41FA5}">
                      <a16:colId xmlns:a16="http://schemas.microsoft.com/office/drawing/2014/main" xmlns="" val="538678529"/>
                    </a:ext>
                  </a:extLst>
                </a:gridCol>
              </a:tblGrid>
              <a:tr h="1184564"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Cell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Population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Rel</a:t>
                      </a:r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ative</a:t>
                      </a:r>
                    </a:p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Increase</a:t>
                      </a:r>
                    </a:p>
                    <a:p>
                      <a:r>
                        <a:rPr lang="en-US" baseline="0" dirty="0">
                          <a:solidFill>
                            <a:schemeClr val="tx1"/>
                          </a:solidFill>
                        </a:rPr>
                        <a:t>Cells/tumor</a:t>
                      </a:r>
                      <a:endParaRPr lang="en-US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Mutation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Incidence</a:t>
                      </a:r>
                    </a:p>
                    <a:p>
                      <a:r>
                        <a:rPr lang="en-US" dirty="0">
                          <a:solidFill>
                            <a:schemeClr val="tx1"/>
                          </a:solidFill>
                        </a:rPr>
                        <a:t>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375696860"/>
                  </a:ext>
                </a:extLst>
              </a:tr>
              <a:tr h="977407">
                <a:tc>
                  <a:txBody>
                    <a:bodyPr/>
                    <a:lstStyle/>
                    <a:p>
                      <a:r>
                        <a:rPr lang="en-US" sz="1800" dirty="0"/>
                        <a:t>CD49f+</a:t>
                      </a:r>
                    </a:p>
                    <a:p>
                      <a:r>
                        <a:rPr lang="en-US" sz="1800" dirty="0"/>
                        <a:t>CD24-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800" dirty="0"/>
                        <a:t>Constant; </a:t>
                      </a:r>
                    </a:p>
                    <a:p>
                      <a:r>
                        <a:rPr lang="en-US" sz="1800" dirty="0"/>
                        <a:t>Inc.CD44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1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08368569"/>
                  </a:ext>
                </a:extLst>
              </a:tr>
              <a:tr h="977407">
                <a:tc>
                  <a:txBody>
                    <a:bodyPr/>
                    <a:lstStyle/>
                    <a:p>
                      <a:r>
                        <a:rPr lang="en-US" sz="1800" dirty="0"/>
                        <a:t>CD49f-CD24+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31.6  -    36.4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2629441106"/>
                  </a:ext>
                </a:extLst>
              </a:tr>
              <a:tr h="977407">
                <a:tc>
                  <a:txBody>
                    <a:bodyPr/>
                    <a:lstStyle/>
                    <a:p>
                      <a:r>
                        <a:rPr lang="en-US" sz="1800" dirty="0"/>
                        <a:t>CD49f-CD24-</a:t>
                      </a:r>
                    </a:p>
                    <a:p>
                      <a:r>
                        <a:rPr lang="en-US" sz="1800" dirty="0"/>
                        <a:t>CAF+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2400" dirty="0"/>
                        <a:t>24.5%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5.3    -   36.4</a:t>
                      </a:r>
                    </a:p>
                    <a:p>
                      <a:endParaRPr lang="en-US" sz="1600" dirty="0"/>
                    </a:p>
                    <a:p>
                      <a:endParaRPr lang="en-US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3721855386"/>
                  </a:ext>
                </a:extLst>
              </a:tr>
            </a:tbl>
          </a:graphicData>
        </a:graphic>
      </p:graphicFrame>
      <p:cxnSp>
        <p:nvCxnSpPr>
          <p:cNvPr id="6" name="Straight Arrow Connector 5"/>
          <p:cNvCxnSpPr/>
          <p:nvPr/>
        </p:nvCxnSpPr>
        <p:spPr>
          <a:xfrm>
            <a:off x="3276539" y="4234822"/>
            <a:ext cx="1129206" cy="4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>
            <a:off x="3276539" y="5422774"/>
            <a:ext cx="1129206" cy="4669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119328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Summary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229600" cy="4297363"/>
          </a:xfrm>
        </p:spPr>
        <p:txBody>
          <a:bodyPr/>
          <a:lstStyle/>
          <a:p>
            <a:endParaRPr lang="en-US" dirty="0" smtClean="0"/>
          </a:p>
          <a:p>
            <a:r>
              <a:rPr lang="en-US" dirty="0" smtClean="0"/>
              <a:t>RD  </a:t>
            </a:r>
            <a:r>
              <a:rPr lang="en-US" dirty="0"/>
              <a:t>found in the majority of </a:t>
            </a:r>
            <a:r>
              <a:rPr lang="en-US" dirty="0" smtClean="0"/>
              <a:t>breast </a:t>
            </a:r>
            <a:r>
              <a:rPr lang="en-US" dirty="0"/>
              <a:t>c</a:t>
            </a:r>
            <a:r>
              <a:rPr lang="en-US" dirty="0" smtClean="0"/>
              <a:t>ancer </a:t>
            </a:r>
            <a:r>
              <a:rPr lang="en-US" dirty="0"/>
              <a:t>patients treated with neoadjuvant chemotherapy.</a:t>
            </a:r>
          </a:p>
          <a:p>
            <a:r>
              <a:rPr lang="en-US" dirty="0"/>
              <a:t>Histopathology found little effect from NAC </a:t>
            </a:r>
            <a:r>
              <a:rPr lang="en-US" dirty="0" smtClean="0"/>
              <a:t>treatment</a:t>
            </a:r>
            <a:r>
              <a:rPr lang="en-US" dirty="0"/>
              <a:t>.</a:t>
            </a:r>
          </a:p>
          <a:p>
            <a:r>
              <a:rPr lang="en-US" dirty="0" smtClean="0"/>
              <a:t>NAC tumors contained </a:t>
            </a:r>
            <a:r>
              <a:rPr lang="en-US" dirty="0"/>
              <a:t>viable </a:t>
            </a:r>
            <a:r>
              <a:rPr lang="en-US" dirty="0" smtClean="0"/>
              <a:t>cells.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0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Summary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52400" y="1295400"/>
            <a:ext cx="8229600" cy="4297363"/>
          </a:xfrm>
        </p:spPr>
        <p:txBody>
          <a:bodyPr/>
          <a:lstStyle/>
          <a:p>
            <a:r>
              <a:rPr lang="en-US" dirty="0"/>
              <a:t>Increase in the frequency of PIK3CA and TP53 mutations NAC tumors vs Naïve</a:t>
            </a:r>
            <a:r>
              <a:rPr lang="en-US" dirty="0" smtClean="0"/>
              <a:t>.</a:t>
            </a:r>
          </a:p>
          <a:p>
            <a:pPr marL="0" indent="0">
              <a:buNone/>
            </a:pPr>
            <a:r>
              <a:rPr lang="en-US" dirty="0" smtClean="0"/>
              <a:t> </a:t>
            </a:r>
            <a:endParaRPr lang="en-US" dirty="0"/>
          </a:p>
          <a:p>
            <a:r>
              <a:rPr lang="en-US" dirty="0"/>
              <a:t>Increase </a:t>
            </a:r>
            <a:r>
              <a:rPr lang="en-US" dirty="0" smtClean="0"/>
              <a:t>in cancer </a:t>
            </a:r>
            <a:r>
              <a:rPr lang="en-US" dirty="0"/>
              <a:t>stem/progenitors cells in NAC tumors </a:t>
            </a:r>
            <a:r>
              <a:rPr lang="en-US" dirty="0" smtClean="0"/>
              <a:t>that harbor these mutations.</a:t>
            </a:r>
          </a:p>
          <a:p>
            <a:endParaRPr lang="en-US" dirty="0"/>
          </a:p>
          <a:p>
            <a:r>
              <a:rPr lang="en-US" dirty="0" smtClean="0"/>
              <a:t>There may be a cumulative effect.</a:t>
            </a:r>
            <a:endParaRPr lang="en-US" dirty="0"/>
          </a:p>
          <a:p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4800600" y="5943600"/>
            <a:ext cx="271271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/>
                </a:solidFill>
              </a:rPr>
              <a:t>J Natl Cancer Inst 2008; 100:672-79</a:t>
            </a:r>
          </a:p>
        </p:txBody>
      </p:sp>
    </p:spTree>
    <p:extLst>
      <p:ext uri="{BB962C8B-B14F-4D97-AF65-F5344CB8AC3E}">
        <p14:creationId xmlns:p14="http://schemas.microsoft.com/office/powerpoint/2010/main" val="3596978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FFC000"/>
                </a:solidFill>
              </a:rPr>
              <a:t>Conclusion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297363"/>
          </a:xfrm>
        </p:spPr>
        <p:txBody>
          <a:bodyPr/>
          <a:lstStyle/>
          <a:p>
            <a:r>
              <a:rPr lang="en-US" altLang="en-US" dirty="0"/>
              <a:t>Stem/progenitor cells are present in </a:t>
            </a:r>
            <a:r>
              <a:rPr lang="en-US" altLang="en-US" dirty="0" smtClean="0"/>
              <a:t>RD.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They are viable, increased in number, and harbor higher mutation </a:t>
            </a:r>
            <a:r>
              <a:rPr lang="en-US" altLang="en-US" dirty="0" smtClean="0"/>
              <a:t>frequencies.</a:t>
            </a:r>
            <a:endParaRPr lang="en-US" altLang="en-US" dirty="0"/>
          </a:p>
          <a:p>
            <a:endParaRPr lang="en-US" altLang="en-US" dirty="0"/>
          </a:p>
          <a:p>
            <a:r>
              <a:rPr lang="en-US" altLang="en-US" dirty="0"/>
              <a:t>These findings may explain the higher recurrence and poorer survival rates in patients with </a:t>
            </a:r>
            <a:r>
              <a:rPr lang="en-US" altLang="en-US" dirty="0" smtClean="0"/>
              <a:t>RD.</a:t>
            </a:r>
            <a:endParaRPr lang="en-US" altLang="en-US" dirty="0"/>
          </a:p>
          <a:p>
            <a:endParaRPr lang="en-US" dirty="0"/>
          </a:p>
          <a:p>
            <a:endParaRPr lang="en-US" alt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69922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Acknowledgements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304800" y="1371600"/>
            <a:ext cx="8229600" cy="4297363"/>
          </a:xfrm>
        </p:spPr>
        <p:txBody>
          <a:bodyPr/>
          <a:lstStyle/>
          <a:p>
            <a:pPr marL="0" indent="0"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Surgical Oncology</a:t>
            </a:r>
            <a:r>
              <a:rPr lang="en-US" altLang="en-US" sz="2000" dirty="0"/>
              <a:t>			</a:t>
            </a:r>
            <a:r>
              <a:rPr lang="en-US" altLang="en-US" sz="2000" dirty="0">
                <a:solidFill>
                  <a:srgbClr val="FFC000"/>
                </a:solidFill>
              </a:rPr>
              <a:t>Fellow</a:t>
            </a:r>
          </a:p>
          <a:p>
            <a:pPr marL="0" indent="0">
              <a:buNone/>
            </a:pPr>
            <a:r>
              <a:rPr lang="en-US" altLang="en-US" sz="2000" dirty="0"/>
              <a:t>Rodney Pommier, MD			Mary </a:t>
            </a:r>
            <a:r>
              <a:rPr lang="en-US" altLang="en-US" sz="2000" dirty="0" smtClean="0"/>
              <a:t>d'Alelio </a:t>
            </a: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Arpana Naik, MD			</a:t>
            </a:r>
            <a:r>
              <a:rPr lang="en-US" altLang="en-US" sz="2000" dirty="0">
                <a:solidFill>
                  <a:srgbClr val="FFC000"/>
                </a:solidFill>
              </a:rPr>
              <a:t>Statistics</a:t>
            </a:r>
            <a:endParaRPr lang="en-US" altLang="en-US" sz="2000" dirty="0"/>
          </a:p>
          <a:p>
            <a:pPr marL="0" indent="0">
              <a:buNone/>
            </a:pPr>
            <a:r>
              <a:rPr lang="en-US" altLang="en-US" sz="2000" dirty="0"/>
              <a:t>John Vetto, MD				Knight Cancer Inst. Core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Plastic and Reconstructive Surgery </a:t>
            </a:r>
          </a:p>
          <a:p>
            <a:pPr marL="0" indent="0">
              <a:buNone/>
            </a:pPr>
            <a:r>
              <a:rPr lang="en-US" altLang="en-US" sz="2000" dirty="0"/>
              <a:t>Juliana Hansen, MD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Pathology</a:t>
            </a:r>
          </a:p>
          <a:p>
            <a:pPr marL="0" indent="0">
              <a:buNone/>
            </a:pPr>
            <a:r>
              <a:rPr lang="en-US" altLang="en-US" sz="2000" dirty="0"/>
              <a:t>David Sauer, MD			</a:t>
            </a:r>
            <a:r>
              <a:rPr lang="en-US" altLang="en-US" sz="2000" dirty="0">
                <a:solidFill>
                  <a:srgbClr val="FFC000"/>
                </a:solidFill>
              </a:rPr>
              <a:t>Funding 	               </a:t>
            </a:r>
            <a:r>
              <a:rPr lang="en-US" altLang="en-US" sz="2000" dirty="0"/>
              <a:t>Megan Troxell, MD			Janet E. Bowen Foundation</a:t>
            </a:r>
          </a:p>
          <a:p>
            <a:pPr marL="0" indent="0">
              <a:buNone/>
            </a:pPr>
            <a:r>
              <a:rPr lang="en-US" altLang="en-US" sz="2000" dirty="0">
                <a:solidFill>
                  <a:srgbClr val="FFC000"/>
                </a:solidFill>
              </a:rPr>
              <a:t>Lab Personnel</a:t>
            </a:r>
          </a:p>
          <a:p>
            <a:pPr marL="0" indent="0">
              <a:buNone/>
            </a:pPr>
            <a:r>
              <a:rPr lang="en-US" altLang="en-US" sz="2000" dirty="0"/>
              <a:t>Patrick Muller, BS</a:t>
            </a:r>
          </a:p>
          <a:p>
            <a:pPr marL="0" indent="0">
              <a:buNone/>
            </a:pPr>
            <a:r>
              <a:rPr lang="en-US" altLang="en-US" sz="2000" dirty="0"/>
              <a:t>Jennifer Peckham, MS</a:t>
            </a:r>
          </a:p>
          <a:p>
            <a:pPr marL="0" indent="0">
              <a:buNone/>
            </a:pPr>
            <a:r>
              <a:rPr lang="en-US" altLang="en-US" sz="2000" dirty="0"/>
              <a:t>Cynthia Jackson, MS</a:t>
            </a:r>
          </a:p>
          <a:p>
            <a:pPr marL="0" indent="0">
              <a:buNone/>
            </a:pPr>
            <a:r>
              <a:rPr lang="en-US" altLang="en-US" sz="2000" dirty="0"/>
              <a:t>Nora Jameson, MS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57600" y="4739176"/>
            <a:ext cx="3581400" cy="18595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3251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47855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>
                <a:solidFill>
                  <a:srgbClr val="FFC000"/>
                </a:solidFill>
              </a:rPr>
              <a:t>Surgical Specimen Sample Size</a:t>
            </a:r>
          </a:p>
        </p:txBody>
      </p:sp>
      <p:sp>
        <p:nvSpPr>
          <p:cNvPr id="45059" name="Content Placeholder 2"/>
          <p:cNvSpPr>
            <a:spLocks noGrp="1"/>
          </p:cNvSpPr>
          <p:nvPr>
            <p:ph idx="1"/>
          </p:nvPr>
        </p:nvSpPr>
        <p:spPr>
          <a:xfrm>
            <a:off x="0" y="1447800"/>
            <a:ext cx="9144000" cy="4678363"/>
          </a:xfrm>
        </p:spPr>
        <p:txBody>
          <a:bodyPr/>
          <a:lstStyle/>
          <a:p>
            <a:r>
              <a:rPr lang="en-US" altLang="en-US" sz="3600" dirty="0"/>
              <a:t>BrCa:  </a:t>
            </a:r>
          </a:p>
          <a:p>
            <a:pPr marL="0" indent="0">
              <a:buNone/>
            </a:pPr>
            <a:r>
              <a:rPr lang="en-US" altLang="en-US" sz="3600" dirty="0"/>
              <a:t>	naïve: 0.05 -1.0 g</a:t>
            </a:r>
          </a:p>
          <a:p>
            <a:pPr marL="0" indent="0">
              <a:buNone/>
            </a:pPr>
            <a:r>
              <a:rPr lang="en-US" altLang="en-US" sz="3600" dirty="0"/>
              <a:t>	NAC: 0.01-1.0g</a:t>
            </a:r>
          </a:p>
          <a:p>
            <a:r>
              <a:rPr lang="en-US" altLang="en-US" sz="3600" dirty="0">
                <a:solidFill>
                  <a:schemeClr val="bg1">
                    <a:lumMod val="65000"/>
                  </a:schemeClr>
                </a:solidFill>
              </a:rPr>
              <a:t>Reduction:  0.7- 3.0</a:t>
            </a:r>
            <a:r>
              <a:rPr lang="en-US" sz="3600" dirty="0">
                <a:solidFill>
                  <a:schemeClr val="bg1">
                    <a:lumMod val="65000"/>
                  </a:schemeClr>
                </a:solidFill>
              </a:rPr>
              <a:t> g</a:t>
            </a:r>
          </a:p>
          <a:p>
            <a:pPr marL="457200" lvl="1" indent="0">
              <a:buNone/>
            </a:pPr>
            <a:endParaRPr lang="en-US" altLang="en-US" sz="3600" dirty="0">
              <a:solidFill>
                <a:schemeClr val="bg1">
                  <a:lumMod val="65000"/>
                </a:schemeClr>
              </a:solidFill>
            </a:endParaRPr>
          </a:p>
          <a:p>
            <a:r>
              <a:rPr lang="en-US" altLang="en-US" sz="3600" dirty="0">
                <a:solidFill>
                  <a:schemeClr val="bg1">
                    <a:lumMod val="65000"/>
                  </a:schemeClr>
                </a:solidFill>
              </a:rPr>
              <a:t>Adequate:  0.2 g</a:t>
            </a:r>
          </a:p>
          <a:p>
            <a:endParaRPr lang="en-US" altLang="en-US" sz="2400" dirty="0"/>
          </a:p>
          <a:p>
            <a:pPr marL="0" indent="0">
              <a:buNone/>
            </a:pPr>
            <a:endParaRPr lang="en-US" altLang="en-US" dirty="0"/>
          </a:p>
        </p:txBody>
      </p:sp>
      <p:pic>
        <p:nvPicPr>
          <p:cNvPr id="4" name="Content Placeholder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54524" y="1573078"/>
            <a:ext cx="3988184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1916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/>
              <a:t>PROTEIN RESULTS</a:t>
            </a:r>
          </a:p>
        </p:txBody>
      </p:sp>
      <p:pic>
        <p:nvPicPr>
          <p:cNvPr id="20483" name="Content Placeholder 2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52400" y="1447800"/>
            <a:ext cx="6426200" cy="1981200"/>
          </a:xfrm>
        </p:spPr>
      </p:pic>
      <p:pic>
        <p:nvPicPr>
          <p:cNvPr id="2048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485" y="3860125"/>
            <a:ext cx="6469062" cy="1947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6586591" y="1447799"/>
            <a:ext cx="2416046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Patient variation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CSC  are ER and PR </a:t>
            </a:r>
          </a:p>
          <a:p>
            <a:r>
              <a:rPr lang="en-US" dirty="0">
                <a:solidFill>
                  <a:schemeClr val="bg1"/>
                </a:solidFill>
              </a:rPr>
              <a:t>negative</a:t>
            </a:r>
          </a:p>
          <a:p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608547" y="1447800"/>
            <a:ext cx="2460930" cy="2031325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6563663" y="3896932"/>
            <a:ext cx="219162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Patient variation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/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bg1"/>
                </a:solidFill>
              </a:rPr>
              <a:t>Similar to benign</a:t>
            </a:r>
          </a:p>
        </p:txBody>
      </p:sp>
      <p:sp>
        <p:nvSpPr>
          <p:cNvPr id="6" name="Rectangle 5"/>
          <p:cNvSpPr/>
          <p:nvPr/>
        </p:nvSpPr>
        <p:spPr>
          <a:xfrm>
            <a:off x="6608547" y="3860125"/>
            <a:ext cx="2550698" cy="194786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0496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resentation_white">
  <a:themeElements>
    <a:clrScheme name="Presentation_whit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Presentation_white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Presentation_whit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whit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whit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whit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whit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Presentation_whit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Presentation_whit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8893</TotalTime>
  <Words>1584</Words>
  <Application>Microsoft Office PowerPoint</Application>
  <PresentationFormat>On-screen Show (4:3)</PresentationFormat>
  <Paragraphs>474</Paragraphs>
  <Slides>36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Arial</vt:lpstr>
      <vt:lpstr>Calibri</vt:lpstr>
      <vt:lpstr>Presentation_white</vt:lpstr>
      <vt:lpstr>Surgical Resection Of Residual  Breast Cancer: Stem Cells that Neoadjuvant  Chemotherapy Leave Behind  SuEllen Pommier, Ph.D., Cynthia Jackson, M.S., Jennifer Peckham, M.S.,  Patrick Muller, B.S., Mary Condron, M.D., Nora Jameson, M.S.  and Rodney F. Pommier, M.D. </vt:lpstr>
      <vt:lpstr>Breast Cancer Heterogeneity</vt:lpstr>
      <vt:lpstr>There are Two Ways to Treat Breast Cancer </vt:lpstr>
      <vt:lpstr>Statistics on Residual Disease (RD)</vt:lpstr>
      <vt:lpstr>Breast Cancer Stem Cell Research</vt:lpstr>
      <vt:lpstr>Study Design</vt:lpstr>
      <vt:lpstr>Tissue Samples: Fresh Surgical Specimens  obtained from 2 sets of patients</vt:lpstr>
      <vt:lpstr>Patient Demographics, Tumor Characteristics</vt:lpstr>
      <vt:lpstr>Treatment Regimens of NAC</vt:lpstr>
      <vt:lpstr>Fluorescence-Activated Cell Sorting (FACS)</vt:lpstr>
      <vt:lpstr>Selection and Quantification of Breast Cells </vt:lpstr>
      <vt:lpstr>GENETICS</vt:lpstr>
      <vt:lpstr>Results </vt:lpstr>
      <vt:lpstr>Post NAC Vascular Cell Changes: Whole tumor</vt:lpstr>
      <vt:lpstr>Pathologic Responses to NAC (N=11)</vt:lpstr>
      <vt:lpstr>Naïve vs NAC Stromal Cell Changes (%)  lin-CD49f-CD24-  increase</vt:lpstr>
      <vt:lpstr>CD49f-CD24- Cell Populations</vt:lpstr>
      <vt:lpstr>Naïve vs NAC Cell Changes (%) </vt:lpstr>
      <vt:lpstr>Stem/progenitor Cell Changes (%)</vt:lpstr>
      <vt:lpstr>Stem/progenitor Cell Changes in CD49f  and CD24  Expression (%)  Differ in frequency and CD44</vt:lpstr>
      <vt:lpstr>EpCam %: Naïve vs NAC Stem/progenitor Cells</vt:lpstr>
      <vt:lpstr>CD44 %: Naïve vs NAC Stem/progenitor Cells</vt:lpstr>
      <vt:lpstr>Chemo Naïve Vs NAC Stem/Prog Differences</vt:lpstr>
      <vt:lpstr>Chemo Naïve Vs NAC Stem/Prog Differences</vt:lpstr>
      <vt:lpstr>Clinical Significance? </vt:lpstr>
      <vt:lpstr>GENETICS</vt:lpstr>
      <vt:lpstr>Prominent Mutations: Naïve Breast Cancer Tumors, Stem/Progenitor  Cells and CAFs</vt:lpstr>
      <vt:lpstr>Prominent Mutations: Following NAC treatment Tumors, Stem/Progenitor Cells and CAFs</vt:lpstr>
      <vt:lpstr>Contribution of Genetic Mutations</vt:lpstr>
      <vt:lpstr>Summary</vt:lpstr>
      <vt:lpstr>Summary</vt:lpstr>
      <vt:lpstr>Conclusion</vt:lpstr>
      <vt:lpstr>Acknowledgements</vt:lpstr>
      <vt:lpstr>PowerPoint Presentation</vt:lpstr>
      <vt:lpstr>Surgical Specimen Sample Size</vt:lpstr>
      <vt:lpstr>PROTEIN RESULTS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OHSU Presentation Template - Blue</dc:title>
  <dc:creator>BrandSavvy, Inc.</dc:creator>
  <cp:lastModifiedBy>SuEllen Pommier</cp:lastModifiedBy>
  <cp:revision>415</cp:revision>
  <cp:lastPrinted>2014-11-21T20:56:52Z</cp:lastPrinted>
  <dcterms:created xsi:type="dcterms:W3CDTF">2006-07-21T03:43:08Z</dcterms:created>
  <dcterms:modified xsi:type="dcterms:W3CDTF">2016-08-03T23:14:52Z</dcterms:modified>
</cp:coreProperties>
</file>