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374" r:id="rId2"/>
    <p:sldId id="375" r:id="rId3"/>
    <p:sldId id="376" r:id="rId4"/>
    <p:sldId id="421" r:id="rId5"/>
    <p:sldId id="377" r:id="rId6"/>
    <p:sldId id="423" r:id="rId7"/>
    <p:sldId id="422" r:id="rId8"/>
    <p:sldId id="380" r:id="rId9"/>
    <p:sldId id="392" r:id="rId10"/>
    <p:sldId id="337" r:id="rId11"/>
    <p:sldId id="381" r:id="rId12"/>
    <p:sldId id="352" r:id="rId13"/>
    <p:sldId id="403" r:id="rId14"/>
    <p:sldId id="410" r:id="rId15"/>
    <p:sldId id="426" r:id="rId16"/>
    <p:sldId id="427" r:id="rId17"/>
    <p:sldId id="429" r:id="rId18"/>
    <p:sldId id="430" r:id="rId19"/>
    <p:sldId id="431" r:id="rId20"/>
    <p:sldId id="432" r:id="rId21"/>
    <p:sldId id="435" r:id="rId22"/>
    <p:sldId id="436" r:id="rId23"/>
    <p:sldId id="437" r:id="rId24"/>
    <p:sldId id="438" r:id="rId25"/>
    <p:sldId id="439" r:id="rId26"/>
    <p:sldId id="441" r:id="rId27"/>
    <p:sldId id="442" r:id="rId28"/>
    <p:sldId id="443" r:id="rId29"/>
    <p:sldId id="444" r:id="rId30"/>
    <p:sldId id="447" r:id="rId31"/>
    <p:sldId id="448" r:id="rId32"/>
    <p:sldId id="450" r:id="rId33"/>
    <p:sldId id="452" r:id="rId34"/>
    <p:sldId id="382" r:id="rId35"/>
    <p:sldId id="383" r:id="rId36"/>
    <p:sldId id="424" r:id="rId37"/>
    <p:sldId id="425" r:id="rId38"/>
    <p:sldId id="420" r:id="rId39"/>
    <p:sldId id="387" r:id="rId40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rvey" initials="S" lastIdx="1" clrIdx="0">
    <p:extLst>
      <p:ext uri="{19B8F6BF-5375-455C-9EA6-DF929625EA0E}">
        <p15:presenceInfo xmlns:p15="http://schemas.microsoft.com/office/powerpoint/2012/main" userId="Survey" providerId="None"/>
      </p:ext>
    </p:extLst>
  </p:cmAuthor>
  <p:cmAuthor id="2" name="Dr.Gau" initials="D" lastIdx="0" clrIdx="1">
    <p:extLst>
      <p:ext uri="{19B8F6BF-5375-455C-9EA6-DF929625EA0E}">
        <p15:presenceInfo xmlns:p15="http://schemas.microsoft.com/office/powerpoint/2012/main" userId="Dr.Ga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000000"/>
    <a:srgbClr val="080EF8"/>
    <a:srgbClr val="333333"/>
    <a:srgbClr val="DDDDDD"/>
    <a:srgbClr val="33CC33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淺色樣式 1 - 輔色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>
      <p:cViewPr varScale="1">
        <p:scale>
          <a:sx n="75" d="100"/>
          <a:sy n="75" d="100"/>
        </p:scale>
        <p:origin x="936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844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0C07F6-03CF-49EB-B6FD-1826F4BCE0BB}" type="datetimeFigureOut">
              <a:rPr lang="zh-TW" altLang="en-US" smtClean="0"/>
              <a:t>2016/7/25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32A25-2784-43A3-9F3E-7253C6E4AD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40422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00"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fld id="{C95497CB-6592-48DA-BA18-B2C19CC54B2D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8" name="備忘稿版面配置區 7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7120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497CB-6592-48DA-BA18-B2C19CC54B2D}" type="slidenum">
              <a:rPr lang="zh-TW" altLang="en-US" smtClean="0"/>
              <a:pPr/>
              <a:t>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81550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5497CB-6592-48DA-BA18-B2C19CC54B2D}" type="slidenum">
              <a:rPr lang="zh-TW" altLang="en-US" smtClean="0"/>
              <a:pPr/>
              <a:t>26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39424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514600"/>
            <a:ext cx="8001000" cy="9144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zh-TW" altLang="en-US" noProof="0" dirty="0" smtClean="0"/>
              <a:t>按一下以編輯母片標題樣式</a:t>
            </a:r>
            <a:endParaRPr lang="en-US" altLang="zh-TW" noProof="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914400" y="3429000"/>
            <a:ext cx="7086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 b="0" baseline="0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</a:defRPr>
            </a:lvl1pPr>
          </a:lstStyle>
          <a:p>
            <a:pPr lvl="0"/>
            <a:r>
              <a:rPr lang="zh-TW" altLang="en-US" noProof="0" dirty="0" smtClean="0"/>
              <a:t>按一下以編輯母片副標題樣式</a:t>
            </a:r>
            <a:endParaRPr lang="en-US" altLang="zh-TW" noProof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Times New Roman" pitchFamily="18" charset="0"/>
                <a:ea typeface="標楷體" pitchFamily="65" charset="-120"/>
              </a:defRPr>
            </a:lvl1pPr>
            <a:lvl2pPr>
              <a:defRPr baseline="0">
                <a:latin typeface="Times New Roman" pitchFamily="18" charset="0"/>
                <a:ea typeface="標楷體" pitchFamily="65" charset="-120"/>
              </a:defRPr>
            </a:lvl2pPr>
            <a:lvl3pPr>
              <a:defRPr baseline="0">
                <a:latin typeface="Times New Roman" pitchFamily="18" charset="0"/>
                <a:ea typeface="標楷體" pitchFamily="65" charset="-120"/>
              </a:defRPr>
            </a:lvl3pPr>
            <a:lvl4pPr>
              <a:defRPr baseline="0">
                <a:latin typeface="Times New Roman" pitchFamily="18" charset="0"/>
                <a:ea typeface="標楷體" pitchFamily="65" charset="-120"/>
              </a:defRPr>
            </a:lvl4pPr>
            <a:lvl5pPr>
              <a:defRPr baseline="0">
                <a:latin typeface="Times New Roman" pitchFamily="18" charset="0"/>
                <a:ea typeface="標楷體" pitchFamily="65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304800" y="64770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>
          <a:xfrm>
            <a:off x="8172400" y="6525345"/>
            <a:ext cx="971600" cy="332656"/>
          </a:xfrm>
          <a:prstGeom prst="rect">
            <a:avLst/>
          </a:prstGeom>
        </p:spPr>
        <p:txBody>
          <a:bodyPr/>
          <a:lstStyle>
            <a:lvl1pPr>
              <a:defRPr sz="1600"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fld id="{ED865EA5-3838-4D91-9FE3-1BB37E5E102A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40728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aseline="0">
                <a:latin typeface="Times New Roman" pitchFamily="18" charset="0"/>
                <a:ea typeface="標楷體" pitchFamily="65" charset="-12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7" name="投影片編號版面配置區 4"/>
          <p:cNvSpPr>
            <a:spLocks noGrp="1"/>
          </p:cNvSpPr>
          <p:nvPr>
            <p:ph type="sldNum" sz="quarter" idx="11"/>
          </p:nvPr>
        </p:nvSpPr>
        <p:spPr>
          <a:xfrm>
            <a:off x="8172400" y="6525345"/>
            <a:ext cx="971600" cy="332656"/>
          </a:xfrm>
          <a:prstGeom prst="rect">
            <a:avLst/>
          </a:prstGeom>
        </p:spPr>
        <p:txBody>
          <a:bodyPr/>
          <a:lstStyle>
            <a:lvl1pPr>
              <a:defRPr sz="1600"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fld id="{ED865EA5-3838-4D91-9FE3-1BB37E5E102A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16134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876800"/>
          </a:xfrm>
        </p:spPr>
        <p:txBody>
          <a:bodyPr/>
          <a:lstStyle>
            <a:lvl1pPr>
              <a:defRPr sz="2800" baseline="0">
                <a:latin typeface="Times New Roman" pitchFamily="18" charset="0"/>
                <a:ea typeface="標楷體" pitchFamily="65" charset="-120"/>
              </a:defRPr>
            </a:lvl1pPr>
            <a:lvl2pPr>
              <a:defRPr sz="2400" baseline="0">
                <a:latin typeface="Times New Roman" pitchFamily="18" charset="0"/>
                <a:ea typeface="標楷體" pitchFamily="65" charset="-120"/>
              </a:defRPr>
            </a:lvl2pPr>
            <a:lvl3pPr>
              <a:defRPr sz="2000" baseline="0">
                <a:latin typeface="Times New Roman" pitchFamily="18" charset="0"/>
                <a:ea typeface="標楷體" pitchFamily="65" charset="-120"/>
              </a:defRPr>
            </a:lvl3pPr>
            <a:lvl4pPr>
              <a:defRPr sz="1800" baseline="0">
                <a:latin typeface="Times New Roman" pitchFamily="18" charset="0"/>
                <a:ea typeface="標楷體" pitchFamily="65" charset="-120"/>
              </a:defRPr>
            </a:lvl4pPr>
            <a:lvl5pPr>
              <a:defRPr sz="1800" baseline="0">
                <a:latin typeface="Times New Roman" pitchFamily="18" charset="0"/>
                <a:ea typeface="標楷體" pitchFamily="65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876800"/>
          </a:xfrm>
        </p:spPr>
        <p:txBody>
          <a:bodyPr/>
          <a:lstStyle>
            <a:lvl1pPr>
              <a:defRPr sz="2800" baseline="0">
                <a:latin typeface="Times New Roman" pitchFamily="18" charset="0"/>
                <a:ea typeface="標楷體" pitchFamily="65" charset="-120"/>
              </a:defRPr>
            </a:lvl1pPr>
            <a:lvl2pPr>
              <a:defRPr sz="2400" baseline="0">
                <a:latin typeface="Times New Roman" pitchFamily="18" charset="0"/>
                <a:ea typeface="標楷體" pitchFamily="65" charset="-120"/>
              </a:defRPr>
            </a:lvl2pPr>
            <a:lvl3pPr>
              <a:defRPr sz="2000" baseline="0">
                <a:latin typeface="Times New Roman" pitchFamily="18" charset="0"/>
                <a:ea typeface="標楷體" pitchFamily="65" charset="-120"/>
              </a:defRPr>
            </a:lvl3pPr>
            <a:lvl4pPr>
              <a:defRPr sz="1800" baseline="0">
                <a:latin typeface="Times New Roman" pitchFamily="18" charset="0"/>
                <a:ea typeface="標楷體" pitchFamily="65" charset="-120"/>
              </a:defRPr>
            </a:lvl4pPr>
            <a:lvl5pPr>
              <a:defRPr sz="1800" baseline="0">
                <a:latin typeface="Times New Roman" pitchFamily="18" charset="0"/>
                <a:ea typeface="標楷體" pitchFamily="65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8" name="投影片編號版面配置區 4"/>
          <p:cNvSpPr>
            <a:spLocks noGrp="1"/>
          </p:cNvSpPr>
          <p:nvPr>
            <p:ph type="sldNum" sz="quarter" idx="11"/>
          </p:nvPr>
        </p:nvSpPr>
        <p:spPr>
          <a:xfrm>
            <a:off x="8172400" y="6525345"/>
            <a:ext cx="971600" cy="332656"/>
          </a:xfrm>
          <a:prstGeom prst="rect">
            <a:avLst/>
          </a:prstGeom>
        </p:spPr>
        <p:txBody>
          <a:bodyPr/>
          <a:lstStyle>
            <a:lvl1pPr>
              <a:defRPr sz="1600"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fld id="{ED865EA5-3838-4D91-9FE3-1BB37E5E102A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362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 baseline="0">
                <a:latin typeface="Times New Roman" pitchFamily="18" charset="0"/>
                <a:ea typeface="標楷體" pitchFamily="65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 baseline="0">
                <a:latin typeface="Times New Roman" pitchFamily="18" charset="0"/>
                <a:ea typeface="標楷體" pitchFamily="65" charset="-120"/>
              </a:defRPr>
            </a:lvl1pPr>
            <a:lvl2pPr>
              <a:defRPr sz="2000" baseline="0">
                <a:latin typeface="Times New Roman" pitchFamily="18" charset="0"/>
                <a:ea typeface="標楷體" pitchFamily="65" charset="-120"/>
              </a:defRPr>
            </a:lvl2pPr>
            <a:lvl3pPr>
              <a:defRPr sz="1800" baseline="0">
                <a:latin typeface="Times New Roman" pitchFamily="18" charset="0"/>
                <a:ea typeface="標楷體" pitchFamily="65" charset="-120"/>
              </a:defRPr>
            </a:lvl3pPr>
            <a:lvl4pPr>
              <a:defRPr sz="1600" baseline="0">
                <a:latin typeface="Times New Roman" pitchFamily="18" charset="0"/>
                <a:ea typeface="標楷體" pitchFamily="65" charset="-120"/>
              </a:defRPr>
            </a:lvl4pPr>
            <a:lvl5pPr>
              <a:defRPr sz="1600" baseline="0">
                <a:latin typeface="Times New Roman" pitchFamily="18" charset="0"/>
                <a:ea typeface="標楷體" pitchFamily="65" charset="-12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 baseline="0">
                <a:latin typeface="Times New Roman" pitchFamily="18" charset="0"/>
                <a:ea typeface="標楷體" pitchFamily="65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 baseline="0">
                <a:latin typeface="Times New Roman" pitchFamily="18" charset="0"/>
                <a:ea typeface="標楷體" pitchFamily="65" charset="-120"/>
              </a:defRPr>
            </a:lvl1pPr>
            <a:lvl2pPr>
              <a:defRPr sz="2000" baseline="0">
                <a:latin typeface="Times New Roman" pitchFamily="18" charset="0"/>
                <a:ea typeface="標楷體" pitchFamily="65" charset="-120"/>
              </a:defRPr>
            </a:lvl2pPr>
            <a:lvl3pPr>
              <a:defRPr sz="1800" baseline="0">
                <a:latin typeface="Times New Roman" pitchFamily="18" charset="0"/>
                <a:ea typeface="標楷體" pitchFamily="65" charset="-120"/>
              </a:defRPr>
            </a:lvl3pPr>
            <a:lvl4pPr>
              <a:defRPr sz="1600" baseline="0">
                <a:latin typeface="Times New Roman" pitchFamily="18" charset="0"/>
                <a:ea typeface="標楷體" pitchFamily="65" charset="-120"/>
              </a:defRPr>
            </a:lvl4pPr>
            <a:lvl5pPr>
              <a:defRPr sz="1600" baseline="0">
                <a:latin typeface="Times New Roman" pitchFamily="18" charset="0"/>
                <a:ea typeface="標楷體" pitchFamily="65" charset="-12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10" name="投影片編號版面配置區 4"/>
          <p:cNvSpPr>
            <a:spLocks noGrp="1"/>
          </p:cNvSpPr>
          <p:nvPr>
            <p:ph type="sldNum" sz="quarter" idx="11"/>
          </p:nvPr>
        </p:nvSpPr>
        <p:spPr>
          <a:xfrm>
            <a:off x="8172400" y="6525345"/>
            <a:ext cx="971600" cy="332656"/>
          </a:xfrm>
          <a:prstGeom prst="rect">
            <a:avLst/>
          </a:prstGeom>
        </p:spPr>
        <p:txBody>
          <a:bodyPr/>
          <a:lstStyle>
            <a:lvl1pPr>
              <a:defRPr sz="1600"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fld id="{ED865EA5-3838-4D91-9FE3-1BB37E5E102A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09112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6" name="投影片編號版面配置區 4"/>
          <p:cNvSpPr>
            <a:spLocks noGrp="1"/>
          </p:cNvSpPr>
          <p:nvPr>
            <p:ph type="sldNum" sz="quarter" idx="11"/>
          </p:nvPr>
        </p:nvSpPr>
        <p:spPr>
          <a:xfrm>
            <a:off x="8172400" y="6525345"/>
            <a:ext cx="971600" cy="332656"/>
          </a:xfrm>
          <a:prstGeom prst="rect">
            <a:avLst/>
          </a:prstGeom>
        </p:spPr>
        <p:txBody>
          <a:bodyPr/>
          <a:lstStyle>
            <a:lvl1pPr>
              <a:defRPr sz="1600"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fld id="{ED865EA5-3838-4D91-9FE3-1BB37E5E102A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72017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>
          <a:xfrm>
            <a:off x="8172400" y="6525345"/>
            <a:ext cx="971600" cy="332656"/>
          </a:xfrm>
          <a:prstGeom prst="rect">
            <a:avLst/>
          </a:prstGeom>
        </p:spPr>
        <p:txBody>
          <a:bodyPr/>
          <a:lstStyle>
            <a:lvl1pPr>
              <a:defRPr sz="1600"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fld id="{ED865EA5-3838-4D91-9FE3-1BB37E5E102A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45002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 baseline="0">
                <a:latin typeface="Times New Roman" pitchFamily="18" charset="0"/>
                <a:ea typeface="標楷體" pitchFamily="65" charset="-120"/>
              </a:defRPr>
            </a:lvl1pPr>
            <a:lvl2pPr>
              <a:defRPr sz="2800" baseline="0">
                <a:latin typeface="Times New Roman" pitchFamily="18" charset="0"/>
                <a:ea typeface="標楷體" pitchFamily="65" charset="-120"/>
              </a:defRPr>
            </a:lvl2pPr>
            <a:lvl3pPr>
              <a:defRPr sz="2400" baseline="0">
                <a:latin typeface="Times New Roman" pitchFamily="18" charset="0"/>
                <a:ea typeface="標楷體" pitchFamily="65" charset="-120"/>
              </a:defRPr>
            </a:lvl3pPr>
            <a:lvl4pPr>
              <a:defRPr sz="2000" baseline="0">
                <a:latin typeface="Times New Roman" pitchFamily="18" charset="0"/>
                <a:ea typeface="標楷體" pitchFamily="65" charset="-120"/>
              </a:defRPr>
            </a:lvl4pPr>
            <a:lvl5pPr>
              <a:defRPr sz="2000" baseline="0">
                <a:latin typeface="Times New Roman" pitchFamily="18" charset="0"/>
                <a:ea typeface="標楷體" pitchFamily="65" charset="-12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</p:txBody>
      </p:sp>
      <p:sp>
        <p:nvSpPr>
          <p:cNvPr id="8" name="投影片編號版面配置區 4"/>
          <p:cNvSpPr>
            <a:spLocks noGrp="1"/>
          </p:cNvSpPr>
          <p:nvPr>
            <p:ph type="sldNum" sz="quarter" idx="11"/>
          </p:nvPr>
        </p:nvSpPr>
        <p:spPr>
          <a:xfrm>
            <a:off x="8172400" y="6525345"/>
            <a:ext cx="971600" cy="332656"/>
          </a:xfrm>
          <a:prstGeom prst="rect">
            <a:avLst/>
          </a:prstGeom>
        </p:spPr>
        <p:txBody>
          <a:bodyPr/>
          <a:lstStyle>
            <a:lvl1pPr>
              <a:defRPr sz="1600"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fld id="{ED865EA5-3838-4D91-9FE3-1BB37E5E102A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815354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投影片編號版面配置區 4"/>
          <p:cNvSpPr>
            <a:spLocks noGrp="1"/>
          </p:cNvSpPr>
          <p:nvPr>
            <p:ph type="sldNum" sz="quarter" idx="11"/>
          </p:nvPr>
        </p:nvSpPr>
        <p:spPr>
          <a:xfrm>
            <a:off x="8172400" y="6525345"/>
            <a:ext cx="971600" cy="332656"/>
          </a:xfrm>
          <a:prstGeom prst="rect">
            <a:avLst/>
          </a:prstGeom>
        </p:spPr>
        <p:txBody>
          <a:bodyPr/>
          <a:lstStyle>
            <a:lvl1pPr>
              <a:defRPr sz="1600"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fld id="{ED865EA5-3838-4D91-9FE3-1BB37E5E102A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25156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baseline="0">
                <a:latin typeface="Times New Roman" pitchFamily="18" charset="0"/>
                <a:ea typeface="標楷體" pitchFamily="65" charset="-120"/>
              </a:defRPr>
            </a:lvl1pPr>
            <a:lvl2pPr>
              <a:defRPr baseline="0">
                <a:latin typeface="Times New Roman" pitchFamily="18" charset="0"/>
                <a:ea typeface="標楷體" pitchFamily="65" charset="-120"/>
              </a:defRPr>
            </a:lvl2pPr>
            <a:lvl3pPr>
              <a:defRPr baseline="0">
                <a:latin typeface="Times New Roman" pitchFamily="18" charset="0"/>
                <a:ea typeface="標楷體" pitchFamily="65" charset="-120"/>
              </a:defRPr>
            </a:lvl3pPr>
            <a:lvl4pPr>
              <a:defRPr baseline="0">
                <a:latin typeface="Times New Roman" pitchFamily="18" charset="0"/>
                <a:ea typeface="標楷體" pitchFamily="65" charset="-120"/>
              </a:defRPr>
            </a:lvl4pPr>
            <a:lvl5pPr>
              <a:defRPr baseline="0">
                <a:latin typeface="Times New Roman" pitchFamily="18" charset="0"/>
                <a:ea typeface="標楷體" pitchFamily="65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投影片編號版面配置區 4"/>
          <p:cNvSpPr>
            <a:spLocks noGrp="1"/>
          </p:cNvSpPr>
          <p:nvPr>
            <p:ph type="sldNum" sz="quarter" idx="11"/>
          </p:nvPr>
        </p:nvSpPr>
        <p:spPr>
          <a:xfrm>
            <a:off x="8172400" y="6525345"/>
            <a:ext cx="971600" cy="332656"/>
          </a:xfrm>
          <a:prstGeom prst="rect">
            <a:avLst/>
          </a:prstGeom>
        </p:spPr>
        <p:txBody>
          <a:bodyPr/>
          <a:lstStyle>
            <a:lvl1pPr>
              <a:defRPr sz="1600"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fld id="{ED865EA5-3838-4D91-9FE3-1BB37E5E102A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76609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319088"/>
            <a:ext cx="2057400" cy="600551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319088"/>
            <a:ext cx="6019800" cy="600551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投影片編號版面配置區 4"/>
          <p:cNvSpPr>
            <a:spLocks noGrp="1"/>
          </p:cNvSpPr>
          <p:nvPr>
            <p:ph type="sldNum" sz="quarter" idx="11"/>
          </p:nvPr>
        </p:nvSpPr>
        <p:spPr>
          <a:xfrm>
            <a:off x="8172400" y="6525345"/>
            <a:ext cx="971600" cy="332656"/>
          </a:xfrm>
          <a:prstGeom prst="rect">
            <a:avLst/>
          </a:prstGeom>
        </p:spPr>
        <p:txBody>
          <a:bodyPr/>
          <a:lstStyle>
            <a:lvl1pPr>
              <a:defRPr sz="1600"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fld id="{ED865EA5-3838-4D91-9FE3-1BB37E5E102A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160359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229600" cy="563562"/>
          </a:xfrm>
        </p:spPr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457200" y="1447800"/>
            <a:ext cx="8229600" cy="4876800"/>
          </a:xfrm>
        </p:spPr>
        <p:txBody>
          <a:bodyPr/>
          <a:lstStyle>
            <a:lvl1pPr>
              <a:defRPr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r>
              <a:rPr lang="zh-TW" altLang="en-US" dirty="0" smtClean="0"/>
              <a:t>按一下圖示以新增表格</a:t>
            </a:r>
            <a:endParaRPr lang="zh-TW" altLang="en-US" dirty="0"/>
          </a:p>
        </p:txBody>
      </p:sp>
      <p:sp>
        <p:nvSpPr>
          <p:cNvPr id="7" name="投影片編號版面配置區 4"/>
          <p:cNvSpPr>
            <a:spLocks noGrp="1"/>
          </p:cNvSpPr>
          <p:nvPr>
            <p:ph type="sldNum" sz="quarter" idx="11"/>
          </p:nvPr>
        </p:nvSpPr>
        <p:spPr>
          <a:xfrm>
            <a:off x="8172400" y="6525345"/>
            <a:ext cx="971600" cy="332656"/>
          </a:xfrm>
          <a:prstGeom prst="rect">
            <a:avLst/>
          </a:prstGeom>
        </p:spPr>
        <p:txBody>
          <a:bodyPr/>
          <a:lstStyle>
            <a:lvl1pPr>
              <a:defRPr sz="1600"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fld id="{ED865EA5-3838-4D91-9FE3-1BB37E5E102A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48071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9" name="Object 15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" name="Image" r:id="rId15" imgW="7377778" imgH="1219048" progId="Photoshop.Image.6">
                  <p:embed/>
                </p:oleObj>
              </mc:Choice>
              <mc:Fallback>
                <p:oleObj name="Image" r:id="rId15" imgW="7377778" imgH="1219048" progId="Photoshop.Image.6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905" b="12500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altLang="zh-TW" dirty="0" smtClean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3131840" y="124834"/>
            <a:ext cx="5652717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 smtClean="0"/>
              <a:t>按一下以編輯母片標題樣式</a:t>
            </a:r>
            <a:endParaRPr lang="en-US" altLang="zh-TW" dirty="0" smtClean="0"/>
          </a:p>
        </p:txBody>
      </p:sp>
      <p:sp>
        <p:nvSpPr>
          <p:cNvPr id="2" name="矩形 1"/>
          <p:cNvSpPr/>
          <p:nvPr userDrawn="1"/>
        </p:nvSpPr>
        <p:spPr>
          <a:xfrm>
            <a:off x="0" y="6519446"/>
            <a:ext cx="58747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b="1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Department</a:t>
            </a:r>
            <a:r>
              <a:rPr lang="en-US" altLang="zh-TW" sz="1600" b="1" baseline="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 of Water Resources and Environmental Engineering</a:t>
            </a:r>
            <a:endParaRPr lang="en-US" altLang="zh-TW" sz="1600" b="1" dirty="0">
              <a:solidFill>
                <a:srgbClr val="000000"/>
              </a:solidFill>
              <a:effectLst/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8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172400" y="6525345"/>
            <a:ext cx="971600" cy="332656"/>
          </a:xfrm>
          <a:prstGeom prst="rect">
            <a:avLst/>
          </a:prstGeom>
        </p:spPr>
        <p:txBody>
          <a:bodyPr/>
          <a:lstStyle>
            <a:lvl1pPr>
              <a:defRPr sz="1600" baseline="0">
                <a:latin typeface="Times New Roman" pitchFamily="18" charset="0"/>
                <a:ea typeface="標楷體" pitchFamily="65" charset="-120"/>
              </a:defRPr>
            </a:lvl1pPr>
          </a:lstStyle>
          <a:p>
            <a:fld id="{ED865EA5-3838-4D91-9FE3-1BB37E5E102A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  <p:pic>
        <p:nvPicPr>
          <p:cNvPr id="1068" name="Picture 44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62211"/>
            <a:ext cx="3217765" cy="1062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 baseline="0">
          <a:solidFill>
            <a:schemeClr val="bg1"/>
          </a:solidFill>
          <a:latin typeface="Times New Roman" pitchFamily="18" charset="0"/>
          <a:ea typeface="標楷體" pitchFamily="65" charset="-12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 baseline="0">
          <a:solidFill>
            <a:schemeClr val="accent1"/>
          </a:solidFill>
          <a:latin typeface="Times New Roman" pitchFamily="18" charset="0"/>
          <a:ea typeface="標楷體" pitchFamily="65" charset="-12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 baseline="0">
          <a:solidFill>
            <a:schemeClr val="tx1"/>
          </a:solidFill>
          <a:latin typeface="Times New Roman" pitchFamily="18" charset="0"/>
          <a:ea typeface="標楷體" pitchFamily="65" charset="-12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baseline="0">
          <a:solidFill>
            <a:schemeClr val="tx1"/>
          </a:solidFill>
          <a:latin typeface="Times New Roman" pitchFamily="18" charset="0"/>
          <a:ea typeface="標楷體" pitchFamily="65" charset="-12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aseline="0">
          <a:solidFill>
            <a:schemeClr val="tx1"/>
          </a:solidFill>
          <a:latin typeface="Times New Roman" pitchFamily="18" charset="0"/>
          <a:ea typeface="標楷體" pitchFamily="65" charset="-12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aseline="0">
          <a:solidFill>
            <a:schemeClr val="tx1"/>
          </a:solidFill>
          <a:latin typeface="Times New Roman" pitchFamily="18" charset="0"/>
          <a:ea typeface="標楷體" pitchFamily="65" charset="-12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0020" y="2302396"/>
            <a:ext cx="8712968" cy="914400"/>
          </a:xfrm>
        </p:spPr>
        <p:txBody>
          <a:bodyPr/>
          <a:lstStyle/>
          <a:p>
            <a:r>
              <a:rPr lang="en-US" altLang="zh-TW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A study on the MSWI fly ash modifying for inorganic gel of cement admixtures</a:t>
            </a:r>
          </a:p>
        </p:txBody>
      </p:sp>
      <p:sp>
        <p:nvSpPr>
          <p:cNvPr id="2" name="矩形 1"/>
          <p:cNvSpPr/>
          <p:nvPr/>
        </p:nvSpPr>
        <p:spPr>
          <a:xfrm>
            <a:off x="180020" y="364477"/>
            <a:ext cx="871296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2nd World Congress and Expo </a:t>
            </a:r>
            <a:r>
              <a:rPr lang="en-US" altLang="zh-TW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on</a:t>
            </a:r>
            <a:r>
              <a:rPr lang="zh-TW" alt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</a:t>
            </a:r>
            <a:endParaRPr lang="en-US" altLang="zh-TW" sz="2800" b="1" dirty="0" smtClean="0">
              <a:solidFill>
                <a:schemeClr val="bg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Recycling</a:t>
            </a:r>
          </a:p>
          <a:p>
            <a:pPr algn="ctr"/>
            <a:r>
              <a:rPr lang="en-US" altLang="zh-TW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Berlin</a:t>
            </a:r>
            <a:r>
              <a:rPr lang="en-US" altLang="zh-TW" sz="2400" b="1">
                <a:solidFill>
                  <a:schemeClr val="bg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, </a:t>
            </a:r>
            <a:r>
              <a:rPr lang="en-US" altLang="zh-TW" sz="2400" b="1" smtClean="0">
                <a:solidFill>
                  <a:schemeClr val="bg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Germany, </a:t>
            </a:r>
            <a:r>
              <a:rPr lang="en-US" altLang="zh-TW" sz="24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July 25-27</a:t>
            </a:r>
            <a:r>
              <a:rPr lang="en-US" altLang="zh-TW" sz="2400" b="1">
                <a:solidFill>
                  <a:schemeClr val="bg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, </a:t>
            </a:r>
            <a:r>
              <a:rPr lang="en-US" altLang="zh-TW" sz="2400" b="1" smtClean="0">
                <a:solidFill>
                  <a:schemeClr val="bg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2016.</a:t>
            </a:r>
            <a:endParaRPr lang="en-US" altLang="zh-TW" sz="2400" b="1" dirty="0" smtClean="0">
              <a:solidFill>
                <a:schemeClr val="bg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769671"/>
            <a:ext cx="4311044" cy="1088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137130"/>
            <a:ext cx="1728192" cy="1720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9552" y="3515014"/>
            <a:ext cx="8136904" cy="441299"/>
          </a:xfrm>
        </p:spPr>
        <p:txBody>
          <a:bodyPr/>
          <a:lstStyle/>
          <a:p>
            <a:r>
              <a:rPr lang="en-US" altLang="zh-TW" sz="2800" b="1" u="sng" dirty="0">
                <a:solidFill>
                  <a:srgbClr val="FFFF00"/>
                </a:solidFill>
              </a:rPr>
              <a:t>Sue-</a:t>
            </a:r>
            <a:r>
              <a:rPr lang="en-US" altLang="zh-TW" sz="2800" b="1" u="sng" dirty="0" err="1">
                <a:solidFill>
                  <a:srgbClr val="FFFF00"/>
                </a:solidFill>
              </a:rPr>
              <a:t>Huai</a:t>
            </a:r>
            <a:r>
              <a:rPr lang="en-US" altLang="zh-TW" sz="2800" b="1" u="sng" dirty="0">
                <a:solidFill>
                  <a:srgbClr val="FFFF00"/>
                </a:solidFill>
              </a:rPr>
              <a:t> </a:t>
            </a:r>
            <a:r>
              <a:rPr lang="en-US" altLang="zh-TW" sz="2800" b="1" u="sng" dirty="0" err="1">
                <a:solidFill>
                  <a:srgbClr val="FFFF00"/>
                </a:solidFill>
              </a:rPr>
              <a:t>Gau</a:t>
            </a:r>
            <a:r>
              <a:rPr lang="en-US" altLang="zh-TW" sz="2800" b="1" u="sng" baseline="30000" dirty="0" err="1">
                <a:solidFill>
                  <a:srgbClr val="FFFF00"/>
                </a:solidFill>
              </a:rPr>
              <a:t>a</a:t>
            </a:r>
            <a:r>
              <a:rPr lang="en-US" altLang="zh-TW" sz="2800" b="1" u="sng" dirty="0">
                <a:solidFill>
                  <a:srgbClr val="FFFF00"/>
                </a:solidFill>
              </a:rPr>
              <a:t>, Chang-Jung </a:t>
            </a:r>
            <a:r>
              <a:rPr lang="en-US" altLang="zh-TW" sz="2800" b="1" u="sng" dirty="0" err="1">
                <a:solidFill>
                  <a:srgbClr val="FFFF00"/>
                </a:solidFill>
              </a:rPr>
              <a:t>Sun</a:t>
            </a:r>
            <a:r>
              <a:rPr lang="en-US" altLang="zh-TW" sz="2800" b="1" u="sng" baseline="30000" dirty="0" err="1">
                <a:solidFill>
                  <a:srgbClr val="FFFF00"/>
                </a:solidFill>
              </a:rPr>
              <a:t>b</a:t>
            </a:r>
            <a:r>
              <a:rPr lang="en-US" altLang="zh-TW" sz="2800" b="1" u="sng" dirty="0">
                <a:solidFill>
                  <a:srgbClr val="FFFF00"/>
                </a:solidFill>
              </a:rPr>
              <a:t>, Ming-</a:t>
            </a:r>
            <a:r>
              <a:rPr lang="en-US" altLang="zh-TW" sz="2800" b="1" u="sng" dirty="0" err="1">
                <a:solidFill>
                  <a:srgbClr val="FFFF00"/>
                </a:solidFill>
              </a:rPr>
              <a:t>Guo</a:t>
            </a:r>
            <a:r>
              <a:rPr lang="en-US" altLang="zh-TW" sz="2800" b="1" u="sng" dirty="0">
                <a:solidFill>
                  <a:srgbClr val="FFFF00"/>
                </a:solidFill>
              </a:rPr>
              <a:t> Li</a:t>
            </a:r>
            <a:r>
              <a:rPr lang="en-US" altLang="zh-TW" sz="2800" b="1" u="sng" baseline="30000" dirty="0">
                <a:solidFill>
                  <a:srgbClr val="FFFF00"/>
                </a:solidFill>
              </a:rPr>
              <a:t>a</a:t>
            </a:r>
            <a:r>
              <a:rPr lang="en-US" altLang="zh-TW" sz="2800" b="1" u="sng" dirty="0">
                <a:solidFill>
                  <a:srgbClr val="FFFF00"/>
                </a:solidFill>
              </a:rPr>
              <a:t> and Yen-</a:t>
            </a:r>
            <a:r>
              <a:rPr lang="en-US" altLang="zh-TW" sz="2800" b="1" u="sng" dirty="0" err="1">
                <a:solidFill>
                  <a:srgbClr val="FFFF00"/>
                </a:solidFill>
              </a:rPr>
              <a:t>Hsun</a:t>
            </a:r>
            <a:r>
              <a:rPr lang="en-US" altLang="zh-TW" sz="2800" b="1" u="sng" dirty="0">
                <a:solidFill>
                  <a:srgbClr val="FFFF00"/>
                </a:solidFill>
              </a:rPr>
              <a:t> </a:t>
            </a:r>
            <a:r>
              <a:rPr lang="en-US" altLang="zh-TW" sz="2800" b="1" u="sng" dirty="0" err="1" smtClean="0">
                <a:solidFill>
                  <a:srgbClr val="FFFF00"/>
                </a:solidFill>
              </a:rPr>
              <a:t>Lee</a:t>
            </a:r>
            <a:r>
              <a:rPr lang="en-US" altLang="zh-TW" sz="2800" b="1" u="sng" baseline="30000" dirty="0" err="1" smtClean="0">
                <a:solidFill>
                  <a:srgbClr val="FFFF00"/>
                </a:solidFill>
              </a:rPr>
              <a:t>a</a:t>
            </a:r>
            <a:endParaRPr lang="en-US" altLang="zh-TW" sz="2800" b="1" u="sng" baseline="30000" dirty="0" smtClean="0">
              <a:solidFill>
                <a:srgbClr val="FFFF00"/>
              </a:solidFill>
            </a:endParaRPr>
          </a:p>
          <a:p>
            <a:r>
              <a:rPr lang="en-US" altLang="zh-TW" sz="2400" b="1" dirty="0" err="1" smtClean="0">
                <a:solidFill>
                  <a:srgbClr val="FF0000"/>
                </a:solidFill>
              </a:rPr>
              <a:t>Tamkang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 </a:t>
            </a:r>
            <a:r>
              <a:rPr lang="en-US" altLang="zh-TW" sz="2400" b="1" dirty="0">
                <a:solidFill>
                  <a:srgbClr val="FF0000"/>
                </a:solidFill>
              </a:rPr>
              <a:t>University</a:t>
            </a:r>
          </a:p>
          <a:p>
            <a:r>
              <a:rPr lang="en-US" altLang="zh-TW" sz="2400" b="1" dirty="0" smtClean="0">
                <a:solidFill>
                  <a:srgbClr val="FF0000"/>
                </a:solidFill>
              </a:rPr>
              <a:t>Taoyuan </a:t>
            </a:r>
            <a:r>
              <a:rPr lang="en-US" altLang="zh-TW" sz="2400" b="1" dirty="0">
                <a:solidFill>
                  <a:srgbClr val="FF0000"/>
                </a:solidFill>
              </a:rPr>
              <a:t>Innovation Institute of 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Technology</a:t>
            </a:r>
          </a:p>
          <a:p>
            <a:r>
              <a:rPr lang="en-US" altLang="zh-TW" sz="2400" b="1" dirty="0" smtClean="0">
                <a:solidFill>
                  <a:srgbClr val="FF0000"/>
                </a:solidFill>
              </a:rPr>
              <a:t>Taiwan, ROC.</a:t>
            </a:r>
            <a:endParaRPr lang="en-US" altLang="zh-TW" sz="2400" b="1" dirty="0">
              <a:solidFill>
                <a:srgbClr val="FF0000"/>
              </a:solidFill>
            </a:endParaRPr>
          </a:p>
          <a:p>
            <a:endParaRPr lang="zh-TW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86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808" y="332656"/>
            <a:ext cx="4104456" cy="563562"/>
          </a:xfrm>
        </p:spPr>
        <p:txBody>
          <a:bodyPr/>
          <a:lstStyle/>
          <a:p>
            <a:r>
              <a:rPr lang="en-US" altLang="zh-TW" dirty="0" smtClean="0"/>
              <a:t>Outline</a:t>
            </a: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2</a:t>
            </a:fld>
            <a:endParaRPr lang="en-US" altLang="zh-TW" dirty="0"/>
          </a:p>
        </p:txBody>
      </p:sp>
      <p:grpSp>
        <p:nvGrpSpPr>
          <p:cNvPr id="89129" name="Group 41"/>
          <p:cNvGrpSpPr>
            <a:grpSpLocks/>
          </p:cNvGrpSpPr>
          <p:nvPr/>
        </p:nvGrpSpPr>
        <p:grpSpPr bwMode="auto">
          <a:xfrm>
            <a:off x="1691680" y="1622425"/>
            <a:ext cx="5904656" cy="685800"/>
            <a:chOff x="1296" y="1824"/>
            <a:chExt cx="2976" cy="432"/>
          </a:xfrm>
        </p:grpSpPr>
        <p:sp>
          <p:nvSpPr>
            <p:cNvPr id="89130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TW" altLang="en-US" sz="2400">
                <a:latin typeface="Times New Roman" pitchFamily="18" charset="0"/>
                <a:ea typeface="標楷體" pitchFamily="65" charset="-120"/>
              </a:endParaRPr>
            </a:p>
          </p:txBody>
        </p:sp>
        <p:sp>
          <p:nvSpPr>
            <p:cNvPr id="89131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TW" altLang="en-US" sz="2400">
                <a:latin typeface="Times New Roman" pitchFamily="18" charset="0"/>
                <a:ea typeface="標楷體" pitchFamily="65" charset="-120"/>
              </a:endParaRPr>
            </a:p>
          </p:txBody>
        </p:sp>
        <p:sp>
          <p:nvSpPr>
            <p:cNvPr id="89132" name="Text Box 44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TW" sz="2400" b="1" dirty="0" smtClean="0">
                  <a:solidFill>
                    <a:schemeClr val="bg1"/>
                  </a:solidFill>
                  <a:effectLst/>
                  <a:latin typeface="Times New Roman" pitchFamily="18" charset="0"/>
                  <a:ea typeface="標楷體" pitchFamily="65" charset="-120"/>
                </a:rPr>
                <a:t>Background</a:t>
              </a:r>
              <a:endParaRPr lang="en-US" altLang="zh-TW" sz="2400" b="1" dirty="0">
                <a:solidFill>
                  <a:schemeClr val="bg1"/>
                </a:solidFill>
                <a:effectLst/>
                <a:latin typeface="Times New Roman" pitchFamily="18" charset="0"/>
                <a:ea typeface="標楷體" pitchFamily="65" charset="-120"/>
              </a:endParaRPr>
            </a:p>
          </p:txBody>
        </p:sp>
        <p:sp>
          <p:nvSpPr>
            <p:cNvPr id="89133" name="Text Box 45"/>
            <p:cNvSpPr txBox="1">
              <a:spLocks noChangeArrowheads="1"/>
            </p:cNvSpPr>
            <p:nvPr/>
          </p:nvSpPr>
          <p:spPr bwMode="gray">
            <a:xfrm>
              <a:off x="1398" y="1886"/>
              <a:ext cx="21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400">
                  <a:solidFill>
                    <a:schemeClr val="bg1"/>
                  </a:solidFill>
                  <a:effectLst/>
                  <a:latin typeface="Times New Roman" pitchFamily="18" charset="0"/>
                  <a:ea typeface="標楷體" pitchFamily="65" charset="-120"/>
                </a:rPr>
                <a:t>1</a:t>
              </a:r>
            </a:p>
          </p:txBody>
        </p:sp>
      </p:grpSp>
      <p:grpSp>
        <p:nvGrpSpPr>
          <p:cNvPr id="89134" name="Group 46"/>
          <p:cNvGrpSpPr>
            <a:grpSpLocks/>
          </p:cNvGrpSpPr>
          <p:nvPr/>
        </p:nvGrpSpPr>
        <p:grpSpPr bwMode="auto">
          <a:xfrm>
            <a:off x="1691680" y="2460625"/>
            <a:ext cx="5904656" cy="685800"/>
            <a:chOff x="1296" y="1824"/>
            <a:chExt cx="2976" cy="432"/>
          </a:xfrm>
        </p:grpSpPr>
        <p:sp>
          <p:nvSpPr>
            <p:cNvPr id="89135" name="AutoShape 4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TW" altLang="en-US" sz="2400">
                <a:latin typeface="Times New Roman" pitchFamily="18" charset="0"/>
                <a:ea typeface="標楷體" pitchFamily="65" charset="-120"/>
              </a:endParaRPr>
            </a:p>
          </p:txBody>
        </p:sp>
        <p:sp>
          <p:nvSpPr>
            <p:cNvPr id="89136" name="AutoShape 4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1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TW" altLang="en-US" sz="2400">
                <a:latin typeface="Times New Roman" pitchFamily="18" charset="0"/>
                <a:ea typeface="標楷體" pitchFamily="65" charset="-120"/>
              </a:endParaRPr>
            </a:p>
          </p:txBody>
        </p:sp>
        <p:sp>
          <p:nvSpPr>
            <p:cNvPr id="89137" name="Text Box 49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altLang="zh-TW" sz="2400" b="1" dirty="0">
                  <a:solidFill>
                    <a:schemeClr val="bg1"/>
                  </a:solidFill>
                  <a:effectLst/>
                  <a:latin typeface="Times New Roman" pitchFamily="18" charset="0"/>
                  <a:ea typeface="標楷體" pitchFamily="65" charset="-120"/>
                </a:rPr>
                <a:t>Methods</a:t>
              </a:r>
            </a:p>
          </p:txBody>
        </p:sp>
        <p:sp>
          <p:nvSpPr>
            <p:cNvPr id="89138" name="Text Box 50"/>
            <p:cNvSpPr txBox="1">
              <a:spLocks noChangeArrowheads="1"/>
            </p:cNvSpPr>
            <p:nvPr/>
          </p:nvSpPr>
          <p:spPr bwMode="gray">
            <a:xfrm>
              <a:off x="1398" y="1886"/>
              <a:ext cx="21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400">
                  <a:solidFill>
                    <a:schemeClr val="bg1"/>
                  </a:solidFill>
                  <a:effectLst/>
                  <a:latin typeface="Times New Roman" pitchFamily="18" charset="0"/>
                  <a:ea typeface="標楷體" pitchFamily="65" charset="-120"/>
                </a:rPr>
                <a:t>2</a:t>
              </a:r>
            </a:p>
          </p:txBody>
        </p:sp>
      </p:grpSp>
      <p:grpSp>
        <p:nvGrpSpPr>
          <p:cNvPr id="89139" name="Group 51"/>
          <p:cNvGrpSpPr>
            <a:grpSpLocks/>
          </p:cNvGrpSpPr>
          <p:nvPr/>
        </p:nvGrpSpPr>
        <p:grpSpPr bwMode="auto">
          <a:xfrm>
            <a:off x="1691680" y="3298825"/>
            <a:ext cx="5904656" cy="685800"/>
            <a:chOff x="1296" y="1824"/>
            <a:chExt cx="2976" cy="432"/>
          </a:xfrm>
        </p:grpSpPr>
        <p:sp>
          <p:nvSpPr>
            <p:cNvPr id="89140" name="AutoShape 5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hlink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TW" altLang="en-US" sz="2400">
                <a:latin typeface="Times New Roman" pitchFamily="18" charset="0"/>
                <a:ea typeface="標楷體" pitchFamily="65" charset="-120"/>
              </a:endParaRPr>
            </a:p>
          </p:txBody>
        </p:sp>
        <p:sp>
          <p:nvSpPr>
            <p:cNvPr id="89141" name="AutoShape 53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TW" altLang="en-US" sz="2400">
                <a:latin typeface="Times New Roman" pitchFamily="18" charset="0"/>
                <a:ea typeface="標楷體" pitchFamily="65" charset="-120"/>
              </a:endParaRPr>
            </a:p>
          </p:txBody>
        </p:sp>
        <p:sp>
          <p:nvSpPr>
            <p:cNvPr id="89142" name="Text Box 54"/>
            <p:cNvSpPr txBox="1">
              <a:spLocks noChangeArrowheads="1"/>
            </p:cNvSpPr>
            <p:nvPr/>
          </p:nvSpPr>
          <p:spPr bwMode="gray">
            <a:xfrm>
              <a:off x="1680" y="1934"/>
              <a:ext cx="237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altLang="zh-TW" sz="2400" b="1" dirty="0">
                  <a:solidFill>
                    <a:schemeClr val="bg1"/>
                  </a:solidFill>
                  <a:effectLst/>
                  <a:latin typeface="Times New Roman" pitchFamily="18" charset="0"/>
                  <a:ea typeface="標楷體" pitchFamily="65" charset="-120"/>
                </a:rPr>
                <a:t>Results and Discussion</a:t>
              </a:r>
            </a:p>
          </p:txBody>
        </p:sp>
        <p:sp>
          <p:nvSpPr>
            <p:cNvPr id="89143" name="Text Box 55"/>
            <p:cNvSpPr txBox="1">
              <a:spLocks noChangeArrowheads="1"/>
            </p:cNvSpPr>
            <p:nvPr/>
          </p:nvSpPr>
          <p:spPr bwMode="gray">
            <a:xfrm>
              <a:off x="1398" y="1886"/>
              <a:ext cx="21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400" dirty="0">
                  <a:solidFill>
                    <a:schemeClr val="bg1"/>
                  </a:solidFill>
                  <a:effectLst/>
                  <a:latin typeface="Times New Roman" pitchFamily="18" charset="0"/>
                  <a:ea typeface="標楷體" pitchFamily="65" charset="-120"/>
                </a:rPr>
                <a:t>3</a:t>
              </a:r>
            </a:p>
          </p:txBody>
        </p:sp>
      </p:grpSp>
      <p:grpSp>
        <p:nvGrpSpPr>
          <p:cNvPr id="89144" name="Group 56"/>
          <p:cNvGrpSpPr>
            <a:grpSpLocks/>
          </p:cNvGrpSpPr>
          <p:nvPr/>
        </p:nvGrpSpPr>
        <p:grpSpPr bwMode="auto">
          <a:xfrm>
            <a:off x="1691680" y="4213225"/>
            <a:ext cx="5886853" cy="685800"/>
            <a:chOff x="1296" y="1824"/>
            <a:chExt cx="2976" cy="432"/>
          </a:xfrm>
        </p:grpSpPr>
        <p:sp>
          <p:nvSpPr>
            <p:cNvPr id="89145" name="AutoShape 5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TW" altLang="en-US" sz="2400">
                <a:latin typeface="Times New Roman" pitchFamily="18" charset="0"/>
                <a:ea typeface="標楷體" pitchFamily="65" charset="-120"/>
              </a:endParaRPr>
            </a:p>
          </p:txBody>
        </p:sp>
        <p:sp>
          <p:nvSpPr>
            <p:cNvPr id="89146" name="AutoShape 5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folHlink"/>
            </a:solidFill>
            <a:ln w="254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TW" altLang="en-US" sz="2400">
                <a:latin typeface="Times New Roman" pitchFamily="18" charset="0"/>
                <a:ea typeface="標楷體" pitchFamily="65" charset="-120"/>
              </a:endParaRPr>
            </a:p>
          </p:txBody>
        </p:sp>
        <p:sp>
          <p:nvSpPr>
            <p:cNvPr id="89147" name="Text Box 59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altLang="zh-TW" sz="2400" b="1" dirty="0">
                  <a:solidFill>
                    <a:schemeClr val="bg1"/>
                  </a:solidFill>
                  <a:effectLst/>
                  <a:latin typeface="Times New Roman" pitchFamily="18" charset="0"/>
                  <a:ea typeface="標楷體" pitchFamily="65" charset="-120"/>
                </a:rPr>
                <a:t>Conclusions</a:t>
              </a:r>
            </a:p>
          </p:txBody>
        </p:sp>
        <p:sp>
          <p:nvSpPr>
            <p:cNvPr id="89148" name="Text Box 60"/>
            <p:cNvSpPr txBox="1">
              <a:spLocks noChangeArrowheads="1"/>
            </p:cNvSpPr>
            <p:nvPr/>
          </p:nvSpPr>
          <p:spPr bwMode="gray">
            <a:xfrm>
              <a:off x="1398" y="1886"/>
              <a:ext cx="21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fol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400" dirty="0">
                  <a:solidFill>
                    <a:schemeClr val="bg1"/>
                  </a:solidFill>
                  <a:effectLst/>
                  <a:latin typeface="Times New Roman" pitchFamily="18" charset="0"/>
                  <a:ea typeface="標楷體" pitchFamily="65" charset="-12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509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4294967295"/>
          </p:nvPr>
        </p:nvSpPr>
        <p:spPr>
          <a:xfrm>
            <a:off x="8172450" y="6524625"/>
            <a:ext cx="971550" cy="333375"/>
          </a:xfrm>
        </p:spPr>
        <p:txBody>
          <a:bodyPr/>
          <a:lstStyle/>
          <a:p>
            <a:fld id="{ED865EA5-3838-4D91-9FE3-1BB37E5E102A}" type="slidenum">
              <a:rPr lang="en-US" altLang="zh-TW" smtClean="0"/>
              <a:pPr/>
              <a:t>3</a:t>
            </a:fld>
            <a:endParaRPr lang="en-US" altLang="zh-TW" dirty="0"/>
          </a:p>
        </p:txBody>
      </p:sp>
      <p:sp>
        <p:nvSpPr>
          <p:cNvPr id="5" name="書卷 (水平) 4"/>
          <p:cNvSpPr/>
          <p:nvPr/>
        </p:nvSpPr>
        <p:spPr bwMode="auto">
          <a:xfrm>
            <a:off x="1315822" y="1988840"/>
            <a:ext cx="6624736" cy="2808312"/>
          </a:xfrm>
          <a:prstGeom prst="horizontalScroll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15632" y="2708920"/>
            <a:ext cx="442512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Background</a:t>
            </a:r>
            <a:r>
              <a:rPr lang="en-US" altLang="zh-TW" sz="60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702"/>
            <a:ext cx="2195736" cy="218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1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915816" y="260648"/>
            <a:ext cx="5040560" cy="563562"/>
          </a:xfrm>
        </p:spPr>
        <p:txBody>
          <a:bodyPr/>
          <a:lstStyle/>
          <a:p>
            <a:r>
              <a:rPr lang="en-US" altLang="zh-TW" sz="3600" dirty="0" smtClean="0"/>
              <a:t>Background</a:t>
            </a:r>
            <a:endParaRPr lang="zh-TW" altLang="en-US" sz="3600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412776"/>
            <a:ext cx="8640960" cy="4783856"/>
          </a:xfrm>
        </p:spPr>
        <p:txBody>
          <a:bodyPr/>
          <a:lstStyle/>
          <a:p>
            <a:pPr>
              <a:lnSpc>
                <a:spcPct val="90000"/>
              </a:lnSpc>
              <a:buClrTx/>
              <a:buBlip>
                <a:blip r:embed="rId2"/>
              </a:buBlip>
            </a:pPr>
            <a:r>
              <a:rPr lang="en-US" altLang="zh-TW" sz="3000" b="0" dirty="0">
                <a:solidFill>
                  <a:schemeClr val="tx1"/>
                </a:solidFill>
              </a:rPr>
              <a:t>Municipal solid waste incinerator (MSWI) fly ashes contain high concentrations of </a:t>
            </a:r>
            <a:r>
              <a:rPr lang="en-US" altLang="zh-TW" sz="3000" b="0" dirty="0">
                <a:solidFill>
                  <a:srgbClr val="FF0000"/>
                </a:solidFill>
              </a:rPr>
              <a:t>heavy metals </a:t>
            </a:r>
            <a:r>
              <a:rPr lang="en-US" altLang="zh-TW" sz="3000" b="0" dirty="0">
                <a:solidFill>
                  <a:schemeClr val="tx1"/>
                </a:solidFill>
              </a:rPr>
              <a:t>and </a:t>
            </a:r>
            <a:r>
              <a:rPr lang="en-US" altLang="zh-TW" sz="3000" b="0" dirty="0">
                <a:solidFill>
                  <a:srgbClr val="FF0000"/>
                </a:solidFill>
              </a:rPr>
              <a:t>dioxins</a:t>
            </a:r>
            <a:r>
              <a:rPr lang="en-US" altLang="zh-TW" sz="3000" b="0" dirty="0">
                <a:solidFill>
                  <a:schemeClr val="tx1"/>
                </a:solidFill>
              </a:rPr>
              <a:t>, which are defined as hazardous wastes usually. </a:t>
            </a:r>
          </a:p>
          <a:p>
            <a:pPr>
              <a:lnSpc>
                <a:spcPct val="90000"/>
              </a:lnSpc>
              <a:buClrTx/>
              <a:buBlip>
                <a:blip r:embed="rId2"/>
              </a:buBlip>
            </a:pPr>
            <a:r>
              <a:rPr lang="en-US" altLang="zh-TW" sz="3000" b="0" dirty="0">
                <a:solidFill>
                  <a:srgbClr val="FF0000"/>
                </a:solidFill>
              </a:rPr>
              <a:t>Solidification followed by designated landfilling</a:t>
            </a:r>
            <a:r>
              <a:rPr lang="en-US" altLang="zh-TW" sz="3000" b="0" dirty="0">
                <a:solidFill>
                  <a:schemeClr val="tx1"/>
                </a:solidFill>
              </a:rPr>
              <a:t> has been </a:t>
            </a:r>
            <a:r>
              <a:rPr lang="en-US" altLang="zh-TW" sz="3000" b="0" dirty="0" smtClean="0">
                <a:solidFill>
                  <a:schemeClr val="tx1"/>
                </a:solidFill>
              </a:rPr>
              <a:t>popular </a:t>
            </a:r>
            <a:r>
              <a:rPr lang="en-US" altLang="zh-TW" sz="3000" b="0" dirty="0">
                <a:solidFill>
                  <a:schemeClr val="tx1"/>
                </a:solidFill>
              </a:rPr>
              <a:t>used in the world, but the long term stability still be worried about. </a:t>
            </a:r>
          </a:p>
          <a:p>
            <a:pPr>
              <a:lnSpc>
                <a:spcPct val="90000"/>
              </a:lnSpc>
              <a:buClrTx/>
              <a:buBlip>
                <a:blip r:embed="rId2"/>
              </a:buBlip>
            </a:pPr>
            <a:r>
              <a:rPr lang="en-US" altLang="zh-TW" sz="3000" b="0" dirty="0">
                <a:solidFill>
                  <a:srgbClr val="FF0000"/>
                </a:solidFill>
              </a:rPr>
              <a:t>Zero-Waste</a:t>
            </a:r>
            <a:r>
              <a:rPr lang="en-US" altLang="zh-TW" sz="3000" b="0" dirty="0">
                <a:solidFill>
                  <a:schemeClr val="tx1"/>
                </a:solidFill>
              </a:rPr>
              <a:t> </a:t>
            </a:r>
            <a:r>
              <a:rPr lang="en-US" altLang="zh-TW" sz="3000" b="0" dirty="0">
                <a:solidFill>
                  <a:srgbClr val="FF0000"/>
                </a:solidFill>
              </a:rPr>
              <a:t>or Zero-Landfill </a:t>
            </a:r>
            <a:r>
              <a:rPr lang="en-US" altLang="zh-TW" sz="3000" b="0" dirty="0">
                <a:solidFill>
                  <a:schemeClr val="tx1"/>
                </a:solidFill>
              </a:rPr>
              <a:t>policy has been ask in many countries, therefor, there were many studies discussed with the recycling of the MSWI fly ash, while seldom of then were </a:t>
            </a:r>
            <a:r>
              <a:rPr lang="en-US" altLang="zh-TW" sz="3000" b="0" dirty="0" smtClean="0">
                <a:solidFill>
                  <a:schemeClr val="tx1"/>
                </a:solidFill>
              </a:rPr>
              <a:t>commercialized.</a:t>
            </a:r>
            <a:endParaRPr lang="en-US" altLang="zh-TW" sz="3000" b="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ClrTx/>
              <a:buBlip>
                <a:blip r:embed="rId2"/>
              </a:buBlip>
            </a:pPr>
            <a:endParaRPr lang="en-US" altLang="zh-TW" sz="3000" b="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ClrTx/>
              <a:buNone/>
            </a:pPr>
            <a:endParaRPr lang="en-US" altLang="zh-TW" sz="3200" b="0" dirty="0" smtClean="0">
              <a:solidFill>
                <a:schemeClr val="tx1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1206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915816" y="260648"/>
            <a:ext cx="5040560" cy="563562"/>
          </a:xfrm>
        </p:spPr>
        <p:txBody>
          <a:bodyPr/>
          <a:lstStyle/>
          <a:p>
            <a:r>
              <a:rPr lang="en-US" altLang="zh-TW" sz="3600" dirty="0" smtClean="0"/>
              <a:t>Background</a:t>
            </a:r>
            <a:endParaRPr lang="zh-TW" altLang="en-US" sz="3600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412776"/>
            <a:ext cx="8640960" cy="4783856"/>
          </a:xfrm>
        </p:spPr>
        <p:txBody>
          <a:bodyPr/>
          <a:lstStyle/>
          <a:p>
            <a:pPr>
              <a:lnSpc>
                <a:spcPct val="90000"/>
              </a:lnSpc>
              <a:buClrTx/>
              <a:buBlip>
                <a:blip r:embed="rId2"/>
              </a:buBlip>
            </a:pPr>
            <a:r>
              <a:rPr lang="en-US" altLang="zh-TW" sz="3000" b="0" dirty="0" smtClean="0">
                <a:solidFill>
                  <a:srgbClr val="FF0000"/>
                </a:solidFill>
              </a:rPr>
              <a:t>Eco-cement</a:t>
            </a:r>
            <a:r>
              <a:rPr lang="en-US" altLang="zh-TW" sz="3000" b="0" dirty="0" smtClean="0">
                <a:solidFill>
                  <a:schemeClr val="tx1"/>
                </a:solidFill>
              </a:rPr>
              <a:t> </a:t>
            </a:r>
            <a:r>
              <a:rPr lang="en-US" altLang="zh-TW" sz="3000" b="0" dirty="0">
                <a:solidFill>
                  <a:schemeClr val="tx1"/>
                </a:solidFill>
              </a:rPr>
              <a:t>and </a:t>
            </a:r>
            <a:r>
              <a:rPr lang="en-US" altLang="zh-TW" sz="3000" b="0" dirty="0">
                <a:solidFill>
                  <a:srgbClr val="FF0000"/>
                </a:solidFill>
              </a:rPr>
              <a:t>melting technologies </a:t>
            </a:r>
            <a:r>
              <a:rPr lang="en-US" altLang="zh-TW" sz="3000" b="0" dirty="0">
                <a:solidFill>
                  <a:schemeClr val="tx1"/>
                </a:solidFill>
              </a:rPr>
              <a:t>have been developed in Japan for three decades already, but still been questioned a lot today.</a:t>
            </a:r>
          </a:p>
          <a:p>
            <a:pPr>
              <a:lnSpc>
                <a:spcPct val="90000"/>
              </a:lnSpc>
              <a:buClrTx/>
              <a:buBlip>
                <a:blip r:embed="rId2"/>
              </a:buBlip>
            </a:pPr>
            <a:r>
              <a:rPr lang="en-US" altLang="zh-TW" sz="3000" b="0" dirty="0">
                <a:solidFill>
                  <a:schemeClr val="tx1"/>
                </a:solidFill>
              </a:rPr>
              <a:t>Dioxin could be </a:t>
            </a:r>
            <a:r>
              <a:rPr lang="en-US" altLang="zh-TW" sz="3000" b="0" dirty="0" smtClean="0">
                <a:solidFill>
                  <a:schemeClr val="tx1"/>
                </a:solidFill>
              </a:rPr>
              <a:t>destroyed </a:t>
            </a:r>
            <a:r>
              <a:rPr lang="en-US" altLang="zh-TW" sz="3000" b="0" dirty="0">
                <a:solidFill>
                  <a:schemeClr val="tx1"/>
                </a:solidFill>
              </a:rPr>
              <a:t>in the high temperature of cement kiln, but most of the </a:t>
            </a:r>
            <a:r>
              <a:rPr lang="en-US" altLang="zh-TW" sz="3000" b="0" dirty="0">
                <a:solidFill>
                  <a:srgbClr val="FF0000"/>
                </a:solidFill>
              </a:rPr>
              <a:t>heavy metals </a:t>
            </a:r>
            <a:r>
              <a:rPr lang="en-US" altLang="zh-TW" sz="3000" b="0" dirty="0">
                <a:solidFill>
                  <a:schemeClr val="tx1"/>
                </a:solidFill>
              </a:rPr>
              <a:t>will </a:t>
            </a:r>
            <a:r>
              <a:rPr lang="en-US" altLang="zh-TW" sz="3000" b="0" dirty="0">
                <a:solidFill>
                  <a:srgbClr val="FF0000"/>
                </a:solidFill>
              </a:rPr>
              <a:t>evaporated</a:t>
            </a:r>
            <a:r>
              <a:rPr lang="en-US" altLang="zh-TW" sz="3000" b="0" dirty="0">
                <a:solidFill>
                  <a:schemeClr val="tx1"/>
                </a:solidFill>
              </a:rPr>
              <a:t> in the form of </a:t>
            </a:r>
            <a:r>
              <a:rPr lang="en-US" altLang="zh-TW" sz="3000" b="0" dirty="0" smtClean="0">
                <a:solidFill>
                  <a:schemeClr val="tx1"/>
                </a:solidFill>
              </a:rPr>
              <a:t>chloride </a:t>
            </a:r>
            <a:r>
              <a:rPr lang="en-US" altLang="zh-TW" sz="3000" b="0" dirty="0">
                <a:solidFill>
                  <a:schemeClr val="tx1"/>
                </a:solidFill>
              </a:rPr>
              <a:t>compounds, increased the hazard of fly ash in the APCD.</a:t>
            </a:r>
          </a:p>
          <a:p>
            <a:pPr>
              <a:lnSpc>
                <a:spcPct val="90000"/>
              </a:lnSpc>
              <a:buClrTx/>
              <a:buBlip>
                <a:blip r:embed="rId2"/>
              </a:buBlip>
            </a:pPr>
            <a:r>
              <a:rPr lang="en-US" altLang="zh-TW" sz="3000" b="0" dirty="0">
                <a:solidFill>
                  <a:schemeClr val="tx1"/>
                </a:solidFill>
              </a:rPr>
              <a:t>MSWI fly ashes have the characteristics of </a:t>
            </a:r>
            <a:r>
              <a:rPr lang="en-US" altLang="zh-TW" sz="3000" b="0" dirty="0" err="1">
                <a:solidFill>
                  <a:srgbClr val="FF0000"/>
                </a:solidFill>
              </a:rPr>
              <a:t>pozzolanic</a:t>
            </a:r>
            <a:r>
              <a:rPr lang="en-US" altLang="zh-TW" sz="3000" b="0" dirty="0">
                <a:solidFill>
                  <a:srgbClr val="FF0000"/>
                </a:solidFill>
              </a:rPr>
              <a:t> property</a:t>
            </a:r>
            <a:r>
              <a:rPr lang="en-US" altLang="zh-TW" sz="3000" b="0" dirty="0">
                <a:solidFill>
                  <a:schemeClr val="tx1"/>
                </a:solidFill>
              </a:rPr>
              <a:t>, but applied as the substitute of cement directly is not </a:t>
            </a:r>
            <a:r>
              <a:rPr lang="en-US" altLang="zh-TW" sz="3000" b="0" dirty="0" smtClean="0">
                <a:solidFill>
                  <a:schemeClr val="tx1"/>
                </a:solidFill>
              </a:rPr>
              <a:t>feasibly </a:t>
            </a:r>
            <a:r>
              <a:rPr lang="en-US" altLang="zh-TW" sz="3000" b="0" dirty="0">
                <a:solidFill>
                  <a:schemeClr val="tx1"/>
                </a:solidFill>
              </a:rPr>
              <a:t>due to the impurities in it.</a:t>
            </a:r>
          </a:p>
          <a:p>
            <a:pPr marL="0" indent="0">
              <a:lnSpc>
                <a:spcPct val="90000"/>
              </a:lnSpc>
              <a:buClrTx/>
              <a:buNone/>
            </a:pPr>
            <a:endParaRPr lang="en-US" altLang="zh-TW" sz="3000" b="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ClrTx/>
              <a:buNone/>
            </a:pPr>
            <a:endParaRPr lang="en-US" altLang="zh-TW" sz="3200" b="0" dirty="0" smtClean="0">
              <a:solidFill>
                <a:schemeClr val="tx1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0634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915816" y="260648"/>
            <a:ext cx="5040560" cy="563562"/>
          </a:xfrm>
        </p:spPr>
        <p:txBody>
          <a:bodyPr/>
          <a:lstStyle/>
          <a:p>
            <a:r>
              <a:rPr lang="en-US" altLang="zh-TW" sz="3600" dirty="0" smtClean="0"/>
              <a:t>Background</a:t>
            </a:r>
            <a:endParaRPr lang="zh-TW" altLang="en-US" sz="3600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412776"/>
            <a:ext cx="8640960" cy="4783856"/>
          </a:xfrm>
        </p:spPr>
        <p:txBody>
          <a:bodyPr/>
          <a:lstStyle/>
          <a:p>
            <a:pPr>
              <a:lnSpc>
                <a:spcPct val="90000"/>
              </a:lnSpc>
              <a:buClrTx/>
              <a:buBlip>
                <a:blip r:embed="rId2"/>
              </a:buBlip>
            </a:pPr>
            <a:r>
              <a:rPr lang="en-US" altLang="zh-TW" sz="3000" b="0" dirty="0" smtClean="0">
                <a:solidFill>
                  <a:srgbClr val="FF0000"/>
                </a:solidFill>
              </a:rPr>
              <a:t>Washing </a:t>
            </a:r>
            <a:r>
              <a:rPr lang="en-US" altLang="zh-TW" sz="3000" b="0" dirty="0">
                <a:solidFill>
                  <a:srgbClr val="FF0000"/>
                </a:solidFill>
              </a:rPr>
              <a:t>followed by wet ball milling </a:t>
            </a:r>
            <a:r>
              <a:rPr lang="en-US" altLang="zh-TW" sz="3000" b="0" dirty="0">
                <a:solidFill>
                  <a:schemeClr val="tx1"/>
                </a:solidFill>
              </a:rPr>
              <a:t>had been proved to have the ability to elevate the </a:t>
            </a:r>
            <a:r>
              <a:rPr lang="en-US" altLang="zh-TW" sz="3000" b="0" dirty="0" err="1">
                <a:solidFill>
                  <a:schemeClr val="tx1"/>
                </a:solidFill>
              </a:rPr>
              <a:t>pozzolanic</a:t>
            </a:r>
            <a:r>
              <a:rPr lang="en-US" altLang="zh-TW" sz="3000" b="0" dirty="0">
                <a:solidFill>
                  <a:schemeClr val="tx1"/>
                </a:solidFill>
              </a:rPr>
              <a:t> </a:t>
            </a:r>
            <a:r>
              <a:rPr lang="en-US" altLang="zh-TW" sz="3000" b="0" dirty="0" smtClean="0">
                <a:solidFill>
                  <a:schemeClr val="tx1"/>
                </a:solidFill>
              </a:rPr>
              <a:t>property and destroy Dioxin effectively, due to the </a:t>
            </a:r>
            <a:r>
              <a:rPr lang="en-US" altLang="zh-TW" sz="3000" b="0" dirty="0" err="1" smtClean="0">
                <a:solidFill>
                  <a:srgbClr val="FF0000"/>
                </a:solidFill>
              </a:rPr>
              <a:t>mechno</a:t>
            </a:r>
            <a:r>
              <a:rPr lang="en-US" altLang="zh-TW" sz="3000" b="0" dirty="0" smtClean="0">
                <a:solidFill>
                  <a:srgbClr val="FF0000"/>
                </a:solidFill>
              </a:rPr>
              <a:t>-chemical reaction</a:t>
            </a:r>
            <a:r>
              <a:rPr lang="en-US" altLang="zh-TW" sz="3000" b="0" dirty="0" smtClean="0">
                <a:solidFill>
                  <a:schemeClr val="tx1"/>
                </a:solidFill>
              </a:rPr>
              <a:t>.</a:t>
            </a:r>
            <a:endParaRPr lang="en-US" altLang="zh-TW" sz="3000" b="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ClrTx/>
              <a:buBlip>
                <a:blip r:embed="rId2"/>
              </a:buBlip>
            </a:pPr>
            <a:r>
              <a:rPr lang="en-US" altLang="zh-TW" sz="3000" b="0" dirty="0">
                <a:solidFill>
                  <a:schemeClr val="tx1"/>
                </a:solidFill>
              </a:rPr>
              <a:t>The </a:t>
            </a:r>
            <a:r>
              <a:rPr lang="en-US" altLang="zh-TW" sz="3000" b="0" dirty="0" err="1">
                <a:solidFill>
                  <a:srgbClr val="FF0000"/>
                </a:solidFill>
              </a:rPr>
              <a:t>pozzolanic</a:t>
            </a:r>
            <a:r>
              <a:rPr lang="en-US" altLang="zh-TW" sz="3000" b="0" dirty="0">
                <a:solidFill>
                  <a:srgbClr val="FF0000"/>
                </a:solidFill>
              </a:rPr>
              <a:t> material </a:t>
            </a:r>
            <a:r>
              <a:rPr lang="en-US" altLang="zh-TW" sz="3000" b="0" dirty="0">
                <a:solidFill>
                  <a:schemeClr val="tx1"/>
                </a:solidFill>
              </a:rPr>
              <a:t>could be </a:t>
            </a:r>
            <a:r>
              <a:rPr lang="en-US" altLang="zh-TW" sz="3000" b="0" dirty="0">
                <a:solidFill>
                  <a:srgbClr val="FF0000"/>
                </a:solidFill>
              </a:rPr>
              <a:t>activated</a:t>
            </a:r>
            <a:r>
              <a:rPr lang="en-US" altLang="zh-TW" sz="3000" b="0" dirty="0">
                <a:solidFill>
                  <a:schemeClr val="tx1"/>
                </a:solidFill>
              </a:rPr>
              <a:t> by </a:t>
            </a:r>
            <a:r>
              <a:rPr lang="en-US" altLang="zh-TW" sz="3000" b="0" dirty="0">
                <a:solidFill>
                  <a:srgbClr val="FF0000"/>
                </a:solidFill>
              </a:rPr>
              <a:t>alkali hydroxide </a:t>
            </a:r>
            <a:r>
              <a:rPr lang="en-US" altLang="zh-TW" sz="3000" b="0" dirty="0" smtClean="0">
                <a:solidFill>
                  <a:schemeClr val="tx1"/>
                </a:solidFill>
              </a:rPr>
              <a:t>accompanied </a:t>
            </a:r>
            <a:r>
              <a:rPr lang="en-US" altLang="zh-TW" sz="3000" b="0" dirty="0">
                <a:solidFill>
                  <a:schemeClr val="tx1"/>
                </a:solidFill>
              </a:rPr>
              <a:t>with </a:t>
            </a:r>
            <a:r>
              <a:rPr lang="en-US" altLang="zh-TW" sz="3000" b="0" dirty="0">
                <a:solidFill>
                  <a:srgbClr val="FF0000"/>
                </a:solidFill>
              </a:rPr>
              <a:t>sodium silicate</a:t>
            </a:r>
            <a:r>
              <a:rPr lang="en-US" altLang="zh-TW" sz="3000" b="0" dirty="0">
                <a:solidFill>
                  <a:schemeClr val="tx1"/>
                </a:solidFill>
              </a:rPr>
              <a:t>, which could  produce an </a:t>
            </a:r>
            <a:r>
              <a:rPr lang="en-US" altLang="zh-TW" sz="3000" b="0" dirty="0">
                <a:solidFill>
                  <a:srgbClr val="FF0000"/>
                </a:solidFill>
              </a:rPr>
              <a:t>inorganic gel material </a:t>
            </a:r>
            <a:r>
              <a:rPr lang="en-US" altLang="zh-TW" sz="3000" b="0" dirty="0">
                <a:solidFill>
                  <a:schemeClr val="tx1"/>
                </a:solidFill>
              </a:rPr>
              <a:t>to elevate the strength during cementing.</a:t>
            </a:r>
          </a:p>
          <a:p>
            <a:pPr marL="0" indent="0">
              <a:lnSpc>
                <a:spcPct val="90000"/>
              </a:lnSpc>
              <a:buClrTx/>
              <a:buNone/>
            </a:pPr>
            <a:endParaRPr lang="en-US" altLang="zh-TW" sz="3200" b="0" dirty="0" smtClean="0">
              <a:solidFill>
                <a:schemeClr val="tx1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3964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915816" y="260648"/>
            <a:ext cx="5040560" cy="563562"/>
          </a:xfrm>
        </p:spPr>
        <p:txBody>
          <a:bodyPr/>
          <a:lstStyle/>
          <a:p>
            <a:r>
              <a:rPr lang="en-US" altLang="zh-TW" sz="3600" dirty="0" smtClean="0"/>
              <a:t>Background</a:t>
            </a:r>
            <a:endParaRPr lang="zh-TW" altLang="en-US" sz="3600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412776"/>
            <a:ext cx="8640960" cy="4783856"/>
          </a:xfrm>
        </p:spPr>
        <p:txBody>
          <a:bodyPr/>
          <a:lstStyle/>
          <a:p>
            <a:pPr>
              <a:lnSpc>
                <a:spcPct val="90000"/>
              </a:lnSpc>
              <a:buClrTx/>
              <a:buBlip>
                <a:blip r:embed="rId2"/>
              </a:buBlip>
            </a:pPr>
            <a:r>
              <a:rPr lang="en-US" altLang="zh-TW" sz="3000" b="0" dirty="0" smtClean="0">
                <a:solidFill>
                  <a:schemeClr val="tx1"/>
                </a:solidFill>
              </a:rPr>
              <a:t>In </a:t>
            </a:r>
            <a:r>
              <a:rPr lang="en-US" altLang="zh-TW" sz="3000" b="0" dirty="0">
                <a:solidFill>
                  <a:schemeClr val="tx1"/>
                </a:solidFill>
              </a:rPr>
              <a:t>this study, the </a:t>
            </a:r>
            <a:r>
              <a:rPr lang="en-US" altLang="zh-TW" sz="3000" b="0" dirty="0">
                <a:solidFill>
                  <a:srgbClr val="FF0000"/>
                </a:solidFill>
              </a:rPr>
              <a:t>silicate</a:t>
            </a:r>
            <a:r>
              <a:rPr lang="en-US" altLang="zh-TW" sz="3000" b="0" dirty="0">
                <a:solidFill>
                  <a:schemeClr val="tx1"/>
                </a:solidFill>
              </a:rPr>
              <a:t> </a:t>
            </a:r>
            <a:r>
              <a:rPr lang="en-US" altLang="zh-TW" sz="3000" b="0" dirty="0" smtClean="0">
                <a:solidFill>
                  <a:schemeClr val="tx1"/>
                </a:solidFill>
              </a:rPr>
              <a:t>component </a:t>
            </a:r>
            <a:r>
              <a:rPr lang="en-US" altLang="zh-TW" sz="3000" b="0" dirty="0">
                <a:solidFill>
                  <a:schemeClr val="tx1"/>
                </a:solidFill>
              </a:rPr>
              <a:t>comes from </a:t>
            </a:r>
            <a:r>
              <a:rPr lang="en-US" altLang="zh-TW" sz="3000" b="0" dirty="0" err="1" smtClean="0">
                <a:solidFill>
                  <a:srgbClr val="FF0000"/>
                </a:solidFill>
              </a:rPr>
              <a:t>metakaolin</a:t>
            </a:r>
            <a:r>
              <a:rPr lang="en-US" altLang="zh-TW" sz="3000" b="0" dirty="0" smtClean="0">
                <a:solidFill>
                  <a:schemeClr val="tx1"/>
                </a:solidFill>
              </a:rPr>
              <a:t>, </a:t>
            </a:r>
            <a:r>
              <a:rPr lang="en-US" altLang="zh-TW" sz="3000" b="0" dirty="0">
                <a:solidFill>
                  <a:srgbClr val="FF0000"/>
                </a:solidFill>
              </a:rPr>
              <a:t>calcium</a:t>
            </a:r>
            <a:r>
              <a:rPr lang="en-US" altLang="zh-TW" sz="3000" b="0" dirty="0">
                <a:solidFill>
                  <a:schemeClr val="tx1"/>
                </a:solidFill>
              </a:rPr>
              <a:t> comes from </a:t>
            </a:r>
            <a:r>
              <a:rPr lang="en-US" altLang="zh-TW" sz="3000" b="0" dirty="0">
                <a:solidFill>
                  <a:srgbClr val="FF0000"/>
                </a:solidFill>
              </a:rPr>
              <a:t>washed MSWI fly ash</a:t>
            </a:r>
            <a:r>
              <a:rPr lang="en-US" altLang="zh-TW" sz="3000" b="0" dirty="0">
                <a:solidFill>
                  <a:schemeClr val="tx1"/>
                </a:solidFill>
              </a:rPr>
              <a:t>, and the activation were </a:t>
            </a:r>
            <a:r>
              <a:rPr lang="en-US" altLang="zh-TW" sz="3000" b="0" dirty="0" smtClean="0">
                <a:solidFill>
                  <a:schemeClr val="tx1"/>
                </a:solidFill>
              </a:rPr>
              <a:t>executed </a:t>
            </a:r>
            <a:r>
              <a:rPr lang="en-US" altLang="zh-TW" sz="3000" b="0" dirty="0">
                <a:solidFill>
                  <a:schemeClr val="tx1"/>
                </a:solidFill>
              </a:rPr>
              <a:t>by </a:t>
            </a:r>
            <a:r>
              <a:rPr lang="en-US" altLang="zh-TW" sz="3000" b="0" dirty="0">
                <a:solidFill>
                  <a:srgbClr val="FF0000"/>
                </a:solidFill>
              </a:rPr>
              <a:t>wet ball milling </a:t>
            </a:r>
            <a:r>
              <a:rPr lang="en-US" altLang="zh-TW" sz="3000" b="0" dirty="0">
                <a:solidFill>
                  <a:schemeClr val="tx1"/>
                </a:solidFill>
              </a:rPr>
              <a:t>under the </a:t>
            </a:r>
            <a:r>
              <a:rPr lang="en-US" altLang="zh-TW" sz="3000" b="0" dirty="0">
                <a:solidFill>
                  <a:srgbClr val="FF0000"/>
                </a:solidFill>
              </a:rPr>
              <a:t>sodium hydroxide </a:t>
            </a:r>
            <a:r>
              <a:rPr lang="en-US" altLang="zh-TW" sz="3000" b="0" dirty="0">
                <a:solidFill>
                  <a:schemeClr val="tx1"/>
                </a:solidFill>
              </a:rPr>
              <a:t>solution, after drying, the product was used as the cement admixture.</a:t>
            </a:r>
          </a:p>
          <a:p>
            <a:pPr marL="0" indent="0">
              <a:lnSpc>
                <a:spcPct val="90000"/>
              </a:lnSpc>
              <a:buClrTx/>
              <a:buNone/>
            </a:pPr>
            <a:endParaRPr lang="en-US" altLang="zh-TW" sz="3200" b="0" dirty="0" smtClean="0">
              <a:solidFill>
                <a:schemeClr val="tx1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1223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4294967295"/>
          </p:nvPr>
        </p:nvSpPr>
        <p:spPr>
          <a:xfrm>
            <a:off x="8172450" y="6524625"/>
            <a:ext cx="971550" cy="333375"/>
          </a:xfrm>
        </p:spPr>
        <p:txBody>
          <a:bodyPr/>
          <a:lstStyle/>
          <a:p>
            <a:fld id="{ED865EA5-3838-4D91-9FE3-1BB37E5E102A}" type="slidenum">
              <a:rPr lang="en-US" altLang="zh-TW" smtClean="0"/>
              <a:pPr/>
              <a:t>8</a:t>
            </a:fld>
            <a:endParaRPr lang="en-US" altLang="zh-TW" dirty="0"/>
          </a:p>
        </p:txBody>
      </p:sp>
      <p:sp>
        <p:nvSpPr>
          <p:cNvPr id="5" name="書卷 (水平) 4"/>
          <p:cNvSpPr/>
          <p:nvPr/>
        </p:nvSpPr>
        <p:spPr bwMode="auto">
          <a:xfrm>
            <a:off x="1210558" y="2711531"/>
            <a:ext cx="6624736" cy="3240360"/>
          </a:xfrm>
          <a:prstGeom prst="horizontalScroll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87824" y="3823879"/>
            <a:ext cx="304923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Methods</a:t>
            </a:r>
            <a:endParaRPr lang="zh-TW" altLang="en-US" sz="6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bg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" y="0"/>
            <a:ext cx="2986118" cy="29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06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15816" y="307574"/>
            <a:ext cx="5760640" cy="563562"/>
          </a:xfrm>
        </p:spPr>
        <p:txBody>
          <a:bodyPr/>
          <a:lstStyle/>
          <a:p>
            <a:r>
              <a:rPr lang="en-US" altLang="zh-TW" sz="3600" dirty="0" smtClean="0"/>
              <a:t>Methods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48768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ClrTx/>
              <a:buSzPct val="115000"/>
              <a:buBlip>
                <a:blip r:embed="rId2"/>
              </a:buBlip>
            </a:pPr>
            <a:r>
              <a:rPr lang="en-US" altLang="zh-TW" sz="3200" b="0" dirty="0">
                <a:solidFill>
                  <a:srgbClr val="000000"/>
                </a:solidFill>
              </a:rPr>
              <a:t>Fly ash was collected 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from the reaction product of a 1,350 ton/d MSW mechanical grate incinerator operated around 950</a:t>
            </a:r>
            <a:r>
              <a:rPr lang="en-US" altLang="zh-TW" sz="3200" b="0" baseline="30000" dirty="0">
                <a:solidFill>
                  <a:srgbClr val="000000"/>
                </a:solidFill>
              </a:rPr>
              <a:t> </a:t>
            </a:r>
            <a:r>
              <a:rPr lang="en-US" altLang="zh-TW" sz="3200" b="0" baseline="30000" dirty="0" err="1">
                <a:solidFill>
                  <a:srgbClr val="000000"/>
                </a:solidFill>
              </a:rPr>
              <a:t>o</a:t>
            </a:r>
            <a:r>
              <a:rPr lang="en-US" altLang="zh-TW" sz="3200" b="0" dirty="0" err="1">
                <a:solidFill>
                  <a:srgbClr val="000000"/>
                </a:solidFill>
              </a:rPr>
              <a:t>C</a:t>
            </a:r>
            <a:r>
              <a:rPr lang="en-US" altLang="zh-TW" sz="3200" b="0" dirty="0">
                <a:solidFill>
                  <a:srgbClr val="000000"/>
                </a:solidFill>
              </a:rPr>
              <a:t>, 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with </a:t>
            </a:r>
            <a:r>
              <a:rPr lang="en-US" altLang="zh-TW" sz="3200" b="0" dirty="0" smtClean="0">
                <a:solidFill>
                  <a:srgbClr val="FF0000"/>
                </a:solidFill>
              </a:rPr>
              <a:t>semi-dry and bag-filter system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. </a:t>
            </a:r>
          </a:p>
          <a:p>
            <a:pPr>
              <a:lnSpc>
                <a:spcPct val="90000"/>
              </a:lnSpc>
              <a:buClrTx/>
              <a:buSzPct val="115000"/>
              <a:buBlip>
                <a:blip r:embed="rId2"/>
              </a:buBlip>
            </a:pPr>
            <a:r>
              <a:rPr lang="en-US" altLang="zh-TW" sz="3200" b="0" dirty="0" smtClean="0">
                <a:solidFill>
                  <a:srgbClr val="000000"/>
                </a:solidFill>
              </a:rPr>
              <a:t>Ash washing was </a:t>
            </a:r>
            <a:r>
              <a:rPr lang="en-US" altLang="zh-TW" sz="3200" b="0" dirty="0">
                <a:solidFill>
                  <a:srgbClr val="000000"/>
                </a:solidFill>
              </a:rPr>
              <a:t>carried out twice with 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distill water in a </a:t>
            </a:r>
            <a:r>
              <a:rPr lang="en-US" altLang="zh-TW" sz="3200" b="0" dirty="0">
                <a:solidFill>
                  <a:srgbClr val="000000"/>
                </a:solidFill>
              </a:rPr>
              <a:t>liquid to solid ratio 5 for 5 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min. </a:t>
            </a:r>
            <a:endParaRPr lang="en-US" altLang="zh-TW" sz="3200" b="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ClrTx/>
              <a:buSzPct val="115000"/>
              <a:buBlip>
                <a:blip r:embed="rId2"/>
              </a:buBlip>
            </a:pPr>
            <a:endParaRPr lang="en-US" altLang="zh-TW" sz="3200" b="0" dirty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buClrTx/>
              <a:buSzPct val="115000"/>
              <a:buNone/>
            </a:pPr>
            <a:endParaRPr lang="en-US" altLang="zh-TW" b="0" dirty="0">
              <a:solidFill>
                <a:srgbClr val="0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79736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15816" y="307574"/>
            <a:ext cx="5760640" cy="563562"/>
          </a:xfrm>
        </p:spPr>
        <p:txBody>
          <a:bodyPr/>
          <a:lstStyle/>
          <a:p>
            <a:r>
              <a:rPr lang="en-US" altLang="zh-TW" sz="3600" dirty="0" smtClean="0"/>
              <a:t>Methods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556792"/>
            <a:ext cx="8352928" cy="458876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ClrTx/>
              <a:buSzPct val="115000"/>
              <a:buBlip>
                <a:blip r:embed="rId2"/>
              </a:buBlip>
            </a:pPr>
            <a:r>
              <a:rPr lang="en-US" altLang="zh-TW" sz="3200" b="0" dirty="0" err="1" smtClean="0">
                <a:solidFill>
                  <a:srgbClr val="FF0000"/>
                </a:solidFill>
              </a:rPr>
              <a:t>Metakaolin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 was adopted the industrial grade of kaolin from Yun-nan China. After drying, calcining </a:t>
            </a:r>
            <a:r>
              <a:rPr lang="en-US" altLang="zh-TW" sz="3200" b="0" dirty="0">
                <a:solidFill>
                  <a:srgbClr val="000000"/>
                </a:solidFill>
              </a:rPr>
              <a:t>at 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550</a:t>
            </a:r>
            <a:r>
              <a:rPr lang="en-US" altLang="zh-TW" sz="3200" b="0" dirty="0">
                <a:solidFill>
                  <a:srgbClr val="000000"/>
                </a:solidFill>
              </a:rPr>
              <a:t> </a:t>
            </a:r>
            <a:r>
              <a:rPr lang="en-US" altLang="zh-TW" sz="3200" b="0" baseline="30000" dirty="0" err="1" smtClean="0">
                <a:solidFill>
                  <a:srgbClr val="000000"/>
                </a:solidFill>
              </a:rPr>
              <a:t>o</a:t>
            </a:r>
            <a:r>
              <a:rPr lang="en-US" altLang="zh-TW" sz="3200" b="0" dirty="0" err="1" smtClean="0">
                <a:solidFill>
                  <a:srgbClr val="000000"/>
                </a:solidFill>
              </a:rPr>
              <a:t>C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 for 1.5 </a:t>
            </a:r>
            <a:r>
              <a:rPr lang="en-US" altLang="zh-TW" sz="3200" b="0" dirty="0" err="1" smtClean="0">
                <a:solidFill>
                  <a:srgbClr val="000000"/>
                </a:solidFill>
              </a:rPr>
              <a:t>hr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, then 700 </a:t>
            </a:r>
            <a:r>
              <a:rPr lang="en-US" altLang="zh-TW" sz="3200" b="0" baseline="30000" dirty="0" err="1" smtClean="0">
                <a:solidFill>
                  <a:srgbClr val="000000"/>
                </a:solidFill>
              </a:rPr>
              <a:t>o</a:t>
            </a:r>
            <a:r>
              <a:rPr lang="en-US" altLang="zh-TW" sz="3200" b="0" dirty="0" err="1" smtClean="0">
                <a:solidFill>
                  <a:srgbClr val="000000"/>
                </a:solidFill>
              </a:rPr>
              <a:t>C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 3hr.</a:t>
            </a:r>
          </a:p>
          <a:p>
            <a:pPr>
              <a:lnSpc>
                <a:spcPct val="90000"/>
              </a:lnSpc>
              <a:buClrTx/>
              <a:buSzPct val="115000"/>
              <a:buBlip>
                <a:blip r:embed="rId2"/>
              </a:buBlip>
            </a:pPr>
            <a:r>
              <a:rPr lang="en-US" altLang="zh-TW" sz="3200" b="0" dirty="0" smtClean="0">
                <a:solidFill>
                  <a:srgbClr val="000000"/>
                </a:solidFill>
              </a:rPr>
              <a:t>Conventional </a:t>
            </a:r>
            <a:r>
              <a:rPr lang="en-US" altLang="zh-TW" sz="3200" b="0" dirty="0">
                <a:solidFill>
                  <a:srgbClr val="000000"/>
                </a:solidFill>
              </a:rPr>
              <a:t>ball-milling 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machine were used, the </a:t>
            </a:r>
            <a:r>
              <a:rPr lang="en-US" altLang="zh-TW" sz="3200" b="0" dirty="0">
                <a:solidFill>
                  <a:srgbClr val="FF0000"/>
                </a:solidFill>
              </a:rPr>
              <a:t>liquid to solid ratio </a:t>
            </a:r>
            <a:r>
              <a:rPr lang="en-US" altLang="zh-TW" sz="3200" b="0" dirty="0" smtClean="0">
                <a:solidFill>
                  <a:srgbClr val="FF0000"/>
                </a:solidFill>
              </a:rPr>
              <a:t>was 9 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during </a:t>
            </a:r>
            <a:r>
              <a:rPr lang="en-US" altLang="zh-TW" sz="3200" b="0" dirty="0">
                <a:solidFill>
                  <a:srgbClr val="000000"/>
                </a:solidFill>
              </a:rPr>
              <a:t>the milling of the mixed 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ash, </a:t>
            </a:r>
            <a:r>
              <a:rPr lang="en-US" altLang="zh-TW" sz="3200" b="0" dirty="0">
                <a:solidFill>
                  <a:srgbClr val="000000"/>
                </a:solidFill>
              </a:rPr>
              <a:t>the 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ball miller were operated below the critical speed. </a:t>
            </a:r>
          </a:p>
          <a:p>
            <a:pPr marL="0" indent="0">
              <a:lnSpc>
                <a:spcPct val="90000"/>
              </a:lnSpc>
              <a:buClrTx/>
              <a:buSzPct val="115000"/>
              <a:buNone/>
            </a:pPr>
            <a:endParaRPr lang="en-US" altLang="zh-TW" b="0" dirty="0">
              <a:solidFill>
                <a:srgbClr val="0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10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7830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4294967295"/>
          </p:nvPr>
        </p:nvSpPr>
        <p:spPr>
          <a:xfrm>
            <a:off x="8172450" y="6524625"/>
            <a:ext cx="971550" cy="333375"/>
          </a:xfrm>
        </p:spPr>
        <p:txBody>
          <a:bodyPr/>
          <a:lstStyle/>
          <a:p>
            <a:fld id="{ED865EA5-3838-4D91-9FE3-1BB37E5E102A}" type="slidenum">
              <a:rPr lang="en-US" altLang="zh-TW" smtClean="0"/>
              <a:pPr/>
              <a:t>11</a:t>
            </a:fld>
            <a:endParaRPr lang="en-US" altLang="zh-TW" dirty="0"/>
          </a:p>
        </p:txBody>
      </p:sp>
      <p:sp>
        <p:nvSpPr>
          <p:cNvPr id="5" name="書卷 (水平) 4"/>
          <p:cNvSpPr/>
          <p:nvPr/>
        </p:nvSpPr>
        <p:spPr bwMode="auto">
          <a:xfrm>
            <a:off x="821335" y="2492896"/>
            <a:ext cx="7340699" cy="3366716"/>
          </a:xfrm>
          <a:prstGeom prst="horizontalScroll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15616" y="3714589"/>
            <a:ext cx="6917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Results and </a:t>
            </a:r>
            <a:r>
              <a:rPr lang="en-US" altLang="zh-TW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Discussion</a:t>
            </a:r>
            <a:endParaRPr lang="zh-TW" altLang="en-US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bg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02"/>
            <a:ext cx="2915816" cy="290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4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87824" y="260648"/>
            <a:ext cx="5652717" cy="563562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296" y="1124744"/>
            <a:ext cx="8229600" cy="954107"/>
          </a:xfr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90000"/>
              </a:lnSpc>
              <a:buSzPct val="115000"/>
              <a:buNone/>
            </a:pPr>
            <a:endParaRPr lang="zh-TW" altLang="en-US" kern="120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SzPct val="115000"/>
              <a:buBlip>
                <a:blip r:embed="rId2"/>
              </a:buBlip>
            </a:pPr>
            <a:endParaRPr lang="zh-TW" altLang="en-US" kern="1200" dirty="0">
              <a:solidFill>
                <a:srgbClr val="0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12</a:t>
            </a:fld>
            <a:endParaRPr lang="en-US" altLang="zh-TW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501630"/>
              </p:ext>
            </p:extLst>
          </p:nvPr>
        </p:nvGraphicFramePr>
        <p:xfrm>
          <a:off x="179513" y="188641"/>
          <a:ext cx="8640958" cy="60486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2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3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0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43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3496">
                <a:tc gridSpan="5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8077200" algn="l"/>
                        </a:tabLst>
                      </a:pPr>
                      <a:r>
                        <a:rPr lang="en-US" sz="2400" kern="100" dirty="0">
                          <a:effectLst/>
                        </a:rPr>
                        <a:t>Table </a:t>
                      </a:r>
                      <a:r>
                        <a:rPr lang="en-US" sz="2400" kern="100" dirty="0" smtClean="0">
                          <a:effectLst/>
                        </a:rPr>
                        <a:t>1 </a:t>
                      </a:r>
                      <a:r>
                        <a:rPr lang="en-US" sz="2400" kern="100" dirty="0">
                          <a:effectLst/>
                        </a:rPr>
                        <a:t>The properties of MSWI fly ash and </a:t>
                      </a:r>
                      <a:r>
                        <a:rPr lang="en-US" sz="2400" kern="100" dirty="0" err="1">
                          <a:effectLst/>
                        </a:rPr>
                        <a:t>metakaolin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endParaRPr lang="zh-TW" sz="24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0425">
                <a:tc>
                  <a:txBody>
                    <a:bodyPr/>
                    <a:lstStyle/>
                    <a:p>
                      <a:pPr algn="l"/>
                      <a:endParaRPr lang="zh-TW" sz="2000" dirty="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pH</a:t>
                      </a:r>
                      <a:endParaRPr lang="zh-TW" sz="20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</a:rPr>
                        <a:t>Moisture content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</a:rPr>
                        <a:t>(%)</a:t>
                      </a:r>
                      <a:endParaRPr lang="zh-TW" sz="20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</a:rPr>
                        <a:t>Ignition loss </a:t>
                      </a:r>
                      <a:r>
                        <a:rPr lang="en-US" sz="2000" kern="100" dirty="0">
                          <a:effectLst/>
                        </a:rPr>
                        <a:t>(%)</a:t>
                      </a:r>
                      <a:endParaRPr lang="zh-TW" sz="20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</a:rPr>
                        <a:t>D</a:t>
                      </a:r>
                      <a:r>
                        <a:rPr lang="en-US" sz="2000" kern="100" baseline="-25000" dirty="0" smtClean="0">
                          <a:effectLst/>
                        </a:rPr>
                        <a:t>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</a:rPr>
                        <a:t>(</a:t>
                      </a:r>
                      <a:r>
                        <a:rPr lang="zh-TW" sz="2000" kern="100" dirty="0">
                          <a:effectLst/>
                        </a:rPr>
                        <a:t>μ</a:t>
                      </a:r>
                      <a:r>
                        <a:rPr lang="en-US" sz="2000" kern="100" dirty="0">
                          <a:effectLst/>
                        </a:rPr>
                        <a:t>m)</a:t>
                      </a:r>
                      <a:endParaRPr lang="zh-TW" sz="20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04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Raw fly ash</a:t>
                      </a:r>
                      <a:endParaRPr lang="zh-TW" sz="20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11.28</a:t>
                      </a:r>
                      <a:endParaRPr lang="zh-TW" sz="20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1.03</a:t>
                      </a:r>
                      <a:endParaRPr lang="zh-TW" sz="20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3.38</a:t>
                      </a:r>
                      <a:endParaRPr lang="zh-TW" sz="20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</a:rPr>
                        <a:t>7.38</a:t>
                      </a:r>
                      <a:endParaRPr lang="zh-TW" sz="20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39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 smtClean="0">
                          <a:effectLst/>
                        </a:rPr>
                        <a:t>Washed</a:t>
                      </a:r>
                      <a:r>
                        <a:rPr lang="en-US" sz="2000" kern="100" dirty="0" smtClean="0">
                          <a:effectLst/>
                        </a:rPr>
                        <a:t> </a:t>
                      </a:r>
                      <a:r>
                        <a:rPr lang="en-US" sz="2000" kern="100" dirty="0">
                          <a:effectLst/>
                        </a:rPr>
                        <a:t>fly ash</a:t>
                      </a:r>
                      <a:endParaRPr lang="zh-TW" sz="20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rgbClr val="FF0000"/>
                          </a:solidFill>
                          <a:effectLst/>
                        </a:rPr>
                        <a:t>12.15</a:t>
                      </a:r>
                      <a:endParaRPr lang="zh-TW" sz="2000" b="1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2.8</a:t>
                      </a:r>
                      <a:endParaRPr lang="zh-TW" sz="20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-</a:t>
                      </a:r>
                      <a:endParaRPr lang="zh-TW" sz="20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0000"/>
                          </a:solidFill>
                          <a:effectLst/>
                        </a:rPr>
                        <a:t>7.07</a:t>
                      </a:r>
                      <a:endParaRPr lang="zh-TW" sz="2000" b="1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04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err="1" smtClean="0">
                          <a:effectLst/>
                        </a:rPr>
                        <a:t>Metakaolin</a:t>
                      </a:r>
                      <a:endParaRPr lang="zh-TW" sz="20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4.37</a:t>
                      </a:r>
                      <a:endParaRPr lang="zh-TW" sz="20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0.5</a:t>
                      </a:r>
                      <a:endParaRPr lang="zh-TW" sz="20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-</a:t>
                      </a:r>
                      <a:endParaRPr lang="zh-TW" sz="20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FF0000"/>
                          </a:solidFill>
                          <a:effectLst/>
                        </a:rPr>
                        <a:t>8.92</a:t>
                      </a:r>
                      <a:endParaRPr lang="zh-TW" sz="2000" b="1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38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87824" y="260648"/>
            <a:ext cx="5976664" cy="563562"/>
          </a:xfrm>
        </p:spPr>
        <p:txBody>
          <a:bodyPr/>
          <a:lstStyle/>
          <a:p>
            <a:endParaRPr lang="zh-TW" altLang="en-US" sz="2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296" y="1124744"/>
            <a:ext cx="8229600" cy="954107"/>
          </a:xfr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90000"/>
              </a:lnSpc>
              <a:buSzPct val="115000"/>
              <a:buNone/>
            </a:pPr>
            <a:endParaRPr lang="zh-TW" altLang="en-US" kern="120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SzPct val="115000"/>
              <a:buBlip>
                <a:blip r:embed="rId2"/>
              </a:buBlip>
            </a:pPr>
            <a:endParaRPr lang="zh-TW" altLang="en-US" kern="1200" dirty="0">
              <a:solidFill>
                <a:srgbClr val="0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13</a:t>
            </a:fld>
            <a:endParaRPr lang="en-US" altLang="zh-TW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325125"/>
              </p:ext>
            </p:extLst>
          </p:nvPr>
        </p:nvGraphicFramePr>
        <p:xfrm>
          <a:off x="323529" y="260647"/>
          <a:ext cx="4032448" cy="61206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2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0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60238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Table </a:t>
                      </a:r>
                      <a:r>
                        <a:rPr lang="en-US" sz="2400" kern="100" dirty="0" smtClean="0">
                          <a:effectLst/>
                        </a:rPr>
                        <a:t>2  </a:t>
                      </a:r>
                      <a:r>
                        <a:rPr lang="en-US" sz="2400" kern="100" dirty="0" smtClean="0">
                          <a:effectLst/>
                        </a:rPr>
                        <a:t>Elements</a:t>
                      </a:r>
                      <a:endParaRPr lang="zh-TW" sz="24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80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</a:rPr>
                        <a:t>Elements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</a:rPr>
                        <a:t>Washed </a:t>
                      </a:r>
                      <a:r>
                        <a:rPr lang="en-US" sz="1600" kern="100" dirty="0">
                          <a:effectLst/>
                        </a:rPr>
                        <a:t>fly ash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metakaolin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0000"/>
                          </a:solidFill>
                          <a:effectLst/>
                        </a:rPr>
                        <a:t>Ca</a:t>
                      </a:r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0000"/>
                          </a:solidFill>
                          <a:effectLst/>
                        </a:rPr>
                        <a:t>32.4</a:t>
                      </a:r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0.09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Si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2.03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0000"/>
                          </a:solidFill>
                          <a:effectLst/>
                        </a:rPr>
                        <a:t>19.3</a:t>
                      </a:r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Al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0.61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0000"/>
                          </a:solidFill>
                          <a:effectLst/>
                        </a:rPr>
                        <a:t>16.7</a:t>
                      </a:r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Mg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1.06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0.07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Fe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0.72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0.71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Na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0.62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0.54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4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K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0.46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1.22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2095">
                <a:tc>
                  <a:txBody>
                    <a:bodyPr/>
                    <a:lstStyle/>
                    <a:p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endParaRPr lang="zh-TW" sz="1600" dirty="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Unit</a:t>
                      </a:r>
                      <a:r>
                        <a:rPr lang="zh-TW" sz="1600" kern="100" dirty="0">
                          <a:effectLst/>
                        </a:rPr>
                        <a:t>：</a:t>
                      </a:r>
                      <a:r>
                        <a:rPr lang="en-US" sz="1600" kern="100" dirty="0">
                          <a:effectLst/>
                        </a:rPr>
                        <a:t>wt.%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886664"/>
              </p:ext>
            </p:extLst>
          </p:nvPr>
        </p:nvGraphicFramePr>
        <p:xfrm>
          <a:off x="4499992" y="260646"/>
          <a:ext cx="4464495" cy="61206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9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91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3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95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07791">
                <a:tc gridSpan="5"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Table </a:t>
                      </a:r>
                      <a:r>
                        <a:rPr lang="en-US" sz="2400" kern="100" dirty="0" smtClean="0">
                          <a:effectLst/>
                        </a:rPr>
                        <a:t>3 </a:t>
                      </a:r>
                      <a:r>
                        <a:rPr lang="en-US" sz="2400" kern="100" dirty="0">
                          <a:effectLst/>
                        </a:rPr>
                        <a:t>Heavy </a:t>
                      </a:r>
                      <a:r>
                        <a:rPr lang="en-US" sz="2400" kern="100" dirty="0" smtClean="0">
                          <a:effectLst/>
                        </a:rPr>
                        <a:t>metals content</a:t>
                      </a:r>
                      <a:endParaRPr lang="zh-TW" sz="24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3722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Elements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</a:rPr>
                        <a:t>Washed </a:t>
                      </a:r>
                      <a:r>
                        <a:rPr lang="en-US" sz="1600" kern="100" dirty="0">
                          <a:effectLst/>
                        </a:rPr>
                        <a:t>fly ash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metakaolin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147">
                <a:tc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</a:rPr>
                        <a:t>Zn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zh-TW" sz="160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solidFill>
                            <a:srgbClr val="FF0000"/>
                          </a:solidFill>
                          <a:effectLst/>
                        </a:rPr>
                        <a:t>18,400</a:t>
                      </a:r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124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9147">
                <a:tc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solidFill>
                            <a:srgbClr val="FF0000"/>
                          </a:solidFill>
                          <a:effectLst/>
                        </a:rPr>
                        <a:t>Pb</a:t>
                      </a:r>
                      <a:endParaRPr lang="zh-TW" sz="1600" kern="10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zh-TW" sz="160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solidFill>
                            <a:srgbClr val="FF0000"/>
                          </a:solidFill>
                          <a:effectLst/>
                        </a:rPr>
                        <a:t>3,170</a:t>
                      </a:r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352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289">
                <a:tc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Cd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207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N.D.</a:t>
                      </a:r>
                      <a:r>
                        <a:rPr lang="en-US" sz="1600" kern="100" baseline="30000">
                          <a:effectLst/>
                        </a:rPr>
                        <a:t> a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289">
                <a:tc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Cr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281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90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9147">
                <a:tc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0000"/>
                          </a:solidFill>
                          <a:effectLst/>
                        </a:rPr>
                        <a:t>Cu</a:t>
                      </a:r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zh-TW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en-US" sz="1600" b="1" kern="100" dirty="0" smtClean="0">
                          <a:solidFill>
                            <a:srgbClr val="FF0000"/>
                          </a:solidFill>
                          <a:effectLst/>
                        </a:rPr>
                        <a:t>3,450</a:t>
                      </a:r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438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9147">
                <a:tc gridSpan="3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400" kern="100" baseline="30000" dirty="0" err="1">
                          <a:effectLst/>
                        </a:rPr>
                        <a:t>a</a:t>
                      </a:r>
                      <a:r>
                        <a:rPr lang="en-US" sz="1400" kern="100" dirty="0" err="1">
                          <a:effectLst/>
                        </a:rPr>
                        <a:t>N.D</a:t>
                      </a:r>
                      <a:r>
                        <a:rPr lang="en-US" sz="1400" kern="100" dirty="0">
                          <a:effectLst/>
                        </a:rPr>
                        <a:t>.</a:t>
                      </a:r>
                      <a:r>
                        <a:rPr lang="zh-TW" sz="1400" kern="100" dirty="0">
                          <a:effectLst/>
                        </a:rPr>
                        <a:t>：</a:t>
                      </a:r>
                      <a:r>
                        <a:rPr lang="en-US" sz="1400" kern="100" dirty="0">
                          <a:effectLst/>
                        </a:rPr>
                        <a:t>Not detectable</a:t>
                      </a:r>
                      <a:endParaRPr lang="zh-TW" sz="14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zh-TW" sz="1400" dirty="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Unit</a:t>
                      </a:r>
                      <a:r>
                        <a:rPr lang="zh-TW" sz="1400" kern="100" dirty="0">
                          <a:effectLst/>
                        </a:rPr>
                        <a:t>：</a:t>
                      </a:r>
                      <a:r>
                        <a:rPr lang="en-US" sz="1400" kern="100" dirty="0">
                          <a:effectLst/>
                        </a:rPr>
                        <a:t>mg/kg</a:t>
                      </a:r>
                      <a:endParaRPr lang="zh-TW" sz="14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60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87824" y="260648"/>
            <a:ext cx="5976664" cy="576064"/>
          </a:xfrm>
        </p:spPr>
        <p:txBody>
          <a:bodyPr/>
          <a:lstStyle/>
          <a:p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296" y="1124744"/>
            <a:ext cx="8229600" cy="954107"/>
          </a:xfr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90000"/>
              </a:lnSpc>
              <a:buSzPct val="115000"/>
              <a:buNone/>
            </a:pPr>
            <a:endParaRPr lang="zh-TW" altLang="en-US" kern="120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SzPct val="115000"/>
              <a:buBlip>
                <a:blip r:embed="rId2"/>
              </a:buBlip>
            </a:pPr>
            <a:endParaRPr lang="zh-TW" altLang="en-US" kern="1200" dirty="0">
              <a:solidFill>
                <a:srgbClr val="0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14</a:t>
            </a:fld>
            <a:endParaRPr lang="en-US" altLang="zh-TW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814191"/>
              </p:ext>
            </p:extLst>
          </p:nvPr>
        </p:nvGraphicFramePr>
        <p:xfrm>
          <a:off x="323527" y="188641"/>
          <a:ext cx="8568954" cy="6593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6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74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1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424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83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657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12163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Table </a:t>
                      </a:r>
                      <a:r>
                        <a:rPr lang="en-US" sz="2400" kern="100" dirty="0" smtClean="0">
                          <a:effectLst/>
                        </a:rPr>
                        <a:t>4 </a:t>
                      </a:r>
                      <a:r>
                        <a:rPr lang="en-US" sz="2400" kern="100" dirty="0">
                          <a:effectLst/>
                        </a:rPr>
                        <a:t>TCLP leaching </a:t>
                      </a:r>
                      <a:r>
                        <a:rPr lang="en-US" sz="2400" kern="100" dirty="0" smtClean="0">
                          <a:effectLst/>
                        </a:rPr>
                        <a:t>concentration</a:t>
                      </a:r>
                      <a:endParaRPr lang="zh-TW" sz="24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21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Elements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</a:rPr>
                        <a:t>Washed </a:t>
                      </a:r>
                      <a:r>
                        <a:rPr lang="en-US" sz="1600" kern="100" dirty="0">
                          <a:effectLst/>
                        </a:rPr>
                        <a:t>fly ash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metakaolin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Hazardous waste standard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73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Zn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1.84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0.14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-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3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 err="1">
                          <a:solidFill>
                            <a:srgbClr val="FF0000"/>
                          </a:solidFill>
                          <a:effectLst/>
                        </a:rPr>
                        <a:t>Pb</a:t>
                      </a:r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0000"/>
                          </a:solidFill>
                          <a:effectLst/>
                        </a:rPr>
                        <a:t>7.69</a:t>
                      </a:r>
                      <a:endParaRPr lang="zh-TW" sz="1600" b="1" kern="1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0.3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5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73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Cd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N.D.</a:t>
                      </a:r>
                      <a:r>
                        <a:rPr lang="en-US" sz="1600" kern="100" baseline="30000" dirty="0" err="1">
                          <a:effectLst/>
                        </a:rPr>
                        <a:t>a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N.D.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73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Cr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0.06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N.D.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5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73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Cu</a:t>
                      </a:r>
                      <a:endParaRPr lang="zh-TW" sz="1600" kern="10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0.11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N.D.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zh-TW" sz="1600" dirty="0">
                        <a:effectLst/>
                        <a:latin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15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82884">
                <a:tc gridSpan="6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kern="100" baseline="30000" dirty="0" err="1">
                          <a:effectLst/>
                        </a:rPr>
                        <a:t>a</a:t>
                      </a:r>
                      <a:r>
                        <a:rPr lang="en-US" sz="1600" kern="100" dirty="0" err="1">
                          <a:effectLst/>
                        </a:rPr>
                        <a:t>N.D</a:t>
                      </a:r>
                      <a:r>
                        <a:rPr lang="en-US" sz="1600" kern="100" dirty="0">
                          <a:effectLst/>
                        </a:rPr>
                        <a:t>.</a:t>
                      </a:r>
                      <a:r>
                        <a:rPr lang="zh-TW" sz="1600" kern="100" dirty="0">
                          <a:effectLst/>
                        </a:rPr>
                        <a:t>： </a:t>
                      </a:r>
                      <a:r>
                        <a:rPr lang="en-US" sz="1600" kern="100" dirty="0">
                          <a:effectLst/>
                        </a:rPr>
                        <a:t>No detectable (</a:t>
                      </a:r>
                      <a:r>
                        <a:rPr lang="en-US" sz="1600" kern="100" dirty="0" err="1">
                          <a:effectLst/>
                        </a:rPr>
                        <a:t>Pb</a:t>
                      </a:r>
                      <a:r>
                        <a:rPr lang="en-US" sz="1600" kern="100" dirty="0">
                          <a:effectLst/>
                        </a:rPr>
                        <a:t>=5 ppb, Zn=0.3 ppb, Cu=0.6 ppb, Cd=0.35 ppb, Cr=0.5 ppb)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Unit</a:t>
                      </a:r>
                      <a:r>
                        <a:rPr lang="zh-TW" sz="1600" kern="100" dirty="0">
                          <a:effectLst/>
                        </a:rPr>
                        <a:t>：</a:t>
                      </a:r>
                      <a:r>
                        <a:rPr lang="en-US" sz="1600" kern="100" dirty="0">
                          <a:effectLst/>
                        </a:rPr>
                        <a:t>mg/L</a:t>
                      </a:r>
                      <a:endParaRPr lang="zh-TW" sz="1600" kern="100" dirty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184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87824" y="404663"/>
            <a:ext cx="5976664" cy="576064"/>
          </a:xfrm>
        </p:spPr>
        <p:txBody>
          <a:bodyPr/>
          <a:lstStyle/>
          <a:p>
            <a:r>
              <a:rPr lang="en-US" altLang="zh-TW" dirty="0"/>
              <a:t>Fig. </a:t>
            </a:r>
            <a:r>
              <a:rPr lang="en-US" altLang="zh-TW" dirty="0" smtClean="0"/>
              <a:t>1  </a:t>
            </a:r>
            <a:r>
              <a:rPr lang="en-US" altLang="zh-TW" dirty="0" smtClean="0"/>
              <a:t>XRD </a:t>
            </a:r>
            <a:r>
              <a:rPr lang="en-US" altLang="zh-TW" dirty="0" smtClean="0"/>
              <a:t>pattern</a:t>
            </a:r>
            <a:r>
              <a:rPr lang="en-US" altLang="zh-TW" sz="2800" dirty="0"/>
              <a:t/>
            </a:r>
            <a:br>
              <a:rPr lang="en-US" altLang="zh-TW" sz="2800" dirty="0"/>
            </a:b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296" y="1124744"/>
            <a:ext cx="8229600" cy="954107"/>
          </a:xfr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90000"/>
              </a:lnSpc>
              <a:buSzPct val="115000"/>
              <a:buNone/>
            </a:pPr>
            <a:endParaRPr lang="zh-TW" altLang="en-US" kern="120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SzPct val="115000"/>
              <a:buBlip>
                <a:blip r:embed="rId2"/>
              </a:buBlip>
            </a:pPr>
            <a:endParaRPr lang="zh-TW" altLang="en-US" kern="1200" dirty="0">
              <a:solidFill>
                <a:srgbClr val="0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15</a:t>
            </a:fld>
            <a:endParaRPr lang="en-US" altLang="zh-TW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7"/>
            <a:ext cx="8496944" cy="6120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870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88435" y="692696"/>
            <a:ext cx="5976664" cy="576064"/>
          </a:xfrm>
        </p:spPr>
        <p:txBody>
          <a:bodyPr/>
          <a:lstStyle/>
          <a:p>
            <a:r>
              <a:rPr lang="en-US" altLang="zh-TW" sz="2800" dirty="0"/>
              <a:t>Fig. 2</a:t>
            </a:r>
            <a:r>
              <a:rPr lang="en-US" altLang="zh-TW" sz="2800" dirty="0" smtClean="0"/>
              <a:t>  </a:t>
            </a:r>
            <a:r>
              <a:rPr lang="en-US" altLang="zh-TW" sz="2800" dirty="0"/>
              <a:t>XRD pattern of active powder </a:t>
            </a:r>
            <a:r>
              <a:rPr lang="en-US" altLang="zh-TW" sz="2800" dirty="0" smtClean="0"/>
              <a:t>( </a:t>
            </a:r>
            <a:r>
              <a:rPr lang="en-US" altLang="zh-TW" sz="2800" dirty="0"/>
              <a:t>1M </a:t>
            </a:r>
            <a:r>
              <a:rPr lang="en-US" altLang="zh-TW" sz="2800" dirty="0" err="1" smtClean="0"/>
              <a:t>NaOH</a:t>
            </a:r>
            <a:r>
              <a:rPr lang="en-US" altLang="zh-TW" sz="2800" dirty="0"/>
              <a:t>,</a:t>
            </a:r>
            <a:r>
              <a:rPr lang="en-US" altLang="zh-TW" sz="2800" dirty="0" smtClean="0"/>
              <a:t> </a:t>
            </a:r>
            <a:r>
              <a:rPr lang="en-US" altLang="zh-TW" sz="2800" dirty="0"/>
              <a:t>24h)</a:t>
            </a:r>
            <a:br>
              <a:rPr lang="en-US" altLang="zh-TW" sz="2800" dirty="0"/>
            </a:br>
            <a:r>
              <a:rPr lang="en-US" altLang="zh-TW" sz="2800" dirty="0"/>
              <a:t/>
            </a:r>
            <a:br>
              <a:rPr lang="en-US" altLang="zh-TW" sz="2800" dirty="0"/>
            </a:br>
            <a:endParaRPr lang="zh-TW" altLang="en-US" sz="2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296" y="1124744"/>
            <a:ext cx="8229600" cy="954107"/>
          </a:xfr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90000"/>
              </a:lnSpc>
              <a:buSzPct val="115000"/>
              <a:buNone/>
            </a:pPr>
            <a:endParaRPr lang="zh-TW" altLang="en-US" kern="120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SzPct val="115000"/>
              <a:buBlip>
                <a:blip r:embed="rId2"/>
              </a:buBlip>
            </a:pPr>
            <a:endParaRPr lang="zh-TW" altLang="en-US" kern="1200" dirty="0">
              <a:solidFill>
                <a:srgbClr val="0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16</a:t>
            </a:fld>
            <a:endParaRPr lang="en-US" altLang="zh-TW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3"/>
            <a:ext cx="8640959" cy="6120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26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17</a:t>
            </a:fld>
            <a:endParaRPr lang="en-US" altLang="zh-TW" dirty="0"/>
          </a:p>
        </p:txBody>
      </p:sp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2933564" y="170968"/>
            <a:ext cx="6120680" cy="563562"/>
          </a:xfrm>
        </p:spPr>
        <p:txBody>
          <a:bodyPr/>
          <a:lstStyle/>
          <a:p>
            <a:r>
              <a:rPr lang="en-US" altLang="zh-TW" sz="2400" dirty="0"/>
              <a:t>Fig. </a:t>
            </a:r>
            <a:r>
              <a:rPr lang="en-US" altLang="zh-TW" sz="2400" dirty="0" smtClean="0"/>
              <a:t>5  </a:t>
            </a:r>
            <a:r>
              <a:rPr lang="en-US" altLang="zh-TW" sz="2400" dirty="0"/>
              <a:t>XRD crystalline </a:t>
            </a:r>
            <a:r>
              <a:rPr lang="en-US" altLang="zh-TW" sz="2400" dirty="0" smtClean="0"/>
              <a:t>of milling activation</a:t>
            </a:r>
            <a:r>
              <a:rPr lang="zh-TW" altLang="en-US" sz="3200" dirty="0" smtClean="0"/>
              <a:t> </a:t>
            </a:r>
            <a:endParaRPr lang="zh-TW" altLang="en-US" sz="3200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1044053"/>
            <a:ext cx="8856984" cy="5527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89756" y="1099538"/>
            <a:ext cx="8964488" cy="3103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endParaRPr lang="zh-TW" altLang="en-US" sz="1600" dirty="0">
              <a:effectLst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292080" y="5939194"/>
            <a:ext cx="3384376" cy="3014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n-US" altLang="zh-TW" sz="1400" dirty="0"/>
              <a:t>a</a:t>
            </a:r>
            <a:r>
              <a:rPr lang="en-US" altLang="zh-TW" sz="1400" dirty="0" smtClean="0"/>
              <a:t>nd so on</a:t>
            </a:r>
            <a:endParaRPr lang="zh-TW" altLang="en-US" sz="1400" dirty="0"/>
          </a:p>
        </p:txBody>
      </p:sp>
      <p:sp>
        <p:nvSpPr>
          <p:cNvPr id="10" name="文字方塊 9"/>
          <p:cNvSpPr txBox="1"/>
          <p:nvPr/>
        </p:nvSpPr>
        <p:spPr>
          <a:xfrm>
            <a:off x="870111" y="1598878"/>
            <a:ext cx="3384376" cy="3014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1400" dirty="0" smtClean="0">
                <a:solidFill>
                  <a:srgbClr val="000000"/>
                </a:solidFill>
                <a:effectLst/>
              </a:rPr>
              <a:t>XRD </a:t>
            </a:r>
            <a:r>
              <a:rPr lang="en-US" altLang="zh-TW" sz="1400" dirty="0">
                <a:solidFill>
                  <a:srgbClr val="000000"/>
                </a:solidFill>
                <a:effectLst/>
              </a:rPr>
              <a:t>crystalline </a:t>
            </a:r>
            <a:r>
              <a:rPr lang="en-US" altLang="zh-TW" sz="1400" dirty="0" smtClean="0">
                <a:solidFill>
                  <a:srgbClr val="000000"/>
                </a:solidFill>
                <a:effectLst/>
              </a:rPr>
              <a:t>phase</a:t>
            </a:r>
            <a:endParaRPr lang="zh-TW" altLang="en-US" sz="1400" dirty="0">
              <a:solidFill>
                <a:srgbClr val="000000"/>
              </a:solidFill>
              <a:effectLst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90805" y="6268116"/>
            <a:ext cx="5101275" cy="473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zh-TW" altLang="en-US" sz="1600" dirty="0" smtClean="0">
                <a:solidFill>
                  <a:srgbClr val="000000"/>
                </a:solidFill>
                <a:effectLst/>
              </a:rPr>
              <a:t>* </a:t>
            </a:r>
            <a:r>
              <a:rPr lang="en-US" altLang="zh-TW" sz="1600" b="1" dirty="0" smtClean="0">
                <a:solidFill>
                  <a:srgbClr val="FF0000"/>
                </a:solidFill>
                <a:effectLst/>
              </a:rPr>
              <a:t>Activation</a:t>
            </a:r>
            <a:r>
              <a:rPr lang="zh-TW" altLang="en-US" sz="1600" b="1" dirty="0" smtClean="0">
                <a:solidFill>
                  <a:srgbClr val="FF0000"/>
                </a:solidFill>
                <a:effectLst/>
              </a:rPr>
              <a:t>：</a:t>
            </a:r>
            <a:r>
              <a:rPr lang="en-US" altLang="zh-TW" sz="16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altLang="zh-TW" sz="1600" b="1" dirty="0" smtClean="0">
                <a:solidFill>
                  <a:srgbClr val="FF0000"/>
                </a:solidFill>
                <a:effectLst/>
              </a:rPr>
              <a:t>1M </a:t>
            </a:r>
            <a:r>
              <a:rPr lang="en-US" altLang="zh-TW" sz="1600" b="1" dirty="0" err="1">
                <a:solidFill>
                  <a:srgbClr val="FF0000"/>
                </a:solidFill>
                <a:effectLst/>
              </a:rPr>
              <a:t>NaOH</a:t>
            </a:r>
            <a:r>
              <a:rPr lang="en-US" altLang="zh-TW" sz="1600" b="1" dirty="0">
                <a:solidFill>
                  <a:srgbClr val="FF0000"/>
                </a:solidFill>
                <a:effectLst/>
              </a:rPr>
              <a:t> </a:t>
            </a:r>
            <a:r>
              <a:rPr lang="en-US" altLang="zh-TW" sz="16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altLang="zh-TW" sz="1600" b="1" dirty="0">
                <a:solidFill>
                  <a:srgbClr val="FF0000"/>
                </a:solidFill>
                <a:effectLst/>
              </a:rPr>
              <a:t>24h</a:t>
            </a:r>
            <a:endParaRPr lang="zh-TW" altLang="en-US" sz="16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3" name="甜甜圈 12"/>
          <p:cNvSpPr/>
          <p:nvPr/>
        </p:nvSpPr>
        <p:spPr bwMode="auto">
          <a:xfrm>
            <a:off x="4932040" y="1900299"/>
            <a:ext cx="360040" cy="808621"/>
          </a:xfrm>
          <a:prstGeom prst="donut">
            <a:avLst>
              <a:gd name="adj" fmla="val 1535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960" y="5158274"/>
            <a:ext cx="371888" cy="816935"/>
          </a:xfrm>
          <a:prstGeom prst="rect">
            <a:avLst/>
          </a:prstGeom>
        </p:spPr>
      </p:pic>
      <p:sp>
        <p:nvSpPr>
          <p:cNvPr id="17" name="甜甜圈 16"/>
          <p:cNvSpPr/>
          <p:nvPr/>
        </p:nvSpPr>
        <p:spPr bwMode="auto">
          <a:xfrm>
            <a:off x="7452320" y="3140968"/>
            <a:ext cx="432048" cy="2232247"/>
          </a:xfrm>
          <a:prstGeom prst="donut">
            <a:avLst>
              <a:gd name="adj" fmla="val 1535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77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18</a:t>
            </a:fld>
            <a:endParaRPr lang="en-US" altLang="zh-TW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8856984" cy="5742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2987824" y="124834"/>
            <a:ext cx="6048672" cy="567862"/>
          </a:xfrm>
        </p:spPr>
        <p:txBody>
          <a:bodyPr/>
          <a:lstStyle/>
          <a:p>
            <a:r>
              <a:rPr lang="zh-TW" altLang="en-US" sz="2800" dirty="0"/>
              <a:t> </a:t>
            </a:r>
            <a:r>
              <a:rPr lang="en-US" altLang="zh-TW" sz="2800" dirty="0"/>
              <a:t>Fig. 3</a:t>
            </a:r>
            <a:r>
              <a:rPr lang="en-US" altLang="zh-TW" sz="2800" dirty="0" smtClean="0"/>
              <a:t> </a:t>
            </a:r>
            <a:r>
              <a:rPr lang="en-US" altLang="zh-TW" sz="2800" dirty="0"/>
              <a:t>FTIR pattern </a:t>
            </a:r>
            <a:r>
              <a:rPr lang="en-US" altLang="zh-TW" sz="2800" dirty="0" smtClean="0"/>
              <a:t>(</a:t>
            </a:r>
            <a:r>
              <a:rPr lang="en-US" altLang="zh-TW" sz="2800" dirty="0" smtClean="0"/>
              <a:t>1M </a:t>
            </a:r>
            <a:r>
              <a:rPr lang="en-US" altLang="zh-TW" sz="2800" dirty="0" err="1" smtClean="0"/>
              <a:t>NaOH</a:t>
            </a:r>
            <a:r>
              <a:rPr lang="en-US" altLang="zh-TW" sz="2800" dirty="0" smtClean="0"/>
              <a:t>, </a:t>
            </a:r>
            <a:r>
              <a:rPr lang="en-US" altLang="zh-TW" sz="2800" dirty="0" smtClean="0"/>
              <a:t>24h</a:t>
            </a:r>
            <a:r>
              <a:rPr lang="en-US" altLang="zh-TW" sz="2800" dirty="0"/>
              <a:t>)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07504" y="5733256"/>
            <a:ext cx="8928992" cy="12784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endParaRPr lang="zh-TW" altLang="en-US" sz="160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873182" y="6500867"/>
            <a:ext cx="2520280" cy="36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74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19</a:t>
            </a:fld>
            <a:endParaRPr lang="en-US" altLang="zh-TW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124744"/>
            <a:ext cx="9505056" cy="6912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200" dirty="0"/>
              <a:t> 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611560" y="6320847"/>
            <a:ext cx="2520280" cy="36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endParaRPr lang="zh-TW" altLang="en-US" sz="160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3406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20</a:t>
            </a:fld>
            <a:endParaRPr lang="en-US" altLang="zh-TW" dirty="0"/>
          </a:p>
        </p:txBody>
      </p:sp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2915816" y="216355"/>
            <a:ext cx="6048672" cy="563562"/>
          </a:xfrm>
        </p:spPr>
        <p:txBody>
          <a:bodyPr/>
          <a:lstStyle/>
          <a:p>
            <a:r>
              <a:rPr lang="zh-TW" altLang="en-US" sz="2800" dirty="0"/>
              <a:t> </a:t>
            </a:r>
            <a:r>
              <a:rPr lang="en-US" altLang="zh-TW" sz="2800" dirty="0"/>
              <a:t>Table </a:t>
            </a:r>
            <a:r>
              <a:rPr lang="en-US" altLang="zh-TW" sz="2800" dirty="0" smtClean="0"/>
              <a:t>6  </a:t>
            </a:r>
            <a:r>
              <a:rPr lang="en-US" altLang="zh-TW" sz="2800" dirty="0"/>
              <a:t>TCLP </a:t>
            </a:r>
            <a:r>
              <a:rPr lang="en-US" altLang="zh-TW" sz="2800" dirty="0" smtClean="0"/>
              <a:t>leaching the activation powder (</a:t>
            </a:r>
            <a:r>
              <a:rPr lang="zh-TW" altLang="en-US" sz="2800" dirty="0" smtClean="0"/>
              <a:t> </a:t>
            </a:r>
            <a:r>
              <a:rPr lang="en-US" altLang="zh-TW" sz="2800" dirty="0"/>
              <a:t>1M </a:t>
            </a:r>
            <a:r>
              <a:rPr lang="en-US" altLang="zh-TW" sz="2800" dirty="0" err="1"/>
              <a:t>NaOH</a:t>
            </a:r>
            <a:r>
              <a:rPr lang="en-US" altLang="zh-TW" sz="2800" dirty="0"/>
              <a:t> </a:t>
            </a:r>
            <a:r>
              <a:rPr lang="en-US" altLang="zh-TW" sz="2800" dirty="0" smtClean="0"/>
              <a:t> </a:t>
            </a:r>
            <a:r>
              <a:rPr lang="en-US" altLang="zh-TW" sz="2800" dirty="0"/>
              <a:t>24h)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66" y="1340768"/>
            <a:ext cx="8312668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 bwMode="auto">
          <a:xfrm>
            <a:off x="4427984" y="1916832"/>
            <a:ext cx="864096" cy="331236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37273" y="1145720"/>
            <a:ext cx="7781422" cy="7200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endParaRPr lang="zh-TW" altLang="en-US" sz="1800" dirty="0">
              <a:solidFill>
                <a:srgbClr val="000000"/>
              </a:solidFill>
              <a:effectLst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15666" y="5960807"/>
            <a:ext cx="6100550" cy="36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1600" dirty="0" smtClean="0">
                <a:solidFill>
                  <a:srgbClr val="000000"/>
                </a:solidFill>
              </a:rPr>
              <a:t> </a:t>
            </a:r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238809" y="5229200"/>
            <a:ext cx="1532991" cy="36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1500" dirty="0" smtClean="0">
                <a:solidFill>
                  <a:srgbClr val="000000"/>
                </a:solidFill>
              </a:rPr>
              <a:t>Not detectible</a:t>
            </a:r>
            <a:endParaRPr lang="zh-TW" altLang="en-US" sz="1500" dirty="0">
              <a:solidFill>
                <a:srgbClr val="00000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926160" y="2193389"/>
            <a:ext cx="2520280" cy="36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2000" dirty="0" smtClean="0">
                <a:solidFill>
                  <a:srgbClr val="000000"/>
                </a:solidFill>
                <a:effectLst/>
              </a:rPr>
              <a:t>Powder ratios</a:t>
            </a:r>
            <a:endParaRPr lang="zh-TW" altLang="en-US" sz="2000" dirty="0">
              <a:solidFill>
                <a:srgbClr val="000000"/>
              </a:solidFill>
              <a:effectLst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532216" y="2780928"/>
            <a:ext cx="2834880" cy="36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2000" dirty="0">
                <a:solidFill>
                  <a:srgbClr val="000000"/>
                </a:solidFill>
                <a:effectLst/>
              </a:rPr>
              <a:t>Regulation</a:t>
            </a:r>
            <a:endParaRPr lang="zh-TW" altLang="en-US" sz="200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3772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63688" y="188640"/>
            <a:ext cx="5652717" cy="563562"/>
          </a:xfrm>
        </p:spPr>
        <p:txBody>
          <a:bodyPr/>
          <a:lstStyle/>
          <a:p>
            <a:endParaRPr lang="zh-TW" altLang="en-US" sz="3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21</a:t>
            </a:fld>
            <a:endParaRPr lang="en-US" altLang="zh-TW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6" y="1064943"/>
            <a:ext cx="7272808" cy="5782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107504" y="6021288"/>
            <a:ext cx="8568952" cy="8266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2000" b="1" dirty="0" smtClean="0">
                <a:solidFill>
                  <a:srgbClr val="FF0000"/>
                </a:solidFill>
                <a:effectLst/>
              </a:rPr>
              <a:t>Fig. 4-8  The XRD pattern of milled active powder treated by </a:t>
            </a:r>
            <a:r>
              <a:rPr lang="en-US" altLang="zh-TW" sz="2000" b="1" dirty="0" err="1" smtClean="0">
                <a:solidFill>
                  <a:srgbClr val="FF0000"/>
                </a:solidFill>
                <a:effectLst/>
              </a:rPr>
              <a:t>NaOH</a:t>
            </a:r>
            <a:r>
              <a:rPr lang="en-US" altLang="zh-TW" sz="2000" b="1" dirty="0" smtClean="0">
                <a:solidFill>
                  <a:srgbClr val="FF0000"/>
                </a:solidFill>
                <a:effectLst/>
              </a:rPr>
              <a:t> active solution (50% CKAO + 50%WFA, 24h)</a:t>
            </a:r>
            <a:endParaRPr lang="zh-TW" altLang="en-US" sz="2000" b="1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2445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127081" y="293002"/>
            <a:ext cx="5652717" cy="563562"/>
          </a:xfrm>
        </p:spPr>
        <p:txBody>
          <a:bodyPr/>
          <a:lstStyle/>
          <a:p>
            <a:r>
              <a:rPr lang="en-US" altLang="zh-TW" sz="2400" dirty="0"/>
              <a:t>Table </a:t>
            </a:r>
            <a:r>
              <a:rPr lang="en-US" altLang="zh-TW" sz="2400" dirty="0" smtClean="0"/>
              <a:t>7 </a:t>
            </a:r>
            <a:r>
              <a:rPr lang="en-US" altLang="zh-TW" sz="2400" dirty="0"/>
              <a:t>XRD </a:t>
            </a:r>
            <a:r>
              <a:rPr lang="en-US" altLang="zh-TW" sz="2400" dirty="0" smtClean="0"/>
              <a:t>crystalline </a:t>
            </a:r>
            <a:r>
              <a:rPr lang="en-US" altLang="zh-TW" sz="2400" dirty="0"/>
              <a:t>of </a:t>
            </a:r>
            <a:r>
              <a:rPr lang="en-US" altLang="zh-TW" sz="2400" dirty="0" smtClean="0"/>
              <a:t>milling activation </a:t>
            </a:r>
            <a:r>
              <a:rPr lang="en-US" altLang="zh-TW" sz="2400" dirty="0"/>
              <a:t>powder in </a:t>
            </a:r>
            <a:r>
              <a:rPr lang="en-US" altLang="zh-TW" sz="2400" dirty="0" err="1"/>
              <a:t>NaOH</a:t>
            </a:r>
            <a:r>
              <a:rPr lang="en-US" altLang="zh-TW" sz="2400" dirty="0"/>
              <a:t> </a:t>
            </a:r>
            <a:r>
              <a:rPr lang="en-US" altLang="zh-TW" sz="2400" dirty="0" smtClean="0"/>
              <a:t>solution</a:t>
            </a:r>
            <a:endParaRPr lang="en-US" altLang="zh-TW" sz="24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22</a:t>
            </a:fld>
            <a:endParaRPr lang="en-US" altLang="zh-TW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07" y="1052683"/>
            <a:ext cx="7071387" cy="5805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-23543" y="1052736"/>
            <a:ext cx="8964488" cy="3103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endParaRPr lang="zh-TW" altLang="en-US" sz="1600" dirty="0">
              <a:solidFill>
                <a:srgbClr val="000000"/>
              </a:solidFill>
              <a:effectLst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36307" y="6563033"/>
            <a:ext cx="6488021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TW" sz="1600" b="1" dirty="0" smtClean="0">
                <a:solidFill>
                  <a:srgbClr val="FF0000"/>
                </a:solidFill>
                <a:effectLst/>
              </a:rPr>
              <a:t>Activation: </a:t>
            </a:r>
            <a:r>
              <a:rPr lang="en-US" altLang="zh-TW" sz="1600" b="1" dirty="0" smtClean="0">
                <a:solidFill>
                  <a:srgbClr val="FF0000"/>
                </a:solidFill>
                <a:effectLst/>
              </a:rPr>
              <a:t>50</a:t>
            </a:r>
            <a:r>
              <a:rPr lang="en-US" altLang="zh-TW" sz="1600" b="1" dirty="0">
                <a:solidFill>
                  <a:srgbClr val="FF0000"/>
                </a:solidFill>
                <a:effectLst/>
              </a:rPr>
              <a:t>% CKAO + 50%WFA, 24h of </a:t>
            </a:r>
            <a:r>
              <a:rPr lang="en-US" altLang="zh-TW" sz="1600" b="1" dirty="0" smtClean="0">
                <a:solidFill>
                  <a:srgbClr val="FF0000"/>
                </a:solidFill>
                <a:effectLst/>
              </a:rPr>
              <a:t>milling</a:t>
            </a:r>
            <a:endParaRPr lang="zh-TW" altLang="en-US" sz="16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403648" y="1559252"/>
            <a:ext cx="3384376" cy="2532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1400" dirty="0" smtClean="0">
                <a:solidFill>
                  <a:srgbClr val="000000"/>
                </a:solidFill>
                <a:effectLst/>
              </a:rPr>
              <a:t>XRD </a:t>
            </a:r>
            <a:r>
              <a:rPr lang="en-US" altLang="zh-TW" sz="1400" dirty="0">
                <a:solidFill>
                  <a:srgbClr val="000000"/>
                </a:solidFill>
                <a:effectLst/>
              </a:rPr>
              <a:t>crystalline </a:t>
            </a:r>
            <a:r>
              <a:rPr lang="en-US" altLang="zh-TW" sz="1400" dirty="0" smtClean="0">
                <a:solidFill>
                  <a:srgbClr val="000000"/>
                </a:solidFill>
                <a:effectLst/>
              </a:rPr>
              <a:t>phase</a:t>
            </a:r>
            <a:endParaRPr lang="zh-TW" altLang="en-US" sz="140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3768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63688" y="188640"/>
            <a:ext cx="5652717" cy="563562"/>
          </a:xfrm>
        </p:spPr>
        <p:txBody>
          <a:bodyPr/>
          <a:lstStyle/>
          <a:p>
            <a:endParaRPr lang="zh-TW" altLang="en-US" sz="3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23</a:t>
            </a:fld>
            <a:endParaRPr lang="en-US" altLang="zh-TW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496" y="1124743"/>
            <a:ext cx="6837009" cy="5733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395536" y="5589239"/>
            <a:ext cx="8568952" cy="720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effectLst/>
              </a:rPr>
              <a:t>Fig. 4-9  FTIR</a:t>
            </a:r>
            <a:r>
              <a:rPr lang="zh-TW" altLang="en-US" sz="24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altLang="zh-TW" sz="2400" b="1" dirty="0" smtClean="0">
                <a:solidFill>
                  <a:srgbClr val="FF0000"/>
                </a:solidFill>
                <a:effectLst/>
              </a:rPr>
              <a:t>pattern of the </a:t>
            </a:r>
            <a:r>
              <a:rPr lang="en-US" altLang="zh-TW" sz="2400" b="1" dirty="0" smtClean="0">
                <a:solidFill>
                  <a:srgbClr val="FF0000"/>
                </a:solidFill>
                <a:effectLst/>
              </a:rPr>
              <a:t>milling activation (</a:t>
            </a:r>
            <a:r>
              <a:rPr lang="en-US" altLang="zh-TW" sz="2400" b="1" dirty="0" smtClean="0">
                <a:solidFill>
                  <a:srgbClr val="FF0000"/>
                </a:solidFill>
                <a:effectLst/>
              </a:rPr>
              <a:t>50</a:t>
            </a:r>
            <a:r>
              <a:rPr lang="en-US" altLang="zh-TW" sz="2400" b="1" dirty="0">
                <a:solidFill>
                  <a:srgbClr val="FF0000"/>
                </a:solidFill>
                <a:effectLst/>
              </a:rPr>
              <a:t>% CKAO + 50%WFA, </a:t>
            </a:r>
            <a:r>
              <a:rPr lang="en-US" altLang="zh-TW" sz="2400" b="1" dirty="0" smtClean="0">
                <a:solidFill>
                  <a:srgbClr val="FF0000"/>
                </a:solidFill>
                <a:effectLst/>
              </a:rPr>
              <a:t>24h)</a:t>
            </a:r>
            <a:endParaRPr lang="zh-TW" altLang="en-US" sz="2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5496" y="6496835"/>
            <a:ext cx="5112568" cy="36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06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63688" y="188640"/>
            <a:ext cx="5652717" cy="563562"/>
          </a:xfrm>
        </p:spPr>
        <p:txBody>
          <a:bodyPr/>
          <a:lstStyle/>
          <a:p>
            <a:endParaRPr lang="zh-TW" altLang="en-US" sz="3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24</a:t>
            </a:fld>
            <a:endParaRPr lang="en-US" altLang="zh-TW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94" y="1633627"/>
            <a:ext cx="8446812" cy="4637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 bwMode="auto">
          <a:xfrm>
            <a:off x="4106416" y="2276872"/>
            <a:ext cx="864096" cy="252028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755576" y="1234981"/>
            <a:ext cx="7848872" cy="86527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2800" b="1" dirty="0" smtClean="0">
                <a:solidFill>
                  <a:srgbClr val="FF0000"/>
                </a:solidFill>
                <a:effectLst/>
              </a:rPr>
              <a:t>Table 8 The TCLP leaching </a:t>
            </a:r>
            <a:r>
              <a:rPr lang="en-US" altLang="zh-TW" sz="2800" b="1" dirty="0" smtClean="0">
                <a:solidFill>
                  <a:srgbClr val="FF0000"/>
                </a:solidFill>
                <a:effectLst/>
              </a:rPr>
              <a:t>of </a:t>
            </a:r>
            <a:r>
              <a:rPr lang="en-US" altLang="zh-TW" sz="2800" b="1" dirty="0" smtClean="0">
                <a:solidFill>
                  <a:srgbClr val="FF0000"/>
                </a:solidFill>
                <a:effectLst/>
              </a:rPr>
              <a:t>the milling activation </a:t>
            </a:r>
            <a:r>
              <a:rPr lang="en-US" altLang="zh-TW" sz="2800" b="1" dirty="0" smtClean="0">
                <a:solidFill>
                  <a:srgbClr val="FF0000"/>
                </a:solidFill>
                <a:effectLst/>
              </a:rPr>
              <a:t>powder </a:t>
            </a:r>
            <a:endParaRPr lang="zh-TW" altLang="en-US" sz="2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231625" y="4830551"/>
            <a:ext cx="1532991" cy="36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1500" dirty="0" smtClean="0">
                <a:solidFill>
                  <a:srgbClr val="000000"/>
                </a:solidFill>
              </a:rPr>
              <a:t>Not detectible</a:t>
            </a:r>
            <a:endParaRPr lang="zh-TW" altLang="en-US" sz="1500" dirty="0">
              <a:solidFill>
                <a:srgbClr val="000000"/>
              </a:solidFill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33709" y="5916095"/>
            <a:ext cx="1532991" cy="36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endParaRPr lang="zh-TW" altLang="en-US" sz="1500" dirty="0">
              <a:solidFill>
                <a:srgbClr val="00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8616" y="5567963"/>
            <a:ext cx="7549768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1600" dirty="0">
                <a:solidFill>
                  <a:srgbClr val="000000"/>
                </a:solidFill>
                <a:effectLst/>
              </a:rPr>
              <a:t>Active parameter</a:t>
            </a:r>
            <a:r>
              <a:rPr lang="zh-TW" altLang="en-US" sz="1600" dirty="0">
                <a:solidFill>
                  <a:srgbClr val="000000"/>
                </a:solidFill>
                <a:effectLst/>
              </a:rPr>
              <a:t>：</a:t>
            </a:r>
            <a:r>
              <a:rPr lang="en-US" altLang="zh-TW" sz="1600" dirty="0">
                <a:solidFill>
                  <a:srgbClr val="000000"/>
                </a:solidFill>
                <a:effectLst/>
              </a:rPr>
              <a:t> 50% CKAO + 50%WFA, 24h of active time</a:t>
            </a:r>
            <a:endParaRPr lang="zh-TW" altLang="en-US" sz="1600" dirty="0"/>
          </a:p>
        </p:txBody>
      </p:sp>
      <p:sp>
        <p:nvSpPr>
          <p:cNvPr id="6" name="矩形 5"/>
          <p:cNvSpPr/>
          <p:nvPr/>
        </p:nvSpPr>
        <p:spPr>
          <a:xfrm>
            <a:off x="342214" y="2492896"/>
            <a:ext cx="281153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TW" sz="1800" dirty="0" err="1">
                <a:solidFill>
                  <a:srgbClr val="000000"/>
                </a:solidFill>
                <a:effectLst/>
              </a:rPr>
              <a:t>NaOH</a:t>
            </a:r>
            <a:r>
              <a:rPr lang="en-US" altLang="zh-TW" sz="1800" dirty="0">
                <a:solidFill>
                  <a:srgbClr val="000000"/>
                </a:solidFill>
                <a:effectLst/>
              </a:rPr>
              <a:t> active </a:t>
            </a:r>
            <a:r>
              <a:rPr lang="en-US" altLang="zh-TW" sz="1800" dirty="0" smtClean="0">
                <a:solidFill>
                  <a:srgbClr val="000000"/>
                </a:solidFill>
                <a:effectLst/>
              </a:rPr>
              <a:t>solutions 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446770" y="3122454"/>
            <a:ext cx="2834880" cy="36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2000" dirty="0" smtClean="0">
                <a:solidFill>
                  <a:srgbClr val="000000"/>
                </a:solidFill>
                <a:effectLst/>
              </a:rPr>
              <a:t>Limitation</a:t>
            </a:r>
            <a:endParaRPr lang="zh-TW" altLang="en-US" sz="200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971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25</a:t>
            </a:fld>
            <a:endParaRPr lang="en-US" altLang="zh-TW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" y="3446610"/>
            <a:ext cx="4324985" cy="34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335508" cy="34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4499992" y="1095718"/>
            <a:ext cx="464400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altLang="zh-TW" sz="24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NaOH</a:t>
            </a:r>
            <a:r>
              <a:rPr lang="zh-TW" altLang="en-US" sz="2400" dirty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活化液</a:t>
            </a:r>
            <a:r>
              <a:rPr lang="zh-TW" altLang="en-US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濃度對研磨活化粉取代水泥</a:t>
            </a:r>
            <a:r>
              <a:rPr lang="en-US" altLang="zh-TW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10%</a:t>
            </a:r>
            <a:r>
              <a:rPr lang="zh-TW" altLang="en-US" sz="2400" dirty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之</a:t>
            </a:r>
            <a:r>
              <a:rPr lang="en-US" altLang="zh-TW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28</a:t>
            </a:r>
            <a:r>
              <a:rPr lang="zh-TW" altLang="en-US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天水泥漿體與</a:t>
            </a:r>
            <a:r>
              <a:rPr lang="en-US" altLang="zh-TW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28</a:t>
            </a:r>
            <a:r>
              <a:rPr lang="zh-TW" altLang="en-US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天水泥</a:t>
            </a:r>
            <a:r>
              <a:rPr lang="zh-TW" altLang="en-US" sz="2400" dirty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漿</a:t>
            </a:r>
            <a:r>
              <a:rPr lang="zh-TW" altLang="en-US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體經</a:t>
            </a:r>
            <a:r>
              <a:rPr lang="en-US" altLang="zh-TW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SAM</a:t>
            </a:r>
            <a:r>
              <a:rPr lang="zh-TW" altLang="en-US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前處理之</a:t>
            </a:r>
            <a:r>
              <a:rPr lang="en-US" altLang="zh-TW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FTIR</a:t>
            </a:r>
            <a:r>
              <a:rPr lang="zh-TW" altLang="en-US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分析</a:t>
            </a:r>
            <a:endParaRPr lang="en-US" altLang="zh-TW" sz="2400" dirty="0" smtClean="0">
              <a:solidFill>
                <a:srgbClr val="000000"/>
              </a:solidFill>
              <a:effectLst/>
              <a:latin typeface="Times New Roman" pitchFamily="18" charset="0"/>
              <a:ea typeface="標楷體" pitchFamily="65" charset="-120"/>
            </a:endParaRPr>
          </a:p>
          <a:p>
            <a:endParaRPr lang="en-US" altLang="zh-TW" sz="2400" dirty="0" smtClean="0">
              <a:solidFill>
                <a:srgbClr val="000000"/>
              </a:solidFill>
              <a:effectLst/>
              <a:latin typeface="Times New Roman" pitchFamily="18" charset="0"/>
              <a:ea typeface="標楷體" pitchFamily="65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活化粉條件：</a:t>
            </a:r>
            <a:endParaRPr lang="en-US" altLang="zh-TW" sz="2400" dirty="0" smtClean="0">
              <a:solidFill>
                <a:srgbClr val="000000"/>
              </a:solidFill>
              <a:effectLst/>
              <a:latin typeface="Times New Roman" pitchFamily="18" charset="0"/>
              <a:ea typeface="標楷體" pitchFamily="65" charset="-120"/>
            </a:endParaRPr>
          </a:p>
          <a:p>
            <a:r>
              <a:rPr lang="en-US" altLang="zh-TW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     1.50%CKAO+50%WFA</a:t>
            </a:r>
            <a:endParaRPr lang="en-US" altLang="zh-TW" sz="2400" dirty="0">
              <a:solidFill>
                <a:srgbClr val="000000"/>
              </a:solidFill>
              <a:effectLst/>
              <a:latin typeface="Times New Roman" pitchFamily="18" charset="0"/>
              <a:ea typeface="標楷體" pitchFamily="65" charset="-120"/>
            </a:endParaRPr>
          </a:p>
          <a:p>
            <a:r>
              <a:rPr lang="zh-TW" altLang="en-US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     </a:t>
            </a:r>
            <a:r>
              <a:rPr lang="en-US" altLang="zh-TW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2.</a:t>
            </a:r>
            <a:r>
              <a:rPr lang="zh-TW" altLang="zh-TW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活化</a:t>
            </a:r>
            <a:r>
              <a:rPr lang="en-US" altLang="zh-TW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24 </a:t>
            </a:r>
            <a:r>
              <a:rPr lang="en-US" altLang="zh-TW" sz="24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hr</a:t>
            </a:r>
            <a:endParaRPr lang="en-US" altLang="zh-TW" sz="2400" dirty="0" smtClean="0">
              <a:solidFill>
                <a:srgbClr val="000000"/>
              </a:solidFill>
              <a:effectLst/>
              <a:latin typeface="Times New Roman" pitchFamily="18" charset="0"/>
              <a:ea typeface="標楷體" pitchFamily="65" charset="-120"/>
            </a:endParaRPr>
          </a:p>
          <a:p>
            <a:endParaRPr lang="en-US" altLang="zh-TW" sz="2400" dirty="0">
              <a:solidFill>
                <a:srgbClr val="000000"/>
              </a:solidFill>
              <a:effectLst/>
              <a:latin typeface="Times New Roman" pitchFamily="18" charset="0"/>
              <a:ea typeface="標楷體" pitchFamily="65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altLang="zh-TW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Pure </a:t>
            </a:r>
            <a:r>
              <a:rPr lang="en-US" altLang="zh-TW" sz="2400" dirty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cement </a:t>
            </a:r>
            <a:r>
              <a:rPr lang="zh-TW" altLang="en-US" sz="2400" dirty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：養護</a:t>
            </a:r>
            <a:r>
              <a:rPr lang="en-US" altLang="zh-TW" sz="2400" dirty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28</a:t>
            </a:r>
            <a:r>
              <a:rPr lang="zh-TW" altLang="en-US" sz="2400" dirty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天純水泥漿</a:t>
            </a:r>
            <a:r>
              <a:rPr lang="zh-TW" altLang="en-US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體</a:t>
            </a:r>
            <a:endParaRPr lang="en-US" altLang="zh-TW" sz="2400" dirty="0" smtClean="0">
              <a:solidFill>
                <a:srgbClr val="000000"/>
              </a:solidFill>
              <a:effectLst/>
              <a:latin typeface="Times New Roman" pitchFamily="18" charset="0"/>
              <a:ea typeface="標楷體" pitchFamily="65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altLang="zh-TW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SAM</a:t>
            </a:r>
            <a:r>
              <a:rPr lang="zh-TW" altLang="en-US" sz="2400" dirty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：水楊酸</a:t>
            </a:r>
            <a:r>
              <a:rPr lang="en-US" altLang="zh-TW" sz="2400" dirty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-</a:t>
            </a:r>
            <a:r>
              <a:rPr lang="zh-TW" altLang="en-US" sz="2400" dirty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甲醇萃取</a:t>
            </a:r>
            <a:r>
              <a:rPr lang="zh-TW" altLang="en-US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前處理</a:t>
            </a:r>
            <a:endParaRPr lang="en-US" altLang="zh-TW" sz="2400" dirty="0" smtClean="0">
              <a:solidFill>
                <a:srgbClr val="000000"/>
              </a:solidFill>
              <a:effectLst/>
              <a:latin typeface="Times New Roman" pitchFamily="18" charset="0"/>
              <a:ea typeface="標楷體" pitchFamily="65" charset="-120"/>
            </a:endParaRPr>
          </a:p>
          <a:p>
            <a:endParaRPr lang="zh-TW" altLang="en-US" sz="2400" dirty="0">
              <a:solidFill>
                <a:srgbClr val="000000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4094417" y="260648"/>
            <a:ext cx="5049584" cy="563562"/>
          </a:xfrm>
        </p:spPr>
        <p:txBody>
          <a:bodyPr/>
          <a:lstStyle/>
          <a:p>
            <a:r>
              <a:rPr lang="zh-TW" altLang="en-US" sz="3200" dirty="0"/>
              <a:t>活化液濃度對活化</a:t>
            </a:r>
            <a:r>
              <a:rPr lang="zh-TW" altLang="en-US" sz="3200" dirty="0" smtClean="0"/>
              <a:t>粉取代水泥之</a:t>
            </a:r>
            <a:r>
              <a:rPr lang="zh-TW" altLang="en-US" sz="3200" dirty="0"/>
              <a:t>影響</a:t>
            </a:r>
            <a:r>
              <a:rPr lang="en-US" altLang="zh-TW" sz="3200" dirty="0" smtClean="0"/>
              <a:t>(1/1)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19720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45641" y="188640"/>
            <a:ext cx="5652717" cy="563562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26</a:t>
            </a:fld>
            <a:endParaRPr lang="en-US" altLang="zh-TW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69" y="1019308"/>
            <a:ext cx="7299661" cy="5661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570339" y="5888412"/>
            <a:ext cx="8042319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000" b="1" dirty="0" smtClean="0">
                <a:solidFill>
                  <a:srgbClr val="FF0000"/>
                </a:solidFill>
                <a:effectLst/>
              </a:rPr>
              <a:t>Fig. 4-12 XRD pattern of milled active powder in different active time</a:t>
            </a:r>
            <a:r>
              <a:rPr lang="zh-TW" altLang="en-US" sz="20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altLang="zh-TW" sz="2000" b="1" dirty="0" smtClean="0">
                <a:solidFill>
                  <a:srgbClr val="FF0000"/>
                </a:solidFill>
                <a:effectLst/>
              </a:rPr>
              <a:t>(50% CKAO + 50%WFA, 24h)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11560" y="6534053"/>
            <a:ext cx="2520280" cy="1468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endParaRPr lang="zh-TW" altLang="en-US" sz="160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848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27</a:t>
            </a:fld>
            <a:endParaRPr lang="en-US" altLang="zh-TW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52736"/>
            <a:ext cx="7632848" cy="555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2699792" y="238677"/>
            <a:ext cx="6048761" cy="563562"/>
          </a:xfrm>
        </p:spPr>
        <p:txBody>
          <a:bodyPr/>
          <a:lstStyle/>
          <a:p>
            <a:r>
              <a:rPr lang="zh-TW" altLang="en-US" sz="2400" dirty="0"/>
              <a:t> </a:t>
            </a:r>
            <a:r>
              <a:rPr lang="en-US" altLang="zh-TW" dirty="0"/>
              <a:t>Table 9</a:t>
            </a:r>
            <a:r>
              <a:rPr lang="en-US" altLang="zh-TW" dirty="0" smtClean="0"/>
              <a:t> </a:t>
            </a:r>
            <a:r>
              <a:rPr lang="en-US" altLang="zh-TW" dirty="0"/>
              <a:t>XRD </a:t>
            </a:r>
            <a:r>
              <a:rPr lang="en-US" altLang="zh-TW" dirty="0" smtClean="0"/>
              <a:t>crystalline </a:t>
            </a:r>
            <a:r>
              <a:rPr lang="en-US" altLang="zh-TW" dirty="0"/>
              <a:t>of </a:t>
            </a:r>
            <a:r>
              <a:rPr lang="en-US" altLang="zh-TW" dirty="0" smtClean="0"/>
              <a:t>milling activation </a:t>
            </a:r>
            <a:r>
              <a:rPr lang="en-US" altLang="zh-TW" dirty="0" smtClean="0"/>
              <a:t>powder</a:t>
            </a:r>
            <a:endParaRPr lang="en-US" altLang="zh-TW" dirty="0"/>
          </a:p>
        </p:txBody>
      </p:sp>
      <p:sp>
        <p:nvSpPr>
          <p:cNvPr id="5" name="文字方塊 4"/>
          <p:cNvSpPr txBox="1"/>
          <p:nvPr/>
        </p:nvSpPr>
        <p:spPr>
          <a:xfrm>
            <a:off x="89756" y="1052736"/>
            <a:ext cx="8964488" cy="3103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endParaRPr lang="zh-TW" altLang="en-US" sz="1600" dirty="0">
              <a:solidFill>
                <a:srgbClr val="000000"/>
              </a:solidFill>
              <a:effectLst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403648" y="1559252"/>
            <a:ext cx="3384376" cy="2532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1400" dirty="0" smtClean="0">
                <a:solidFill>
                  <a:srgbClr val="000000"/>
                </a:solidFill>
                <a:effectLst/>
              </a:rPr>
              <a:t>XRD </a:t>
            </a:r>
            <a:r>
              <a:rPr lang="en-US" altLang="zh-TW" sz="1400" dirty="0">
                <a:solidFill>
                  <a:srgbClr val="000000"/>
                </a:solidFill>
                <a:effectLst/>
              </a:rPr>
              <a:t>crystalline </a:t>
            </a:r>
            <a:r>
              <a:rPr lang="en-US" altLang="zh-TW" sz="1400" dirty="0" smtClean="0">
                <a:solidFill>
                  <a:srgbClr val="000000"/>
                </a:solidFill>
                <a:effectLst/>
              </a:rPr>
              <a:t>phase</a:t>
            </a:r>
            <a:endParaRPr lang="zh-TW" altLang="en-US" sz="140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899592" y="6021288"/>
            <a:ext cx="5256584" cy="3054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1400" dirty="0" err="1" smtClean="0">
                <a:solidFill>
                  <a:srgbClr val="000000"/>
                </a:solidFill>
                <a:effectLst/>
              </a:rPr>
              <a:t>metakaolin</a:t>
            </a:r>
            <a:r>
              <a:rPr lang="en-US" altLang="zh-TW" sz="1400" dirty="0" smtClean="0">
                <a:solidFill>
                  <a:srgbClr val="000000"/>
                </a:solidFill>
                <a:effectLst/>
              </a:rPr>
              <a:t> and extracted fly ash before active process</a:t>
            </a:r>
            <a:endParaRPr lang="zh-TW" altLang="en-US" sz="1400" dirty="0">
              <a:solidFill>
                <a:srgbClr val="000000"/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87346" y="6326700"/>
            <a:ext cx="7141037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1600" b="1" dirty="0" smtClean="0">
                <a:solidFill>
                  <a:srgbClr val="FF0000"/>
                </a:solidFill>
                <a:effectLst/>
              </a:rPr>
              <a:t>Milling a</a:t>
            </a:r>
            <a:r>
              <a:rPr lang="en-US" altLang="zh-TW" sz="1600" b="1" dirty="0" smtClean="0">
                <a:solidFill>
                  <a:srgbClr val="FF0000"/>
                </a:solidFill>
                <a:effectLst/>
              </a:rPr>
              <a:t>ctivation</a:t>
            </a:r>
            <a:r>
              <a:rPr lang="zh-TW" altLang="en-US" sz="1600" b="1" dirty="0" smtClean="0">
                <a:solidFill>
                  <a:srgbClr val="FF0000"/>
                </a:solidFill>
                <a:effectLst/>
              </a:rPr>
              <a:t>：</a:t>
            </a:r>
            <a:r>
              <a:rPr lang="en-US" altLang="zh-TW" sz="16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altLang="zh-TW" sz="1600" b="1" dirty="0">
                <a:solidFill>
                  <a:srgbClr val="FF0000"/>
                </a:solidFill>
                <a:effectLst/>
              </a:rPr>
              <a:t>50% CKAO + 50%WFA, </a:t>
            </a:r>
            <a:r>
              <a:rPr lang="en-US" altLang="zh-TW" sz="1600" b="1" dirty="0" smtClean="0">
                <a:solidFill>
                  <a:srgbClr val="FF0000"/>
                </a:solidFill>
                <a:effectLst/>
              </a:rPr>
              <a:t>1M of </a:t>
            </a:r>
            <a:r>
              <a:rPr lang="en-US" altLang="zh-TW" sz="1600" b="1" dirty="0" err="1" smtClean="0">
                <a:solidFill>
                  <a:srgbClr val="FF0000"/>
                </a:solidFill>
                <a:effectLst/>
              </a:rPr>
              <a:t>NaOH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47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28</a:t>
            </a:fld>
            <a:endParaRPr lang="en-US" altLang="zh-TW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89688"/>
            <a:ext cx="7736458" cy="5864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1745642" y="188640"/>
            <a:ext cx="5652717" cy="563562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467544" y="5661248"/>
            <a:ext cx="7740860" cy="150810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000" b="1" dirty="0" smtClean="0">
                <a:solidFill>
                  <a:srgbClr val="FF0000"/>
                </a:solidFill>
                <a:effectLst/>
              </a:rPr>
              <a:t>Fig. 4-12 FTIR pattern of </a:t>
            </a:r>
            <a:r>
              <a:rPr lang="en-US" altLang="zh-TW" sz="2000" b="1" dirty="0" smtClean="0">
                <a:solidFill>
                  <a:srgbClr val="FF0000"/>
                </a:solidFill>
                <a:effectLst/>
              </a:rPr>
              <a:t>milling activation </a:t>
            </a:r>
            <a:r>
              <a:rPr lang="en-US" altLang="zh-TW" sz="2000" b="1" dirty="0" smtClean="0">
                <a:solidFill>
                  <a:srgbClr val="FF0000"/>
                </a:solidFill>
                <a:effectLst/>
              </a:rPr>
              <a:t>powder </a:t>
            </a:r>
            <a:r>
              <a:rPr lang="en-US" altLang="zh-TW" sz="2000" b="1" dirty="0" smtClean="0">
                <a:solidFill>
                  <a:srgbClr val="FF0000"/>
                </a:solidFill>
                <a:effectLst/>
              </a:rPr>
              <a:t>(</a:t>
            </a:r>
            <a:r>
              <a:rPr lang="en-US" altLang="zh-TW" sz="2000" b="1" dirty="0" smtClean="0">
                <a:solidFill>
                  <a:srgbClr val="FF0000"/>
                </a:solidFill>
                <a:effectLst/>
              </a:rPr>
              <a:t>Active </a:t>
            </a:r>
            <a:r>
              <a:rPr lang="en-US" altLang="zh-TW" sz="2000" b="1" dirty="0">
                <a:solidFill>
                  <a:srgbClr val="FF0000"/>
                </a:solidFill>
                <a:effectLst/>
              </a:rPr>
              <a:t>parameter</a:t>
            </a:r>
            <a:r>
              <a:rPr lang="zh-TW" altLang="en-US" sz="2000" b="1" dirty="0">
                <a:solidFill>
                  <a:srgbClr val="FF0000"/>
                </a:solidFill>
                <a:effectLst/>
              </a:rPr>
              <a:t>：</a:t>
            </a:r>
            <a:r>
              <a:rPr lang="en-US" altLang="zh-TW" sz="2000" b="1" dirty="0">
                <a:solidFill>
                  <a:srgbClr val="FF0000"/>
                </a:solidFill>
                <a:effectLst/>
              </a:rPr>
              <a:t> 50% CKAO + 50%WFA, 1M of </a:t>
            </a:r>
            <a:r>
              <a:rPr lang="en-US" altLang="zh-TW" sz="2000" b="1" dirty="0" err="1" smtClean="0">
                <a:solidFill>
                  <a:srgbClr val="FF0000"/>
                </a:solidFill>
                <a:effectLst/>
              </a:rPr>
              <a:t>NaOH</a:t>
            </a:r>
            <a:r>
              <a:rPr lang="en-US" altLang="zh-TW" sz="2000" b="1" dirty="0" smtClean="0">
                <a:solidFill>
                  <a:srgbClr val="FF0000"/>
                </a:solidFill>
                <a:effectLst/>
              </a:rPr>
              <a:t>)</a:t>
            </a:r>
          </a:p>
          <a:p>
            <a:endParaRPr lang="en-US" altLang="zh-TW" sz="1600" dirty="0">
              <a:solidFill>
                <a:srgbClr val="000000"/>
              </a:solidFill>
              <a:effectLst/>
            </a:endParaRPr>
          </a:p>
          <a:p>
            <a:endParaRPr lang="zh-TW" altLang="en-US" sz="1600" dirty="0"/>
          </a:p>
        </p:txBody>
      </p:sp>
      <p:sp>
        <p:nvSpPr>
          <p:cNvPr id="2" name="甜甜圈 1"/>
          <p:cNvSpPr/>
          <p:nvPr/>
        </p:nvSpPr>
        <p:spPr bwMode="auto">
          <a:xfrm>
            <a:off x="3627760" y="1556792"/>
            <a:ext cx="728216" cy="720080"/>
          </a:xfrm>
          <a:prstGeom prst="donut">
            <a:avLst>
              <a:gd name="adj" fmla="val 462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甜甜圈 7"/>
          <p:cNvSpPr/>
          <p:nvPr/>
        </p:nvSpPr>
        <p:spPr bwMode="auto">
          <a:xfrm>
            <a:off x="3563067" y="3043976"/>
            <a:ext cx="728216" cy="720080"/>
          </a:xfrm>
          <a:prstGeom prst="donut">
            <a:avLst>
              <a:gd name="adj" fmla="val 462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88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29</a:t>
            </a:fld>
            <a:endParaRPr lang="en-US" altLang="zh-TW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16" y="1549152"/>
            <a:ext cx="8299768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3005483" y="258700"/>
            <a:ext cx="5652717" cy="563562"/>
          </a:xfrm>
        </p:spPr>
        <p:txBody>
          <a:bodyPr/>
          <a:lstStyle/>
          <a:p>
            <a:r>
              <a:rPr lang="zh-TW" altLang="en-US" dirty="0"/>
              <a:t> </a:t>
            </a:r>
          </a:p>
        </p:txBody>
      </p:sp>
      <p:sp>
        <p:nvSpPr>
          <p:cNvPr id="7" name="矩形 6"/>
          <p:cNvSpPr/>
          <p:nvPr/>
        </p:nvSpPr>
        <p:spPr bwMode="auto">
          <a:xfrm>
            <a:off x="4139952" y="2276872"/>
            <a:ext cx="864096" cy="208823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46770" y="1446806"/>
            <a:ext cx="8517718" cy="5760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effectLst/>
              </a:rPr>
              <a:t>Table 10 The TCLP of the milling activation powder at different activation time</a:t>
            </a:r>
            <a:endParaRPr lang="zh-TW" altLang="en-US" sz="24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647564" y="2496587"/>
            <a:ext cx="2412268" cy="42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1800" dirty="0" smtClean="0">
                <a:solidFill>
                  <a:srgbClr val="000000"/>
                </a:solidFill>
                <a:effectLst/>
              </a:rPr>
              <a:t>active time</a:t>
            </a:r>
            <a:endParaRPr lang="zh-TW" altLang="en-US" sz="1800" dirty="0">
              <a:solidFill>
                <a:srgbClr val="000000"/>
              </a:solidFill>
              <a:effectLst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446770" y="3122454"/>
            <a:ext cx="2834880" cy="36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1800" dirty="0">
                <a:solidFill>
                  <a:srgbClr val="000000"/>
                </a:solidFill>
                <a:effectLst/>
              </a:rPr>
              <a:t>Regulation</a:t>
            </a:r>
            <a:endParaRPr lang="zh-TW" altLang="en-US" sz="1800" dirty="0">
              <a:solidFill>
                <a:srgbClr val="000000"/>
              </a:solidFill>
              <a:effectLst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331640" y="4371407"/>
            <a:ext cx="1532991" cy="36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TW" sz="1500" dirty="0" smtClean="0">
                <a:solidFill>
                  <a:srgbClr val="000000"/>
                </a:solidFill>
              </a:rPr>
              <a:t>Not detectible</a:t>
            </a:r>
            <a:endParaRPr lang="zh-TW" altLang="en-US" sz="1500" dirty="0">
              <a:solidFill>
                <a:srgbClr val="00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7564" y="5157192"/>
            <a:ext cx="754976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1800" b="1" dirty="0" smtClean="0">
                <a:solidFill>
                  <a:srgbClr val="FF0000"/>
                </a:solidFill>
                <a:effectLst/>
              </a:rPr>
              <a:t>Activation</a:t>
            </a:r>
            <a:r>
              <a:rPr lang="zh-TW" altLang="en-US" sz="1800" b="1" dirty="0" smtClean="0">
                <a:solidFill>
                  <a:srgbClr val="FF0000"/>
                </a:solidFill>
                <a:effectLst/>
              </a:rPr>
              <a:t>：</a:t>
            </a:r>
            <a:r>
              <a:rPr lang="en-US" altLang="zh-TW" sz="18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en-US" altLang="zh-TW" sz="1800" b="1" dirty="0">
                <a:solidFill>
                  <a:srgbClr val="FF0000"/>
                </a:solidFill>
                <a:effectLst/>
              </a:rPr>
              <a:t>50% CKAO + 50%WFA, </a:t>
            </a:r>
            <a:r>
              <a:rPr lang="en-US" altLang="zh-TW" sz="1800" b="1" dirty="0" smtClean="0">
                <a:solidFill>
                  <a:srgbClr val="FF0000"/>
                </a:solidFill>
                <a:effectLst/>
              </a:rPr>
              <a:t>1M of </a:t>
            </a:r>
            <a:r>
              <a:rPr lang="en-US" altLang="zh-TW" sz="1800" b="1" dirty="0" err="1" smtClean="0">
                <a:solidFill>
                  <a:srgbClr val="FF0000"/>
                </a:solidFill>
                <a:effectLst/>
              </a:rPr>
              <a:t>NaOH</a:t>
            </a:r>
            <a:endParaRPr lang="zh-TW" altLang="en-US" sz="1800" b="1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9090" y="5499837"/>
            <a:ext cx="6189134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63023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30</a:t>
            </a:fld>
            <a:endParaRPr lang="en-US" altLang="zh-TW" dirty="0"/>
          </a:p>
        </p:txBody>
      </p:sp>
      <p:sp>
        <p:nvSpPr>
          <p:cNvPr id="8" name="文字方塊 7"/>
          <p:cNvSpPr txBox="1"/>
          <p:nvPr/>
        </p:nvSpPr>
        <p:spPr>
          <a:xfrm>
            <a:off x="5399584" y="1971535"/>
            <a:ext cx="3711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endParaRPr lang="en-US" altLang="zh-TW" sz="2400" dirty="0" smtClean="0">
              <a:solidFill>
                <a:srgbClr val="000000"/>
              </a:solidFill>
              <a:effectLst/>
              <a:latin typeface="Times New Roman" pitchFamily="18" charset="0"/>
              <a:ea typeface="標楷體" pitchFamily="65" charset="-120"/>
            </a:endParaRPr>
          </a:p>
          <a:p>
            <a:r>
              <a:rPr lang="en-US" altLang="zh-TW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</a:rPr>
              <a:t>Activation: </a:t>
            </a:r>
          </a:p>
          <a:p>
            <a:r>
              <a:rPr lang="en-US" altLang="zh-TW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</a:rPr>
              <a:t>1 M </a:t>
            </a:r>
            <a:r>
              <a:rPr lang="en-US" altLang="zh-TW" sz="2400" b="1" dirty="0" err="1" smtClean="0"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</a:rPr>
              <a:t>NaOH</a:t>
            </a:r>
            <a:r>
              <a:rPr lang="en-US" altLang="zh-TW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</a:rPr>
              <a:t>, milling 24 </a:t>
            </a:r>
            <a:r>
              <a:rPr lang="en-US" altLang="zh-TW" sz="2400" b="1" dirty="0" err="1" smtClean="0"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</a:rPr>
              <a:t>hr</a:t>
            </a:r>
            <a:endParaRPr lang="zh-TW" altLang="en-US" sz="2400" b="1" dirty="0">
              <a:solidFill>
                <a:srgbClr val="FF0000"/>
              </a:solidFill>
              <a:latin typeface="Times New Roman" pitchFamily="18" charset="0"/>
              <a:ea typeface="標楷體" pitchFamily="65" charset="-12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921" y="13684"/>
            <a:ext cx="5230813" cy="336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文字方塊 11"/>
          <p:cNvSpPr txBox="1"/>
          <p:nvPr/>
        </p:nvSpPr>
        <p:spPr>
          <a:xfrm>
            <a:off x="4211960" y="2820707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10%</a:t>
            </a:r>
            <a:endParaRPr lang="zh-TW" altLang="en-US" sz="2400" dirty="0">
              <a:solidFill>
                <a:srgbClr val="000000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211960" y="6093296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5%</a:t>
            </a:r>
            <a:endParaRPr lang="zh-TW" altLang="en-US" sz="2400" dirty="0">
              <a:solidFill>
                <a:srgbClr val="000000"/>
              </a:solidFill>
              <a:latin typeface="Times New Roman" pitchFamily="18" charset="0"/>
              <a:ea typeface="標楷體" pitchFamily="65" charset="-12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921" y="3401185"/>
            <a:ext cx="5230813" cy="3420000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標題 1"/>
          <p:cNvSpPr>
            <a:spLocks noGrp="1"/>
          </p:cNvSpPr>
          <p:nvPr>
            <p:ph type="title"/>
          </p:nvPr>
        </p:nvSpPr>
        <p:spPr>
          <a:xfrm>
            <a:off x="5399584" y="188640"/>
            <a:ext cx="3744416" cy="563562"/>
          </a:xfrm>
        </p:spPr>
        <p:txBody>
          <a:bodyPr/>
          <a:lstStyle/>
          <a:p>
            <a:r>
              <a:rPr lang="en-US" altLang="zh-TW" sz="2800" dirty="0" smtClean="0"/>
              <a:t>Relative compressive strength</a:t>
            </a:r>
            <a:endParaRPr lang="zh-TW" altLang="en-US" sz="2800" dirty="0"/>
          </a:p>
        </p:txBody>
      </p:sp>
      <p:sp>
        <p:nvSpPr>
          <p:cNvPr id="2" name="文字方塊 1"/>
          <p:cNvSpPr txBox="1"/>
          <p:nvPr/>
        </p:nvSpPr>
        <p:spPr>
          <a:xfrm>
            <a:off x="26204" y="476672"/>
            <a:ext cx="369332" cy="2805700"/>
          </a:xfrm>
          <a:prstGeom prst="rect">
            <a:avLst/>
          </a:prstGeom>
          <a:solidFill>
            <a:schemeClr val="bg1"/>
          </a:solidFill>
        </p:spPr>
        <p:txBody>
          <a:bodyPr vert="eaVert" wrap="square" rtlCol="0">
            <a:spAutoFit/>
          </a:bodyPr>
          <a:lstStyle/>
          <a:p>
            <a:r>
              <a:rPr lang="en-US" altLang="zh-TW" dirty="0" smtClean="0">
                <a:solidFill>
                  <a:srgbClr val="000000"/>
                </a:solidFill>
                <a:effectLst/>
              </a:rPr>
              <a:t>Relative compress strength (%)</a:t>
            </a:r>
            <a:endParaRPr lang="zh-TW" altLang="en-US" dirty="0">
              <a:solidFill>
                <a:srgbClr val="000000"/>
              </a:solidFill>
              <a:effectLst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8273" y="3541195"/>
            <a:ext cx="369332" cy="2805700"/>
          </a:xfrm>
          <a:prstGeom prst="rect">
            <a:avLst/>
          </a:prstGeom>
          <a:solidFill>
            <a:schemeClr val="bg1"/>
          </a:solidFill>
        </p:spPr>
        <p:txBody>
          <a:bodyPr vert="eaVert" wrap="square" rtlCol="0">
            <a:spAutoFit/>
          </a:bodyPr>
          <a:lstStyle/>
          <a:p>
            <a:r>
              <a:rPr lang="en-US" altLang="zh-TW" dirty="0" smtClean="0">
                <a:solidFill>
                  <a:srgbClr val="000000"/>
                </a:solidFill>
                <a:effectLst/>
              </a:rPr>
              <a:t>Relative compress strength (%)</a:t>
            </a:r>
            <a:endParaRPr lang="zh-TW" altLang="en-US" dirty="0">
              <a:solidFill>
                <a:srgbClr val="000000"/>
              </a:solidFill>
              <a:effectLst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331640" y="2998402"/>
            <a:ext cx="172819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0000"/>
                </a:solidFill>
                <a:effectLst/>
              </a:rPr>
              <a:t>Curing  time (day)</a:t>
            </a:r>
            <a:endParaRPr lang="zh-TW" altLang="en-US" dirty="0">
              <a:solidFill>
                <a:srgbClr val="000000"/>
              </a:solidFill>
              <a:effectLst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337655" y="6346895"/>
            <a:ext cx="172819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0000"/>
                </a:solidFill>
                <a:effectLst/>
              </a:rPr>
              <a:t>Curing  time (day)</a:t>
            </a:r>
            <a:endParaRPr lang="zh-TW" altLang="en-US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2854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31</a:t>
            </a:fld>
            <a:endParaRPr lang="en-US" altLang="zh-TW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2" y="10471"/>
            <a:ext cx="5375540" cy="3355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5445492" y="1124744"/>
            <a:ext cx="3711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TW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</a:rPr>
              <a:t>Cement additive 5%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TW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</a:rPr>
              <a:t>Activation </a:t>
            </a:r>
            <a:r>
              <a:rPr lang="en-US" altLang="zh-TW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</a:rPr>
              <a:t>24 </a:t>
            </a:r>
            <a:r>
              <a:rPr lang="en-US" altLang="zh-TW" sz="2400" b="1" dirty="0" err="1"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</a:rPr>
              <a:t>hr</a:t>
            </a:r>
            <a:endParaRPr lang="zh-TW" altLang="en-US" sz="2400" b="1" dirty="0">
              <a:solidFill>
                <a:srgbClr val="FF0000"/>
              </a:solidFill>
              <a:latin typeface="Times New Roman" pitchFamily="18" charset="0"/>
              <a:ea typeface="標楷體" pitchFamily="65" charset="-120"/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TW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</a:rPr>
              <a:t>50%CKAO+50%WFA</a:t>
            </a:r>
            <a:endParaRPr lang="zh-TW" altLang="en-US" sz="2400" b="1" dirty="0">
              <a:solidFill>
                <a:srgbClr val="FF0000"/>
              </a:solidFill>
              <a:latin typeface="Times New Roman" pitchFamily="18" charset="0"/>
              <a:ea typeface="標楷體" pitchFamily="65" charset="-12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2" y="3369456"/>
            <a:ext cx="5375540" cy="34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5375023" y="3933056"/>
            <a:ext cx="37116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TW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</a:rPr>
              <a:t>Cement additive 5%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TW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</a:rPr>
              <a:t>Activation:1M </a:t>
            </a:r>
            <a:r>
              <a:rPr lang="en-US" altLang="zh-TW" sz="2400" b="1" dirty="0" err="1"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</a:rPr>
              <a:t>NaOH</a:t>
            </a:r>
            <a:endParaRPr lang="zh-TW" altLang="en-US" sz="2400" b="1" dirty="0">
              <a:solidFill>
                <a:srgbClr val="FF0000"/>
              </a:solidFill>
              <a:latin typeface="Times New Roman" pitchFamily="18" charset="0"/>
              <a:ea typeface="標楷體" pitchFamily="65" charset="-120"/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TW" sz="2400" b="1" dirty="0"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</a:rPr>
              <a:t>50%CKAO+50%WFA</a:t>
            </a:r>
            <a:endParaRPr lang="zh-TW" altLang="en-US" sz="2400" b="1" dirty="0">
              <a:solidFill>
                <a:srgbClr val="FF0000"/>
              </a:solidFill>
              <a:latin typeface="Times New Roman" pitchFamily="18" charset="0"/>
              <a:ea typeface="標楷體" pitchFamily="65" charset="-120"/>
            </a:endParaRPr>
          </a:p>
          <a:p>
            <a:r>
              <a:rPr lang="en-US" altLang="zh-TW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/>
            </a:r>
            <a:br>
              <a:rPr lang="en-US" altLang="zh-TW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</a:br>
            <a:r>
              <a:rPr lang="en-US" altLang="zh-TW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標楷體" pitchFamily="65" charset="-120"/>
              </a:rPr>
              <a:t>     </a:t>
            </a:r>
            <a:endParaRPr lang="zh-TW" altLang="en-US" sz="2400" dirty="0">
              <a:solidFill>
                <a:srgbClr val="000000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2" name="標題 1"/>
          <p:cNvSpPr>
            <a:spLocks noGrp="1"/>
          </p:cNvSpPr>
          <p:nvPr>
            <p:ph type="title"/>
          </p:nvPr>
        </p:nvSpPr>
        <p:spPr>
          <a:xfrm>
            <a:off x="5359491" y="260648"/>
            <a:ext cx="3727162" cy="563562"/>
          </a:xfrm>
        </p:spPr>
        <p:txBody>
          <a:bodyPr/>
          <a:lstStyle/>
          <a:p>
            <a:r>
              <a:rPr lang="en-US" altLang="zh-TW" sz="2800" dirty="0"/>
              <a:t>Relative compressive strength</a:t>
            </a:r>
            <a:endParaRPr lang="zh-TW" altLang="en-US" sz="28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1331640" y="2876676"/>
            <a:ext cx="256212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srgbClr val="000000"/>
                </a:solidFill>
                <a:effectLst/>
              </a:rPr>
              <a:t>7                                28</a:t>
            </a:r>
          </a:p>
          <a:p>
            <a:r>
              <a:rPr lang="en-US" altLang="zh-TW" sz="1400" dirty="0" smtClean="0">
                <a:solidFill>
                  <a:srgbClr val="000000"/>
                </a:solidFill>
                <a:effectLst/>
              </a:rPr>
              <a:t>Curing  </a:t>
            </a:r>
            <a:r>
              <a:rPr lang="en-US" altLang="zh-TW" sz="1400" dirty="0" smtClean="0">
                <a:solidFill>
                  <a:srgbClr val="000000"/>
                </a:solidFill>
                <a:effectLst/>
              </a:rPr>
              <a:t>time (day)</a:t>
            </a:r>
            <a:endParaRPr lang="zh-TW" altLang="en-US" sz="1400" dirty="0">
              <a:solidFill>
                <a:srgbClr val="000000"/>
              </a:solidFill>
              <a:effectLst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331640" y="6028736"/>
            <a:ext cx="237626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srgbClr val="000000"/>
                </a:solidFill>
                <a:effectLst/>
              </a:rPr>
              <a:t>7                        28</a:t>
            </a:r>
          </a:p>
          <a:p>
            <a:r>
              <a:rPr lang="en-US" altLang="zh-TW" sz="1400" dirty="0" smtClean="0">
                <a:solidFill>
                  <a:srgbClr val="000000"/>
                </a:solidFill>
                <a:effectLst/>
              </a:rPr>
              <a:t>Curing  </a:t>
            </a:r>
            <a:r>
              <a:rPr lang="en-US" altLang="zh-TW" sz="1400" dirty="0" smtClean="0">
                <a:solidFill>
                  <a:srgbClr val="000000"/>
                </a:solidFill>
                <a:effectLst/>
              </a:rPr>
              <a:t>time (day)</a:t>
            </a:r>
            <a:endParaRPr lang="zh-TW" altLang="en-US" sz="1400" dirty="0">
              <a:solidFill>
                <a:srgbClr val="000000"/>
              </a:solidFill>
              <a:effectLst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26204" y="476672"/>
            <a:ext cx="369332" cy="2805700"/>
          </a:xfrm>
          <a:prstGeom prst="rect">
            <a:avLst/>
          </a:prstGeom>
          <a:solidFill>
            <a:schemeClr val="bg1"/>
          </a:solidFill>
        </p:spPr>
        <p:txBody>
          <a:bodyPr vert="eaVert" wrap="square" rtlCol="0">
            <a:spAutoFit/>
          </a:bodyPr>
          <a:lstStyle/>
          <a:p>
            <a:r>
              <a:rPr lang="en-US" altLang="zh-TW" dirty="0" smtClean="0">
                <a:solidFill>
                  <a:srgbClr val="000000"/>
                </a:solidFill>
                <a:effectLst/>
              </a:rPr>
              <a:t>Relative compress strength (%)</a:t>
            </a:r>
            <a:endParaRPr lang="zh-TW" altLang="en-US" dirty="0">
              <a:solidFill>
                <a:srgbClr val="000000"/>
              </a:solidFill>
              <a:effectLst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-6062" y="3581511"/>
            <a:ext cx="369332" cy="2805700"/>
          </a:xfrm>
          <a:prstGeom prst="rect">
            <a:avLst/>
          </a:prstGeom>
          <a:solidFill>
            <a:schemeClr val="bg1"/>
          </a:solidFill>
        </p:spPr>
        <p:txBody>
          <a:bodyPr vert="eaVert" wrap="square" rtlCol="0">
            <a:spAutoFit/>
          </a:bodyPr>
          <a:lstStyle/>
          <a:p>
            <a:r>
              <a:rPr lang="en-US" altLang="zh-TW" dirty="0" smtClean="0">
                <a:solidFill>
                  <a:srgbClr val="000000"/>
                </a:solidFill>
                <a:effectLst/>
              </a:rPr>
              <a:t>Relative compress strength (%)</a:t>
            </a:r>
            <a:endParaRPr lang="zh-TW" altLang="en-US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8574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45641" y="472456"/>
            <a:ext cx="5652717" cy="563562"/>
          </a:xfrm>
        </p:spPr>
        <p:txBody>
          <a:bodyPr/>
          <a:lstStyle/>
          <a:p>
            <a:r>
              <a:rPr lang="zh-TW" altLang="en-US" sz="3600" dirty="0"/>
              <a:t/>
            </a:r>
            <a:br>
              <a:rPr lang="zh-TW" altLang="en-US" sz="3600" dirty="0"/>
            </a:br>
            <a:endParaRPr lang="zh-TW" altLang="en-US" sz="3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32</a:t>
            </a:fld>
            <a:endParaRPr lang="en-US" altLang="zh-TW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76" y="1083202"/>
            <a:ext cx="7272808" cy="5567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107504" y="5661248"/>
            <a:ext cx="8712968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2000" b="1" dirty="0" smtClean="0">
                <a:solidFill>
                  <a:srgbClr val="FF0000"/>
                </a:solidFill>
                <a:effectLst/>
              </a:rPr>
              <a:t>Fig. 4-22 FTIR pattern of active powder with stirring and milling activation(50</a:t>
            </a:r>
            <a:r>
              <a:rPr lang="en-US" altLang="zh-TW" sz="2000" b="1" dirty="0">
                <a:solidFill>
                  <a:srgbClr val="FF0000"/>
                </a:solidFill>
                <a:effectLst/>
              </a:rPr>
              <a:t>% CKAO + 50%WFA, 1M of </a:t>
            </a:r>
            <a:r>
              <a:rPr lang="en-US" altLang="zh-TW" sz="2000" b="1" dirty="0" err="1" smtClean="0">
                <a:solidFill>
                  <a:srgbClr val="FF0000"/>
                </a:solidFill>
                <a:effectLst/>
              </a:rPr>
              <a:t>NaOH</a:t>
            </a:r>
            <a:r>
              <a:rPr lang="en-US" altLang="zh-TW" sz="2000" b="1" dirty="0" smtClean="0">
                <a:solidFill>
                  <a:srgbClr val="FF0000"/>
                </a:solidFill>
                <a:effectLst/>
              </a:rPr>
              <a:t>  24h)</a:t>
            </a:r>
          </a:p>
          <a:p>
            <a:endParaRPr lang="en-US" altLang="zh-TW" sz="1600" dirty="0">
              <a:solidFill>
                <a:srgbClr val="000000"/>
              </a:solidFill>
              <a:effectLst/>
            </a:endParaRPr>
          </a:p>
          <a:p>
            <a:endParaRPr lang="zh-TW" altLang="en-US" sz="1600" dirty="0"/>
          </a:p>
        </p:txBody>
      </p:sp>
      <p:sp>
        <p:nvSpPr>
          <p:cNvPr id="7" name="矩形 6"/>
          <p:cNvSpPr/>
          <p:nvPr/>
        </p:nvSpPr>
        <p:spPr>
          <a:xfrm>
            <a:off x="3203848" y="2244681"/>
            <a:ext cx="1795696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0000"/>
                </a:solidFill>
                <a:effectLst/>
              </a:rPr>
              <a:t>stirring active</a:t>
            </a:r>
            <a:endParaRPr lang="zh-TW" altLang="en-US" sz="1600" dirty="0"/>
          </a:p>
        </p:txBody>
      </p:sp>
      <p:sp>
        <p:nvSpPr>
          <p:cNvPr id="8" name="矩形 7"/>
          <p:cNvSpPr/>
          <p:nvPr/>
        </p:nvSpPr>
        <p:spPr>
          <a:xfrm>
            <a:off x="3349428" y="3212976"/>
            <a:ext cx="1795696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000000"/>
                </a:solidFill>
                <a:effectLst/>
              </a:rPr>
              <a:t>milling active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97343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33</a:t>
            </a:fld>
            <a:endParaRPr lang="en-US" altLang="zh-TW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46" y="1351116"/>
            <a:ext cx="6085798" cy="3950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文字方塊 11"/>
          <p:cNvSpPr txBox="1"/>
          <p:nvPr/>
        </p:nvSpPr>
        <p:spPr>
          <a:xfrm>
            <a:off x="2483768" y="5517233"/>
            <a:ext cx="3096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</a:rPr>
              <a:t>Cement additive 5</a:t>
            </a:r>
            <a:r>
              <a:rPr lang="en-US" altLang="zh-TW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標楷體" pitchFamily="65" charset="-120"/>
              </a:rPr>
              <a:t>%</a:t>
            </a:r>
            <a:endParaRPr lang="zh-TW" altLang="en-US" sz="2400" b="1" dirty="0">
              <a:solidFill>
                <a:srgbClr val="FF0000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1647624" y="476672"/>
            <a:ext cx="5652717" cy="563562"/>
          </a:xfrm>
        </p:spPr>
        <p:txBody>
          <a:bodyPr/>
          <a:lstStyle/>
          <a:p>
            <a:r>
              <a:rPr lang="zh-TW" altLang="en-US" sz="3600" dirty="0"/>
              <a:t/>
            </a:r>
            <a:br>
              <a:rPr lang="zh-TW" altLang="en-US" sz="3600" dirty="0"/>
            </a:br>
            <a:endParaRPr lang="zh-TW" altLang="en-US" sz="36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591816" y="2102196"/>
            <a:ext cx="677108" cy="2805700"/>
          </a:xfrm>
          <a:prstGeom prst="rect">
            <a:avLst/>
          </a:prstGeom>
          <a:solidFill>
            <a:schemeClr val="bg1"/>
          </a:solidFill>
        </p:spPr>
        <p:txBody>
          <a:bodyPr vert="eaVert" wrap="square" rtlCol="0">
            <a:spAutoFit/>
          </a:bodyPr>
          <a:lstStyle/>
          <a:p>
            <a:r>
              <a:rPr lang="en-US" altLang="zh-TW" sz="1600" dirty="0" smtClean="0">
                <a:solidFill>
                  <a:srgbClr val="000000"/>
                </a:solidFill>
                <a:effectLst/>
              </a:rPr>
              <a:t>Relative </a:t>
            </a:r>
            <a:r>
              <a:rPr lang="en-US" altLang="zh-TW" sz="1600" dirty="0" smtClean="0">
                <a:solidFill>
                  <a:srgbClr val="000000"/>
                </a:solidFill>
                <a:effectLst/>
              </a:rPr>
              <a:t>compressive </a:t>
            </a:r>
            <a:r>
              <a:rPr lang="en-US" altLang="zh-TW" sz="1600" dirty="0" smtClean="0">
                <a:solidFill>
                  <a:srgbClr val="000000"/>
                </a:solidFill>
                <a:effectLst/>
              </a:rPr>
              <a:t>strength (%)</a:t>
            </a:r>
            <a:endParaRPr lang="zh-TW" altLang="en-US" sz="160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2428693" y="4716433"/>
            <a:ext cx="273630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solidFill>
                  <a:srgbClr val="000000"/>
                </a:solidFill>
                <a:effectLst/>
              </a:rPr>
              <a:t>7                        28</a:t>
            </a:r>
          </a:p>
          <a:p>
            <a:r>
              <a:rPr lang="en-US" altLang="zh-TW" sz="1600" dirty="0" smtClean="0">
                <a:solidFill>
                  <a:srgbClr val="000000"/>
                </a:solidFill>
                <a:effectLst/>
              </a:rPr>
              <a:t>Curing  </a:t>
            </a:r>
            <a:r>
              <a:rPr lang="en-US" altLang="zh-TW" sz="1600" dirty="0" smtClean="0">
                <a:solidFill>
                  <a:srgbClr val="000000"/>
                </a:solidFill>
                <a:effectLst/>
              </a:rPr>
              <a:t>time (day)</a:t>
            </a:r>
            <a:endParaRPr lang="zh-TW" altLang="en-US" sz="1600" dirty="0">
              <a:solidFill>
                <a:srgbClr val="000000"/>
              </a:solidFill>
              <a:effectLst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108520" y="3018385"/>
            <a:ext cx="205254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1400" b="1" dirty="0" smtClean="0">
                <a:solidFill>
                  <a:srgbClr val="FF0000"/>
                </a:solidFill>
                <a:effectLst/>
              </a:rPr>
              <a:t>stirring </a:t>
            </a:r>
            <a:r>
              <a:rPr lang="en-US" altLang="zh-TW" sz="1400" b="1" dirty="0" smtClean="0">
                <a:solidFill>
                  <a:srgbClr val="FF0000"/>
                </a:solidFill>
                <a:effectLst/>
              </a:rPr>
              <a:t>activation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67734" y="3405820"/>
            <a:ext cx="205254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1400" b="1" dirty="0" smtClean="0">
                <a:solidFill>
                  <a:srgbClr val="FF0000"/>
                </a:solidFill>
                <a:effectLst/>
              </a:rPr>
              <a:t>milling </a:t>
            </a:r>
            <a:r>
              <a:rPr lang="en-US" altLang="zh-TW" sz="1400" b="1" dirty="0" smtClean="0">
                <a:solidFill>
                  <a:srgbClr val="FF0000"/>
                </a:solidFill>
                <a:effectLst/>
              </a:rPr>
              <a:t>activation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89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4294967295"/>
          </p:nvPr>
        </p:nvSpPr>
        <p:spPr>
          <a:xfrm>
            <a:off x="8172450" y="6524625"/>
            <a:ext cx="971550" cy="333375"/>
          </a:xfrm>
        </p:spPr>
        <p:txBody>
          <a:bodyPr/>
          <a:lstStyle/>
          <a:p>
            <a:fld id="{ED865EA5-3838-4D91-9FE3-1BB37E5E102A}" type="slidenum">
              <a:rPr lang="en-US" altLang="zh-TW" smtClean="0"/>
              <a:pPr/>
              <a:t>34</a:t>
            </a:fld>
            <a:endParaRPr lang="en-US" altLang="zh-TW" dirty="0"/>
          </a:p>
        </p:txBody>
      </p:sp>
      <p:sp>
        <p:nvSpPr>
          <p:cNvPr id="5" name="書卷 (水平) 4"/>
          <p:cNvSpPr/>
          <p:nvPr/>
        </p:nvSpPr>
        <p:spPr bwMode="auto">
          <a:xfrm>
            <a:off x="1259632" y="2701444"/>
            <a:ext cx="6624736" cy="3172128"/>
          </a:xfrm>
          <a:prstGeom prst="horizontalScroll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11760" y="3645024"/>
            <a:ext cx="416171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Conclusions</a:t>
            </a:r>
            <a:endParaRPr lang="zh-TW" altLang="en-US" sz="6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bg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24"/>
            <a:ext cx="3059832" cy="304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5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131840" y="260648"/>
            <a:ext cx="5652717" cy="563562"/>
          </a:xfrm>
        </p:spPr>
        <p:txBody>
          <a:bodyPr/>
          <a:lstStyle/>
          <a:p>
            <a:r>
              <a:rPr lang="en-US" altLang="zh-TW" sz="4000" dirty="0" smtClean="0"/>
              <a:t>Conclusions(1/3)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16024" y="1700808"/>
            <a:ext cx="8568533" cy="4824536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ClrTx/>
              <a:buSzPct val="115000"/>
              <a:buBlip>
                <a:blip r:embed="rId2"/>
              </a:buBlip>
            </a:pPr>
            <a:r>
              <a:rPr lang="en-US" altLang="zh-TW" sz="3200" b="0" dirty="0" smtClean="0">
                <a:solidFill>
                  <a:srgbClr val="000000"/>
                </a:solidFill>
              </a:rPr>
              <a:t>The reaction </a:t>
            </a:r>
            <a:r>
              <a:rPr lang="en-US" altLang="zh-TW" sz="3200" b="0" dirty="0">
                <a:solidFill>
                  <a:srgbClr val="000000"/>
                </a:solidFill>
              </a:rPr>
              <a:t>of </a:t>
            </a:r>
            <a:r>
              <a:rPr lang="en-US" altLang="zh-TW" sz="3200" b="0" dirty="0">
                <a:solidFill>
                  <a:srgbClr val="FF0000"/>
                </a:solidFill>
              </a:rPr>
              <a:t>50% </a:t>
            </a:r>
            <a:r>
              <a:rPr lang="en-US" altLang="zh-TW" sz="3200" b="0" dirty="0" err="1" smtClean="0">
                <a:solidFill>
                  <a:srgbClr val="FF0000"/>
                </a:solidFill>
              </a:rPr>
              <a:t>metakaolin</a:t>
            </a:r>
            <a:r>
              <a:rPr lang="en-US" altLang="zh-TW" sz="3200" b="0" dirty="0" smtClean="0">
                <a:solidFill>
                  <a:srgbClr val="FF0000"/>
                </a:solidFill>
              </a:rPr>
              <a:t>, </a:t>
            </a:r>
            <a:r>
              <a:rPr lang="en-US" altLang="zh-TW" sz="3200" b="0" dirty="0">
                <a:solidFill>
                  <a:srgbClr val="FF0000"/>
                </a:solidFill>
              </a:rPr>
              <a:t>50% washed fly ash (5C5W) </a:t>
            </a:r>
            <a:r>
              <a:rPr lang="en-US" altLang="zh-TW" sz="3200" b="0" dirty="0">
                <a:solidFill>
                  <a:srgbClr val="000000"/>
                </a:solidFill>
              </a:rPr>
              <a:t>with </a:t>
            </a:r>
            <a:r>
              <a:rPr lang="en-US" altLang="zh-TW" sz="3200" b="0" dirty="0">
                <a:solidFill>
                  <a:srgbClr val="FF0000"/>
                </a:solidFill>
              </a:rPr>
              <a:t>1M </a:t>
            </a:r>
            <a:r>
              <a:rPr lang="en-US" altLang="zh-TW" sz="3200" b="0" dirty="0" err="1">
                <a:solidFill>
                  <a:srgbClr val="FF0000"/>
                </a:solidFill>
              </a:rPr>
              <a:t>NaOH</a:t>
            </a:r>
            <a:r>
              <a:rPr lang="en-US" altLang="zh-TW" sz="3200" b="0" dirty="0">
                <a:solidFill>
                  <a:srgbClr val="FF0000"/>
                </a:solidFill>
              </a:rPr>
              <a:t> solution </a:t>
            </a:r>
            <a:r>
              <a:rPr lang="en-US" altLang="zh-TW" sz="3200" b="0" dirty="0">
                <a:solidFill>
                  <a:srgbClr val="000000"/>
                </a:solidFill>
              </a:rPr>
              <a:t>after </a:t>
            </a:r>
            <a:r>
              <a:rPr lang="en-US" altLang="zh-TW" sz="3200" b="0" dirty="0">
                <a:solidFill>
                  <a:srgbClr val="FF0000"/>
                </a:solidFill>
              </a:rPr>
              <a:t>24 </a:t>
            </a:r>
            <a:r>
              <a:rPr lang="en-US" altLang="zh-TW" sz="3200" b="0" dirty="0" err="1">
                <a:solidFill>
                  <a:srgbClr val="FF0000"/>
                </a:solidFill>
              </a:rPr>
              <a:t>hr</a:t>
            </a:r>
            <a:r>
              <a:rPr lang="en-US" altLang="zh-TW" sz="3200" b="0" dirty="0">
                <a:solidFill>
                  <a:srgbClr val="FF0000"/>
                </a:solidFill>
              </a:rPr>
              <a:t> milling</a:t>
            </a:r>
            <a:r>
              <a:rPr lang="en-US" altLang="zh-TW" sz="3200" b="0" dirty="0">
                <a:solidFill>
                  <a:srgbClr val="000000"/>
                </a:solidFill>
              </a:rPr>
              <a:t> produces multiple crystal species of inorganic gel. </a:t>
            </a:r>
          </a:p>
          <a:p>
            <a:pPr>
              <a:lnSpc>
                <a:spcPct val="90000"/>
              </a:lnSpc>
              <a:buClrTx/>
              <a:buSzPct val="115000"/>
              <a:buBlip>
                <a:blip r:embed="rId2"/>
              </a:buBlip>
            </a:pPr>
            <a:r>
              <a:rPr lang="en-US" altLang="zh-TW" sz="3200" b="0" dirty="0" smtClean="0">
                <a:solidFill>
                  <a:srgbClr val="FF0000"/>
                </a:solidFill>
              </a:rPr>
              <a:t>TCLP </a:t>
            </a:r>
            <a:r>
              <a:rPr lang="en-US" altLang="zh-TW" sz="3200" b="0" dirty="0">
                <a:solidFill>
                  <a:srgbClr val="FF0000"/>
                </a:solidFill>
              </a:rPr>
              <a:t>test </a:t>
            </a:r>
            <a:r>
              <a:rPr lang="en-US" altLang="zh-TW" sz="3200" b="0" dirty="0">
                <a:solidFill>
                  <a:srgbClr val="000000"/>
                </a:solidFill>
              </a:rPr>
              <a:t>showed 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that, the </a:t>
            </a:r>
            <a:r>
              <a:rPr lang="en-US" altLang="zh-TW" sz="3200" b="0" dirty="0">
                <a:solidFill>
                  <a:srgbClr val="000000"/>
                </a:solidFill>
              </a:rPr>
              <a:t>activated powder 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were </a:t>
            </a:r>
            <a:r>
              <a:rPr lang="en-US" altLang="zh-TW" sz="3200" b="0" dirty="0">
                <a:solidFill>
                  <a:srgbClr val="000000"/>
                </a:solidFill>
              </a:rPr>
              <a:t>far below the hazard waste limitations of heavy metals. </a:t>
            </a:r>
          </a:p>
          <a:p>
            <a:pPr marL="0" indent="0">
              <a:lnSpc>
                <a:spcPct val="90000"/>
              </a:lnSpc>
              <a:buClrTx/>
              <a:buSzPct val="115000"/>
              <a:buNone/>
            </a:pPr>
            <a:endParaRPr lang="en-US" altLang="zh-TW" sz="3200" b="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ClrTx/>
              <a:buSzPct val="115000"/>
              <a:buBlip>
                <a:blip r:embed="rId2"/>
              </a:buBlip>
            </a:pPr>
            <a:endParaRPr lang="en-US" altLang="zh-TW" sz="3200" b="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ClrTx/>
              <a:buSzPct val="115000"/>
              <a:buBlip>
                <a:blip r:embed="rId2"/>
              </a:buBlip>
            </a:pPr>
            <a:endParaRPr lang="en-US" altLang="zh-TW" b="0" dirty="0" smtClean="0">
              <a:solidFill>
                <a:srgbClr val="0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35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3748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131840" y="260648"/>
            <a:ext cx="5652717" cy="563562"/>
          </a:xfrm>
        </p:spPr>
        <p:txBody>
          <a:bodyPr/>
          <a:lstStyle/>
          <a:p>
            <a:r>
              <a:rPr lang="en-US" altLang="zh-TW" sz="4000" dirty="0" smtClean="0"/>
              <a:t>Conclusions(2/3)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16024" y="1124744"/>
            <a:ext cx="8964488" cy="54006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ClrTx/>
              <a:buSzPct val="115000"/>
              <a:buBlip>
                <a:blip r:embed="rId2"/>
              </a:buBlip>
            </a:pPr>
            <a:r>
              <a:rPr lang="en-US" altLang="zh-TW" sz="3200" b="0" dirty="0">
                <a:solidFill>
                  <a:srgbClr val="000000"/>
                </a:solidFill>
              </a:rPr>
              <a:t>The 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milling activation 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powder were </a:t>
            </a:r>
            <a:r>
              <a:rPr lang="en-US" altLang="zh-TW" sz="3200" b="0" dirty="0" smtClean="0">
                <a:solidFill>
                  <a:srgbClr val="FF0000"/>
                </a:solidFill>
              </a:rPr>
              <a:t>replaces </a:t>
            </a:r>
            <a:r>
              <a:rPr lang="en-US" altLang="zh-TW" sz="3200" b="0" dirty="0">
                <a:solidFill>
                  <a:srgbClr val="FF0000"/>
                </a:solidFill>
              </a:rPr>
              <a:t>10% of cement</a:t>
            </a:r>
            <a:r>
              <a:rPr lang="en-US" altLang="zh-TW" sz="3200" b="0" dirty="0">
                <a:solidFill>
                  <a:srgbClr val="000000"/>
                </a:solidFill>
              </a:rPr>
              <a:t>, </a:t>
            </a:r>
            <a:r>
              <a:rPr lang="en-US" altLang="zh-TW" sz="3200" b="0" dirty="0">
                <a:solidFill>
                  <a:srgbClr val="FF0000"/>
                </a:solidFill>
              </a:rPr>
              <a:t>low workability </a:t>
            </a:r>
            <a:r>
              <a:rPr lang="en-US" altLang="zh-TW" sz="3200" b="0" dirty="0">
                <a:solidFill>
                  <a:srgbClr val="000000"/>
                </a:solidFill>
              </a:rPr>
              <a:t>caused lower relative compressive strength. </a:t>
            </a:r>
            <a:endParaRPr lang="en-US" altLang="zh-TW" sz="3200" b="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ClrTx/>
              <a:buSzPct val="115000"/>
              <a:buBlip>
                <a:blip r:embed="rId2"/>
              </a:buBlip>
            </a:pPr>
            <a:r>
              <a:rPr lang="en-US" altLang="zh-TW" sz="3200" b="0" dirty="0" smtClean="0">
                <a:solidFill>
                  <a:srgbClr val="FF0000"/>
                </a:solidFill>
              </a:rPr>
              <a:t>Replacing </a:t>
            </a:r>
            <a:r>
              <a:rPr lang="en-US" altLang="zh-TW" sz="3200" b="0" dirty="0">
                <a:solidFill>
                  <a:srgbClr val="FF0000"/>
                </a:solidFill>
              </a:rPr>
              <a:t>5% cement </a:t>
            </a:r>
            <a:r>
              <a:rPr lang="en-US" altLang="zh-TW" sz="3200" b="0" dirty="0">
                <a:solidFill>
                  <a:srgbClr val="000000"/>
                </a:solidFill>
              </a:rPr>
              <a:t>grouting to cure 7 days and 28 days, could form </a:t>
            </a:r>
            <a:r>
              <a:rPr lang="en-US" altLang="zh-TW" sz="3200" b="0" dirty="0">
                <a:solidFill>
                  <a:srgbClr val="FF0000"/>
                </a:solidFill>
              </a:rPr>
              <a:t>inorganic gels </a:t>
            </a:r>
            <a:r>
              <a:rPr lang="en-US" altLang="zh-TW" sz="3200" b="0" dirty="0">
                <a:solidFill>
                  <a:srgbClr val="000000"/>
                </a:solidFill>
              </a:rPr>
              <a:t>in the cured cement evidently, which raised the relative compressive strength up to </a:t>
            </a:r>
            <a:r>
              <a:rPr lang="en-US" altLang="zh-TW" sz="3200" b="0" dirty="0">
                <a:solidFill>
                  <a:srgbClr val="FF0000"/>
                </a:solidFill>
              </a:rPr>
              <a:t>100% compared to the pure </a:t>
            </a:r>
            <a:r>
              <a:rPr lang="en-US" altLang="zh-TW" sz="3200" b="0" dirty="0" smtClean="0">
                <a:solidFill>
                  <a:srgbClr val="FF0000"/>
                </a:solidFill>
              </a:rPr>
              <a:t>cement sample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. </a:t>
            </a:r>
            <a:endParaRPr lang="en-US" altLang="zh-TW" sz="3200" b="0" dirty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buClrTx/>
              <a:buSzPct val="115000"/>
              <a:buNone/>
            </a:pPr>
            <a:endParaRPr lang="en-US" altLang="zh-TW" sz="3200" b="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ClrTx/>
              <a:buSzPct val="115000"/>
              <a:buBlip>
                <a:blip r:embed="rId2"/>
              </a:buBlip>
            </a:pPr>
            <a:endParaRPr lang="en-US" altLang="zh-TW" b="0" dirty="0" smtClean="0">
              <a:solidFill>
                <a:srgbClr val="0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36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9728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131840" y="260648"/>
            <a:ext cx="5652717" cy="563562"/>
          </a:xfrm>
        </p:spPr>
        <p:txBody>
          <a:bodyPr/>
          <a:lstStyle/>
          <a:p>
            <a:r>
              <a:rPr lang="en-US" altLang="zh-TW" sz="4000" dirty="0" smtClean="0"/>
              <a:t>Conclusions(3/3)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16024" y="1484784"/>
            <a:ext cx="8568533" cy="504056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ClrTx/>
              <a:buSzPct val="115000"/>
              <a:buBlip>
                <a:blip r:embed="rId2"/>
              </a:buBlip>
            </a:pPr>
            <a:r>
              <a:rPr lang="en-US" altLang="zh-TW" sz="3200" b="0" dirty="0" smtClean="0">
                <a:solidFill>
                  <a:srgbClr val="000000"/>
                </a:solidFill>
              </a:rPr>
              <a:t>For </a:t>
            </a:r>
            <a:r>
              <a:rPr lang="en-US" altLang="zh-TW" sz="3200" b="0" dirty="0" smtClean="0">
                <a:solidFill>
                  <a:srgbClr val="000000"/>
                </a:solidFill>
              </a:rPr>
              <a:t>the </a:t>
            </a:r>
            <a:r>
              <a:rPr lang="en-US" altLang="zh-TW" sz="3200" b="0" dirty="0" smtClean="0">
                <a:solidFill>
                  <a:srgbClr val="FF0000"/>
                </a:solidFill>
              </a:rPr>
              <a:t>activated </a:t>
            </a:r>
            <a:r>
              <a:rPr lang="en-US" altLang="zh-TW" sz="3200" b="0" dirty="0">
                <a:solidFill>
                  <a:srgbClr val="FF0000"/>
                </a:solidFill>
              </a:rPr>
              <a:t>powder process</a:t>
            </a:r>
            <a:r>
              <a:rPr lang="en-US" altLang="zh-TW" sz="3200" b="0" dirty="0">
                <a:solidFill>
                  <a:srgbClr val="000000"/>
                </a:solidFill>
              </a:rPr>
              <a:t>, </a:t>
            </a:r>
            <a:r>
              <a:rPr lang="en-US" altLang="zh-TW" sz="3200" b="0" dirty="0">
                <a:solidFill>
                  <a:srgbClr val="FF0000"/>
                </a:solidFill>
              </a:rPr>
              <a:t>milling activation </a:t>
            </a:r>
            <a:r>
              <a:rPr lang="en-US" altLang="zh-TW" sz="3200" b="0" dirty="0">
                <a:solidFill>
                  <a:srgbClr val="000000"/>
                </a:solidFill>
              </a:rPr>
              <a:t>has more contribution than </a:t>
            </a:r>
            <a:r>
              <a:rPr lang="en-US" altLang="zh-TW" sz="3200" b="0" dirty="0">
                <a:solidFill>
                  <a:srgbClr val="FF0000"/>
                </a:solidFill>
              </a:rPr>
              <a:t>stirring activation </a:t>
            </a:r>
            <a:r>
              <a:rPr lang="en-US" altLang="zh-TW" sz="3200" b="0" dirty="0">
                <a:solidFill>
                  <a:srgbClr val="000000"/>
                </a:solidFill>
              </a:rPr>
              <a:t>in the formation of inorganic gel and helps the growth of inorganic gel in cement curing.</a:t>
            </a:r>
          </a:p>
          <a:p>
            <a:pPr marL="0" indent="0">
              <a:lnSpc>
                <a:spcPct val="90000"/>
              </a:lnSpc>
              <a:buClrTx/>
              <a:buSzPct val="115000"/>
              <a:buNone/>
            </a:pPr>
            <a:endParaRPr lang="en-US" altLang="zh-TW" sz="3200" b="0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ClrTx/>
              <a:buSzPct val="115000"/>
              <a:buBlip>
                <a:blip r:embed="rId2"/>
              </a:buBlip>
            </a:pPr>
            <a:endParaRPr lang="en-US" altLang="zh-TW" b="0" dirty="0" smtClean="0">
              <a:solidFill>
                <a:srgbClr val="0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865EA5-3838-4D91-9FE3-1BB37E5E102A}" type="slidenum">
              <a:rPr lang="en-US" altLang="zh-TW" smtClean="0"/>
              <a:pPr/>
              <a:t>37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56638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5837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>
          <a:xfrm>
            <a:off x="7010400" y="6165850"/>
            <a:ext cx="2133600" cy="4127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829BF93-D41B-409B-8418-12252B8ABD7D}" type="slidenum">
              <a:rPr lang="en-US" altLang="zh-TW" smtClean="0"/>
              <a:pPr>
                <a:defRPr/>
              </a:pPr>
              <a:t>38</a:t>
            </a:fld>
            <a:endParaRPr lang="en-US" altLang="zh-TW"/>
          </a:p>
        </p:txBody>
      </p:sp>
      <p:pic>
        <p:nvPicPr>
          <p:cNvPr id="583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229" y="3406136"/>
            <a:ext cx="4804791" cy="3151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CC99">
                    <a:alpha val="749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8575" cap="rnd" algn="ctr">
                <a:solidFill>
                  <a:srgbClr val="FF99CC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5673"/>
            <a:ext cx="4185528" cy="6438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CC99">
                    <a:alpha val="749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8575" cap="rnd" algn="ctr">
                <a:solidFill>
                  <a:srgbClr val="FF99CC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700" y="27602"/>
            <a:ext cx="5076825" cy="3378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CC99">
                    <a:alpha val="749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8575" cap="rnd" algn="ctr">
                <a:solidFill>
                  <a:srgbClr val="FF99CC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sp>
        <p:nvSpPr>
          <p:cNvPr id="5" name="甜甜圈 4"/>
          <p:cNvSpPr/>
          <p:nvPr/>
        </p:nvSpPr>
        <p:spPr bwMode="auto">
          <a:xfrm>
            <a:off x="2701208" y="76668"/>
            <a:ext cx="432048" cy="429597"/>
          </a:xfrm>
          <a:prstGeom prst="donut">
            <a:avLst>
              <a:gd name="adj" fmla="val 11076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11560" y="2708920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Taiwan, ROC</a:t>
            </a:r>
            <a:endParaRPr lang="zh-TW" alt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306903" y="2767929"/>
            <a:ext cx="3273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Sunset of </a:t>
            </a:r>
            <a:r>
              <a:rPr lang="en-US" altLang="zh-TW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Tamsui</a:t>
            </a:r>
            <a:r>
              <a:rPr lang="en-US" altLang="zh-TW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River</a:t>
            </a:r>
            <a:endParaRPr lang="zh-TW" alt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26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59395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smtClean="0"/>
          </a:p>
          <a:p>
            <a:endParaRPr lang="zh-TW" altLang="en-US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>
          <a:xfrm>
            <a:off x="7010400" y="6165850"/>
            <a:ext cx="2133600" cy="4127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508ACF-9ED4-49AC-979E-ED2BE8E13874}" type="slidenum">
              <a:rPr lang="en-US" altLang="zh-TW" smtClean="0"/>
              <a:pPr>
                <a:defRPr/>
              </a:pPr>
              <a:t>39</a:t>
            </a:fld>
            <a:endParaRPr lang="en-US" altLang="zh-TW"/>
          </a:p>
        </p:txBody>
      </p:sp>
      <p:pic>
        <p:nvPicPr>
          <p:cNvPr id="5939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3213063"/>
            <a:ext cx="4385691" cy="2933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CC99">
                    <a:alpha val="749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8575" cap="rnd" algn="ctr">
                <a:solidFill>
                  <a:srgbClr val="FF99CC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pic>
        <p:nvPicPr>
          <p:cNvPr id="5940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37" y="3248025"/>
            <a:ext cx="4397772" cy="292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CC99">
                    <a:alpha val="749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8575" cap="rnd" algn="ctr">
                <a:solidFill>
                  <a:srgbClr val="FF99CC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683568" y="1412776"/>
            <a:ext cx="784887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</a:t>
            </a:r>
          </a:p>
          <a:p>
            <a:pPr algn="ctr"/>
            <a:r>
              <a:rPr lang="en-US" altLang="zh-TW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shgau@mail.tku.edu.tw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4594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c010gl">
  <a:themeElements>
    <a:clrScheme name="sample 3">
      <a:dk1>
        <a:srgbClr val="2B166E"/>
      </a:dk1>
      <a:lt1>
        <a:srgbClr val="FFFFFF"/>
      </a:lt1>
      <a:dk2>
        <a:srgbClr val="3F9D6C"/>
      </a:dk2>
      <a:lt2>
        <a:srgbClr val="DDDDDD"/>
      </a:lt2>
      <a:accent1>
        <a:srgbClr val="5BCD81"/>
      </a:accent1>
      <a:accent2>
        <a:srgbClr val="3399FF"/>
      </a:accent2>
      <a:accent3>
        <a:srgbClr val="FFFFFF"/>
      </a:accent3>
      <a:accent4>
        <a:srgbClr val="23115D"/>
      </a:accent4>
      <a:accent5>
        <a:srgbClr val="B5E3C1"/>
      </a:accent5>
      <a:accent6>
        <a:srgbClr val="2D8AE7"/>
      </a:accent6>
      <a:hlink>
        <a:srgbClr val="6666FF"/>
      </a:hlink>
      <a:folHlink>
        <a:srgbClr val="6C9BBE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lnDef>
  </a:objectDefaults>
  <a:extraClrSchemeLst>
    <a:extraClrScheme>
      <a:clrScheme name="sample 1">
        <a:dk1>
          <a:srgbClr val="2B166E"/>
        </a:dk1>
        <a:lt1>
          <a:srgbClr val="FFFFFF"/>
        </a:lt1>
        <a:dk2>
          <a:srgbClr val="336699"/>
        </a:dk2>
        <a:lt2>
          <a:srgbClr val="DDDDDD"/>
        </a:lt2>
        <a:accent1>
          <a:srgbClr val="458F8F"/>
        </a:accent1>
        <a:accent2>
          <a:srgbClr val="CCCC00"/>
        </a:accent2>
        <a:accent3>
          <a:srgbClr val="FFFFFF"/>
        </a:accent3>
        <a:accent4>
          <a:srgbClr val="23115D"/>
        </a:accent4>
        <a:accent5>
          <a:srgbClr val="B0C6C6"/>
        </a:accent5>
        <a:accent6>
          <a:srgbClr val="B9B900"/>
        </a:accent6>
        <a:hlink>
          <a:srgbClr val="9999FF"/>
        </a:hlink>
        <a:folHlink>
          <a:srgbClr val="6C9B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666633"/>
        </a:dk1>
        <a:lt1>
          <a:srgbClr val="FFFFFF"/>
        </a:lt1>
        <a:dk2>
          <a:srgbClr val="000066"/>
        </a:dk2>
        <a:lt2>
          <a:srgbClr val="F7F4D5"/>
        </a:lt2>
        <a:accent1>
          <a:srgbClr val="C86C62"/>
        </a:accent1>
        <a:accent2>
          <a:srgbClr val="D3A5DF"/>
        </a:accent2>
        <a:accent3>
          <a:srgbClr val="FFFFFF"/>
        </a:accent3>
        <a:accent4>
          <a:srgbClr val="56562A"/>
        </a:accent4>
        <a:accent5>
          <a:srgbClr val="E0BAB7"/>
        </a:accent5>
        <a:accent6>
          <a:srgbClr val="BF95CA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2B166E"/>
        </a:dk1>
        <a:lt1>
          <a:srgbClr val="FFFFFF"/>
        </a:lt1>
        <a:dk2>
          <a:srgbClr val="3F9D6C"/>
        </a:dk2>
        <a:lt2>
          <a:srgbClr val="DDDDDD"/>
        </a:lt2>
        <a:accent1>
          <a:srgbClr val="5BCD81"/>
        </a:accent1>
        <a:accent2>
          <a:srgbClr val="3399FF"/>
        </a:accent2>
        <a:accent3>
          <a:srgbClr val="FFFFFF"/>
        </a:accent3>
        <a:accent4>
          <a:srgbClr val="23115D"/>
        </a:accent4>
        <a:accent5>
          <a:srgbClr val="B5E3C1"/>
        </a:accent5>
        <a:accent6>
          <a:srgbClr val="2D8AE7"/>
        </a:accent6>
        <a:hlink>
          <a:srgbClr val="6666FF"/>
        </a:hlink>
        <a:folHlink>
          <a:srgbClr val="6C9BB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7720</TotalTime>
  <Words>1287</Words>
  <Application>Microsoft Office PowerPoint</Application>
  <PresentationFormat>如螢幕大小 (4:3)</PresentationFormat>
  <Paragraphs>268</Paragraphs>
  <Slides>39</Slides>
  <Notes>2</Notes>
  <HiddenSlides>0</HiddenSlides>
  <MMClips>0</MMClips>
  <ScaleCrop>false</ScaleCrop>
  <HeadingPairs>
    <vt:vector size="8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39</vt:i4>
      </vt:variant>
    </vt:vector>
  </HeadingPairs>
  <TitlesOfParts>
    <vt:vector size="48" baseType="lpstr">
      <vt:lpstr>新細明體</vt:lpstr>
      <vt:lpstr>標楷體</vt:lpstr>
      <vt:lpstr>Arial</vt:lpstr>
      <vt:lpstr>Calibri</vt:lpstr>
      <vt:lpstr>Times New Roman</vt:lpstr>
      <vt:lpstr>Verdana</vt:lpstr>
      <vt:lpstr>Wingdings</vt:lpstr>
      <vt:lpstr>cdb2004c010gl</vt:lpstr>
      <vt:lpstr>Image</vt:lpstr>
      <vt:lpstr>A study on the MSWI fly ash modifying for inorganic gel of cement admixtures</vt:lpstr>
      <vt:lpstr>Outline</vt:lpstr>
      <vt:lpstr>PowerPoint 簡報</vt:lpstr>
      <vt:lpstr>Background</vt:lpstr>
      <vt:lpstr>Background</vt:lpstr>
      <vt:lpstr>Background</vt:lpstr>
      <vt:lpstr>Background</vt:lpstr>
      <vt:lpstr>PowerPoint 簡報</vt:lpstr>
      <vt:lpstr>Methods </vt:lpstr>
      <vt:lpstr>Methods</vt:lpstr>
      <vt:lpstr>PowerPoint 簡報</vt:lpstr>
      <vt:lpstr>PowerPoint 簡報</vt:lpstr>
      <vt:lpstr>PowerPoint 簡報</vt:lpstr>
      <vt:lpstr>PowerPoint 簡報</vt:lpstr>
      <vt:lpstr>Fig. 1  XRD pattern </vt:lpstr>
      <vt:lpstr>Fig. 2  XRD pattern of active powder ( 1M NaOH, 24h)  </vt:lpstr>
      <vt:lpstr>Fig. 5  XRD crystalline of milling activation </vt:lpstr>
      <vt:lpstr> Fig. 3 FTIR pattern (1M NaOH, 24h)</vt:lpstr>
      <vt:lpstr> </vt:lpstr>
      <vt:lpstr> Table 6  TCLP leaching the activation powder ( 1M NaOH  24h)</vt:lpstr>
      <vt:lpstr>PowerPoint 簡報</vt:lpstr>
      <vt:lpstr>Table 7 XRD crystalline of milling activation powder in NaOH solution</vt:lpstr>
      <vt:lpstr>PowerPoint 簡報</vt:lpstr>
      <vt:lpstr>PowerPoint 簡報</vt:lpstr>
      <vt:lpstr>活化液濃度對活化粉取代水泥之影響(1/1)</vt:lpstr>
      <vt:lpstr>PowerPoint 簡報</vt:lpstr>
      <vt:lpstr> Table 9 XRD crystalline of milling activation powder</vt:lpstr>
      <vt:lpstr>PowerPoint 簡報</vt:lpstr>
      <vt:lpstr> </vt:lpstr>
      <vt:lpstr>Relative compressive strength</vt:lpstr>
      <vt:lpstr>Relative compressive strength</vt:lpstr>
      <vt:lpstr> </vt:lpstr>
      <vt:lpstr> </vt:lpstr>
      <vt:lpstr>PowerPoint 簡報</vt:lpstr>
      <vt:lpstr>Conclusions(1/3)</vt:lpstr>
      <vt:lpstr>Conclusions(2/3)</vt:lpstr>
      <vt:lpstr>Conclusions(3/3)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aggie</dc:creator>
  <cp:lastModifiedBy>Dr.Gau</cp:lastModifiedBy>
  <cp:revision>445</cp:revision>
  <cp:lastPrinted>2013-06-03T03:36:15Z</cp:lastPrinted>
  <dcterms:created xsi:type="dcterms:W3CDTF">2013-01-01T17:54:22Z</dcterms:created>
  <dcterms:modified xsi:type="dcterms:W3CDTF">2016-07-24T21:23:19Z</dcterms:modified>
</cp:coreProperties>
</file>