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5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3" r:id="rId19"/>
    <p:sldId id="274" r:id="rId20"/>
    <p:sldId id="276" r:id="rId21"/>
    <p:sldId id="277" r:id="rId22"/>
    <p:sldId id="279" r:id="rId23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606" y="-102"/>
      </p:cViewPr>
      <p:guideLst>
        <p:guide orient="horz" pos="2160"/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antimicrobial%20activit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elhi\antimicrobial%20activity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antimicrobial%20activity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antimicrobial%20activity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antimicrobial%20activity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antimicrobial%20activity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elhi\graph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G:\Delhi\MTT%20data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G:\Delhi\MTT%20dat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data%20of%20germina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data%20of%20germina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data%20of%20germinatio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Delhi\data%20of%20germin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26618547681552"/>
          <c:y val="4.2492196361890125E-2"/>
          <c:w val="0.73289763779527584"/>
          <c:h val="0.483160505360558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Sheet2!$K$6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Sheet2!$L$5:$O$5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Sheet2!$L$6:$O$6</c:f>
              <c:numCache>
                <c:formatCode>0</c:formatCode>
                <c:ptCount val="4"/>
                <c:pt idx="0">
                  <c:v>6</c:v>
                </c:pt>
                <c:pt idx="1">
                  <c:v>10</c:v>
                </c:pt>
                <c:pt idx="2" formatCode="General">
                  <c:v>12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4C-46D0-9CC3-359EA2CCCAA6}"/>
            </c:ext>
          </c:extLst>
        </c:ser>
        <c:ser>
          <c:idx val="1"/>
          <c:order val="1"/>
          <c:tx>
            <c:strRef>
              <c:f>Sheet2!$K$7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Sheet2!$L$5:$O$5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Sheet2!$L$7:$O$7</c:f>
              <c:numCache>
                <c:formatCode>General</c:formatCode>
                <c:ptCount val="4"/>
                <c:pt idx="0">
                  <c:v>9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4C-46D0-9CC3-359EA2CCCAA6}"/>
            </c:ext>
          </c:extLst>
        </c:ser>
        <c:ser>
          <c:idx val="2"/>
          <c:order val="2"/>
          <c:tx>
            <c:strRef>
              <c:f>Sheet2!$K$8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Sheet2!$L$5:$O$5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Sheet2!$L$8:$O$8</c:f>
              <c:numCache>
                <c:formatCode>General</c:formatCode>
                <c:ptCount val="4"/>
                <c:pt idx="0">
                  <c:v>8</c:v>
                </c:pt>
                <c:pt idx="1">
                  <c:v>10</c:v>
                </c:pt>
                <c:pt idx="2">
                  <c:v>11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4C-46D0-9CC3-359EA2CCCAA6}"/>
            </c:ext>
          </c:extLst>
        </c:ser>
        <c:ser>
          <c:idx val="3"/>
          <c:order val="3"/>
          <c:tx>
            <c:strRef>
              <c:f>Sheet2!$K$9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Sheet2!$L$5:$O$5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Sheet2!$L$9:$O$9</c:f>
              <c:numCache>
                <c:formatCode>General</c:formatCode>
                <c:ptCount val="4"/>
                <c:pt idx="0">
                  <c:v>11</c:v>
                </c:pt>
                <c:pt idx="1">
                  <c:v>13</c:v>
                </c:pt>
                <c:pt idx="2">
                  <c:v>14</c:v>
                </c:pt>
                <c:pt idx="3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14C-46D0-9CC3-359EA2CCCAA6}"/>
            </c:ext>
          </c:extLst>
        </c:ser>
        <c:ser>
          <c:idx val="4"/>
          <c:order val="4"/>
          <c:tx>
            <c:strRef>
              <c:f>Sheet2!$K$10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Sheet2!$L$10:$O$10</c:f>
              <c:numCache>
                <c:formatCode>General</c:formatCode>
                <c:ptCount val="4"/>
                <c:pt idx="0">
                  <c:v>18</c:v>
                </c:pt>
                <c:pt idx="1">
                  <c:v>20</c:v>
                </c:pt>
                <c:pt idx="2">
                  <c:v>22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14C-46D0-9CC3-359EA2CCC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4388992"/>
        <c:axId val="74487424"/>
      </c:barChart>
      <c:catAx>
        <c:axId val="74388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Concentration of AgNP in µg/ml 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4487424"/>
        <c:crosses val="autoZero"/>
        <c:auto val="1"/>
        <c:lblAlgn val="ctr"/>
        <c:lblOffset val="100"/>
        <c:noMultiLvlLbl val="0"/>
      </c:catAx>
      <c:valAx>
        <c:axId val="744874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zone of inhibition in mm</a:t>
                </a:r>
              </a:p>
            </c:rich>
          </c:tx>
          <c:layout>
            <c:manualLayout>
              <c:xMode val="edge"/>
              <c:yMode val="edge"/>
              <c:x val="2.7777777777777818E-2"/>
              <c:y val="0.1405913183928933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743889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8302055993000903E-2"/>
          <c:y val="0.69610302949419489"/>
          <c:w val="0.88328062117235351"/>
          <c:h val="0.28603985942435162"/>
        </c:manualLayout>
      </c:layout>
      <c:overlay val="0"/>
      <c:txPr>
        <a:bodyPr/>
        <a:lstStyle/>
        <a:p>
          <a:pPr>
            <a:defRPr sz="1000"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150986159476488"/>
          <c:y val="5.2414220949654033E-2"/>
          <c:w val="0.70536558147040407"/>
          <c:h val="0.47575757575757582"/>
        </c:manualLayout>
      </c:layout>
      <c:barChart>
        <c:barDir val="col"/>
        <c:grouping val="clustered"/>
        <c:varyColors val="0"/>
        <c:ser>
          <c:idx val="5"/>
          <c:order val="0"/>
          <c:tx>
            <c:strRef>
              <c:f>Sheet2!$B$14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Sheet2!$C$13:$F$13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Sheet2!$C$14:$F$14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</c:ser>
        <c:ser>
          <c:idx val="6"/>
          <c:order val="1"/>
          <c:tx>
            <c:strRef>
              <c:f>Sheet2!$B$15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Sheet2!$C$15:$F$15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14</c:v>
                </c:pt>
                <c:pt idx="3">
                  <c:v>15</c:v>
                </c:pt>
              </c:numCache>
            </c:numRef>
          </c:val>
        </c:ser>
        <c:ser>
          <c:idx val="7"/>
          <c:order val="2"/>
          <c:tx>
            <c:strRef>
              <c:f>Sheet2!$B$16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Sheet2!$C$16:$F$16</c:f>
              <c:numCache>
                <c:formatCode>General</c:formatCode>
                <c:ptCount val="4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</c:ser>
        <c:ser>
          <c:idx val="8"/>
          <c:order val="3"/>
          <c:tx>
            <c:strRef>
              <c:f>Sheet2!$B$17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Sheet2!$C$17:$F$17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</c:ser>
        <c:ser>
          <c:idx val="9"/>
          <c:order val="4"/>
          <c:tx>
            <c:strRef>
              <c:f>Sheet2!$B$18</c:f>
              <c:strCache>
                <c:ptCount val="1"/>
                <c:pt idx="0">
                  <c:v> Ciprofloxacin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Sheet2!$C$18:$F$18</c:f>
              <c:numCache>
                <c:formatCode>General</c:formatCode>
                <c:ptCount val="4"/>
                <c:pt idx="0">
                  <c:v>23</c:v>
                </c:pt>
                <c:pt idx="1">
                  <c:v>27</c:v>
                </c:pt>
                <c:pt idx="2">
                  <c:v>28</c:v>
                </c:pt>
                <c:pt idx="3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4390016"/>
        <c:axId val="78579968"/>
      </c:barChart>
      <c:catAx>
        <c:axId val="74390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Concentration of AgNP in µg/ml 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8579968"/>
        <c:crosses val="autoZero"/>
        <c:auto val="1"/>
        <c:lblAlgn val="ctr"/>
        <c:lblOffset val="100"/>
        <c:noMultiLvlLbl val="0"/>
      </c:catAx>
      <c:valAx>
        <c:axId val="7857996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zone of inhibition in mm</a:t>
                </a:r>
              </a:p>
            </c:rich>
          </c:tx>
          <c:layout>
            <c:manualLayout>
              <c:xMode val="edge"/>
              <c:yMode val="edge"/>
              <c:x val="2.7777777777777811E-2"/>
              <c:y val="0.1405912722448155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4390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6104147911203079"/>
          <c:y val="0.68824463752375786"/>
          <c:w val="0.70822006484846933"/>
          <c:h val="0.29357362657254055"/>
        </c:manualLayout>
      </c:layout>
      <c:overlay val="0"/>
      <c:txPr>
        <a:bodyPr/>
        <a:lstStyle/>
        <a:p>
          <a:pPr>
            <a:defRPr sz="1000"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875000000000001"/>
          <c:y val="4.8611111111111112E-2"/>
          <c:w val="0.75802469135802486"/>
          <c:h val="0.46005467146812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Sheet2!$B$32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Sheet2!$C$31:$F$31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Sheet2!$C$32:$F$32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13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FD-4539-8A64-36DE964121B5}"/>
            </c:ext>
          </c:extLst>
        </c:ser>
        <c:ser>
          <c:idx val="1"/>
          <c:order val="1"/>
          <c:tx>
            <c:strRef>
              <c:f>Sheet2!$B$33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Sheet2!$C$33:$F$33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FD-4539-8A64-36DE964121B5}"/>
            </c:ext>
          </c:extLst>
        </c:ser>
        <c:ser>
          <c:idx val="2"/>
          <c:order val="2"/>
          <c:tx>
            <c:strRef>
              <c:f>Sheet2!$B$34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Sheet2!$C$34:$F$34</c:f>
              <c:numCache>
                <c:formatCode>General</c:formatCode>
                <c:ptCount val="4"/>
                <c:pt idx="0">
                  <c:v>8</c:v>
                </c:pt>
                <c:pt idx="1">
                  <c:v>10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FD-4539-8A64-36DE964121B5}"/>
            </c:ext>
          </c:extLst>
        </c:ser>
        <c:ser>
          <c:idx val="3"/>
          <c:order val="3"/>
          <c:tx>
            <c:strRef>
              <c:f>Sheet2!$B$35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Sheet2!$C$35:$F$35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8FD-4539-8A64-36DE964121B5}"/>
            </c:ext>
          </c:extLst>
        </c:ser>
        <c:ser>
          <c:idx val="4"/>
          <c:order val="4"/>
          <c:tx>
            <c:strRef>
              <c:f>Sheet2!$B$36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Sheet2!$C$36:$F$36</c:f>
              <c:numCache>
                <c:formatCode>General</c:formatCode>
                <c:ptCount val="4"/>
                <c:pt idx="0">
                  <c:v>24</c:v>
                </c:pt>
                <c:pt idx="1">
                  <c:v>27</c:v>
                </c:pt>
                <c:pt idx="2">
                  <c:v>28</c:v>
                </c:pt>
                <c:pt idx="3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8FD-4539-8A64-36DE96412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4438144"/>
        <c:axId val="78585152"/>
      </c:barChart>
      <c:catAx>
        <c:axId val="74438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AgNP in µg/ml 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8585152"/>
        <c:crosses val="autoZero"/>
        <c:auto val="1"/>
        <c:lblAlgn val="ctr"/>
        <c:lblOffset val="100"/>
        <c:noMultiLvlLbl val="0"/>
      </c:catAx>
      <c:valAx>
        <c:axId val="785851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zone of inhibition in mm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4438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3.4973024205307672E-2"/>
          <c:y val="0.7022919146963017"/>
          <c:w val="0.9269675318362981"/>
          <c:h val="0.29770808530369891"/>
        </c:manualLayout>
      </c:layout>
      <c:overlay val="0"/>
      <c:txPr>
        <a:bodyPr/>
        <a:lstStyle/>
        <a:p>
          <a:pPr>
            <a:defRPr sz="1000"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060007620015232"/>
          <c:y val="4.8611111111111112E-2"/>
          <c:w val="0.68195940225213802"/>
          <c:h val="0.46007978155750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Sheet2!$B$40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Sheet2!$C$39:$F$39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Sheet2!$C$40:$F$40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F0-4FE4-9AE4-B67937B40251}"/>
            </c:ext>
          </c:extLst>
        </c:ser>
        <c:ser>
          <c:idx val="1"/>
          <c:order val="1"/>
          <c:tx>
            <c:strRef>
              <c:f>Sheet2!$B$41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Sheet2!$C$39:$F$39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Sheet2!$C$41:$F$41</c:f>
              <c:numCache>
                <c:formatCode>General</c:formatCode>
                <c:ptCount val="4"/>
                <c:pt idx="0">
                  <c:v>12</c:v>
                </c:pt>
                <c:pt idx="1">
                  <c:v>14</c:v>
                </c:pt>
                <c:pt idx="2">
                  <c:v>15</c:v>
                </c:pt>
                <c:pt idx="3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CF0-4FE4-9AE4-B67937B40251}"/>
            </c:ext>
          </c:extLst>
        </c:ser>
        <c:ser>
          <c:idx val="2"/>
          <c:order val="2"/>
          <c:tx>
            <c:strRef>
              <c:f>Sheet2!$B$42</c:f>
              <c:strCache>
                <c:ptCount val="1"/>
                <c:pt idx="0">
                  <c:v>AgNP from leave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Sheet2!$C$39:$F$39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Sheet2!$C$42:$F$42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F0-4FE4-9AE4-B67937B40251}"/>
            </c:ext>
          </c:extLst>
        </c:ser>
        <c:ser>
          <c:idx val="3"/>
          <c:order val="3"/>
          <c:tx>
            <c:strRef>
              <c:f>Sheet2!$B$43</c:f>
              <c:strCache>
                <c:ptCount val="1"/>
                <c:pt idx="0">
                  <c:v>AgNP from leave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Sheet2!$C$39:$F$39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Sheet2!$C$43:$F$43</c:f>
              <c:numCache>
                <c:formatCode>General</c:formatCode>
                <c:ptCount val="4"/>
                <c:pt idx="0">
                  <c:v>13</c:v>
                </c:pt>
                <c:pt idx="1">
                  <c:v>15</c:v>
                </c:pt>
                <c:pt idx="2">
                  <c:v>16</c:v>
                </c:pt>
                <c:pt idx="3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CF0-4FE4-9AE4-B67937B40251}"/>
            </c:ext>
          </c:extLst>
        </c:ser>
        <c:ser>
          <c:idx val="4"/>
          <c:order val="4"/>
          <c:tx>
            <c:strRef>
              <c:f>Sheet2!$B$44</c:f>
              <c:strCache>
                <c:ptCount val="1"/>
                <c:pt idx="0">
                  <c:v>Ciprofloxacin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Sheet2!$C$44:$F$44</c:f>
              <c:numCache>
                <c:formatCode>General</c:formatCode>
                <c:ptCount val="4"/>
                <c:pt idx="0">
                  <c:v>20</c:v>
                </c:pt>
                <c:pt idx="1">
                  <c:v>24</c:v>
                </c:pt>
                <c:pt idx="2">
                  <c:v>26</c:v>
                </c:pt>
                <c:pt idx="3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CF0-4FE4-9AE4-B67937B40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4439168"/>
        <c:axId val="78584000"/>
      </c:barChart>
      <c:catAx>
        <c:axId val="744391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AgNP in µg/ml 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78584000"/>
        <c:crosses val="autoZero"/>
        <c:auto val="1"/>
        <c:lblAlgn val="ctr"/>
        <c:lblOffset val="100"/>
        <c:noMultiLvlLbl val="0"/>
      </c:catAx>
      <c:valAx>
        <c:axId val="785840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/>
                  <a:t>zone of inhibition in mm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44391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4367750402167452E-2"/>
          <c:y val="0.6682657631135418"/>
          <c:w val="0.72511493522987092"/>
          <c:h val="0.31493015433757032"/>
        </c:manualLayout>
      </c:layout>
      <c:overlay val="0"/>
      <c:txPr>
        <a:bodyPr/>
        <a:lstStyle/>
        <a:p>
          <a:pPr>
            <a:defRPr sz="1000"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071287079681083"/>
          <c:y val="3.3910312492989675E-2"/>
          <c:w val="0.79469593423463603"/>
          <c:h val="0.478417120936806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Sheet3!$C$17</c:f>
              <c:strCache>
                <c:ptCount val="1"/>
                <c:pt idx="0">
                  <c:v>AgNP from leaf of Cryptolepis buchanani 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Sheet3!$D$16:$G$16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Sheet3!$D$17:$G$17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7D-4F58-A299-939CB0B6FB04}"/>
            </c:ext>
          </c:extLst>
        </c:ser>
        <c:ser>
          <c:idx val="1"/>
          <c:order val="1"/>
          <c:tx>
            <c:strRef>
              <c:f>Sheet3!$C$18</c:f>
              <c:strCache>
                <c:ptCount val="1"/>
                <c:pt idx="0">
                  <c:v>AgNP from stem of Cryptolepis buchanani 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Sheet3!$D$18:$G$18</c:f>
              <c:numCache>
                <c:formatCode>General</c:formatCode>
                <c:ptCount val="4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7D-4F58-A299-939CB0B6FB04}"/>
            </c:ext>
          </c:extLst>
        </c:ser>
        <c:ser>
          <c:idx val="2"/>
          <c:order val="2"/>
          <c:tx>
            <c:strRef>
              <c:f>Sheet3!$C$19</c:f>
              <c:strCache>
                <c:ptCount val="1"/>
                <c:pt idx="0">
                  <c:v>AgNP from leaf of Ehretia laevis Roxb
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Sheet3!$D$19:$G$19</c:f>
              <c:numCache>
                <c:formatCode>General</c:formatCode>
                <c:ptCount val="4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C7D-4F58-A299-939CB0B6FB04}"/>
            </c:ext>
          </c:extLst>
        </c:ser>
        <c:ser>
          <c:idx val="3"/>
          <c:order val="3"/>
          <c:tx>
            <c:strRef>
              <c:f>Sheet3!$C$20</c:f>
              <c:strCache>
                <c:ptCount val="1"/>
                <c:pt idx="0">
                  <c:v>AgNP from leaf of Rauvolfia serpentina 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Sheet3!$D$20:$G$20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7D-4F58-A299-939CB0B6FB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5420160"/>
        <c:axId val="92162304"/>
      </c:barChart>
      <c:catAx>
        <c:axId val="75420160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 algn="ctr" rtl="0">
                  <a:defRPr/>
                </a:pPr>
                <a:r>
                  <a:rPr lang="en-US" dirty="0"/>
                  <a:t>Concentration of AgNP in µg/ml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2162304"/>
        <c:crosses val="autoZero"/>
        <c:auto val="1"/>
        <c:lblAlgn val="ctr"/>
        <c:lblOffset val="100"/>
        <c:noMultiLvlLbl val="0"/>
      </c:catAx>
      <c:valAx>
        <c:axId val="9216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zone of inhibition in mm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754201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 i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Sheet3!$C$10</c:f>
              <c:strCache>
                <c:ptCount val="1"/>
                <c:pt idx="0">
                  <c:v>AgNP from leaf of Cryptolepis buchanani </c:v>
                </c:pt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Sheet3!$D$9:$G$9</c:f>
              <c:strCache>
                <c:ptCount val="4"/>
                <c:pt idx="0">
                  <c:v>25 µg/ml</c:v>
                </c:pt>
                <c:pt idx="1">
                  <c:v>50 µg/ml</c:v>
                </c:pt>
                <c:pt idx="2">
                  <c:v>75 µg/ml</c:v>
                </c:pt>
                <c:pt idx="3">
                  <c:v>150 µg/ml</c:v>
                </c:pt>
              </c:strCache>
            </c:strRef>
          </c:cat>
          <c:val>
            <c:numRef>
              <c:f>Sheet3!$D$10:$G$10</c:f>
              <c:numCache>
                <c:formatCode>General</c:formatCode>
                <c:ptCount val="4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DC-46E7-9928-59A41F85EFB8}"/>
            </c:ext>
          </c:extLst>
        </c:ser>
        <c:ser>
          <c:idx val="1"/>
          <c:order val="1"/>
          <c:tx>
            <c:strRef>
              <c:f>Sheet3!$C$11</c:f>
              <c:strCache>
                <c:ptCount val="1"/>
                <c:pt idx="0">
                  <c:v>AgNP from stem of Cryptolepis buchanani 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Sheet3!$D$11:$G$11</c:f>
              <c:numCache>
                <c:formatCode>General</c:formatCode>
                <c:ptCount val="4"/>
                <c:pt idx="0">
                  <c:v>11</c:v>
                </c:pt>
                <c:pt idx="1">
                  <c:v>13</c:v>
                </c:pt>
                <c:pt idx="2">
                  <c:v>14</c:v>
                </c:pt>
                <c:pt idx="3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DC-46E7-9928-59A41F85EFB8}"/>
            </c:ext>
          </c:extLst>
        </c:ser>
        <c:ser>
          <c:idx val="2"/>
          <c:order val="2"/>
          <c:tx>
            <c:strRef>
              <c:f>Sheet3!$C$12</c:f>
              <c:strCache>
                <c:ptCount val="1"/>
                <c:pt idx="0">
                  <c:v>AgNp from  leaf of Ehretia laevis Roxb
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Sheet3!$D$12:$G$12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13</c:v>
                </c:pt>
                <c:pt idx="3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DC-46E7-9928-59A41F85EFB8}"/>
            </c:ext>
          </c:extLst>
        </c:ser>
        <c:ser>
          <c:idx val="3"/>
          <c:order val="3"/>
          <c:tx>
            <c:strRef>
              <c:f>Sheet3!$C$13</c:f>
              <c:strCache>
                <c:ptCount val="1"/>
                <c:pt idx="0">
                  <c:v>AgNP from leaf of Rauvolfia serpentina 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Sheet3!$D$13:$G$13</c:f>
              <c:numCache>
                <c:formatCode>General</c:formatCode>
                <c:ptCount val="4"/>
                <c:pt idx="0">
                  <c:v>14</c:v>
                </c:pt>
                <c:pt idx="1">
                  <c:v>16</c:v>
                </c:pt>
                <c:pt idx="2">
                  <c:v>17</c:v>
                </c:pt>
                <c:pt idx="3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7DC-46E7-9928-59A41F85E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5420672"/>
        <c:axId val="92163456"/>
      </c:barChart>
      <c:catAx>
        <c:axId val="7542067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Concentration of AgNP in µg/ml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2163456"/>
        <c:crosses val="autoZero"/>
        <c:auto val="1"/>
        <c:lblAlgn val="ctr"/>
        <c:lblOffset val="100"/>
        <c:noMultiLvlLbl val="0"/>
      </c:catAx>
      <c:valAx>
        <c:axId val="9216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/>
                </a:pPr>
                <a:r>
                  <a:rPr lang="en-US"/>
                  <a:t>zone of inhibition in mm</a:t>
                </a:r>
              </a:p>
              <a:p>
                <a:pPr algn="ctr" rtl="0">
                  <a:defRPr/>
                </a:pPr>
                <a:endParaRPr lang="en-US"/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754206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vert="horz"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56909062837732"/>
          <c:y val="5.0925925925925923E-2"/>
          <c:w val="0.8312088930060213"/>
          <c:h val="0.550511572417084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'larvicidal activity'!$I$18</c:f>
              <c:strCache>
                <c:ptCount val="1"/>
                <c:pt idx="0">
                  <c:v>AgNP from leaf of Cryptolepis buchanani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'larvicidal activity'!$K$17:$O$17</c:f>
              <c:strCache>
                <c:ptCount val="5"/>
                <c:pt idx="1">
                  <c:v>2.5 ug/ml</c:v>
                </c:pt>
                <c:pt idx="2">
                  <c:v>5 ug/ml</c:v>
                </c:pt>
                <c:pt idx="3">
                  <c:v>10 ug/ml</c:v>
                </c:pt>
                <c:pt idx="4">
                  <c:v>25 ug/ml</c:v>
                </c:pt>
              </c:strCache>
            </c:strRef>
          </c:cat>
          <c:val>
            <c:numRef>
              <c:f>'larvicidal activity'!$K$18:$O$18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13</c:v>
                </c:pt>
                <c:pt idx="4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685-4538-B5A9-C3B888A0906F}"/>
            </c:ext>
          </c:extLst>
        </c:ser>
        <c:ser>
          <c:idx val="1"/>
          <c:order val="1"/>
          <c:tx>
            <c:strRef>
              <c:f>'larvicidal activity'!$I$19</c:f>
              <c:strCache>
                <c:ptCount val="1"/>
                <c:pt idx="0">
                  <c:v>AgNp from stem of Cryptolepis buchanani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'larvicidal activity'!$K$19:$O$19</c:f>
              <c:numCache>
                <c:formatCode>General</c:formatCode>
                <c:ptCount val="5"/>
                <c:pt idx="0">
                  <c:v>0</c:v>
                </c:pt>
                <c:pt idx="1">
                  <c:v>16</c:v>
                </c:pt>
                <c:pt idx="2">
                  <c:v>49</c:v>
                </c:pt>
                <c:pt idx="3">
                  <c:v>57</c:v>
                </c:pt>
                <c:pt idx="4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685-4538-B5A9-C3B888A0906F}"/>
            </c:ext>
          </c:extLst>
        </c:ser>
        <c:ser>
          <c:idx val="2"/>
          <c:order val="2"/>
          <c:tx>
            <c:strRef>
              <c:f>'larvicidal activity'!$I$20</c:f>
              <c:strCache>
                <c:ptCount val="1"/>
                <c:pt idx="0">
                  <c:v>AgNP from leaf of Ehretia laevis Roxb
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'larvicidal activity'!$K$20:$O$20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17</c:v>
                </c:pt>
                <c:pt idx="3">
                  <c:v>27</c:v>
                </c:pt>
                <c:pt idx="4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685-4538-B5A9-C3B888A0906F}"/>
            </c:ext>
          </c:extLst>
        </c:ser>
        <c:ser>
          <c:idx val="3"/>
          <c:order val="3"/>
          <c:tx>
            <c:strRef>
              <c:f>'larvicidal activity'!$I$21</c:f>
              <c:strCache>
                <c:ptCount val="1"/>
                <c:pt idx="0">
                  <c:v>AgNP from leaf of Rauvolfia serpentina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'larvicidal activity'!$K$21:$O$21</c:f>
              <c:numCache>
                <c:formatCode>General</c:formatCode>
                <c:ptCount val="5"/>
                <c:pt idx="0">
                  <c:v>0</c:v>
                </c:pt>
                <c:pt idx="1">
                  <c:v>75</c:v>
                </c:pt>
                <c:pt idx="2">
                  <c:v>86</c:v>
                </c:pt>
                <c:pt idx="3">
                  <c:v>89</c:v>
                </c:pt>
                <c:pt idx="4">
                  <c:v>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685-4538-B5A9-C3B888A09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7636096"/>
        <c:axId val="92165184"/>
      </c:barChart>
      <c:catAx>
        <c:axId val="7763609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Concentration of AgNP in ug/ml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92165184"/>
        <c:crosses val="autoZero"/>
        <c:auto val="1"/>
        <c:lblAlgn val="ctr"/>
        <c:lblOffset val="100"/>
        <c:noMultiLvlLbl val="0"/>
      </c:catAx>
      <c:valAx>
        <c:axId val="9216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Mortality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776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597653234522159E-2"/>
          <c:y val="0.79930279169649243"/>
          <c:w val="0.89709188924913807"/>
          <c:h val="0.20069720830350751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15832395950501"/>
          <c:y val="5.0876549914019374E-2"/>
          <c:w val="0.83967613423322074"/>
          <c:h val="0.53172331583552068"/>
        </c:manualLayout>
      </c:layout>
      <c:lineChart>
        <c:grouping val="standard"/>
        <c:varyColors val="0"/>
        <c:ser>
          <c:idx val="0"/>
          <c:order val="0"/>
          <c:tx>
            <c:strRef>
              <c:f>'MCF7'!$A$13</c:f>
              <c:strCache>
                <c:ptCount val="1"/>
                <c:pt idx="0">
                  <c:v>AgNP from leaf of Cryptolepis buchanani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'MCF7'!$B$12:$F$12</c:f>
              <c:strCache>
                <c:ptCount val="5"/>
                <c:pt idx="0">
                  <c:v>1 ug/ml</c:v>
                </c:pt>
                <c:pt idx="1">
                  <c:v>2.5 ug/ml</c:v>
                </c:pt>
                <c:pt idx="2">
                  <c:v>5 ug/ml</c:v>
                </c:pt>
                <c:pt idx="3">
                  <c:v>10 ug/ml</c:v>
                </c:pt>
                <c:pt idx="4">
                  <c:v>25 ug/ml</c:v>
                </c:pt>
              </c:strCache>
            </c:strRef>
          </c:cat>
          <c:val>
            <c:numRef>
              <c:f>'MCF7'!$B$13:$F$13</c:f>
              <c:numCache>
                <c:formatCode>General</c:formatCode>
                <c:ptCount val="5"/>
                <c:pt idx="0">
                  <c:v>89.78</c:v>
                </c:pt>
                <c:pt idx="1">
                  <c:v>92.910000000000025</c:v>
                </c:pt>
                <c:pt idx="2">
                  <c:v>95.31</c:v>
                </c:pt>
                <c:pt idx="3">
                  <c:v>85.39</c:v>
                </c:pt>
                <c:pt idx="4">
                  <c:v>81.010000000000005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F29-4AF9-8E7D-EE1B392A3BD8}"/>
            </c:ext>
          </c:extLst>
        </c:ser>
        <c:ser>
          <c:idx val="1"/>
          <c:order val="1"/>
          <c:tx>
            <c:strRef>
              <c:f>'MCF7'!$A$14</c:f>
              <c:strCache>
                <c:ptCount val="1"/>
                <c:pt idx="0">
                  <c:v>AgNP from stem of Cryptolepis buchanani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'MCF7'!$B$14:$F$14</c:f>
              <c:numCache>
                <c:formatCode>General</c:formatCode>
                <c:ptCount val="5"/>
                <c:pt idx="0">
                  <c:v>87.53</c:v>
                </c:pt>
                <c:pt idx="1">
                  <c:v>80.42</c:v>
                </c:pt>
                <c:pt idx="2">
                  <c:v>75.31</c:v>
                </c:pt>
                <c:pt idx="3">
                  <c:v>70.63</c:v>
                </c:pt>
                <c:pt idx="4">
                  <c:v>61.7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F29-4AF9-8E7D-EE1B392A3BD8}"/>
            </c:ext>
          </c:extLst>
        </c:ser>
        <c:ser>
          <c:idx val="2"/>
          <c:order val="2"/>
          <c:tx>
            <c:strRef>
              <c:f>'MCF7'!$A$15</c:f>
              <c:strCache>
                <c:ptCount val="1"/>
                <c:pt idx="0">
                  <c:v>AgNP from leaf of Ehretia laevis Roxb
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'MCF7'!$B$15:$F$15</c:f>
              <c:numCache>
                <c:formatCode>General</c:formatCode>
                <c:ptCount val="5"/>
                <c:pt idx="0">
                  <c:v>83.72</c:v>
                </c:pt>
                <c:pt idx="1">
                  <c:v>81.39</c:v>
                </c:pt>
                <c:pt idx="2">
                  <c:v>79.649999999999991</c:v>
                </c:pt>
                <c:pt idx="3">
                  <c:v>56.97</c:v>
                </c:pt>
                <c:pt idx="4">
                  <c:v>32.550000000000004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F29-4AF9-8E7D-EE1B392A3BD8}"/>
            </c:ext>
          </c:extLst>
        </c:ser>
        <c:ser>
          <c:idx val="3"/>
          <c:order val="3"/>
          <c:tx>
            <c:strRef>
              <c:f>'MCF7'!$A$16</c:f>
              <c:strCache>
                <c:ptCount val="1"/>
                <c:pt idx="0">
                  <c:v>AgNP from leaf of Rauvolfia serpentina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'MCF7'!$B$16:$F$16</c:f>
              <c:numCache>
                <c:formatCode>General</c:formatCode>
                <c:ptCount val="5"/>
                <c:pt idx="0">
                  <c:v>82.4</c:v>
                </c:pt>
                <c:pt idx="1">
                  <c:v>65.28</c:v>
                </c:pt>
                <c:pt idx="2">
                  <c:v>63.730000000000011</c:v>
                </c:pt>
                <c:pt idx="3">
                  <c:v>57.51</c:v>
                </c:pt>
                <c:pt idx="4">
                  <c:v>29.01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F29-4AF9-8E7D-EE1B392A3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639168"/>
        <c:axId val="92193344"/>
      </c:lineChart>
      <c:catAx>
        <c:axId val="77639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Concentration of nano µg/ml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193344"/>
        <c:crosses val="autoZero"/>
        <c:auto val="1"/>
        <c:lblAlgn val="ctr"/>
        <c:lblOffset val="100"/>
        <c:noMultiLvlLbl val="0"/>
      </c:catAx>
      <c:valAx>
        <c:axId val="9219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Rate of survival</a:t>
                </a:r>
              </a:p>
              <a:p>
                <a:pPr algn="ctr" rtl="0"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763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571428571428577"/>
          <c:y val="0.74738167104111974"/>
          <c:w val="0.6575000000000002"/>
          <c:h val="0.24984055118110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HEla!$A$27</c:f>
              <c:strCache>
                <c:ptCount val="1"/>
                <c:pt idx="0">
                  <c:v>AgNP from leaf of Cryptolepis buchanani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</c:errBars>
          <c:cat>
            <c:strRef>
              <c:f>HEla!$B$26:$F$26</c:f>
              <c:strCache>
                <c:ptCount val="5"/>
                <c:pt idx="0">
                  <c:v>1 ug/ml</c:v>
                </c:pt>
                <c:pt idx="1">
                  <c:v>2.5 ug/ml</c:v>
                </c:pt>
                <c:pt idx="2">
                  <c:v>5 ug/ml</c:v>
                </c:pt>
                <c:pt idx="3">
                  <c:v>10 ug/ml</c:v>
                </c:pt>
                <c:pt idx="4">
                  <c:v>25 ug/ml</c:v>
                </c:pt>
              </c:strCache>
            </c:strRef>
          </c:cat>
          <c:val>
            <c:numRef>
              <c:f>HEla!$B$27:$F$27</c:f>
              <c:numCache>
                <c:formatCode>General</c:formatCode>
                <c:ptCount val="5"/>
                <c:pt idx="0">
                  <c:v>73.440000000000026</c:v>
                </c:pt>
                <c:pt idx="1">
                  <c:v>67.23</c:v>
                </c:pt>
                <c:pt idx="2">
                  <c:v>48.02</c:v>
                </c:pt>
                <c:pt idx="3">
                  <c:v>17.510000000000005</c:v>
                </c:pt>
                <c:pt idx="4">
                  <c:v>9.0400000000000009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88B-48AB-8A21-580C7B5B227E}"/>
            </c:ext>
          </c:extLst>
        </c:ser>
        <c:ser>
          <c:idx val="1"/>
          <c:order val="1"/>
          <c:tx>
            <c:strRef>
              <c:f>HEla!$A$28</c:f>
              <c:strCache>
                <c:ptCount val="1"/>
                <c:pt idx="0">
                  <c:v>AgNp from stem of Cryptolepis buchanani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</c:errBars>
          <c:val>
            <c:numRef>
              <c:f>HEla!$B$28:$F$28</c:f>
              <c:numCache>
                <c:formatCode>General</c:formatCode>
                <c:ptCount val="5"/>
                <c:pt idx="0">
                  <c:v>78.06</c:v>
                </c:pt>
                <c:pt idx="1">
                  <c:v>70.910000000000025</c:v>
                </c:pt>
                <c:pt idx="2">
                  <c:v>54.08</c:v>
                </c:pt>
                <c:pt idx="3">
                  <c:v>16.32</c:v>
                </c:pt>
                <c:pt idx="4">
                  <c:v>8.67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88B-48AB-8A21-580C7B5B227E}"/>
            </c:ext>
          </c:extLst>
        </c:ser>
        <c:ser>
          <c:idx val="2"/>
          <c:order val="2"/>
          <c:tx>
            <c:strRef>
              <c:f>HEla!$A$29</c:f>
              <c:strCache>
                <c:ptCount val="1"/>
                <c:pt idx="0">
                  <c:v>AgNP from leaf of Ehretia laevis Roxb
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</c:errBars>
          <c:val>
            <c:numRef>
              <c:f>HEla!$B$29:$F$29</c:f>
              <c:numCache>
                <c:formatCode>General</c:formatCode>
                <c:ptCount val="5"/>
                <c:pt idx="0">
                  <c:v>90.210000000000022</c:v>
                </c:pt>
                <c:pt idx="1">
                  <c:v>94.66</c:v>
                </c:pt>
                <c:pt idx="2">
                  <c:v>80.64</c:v>
                </c:pt>
                <c:pt idx="3">
                  <c:v>52.15</c:v>
                </c:pt>
                <c:pt idx="4">
                  <c:v>45.160000000000011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88B-48AB-8A21-580C7B5B227E}"/>
            </c:ext>
          </c:extLst>
        </c:ser>
        <c:ser>
          <c:idx val="3"/>
          <c:order val="3"/>
          <c:tx>
            <c:strRef>
              <c:f>HEla!$A$30</c:f>
              <c:strCache>
                <c:ptCount val="1"/>
                <c:pt idx="0">
                  <c:v>AgNP from leaf of Rauvolfia serpentina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percentage"/>
            <c:noEndCap val="0"/>
            <c:val val="5"/>
          </c:errBars>
          <c:val>
            <c:numRef>
              <c:f>HEla!$B$30:$F$30</c:f>
              <c:numCache>
                <c:formatCode>General</c:formatCode>
                <c:ptCount val="5"/>
                <c:pt idx="0">
                  <c:v>88.36999999999999</c:v>
                </c:pt>
                <c:pt idx="1">
                  <c:v>77.669999999999987</c:v>
                </c:pt>
                <c:pt idx="2">
                  <c:v>34.879999999999995</c:v>
                </c:pt>
                <c:pt idx="3">
                  <c:v>30.23</c:v>
                </c:pt>
                <c:pt idx="4">
                  <c:v>28.37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88B-48AB-8A21-580C7B5B2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905920"/>
        <c:axId val="92194496"/>
      </c:lineChart>
      <c:catAx>
        <c:axId val="77905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Concentration of the AgNP in ug/ml 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2194496"/>
        <c:crosses val="autoZero"/>
        <c:auto val="1"/>
        <c:lblAlgn val="ctr"/>
        <c:lblOffset val="100"/>
        <c:noMultiLvlLbl val="0"/>
      </c:catAx>
      <c:valAx>
        <c:axId val="9219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Rate of survival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79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of germination'!$G$12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'% of germination'!$H$11:$K$11</c:f>
              <c:strCache>
                <c:ptCount val="4"/>
                <c:pt idx="0">
                  <c:v>0 µg/ml</c:v>
                </c:pt>
                <c:pt idx="1">
                  <c:v>250µg/ml</c:v>
                </c:pt>
                <c:pt idx="2">
                  <c:v>500µg/ml</c:v>
                </c:pt>
                <c:pt idx="3">
                  <c:v>1000µg/ml</c:v>
                </c:pt>
              </c:strCache>
            </c:strRef>
          </c:cat>
          <c:val>
            <c:numRef>
              <c:f>'% of germination'!$H$12:$K$12</c:f>
              <c:numCache>
                <c:formatCode>General</c:formatCode>
                <c:ptCount val="4"/>
                <c:pt idx="1">
                  <c:v>56</c:v>
                </c:pt>
                <c:pt idx="2">
                  <c:v>76</c:v>
                </c:pt>
                <c:pt idx="3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84-438D-B8BF-C2DFE9233F48}"/>
            </c:ext>
          </c:extLst>
        </c:ser>
        <c:ser>
          <c:idx val="1"/>
          <c:order val="1"/>
          <c:tx>
            <c:strRef>
              <c:f>'% of germination'!$G$13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germination'!$H$13:$K$13</c:f>
              <c:numCache>
                <c:formatCode>General</c:formatCode>
                <c:ptCount val="4"/>
                <c:pt idx="1">
                  <c:v>60</c:v>
                </c:pt>
                <c:pt idx="2">
                  <c:v>80</c:v>
                </c:pt>
                <c:pt idx="3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84-438D-B8BF-C2DFE9233F48}"/>
            </c:ext>
          </c:extLst>
        </c:ser>
        <c:ser>
          <c:idx val="2"/>
          <c:order val="2"/>
          <c:tx>
            <c:strRef>
              <c:f>'% of germination'!$G$14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germination'!$H$14:$K$14</c:f>
              <c:numCache>
                <c:formatCode>General</c:formatCode>
                <c:ptCount val="4"/>
                <c:pt idx="1">
                  <c:v>68</c:v>
                </c:pt>
                <c:pt idx="2">
                  <c:v>84</c:v>
                </c:pt>
                <c:pt idx="3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984-438D-B8BF-C2DFE9233F48}"/>
            </c:ext>
          </c:extLst>
        </c:ser>
        <c:ser>
          <c:idx val="3"/>
          <c:order val="3"/>
          <c:tx>
            <c:strRef>
              <c:f>'% of germination'!$G$15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germination'!$H$15:$K$15</c:f>
              <c:numCache>
                <c:formatCode>General</c:formatCode>
                <c:ptCount val="4"/>
                <c:pt idx="1">
                  <c:v>64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984-438D-B8BF-C2DFE9233F48}"/>
            </c:ext>
          </c:extLst>
        </c:ser>
        <c:ser>
          <c:idx val="4"/>
          <c:order val="4"/>
          <c:tx>
            <c:strRef>
              <c:f>'% of germination'!$G$16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germination'!$H$16:$K$16</c:f>
              <c:numCache>
                <c:formatCode>General</c:formatCode>
                <c:ptCount val="4"/>
                <c:pt idx="0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84-438D-B8BF-C2DFE9233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8033408"/>
        <c:axId val="92196800"/>
      </c:barChart>
      <c:catAx>
        <c:axId val="78033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Concentration of  AgNP in µg/ml </a:t>
                </a:r>
              </a:p>
            </c:rich>
          </c:tx>
          <c:layout>
            <c:manualLayout>
              <c:xMode val="edge"/>
              <c:yMode val="edge"/>
              <c:x val="0.20108829179857671"/>
              <c:y val="0.9459625305457505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crossAx val="92196800"/>
        <c:crosses val="autoZero"/>
        <c:auto val="1"/>
        <c:lblAlgn val="ctr"/>
        <c:lblOffset val="100"/>
        <c:noMultiLvlLbl val="0"/>
      </c:catAx>
      <c:valAx>
        <c:axId val="92196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of Seed germination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033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931271477663171"/>
          <c:y val="8.5116300117657751E-2"/>
          <c:w val="0.2903780068728527"/>
          <c:h val="0.795284641143995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of germination'!$G$12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'% of germination'!$L$11:$O$11</c:f>
              <c:strCache>
                <c:ptCount val="4"/>
                <c:pt idx="0">
                  <c:v>0 µg/ml</c:v>
                </c:pt>
                <c:pt idx="1">
                  <c:v>250µg/ml</c:v>
                </c:pt>
                <c:pt idx="2">
                  <c:v>500µg/ml</c:v>
                </c:pt>
                <c:pt idx="3">
                  <c:v>1000µg/ml</c:v>
                </c:pt>
              </c:strCache>
            </c:strRef>
          </c:cat>
          <c:val>
            <c:numRef>
              <c:f>'% of germination'!$L$12:$O$12</c:f>
              <c:numCache>
                <c:formatCode>General</c:formatCode>
                <c:ptCount val="4"/>
                <c:pt idx="1">
                  <c:v>275.52</c:v>
                </c:pt>
                <c:pt idx="2">
                  <c:v>390.64000000000021</c:v>
                </c:pt>
                <c:pt idx="3">
                  <c:v>460.32000000000005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73-4CC5-B3BA-1F27F6C955EA}"/>
            </c:ext>
          </c:extLst>
        </c:ser>
        <c:ser>
          <c:idx val="1"/>
          <c:order val="1"/>
          <c:tx>
            <c:strRef>
              <c:f>'% of germination'!$G$13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germination'!$L$13:$O$13</c:f>
              <c:numCache>
                <c:formatCode>General</c:formatCode>
                <c:ptCount val="4"/>
                <c:pt idx="1">
                  <c:v>346.8</c:v>
                </c:pt>
                <c:pt idx="2">
                  <c:v>490.4</c:v>
                </c:pt>
                <c:pt idx="3">
                  <c:v>559.43999999999971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73-4CC5-B3BA-1F27F6C955EA}"/>
            </c:ext>
          </c:extLst>
        </c:ser>
        <c:ser>
          <c:idx val="2"/>
          <c:order val="2"/>
          <c:tx>
            <c:strRef>
              <c:f>'% of germination'!$G$14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germination'!$L$14:$O$14</c:f>
              <c:numCache>
                <c:formatCode>General</c:formatCode>
                <c:ptCount val="4"/>
                <c:pt idx="1">
                  <c:v>425</c:v>
                </c:pt>
                <c:pt idx="2">
                  <c:v>580.43999999999971</c:v>
                </c:pt>
                <c:pt idx="3">
                  <c:v>691.83999999999958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73-4CC5-B3BA-1F27F6C955EA}"/>
            </c:ext>
          </c:extLst>
        </c:ser>
        <c:ser>
          <c:idx val="3"/>
          <c:order val="3"/>
          <c:tx>
            <c:strRef>
              <c:f>'% of germination'!$G$15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germination'!$L$15:$O$15</c:f>
              <c:numCache>
                <c:formatCode>General</c:formatCode>
                <c:ptCount val="4"/>
                <c:pt idx="1">
                  <c:v>414.71999999999986</c:v>
                </c:pt>
                <c:pt idx="2">
                  <c:v>491.04</c:v>
                </c:pt>
                <c:pt idx="3">
                  <c:v>633.59999999999991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73-4CC5-B3BA-1F27F6C955EA}"/>
            </c:ext>
          </c:extLst>
        </c:ser>
        <c:ser>
          <c:idx val="4"/>
          <c:order val="4"/>
          <c:tx>
            <c:strRef>
              <c:f>'% of germination'!$G$16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germination'!$L$16:$O$16</c:f>
              <c:numCache>
                <c:formatCode>General</c:formatCode>
                <c:ptCount val="4"/>
                <c:pt idx="0">
                  <c:v>226.8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673-4CC5-B3BA-1F27F6C95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8035456"/>
        <c:axId val="92200256"/>
      </c:barChart>
      <c:catAx>
        <c:axId val="78035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 AgNP in µg/ml 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0.21922811932162334"/>
              <c:y val="0.9120402298850574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crossAx val="92200256"/>
        <c:crosses val="autoZero"/>
        <c:auto val="1"/>
        <c:lblAlgn val="ctr"/>
        <c:lblOffset val="100"/>
        <c:noMultiLvlLbl val="0"/>
      </c:catAx>
      <c:valAx>
        <c:axId val="922002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Vigour Index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0354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74762770038394"/>
          <c:y val="0.1367515159742963"/>
          <c:w val="0.24903442358166783"/>
          <c:h val="0.74373812109693149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of germination'!$G$12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'% of germination'!$P$11:$S$11</c:f>
              <c:strCache>
                <c:ptCount val="4"/>
                <c:pt idx="0">
                  <c:v>0 µg/ml</c:v>
                </c:pt>
                <c:pt idx="1">
                  <c:v>250µg/ml</c:v>
                </c:pt>
                <c:pt idx="2">
                  <c:v>500µg/ml</c:v>
                </c:pt>
                <c:pt idx="3">
                  <c:v>1000µg/ml</c:v>
                </c:pt>
              </c:strCache>
            </c:strRef>
          </c:cat>
          <c:val>
            <c:numRef>
              <c:f>'% of germination'!$P$12:$S$12</c:f>
              <c:numCache>
                <c:formatCode>General</c:formatCode>
                <c:ptCount val="4"/>
                <c:pt idx="1">
                  <c:v>2.69</c:v>
                </c:pt>
                <c:pt idx="2">
                  <c:v>2.8499999999999988</c:v>
                </c:pt>
                <c:pt idx="3">
                  <c:v>3.04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B5-4A68-AF4A-F3521CD48C54}"/>
            </c:ext>
          </c:extLst>
        </c:ser>
        <c:ser>
          <c:idx val="1"/>
          <c:order val="1"/>
          <c:tx>
            <c:strRef>
              <c:f>'% of germination'!$G$13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germination'!$P$13:$S$13</c:f>
              <c:numCache>
                <c:formatCode>General</c:formatCode>
                <c:ptCount val="4"/>
                <c:pt idx="1">
                  <c:v>3.3699999999999997</c:v>
                </c:pt>
                <c:pt idx="2">
                  <c:v>3.54</c:v>
                </c:pt>
                <c:pt idx="3">
                  <c:v>3.7800000000000002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B5-4A68-AF4A-F3521CD48C54}"/>
            </c:ext>
          </c:extLst>
        </c:ser>
        <c:ser>
          <c:idx val="2"/>
          <c:order val="2"/>
          <c:tx>
            <c:strRef>
              <c:f>'% of germination'!$G$14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germination'!$P$14:$S$14</c:f>
              <c:numCache>
                <c:formatCode>General</c:formatCode>
                <c:ptCount val="4"/>
                <c:pt idx="1">
                  <c:v>4.07</c:v>
                </c:pt>
                <c:pt idx="2">
                  <c:v>4.67</c:v>
                </c:pt>
                <c:pt idx="3">
                  <c:v>5.18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B5-4A68-AF4A-F3521CD48C54}"/>
            </c:ext>
          </c:extLst>
        </c:ser>
        <c:ser>
          <c:idx val="3"/>
          <c:order val="3"/>
          <c:tx>
            <c:strRef>
              <c:f>'% of germination'!$G$15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germination'!$P$15:$S$15</c:f>
              <c:numCache>
                <c:formatCode>General</c:formatCode>
                <c:ptCount val="4"/>
                <c:pt idx="1">
                  <c:v>4.29</c:v>
                </c:pt>
                <c:pt idx="2">
                  <c:v>4.54</c:v>
                </c:pt>
                <c:pt idx="3">
                  <c:v>4.72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EB5-4A68-AF4A-F3521CD48C54}"/>
            </c:ext>
          </c:extLst>
        </c:ser>
        <c:ser>
          <c:idx val="4"/>
          <c:order val="4"/>
          <c:tx>
            <c:strRef>
              <c:f>'% of germination'!$G$16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germination'!$P$16</c:f>
              <c:numCache>
                <c:formatCode>General</c:formatCode>
                <c:ptCount val="1"/>
                <c:pt idx="0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EB5-4A68-AF4A-F3521CD48C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8221824"/>
        <c:axId val="92292800"/>
      </c:barChart>
      <c:catAx>
        <c:axId val="78221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 AgNP in µg/ml 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0.20444984818074227"/>
              <c:y val="0.91049707602339203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crossAx val="92292800"/>
        <c:crosses val="autoZero"/>
        <c:auto val="1"/>
        <c:lblAlgn val="ctr"/>
        <c:lblOffset val="100"/>
        <c:noMultiLvlLbl val="0"/>
      </c:catAx>
      <c:valAx>
        <c:axId val="92292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Root length in cm</a:t>
                </a:r>
              </a:p>
            </c:rich>
          </c:tx>
          <c:layout>
            <c:manualLayout>
              <c:xMode val="edge"/>
              <c:yMode val="edge"/>
              <c:x val="6.5359477124183061E-3"/>
              <c:y val="0.269900078279688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8221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531032885595123"/>
          <c:y val="0.10415342818989731"/>
          <c:w val="0.29325176264731617"/>
          <c:h val="0.7916931436202056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'% of germination'!$G$12</c:f>
              <c:strCache>
                <c:ptCount val="1"/>
                <c:pt idx="0">
                  <c:v>AgNP from leaf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cat>
            <c:strRef>
              <c:f>'% of germination'!$T$11:$W$11</c:f>
              <c:strCache>
                <c:ptCount val="4"/>
                <c:pt idx="0">
                  <c:v>0 µg/ml</c:v>
                </c:pt>
                <c:pt idx="1">
                  <c:v>250µg/ml</c:v>
                </c:pt>
                <c:pt idx="2">
                  <c:v>500µg/ml</c:v>
                </c:pt>
                <c:pt idx="3">
                  <c:v>1000µg/ml</c:v>
                </c:pt>
              </c:strCache>
            </c:strRef>
          </c:cat>
          <c:val>
            <c:numRef>
              <c:f>'% of germination'!$T$12:$W$12</c:f>
              <c:numCache>
                <c:formatCode>General</c:formatCode>
                <c:ptCount val="4"/>
                <c:pt idx="1">
                  <c:v>2.23</c:v>
                </c:pt>
                <c:pt idx="2">
                  <c:v>2.29</c:v>
                </c:pt>
                <c:pt idx="3">
                  <c:v>2.44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F99-4821-A22A-0B2238DBAEC3}"/>
            </c:ext>
          </c:extLst>
        </c:ser>
        <c:ser>
          <c:idx val="1"/>
          <c:order val="1"/>
          <c:tx>
            <c:strRef>
              <c:f>'% of germination'!$G$13</c:f>
              <c:strCache>
                <c:ptCount val="1"/>
                <c:pt idx="0">
                  <c:v>AgNP from stem of Cryptolepis buchanani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germination'!$T$13:$W$13</c:f>
              <c:numCache>
                <c:formatCode>General</c:formatCode>
                <c:ptCount val="4"/>
                <c:pt idx="1">
                  <c:v>2.4099999999999997</c:v>
                </c:pt>
                <c:pt idx="2">
                  <c:v>2.59</c:v>
                </c:pt>
                <c:pt idx="3">
                  <c:v>2.88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F99-4821-A22A-0B2238DBAEC3}"/>
            </c:ext>
          </c:extLst>
        </c:ser>
        <c:ser>
          <c:idx val="2"/>
          <c:order val="2"/>
          <c:tx>
            <c:strRef>
              <c:f>'% of germination'!$G$14</c:f>
              <c:strCache>
                <c:ptCount val="1"/>
                <c:pt idx="0">
                  <c:v>AgNP from leaf of Ehretia laevis Roxb
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germination'!$T$14:$W$14</c:f>
              <c:numCache>
                <c:formatCode>General</c:formatCode>
                <c:ptCount val="4"/>
                <c:pt idx="1">
                  <c:v>2.1800000000000002</c:v>
                </c:pt>
                <c:pt idx="2">
                  <c:v>2.2400000000000002</c:v>
                </c:pt>
                <c:pt idx="3">
                  <c:v>2.34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F99-4821-A22A-0B2238DBAEC3}"/>
            </c:ext>
          </c:extLst>
        </c:ser>
        <c:ser>
          <c:idx val="3"/>
          <c:order val="3"/>
          <c:tx>
            <c:strRef>
              <c:f>'% of germination'!$G$15</c:f>
              <c:strCache>
                <c:ptCount val="1"/>
                <c:pt idx="0">
                  <c:v>AgNP from leaf of Rauvolfia serpentina 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germination'!$T$15:$W$15</c:f>
              <c:numCache>
                <c:formatCode>General</c:formatCode>
                <c:ptCount val="4"/>
                <c:pt idx="1">
                  <c:v>2.19</c:v>
                </c:pt>
                <c:pt idx="2">
                  <c:v>2.2799999999999998</c:v>
                </c:pt>
                <c:pt idx="3">
                  <c:v>2.48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F99-4821-A22A-0B2238DBAEC3}"/>
            </c:ext>
          </c:extLst>
        </c:ser>
        <c:ser>
          <c:idx val="4"/>
          <c:order val="4"/>
          <c:tx>
            <c:strRef>
              <c:f>'% of germination'!$G$16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percentage"/>
            <c:noEndCap val="0"/>
            <c:val val="5"/>
          </c:errBars>
          <c:val>
            <c:numRef>
              <c:f>'% of germination'!$T$16</c:f>
              <c:numCache>
                <c:formatCode>General</c:formatCode>
                <c:ptCount val="1"/>
                <c:pt idx="0">
                  <c:v>1.6800000000000006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F99-4821-A22A-0B2238DBA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78223872"/>
        <c:axId val="92295680"/>
      </c:barChart>
      <c:catAx>
        <c:axId val="782238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 AgNP in µg/ml </a:t>
                </a:r>
              </a:p>
              <a:p>
                <a:pPr algn="ctr" rtl="0">
                  <a:defRPr/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0.20085808580858086"/>
              <c:y val="0.8918417229096367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crossAx val="92295680"/>
        <c:crosses val="autoZero"/>
        <c:auto val="1"/>
        <c:lblAlgn val="ctr"/>
        <c:lblOffset val="100"/>
        <c:noMultiLvlLbl val="0"/>
      </c:catAx>
      <c:valAx>
        <c:axId val="922956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Shoot length in cm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82238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235103037862865"/>
          <c:y val="8.8156167979002734E-2"/>
          <c:w val="0.30609781450586021"/>
          <c:h val="0.82368766404199489"/>
        </c:manualLayout>
      </c:layout>
      <c:overlay val="0"/>
      <c:txPr>
        <a:bodyPr/>
        <a:lstStyle/>
        <a:p>
          <a:pPr>
            <a:defRPr i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5FBBC-444C-40E5-933D-665D1A69BD98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C43DB-DF80-4013-AC8D-402B528613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5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/>
            <a:fld id="{5C7F9F37-159D-4605-8A8E-247B2CC83E63}" type="slidenum">
              <a:rPr lang="en-IN" altLang="en-US">
                <a:solidFill>
                  <a:srgbClr val="000000"/>
                </a:solidFill>
                <a:cs typeface="DejaVu Sans" pitchFamily="34" charset="0"/>
              </a:rPr>
              <a:pPr eaLnBrk="1" hangingPunct="1"/>
              <a:t>7</a:t>
            </a:fld>
            <a:endParaRPr lang="en-IN" altLang="en-US">
              <a:solidFill>
                <a:srgbClr val="000000"/>
              </a:solidFill>
              <a:cs typeface="DejaVu Sans" pitchFamily="34" charset="0"/>
            </a:endParaRPr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685800"/>
            <a:ext cx="5486400" cy="3429000"/>
          </a:xfrm>
          <a:solidFill>
            <a:srgbClr val="FFFFFF"/>
          </a:solidFill>
          <a:ln/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326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C43DB-DF80-4013-AC8D-402B528613E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7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4800" y="508001"/>
            <a:ext cx="8382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Synthesis and characterization of green nanoparticles and</a:t>
            </a:r>
            <a:r>
              <a:rPr kumimoji="0" lang="en-US" altLang="ko-K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</a:t>
            </a:r>
            <a:r>
              <a:rPr kumimoji="0" lang="en-US" altLang="ko-K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their effect on seed germination.</a:t>
            </a:r>
            <a:r>
              <a:rPr kumimoji="0" lang="en-US" altLang="ko-K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1841501"/>
            <a:ext cx="8229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Sudipta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Panja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,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Kalyani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Khanra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,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Indranil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Choudhuri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, and Nandan Bhattacharyya</a:t>
            </a:r>
            <a:endParaRPr kumimoji="0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Batang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Department of Biotechnology, Panskura Banamali College; Panskura RS; PIN 721152; </a:t>
            </a:r>
            <a:r>
              <a:rPr kumimoji="0" lang="en-US" altLang="ko-K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Purba</a:t>
            </a:r>
            <a:r>
              <a:rPr kumimoji="0" lang="en-US" altLang="ko-K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Batang"/>
                <a:cs typeface="Arial" pitchFamily="34" charset="0"/>
              </a:rPr>
              <a:t> Medinipur; West Bengal; INDIA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865"/>
            <a:ext cx="8077200" cy="34263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Introduction</a:t>
            </a:r>
            <a:br>
              <a:rPr lang="en-US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71501"/>
            <a:ext cx="6019800" cy="5259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313" indent="-341313">
              <a:spcBef>
                <a:spcPts val="6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What is nanoparticle?</a:t>
            </a:r>
          </a:p>
          <a:p>
            <a:pPr marL="341313" indent="-341313" algn="just"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Nanoparticle is defined as a cluster of atom between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 100 nanometer in size that behaves like a whole unit with respect to its all properties.  Nanoparticle is one of the most important gifts of science in modern era.</a:t>
            </a:r>
            <a:endParaRPr lang="en-US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4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Nanoparticle have superior properties than the bulk substances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Mechanical strength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Thermal stability 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Catalytic activity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Electrical conductivity 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	Magnetic properties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High driving force for diffusion due to its high surface area  to volume ratio</a:t>
            </a:r>
          </a:p>
          <a:p>
            <a:pPr marL="741363" lvl="1" indent="-284163">
              <a:lnSpc>
                <a:spcPct val="120000"/>
              </a:lnSpc>
              <a:spcBef>
                <a:spcPts val="400"/>
              </a:spcBef>
              <a:buFont typeface="Wingdings" pitchFamily="2" charset="2"/>
              <a:buChar char="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surface </a:t>
            </a:r>
            <a:r>
              <a:rPr lang="en-US" sz="16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plasmon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resonance</a:t>
            </a:r>
          </a:p>
          <a:p>
            <a:pPr marL="0" lvl="1" indent="339725">
              <a:lnSpc>
                <a:spcPct val="120000"/>
              </a:lnSpc>
              <a:spcBef>
                <a:spcPts val="4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Application of  nanoparticles</a:t>
            </a: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702025" y="698500"/>
            <a:ext cx="2060975" cy="4836008"/>
            <a:chOff x="4414" y="288"/>
            <a:chExt cx="1153" cy="3557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4416" y="288"/>
              <a:ext cx="1151" cy="3503"/>
            </a:xfrm>
            <a:prstGeom prst="rect">
              <a:avLst/>
            </a:prstGeom>
            <a:solidFill>
              <a:srgbClr val="FFFFCC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830" y="2089"/>
              <a:ext cx="73" cy="134"/>
            </a:xfrm>
            <a:prstGeom prst="rect">
              <a:avLst/>
            </a:prstGeom>
            <a:gradFill rotWithShape="0">
              <a:gsLst>
                <a:gs pos="0">
                  <a:srgbClr val="A603AB"/>
                </a:gs>
                <a:gs pos="100000">
                  <a:srgbClr val="A603AB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4831" y="2060"/>
              <a:ext cx="71" cy="39"/>
            </a:xfrm>
            <a:prstGeom prst="rect">
              <a:avLst/>
            </a:pr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V="1">
              <a:off x="4532" y="2448"/>
              <a:ext cx="0" cy="867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4529" y="1222"/>
              <a:ext cx="0" cy="873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424" y="1342"/>
              <a:ext cx="187" cy="621"/>
            </a:xfrm>
            <a:prstGeom prst="rect">
              <a:avLst/>
            </a:pr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 vert="eaVert" lIns="82080" tIns="41040" rIns="82080" bIns="4104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Microworld</a:t>
              </a:r>
              <a:endPara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4894" y="3610"/>
              <a:ext cx="321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0.1 nm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900" y="3187"/>
              <a:ext cx="620" cy="3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 nanometer (nm)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4889" y="2764"/>
              <a:ext cx="377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0.01 m</a:t>
              </a: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 nm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4894" y="2358"/>
              <a:ext cx="340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0.1 m</a:t>
              </a: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100 nm</a:t>
              </a: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4939" y="1971"/>
              <a:ext cx="615" cy="3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 micrometer (m)</a:t>
              </a: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4916" y="1548"/>
              <a:ext cx="370" cy="43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0.01 mm</a:t>
              </a: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 m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4916" y="1143"/>
              <a:ext cx="370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0.1 mm</a:t>
              </a: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100 m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4939" y="779"/>
              <a:ext cx="562" cy="3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 millimeter (mm</a:t>
              </a:r>
              <a:r>
                <a:rPr lang="en-US" sz="11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4916" y="334"/>
              <a:ext cx="495" cy="31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 cm</a:t>
              </a:r>
            </a:p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 mm</a:t>
              </a: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4570" y="366"/>
              <a:ext cx="301" cy="1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1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-2</a:t>
              </a:r>
              <a:r>
                <a:rPr lang="en-US" sz="11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4570" y="771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-3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4570" y="1176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-4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4570" y="1580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-5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4570" y="1984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-6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4570" y="2390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-7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4570" y="2794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-8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4570" y="3199"/>
              <a:ext cx="396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-9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4547" y="3603"/>
              <a:ext cx="434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82080" tIns="41040" rIns="82080" bIns="41040">
              <a:spAutoFit/>
            </a:bodyPr>
            <a:lstStyle/>
            <a:p>
              <a:pPr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  <a:r>
                <a:rPr lang="en-US" sz="1600" b="1" baseline="34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-10</a:t>
              </a:r>
              <a:r>
                <a:rPr lang="en-US" sz="16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 m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4414" y="2587"/>
              <a:ext cx="187" cy="600"/>
            </a:xfrm>
            <a:prstGeom prst="rect">
              <a:avLst/>
            </a:pr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 vert="eaVert" wrap="square" lIns="82080" tIns="41040" rIns="82080" bIns="41040">
              <a:spAutoFit/>
            </a:bodyPr>
            <a:lstStyle/>
            <a:p>
              <a:pPr algn="ct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1100" b="1" dirty="0" err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Nanoworld</a:t>
              </a:r>
              <a:endParaRPr lang="en-US" sz="1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4830" y="1118"/>
              <a:ext cx="73" cy="973"/>
            </a:xfrm>
            <a:prstGeom prst="rect">
              <a:avLst/>
            </a:prstGeom>
            <a:gradFill rotWithShape="0">
              <a:gsLst>
                <a:gs pos="0">
                  <a:srgbClr val="FF2D64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825" y="1648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4825" y="2053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825" y="1243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4830" y="358"/>
              <a:ext cx="73" cy="879"/>
            </a:xfrm>
            <a:prstGeom prst="rect">
              <a:avLst/>
            </a:prstGeom>
            <a:gradFill rotWithShape="0">
              <a:gsLst>
                <a:gs pos="0">
                  <a:srgbClr val="96969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825" y="839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4825" y="433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4830" y="2767"/>
              <a:ext cx="72" cy="1011"/>
            </a:xfrm>
            <a:prstGeom prst="rect">
              <a:avLst/>
            </a:prstGeom>
            <a:gradFill rotWithShape="0">
              <a:gsLst>
                <a:gs pos="0">
                  <a:srgbClr val="FFFFCC"/>
                </a:gs>
                <a:gs pos="50000">
                  <a:srgbClr val="969696"/>
                </a:gs>
                <a:gs pos="100000">
                  <a:srgbClr val="FFFFCC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4830" y="2231"/>
              <a:ext cx="72" cy="651"/>
            </a:xfrm>
            <a:prstGeom prst="rect">
              <a:avLst/>
            </a:prstGeom>
            <a:gradFill rotWithShape="0">
              <a:gsLst>
                <a:gs pos="0">
                  <a:srgbClr val="FFFFCC"/>
                </a:gs>
                <a:gs pos="100000">
                  <a:srgbClr val="9900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4825" y="2863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825" y="427"/>
              <a:ext cx="0" cy="3254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4825" y="2457"/>
              <a:ext cx="104" cy="0"/>
            </a:xfrm>
            <a:prstGeom prst="line">
              <a:avLst/>
            </a:prstGeom>
            <a:noFill/>
            <a:ln w="2232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10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4000"/>
            <a:ext cx="8077200" cy="1016000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Why did we use plant as a starting materials for synthesis of nanoparticles</a:t>
            </a:r>
            <a:r>
              <a:rPr lang="en-US" sz="2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Involves the use of less toxic chemicals.</a:t>
            </a:r>
          </a:p>
          <a:p>
            <a:pPr marL="341313" indent="-341313" algn="just">
              <a:spcBef>
                <a:spcPts val="600"/>
              </a:spcBef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biologically synthesized nanoparticles may be less toxic.</a:t>
            </a: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I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Eco-friendliness</a:t>
            </a:r>
          </a:p>
          <a:p>
            <a:pPr marL="341313" indent="-341313" algn="just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I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There are no maintenance as microbial culture.</a:t>
            </a:r>
          </a:p>
          <a:p>
            <a:pPr marL="341313" indent="-341313" algn="just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I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Cost effective</a:t>
            </a:r>
          </a:p>
          <a:p>
            <a:pPr marL="341313" indent="-341313" algn="just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 algn="just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I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plants is a good source of various phytochemicals which have good medicinal value.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865"/>
            <a:ext cx="8153400" cy="53313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Aim of the study</a:t>
            </a:r>
            <a:r>
              <a:rPr lang="en-IN" sz="2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IN" sz="2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IN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70000"/>
            <a:ext cx="8458200" cy="3835136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Synthesis of plant mediated silver nanoparticle which is cost effective.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Characterization of the silver nanoparticle by UV/VIS, TEM, XRD and FTIR.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Study of the antibacterial, antifungal, larvicidal activity of the nanoparticle</a:t>
            </a:r>
          </a:p>
          <a:p>
            <a:pPr marL="341313" indent="-341313">
              <a:spcBef>
                <a:spcPts val="6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N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Study of cytotoxicity of the silver nanoparticle in cancer cell by MTT assay.</a:t>
            </a:r>
          </a:p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ü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Study the effects of the nanoparticles  on the seed germination.</a:t>
            </a:r>
          </a:p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1313" indent="-341313"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865"/>
            <a:ext cx="8077200" cy="342635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Synthesis of plant mediated silver nanoparticles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610600" cy="4635500"/>
          </a:xfrm>
        </p:spPr>
        <p:txBody>
          <a:bodyPr/>
          <a:lstStyle/>
          <a:p>
            <a:pPr marL="341313" indent="-341313" algn="just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synthesis of silver nanoparticles from plant extract by using 1mM silver nitrate solution </a:t>
            </a:r>
          </a:p>
          <a:p>
            <a:pPr marL="341313" indent="-341313" algn="just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Hydrothermal process.</a:t>
            </a:r>
          </a:p>
          <a:p>
            <a:pPr marL="341313" indent="-341313" algn="just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plant biomass acts as both reducing agent and stabilizing agent and the solvent is aqueous solution.</a:t>
            </a:r>
          </a:p>
          <a:p>
            <a:pPr marL="341313" indent="-341313" algn="just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Washing of nanoparticle.</a:t>
            </a:r>
          </a:p>
          <a:p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Color change of the solution is the indication of synthesis of silver nanoparticles</a:t>
            </a:r>
          </a:p>
          <a:p>
            <a:endParaRPr lang="en-US" dirty="0"/>
          </a:p>
        </p:txBody>
      </p:sp>
      <p:pic>
        <p:nvPicPr>
          <p:cNvPr id="14338" name="Picture 2" descr="H:\Delhi\6L-1.JPG"/>
          <p:cNvPicPr>
            <a:picLocks noChangeAspect="1" noChangeArrowheads="1"/>
          </p:cNvPicPr>
          <p:nvPr/>
        </p:nvPicPr>
        <p:blipFill>
          <a:blip r:embed="rId2" cstate="print"/>
          <a:srcRect l="19093" t="9091" r="16809" b="12727"/>
          <a:stretch>
            <a:fillRect/>
          </a:stretch>
        </p:blipFill>
        <p:spPr bwMode="auto">
          <a:xfrm>
            <a:off x="381000" y="3238500"/>
            <a:ext cx="1828800" cy="139429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5800" y="3302000"/>
            <a:ext cx="317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1" y="33020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3302000"/>
            <a:ext cx="536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48260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Leaves  of </a:t>
            </a:r>
          </a:p>
          <a:p>
            <a:r>
              <a:rPr lang="en-US" sz="12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Cryptolepis buchanani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9" name="Picture 3" descr="H:\Delhi\6st-2.JPG"/>
          <p:cNvPicPr>
            <a:picLocks noChangeAspect="1" noChangeArrowheads="1"/>
          </p:cNvPicPr>
          <p:nvPr/>
        </p:nvPicPr>
        <p:blipFill>
          <a:blip r:embed="rId3" cstate="print"/>
          <a:srcRect l="25579" t="8047" r="19622" b="22514"/>
          <a:stretch>
            <a:fillRect/>
          </a:stretch>
        </p:blipFill>
        <p:spPr bwMode="auto">
          <a:xfrm>
            <a:off x="2362200" y="3238501"/>
            <a:ext cx="1763712" cy="139699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48000" y="3365500"/>
            <a:ext cx="470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3365500"/>
            <a:ext cx="462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8400" y="3302000"/>
            <a:ext cx="384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62201" y="4826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Stem  of </a:t>
            </a:r>
          </a:p>
          <a:p>
            <a:r>
              <a:rPr lang="en-US" sz="12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Cryptolepis buchanani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Picture 4" descr="H:\Delhi\8l-4.JPG"/>
          <p:cNvPicPr>
            <a:picLocks noChangeAspect="1" noChangeArrowheads="1"/>
          </p:cNvPicPr>
          <p:nvPr/>
        </p:nvPicPr>
        <p:blipFill>
          <a:blip r:embed="rId4" cstate="print"/>
          <a:srcRect l="13021" t="2170" r="15362" b="11754"/>
          <a:stretch>
            <a:fillRect/>
          </a:stretch>
        </p:blipFill>
        <p:spPr bwMode="auto">
          <a:xfrm>
            <a:off x="4267200" y="3238500"/>
            <a:ext cx="1859536" cy="13970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5029200" y="3365500"/>
            <a:ext cx="546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15000" y="3365500"/>
            <a:ext cx="462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95800" y="3365500"/>
            <a:ext cx="30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7200" y="482600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Leaves of </a:t>
            </a:r>
          </a:p>
          <a:p>
            <a:r>
              <a:rPr lang="en-US" sz="12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Ehretia laevis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Roxb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1" name="Picture 5" descr="H:\Delhi\17L2.JPG"/>
          <p:cNvPicPr>
            <a:picLocks noChangeAspect="1" noChangeArrowheads="1"/>
          </p:cNvPicPr>
          <p:nvPr/>
        </p:nvPicPr>
        <p:blipFill>
          <a:blip r:embed="rId5" cstate="print"/>
          <a:srcRect l="30370" t="12025" r="24687" b="22996"/>
          <a:stretch>
            <a:fillRect/>
          </a:stretch>
        </p:blipFill>
        <p:spPr bwMode="auto">
          <a:xfrm>
            <a:off x="6324601" y="3238501"/>
            <a:ext cx="1545771" cy="1396999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6934200" y="3302000"/>
            <a:ext cx="39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7467600" y="3302000"/>
            <a:ext cx="4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0" y="3302000"/>
            <a:ext cx="536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324601" y="4826001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Leaves of </a:t>
            </a:r>
          </a:p>
          <a:p>
            <a:r>
              <a:rPr lang="en-US" sz="12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Rauvolfia serpentina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1"/>
            <a:ext cx="8229600" cy="34925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Antibacterial and antifungal activity were studied by well diffusion method.</a:t>
            </a:r>
          </a:p>
          <a:p>
            <a:pPr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IN" sz="1800" dirty="0" smtClean="0">
                <a:latin typeface="Arial" pitchFamily="34" charset="0"/>
                <a:cs typeface="Arial" pitchFamily="34" charset="0"/>
              </a:rPr>
              <a:t>The larvicidal activity of the synthesized silver nanoparticle was tested against mosquito larvae of </a:t>
            </a:r>
            <a:r>
              <a:rPr lang="en-IN" sz="1800" i="1" dirty="0" smtClean="0">
                <a:latin typeface="Arial" pitchFamily="34" charset="0"/>
                <a:cs typeface="Arial" pitchFamily="34" charset="0"/>
              </a:rPr>
              <a:t>Aedes aegypti.</a:t>
            </a:r>
          </a:p>
          <a:p>
            <a:endParaRPr lang="en-IN" sz="1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IN" sz="1800" dirty="0" smtClean="0">
                <a:latin typeface="Arial" pitchFamily="34" charset="0"/>
                <a:cs typeface="Arial" pitchFamily="34" charset="0"/>
              </a:rPr>
              <a:t>Study of cytotoxicity  by MTT assay against MCF7 and HeLa cell line.</a:t>
            </a:r>
          </a:p>
          <a:p>
            <a:endParaRPr lang="en-IN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IN" sz="1800" dirty="0" smtClean="0">
                <a:latin typeface="Arial" pitchFamily="34" charset="0"/>
                <a:cs typeface="Arial" pitchFamily="34" charset="0"/>
              </a:rPr>
              <a:t>Study the effect on seed germination by using </a:t>
            </a:r>
            <a:r>
              <a:rPr lang="en-IN" sz="1800" i="1" dirty="0" smtClean="0">
                <a:latin typeface="Arial" pitchFamily="34" charset="0"/>
                <a:cs typeface="Arial" pitchFamily="34" charset="0"/>
              </a:rPr>
              <a:t>Lens culinaris.</a:t>
            </a:r>
          </a:p>
          <a:p>
            <a:endParaRPr lang="en-IN" sz="1800" i="1" dirty="0" smtClean="0">
              <a:latin typeface="Arial" pitchFamily="34" charset="0"/>
              <a:cs typeface="Arial" pitchFamily="34" charset="0"/>
            </a:endParaRPr>
          </a:p>
          <a:p>
            <a:endParaRPr lang="en-US" sz="18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5791200" y="952500"/>
            <a:ext cx="2971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Fig A. Nanoparticle from  </a:t>
            </a:r>
          </a:p>
          <a:p>
            <a:pPr>
              <a:spcBef>
                <a:spcPts val="400"/>
              </a:spcBef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cs typeface="Arial" pitchFamily="34" charset="0"/>
              </a:rPr>
              <a:t> Cryptolepis buchanani</a:t>
            </a:r>
          </a:p>
          <a:p>
            <a:pPr>
              <a:spcBef>
                <a:spcPts val="400"/>
              </a:spcBef>
            </a:pPr>
            <a:endParaRPr lang="en-US" altLang="en-US" sz="1600" i="1" dirty="0" smtClean="0">
              <a:solidFill>
                <a:srgbClr val="000000"/>
              </a:solidFill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Fig B. Nanoparticle from     </a:t>
            </a:r>
          </a:p>
          <a:p>
            <a:pPr>
              <a:spcBef>
                <a:spcPts val="400"/>
              </a:spcBef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stem extract of</a:t>
            </a:r>
          </a:p>
          <a:p>
            <a:pPr>
              <a:spcBef>
                <a:spcPts val="400"/>
              </a:spcBef>
            </a:pP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en-US" sz="1600" i="1" dirty="0" smtClean="0">
                <a:solidFill>
                  <a:srgbClr val="000000"/>
                </a:solidFill>
                <a:cs typeface="Arial" pitchFamily="34" charset="0"/>
              </a:rPr>
              <a:t>Cryptolepis buchanani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</a:pPr>
            <a:endParaRPr lang="en-US" altLang="en-US" sz="1600" dirty="0" smtClean="0">
              <a:solidFill>
                <a:srgbClr val="000000"/>
              </a:solidFill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Fig C. Nanoparticle from  </a:t>
            </a:r>
          </a:p>
          <a:p>
            <a:pPr>
              <a:spcBef>
                <a:spcPts val="400"/>
              </a:spcBef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cs typeface="Arial" pitchFamily="34" charset="0"/>
              </a:rPr>
              <a:t> Ehretia laevis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 Roxb</a:t>
            </a:r>
          </a:p>
          <a:p>
            <a:pPr>
              <a:spcBef>
                <a:spcPts val="400"/>
              </a:spcBef>
            </a:pPr>
            <a:endParaRPr lang="en-US" altLang="en-US" sz="1600" dirty="0" smtClean="0">
              <a:solidFill>
                <a:srgbClr val="000000"/>
              </a:solidFill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Fig D. Nanoparticle from  </a:t>
            </a:r>
          </a:p>
          <a:p>
            <a:pPr>
              <a:spcBef>
                <a:spcPts val="400"/>
              </a:spcBef>
            </a:pPr>
            <a:r>
              <a:rPr lang="en-IN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sz="1600" i="1" dirty="0" smtClean="0">
                <a:solidFill>
                  <a:srgbClr val="000000"/>
                </a:solidFill>
                <a:cs typeface="Arial" pitchFamily="34" charset="0"/>
              </a:rPr>
              <a:t> Rauvolfia serpentina</a:t>
            </a:r>
            <a:r>
              <a:rPr lang="en-US" altLang="en-US" sz="1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 eaLnBrk="1" hangingPunct="1">
              <a:spcBef>
                <a:spcPts val="400"/>
              </a:spcBef>
              <a:buClrTx/>
              <a:buFontTx/>
              <a:buNone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457200" y="5296959"/>
            <a:ext cx="2133600" cy="30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endParaRPr lang="en-US" altLang="en-US" sz="1200">
              <a:solidFill>
                <a:srgbClr val="898989"/>
              </a:solidFill>
            </a:endParaRPr>
          </a:p>
        </p:txBody>
      </p:sp>
      <p:grpSp>
        <p:nvGrpSpPr>
          <p:cNvPr id="21510" name="Group 5"/>
          <p:cNvGrpSpPr>
            <a:grpSpLocks/>
          </p:cNvGrpSpPr>
          <p:nvPr/>
        </p:nvGrpSpPr>
        <p:grpSpPr bwMode="auto">
          <a:xfrm>
            <a:off x="457200" y="1333500"/>
            <a:ext cx="2427288" cy="1840178"/>
            <a:chOff x="288" y="1008"/>
            <a:chExt cx="1529" cy="1391"/>
          </a:xfrm>
        </p:grpSpPr>
        <p:pic>
          <p:nvPicPr>
            <p:cNvPr id="2151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008"/>
              <a:ext cx="1529" cy="1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1520" name="Text Box 7"/>
            <p:cNvSpPr txBox="1">
              <a:spLocks noChangeArrowheads="1"/>
            </p:cNvSpPr>
            <p:nvPr/>
          </p:nvSpPr>
          <p:spPr bwMode="auto">
            <a:xfrm>
              <a:off x="288" y="1008"/>
              <a:ext cx="1529" cy="1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/>
            </a:p>
          </p:txBody>
        </p:sp>
      </p:grp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1527176" y="3048000"/>
            <a:ext cx="335646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IN" altLang="en-US">
                <a:solidFill>
                  <a:srgbClr val="000000"/>
                </a:solidFill>
              </a:rPr>
              <a:t>A</a:t>
            </a:r>
          </a:p>
        </p:txBody>
      </p:sp>
      <p:pic>
        <p:nvPicPr>
          <p:cNvPr id="2151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1333500"/>
            <a:ext cx="2728913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4422776" y="3048000"/>
            <a:ext cx="335646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IN" altLang="en-US">
                <a:solidFill>
                  <a:srgbClr val="000000"/>
                </a:solidFill>
              </a:rPr>
              <a:t>B</a:t>
            </a:r>
          </a:p>
        </p:txBody>
      </p:sp>
      <p:pic>
        <p:nvPicPr>
          <p:cNvPr id="21514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92500"/>
            <a:ext cx="24384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15" name="Text Box 12"/>
          <p:cNvSpPr txBox="1">
            <a:spLocks noChangeArrowheads="1"/>
          </p:cNvSpPr>
          <p:nvPr/>
        </p:nvSpPr>
        <p:spPr bwMode="auto">
          <a:xfrm>
            <a:off x="1450975" y="5080000"/>
            <a:ext cx="34847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IN" altLang="en-US">
                <a:solidFill>
                  <a:srgbClr val="000000"/>
                </a:solidFill>
              </a:rPr>
              <a:t>C</a:t>
            </a:r>
          </a:p>
        </p:txBody>
      </p:sp>
      <p:pic>
        <p:nvPicPr>
          <p:cNvPr id="2151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492500"/>
            <a:ext cx="2743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1517" name="Text Box 14"/>
          <p:cNvSpPr txBox="1">
            <a:spLocks noChangeArrowheads="1"/>
          </p:cNvSpPr>
          <p:nvPr/>
        </p:nvSpPr>
        <p:spPr bwMode="auto">
          <a:xfrm>
            <a:off x="4038600" y="5143500"/>
            <a:ext cx="4572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WenQuanYi Micro Hei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IN" altLang="en-US">
                <a:solidFill>
                  <a:srgbClr val="000000"/>
                </a:solidFill>
              </a:rPr>
              <a:t>D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" y="254001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Characterization of the synthesized nanoparticles by   UV -VIS</a:t>
            </a:r>
          </a:p>
        </p:txBody>
      </p:sp>
    </p:spTree>
    <p:extLst>
      <p:ext uri="{BB962C8B-B14F-4D97-AF65-F5344CB8AC3E}">
        <p14:creationId xmlns:p14="http://schemas.microsoft.com/office/powerpoint/2010/main" val="27239562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865"/>
            <a:ext cx="8153400" cy="59663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Characterization of the synthesized nanoparticles </a:t>
            </a: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 TEM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25943"/>
            <a:ext cx="2514600" cy="209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2542" y="302144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46" y="921977"/>
            <a:ext cx="762000" cy="635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72200" y="749538"/>
            <a:ext cx="2698892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A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</a:t>
            </a: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</a:t>
            </a:r>
          </a:p>
          <a:p>
            <a:pPr>
              <a:spcBef>
                <a:spcPts val="400"/>
              </a:spcBef>
            </a:pP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Cryptolepis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buchanani</a:t>
            </a:r>
          </a:p>
          <a:p>
            <a:pPr>
              <a:spcBef>
                <a:spcPts val="400"/>
              </a:spcBef>
            </a:pPr>
            <a:endParaRPr lang="en-US" altLang="en-US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B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stem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of</a:t>
            </a:r>
          </a:p>
          <a:p>
            <a:pPr>
              <a:spcBef>
                <a:spcPts val="400"/>
              </a:spcBef>
            </a:pP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Cryptolepis buchanani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</a:pPr>
            <a:endParaRPr lang="en-US" alt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C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of</a:t>
            </a:r>
          </a:p>
          <a:p>
            <a:pPr>
              <a:spcBef>
                <a:spcPts val="400"/>
              </a:spcBef>
            </a:pP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Ehretia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laevis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Roxb</a:t>
            </a:r>
          </a:p>
          <a:p>
            <a:pPr>
              <a:spcBef>
                <a:spcPts val="400"/>
              </a:spcBef>
            </a:pPr>
            <a:endParaRPr lang="en-US" alt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D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</a:t>
            </a: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extract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</a:t>
            </a:r>
          </a:p>
          <a:p>
            <a:pPr>
              <a:spcBef>
                <a:spcPts val="400"/>
              </a:spcBef>
            </a:pP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Rauvolfia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serpentina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987" y="925943"/>
            <a:ext cx="2514600" cy="209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56016" y="921977"/>
            <a:ext cx="762000" cy="635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33393" y="30450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6" y="3316699"/>
            <a:ext cx="2529625" cy="21080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6" y="3329220"/>
            <a:ext cx="624625" cy="52052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19011" y="540722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06912" y="539767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257" y="3329219"/>
            <a:ext cx="2587330" cy="20955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" t="64444" r="47778" b="4444"/>
          <a:stretch/>
        </p:blipFill>
        <p:spPr>
          <a:xfrm>
            <a:off x="5049194" y="3352861"/>
            <a:ext cx="700150" cy="49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4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1"/>
            <a:ext cx="8229600" cy="5334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Characterization of the synthesized nanoparticles </a:t>
            </a: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 FTIR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25501"/>
            <a:ext cx="3112044" cy="196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8933" y="266272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139" y="849007"/>
            <a:ext cx="3073470" cy="1944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20597" y="266272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59" y="3175000"/>
            <a:ext cx="3128459" cy="19788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47800" y="53340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978" y="3167496"/>
            <a:ext cx="3112044" cy="1968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44908" y="520171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72200" y="749538"/>
            <a:ext cx="2698892" cy="4760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A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</a:t>
            </a: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</a:t>
            </a:r>
          </a:p>
          <a:p>
            <a:pPr>
              <a:spcBef>
                <a:spcPts val="400"/>
              </a:spcBef>
            </a:pP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Cryptolepis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buchanani</a:t>
            </a:r>
          </a:p>
          <a:p>
            <a:pPr>
              <a:spcBef>
                <a:spcPts val="400"/>
              </a:spcBef>
            </a:pPr>
            <a:endParaRPr lang="en-US" altLang="en-US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B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stem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of</a:t>
            </a:r>
          </a:p>
          <a:p>
            <a:pPr>
              <a:spcBef>
                <a:spcPts val="400"/>
              </a:spcBef>
            </a:pP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Cryptolepis buchanani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ts val="400"/>
              </a:spcBef>
            </a:pPr>
            <a:endParaRPr lang="en-US" alt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C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extract of</a:t>
            </a:r>
          </a:p>
          <a:p>
            <a:pPr>
              <a:spcBef>
                <a:spcPts val="400"/>
              </a:spcBef>
            </a:pP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Ehretia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laevis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Roxb</a:t>
            </a:r>
          </a:p>
          <a:p>
            <a:pPr>
              <a:spcBef>
                <a:spcPts val="400"/>
              </a:spcBef>
            </a:pPr>
            <a:endParaRPr lang="en-US" alt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Fig D</a:t>
            </a:r>
            <a:r>
              <a:rPr lang="en-IN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 Nanoparticle </a:t>
            </a:r>
            <a:r>
              <a:rPr lang="en-IN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from </a:t>
            </a:r>
            <a:r>
              <a:rPr lang="en-US" alt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leaf extract 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</a:t>
            </a:r>
          </a:p>
          <a:p>
            <a:pPr>
              <a:spcBef>
                <a:spcPts val="400"/>
              </a:spcBef>
            </a:pP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Rauvolfia </a:t>
            </a:r>
            <a:r>
              <a:rPr lang="en-US" altLang="en-US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serpentina</a:t>
            </a:r>
            <a:r>
              <a:rPr lang="en-US"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679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52601" y="51435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Bacillus </a:t>
            </a:r>
            <a:r>
              <a:rPr lang="en-US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subtilis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5143500"/>
            <a:ext cx="2268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Enterococcus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faecalis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266702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Antibacterial activity of the AgNP against gram positive bacteria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0857630"/>
              </p:ext>
            </p:extLst>
          </p:nvPr>
        </p:nvGraphicFramePr>
        <p:xfrm>
          <a:off x="152400" y="723900"/>
          <a:ext cx="4572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4572000" y="723900"/>
          <a:ext cx="4191001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266701"/>
            <a:ext cx="678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Antibacterial activity of the AgNP against gram negative bacteria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6230" y="5203370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Pseudomonas aeruginosa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8400" y="52197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E.coli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3289574"/>
              </p:ext>
            </p:extLst>
          </p:nvPr>
        </p:nvGraphicFramePr>
        <p:xfrm>
          <a:off x="152400" y="876300"/>
          <a:ext cx="4114800" cy="434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636739"/>
              </p:ext>
            </p:extLst>
          </p:nvPr>
        </p:nvGraphicFramePr>
        <p:xfrm>
          <a:off x="4191000" y="871827"/>
          <a:ext cx="4724400" cy="4347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1143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Antifungal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activity of the AgNP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1941" y="5219700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Aspergillus niger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5219700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Candida albicans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9620407"/>
              </p:ext>
            </p:extLst>
          </p:nvPr>
        </p:nvGraphicFramePr>
        <p:xfrm>
          <a:off x="4876800" y="723900"/>
          <a:ext cx="4038600" cy="4457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714470"/>
              </p:ext>
            </p:extLst>
          </p:nvPr>
        </p:nvGraphicFramePr>
        <p:xfrm>
          <a:off x="152400" y="723900"/>
          <a:ext cx="4648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00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7800" y="3429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Larvicidal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activity of the AgNP against </a:t>
            </a:r>
            <a:r>
              <a:rPr lang="en-IN" b="1" i="1" dirty="0">
                <a:latin typeface="Arial" panose="020B0604020202020204" pitchFamily="34" charset="0"/>
                <a:cs typeface="Arial" panose="020B0604020202020204" pitchFamily="34" charset="0"/>
              </a:rPr>
              <a:t>Aedes aegypti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5067300"/>
            <a:ext cx="8153400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457200" algn="l"/>
              </a:tabLst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% Mortality = [(% test mortality- % control mortality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WenQuanYi Micro Hei"/>
                <a:cs typeface="Arial" panose="020B0604020202020204" pitchFamily="34" charset="0"/>
              </a:rPr>
              <a:t>)/100-% control mortality]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100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ea typeface="WenQuanYi Micro Hei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762000" y="876301"/>
          <a:ext cx="77724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371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418835"/>
          </a:xfrm>
        </p:spPr>
        <p:txBody>
          <a:bodyPr>
            <a:normAutofit/>
          </a:bodyPr>
          <a:lstStyle/>
          <a:p>
            <a:r>
              <a:rPr lang="en-IN" sz="1800" b="1" dirty="0">
                <a:latin typeface="Arial" panose="020B0604020202020204" pitchFamily="34" charset="0"/>
                <a:cs typeface="Arial" panose="020B0604020202020204" pitchFamily="34" charset="0"/>
              </a:rPr>
              <a:t>Cytotoxicity study of </a:t>
            </a:r>
            <a:r>
              <a:rPr lang="en-I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IN" sz="1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AgNP</a:t>
            </a:r>
            <a:r>
              <a:rPr lang="en-IN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against HeLa and MCF7 cell line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521970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HeLa cell line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521970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MCF 7 cell line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045271"/>
              </p:ext>
            </p:extLst>
          </p:nvPr>
        </p:nvGraphicFramePr>
        <p:xfrm>
          <a:off x="4876800" y="571500"/>
          <a:ext cx="42672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308522"/>
              </p:ext>
            </p:extLst>
          </p:nvPr>
        </p:nvGraphicFramePr>
        <p:xfrm>
          <a:off x="304801" y="800100"/>
          <a:ext cx="4267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57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72200" y="647700"/>
            <a:ext cx="2971800" cy="4965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A. Nanoparticle from  </a:t>
            </a:r>
          </a:p>
          <a:p>
            <a:pPr>
              <a:spcBef>
                <a:spcPts val="400"/>
              </a:spcBef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Cryptolepis buchanani</a:t>
            </a:r>
          </a:p>
          <a:p>
            <a:pPr>
              <a:spcBef>
                <a:spcPts val="400"/>
              </a:spcBef>
            </a:pPr>
            <a:endParaRPr lang="en-US" altLang="en-US" i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B. Nanoparticle from     </a:t>
            </a:r>
          </a:p>
          <a:p>
            <a:pPr>
              <a:spcBef>
                <a:spcPts val="400"/>
              </a:spcBef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extract of</a:t>
            </a:r>
          </a:p>
          <a:p>
            <a:pPr>
              <a:spcBef>
                <a:spcPts val="400"/>
              </a:spcBef>
            </a:pP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Cryptolepis buchanani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400"/>
              </a:spcBef>
            </a:pPr>
            <a:endParaRPr lang="en-US" alt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C. Nanoparticle from  </a:t>
            </a:r>
          </a:p>
          <a:p>
            <a:pPr>
              <a:spcBef>
                <a:spcPts val="400"/>
              </a:spcBef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Ehretia laevis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Roxb</a:t>
            </a:r>
          </a:p>
          <a:p>
            <a:pPr>
              <a:spcBef>
                <a:spcPts val="400"/>
              </a:spcBef>
            </a:pPr>
            <a:endParaRPr lang="en-US" alt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 D. Nanoparticle from  </a:t>
            </a:r>
          </a:p>
          <a:p>
            <a:pPr>
              <a:spcBef>
                <a:spcPts val="400"/>
              </a:spcBef>
            </a:pPr>
            <a:r>
              <a:rPr lang="en-IN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extract of</a:t>
            </a:r>
          </a:p>
          <a:p>
            <a:pPr>
              <a:spcBef>
                <a:spcPts val="400"/>
              </a:spcBef>
            </a:pPr>
            <a:r>
              <a:rPr lang="en-US" altLang="en-US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Rauvolfia serpentina</a:t>
            </a:r>
            <a:r>
              <a:rPr lang="en-US" alt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190501"/>
            <a:ext cx="5181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AgNP on seed germination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:\Delhi\6L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078" y="952500"/>
            <a:ext cx="2602350" cy="1676399"/>
          </a:xfrm>
          <a:prstGeom prst="rect">
            <a:avLst/>
          </a:prstGeom>
          <a:noFill/>
        </p:spPr>
      </p:pic>
      <p:pic>
        <p:nvPicPr>
          <p:cNvPr id="1029" name="Picture 5" descr="H:\Delhi\6st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913494"/>
            <a:ext cx="2496236" cy="171540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95400" y="26289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4800" y="26289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pic>
        <p:nvPicPr>
          <p:cNvPr id="1030" name="Picture 6" descr="H:\Delhi\8L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09900"/>
            <a:ext cx="2619140" cy="190911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447800" y="51435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H:\Delhi\17L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009900"/>
            <a:ext cx="2514600" cy="1905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191000" y="50673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72363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AgNP on the germination of </a:t>
            </a:r>
            <a:r>
              <a:rPr lang="en-IN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Lens culinaris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180310"/>
              </p:ext>
            </p:extLst>
          </p:nvPr>
        </p:nvGraphicFramePr>
        <p:xfrm>
          <a:off x="685800" y="952500"/>
          <a:ext cx="7391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799835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AgNP on the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Vigour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Index (VI) of germinated 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Lens culinaris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1034837"/>
              </p:ext>
            </p:extLst>
          </p:nvPr>
        </p:nvGraphicFramePr>
        <p:xfrm>
          <a:off x="457200" y="876300"/>
          <a:ext cx="7924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AgNP on the root length of Germinated 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Lens culinaris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Seed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28676"/>
              </p:ext>
            </p:extLst>
          </p:nvPr>
        </p:nvGraphicFramePr>
        <p:xfrm>
          <a:off x="457200" y="1028700"/>
          <a:ext cx="77724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Effects of AgNP on the shoot length of Germinated </a:t>
            </a:r>
            <a:r>
              <a:rPr lang="en-IN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Lens culinaris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Seed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813454"/>
              </p:ext>
            </p:extLst>
          </p:nvPr>
        </p:nvGraphicFramePr>
        <p:xfrm>
          <a:off x="609600" y="1104900"/>
          <a:ext cx="76962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41883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6300"/>
            <a:ext cx="8229600" cy="4228836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synthesized Ag NPs were characterized by different techniques for calculation of crystalline size, particles size,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morphology,antimicrobial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, larvicidal activity  etc. </a:t>
            </a:r>
          </a:p>
          <a:p>
            <a:pPr marL="0" indent="0" algn="just">
              <a:buNone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different concentrations of 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AgNPs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effect on </a:t>
            </a:r>
            <a:r>
              <a:rPr lang="en-IN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Lens culinaris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seed germination . All the AgNP shows positive effects on seed germination. AgNP from 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Ehretia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laevis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shows positive activity on seed germination and AgNP prepared from </a:t>
            </a:r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Ehretia laevis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also breaks seed dormancy.</a:t>
            </a:r>
          </a:p>
          <a:p>
            <a:pPr marL="0" indent="0" algn="just">
              <a:buNone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5105400" cy="57123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study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5105400" cy="3505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cytotoxicity study on selective cancer cells may lead to therapeutic use as anticancer agent.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may also effect on breaking of seed dormancy. Further studies are needed to confirm and to determine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mechanisms of breaking seed dormancy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0666" r="1000" b="11334"/>
          <a:stretch/>
        </p:blipFill>
        <p:spPr>
          <a:xfrm rot="5400000">
            <a:off x="4682247" y="1528053"/>
            <a:ext cx="5181600" cy="281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2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232410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Thank You for Your Attention</a:t>
            </a:r>
            <a:endParaRPr lang="en-US" sz="2800" b="1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998</Words>
  <Application>Microsoft Office PowerPoint</Application>
  <PresentationFormat>On-screen Show (16:10)</PresentationFormat>
  <Paragraphs>223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 Introduction </vt:lpstr>
      <vt:lpstr> Why did we use plant as a starting materials for synthesis of nanoparticles? </vt:lpstr>
      <vt:lpstr>  Aim of the study  </vt:lpstr>
      <vt:lpstr>Synthesis of plant mediated silver nanoparticles</vt:lpstr>
      <vt:lpstr>PowerPoint Presentation</vt:lpstr>
      <vt:lpstr>PowerPoint Presentation</vt:lpstr>
      <vt:lpstr>Characterization of the synthesized nanoparticles by TEM</vt:lpstr>
      <vt:lpstr>Characterization of the synthesized nanoparticles by FTIR</vt:lpstr>
      <vt:lpstr>PowerPoint Presentation</vt:lpstr>
      <vt:lpstr>PowerPoint Presentation</vt:lpstr>
      <vt:lpstr>PowerPoint Presentation</vt:lpstr>
      <vt:lpstr>PowerPoint Presentation</vt:lpstr>
      <vt:lpstr>Cytotoxicity study of the AgNP against HeLa and MCF7 cell line</vt:lpstr>
      <vt:lpstr>PowerPoint Presentation</vt:lpstr>
      <vt:lpstr>Effects of AgNP on the germination of Lens culinaris Seed</vt:lpstr>
      <vt:lpstr>Effects of AgNP on the Vigour Index (VI) of germinated  Lens culinaris Seed</vt:lpstr>
      <vt:lpstr>Effects of AgNP on the root length of Germinated  Lens culinaris Seed </vt:lpstr>
      <vt:lpstr>Effects of AgNP on the shoot length of Germinated Lens culinaris Seed </vt:lpstr>
      <vt:lpstr>Conclusion </vt:lpstr>
      <vt:lpstr>Future study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omics</cp:lastModifiedBy>
  <cp:revision>143</cp:revision>
  <dcterms:created xsi:type="dcterms:W3CDTF">2006-08-16T00:00:00Z</dcterms:created>
  <dcterms:modified xsi:type="dcterms:W3CDTF">2015-10-07T07:31:06Z</dcterms:modified>
</cp:coreProperties>
</file>