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61" r:id="rId5"/>
    <p:sldId id="259" r:id="rId6"/>
    <p:sldId id="260" r:id="rId7"/>
    <p:sldId id="264" r:id="rId8"/>
    <p:sldId id="262" r:id="rId9"/>
    <p:sldId id="263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308" y="-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400" dirty="0" smtClean="0"/>
              <a:t>Increase </a:t>
            </a:r>
            <a:r>
              <a:rPr lang="en-US" sz="1400" dirty="0"/>
              <a:t>in Cost Per Visit From</a:t>
            </a:r>
            <a:r>
              <a:rPr lang="en-US" sz="1400" baseline="0" dirty="0"/>
              <a:t> 2011 to 2014</a:t>
            </a:r>
            <a:endParaRPr lang="en-US" sz="1400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2606470665592898"/>
          <c:y val="0.16765240075742799"/>
          <c:w val="0.84838361392930506"/>
          <c:h val="0.606431461024261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Sheet1!$D$70</c:f>
              <c:strCache>
                <c:ptCount val="1"/>
                <c:pt idx="0">
                  <c:v>YES</c:v>
                </c:pt>
              </c:strCache>
            </c:strRef>
          </c:tx>
          <c:invertIfNegative val="0"/>
          <c:cat>
            <c:strRef>
              <c:f>Sheet1!$A$71:$C$74</c:f>
              <c:strCache>
                <c:ptCount val="4"/>
                <c:pt idx="0">
                  <c:v>EHR installed in &gt;1 site</c:v>
                </c:pt>
                <c:pt idx="1">
                  <c:v>Electronic Prescription</c:v>
                </c:pt>
                <c:pt idx="2">
                  <c:v>Exchange Info Electronically</c:v>
                </c:pt>
                <c:pt idx="3">
                  <c:v>Electronic Summary Visit</c:v>
                </c:pt>
              </c:strCache>
            </c:strRef>
          </c:cat>
          <c:val>
            <c:numRef>
              <c:f>Sheet1!$D$71:$D$74</c:f>
              <c:numCache>
                <c:formatCode>0%</c:formatCode>
                <c:ptCount val="4"/>
                <c:pt idx="0">
                  <c:v>0.17261904761904762</c:v>
                </c:pt>
                <c:pt idx="1">
                  <c:v>0.16867469879518071</c:v>
                </c:pt>
                <c:pt idx="2">
                  <c:v>9.9415204678362568E-2</c:v>
                </c:pt>
                <c:pt idx="3">
                  <c:v>0.16071428571428573</c:v>
                </c:pt>
              </c:numCache>
            </c:numRef>
          </c:val>
        </c:ser>
        <c:ser>
          <c:idx val="1"/>
          <c:order val="1"/>
          <c:tx>
            <c:strRef>
              <c:f>Sheet1!$E$70</c:f>
              <c:strCache>
                <c:ptCount val="1"/>
                <c:pt idx="0">
                  <c:v>NO</c:v>
                </c:pt>
              </c:strCache>
            </c:strRef>
          </c:tx>
          <c:invertIfNegative val="0"/>
          <c:cat>
            <c:strRef>
              <c:f>Sheet1!$A$71:$C$74</c:f>
              <c:strCache>
                <c:ptCount val="4"/>
                <c:pt idx="0">
                  <c:v>EHR installed in &gt;1 site</c:v>
                </c:pt>
                <c:pt idx="1">
                  <c:v>Electronic Prescription</c:v>
                </c:pt>
                <c:pt idx="2">
                  <c:v>Exchange Info Electronically</c:v>
                </c:pt>
                <c:pt idx="3">
                  <c:v>Electronic Summary Visit</c:v>
                </c:pt>
              </c:strCache>
            </c:strRef>
          </c:cat>
          <c:val>
            <c:numRef>
              <c:f>Sheet1!$E$71:$E$74</c:f>
              <c:numCache>
                <c:formatCode>0%</c:formatCode>
                <c:ptCount val="4"/>
                <c:pt idx="0">
                  <c:v>0.44666666666666666</c:v>
                </c:pt>
                <c:pt idx="1">
                  <c:v>0.53086419753086422</c:v>
                </c:pt>
                <c:pt idx="2">
                  <c:v>0.30625000000000002</c:v>
                </c:pt>
                <c:pt idx="3">
                  <c:v>0.3503184713375796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0988032"/>
        <c:axId val="5836800"/>
      </c:barChart>
      <c:catAx>
        <c:axId val="80988032"/>
        <c:scaling>
          <c:orientation val="minMax"/>
        </c:scaling>
        <c:delete val="0"/>
        <c:axPos val="b"/>
        <c:majorTickMark val="none"/>
        <c:minorTickMark val="none"/>
        <c:tickLblPos val="nextTo"/>
        <c:crossAx val="5836800"/>
        <c:crosses val="autoZero"/>
        <c:auto val="1"/>
        <c:lblAlgn val="ctr"/>
        <c:lblOffset val="100"/>
        <c:noMultiLvlLbl val="0"/>
      </c:catAx>
      <c:valAx>
        <c:axId val="583680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Percent</a:t>
                </a:r>
                <a:r>
                  <a:rPr lang="en-US" baseline="0"/>
                  <a:t> Increase</a:t>
                </a:r>
                <a:endParaRPr lang="en-US"/>
              </a:p>
            </c:rich>
          </c:tx>
          <c:layout/>
          <c:overlay val="0"/>
        </c:title>
        <c:numFmt formatCode="0%" sourceLinked="1"/>
        <c:majorTickMark val="none"/>
        <c:minorTickMark val="none"/>
        <c:tickLblPos val="nextTo"/>
        <c:crossAx val="8098803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400" dirty="0" smtClean="0"/>
              <a:t>Increase </a:t>
            </a:r>
            <a:r>
              <a:rPr lang="en-US" sz="1400" dirty="0"/>
              <a:t>in Cost Per Patient From 2011 to 2014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Sheet1!$D$79</c:f>
              <c:strCache>
                <c:ptCount val="1"/>
                <c:pt idx="0">
                  <c:v>YES</c:v>
                </c:pt>
              </c:strCache>
            </c:strRef>
          </c:tx>
          <c:invertIfNegative val="0"/>
          <c:cat>
            <c:strRef>
              <c:f>Sheet1!$A$80:$C$83</c:f>
              <c:strCache>
                <c:ptCount val="4"/>
                <c:pt idx="0">
                  <c:v>EHR installed in &gt;1 site</c:v>
                </c:pt>
                <c:pt idx="1">
                  <c:v>Electronic Prescription</c:v>
                </c:pt>
                <c:pt idx="2">
                  <c:v>Exchange Info Electronically</c:v>
                </c:pt>
                <c:pt idx="3">
                  <c:v>Electronic Summary Visit</c:v>
                </c:pt>
              </c:strCache>
            </c:strRef>
          </c:cat>
          <c:val>
            <c:numRef>
              <c:f>Sheet1!$D$80:$D$83</c:f>
              <c:numCache>
                <c:formatCode>0%</c:formatCode>
                <c:ptCount val="4"/>
                <c:pt idx="0">
                  <c:v>0.1440443213296399</c:v>
                </c:pt>
                <c:pt idx="1">
                  <c:v>0.14825174825174825</c:v>
                </c:pt>
                <c:pt idx="2">
                  <c:v>0.13704206241519673</c:v>
                </c:pt>
                <c:pt idx="3">
                  <c:v>0.1406896551724138</c:v>
                </c:pt>
              </c:numCache>
            </c:numRef>
          </c:val>
        </c:ser>
        <c:ser>
          <c:idx val="1"/>
          <c:order val="1"/>
          <c:tx>
            <c:strRef>
              <c:f>Sheet1!$E$79</c:f>
              <c:strCache>
                <c:ptCount val="1"/>
                <c:pt idx="0">
                  <c:v>NO</c:v>
                </c:pt>
              </c:strCache>
            </c:strRef>
          </c:tx>
          <c:invertIfNegative val="0"/>
          <c:cat>
            <c:strRef>
              <c:f>Sheet1!$A$80:$C$83</c:f>
              <c:strCache>
                <c:ptCount val="4"/>
                <c:pt idx="0">
                  <c:v>EHR installed in &gt;1 site</c:v>
                </c:pt>
                <c:pt idx="1">
                  <c:v>Electronic Prescription</c:v>
                </c:pt>
                <c:pt idx="2">
                  <c:v>Exchange Info Electronically</c:v>
                </c:pt>
                <c:pt idx="3">
                  <c:v>Electronic Summary Visit</c:v>
                </c:pt>
              </c:strCache>
            </c:strRef>
          </c:cat>
          <c:val>
            <c:numRef>
              <c:f>Sheet1!$E$80:$E$83</c:f>
              <c:numCache>
                <c:formatCode>0%</c:formatCode>
                <c:ptCount val="4"/>
                <c:pt idx="0">
                  <c:v>0.3449367088607595</c:v>
                </c:pt>
                <c:pt idx="1">
                  <c:v>0.40148148148148149</c:v>
                </c:pt>
                <c:pt idx="2">
                  <c:v>0.19530102790014683</c:v>
                </c:pt>
                <c:pt idx="3">
                  <c:v>0.26139817629179329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872640"/>
        <c:axId val="5874432"/>
      </c:barChart>
      <c:catAx>
        <c:axId val="5872640"/>
        <c:scaling>
          <c:orientation val="minMax"/>
        </c:scaling>
        <c:delete val="0"/>
        <c:axPos val="b"/>
        <c:majorTickMark val="none"/>
        <c:minorTickMark val="none"/>
        <c:tickLblPos val="nextTo"/>
        <c:crossAx val="5874432"/>
        <c:crosses val="autoZero"/>
        <c:auto val="1"/>
        <c:lblAlgn val="ctr"/>
        <c:lblOffset val="100"/>
        <c:noMultiLvlLbl val="0"/>
      </c:catAx>
      <c:valAx>
        <c:axId val="587443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Percent Increase</a:t>
                </a:r>
              </a:p>
            </c:rich>
          </c:tx>
          <c:layout/>
          <c:overlay val="0"/>
        </c:title>
        <c:numFmt formatCode="0%" sourceLinked="1"/>
        <c:majorTickMark val="none"/>
        <c:minorTickMark val="none"/>
        <c:tickLblPos val="nextTo"/>
        <c:crossAx val="587264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55EFC9-452E-4EF9-8021-3A4F14D58CA9}" type="datetimeFigureOut">
              <a:rPr lang="en-US" smtClean="0"/>
              <a:t>7/19/2016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FAAD5F-34F5-4328-9BC1-CF7EAD5290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086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1C4F873-DA0C-44EB-B777-4612EC52945A}" type="datetime1">
              <a:rPr lang="en-US" smtClean="0"/>
              <a:t>7/19/2016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DA8B612-047C-4D07-9149-6178CAD174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DC8D23-7941-4A20-97F5-A8A38D6DED70}" type="datetime1">
              <a:rPr lang="en-US" smtClean="0"/>
              <a:t>7/19/2016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A8B612-047C-4D07-9149-6178CAD1746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67472E-07C2-4EF3-A9F4-6B1D72081CF2}" type="datetime1">
              <a:rPr lang="en-US" smtClean="0"/>
              <a:t>7/19/2016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A8B612-047C-4D07-9149-6178CAD1746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FD4EA6-3D27-4CBF-ABB7-5CFC3B59AE6D}" type="datetime1">
              <a:rPr lang="en-US" smtClean="0"/>
              <a:t>7/19/2016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A8B612-047C-4D07-9149-6178CAD1746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6D5CE-5F11-4ECE-BB19-56EC0D0FBC66}" type="datetime1">
              <a:rPr lang="en-US" smtClean="0"/>
              <a:t>7/19/2016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A8B612-047C-4D07-9149-6178CAD174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0A2609-A945-482D-A34E-11A762A263C4}" type="datetime1">
              <a:rPr lang="en-US" smtClean="0"/>
              <a:t>7/19/2016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A8B612-047C-4D07-9149-6178CAD1746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FD5B63-35EC-449D-A029-0CFD64DDF6FE}" type="datetime1">
              <a:rPr lang="en-US" smtClean="0"/>
              <a:t>7/19/2016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A8B612-047C-4D07-9149-6178CAD174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8F4B660-C20A-45F3-9E99-732C3D58E494}" type="datetime1">
              <a:rPr lang="en-US" smtClean="0"/>
              <a:t>7/19/2016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A8B612-047C-4D07-9149-6178CAD174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FF6788E-EFD7-4983-8C2D-332234158EA7}" type="datetime1">
              <a:rPr lang="en-US" smtClean="0"/>
              <a:t>7/19/2016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DA8B612-047C-4D07-9149-6178CAD1746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D16BFC-1C0E-4428-824A-D7F9BC6399A4}" type="datetime1">
              <a:rPr lang="en-US" smtClean="0"/>
              <a:t>7/19/2016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A8B612-047C-4D07-9149-6178CAD174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9A060E-4ED4-422F-8491-35EC5D7B2683}" type="datetime1">
              <a:rPr lang="en-US" smtClean="0"/>
              <a:t>7/19/2016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A8B612-047C-4D07-9149-6178CAD174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34D5229-34D5-404D-B43E-DD177D00B803}" type="datetime1">
              <a:rPr lang="en-US" smtClean="0"/>
              <a:t>7/19/2016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DA8B612-047C-4D07-9149-6178CAD1746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ahrf.hrsa.gov/arfdashboard/ArfGeo.aspx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The Affordable Care Act of 2010, Health Workforce, and the </a:t>
            </a:r>
            <a:r>
              <a:rPr lang="en-US" sz="2400" b="1" dirty="0" smtClean="0"/>
              <a:t>Emerging Models </a:t>
            </a:r>
            <a:r>
              <a:rPr lang="en-US" sz="2400" b="1" dirty="0"/>
              <a:t>of Healthcare Delivery in the </a:t>
            </a:r>
            <a:r>
              <a:rPr lang="en-US" sz="2400" b="1" dirty="0" smtClean="0"/>
              <a:t>US: The </a:t>
            </a:r>
            <a:r>
              <a:rPr lang="en-US" sz="2400" b="1" dirty="0"/>
              <a:t>Role of </a:t>
            </a:r>
            <a:r>
              <a:rPr lang="en-US" sz="2400" b="1" dirty="0" smtClean="0"/>
              <a:t>Health </a:t>
            </a:r>
            <a:r>
              <a:rPr lang="en-US" sz="2400" b="1" dirty="0"/>
              <a:t>Economists in Policy Evaluation</a:t>
            </a: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1800" b="1" dirty="0" smtClean="0">
                <a:solidFill>
                  <a:schemeClr val="tx1"/>
                </a:solidFill>
              </a:rPr>
              <a:t>Sudip Chattopadhyay</a:t>
            </a:r>
          </a:p>
          <a:p>
            <a:r>
              <a:rPr lang="en-US" sz="1800" b="1" dirty="0" smtClean="0">
                <a:solidFill>
                  <a:schemeClr val="tx1"/>
                </a:solidFill>
              </a:rPr>
              <a:t>Fellow, National Center for Health Workforce Analysis</a:t>
            </a:r>
          </a:p>
          <a:p>
            <a:r>
              <a:rPr lang="en-US" sz="1800" b="1" dirty="0" smtClean="0">
                <a:solidFill>
                  <a:schemeClr val="tx1"/>
                </a:solidFill>
              </a:rPr>
              <a:t>Health Resources and Services Administration (HRSA)</a:t>
            </a:r>
          </a:p>
          <a:p>
            <a:r>
              <a:rPr lang="en-US" sz="1800" b="1" dirty="0" smtClean="0">
                <a:solidFill>
                  <a:schemeClr val="tx1"/>
                </a:solidFill>
              </a:rPr>
              <a:t>Professor of Economics</a:t>
            </a:r>
          </a:p>
          <a:p>
            <a:r>
              <a:rPr lang="en-US" sz="1800" b="1" dirty="0" smtClean="0">
                <a:solidFill>
                  <a:schemeClr val="tx1"/>
                </a:solidFill>
              </a:rPr>
              <a:t>San Francisco State University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B612-047C-4D07-9149-6178CAD1746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87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pPr lvl="0">
              <a:buFont typeface="Wingdings" panose="05000000000000000000" pitchFamily="2" charset="2"/>
              <a:buChar char="q"/>
            </a:pPr>
            <a:r>
              <a:rPr lang="en-US" sz="2000" b="1" dirty="0"/>
              <a:t>Shortage of clinicians </a:t>
            </a:r>
            <a:r>
              <a:rPr lang="en-US" sz="2000" b="1" dirty="0" smtClean="0"/>
              <a:t>in Health </a:t>
            </a:r>
            <a:r>
              <a:rPr lang="en-US" sz="2000" b="1" dirty="0"/>
              <a:t>Professional Shortage </a:t>
            </a:r>
            <a:r>
              <a:rPr lang="en-US" sz="2000" b="1" dirty="0" smtClean="0"/>
              <a:t>Areas (HPSA)</a:t>
            </a:r>
          </a:p>
          <a:p>
            <a:pPr lvl="0">
              <a:buFont typeface="Wingdings" panose="05000000000000000000" pitchFamily="2" charset="2"/>
              <a:buChar char="q"/>
            </a:pPr>
            <a:endParaRPr lang="en-US" sz="2000" b="1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2000" b="1" dirty="0"/>
              <a:t>Shortage of clinicians trained in primary care</a:t>
            </a:r>
          </a:p>
          <a:p>
            <a:pPr lvl="0">
              <a:buFont typeface="Wingdings" panose="05000000000000000000" pitchFamily="2" charset="2"/>
              <a:buChar char="q"/>
            </a:pPr>
            <a:endParaRPr lang="en-US" sz="2000" b="1" dirty="0" smtClean="0"/>
          </a:p>
          <a:p>
            <a:pPr lvl="0">
              <a:buFont typeface="Wingdings" panose="05000000000000000000" pitchFamily="2" charset="2"/>
              <a:buChar char="q"/>
            </a:pPr>
            <a:endParaRPr lang="en-US" sz="2000" b="1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b="1" dirty="0" smtClean="0"/>
              <a:t>Geographic  mal-distribution </a:t>
            </a:r>
            <a:r>
              <a:rPr lang="en-US" sz="2000" b="1" dirty="0"/>
              <a:t>of providers</a:t>
            </a:r>
          </a:p>
          <a:p>
            <a:pPr lvl="0">
              <a:buFont typeface="Wingdings" panose="05000000000000000000" pitchFamily="2" charset="2"/>
              <a:buChar char="q"/>
            </a:pPr>
            <a:endParaRPr lang="en-US" sz="2000" b="1" dirty="0"/>
          </a:p>
          <a:p>
            <a:pPr>
              <a:buFont typeface="Wingdings" panose="05000000000000000000" pitchFamily="2" charset="2"/>
              <a:buChar char="q"/>
            </a:pPr>
            <a:endParaRPr lang="en-US" sz="1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B612-047C-4D07-9149-6178CAD1746D}" type="slidenum">
              <a:rPr lang="en-US" smtClean="0"/>
              <a:t>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Challenging Issues of Health Workforce in Primary Care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8791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1"/>
            <a:ext cx="82296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B612-047C-4D07-9149-6178CAD1746D}" type="slidenum">
              <a:rPr lang="en-US" smtClean="0"/>
              <a:t>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Current and Projected Supply and Demand of Primary Care Providers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85172" y="5105400"/>
            <a:ext cx="8839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050" dirty="0">
                <a:solidFill>
                  <a:srgbClr val="000000"/>
                </a:solidFill>
              </a:rPr>
              <a:t>Source: U.S. Department of Health and Human Services, Health Resources and Services Administration, National Center for Health Workforce Analysis. Projecting the Supply and Demand for Primary Care Practitioners Through 2020. Rockville, Maryland: U.S. Department of Health and Human Services, 2013</a:t>
            </a:r>
            <a:r>
              <a:rPr lang="en-US" altLang="en-US" sz="1050" dirty="0" smtClean="0">
                <a:solidFill>
                  <a:srgbClr val="000000"/>
                </a:solidFill>
              </a:rPr>
              <a:t>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050" baseline="30000" dirty="0" smtClean="0">
                <a:solidFill>
                  <a:srgbClr val="000000"/>
                </a:solidFill>
              </a:rPr>
              <a:t>a</a:t>
            </a:r>
            <a:r>
              <a:rPr lang="en-US" altLang="en-US" sz="1050" dirty="0" smtClean="0">
                <a:solidFill>
                  <a:srgbClr val="000000"/>
                </a:solidFill>
              </a:rPr>
              <a:t>  </a:t>
            </a:r>
            <a:r>
              <a:rPr lang="en-US" sz="1050" dirty="0"/>
              <a:t>National demand projections presented in this report assume that in 2010 the national supply of primary care physicians was adequate except for the approximately 7,500 FTEs needed to de-designate the primary care HPSAs</a:t>
            </a:r>
            <a:r>
              <a:rPr lang="en-US" sz="1050" dirty="0" smtClean="0"/>
              <a:t>.</a:t>
            </a:r>
            <a:endParaRPr lang="en-US" altLang="en-US" sz="1050" dirty="0">
              <a:solidFill>
                <a:srgbClr val="000000"/>
              </a:solidFill>
              <a:latin typeface="CopprplGoth Bd B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68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C:\Users\AChattopadhyay\Desktop\New folder\NP supply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1295400"/>
            <a:ext cx="6667500" cy="3810000"/>
          </a:xfr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B612-047C-4D07-9149-6178CAD1746D}" type="slidenum">
              <a:rPr lang="en-US" smtClean="0"/>
              <a:t>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Geography of Nurse Practitioners’ Supply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914400" y="5638800"/>
            <a:ext cx="7315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Source:  AHRF available at </a:t>
            </a:r>
            <a:r>
              <a:rPr lang="en-US" altLang="en-US" sz="1400" dirty="0">
                <a:solidFill>
                  <a:srgbClr val="000000"/>
                </a:solidFill>
                <a:latin typeface="Calibri" panose="020F0502020204030204" pitchFamily="34" charset="0"/>
                <a:hlinkClick r:id="rId3"/>
              </a:rPr>
              <a:t>http://ahrf.hrsa.gov/arfdashboard/ArfGeo.aspx</a:t>
            </a:r>
            <a:r>
              <a:rPr lang="en-US" alt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 accessed 2/2/2016</a:t>
            </a:r>
          </a:p>
        </p:txBody>
      </p:sp>
    </p:spTree>
    <p:extLst>
      <p:ext uri="{BB962C8B-B14F-4D97-AF65-F5344CB8AC3E}">
        <p14:creationId xmlns:p14="http://schemas.microsoft.com/office/powerpoint/2010/main" val="310718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649860"/>
            <a:ext cx="8229600" cy="4188517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B612-047C-4D07-9149-6178CAD1746D}" type="slidenum">
              <a:rPr lang="en-US" smtClean="0"/>
              <a:t>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Geographic Mal-distribution of Providers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93302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5"/>
          <a:stretch/>
        </p:blipFill>
        <p:spPr bwMode="auto">
          <a:xfrm>
            <a:off x="1219200" y="1295400"/>
            <a:ext cx="63246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B612-047C-4D07-9149-6178CAD1746D}" type="slidenum">
              <a:rPr lang="en-US" smtClean="0"/>
              <a:t>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2015 Nurse Practitioners’ State Practice Environment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4382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B612-047C-4D07-9149-6178CAD1746D}" type="slidenum">
              <a:rPr lang="en-US" smtClean="0"/>
              <a:t>7</a:t>
            </a:fld>
            <a:endParaRPr lang="en-US"/>
          </a:p>
        </p:txBody>
      </p:sp>
      <p:pic>
        <p:nvPicPr>
          <p:cNvPr id="2058" name="Picture 3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333375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3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333375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3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333375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07975" y="498475"/>
            <a:ext cx="8528050" cy="6007100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568450" y="1466850"/>
            <a:ext cx="12700" cy="3914775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581150" y="5381625"/>
            <a:ext cx="611505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574800" y="2482850"/>
            <a:ext cx="3683000" cy="323215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1263650" y="2482850"/>
            <a:ext cx="3727450" cy="213360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574800" y="1885950"/>
            <a:ext cx="5057775" cy="3905250"/>
          </a:xfrm>
          <a:prstGeom prst="line">
            <a:avLst/>
          </a:prstGeom>
          <a:ln w="158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927350" y="2933700"/>
            <a:ext cx="12700" cy="177165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473450" y="3352800"/>
            <a:ext cx="0" cy="135255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ight Triangle 14"/>
          <p:cNvSpPr/>
          <p:nvPr/>
        </p:nvSpPr>
        <p:spPr>
          <a:xfrm>
            <a:off x="2940050" y="2933700"/>
            <a:ext cx="520700" cy="4127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6" name="Right Triangle 15"/>
          <p:cNvSpPr/>
          <p:nvPr/>
        </p:nvSpPr>
        <p:spPr>
          <a:xfrm flipV="1">
            <a:off x="2940050" y="3352800"/>
            <a:ext cx="533400" cy="2857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940050" y="3676649"/>
            <a:ext cx="533400" cy="170497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8" name="Right Triangle 17"/>
          <p:cNvSpPr/>
          <p:nvPr/>
        </p:nvSpPr>
        <p:spPr>
          <a:xfrm flipH="1">
            <a:off x="2940050" y="3352800"/>
            <a:ext cx="533400" cy="323850"/>
          </a:xfrm>
          <a:prstGeom prst="rt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1371600" y="1260475"/>
            <a:ext cx="1143000" cy="2222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Wage rate ($)</a:t>
            </a:r>
            <a:endParaRPr kumimoji="0" lang="en-US" alt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21"/>
          <p:cNvSpPr txBox="1">
            <a:spLocks noChangeArrowheads="1"/>
          </p:cNvSpPr>
          <p:nvPr/>
        </p:nvSpPr>
        <p:spPr bwMode="auto">
          <a:xfrm>
            <a:off x="2286000" y="669924"/>
            <a:ext cx="5943600" cy="4730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Labor Market in the Presence of Externality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22"/>
          <p:cNvSpPr txBox="1">
            <a:spLocks noChangeArrowheads="1"/>
          </p:cNvSpPr>
          <p:nvPr/>
        </p:nvSpPr>
        <p:spPr bwMode="auto">
          <a:xfrm>
            <a:off x="7010400" y="5016500"/>
            <a:ext cx="1431925" cy="2413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Quantity of Labor</a:t>
            </a:r>
            <a:endParaRPr kumimoji="0" lang="en-US" alt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 Box 23"/>
          <p:cNvSpPr txBox="1">
            <a:spLocks noChangeArrowheads="1"/>
          </p:cNvSpPr>
          <p:nvPr/>
        </p:nvSpPr>
        <p:spPr bwMode="auto">
          <a:xfrm>
            <a:off x="5435600" y="2159000"/>
            <a:ext cx="1473200" cy="431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Supply: Marginal Cost</a:t>
            </a:r>
            <a:endParaRPr kumimoji="0" lang="en-US" alt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 Box 26"/>
          <p:cNvSpPr txBox="1">
            <a:spLocks noChangeArrowheads="1"/>
          </p:cNvSpPr>
          <p:nvPr/>
        </p:nvSpPr>
        <p:spPr bwMode="auto">
          <a:xfrm>
            <a:off x="4267200" y="3060700"/>
            <a:ext cx="723900" cy="2222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Total Cost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 Box 27"/>
          <p:cNvSpPr txBox="1"/>
          <p:nvPr/>
        </p:nvSpPr>
        <p:spPr>
          <a:xfrm>
            <a:off x="5835650" y="2971800"/>
            <a:ext cx="336550" cy="222250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21" name="Text Box 28"/>
          <p:cNvSpPr txBox="1">
            <a:spLocks noChangeArrowheads="1"/>
          </p:cNvSpPr>
          <p:nvPr/>
        </p:nvSpPr>
        <p:spPr bwMode="auto">
          <a:xfrm>
            <a:off x="6200774" y="5791199"/>
            <a:ext cx="1525588" cy="53339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Demand: Marginal 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Social Benefit</a:t>
            </a:r>
            <a:endParaRPr kumimoji="0" lang="en-US" alt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 Box 29"/>
          <p:cNvSpPr txBox="1">
            <a:spLocks noChangeArrowheads="1"/>
          </p:cNvSpPr>
          <p:nvPr/>
        </p:nvSpPr>
        <p:spPr bwMode="auto">
          <a:xfrm>
            <a:off x="4433886" y="5667374"/>
            <a:ext cx="1401763" cy="6572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Demand: Marginal 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Private 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Benefit</a:t>
            </a:r>
            <a:endParaRPr kumimoji="0" lang="en-US" alt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7" name="Curved Connector 26"/>
          <p:cNvCxnSpPr/>
          <p:nvPr/>
        </p:nvCxnSpPr>
        <p:spPr>
          <a:xfrm flipV="1">
            <a:off x="3162300" y="2374900"/>
            <a:ext cx="476250" cy="977900"/>
          </a:xfrm>
          <a:prstGeom prst="curvedConnector3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Box 34"/>
          <p:cNvSpPr txBox="1">
            <a:spLocks noChangeArrowheads="1"/>
          </p:cNvSpPr>
          <p:nvPr/>
        </p:nvSpPr>
        <p:spPr bwMode="auto">
          <a:xfrm>
            <a:off x="4584700" y="3257550"/>
            <a:ext cx="336550" cy="2222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 Box 35"/>
          <p:cNvSpPr txBox="1">
            <a:spLocks noChangeArrowheads="1"/>
          </p:cNvSpPr>
          <p:nvPr/>
        </p:nvSpPr>
        <p:spPr bwMode="auto">
          <a:xfrm>
            <a:off x="3684587" y="1958974"/>
            <a:ext cx="1295400" cy="4222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Net Benefit (Surplus)</a:t>
            </a:r>
            <a:endParaRPr kumimoji="0" lang="en-US" alt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0" name="Curved Connector 29"/>
          <p:cNvCxnSpPr/>
          <p:nvPr/>
        </p:nvCxnSpPr>
        <p:spPr>
          <a:xfrm flipV="1">
            <a:off x="3219450" y="3257550"/>
            <a:ext cx="952500" cy="838200"/>
          </a:xfrm>
          <a:prstGeom prst="curvedConnector3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35"/>
          <p:cNvSpPr>
            <a:spLocks noChangeArrowheads="1"/>
          </p:cNvSpPr>
          <p:nvPr/>
        </p:nvSpPr>
        <p:spPr bwMode="auto">
          <a:xfrm>
            <a:off x="0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40"/>
          <p:cNvSpPr>
            <a:spLocks noChangeArrowheads="1"/>
          </p:cNvSpPr>
          <p:nvPr/>
        </p:nvSpPr>
        <p:spPr bwMode="auto">
          <a:xfrm>
            <a:off x="0" y="11430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053" name="Straight Arrow Connector 2052"/>
          <p:cNvCxnSpPr/>
          <p:nvPr/>
        </p:nvCxnSpPr>
        <p:spPr>
          <a:xfrm>
            <a:off x="2927350" y="5486400"/>
            <a:ext cx="546100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Box 26"/>
          <p:cNvSpPr txBox="1">
            <a:spLocks noChangeArrowheads="1"/>
          </p:cNvSpPr>
          <p:nvPr/>
        </p:nvSpPr>
        <p:spPr bwMode="auto">
          <a:xfrm>
            <a:off x="2857500" y="5549896"/>
            <a:ext cx="139700" cy="23495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400" b="1" dirty="0">
                <a:latin typeface="Calibri" pitchFamily="34" charset="0"/>
                <a:cs typeface="Times New Roman" pitchFamily="18" charset="0"/>
              </a:rPr>
              <a:t>A</a:t>
            </a:r>
            <a:endParaRPr kumimoji="0" lang="en-US" alt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 Box 26"/>
          <p:cNvSpPr txBox="1">
            <a:spLocks noChangeArrowheads="1"/>
          </p:cNvSpPr>
          <p:nvPr/>
        </p:nvSpPr>
        <p:spPr bwMode="auto">
          <a:xfrm>
            <a:off x="3429000" y="5540371"/>
            <a:ext cx="139700" cy="23495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400" b="1" dirty="0" smtClean="0">
                <a:latin typeface="Calibri" pitchFamily="34" charset="0"/>
                <a:cs typeface="Times New Roman" pitchFamily="18" charset="0"/>
              </a:rPr>
              <a:t>B</a:t>
            </a:r>
            <a:endParaRPr kumimoji="0" lang="en-US" alt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56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6963"/>
          </a:xfrm>
        </p:spPr>
        <p:txBody>
          <a:bodyPr>
            <a:normAutofit fontScale="92500" lnSpcReduction="10000"/>
          </a:bodyPr>
          <a:lstStyle/>
          <a:p>
            <a:pPr lvl="1">
              <a:buFont typeface="Wingdings" panose="05000000000000000000" pitchFamily="2" charset="2"/>
              <a:buChar char="q"/>
            </a:pPr>
            <a:r>
              <a:rPr lang="en-US" sz="2000" b="1" dirty="0" smtClean="0"/>
              <a:t>NHSC </a:t>
            </a:r>
            <a:r>
              <a:rPr lang="en-US" sz="2000" b="1" dirty="0"/>
              <a:t>program (Student debt relief program to attract and retain clinicians in HPSA</a:t>
            </a:r>
            <a:r>
              <a:rPr lang="en-US" sz="2000" b="1" dirty="0" smtClean="0"/>
              <a:t>)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2000" b="1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b="1" dirty="0"/>
              <a:t>Rural training track </a:t>
            </a:r>
            <a:r>
              <a:rPr lang="en-US" sz="2000" b="1" dirty="0" smtClean="0"/>
              <a:t>programs </a:t>
            </a:r>
            <a:r>
              <a:rPr lang="en-US" sz="2000" b="1" dirty="0"/>
              <a:t>(Funding medical school programs and rural residency track programs to train graduates to serve in rural areas</a:t>
            </a:r>
            <a:r>
              <a:rPr lang="en-US" sz="2000" b="1" dirty="0" smtClean="0"/>
              <a:t>)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2000" b="1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b="1" dirty="0"/>
              <a:t>States’ lifting of the restrictive SOP </a:t>
            </a:r>
            <a:r>
              <a:rPr lang="en-US" sz="2000" b="1" dirty="0" smtClean="0"/>
              <a:t>laws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2000" b="1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b="1" dirty="0"/>
              <a:t>Investing in new delivery models of care: Team-based approach, PCMH model, Accountable Care </a:t>
            </a:r>
            <a:r>
              <a:rPr lang="en-US" sz="2000" b="1" dirty="0" smtClean="0"/>
              <a:t>Organizations</a:t>
            </a:r>
          </a:p>
          <a:p>
            <a:pPr marL="393192" lvl="1" indent="0">
              <a:buNone/>
            </a:pPr>
            <a:endParaRPr lang="en-US" sz="2000" b="1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b="1" dirty="0"/>
              <a:t>Investing in Health IT and Electronic Health </a:t>
            </a:r>
            <a:r>
              <a:rPr lang="en-US" sz="2000" b="1" dirty="0" smtClean="0"/>
              <a:t>Records</a:t>
            </a:r>
          </a:p>
          <a:p>
            <a:pPr marL="393192" lvl="1" indent="0">
              <a:buNone/>
            </a:pPr>
            <a:endParaRPr lang="en-US" sz="2000" b="1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b="1" dirty="0" smtClean="0"/>
              <a:t>Payment </a:t>
            </a:r>
            <a:r>
              <a:rPr lang="en-US" sz="2000" b="1" dirty="0"/>
              <a:t>reforms </a:t>
            </a:r>
            <a:r>
              <a:rPr lang="en-US" sz="2000" b="1" dirty="0" smtClean="0"/>
              <a:t>(volume-based to value-based payment model)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B612-047C-4D07-9149-6178CAD1746D}" type="slidenum">
              <a:rPr lang="en-US" smtClean="0"/>
              <a:t>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Public </a:t>
            </a:r>
            <a:r>
              <a:rPr lang="en-US" sz="2400" b="1" dirty="0" smtClean="0"/>
              <a:t>policies and research programs </a:t>
            </a:r>
            <a:r>
              <a:rPr lang="en-US" sz="2400" b="1" dirty="0"/>
              <a:t>at HRSA to address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workforce </a:t>
            </a:r>
            <a:r>
              <a:rPr lang="en-US" sz="2400" b="1" dirty="0"/>
              <a:t>issues</a:t>
            </a:r>
          </a:p>
        </p:txBody>
      </p:sp>
    </p:spTree>
    <p:extLst>
      <p:ext uri="{BB962C8B-B14F-4D97-AF65-F5344CB8AC3E}">
        <p14:creationId xmlns:p14="http://schemas.microsoft.com/office/powerpoint/2010/main" val="117532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b="1" dirty="0"/>
              <a:t>Investing in National Health Services Corps to Promote Health in Health Professional Shortage Areas: Does It Pass the Economic Cost-Benefit Test</a:t>
            </a:r>
            <a:r>
              <a:rPr lang="en-US" sz="2000" b="1" dirty="0" smtClean="0"/>
              <a:t>? 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b="1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b="1" dirty="0"/>
              <a:t>Promoting Rural Practice in Medical School Education: An Economic </a:t>
            </a:r>
            <a:r>
              <a:rPr lang="en-US" sz="2000" b="1" dirty="0" smtClean="0"/>
              <a:t>Rationale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b="1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b="1" dirty="0"/>
              <a:t>Cost of Nurse Practitioners’ Restrictive Scope of Practice </a:t>
            </a:r>
            <a:r>
              <a:rPr lang="en-US" sz="2000" b="1" dirty="0" smtClean="0"/>
              <a:t>Laws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b="1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b="1" dirty="0"/>
              <a:t>The Cost Impact of Health IT and the New Models of Primary Care in Federally Qualified Health Centers</a:t>
            </a:r>
            <a:endParaRPr lang="en-US" sz="2000" b="1" dirty="0" smtClean="0"/>
          </a:p>
          <a:p>
            <a:pPr marL="109728" indent="0">
              <a:buNone/>
            </a:pPr>
            <a:endParaRPr lang="en-US" sz="2000" b="1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b="1" dirty="0"/>
              <a:t>Cost-Efficiency in the Patient Centered Medical Home Model: New Evidence from Federally Qualified Health Centers (FQHC)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B612-047C-4D07-9149-6178CAD1746D}" type="slidenum">
              <a:rPr lang="en-US" smtClean="0"/>
              <a:t>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Ongoing Economic Research in Health Workforce at HRSA</a:t>
            </a:r>
          </a:p>
        </p:txBody>
      </p:sp>
    </p:spTree>
    <p:extLst>
      <p:ext uri="{BB962C8B-B14F-4D97-AF65-F5344CB8AC3E}">
        <p14:creationId xmlns:p14="http://schemas.microsoft.com/office/powerpoint/2010/main" val="255643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B612-047C-4D07-9149-6178CAD1746D}" type="slidenum">
              <a:rPr lang="en-US" smtClean="0"/>
              <a:t>10</a:t>
            </a:fld>
            <a:endParaRPr lang="en-US"/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3530155938"/>
              </p:ext>
            </p:extLst>
          </p:nvPr>
        </p:nvGraphicFramePr>
        <p:xfrm>
          <a:off x="533400" y="457200"/>
          <a:ext cx="8229600" cy="586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16062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B612-047C-4D07-9149-6178CAD1746D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830344601"/>
              </p:ext>
            </p:extLst>
          </p:nvPr>
        </p:nvGraphicFramePr>
        <p:xfrm>
          <a:off x="304800" y="228600"/>
          <a:ext cx="8458200" cy="6172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697344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1276</TotalTime>
  <Words>454</Words>
  <Application>Microsoft Office PowerPoint</Application>
  <PresentationFormat>On-screen Show (4:3)</PresentationFormat>
  <Paragraphs>68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Concourse</vt:lpstr>
      <vt:lpstr>The Affordable Care Act of 2010, Health Workforce, and the Emerging Models of Healthcare Delivery in the US: The Role of Health Economists in Policy Evaluation </vt:lpstr>
      <vt:lpstr>Challenging Issues of Health Workforce in Primary Care</vt:lpstr>
      <vt:lpstr>Current and Projected Supply and Demand of Primary Care Providers</vt:lpstr>
      <vt:lpstr>Geography of Nurse Practitioners’ Supply</vt:lpstr>
      <vt:lpstr>Geographic Mal-distribution of Providers</vt:lpstr>
      <vt:lpstr>2015 Nurse Practitioners’ State Practice Environment</vt:lpstr>
      <vt:lpstr>PowerPoint Presentation</vt:lpstr>
      <vt:lpstr>Public policies and research programs at HRSA to address  workforce issues</vt:lpstr>
      <vt:lpstr>Ongoing Economic Research in Health Workforce at HRSA</vt:lpstr>
      <vt:lpstr>PowerPoint Presentation</vt:lpstr>
      <vt:lpstr>PowerPoint Presentation</vt:lpstr>
    </vt:vector>
  </TitlesOfParts>
  <Company>HRSA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Affordable Care Act of 2010, Health Workforce, and the Emerging Models of Healthcare Delivery in the United States: The Role of Health Economists in Policy Evaluation </dc:title>
  <dc:creator>Sudip</dc:creator>
  <cp:lastModifiedBy>Sudip</cp:lastModifiedBy>
  <cp:revision>19</cp:revision>
  <dcterms:created xsi:type="dcterms:W3CDTF">2016-07-14T17:47:14Z</dcterms:created>
  <dcterms:modified xsi:type="dcterms:W3CDTF">2016-07-19T18:43:57Z</dcterms:modified>
</cp:coreProperties>
</file>