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17D84F-9668-4CF2-B900-0A95B16367EC}" type="datetimeFigureOut">
              <a:rPr lang="en-US" smtClean="0"/>
              <a:pPr/>
              <a:t>22/09/2017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1495E-770C-4142-9942-29695D46A1FD}" type="slidenum">
              <a:rPr lang="en-US" smtClean="0"/>
              <a:pPr/>
              <a:t>‹#›</a:t>
            </a:fld>
            <a:endParaRPr 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7D84F-9668-4CF2-B900-0A95B16367EC}" type="datetimeFigureOut">
              <a:rPr lang="en-US" smtClean="0"/>
              <a:pPr/>
              <a:t>22/09/2017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1495E-770C-4142-9942-29695D46A1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zo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657600" y="5181600"/>
            <a:ext cx="4800600" cy="457200"/>
          </a:xfrm>
        </p:spPr>
        <p:txBody>
          <a:bodyPr>
            <a:normAutofit fontScale="90000"/>
          </a:bodyPr>
          <a:lstStyle/>
          <a:p>
            <a:r>
              <a:rPr lang="en-US" dirty="0"/>
              <a:t/>
            </a:r>
            <a:br>
              <a:rPr lang="en-US" dirty="0"/>
            </a:br>
            <a:r>
              <a:rPr lang="en-US" b="1" dirty="0"/>
              <a:t> </a:t>
            </a:r>
            <a:r>
              <a:rPr lang="en-US" dirty="0"/>
              <a:t/>
            </a:r>
            <a:br>
              <a:rPr lang="en-US" dirty="0"/>
            </a:br>
            <a:r>
              <a:rPr lang="en-US" dirty="0" smtClean="0"/>
              <a:t/>
            </a:r>
            <a:br>
              <a:rPr lang="en-US" dirty="0" smtClean="0"/>
            </a:br>
            <a:r>
              <a:rPr lang="en-US" sz="2700" b="1" dirty="0" smtClean="0"/>
              <a:t>Dr</a:t>
            </a:r>
            <a:r>
              <a:rPr lang="en-US" sz="2700" b="1" dirty="0"/>
              <a:t>. </a:t>
            </a:r>
            <a:r>
              <a:rPr lang="en-US" sz="2700" b="1" dirty="0" err="1"/>
              <a:t>Sudha</a:t>
            </a:r>
            <a:r>
              <a:rPr lang="en-US" sz="2700" b="1" dirty="0"/>
              <a:t> </a:t>
            </a:r>
            <a:r>
              <a:rPr lang="en-US" sz="2700" b="1" dirty="0" err="1"/>
              <a:t>Bansode</a:t>
            </a:r>
            <a:r>
              <a:rPr lang="en-US" sz="2700" b="1" dirty="0"/>
              <a:t>.</a:t>
            </a:r>
            <a:r>
              <a:rPr lang="en-US" sz="2700" dirty="0"/>
              <a:t/>
            </a:r>
            <a:br>
              <a:rPr lang="en-US" sz="2700" dirty="0"/>
            </a:br>
            <a:r>
              <a:rPr lang="en-US" sz="2700" b="1" dirty="0" err="1"/>
              <a:t>Shankarrao</a:t>
            </a:r>
            <a:r>
              <a:rPr lang="en-US" sz="2700" b="1" dirty="0"/>
              <a:t> </a:t>
            </a:r>
            <a:r>
              <a:rPr lang="en-US" sz="2700" b="1" dirty="0" err="1"/>
              <a:t>Mohite</a:t>
            </a:r>
            <a:r>
              <a:rPr lang="en-US" sz="2700" b="1" dirty="0"/>
              <a:t> College, </a:t>
            </a:r>
            <a:r>
              <a:rPr lang="en-US" sz="2700" b="1" dirty="0" err="1" smtClean="0"/>
              <a:t>Akluj</a:t>
            </a:r>
            <a:r>
              <a:rPr lang="en-US" sz="3100" dirty="0" smtClean="0"/>
              <a:t/>
            </a:r>
            <a:br>
              <a:rPr lang="en-US" sz="3100" dirty="0" smtClean="0"/>
            </a:br>
            <a:r>
              <a:rPr lang="en-US" sz="2700" b="1" dirty="0" smtClean="0"/>
              <a:t>India</a:t>
            </a:r>
            <a:r>
              <a:rPr lang="en-US" sz="2700" b="1" dirty="0"/>
              <a:t> </a:t>
            </a:r>
            <a:r>
              <a:rPr lang="en-US" dirty="0"/>
              <a:t/>
            </a:r>
            <a:br>
              <a:rPr lang="en-US" dirty="0"/>
            </a:br>
            <a:endParaRPr lang="en-US" dirty="0"/>
          </a:p>
        </p:txBody>
      </p:sp>
      <p:sp>
        <p:nvSpPr>
          <p:cNvPr id="4" name="TextBox 3"/>
          <p:cNvSpPr txBox="1"/>
          <p:nvPr/>
        </p:nvSpPr>
        <p:spPr>
          <a:xfrm>
            <a:off x="609600" y="762000"/>
            <a:ext cx="7543800" cy="707886"/>
          </a:xfrm>
          <a:prstGeom prst="rect">
            <a:avLst/>
          </a:prstGeom>
          <a:noFill/>
        </p:spPr>
        <p:txBody>
          <a:bodyPr wrap="square" rtlCol="0">
            <a:spAutoFit/>
          </a:bodyPr>
          <a:lstStyle/>
          <a:p>
            <a:pPr algn="ctr"/>
            <a:r>
              <a:rPr lang="en-US" sz="4000" b="1" dirty="0" smtClean="0"/>
              <a:t>Cell Signaling &amp; Cancer Therapy</a:t>
            </a:r>
            <a:endParaRPr lang="en-US" sz="4000" dirty="0"/>
          </a:p>
        </p:txBody>
      </p:sp>
      <p:pic>
        <p:nvPicPr>
          <p:cNvPr id="1027" name="Picture 3"/>
          <p:cNvPicPr>
            <a:picLocks noChangeAspect="1" noChangeArrowheads="1"/>
          </p:cNvPicPr>
          <p:nvPr/>
        </p:nvPicPr>
        <p:blipFill>
          <a:blip r:embed="rId2"/>
          <a:srcRect/>
          <a:stretch>
            <a:fillRect/>
          </a:stretch>
        </p:blipFill>
        <p:spPr bwMode="auto">
          <a:xfrm>
            <a:off x="1295400" y="1600200"/>
            <a:ext cx="6400800" cy="3581400"/>
          </a:xfrm>
          <a:prstGeom prst="rect">
            <a:avLst/>
          </a:prstGeom>
          <a:noFill/>
          <a:ln w="9525">
            <a:noFill/>
            <a:miter lim="800000"/>
            <a:headEnd/>
            <a:tailEnd/>
          </a:ln>
          <a:effectLst/>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152400"/>
            <a:ext cx="9144000" cy="6096000"/>
          </a:xfrm>
          <a:prstGeom prst="rect">
            <a:avLst/>
          </a:prstGeom>
          <a:noFill/>
          <a:ln w="9525">
            <a:noFill/>
            <a:miter lim="800000"/>
            <a:headEnd/>
            <a:tailEnd/>
          </a:ln>
          <a:effectLst/>
        </p:spPr>
      </p:pic>
      <p:sp>
        <p:nvSpPr>
          <p:cNvPr id="2" name="TextBox 1"/>
          <p:cNvSpPr txBox="1"/>
          <p:nvPr/>
        </p:nvSpPr>
        <p:spPr>
          <a:xfrm>
            <a:off x="533400" y="609600"/>
            <a:ext cx="8229600" cy="5232202"/>
          </a:xfrm>
          <a:prstGeom prst="rect">
            <a:avLst/>
          </a:prstGeom>
          <a:noFill/>
        </p:spPr>
        <p:txBody>
          <a:bodyPr wrap="square" rtlCol="0">
            <a:spAutoFit/>
          </a:bodyPr>
          <a:lstStyle/>
          <a:p>
            <a:pPr algn="ctr"/>
            <a:r>
              <a:rPr lang="en-US" sz="2800" b="1" dirty="0"/>
              <a:t>Abstract</a:t>
            </a:r>
            <a:endParaRPr lang="en-US" sz="2800" dirty="0"/>
          </a:p>
          <a:p>
            <a:endParaRPr lang="en-US" dirty="0" smtClean="0"/>
          </a:p>
          <a:p>
            <a:endParaRPr lang="en-US" dirty="0" smtClean="0"/>
          </a:p>
          <a:p>
            <a:endParaRPr lang="en-US" dirty="0"/>
          </a:p>
          <a:p>
            <a:r>
              <a:rPr lang="en-US" dirty="0" smtClean="0"/>
              <a:t>During </a:t>
            </a:r>
            <a:r>
              <a:rPr lang="en-US" dirty="0"/>
              <a:t>the course of tumor progression, cancer cells acquire a number of characteristic</a:t>
            </a:r>
          </a:p>
          <a:p>
            <a:r>
              <a:rPr lang="en-US" dirty="0"/>
              <a:t>alterations. These include the capacities to proliferate independently of exogenous growth promoting or growth-inhibitory signals, to invade surrounding tissues and metastasize to distant sites, to elicit an </a:t>
            </a:r>
            <a:r>
              <a:rPr lang="en-US" dirty="0" err="1"/>
              <a:t>angiogenic</a:t>
            </a:r>
            <a:r>
              <a:rPr lang="en-US" dirty="0"/>
              <a:t> response, and to evade mechanisms that limit cell proliferation, such as apoptosis and </a:t>
            </a:r>
            <a:r>
              <a:rPr lang="en-US" dirty="0" err="1"/>
              <a:t>replicative</a:t>
            </a:r>
            <a:r>
              <a:rPr lang="en-US" dirty="0"/>
              <a:t> senescence. These properties reflect alterations in the cellular signaling pathways that in normal cells control cell proliferation, motility, and survival. Many of the proteins currently under investigation as possible targets for cancer therapy are signaling proteins that are components of these pathways. The nature of these signaling pathways and their roles in </a:t>
            </a:r>
            <a:r>
              <a:rPr lang="en-US" dirty="0" err="1"/>
              <a:t>tumorigenesis</a:t>
            </a:r>
            <a:r>
              <a:rPr lang="en-US" dirty="0"/>
              <a:t> were the subject of a recent </a:t>
            </a:r>
            <a:r>
              <a:rPr lang="en-US" dirty="0" err="1"/>
              <a:t>Beatson</a:t>
            </a:r>
            <a:r>
              <a:rPr lang="en-US" dirty="0"/>
              <a:t> </a:t>
            </a:r>
            <a:r>
              <a:rPr lang="en-US" dirty="0" err="1"/>
              <a:t>lnternational</a:t>
            </a:r>
            <a:r>
              <a:rPr lang="en-US" dirty="0"/>
              <a:t> Cancer Conference.</a:t>
            </a:r>
          </a:p>
          <a:p>
            <a:r>
              <a:rPr lang="en-US" dirty="0"/>
              <a:t> </a:t>
            </a:r>
          </a:p>
          <a:p>
            <a:endParaRPr lang="en-US" dirty="0"/>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838200"/>
            <a:ext cx="8229600" cy="5447645"/>
          </a:xfrm>
          <a:prstGeom prst="rect">
            <a:avLst/>
          </a:prstGeom>
          <a:noFill/>
        </p:spPr>
        <p:txBody>
          <a:bodyPr wrap="square" rtlCol="0">
            <a:spAutoFit/>
          </a:bodyPr>
          <a:lstStyle/>
          <a:p>
            <a:pPr algn="just"/>
            <a:r>
              <a:rPr lang="en-US" sz="2400" b="1" dirty="0"/>
              <a:t>I</a:t>
            </a:r>
            <a:r>
              <a:rPr lang="en-US" sz="2400" b="1" dirty="0" smtClean="0"/>
              <a:t>ntroduction</a:t>
            </a:r>
          </a:p>
          <a:p>
            <a:pPr algn="just"/>
            <a:endParaRPr lang="en-US" dirty="0"/>
          </a:p>
          <a:p>
            <a:pPr algn="just"/>
            <a:r>
              <a:rPr lang="en-US" dirty="0" smtClean="0"/>
              <a:t>	Cancer </a:t>
            </a:r>
            <a:r>
              <a:rPr lang="en-US" dirty="0"/>
              <a:t>stem cells (CSCs) are a small subset of cancer cells with the capability of self-renewal and differentiation into heterogeneous into heterogeneous tumor cells, and they have been believed to be responsible for tumor initiation, growth, and recurrence. The first population of CSCs was identified in human acute myeloid leukemia (AML), where they displayed strong </a:t>
            </a:r>
            <a:r>
              <a:rPr lang="en-US" dirty="0" err="1"/>
              <a:t>tumorigenic</a:t>
            </a:r>
            <a:r>
              <a:rPr lang="en-US" dirty="0"/>
              <a:t> ability in an in vivo mouse model [ 1,2]. Subsequently, many laboratories across the globe have been able to capture and propagate CSCs from a variety of human tumors including brain cancer, melanoma and breast cancer, liver cancer, pancreatic cancer, colon cancer, and prostate cancer [3-9]. As CSCs can survive traditional cancer therapies and result in tumor recurrence and drug resistance [ 10-12], eradication of CSCs in tumors may represent an effective anticancer therapeutic strategy. Towards this goal, significant efforts have been made to explore the signaling mechanisms underlying CSCs’ self-renewal and differentiation, as well as development of regimens targeting the CSCs. </a:t>
            </a:r>
            <a:r>
              <a:rPr lang="en-US" dirty="0" err="1"/>
              <a:t>ln</a:t>
            </a:r>
            <a:r>
              <a:rPr lang="en-US" dirty="0"/>
              <a:t> this review we focus on three key evolutionarily conserved CSC signaling pathways (</a:t>
            </a:r>
            <a:r>
              <a:rPr lang="en-US" dirty="0" err="1"/>
              <a:t>Wnt</a:t>
            </a:r>
            <a:r>
              <a:rPr lang="en-US" dirty="0"/>
              <a:t>, Hedgehog' and Notch pathways) and therapeutic strategies disrupting CSCs' </a:t>
            </a:r>
            <a:r>
              <a:rPr lang="en-US" dirty="0" err="1"/>
              <a:t>stemness</a:t>
            </a:r>
            <a:r>
              <a:rPr lang="en-US" dirty="0"/>
              <a:t> and functions by modulating these pathways.</a:t>
            </a:r>
          </a:p>
          <a:p>
            <a:pPr algn="just"/>
            <a:endParaRPr lang="en-US" dirty="0"/>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381000" y="0"/>
            <a:ext cx="8458200" cy="6629400"/>
          </a:xfrm>
          <a:prstGeom prst="rect">
            <a:avLst/>
          </a:prstGeom>
          <a:noFill/>
          <a:ln w="9525">
            <a:noFill/>
            <a:miter lim="800000"/>
            <a:headEnd/>
            <a:tailEnd/>
          </a:ln>
          <a:effectLst/>
        </p:spPr>
      </p:pic>
      <p:sp>
        <p:nvSpPr>
          <p:cNvPr id="2" name="TextBox 1"/>
          <p:cNvSpPr txBox="1"/>
          <p:nvPr/>
        </p:nvSpPr>
        <p:spPr>
          <a:xfrm>
            <a:off x="533400" y="533400"/>
            <a:ext cx="8305800" cy="5078313"/>
          </a:xfrm>
          <a:prstGeom prst="rect">
            <a:avLst/>
          </a:prstGeom>
          <a:noFill/>
        </p:spPr>
        <p:txBody>
          <a:bodyPr wrap="square" rtlCol="0">
            <a:spAutoFit/>
          </a:bodyPr>
          <a:lstStyle/>
          <a:p>
            <a:r>
              <a:rPr lang="en-US" b="1" dirty="0"/>
              <a:t>What are targeted cancer therapies?</a:t>
            </a:r>
            <a:endParaRPr lang="en-US" dirty="0"/>
          </a:p>
          <a:p>
            <a:r>
              <a:rPr lang="en-US" dirty="0"/>
              <a:t> </a:t>
            </a:r>
          </a:p>
          <a:p>
            <a:pPr algn="just"/>
            <a:r>
              <a:rPr lang="en-US" dirty="0"/>
              <a:t>Targeted cancer therapies are drugs or other substances that block the growth and spread of cancer by interfering with specific molecules ("molecular targets") that are involved in the growth, progression, and spread of cancer. Targeted cancer therapies are sometimes called "molecularly targeted drugs,” "molecularly targeted therapies," "precision medicines," or similar names. </a:t>
            </a:r>
          </a:p>
          <a:p>
            <a:pPr algn="just"/>
            <a:r>
              <a:rPr lang="en-US" dirty="0"/>
              <a:t> </a:t>
            </a:r>
          </a:p>
          <a:p>
            <a:pPr algn="just"/>
            <a:r>
              <a:rPr lang="en-US" dirty="0"/>
              <a:t>The </a:t>
            </a:r>
            <a:r>
              <a:rPr lang="en-US" dirty="0" err="1"/>
              <a:t>Wnt</a:t>
            </a:r>
            <a:r>
              <a:rPr lang="en-US" dirty="0"/>
              <a:t>, Hedgehog, and Notch pathways are inherent signaling pathways in normal embryogenesis, development, and </a:t>
            </a:r>
            <a:r>
              <a:rPr lang="en-US" dirty="0" err="1"/>
              <a:t>hemostasis</a:t>
            </a:r>
            <a:r>
              <a:rPr lang="en-US" dirty="0"/>
              <a:t>. However, Dysfunctions of these pathways are evident in multiple tumor types and malignancies. Specifically, aberrant activation of these pathways is Implicated in modulation of cancer stem cells (CSCs), a small subset of cancer cells capable of self-renewal and differentiation into heterogeneous tumor cells. The CSCs are accountable for tumor initiation, and recurrence. The this review, we focus on roles of </a:t>
            </a:r>
            <a:r>
              <a:rPr lang="en-US" dirty="0" err="1"/>
              <a:t>Wnt</a:t>
            </a:r>
            <a:r>
              <a:rPr lang="en-US" dirty="0"/>
              <a:t>, Hedgehog, and Notch pathways in CSCs' </a:t>
            </a:r>
            <a:r>
              <a:rPr lang="en-US" dirty="0" err="1"/>
              <a:t>stemness</a:t>
            </a:r>
            <a:r>
              <a:rPr lang="en-US" dirty="0"/>
              <a:t> and functions and summarize </a:t>
            </a:r>
            <a:r>
              <a:rPr lang="en-US" dirty="0" err="1"/>
              <a:t>threrapeutic</a:t>
            </a:r>
            <a:r>
              <a:rPr lang="en-US" dirty="0"/>
              <a:t> studies targeting these pathways to eliminate CSCs and improve overall cancer treatment outcomes.</a:t>
            </a:r>
          </a:p>
          <a:p>
            <a:pPr algn="just"/>
            <a:endParaRPr lang="en-US" dirty="0"/>
          </a:p>
        </p:txBody>
      </p:sp>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0"/>
            <a:ext cx="8458200" cy="6678751"/>
          </a:xfrm>
          <a:prstGeom prst="rect">
            <a:avLst/>
          </a:prstGeom>
          <a:noFill/>
        </p:spPr>
        <p:txBody>
          <a:bodyPr wrap="square" rtlCol="0">
            <a:spAutoFit/>
          </a:bodyPr>
          <a:lstStyle/>
          <a:p>
            <a:pPr algn="just"/>
            <a:r>
              <a:rPr lang="en-US" sz="2000" b="1" dirty="0" smtClean="0"/>
              <a:t>Material </a:t>
            </a:r>
            <a:r>
              <a:rPr lang="en-US" sz="2000" b="1" dirty="0"/>
              <a:t>Methods</a:t>
            </a:r>
            <a:endParaRPr lang="en-US" sz="2000" dirty="0"/>
          </a:p>
          <a:p>
            <a:pPr algn="just"/>
            <a:r>
              <a:rPr lang="en-US" sz="1600" dirty="0"/>
              <a:t> </a:t>
            </a:r>
          </a:p>
          <a:p>
            <a:pPr algn="just"/>
            <a:r>
              <a:rPr lang="en-US" sz="1600" dirty="0"/>
              <a:t>Cellular signaling pathways are not isolated from each other but are interconnected to form complex signaling networks. Cells receive information from many different growth factor</a:t>
            </a:r>
          </a:p>
          <a:p>
            <a:pPr algn="just"/>
            <a:r>
              <a:rPr lang="en-US" sz="1600" dirty="0"/>
              <a:t>receptors and from cell-matrix and cell-cell contacts. They must then integrate this information to regulate diverse processes, such as protein synthesis and cell growth, motility, cell architecture and polarity, differentiation, and programmed cell death. The same signaling molecules are used to control different processes within different signaling complexes or at different intracellular locations. Moreover, signaling pathways are subject to developmental regulation and generate different outcomes in different cell types; the activation of a signaling molecule may have distinct consequences, depending on the cellular context. Understanding how these extraordinarily complex signaling networks function in vivo and how the5i 6ps altered in cancer cells represents a major intellectual challenge. </a:t>
            </a:r>
          </a:p>
          <a:p>
            <a:pPr algn="just"/>
            <a:r>
              <a:rPr lang="en-US" sz="1600" dirty="0"/>
              <a:t> </a:t>
            </a:r>
          </a:p>
          <a:p>
            <a:pPr algn="just"/>
            <a:r>
              <a:rPr lang="en-US" sz="1600" dirty="0"/>
              <a:t>The ability of intracellular signaling networks to integrate and distribute regulatory information requires that individual signaling proteins must act as nodes, responding to multiple inputs and regulating multiple </a:t>
            </a:r>
            <a:r>
              <a:rPr lang="en-US" sz="1600" dirty="0" err="1"/>
              <a:t>effector</a:t>
            </a:r>
            <a:r>
              <a:rPr lang="en-US" sz="1600" dirty="0"/>
              <a:t> outputs. One of the major advances in the last decade has been the recognition that many signaling proteins contain modular protein domains that mediate protein-protein interactions. These interaction modules serve to target signaling proteins to their substrates or to specific intracellular locations, to respond to posttranslational modifications, such as </a:t>
            </a:r>
            <a:r>
              <a:rPr lang="en-US" sz="1600" dirty="0" err="1"/>
              <a:t>phosphorylation</a:t>
            </a:r>
            <a:r>
              <a:rPr lang="en-US" sz="1600" dirty="0"/>
              <a:t>, </a:t>
            </a:r>
            <a:r>
              <a:rPr lang="en-US" sz="1600" dirty="0" err="1"/>
              <a:t>acetylation</a:t>
            </a:r>
            <a:r>
              <a:rPr lang="en-US" sz="1600" dirty="0"/>
              <a:t> and </a:t>
            </a:r>
            <a:r>
              <a:rPr lang="en-US" sz="1600" dirty="0" err="1"/>
              <a:t>methylation</a:t>
            </a:r>
            <a:r>
              <a:rPr lang="en-US" sz="1600" dirty="0"/>
              <a:t>, and to link polypeptides into </a:t>
            </a:r>
            <a:r>
              <a:rPr lang="en-US" sz="1600" dirty="0" err="1"/>
              <a:t>multiprotein</a:t>
            </a:r>
            <a:r>
              <a:rPr lang="en-US" sz="1600" dirty="0"/>
              <a:t> signaling complexes and pathways (</a:t>
            </a:r>
            <a:r>
              <a:rPr lang="en-US" sz="1600" dirty="0" err="1"/>
              <a:t>Pawson</a:t>
            </a:r>
            <a:r>
              <a:rPr lang="en-US" sz="1600" dirty="0"/>
              <a:t> and Nash, 2003). The same protein modules can also mediate </a:t>
            </a:r>
            <a:r>
              <a:rPr lang="en-US" sz="1600" dirty="0" err="1"/>
              <a:t>intramolecular</a:t>
            </a:r>
            <a:r>
              <a:rPr lang="en-US" sz="1600" dirty="0"/>
              <a:t> interactions that regulate signaling function, and a frequent theme is that upstream regulators may act by promoting or disrupting these </a:t>
            </a:r>
            <a:r>
              <a:rPr lang="en-US" sz="1600" dirty="0" err="1"/>
              <a:t>intramolecular</a:t>
            </a:r>
            <a:r>
              <a:rPr lang="en-US" sz="1600" dirty="0"/>
              <a:t> interactions. Thus, to understand the overall architecture of the signaling network, we will ultimately need to identify all of these inter- and </a:t>
            </a:r>
            <a:r>
              <a:rPr lang="en-US" sz="1600" dirty="0" err="1"/>
              <a:t>intramolecular</a:t>
            </a:r>
            <a:r>
              <a:rPr lang="en-US" sz="1600" dirty="0"/>
              <a:t> </a:t>
            </a:r>
            <a:r>
              <a:rPr lang="en-US" sz="1600" dirty="0" err="1"/>
              <a:t>interantions</a:t>
            </a:r>
            <a:r>
              <a:rPr lang="en-US" sz="1600" dirty="0"/>
              <a:t>.</a:t>
            </a:r>
          </a:p>
          <a:p>
            <a:endParaRPr lang="en-US" sz="1200" dirty="0"/>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153400" cy="4678204"/>
          </a:xfrm>
          <a:prstGeom prst="rect">
            <a:avLst/>
          </a:prstGeom>
          <a:noFill/>
        </p:spPr>
        <p:txBody>
          <a:bodyPr wrap="square" rtlCol="0">
            <a:spAutoFit/>
          </a:bodyPr>
          <a:lstStyle/>
          <a:p>
            <a:pPr algn="just"/>
            <a:r>
              <a:rPr lang="en-US" dirty="0"/>
              <a:t>The intricacy of cellular signaling network$ has major implications for our understanding of tumor cell behavior and for our ability to use this knowledge for cancer therapy. Cell proliferation, motility. and survival are regulated by multiple pathways, and the changes that occur in cancer cells are the result of multiple alterations in cellular signaling machinery. Cancer cells are genetically unstable, undergo multiple genetic and epigenetic changes, and continuously evolve in response to selective pressures. Even if a </a:t>
            </a:r>
            <a:r>
              <a:rPr lang="en-US" dirty="0" err="1"/>
              <a:t>mutationally</a:t>
            </a:r>
            <a:r>
              <a:rPr lang="en-US" dirty="0"/>
              <a:t> activated pathway can be blocked by an inhibitor, tumor cells may evade the inhibitor by activating other pathways Thus, even though early stage malignancies may respond to a single 'inhibitor-the success of </a:t>
            </a:r>
            <a:r>
              <a:rPr lang="en-US" dirty="0" err="1"/>
              <a:t>Gleevec</a:t>
            </a:r>
            <a:r>
              <a:rPr lang="en-US" dirty="0"/>
              <a:t> (STl-571) being a prime example-effective therapies for more advanced malignancies may require combinations of signaling inhibitors, or signaling inhibitors in conjunction with traditional DNA-damaging chemotherapeutic reagents.</a:t>
            </a:r>
          </a:p>
          <a:p>
            <a:pPr algn="just"/>
            <a:r>
              <a:rPr lang="en-US" dirty="0"/>
              <a:t> </a:t>
            </a:r>
          </a:p>
          <a:p>
            <a:pPr algn="just"/>
            <a:r>
              <a:rPr lang="en-US" dirty="0"/>
              <a:t> The complex architecture of signaling networks and the consequences of this complexity for possible cancer therapeutics were recurrent </a:t>
            </a:r>
            <a:r>
              <a:rPr lang="en-US" dirty="0" smtClean="0"/>
              <a:t>themes.</a:t>
            </a:r>
            <a:endParaRPr lang="en-US" dirty="0"/>
          </a:p>
          <a:p>
            <a:endParaRPr lang="en-US" sz="1000" dirty="0"/>
          </a:p>
        </p:txBody>
      </p:sp>
    </p:spTree>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304800" y="228600"/>
            <a:ext cx="8610600" cy="4724400"/>
          </a:xfrm>
          <a:prstGeom prst="rect">
            <a:avLst/>
          </a:prstGeom>
          <a:noFill/>
          <a:ln w="9525">
            <a:noFill/>
            <a:miter lim="800000"/>
            <a:headEnd/>
            <a:tailEnd/>
          </a:ln>
        </p:spPr>
      </p:pic>
      <p:sp>
        <p:nvSpPr>
          <p:cNvPr id="3" name="TextBox 2"/>
          <p:cNvSpPr txBox="1"/>
          <p:nvPr/>
        </p:nvSpPr>
        <p:spPr>
          <a:xfrm>
            <a:off x="304800" y="5181601"/>
            <a:ext cx="8610600" cy="1846659"/>
          </a:xfrm>
          <a:prstGeom prst="rect">
            <a:avLst/>
          </a:prstGeom>
          <a:noFill/>
        </p:spPr>
        <p:txBody>
          <a:bodyPr wrap="square" rtlCol="0">
            <a:spAutoFit/>
          </a:bodyPr>
          <a:lstStyle/>
          <a:p>
            <a:r>
              <a:rPr lang="en-US" sz="1600" b="1" dirty="0" smtClean="0"/>
              <a:t>Figure </a:t>
            </a:r>
            <a:r>
              <a:rPr lang="en-US" sz="1600" b="1" dirty="0"/>
              <a:t>1.</a:t>
            </a:r>
            <a:r>
              <a:rPr lang="en-US" sz="1600" dirty="0"/>
              <a:t> Cellular signaling pathways involved in cancer</a:t>
            </a:r>
          </a:p>
          <a:p>
            <a:r>
              <a:rPr lang="en-US" sz="1600" dirty="0"/>
              <a:t> </a:t>
            </a:r>
            <a:r>
              <a:rPr lang="en-US" sz="1600" dirty="0" smtClean="0"/>
              <a:t>This </a:t>
            </a:r>
            <a:r>
              <a:rPr lang="en-US" sz="1600" dirty="0"/>
              <a:t>figure illustrates some of the signaling pathways involved in malignant transformation and tumor cell proliferation that were discussed at the meeting. Arrows (black) indicate activation or induction, T-bars (red) indicate inhibition. See text for details.</a:t>
            </a:r>
          </a:p>
          <a:p>
            <a:r>
              <a:rPr lang="en-US" sz="1400" dirty="0"/>
              <a:t> </a:t>
            </a:r>
          </a:p>
          <a:p>
            <a:endParaRPr lang="en-US" dirty="0"/>
          </a:p>
          <a:p>
            <a:endParaRPr lang="en-US" dirty="0"/>
          </a:p>
        </p:txBody>
      </p:sp>
    </p:spTree>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458200" cy="5355312"/>
          </a:xfrm>
          <a:prstGeom prst="rect">
            <a:avLst/>
          </a:prstGeom>
          <a:noFill/>
        </p:spPr>
        <p:txBody>
          <a:bodyPr wrap="square" rtlCol="0">
            <a:spAutoFit/>
          </a:bodyPr>
          <a:lstStyle/>
          <a:p>
            <a:pPr algn="just"/>
            <a:r>
              <a:rPr lang="en-US" b="1" dirty="0"/>
              <a:t>The roles of </a:t>
            </a:r>
            <a:r>
              <a:rPr lang="en-US" b="1" dirty="0" err="1"/>
              <a:t>Src</a:t>
            </a:r>
            <a:r>
              <a:rPr lang="en-US" b="1" dirty="0"/>
              <a:t> and FAK in cell motility and invasion </a:t>
            </a:r>
            <a:endParaRPr lang="en-US" dirty="0"/>
          </a:p>
          <a:p>
            <a:pPr algn="just"/>
            <a:r>
              <a:rPr lang="en-US" dirty="0"/>
              <a:t> </a:t>
            </a:r>
          </a:p>
          <a:p>
            <a:pPr algn="just"/>
            <a:r>
              <a:rPr lang="en-US" dirty="0" smtClean="0"/>
              <a:t>	The </a:t>
            </a:r>
            <a:r>
              <a:rPr lang="en-US" dirty="0"/>
              <a:t>cellular </a:t>
            </a:r>
            <a:r>
              <a:rPr lang="en-US" i="1" dirty="0" err="1"/>
              <a:t>src</a:t>
            </a:r>
            <a:r>
              <a:rPr lang="en-US" dirty="0"/>
              <a:t> gene was the first </a:t>
            </a:r>
            <a:r>
              <a:rPr lang="en-US" dirty="0" err="1"/>
              <a:t>protooncogene</a:t>
            </a:r>
            <a:r>
              <a:rPr lang="en-US" dirty="0"/>
              <a:t> to be discovered in the vertebrate genome. </a:t>
            </a:r>
            <a:r>
              <a:rPr lang="en-US" dirty="0" err="1"/>
              <a:t>ln</a:t>
            </a:r>
            <a:r>
              <a:rPr lang="en-US" dirty="0"/>
              <a:t> the last few years, there has been increasing evidence that </a:t>
            </a:r>
            <a:r>
              <a:rPr lang="en-US" dirty="0" err="1"/>
              <a:t>Src</a:t>
            </a:r>
            <a:r>
              <a:rPr lang="en-US" dirty="0"/>
              <a:t> plays an important role in tumor cell invasion, in particular through its interaction with FAK (focal adhesion </a:t>
            </a:r>
            <a:r>
              <a:rPr lang="en-US" dirty="0" err="1"/>
              <a:t>kinase</a:t>
            </a:r>
            <a:r>
              <a:rPr lang="en-US" dirty="0"/>
              <a:t>). </a:t>
            </a:r>
            <a:r>
              <a:rPr lang="en-US" dirty="0" err="1"/>
              <a:t>Src</a:t>
            </a:r>
            <a:r>
              <a:rPr lang="en-US" dirty="0"/>
              <a:t> and FAK are </a:t>
            </a:r>
            <a:r>
              <a:rPr lang="en-US" dirty="0" err="1"/>
              <a:t>nonreceptor</a:t>
            </a:r>
            <a:r>
              <a:rPr lang="en-US" dirty="0"/>
              <a:t> tyrosine </a:t>
            </a:r>
            <a:r>
              <a:rPr lang="en-US" dirty="0" err="1"/>
              <a:t>kinases</a:t>
            </a:r>
            <a:r>
              <a:rPr lang="en-US" dirty="0"/>
              <a:t> that are localized to </a:t>
            </a:r>
            <a:r>
              <a:rPr lang="en-US" dirty="0" smtClean="0"/>
              <a:t>cell matrix </a:t>
            </a:r>
            <a:r>
              <a:rPr lang="en-US" dirty="0"/>
              <a:t>adhesions and mediate </a:t>
            </a:r>
            <a:r>
              <a:rPr lang="en-US" dirty="0" err="1"/>
              <a:t>integrin</a:t>
            </a:r>
            <a:r>
              <a:rPr lang="en-US" dirty="0"/>
              <a:t> signaling. Following </a:t>
            </a:r>
            <a:r>
              <a:rPr lang="en-US" dirty="0" err="1"/>
              <a:t>integrin</a:t>
            </a:r>
            <a:r>
              <a:rPr lang="en-US" dirty="0"/>
              <a:t> engagement, FAK undergoes </a:t>
            </a:r>
            <a:r>
              <a:rPr lang="en-US" dirty="0" err="1"/>
              <a:t>autophosphorylation</a:t>
            </a:r>
            <a:r>
              <a:rPr lang="en-US" dirty="0"/>
              <a:t> at Tyr 397 and </a:t>
            </a:r>
            <a:r>
              <a:rPr lang="en-US" dirty="0" err="1"/>
              <a:t>Src</a:t>
            </a:r>
            <a:r>
              <a:rPr lang="en-US" dirty="0"/>
              <a:t> becomes recruited to activated FAK via an interaction between the SH2 domain of </a:t>
            </a:r>
            <a:r>
              <a:rPr lang="en-US" dirty="0" err="1"/>
              <a:t>Src</a:t>
            </a:r>
            <a:r>
              <a:rPr lang="en-US" dirty="0"/>
              <a:t> and FAK pTyr397. </a:t>
            </a:r>
            <a:r>
              <a:rPr lang="en-US" dirty="0" err="1"/>
              <a:t>Src</a:t>
            </a:r>
            <a:r>
              <a:rPr lang="en-US" dirty="0"/>
              <a:t> then </a:t>
            </a:r>
            <a:r>
              <a:rPr lang="en-US" dirty="0" err="1" smtClean="0"/>
              <a:t>Phosphorylates</a:t>
            </a:r>
            <a:r>
              <a:rPr lang="en-US" dirty="0" smtClean="0"/>
              <a:t> </a:t>
            </a:r>
            <a:r>
              <a:rPr lang="en-US" dirty="0"/>
              <a:t>FAK at a number of tyrosine residues, creating docking sites for SH2 domain - containing signaling proteins, such as the adaptor Grb2. Genetic inactivation of </a:t>
            </a:r>
            <a:r>
              <a:rPr lang="en-US" dirty="0" err="1"/>
              <a:t>Src</a:t>
            </a:r>
            <a:r>
              <a:rPr lang="en-US" dirty="0"/>
              <a:t> family </a:t>
            </a:r>
            <a:r>
              <a:rPr lang="en-US" dirty="0" err="1" smtClean="0"/>
              <a:t>Kinases</a:t>
            </a:r>
            <a:r>
              <a:rPr lang="en-US" dirty="0" smtClean="0"/>
              <a:t> </a:t>
            </a:r>
            <a:r>
              <a:rPr lang="en-US" dirty="0"/>
              <a:t>or of FAK causes defects in cell motility, associated with an inability to turnover focal adhesions. </a:t>
            </a:r>
            <a:r>
              <a:rPr lang="en-US" dirty="0" err="1"/>
              <a:t>ln</a:t>
            </a:r>
            <a:r>
              <a:rPr lang="en-US" dirty="0"/>
              <a:t> addition, </a:t>
            </a:r>
            <a:r>
              <a:rPr lang="en-US" dirty="0" err="1"/>
              <a:t>Src</a:t>
            </a:r>
            <a:r>
              <a:rPr lang="en-US" dirty="0"/>
              <a:t> and FAK are found in membrane ruffles and in </a:t>
            </a:r>
            <a:r>
              <a:rPr lang="en-US" dirty="0" err="1"/>
              <a:t>podosomes</a:t>
            </a:r>
            <a:r>
              <a:rPr lang="en-US" dirty="0"/>
              <a:t> (also known as </a:t>
            </a:r>
            <a:r>
              <a:rPr lang="en-US" dirty="0" err="1"/>
              <a:t>invadopodia</a:t>
            </a:r>
            <a:r>
              <a:rPr lang="en-US" dirty="0"/>
              <a:t>), dynamic protrusions that are prominent in certain cancer cells and which are involved in the degradation of the extracellular matrix. Both </a:t>
            </a:r>
            <a:r>
              <a:rPr lang="en-US" dirty="0" err="1"/>
              <a:t>Src</a:t>
            </a:r>
            <a:r>
              <a:rPr lang="en-US" dirty="0"/>
              <a:t> and FAK exhibit elevated expression in a number of different epithelial tumors. e specially in invasive cancers. These observations have provided circumstantial evidence for a role of </a:t>
            </a:r>
            <a:r>
              <a:rPr lang="en-US" dirty="0" err="1"/>
              <a:t>Src</a:t>
            </a:r>
            <a:r>
              <a:rPr lang="en-US" dirty="0"/>
              <a:t> and FAK in tumor cell motility and invasion. </a:t>
            </a:r>
          </a:p>
          <a:p>
            <a:pPr algn="just"/>
            <a:endParaRPr lang="en-US" dirty="0"/>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85800"/>
            <a:ext cx="8305800" cy="4801314"/>
          </a:xfrm>
          <a:prstGeom prst="rect">
            <a:avLst/>
          </a:prstGeom>
          <a:noFill/>
        </p:spPr>
        <p:txBody>
          <a:bodyPr wrap="square" rtlCol="0">
            <a:spAutoFit/>
          </a:bodyPr>
          <a:lstStyle/>
          <a:p>
            <a:pPr algn="just"/>
            <a:r>
              <a:rPr lang="en-US" dirty="0"/>
              <a:t>Margaret Frame (</a:t>
            </a:r>
            <a:r>
              <a:rPr lang="en-US" dirty="0" err="1"/>
              <a:t>Beatson</a:t>
            </a:r>
            <a:r>
              <a:rPr lang="en-US" dirty="0"/>
              <a:t> </a:t>
            </a:r>
            <a:r>
              <a:rPr lang="en-US" dirty="0" err="1"/>
              <a:t>lnstitute</a:t>
            </a:r>
            <a:r>
              <a:rPr lang="en-US" dirty="0"/>
              <a:t>, Glasgow) described the use of several different model systems to study the role of FAK in </a:t>
            </a:r>
            <a:r>
              <a:rPr lang="en-US" dirty="0" smtClean="0"/>
              <a:t>carcinogenesis</a:t>
            </a:r>
            <a:r>
              <a:rPr lang="en-US" dirty="0"/>
              <a:t>. </a:t>
            </a:r>
            <a:r>
              <a:rPr lang="en-US" dirty="0" err="1"/>
              <a:t>ln</a:t>
            </a:r>
            <a:r>
              <a:rPr lang="en-US" dirty="0"/>
              <a:t> the two-stage skin carcinogenesis model, mouse skin is initially painted with </a:t>
            </a:r>
            <a:r>
              <a:rPr lang="en-US" dirty="0" err="1"/>
              <a:t>dimethylbenzanthracene</a:t>
            </a:r>
            <a:r>
              <a:rPr lang="en-US" dirty="0"/>
              <a:t> (DMBA), which causes Ha-</a:t>
            </a:r>
            <a:r>
              <a:rPr lang="en-US" dirty="0" err="1"/>
              <a:t>Ras</a:t>
            </a:r>
            <a:r>
              <a:rPr lang="en-US" dirty="0"/>
              <a:t> mutations and the growth of </a:t>
            </a:r>
            <a:r>
              <a:rPr lang="en-US" dirty="0" err="1"/>
              <a:t>papillomas</a:t>
            </a:r>
            <a:r>
              <a:rPr lang="en-US" dirty="0"/>
              <a:t>. Subsequent treatment with the tumor promoter </a:t>
            </a:r>
            <a:r>
              <a:rPr lang="en-US" dirty="0" err="1"/>
              <a:t>tetradecanoyl</a:t>
            </a:r>
            <a:r>
              <a:rPr lang="en-US" dirty="0"/>
              <a:t> </a:t>
            </a:r>
            <a:r>
              <a:rPr lang="en-US" dirty="0" err="1"/>
              <a:t>phorbol</a:t>
            </a:r>
            <a:r>
              <a:rPr lang="en-US" dirty="0"/>
              <a:t> acetate (TPA) causes progression of the </a:t>
            </a:r>
            <a:r>
              <a:rPr lang="en-US" dirty="0" err="1"/>
              <a:t>papillomas</a:t>
            </a:r>
            <a:r>
              <a:rPr lang="en-US" dirty="0"/>
              <a:t> to malignant carcinomas. Experiments using </a:t>
            </a:r>
            <a:r>
              <a:rPr lang="en-US" i="1" dirty="0" err="1"/>
              <a:t>fak</a:t>
            </a:r>
            <a:r>
              <a:rPr lang="en-US" dirty="0"/>
              <a:t> knockout heterozygote s or a conditional </a:t>
            </a:r>
            <a:r>
              <a:rPr lang="en-US" i="1" dirty="0" err="1"/>
              <a:t>fak</a:t>
            </a:r>
            <a:r>
              <a:rPr lang="en-US" dirty="0"/>
              <a:t> allele indicate that the level of FAK protein appears to be a determinant of both initiation and progression. Reconstitution experiments with FAK-/- fibroblasts and mutant forms of FAK suggested that tyrosine </a:t>
            </a:r>
            <a:r>
              <a:rPr lang="en-US" dirty="0" err="1" smtClean="0"/>
              <a:t>Phosphorylation</a:t>
            </a:r>
            <a:r>
              <a:rPr lang="en-US" dirty="0" smtClean="0"/>
              <a:t> </a:t>
            </a:r>
            <a:r>
              <a:rPr lang="en-US" dirty="0"/>
              <a:t>of FAK is critical for cell motility. Moreover, when activated </a:t>
            </a:r>
            <a:r>
              <a:rPr lang="en-US" dirty="0" err="1"/>
              <a:t>Src</a:t>
            </a:r>
            <a:r>
              <a:rPr lang="en-US" dirty="0"/>
              <a:t> was introduced into noninvasive colon cancer cells, they were converted from an epithelial to a more invasive, </a:t>
            </a:r>
            <a:r>
              <a:rPr lang="en-US" dirty="0" err="1"/>
              <a:t>mesenchymal</a:t>
            </a:r>
            <a:r>
              <a:rPr lang="en-US" dirty="0"/>
              <a:t> phenotype, associated with a change from </a:t>
            </a:r>
            <a:r>
              <a:rPr lang="en-US" dirty="0" err="1"/>
              <a:t>cadherin</a:t>
            </a:r>
            <a:r>
              <a:rPr lang="en-US" dirty="0"/>
              <a:t>-dependent cell contacts to </a:t>
            </a:r>
            <a:r>
              <a:rPr lang="en-US" dirty="0" err="1"/>
              <a:t>integrin</a:t>
            </a:r>
            <a:r>
              <a:rPr lang="en-US" dirty="0"/>
              <a:t>-dependent matrix adhesions (</a:t>
            </a:r>
            <a:r>
              <a:rPr lang="en-US" dirty="0" err="1"/>
              <a:t>Avizienyte</a:t>
            </a:r>
            <a:r>
              <a:rPr lang="en-US" dirty="0"/>
              <a:t> et al., 2002). This alteration was also correlated with tyrosine </a:t>
            </a:r>
            <a:r>
              <a:rPr lang="en-US" dirty="0" err="1"/>
              <a:t>phosphorylation</a:t>
            </a:r>
            <a:r>
              <a:rPr lang="en-US" dirty="0"/>
              <a:t> of FAK. Thus, FAK activation and </a:t>
            </a:r>
            <a:r>
              <a:rPr lang="en-US" dirty="0" err="1"/>
              <a:t>phosphorylation</a:t>
            </a:r>
            <a:r>
              <a:rPr lang="en-US" dirty="0"/>
              <a:t> of FAK by </a:t>
            </a:r>
            <a:r>
              <a:rPr lang="en-US" dirty="0" err="1"/>
              <a:t>Src</a:t>
            </a:r>
            <a:r>
              <a:rPr lang="en-US" dirty="0"/>
              <a:t> appear to be important determinants of tumor cell motility and invasiveness.</a:t>
            </a:r>
          </a:p>
          <a:p>
            <a:pPr algn="just"/>
            <a:endParaRPr lang="en-US" dirty="0"/>
          </a:p>
        </p:txBody>
      </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71582"/>
            <a:ext cx="8686800" cy="6586418"/>
          </a:xfrm>
          <a:prstGeom prst="rect">
            <a:avLst/>
          </a:prstGeom>
          <a:noFill/>
        </p:spPr>
        <p:txBody>
          <a:bodyPr wrap="square" rtlCol="0">
            <a:spAutoFit/>
          </a:bodyPr>
          <a:lstStyle/>
          <a:p>
            <a:pPr algn="just"/>
            <a:r>
              <a:rPr lang="en-US" sz="2000" b="1" dirty="0"/>
              <a:t>The </a:t>
            </a:r>
            <a:r>
              <a:rPr lang="en-US" sz="2000" b="1" dirty="0" err="1"/>
              <a:t>Ras</a:t>
            </a:r>
            <a:r>
              <a:rPr lang="en-US" sz="2000" b="1" dirty="0"/>
              <a:t>/MAP </a:t>
            </a:r>
            <a:r>
              <a:rPr lang="en-US" sz="2000" b="1" dirty="0" err="1"/>
              <a:t>kinase</a:t>
            </a:r>
            <a:r>
              <a:rPr lang="en-US" sz="2000" b="1" dirty="0"/>
              <a:t> pathway: Targets and scaffolds </a:t>
            </a:r>
            <a:endParaRPr lang="en-US" sz="2000" dirty="0"/>
          </a:p>
          <a:p>
            <a:pPr algn="just"/>
            <a:r>
              <a:rPr lang="en-US" sz="1400" dirty="0"/>
              <a:t> </a:t>
            </a:r>
          </a:p>
          <a:p>
            <a:pPr algn="just"/>
            <a:r>
              <a:rPr lang="en-US" sz="1600" dirty="0" err="1"/>
              <a:t>Ras</a:t>
            </a:r>
            <a:r>
              <a:rPr lang="en-US" sz="1600" dirty="0"/>
              <a:t> is </a:t>
            </a:r>
            <a:r>
              <a:rPr lang="en-US" sz="1600" dirty="0" err="1"/>
              <a:t>mutationally</a:t>
            </a:r>
            <a:r>
              <a:rPr lang="en-US" sz="1600" dirty="0"/>
              <a:t> activated in a significant fraction of human cancers. It interacts with multiple effectors, probably more than twenty. One of these, the serine/</a:t>
            </a:r>
            <a:r>
              <a:rPr lang="en-US" sz="1600" dirty="0" err="1"/>
              <a:t>threonine</a:t>
            </a:r>
            <a:r>
              <a:rPr lang="en-US" sz="1600" dirty="0"/>
              <a:t> </a:t>
            </a:r>
            <a:r>
              <a:rPr lang="en-US" sz="1600" dirty="0" err="1"/>
              <a:t>kinase</a:t>
            </a:r>
            <a:r>
              <a:rPr lang="en-US" sz="1600" dirty="0"/>
              <a:t> </a:t>
            </a:r>
            <a:r>
              <a:rPr lang="en-US" sz="1600" dirty="0" err="1"/>
              <a:t>Raf</a:t>
            </a:r>
            <a:r>
              <a:rPr lang="en-US" sz="1600" dirty="0"/>
              <a:t>, activates a MAP </a:t>
            </a:r>
            <a:r>
              <a:rPr lang="en-US" sz="1600" dirty="0" err="1"/>
              <a:t>kinase</a:t>
            </a:r>
            <a:r>
              <a:rPr lang="en-US" sz="1600" dirty="0"/>
              <a:t> pathway, the </a:t>
            </a:r>
            <a:r>
              <a:rPr lang="en-US" sz="1600" dirty="0" err="1"/>
              <a:t>Raf</a:t>
            </a:r>
            <a:r>
              <a:rPr lang="en-US" sz="1600" dirty="0"/>
              <a:t>-MEK-ERK pathway, which is required for transformation by </a:t>
            </a:r>
            <a:r>
              <a:rPr lang="en-US" sz="1600" dirty="0" err="1"/>
              <a:t>oncogenic</a:t>
            </a:r>
            <a:r>
              <a:rPr lang="en-US" sz="1600" dirty="0"/>
              <a:t> </a:t>
            </a:r>
            <a:r>
              <a:rPr lang="en-US" sz="1600" dirty="0" err="1"/>
              <a:t>Ras</a:t>
            </a:r>
            <a:r>
              <a:rPr lang="en-US" sz="1600" dirty="0"/>
              <a:t> in a number of systems. The ERK MAP </a:t>
            </a:r>
            <a:r>
              <a:rPr lang="en-US" sz="1600" dirty="0" err="1"/>
              <a:t>kinases</a:t>
            </a:r>
            <a:r>
              <a:rPr lang="en-US" sz="1600" dirty="0"/>
              <a:t> themselves have many substrates, and the identity of these substrates and their roles in </a:t>
            </a:r>
            <a:r>
              <a:rPr lang="en-US" sz="1600" dirty="0" err="1"/>
              <a:t>tumorigenesis</a:t>
            </a:r>
            <a:r>
              <a:rPr lang="en-US" sz="1600" dirty="0"/>
              <a:t> remain central questions. The pathway is regulated and organized by scaffolding proteins, in ways that are not yet fully understood. Finally, as discussed at the end of this report, components of this pathway are under intense investigation as possible targets for anti-cancer therapeutics. </a:t>
            </a:r>
          </a:p>
          <a:p>
            <a:pPr algn="just"/>
            <a:r>
              <a:rPr lang="en-US" sz="1600" dirty="0"/>
              <a:t> </a:t>
            </a:r>
          </a:p>
          <a:p>
            <a:pPr algn="just"/>
            <a:r>
              <a:rPr lang="en-US" sz="1600" dirty="0"/>
              <a:t>The MAP </a:t>
            </a:r>
            <a:r>
              <a:rPr lang="en-US" sz="1600" dirty="0" err="1"/>
              <a:t>kinase</a:t>
            </a:r>
            <a:r>
              <a:rPr lang="en-US" sz="1600" dirty="0"/>
              <a:t> pathway activates </a:t>
            </a:r>
            <a:r>
              <a:rPr lang="en-US" sz="1600" dirty="0" err="1"/>
              <a:t>Ets</a:t>
            </a:r>
            <a:r>
              <a:rPr lang="en-US" sz="1600" dirty="0"/>
              <a:t> family transcription factors that in turn regulate the expression of multiple genes, including an </a:t>
            </a:r>
            <a:r>
              <a:rPr lang="en-US" sz="1600" dirty="0" err="1"/>
              <a:t>ephrin</a:t>
            </a:r>
            <a:r>
              <a:rPr lang="en-US" sz="1600" dirty="0"/>
              <a:t> receptor, the receptor-tyrosine </a:t>
            </a:r>
            <a:r>
              <a:rPr lang="en-US" sz="1600" dirty="0" err="1"/>
              <a:t>kinase</a:t>
            </a:r>
            <a:r>
              <a:rPr lang="en-US" sz="1600" dirty="0"/>
              <a:t> EphA2 (Frank McCormick, University of California, San Francisco). EphA2 activates pl20RasGAP (Miao et al., 2001), and so </a:t>
            </a:r>
            <a:r>
              <a:rPr lang="en-US" sz="1600" dirty="0" err="1"/>
              <a:t>downregulates</a:t>
            </a:r>
            <a:r>
              <a:rPr lang="en-US" sz="1600" dirty="0"/>
              <a:t> wild-type </a:t>
            </a:r>
            <a:r>
              <a:rPr lang="en-US" sz="1600" dirty="0" err="1"/>
              <a:t>Ras</a:t>
            </a:r>
            <a:r>
              <a:rPr lang="en-US" sz="1600" dirty="0"/>
              <a:t> but not </a:t>
            </a:r>
            <a:r>
              <a:rPr lang="en-US" sz="1600" dirty="0" err="1"/>
              <a:t>mutationally</a:t>
            </a:r>
            <a:r>
              <a:rPr lang="en-US" sz="1600" dirty="0"/>
              <a:t> activated </a:t>
            </a:r>
            <a:r>
              <a:rPr lang="en-US" sz="1600" dirty="0" err="1"/>
              <a:t>Ras</a:t>
            </a:r>
            <a:r>
              <a:rPr lang="en-US" sz="1600" dirty="0"/>
              <a:t>. Thus, EphA2 forms a component of a negative feedback loop, in which the </a:t>
            </a:r>
            <a:r>
              <a:rPr lang="en-US" sz="1600" dirty="0" err="1"/>
              <a:t>Ras</a:t>
            </a:r>
            <a:r>
              <a:rPr lang="en-US" sz="1600" dirty="0"/>
              <a:t>-MAP </a:t>
            </a:r>
            <a:r>
              <a:rPr lang="en-US" sz="1600" dirty="0" err="1"/>
              <a:t>kinase</a:t>
            </a:r>
            <a:r>
              <a:rPr lang="en-US" sz="1600" dirty="0"/>
              <a:t> pathway stimulates EphA2 expression, which in turn </a:t>
            </a:r>
            <a:r>
              <a:rPr lang="en-US" sz="1600" dirty="0" err="1"/>
              <a:t>downregulales</a:t>
            </a:r>
            <a:r>
              <a:rPr lang="en-US" sz="1600" dirty="0"/>
              <a:t> </a:t>
            </a:r>
            <a:r>
              <a:rPr lang="en-US" sz="1600" dirty="0" err="1"/>
              <a:t>Ras</a:t>
            </a:r>
            <a:r>
              <a:rPr lang="en-US" sz="1600" dirty="0"/>
              <a:t>. McCormick reported that breast cancer lines fall into two classes. More differentiated epithelial lines expressing wild-type </a:t>
            </a:r>
            <a:r>
              <a:rPr lang="en-US" sz="1600" dirty="0" err="1"/>
              <a:t>Ras</a:t>
            </a:r>
            <a:r>
              <a:rPr lang="en-US" sz="1600" dirty="0"/>
              <a:t> also express the EGF-related receptor tyrosine </a:t>
            </a:r>
            <a:r>
              <a:rPr lang="en-US" sz="1600" dirty="0" err="1"/>
              <a:t>kinase</a:t>
            </a:r>
            <a:r>
              <a:rPr lang="en-US" sz="1600" dirty="0"/>
              <a:t> ErbB3 and the EphA2 </a:t>
            </a:r>
            <a:r>
              <a:rPr lang="en-US" sz="1600" dirty="0" err="1"/>
              <a:t>ligand</a:t>
            </a:r>
            <a:r>
              <a:rPr lang="en-US" sz="1600" dirty="0"/>
              <a:t> </a:t>
            </a:r>
            <a:r>
              <a:rPr lang="en-US" sz="1600" dirty="0" err="1"/>
              <a:t>ephrin</a:t>
            </a:r>
            <a:r>
              <a:rPr lang="en-US" sz="1600" dirty="0"/>
              <a:t>, but do not express EphA2. The reason that EphA2 is not expressed in this class of breast cancer cell is partly because there is selection against FphA2 expression (since this </a:t>
            </a:r>
            <a:r>
              <a:rPr lang="en-US" sz="1600" dirty="0" err="1"/>
              <a:t>downregulates</a:t>
            </a:r>
            <a:r>
              <a:rPr lang="en-US" sz="1600" dirty="0"/>
              <a:t> wild-type </a:t>
            </a:r>
            <a:r>
              <a:rPr lang="en-US" sz="1600" dirty="0" err="1"/>
              <a:t>Ras</a:t>
            </a:r>
            <a:r>
              <a:rPr lang="en-US" sz="1600" dirty="0"/>
              <a:t>) and partly because </a:t>
            </a:r>
            <a:r>
              <a:rPr lang="en-US" sz="1600" dirty="0" err="1"/>
              <a:t>ephrin</a:t>
            </a:r>
            <a:r>
              <a:rPr lang="en-US" sz="1600" dirty="0"/>
              <a:t> itself </a:t>
            </a:r>
            <a:r>
              <a:rPr lang="en-US" sz="1600" dirty="0" err="1"/>
              <a:t>downregulates</a:t>
            </a:r>
            <a:r>
              <a:rPr lang="en-US" sz="1600" dirty="0"/>
              <a:t> EphA2. In contrast, the second class of breast cancer lines are more invasive and </a:t>
            </a:r>
            <a:r>
              <a:rPr lang="en-US" sz="1600" dirty="0" err="1"/>
              <a:t>mesenchymal</a:t>
            </a:r>
            <a:r>
              <a:rPr lang="en-US" sz="1600" dirty="0"/>
              <a:t> in phenotype and express both EphA2 and, in some cases, </a:t>
            </a:r>
            <a:r>
              <a:rPr lang="en-US" sz="1600" dirty="0" err="1"/>
              <a:t>mutationally</a:t>
            </a:r>
            <a:r>
              <a:rPr lang="en-US" sz="1600" dirty="0"/>
              <a:t> activated </a:t>
            </a:r>
            <a:r>
              <a:rPr lang="en-US" sz="1600" dirty="0" err="1"/>
              <a:t>Ras</a:t>
            </a:r>
            <a:r>
              <a:rPr lang="en-US" sz="1600" dirty="0"/>
              <a:t>. The invasive phenotype of this second class can be decreased by expression of </a:t>
            </a:r>
            <a:r>
              <a:rPr lang="en-US" sz="1600" dirty="0" err="1"/>
              <a:t>ephrin</a:t>
            </a:r>
            <a:r>
              <a:rPr lang="en-US" sz="1600" dirty="0"/>
              <a:t>.</a:t>
            </a:r>
          </a:p>
          <a:p>
            <a:r>
              <a:rPr lang="en-US" sz="2000" dirty="0"/>
              <a:t> </a:t>
            </a:r>
          </a:p>
          <a:p>
            <a:endParaRPr lang="en-US" sz="1600" dirty="0"/>
          </a:p>
        </p:txBody>
      </p:sp>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458200" cy="4124206"/>
          </a:xfrm>
          <a:prstGeom prst="rect">
            <a:avLst/>
          </a:prstGeom>
          <a:noFill/>
        </p:spPr>
        <p:txBody>
          <a:bodyPr wrap="square" rtlCol="0">
            <a:spAutoFit/>
          </a:bodyPr>
          <a:lstStyle/>
          <a:p>
            <a:r>
              <a:rPr lang="en-US" sz="2000" b="1" dirty="0"/>
              <a:t>Results</a:t>
            </a:r>
            <a:endParaRPr lang="en-US" sz="2000" dirty="0"/>
          </a:p>
          <a:p>
            <a:pPr algn="just"/>
            <a:r>
              <a:rPr lang="en-US" sz="1600" b="1" dirty="0"/>
              <a:t>Targeted therapies differ from standard chemotherapy in several ways:</a:t>
            </a:r>
            <a:endParaRPr lang="en-US" sz="1600" dirty="0"/>
          </a:p>
          <a:p>
            <a:pPr lvl="0" algn="just"/>
            <a:r>
              <a:rPr lang="en-US" sz="1600" dirty="0"/>
              <a:t>Targeted therapies act on specific molecular targets that are associated with cancer, whereas most standard chemotherapies act on all rapidly dividing normal and cancerous cells.</a:t>
            </a:r>
          </a:p>
          <a:p>
            <a:pPr lvl="0" algn="just"/>
            <a:r>
              <a:rPr lang="en-US" sz="1600" dirty="0"/>
              <a:t>Targeted therapies are deliberately chosen or designed to interact with their target, whereas many standard chemotherapies were identified because they kill cells.</a:t>
            </a:r>
          </a:p>
          <a:p>
            <a:pPr lvl="0" algn="just"/>
            <a:r>
              <a:rPr lang="en-US" sz="1600" dirty="0"/>
              <a:t>Targeted therapies are often </a:t>
            </a:r>
            <a:r>
              <a:rPr lang="en-US" sz="1600" dirty="0" err="1"/>
              <a:t>cytostatic</a:t>
            </a:r>
            <a:r>
              <a:rPr lang="en-US" sz="1600" dirty="0"/>
              <a:t> (that is, they block tumor cell proliferation), whereas standard chemotherapy agents are </a:t>
            </a:r>
            <a:r>
              <a:rPr lang="en-US" sz="1600" dirty="0" err="1"/>
              <a:t>cytotoxic</a:t>
            </a:r>
            <a:r>
              <a:rPr lang="en-US" sz="1600" dirty="0"/>
              <a:t> (that is, they kill tumor cells</a:t>
            </a:r>
            <a:r>
              <a:rPr lang="en-US" sz="1600" dirty="0" smtClean="0"/>
              <a:t>).</a:t>
            </a:r>
            <a:endParaRPr lang="en-US" sz="1600" dirty="0"/>
          </a:p>
          <a:p>
            <a:pPr algn="just"/>
            <a:r>
              <a:rPr lang="en-US" sz="1600" dirty="0"/>
              <a:t>Targeted therapies are currently the focus of much anticancer drug development, They are a cornerstone of precision medicine, a form of medicine that uses information about a person's genes and proteins to prevent, diagnose, and treat disease.</a:t>
            </a:r>
          </a:p>
          <a:p>
            <a:pPr algn="just"/>
            <a:r>
              <a:rPr lang="en-US" sz="1600" dirty="0"/>
              <a:t> </a:t>
            </a:r>
            <a:r>
              <a:rPr lang="en-US" sz="1600" dirty="0" smtClean="0"/>
              <a:t>Many </a:t>
            </a:r>
            <a:r>
              <a:rPr lang="en-US" sz="1600" dirty="0"/>
              <a:t>targeted cancer therapies have been approved by the Food and Drug Administration (FDA) to treat specific types of cancer. Others are being studied in clinical trials (research studies with people), and many more are in preclinical testing (research studies with animals).</a:t>
            </a:r>
          </a:p>
          <a:p>
            <a:r>
              <a:rPr lang="en-US" sz="1600" dirty="0"/>
              <a:t> </a:t>
            </a:r>
          </a:p>
          <a:p>
            <a:endParaRPr lang="en-US" dirty="0"/>
          </a:p>
        </p:txBody>
      </p:sp>
      <p:sp>
        <p:nvSpPr>
          <p:cNvPr id="3" name="Rectangle 2"/>
          <p:cNvSpPr/>
          <p:nvPr/>
        </p:nvSpPr>
        <p:spPr>
          <a:xfrm>
            <a:off x="228600" y="3886200"/>
            <a:ext cx="8458200" cy="2616101"/>
          </a:xfrm>
          <a:prstGeom prst="rect">
            <a:avLst/>
          </a:prstGeom>
        </p:spPr>
        <p:txBody>
          <a:bodyPr wrap="square">
            <a:spAutoFit/>
          </a:bodyPr>
          <a:lstStyle/>
          <a:p>
            <a:pPr algn="just"/>
            <a:r>
              <a:rPr lang="en-US" sz="1600" b="1" dirty="0" smtClean="0"/>
              <a:t>Signaling Pathways in  CSCs</a:t>
            </a:r>
            <a:endParaRPr lang="en-US" sz="1600" dirty="0" smtClean="0"/>
          </a:p>
          <a:p>
            <a:pPr algn="just"/>
            <a:r>
              <a:rPr lang="en-US" sz="1600" b="1" dirty="0" smtClean="0"/>
              <a:t> </a:t>
            </a:r>
            <a:r>
              <a:rPr lang="en-US" sz="1600" dirty="0" smtClean="0"/>
              <a:t>In  the past, multiple CSC models have been proposed for tumor heterogeneity including the classical CSC unidirectional differentiation model and the plastic CSC bidirectional dedifferentiation model [ 13, 14] (Figure 1). In the classical CSC unidirectional differentiation model, CSCs differentiate to non-CSC tumor cells that are unable to move back up the hierarchy to acquire CSC like activity; however, in the plastic CSC</a:t>
            </a:r>
          </a:p>
          <a:p>
            <a:pPr algn="just"/>
            <a:r>
              <a:rPr lang="en-US" sz="1600" dirty="0" smtClean="0"/>
              <a:t>Bidirectional dedifferentiation model, non- CSC tumor cells can undergo a dedifferentiation process and acquire CSC like properties, presumably through epithelial-</a:t>
            </a:r>
            <a:r>
              <a:rPr lang="en-US" sz="1600" dirty="0" err="1" smtClean="0"/>
              <a:t>mesenchymal</a:t>
            </a:r>
            <a:r>
              <a:rPr lang="en-US" sz="1600" dirty="0" smtClean="0"/>
              <a:t> </a:t>
            </a:r>
            <a:r>
              <a:rPr lang="en-US" sz="1600" dirty="0" err="1" smtClean="0"/>
              <a:t>tranition</a:t>
            </a:r>
            <a:r>
              <a:rPr lang="en-US" sz="1600" dirty="0" smtClean="0"/>
              <a:t> (EMT) in carcinoma [ 15-19 ], Nevertheless, in either CSC model, </a:t>
            </a:r>
            <a:r>
              <a:rPr lang="en-US" sz="1600" dirty="0" err="1" smtClean="0"/>
              <a:t>Wnt</a:t>
            </a:r>
            <a:r>
              <a:rPr lang="en-US" sz="1600" dirty="0" smtClean="0"/>
              <a:t>, Hedgehog, and </a:t>
            </a:r>
            <a:r>
              <a:rPr lang="en-US" dirty="0" smtClean="0"/>
              <a:t>Notch pathways are considered important CSCs' regulators.</a:t>
            </a:r>
            <a:endParaRPr lang="en-US" dirty="0"/>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8991600" cy="3077766"/>
          </a:xfrm>
          <a:prstGeom prst="rect">
            <a:avLst/>
          </a:prstGeom>
          <a:noFill/>
        </p:spPr>
        <p:txBody>
          <a:bodyPr wrap="square" rtlCol="0">
            <a:spAutoFit/>
          </a:bodyPr>
          <a:lstStyle/>
          <a:p>
            <a:r>
              <a:rPr lang="en-US" b="1" dirty="0"/>
              <a:t>Canonical </a:t>
            </a:r>
            <a:r>
              <a:rPr lang="en-US" b="1" dirty="0" err="1"/>
              <a:t>Wnt</a:t>
            </a:r>
            <a:r>
              <a:rPr lang="en-US" b="1" dirty="0"/>
              <a:t> </a:t>
            </a:r>
            <a:r>
              <a:rPr lang="en-US" b="1" dirty="0" err="1"/>
              <a:t>SignaIing</a:t>
            </a:r>
            <a:r>
              <a:rPr lang="en-US" b="1" dirty="0"/>
              <a:t> Pathway</a:t>
            </a:r>
            <a:endParaRPr lang="en-US" dirty="0"/>
          </a:p>
          <a:p>
            <a:pPr algn="just"/>
            <a:r>
              <a:rPr lang="en-US" sz="1600" b="1" dirty="0"/>
              <a:t> </a:t>
            </a:r>
            <a:r>
              <a:rPr lang="en-US" sz="1600" dirty="0" smtClean="0"/>
              <a:t>Canonical </a:t>
            </a:r>
            <a:r>
              <a:rPr lang="en-US" sz="1600" dirty="0" err="1"/>
              <a:t>Wnt</a:t>
            </a:r>
            <a:r>
              <a:rPr lang="en-US" sz="1600" dirty="0"/>
              <a:t> pathway, in which </a:t>
            </a:r>
            <a:r>
              <a:rPr lang="en-US" sz="1600" dirty="0" err="1"/>
              <a:t>Wnt</a:t>
            </a:r>
            <a:r>
              <a:rPr lang="en-US" sz="1600" dirty="0"/>
              <a:t> </a:t>
            </a:r>
            <a:r>
              <a:rPr lang="en-US" sz="1600" dirty="0" err="1"/>
              <a:t>ligands</a:t>
            </a:r>
            <a:r>
              <a:rPr lang="en-US" sz="1600" dirty="0"/>
              <a:t> signal through B-</a:t>
            </a:r>
            <a:r>
              <a:rPr lang="en-US" sz="1600" dirty="0" err="1"/>
              <a:t>catenin</a:t>
            </a:r>
            <a:r>
              <a:rPr lang="en-US" sz="1600" dirty="0"/>
              <a:t> for their biological functions, is a critical evolutionarily conserved pathway in embryonic development and tissue homeostasis [ 20 ]. In the absence of </a:t>
            </a:r>
            <a:r>
              <a:rPr lang="en-US" sz="1600" dirty="0" err="1"/>
              <a:t>Wnt</a:t>
            </a:r>
            <a:r>
              <a:rPr lang="en-US" sz="1600" dirty="0"/>
              <a:t> </a:t>
            </a:r>
            <a:r>
              <a:rPr lang="en-US" sz="1600" dirty="0" err="1"/>
              <a:t>ligands</a:t>
            </a:r>
            <a:r>
              <a:rPr lang="en-US" sz="1600" dirty="0"/>
              <a:t>, the </a:t>
            </a:r>
            <a:r>
              <a:rPr lang="en-US" sz="1600" dirty="0" err="1"/>
              <a:t>cytoplasmic</a:t>
            </a:r>
            <a:r>
              <a:rPr lang="en-US" sz="1600" dirty="0"/>
              <a:t> B-</a:t>
            </a:r>
            <a:r>
              <a:rPr lang="en-US" sz="1600" dirty="0" err="1"/>
              <a:t>catenin</a:t>
            </a:r>
            <a:r>
              <a:rPr lang="en-US" sz="1600" dirty="0"/>
              <a:t> is </a:t>
            </a:r>
            <a:r>
              <a:rPr lang="en-US" sz="1600" dirty="0" err="1"/>
              <a:t>phosphorylated</a:t>
            </a:r>
            <a:r>
              <a:rPr lang="en-US" sz="1600" dirty="0"/>
              <a:t> for </a:t>
            </a:r>
            <a:r>
              <a:rPr lang="en-US" sz="1600" dirty="0" err="1"/>
              <a:t>proteasome</a:t>
            </a:r>
            <a:r>
              <a:rPr lang="en-US" sz="1600" dirty="0"/>
              <a:t> dependent degradation by a "destruction complex" consisting of </a:t>
            </a:r>
            <a:r>
              <a:rPr lang="en-US" sz="1600" dirty="0" err="1"/>
              <a:t>axin</a:t>
            </a:r>
            <a:r>
              <a:rPr lang="en-US" sz="1600" dirty="0"/>
              <a:t>, </a:t>
            </a:r>
            <a:r>
              <a:rPr lang="en-US" sz="1600" dirty="0" err="1"/>
              <a:t>adenomatous</a:t>
            </a:r>
            <a:r>
              <a:rPr lang="en-US" sz="1600" dirty="0"/>
              <a:t> </a:t>
            </a:r>
            <a:r>
              <a:rPr lang="en-US" sz="1600" dirty="0" err="1"/>
              <a:t>polyposis</a:t>
            </a:r>
            <a:r>
              <a:rPr lang="en-US" sz="1600" dirty="0"/>
              <a:t> coli (APC), glycogen </a:t>
            </a:r>
            <a:r>
              <a:rPr lang="en-US" sz="1600" dirty="0" err="1"/>
              <a:t>synthase</a:t>
            </a:r>
            <a:r>
              <a:rPr lang="en-US" sz="1600" dirty="0"/>
              <a:t> </a:t>
            </a:r>
            <a:r>
              <a:rPr lang="en-US" sz="1600" dirty="0" err="1"/>
              <a:t>kinase</a:t>
            </a:r>
            <a:r>
              <a:rPr lang="en-US" sz="1600" dirty="0"/>
              <a:t> 3B (GSK3B), and casein </a:t>
            </a:r>
            <a:r>
              <a:rPr lang="en-US" sz="1600" dirty="0" err="1"/>
              <a:t>kinase</a:t>
            </a:r>
            <a:r>
              <a:rPr lang="en-US" sz="1600" dirty="0"/>
              <a:t> </a:t>
            </a:r>
            <a:r>
              <a:rPr lang="en-US" sz="1600" dirty="0" err="1"/>
              <a:t>Ia</a:t>
            </a:r>
            <a:r>
              <a:rPr lang="en-US" sz="1600" dirty="0"/>
              <a:t> (</a:t>
            </a:r>
            <a:r>
              <a:rPr lang="en-US" sz="1600" dirty="0" err="1"/>
              <a:t>CKla</a:t>
            </a:r>
            <a:r>
              <a:rPr lang="en-US" sz="1600" dirty="0"/>
              <a:t>) [21]. However, in the presence of the </a:t>
            </a:r>
            <a:r>
              <a:rPr lang="en-US" sz="1600" dirty="0" err="1"/>
              <a:t>Wnt</a:t>
            </a:r>
            <a:r>
              <a:rPr lang="en-US" sz="1600" dirty="0"/>
              <a:t> </a:t>
            </a:r>
            <a:r>
              <a:rPr lang="en-US" sz="1600" dirty="0" err="1"/>
              <a:t>ligands</a:t>
            </a:r>
            <a:r>
              <a:rPr lang="en-US" sz="1600" dirty="0"/>
              <a:t>, the signaling is activated through the </a:t>
            </a:r>
            <a:r>
              <a:rPr lang="en-US" sz="1600" dirty="0" err="1"/>
              <a:t>ligands</a:t>
            </a:r>
            <a:r>
              <a:rPr lang="en-US" sz="1600" dirty="0"/>
              <a:t> binding to the seven-</a:t>
            </a:r>
            <a:r>
              <a:rPr lang="en-US" sz="1600" dirty="0" err="1"/>
              <a:t>transmembrane</a:t>
            </a:r>
            <a:r>
              <a:rPr lang="en-US" sz="1600" dirty="0"/>
              <a:t> receptor frizzled (FZD) and the single-membrane-spanning low-density receptor-related protein 5/6 (LRP5/6). FZD then recruits - the intracellular protein </a:t>
            </a:r>
            <a:r>
              <a:rPr lang="en-US" sz="1600" dirty="0" err="1"/>
              <a:t>dishevelled</a:t>
            </a:r>
            <a:r>
              <a:rPr lang="en-US" sz="1600" dirty="0"/>
              <a:t> (</a:t>
            </a:r>
            <a:r>
              <a:rPr lang="en-US" sz="1600" dirty="0" err="1"/>
              <a:t>Dvl</a:t>
            </a:r>
            <a:r>
              <a:rPr lang="en-US" sz="1600" dirty="0"/>
              <a:t>), which subsequently sequesters </a:t>
            </a:r>
            <a:r>
              <a:rPr lang="en-US" sz="1600" dirty="0" err="1"/>
              <a:t>Axin</a:t>
            </a:r>
            <a:r>
              <a:rPr lang="en-US" sz="1600" dirty="0"/>
              <a:t> and GSK3B from the cytoplasm to the cellular membrane resulting in decomposition of the “destruction complex” [22]. Consequently, the active </a:t>
            </a:r>
            <a:r>
              <a:rPr lang="en-US" sz="1600" dirty="0" err="1"/>
              <a:t>unphosphorylated</a:t>
            </a:r>
            <a:r>
              <a:rPr lang="en-US" sz="1600" dirty="0"/>
              <a:t> B-</a:t>
            </a:r>
            <a:r>
              <a:rPr lang="en-US" sz="1600" dirty="0" err="1"/>
              <a:t>catenin</a:t>
            </a:r>
            <a:r>
              <a:rPr lang="en-US" sz="1600" dirty="0"/>
              <a:t> accumulates and </a:t>
            </a:r>
            <a:r>
              <a:rPr lang="en-US" sz="1600" dirty="0" err="1"/>
              <a:t>translocates</a:t>
            </a:r>
            <a:r>
              <a:rPr lang="en-US" sz="1600" dirty="0"/>
              <a:t> into the nucleus to regulate target gene expression </a:t>
            </a:r>
          </a:p>
        </p:txBody>
      </p:sp>
      <p:sp>
        <p:nvSpPr>
          <p:cNvPr id="4" name="TextBox 3"/>
          <p:cNvSpPr txBox="1"/>
          <p:nvPr/>
        </p:nvSpPr>
        <p:spPr>
          <a:xfrm>
            <a:off x="0" y="3048000"/>
            <a:ext cx="8991600" cy="4062651"/>
          </a:xfrm>
          <a:prstGeom prst="rect">
            <a:avLst/>
          </a:prstGeom>
          <a:noFill/>
        </p:spPr>
        <p:txBody>
          <a:bodyPr wrap="square" rtlCol="0">
            <a:spAutoFit/>
          </a:bodyPr>
          <a:lstStyle/>
          <a:p>
            <a:pPr algn="just"/>
            <a:r>
              <a:rPr lang="en-US" sz="1600" b="1" dirty="0"/>
              <a:t>Abnormal </a:t>
            </a:r>
            <a:r>
              <a:rPr lang="en-US" sz="1600" b="1" dirty="0" err="1"/>
              <a:t>Wnt</a:t>
            </a:r>
            <a:r>
              <a:rPr lang="en-US" sz="1600" b="1" dirty="0"/>
              <a:t> </a:t>
            </a:r>
            <a:r>
              <a:rPr lang="en-US" sz="1600" b="1" dirty="0" err="1"/>
              <a:t>Siqnaling</a:t>
            </a:r>
            <a:r>
              <a:rPr lang="en-US" sz="1600" b="1" dirty="0"/>
              <a:t> Activation and </a:t>
            </a:r>
            <a:r>
              <a:rPr lang="en-US" sz="1600" b="1" dirty="0" smtClean="0"/>
              <a:t>CSCs</a:t>
            </a:r>
            <a:endParaRPr lang="en-US" sz="1600" dirty="0" smtClean="0"/>
          </a:p>
          <a:p>
            <a:pPr algn="just"/>
            <a:r>
              <a:rPr lang="en-US" sz="1400" b="1" dirty="0" smtClean="0"/>
              <a:t>	</a:t>
            </a:r>
            <a:r>
              <a:rPr lang="en-US" sz="1600" b="1" dirty="0" smtClean="0"/>
              <a:t> </a:t>
            </a:r>
            <a:r>
              <a:rPr lang="en-US" sz="1600" dirty="0" smtClean="0"/>
              <a:t>Abnormal activation of </a:t>
            </a:r>
            <a:r>
              <a:rPr lang="en-US" sz="1600" dirty="0" err="1" smtClean="0"/>
              <a:t>Wnt</a:t>
            </a:r>
            <a:r>
              <a:rPr lang="en-US" sz="1600" dirty="0" smtClean="0"/>
              <a:t> signaling has been implicated in the regulation of a plethora Of </a:t>
            </a:r>
            <a:r>
              <a:rPr lang="en-US" sz="1600" dirty="0"/>
              <a:t>CSC types including colorectal cancer, breast cancer, hematologic cancer, skin cancer, and lung cancer [ 23-27 ]. For instance, in colorectal cancer, </a:t>
            </a:r>
            <a:r>
              <a:rPr lang="en-US" sz="1600" dirty="0" err="1"/>
              <a:t>Wnt</a:t>
            </a:r>
            <a:r>
              <a:rPr lang="en-US" sz="1600" dirty="0"/>
              <a:t> signaling deregulation is often associated with mutations in APC and B-</a:t>
            </a:r>
            <a:r>
              <a:rPr lang="en-US" sz="1600" dirty="0" err="1"/>
              <a:t>catenin</a:t>
            </a:r>
            <a:r>
              <a:rPr lang="en-US" sz="1600" dirty="0"/>
              <a:t> genes [28]. Mutations in APC have been found in around 80% of all human colon tumors, and these mutations inactive APC function resulting in Win signaling activation by preventing B-</a:t>
            </a:r>
            <a:r>
              <a:rPr lang="en-US" sz="1600" dirty="0" err="1"/>
              <a:t>catenin</a:t>
            </a:r>
            <a:r>
              <a:rPr lang="en-US" sz="1600" dirty="0"/>
              <a:t> </a:t>
            </a:r>
            <a:r>
              <a:rPr lang="en-US" sz="1600" dirty="0" err="1"/>
              <a:t>phosphorylation</a:t>
            </a:r>
            <a:r>
              <a:rPr lang="en-US" sz="1600" dirty="0"/>
              <a:t> and subsequent B-</a:t>
            </a:r>
            <a:r>
              <a:rPr lang="en-US" sz="1600" dirty="0" err="1"/>
              <a:t>catenin</a:t>
            </a:r>
            <a:r>
              <a:rPr lang="en-US" sz="1600" dirty="0"/>
              <a:t> degradation [29,30].  In addition, B-</a:t>
            </a:r>
            <a:r>
              <a:rPr lang="en-US" sz="1600" dirty="0" err="1"/>
              <a:t>catenin</a:t>
            </a:r>
            <a:r>
              <a:rPr lang="en-US" sz="1600" dirty="0"/>
              <a:t>  </a:t>
            </a:r>
            <a:r>
              <a:rPr lang="en-US" sz="1600" dirty="0" err="1"/>
              <a:t>oncogenic</a:t>
            </a:r>
            <a:r>
              <a:rPr lang="en-US" sz="1600" dirty="0"/>
              <a:t> mutations have been reported in approximately  10% of colorectal cancer patients, and these </a:t>
            </a:r>
            <a:r>
              <a:rPr lang="en-US" sz="1600" dirty="0" err="1"/>
              <a:t>missense</a:t>
            </a:r>
            <a:r>
              <a:rPr lang="en-US" sz="1600" dirty="0"/>
              <a:t> or deletion mutations are located at B-</a:t>
            </a:r>
            <a:r>
              <a:rPr lang="en-US" sz="1600" dirty="0" err="1"/>
              <a:t>catenin</a:t>
            </a:r>
            <a:r>
              <a:rPr lang="en-US" sz="1600" dirty="0"/>
              <a:t> sites where GSK3-B normally </a:t>
            </a:r>
            <a:r>
              <a:rPr lang="en-US" sz="1600" dirty="0" err="1"/>
              <a:t>phosphorylates</a:t>
            </a:r>
            <a:r>
              <a:rPr lang="en-US" sz="1600" dirty="0"/>
              <a:t> B-</a:t>
            </a:r>
            <a:r>
              <a:rPr lang="en-US" sz="1600" dirty="0" err="1"/>
              <a:t>catenin</a:t>
            </a:r>
            <a:r>
              <a:rPr lang="en-US" sz="1600" dirty="0"/>
              <a:t>, leading to stable B-</a:t>
            </a:r>
            <a:r>
              <a:rPr lang="en-US" sz="1600" dirty="0" err="1"/>
              <a:t>catenin</a:t>
            </a:r>
            <a:r>
              <a:rPr lang="en-US" sz="1600" dirty="0"/>
              <a:t> translocation into the nucleus for </a:t>
            </a:r>
            <a:r>
              <a:rPr lang="en-US" sz="1600" dirty="0" err="1"/>
              <a:t>Wnt</a:t>
            </a:r>
            <a:r>
              <a:rPr lang="en-US" sz="1600" dirty="0"/>
              <a:t> activation [22,31]. Abnormal activation of </a:t>
            </a:r>
            <a:r>
              <a:rPr lang="en-US" sz="1600" dirty="0" err="1"/>
              <a:t>Wnt</a:t>
            </a:r>
            <a:r>
              <a:rPr lang="en-US" sz="1600" dirty="0"/>
              <a:t> signaling disrupts the normal growth and differentiation of colonic crypt stem cells, resulting in a colorectal CEC phenotype by </a:t>
            </a:r>
            <a:r>
              <a:rPr lang="en-US" sz="1600" dirty="0" err="1"/>
              <a:t>upregulating</a:t>
            </a:r>
            <a:r>
              <a:rPr lang="en-US" sz="1600" dirty="0"/>
              <a:t> expression of target genes such as </a:t>
            </a:r>
            <a:r>
              <a:rPr lang="en-US" sz="1600" i="1" dirty="0"/>
              <a:t>c-</a:t>
            </a:r>
            <a:r>
              <a:rPr lang="en-US" sz="1600" i="1" dirty="0" err="1"/>
              <a:t>myc</a:t>
            </a:r>
            <a:r>
              <a:rPr lang="en-US" sz="1600" i="1" dirty="0"/>
              <a:t> </a:t>
            </a:r>
            <a:r>
              <a:rPr lang="en-US" sz="1600" dirty="0"/>
              <a:t>and </a:t>
            </a:r>
            <a:r>
              <a:rPr lang="en-US" sz="1600" dirty="0" err="1"/>
              <a:t>cyclin</a:t>
            </a:r>
            <a:r>
              <a:rPr lang="en-US" sz="1600" dirty="0"/>
              <a:t> D [22,32]. Moreover, in a recent  comparative analysis of signaling pathways between the CD</a:t>
            </a:r>
            <a:r>
              <a:rPr lang="en-US" sz="1600" baseline="30000" dirty="0"/>
              <a:t>44+</a:t>
            </a:r>
            <a:r>
              <a:rPr lang="en-US" sz="1600" dirty="0"/>
              <a:t>/ CD</a:t>
            </a:r>
            <a:r>
              <a:rPr lang="en-US" sz="1600" baseline="30000" dirty="0"/>
              <a:t>133+ </a:t>
            </a:r>
            <a:r>
              <a:rPr lang="en-US" sz="1600" dirty="0"/>
              <a:t> colorectal CSCs and CD</a:t>
            </a:r>
            <a:r>
              <a:rPr lang="en-US" sz="1600" baseline="30000" dirty="0"/>
              <a:t>44-</a:t>
            </a:r>
            <a:r>
              <a:rPr lang="en-US" sz="1600" dirty="0"/>
              <a:t>/ CD</a:t>
            </a:r>
            <a:r>
              <a:rPr lang="en-US" sz="1600" baseline="30000" dirty="0"/>
              <a:t>133-</a:t>
            </a:r>
            <a:r>
              <a:rPr lang="en-US" sz="1600" dirty="0"/>
              <a:t> cancer cells, </a:t>
            </a:r>
            <a:r>
              <a:rPr lang="en-US" sz="1600" dirty="0" err="1"/>
              <a:t>Wnt</a:t>
            </a:r>
            <a:r>
              <a:rPr lang="en-US" sz="1600" dirty="0"/>
              <a:t> pathway was shown to</a:t>
            </a:r>
          </a:p>
          <a:p>
            <a:pPr algn="just"/>
            <a:r>
              <a:rPr lang="en-US" sz="1600" dirty="0"/>
              <a:t>be highly associated with CD</a:t>
            </a:r>
            <a:r>
              <a:rPr lang="en-US" sz="1600" baseline="30000" dirty="0"/>
              <a:t>44+</a:t>
            </a:r>
            <a:r>
              <a:rPr lang="en-US" sz="1600" dirty="0"/>
              <a:t>/ CD</a:t>
            </a:r>
            <a:r>
              <a:rPr lang="en-US" sz="1600" baseline="30000" dirty="0"/>
              <a:t>133+ </a:t>
            </a:r>
            <a:r>
              <a:rPr lang="en-US" sz="1600" dirty="0"/>
              <a:t> colorectal CSCs [33 ].</a:t>
            </a:r>
            <a:endParaRPr lang="en-US" sz="1400" dirty="0"/>
          </a:p>
          <a:p>
            <a:endParaRPr lang="en-US" dirty="0"/>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232749"/>
          </a:xfrm>
          <a:prstGeom prst="rect">
            <a:avLst/>
          </a:prstGeom>
          <a:noFill/>
        </p:spPr>
        <p:txBody>
          <a:bodyPr wrap="square" rtlCol="0">
            <a:spAutoFit/>
          </a:bodyPr>
          <a:lstStyle/>
          <a:p>
            <a:pPr algn="just"/>
            <a:r>
              <a:rPr lang="en-US" sz="1600" b="1" dirty="0"/>
              <a:t>Signaling inhibitors as cancer therapeutics</a:t>
            </a:r>
            <a:endParaRPr lang="en-US" sz="1600" dirty="0"/>
          </a:p>
          <a:p>
            <a:pPr algn="just"/>
            <a:r>
              <a:rPr lang="en-US" sz="1600" dirty="0"/>
              <a:t> </a:t>
            </a:r>
          </a:p>
          <a:p>
            <a:pPr algn="just"/>
            <a:r>
              <a:rPr lang="en-US" sz="1600" dirty="0" smtClean="0"/>
              <a:t>	Transformation </a:t>
            </a:r>
            <a:r>
              <a:rPr lang="en-US" sz="1600" dirty="0"/>
              <a:t>of fibroblasts by activated </a:t>
            </a:r>
            <a:r>
              <a:rPr lang="en-US" sz="1600" dirty="0" err="1"/>
              <a:t>oncogenes</a:t>
            </a:r>
            <a:r>
              <a:rPr lang="en-US" sz="1600" dirty="0"/>
              <a:t> such as </a:t>
            </a:r>
            <a:r>
              <a:rPr lang="en-US" sz="1600" dirty="0" err="1"/>
              <a:t>Ras</a:t>
            </a:r>
            <a:r>
              <a:rPr lang="en-US" sz="1600" dirty="0"/>
              <a:t> is dependent on multiple pathways, and in some instances, inhibition of a single one of these pathways can inhibit transformation. If this is a valid model for carcinogenesis, single signaling inhibitors might be effective cancer therapeutics. However there are also precedents for believing that effective inhibition of some aspects of transformation may require multiple inhibitors. The synergy between metalloproteinase inhibitors and ROCK inhibitors in inhibiting tumor cell invasion, as described by Chris Marshall (see above), represents one such precedent. Moreover, as argued earlier, because tumor cells are genetically unstable and continually evolving, they may be able to evade blockade of a single pathway so that effective therapies may require the use of multiple inhibitors, or the use of signaling inhibitors as supplements to therapy with conventional DNA-damaging agents. </a:t>
            </a:r>
          </a:p>
          <a:p>
            <a:pPr algn="just"/>
            <a:r>
              <a:rPr lang="en-US" sz="1600" dirty="0"/>
              <a:t> </a:t>
            </a:r>
            <a:r>
              <a:rPr lang="en-US" sz="1600" dirty="0" smtClean="0"/>
              <a:t>	</a:t>
            </a:r>
            <a:r>
              <a:rPr lang="en-US" sz="1600" dirty="0" err="1" smtClean="0"/>
              <a:t>Raf</a:t>
            </a:r>
            <a:r>
              <a:rPr lang="en-US" sz="1600" dirty="0" smtClean="0"/>
              <a:t> </a:t>
            </a:r>
            <a:r>
              <a:rPr lang="en-US" sz="1600" dirty="0"/>
              <a:t>proteins are under active investigation as therapeutic targets. There are three </a:t>
            </a:r>
            <a:r>
              <a:rPr lang="en-US" sz="1600" dirty="0" err="1"/>
              <a:t>isoforms</a:t>
            </a:r>
            <a:r>
              <a:rPr lang="en-US" sz="1600" dirty="0"/>
              <a:t> of </a:t>
            </a:r>
            <a:r>
              <a:rPr lang="en-US" sz="1600" dirty="0" err="1"/>
              <a:t>Raf</a:t>
            </a:r>
            <a:r>
              <a:rPr lang="en-US" sz="1600" dirty="0"/>
              <a:t> in mammals, Raf-1, B-</a:t>
            </a:r>
            <a:r>
              <a:rPr lang="en-US" sz="1600" dirty="0" err="1"/>
              <a:t>Raf</a:t>
            </a:r>
            <a:r>
              <a:rPr lang="en-US" sz="1600" dirty="0"/>
              <a:t>, and A-</a:t>
            </a:r>
            <a:r>
              <a:rPr lang="en-US" sz="1600" dirty="0" err="1"/>
              <a:t>Raf</a:t>
            </a:r>
            <a:r>
              <a:rPr lang="en-US" sz="1600" dirty="0"/>
              <a:t>. Mutations in the activation loop of B-</a:t>
            </a:r>
            <a:r>
              <a:rPr lang="en-US" sz="1600" dirty="0" err="1"/>
              <a:t>Raf</a:t>
            </a:r>
            <a:r>
              <a:rPr lang="en-US" sz="1600" dirty="0"/>
              <a:t> that activate catalytic activity have recently been found to occur in some 66% of melanomas and at a lower frequency in other cancers (Davies et al., 2002). The most common mutation is V599E, and this mutant form of </a:t>
            </a:r>
            <a:r>
              <a:rPr lang="en-US" sz="1600" dirty="0" err="1"/>
              <a:t>Raf</a:t>
            </a:r>
            <a:r>
              <a:rPr lang="en-US" sz="1600" dirty="0"/>
              <a:t> is transforming for NIH-3T3 cells. Maria </a:t>
            </a:r>
            <a:r>
              <a:rPr lang="en-US" sz="1600" dirty="0" err="1"/>
              <a:t>Karasarides</a:t>
            </a:r>
            <a:r>
              <a:rPr lang="en-US" sz="1600" dirty="0"/>
              <a:t> (</a:t>
            </a:r>
            <a:r>
              <a:rPr lang="en-US" sz="1600" dirty="0" err="1"/>
              <a:t>lnstitute</a:t>
            </a:r>
            <a:r>
              <a:rPr lang="en-US" sz="1600" dirty="0"/>
              <a:t> of Cancer Research, Landon) reported that transformation can be blocked by </a:t>
            </a:r>
            <a:r>
              <a:rPr lang="en-US" sz="1600" dirty="0" err="1"/>
              <a:t>RNAi</a:t>
            </a:r>
            <a:r>
              <a:rPr lang="en-US" sz="1600" dirty="0"/>
              <a:t> </a:t>
            </a:r>
            <a:r>
              <a:rPr lang="en-US" sz="1600" dirty="0" err="1"/>
              <a:t>downregulation</a:t>
            </a:r>
            <a:r>
              <a:rPr lang="en-US" sz="1600" dirty="0"/>
              <a:t> of B-</a:t>
            </a:r>
            <a:r>
              <a:rPr lang="en-US" sz="1600" dirty="0" err="1"/>
              <a:t>Raf</a:t>
            </a:r>
            <a:r>
              <a:rPr lang="en-US" sz="1600" dirty="0"/>
              <a:t> or by MFK inhibitors. Furthermore, </a:t>
            </a:r>
            <a:r>
              <a:rPr lang="en-US" sz="1600" dirty="0" err="1"/>
              <a:t>downregulation</a:t>
            </a:r>
            <a:r>
              <a:rPr lang="en-US" sz="1600" dirty="0"/>
              <a:t> of B-</a:t>
            </a:r>
            <a:r>
              <a:rPr lang="en-US" sz="1600" dirty="0" err="1"/>
              <a:t>Raf</a:t>
            </a:r>
            <a:r>
              <a:rPr lang="en-US" sz="1600" dirty="0"/>
              <a:t> in melanoma cells results in </a:t>
            </a:r>
            <a:r>
              <a:rPr lang="en-US" sz="1600" dirty="0" err="1"/>
              <a:t>caspase</a:t>
            </a:r>
            <a:r>
              <a:rPr lang="en-US" sz="1600" dirty="0"/>
              <a:t> 3 activation and apoptosis. Frank McCormick (University of California. San Francisco) discussed the therapeutic potential of a </a:t>
            </a:r>
            <a:r>
              <a:rPr lang="en-US" sz="1600" dirty="0" err="1"/>
              <a:t>Raf</a:t>
            </a:r>
            <a:r>
              <a:rPr lang="en-US" sz="1600" dirty="0"/>
              <a:t> inhibitor developed at the Bayer Corporation. Starting with a lead structure with an lC50 for </a:t>
            </a:r>
            <a:r>
              <a:rPr lang="en-US" sz="1600" dirty="0" err="1"/>
              <a:t>Raf</a:t>
            </a:r>
            <a:r>
              <a:rPr lang="en-US" sz="1600" dirty="0"/>
              <a:t> inhibition of 17 µM, the Bayer group, using combinatorial chemistry, developed an orally active compound, BAY43-9006, which has an lC50 for </a:t>
            </a:r>
            <a:r>
              <a:rPr lang="en-US" sz="1600" dirty="0" err="1"/>
              <a:t>Raf</a:t>
            </a:r>
            <a:r>
              <a:rPr lang="en-US" sz="1600" dirty="0"/>
              <a:t> inhibition of 12 </a:t>
            </a:r>
            <a:r>
              <a:rPr lang="en-US" sz="1600" dirty="0" err="1"/>
              <a:t>nM</a:t>
            </a:r>
            <a:r>
              <a:rPr lang="en-US" sz="1600" dirty="0"/>
              <a:t>. This inhibitor blocks MEK </a:t>
            </a:r>
            <a:r>
              <a:rPr lang="en-US" sz="1600" dirty="0" err="1"/>
              <a:t>phosphorylalion</a:t>
            </a:r>
            <a:r>
              <a:rPr lang="en-US" sz="1600" dirty="0"/>
              <a:t> by mutant B-</a:t>
            </a:r>
            <a:r>
              <a:rPr lang="en-US" sz="1600" dirty="0" err="1"/>
              <a:t>Raf</a:t>
            </a:r>
            <a:r>
              <a:rPr lang="en-US" sz="1600" dirty="0"/>
              <a:t>. Phase l trials suggest that the inhibitor may induce a partial response or stabilize disease progression when administered as single agent in the treatment of renal cell carcinoma or when used in combination with </a:t>
            </a:r>
            <a:r>
              <a:rPr lang="en-US" sz="1600" dirty="0" err="1"/>
              <a:t>carboplatin</a:t>
            </a:r>
            <a:r>
              <a:rPr lang="en-US" sz="1600" dirty="0"/>
              <a:t> and </a:t>
            </a:r>
            <a:r>
              <a:rPr lang="en-US" sz="1600" dirty="0" err="1"/>
              <a:t>paclitaxel</a:t>
            </a:r>
            <a:r>
              <a:rPr lang="en-US" sz="1600" dirty="0"/>
              <a:t> for the treatment of melanomas. These exciting but still preliminary findings suggest that </a:t>
            </a:r>
            <a:r>
              <a:rPr lang="en-US" sz="1600" dirty="0" err="1"/>
              <a:t>Raf</a:t>
            </a:r>
            <a:r>
              <a:rPr lang="en-US" sz="1600" dirty="0"/>
              <a:t> activity is a promising target for therapeutic intervention.</a:t>
            </a:r>
          </a:p>
          <a:p>
            <a:pPr algn="just"/>
            <a:endParaRPr lang="en-US" sz="1600" dirty="0"/>
          </a:p>
        </p:txBody>
      </p:sp>
    </p:spTree>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686800" cy="6001643"/>
          </a:xfrm>
          <a:prstGeom prst="rect">
            <a:avLst/>
          </a:prstGeom>
          <a:noFill/>
        </p:spPr>
        <p:txBody>
          <a:bodyPr wrap="square" rtlCol="0">
            <a:spAutoFit/>
          </a:bodyPr>
          <a:lstStyle/>
          <a:p>
            <a:pPr algn="just"/>
            <a:r>
              <a:rPr lang="en-US" sz="1600" dirty="0"/>
              <a:t>The response of a tumor cell to an inhibitor or drug depends on its particular genetic an </a:t>
            </a:r>
          </a:p>
          <a:p>
            <a:pPr algn="just"/>
            <a:r>
              <a:rPr lang="en-US" sz="1600" dirty="0"/>
              <a:t>epigenetic status. Tumor </a:t>
            </a:r>
            <a:r>
              <a:rPr lang="en-US" sz="1600" i="1" dirty="0"/>
              <a:t>cells</a:t>
            </a:r>
            <a:r>
              <a:rPr lang="en-US" sz="1600" dirty="0"/>
              <a:t> acquire resistance to apoptosis during the course of tumor progression, and enhanced survival signaling may be important in promoting resistance to chemotherapeutic agents (</a:t>
            </a:r>
            <a:r>
              <a:rPr lang="en-US" sz="1600" dirty="0" err="1"/>
              <a:t>Johnstone</a:t>
            </a:r>
            <a:r>
              <a:rPr lang="en-US" sz="1600" dirty="0"/>
              <a:t> et al. ,2002) for example, Scott Lowe (Cold Spring Harbor Laboratory. New York) reported that the introduction of various </a:t>
            </a:r>
            <a:r>
              <a:rPr lang="en-US" sz="1600" dirty="0" err="1"/>
              <a:t>antiapoptotic</a:t>
            </a:r>
            <a:r>
              <a:rPr lang="en-US" sz="1600" dirty="0"/>
              <a:t> lesions (e.9., p53 loss, or </a:t>
            </a:r>
            <a:r>
              <a:rPr lang="en-US" sz="1600" dirty="0" err="1"/>
              <a:t>overexpression</a:t>
            </a:r>
            <a:r>
              <a:rPr lang="en-US" sz="1600" dirty="0"/>
              <a:t> of Bcl-2 or </a:t>
            </a:r>
            <a:r>
              <a:rPr lang="en-US" sz="1600" dirty="0" err="1"/>
              <a:t>Akt</a:t>
            </a:r>
            <a:r>
              <a:rPr lang="en-US" sz="1600" dirty="0"/>
              <a:t>) in Eµ-</a:t>
            </a:r>
            <a:r>
              <a:rPr lang="en-US" sz="1600" dirty="0" err="1"/>
              <a:t>Myc</a:t>
            </a:r>
            <a:r>
              <a:rPr lang="en-US" sz="1600" dirty="0"/>
              <a:t> transgenic mice enhances </a:t>
            </a:r>
            <a:r>
              <a:rPr lang="en-US" sz="1600" dirty="0" err="1"/>
              <a:t>lymphomagenesis</a:t>
            </a:r>
            <a:r>
              <a:rPr lang="en-US" sz="1600" dirty="0"/>
              <a:t> and the </a:t>
            </a:r>
            <a:r>
              <a:rPr lang="en-US" sz="1600" dirty="0" err="1"/>
              <a:t>chemoresistance</a:t>
            </a:r>
            <a:r>
              <a:rPr lang="en-US" sz="1600" dirty="0"/>
              <a:t> of the lymphomas. Interestingly, the nature of the </a:t>
            </a:r>
            <a:r>
              <a:rPr lang="en-US" sz="1600" dirty="0" err="1"/>
              <a:t>antiapoptotic</a:t>
            </a:r>
            <a:r>
              <a:rPr lang="en-US" sz="1600" dirty="0"/>
              <a:t> </a:t>
            </a:r>
            <a:r>
              <a:rPr lang="en-US" sz="1600" dirty="0" err="1"/>
              <a:t>iesion</a:t>
            </a:r>
            <a:r>
              <a:rPr lang="en-US" sz="1600" dirty="0"/>
              <a:t> can have an impact on how the lymphoma responds to a combination of conventional and targeted agents. Thus, knowledge of apoptosis resistance mechanisms in cancer may allow the tailoring of therapies for individual patients. With this in mind, Lowe described the use of short-hairpin RNA libraries to identify genes that either sensitize or inhibit drug-induced apoptosis. In the same context, Margaret Frame and Caroline Dive (University of Manchester) reported that catalytically inactive mutants of </a:t>
            </a:r>
            <a:r>
              <a:rPr lang="en-US" sz="1600" dirty="0" err="1"/>
              <a:t>Src</a:t>
            </a:r>
            <a:r>
              <a:rPr lang="en-US" sz="1600" dirty="0"/>
              <a:t> sensitize metastatic colon cancer ceils to </a:t>
            </a:r>
            <a:r>
              <a:rPr lang="en-US" sz="1600" dirty="0" err="1"/>
              <a:t>oxaliplatin</a:t>
            </a:r>
            <a:r>
              <a:rPr lang="en-US" sz="1600" dirty="0"/>
              <a:t>- and </a:t>
            </a:r>
            <a:r>
              <a:rPr lang="en-US" sz="1600" dirty="0" err="1"/>
              <a:t>Fas</a:t>
            </a:r>
            <a:r>
              <a:rPr lang="en-US" sz="1600" dirty="0"/>
              <a:t>-induced apoptosis. These </a:t>
            </a:r>
            <a:r>
              <a:rPr lang="en-US" sz="1600" dirty="0" err="1"/>
              <a:t>src</a:t>
            </a:r>
            <a:r>
              <a:rPr lang="en-US" sz="1600" dirty="0"/>
              <a:t> mutants might act as either adaptor proteins   or dominant-negatives and might either inhibit an </a:t>
            </a:r>
            <a:r>
              <a:rPr lang="en-US" sz="1600" dirty="0" err="1"/>
              <a:t>antiapoptotic</a:t>
            </a:r>
            <a:r>
              <a:rPr lang="en-US" sz="1600" dirty="0"/>
              <a:t> pathway or promote a </a:t>
            </a:r>
            <a:r>
              <a:rPr lang="en-US" sz="1600" dirty="0" err="1"/>
              <a:t>proapoptotic</a:t>
            </a:r>
            <a:r>
              <a:rPr lang="en-US" sz="1600" dirty="0"/>
              <a:t> pathway.</a:t>
            </a:r>
          </a:p>
          <a:p>
            <a:pPr algn="just"/>
            <a:r>
              <a:rPr lang="en-US" sz="1600" dirty="0"/>
              <a:t> </a:t>
            </a:r>
          </a:p>
          <a:p>
            <a:pPr algn="just"/>
            <a:r>
              <a:rPr lang="en-US" sz="1600" dirty="0"/>
              <a:t>The findings described at this meeting indicate that our understanding of signaling pathways has advanced to the point where specific targets for therapeutic intervention can be identified. However, we need to understand how whole signaling networks function within the context of the intact cell if we are to develop rational strategies based on the genetic alterations of individual cancers. Based on the pace of the progress reported at this meeting, it is safe to predict that the next few years should see exciting new developments in targeted cancer therapies.</a:t>
            </a:r>
          </a:p>
          <a:p>
            <a:pPr algn="just"/>
            <a:r>
              <a:rPr lang="en-US" sz="1600" dirty="0"/>
              <a:t> </a:t>
            </a:r>
          </a:p>
          <a:p>
            <a:pPr algn="just"/>
            <a:endParaRPr lang="en-US" sz="1600" dirty="0"/>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8763000" cy="6463308"/>
          </a:xfrm>
          <a:prstGeom prst="rect">
            <a:avLst/>
          </a:prstGeom>
          <a:noFill/>
        </p:spPr>
        <p:txBody>
          <a:bodyPr wrap="square" rtlCol="0">
            <a:spAutoFit/>
          </a:bodyPr>
          <a:lstStyle/>
          <a:p>
            <a:pPr algn="just"/>
            <a:endParaRPr lang="en-US" b="1" dirty="0" smtClean="0"/>
          </a:p>
          <a:p>
            <a:pPr algn="just"/>
            <a:r>
              <a:rPr lang="en-US" b="1" dirty="0" smtClean="0"/>
              <a:t>Therapeutic </a:t>
            </a:r>
            <a:r>
              <a:rPr lang="en-US" b="1" dirty="0"/>
              <a:t>Agents Targeting </a:t>
            </a:r>
            <a:r>
              <a:rPr lang="en-US" b="1" dirty="0" err="1"/>
              <a:t>Wnt</a:t>
            </a:r>
            <a:r>
              <a:rPr lang="en-US" b="1" dirty="0"/>
              <a:t> Signaling</a:t>
            </a:r>
            <a:endParaRPr lang="en-US" dirty="0"/>
          </a:p>
          <a:p>
            <a:pPr algn="just"/>
            <a:r>
              <a:rPr lang="en-US" dirty="0"/>
              <a:t> </a:t>
            </a:r>
          </a:p>
          <a:p>
            <a:pPr algn="just"/>
            <a:r>
              <a:rPr lang="en-US" dirty="0"/>
              <a:t>As </a:t>
            </a:r>
            <a:r>
              <a:rPr lang="en-US" dirty="0" err="1"/>
              <a:t>Wnt</a:t>
            </a:r>
            <a:r>
              <a:rPr lang="en-US" dirty="0"/>
              <a:t> signaling activation is implicated in CSC's self-renewal, </a:t>
            </a:r>
            <a:r>
              <a:rPr lang="en-US" dirty="0" err="1"/>
              <a:t>tumorigenesis</a:t>
            </a:r>
            <a:r>
              <a:rPr lang="en-US" dirty="0"/>
              <a:t>, and cancer cell dedifferentiation into CSCs, targeting CSCs by inhibiting the </a:t>
            </a:r>
            <a:r>
              <a:rPr lang="en-US" dirty="0" err="1"/>
              <a:t>Wnt</a:t>
            </a:r>
            <a:r>
              <a:rPr lang="en-US" dirty="0"/>
              <a:t> signaling may be a promising therapeutic approach for cancer, Recently numerous </a:t>
            </a:r>
            <a:r>
              <a:rPr lang="en-US" dirty="0" err="1"/>
              <a:t>Wnt</a:t>
            </a:r>
            <a:r>
              <a:rPr lang="en-US" dirty="0"/>
              <a:t> signaling inhibitors, including biological agents and small molecule agents, have been developed [35]. However, to date, no </a:t>
            </a:r>
            <a:r>
              <a:rPr lang="en-US" dirty="0" err="1"/>
              <a:t>Wnt</a:t>
            </a:r>
            <a:r>
              <a:rPr lang="en-US" dirty="0"/>
              <a:t> signaling inhibitors have been approved for clinical usage. The majority of </a:t>
            </a:r>
            <a:r>
              <a:rPr lang="en-US" dirty="0" err="1"/>
              <a:t>Wnt</a:t>
            </a:r>
            <a:r>
              <a:rPr lang="en-US" dirty="0"/>
              <a:t> inhibitors have been evaluated </a:t>
            </a:r>
            <a:r>
              <a:rPr lang="en-US" dirty="0" err="1"/>
              <a:t>preclinically</a:t>
            </a:r>
            <a:r>
              <a:rPr lang="en-US" dirty="0"/>
              <a:t>, and the readers can refer to our recent review paper in this area [35]. Here we summarize ongoing clinical trials of </a:t>
            </a:r>
            <a:r>
              <a:rPr lang="en-US" dirty="0" err="1"/>
              <a:t>Wnt</a:t>
            </a:r>
            <a:r>
              <a:rPr lang="en-US" dirty="0"/>
              <a:t> inhibitors (Table 1). For instance, one clinical trial of a </a:t>
            </a:r>
            <a:r>
              <a:rPr lang="en-US" dirty="0" err="1"/>
              <a:t>Wnt</a:t>
            </a:r>
            <a:r>
              <a:rPr lang="en-US" dirty="0"/>
              <a:t> inhibitor is PRI-724 which inhibits the </a:t>
            </a:r>
            <a:r>
              <a:rPr lang="en-US" dirty="0" err="1"/>
              <a:t>Wnt</a:t>
            </a:r>
            <a:r>
              <a:rPr lang="en-US" dirty="0"/>
              <a:t> signaling by specifically binding to downstream CREB-binding protein. PRI-724 was previously shown to induce apoptosis of colon carcinoma cells and exhibit antitumor activity in the mouse </a:t>
            </a:r>
            <a:r>
              <a:rPr lang="en-US" dirty="0" err="1"/>
              <a:t>xenograft</a:t>
            </a:r>
            <a:r>
              <a:rPr lang="en-US" dirty="0"/>
              <a:t> models of colon cancer [36]. In the phase I trial, l8 patients were treated showing favorable toxicity profiles with only one dose-limiting toxicity of grade 3 of reversible </a:t>
            </a:r>
            <a:r>
              <a:rPr lang="en-US" dirty="0" err="1"/>
              <a:t>hyperbilrubinemia</a:t>
            </a:r>
            <a:r>
              <a:rPr lang="en-US" dirty="0"/>
              <a:t> [37]. An impending phase II trial for PRI-724 is almost underway involving mFOLFOX6/</a:t>
            </a:r>
            <a:r>
              <a:rPr lang="en-US" dirty="0" err="1"/>
              <a:t>Bevacizumab</a:t>
            </a:r>
            <a:r>
              <a:rPr lang="en-US" dirty="0"/>
              <a:t> with or without PRI-721. The focus of the study is to target patients with Stage IV metastatic colorectal cancer (NCT Number:NCT02113853). In addition, Porcupine is a membrane bound O-</a:t>
            </a:r>
            <a:r>
              <a:rPr lang="en-US" dirty="0" err="1"/>
              <a:t>acyltransferase</a:t>
            </a:r>
            <a:r>
              <a:rPr lang="en-US" dirty="0"/>
              <a:t> (MBOAT) specific to </a:t>
            </a:r>
            <a:r>
              <a:rPr lang="en-US" dirty="0" err="1"/>
              <a:t>Wnt</a:t>
            </a:r>
            <a:r>
              <a:rPr lang="en-US" dirty="0"/>
              <a:t> posttranslational </a:t>
            </a:r>
            <a:r>
              <a:rPr lang="en-US" dirty="0" err="1"/>
              <a:t>acylation</a:t>
            </a:r>
            <a:r>
              <a:rPr lang="en-US" dirty="0"/>
              <a:t>, which is required for subsequent </a:t>
            </a:r>
            <a:r>
              <a:rPr lang="en-US" dirty="0" err="1"/>
              <a:t>Wnt</a:t>
            </a:r>
            <a:r>
              <a:rPr lang="en-US" dirty="0"/>
              <a:t> secretion, and loss of Porcupine can lead to </a:t>
            </a:r>
            <a:r>
              <a:rPr lang="en-US" dirty="0" err="1"/>
              <a:t>Wnt</a:t>
            </a:r>
            <a:r>
              <a:rPr lang="en-US" dirty="0"/>
              <a:t> signaling inhibition [38,39]</a:t>
            </a:r>
          </a:p>
          <a:p>
            <a:pPr algn="just"/>
            <a:r>
              <a:rPr lang="en-US" dirty="0"/>
              <a:t> </a:t>
            </a:r>
          </a:p>
          <a:p>
            <a:pPr algn="just"/>
            <a:endParaRPr lang="en-US" dirty="0"/>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8839200" cy="7478970"/>
          </a:xfrm>
          <a:prstGeom prst="rect">
            <a:avLst/>
          </a:prstGeom>
          <a:noFill/>
        </p:spPr>
        <p:txBody>
          <a:bodyPr wrap="square" rtlCol="0">
            <a:spAutoFit/>
          </a:bodyPr>
          <a:lstStyle/>
          <a:p>
            <a:pPr algn="just"/>
            <a:r>
              <a:rPr lang="en-US" sz="1600" b="1" dirty="0"/>
              <a:t>Hedgehog Signaling</a:t>
            </a:r>
            <a:endParaRPr lang="en-US" sz="1600" dirty="0"/>
          </a:p>
          <a:p>
            <a:pPr algn="just"/>
            <a:r>
              <a:rPr lang="en-US" sz="1600" dirty="0"/>
              <a:t> </a:t>
            </a:r>
            <a:r>
              <a:rPr lang="en-US" sz="1600" dirty="0" smtClean="0"/>
              <a:t>	HH </a:t>
            </a:r>
            <a:r>
              <a:rPr lang="en-US" sz="1600" dirty="0"/>
              <a:t>signaling is essential in a wide variety of cellular and molecular processes during</a:t>
            </a:r>
          </a:p>
          <a:p>
            <a:pPr algn="just"/>
            <a:r>
              <a:rPr lang="en-US" sz="1600" dirty="0"/>
              <a:t>embryogenesis, development, and adult tissue homeostasis [43,44]. Three Hedgehog homologues, Sonic Hedgehog (</a:t>
            </a:r>
            <a:r>
              <a:rPr lang="en-US" sz="1600" dirty="0" err="1"/>
              <a:t>sHH</a:t>
            </a:r>
            <a:r>
              <a:rPr lang="en-US" sz="1600" dirty="0"/>
              <a:t>), </a:t>
            </a:r>
            <a:r>
              <a:rPr lang="en-US" sz="1600" dirty="0" err="1"/>
              <a:t>lndian</a:t>
            </a:r>
            <a:r>
              <a:rPr lang="en-US" sz="1600" dirty="0"/>
              <a:t> Hedgehog (</a:t>
            </a:r>
            <a:r>
              <a:rPr lang="en-US" sz="1600" dirty="0" err="1"/>
              <a:t>iHH</a:t>
            </a:r>
            <a:r>
              <a:rPr lang="en-US" sz="1600" dirty="0"/>
              <a:t>), and Desert Hedgehog (</a:t>
            </a:r>
            <a:r>
              <a:rPr lang="en-US" sz="1600" dirty="0" err="1"/>
              <a:t>dHH</a:t>
            </a:r>
            <a:r>
              <a:rPr lang="en-US" sz="1600" dirty="0"/>
              <a:t>), have been well studied in mammals [45,46]. </a:t>
            </a:r>
            <a:r>
              <a:rPr lang="en-US" sz="1600" dirty="0" err="1"/>
              <a:t>ln</a:t>
            </a:r>
            <a:r>
              <a:rPr lang="en-US" sz="1600" dirty="0"/>
              <a:t> the absence of HH </a:t>
            </a:r>
            <a:r>
              <a:rPr lang="en-US" sz="1600" dirty="0" err="1"/>
              <a:t>ligands</a:t>
            </a:r>
            <a:r>
              <a:rPr lang="en-US" sz="1600" dirty="0"/>
              <a:t>, a cell-surface </a:t>
            </a:r>
            <a:r>
              <a:rPr lang="en-US" sz="1600" dirty="0" err="1"/>
              <a:t>transmembrane</a:t>
            </a:r>
            <a:r>
              <a:rPr lang="en-US" sz="1600" dirty="0"/>
              <a:t> protein Patched (PTCH) inhibits the </a:t>
            </a:r>
            <a:r>
              <a:rPr lang="en-US" sz="1600" dirty="0" err="1"/>
              <a:t>transmembrane</a:t>
            </a:r>
            <a:r>
              <a:rPr lang="en-US" sz="1600" dirty="0"/>
              <a:t> protein Smoothened (SMO), and full length GLI proteins are then </a:t>
            </a:r>
            <a:r>
              <a:rPr lang="en-US" sz="1600" dirty="0" err="1"/>
              <a:t>proteolytically</a:t>
            </a:r>
            <a:r>
              <a:rPr lang="en-US" sz="1600" dirty="0"/>
              <a:t> processed to generate the repressor GLIR to suppress HH signaling target gene expression (Figure 2). However, when extracellular HH </a:t>
            </a:r>
            <a:r>
              <a:rPr lang="en-US" sz="1600" dirty="0" err="1"/>
              <a:t>ligands</a:t>
            </a:r>
            <a:r>
              <a:rPr lang="en-US" sz="1600" dirty="0"/>
              <a:t> bind to PTCH, PTCH's inhibitory influence on SMO is removed, and activation of SMO results in nuclear translocation of GLI and induction of HH signaling target gene transcription [45,47].</a:t>
            </a:r>
          </a:p>
          <a:p>
            <a:pPr algn="just"/>
            <a:r>
              <a:rPr lang="en-US" sz="1600" dirty="0"/>
              <a:t> </a:t>
            </a:r>
          </a:p>
          <a:p>
            <a:pPr algn="just"/>
            <a:r>
              <a:rPr lang="en-US" sz="1600" b="1" dirty="0"/>
              <a:t> Abnormal HH Signaling Activation and </a:t>
            </a:r>
            <a:r>
              <a:rPr lang="en-US" sz="1600" b="1" dirty="0" smtClean="0"/>
              <a:t>CSCs</a:t>
            </a:r>
            <a:endParaRPr lang="en-US" sz="1600" dirty="0"/>
          </a:p>
          <a:p>
            <a:pPr algn="just"/>
            <a:r>
              <a:rPr lang="en-US" sz="1600" dirty="0" smtClean="0"/>
              <a:t>	Aberrant </a:t>
            </a:r>
            <a:r>
              <a:rPr lang="en-US" sz="1600" dirty="0"/>
              <a:t>activation of the HH pathway in CSC's regulation and maintenance has been reported in numerous cancer types including </a:t>
            </a:r>
            <a:r>
              <a:rPr lang="en-US" sz="1600" dirty="0" err="1"/>
              <a:t>glioblastoma</a:t>
            </a:r>
            <a:r>
              <a:rPr lang="en-US" sz="1600" dirty="0"/>
              <a:t>, lung </a:t>
            </a:r>
            <a:r>
              <a:rPr lang="en-US" sz="1600" dirty="0" err="1"/>
              <a:t>squamous</a:t>
            </a:r>
            <a:r>
              <a:rPr lang="en-US" sz="1600" dirty="0"/>
              <a:t> cell carcinoma, breast cancer, pancreatic </a:t>
            </a:r>
            <a:r>
              <a:rPr lang="en-US" sz="1600" dirty="0" err="1"/>
              <a:t>adenocarcinoma</a:t>
            </a:r>
            <a:r>
              <a:rPr lang="en-US" sz="1600" dirty="0"/>
              <a:t>, myeloma, and chronic myeloid leukemia (CML) [48-53]. In multiple myeloma CSCs, it was shown that SMO and </a:t>
            </a:r>
            <a:r>
              <a:rPr lang="en-US" sz="1600" dirty="0" err="1"/>
              <a:t>Glil</a:t>
            </a:r>
            <a:r>
              <a:rPr lang="en-US" sz="1600" dirty="0"/>
              <a:t> were highly expressed in comparison to non-CSCs, and activation of HH signaling by HH </a:t>
            </a:r>
            <a:r>
              <a:rPr lang="en-US" sz="1600" dirty="0" err="1"/>
              <a:t>ligands</a:t>
            </a:r>
            <a:r>
              <a:rPr lang="en-US" sz="1600" dirty="0"/>
              <a:t> promoted multiple myeloma CSC's expansion, whereas inhibition of the HH signaling markedly blocked CSC's </a:t>
            </a:r>
            <a:r>
              <a:rPr lang="en-US" sz="1600" dirty="0" err="1"/>
              <a:t>clonal</a:t>
            </a:r>
            <a:r>
              <a:rPr lang="en-US" sz="1600" dirty="0"/>
              <a:t> expansion [54]. The data supports that HH signaling promotes multiple myeloma CSC's functions. Moreover, higher activation of HH signaling was also observed in CSCs of human lung </a:t>
            </a:r>
            <a:r>
              <a:rPr lang="en-US" sz="1600" dirty="0" err="1"/>
              <a:t>squamous</a:t>
            </a:r>
            <a:r>
              <a:rPr lang="en-US" sz="1600" dirty="0"/>
              <a:t> cell carcinoma and </a:t>
            </a:r>
            <a:r>
              <a:rPr lang="en-US" sz="1600" dirty="0" err="1"/>
              <a:t>glioma</a:t>
            </a:r>
            <a:r>
              <a:rPr lang="en-US" sz="1600" dirty="0"/>
              <a:t> as compared to bulk tumor cells, further supporting aberrant HH signaling activation's critical role for CSC self-renewal and regulation [49,53]. </a:t>
            </a:r>
            <a:r>
              <a:rPr lang="en-US" sz="1600" dirty="0" err="1"/>
              <a:t>ln</a:t>
            </a:r>
            <a:r>
              <a:rPr lang="en-US" sz="1600" dirty="0"/>
              <a:t> another study, Zhao et al. reported that HH pathway activation was also involved in maintenance of CML CSCs [52]. In a </a:t>
            </a:r>
            <a:r>
              <a:rPr lang="en-US" sz="1600" dirty="0" err="1"/>
              <a:t>murine</a:t>
            </a:r>
            <a:r>
              <a:rPr lang="en-US" sz="1600" dirty="0"/>
              <a:t> CML model of study, deletion of SMO significantly reduced the CML CSCs, and conversely </a:t>
            </a:r>
            <a:r>
              <a:rPr lang="en-US" sz="1600" dirty="0" err="1"/>
              <a:t>overexpression</a:t>
            </a:r>
            <a:r>
              <a:rPr lang="en-US" sz="1600" dirty="0"/>
              <a:t> of SMO in a SMO-deficient mouse CML model dramatically enhanced CML CSCs 4-fold and significantly increased CML progression [52]. In addition, inhibition of HH signaling by SMO antagonist </a:t>
            </a:r>
            <a:r>
              <a:rPr lang="en-US" sz="1600" dirty="0" err="1"/>
              <a:t>cyclopamine</a:t>
            </a:r>
            <a:r>
              <a:rPr lang="en-US" sz="1600" dirty="0"/>
              <a:t> reduced a </a:t>
            </a:r>
            <a:r>
              <a:rPr lang="en-US" sz="1600" dirty="0" err="1"/>
              <a:t>glioblastoma</a:t>
            </a:r>
            <a:r>
              <a:rPr lang="en-US" sz="1600" dirty="0"/>
              <a:t> stern cells population [50], and similar findings have been observed in colon CSCs, pancreatic CSCs, prostate CSCs, and lung CSCs [55-58]</a:t>
            </a:r>
          </a:p>
          <a:p>
            <a:pPr algn="just"/>
            <a:r>
              <a:rPr lang="en-US" sz="1600" dirty="0"/>
              <a:t> </a:t>
            </a:r>
          </a:p>
          <a:p>
            <a:pPr algn="just"/>
            <a:endParaRPr lang="en-US" sz="1600" dirty="0"/>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263527"/>
          </a:xfrm>
          <a:prstGeom prst="rect">
            <a:avLst/>
          </a:prstGeom>
          <a:noFill/>
        </p:spPr>
        <p:txBody>
          <a:bodyPr wrap="square" rtlCol="0">
            <a:spAutoFit/>
          </a:bodyPr>
          <a:lstStyle/>
          <a:p>
            <a:pPr algn="just"/>
            <a:r>
              <a:rPr lang="en-US" b="1" dirty="0"/>
              <a:t>Therapeutic Agents </a:t>
            </a:r>
            <a:r>
              <a:rPr lang="en-US" b="1" dirty="0" err="1"/>
              <a:t>Trageting</a:t>
            </a:r>
            <a:r>
              <a:rPr lang="en-US" b="1" dirty="0"/>
              <a:t> HH Signaling</a:t>
            </a:r>
            <a:endParaRPr lang="en-US" dirty="0"/>
          </a:p>
          <a:p>
            <a:pPr algn="just"/>
            <a:r>
              <a:rPr lang="en-US" sz="1600" dirty="0"/>
              <a:t> </a:t>
            </a:r>
            <a:r>
              <a:rPr lang="en-US" sz="1600" dirty="0" smtClean="0"/>
              <a:t>	As </a:t>
            </a:r>
            <a:r>
              <a:rPr lang="en-US" sz="1600" dirty="0"/>
              <a:t>evidenced above, HH signaling plays a critical role in CSC's self-renewal and regulation, and inhibition of the HH pathway disrupts CSC's </a:t>
            </a:r>
            <a:r>
              <a:rPr lang="en-US" sz="1600" dirty="0" err="1"/>
              <a:t>stemness</a:t>
            </a:r>
            <a:r>
              <a:rPr lang="en-US" sz="1600" dirty="0"/>
              <a:t> and induces CSC's differentiation which are desirable for cancer treatment. In the past, numerous HH pathway inhibitors have been developed. For a complete review of HH signaling inhibitors, please refer to the recent reviews [61-63]. Here we only summarize the HH signaling inhibitors either approved by FDA or under clinical trials (Table 2). </a:t>
            </a:r>
            <a:r>
              <a:rPr lang="en-US" sz="1600" dirty="0" err="1"/>
              <a:t>Vismodegib</a:t>
            </a:r>
            <a:r>
              <a:rPr lang="en-US" sz="1600" dirty="0"/>
              <a:t> developed by Genentech is the first HH signaling inhibitor approved by FDA. </a:t>
            </a:r>
            <a:r>
              <a:rPr lang="en-US" sz="1600" dirty="0" err="1"/>
              <a:t>Vismodegib</a:t>
            </a:r>
            <a:r>
              <a:rPr lang="en-US" sz="1600" dirty="0"/>
              <a:t> targets SMO for HH signaling inhibition and has been used to treat metastatic basal cell carcinoma. The initial phase I trial of </a:t>
            </a:r>
            <a:r>
              <a:rPr lang="en-US" sz="1600" dirty="0" err="1"/>
              <a:t>Vismodegib</a:t>
            </a:r>
            <a:r>
              <a:rPr lang="en-US" sz="1600" dirty="0"/>
              <a:t> showed that 18 out of 33 enrolled patients with locally advanced or metastatic tumors had a response to </a:t>
            </a:r>
            <a:r>
              <a:rPr lang="en-US" sz="1600" dirty="0" err="1"/>
              <a:t>Msmodegib</a:t>
            </a:r>
            <a:r>
              <a:rPr lang="en-US" sz="1600" dirty="0"/>
              <a:t>. Among the remaining 15 patients, 11 had stable disease for up to 10.8 months and 4 had progressive disease. No </a:t>
            </a:r>
            <a:r>
              <a:rPr lang="en-US" sz="1600" dirty="0" err="1"/>
              <a:t>doselimiting</a:t>
            </a:r>
            <a:r>
              <a:rPr lang="en-US" sz="1600" dirty="0"/>
              <a:t> toxic effects or grade 5 adverse events were seen in the trial and reported toxicities were mild with common side effects of mild loss of taste, hair loss, weight loss, and </a:t>
            </a:r>
            <a:r>
              <a:rPr lang="en-US" sz="1600" dirty="0" err="1"/>
              <a:t>hyponatremia</a:t>
            </a:r>
            <a:r>
              <a:rPr lang="en-US" sz="1600" dirty="0"/>
              <a:t> [64,65]. Currently, clinical trials of </a:t>
            </a:r>
            <a:r>
              <a:rPr lang="en-US" sz="1600" dirty="0" err="1"/>
              <a:t>Vismodegib</a:t>
            </a:r>
            <a:r>
              <a:rPr lang="en-US" sz="1600" dirty="0"/>
              <a:t> as a </a:t>
            </a:r>
            <a:r>
              <a:rPr lang="en-US" sz="1600" dirty="0" err="1"/>
              <a:t>monotherapy</a:t>
            </a:r>
            <a:r>
              <a:rPr lang="en-US" sz="1600" dirty="0"/>
              <a:t> or in combination with other therapeutic drugs are ongoing for various cancers including </a:t>
            </a:r>
            <a:r>
              <a:rPr lang="en-US" sz="1600" dirty="0" err="1"/>
              <a:t>medulloblastorna</a:t>
            </a:r>
            <a:r>
              <a:rPr lang="en-US" sz="1600" dirty="0"/>
              <a:t>, small cell lung cancer, metastatic pancreatic cancer, metastatic prostate cancer, intracranial </a:t>
            </a:r>
            <a:r>
              <a:rPr lang="en-US" sz="1600" dirty="0" err="1"/>
              <a:t>meningioma</a:t>
            </a:r>
            <a:r>
              <a:rPr lang="en-US" sz="1600" dirty="0"/>
              <a:t>, recurrent </a:t>
            </a:r>
            <a:r>
              <a:rPr lang="en-US" sz="1600" dirty="0" err="1"/>
              <a:t>glioblastoma</a:t>
            </a:r>
            <a:r>
              <a:rPr lang="en-US" sz="1600" dirty="0"/>
              <a:t>, and acute </a:t>
            </a:r>
            <a:r>
              <a:rPr lang="en-US" sz="1600" dirty="0" err="1"/>
              <a:t>mveloid</a:t>
            </a:r>
            <a:r>
              <a:rPr lang="en-US" sz="1600" dirty="0"/>
              <a:t> leukemia (NCT Numbers: NCT00833417, NCT0121915, NCT00739661, and  NCT01088815) [61]. In 2075, a new SMO inhibitor, </a:t>
            </a:r>
            <a:r>
              <a:rPr lang="en-US" sz="1600" dirty="0" err="1"/>
              <a:t>Sonidegib</a:t>
            </a:r>
            <a:r>
              <a:rPr lang="en-US" sz="1600" dirty="0"/>
              <a:t>, was approved by the FDA to treat adult patients with locally advanced BCC. In the dose escalation phase I trial, maximum tolerated doses of 800 mg daily and 250mg twice daily were established [66]. Grade 1/2 adverse effects were apparent, consisting of nausea, anorexia, vomiting, muscle spasms, fatigue, and alopecia and grade 3/4 adverse effects were weight loss, </a:t>
            </a:r>
            <a:r>
              <a:rPr lang="en-US" sz="1600" dirty="0" err="1"/>
              <a:t>hyperbilirubinemia</a:t>
            </a:r>
            <a:r>
              <a:rPr lang="en-US" sz="1600" dirty="0"/>
              <a:t>, </a:t>
            </a:r>
            <a:r>
              <a:rPr lang="en-US" sz="1600" dirty="0" err="1"/>
              <a:t>myalgia</a:t>
            </a:r>
            <a:r>
              <a:rPr lang="en-US" sz="1600" dirty="0"/>
              <a:t>, fatigue, and dizziness (NCT Number: NCT01529450) [66]. A phase II study demonstrated that </a:t>
            </a:r>
            <a:r>
              <a:rPr lang="en-US" sz="1600" dirty="0" err="1"/>
              <a:t>Sonidegib</a:t>
            </a:r>
            <a:r>
              <a:rPr lang="en-US" sz="1600" dirty="0"/>
              <a:t> sustained tumor responses in patients with advanced BCC after a 12-month follow-up [67]. Currently several phase I/II trials of </a:t>
            </a:r>
            <a:r>
              <a:rPr lang="en-US" sz="1600" dirty="0" err="1"/>
              <a:t>Sonidegib</a:t>
            </a:r>
            <a:r>
              <a:rPr lang="en-US" sz="1600" dirty="0"/>
              <a:t> to treat other solid tumors and hematological malignancies are still underway (NCT Numbers: NCT02195973,  NCT01487785) [61]. Moreover, a few of HH signaling inhibitors that are actively being tested in clinical trials include additional SMO inhibitors (</a:t>
            </a:r>
            <a:r>
              <a:rPr lang="en-US" sz="1600" dirty="0" err="1"/>
              <a:t>Saridegib</a:t>
            </a:r>
            <a:r>
              <a:rPr lang="en-US" sz="1600" dirty="0"/>
              <a:t>, BMS-833923, </a:t>
            </a:r>
            <a:r>
              <a:rPr lang="en-US" sz="1600" dirty="0" err="1"/>
              <a:t>Glasdegib</a:t>
            </a:r>
            <a:r>
              <a:rPr lang="en-US" sz="1600" dirty="0"/>
              <a:t>, and PF-5274857) and GLI Inhibitor (arsenic trioxide). Other than small molecule inhibitors, a monoclonal antibody, 5E1, blocks binding of all three mammalian HH </a:t>
            </a:r>
            <a:r>
              <a:rPr lang="en-US" sz="1600" dirty="0" err="1"/>
              <a:t>ligands</a:t>
            </a:r>
            <a:r>
              <a:rPr lang="en-US" sz="1600" dirty="0"/>
              <a:t> to PTCH for HH signaling inhibition [68,69]; however, this antibody has not entered clinical trials yet.</a:t>
            </a:r>
          </a:p>
          <a:p>
            <a:pPr algn="just"/>
            <a:endParaRPr lang="en-US" sz="1600" dirty="0"/>
          </a:p>
        </p:txBody>
      </p:sp>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763000" cy="6494085"/>
          </a:xfrm>
          <a:prstGeom prst="rect">
            <a:avLst/>
          </a:prstGeom>
          <a:noFill/>
        </p:spPr>
        <p:txBody>
          <a:bodyPr wrap="square" rtlCol="0">
            <a:spAutoFit/>
          </a:bodyPr>
          <a:lstStyle/>
          <a:p>
            <a:pPr algn="just"/>
            <a:r>
              <a:rPr lang="en-US" sz="1600" b="1" dirty="0" err="1"/>
              <a:t>Cononical</a:t>
            </a:r>
            <a:r>
              <a:rPr lang="en-US" sz="1600" b="1" dirty="0"/>
              <a:t> Notch Signaling</a:t>
            </a:r>
            <a:endParaRPr lang="en-US" sz="1600" dirty="0"/>
          </a:p>
          <a:p>
            <a:pPr algn="just"/>
            <a:r>
              <a:rPr lang="en-US" sz="1600" b="1" dirty="0"/>
              <a:t> </a:t>
            </a:r>
            <a:endParaRPr lang="en-US" sz="1600" dirty="0"/>
          </a:p>
          <a:p>
            <a:pPr algn="just"/>
            <a:r>
              <a:rPr lang="en-US" sz="1600" dirty="0" smtClean="0"/>
              <a:t>	Canonical </a:t>
            </a:r>
            <a:r>
              <a:rPr lang="en-US" sz="1600" dirty="0"/>
              <a:t>Notch signaling is another essential evolutionarily conserved pathway in development and adult tissue homeostasis [70]. Notch signaling is activated when the extracellular domain of Notch </a:t>
            </a:r>
            <a:r>
              <a:rPr lang="en-US" sz="1600" dirty="0" err="1"/>
              <a:t>transmembrane</a:t>
            </a:r>
            <a:r>
              <a:rPr lang="en-US" sz="1600" dirty="0"/>
              <a:t> receptor binds to Notch </a:t>
            </a:r>
            <a:r>
              <a:rPr lang="en-US" sz="1600" dirty="0" err="1"/>
              <a:t>ligands</a:t>
            </a:r>
            <a:r>
              <a:rPr lang="en-US" sz="1600" dirty="0"/>
              <a:t> and subsequently induces </a:t>
            </a:r>
            <a:r>
              <a:rPr lang="en-US" sz="1600" dirty="0" err="1"/>
              <a:t>proteolytic</a:t>
            </a:r>
            <a:r>
              <a:rPr lang="en-US" sz="1600" dirty="0"/>
              <a:t> cleavage and release of the intracellular domain (Notch ICD or NICD) of Notch. The Notch ICD then </a:t>
            </a:r>
            <a:r>
              <a:rPr lang="en-US" sz="1600" dirty="0" err="1"/>
              <a:t>translocates</a:t>
            </a:r>
            <a:r>
              <a:rPr lang="en-US" sz="1600" dirty="0"/>
              <a:t> to the nucleus where it interacts with a CBF1 / Suppressor of Hairless/LAG-1 (CSL) family DNA-binding protein and regulates the expression of target genes including those pertinent to CSC self-renewal such as </a:t>
            </a:r>
            <a:r>
              <a:rPr lang="en-US" sz="1600" dirty="0" err="1"/>
              <a:t>Survivin</a:t>
            </a:r>
            <a:r>
              <a:rPr lang="en-US" sz="1600" dirty="0"/>
              <a:t>, </a:t>
            </a:r>
            <a:r>
              <a:rPr lang="en-US" sz="1600" dirty="0" err="1"/>
              <a:t>Myc</a:t>
            </a:r>
            <a:r>
              <a:rPr lang="en-US" sz="1600" dirty="0"/>
              <a:t> </a:t>
            </a:r>
            <a:r>
              <a:rPr lang="en-US" sz="1600" dirty="0" err="1"/>
              <a:t>Nanog</a:t>
            </a:r>
            <a:r>
              <a:rPr lang="en-US" sz="1600" dirty="0"/>
              <a:t>, Oct-4, and Sox2 (Figure 2 ) [71-76 ]. In mammals, four Notch receptors (Notch l-Notch 4) and five </a:t>
            </a:r>
            <a:r>
              <a:rPr lang="en-US" sz="1600" dirty="0" err="1"/>
              <a:t>ligands</a:t>
            </a:r>
            <a:r>
              <a:rPr lang="en-US" sz="1600" dirty="0"/>
              <a:t> (Jagged I and 2 and Delta-like 1, 3, and 4) have been identified [77].</a:t>
            </a:r>
          </a:p>
          <a:p>
            <a:pPr algn="just"/>
            <a:r>
              <a:rPr lang="en-US" sz="1600" dirty="0"/>
              <a:t> </a:t>
            </a:r>
            <a:endParaRPr lang="en-US" sz="1600" b="1" dirty="0"/>
          </a:p>
          <a:p>
            <a:pPr algn="just"/>
            <a:r>
              <a:rPr lang="en-US" sz="1600" b="1" dirty="0"/>
              <a:t>Abnormal Notch Signaling Activation and CSC.s</a:t>
            </a:r>
          </a:p>
          <a:p>
            <a:pPr algn="just"/>
            <a:r>
              <a:rPr lang="en-US" sz="1600" dirty="0"/>
              <a:t> </a:t>
            </a:r>
          </a:p>
          <a:p>
            <a:pPr algn="just"/>
            <a:r>
              <a:rPr lang="en-US" sz="1600" dirty="0" smtClean="0"/>
              <a:t>	Abnormal </a:t>
            </a:r>
            <a:r>
              <a:rPr lang="en-US" sz="1600" dirty="0"/>
              <a:t>activation of Notch signaling plays a pivotal role in the CSCs of breast cancer, pancreatic cancer, and </a:t>
            </a:r>
            <a:r>
              <a:rPr lang="en-US" sz="1600" dirty="0" err="1"/>
              <a:t>glioblastoma</a:t>
            </a:r>
            <a:r>
              <a:rPr lang="en-US" sz="1600" dirty="0"/>
              <a:t>. For instance, </a:t>
            </a:r>
            <a:r>
              <a:rPr lang="en-US" sz="1600" dirty="0" err="1"/>
              <a:t>Barnawi</a:t>
            </a:r>
            <a:r>
              <a:rPr lang="en-US" sz="1600" dirty="0"/>
              <a:t> et al. reported that </a:t>
            </a:r>
            <a:r>
              <a:rPr lang="en-US" sz="1600" dirty="0" err="1"/>
              <a:t>fascin</a:t>
            </a:r>
            <a:r>
              <a:rPr lang="en-US" sz="1600" dirty="0"/>
              <a:t> (an </a:t>
            </a:r>
            <a:r>
              <a:rPr lang="en-US" sz="1600" dirty="0" err="1"/>
              <a:t>actin</a:t>
            </a:r>
            <a:r>
              <a:rPr lang="en-US" sz="1600" dirty="0"/>
              <a:t>-bundling protein) effectively regulates breast CSCs at least partially through Notch pathway [78]. </a:t>
            </a:r>
            <a:r>
              <a:rPr lang="en-US" sz="1600" dirty="0" err="1"/>
              <a:t>Fascin</a:t>
            </a:r>
            <a:r>
              <a:rPr lang="en-US" sz="1600" dirty="0"/>
              <a:t> knockdown significantly reduced breast stem cell-like phenotype (</a:t>
            </a:r>
            <a:r>
              <a:rPr lang="en-US" sz="1600" dirty="0" err="1"/>
              <a:t>downregulation</a:t>
            </a:r>
            <a:r>
              <a:rPr lang="en-US" sz="1600" dirty="0"/>
              <a:t> of stem cell </a:t>
            </a:r>
            <a:r>
              <a:rPr lang="en-US" sz="1600" dirty="0" err="1"/>
              <a:t>pluripotent</a:t>
            </a:r>
            <a:r>
              <a:rPr lang="en-US" sz="1600" dirty="0"/>
              <a:t> genes such as Oct4, </a:t>
            </a:r>
            <a:r>
              <a:rPr lang="en-US" sz="1600" dirty="0" err="1"/>
              <a:t>Nanog</a:t>
            </a:r>
            <a:r>
              <a:rPr lang="en-US" sz="1600" dirty="0"/>
              <a:t>, Sox2, and Klf4), and the cells became less competent in forming colonies and </a:t>
            </a:r>
            <a:r>
              <a:rPr lang="en-US" sz="1600" dirty="0" err="1"/>
              <a:t>tumorspheres</a:t>
            </a:r>
            <a:r>
              <a:rPr lang="en-US" sz="1600" dirty="0"/>
              <a:t>. Conversely, activation of Notch signaling induced the relevant downstream targets predominantly in the </a:t>
            </a:r>
            <a:r>
              <a:rPr lang="en-US" sz="1600" dirty="0" err="1"/>
              <a:t>fascin</a:t>
            </a:r>
            <a:r>
              <a:rPr lang="en-US" sz="1600" dirty="0"/>
              <a:t>-positive cells, and </a:t>
            </a:r>
            <a:r>
              <a:rPr lang="en-US" sz="1600" dirty="0" err="1"/>
              <a:t>fascin</a:t>
            </a:r>
            <a:r>
              <a:rPr lang="en-US" sz="1600" dirty="0"/>
              <a:t>-positive CSCs showed stronger </a:t>
            </a:r>
            <a:r>
              <a:rPr lang="en-US" sz="1600" dirty="0" err="1"/>
              <a:t>tumorigenesis</a:t>
            </a:r>
            <a:r>
              <a:rPr lang="en-US" sz="1600" dirty="0"/>
              <a:t> [78]. In another study, </a:t>
            </a:r>
            <a:r>
              <a:rPr lang="en-US" sz="1600" dirty="0" err="1"/>
              <a:t>immunohistochemical</a:t>
            </a:r>
            <a:r>
              <a:rPr lang="en-US" sz="1600" dirty="0"/>
              <a:t> analysis of 115 breast tumor tissues from primary lesions was performed, and results showed that Notch positive tissues were significantly associated with a CSC marker </a:t>
            </a:r>
            <a:r>
              <a:rPr lang="en-US" sz="1600" dirty="0" err="1"/>
              <a:t>aldehyde</a:t>
            </a:r>
            <a:r>
              <a:rPr lang="en-US" sz="1600" dirty="0"/>
              <a:t> </a:t>
            </a:r>
            <a:r>
              <a:rPr lang="en-US" sz="1600" dirty="0" err="1"/>
              <a:t>dehydrogenase</a:t>
            </a:r>
            <a:r>
              <a:rPr lang="en-US" sz="1600" dirty="0"/>
              <a:t> I family member Al levels [79]. Very recently, Choy et al. reported that Notch 3 signaled constitutively in a panel of basal breast cancer cell lines and in more than one-third of breast basal tumors </a:t>
            </a:r>
          </a:p>
        </p:txBody>
      </p:sp>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6740307"/>
          </a:xfrm>
          <a:prstGeom prst="rect">
            <a:avLst/>
          </a:prstGeom>
          <a:noFill/>
        </p:spPr>
        <p:txBody>
          <a:bodyPr wrap="square" rtlCol="0">
            <a:spAutoFit/>
          </a:bodyPr>
          <a:lstStyle/>
          <a:p>
            <a:pPr algn="just"/>
            <a:r>
              <a:rPr lang="en-US" sz="1600" b="1" dirty="0"/>
              <a:t>Crosstalk  among Pathways and Combination Treatments</a:t>
            </a:r>
            <a:endParaRPr lang="en-US" sz="1600" dirty="0"/>
          </a:p>
          <a:p>
            <a:pPr algn="just"/>
            <a:r>
              <a:rPr lang="en-US" sz="1600" dirty="0"/>
              <a:t> </a:t>
            </a:r>
            <a:r>
              <a:rPr lang="en-US" sz="1600" dirty="0" smtClean="0"/>
              <a:t>	Many </a:t>
            </a:r>
            <a:r>
              <a:rPr lang="en-US" sz="1600" dirty="0"/>
              <a:t>pathways do not act as isolated units but rather often interact with other pathways as a biological network during development and homeostasis. Crosstalk among </a:t>
            </a:r>
            <a:r>
              <a:rPr lang="en-US" sz="1600" dirty="0" err="1"/>
              <a:t>Wnt</a:t>
            </a:r>
            <a:r>
              <a:rPr lang="en-US" sz="1600" dirty="0"/>
              <a:t>, HH, Notch, and other pathways have been reported in cancer and CSCs [91]. For instance, in a colorectal cancer study, </a:t>
            </a:r>
            <a:r>
              <a:rPr lang="en-US" sz="1600" dirty="0" err="1"/>
              <a:t>progastrin</a:t>
            </a:r>
            <a:r>
              <a:rPr lang="en-US" sz="1600" dirty="0"/>
              <a:t> secreted by colorectal tumors was shown to activate </a:t>
            </a:r>
            <a:r>
              <a:rPr lang="en-US" sz="1600" dirty="0" err="1"/>
              <a:t>Wnt</a:t>
            </a:r>
            <a:r>
              <a:rPr lang="en-US" sz="1600" dirty="0"/>
              <a:t> signaling and result in expression of </a:t>
            </a:r>
            <a:r>
              <a:rPr lang="en-US" sz="1600" dirty="0" err="1"/>
              <a:t>Wnt</a:t>
            </a:r>
            <a:r>
              <a:rPr lang="en-US" sz="1600" dirty="0"/>
              <a:t> target genes including Jagged-1, one Notch </a:t>
            </a:r>
            <a:r>
              <a:rPr lang="en-US" sz="1600" dirty="0" err="1"/>
              <a:t>ligand</a:t>
            </a:r>
            <a:r>
              <a:rPr lang="en-US" sz="1600" dirty="0"/>
              <a:t>. </a:t>
            </a:r>
            <a:r>
              <a:rPr lang="en-US" sz="1600" dirty="0" err="1"/>
              <a:t>Upregulation</a:t>
            </a:r>
            <a:r>
              <a:rPr lang="en-US" sz="1600" dirty="0"/>
              <a:t> of Jagged-1 induces Notch signaling which in turn may further elevate B-</a:t>
            </a:r>
            <a:r>
              <a:rPr lang="en-US" sz="1600" dirty="0" err="1"/>
              <a:t>catenin</a:t>
            </a:r>
            <a:r>
              <a:rPr lang="en-US" sz="1600" dirty="0"/>
              <a:t> activity of </a:t>
            </a:r>
            <a:r>
              <a:rPr lang="en-US" sz="1600" dirty="0" err="1"/>
              <a:t>progastrin</a:t>
            </a:r>
            <a:r>
              <a:rPr lang="en-US" sz="1600" dirty="0"/>
              <a:t>-driven </a:t>
            </a:r>
            <a:r>
              <a:rPr lang="en-US" sz="1600" dirty="0" err="1"/>
              <a:t>Wnt</a:t>
            </a:r>
            <a:r>
              <a:rPr lang="en-US" sz="1600" dirty="0"/>
              <a:t> and Notch signaling in colorectal cancer cells [92]. Similarly, in breast CSCs, Mel-18 was reported as a negative regulator of breast CSC's self-renewal. Knockdown of Mel-18 increased </a:t>
            </a:r>
            <a:r>
              <a:rPr lang="en-US" sz="1600" dirty="0" err="1"/>
              <a:t>Wnt</a:t>
            </a:r>
            <a:r>
              <a:rPr lang="en-US" sz="1600" dirty="0"/>
              <a:t> signaling, which subsequently </a:t>
            </a:r>
            <a:r>
              <a:rPr lang="en-US" sz="1600" dirty="0" err="1"/>
              <a:t>upregulated</a:t>
            </a:r>
            <a:r>
              <a:rPr lang="en-US" sz="1600" dirty="0"/>
              <a:t> </a:t>
            </a:r>
            <a:r>
              <a:rPr lang="en-US" sz="1600" dirty="0" err="1"/>
              <a:t>Wnt</a:t>
            </a:r>
            <a:r>
              <a:rPr lang="en-US" sz="1600" dirty="0"/>
              <a:t> target gene jagged-1's expression, leading to activation of the Notch pathway for CSC's self-renewal [93]. In addition, HH signaling can crosstalk with both </a:t>
            </a:r>
            <a:r>
              <a:rPr lang="en-US" sz="1600" dirty="0" err="1"/>
              <a:t>Wnt</a:t>
            </a:r>
            <a:r>
              <a:rPr lang="en-US" sz="1600" dirty="0"/>
              <a:t> and Notch pathways as well. In gastric cancer cells, HH signaling was shown to suppress </a:t>
            </a:r>
            <a:r>
              <a:rPr lang="en-US" sz="1600" dirty="0" err="1"/>
              <a:t>Wnt</a:t>
            </a:r>
            <a:r>
              <a:rPr lang="en-US" sz="1600" dirty="0"/>
              <a:t> signaling through the soluble frizzled-related protein 1 (sFrP1), a target gene of HH signaling capable of modulating </a:t>
            </a:r>
            <a:r>
              <a:rPr lang="en-US" sz="1600" dirty="0" err="1"/>
              <a:t>Wnt</a:t>
            </a:r>
            <a:r>
              <a:rPr lang="en-US" sz="1600" dirty="0"/>
              <a:t> pathway by directly binding to </a:t>
            </a:r>
            <a:r>
              <a:rPr lang="en-US" sz="1600" dirty="0" err="1"/>
              <a:t>Wnt</a:t>
            </a:r>
            <a:r>
              <a:rPr lang="en-US" sz="1600" dirty="0"/>
              <a:t> </a:t>
            </a:r>
            <a:r>
              <a:rPr lang="en-US" sz="1600" dirty="0" err="1"/>
              <a:t>ligands</a:t>
            </a:r>
            <a:r>
              <a:rPr lang="en-US" sz="1600" dirty="0"/>
              <a:t> [94]. In another study of </a:t>
            </a:r>
            <a:r>
              <a:rPr lang="en-US" sz="1600" dirty="0" err="1"/>
              <a:t>glioblastoma</a:t>
            </a:r>
            <a:r>
              <a:rPr lang="en-US" sz="1600" dirty="0"/>
              <a:t> cells and patient specimens, Notch signaling inhibition was shown to </a:t>
            </a:r>
            <a:r>
              <a:rPr lang="en-US" sz="1600" dirty="0" err="1"/>
              <a:t>downregulate</a:t>
            </a:r>
            <a:r>
              <a:rPr lang="en-US" sz="1600" dirty="0"/>
              <a:t> its target gene </a:t>
            </a:r>
            <a:r>
              <a:rPr lang="en-US" sz="1600" dirty="0" err="1"/>
              <a:t>Hes</a:t>
            </a:r>
            <a:r>
              <a:rPr lang="en-US" sz="1600" dirty="0"/>
              <a:t> 1 which in turn </a:t>
            </a:r>
            <a:r>
              <a:rPr lang="en-US" sz="1600" dirty="0" err="1"/>
              <a:t>upregulates</a:t>
            </a:r>
            <a:r>
              <a:rPr lang="en-US" sz="1600" dirty="0"/>
              <a:t> GLI transcription in the HH pathway [95].</a:t>
            </a:r>
          </a:p>
          <a:p>
            <a:pPr algn="just"/>
            <a:r>
              <a:rPr lang="en-US" sz="1600" dirty="0"/>
              <a:t>Complex signaling networks are known to contribute to the cellular diversity of stem cells during embryogenesis and tissue homeostasis and may play essential roles in the cancer and CSC's biology. In recent years, significant efforts have been made to develop combination therapies to target multiple signaling pathways for cancer treatments. For instance, a recent study demonstrated that combination inhibition of both Notch and HH signaling depleted the CSC subpopulation cells in a prostate cancer model [96]. In addition, a clinical trial of combination of HH pathway inhibitor </a:t>
            </a:r>
            <a:r>
              <a:rPr lang="en-US" sz="1600" dirty="0" err="1"/>
              <a:t>Vismodegib</a:t>
            </a:r>
            <a:r>
              <a:rPr lang="en-US" sz="1600" dirty="0"/>
              <a:t> and Notch signaling inhibitor RO4929097 has bee conducted in patients with advanced breast and 'sarcoma. In another recent study, Sharma et al. showed that combination treatment with HH signaling inhibitor NVP-LDE225 and pI3/</a:t>
            </a:r>
            <a:r>
              <a:rPr lang="en-US" sz="1600" dirty="0" err="1"/>
              <a:t>mTOR</a:t>
            </a:r>
            <a:r>
              <a:rPr lang="en-US" sz="1600" dirty="0"/>
              <a:t>/</a:t>
            </a:r>
            <a:r>
              <a:rPr lang="en-US" sz="1600" dirty="0" err="1"/>
              <a:t>Akt</a:t>
            </a:r>
            <a:r>
              <a:rPr lang="en-US" sz="1600" dirty="0"/>
              <a:t> signaling inhibitor NVPBEZ235 inhibited self-renewal capacity of pancreatic CSCs by suppressing the expression of </a:t>
            </a:r>
            <a:r>
              <a:rPr lang="en-US" sz="1600" dirty="0" err="1"/>
              <a:t>pluripotency</a:t>
            </a:r>
            <a:r>
              <a:rPr lang="en-US" sz="1600" dirty="0"/>
              <a:t> maintaining factors </a:t>
            </a:r>
            <a:r>
              <a:rPr lang="en-US" sz="1600" dirty="0" err="1"/>
              <a:t>Nanog</a:t>
            </a:r>
            <a:r>
              <a:rPr lang="en-US" sz="1600" dirty="0"/>
              <a:t>, Oct-4, Sox-2, and c-</a:t>
            </a:r>
            <a:r>
              <a:rPr lang="en-US" sz="1600" dirty="0" err="1"/>
              <a:t>Myc</a:t>
            </a:r>
            <a:r>
              <a:rPr lang="en-US" sz="1600" dirty="0"/>
              <a:t> and transcription of GLI </a:t>
            </a:r>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801862"/>
          </a:xfrm>
          <a:prstGeom prst="rect">
            <a:avLst/>
          </a:prstGeom>
          <a:noFill/>
        </p:spPr>
        <p:txBody>
          <a:bodyPr wrap="square" rtlCol="0">
            <a:spAutoFit/>
          </a:bodyPr>
          <a:lstStyle/>
          <a:p>
            <a:pPr algn="just"/>
            <a:r>
              <a:rPr lang="en-US" b="1" dirty="0"/>
              <a:t> How are targets for targeted cancer therapies identified?</a:t>
            </a:r>
            <a:endParaRPr lang="en-US" dirty="0"/>
          </a:p>
          <a:p>
            <a:pPr algn="just"/>
            <a:r>
              <a:rPr lang="en-US" sz="1600" dirty="0"/>
              <a:t> </a:t>
            </a:r>
          </a:p>
          <a:p>
            <a:pPr algn="just"/>
            <a:r>
              <a:rPr lang="en-US" sz="1600" dirty="0" smtClean="0"/>
              <a:t>	The </a:t>
            </a:r>
            <a:r>
              <a:rPr lang="en-US" sz="1600" dirty="0"/>
              <a:t>development of targeted therapies requires the identification of good targets-that is, targets that play a key role in cancer cell growth and survival. (</a:t>
            </a:r>
            <a:r>
              <a:rPr lang="en-US" sz="1600" dirty="0" err="1"/>
              <a:t>lt</a:t>
            </a:r>
            <a:r>
              <a:rPr lang="en-US" sz="1600" dirty="0"/>
              <a:t> is for this reason that targeted therapies are sometimes referred to as the product of "rational" drug design.)</a:t>
            </a:r>
          </a:p>
          <a:p>
            <a:pPr algn="just"/>
            <a:r>
              <a:rPr lang="en-US" sz="1600" dirty="0"/>
              <a:t> </a:t>
            </a:r>
          </a:p>
          <a:p>
            <a:r>
              <a:rPr lang="en-US" sz="1600" dirty="0" smtClean="0"/>
              <a:t>	One </a:t>
            </a:r>
            <a:r>
              <a:rPr lang="en-US" sz="1600" dirty="0"/>
              <a:t>approach to identify potential targets is to compare the amounts of individual proteins in cancer cells with those in normal cells. Proteins that are present in cancer cells but not normal cells or that are more abundant in cancer cells would be potential targets, especially if they are known to be involved in cell growth or survival. An example of such a differentially expressed target is the human epidermal growth factor receptor 2 protein (HER-2). HER-2 is expressed at high levels on the surface of some cancer cells. Several targeted therapies are directed against HER-2, including </a:t>
            </a:r>
            <a:r>
              <a:rPr lang="en-US" sz="1600" dirty="0" err="1"/>
              <a:t>trastuzumab</a:t>
            </a:r>
            <a:r>
              <a:rPr lang="en-US" sz="1600" dirty="0"/>
              <a:t> (</a:t>
            </a:r>
            <a:r>
              <a:rPr lang="en-US" sz="1600" dirty="0" err="1"/>
              <a:t>Herceptin</a:t>
            </a:r>
            <a:r>
              <a:rPr lang="en-US" sz="1600" baseline="-25000" dirty="0"/>
              <a:t>®</a:t>
            </a:r>
            <a:r>
              <a:rPr lang="en-US" sz="1600" dirty="0"/>
              <a:t>), which is approved to treat certain breast and stomach cancers that </a:t>
            </a:r>
            <a:r>
              <a:rPr lang="en-US" sz="1600" dirty="0" err="1"/>
              <a:t>overexpress</a:t>
            </a:r>
            <a:r>
              <a:rPr lang="en-US" sz="1600" dirty="0"/>
              <a:t> HER-2. Another approach to identify potential targets is to determine whether cancer cells produce mutant (altered) proteins that drive cancer progression. For example, the cell growth signaling protein BRAF is present in an altered form (known as BRAFV600E) in many melanomas. </a:t>
            </a:r>
            <a:r>
              <a:rPr lang="en-US" sz="1600" dirty="0" err="1"/>
              <a:t>Vemurafenib</a:t>
            </a:r>
            <a:r>
              <a:rPr lang="en-US" sz="1600" dirty="0"/>
              <a:t> (</a:t>
            </a:r>
            <a:r>
              <a:rPr lang="en-US" sz="1600" dirty="0" err="1"/>
              <a:t>Zelboraf</a:t>
            </a:r>
            <a:r>
              <a:rPr lang="en-US" sz="1600" dirty="0"/>
              <a:t>®) targets this mutant form of the BRAF protein and is approved to treat patients with inoperable or metastatic melanoma that contains this altered BRAF protein. </a:t>
            </a:r>
            <a:endParaRPr lang="en-US" sz="1600" dirty="0" smtClean="0"/>
          </a:p>
          <a:p>
            <a:r>
              <a:rPr lang="en-US" sz="1600" dirty="0"/>
              <a:t>	</a:t>
            </a:r>
            <a:r>
              <a:rPr lang="en-US" sz="1600" dirty="0" smtClean="0"/>
              <a:t>Researchers </a:t>
            </a:r>
            <a:r>
              <a:rPr lang="en-US" sz="1600" dirty="0"/>
              <a:t>also look for abnormalities in chromosomes that are present in cancer cells but not in normal cells. Sometimes these chromosome abnormalities result in the creation of a fusion gene (a gene that incorporates parts of two different genes) whose product, called a fusion protein, may drive cancer development. Such fusion proteins are potential targets for targeted cancer therapies. For example, </a:t>
            </a:r>
            <a:r>
              <a:rPr lang="en-US" sz="1600" dirty="0" err="1"/>
              <a:t>imatinib</a:t>
            </a:r>
            <a:r>
              <a:rPr lang="en-US" sz="1600" dirty="0"/>
              <a:t> </a:t>
            </a:r>
            <a:r>
              <a:rPr lang="en-US" sz="1600" dirty="0" err="1"/>
              <a:t>mesylate</a:t>
            </a:r>
            <a:r>
              <a:rPr lang="en-US" sz="1600" dirty="0"/>
              <a:t> (</a:t>
            </a:r>
            <a:r>
              <a:rPr lang="en-US" sz="1600" dirty="0" err="1"/>
              <a:t>Gleevec</a:t>
            </a:r>
            <a:r>
              <a:rPr lang="en-US" sz="1600" dirty="0"/>
              <a:t>®) targets the BCR-ABL fusion protein, which is made from pieces of two genes that get joined together in some leukemia cells and promotes the growth of leukemic cells.</a:t>
            </a:r>
          </a:p>
          <a:p>
            <a:r>
              <a:rPr lang="en-US" sz="1600" dirty="0"/>
              <a:t> </a:t>
            </a:r>
          </a:p>
          <a:p>
            <a:pPr algn="just"/>
            <a:endParaRPr lang="en-US" sz="1600" dirty="0"/>
          </a:p>
          <a:p>
            <a:pPr algn="just"/>
            <a:endParaRPr lang="en-US" dirty="0"/>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0"/>
            <a:ext cx="8382000" cy="6740307"/>
          </a:xfrm>
          <a:prstGeom prst="rect">
            <a:avLst/>
          </a:prstGeom>
          <a:noFill/>
        </p:spPr>
        <p:txBody>
          <a:bodyPr wrap="square" rtlCol="0">
            <a:spAutoFit/>
          </a:bodyPr>
          <a:lstStyle/>
          <a:p>
            <a:pPr algn="just"/>
            <a:r>
              <a:rPr lang="en-US" sz="1600" b="1" dirty="0"/>
              <a:t>How are targeted therapies developed?</a:t>
            </a:r>
            <a:endParaRPr lang="en-US" sz="1600" dirty="0"/>
          </a:p>
          <a:p>
            <a:pPr algn="just"/>
            <a:r>
              <a:rPr lang="en-US" sz="1600" dirty="0"/>
              <a:t> </a:t>
            </a:r>
          </a:p>
          <a:p>
            <a:pPr algn="just"/>
            <a:r>
              <a:rPr lang="en-US" sz="1600" dirty="0" smtClean="0"/>
              <a:t>	Once </a:t>
            </a:r>
            <a:r>
              <a:rPr lang="en-US" sz="1600" dirty="0"/>
              <a:t>a candidate target has been identified, the next step is to develop a therapy that affects the target in a way that interferes with its ability lo promote cancer cell growth or survival. For example, targeted therapy could reduce the activity of the target or prevent it from binding to a receptor that normally activates, among other possible mechanisms.</a:t>
            </a:r>
          </a:p>
          <a:p>
            <a:pPr algn="just"/>
            <a:r>
              <a:rPr lang="en-US" sz="1600" dirty="0"/>
              <a:t>Most targeted therapies are either small molecules or monoclonal antibodies. Small-molecule compounds are typically developed for targets that are located inside the cell because such agents are able to enter cells relatively easily. Monoclonal antibodies are relatively large and generally cannot enter cells, so they are used only for targets that are outside cells or on the cell surface. </a:t>
            </a:r>
          </a:p>
          <a:p>
            <a:pPr algn="just"/>
            <a:r>
              <a:rPr lang="en-US" sz="1600" dirty="0"/>
              <a:t> Candidate small molecules are usually identified in what are known as "high-throughput screens," in which the effects of thousands of test compounds on a specific target protein are examined. Compounds that affect the target (sometimes called "lead compounds") are then chemically modified to produce numerous closely related versions of the lead compound. These related compounds are then tested to determine which are most effective and have the fewest effects on </a:t>
            </a:r>
            <a:r>
              <a:rPr lang="en-US" sz="1600" dirty="0" err="1"/>
              <a:t>nontarget</a:t>
            </a:r>
            <a:r>
              <a:rPr lang="en-US" sz="1600" dirty="0"/>
              <a:t> molecules. </a:t>
            </a:r>
          </a:p>
          <a:p>
            <a:pPr algn="just"/>
            <a:r>
              <a:rPr lang="en-US" sz="1600" dirty="0" smtClean="0"/>
              <a:t>	Monoclonal </a:t>
            </a:r>
            <a:r>
              <a:rPr lang="en-US" sz="1600" dirty="0"/>
              <a:t>antibodies are developed by injecting animals (usually mice) with purified target proteins, causing the animals to make many different types of antibodies against the target. These antibodies are then tested to find the ones that bind best to the target without binding to </a:t>
            </a:r>
            <a:r>
              <a:rPr lang="en-US" sz="1600" dirty="0" err="1"/>
              <a:t>nontarget</a:t>
            </a:r>
            <a:r>
              <a:rPr lang="en-US" sz="1600" dirty="0"/>
              <a:t> proteins. </a:t>
            </a:r>
          </a:p>
          <a:p>
            <a:pPr algn="just"/>
            <a:r>
              <a:rPr lang="en-US" sz="1600" dirty="0" smtClean="0"/>
              <a:t>	Before </a:t>
            </a:r>
            <a:r>
              <a:rPr lang="en-US" sz="1600" dirty="0"/>
              <a:t>monoclonal antibodies are used in humans, they are "humanized" by replacing as much of the mouse antibody molecule as possible with corresponding portions of human antibodies. Humanizing is necessary to prevent the human immune system from recognizing the monoclonal antibody as "foreign" and destroying it before it has a chance to bind to its target protein. Humanization is not an issue for small-molecule compounds because they are not typically recognized by the body as foreign.</a:t>
            </a:r>
          </a:p>
          <a:p>
            <a:pPr algn="just"/>
            <a:endParaRPr lang="en-US" sz="1600" dirty="0"/>
          </a:p>
        </p:txBody>
      </p:sp>
    </p:spTree>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478970"/>
          </a:xfrm>
          <a:prstGeom prst="rect">
            <a:avLst/>
          </a:prstGeom>
          <a:noFill/>
        </p:spPr>
        <p:txBody>
          <a:bodyPr wrap="square" rtlCol="0">
            <a:spAutoFit/>
          </a:bodyPr>
          <a:lstStyle/>
          <a:p>
            <a:pPr algn="just"/>
            <a:r>
              <a:rPr lang="en-US" sz="1600" b="1" dirty="0"/>
              <a:t>How is it determined whether a patient is a candidate for targeted therapy?</a:t>
            </a:r>
            <a:endParaRPr lang="en-US" sz="1600" dirty="0"/>
          </a:p>
          <a:p>
            <a:pPr algn="just"/>
            <a:r>
              <a:rPr lang="en-US" sz="1600" b="1" dirty="0"/>
              <a:t> </a:t>
            </a:r>
            <a:r>
              <a:rPr lang="en-US" sz="1600" b="1" dirty="0" smtClean="0"/>
              <a:t>	</a:t>
            </a:r>
            <a:r>
              <a:rPr lang="en-US" sz="1600" dirty="0" smtClean="0"/>
              <a:t>For </a:t>
            </a:r>
            <a:r>
              <a:rPr lang="en-US" sz="1600" dirty="0"/>
              <a:t>some types of cancer, most patients with that cancer will have an appropriate target for a particular targeted therapy and, thus, will be candidates to be treated with that therapy. CML is an example: most patients have the BCR-IBL fusion gene. For other cancer types, however, a patient's tumor tissue must be tested to determine whether or not an appropriate target is present. The use of a targeted therapy may be restricted to patients whose tumor has a specific gene mutation that codes for the target; patients who do not have the mutation would not be candidates because the therapy would have nothing to target. </a:t>
            </a:r>
          </a:p>
          <a:p>
            <a:pPr algn="just"/>
            <a:r>
              <a:rPr lang="en-US" sz="1600" dirty="0"/>
              <a:t>Sometimes, a patient is a candidate for a targeted therapy only if he or she meets specific criteria (for example, their cancer did not respond to other therapies, has spread, or is inoperable). These criteria are set by the FDA when it approves a specific targeted therapy.</a:t>
            </a:r>
          </a:p>
          <a:p>
            <a:pPr algn="just"/>
            <a:r>
              <a:rPr lang="en-US" sz="1600" dirty="0"/>
              <a:t> </a:t>
            </a:r>
            <a:r>
              <a:rPr lang="en-US" sz="1600" b="1" dirty="0" smtClean="0"/>
              <a:t>What </a:t>
            </a:r>
            <a:r>
              <a:rPr lang="en-US" sz="1600" b="1" dirty="0"/>
              <a:t>are the limitations of targeted cancer therapies?</a:t>
            </a:r>
            <a:endParaRPr lang="en-US" sz="1600" dirty="0"/>
          </a:p>
          <a:p>
            <a:pPr algn="just"/>
            <a:r>
              <a:rPr lang="en-US" sz="1600" b="1" dirty="0"/>
              <a:t> </a:t>
            </a:r>
            <a:r>
              <a:rPr lang="en-US" sz="1600" b="1" dirty="0" smtClean="0"/>
              <a:t>	</a:t>
            </a:r>
            <a:r>
              <a:rPr lang="en-US" sz="1600" dirty="0" smtClean="0"/>
              <a:t>Targeted </a:t>
            </a:r>
            <a:r>
              <a:rPr lang="en-US" sz="1600" dirty="0"/>
              <a:t>therapies do have some limitations. One is that cancer cells can become resistant to them. Resistance can occur in two ways: the target itself changes through mutation so that the targeted therapy no longer interacts well with it, and/or the tumor finds a new pathway to achieve tumor growth that does not depend on the target. </a:t>
            </a:r>
            <a:r>
              <a:rPr lang="en-US" sz="1600" dirty="0" smtClean="0"/>
              <a:t>For </a:t>
            </a:r>
            <a:r>
              <a:rPr lang="en-US" sz="1600" dirty="0"/>
              <a:t>this reason, targeted therapies may work best in combination. For example, a recent study found that using two therapies that target different parts of the cell signaling pathway that is altered in melanoma by the BRAFV600E mutation slowed the development of resistance and disease progression to a greater extent than using just one targeted therapy (1).</a:t>
            </a:r>
          </a:p>
          <a:p>
            <a:pPr algn="just"/>
            <a:r>
              <a:rPr lang="en-US" sz="1600" dirty="0"/>
              <a:t> </a:t>
            </a:r>
            <a:r>
              <a:rPr lang="en-US" sz="1600" dirty="0" smtClean="0"/>
              <a:t>	Another </a:t>
            </a:r>
            <a:r>
              <a:rPr lang="en-US" sz="1600" dirty="0"/>
              <a:t>approach is to use a targeted therapy in combination with one or more traditional chemotherapy drugs. For example, the targeted therapy </a:t>
            </a:r>
            <a:r>
              <a:rPr lang="en-US" sz="1600" dirty="0" err="1"/>
              <a:t>trastuzumab</a:t>
            </a:r>
            <a:r>
              <a:rPr lang="en-US" sz="1600" dirty="0"/>
              <a:t> (</a:t>
            </a:r>
            <a:r>
              <a:rPr lang="en-US" sz="1600" dirty="0" err="1"/>
              <a:t>Herceptin</a:t>
            </a:r>
            <a:r>
              <a:rPr lang="en-US" sz="1600" dirty="0"/>
              <a:t> ®) has been used in combination with </a:t>
            </a:r>
            <a:r>
              <a:rPr lang="en-US" sz="1600" dirty="0" err="1"/>
              <a:t>docetaxel</a:t>
            </a:r>
            <a:r>
              <a:rPr lang="en-US" sz="1600" dirty="0"/>
              <a:t>, a traditional chemotherapy drug, to treat women with metastatic breast cancer that </a:t>
            </a:r>
            <a:r>
              <a:rPr lang="en-US" sz="1600" dirty="0" err="1"/>
              <a:t>overexpresses</a:t>
            </a:r>
            <a:r>
              <a:rPr lang="en-US" sz="1600" dirty="0"/>
              <a:t> the protein HER2/</a:t>
            </a:r>
            <a:r>
              <a:rPr lang="en-US" sz="1600" dirty="0" err="1"/>
              <a:t>neu</a:t>
            </a:r>
            <a:r>
              <a:rPr lang="en-US" sz="1600" dirty="0"/>
              <a:t>.</a:t>
            </a:r>
          </a:p>
          <a:p>
            <a:pPr algn="just"/>
            <a:r>
              <a:rPr lang="en-US" sz="1600" dirty="0"/>
              <a:t> </a:t>
            </a:r>
            <a:r>
              <a:rPr lang="en-US" sz="1600" dirty="0" smtClean="0"/>
              <a:t>	Another </a:t>
            </a:r>
            <a:r>
              <a:rPr lang="en-US" sz="1600" dirty="0"/>
              <a:t>limitation of targeted therapy at present is that drugs for some identified targets are difficult to develop because of the target's structure and/or the way its function is regulated in the cell. One example is </a:t>
            </a:r>
            <a:r>
              <a:rPr lang="en-US" sz="1600" dirty="0" err="1"/>
              <a:t>Ras</a:t>
            </a:r>
            <a:r>
              <a:rPr lang="en-US" sz="1600" dirty="0"/>
              <a:t>, a signaling protein that is mutated in as many as one-quarter of all cancers (and in the majority of certain cancer types, such as pancreatic cancer). To date, it has not been possible to develop inhibitors of </a:t>
            </a:r>
            <a:r>
              <a:rPr lang="en-US" sz="1600" dirty="0" err="1"/>
              <a:t>Ras</a:t>
            </a:r>
            <a:r>
              <a:rPr lang="en-US" sz="1600" dirty="0"/>
              <a:t> signaling with existing drug development technologies. However, promising new approaches are offering hope that this </a:t>
            </a:r>
            <a:r>
              <a:rPr lang="en-US" sz="1600" dirty="0" err="1"/>
              <a:t>Iimitation</a:t>
            </a:r>
            <a:r>
              <a:rPr lang="en-US" sz="1600" dirty="0"/>
              <a:t> can soon be overcome.</a:t>
            </a:r>
          </a:p>
          <a:p>
            <a:pPr algn="just"/>
            <a:r>
              <a:rPr lang="en-US" sz="1600" dirty="0"/>
              <a:t> </a:t>
            </a:r>
          </a:p>
          <a:p>
            <a:pPr algn="just"/>
            <a:endParaRPr lang="en-US" sz="1600" dirty="0"/>
          </a:p>
        </p:txBody>
      </p:sp>
    </p:spTree>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610600" cy="6247864"/>
          </a:xfrm>
          <a:prstGeom prst="rect">
            <a:avLst/>
          </a:prstGeom>
          <a:noFill/>
        </p:spPr>
        <p:txBody>
          <a:bodyPr wrap="square" rtlCol="0">
            <a:spAutoFit/>
          </a:bodyPr>
          <a:lstStyle/>
          <a:p>
            <a:pPr algn="just"/>
            <a:r>
              <a:rPr lang="en-US" sz="1600" b="1" dirty="0"/>
              <a:t>What are the side effects c:f targeted cancer therapies?</a:t>
            </a:r>
            <a:endParaRPr lang="en-US" sz="1600" dirty="0"/>
          </a:p>
          <a:p>
            <a:pPr algn="just"/>
            <a:r>
              <a:rPr lang="en-US" sz="1600" dirty="0"/>
              <a:t> </a:t>
            </a:r>
          </a:p>
          <a:p>
            <a:pPr algn="just"/>
            <a:r>
              <a:rPr lang="en-US" sz="1600" dirty="0" smtClean="0"/>
              <a:t>	Scientists </a:t>
            </a:r>
            <a:r>
              <a:rPr lang="en-US" sz="1600" dirty="0"/>
              <a:t>had expected that targeted cancer therapies would be less toxic than traditional chemotherapy drugs because cancer cells are more dependent on the targets than are normal cells. However, targeted cancer therapies can have substantial side effects.</a:t>
            </a:r>
          </a:p>
          <a:p>
            <a:pPr algn="just"/>
            <a:r>
              <a:rPr lang="en-US" sz="1600" dirty="0"/>
              <a:t> </a:t>
            </a:r>
          </a:p>
          <a:p>
            <a:pPr algn="just"/>
            <a:r>
              <a:rPr lang="en-US" sz="1600" dirty="0" smtClean="0"/>
              <a:t>	The </a:t>
            </a:r>
            <a:r>
              <a:rPr lang="en-US" sz="1600" dirty="0"/>
              <a:t>most common side effects seen with targeted therapies are diarrhea and liver problems, such as hepatitis and elevated liver enzymes. Other side effects seen with targeted therapies include:</a:t>
            </a:r>
          </a:p>
          <a:p>
            <a:pPr algn="just"/>
            <a:r>
              <a:rPr lang="en-US" sz="1600" dirty="0"/>
              <a:t> </a:t>
            </a:r>
          </a:p>
          <a:p>
            <a:pPr algn="just"/>
            <a:r>
              <a:rPr lang="en-US" sz="1600" dirty="0"/>
              <a:t>. Skin problems (</a:t>
            </a:r>
            <a:r>
              <a:rPr lang="en-US" sz="1600" dirty="0" err="1"/>
              <a:t>acneiform</a:t>
            </a:r>
            <a:r>
              <a:rPr lang="en-US" sz="1600" dirty="0"/>
              <a:t> rash, dry skin, nail changes, hair </a:t>
            </a:r>
            <a:r>
              <a:rPr lang="en-US" sz="1600" dirty="0" err="1"/>
              <a:t>depigmentation</a:t>
            </a:r>
            <a:r>
              <a:rPr lang="en-US" sz="1600" dirty="0"/>
              <a:t>)</a:t>
            </a:r>
          </a:p>
          <a:p>
            <a:pPr algn="just"/>
            <a:r>
              <a:rPr lang="en-US" sz="1600" dirty="0"/>
              <a:t>. Problems with blood clotting and wound healing</a:t>
            </a:r>
          </a:p>
          <a:p>
            <a:pPr algn="just"/>
            <a:r>
              <a:rPr lang="en-US" sz="1600" dirty="0"/>
              <a:t>. High blood pressure</a:t>
            </a:r>
          </a:p>
          <a:p>
            <a:pPr algn="just"/>
            <a:r>
              <a:rPr lang="en-US" sz="1600" dirty="0"/>
              <a:t>. Gastrointestinal perforation (a rare side effect of some targeted therapies)</a:t>
            </a:r>
          </a:p>
          <a:p>
            <a:pPr algn="just"/>
            <a:r>
              <a:rPr lang="en-US" sz="1600" dirty="0"/>
              <a:t> </a:t>
            </a:r>
          </a:p>
          <a:p>
            <a:pPr algn="just"/>
            <a:r>
              <a:rPr lang="en-US" sz="1600" dirty="0" smtClean="0"/>
              <a:t>	Certain </a:t>
            </a:r>
            <a:r>
              <a:rPr lang="en-US" sz="1600" dirty="0"/>
              <a:t>side effects of some targeted therapies have been linked to better patient outcomes. For example, patients who develop </a:t>
            </a:r>
            <a:r>
              <a:rPr lang="en-US" sz="1600" dirty="0" err="1"/>
              <a:t>acneiform</a:t>
            </a:r>
            <a:r>
              <a:rPr lang="en-US" sz="1600" dirty="0"/>
              <a:t> rash (skin eruptions that resemble acne) while being treated with the signal transduction inhibitors </a:t>
            </a:r>
            <a:r>
              <a:rPr lang="en-US" sz="1600" dirty="0" err="1"/>
              <a:t>erlotinib</a:t>
            </a:r>
            <a:r>
              <a:rPr lang="en-US" sz="1600" dirty="0"/>
              <a:t> (</a:t>
            </a:r>
            <a:r>
              <a:rPr lang="en-US" sz="1600" dirty="0" err="1"/>
              <a:t>Tarceva</a:t>
            </a:r>
            <a:r>
              <a:rPr lang="en-US" sz="1600" dirty="0"/>
              <a:t>®) or </a:t>
            </a:r>
            <a:r>
              <a:rPr lang="en-US" sz="1600" dirty="0" err="1"/>
              <a:t>gefitinib</a:t>
            </a:r>
            <a:r>
              <a:rPr lang="en-US" sz="1600" dirty="0"/>
              <a:t> (</a:t>
            </a:r>
            <a:r>
              <a:rPr lang="en-US" sz="1600" dirty="0" err="1"/>
              <a:t>lressa</a:t>
            </a:r>
            <a:r>
              <a:rPr lang="en-US" sz="1600" dirty="0"/>
              <a:t>®), both of which target the epidermal growth factor receptor, have tended to respond better to these drugs than patients who do not develop the rash (2). Similarly, patients who develop high blood pressure while being treated with the angiogenesis inhibitor </a:t>
            </a:r>
            <a:r>
              <a:rPr lang="en-US" sz="1600" dirty="0" err="1"/>
              <a:t>bevacizumab</a:t>
            </a:r>
            <a:r>
              <a:rPr lang="en-US" sz="1600" dirty="0"/>
              <a:t> generally have had better outcomes (3).</a:t>
            </a:r>
          </a:p>
          <a:p>
            <a:pPr algn="just"/>
            <a:r>
              <a:rPr lang="en-US" sz="1600" dirty="0"/>
              <a:t> </a:t>
            </a:r>
          </a:p>
          <a:p>
            <a:pPr algn="just"/>
            <a:r>
              <a:rPr lang="en-US" sz="1600" dirty="0" smtClean="0"/>
              <a:t>	The </a:t>
            </a:r>
            <a:r>
              <a:rPr lang="en-US" sz="1600" dirty="0"/>
              <a:t>few targeted therapies that are approved for use in children can have different side effects in children than in adults, including </a:t>
            </a:r>
            <a:r>
              <a:rPr lang="en-US" sz="1600" dirty="0" err="1"/>
              <a:t>immunosuppression</a:t>
            </a:r>
            <a:r>
              <a:rPr lang="en-US" sz="1600" dirty="0"/>
              <a:t> and impaired sperm production </a:t>
            </a:r>
          </a:p>
        </p:txBody>
      </p:sp>
    </p:spTree>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
            <a:ext cx="8686800" cy="6001643"/>
          </a:xfrm>
          <a:prstGeom prst="rect">
            <a:avLst/>
          </a:prstGeom>
          <a:noFill/>
        </p:spPr>
        <p:txBody>
          <a:bodyPr wrap="square" rtlCol="0">
            <a:spAutoFit/>
          </a:bodyPr>
          <a:lstStyle/>
          <a:p>
            <a:r>
              <a:rPr lang="en-US" sz="1600" b="1" dirty="0"/>
              <a:t>What targeted therapies have been approved for specific types of cancer?</a:t>
            </a:r>
            <a:endParaRPr lang="en-US" sz="1600" dirty="0"/>
          </a:p>
          <a:p>
            <a:r>
              <a:rPr lang="en-US" sz="1600" b="1" dirty="0"/>
              <a:t> </a:t>
            </a:r>
            <a:endParaRPr lang="en-US" sz="1600" dirty="0"/>
          </a:p>
          <a:p>
            <a:r>
              <a:rPr lang="en-US" sz="1600" dirty="0"/>
              <a:t>The FDA has approved targeted therapies for the treatment of some patients with the following types of cancer (some targeted therapies have been approved to treat more than one type of cancer):</a:t>
            </a:r>
          </a:p>
          <a:p>
            <a:r>
              <a:rPr lang="en-US" sz="1600" dirty="0"/>
              <a:t> </a:t>
            </a:r>
          </a:p>
          <a:p>
            <a:r>
              <a:rPr lang="en-US" sz="1600" b="1" dirty="0"/>
              <a:t> </a:t>
            </a:r>
            <a:r>
              <a:rPr lang="en-US" sz="1600" b="1" dirty="0" err="1"/>
              <a:t>Adenocarcinoma</a:t>
            </a:r>
            <a:r>
              <a:rPr lang="en-US" sz="1600" b="1" dirty="0"/>
              <a:t> of the stomach or </a:t>
            </a:r>
            <a:r>
              <a:rPr lang="en-US" sz="1600" b="1" dirty="0" err="1"/>
              <a:t>gastroesophageal</a:t>
            </a:r>
            <a:r>
              <a:rPr lang="en-US" sz="1600" b="1" dirty="0"/>
              <a:t> junction</a:t>
            </a:r>
            <a:r>
              <a:rPr lang="en-US" sz="1600" dirty="0"/>
              <a:t>:   </a:t>
            </a:r>
            <a:r>
              <a:rPr lang="en-US" sz="1600" dirty="0" err="1"/>
              <a:t>Trastuzumab</a:t>
            </a:r>
            <a:r>
              <a:rPr lang="en-US" sz="1600" dirty="0"/>
              <a:t> (</a:t>
            </a:r>
            <a:r>
              <a:rPr lang="en-US" sz="1600" dirty="0" err="1"/>
              <a:t>Herceptin</a:t>
            </a:r>
            <a:r>
              <a:rPr lang="en-US" sz="1600" dirty="0"/>
              <a:t>®), </a:t>
            </a:r>
            <a:r>
              <a:rPr lang="en-US" sz="1600" dirty="0" err="1"/>
              <a:t>ramucirumab</a:t>
            </a:r>
            <a:r>
              <a:rPr lang="en-US" sz="1600" dirty="0"/>
              <a:t> (</a:t>
            </a:r>
            <a:r>
              <a:rPr lang="en-US" sz="1600" dirty="0" err="1"/>
              <a:t>Cyramza</a:t>
            </a:r>
            <a:r>
              <a:rPr lang="en-US" sz="1600" dirty="0"/>
              <a:t>®)</a:t>
            </a:r>
          </a:p>
          <a:p>
            <a:r>
              <a:rPr lang="en-US" sz="1600" dirty="0"/>
              <a:t> </a:t>
            </a:r>
          </a:p>
          <a:p>
            <a:r>
              <a:rPr lang="en-US" sz="1600" b="1" dirty="0"/>
              <a:t>Bladder cancer</a:t>
            </a:r>
            <a:r>
              <a:rPr lang="en-US" sz="1600" dirty="0"/>
              <a:t>: </a:t>
            </a:r>
            <a:r>
              <a:rPr lang="en-US" sz="1600" dirty="0" err="1"/>
              <a:t>Arezolizumab</a:t>
            </a:r>
            <a:r>
              <a:rPr lang="en-US" sz="1600" dirty="0"/>
              <a:t> (</a:t>
            </a:r>
            <a:r>
              <a:rPr lang="en-US" sz="1600" dirty="0" err="1"/>
              <a:t>Tecentriq</a:t>
            </a:r>
            <a:r>
              <a:rPr lang="en-US" sz="1600" baseline="30000" dirty="0" err="1"/>
              <a:t>Tm</a:t>
            </a:r>
            <a:r>
              <a:rPr lang="en-US" sz="1600" dirty="0"/>
              <a:t>), </a:t>
            </a:r>
            <a:r>
              <a:rPr lang="en-US" sz="1600" dirty="0" err="1"/>
              <a:t>nivolumab</a:t>
            </a:r>
            <a:r>
              <a:rPr lang="en-US" sz="1600" dirty="0"/>
              <a:t> (</a:t>
            </a:r>
            <a:r>
              <a:rPr lang="en-US" sz="1600" dirty="0" err="1"/>
              <a:t>Opdivo</a:t>
            </a:r>
            <a:r>
              <a:rPr lang="en-US" sz="1600" dirty="0"/>
              <a:t> ®), </a:t>
            </a:r>
            <a:r>
              <a:rPr lang="en-US" sz="1600" dirty="0" err="1"/>
              <a:t>durvalumab</a:t>
            </a:r>
            <a:r>
              <a:rPr lang="en-US" sz="1600" dirty="0"/>
              <a:t>  (</a:t>
            </a:r>
            <a:r>
              <a:rPr lang="en-US" sz="1600" dirty="0" err="1"/>
              <a:t>lmfinzi</a:t>
            </a:r>
            <a:r>
              <a:rPr lang="en-US" sz="1600" dirty="0"/>
              <a:t> </a:t>
            </a:r>
            <a:r>
              <a:rPr lang="en-US" sz="1600" baseline="30000" dirty="0"/>
              <a:t>TM</a:t>
            </a:r>
            <a:r>
              <a:rPr lang="en-US" sz="1600" dirty="0"/>
              <a:t>), </a:t>
            </a:r>
            <a:r>
              <a:rPr lang="en-US" sz="1600" dirty="0" err="1"/>
              <a:t>avelumab</a:t>
            </a:r>
            <a:r>
              <a:rPr lang="en-US" sz="1600" dirty="0"/>
              <a:t> ( </a:t>
            </a:r>
            <a:r>
              <a:rPr lang="en-US" sz="1600" dirty="0" err="1"/>
              <a:t>Bavencio</a:t>
            </a:r>
            <a:r>
              <a:rPr lang="en-US" sz="1600" dirty="0"/>
              <a:t> ® ), </a:t>
            </a:r>
            <a:r>
              <a:rPr lang="en-US" sz="1600" dirty="0" err="1"/>
              <a:t>pembrolizumab</a:t>
            </a:r>
            <a:r>
              <a:rPr lang="en-US" sz="1600" dirty="0"/>
              <a:t> ( </a:t>
            </a:r>
            <a:r>
              <a:rPr lang="en-US" sz="1600" dirty="0" err="1"/>
              <a:t>Keytruda</a:t>
            </a:r>
            <a:r>
              <a:rPr lang="en-US" sz="1600" dirty="0"/>
              <a:t> ® )</a:t>
            </a:r>
          </a:p>
          <a:p>
            <a:r>
              <a:rPr lang="en-US" sz="1600" dirty="0"/>
              <a:t> </a:t>
            </a:r>
          </a:p>
          <a:p>
            <a:r>
              <a:rPr lang="en-US" sz="1600" b="1" dirty="0"/>
              <a:t>Brain Cancer</a:t>
            </a:r>
            <a:r>
              <a:rPr lang="en-US" sz="1600" dirty="0"/>
              <a:t>: </a:t>
            </a:r>
            <a:r>
              <a:rPr lang="en-US" sz="1600" dirty="0" err="1"/>
              <a:t>Bevacizumab</a:t>
            </a:r>
            <a:r>
              <a:rPr lang="en-US" sz="1600" dirty="0"/>
              <a:t> (</a:t>
            </a:r>
            <a:r>
              <a:rPr lang="en-US" sz="1600" dirty="0" err="1"/>
              <a:t>Avastin</a:t>
            </a:r>
            <a:r>
              <a:rPr lang="en-US" sz="1600" dirty="0"/>
              <a:t> ®), </a:t>
            </a:r>
            <a:r>
              <a:rPr lang="en-US" sz="1600" dirty="0" err="1"/>
              <a:t>everolimus</a:t>
            </a:r>
            <a:r>
              <a:rPr lang="en-US" sz="1600" dirty="0"/>
              <a:t> (</a:t>
            </a:r>
            <a:r>
              <a:rPr lang="en-US" sz="1600" dirty="0" err="1"/>
              <a:t>Afinitor</a:t>
            </a:r>
            <a:r>
              <a:rPr lang="en-US" sz="1600" dirty="0"/>
              <a:t>® </a:t>
            </a:r>
            <a:r>
              <a:rPr lang="en-US" sz="1600" dirty="0" smtClean="0"/>
              <a:t>)</a:t>
            </a:r>
            <a:r>
              <a:rPr lang="en-US" sz="1600" dirty="0"/>
              <a:t> </a:t>
            </a:r>
          </a:p>
          <a:p>
            <a:r>
              <a:rPr lang="en-US" sz="1600" b="1" dirty="0"/>
              <a:t>Breast Cancer</a:t>
            </a:r>
            <a:r>
              <a:rPr lang="en-US" sz="1600" dirty="0"/>
              <a:t>:  </a:t>
            </a:r>
            <a:r>
              <a:rPr lang="en-US" sz="1600" dirty="0" err="1"/>
              <a:t>Everolimus</a:t>
            </a:r>
            <a:r>
              <a:rPr lang="en-US" sz="1600" dirty="0"/>
              <a:t> (</a:t>
            </a:r>
            <a:r>
              <a:rPr lang="en-US" sz="1600" dirty="0" err="1"/>
              <a:t>Afinitor</a:t>
            </a:r>
            <a:r>
              <a:rPr lang="en-US" sz="1600" dirty="0"/>
              <a:t>®), </a:t>
            </a:r>
            <a:r>
              <a:rPr lang="en-US" sz="1600" dirty="0" err="1"/>
              <a:t>tamoxifen</a:t>
            </a:r>
            <a:r>
              <a:rPr lang="en-US" sz="1600" dirty="0"/>
              <a:t> (</a:t>
            </a:r>
            <a:r>
              <a:rPr lang="en-US" sz="1600" dirty="0" err="1"/>
              <a:t>Nolvadex</a:t>
            </a:r>
            <a:r>
              <a:rPr lang="en-US" sz="1600" dirty="0"/>
              <a:t>), </a:t>
            </a:r>
            <a:r>
              <a:rPr lang="en-US" sz="1600" dirty="0" err="1"/>
              <a:t>toremifene</a:t>
            </a:r>
            <a:r>
              <a:rPr lang="en-US" sz="1600" dirty="0"/>
              <a:t>®), </a:t>
            </a:r>
            <a:r>
              <a:rPr lang="en-US" sz="1600" dirty="0" err="1"/>
              <a:t>Trastuzumab</a:t>
            </a:r>
            <a:r>
              <a:rPr lang="en-US" sz="1600" dirty="0"/>
              <a:t> (</a:t>
            </a:r>
            <a:r>
              <a:rPr lang="en-US" sz="1600" dirty="0" err="1"/>
              <a:t>Herceptin</a:t>
            </a:r>
            <a:r>
              <a:rPr lang="en-US" sz="1600" dirty="0"/>
              <a:t>®), </a:t>
            </a:r>
            <a:r>
              <a:rPr lang="en-US" sz="1600" dirty="0" err="1"/>
              <a:t>fulvestrant</a:t>
            </a:r>
            <a:r>
              <a:rPr lang="en-US" sz="1600" dirty="0"/>
              <a:t> (</a:t>
            </a:r>
            <a:r>
              <a:rPr lang="en-US" sz="1600" dirty="0" err="1"/>
              <a:t>Faslodex</a:t>
            </a:r>
            <a:r>
              <a:rPr lang="en-US" sz="1600" dirty="0"/>
              <a:t>®), </a:t>
            </a:r>
            <a:r>
              <a:rPr lang="en-US" sz="1600" dirty="0" err="1"/>
              <a:t>anastrozole</a:t>
            </a:r>
            <a:r>
              <a:rPr lang="en-US" sz="1600" dirty="0"/>
              <a:t> (</a:t>
            </a:r>
            <a:r>
              <a:rPr lang="en-US" sz="1600" dirty="0" err="1"/>
              <a:t>Arimidex</a:t>
            </a:r>
            <a:r>
              <a:rPr lang="en-US" sz="1600" dirty="0"/>
              <a:t>®), </a:t>
            </a:r>
            <a:r>
              <a:rPr lang="en-US" sz="1600" dirty="0" err="1"/>
              <a:t>exemestane</a:t>
            </a:r>
            <a:r>
              <a:rPr lang="en-US" sz="1600" dirty="0"/>
              <a:t> (</a:t>
            </a:r>
            <a:r>
              <a:rPr lang="en-US" sz="1600" dirty="0" err="1"/>
              <a:t>Aromasin</a:t>
            </a:r>
            <a:r>
              <a:rPr lang="en-US" sz="1600" dirty="0"/>
              <a:t>®), </a:t>
            </a:r>
            <a:r>
              <a:rPr lang="en-US" sz="1600" dirty="0" err="1"/>
              <a:t>lapatinib</a:t>
            </a:r>
            <a:r>
              <a:rPr lang="en-US" sz="1600" dirty="0"/>
              <a:t> (</a:t>
            </a:r>
            <a:r>
              <a:rPr lang="en-US" sz="1600" dirty="0" err="1"/>
              <a:t>Tykerb</a:t>
            </a:r>
            <a:r>
              <a:rPr lang="en-US" sz="1600" dirty="0"/>
              <a:t>®), </a:t>
            </a:r>
            <a:r>
              <a:rPr lang="en-US" sz="1600" dirty="0" err="1"/>
              <a:t>letrozole</a:t>
            </a:r>
            <a:r>
              <a:rPr lang="en-US" sz="1600" dirty="0"/>
              <a:t> (</a:t>
            </a:r>
            <a:r>
              <a:rPr lang="en-US" sz="1600" dirty="0" err="1"/>
              <a:t>Femara</a:t>
            </a:r>
            <a:r>
              <a:rPr lang="en-US" sz="1600" dirty="0"/>
              <a:t>®), </a:t>
            </a:r>
            <a:r>
              <a:rPr lang="en-US" sz="1600" dirty="0" err="1"/>
              <a:t>pertuzumab</a:t>
            </a:r>
            <a:r>
              <a:rPr lang="en-US" sz="1600" dirty="0"/>
              <a:t> (</a:t>
            </a:r>
            <a:r>
              <a:rPr lang="en-US" sz="1600" dirty="0" err="1"/>
              <a:t>Perjeta</a:t>
            </a:r>
            <a:r>
              <a:rPr lang="en-US" sz="1600" dirty="0"/>
              <a:t>®), ado-</a:t>
            </a:r>
            <a:r>
              <a:rPr lang="en-US" sz="1600" dirty="0" err="1"/>
              <a:t>trastuzumab</a:t>
            </a:r>
            <a:r>
              <a:rPr lang="en-US" sz="1600" dirty="0"/>
              <a:t> </a:t>
            </a:r>
            <a:r>
              <a:rPr lang="en-US" sz="1600" dirty="0" err="1"/>
              <a:t>emtansine</a:t>
            </a:r>
            <a:r>
              <a:rPr lang="en-US" sz="1600" dirty="0"/>
              <a:t> (</a:t>
            </a:r>
            <a:r>
              <a:rPr lang="en-US" sz="1600" dirty="0" err="1"/>
              <a:t>kadcyla</a:t>
            </a:r>
            <a:r>
              <a:rPr lang="en-US" sz="1600" dirty="0"/>
              <a:t>®). </a:t>
            </a:r>
            <a:r>
              <a:rPr lang="en-US" sz="1600" dirty="0" err="1"/>
              <a:t>Palbociclib</a:t>
            </a:r>
            <a:r>
              <a:rPr lang="en-US" sz="1600" dirty="0"/>
              <a:t> (</a:t>
            </a:r>
            <a:r>
              <a:rPr lang="en-US" sz="1600" dirty="0" err="1"/>
              <a:t>Ibrance</a:t>
            </a:r>
            <a:r>
              <a:rPr lang="en-US" sz="1600" dirty="0"/>
              <a:t>®), </a:t>
            </a:r>
            <a:r>
              <a:rPr lang="en-US" sz="1600" dirty="0" err="1"/>
              <a:t>ribociclib</a:t>
            </a:r>
            <a:r>
              <a:rPr lang="en-US" sz="1600" dirty="0"/>
              <a:t> (</a:t>
            </a:r>
            <a:r>
              <a:rPr lang="en-US" sz="1600" dirty="0" err="1"/>
              <a:t>Kisqali</a:t>
            </a:r>
            <a:r>
              <a:rPr lang="en-US" sz="1600" dirty="0"/>
              <a:t>®), </a:t>
            </a:r>
            <a:r>
              <a:rPr lang="en-US" sz="1600" dirty="0" err="1"/>
              <a:t>neratinib</a:t>
            </a:r>
            <a:r>
              <a:rPr lang="en-US" sz="1600" dirty="0"/>
              <a:t> </a:t>
            </a:r>
            <a:r>
              <a:rPr lang="en-US" sz="1600" dirty="0" err="1"/>
              <a:t>maleate</a:t>
            </a:r>
            <a:r>
              <a:rPr lang="en-US" sz="1600" dirty="0"/>
              <a:t> (</a:t>
            </a:r>
            <a:r>
              <a:rPr lang="en-US" sz="1600" dirty="0" err="1"/>
              <a:t>Nerlynx</a:t>
            </a:r>
            <a:r>
              <a:rPr lang="en-US" sz="1600" baseline="30000" dirty="0" err="1"/>
              <a:t>TM</a:t>
            </a:r>
            <a:r>
              <a:rPr lang="en-US" sz="1600" dirty="0"/>
              <a:t>)</a:t>
            </a:r>
          </a:p>
          <a:p>
            <a:r>
              <a:rPr lang="en-US" sz="1600" dirty="0"/>
              <a:t> </a:t>
            </a:r>
          </a:p>
          <a:p>
            <a:r>
              <a:rPr lang="en-US" sz="1600" b="1" dirty="0"/>
              <a:t>Cervical cancer</a:t>
            </a:r>
            <a:r>
              <a:rPr lang="en-US" sz="1600" dirty="0"/>
              <a:t> : </a:t>
            </a:r>
            <a:r>
              <a:rPr lang="en-US" sz="1600" dirty="0" err="1"/>
              <a:t>Bevacizumab</a:t>
            </a:r>
            <a:r>
              <a:rPr lang="en-US" sz="1600" dirty="0"/>
              <a:t> (</a:t>
            </a:r>
            <a:r>
              <a:rPr lang="en-US" sz="1600" dirty="0" err="1"/>
              <a:t>Avastin</a:t>
            </a:r>
            <a:r>
              <a:rPr lang="en-US" sz="1600" dirty="0" smtClean="0"/>
              <a:t>®)</a:t>
            </a:r>
            <a:endParaRPr lang="en-US" sz="1600" dirty="0"/>
          </a:p>
          <a:p>
            <a:r>
              <a:rPr lang="en-US" sz="1600" b="1" dirty="0"/>
              <a:t>Colorectal cancer</a:t>
            </a:r>
            <a:r>
              <a:rPr lang="en-US" sz="1600" dirty="0"/>
              <a:t>: </a:t>
            </a:r>
            <a:r>
              <a:rPr lang="en-US" sz="1600" dirty="0" err="1"/>
              <a:t>Cetuximab</a:t>
            </a:r>
            <a:r>
              <a:rPr lang="en-US" sz="1600" dirty="0"/>
              <a:t> (</a:t>
            </a:r>
            <a:r>
              <a:rPr lang="en-US" sz="1600" dirty="0" err="1"/>
              <a:t>Erbitux</a:t>
            </a:r>
            <a:r>
              <a:rPr lang="en-US" sz="1600" dirty="0"/>
              <a:t>®) </a:t>
            </a:r>
            <a:r>
              <a:rPr lang="en-US" sz="1600" dirty="0" err="1"/>
              <a:t>Panitumumab</a:t>
            </a:r>
            <a:r>
              <a:rPr lang="en-US" sz="1600" dirty="0"/>
              <a:t>  (</a:t>
            </a:r>
            <a:r>
              <a:rPr lang="en-US" sz="1600" dirty="0" err="1"/>
              <a:t>Vectibix</a:t>
            </a:r>
            <a:r>
              <a:rPr lang="en-US" sz="1600" dirty="0"/>
              <a:t> ®),  </a:t>
            </a:r>
            <a:r>
              <a:rPr lang="en-US" sz="1600" dirty="0" err="1"/>
              <a:t>bevacizumab</a:t>
            </a:r>
            <a:r>
              <a:rPr lang="en-US" sz="1600" dirty="0"/>
              <a:t> (</a:t>
            </a:r>
            <a:r>
              <a:rPr lang="en-US" sz="1600" dirty="0" err="1"/>
              <a:t>Avastin</a:t>
            </a:r>
            <a:r>
              <a:rPr lang="en-US" sz="1600" dirty="0"/>
              <a:t> ®), </a:t>
            </a:r>
            <a:r>
              <a:rPr lang="en-US" sz="1600" dirty="0" err="1"/>
              <a:t>zivaflibercept</a:t>
            </a:r>
            <a:r>
              <a:rPr lang="en-US" sz="1600" dirty="0"/>
              <a:t> (</a:t>
            </a:r>
            <a:r>
              <a:rPr lang="en-US" sz="1600" dirty="0" err="1"/>
              <a:t>Zaltrap</a:t>
            </a:r>
            <a:r>
              <a:rPr lang="en-US" sz="1600" dirty="0"/>
              <a:t>®), </a:t>
            </a:r>
            <a:r>
              <a:rPr lang="en-US" sz="1600" dirty="0" err="1"/>
              <a:t>regorafenib</a:t>
            </a:r>
            <a:r>
              <a:rPr lang="en-US" sz="1600" dirty="0"/>
              <a:t> (</a:t>
            </a:r>
            <a:r>
              <a:rPr lang="en-US" sz="1600" dirty="0" err="1"/>
              <a:t>Stivarga</a:t>
            </a:r>
            <a:r>
              <a:rPr lang="en-US" sz="1600" dirty="0"/>
              <a:t>®), </a:t>
            </a:r>
            <a:r>
              <a:rPr lang="en-US" sz="1600" dirty="0" err="1"/>
              <a:t>ramucirumab</a:t>
            </a:r>
            <a:r>
              <a:rPr lang="en-US" sz="1600" dirty="0"/>
              <a:t> (</a:t>
            </a:r>
            <a:r>
              <a:rPr lang="en-US" sz="1600" dirty="0" err="1"/>
              <a:t>Cyramza</a:t>
            </a:r>
            <a:r>
              <a:rPr lang="en-US" sz="1600" dirty="0"/>
              <a:t>®), </a:t>
            </a:r>
            <a:r>
              <a:rPr lang="en-US" sz="1600" dirty="0" err="1"/>
              <a:t>nivolumab</a:t>
            </a:r>
            <a:r>
              <a:rPr lang="en-US" sz="1600" dirty="0"/>
              <a:t> (</a:t>
            </a:r>
            <a:r>
              <a:rPr lang="en-US" sz="1600" dirty="0" err="1"/>
              <a:t>Opdivo</a:t>
            </a:r>
            <a:r>
              <a:rPr lang="en-US" sz="1600" dirty="0"/>
              <a:t>®)</a:t>
            </a:r>
          </a:p>
          <a:p>
            <a:r>
              <a:rPr lang="en-US" sz="1600" dirty="0"/>
              <a:t> </a:t>
            </a:r>
          </a:p>
          <a:p>
            <a:r>
              <a:rPr lang="en-US" sz="1600" b="1" dirty="0" err="1"/>
              <a:t>Dermatofibrosarcoma</a:t>
            </a:r>
            <a:r>
              <a:rPr lang="en-US" sz="1600" b="1" dirty="0"/>
              <a:t> </a:t>
            </a:r>
            <a:r>
              <a:rPr lang="en-US" sz="1600" b="1" dirty="0" err="1"/>
              <a:t>protuberans</a:t>
            </a:r>
            <a:r>
              <a:rPr lang="en-US" sz="1600" b="1" dirty="0"/>
              <a:t>:</a:t>
            </a:r>
            <a:r>
              <a:rPr lang="en-US" sz="1600" dirty="0"/>
              <a:t>  </a:t>
            </a:r>
            <a:r>
              <a:rPr lang="en-US" sz="1600" dirty="0" err="1"/>
              <a:t>Imatinib</a:t>
            </a:r>
            <a:r>
              <a:rPr lang="en-US" sz="1600" dirty="0"/>
              <a:t> </a:t>
            </a:r>
            <a:r>
              <a:rPr lang="en-US" sz="1600" dirty="0" err="1"/>
              <a:t>mesylate</a:t>
            </a:r>
            <a:r>
              <a:rPr lang="en-US" sz="1600" dirty="0"/>
              <a:t> (</a:t>
            </a:r>
            <a:r>
              <a:rPr lang="en-US" sz="1600" dirty="0" err="1"/>
              <a:t>GIeevec</a:t>
            </a:r>
            <a:r>
              <a:rPr lang="en-US" sz="1600" dirty="0"/>
              <a:t>, ®)</a:t>
            </a:r>
          </a:p>
          <a:p>
            <a:r>
              <a:rPr lang="en-US" sz="1600" dirty="0"/>
              <a:t> </a:t>
            </a:r>
            <a:r>
              <a:rPr lang="en-US" sz="1600" b="1" dirty="0" smtClean="0"/>
              <a:t>Endocrine/</a:t>
            </a:r>
            <a:r>
              <a:rPr lang="en-US" sz="1600" b="1" dirty="0" err="1" smtClean="0"/>
              <a:t>neuroendocrine</a:t>
            </a:r>
            <a:r>
              <a:rPr lang="en-US" sz="1600" b="1" dirty="0" smtClean="0"/>
              <a:t> </a:t>
            </a:r>
            <a:r>
              <a:rPr lang="en-US" sz="1600" b="1" dirty="0"/>
              <a:t>tumors:</a:t>
            </a:r>
            <a:r>
              <a:rPr lang="en-US" sz="1600" dirty="0"/>
              <a:t> </a:t>
            </a:r>
            <a:r>
              <a:rPr lang="en-US" sz="1600" dirty="0" err="1"/>
              <a:t>Lanreotide</a:t>
            </a:r>
            <a:r>
              <a:rPr lang="en-US" sz="1600" dirty="0"/>
              <a:t> acetate (</a:t>
            </a:r>
            <a:r>
              <a:rPr lang="en-US" sz="1600" dirty="0" err="1"/>
              <a:t>Somatuline</a:t>
            </a:r>
            <a:r>
              <a:rPr lang="en-US" sz="1600" dirty="0"/>
              <a:t> ®Depot), </a:t>
            </a:r>
            <a:r>
              <a:rPr lang="en-US" sz="1600" dirty="0" err="1"/>
              <a:t>avelumab</a:t>
            </a:r>
            <a:r>
              <a:rPr lang="en-US" sz="1600" dirty="0"/>
              <a:t> </a:t>
            </a:r>
            <a:r>
              <a:rPr lang="en-US" sz="1600" dirty="0" err="1"/>
              <a:t>Bavencio</a:t>
            </a:r>
            <a:r>
              <a:rPr lang="en-US" sz="1600" dirty="0"/>
              <a:t> ®)</a:t>
            </a:r>
          </a:p>
          <a:p>
            <a:endParaRPr lang="en-US" sz="1600" dirty="0"/>
          </a:p>
        </p:txBody>
      </p:sp>
    </p:spTree>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0"/>
            <a:ext cx="8763000" cy="7232749"/>
          </a:xfrm>
          <a:prstGeom prst="rect">
            <a:avLst/>
          </a:prstGeom>
          <a:noFill/>
        </p:spPr>
        <p:txBody>
          <a:bodyPr wrap="square" rtlCol="0">
            <a:spAutoFit/>
          </a:bodyPr>
          <a:lstStyle/>
          <a:p>
            <a:pPr algn="just"/>
            <a:r>
              <a:rPr lang="en-US" sz="1600" b="1" dirty="0"/>
              <a:t>Head and neck cancer:</a:t>
            </a:r>
            <a:r>
              <a:rPr lang="en-US" sz="1600" dirty="0"/>
              <a:t> </a:t>
            </a:r>
            <a:r>
              <a:rPr lang="en-US" sz="1600" dirty="0" err="1"/>
              <a:t>Cetuximab</a:t>
            </a:r>
            <a:r>
              <a:rPr lang="en-US" sz="1600" dirty="0"/>
              <a:t> (</a:t>
            </a:r>
            <a:r>
              <a:rPr lang="en-US" sz="1600" dirty="0" err="1"/>
              <a:t>Erbituxi</a:t>
            </a:r>
            <a:r>
              <a:rPr lang="en-US" sz="1600" dirty="0"/>
              <a:t>®), </a:t>
            </a:r>
            <a:r>
              <a:rPr lang="en-US" sz="1600" dirty="0" err="1"/>
              <a:t>pembrolizumab</a:t>
            </a:r>
            <a:r>
              <a:rPr lang="en-US" sz="1600" dirty="0"/>
              <a:t> (</a:t>
            </a:r>
            <a:r>
              <a:rPr lang="en-US" sz="1600" dirty="0" err="1"/>
              <a:t>Keytruda</a:t>
            </a:r>
            <a:r>
              <a:rPr lang="en-US" sz="1600" dirty="0"/>
              <a:t>®), </a:t>
            </a:r>
            <a:r>
              <a:rPr lang="en-US" sz="1600" dirty="0" err="1"/>
              <a:t>nivolumab</a:t>
            </a:r>
            <a:r>
              <a:rPr lang="en-US" sz="1600" dirty="0"/>
              <a:t> (</a:t>
            </a:r>
            <a:r>
              <a:rPr lang="en-US" sz="1600" dirty="0" err="1"/>
              <a:t>Opdivo</a:t>
            </a:r>
            <a:r>
              <a:rPr lang="en-US" sz="1600" dirty="0"/>
              <a:t>®)</a:t>
            </a:r>
          </a:p>
          <a:p>
            <a:pPr algn="just"/>
            <a:r>
              <a:rPr lang="en-US" sz="1600" b="1" dirty="0" smtClean="0"/>
              <a:t>Gastrointestinal </a:t>
            </a:r>
            <a:r>
              <a:rPr lang="en-US" sz="1600" b="1" dirty="0" err="1"/>
              <a:t>stromal</a:t>
            </a:r>
            <a:r>
              <a:rPr lang="en-US" sz="1600" b="1" dirty="0"/>
              <a:t> tumor:</a:t>
            </a:r>
            <a:r>
              <a:rPr lang="en-US" sz="1600" dirty="0"/>
              <a:t> </a:t>
            </a:r>
            <a:r>
              <a:rPr lang="en-US" sz="1600" dirty="0" err="1"/>
              <a:t>Imatinib</a:t>
            </a:r>
            <a:r>
              <a:rPr lang="en-US" sz="1600" dirty="0"/>
              <a:t> </a:t>
            </a:r>
            <a:r>
              <a:rPr lang="en-US" sz="1600" dirty="0" err="1"/>
              <a:t>mesylate</a:t>
            </a:r>
            <a:r>
              <a:rPr lang="en-US" sz="1600" dirty="0"/>
              <a:t> (</a:t>
            </a:r>
            <a:r>
              <a:rPr lang="en-US" sz="1600" dirty="0" err="1"/>
              <a:t>Gleevec</a:t>
            </a:r>
            <a:r>
              <a:rPr lang="en-US" sz="1600" dirty="0"/>
              <a:t>®), </a:t>
            </a:r>
            <a:r>
              <a:rPr lang="en-US" sz="1600" dirty="0" err="1"/>
              <a:t>sunitinib</a:t>
            </a:r>
            <a:r>
              <a:rPr lang="en-US" sz="1600" dirty="0"/>
              <a:t> (</a:t>
            </a:r>
            <a:r>
              <a:rPr lang="en-US" sz="1600" dirty="0" err="1"/>
              <a:t>Sutent</a:t>
            </a:r>
            <a:r>
              <a:rPr lang="en-US" sz="1600" dirty="0"/>
              <a:t>®), </a:t>
            </a:r>
            <a:r>
              <a:rPr lang="en-US" sz="1600" dirty="0" err="1"/>
              <a:t>regorafenib</a:t>
            </a:r>
            <a:r>
              <a:rPr lang="en-US" sz="1600" dirty="0"/>
              <a:t> (</a:t>
            </a:r>
            <a:r>
              <a:rPr lang="en-US" sz="1600" dirty="0" err="1"/>
              <a:t>Stivarga</a:t>
            </a:r>
            <a:r>
              <a:rPr lang="en-US" sz="1600" dirty="0"/>
              <a:t>®]</a:t>
            </a:r>
          </a:p>
          <a:p>
            <a:pPr algn="just"/>
            <a:r>
              <a:rPr lang="en-US" sz="1600" dirty="0"/>
              <a:t> </a:t>
            </a:r>
            <a:r>
              <a:rPr lang="en-US" sz="1600" b="1" dirty="0" smtClean="0"/>
              <a:t>Giant </a:t>
            </a:r>
            <a:r>
              <a:rPr lang="en-US" sz="1600" b="1" dirty="0"/>
              <a:t>cell tumor of the bone:</a:t>
            </a:r>
            <a:r>
              <a:rPr lang="en-US" sz="1600" dirty="0"/>
              <a:t> </a:t>
            </a:r>
            <a:r>
              <a:rPr lang="en-US" sz="1600" dirty="0" err="1"/>
              <a:t>Denosumab</a:t>
            </a:r>
            <a:r>
              <a:rPr lang="en-US" sz="1600" dirty="0"/>
              <a:t> (</a:t>
            </a:r>
            <a:r>
              <a:rPr lang="en-US" sz="1600" dirty="0" err="1"/>
              <a:t>Xgeva</a:t>
            </a:r>
            <a:r>
              <a:rPr lang="en-US" sz="1600" dirty="0"/>
              <a:t>®)</a:t>
            </a:r>
          </a:p>
          <a:p>
            <a:pPr algn="just"/>
            <a:r>
              <a:rPr lang="en-US" sz="1600" b="1" dirty="0"/>
              <a:t>Kidney cancer:</a:t>
            </a:r>
            <a:r>
              <a:rPr lang="en-US" sz="1600" dirty="0"/>
              <a:t> </a:t>
            </a:r>
            <a:r>
              <a:rPr lang="en-US" sz="1600" dirty="0" err="1"/>
              <a:t>Bevacizumab</a:t>
            </a:r>
            <a:r>
              <a:rPr lang="en-US" sz="1600" dirty="0"/>
              <a:t> (</a:t>
            </a:r>
            <a:r>
              <a:rPr lang="en-US" sz="1600" dirty="0" err="1"/>
              <a:t>Avastin</a:t>
            </a:r>
            <a:r>
              <a:rPr lang="en-US" sz="1600" dirty="0"/>
              <a:t>®), </a:t>
            </a:r>
            <a:r>
              <a:rPr lang="en-US" sz="1600" dirty="0" err="1"/>
              <a:t>sorafenib</a:t>
            </a:r>
            <a:r>
              <a:rPr lang="en-US" sz="1600" dirty="0"/>
              <a:t> (</a:t>
            </a:r>
            <a:r>
              <a:rPr lang="en-US" sz="1600" dirty="0" err="1"/>
              <a:t>Nexavar</a:t>
            </a:r>
            <a:r>
              <a:rPr lang="en-US" sz="1600" dirty="0"/>
              <a:t>®), </a:t>
            </a:r>
            <a:r>
              <a:rPr lang="en-US" sz="1600" dirty="0" err="1"/>
              <a:t>sunitinib</a:t>
            </a:r>
            <a:r>
              <a:rPr lang="en-US" sz="1600" dirty="0"/>
              <a:t>  (</a:t>
            </a:r>
            <a:r>
              <a:rPr lang="en-US" sz="1600" dirty="0" err="1"/>
              <a:t>Sutent</a:t>
            </a:r>
            <a:r>
              <a:rPr lang="en-US" sz="1600" dirty="0"/>
              <a:t>®), </a:t>
            </a:r>
            <a:r>
              <a:rPr lang="en-US" sz="1600" dirty="0" err="1"/>
              <a:t>pazopanib</a:t>
            </a:r>
            <a:endParaRPr lang="en-US" sz="1600" dirty="0"/>
          </a:p>
          <a:p>
            <a:pPr algn="just"/>
            <a:r>
              <a:rPr lang="en-US" sz="1600" dirty="0"/>
              <a:t>(</a:t>
            </a:r>
            <a:r>
              <a:rPr lang="en-US" sz="1600" dirty="0" err="1"/>
              <a:t>Votrient</a:t>
            </a:r>
            <a:r>
              <a:rPr lang="en-US" sz="1600" dirty="0"/>
              <a:t>®), </a:t>
            </a:r>
            <a:r>
              <a:rPr lang="en-US" sz="1600" dirty="0" err="1"/>
              <a:t>temsirolimus</a:t>
            </a:r>
            <a:r>
              <a:rPr lang="en-US" sz="1600" dirty="0"/>
              <a:t> (</a:t>
            </a:r>
            <a:r>
              <a:rPr lang="en-US" sz="1600" dirty="0" err="1"/>
              <a:t>Torisel</a:t>
            </a:r>
            <a:r>
              <a:rPr lang="en-US" sz="1600" dirty="0"/>
              <a:t>®), </a:t>
            </a:r>
            <a:r>
              <a:rPr lang="en-US" sz="1600" dirty="0" err="1"/>
              <a:t>everolimus</a:t>
            </a:r>
            <a:r>
              <a:rPr lang="en-US" sz="1600" dirty="0"/>
              <a:t> (</a:t>
            </a:r>
            <a:r>
              <a:rPr lang="en-US" sz="1600" dirty="0" err="1"/>
              <a:t>Afinitor</a:t>
            </a:r>
            <a:r>
              <a:rPr lang="en-US" sz="1600" dirty="0"/>
              <a:t>®), </a:t>
            </a:r>
            <a:r>
              <a:rPr lang="en-US" sz="1600" dirty="0" err="1"/>
              <a:t>axirinib</a:t>
            </a:r>
            <a:r>
              <a:rPr lang="en-US" sz="1600" dirty="0"/>
              <a:t> (</a:t>
            </a:r>
            <a:r>
              <a:rPr lang="en-US" sz="1600" dirty="0" err="1"/>
              <a:t>lnlyta</a:t>
            </a:r>
            <a:r>
              <a:rPr lang="en-US" sz="1600" dirty="0"/>
              <a:t>®), </a:t>
            </a:r>
            <a:r>
              <a:rPr lang="en-US" sz="1600" dirty="0" err="1"/>
              <a:t>nivolumab</a:t>
            </a:r>
            <a:endParaRPr lang="en-US" sz="1600" dirty="0"/>
          </a:p>
          <a:p>
            <a:pPr algn="just"/>
            <a:r>
              <a:rPr lang="en-US" sz="1600" dirty="0"/>
              <a:t>(</a:t>
            </a:r>
            <a:r>
              <a:rPr lang="en-US" sz="1600" dirty="0" err="1"/>
              <a:t>Opdivo</a:t>
            </a:r>
            <a:r>
              <a:rPr lang="en-US" sz="1600" dirty="0"/>
              <a:t>®), </a:t>
            </a:r>
            <a:r>
              <a:rPr lang="en-US" sz="1600" dirty="0" err="1"/>
              <a:t>cabozantinib</a:t>
            </a:r>
            <a:r>
              <a:rPr lang="en-US" sz="1600" dirty="0"/>
              <a:t> (</a:t>
            </a:r>
            <a:r>
              <a:rPr lang="en-US" sz="1600" dirty="0" err="1"/>
              <a:t>Cabometyx</a:t>
            </a:r>
            <a:r>
              <a:rPr lang="en-US" sz="1600" baseline="30000" dirty="0" err="1"/>
              <a:t>Tm</a:t>
            </a:r>
            <a:r>
              <a:rPr lang="en-US" sz="1600" dirty="0"/>
              <a:t>), </a:t>
            </a:r>
            <a:r>
              <a:rPr lang="en-US" sz="1600" dirty="0" err="1"/>
              <a:t>lenvatinib</a:t>
            </a:r>
            <a:r>
              <a:rPr lang="en-US" sz="1600" dirty="0"/>
              <a:t> </a:t>
            </a:r>
            <a:r>
              <a:rPr lang="en-US" sz="1600" dirty="0" err="1"/>
              <a:t>mesylate</a:t>
            </a:r>
            <a:r>
              <a:rPr lang="en-US" sz="1600" dirty="0"/>
              <a:t> (</a:t>
            </a:r>
            <a:r>
              <a:rPr lang="en-US" sz="1600" dirty="0" err="1"/>
              <a:t>Lenvima</a:t>
            </a:r>
            <a:r>
              <a:rPr lang="en-US" sz="1600" dirty="0"/>
              <a:t>®)</a:t>
            </a:r>
          </a:p>
          <a:p>
            <a:pPr algn="just"/>
            <a:r>
              <a:rPr lang="en-US" sz="1600" dirty="0"/>
              <a:t> </a:t>
            </a:r>
          </a:p>
          <a:p>
            <a:pPr algn="just"/>
            <a:r>
              <a:rPr lang="en-US" sz="1600" b="1" dirty="0"/>
              <a:t>Leukemia:</a:t>
            </a:r>
            <a:r>
              <a:rPr lang="en-US" sz="1600" dirty="0"/>
              <a:t> </a:t>
            </a:r>
            <a:r>
              <a:rPr lang="en-US" sz="1600" dirty="0" err="1"/>
              <a:t>Trerinoin</a:t>
            </a:r>
            <a:r>
              <a:rPr lang="en-US" sz="1600" dirty="0"/>
              <a:t> (</a:t>
            </a:r>
            <a:r>
              <a:rPr lang="en-US" sz="1600" dirty="0" err="1"/>
              <a:t>Vesarroid</a:t>
            </a:r>
            <a:r>
              <a:rPr lang="en-US" sz="1600" dirty="0"/>
              <a:t>®), </a:t>
            </a:r>
            <a:r>
              <a:rPr lang="en-US" sz="1600" dirty="0" err="1"/>
              <a:t>imalinib</a:t>
            </a:r>
            <a:r>
              <a:rPr lang="en-US" sz="1600" dirty="0"/>
              <a:t> </a:t>
            </a:r>
            <a:r>
              <a:rPr lang="en-US" sz="1600" dirty="0" err="1"/>
              <a:t>mesylate</a:t>
            </a:r>
            <a:r>
              <a:rPr lang="en-US" sz="1600" dirty="0"/>
              <a:t> (</a:t>
            </a:r>
            <a:r>
              <a:rPr lang="en-US" sz="1600" dirty="0" err="1"/>
              <a:t>Gleevec</a:t>
            </a:r>
            <a:r>
              <a:rPr lang="en-US" sz="1600" dirty="0"/>
              <a:t>®), </a:t>
            </a:r>
            <a:r>
              <a:rPr lang="en-US" sz="1600" dirty="0" err="1"/>
              <a:t>dasatinib</a:t>
            </a:r>
            <a:r>
              <a:rPr lang="en-US" sz="1600" dirty="0"/>
              <a:t> (</a:t>
            </a:r>
            <a:r>
              <a:rPr lang="en-US" sz="1600" dirty="0" err="1"/>
              <a:t>Sprycel</a:t>
            </a:r>
            <a:r>
              <a:rPr lang="en-US" sz="1600" dirty="0"/>
              <a:t>®), </a:t>
            </a:r>
            <a:r>
              <a:rPr lang="en-US" sz="1600" dirty="0" err="1"/>
              <a:t>nilotinib</a:t>
            </a:r>
            <a:endParaRPr lang="en-US" sz="1600" dirty="0"/>
          </a:p>
          <a:p>
            <a:pPr algn="just"/>
            <a:r>
              <a:rPr lang="en-US" sz="1600" dirty="0"/>
              <a:t>(</a:t>
            </a:r>
            <a:r>
              <a:rPr lang="en-US" sz="1600" dirty="0" err="1"/>
              <a:t>Tasigna</a:t>
            </a:r>
            <a:r>
              <a:rPr lang="en-US" sz="1600" dirty="0"/>
              <a:t>®), </a:t>
            </a:r>
            <a:r>
              <a:rPr lang="en-US" sz="1600" dirty="0" err="1"/>
              <a:t>bosutinib</a:t>
            </a:r>
            <a:r>
              <a:rPr lang="en-US" sz="1600" dirty="0"/>
              <a:t> (</a:t>
            </a:r>
            <a:r>
              <a:rPr lang="en-US" sz="1600" dirty="0" err="1"/>
              <a:t>Bosulif</a:t>
            </a:r>
            <a:r>
              <a:rPr lang="en-US" sz="1600" dirty="0"/>
              <a:t>®),  </a:t>
            </a:r>
            <a:r>
              <a:rPr lang="en-US" sz="1600" dirty="0" err="1"/>
              <a:t>rituximab</a:t>
            </a:r>
            <a:r>
              <a:rPr lang="en-US" sz="1600" dirty="0"/>
              <a:t> (</a:t>
            </a:r>
            <a:r>
              <a:rPr lang="en-US" sz="1600" dirty="0" err="1"/>
              <a:t>Rituxan</a:t>
            </a:r>
            <a:r>
              <a:rPr lang="en-US" sz="1600" dirty="0"/>
              <a:t>®), </a:t>
            </a:r>
            <a:r>
              <a:rPr lang="en-US" sz="1600" dirty="0" err="1"/>
              <a:t>alemtuzumab</a:t>
            </a:r>
            <a:r>
              <a:rPr lang="en-US" sz="1600" dirty="0"/>
              <a:t> (</a:t>
            </a:r>
            <a:r>
              <a:rPr lang="en-US" sz="1600" dirty="0" err="1"/>
              <a:t>Campath</a:t>
            </a:r>
            <a:r>
              <a:rPr lang="en-US" sz="1600" dirty="0"/>
              <a:t>®), </a:t>
            </a:r>
            <a:r>
              <a:rPr lang="en-US" sz="1600" dirty="0" err="1"/>
              <a:t>ofatumumab</a:t>
            </a:r>
            <a:endParaRPr lang="en-US" sz="1600" dirty="0"/>
          </a:p>
          <a:p>
            <a:pPr algn="just"/>
            <a:r>
              <a:rPr lang="en-US" sz="1600" dirty="0"/>
              <a:t>(</a:t>
            </a:r>
            <a:r>
              <a:rPr lang="en-US" sz="1600" dirty="0" err="1"/>
              <a:t>Arzerra</a:t>
            </a:r>
            <a:r>
              <a:rPr lang="en-US" sz="1600" dirty="0"/>
              <a:t>®), </a:t>
            </a:r>
            <a:r>
              <a:rPr lang="en-US" sz="1600" dirty="0" err="1"/>
              <a:t>obinutuzumab</a:t>
            </a:r>
            <a:r>
              <a:rPr lang="en-US" sz="1600" dirty="0"/>
              <a:t> (</a:t>
            </a:r>
            <a:r>
              <a:rPr lang="en-US" sz="1600" dirty="0" err="1"/>
              <a:t>Gazyva</a:t>
            </a:r>
            <a:r>
              <a:rPr lang="en-US" sz="1600" dirty="0"/>
              <a:t>®), </a:t>
            </a:r>
            <a:r>
              <a:rPr lang="en-US" sz="1600" dirty="0" err="1"/>
              <a:t>ibrutinib</a:t>
            </a:r>
            <a:r>
              <a:rPr lang="en-US" sz="1600" dirty="0"/>
              <a:t> (</a:t>
            </a:r>
            <a:r>
              <a:rPr lang="en-US" sz="1600" dirty="0" err="1"/>
              <a:t>lmbruvica</a:t>
            </a:r>
            <a:r>
              <a:rPr lang="en-US" sz="1600" dirty="0"/>
              <a:t>®), </a:t>
            </a:r>
            <a:r>
              <a:rPr lang="en-US" sz="1600" dirty="0" err="1"/>
              <a:t>idelalisib</a:t>
            </a:r>
            <a:r>
              <a:rPr lang="en-US" sz="1600" dirty="0"/>
              <a:t> (</a:t>
            </a:r>
            <a:r>
              <a:rPr lang="en-US" sz="1600" dirty="0" err="1"/>
              <a:t>Zydelig</a:t>
            </a:r>
            <a:r>
              <a:rPr lang="en-US" sz="1600" dirty="0"/>
              <a:t>®), </a:t>
            </a:r>
            <a:r>
              <a:rPr lang="en-US" sz="1600" dirty="0" err="1"/>
              <a:t>blinatumomab</a:t>
            </a:r>
            <a:endParaRPr lang="en-US" sz="1600" dirty="0"/>
          </a:p>
          <a:p>
            <a:pPr algn="just"/>
            <a:r>
              <a:rPr lang="en-US" sz="1600" dirty="0"/>
              <a:t>(</a:t>
            </a:r>
            <a:r>
              <a:rPr lang="en-US" sz="1600" dirty="0" err="1"/>
              <a:t>blincyto</a:t>
            </a:r>
            <a:r>
              <a:rPr lang="en-US" sz="1600" dirty="0"/>
              <a:t>®), </a:t>
            </a:r>
            <a:r>
              <a:rPr lang="en-US" sz="1600" dirty="0" err="1"/>
              <a:t>venetoclax</a:t>
            </a:r>
            <a:r>
              <a:rPr lang="en-US" sz="1600" dirty="0"/>
              <a:t> (</a:t>
            </a:r>
            <a:r>
              <a:rPr lang="en-US" sz="1600" dirty="0" err="1"/>
              <a:t>Venclexta</a:t>
            </a:r>
            <a:r>
              <a:rPr lang="en-US" sz="1600" baseline="30000" dirty="0" err="1"/>
              <a:t>TM</a:t>
            </a:r>
            <a:r>
              <a:rPr lang="en-US" sz="1600" dirty="0"/>
              <a:t>), </a:t>
            </a:r>
            <a:r>
              <a:rPr lang="en-US" sz="1600" dirty="0" err="1"/>
              <a:t>ponatinib</a:t>
            </a:r>
            <a:r>
              <a:rPr lang="en-US" sz="1600" dirty="0"/>
              <a:t> hydrochloride (</a:t>
            </a:r>
            <a:r>
              <a:rPr lang="en-US" sz="1600" dirty="0" err="1"/>
              <a:t>lclusig</a:t>
            </a:r>
            <a:r>
              <a:rPr lang="en-US" sz="1600" dirty="0"/>
              <a:t>®), </a:t>
            </a:r>
            <a:r>
              <a:rPr lang="en-US" sz="1600" dirty="0" err="1"/>
              <a:t>midostaurin</a:t>
            </a:r>
            <a:r>
              <a:rPr lang="en-US" sz="1600" dirty="0"/>
              <a:t> (</a:t>
            </a:r>
            <a:r>
              <a:rPr lang="en-US" sz="1600" dirty="0" err="1"/>
              <a:t>Rydapt</a:t>
            </a:r>
            <a:r>
              <a:rPr lang="en-US" sz="1600" dirty="0"/>
              <a:t>®),</a:t>
            </a:r>
          </a:p>
          <a:p>
            <a:pPr algn="just"/>
            <a:r>
              <a:rPr lang="en-US" sz="1600" dirty="0" err="1"/>
              <a:t>enasidenib</a:t>
            </a:r>
            <a:r>
              <a:rPr lang="en-US" sz="1600" dirty="0"/>
              <a:t> </a:t>
            </a:r>
            <a:r>
              <a:rPr lang="en-US" sz="1600" dirty="0" err="1"/>
              <a:t>mesylate</a:t>
            </a:r>
            <a:r>
              <a:rPr lang="en-US" sz="1600" dirty="0"/>
              <a:t> (</a:t>
            </a:r>
            <a:r>
              <a:rPr lang="en-US" sz="1600" dirty="0" err="1"/>
              <a:t>Idhifa</a:t>
            </a:r>
            <a:r>
              <a:rPr lang="en-US" sz="1600" dirty="0"/>
              <a:t>®)</a:t>
            </a:r>
          </a:p>
          <a:p>
            <a:pPr algn="just"/>
            <a:r>
              <a:rPr lang="en-US" sz="1600" dirty="0"/>
              <a:t> </a:t>
            </a:r>
          </a:p>
          <a:p>
            <a:pPr algn="just"/>
            <a:r>
              <a:rPr lang="en-US" sz="1600" b="1" dirty="0"/>
              <a:t>Liver cancer:</a:t>
            </a:r>
            <a:r>
              <a:rPr lang="en-US" sz="1600" dirty="0"/>
              <a:t> </a:t>
            </a:r>
            <a:r>
              <a:rPr lang="en-US" sz="1600" dirty="0" err="1"/>
              <a:t>Sorafenib</a:t>
            </a:r>
            <a:r>
              <a:rPr lang="en-US" sz="1600" dirty="0"/>
              <a:t> (</a:t>
            </a:r>
            <a:r>
              <a:rPr lang="en-US" sz="1600" dirty="0" err="1"/>
              <a:t>Nexavar</a:t>
            </a:r>
            <a:r>
              <a:rPr lang="en-US" sz="1600" dirty="0"/>
              <a:t>®), </a:t>
            </a:r>
            <a:r>
              <a:rPr lang="en-US" sz="1600" dirty="0" err="1"/>
              <a:t>rergorafenib</a:t>
            </a:r>
            <a:r>
              <a:rPr lang="en-US" sz="1600" dirty="0"/>
              <a:t> (</a:t>
            </a:r>
            <a:r>
              <a:rPr lang="en-US" sz="1600" dirty="0" err="1"/>
              <a:t>Stivarqa</a:t>
            </a:r>
            <a:r>
              <a:rPr lang="en-US" sz="1600" dirty="0"/>
              <a:t>®)</a:t>
            </a:r>
          </a:p>
          <a:p>
            <a:pPr algn="just"/>
            <a:r>
              <a:rPr lang="en-US" sz="1600" dirty="0"/>
              <a:t> </a:t>
            </a:r>
          </a:p>
          <a:p>
            <a:pPr algn="just"/>
            <a:r>
              <a:rPr lang="en-US" sz="1600" b="1" dirty="0"/>
              <a:t>Lung cancer:</a:t>
            </a:r>
            <a:r>
              <a:rPr lang="en-US" sz="1600" dirty="0"/>
              <a:t> </a:t>
            </a:r>
            <a:r>
              <a:rPr lang="en-US" sz="1600" dirty="0" err="1"/>
              <a:t>Bevacizumab</a:t>
            </a:r>
            <a:r>
              <a:rPr lang="en-US" sz="1600" dirty="0"/>
              <a:t> (</a:t>
            </a:r>
            <a:r>
              <a:rPr lang="en-US" sz="1600" dirty="0" err="1"/>
              <a:t>Avastin</a:t>
            </a:r>
            <a:r>
              <a:rPr lang="en-US" sz="1600" dirty="0"/>
              <a:t>®), </a:t>
            </a:r>
            <a:r>
              <a:rPr lang="en-US" sz="1600" dirty="0" err="1"/>
              <a:t>crizotinib</a:t>
            </a:r>
            <a:r>
              <a:rPr lang="en-US" sz="1600" dirty="0"/>
              <a:t> (</a:t>
            </a:r>
            <a:r>
              <a:rPr lang="en-US" sz="1600" dirty="0" err="1"/>
              <a:t>Xalkori</a:t>
            </a:r>
            <a:r>
              <a:rPr lang="en-US" sz="1600" dirty="0"/>
              <a:t>®), </a:t>
            </a:r>
            <a:r>
              <a:rPr lang="en-US" sz="1600" dirty="0" err="1"/>
              <a:t>erlotinib</a:t>
            </a:r>
            <a:r>
              <a:rPr lang="en-US" sz="1600" dirty="0"/>
              <a:t> (</a:t>
            </a:r>
            <a:r>
              <a:rPr lang="en-US" sz="1600" dirty="0" err="1"/>
              <a:t>Tarceva</a:t>
            </a:r>
            <a:r>
              <a:rPr lang="en-US" sz="1600" dirty="0"/>
              <a:t>®), </a:t>
            </a:r>
            <a:r>
              <a:rPr lang="en-US" sz="1600" dirty="0" err="1"/>
              <a:t>gefitinib</a:t>
            </a:r>
            <a:r>
              <a:rPr lang="en-US" sz="1600" dirty="0"/>
              <a:t> (</a:t>
            </a:r>
            <a:r>
              <a:rPr lang="en-US" sz="1600" dirty="0" err="1"/>
              <a:t>lressar</a:t>
            </a:r>
            <a:r>
              <a:rPr lang="en-US" sz="1600" dirty="0"/>
              <a:t>®), </a:t>
            </a:r>
            <a:r>
              <a:rPr lang="en-US" sz="1600" dirty="0" err="1"/>
              <a:t>afatinib</a:t>
            </a:r>
            <a:r>
              <a:rPr lang="en-US" sz="1600" dirty="0"/>
              <a:t> </a:t>
            </a:r>
            <a:r>
              <a:rPr lang="en-US" sz="1600" dirty="0" err="1"/>
              <a:t>dimaleate</a:t>
            </a:r>
            <a:r>
              <a:rPr lang="en-US" sz="1600" dirty="0"/>
              <a:t> (</a:t>
            </a:r>
            <a:r>
              <a:rPr lang="en-US" sz="1600" dirty="0" err="1"/>
              <a:t>Gilotrif</a:t>
            </a:r>
            <a:r>
              <a:rPr lang="en-US" sz="1600" dirty="0"/>
              <a:t>®), </a:t>
            </a:r>
            <a:r>
              <a:rPr lang="en-US" sz="1600" dirty="0" err="1"/>
              <a:t>ceritinib</a:t>
            </a:r>
            <a:r>
              <a:rPr lang="en-US" sz="1600" dirty="0"/>
              <a:t> (LDK378/</a:t>
            </a:r>
            <a:r>
              <a:rPr lang="en-US" sz="1600" dirty="0" err="1"/>
              <a:t>Zykadia</a:t>
            </a:r>
            <a:r>
              <a:rPr lang="en-US" sz="1600" baseline="30000" dirty="0" err="1"/>
              <a:t>TM</a:t>
            </a:r>
            <a:r>
              <a:rPr lang="en-US" sz="1600" dirty="0"/>
              <a:t>), </a:t>
            </a:r>
            <a:r>
              <a:rPr lang="en-US" sz="1600" dirty="0" err="1"/>
              <a:t>ramucirunrab</a:t>
            </a:r>
            <a:r>
              <a:rPr lang="en-US" sz="1600" dirty="0"/>
              <a:t> (</a:t>
            </a:r>
            <a:r>
              <a:rPr lang="en-US" sz="1600" dirty="0" err="1"/>
              <a:t>Cyramza</a:t>
            </a:r>
            <a:r>
              <a:rPr lang="en-US" sz="1600" dirty="0"/>
              <a:t>®), </a:t>
            </a:r>
            <a:r>
              <a:rPr lang="en-US" sz="1600" dirty="0" err="1"/>
              <a:t>nivolumab</a:t>
            </a:r>
            <a:r>
              <a:rPr lang="en-US" sz="1600" dirty="0"/>
              <a:t> (</a:t>
            </a:r>
            <a:r>
              <a:rPr lang="en-US" sz="1600" dirty="0" err="1"/>
              <a:t>Opdivo</a:t>
            </a:r>
            <a:r>
              <a:rPr lang="en-US" sz="1600" dirty="0"/>
              <a:t>®), </a:t>
            </a:r>
            <a:r>
              <a:rPr lang="en-US" sz="1600" dirty="0" err="1"/>
              <a:t>pembrolizumab</a:t>
            </a:r>
            <a:r>
              <a:rPr lang="en-US" sz="1600" dirty="0"/>
              <a:t> (</a:t>
            </a:r>
            <a:r>
              <a:rPr lang="en-US" sz="1600" dirty="0" err="1"/>
              <a:t>Keytruda</a:t>
            </a:r>
            <a:r>
              <a:rPr lang="en-US" sz="1600" dirty="0"/>
              <a:t>®), </a:t>
            </a:r>
            <a:r>
              <a:rPr lang="en-US" sz="1600" dirty="0" err="1"/>
              <a:t>osimertinib</a:t>
            </a:r>
            <a:r>
              <a:rPr lang="en-US" sz="1600" dirty="0"/>
              <a:t> (</a:t>
            </a:r>
            <a:r>
              <a:rPr lang="en-US" sz="1600" dirty="0" err="1"/>
              <a:t>Tagrisso</a:t>
            </a:r>
            <a:r>
              <a:rPr lang="en-US" sz="1600" baseline="30000" dirty="0" err="1"/>
              <a:t>TM</a:t>
            </a:r>
            <a:r>
              <a:rPr lang="en-US" sz="1600" dirty="0"/>
              <a:t>), </a:t>
            </a:r>
            <a:r>
              <a:rPr lang="en-US" sz="1600" dirty="0" err="1"/>
              <a:t>necitumumab</a:t>
            </a:r>
            <a:r>
              <a:rPr lang="en-US" sz="1600" dirty="0"/>
              <a:t> (</a:t>
            </a:r>
            <a:r>
              <a:rPr lang="en-US" sz="1600" dirty="0" err="1"/>
              <a:t>Portrazza</a:t>
            </a:r>
            <a:r>
              <a:rPr lang="en-US" sz="1600" baseline="30000" dirty="0" err="1"/>
              <a:t>TM</a:t>
            </a:r>
            <a:r>
              <a:rPr lang="en-US" sz="1600" dirty="0"/>
              <a:t>), </a:t>
            </a:r>
            <a:r>
              <a:rPr lang="en-US" sz="1600" dirty="0" err="1"/>
              <a:t>alectinib</a:t>
            </a:r>
            <a:r>
              <a:rPr lang="en-US" sz="1600" dirty="0"/>
              <a:t> (</a:t>
            </a:r>
            <a:r>
              <a:rPr lang="en-US" sz="1600" dirty="0" err="1"/>
              <a:t>Alecensa</a:t>
            </a:r>
            <a:r>
              <a:rPr lang="en-US" sz="1600" dirty="0"/>
              <a:t>®), </a:t>
            </a:r>
            <a:r>
              <a:rPr lang="en-US" sz="1600" dirty="0" err="1"/>
              <a:t>atezolizumab</a:t>
            </a:r>
            <a:r>
              <a:rPr lang="en-US" sz="1600" dirty="0"/>
              <a:t> (</a:t>
            </a:r>
            <a:r>
              <a:rPr lang="en-US" sz="1600" dirty="0" err="1"/>
              <a:t>Tecentriq</a:t>
            </a:r>
            <a:r>
              <a:rPr lang="en-US" sz="1600" baseline="30000" dirty="0" err="1"/>
              <a:t>TM</a:t>
            </a:r>
            <a:r>
              <a:rPr lang="en-US" sz="1600" dirty="0"/>
              <a:t>), </a:t>
            </a:r>
            <a:r>
              <a:rPr lang="en-US" sz="1600" dirty="0" err="1"/>
              <a:t>brigatinib</a:t>
            </a:r>
            <a:r>
              <a:rPr lang="en-US" sz="1600" dirty="0"/>
              <a:t> (</a:t>
            </a:r>
            <a:r>
              <a:rPr lang="en-US" sz="1600" dirty="0" err="1"/>
              <a:t>Alunbrig</a:t>
            </a:r>
            <a:r>
              <a:rPr lang="en-US" sz="1600" baseline="30000" dirty="0" err="1"/>
              <a:t>TM</a:t>
            </a:r>
            <a:r>
              <a:rPr lang="en-US" sz="1600" dirty="0"/>
              <a:t>), </a:t>
            </a:r>
            <a:r>
              <a:rPr lang="en-US" sz="1600" dirty="0" err="1"/>
              <a:t>trametinib</a:t>
            </a:r>
            <a:r>
              <a:rPr lang="en-US" sz="1600" dirty="0"/>
              <a:t> (</a:t>
            </a:r>
            <a:r>
              <a:rPr lang="en-US" sz="1600" dirty="0" err="1"/>
              <a:t>Mekinist</a:t>
            </a:r>
            <a:r>
              <a:rPr lang="en-US" sz="1600" dirty="0"/>
              <a:t>®),  </a:t>
            </a:r>
            <a:r>
              <a:rPr lang="en-US" sz="1600" dirty="0" err="1"/>
              <a:t>dabrafenib</a:t>
            </a:r>
            <a:r>
              <a:rPr lang="en-US" sz="1600" dirty="0"/>
              <a:t> (</a:t>
            </a:r>
            <a:r>
              <a:rPr lang="en-US" sz="1600" dirty="0" err="1"/>
              <a:t>Tafinlar</a:t>
            </a:r>
            <a:r>
              <a:rPr lang="en-US" sz="1600" dirty="0"/>
              <a:t>®)</a:t>
            </a:r>
          </a:p>
          <a:p>
            <a:pPr algn="just"/>
            <a:r>
              <a:rPr lang="en-US" sz="1600" dirty="0"/>
              <a:t> </a:t>
            </a:r>
          </a:p>
          <a:p>
            <a:pPr algn="just"/>
            <a:r>
              <a:rPr lang="en-US" sz="1600" b="1" dirty="0"/>
              <a:t>Lymphoma:</a:t>
            </a:r>
            <a:r>
              <a:rPr lang="en-US" sz="1600" dirty="0"/>
              <a:t> </a:t>
            </a:r>
            <a:r>
              <a:rPr lang="en-US" sz="1600" dirty="0" err="1"/>
              <a:t>Ibritumomah</a:t>
            </a:r>
            <a:r>
              <a:rPr lang="en-US" sz="1600" dirty="0"/>
              <a:t> </a:t>
            </a:r>
            <a:r>
              <a:rPr lang="en-US" sz="1600" dirty="0" err="1"/>
              <a:t>tiuxetan</a:t>
            </a:r>
            <a:r>
              <a:rPr lang="en-US" sz="1600" dirty="0"/>
              <a:t> (</a:t>
            </a:r>
            <a:r>
              <a:rPr lang="en-US" sz="1600" dirty="0" err="1"/>
              <a:t>Zevalin</a:t>
            </a:r>
            <a:r>
              <a:rPr lang="en-US" sz="1600" dirty="0"/>
              <a:t>®), </a:t>
            </a:r>
            <a:r>
              <a:rPr lang="en-US" sz="1600" dirty="0" err="1"/>
              <a:t>denileukin</a:t>
            </a:r>
            <a:r>
              <a:rPr lang="en-US" sz="1600" dirty="0"/>
              <a:t> </a:t>
            </a:r>
            <a:r>
              <a:rPr lang="en-US" sz="1600" dirty="0" err="1"/>
              <a:t>diftitox</a:t>
            </a:r>
            <a:r>
              <a:rPr lang="en-US" sz="1600" dirty="0"/>
              <a:t> (</a:t>
            </a:r>
            <a:r>
              <a:rPr lang="en-US" sz="1600" dirty="0" err="1"/>
              <a:t>Ontark</a:t>
            </a:r>
            <a:r>
              <a:rPr lang="en-US" sz="1600" dirty="0"/>
              <a:t>®), </a:t>
            </a:r>
            <a:r>
              <a:rPr lang="en-US" sz="1600" dirty="0" err="1"/>
              <a:t>brentuximab</a:t>
            </a:r>
            <a:r>
              <a:rPr lang="en-US" sz="1600" dirty="0"/>
              <a:t> </a:t>
            </a:r>
            <a:r>
              <a:rPr lang="en-US" sz="1600" dirty="0" err="1"/>
              <a:t>vedotin</a:t>
            </a:r>
            <a:r>
              <a:rPr lang="en-US" sz="1600" dirty="0"/>
              <a:t> (</a:t>
            </a:r>
            <a:r>
              <a:rPr lang="en-US" sz="1600" dirty="0" err="1"/>
              <a:t>Adcetris</a:t>
            </a:r>
            <a:r>
              <a:rPr lang="en-US" sz="1600" dirty="0"/>
              <a:t>®), </a:t>
            </a:r>
            <a:r>
              <a:rPr lang="en-US" sz="1600" dirty="0" err="1"/>
              <a:t>rituximab</a:t>
            </a:r>
            <a:r>
              <a:rPr lang="en-US" sz="1600" dirty="0"/>
              <a:t> (</a:t>
            </a:r>
            <a:r>
              <a:rPr lang="en-US" sz="1600" dirty="0" err="1"/>
              <a:t>Rituxan</a:t>
            </a:r>
            <a:r>
              <a:rPr lang="en-US" sz="1600" dirty="0"/>
              <a:t>®), </a:t>
            </a:r>
            <a:r>
              <a:rPr lang="en-US" sz="1600" dirty="0" err="1"/>
              <a:t>vorinostat</a:t>
            </a:r>
            <a:r>
              <a:rPr lang="en-US" sz="1600" dirty="0"/>
              <a:t> (</a:t>
            </a:r>
            <a:r>
              <a:rPr lang="en-US" sz="1600" dirty="0" err="1"/>
              <a:t>Zolinza</a:t>
            </a:r>
            <a:r>
              <a:rPr lang="en-US" sz="1600" dirty="0"/>
              <a:t>®), </a:t>
            </a:r>
            <a:r>
              <a:rPr lang="en-US" sz="1600" dirty="0" err="1"/>
              <a:t>romidepsin</a:t>
            </a:r>
            <a:r>
              <a:rPr lang="en-US" sz="1600" dirty="0"/>
              <a:t> (</a:t>
            </a:r>
            <a:r>
              <a:rPr lang="en-US" sz="1600" dirty="0" err="1"/>
              <a:t>lstodax</a:t>
            </a:r>
            <a:r>
              <a:rPr lang="en-US" sz="1600" dirty="0"/>
              <a:t>®), </a:t>
            </a:r>
            <a:r>
              <a:rPr lang="en-US" sz="1600" dirty="0" err="1"/>
              <a:t>bexarotene</a:t>
            </a:r>
            <a:r>
              <a:rPr lang="en-US" sz="1600" dirty="0"/>
              <a:t> (</a:t>
            </a:r>
            <a:r>
              <a:rPr lang="en-US" sz="1600" dirty="0" err="1"/>
              <a:t>Targretin</a:t>
            </a:r>
            <a:r>
              <a:rPr lang="en-US" sz="1600" dirty="0"/>
              <a:t>®), </a:t>
            </a:r>
            <a:r>
              <a:rPr lang="en-US" sz="1600" dirty="0" err="1"/>
              <a:t>bortezomib</a:t>
            </a:r>
            <a:r>
              <a:rPr lang="en-US" sz="1600" dirty="0"/>
              <a:t> (</a:t>
            </a:r>
            <a:r>
              <a:rPr lang="en-US" sz="1600" dirty="0" err="1"/>
              <a:t>Velcade</a:t>
            </a:r>
            <a:r>
              <a:rPr lang="en-US" sz="1600" dirty="0"/>
              <a:t>®), </a:t>
            </a:r>
            <a:r>
              <a:rPr lang="en-US" sz="1600" dirty="0" err="1"/>
              <a:t>pralatrexate</a:t>
            </a:r>
            <a:r>
              <a:rPr lang="en-US" sz="1600" dirty="0"/>
              <a:t> (</a:t>
            </a:r>
            <a:r>
              <a:rPr lang="en-US" sz="1600" dirty="0" err="1"/>
              <a:t>Folotyn</a:t>
            </a:r>
            <a:r>
              <a:rPr lang="en-US" sz="1600" dirty="0"/>
              <a:t>®), </a:t>
            </a:r>
            <a:r>
              <a:rPr lang="en-US" sz="1600" dirty="0" err="1"/>
              <a:t>ibrutinib</a:t>
            </a:r>
            <a:r>
              <a:rPr lang="en-US" sz="1600" dirty="0"/>
              <a:t> (</a:t>
            </a:r>
            <a:r>
              <a:rPr lang="en-US" sz="1600" dirty="0" err="1"/>
              <a:t>lmbruvica</a:t>
            </a:r>
            <a:r>
              <a:rPr lang="en-US" sz="1600" dirty="0"/>
              <a:t>®), </a:t>
            </a:r>
            <a:r>
              <a:rPr lang="en-US" sz="1600" dirty="0" err="1"/>
              <a:t>siltuximab</a:t>
            </a:r>
            <a:r>
              <a:rPr lang="en-US" sz="1600" dirty="0"/>
              <a:t> (</a:t>
            </a:r>
            <a:r>
              <a:rPr lang="en-US" sz="1600" dirty="0" err="1"/>
              <a:t>Sylvant</a:t>
            </a:r>
            <a:r>
              <a:rPr lang="en-US" sz="1600" dirty="0"/>
              <a:t>®), </a:t>
            </a:r>
            <a:r>
              <a:rPr lang="en-US" sz="1600" dirty="0" err="1"/>
              <a:t>idelalisib</a:t>
            </a:r>
            <a:r>
              <a:rPr lang="en-US" sz="1600" dirty="0"/>
              <a:t> (</a:t>
            </a:r>
            <a:r>
              <a:rPr lang="en-US" sz="1600" dirty="0" err="1"/>
              <a:t>Zydelig</a:t>
            </a:r>
            <a:r>
              <a:rPr lang="en-US" sz="1600" dirty="0"/>
              <a:t>®), </a:t>
            </a:r>
            <a:r>
              <a:rPr lang="en-US" sz="1600" dirty="0" err="1"/>
              <a:t>belinostat</a:t>
            </a:r>
            <a:r>
              <a:rPr lang="en-US" sz="1600" dirty="0"/>
              <a:t> (</a:t>
            </a:r>
            <a:r>
              <a:rPr lang="en-US" sz="1600" dirty="0" err="1"/>
              <a:t>Beleodaq</a:t>
            </a:r>
            <a:r>
              <a:rPr lang="en-US" sz="1600" dirty="0"/>
              <a:t>®), </a:t>
            </a:r>
            <a:r>
              <a:rPr lang="en-US" sz="1600" dirty="0" err="1"/>
              <a:t>obinutuzumab</a:t>
            </a:r>
            <a:r>
              <a:rPr lang="en-US" sz="1600" dirty="0"/>
              <a:t> (</a:t>
            </a:r>
            <a:r>
              <a:rPr lang="en-US" sz="1600" dirty="0" err="1"/>
              <a:t>Gazyva</a:t>
            </a:r>
            <a:r>
              <a:rPr lang="en-US" sz="1600" dirty="0"/>
              <a:t>®), </a:t>
            </a:r>
            <a:r>
              <a:rPr lang="en-US" sz="1600" dirty="0" err="1"/>
              <a:t>nivolumab</a:t>
            </a:r>
            <a:r>
              <a:rPr lang="en-US" sz="1600" dirty="0"/>
              <a:t> (</a:t>
            </a:r>
            <a:r>
              <a:rPr lang="en-US" sz="1600" dirty="0" err="1"/>
              <a:t>Opdivo</a:t>
            </a:r>
            <a:r>
              <a:rPr lang="en-US" sz="1600" dirty="0"/>
              <a:t>®), </a:t>
            </a:r>
            <a:r>
              <a:rPr lang="en-US" sz="1600" dirty="0" err="1"/>
              <a:t>pembrolizumab</a:t>
            </a:r>
            <a:r>
              <a:rPr lang="en-US" sz="1600" dirty="0"/>
              <a:t> (</a:t>
            </a:r>
            <a:r>
              <a:rPr lang="en-US" sz="1600" dirty="0" err="1"/>
              <a:t>Keytruda</a:t>
            </a:r>
            <a:r>
              <a:rPr lang="en-US" sz="1600" dirty="0"/>
              <a:t>®)</a:t>
            </a:r>
          </a:p>
          <a:p>
            <a:pPr algn="just"/>
            <a:endParaRPr lang="en-US" sz="1600" dirty="0"/>
          </a:p>
        </p:txBody>
      </p:sp>
    </p:spTree>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478970"/>
          </a:xfrm>
          <a:prstGeom prst="rect">
            <a:avLst/>
          </a:prstGeom>
          <a:noFill/>
        </p:spPr>
        <p:txBody>
          <a:bodyPr wrap="square" rtlCol="0">
            <a:spAutoFit/>
          </a:bodyPr>
          <a:lstStyle/>
          <a:p>
            <a:r>
              <a:rPr lang="en-US" sz="1600" b="1" dirty="0"/>
              <a:t>Microsatellite instability-high or mismatch repair-deficient solid tumors:</a:t>
            </a:r>
            <a:r>
              <a:rPr lang="en-US" sz="1600" dirty="0"/>
              <a:t> </a:t>
            </a:r>
            <a:r>
              <a:rPr lang="en-US" sz="1600" dirty="0" err="1"/>
              <a:t>Pembrolizumab</a:t>
            </a:r>
            <a:endParaRPr lang="en-US" sz="1600" dirty="0"/>
          </a:p>
          <a:p>
            <a:r>
              <a:rPr lang="en-US" sz="1600" dirty="0"/>
              <a:t>(</a:t>
            </a:r>
            <a:r>
              <a:rPr lang="en-US" sz="1600" dirty="0" err="1"/>
              <a:t>Keytruda</a:t>
            </a:r>
            <a:r>
              <a:rPr lang="en-US" sz="1600" dirty="0"/>
              <a:t>®)</a:t>
            </a:r>
          </a:p>
          <a:p>
            <a:r>
              <a:rPr lang="en-US" sz="1600" b="1" dirty="0"/>
              <a:t> </a:t>
            </a:r>
            <a:endParaRPr lang="en-US" sz="1600" dirty="0"/>
          </a:p>
          <a:p>
            <a:r>
              <a:rPr lang="en-US" sz="1600" b="1" dirty="0"/>
              <a:t>Multiple myeloma:</a:t>
            </a:r>
            <a:r>
              <a:rPr lang="en-US" sz="1600" dirty="0"/>
              <a:t> </a:t>
            </a:r>
            <a:r>
              <a:rPr lang="en-US" sz="1600" dirty="0" err="1"/>
              <a:t>Bortezomib</a:t>
            </a:r>
            <a:r>
              <a:rPr lang="en-US" sz="1600" dirty="0"/>
              <a:t> (</a:t>
            </a:r>
            <a:r>
              <a:rPr lang="en-US" sz="1600" dirty="0" err="1"/>
              <a:t>Velcade</a:t>
            </a:r>
            <a:r>
              <a:rPr lang="en-US" sz="1600" dirty="0"/>
              <a:t>®), </a:t>
            </a:r>
            <a:r>
              <a:rPr lang="en-US" sz="1600" dirty="0" err="1"/>
              <a:t>carfilzomib</a:t>
            </a:r>
            <a:r>
              <a:rPr lang="en-US" sz="1600" dirty="0"/>
              <a:t> (</a:t>
            </a:r>
            <a:r>
              <a:rPr lang="en-US" sz="1600" dirty="0" err="1"/>
              <a:t>Kyprolis</a:t>
            </a:r>
            <a:r>
              <a:rPr lang="en-US" sz="1600" dirty="0"/>
              <a:t>®), </a:t>
            </a:r>
            <a:r>
              <a:rPr lang="en-US" sz="1600" dirty="0" err="1"/>
              <a:t>panobinostat</a:t>
            </a:r>
            <a:r>
              <a:rPr lang="en-US" sz="1600" dirty="0"/>
              <a:t> (</a:t>
            </a:r>
            <a:r>
              <a:rPr lang="en-US" sz="1600" dirty="0" err="1"/>
              <a:t>Farydak</a:t>
            </a:r>
            <a:r>
              <a:rPr lang="en-US" sz="1600" dirty="0"/>
              <a:t>®),</a:t>
            </a:r>
          </a:p>
          <a:p>
            <a:r>
              <a:rPr lang="en-US" sz="1600" dirty="0" err="1"/>
              <a:t>daratumumab</a:t>
            </a:r>
            <a:r>
              <a:rPr lang="en-US" sz="1600" dirty="0"/>
              <a:t> (</a:t>
            </a:r>
            <a:r>
              <a:rPr lang="en-US" sz="1600" dirty="0" err="1"/>
              <a:t>Darzalex</a:t>
            </a:r>
            <a:r>
              <a:rPr lang="en-US" sz="1600" baseline="30000" dirty="0" err="1"/>
              <a:t>TM</a:t>
            </a:r>
            <a:r>
              <a:rPr lang="en-US" sz="1600" dirty="0"/>
              <a:t>), </a:t>
            </a:r>
            <a:r>
              <a:rPr lang="en-US" sz="1600" dirty="0" err="1"/>
              <a:t>ixazomib</a:t>
            </a:r>
            <a:r>
              <a:rPr lang="en-US" sz="1600" dirty="0"/>
              <a:t> citrate (</a:t>
            </a:r>
            <a:r>
              <a:rPr lang="en-US" sz="1600" dirty="0" err="1"/>
              <a:t>Ninlaro</a:t>
            </a:r>
            <a:r>
              <a:rPr lang="en-US" sz="1600" dirty="0"/>
              <a:t>®), </a:t>
            </a:r>
            <a:r>
              <a:rPr lang="en-US" sz="1600" dirty="0" err="1"/>
              <a:t>elotuzumub</a:t>
            </a:r>
            <a:r>
              <a:rPr lang="en-US" sz="1600" dirty="0"/>
              <a:t> (</a:t>
            </a:r>
            <a:r>
              <a:rPr lang="en-US" sz="1600" dirty="0" err="1"/>
              <a:t>Empliciti</a:t>
            </a:r>
            <a:r>
              <a:rPr lang="en-US" sz="1600" baseline="30000" dirty="0" err="1"/>
              <a:t>TM</a:t>
            </a:r>
            <a:r>
              <a:rPr lang="en-US" sz="1600" dirty="0"/>
              <a:t>)</a:t>
            </a:r>
          </a:p>
          <a:p>
            <a:r>
              <a:rPr lang="en-US" sz="1600" dirty="0"/>
              <a:t> </a:t>
            </a:r>
          </a:p>
          <a:p>
            <a:r>
              <a:rPr lang="en-US" sz="1600" b="1" dirty="0" err="1"/>
              <a:t>Myelodysplastic</a:t>
            </a:r>
            <a:r>
              <a:rPr lang="en-US" sz="1600" b="1" dirty="0"/>
              <a:t>/</a:t>
            </a:r>
            <a:r>
              <a:rPr lang="en-US" sz="1600" b="1" dirty="0" err="1"/>
              <a:t>myeloproliferative</a:t>
            </a:r>
            <a:r>
              <a:rPr lang="en-US" sz="1600" b="1" dirty="0"/>
              <a:t> disorders:</a:t>
            </a:r>
            <a:r>
              <a:rPr lang="en-US" sz="1600" dirty="0"/>
              <a:t> </a:t>
            </a:r>
            <a:r>
              <a:rPr lang="en-US" sz="1600" dirty="0" err="1"/>
              <a:t>Imatinib</a:t>
            </a:r>
            <a:r>
              <a:rPr lang="en-US" sz="1600" dirty="0"/>
              <a:t> </a:t>
            </a:r>
            <a:r>
              <a:rPr lang="en-US" sz="1600" dirty="0" err="1"/>
              <a:t>mesylate</a:t>
            </a:r>
            <a:r>
              <a:rPr lang="en-US" sz="1600" dirty="0"/>
              <a:t> (</a:t>
            </a:r>
            <a:r>
              <a:rPr lang="en-US" sz="1600" dirty="0" err="1"/>
              <a:t>Gleevec</a:t>
            </a:r>
            <a:r>
              <a:rPr lang="en-US" sz="1600" dirty="0"/>
              <a:t>®), </a:t>
            </a:r>
            <a:r>
              <a:rPr lang="en-US" sz="1600" dirty="0" err="1"/>
              <a:t>ruxolitinib</a:t>
            </a:r>
            <a:r>
              <a:rPr lang="en-US" sz="1600" dirty="0"/>
              <a:t> phosphate (</a:t>
            </a:r>
            <a:r>
              <a:rPr lang="en-US" sz="1600" dirty="0" err="1"/>
              <a:t>lakafi</a:t>
            </a:r>
            <a:r>
              <a:rPr lang="en-US" sz="1600" dirty="0"/>
              <a:t>®)</a:t>
            </a:r>
          </a:p>
          <a:p>
            <a:r>
              <a:rPr lang="en-US" sz="1600" b="1" dirty="0"/>
              <a:t> </a:t>
            </a:r>
            <a:endParaRPr lang="en-US" sz="1600" dirty="0"/>
          </a:p>
          <a:p>
            <a:r>
              <a:rPr lang="en-US" sz="1600" b="1" dirty="0" err="1"/>
              <a:t>Neuroblastoma</a:t>
            </a:r>
            <a:r>
              <a:rPr lang="en-US" sz="1600" b="1" dirty="0"/>
              <a:t>:</a:t>
            </a:r>
            <a:r>
              <a:rPr lang="en-US" sz="1600" dirty="0"/>
              <a:t> </a:t>
            </a:r>
            <a:r>
              <a:rPr lang="en-US" sz="1600" dirty="0" err="1"/>
              <a:t>Dinuruximab</a:t>
            </a:r>
            <a:r>
              <a:rPr lang="en-US" sz="1600" dirty="0"/>
              <a:t> (</a:t>
            </a:r>
            <a:r>
              <a:rPr lang="en-US" sz="1600" dirty="0" err="1"/>
              <a:t>Unituxin</a:t>
            </a:r>
            <a:r>
              <a:rPr lang="en-US" sz="1600" dirty="0"/>
              <a:t> </a:t>
            </a:r>
            <a:r>
              <a:rPr lang="en-US" sz="1600" baseline="30000" dirty="0"/>
              <a:t>TM</a:t>
            </a:r>
            <a:r>
              <a:rPr lang="en-US" sz="1600" dirty="0"/>
              <a:t>)</a:t>
            </a:r>
          </a:p>
          <a:p>
            <a:r>
              <a:rPr lang="en-US" sz="1600" dirty="0"/>
              <a:t> </a:t>
            </a:r>
          </a:p>
          <a:p>
            <a:r>
              <a:rPr lang="en-US" sz="1600" b="1" dirty="0"/>
              <a:t>Ovarian epithelial/fallopian tube/primary peritoneal cancers:</a:t>
            </a:r>
            <a:r>
              <a:rPr lang="en-US" sz="1600" dirty="0"/>
              <a:t>   </a:t>
            </a:r>
            <a:r>
              <a:rPr lang="en-US" sz="1600" dirty="0" err="1"/>
              <a:t>Bevacizumab</a:t>
            </a:r>
            <a:r>
              <a:rPr lang="en-US" sz="1600" dirty="0"/>
              <a:t> (</a:t>
            </a:r>
            <a:r>
              <a:rPr lang="en-US" sz="1600" dirty="0" err="1"/>
              <a:t>Avastin</a:t>
            </a:r>
            <a:r>
              <a:rPr lang="en-US" sz="1600" dirty="0"/>
              <a:t>®), </a:t>
            </a:r>
            <a:r>
              <a:rPr lang="en-US" sz="1600" dirty="0" err="1"/>
              <a:t>olaparib</a:t>
            </a:r>
            <a:r>
              <a:rPr lang="en-US" sz="1600" dirty="0"/>
              <a:t> (</a:t>
            </a:r>
            <a:r>
              <a:rPr lang="en-US" sz="1600" dirty="0" err="1"/>
              <a:t>Lynparza</a:t>
            </a:r>
            <a:r>
              <a:rPr lang="en-US" sz="1600" baseline="30000" dirty="0" err="1"/>
              <a:t>TM</a:t>
            </a:r>
            <a:r>
              <a:rPr lang="en-US" sz="1600" dirty="0"/>
              <a:t>), </a:t>
            </a:r>
            <a:r>
              <a:rPr lang="en-US" sz="1600" dirty="0" err="1"/>
              <a:t>rucaparib</a:t>
            </a:r>
            <a:r>
              <a:rPr lang="en-US" sz="1600" dirty="0"/>
              <a:t> </a:t>
            </a:r>
            <a:r>
              <a:rPr lang="en-US" sz="1600" dirty="0" err="1"/>
              <a:t>camsylate</a:t>
            </a:r>
            <a:r>
              <a:rPr lang="en-US" sz="1600" dirty="0"/>
              <a:t> (</a:t>
            </a:r>
            <a:r>
              <a:rPr lang="en-US" sz="1600" dirty="0" err="1"/>
              <a:t>Rubraca</a:t>
            </a:r>
            <a:r>
              <a:rPr lang="en-US" sz="1600" baseline="30000" dirty="0" err="1"/>
              <a:t>TM</a:t>
            </a:r>
            <a:r>
              <a:rPr lang="en-US" sz="1600" dirty="0"/>
              <a:t>), </a:t>
            </a:r>
            <a:r>
              <a:rPr lang="en-US" sz="1600" dirty="0" err="1"/>
              <a:t>niraparib</a:t>
            </a:r>
            <a:r>
              <a:rPr lang="en-US" sz="1600" dirty="0"/>
              <a:t> </a:t>
            </a:r>
            <a:r>
              <a:rPr lang="en-US" sz="1600" dirty="0" err="1"/>
              <a:t>tosylate</a:t>
            </a:r>
            <a:r>
              <a:rPr lang="en-US" sz="1600" dirty="0"/>
              <a:t> monohydrate(</a:t>
            </a:r>
            <a:r>
              <a:rPr lang="en-US" sz="1600" dirty="0" err="1"/>
              <a:t>Zejula</a:t>
            </a:r>
            <a:r>
              <a:rPr lang="en-US" sz="1600" baseline="30000" dirty="0" err="1"/>
              <a:t>TM</a:t>
            </a:r>
            <a:r>
              <a:rPr lang="en-US" sz="1600" dirty="0"/>
              <a:t>)</a:t>
            </a:r>
          </a:p>
          <a:p>
            <a:r>
              <a:rPr lang="en-US" sz="1600" dirty="0"/>
              <a:t> </a:t>
            </a:r>
          </a:p>
          <a:p>
            <a:r>
              <a:rPr lang="en-US" sz="1600" b="1" dirty="0"/>
              <a:t>Pancreatic cancer: </a:t>
            </a:r>
            <a:r>
              <a:rPr lang="en-US" sz="1600" dirty="0" err="1"/>
              <a:t>Erlotinib</a:t>
            </a:r>
            <a:r>
              <a:rPr lang="en-US" sz="1600" dirty="0"/>
              <a:t> (</a:t>
            </a:r>
            <a:r>
              <a:rPr lang="en-US" sz="1600" dirty="0" err="1"/>
              <a:t>Tarceva</a:t>
            </a:r>
            <a:r>
              <a:rPr lang="en-US" sz="1600" dirty="0"/>
              <a:t>®), </a:t>
            </a:r>
            <a:r>
              <a:rPr lang="en-US" sz="1600" dirty="0" err="1"/>
              <a:t>everolimus</a:t>
            </a:r>
            <a:r>
              <a:rPr lang="en-US" sz="1600" dirty="0"/>
              <a:t> (</a:t>
            </a:r>
            <a:r>
              <a:rPr lang="en-US" sz="1600" dirty="0" err="1"/>
              <a:t>Afinitor</a:t>
            </a:r>
            <a:r>
              <a:rPr lang="en-US" sz="1600" dirty="0"/>
              <a:t>®), </a:t>
            </a:r>
            <a:r>
              <a:rPr lang="en-US" sz="1600" dirty="0" err="1"/>
              <a:t>sunitinib</a:t>
            </a:r>
            <a:r>
              <a:rPr lang="en-US" sz="1600" dirty="0"/>
              <a:t> (</a:t>
            </a:r>
            <a:r>
              <a:rPr lang="en-US" sz="1600" dirty="0" err="1"/>
              <a:t>Sutent</a:t>
            </a:r>
            <a:r>
              <a:rPr lang="en-US" sz="1600" dirty="0"/>
              <a:t>®)</a:t>
            </a:r>
          </a:p>
          <a:p>
            <a:r>
              <a:rPr lang="en-US" sz="1600" i="1" dirty="0"/>
              <a:t> </a:t>
            </a:r>
            <a:endParaRPr lang="en-US" sz="1600" dirty="0"/>
          </a:p>
          <a:p>
            <a:r>
              <a:rPr lang="en-US" sz="1600" b="1" dirty="0"/>
              <a:t>Prostate cancer:</a:t>
            </a:r>
            <a:r>
              <a:rPr lang="en-US" sz="1600" dirty="0"/>
              <a:t>   </a:t>
            </a:r>
            <a:r>
              <a:rPr lang="en-US" sz="1600" dirty="0" err="1"/>
              <a:t>Cabazitaxel</a:t>
            </a:r>
            <a:r>
              <a:rPr lang="en-US" sz="1600" dirty="0"/>
              <a:t> (</a:t>
            </a:r>
            <a:r>
              <a:rPr lang="en-US" sz="1600" dirty="0" err="1"/>
              <a:t>Jevtana</a:t>
            </a:r>
            <a:r>
              <a:rPr lang="en-US" sz="1600" dirty="0"/>
              <a:t>®), </a:t>
            </a:r>
            <a:r>
              <a:rPr lang="en-US" sz="1600" dirty="0" err="1"/>
              <a:t>enzalutamide</a:t>
            </a:r>
            <a:r>
              <a:rPr lang="en-US" sz="1600" dirty="0"/>
              <a:t> (</a:t>
            </a:r>
            <a:r>
              <a:rPr lang="en-US" sz="1600" dirty="0" err="1"/>
              <a:t>Xofigo</a:t>
            </a:r>
            <a:r>
              <a:rPr lang="en-US" sz="1600" dirty="0"/>
              <a:t>®), </a:t>
            </a:r>
            <a:r>
              <a:rPr lang="en-US" sz="1600" dirty="0" err="1"/>
              <a:t>abiraterone</a:t>
            </a:r>
            <a:r>
              <a:rPr lang="en-US" sz="1600" dirty="0"/>
              <a:t> acetate (</a:t>
            </a:r>
            <a:r>
              <a:rPr lang="en-US" sz="1600" dirty="0" err="1"/>
              <a:t>Zytiga</a:t>
            </a:r>
            <a:r>
              <a:rPr lang="en-US" sz="1600" dirty="0"/>
              <a:t>®),          radium 223 dichloride (</a:t>
            </a:r>
            <a:r>
              <a:rPr lang="en-US" sz="1600" dirty="0" err="1"/>
              <a:t>Xofiqo</a:t>
            </a:r>
            <a:r>
              <a:rPr lang="en-US" sz="1600" dirty="0"/>
              <a:t>®)</a:t>
            </a:r>
          </a:p>
          <a:p>
            <a:r>
              <a:rPr lang="en-US" sz="1600" dirty="0"/>
              <a:t> </a:t>
            </a:r>
          </a:p>
          <a:p>
            <a:r>
              <a:rPr lang="en-US" sz="1600" b="1" dirty="0"/>
              <a:t>Skin cancer:</a:t>
            </a:r>
            <a:r>
              <a:rPr lang="en-US" sz="1600" dirty="0"/>
              <a:t>   </a:t>
            </a:r>
            <a:r>
              <a:rPr lang="en-US" sz="1600" dirty="0" err="1"/>
              <a:t>Vismodegib</a:t>
            </a:r>
            <a:r>
              <a:rPr lang="en-US" sz="1600" dirty="0"/>
              <a:t> (</a:t>
            </a:r>
            <a:r>
              <a:rPr lang="en-US" sz="1600" dirty="0" err="1"/>
              <a:t>Erivedge</a:t>
            </a:r>
            <a:r>
              <a:rPr lang="en-US" sz="1600" dirty="0"/>
              <a:t>®), </a:t>
            </a:r>
            <a:r>
              <a:rPr lang="en-US" sz="1600" dirty="0" err="1"/>
              <a:t>sonidegib</a:t>
            </a:r>
            <a:r>
              <a:rPr lang="en-US" sz="1600" dirty="0"/>
              <a:t> (</a:t>
            </a:r>
            <a:r>
              <a:rPr lang="en-US" sz="1600" dirty="0" err="1"/>
              <a:t>Odomzo</a:t>
            </a:r>
            <a:r>
              <a:rPr lang="en-US" sz="1600" dirty="0"/>
              <a:t>®), </a:t>
            </a:r>
            <a:r>
              <a:rPr lang="en-US" sz="1600" dirty="0" err="1"/>
              <a:t>ipilimumab</a:t>
            </a:r>
            <a:r>
              <a:rPr lang="en-US" sz="1600" dirty="0"/>
              <a:t> (</a:t>
            </a:r>
            <a:r>
              <a:rPr lang="en-US" sz="1600" dirty="0" err="1"/>
              <a:t>Yervoy</a:t>
            </a:r>
            <a:r>
              <a:rPr lang="en-US" sz="1600" dirty="0"/>
              <a:t>®), </a:t>
            </a:r>
            <a:r>
              <a:rPr lang="en-US" sz="1600" dirty="0" err="1"/>
              <a:t>vemurafenib</a:t>
            </a:r>
            <a:r>
              <a:rPr lang="en-US" sz="1600" dirty="0"/>
              <a:t> (</a:t>
            </a:r>
            <a:r>
              <a:rPr lang="en-US" sz="1600" dirty="0" err="1"/>
              <a:t>Zelboraf</a:t>
            </a:r>
            <a:r>
              <a:rPr lang="en-US" sz="1600" dirty="0"/>
              <a:t>®), </a:t>
            </a:r>
            <a:r>
              <a:rPr lang="en-US" sz="1600" dirty="0" err="1"/>
              <a:t>trametinib</a:t>
            </a:r>
            <a:r>
              <a:rPr lang="en-US" sz="1600" dirty="0"/>
              <a:t> (</a:t>
            </a:r>
            <a:r>
              <a:rPr lang="en-US" sz="1600" dirty="0" err="1"/>
              <a:t>Mekinist</a:t>
            </a:r>
            <a:r>
              <a:rPr lang="en-US" sz="1600" dirty="0"/>
              <a:t>®), </a:t>
            </a:r>
            <a:r>
              <a:rPr lang="en-US" sz="1600" dirty="0" err="1"/>
              <a:t>dabrafenib</a:t>
            </a:r>
            <a:r>
              <a:rPr lang="en-US" sz="1600" dirty="0"/>
              <a:t> (</a:t>
            </a:r>
            <a:r>
              <a:rPr lang="en-US" sz="1600" dirty="0" err="1"/>
              <a:t>Tafinlar</a:t>
            </a:r>
            <a:r>
              <a:rPr lang="en-US" sz="1600" dirty="0"/>
              <a:t>®), </a:t>
            </a:r>
            <a:r>
              <a:rPr lang="en-US" sz="1600" dirty="0" err="1"/>
              <a:t>pembrolizumab</a:t>
            </a:r>
            <a:r>
              <a:rPr lang="en-US" sz="1600" dirty="0"/>
              <a:t> (</a:t>
            </a:r>
            <a:r>
              <a:rPr lang="en-US" sz="1600" dirty="0" err="1"/>
              <a:t>Keytruda</a:t>
            </a:r>
            <a:r>
              <a:rPr lang="en-US" sz="1600" dirty="0"/>
              <a:t>®), </a:t>
            </a:r>
            <a:r>
              <a:rPr lang="en-US" sz="1600" dirty="0" err="1"/>
              <a:t>nivolumab</a:t>
            </a:r>
            <a:r>
              <a:rPr lang="en-US" sz="1600" dirty="0"/>
              <a:t> (</a:t>
            </a:r>
            <a:r>
              <a:rPr lang="en-US" sz="1600" dirty="0" err="1"/>
              <a:t>Opdivo</a:t>
            </a:r>
            <a:r>
              <a:rPr lang="en-US" sz="1600" dirty="0"/>
              <a:t>®), </a:t>
            </a:r>
            <a:r>
              <a:rPr lang="en-US" sz="1600" dirty="0" err="1"/>
              <a:t>cobimetinib</a:t>
            </a:r>
            <a:r>
              <a:rPr lang="en-US" sz="1600" dirty="0"/>
              <a:t> (</a:t>
            </a:r>
            <a:r>
              <a:rPr lang="en-US" sz="1600" dirty="0" err="1"/>
              <a:t>Cotellic</a:t>
            </a:r>
            <a:r>
              <a:rPr lang="en-US" sz="1600" baseline="30000" dirty="0" err="1"/>
              <a:t>TM</a:t>
            </a:r>
            <a:r>
              <a:rPr lang="en-US" sz="1600" dirty="0"/>
              <a:t>), </a:t>
            </a:r>
            <a:r>
              <a:rPr lang="en-US" sz="1600" dirty="0" err="1"/>
              <a:t>alitretinoin</a:t>
            </a:r>
            <a:r>
              <a:rPr lang="en-US" sz="1600" dirty="0"/>
              <a:t> (</a:t>
            </a:r>
            <a:r>
              <a:rPr lang="en-US" sz="1600" dirty="0" err="1"/>
              <a:t>Panretin</a:t>
            </a:r>
            <a:r>
              <a:rPr lang="en-US" sz="1600" dirty="0"/>
              <a:t>®), </a:t>
            </a:r>
            <a:r>
              <a:rPr lang="en-US" sz="1600" dirty="0" err="1"/>
              <a:t>avelumab</a:t>
            </a:r>
            <a:r>
              <a:rPr lang="en-US" sz="1600" dirty="0"/>
              <a:t> (</a:t>
            </a:r>
            <a:r>
              <a:rPr lang="en-US" sz="1600" dirty="0" err="1"/>
              <a:t>Bavencio</a:t>
            </a:r>
            <a:r>
              <a:rPr lang="en-US" sz="1600" dirty="0"/>
              <a:t>®)</a:t>
            </a:r>
          </a:p>
          <a:p>
            <a:r>
              <a:rPr lang="en-US" sz="1600" dirty="0"/>
              <a:t> </a:t>
            </a:r>
          </a:p>
          <a:p>
            <a:r>
              <a:rPr lang="en-US" sz="1600" b="1" dirty="0"/>
              <a:t>Soft tissue sarcoma:</a:t>
            </a:r>
            <a:r>
              <a:rPr lang="en-US" sz="1600" dirty="0"/>
              <a:t> </a:t>
            </a:r>
            <a:r>
              <a:rPr lang="en-US" sz="1600" dirty="0" err="1"/>
              <a:t>Pazopanib</a:t>
            </a:r>
            <a:r>
              <a:rPr lang="en-US" sz="1600" dirty="0"/>
              <a:t> (</a:t>
            </a:r>
            <a:r>
              <a:rPr lang="en-US" sz="1600" dirty="0" err="1"/>
              <a:t>Votrient</a:t>
            </a:r>
            <a:r>
              <a:rPr lang="en-US" sz="1600" dirty="0"/>
              <a:t>®), </a:t>
            </a:r>
            <a:r>
              <a:rPr lang="en-US" sz="1600" dirty="0" err="1"/>
              <a:t>Olaratumab</a:t>
            </a:r>
            <a:r>
              <a:rPr lang="en-US" sz="1600" dirty="0"/>
              <a:t> (</a:t>
            </a:r>
            <a:r>
              <a:rPr lang="en-US" sz="1600" dirty="0" err="1"/>
              <a:t>Lartruvo</a:t>
            </a:r>
            <a:r>
              <a:rPr lang="en-US" sz="1600" baseline="30000" dirty="0" err="1"/>
              <a:t>TM</a:t>
            </a:r>
            <a:r>
              <a:rPr lang="en-US" sz="1600" dirty="0"/>
              <a:t>), </a:t>
            </a:r>
            <a:r>
              <a:rPr lang="en-US" sz="1600" dirty="0" err="1"/>
              <a:t>alitretinoin</a:t>
            </a:r>
            <a:r>
              <a:rPr lang="en-US" sz="1600" dirty="0"/>
              <a:t> (</a:t>
            </a:r>
            <a:r>
              <a:rPr lang="en-US" sz="1600" dirty="0" err="1"/>
              <a:t>Panretin</a:t>
            </a:r>
            <a:r>
              <a:rPr lang="en-US" sz="1600" dirty="0"/>
              <a:t>®)</a:t>
            </a:r>
          </a:p>
          <a:p>
            <a:r>
              <a:rPr lang="en-US" sz="1600" dirty="0"/>
              <a:t> </a:t>
            </a:r>
          </a:p>
          <a:p>
            <a:r>
              <a:rPr lang="en-US" sz="1600" b="1" dirty="0"/>
              <a:t>Systemic </a:t>
            </a:r>
            <a:r>
              <a:rPr lang="en-US" sz="1600" b="1" dirty="0" err="1"/>
              <a:t>mastocytosis</a:t>
            </a:r>
            <a:r>
              <a:rPr lang="en-US" sz="1600" b="1" dirty="0"/>
              <a:t>:</a:t>
            </a:r>
            <a:r>
              <a:rPr lang="en-US" sz="1600" dirty="0"/>
              <a:t>  </a:t>
            </a:r>
            <a:r>
              <a:rPr lang="en-US" sz="1600" dirty="0" err="1"/>
              <a:t>lmatinib</a:t>
            </a:r>
            <a:r>
              <a:rPr lang="en-US" sz="1600" dirty="0"/>
              <a:t>  </a:t>
            </a:r>
            <a:r>
              <a:rPr lang="en-US" sz="1600" dirty="0" err="1"/>
              <a:t>mesylate</a:t>
            </a:r>
            <a:r>
              <a:rPr lang="en-US" sz="1600" dirty="0"/>
              <a:t> (</a:t>
            </a:r>
            <a:r>
              <a:rPr lang="en-US" sz="1600" dirty="0" err="1"/>
              <a:t>Gleevec</a:t>
            </a:r>
            <a:r>
              <a:rPr lang="en-US" sz="1600" dirty="0"/>
              <a:t>®),  </a:t>
            </a:r>
            <a:r>
              <a:rPr lang="en-US" sz="1600" dirty="0" err="1"/>
              <a:t>midostaurin</a:t>
            </a:r>
            <a:r>
              <a:rPr lang="en-US" sz="1600" dirty="0"/>
              <a:t> (</a:t>
            </a:r>
            <a:r>
              <a:rPr lang="en-US" sz="1600" dirty="0" err="1"/>
              <a:t>Rydapt</a:t>
            </a:r>
            <a:r>
              <a:rPr lang="en-US" sz="1600" dirty="0"/>
              <a:t>®)</a:t>
            </a:r>
          </a:p>
          <a:p>
            <a:r>
              <a:rPr lang="en-US" sz="1600" dirty="0"/>
              <a:t> </a:t>
            </a:r>
          </a:p>
          <a:p>
            <a:r>
              <a:rPr lang="en-US" sz="1600" b="1" dirty="0"/>
              <a:t>Thyroid cancer:</a:t>
            </a:r>
            <a:r>
              <a:rPr lang="en-US" sz="1600" dirty="0"/>
              <a:t>  </a:t>
            </a:r>
            <a:r>
              <a:rPr lang="en-US" sz="1600" dirty="0" err="1"/>
              <a:t>Cabozantinib</a:t>
            </a:r>
            <a:r>
              <a:rPr lang="en-US" sz="1600" dirty="0"/>
              <a:t> (</a:t>
            </a:r>
            <a:r>
              <a:rPr lang="en-US" sz="1600" dirty="0" err="1"/>
              <a:t>Cometriq</a:t>
            </a:r>
            <a:r>
              <a:rPr lang="en-US" sz="1600" dirty="0"/>
              <a:t>®), </a:t>
            </a:r>
            <a:r>
              <a:rPr lang="en-US" sz="1600" dirty="0" err="1"/>
              <a:t>vandetanib</a:t>
            </a:r>
            <a:r>
              <a:rPr lang="en-US" sz="1600" dirty="0"/>
              <a:t> (</a:t>
            </a:r>
            <a:r>
              <a:rPr lang="en-US" sz="1600" dirty="0" err="1"/>
              <a:t>Caprelsa</a:t>
            </a:r>
            <a:r>
              <a:rPr lang="en-US" sz="1600" dirty="0"/>
              <a:t>®), </a:t>
            </a:r>
            <a:r>
              <a:rPr lang="en-US" sz="1600" dirty="0" err="1"/>
              <a:t>sorafenib</a:t>
            </a:r>
            <a:r>
              <a:rPr lang="en-US" sz="1600" dirty="0"/>
              <a:t> (</a:t>
            </a:r>
            <a:r>
              <a:rPr lang="en-US" sz="1600" dirty="0" err="1"/>
              <a:t>Nexavar</a:t>
            </a:r>
            <a:r>
              <a:rPr lang="en-US" sz="1600" dirty="0"/>
              <a:t>®), </a:t>
            </a:r>
            <a:r>
              <a:rPr lang="en-US" sz="1600" dirty="0" err="1"/>
              <a:t>lenvatinib</a:t>
            </a:r>
            <a:r>
              <a:rPr lang="en-US" sz="1600" dirty="0"/>
              <a:t> </a:t>
            </a:r>
            <a:r>
              <a:rPr lang="en-US" sz="1600" dirty="0" err="1"/>
              <a:t>mesylate</a:t>
            </a:r>
            <a:r>
              <a:rPr lang="en-US" sz="1600" dirty="0"/>
              <a:t> (</a:t>
            </a:r>
            <a:r>
              <a:rPr lang="en-US" sz="1600" dirty="0" err="1"/>
              <a:t>Lenvima</a:t>
            </a:r>
            <a:r>
              <a:rPr lang="en-US" sz="1600" dirty="0"/>
              <a:t>®)</a:t>
            </a:r>
          </a:p>
          <a:p>
            <a:r>
              <a:rPr lang="en-US" sz="1600" dirty="0"/>
              <a:t> </a:t>
            </a:r>
          </a:p>
          <a:p>
            <a:endParaRPr lang="en-US" sz="1600" dirty="0"/>
          </a:p>
        </p:txBody>
      </p:sp>
    </p:spTree>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686800" cy="6247864"/>
          </a:xfrm>
          <a:prstGeom prst="rect">
            <a:avLst/>
          </a:prstGeom>
          <a:noFill/>
        </p:spPr>
        <p:txBody>
          <a:bodyPr wrap="square" rtlCol="0">
            <a:spAutoFit/>
          </a:bodyPr>
          <a:lstStyle/>
          <a:p>
            <a:pPr algn="just"/>
            <a:r>
              <a:rPr lang="en-US" sz="1600" b="1" dirty="0"/>
              <a:t>Where can I find information about clinical trials of targeted therapies?</a:t>
            </a:r>
            <a:endParaRPr lang="en-US" sz="1600" dirty="0"/>
          </a:p>
          <a:p>
            <a:pPr algn="just"/>
            <a:r>
              <a:rPr lang="en-US" sz="1600" dirty="0"/>
              <a:t> </a:t>
            </a:r>
          </a:p>
          <a:p>
            <a:pPr algn="just"/>
            <a:r>
              <a:rPr lang="en-US" sz="1600" dirty="0" smtClean="0"/>
              <a:t>	Both </a:t>
            </a:r>
            <a:r>
              <a:rPr lang="en-US" sz="1600" dirty="0"/>
              <a:t>FDA-approved and experimental targeted therapies for specific types of cancer are being studied in clinical trials. Descriptions of ongoing clinical trials that are testing types of targeted therapies in cancer patients can be accessed by searching NCI's list of cancer clinical trials.  NCI's list of cancer clinical trials includes all NCI-supported clinical trials that are taking place across the United States and Canada and around the world. For information about other ways to search the list, see Help Finding NCI-Supported Clinical Trials.</a:t>
            </a:r>
          </a:p>
          <a:p>
            <a:pPr algn="just"/>
            <a:r>
              <a:rPr lang="en-US" sz="1600" dirty="0"/>
              <a:t> </a:t>
            </a:r>
          </a:p>
          <a:p>
            <a:pPr algn="just"/>
            <a:r>
              <a:rPr lang="en-US" sz="1600" b="1" dirty="0"/>
              <a:t> </a:t>
            </a:r>
            <a:endParaRPr lang="en-US" sz="1600" dirty="0"/>
          </a:p>
          <a:p>
            <a:pPr algn="just"/>
            <a:r>
              <a:rPr lang="en-US" sz="1600" b="1" dirty="0"/>
              <a:t>Conclusions</a:t>
            </a:r>
            <a:endParaRPr lang="en-US" sz="1600" dirty="0"/>
          </a:p>
          <a:p>
            <a:pPr algn="just"/>
            <a:r>
              <a:rPr lang="en-US" sz="1600" dirty="0"/>
              <a:t> </a:t>
            </a:r>
          </a:p>
          <a:p>
            <a:pPr algn="just"/>
            <a:r>
              <a:rPr lang="en-US" sz="1600" dirty="0" smtClean="0"/>
              <a:t>	Since </a:t>
            </a:r>
            <a:r>
              <a:rPr lang="en-US" sz="1600" dirty="0"/>
              <a:t>the first identification of CSCs in leukemia, the important roles of CSCs in cancer</a:t>
            </a:r>
          </a:p>
          <a:p>
            <a:pPr algn="just"/>
            <a:r>
              <a:rPr lang="en-US" sz="1600" dirty="0"/>
              <a:t>progression, metastasis, and relapse as well as drug resistance have been increasingly recognized. Eradication of CSCs by targeting the key signaling pathways underlying CSC's </a:t>
            </a:r>
            <a:r>
              <a:rPr lang="en-US" sz="1600" dirty="0" err="1"/>
              <a:t>stemness</a:t>
            </a:r>
            <a:r>
              <a:rPr lang="en-US" sz="1600" dirty="0"/>
              <a:t> and function represents a promising approach in cancer treatment. In this review, we mainly </a:t>
            </a:r>
            <a:r>
              <a:rPr lang="en-US" sz="1600" dirty="0" err="1"/>
              <a:t>sumnrarized</a:t>
            </a:r>
            <a:r>
              <a:rPr lang="en-US" sz="1600" dirty="0"/>
              <a:t> the three critical evolutionarily conserved pathways (</a:t>
            </a:r>
            <a:r>
              <a:rPr lang="en-US" sz="1600" dirty="0" err="1"/>
              <a:t>Wnt</a:t>
            </a:r>
            <a:r>
              <a:rPr lang="en-US" sz="1600" dirty="0"/>
              <a:t>, HH, and Notch signaling) in CSCs and potential therapies targeting these pathways for cancer treatment. To date, numerous agents have been developed to specifically target each of these pathways for cancer treatments. Nevertheless, it has been recognized that the signaling pathways </a:t>
            </a:r>
            <a:r>
              <a:rPr lang="en-US" sz="1600" dirty="0" err="1"/>
              <a:t>lnay</a:t>
            </a:r>
            <a:r>
              <a:rPr lang="en-US" sz="1600" dirty="0"/>
              <a:t> interact with each other as a coordinated network to regulate CSC </a:t>
            </a:r>
            <a:r>
              <a:rPr lang="en-US" sz="1600" dirty="0" err="1"/>
              <a:t>stemness</a:t>
            </a:r>
            <a:r>
              <a:rPr lang="en-US" sz="1600" dirty="0"/>
              <a:t> and functions. Therefore, </a:t>
            </a:r>
            <a:r>
              <a:rPr lang="en-US" sz="1600" dirty="0" err="1"/>
              <a:t>urderstanding</a:t>
            </a:r>
            <a:r>
              <a:rPr lang="en-US" sz="1600" dirty="0"/>
              <a:t> the crosstalk among the signaling pathways in CSC regulation is critical for the development of therapies targeting CSCs.</a:t>
            </a:r>
          </a:p>
          <a:p>
            <a:pPr algn="just"/>
            <a:r>
              <a:rPr lang="en-US" sz="1600" dirty="0"/>
              <a:t> </a:t>
            </a:r>
          </a:p>
          <a:p>
            <a:pPr algn="just"/>
            <a:r>
              <a:rPr lang="en-US" sz="1600" b="1" dirty="0"/>
              <a:t> </a:t>
            </a:r>
            <a:endParaRPr lang="en-US" sz="1600" dirty="0"/>
          </a:p>
          <a:p>
            <a:pPr algn="just"/>
            <a:endParaRPr lang="en-US" sz="1600" dirty="0"/>
          </a:p>
        </p:txBody>
      </p:sp>
    </p:spTree>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
            <a:ext cx="8763000" cy="7232749"/>
          </a:xfrm>
          <a:prstGeom prst="rect">
            <a:avLst/>
          </a:prstGeom>
          <a:noFill/>
        </p:spPr>
        <p:txBody>
          <a:bodyPr wrap="square" rtlCol="0">
            <a:spAutoFit/>
          </a:bodyPr>
          <a:lstStyle/>
          <a:p>
            <a:r>
              <a:rPr lang="en-US" b="1" dirty="0"/>
              <a:t>References</a:t>
            </a:r>
            <a:endParaRPr lang="en-US" dirty="0"/>
          </a:p>
          <a:p>
            <a:r>
              <a:rPr lang="en-US" sz="1600" dirty="0"/>
              <a:t> </a:t>
            </a:r>
            <a:r>
              <a:rPr lang="en-US" sz="1600" dirty="0" smtClean="0"/>
              <a:t>1</a:t>
            </a:r>
            <a:r>
              <a:rPr lang="en-US" sz="1600" dirty="0"/>
              <a:t>. Flaherty KT, </a:t>
            </a:r>
            <a:r>
              <a:rPr lang="en-US" sz="1600" dirty="0" err="1"/>
              <a:t>Infante</a:t>
            </a:r>
            <a:r>
              <a:rPr lang="en-US" sz="1600" dirty="0"/>
              <a:t> JR, </a:t>
            </a:r>
            <a:r>
              <a:rPr lang="en-US" sz="1600" dirty="0" err="1"/>
              <a:t>Daud</a:t>
            </a:r>
            <a:r>
              <a:rPr lang="en-US" sz="1600" dirty="0"/>
              <a:t> A, et al. Combined BRAF and MEK inhibition in melanoma with BRAF V600 mutations. </a:t>
            </a:r>
            <a:r>
              <a:rPr lang="en-US" sz="1600" i="1" dirty="0"/>
              <a:t>New England </a:t>
            </a:r>
            <a:r>
              <a:rPr lang="en-US" sz="1600" i="1" dirty="0" err="1"/>
              <a:t>Journol</a:t>
            </a:r>
            <a:r>
              <a:rPr lang="en-US" sz="1600" i="1" dirty="0"/>
              <a:t> of Medicine </a:t>
            </a:r>
            <a:r>
              <a:rPr lang="en-US" sz="1600" dirty="0"/>
              <a:t>2012; 367(18): 1694-1703.  </a:t>
            </a:r>
          </a:p>
          <a:p>
            <a:r>
              <a:rPr lang="en-US" sz="1600" dirty="0"/>
              <a:t> </a:t>
            </a:r>
          </a:p>
          <a:p>
            <a:r>
              <a:rPr lang="en-US" sz="1600" dirty="0"/>
              <a:t>2. </a:t>
            </a:r>
            <a:r>
              <a:rPr lang="en-US" sz="1600" dirty="0" err="1"/>
              <a:t>Petrelli</a:t>
            </a:r>
            <a:r>
              <a:rPr lang="en-US" sz="1600" dirty="0"/>
              <a:t> F, </a:t>
            </a:r>
            <a:r>
              <a:rPr lang="en-US" sz="1600" dirty="0" err="1"/>
              <a:t>Borgonovo</a:t>
            </a:r>
            <a:r>
              <a:rPr lang="en-US" sz="1600" dirty="0"/>
              <a:t> K, </a:t>
            </a:r>
            <a:r>
              <a:rPr lang="en-US" sz="1600" dirty="0" err="1"/>
              <a:t>Cabiddu</a:t>
            </a:r>
            <a:r>
              <a:rPr lang="en-US" sz="1600" dirty="0"/>
              <a:t> M, </a:t>
            </a:r>
            <a:r>
              <a:rPr lang="en-US" sz="1600" dirty="0" err="1"/>
              <a:t>Lonati</a:t>
            </a:r>
            <a:r>
              <a:rPr lang="en-US" sz="1600" dirty="0"/>
              <a:t> V, </a:t>
            </a:r>
            <a:r>
              <a:rPr lang="en-US" sz="1600" dirty="0" err="1"/>
              <a:t>Barni</a:t>
            </a:r>
            <a:r>
              <a:rPr lang="en-US" sz="1600" dirty="0"/>
              <a:t> S. Relationship between skin rash and</a:t>
            </a:r>
          </a:p>
          <a:p>
            <a:r>
              <a:rPr lang="en-US" sz="1600" dirty="0"/>
              <a:t>outcome in non-small-cell lung cancer patients treated with anti-EGFR tyrosine </a:t>
            </a:r>
            <a:r>
              <a:rPr lang="en-US" sz="1600" dirty="0" err="1"/>
              <a:t>kinase</a:t>
            </a:r>
            <a:r>
              <a:rPr lang="en-US" sz="1600" dirty="0"/>
              <a:t> inhibitors:  A literature-based meta-analysis of 24 trials. </a:t>
            </a:r>
            <a:r>
              <a:rPr lang="en-US" sz="1600" i="1" dirty="0"/>
              <a:t>Lung Cancer</a:t>
            </a:r>
            <a:r>
              <a:rPr lang="en-US" sz="1600" dirty="0"/>
              <a:t> 2012; 78{1):8-15.</a:t>
            </a:r>
          </a:p>
          <a:p>
            <a:r>
              <a:rPr lang="en-US" sz="1600" dirty="0"/>
              <a:t> </a:t>
            </a:r>
          </a:p>
          <a:p>
            <a:r>
              <a:rPr lang="en-US" sz="1600" dirty="0"/>
              <a:t>3.</a:t>
            </a:r>
            <a:r>
              <a:rPr lang="en-US" sz="1600" u="sng" dirty="0"/>
              <a:t> </a:t>
            </a:r>
            <a:r>
              <a:rPr lang="en-US" sz="1600" dirty="0" err="1"/>
              <a:t>Cai</a:t>
            </a:r>
            <a:r>
              <a:rPr lang="en-US" sz="1600" dirty="0"/>
              <a:t> J, Ma H, Huang F, et al. Correlation of </a:t>
            </a:r>
            <a:r>
              <a:rPr lang="en-US" sz="1600" dirty="0" err="1"/>
              <a:t>bevacizumab</a:t>
            </a:r>
            <a:r>
              <a:rPr lang="en-US" sz="1600" dirty="0"/>
              <a:t>-induces hypertension and outcomes of metastatic colorectal cancer patients treated with </a:t>
            </a:r>
            <a:r>
              <a:rPr lang="en-US" sz="1600" dirty="0" err="1"/>
              <a:t>bevacizumab</a:t>
            </a:r>
            <a:r>
              <a:rPr lang="en-US" sz="1600" dirty="0"/>
              <a:t>: a systematic review and </a:t>
            </a:r>
            <a:r>
              <a:rPr lang="en-US" sz="1600" dirty="0" err="1"/>
              <a:t>metaanalysis</a:t>
            </a:r>
            <a:r>
              <a:rPr lang="en-US" sz="1600" dirty="0"/>
              <a:t>. </a:t>
            </a:r>
            <a:r>
              <a:rPr lang="en-US" sz="1600" i="1" dirty="0"/>
              <a:t>World Journal of Surgical Oncology</a:t>
            </a:r>
            <a:r>
              <a:rPr lang="en-US" sz="1600" dirty="0"/>
              <a:t> 2013; 1 1:306. </a:t>
            </a:r>
          </a:p>
          <a:p>
            <a:r>
              <a:rPr lang="en-US" sz="1600" dirty="0"/>
              <a:t> </a:t>
            </a:r>
          </a:p>
          <a:p>
            <a:r>
              <a:rPr lang="en-US" sz="1600" dirty="0"/>
              <a:t>4. Gore L, </a:t>
            </a:r>
            <a:r>
              <a:rPr lang="en-US" sz="1600" dirty="0" err="1"/>
              <a:t>DeGregori</a:t>
            </a:r>
            <a:r>
              <a:rPr lang="en-US" sz="1600" dirty="0"/>
              <a:t> J, Porter CC. Targeting developmental pathways in children with cancer: what price success? </a:t>
            </a:r>
            <a:r>
              <a:rPr lang="en-US" sz="1600" i="1" dirty="0"/>
              <a:t>Lancet Oncology</a:t>
            </a:r>
            <a:r>
              <a:rPr lang="en-US" sz="1600" dirty="0"/>
              <a:t> 2013; 4(2) :e70-78. </a:t>
            </a:r>
          </a:p>
          <a:p>
            <a:r>
              <a:rPr lang="en-US" sz="1600" dirty="0"/>
              <a:t> </a:t>
            </a:r>
          </a:p>
          <a:p>
            <a:r>
              <a:rPr lang="en-US" sz="1600" dirty="0"/>
              <a:t>5. T. </a:t>
            </a:r>
            <a:r>
              <a:rPr lang="en-US" sz="1600" dirty="0" err="1"/>
              <a:t>Lapidot</a:t>
            </a:r>
            <a:r>
              <a:rPr lang="en-US" sz="1600" dirty="0"/>
              <a:t>, C. </a:t>
            </a:r>
            <a:r>
              <a:rPr lang="en-US" sz="1600" dirty="0" err="1"/>
              <a:t>Sirard</a:t>
            </a:r>
            <a:r>
              <a:rPr lang="en-US" sz="1600" dirty="0"/>
              <a:t>, J. </a:t>
            </a:r>
            <a:r>
              <a:rPr lang="en-US" sz="1600" dirty="0" err="1"/>
              <a:t>Vorrnoor</a:t>
            </a:r>
            <a:r>
              <a:rPr lang="en-US" sz="1600" dirty="0"/>
              <a:t> et al., “A cell initiating human acute myeloid </a:t>
            </a:r>
            <a:r>
              <a:rPr lang="en-US" sz="1600" dirty="0" err="1"/>
              <a:t>leukaemia</a:t>
            </a:r>
            <a:endParaRPr lang="en-US" sz="1600" dirty="0"/>
          </a:p>
          <a:p>
            <a:r>
              <a:rPr lang="en-US" sz="1600" dirty="0"/>
              <a:t>after transplantation into SCID mice," Nature, vol. 367 , no. 6464, pp. 645-648, 1994. </a:t>
            </a:r>
          </a:p>
          <a:p>
            <a:r>
              <a:rPr lang="en-US" sz="1600" dirty="0"/>
              <a:t> </a:t>
            </a:r>
          </a:p>
          <a:p>
            <a:r>
              <a:rPr lang="en-US" sz="1600" dirty="0"/>
              <a:t>6. D. Bonnet and J. E,. Dick, 'Human acute myeloid leukemia is organized as a hierarchy that</a:t>
            </a:r>
          </a:p>
          <a:p>
            <a:r>
              <a:rPr lang="en-US" sz="1600" dirty="0"/>
              <a:t>originates from a primitive hematopoietic cell," Nature Medicine, vol. 3 , no.7 , pp.730-737 ,</a:t>
            </a:r>
          </a:p>
          <a:p>
            <a:r>
              <a:rPr lang="en-US" sz="1600" dirty="0"/>
              <a:t>1997</a:t>
            </a:r>
          </a:p>
          <a:p>
            <a:r>
              <a:rPr lang="en-US" sz="1600" dirty="0"/>
              <a:t> </a:t>
            </a:r>
          </a:p>
          <a:p>
            <a:r>
              <a:rPr lang="en-US" sz="1600" dirty="0"/>
              <a:t>7. S K Singh, C. Hawkins, I. D. Clarke et al., '</a:t>
            </a:r>
            <a:r>
              <a:rPr lang="en-US" sz="1600" dirty="0" err="1"/>
              <a:t>ldentification</a:t>
            </a:r>
            <a:r>
              <a:rPr lang="en-US" sz="1600" dirty="0"/>
              <a:t> of human brain </a:t>
            </a:r>
            <a:r>
              <a:rPr lang="en-US" sz="1600" dirty="0" err="1"/>
              <a:t>tumour</a:t>
            </a:r>
            <a:r>
              <a:rPr lang="en-US" sz="1600" dirty="0"/>
              <a:t> initiating</a:t>
            </a:r>
          </a:p>
          <a:p>
            <a:r>
              <a:rPr lang="en-US" sz="1600" dirty="0"/>
              <a:t>cells, "Nature, </a:t>
            </a:r>
            <a:r>
              <a:rPr lang="en-US" sz="1600" dirty="0" err="1"/>
              <a:t>voI</a:t>
            </a:r>
            <a:r>
              <a:rPr lang="en-US" sz="1600" dirty="0"/>
              <a:t>. 432, no. 7015, pp. 396-401, 2004. </a:t>
            </a:r>
          </a:p>
          <a:p>
            <a:r>
              <a:rPr lang="en-US" sz="1600" dirty="0"/>
              <a:t> </a:t>
            </a:r>
          </a:p>
          <a:p>
            <a:r>
              <a:rPr lang="en-US" sz="1600" dirty="0"/>
              <a:t>8. D. Fang, T. K. Nguyen, K. </a:t>
            </a:r>
            <a:r>
              <a:rPr lang="en-US" sz="1600" dirty="0" err="1"/>
              <a:t>Leishear</a:t>
            </a:r>
            <a:r>
              <a:rPr lang="en-US" sz="1600" dirty="0"/>
              <a:t> et al., 'A </a:t>
            </a:r>
            <a:r>
              <a:rPr lang="en-US" sz="1600" dirty="0" err="1"/>
              <a:t>tumorigenic</a:t>
            </a:r>
            <a:r>
              <a:rPr lang="en-US" sz="1600" dirty="0"/>
              <a:t> subpopulation with stem cell</a:t>
            </a:r>
          </a:p>
          <a:p>
            <a:r>
              <a:rPr lang="en-US" sz="1600" dirty="0"/>
              <a:t>properties in melanomas," Cancer Research, vol. 65 , no.20, pp. 9328-9337, 2005. </a:t>
            </a:r>
          </a:p>
          <a:p>
            <a:r>
              <a:rPr lang="en-US" sz="1600" dirty="0"/>
              <a:t> </a:t>
            </a:r>
          </a:p>
        </p:txBody>
      </p:sp>
    </p:spTree>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r>
              <a:rPr lang="en-US" sz="1600" dirty="0"/>
              <a:t>9. M. Al-Hajj, M. S. </a:t>
            </a:r>
            <a:r>
              <a:rPr lang="en-US" sz="1600" dirty="0" err="1"/>
              <a:t>Wicha</a:t>
            </a:r>
            <a:r>
              <a:rPr lang="en-US" sz="1600" dirty="0"/>
              <a:t>, A. Benito-Hernandez, S. J. Morrison, and M. F. Clarke, Prospective identification of </a:t>
            </a:r>
            <a:r>
              <a:rPr lang="en-US" sz="1600" dirty="0" err="1"/>
              <a:t>tumorigenic</a:t>
            </a:r>
            <a:r>
              <a:rPr lang="en-US" sz="1600" dirty="0"/>
              <a:t> breast cancer cells," Proceedings of the National</a:t>
            </a:r>
          </a:p>
          <a:p>
            <a:r>
              <a:rPr lang="en-US" sz="1600" dirty="0" err="1"/>
              <a:t>Acadenry</a:t>
            </a:r>
            <a:r>
              <a:rPr lang="en-US" sz="1600" dirty="0"/>
              <a:t> of Sciences of the United States of America, vol. 100, no.'/, pp. 3983-3988,</a:t>
            </a:r>
          </a:p>
          <a:p>
            <a:r>
              <a:rPr lang="en-US" sz="1600" dirty="0"/>
              <a:t>2003.</a:t>
            </a:r>
          </a:p>
          <a:p>
            <a:r>
              <a:rPr lang="en-US" sz="1600" dirty="0"/>
              <a:t> </a:t>
            </a:r>
          </a:p>
          <a:p>
            <a:r>
              <a:rPr lang="en-US" sz="1600" dirty="0"/>
              <a:t>10. S. Ma, K.-W. Chan, L. </a:t>
            </a:r>
            <a:r>
              <a:rPr lang="en-US" sz="1600" dirty="0" err="1"/>
              <a:t>Hu</a:t>
            </a:r>
            <a:r>
              <a:rPr lang="en-US" sz="1600" dirty="0"/>
              <a:t> et al., '</a:t>
            </a:r>
            <a:r>
              <a:rPr lang="en-US" sz="1600" dirty="0" err="1"/>
              <a:t>Tdentification</a:t>
            </a:r>
            <a:r>
              <a:rPr lang="en-US" sz="1600" dirty="0"/>
              <a:t> and characterization of </a:t>
            </a:r>
            <a:r>
              <a:rPr lang="en-US" sz="1600" dirty="0" err="1"/>
              <a:t>tumorigenic</a:t>
            </a:r>
            <a:r>
              <a:rPr lang="en-US" sz="1600" dirty="0"/>
              <a:t> liver</a:t>
            </a:r>
          </a:p>
          <a:p>
            <a:r>
              <a:rPr lang="en-US" sz="1600" dirty="0"/>
              <a:t>cancer </a:t>
            </a:r>
            <a:r>
              <a:rPr lang="en-US" sz="1600" dirty="0" err="1"/>
              <a:t>stenVprogenitor</a:t>
            </a:r>
            <a:r>
              <a:rPr lang="en-US" sz="1600" dirty="0"/>
              <a:t> cells," Gastroenterology, vol. 132, no. J, pp. 2542-2556,</a:t>
            </a:r>
          </a:p>
          <a:p>
            <a:r>
              <a:rPr lang="en-US" sz="1600" dirty="0"/>
              <a:t>2007.</a:t>
            </a:r>
          </a:p>
          <a:p>
            <a:r>
              <a:rPr lang="en-US" sz="1600" dirty="0"/>
              <a:t> </a:t>
            </a:r>
          </a:p>
          <a:p>
            <a:r>
              <a:rPr lang="en-US" sz="1600" dirty="0"/>
              <a:t> </a:t>
            </a:r>
            <a:r>
              <a:rPr lang="en-US" sz="1600" dirty="0" smtClean="0"/>
              <a:t>11</a:t>
            </a:r>
            <a:r>
              <a:rPr lang="en-US" sz="1600" dirty="0"/>
              <a:t>. </a:t>
            </a:r>
            <a:r>
              <a:rPr lang="en-US" sz="1600" dirty="0" err="1"/>
              <a:t>C.Li</a:t>
            </a:r>
            <a:r>
              <a:rPr lang="en-US" sz="1600" dirty="0"/>
              <a:t>, D. G. </a:t>
            </a:r>
            <a:r>
              <a:rPr lang="en-US" sz="1600" dirty="0" err="1"/>
              <a:t>Heidt</a:t>
            </a:r>
            <a:r>
              <a:rPr lang="en-US" sz="1600" dirty="0"/>
              <a:t>, P. </a:t>
            </a:r>
            <a:r>
              <a:rPr lang="en-US" sz="1600" dirty="0" err="1"/>
              <a:t>Dalerba</a:t>
            </a:r>
            <a:r>
              <a:rPr lang="en-US" sz="1600" dirty="0"/>
              <a:t> et al., "</a:t>
            </a:r>
            <a:r>
              <a:rPr lang="en-US" sz="1600" dirty="0" err="1"/>
              <a:t>ldentification</a:t>
            </a:r>
            <a:r>
              <a:rPr lang="en-US" sz="1600" dirty="0"/>
              <a:t> of pancreatic cancer stem cells," Cancer</a:t>
            </a:r>
          </a:p>
          <a:p>
            <a:r>
              <a:rPr lang="en-US" sz="1600" dirty="0"/>
              <a:t>Research, vol. 67, no.3, pp. 1030-1037, 2007. </a:t>
            </a:r>
          </a:p>
          <a:p>
            <a:r>
              <a:rPr lang="en-US" sz="1600" dirty="0"/>
              <a:t> </a:t>
            </a:r>
          </a:p>
          <a:p>
            <a:r>
              <a:rPr lang="en-US" sz="1600" dirty="0"/>
              <a:t>12. B.C. A. O'Brien, A. </a:t>
            </a:r>
            <a:r>
              <a:rPr lang="en-US" sz="1600" dirty="0" err="1"/>
              <a:t>Pollett</a:t>
            </a:r>
            <a:r>
              <a:rPr lang="en-US" sz="1600" dirty="0"/>
              <a:t>, S. </a:t>
            </a:r>
            <a:r>
              <a:rPr lang="en-US" sz="1600" dirty="0" err="1"/>
              <a:t>Gallinger</a:t>
            </a:r>
            <a:r>
              <a:rPr lang="en-US" sz="1600" dirty="0"/>
              <a:t>, and J. E. Dick, 'A human colon cancer cell capable of</a:t>
            </a:r>
          </a:p>
          <a:p>
            <a:r>
              <a:rPr lang="en-US" sz="1600" dirty="0"/>
              <a:t>initiating </a:t>
            </a:r>
            <a:r>
              <a:rPr lang="en-US" sz="1600" dirty="0" err="1"/>
              <a:t>tumour</a:t>
            </a:r>
            <a:r>
              <a:rPr lang="en-US" sz="1600" dirty="0"/>
              <a:t> growth in </a:t>
            </a:r>
            <a:r>
              <a:rPr lang="en-US" sz="1600" dirty="0" err="1"/>
              <a:t>immunodeficient</a:t>
            </a:r>
            <a:r>
              <a:rPr lang="en-US" sz="1600" dirty="0"/>
              <a:t> mice," Nature, vo|.445, no.7123, pp. 106-</a:t>
            </a:r>
          </a:p>
          <a:p>
            <a:r>
              <a:rPr lang="en-US" sz="1600" dirty="0"/>
              <a:t>110, 2007. '</a:t>
            </a:r>
          </a:p>
          <a:p>
            <a:r>
              <a:rPr lang="en-US" sz="1600" dirty="0"/>
              <a:t> </a:t>
            </a:r>
          </a:p>
          <a:p>
            <a:r>
              <a:rPr lang="en-US" sz="1600" dirty="0"/>
              <a:t>13. A. T. Collins, P. A. Berry, C. Hyde, M. J. </a:t>
            </a:r>
            <a:r>
              <a:rPr lang="en-US" sz="1600" dirty="0" err="1"/>
              <a:t>Stower</a:t>
            </a:r>
            <a:r>
              <a:rPr lang="en-US" sz="1600" dirty="0"/>
              <a:t>, and N. J. Maitland, “Prospective</a:t>
            </a:r>
          </a:p>
          <a:p>
            <a:r>
              <a:rPr lang="en-US" sz="1600" dirty="0"/>
              <a:t>identification of </a:t>
            </a:r>
            <a:r>
              <a:rPr lang="en-US" sz="1600" dirty="0" err="1"/>
              <a:t>tumorigenic</a:t>
            </a:r>
            <a:r>
              <a:rPr lang="en-US" sz="1600" dirty="0"/>
              <a:t> prostate cancer stem cells, "Cancer Research, vol. 65, no.23,</a:t>
            </a:r>
          </a:p>
          <a:p>
            <a:r>
              <a:rPr lang="en-US" sz="1600" dirty="0"/>
              <a:t>pp. 10946-10951, 2005.</a:t>
            </a:r>
          </a:p>
          <a:p>
            <a:r>
              <a:rPr lang="en-US" sz="1600" dirty="0"/>
              <a:t> </a:t>
            </a:r>
          </a:p>
          <a:p>
            <a:r>
              <a:rPr lang="en-US" sz="1600" dirty="0"/>
              <a:t>14. G. Liu, X. Yuan, Z. </a:t>
            </a:r>
            <a:r>
              <a:rPr lang="en-US" sz="1600" dirty="0" err="1"/>
              <a:t>Zeng</a:t>
            </a:r>
            <a:r>
              <a:rPr lang="en-US" sz="1600" dirty="0"/>
              <a:t> et al., 'Analysis of gene expression and </a:t>
            </a:r>
            <a:r>
              <a:rPr lang="en-US" sz="1600" dirty="0" err="1"/>
              <a:t>chemoresistance</a:t>
            </a:r>
            <a:r>
              <a:rPr lang="en-US" sz="1600" dirty="0"/>
              <a:t> of</a:t>
            </a:r>
          </a:p>
          <a:p>
            <a:r>
              <a:rPr lang="en-US" sz="1600" dirty="0"/>
              <a:t>CD133+ cancer stem cells in </a:t>
            </a:r>
            <a:r>
              <a:rPr lang="en-US" sz="1600" dirty="0" err="1"/>
              <a:t>glioblastoma</a:t>
            </a:r>
            <a:r>
              <a:rPr lang="en-US" sz="1600" dirty="0"/>
              <a:t>, "Molecular Cancer, vol. 5, article no. 67,</a:t>
            </a:r>
          </a:p>
          <a:p>
            <a:r>
              <a:rPr lang="en-US" sz="1600" dirty="0"/>
              <a:t>2006.</a:t>
            </a:r>
          </a:p>
          <a:p>
            <a:r>
              <a:rPr lang="en-US" sz="1600" dirty="0"/>
              <a:t> </a:t>
            </a:r>
          </a:p>
          <a:p>
            <a:r>
              <a:rPr lang="en-US" sz="1600" dirty="0"/>
              <a:t>15. C. Delude, '</a:t>
            </a:r>
            <a:r>
              <a:rPr lang="en-US" sz="1600" dirty="0" err="1"/>
              <a:t>Tumorigenesis</a:t>
            </a:r>
            <a:r>
              <a:rPr lang="en-US" sz="1600" dirty="0"/>
              <a:t>: testing ground for cancer stem cells, “Nature, vol. 480, no. 7377,</a:t>
            </a:r>
          </a:p>
          <a:p>
            <a:r>
              <a:rPr lang="en-US" sz="1600" dirty="0"/>
              <a:t>pp. S43-S45, 2011.</a:t>
            </a:r>
          </a:p>
          <a:p>
            <a:endParaRPr lang="en-US" sz="1600" dirty="0"/>
          </a:p>
        </p:txBody>
      </p:sp>
    </p:spTree>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763000" cy="6155531"/>
          </a:xfrm>
          <a:prstGeom prst="rect">
            <a:avLst/>
          </a:prstGeom>
          <a:noFill/>
        </p:spPr>
        <p:txBody>
          <a:bodyPr wrap="square" rtlCol="0">
            <a:spAutoFit/>
          </a:bodyPr>
          <a:lstStyle/>
          <a:p>
            <a:r>
              <a:rPr lang="en-US" sz="1600" dirty="0"/>
              <a:t>16. J. Chen, Y. Li, T.-S. Yu et al., “A restricted cell population propagates </a:t>
            </a:r>
            <a:r>
              <a:rPr lang="en-US" sz="1600" dirty="0" err="1"/>
              <a:t>glioblastoma</a:t>
            </a:r>
            <a:r>
              <a:rPr lang="en-US" sz="1600" dirty="0"/>
              <a:t> growth</a:t>
            </a:r>
          </a:p>
          <a:p>
            <a:r>
              <a:rPr lang="en-US" sz="1600" dirty="0"/>
              <a:t>after chemotherapy:” Nature, vol. 488, no. 7412, pp. 522-526, 2012.</a:t>
            </a:r>
          </a:p>
          <a:p>
            <a:r>
              <a:rPr lang="en-US" sz="1600" dirty="0"/>
              <a:t> </a:t>
            </a:r>
          </a:p>
          <a:p>
            <a:r>
              <a:rPr lang="en-US" sz="1600" dirty="0"/>
              <a:t>17.  N. D. </a:t>
            </a:r>
            <a:r>
              <a:rPr lang="en-US" sz="1600" dirty="0" err="1"/>
              <a:t>Marjanovic</a:t>
            </a:r>
            <a:r>
              <a:rPr lang="en-US" sz="1600" dirty="0"/>
              <a:t>, R. A. Weinberg, and C. L. </a:t>
            </a:r>
            <a:r>
              <a:rPr lang="en-US" sz="1600" dirty="0" err="1"/>
              <a:t>Chaffer,”Cell</a:t>
            </a:r>
            <a:r>
              <a:rPr lang="en-US" sz="1600" dirty="0"/>
              <a:t> plasticity and heterogeneity</a:t>
            </a:r>
          </a:p>
          <a:p>
            <a:r>
              <a:rPr lang="en-US" sz="1600" dirty="0"/>
              <a:t>cancer," Clinical Chemistry, vol. 59, no. 1, pp. 168-179,2013. </a:t>
            </a:r>
          </a:p>
          <a:p>
            <a:r>
              <a:rPr lang="en-US" sz="1600" dirty="0"/>
              <a:t> </a:t>
            </a:r>
          </a:p>
          <a:p>
            <a:r>
              <a:rPr lang="en-US" sz="1600" dirty="0"/>
              <a:t>18.  S. </a:t>
            </a:r>
            <a:r>
              <a:rPr lang="en-US" sz="1600" dirty="0" err="1"/>
              <a:t>Schwitalla</a:t>
            </a:r>
            <a:r>
              <a:rPr lang="en-US" sz="1600" dirty="0"/>
              <a:t>, “Tumor cell plasticity: the challenge to catch a moving target," Journal</a:t>
            </a:r>
          </a:p>
          <a:p>
            <a:r>
              <a:rPr lang="en-US" sz="1600" dirty="0"/>
              <a:t>Gastroenterology, </a:t>
            </a:r>
            <a:r>
              <a:rPr lang="en-US" sz="1600" dirty="0" err="1"/>
              <a:t>vo</a:t>
            </a:r>
            <a:r>
              <a:rPr lang="en-US" sz="1600" dirty="0"/>
              <a:t>|. 49, t7o. 4, pp. 618-627 , 2014. </a:t>
            </a:r>
          </a:p>
          <a:p>
            <a:r>
              <a:rPr lang="en-US" sz="1600" dirty="0"/>
              <a:t> </a:t>
            </a:r>
          </a:p>
          <a:p>
            <a:r>
              <a:rPr lang="en-US" sz="1600" dirty="0"/>
              <a:t>19.  R. M. </a:t>
            </a:r>
            <a:r>
              <a:rPr lang="en-US" sz="1600" dirty="0" err="1"/>
              <a:t>Bachoo</a:t>
            </a:r>
            <a:r>
              <a:rPr lang="en-US" sz="1600" dirty="0"/>
              <a:t>, E.A. Maher, K. L. </a:t>
            </a:r>
            <a:r>
              <a:rPr lang="en-US" sz="1600" dirty="0" err="1"/>
              <a:t>Ligon</a:t>
            </a:r>
            <a:r>
              <a:rPr lang="en-US" sz="1600" dirty="0"/>
              <a:t> et al., “Epidermal growth factor receptor and</a:t>
            </a:r>
          </a:p>
          <a:p>
            <a:r>
              <a:rPr lang="en-US" sz="1600" dirty="0"/>
              <a:t>Ink4a/</a:t>
            </a:r>
            <a:r>
              <a:rPr lang="en-US" sz="1600" dirty="0" err="1"/>
              <a:t>Arf</a:t>
            </a:r>
            <a:r>
              <a:rPr lang="en-US" sz="1600" dirty="0"/>
              <a:t>: convergent mechanisms governing terminal differentiation and transformation</a:t>
            </a:r>
          </a:p>
          <a:p>
            <a:r>
              <a:rPr lang="en-US" sz="1600" dirty="0"/>
              <a:t>along the neural stem cell to </a:t>
            </a:r>
            <a:r>
              <a:rPr lang="en-US" sz="1600" dirty="0" err="1"/>
              <a:t>astrocyte</a:t>
            </a:r>
            <a:r>
              <a:rPr lang="en-US" sz="1600" dirty="0"/>
              <a:t> axis," Cancer Cell, vol. l, no.3, pp. 269-277, 2002</a:t>
            </a:r>
          </a:p>
          <a:p>
            <a:r>
              <a:rPr lang="en-US" sz="1600" dirty="0"/>
              <a:t> </a:t>
            </a:r>
          </a:p>
          <a:p>
            <a:r>
              <a:rPr lang="en-US" sz="1600" dirty="0"/>
              <a:t>20.  D. </a:t>
            </a:r>
            <a:r>
              <a:rPr lang="en-US" sz="1600" dirty="0" err="1"/>
              <a:t>Friedmann-Morvinski</a:t>
            </a:r>
            <a:r>
              <a:rPr lang="en-US" sz="1600" dirty="0"/>
              <a:t>, E, A. </a:t>
            </a:r>
            <a:r>
              <a:rPr lang="en-US" sz="1600" dirty="0" err="1"/>
              <a:t>Bushong</a:t>
            </a:r>
            <a:r>
              <a:rPr lang="en-US" sz="1600" dirty="0"/>
              <a:t>, E. </a:t>
            </a:r>
            <a:r>
              <a:rPr lang="en-US" sz="1600" dirty="0" err="1"/>
              <a:t>Ke</a:t>
            </a:r>
            <a:r>
              <a:rPr lang="en-US" sz="1600" dirty="0"/>
              <a:t> et al., “Dedifferentiation of neurons and</a:t>
            </a:r>
          </a:p>
          <a:p>
            <a:r>
              <a:rPr lang="en-US" sz="1600" dirty="0" err="1"/>
              <a:t>astrocytes</a:t>
            </a:r>
            <a:r>
              <a:rPr lang="en-US" sz="1600" dirty="0"/>
              <a:t> by </a:t>
            </a:r>
            <a:r>
              <a:rPr lang="en-US" sz="1600" dirty="0" err="1"/>
              <a:t>oncogenes</a:t>
            </a:r>
            <a:r>
              <a:rPr lang="en-US" sz="1600" dirty="0"/>
              <a:t> can induce </a:t>
            </a:r>
            <a:r>
              <a:rPr lang="en-US" sz="1600" dirty="0" err="1"/>
              <a:t>gliomas</a:t>
            </a:r>
            <a:r>
              <a:rPr lang="en-US" sz="1600" dirty="0"/>
              <a:t> in mice," Science, vol.338, no. 6110, pp.</a:t>
            </a:r>
          </a:p>
          <a:p>
            <a:r>
              <a:rPr lang="en-US" sz="1600" dirty="0"/>
              <a:t>1080-1084, 2012</a:t>
            </a:r>
          </a:p>
          <a:p>
            <a:r>
              <a:rPr lang="en-US" sz="1600" dirty="0"/>
              <a:t> </a:t>
            </a:r>
          </a:p>
          <a:p>
            <a:r>
              <a:rPr lang="en-US" sz="1600" dirty="0"/>
              <a:t>21.  S. </a:t>
            </a:r>
            <a:r>
              <a:rPr lang="en-US" sz="1600" dirty="0" err="1"/>
              <a:t>Schwitalla</a:t>
            </a:r>
            <a:r>
              <a:rPr lang="en-US" sz="1600" dirty="0"/>
              <a:t>, A. A. </a:t>
            </a:r>
            <a:r>
              <a:rPr lang="en-US" sz="1600" dirty="0" err="1"/>
              <a:t>Fingerle</a:t>
            </a:r>
            <a:r>
              <a:rPr lang="en-US" sz="1600" dirty="0"/>
              <a:t>, P. </a:t>
            </a:r>
            <a:r>
              <a:rPr lang="en-US" sz="1600" dirty="0" err="1"/>
              <a:t>Cammareri</a:t>
            </a:r>
            <a:r>
              <a:rPr lang="en-US" sz="1600" dirty="0"/>
              <a:t> et al., “</a:t>
            </a:r>
            <a:r>
              <a:rPr lang="en-US" sz="1600" dirty="0" err="1"/>
              <a:t>lntestinal</a:t>
            </a:r>
            <a:r>
              <a:rPr lang="en-US" sz="1600" dirty="0"/>
              <a:t> </a:t>
            </a:r>
            <a:r>
              <a:rPr lang="en-US" sz="1600" dirty="0" err="1"/>
              <a:t>tumorigenesis</a:t>
            </a:r>
            <a:r>
              <a:rPr lang="en-US" sz="1600" dirty="0"/>
              <a:t> initiated by </a:t>
            </a:r>
            <a:r>
              <a:rPr lang="en-US" sz="1600" dirty="0" err="1"/>
              <a:t>dedi</a:t>
            </a:r>
            <a:r>
              <a:rPr lang="en-US" sz="1600" dirty="0"/>
              <a:t> </a:t>
            </a:r>
            <a:r>
              <a:rPr lang="en-US" sz="1600" dirty="0" err="1"/>
              <a:t>fferentiation</a:t>
            </a:r>
            <a:r>
              <a:rPr lang="en-US" sz="1600" dirty="0"/>
              <a:t> and acquisition of stem-cell-like properties," Cell, vol. 152, no. 1-2, pp. 25-38, 2013 </a:t>
            </a:r>
          </a:p>
          <a:p>
            <a:r>
              <a:rPr lang="en-US" sz="1600" dirty="0"/>
              <a:t> </a:t>
            </a:r>
          </a:p>
          <a:p>
            <a:r>
              <a:rPr lang="en-US" sz="1600" dirty="0"/>
              <a:t>22.  B. Tang, G. </a:t>
            </a:r>
            <a:r>
              <a:rPr lang="en-US" sz="1600" dirty="0" err="1"/>
              <a:t>Qi</a:t>
            </a:r>
            <a:r>
              <a:rPr lang="en-US" sz="1600" dirty="0"/>
              <a:t>, F. Tang et </a:t>
            </a:r>
            <a:r>
              <a:rPr lang="en-US" sz="1600" dirty="0" err="1"/>
              <a:t>al.,”Aberrant</a:t>
            </a:r>
            <a:r>
              <a:rPr lang="en-US" sz="1600" dirty="0"/>
              <a:t> JMJD3 Expression </a:t>
            </a:r>
            <a:r>
              <a:rPr lang="en-US" sz="1600" dirty="0" err="1"/>
              <a:t>Upregulates</a:t>
            </a:r>
            <a:r>
              <a:rPr lang="en-US" sz="1600" dirty="0"/>
              <a:t> Slug to Promote</a:t>
            </a:r>
          </a:p>
          <a:p>
            <a:r>
              <a:rPr lang="en-US" sz="1600" dirty="0"/>
              <a:t>Migration, </a:t>
            </a:r>
            <a:r>
              <a:rPr lang="en-US" sz="1600" dirty="0" err="1"/>
              <a:t>lnvasion</a:t>
            </a:r>
            <a:r>
              <a:rPr lang="en-US" sz="1600" dirty="0"/>
              <a:t>, and Stem Cell - Like Behaviors in </a:t>
            </a:r>
            <a:r>
              <a:rPr lang="en-US" sz="1600" dirty="0" err="1"/>
              <a:t>Hepatocellular</a:t>
            </a:r>
            <a:r>
              <a:rPr lang="en-US" sz="1600" dirty="0"/>
              <a:t> Carcinoma," Cancer</a:t>
            </a:r>
          </a:p>
          <a:p>
            <a:r>
              <a:rPr lang="en-US" sz="1600" dirty="0"/>
              <a:t>Research, vol. 76. no. 22. pp. 6520-6532. 2016.</a:t>
            </a:r>
          </a:p>
          <a:p>
            <a:endParaRPr lang="en-US" sz="1600" dirty="0"/>
          </a:p>
        </p:txBody>
      </p:sp>
    </p:spTree>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686800" cy="5940088"/>
          </a:xfrm>
          <a:prstGeom prst="rect">
            <a:avLst/>
          </a:prstGeom>
          <a:noFill/>
        </p:spPr>
        <p:txBody>
          <a:bodyPr wrap="square" rtlCol="0">
            <a:spAutoFit/>
          </a:bodyPr>
          <a:lstStyle/>
          <a:p>
            <a:r>
              <a:rPr lang="en-US" sz="1600" dirty="0"/>
              <a:t>22.  A. Martin and A. Cano, “</a:t>
            </a:r>
            <a:r>
              <a:rPr lang="en-US" sz="1600" dirty="0" err="1"/>
              <a:t>Tumorigenesis</a:t>
            </a:r>
            <a:r>
              <a:rPr lang="en-US" sz="1600" dirty="0"/>
              <a:t>: Twist l links EMT to self-renewal," Nature Cell</a:t>
            </a:r>
          </a:p>
          <a:p>
            <a:r>
              <a:rPr lang="en-US" sz="1600" dirty="0"/>
              <a:t>Biology, vol. 12, no. 10, pp. 924-925, 2010.</a:t>
            </a:r>
          </a:p>
          <a:p>
            <a:r>
              <a:rPr lang="en-US" sz="1600" dirty="0"/>
              <a:t> </a:t>
            </a:r>
          </a:p>
          <a:p>
            <a:r>
              <a:rPr lang="en-US" sz="1600" dirty="0"/>
              <a:t>23.  Y. Komiya and R. </a:t>
            </a:r>
            <a:r>
              <a:rPr lang="en-US" sz="1600" dirty="0" err="1"/>
              <a:t>Habas</a:t>
            </a:r>
            <a:r>
              <a:rPr lang="en-US" sz="1600" dirty="0"/>
              <a:t>, “</a:t>
            </a:r>
            <a:r>
              <a:rPr lang="en-US" sz="1600" dirty="0" err="1"/>
              <a:t>Wnt</a:t>
            </a:r>
            <a:r>
              <a:rPr lang="en-US" sz="1600" dirty="0"/>
              <a:t> signal transduction pathways, "Organogenesis, vol.4, no. 2, pp. 68-75,  2008.</a:t>
            </a:r>
          </a:p>
          <a:p>
            <a:r>
              <a:rPr lang="en-US" sz="1600" dirty="0"/>
              <a:t> </a:t>
            </a:r>
          </a:p>
          <a:p>
            <a:r>
              <a:rPr lang="en-US" sz="1600" dirty="0"/>
              <a:t>24.  H. </a:t>
            </a:r>
            <a:r>
              <a:rPr lang="en-US" sz="1600" dirty="0" err="1"/>
              <a:t>Clevers</a:t>
            </a:r>
            <a:r>
              <a:rPr lang="en-US" sz="1600" dirty="0"/>
              <a:t>, “</a:t>
            </a:r>
            <a:r>
              <a:rPr lang="en-US" sz="1600" dirty="0" err="1"/>
              <a:t>Wnt</a:t>
            </a:r>
            <a:r>
              <a:rPr lang="en-US" sz="1600" dirty="0"/>
              <a:t>/B-</a:t>
            </a:r>
            <a:r>
              <a:rPr lang="en-US" sz="1600" dirty="0" err="1"/>
              <a:t>catenin</a:t>
            </a:r>
            <a:r>
              <a:rPr lang="en-US" sz="1600" dirty="0"/>
              <a:t> signaling in development and disease, “cell, vol.  127, no. 3, pp.</a:t>
            </a:r>
          </a:p>
          <a:p>
            <a:r>
              <a:rPr lang="en-US" sz="1600" dirty="0"/>
              <a:t>469-480, 2006.</a:t>
            </a:r>
          </a:p>
          <a:p>
            <a:r>
              <a:rPr lang="en-US" sz="1600" dirty="0"/>
              <a:t> </a:t>
            </a:r>
          </a:p>
          <a:p>
            <a:r>
              <a:rPr lang="en-US" sz="1600" dirty="0"/>
              <a:t>25.  B. T. MacDonald, K. </a:t>
            </a:r>
            <a:r>
              <a:rPr lang="en-US" sz="1600" dirty="0" err="1"/>
              <a:t>Tamai</a:t>
            </a:r>
            <a:r>
              <a:rPr lang="en-US" sz="1600" dirty="0"/>
              <a:t>,  and X. He, “</a:t>
            </a:r>
            <a:r>
              <a:rPr lang="en-US" sz="1600" dirty="0" err="1"/>
              <a:t>Wnt</a:t>
            </a:r>
            <a:r>
              <a:rPr lang="en-US" sz="1600" dirty="0"/>
              <a:t> / B-</a:t>
            </a:r>
            <a:r>
              <a:rPr lang="en-US" sz="1600" dirty="0" err="1"/>
              <a:t>catenin</a:t>
            </a:r>
            <a:r>
              <a:rPr lang="en-US" sz="1600" dirty="0"/>
              <a:t> signaling: components, mechanisms and diseases," Developmental Cell, vol. 17, no.  1, pp. 9-26, 2009.</a:t>
            </a:r>
          </a:p>
          <a:p>
            <a:r>
              <a:rPr lang="en-US" sz="1600" dirty="0"/>
              <a:t> </a:t>
            </a:r>
          </a:p>
          <a:p>
            <a:r>
              <a:rPr lang="en-US" sz="1600" dirty="0"/>
              <a:t>26.  S. </a:t>
            </a:r>
            <a:r>
              <a:rPr lang="en-US" sz="1600" dirty="0" err="1"/>
              <a:t>Basu</a:t>
            </a:r>
            <a:r>
              <a:rPr lang="en-US" sz="1600" dirty="0"/>
              <a:t>, G. </a:t>
            </a:r>
            <a:r>
              <a:rPr lang="en-US" sz="1600" dirty="0" err="1"/>
              <a:t>Haase</a:t>
            </a:r>
            <a:r>
              <a:rPr lang="en-US" sz="1600" dirty="0"/>
              <a:t>, and A. Ben-</a:t>
            </a:r>
            <a:r>
              <a:rPr lang="en-US" sz="1600" dirty="0" err="1"/>
              <a:t>Ze'ev</a:t>
            </a:r>
            <a:r>
              <a:rPr lang="en-US" sz="1600" dirty="0"/>
              <a:t>,” </a:t>
            </a:r>
            <a:r>
              <a:rPr lang="en-US" sz="1600" dirty="0" err="1"/>
              <a:t>Wnt</a:t>
            </a:r>
            <a:r>
              <a:rPr lang="en-US" sz="1600" dirty="0"/>
              <a:t> signaling in cancer stem cells and colon cancer</a:t>
            </a:r>
          </a:p>
          <a:p>
            <a:r>
              <a:rPr lang="en-US" sz="1600" dirty="0"/>
              <a:t>metastasis, ''F1000 Research,  vol. 5, article no.  699, 2016.</a:t>
            </a:r>
          </a:p>
          <a:p>
            <a:r>
              <a:rPr lang="en-US" sz="1600" dirty="0"/>
              <a:t> </a:t>
            </a:r>
          </a:p>
          <a:p>
            <a:r>
              <a:rPr lang="en-US" sz="1600" dirty="0"/>
              <a:t>27.  S. </a:t>
            </a:r>
            <a:r>
              <a:rPr lang="en-US" sz="1600" dirty="0" err="1"/>
              <a:t>Mukherjee</a:t>
            </a:r>
            <a:r>
              <a:rPr lang="en-US" sz="1600" dirty="0"/>
              <a:t>,  M. </a:t>
            </a:r>
            <a:r>
              <a:rPr lang="en-US" sz="1600" dirty="0" err="1"/>
              <a:t>Mazumdar</a:t>
            </a:r>
            <a:r>
              <a:rPr lang="en-US" sz="1600" dirty="0"/>
              <a:t>, S. </a:t>
            </a:r>
            <a:r>
              <a:rPr lang="en-US" sz="1600" dirty="0" err="1"/>
              <a:t>Chakraborty</a:t>
            </a:r>
            <a:r>
              <a:rPr lang="en-US" sz="1600" dirty="0"/>
              <a:t> et al., “</a:t>
            </a:r>
            <a:r>
              <a:rPr lang="en-US" sz="1600" dirty="0" err="1"/>
              <a:t>Curcumin</a:t>
            </a:r>
            <a:r>
              <a:rPr lang="en-US" sz="1600" dirty="0"/>
              <a:t> inhibits breast cancer stem</a:t>
            </a:r>
          </a:p>
          <a:p>
            <a:r>
              <a:rPr lang="en-US" sz="1600" dirty="0"/>
              <a:t>cell migration by amplifying the E-</a:t>
            </a:r>
            <a:r>
              <a:rPr lang="en-US" sz="1600" dirty="0" err="1"/>
              <a:t>cadherin</a:t>
            </a:r>
            <a:r>
              <a:rPr lang="en-US" sz="1600" dirty="0"/>
              <a:t>/B-</a:t>
            </a:r>
            <a:r>
              <a:rPr lang="en-US" sz="1600" dirty="0" err="1"/>
              <a:t>catenin</a:t>
            </a:r>
            <a:r>
              <a:rPr lang="en-US" sz="1600" dirty="0"/>
              <a:t> negative feedback loop," Stem Cell</a:t>
            </a:r>
          </a:p>
          <a:p>
            <a:r>
              <a:rPr lang="en-US" sz="1600" dirty="0"/>
              <a:t>Research and Therapy,  vol. 5, no. 5, article  116, 2014.</a:t>
            </a:r>
          </a:p>
          <a:p>
            <a:r>
              <a:rPr lang="en-US" sz="1600" dirty="0"/>
              <a:t> </a:t>
            </a:r>
          </a:p>
          <a:p>
            <a:r>
              <a:rPr lang="en-US" sz="1600" dirty="0"/>
              <a:t>28. T. </a:t>
            </a:r>
            <a:r>
              <a:rPr lang="en-US" sz="1600" dirty="0" err="1"/>
              <a:t>Reya</a:t>
            </a:r>
            <a:r>
              <a:rPr lang="en-US" sz="1600" dirty="0"/>
              <a:t>, A. W. Duncan, L. </a:t>
            </a:r>
            <a:r>
              <a:rPr lang="en-US" sz="1600" dirty="0" err="1"/>
              <a:t>Ailles</a:t>
            </a:r>
            <a:r>
              <a:rPr lang="en-US" sz="1600" dirty="0"/>
              <a:t> et al., ”A role for </a:t>
            </a:r>
            <a:r>
              <a:rPr lang="en-US" sz="1600" dirty="0" err="1"/>
              <a:t>Wnt</a:t>
            </a:r>
            <a:r>
              <a:rPr lang="en-US" sz="1600" dirty="0"/>
              <a:t>  </a:t>
            </a:r>
            <a:r>
              <a:rPr lang="en-US" sz="1600" dirty="0" err="1"/>
              <a:t>signalling</a:t>
            </a:r>
            <a:r>
              <a:rPr lang="en-US" sz="1600" dirty="0"/>
              <a:t> in self-renewal of</a:t>
            </a:r>
          </a:p>
          <a:p>
            <a:r>
              <a:rPr lang="en-US" sz="1600" dirty="0" err="1"/>
              <a:t>haematopoietic</a:t>
            </a:r>
            <a:r>
              <a:rPr lang="en-US" sz="1600" dirty="0"/>
              <a:t> stem cells," Nature, vol. 423, no. 6938, pp. 409-414, 2003.</a:t>
            </a:r>
          </a:p>
          <a:p>
            <a:r>
              <a:rPr lang="en-US" sz="1600" dirty="0"/>
              <a:t> </a:t>
            </a:r>
          </a:p>
          <a:p>
            <a:endParaRPr lang="en-US" sz="1600" dirty="0"/>
          </a:p>
        </p:txBody>
      </p:sp>
    </p:spTree>
  </p:cSld>
  <p:clrMapOvr>
    <a:masterClrMapping/>
  </p:clrMapOvr>
  <p:transition>
    <p:zo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1188</Words>
  <Application>Microsoft Office PowerPoint</Application>
  <PresentationFormat>On-screen Show (4:3)</PresentationFormat>
  <Paragraphs>283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    Dr. Sudha Bansode. Shankarrao Mohite College, Akluj India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Author:    Dr. Sudha Bansode. Shankarrao Mohite College, Akluj   </dc:title>
  <dc:creator>aa</dc:creator>
  <cp:lastModifiedBy>aa</cp:lastModifiedBy>
  <cp:revision>11</cp:revision>
  <dcterms:created xsi:type="dcterms:W3CDTF">2017-09-20T14:26:52Z</dcterms:created>
  <dcterms:modified xsi:type="dcterms:W3CDTF">2017-09-22T14:58:31Z</dcterms:modified>
</cp:coreProperties>
</file>