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2"/>
  </p:notesMasterIdLst>
  <p:sldIdLst>
    <p:sldId id="256" r:id="rId2"/>
    <p:sldId id="257" r:id="rId3"/>
    <p:sldId id="258" r:id="rId4"/>
    <p:sldId id="259" r:id="rId5"/>
    <p:sldId id="261" r:id="rId6"/>
    <p:sldId id="262" r:id="rId7"/>
    <p:sldId id="263" r:id="rId8"/>
    <p:sldId id="264" r:id="rId9"/>
    <p:sldId id="265" r:id="rId10"/>
    <p:sldId id="267" r:id="rId11"/>
    <p:sldId id="308" r:id="rId12"/>
    <p:sldId id="268" r:id="rId13"/>
    <p:sldId id="269" r:id="rId14"/>
    <p:sldId id="310" r:id="rId15"/>
    <p:sldId id="311" r:id="rId16"/>
    <p:sldId id="312" r:id="rId17"/>
    <p:sldId id="313" r:id="rId18"/>
    <p:sldId id="271" r:id="rId19"/>
    <p:sldId id="314" r:id="rId20"/>
    <p:sldId id="272" r:id="rId21"/>
    <p:sldId id="274" r:id="rId22"/>
    <p:sldId id="315" r:id="rId23"/>
    <p:sldId id="296" r:id="rId24"/>
    <p:sldId id="297" r:id="rId25"/>
    <p:sldId id="275" r:id="rId26"/>
    <p:sldId id="279" r:id="rId27"/>
    <p:sldId id="294" r:id="rId28"/>
    <p:sldId id="276" r:id="rId29"/>
    <p:sldId id="316" r:id="rId30"/>
    <p:sldId id="280" r:id="rId31"/>
    <p:sldId id="278" r:id="rId32"/>
    <p:sldId id="292" r:id="rId33"/>
    <p:sldId id="293" r:id="rId34"/>
    <p:sldId id="295" r:id="rId35"/>
    <p:sldId id="281" r:id="rId36"/>
    <p:sldId id="285" r:id="rId37"/>
    <p:sldId id="286" r:id="rId38"/>
    <p:sldId id="287" r:id="rId39"/>
    <p:sldId id="288" r:id="rId40"/>
    <p:sldId id="290" r:id="rId41"/>
    <p:sldId id="291" r:id="rId42"/>
    <p:sldId id="298" r:id="rId43"/>
    <p:sldId id="299" r:id="rId44"/>
    <p:sldId id="300" r:id="rId45"/>
    <p:sldId id="301" r:id="rId46"/>
    <p:sldId id="302" r:id="rId47"/>
    <p:sldId id="303" r:id="rId48"/>
    <p:sldId id="304" r:id="rId49"/>
    <p:sldId id="305" r:id="rId50"/>
    <p:sldId id="306"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ECFF"/>
    <a:srgbClr val="66FFF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034" autoAdjust="0"/>
    <p:restoredTop sz="98459" autoAdjust="0"/>
  </p:normalViewPr>
  <p:slideViewPr>
    <p:cSldViewPr>
      <p:cViewPr>
        <p:scale>
          <a:sx n="60" d="100"/>
          <a:sy n="60" d="100"/>
        </p:scale>
        <p:origin x="-1638" y="-3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E16C467-1A70-43F5-8645-68C19514E924}" type="datetimeFigureOut">
              <a:rPr lang="en-US" smtClean="0"/>
              <a:pPr/>
              <a:t>9/5/2016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04AFB0-04BE-4E8B-9D1E-5DDC3F8FE41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704AFB0-04BE-4E8B-9D1E-5DDC3F8FE41F}" type="slidenum">
              <a:rPr lang="en-US" smtClean="0"/>
              <a:pPr/>
              <a:t>6</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704AFB0-04BE-4E8B-9D1E-5DDC3F8FE41F}" type="slidenum">
              <a:rPr lang="en-US" smtClean="0"/>
              <a:pPr/>
              <a:t>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F58B077-67A0-4557-A390-478508F5072C}" type="datetime1">
              <a:rPr lang="en-US" smtClean="0"/>
              <a:pPr/>
              <a:t>9/5/2016</a:t>
            </a:fld>
            <a:endParaRPr lang="en-US"/>
          </a:p>
        </p:txBody>
      </p:sp>
      <p:sp>
        <p:nvSpPr>
          <p:cNvPr id="5" name="Footer Placeholder 4"/>
          <p:cNvSpPr>
            <a:spLocks noGrp="1"/>
          </p:cNvSpPr>
          <p:nvPr>
            <p:ph type="ftr" sz="quarter" idx="11"/>
          </p:nvPr>
        </p:nvSpPr>
        <p:spPr/>
        <p:txBody>
          <a:bodyPr/>
          <a:lstStyle/>
          <a:p>
            <a:r>
              <a:rPr lang="en-US" smtClean="0"/>
              <a:t>6th International Conference on Materials science and Engineering, Sep 12-14, 2016 Atlanta USA</a:t>
            </a:r>
            <a:endParaRPr lang="en-US"/>
          </a:p>
        </p:txBody>
      </p:sp>
      <p:sp>
        <p:nvSpPr>
          <p:cNvPr id="6" name="Slide Number Placeholder 5"/>
          <p:cNvSpPr>
            <a:spLocks noGrp="1"/>
          </p:cNvSpPr>
          <p:nvPr>
            <p:ph type="sldNum" sz="quarter" idx="12"/>
          </p:nvPr>
        </p:nvSpPr>
        <p:spPr/>
        <p:txBody>
          <a:bodyPr/>
          <a:lstStyle/>
          <a:p>
            <a:fld id="{49AFA0F1-2F1D-42E7-BF0B-29942A7A513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E2706F-2C91-48E2-A51B-67F04A1ED8A4}" type="datetime1">
              <a:rPr lang="en-US" smtClean="0"/>
              <a:pPr/>
              <a:t>9/5/2016</a:t>
            </a:fld>
            <a:endParaRPr lang="en-US"/>
          </a:p>
        </p:txBody>
      </p:sp>
      <p:sp>
        <p:nvSpPr>
          <p:cNvPr id="5" name="Footer Placeholder 4"/>
          <p:cNvSpPr>
            <a:spLocks noGrp="1"/>
          </p:cNvSpPr>
          <p:nvPr>
            <p:ph type="ftr" sz="quarter" idx="11"/>
          </p:nvPr>
        </p:nvSpPr>
        <p:spPr/>
        <p:txBody>
          <a:bodyPr/>
          <a:lstStyle/>
          <a:p>
            <a:r>
              <a:rPr lang="en-US" smtClean="0"/>
              <a:t>6th International Conference on Materials science and Engineering, Sep 12-14, 2016 Atlanta USA</a:t>
            </a:r>
            <a:endParaRPr lang="en-US"/>
          </a:p>
        </p:txBody>
      </p:sp>
      <p:sp>
        <p:nvSpPr>
          <p:cNvPr id="6" name="Slide Number Placeholder 5"/>
          <p:cNvSpPr>
            <a:spLocks noGrp="1"/>
          </p:cNvSpPr>
          <p:nvPr>
            <p:ph type="sldNum" sz="quarter" idx="12"/>
          </p:nvPr>
        </p:nvSpPr>
        <p:spPr/>
        <p:txBody>
          <a:bodyPr/>
          <a:lstStyle/>
          <a:p>
            <a:fld id="{49AFA0F1-2F1D-42E7-BF0B-29942A7A513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577112-0C4D-4BD6-8062-0571C7543E88}" type="datetime1">
              <a:rPr lang="en-US" smtClean="0"/>
              <a:pPr/>
              <a:t>9/5/2016</a:t>
            </a:fld>
            <a:endParaRPr lang="en-US"/>
          </a:p>
        </p:txBody>
      </p:sp>
      <p:sp>
        <p:nvSpPr>
          <p:cNvPr id="5" name="Footer Placeholder 4"/>
          <p:cNvSpPr>
            <a:spLocks noGrp="1"/>
          </p:cNvSpPr>
          <p:nvPr>
            <p:ph type="ftr" sz="quarter" idx="11"/>
          </p:nvPr>
        </p:nvSpPr>
        <p:spPr/>
        <p:txBody>
          <a:bodyPr/>
          <a:lstStyle/>
          <a:p>
            <a:r>
              <a:rPr lang="en-US" smtClean="0"/>
              <a:t>6th International Conference on Materials science and Engineering, Sep 12-14, 2016 Atlanta USA</a:t>
            </a:r>
            <a:endParaRPr lang="en-US"/>
          </a:p>
        </p:txBody>
      </p:sp>
      <p:sp>
        <p:nvSpPr>
          <p:cNvPr id="6" name="Slide Number Placeholder 5"/>
          <p:cNvSpPr>
            <a:spLocks noGrp="1"/>
          </p:cNvSpPr>
          <p:nvPr>
            <p:ph type="sldNum" sz="quarter" idx="12"/>
          </p:nvPr>
        </p:nvSpPr>
        <p:spPr/>
        <p:txBody>
          <a:bodyPr/>
          <a:lstStyle/>
          <a:p>
            <a:fld id="{49AFA0F1-2F1D-42E7-BF0B-29942A7A513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E9A612C-0FCE-4B89-9923-6BC2CB0BAE54}" type="datetime1">
              <a:rPr lang="en-US" smtClean="0"/>
              <a:pPr/>
              <a:t>9/5/2016</a:t>
            </a:fld>
            <a:endParaRPr lang="en-US"/>
          </a:p>
        </p:txBody>
      </p:sp>
      <p:sp>
        <p:nvSpPr>
          <p:cNvPr id="6" name="Footer Placeholder 5"/>
          <p:cNvSpPr>
            <a:spLocks noGrp="1"/>
          </p:cNvSpPr>
          <p:nvPr>
            <p:ph type="ftr" sz="quarter" idx="11"/>
          </p:nvPr>
        </p:nvSpPr>
        <p:spPr/>
        <p:txBody>
          <a:bodyPr/>
          <a:lstStyle/>
          <a:p>
            <a:r>
              <a:rPr lang="en-US" smtClean="0"/>
              <a:t>6th International Conference on Materials science and Engineering, Sep 12-14, 2016 Atlanta USA</a:t>
            </a:r>
            <a:endParaRPr lang="en-US"/>
          </a:p>
        </p:txBody>
      </p:sp>
      <p:sp>
        <p:nvSpPr>
          <p:cNvPr id="7" name="Slide Number Placeholder 6"/>
          <p:cNvSpPr>
            <a:spLocks noGrp="1"/>
          </p:cNvSpPr>
          <p:nvPr>
            <p:ph type="sldNum" sz="quarter" idx="12"/>
          </p:nvPr>
        </p:nvSpPr>
        <p:spPr/>
        <p:txBody>
          <a:bodyPr/>
          <a:lstStyle/>
          <a:p>
            <a:fld id="{49AFA0F1-2F1D-42E7-BF0B-29942A7A513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059A51F-F55E-4BC0-B79E-D2D08A30EA09}" type="datetime1">
              <a:rPr lang="en-US" smtClean="0"/>
              <a:pPr/>
              <a:t>9/5/2016</a:t>
            </a:fld>
            <a:endParaRPr lang="en-US"/>
          </a:p>
        </p:txBody>
      </p:sp>
      <p:sp>
        <p:nvSpPr>
          <p:cNvPr id="8" name="Footer Placeholder 7"/>
          <p:cNvSpPr>
            <a:spLocks noGrp="1"/>
          </p:cNvSpPr>
          <p:nvPr>
            <p:ph type="ftr" sz="quarter" idx="11"/>
          </p:nvPr>
        </p:nvSpPr>
        <p:spPr/>
        <p:txBody>
          <a:bodyPr/>
          <a:lstStyle/>
          <a:p>
            <a:r>
              <a:rPr lang="en-US" smtClean="0"/>
              <a:t>6th International Conference on Materials science and Engineering, Sep 12-14, 2016 Atlanta USA</a:t>
            </a:r>
            <a:endParaRPr lang="en-US"/>
          </a:p>
        </p:txBody>
      </p:sp>
      <p:sp>
        <p:nvSpPr>
          <p:cNvPr id="9" name="Slide Number Placeholder 8"/>
          <p:cNvSpPr>
            <a:spLocks noGrp="1"/>
          </p:cNvSpPr>
          <p:nvPr>
            <p:ph type="sldNum" sz="quarter" idx="12"/>
          </p:nvPr>
        </p:nvSpPr>
        <p:spPr/>
        <p:txBody>
          <a:bodyPr/>
          <a:lstStyle/>
          <a:p>
            <a:fld id="{49AFA0F1-2F1D-42E7-BF0B-29942A7A513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C7CE0FF-A185-48F1-96DE-B04E27CF7B0D}" type="datetime1">
              <a:rPr lang="en-US" smtClean="0"/>
              <a:pPr/>
              <a:t>9/5/2016</a:t>
            </a:fld>
            <a:endParaRPr lang="en-US"/>
          </a:p>
        </p:txBody>
      </p:sp>
      <p:sp>
        <p:nvSpPr>
          <p:cNvPr id="4" name="Footer Placeholder 3"/>
          <p:cNvSpPr>
            <a:spLocks noGrp="1"/>
          </p:cNvSpPr>
          <p:nvPr>
            <p:ph type="ftr" sz="quarter" idx="11"/>
          </p:nvPr>
        </p:nvSpPr>
        <p:spPr/>
        <p:txBody>
          <a:bodyPr/>
          <a:lstStyle/>
          <a:p>
            <a:r>
              <a:rPr lang="en-US" smtClean="0"/>
              <a:t>6th International Conference on Materials science and Engineering, Sep 12-14, 2016 Atlanta USA</a:t>
            </a:r>
            <a:endParaRPr lang="en-US"/>
          </a:p>
        </p:txBody>
      </p:sp>
      <p:sp>
        <p:nvSpPr>
          <p:cNvPr id="5" name="Slide Number Placeholder 4"/>
          <p:cNvSpPr>
            <a:spLocks noGrp="1"/>
          </p:cNvSpPr>
          <p:nvPr>
            <p:ph type="sldNum" sz="quarter" idx="12"/>
          </p:nvPr>
        </p:nvSpPr>
        <p:spPr/>
        <p:txBody>
          <a:bodyPr/>
          <a:lstStyle/>
          <a:p>
            <a:fld id="{49AFA0F1-2F1D-42E7-BF0B-29942A7A513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E726AD-5818-42A1-B2A7-BB400BE087EA}" type="datetime1">
              <a:rPr lang="en-US" smtClean="0"/>
              <a:pPr/>
              <a:t>9/5/2016</a:t>
            </a:fld>
            <a:endParaRPr lang="en-US"/>
          </a:p>
        </p:txBody>
      </p:sp>
      <p:sp>
        <p:nvSpPr>
          <p:cNvPr id="3" name="Footer Placeholder 2"/>
          <p:cNvSpPr>
            <a:spLocks noGrp="1"/>
          </p:cNvSpPr>
          <p:nvPr>
            <p:ph type="ftr" sz="quarter" idx="11"/>
          </p:nvPr>
        </p:nvSpPr>
        <p:spPr/>
        <p:txBody>
          <a:bodyPr/>
          <a:lstStyle/>
          <a:p>
            <a:r>
              <a:rPr lang="en-US" smtClean="0"/>
              <a:t>6th International Conference on Materials science and Engineering, Sep 12-14, 2016 Atlanta USA</a:t>
            </a:r>
            <a:endParaRPr lang="en-US"/>
          </a:p>
        </p:txBody>
      </p:sp>
      <p:sp>
        <p:nvSpPr>
          <p:cNvPr id="4" name="Slide Number Placeholder 3"/>
          <p:cNvSpPr>
            <a:spLocks noGrp="1"/>
          </p:cNvSpPr>
          <p:nvPr>
            <p:ph type="sldNum" sz="quarter" idx="12"/>
          </p:nvPr>
        </p:nvSpPr>
        <p:spPr/>
        <p:txBody>
          <a:bodyPr/>
          <a:lstStyle/>
          <a:p>
            <a:fld id="{49AFA0F1-2F1D-42E7-BF0B-29942A7A513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7A3BC8-1D66-4911-BAD5-C38A5FDA9960}" type="datetime1">
              <a:rPr lang="en-US" smtClean="0"/>
              <a:pPr/>
              <a:t>9/5/2016</a:t>
            </a:fld>
            <a:endParaRPr lang="en-US"/>
          </a:p>
        </p:txBody>
      </p:sp>
      <p:sp>
        <p:nvSpPr>
          <p:cNvPr id="6" name="Footer Placeholder 5"/>
          <p:cNvSpPr>
            <a:spLocks noGrp="1"/>
          </p:cNvSpPr>
          <p:nvPr>
            <p:ph type="ftr" sz="quarter" idx="11"/>
          </p:nvPr>
        </p:nvSpPr>
        <p:spPr/>
        <p:txBody>
          <a:bodyPr/>
          <a:lstStyle/>
          <a:p>
            <a:r>
              <a:rPr lang="en-US" smtClean="0"/>
              <a:t>6th International Conference on Materials science and Engineering, Sep 12-14, 2016 Atlanta USA</a:t>
            </a:r>
            <a:endParaRPr lang="en-US"/>
          </a:p>
        </p:txBody>
      </p:sp>
      <p:sp>
        <p:nvSpPr>
          <p:cNvPr id="7" name="Slide Number Placeholder 6"/>
          <p:cNvSpPr>
            <a:spLocks noGrp="1"/>
          </p:cNvSpPr>
          <p:nvPr>
            <p:ph type="sldNum" sz="quarter" idx="12"/>
          </p:nvPr>
        </p:nvSpPr>
        <p:spPr/>
        <p:txBody>
          <a:bodyPr/>
          <a:lstStyle/>
          <a:p>
            <a:fld id="{49AFA0F1-2F1D-42E7-BF0B-29942A7A513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D2E98A-AA71-48DD-8392-40605CAEFF15}" type="datetime1">
              <a:rPr lang="en-US" smtClean="0"/>
              <a:pPr/>
              <a:t>9/5/2016</a:t>
            </a:fld>
            <a:endParaRPr lang="en-US"/>
          </a:p>
        </p:txBody>
      </p:sp>
      <p:sp>
        <p:nvSpPr>
          <p:cNvPr id="6" name="Footer Placeholder 5"/>
          <p:cNvSpPr>
            <a:spLocks noGrp="1"/>
          </p:cNvSpPr>
          <p:nvPr>
            <p:ph type="ftr" sz="quarter" idx="11"/>
          </p:nvPr>
        </p:nvSpPr>
        <p:spPr/>
        <p:txBody>
          <a:bodyPr/>
          <a:lstStyle/>
          <a:p>
            <a:r>
              <a:rPr lang="en-US" smtClean="0"/>
              <a:t>6th International Conference on Materials science and Engineering, Sep 12-14, 2016 Atlanta USA</a:t>
            </a:r>
            <a:endParaRPr lang="en-US"/>
          </a:p>
        </p:txBody>
      </p:sp>
      <p:sp>
        <p:nvSpPr>
          <p:cNvPr id="7" name="Slide Number Placeholder 6"/>
          <p:cNvSpPr>
            <a:spLocks noGrp="1"/>
          </p:cNvSpPr>
          <p:nvPr>
            <p:ph type="sldNum" sz="quarter" idx="12"/>
          </p:nvPr>
        </p:nvSpPr>
        <p:spPr/>
        <p:txBody>
          <a:bodyPr/>
          <a:lstStyle/>
          <a:p>
            <a:fld id="{49AFA0F1-2F1D-42E7-BF0B-29942A7A513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9EDE9F-C426-4096-A266-F4D388A7D97A}" type="datetime1">
              <a:rPr lang="en-US" smtClean="0"/>
              <a:pPr/>
              <a:t>9/5/2016</a:t>
            </a:fld>
            <a:endParaRPr lang="en-US"/>
          </a:p>
        </p:txBody>
      </p:sp>
      <p:sp>
        <p:nvSpPr>
          <p:cNvPr id="5" name="Footer Placeholder 4"/>
          <p:cNvSpPr>
            <a:spLocks noGrp="1"/>
          </p:cNvSpPr>
          <p:nvPr>
            <p:ph type="ftr" sz="quarter" idx="11"/>
          </p:nvPr>
        </p:nvSpPr>
        <p:spPr/>
        <p:txBody>
          <a:bodyPr/>
          <a:lstStyle/>
          <a:p>
            <a:r>
              <a:rPr lang="en-US" smtClean="0"/>
              <a:t>6th International Conference on Materials science and Engineering, Sep 12-14, 2016 Atlanta USA</a:t>
            </a:r>
            <a:endParaRPr lang="en-US"/>
          </a:p>
        </p:txBody>
      </p:sp>
      <p:sp>
        <p:nvSpPr>
          <p:cNvPr id="6" name="Slide Number Placeholder 5"/>
          <p:cNvSpPr>
            <a:spLocks noGrp="1"/>
          </p:cNvSpPr>
          <p:nvPr>
            <p:ph type="sldNum" sz="quarter" idx="12"/>
          </p:nvPr>
        </p:nvSpPr>
        <p:spPr/>
        <p:txBody>
          <a:bodyPr/>
          <a:lstStyle/>
          <a:p>
            <a:fld id="{49AFA0F1-2F1D-42E7-BF0B-29942A7A513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A1E610-8E74-42DE-BE94-ED230E3EC3B1}" type="datetime1">
              <a:rPr lang="en-US" smtClean="0"/>
              <a:pPr/>
              <a:t>9/5/2016</a:t>
            </a:fld>
            <a:endParaRPr lang="en-US"/>
          </a:p>
        </p:txBody>
      </p:sp>
      <p:sp>
        <p:nvSpPr>
          <p:cNvPr id="5" name="Footer Placeholder 4"/>
          <p:cNvSpPr>
            <a:spLocks noGrp="1"/>
          </p:cNvSpPr>
          <p:nvPr>
            <p:ph type="ftr" sz="quarter" idx="11"/>
          </p:nvPr>
        </p:nvSpPr>
        <p:spPr/>
        <p:txBody>
          <a:bodyPr/>
          <a:lstStyle/>
          <a:p>
            <a:r>
              <a:rPr lang="en-US" smtClean="0"/>
              <a:t>6th International Conference on Materials science and Engineering, Sep 12-14, 2016 Atlanta USA</a:t>
            </a:r>
            <a:endParaRPr lang="en-US"/>
          </a:p>
        </p:txBody>
      </p:sp>
      <p:sp>
        <p:nvSpPr>
          <p:cNvPr id="6" name="Slide Number Placeholder 5"/>
          <p:cNvSpPr>
            <a:spLocks noGrp="1"/>
          </p:cNvSpPr>
          <p:nvPr>
            <p:ph type="sldNum" sz="quarter" idx="12"/>
          </p:nvPr>
        </p:nvSpPr>
        <p:spPr/>
        <p:txBody>
          <a:bodyPr/>
          <a:lstStyle/>
          <a:p>
            <a:fld id="{49AFA0F1-2F1D-42E7-BF0B-29942A7A513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ECFF">
            <a:alpha val="30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04EFEB-8183-45F6-9C62-E1ADED28B9ED}" type="datetime1">
              <a:rPr lang="en-US" smtClean="0"/>
              <a:pPr/>
              <a:t>9/5/2016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6th International Conference on Materials science and Engineering, Sep 12-14, 2016 Atlanta USA</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AFA0F1-2F1D-42E7-BF0B-29942A7A513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emf"/><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emf"/><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9200"/>
            <a:ext cx="7772400" cy="1546225"/>
          </a:xfrm>
        </p:spPr>
        <p:txBody>
          <a:bodyPr>
            <a:normAutofit fontScale="90000"/>
          </a:bodyPr>
          <a:lstStyle/>
          <a:p>
            <a:r>
              <a:rPr lang="en-US" sz="3600" b="1" dirty="0" smtClean="0">
                <a:solidFill>
                  <a:srgbClr val="002060"/>
                </a:solidFill>
                <a:latin typeface="Times New Roman" pitchFamily="18" charset="0"/>
                <a:cs typeface="Times New Roman" pitchFamily="18" charset="0"/>
              </a:rPr>
              <a:t>EVOLUTION AND FEATURES OF METAL OXIDE NANOSTRUCTURE ELECTRODE MATERIALS IN </a:t>
            </a:r>
            <a:r>
              <a:rPr lang="en-US" sz="3600" b="1" dirty="0" smtClean="0">
                <a:solidFill>
                  <a:srgbClr val="002060"/>
                </a:solidFill>
                <a:latin typeface="Times New Roman" pitchFamily="18" charset="0"/>
                <a:cs typeface="Times New Roman" pitchFamily="18" charset="0"/>
              </a:rPr>
              <a:t>SUPERCAPACITOR</a:t>
            </a:r>
            <a:r>
              <a:rPr lang="en-US" sz="3600" b="1" dirty="0" smtClean="0">
                <a:latin typeface="Times New Roman" pitchFamily="18" charset="0"/>
                <a:cs typeface="Times New Roman" pitchFamily="18" charset="0"/>
              </a:rPr>
              <a:t/>
            </a:r>
            <a:br>
              <a:rPr lang="en-US" sz="3600" b="1" dirty="0" smtClean="0">
                <a:latin typeface="Times New Roman" pitchFamily="18" charset="0"/>
                <a:cs typeface="Times New Roman" pitchFamily="18" charset="0"/>
              </a:rPr>
            </a:br>
            <a:r>
              <a:rPr lang="en-US" sz="3600" b="1" dirty="0" smtClean="0">
                <a:latin typeface="Times New Roman" pitchFamily="18" charset="0"/>
                <a:cs typeface="Times New Roman" pitchFamily="18" charset="0"/>
              </a:rPr>
              <a:t>(</a:t>
            </a:r>
            <a:r>
              <a:rPr lang="en-US" sz="3600" b="1" dirty="0" smtClean="0">
                <a:solidFill>
                  <a:srgbClr val="FF0000"/>
                </a:solidFill>
                <a:latin typeface="Times New Roman" pitchFamily="18" charset="0"/>
                <a:cs typeface="Times New Roman" pitchFamily="18" charset="0"/>
              </a:rPr>
              <a:t>ENERGY STORAGE MATERIAL)</a:t>
            </a:r>
            <a:r>
              <a:rPr lang="en-US" sz="3600" b="1" dirty="0" smtClean="0">
                <a:latin typeface="Times New Roman" pitchFamily="18" charset="0"/>
                <a:cs typeface="Times New Roman" pitchFamily="18" charset="0"/>
              </a:rPr>
              <a:t/>
            </a:r>
            <a:br>
              <a:rPr lang="en-US" sz="3600" b="1" dirty="0" smtClean="0">
                <a:latin typeface="Times New Roman" pitchFamily="18" charset="0"/>
                <a:cs typeface="Times New Roman" pitchFamily="18" charset="0"/>
              </a:rPr>
            </a:br>
            <a:r>
              <a:rPr lang="en-US" dirty="0" smtClean="0"/>
              <a:t/>
            </a:r>
            <a:br>
              <a:rPr lang="en-US" dirty="0" smtClean="0"/>
            </a:br>
            <a:endParaRPr lang="en-US" dirty="0"/>
          </a:p>
        </p:txBody>
      </p:sp>
      <p:sp>
        <p:nvSpPr>
          <p:cNvPr id="3" name="Subtitle 2"/>
          <p:cNvSpPr>
            <a:spLocks noGrp="1"/>
          </p:cNvSpPr>
          <p:nvPr>
            <p:ph type="subTitle" idx="1"/>
          </p:nvPr>
        </p:nvSpPr>
        <p:spPr>
          <a:xfrm>
            <a:off x="4419600" y="3276600"/>
            <a:ext cx="4572000" cy="2590800"/>
          </a:xfrm>
        </p:spPr>
        <p:txBody>
          <a:bodyPr>
            <a:noAutofit/>
          </a:bodyPr>
          <a:lstStyle/>
          <a:p>
            <a:r>
              <a:rPr lang="en-US" sz="2500" b="1" dirty="0" err="1" smtClean="0">
                <a:solidFill>
                  <a:srgbClr val="002060"/>
                </a:solidFill>
                <a:latin typeface="Times New Roman" pitchFamily="18" charset="0"/>
                <a:cs typeface="Times New Roman" pitchFamily="18" charset="0"/>
              </a:rPr>
              <a:t>Dr.S.SELLADURAI</a:t>
            </a:r>
            <a:r>
              <a:rPr lang="en-US" sz="2500" b="1" dirty="0" smtClean="0">
                <a:solidFill>
                  <a:srgbClr val="002060"/>
                </a:solidFill>
                <a:latin typeface="Times New Roman" pitchFamily="18" charset="0"/>
                <a:cs typeface="Times New Roman" pitchFamily="18" charset="0"/>
              </a:rPr>
              <a:t>,</a:t>
            </a:r>
          </a:p>
          <a:p>
            <a:r>
              <a:rPr lang="en-US" sz="2500" b="1" dirty="0" smtClean="0">
                <a:solidFill>
                  <a:srgbClr val="002060"/>
                </a:solidFill>
                <a:latin typeface="Times New Roman" pitchFamily="18" charset="0"/>
                <a:cs typeface="Times New Roman" pitchFamily="18" charset="0"/>
              </a:rPr>
              <a:t>PROFESSOR</a:t>
            </a:r>
          </a:p>
          <a:p>
            <a:r>
              <a:rPr lang="en-US" sz="2500" b="1" dirty="0" smtClean="0">
                <a:solidFill>
                  <a:srgbClr val="002060"/>
                </a:solidFill>
                <a:latin typeface="Times New Roman" pitchFamily="18" charset="0"/>
                <a:cs typeface="Times New Roman" pitchFamily="18" charset="0"/>
              </a:rPr>
              <a:t>DEPARTMENT OF PHYSICS,</a:t>
            </a:r>
          </a:p>
          <a:p>
            <a:r>
              <a:rPr lang="en-US" sz="2500" b="1" dirty="0" smtClean="0">
                <a:solidFill>
                  <a:srgbClr val="002060"/>
                </a:solidFill>
                <a:latin typeface="Times New Roman" pitchFamily="18" charset="0"/>
                <a:cs typeface="Times New Roman" pitchFamily="18" charset="0"/>
              </a:rPr>
              <a:t>ANNA UNIVERSITY,</a:t>
            </a:r>
          </a:p>
          <a:p>
            <a:r>
              <a:rPr lang="en-US" sz="2500" b="1" dirty="0" smtClean="0">
                <a:solidFill>
                  <a:srgbClr val="002060"/>
                </a:solidFill>
                <a:latin typeface="Times New Roman" pitchFamily="18" charset="0"/>
                <a:cs typeface="Times New Roman" pitchFamily="18" charset="0"/>
              </a:rPr>
              <a:t>CHENNAI-25</a:t>
            </a:r>
            <a:endParaRPr lang="en-US" sz="2500" b="1" dirty="0">
              <a:solidFill>
                <a:srgbClr val="002060"/>
              </a:solidFill>
            </a:endParaRPr>
          </a:p>
        </p:txBody>
      </p:sp>
      <p:sp>
        <p:nvSpPr>
          <p:cNvPr id="4" name="Footer Placeholder 3"/>
          <p:cNvSpPr>
            <a:spLocks noGrp="1"/>
          </p:cNvSpPr>
          <p:nvPr>
            <p:ph type="ftr" sz="quarter" idx="11"/>
          </p:nvPr>
        </p:nvSpPr>
        <p:spPr>
          <a:xfrm>
            <a:off x="609600" y="6356350"/>
            <a:ext cx="7924800" cy="365125"/>
          </a:xfrm>
        </p:spPr>
        <p:txBody>
          <a:bodyPr/>
          <a:lstStyle/>
          <a:p>
            <a:r>
              <a:rPr lang="en-US" b="1" i="1" dirty="0" smtClean="0">
                <a:solidFill>
                  <a:srgbClr val="00B050"/>
                </a:solidFill>
                <a:latin typeface="Times New Roman" pitchFamily="18" charset="0"/>
                <a:cs typeface="Times New Roman" pitchFamily="18" charset="0"/>
              </a:rPr>
              <a:t>6th International Conference on Materials </a:t>
            </a:r>
            <a:r>
              <a:rPr lang="en-US" b="1" i="1" dirty="0" smtClean="0">
                <a:solidFill>
                  <a:srgbClr val="00B050"/>
                </a:solidFill>
                <a:latin typeface="Times New Roman" pitchFamily="18" charset="0"/>
                <a:cs typeface="Times New Roman" pitchFamily="18" charset="0"/>
              </a:rPr>
              <a:t>Science </a:t>
            </a:r>
            <a:r>
              <a:rPr lang="en-US" b="1" i="1" dirty="0" smtClean="0">
                <a:solidFill>
                  <a:srgbClr val="00B050"/>
                </a:solidFill>
                <a:latin typeface="Times New Roman" pitchFamily="18" charset="0"/>
                <a:cs typeface="Times New Roman" pitchFamily="18" charset="0"/>
              </a:rPr>
              <a:t>and Engineering, Sep 12-14, 2016 </a:t>
            </a:r>
            <a:r>
              <a:rPr lang="en-US" b="1" i="1" dirty="0" smtClean="0">
                <a:solidFill>
                  <a:srgbClr val="00B050"/>
                </a:solidFill>
                <a:latin typeface="Times New Roman" pitchFamily="18" charset="0"/>
                <a:cs typeface="Times New Roman" pitchFamily="18" charset="0"/>
              </a:rPr>
              <a:t> Atlanta </a:t>
            </a:r>
            <a:r>
              <a:rPr lang="en-US" b="1" i="1" dirty="0" smtClean="0">
                <a:solidFill>
                  <a:srgbClr val="00B050"/>
                </a:solidFill>
                <a:latin typeface="Times New Roman" pitchFamily="18" charset="0"/>
                <a:cs typeface="Times New Roman" pitchFamily="18" charset="0"/>
              </a:rPr>
              <a:t>USA</a:t>
            </a:r>
            <a:endParaRPr lang="en-US" b="1" i="1" dirty="0">
              <a:solidFill>
                <a:srgbClr val="00B050"/>
              </a:solidFill>
              <a:latin typeface="Times New Roman" pitchFamily="18" charset="0"/>
              <a:cs typeface="Times New Roman" pitchFamily="18" charset="0"/>
            </a:endParaRPr>
          </a:p>
        </p:txBody>
      </p:sp>
      <p:pic>
        <p:nvPicPr>
          <p:cNvPr id="5" name="Picture 4"/>
          <p:cNvPicPr>
            <a:picLocks noChangeAspect="1" noChangeArrowheads="1"/>
          </p:cNvPicPr>
          <p:nvPr/>
        </p:nvPicPr>
        <p:blipFill>
          <a:blip r:embed="rId2" cstate="print"/>
          <a:srcRect/>
          <a:stretch>
            <a:fillRect/>
          </a:stretch>
        </p:blipFill>
        <p:spPr bwMode="auto">
          <a:xfrm>
            <a:off x="914400" y="3200400"/>
            <a:ext cx="2667000" cy="2667000"/>
          </a:xfrm>
          <a:prstGeom prst="rect">
            <a:avLst/>
          </a:prstGeom>
          <a:noFill/>
          <a:ln w="9525">
            <a:noFill/>
            <a:round/>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pPr algn="ctr"/>
            <a:r>
              <a:rPr lang="en-US" sz="2800" b="1" dirty="0" smtClean="0">
                <a:solidFill>
                  <a:schemeClr val="accent2">
                    <a:lumMod val="75000"/>
                  </a:schemeClr>
                </a:solidFill>
                <a:latin typeface="Times New Roman" pitchFamily="18" charset="0"/>
                <a:cs typeface="Times New Roman" pitchFamily="18" charset="0"/>
              </a:rPr>
              <a:t>INTRODUCTION</a:t>
            </a:r>
            <a:endParaRPr lang="en-US" sz="2800" b="1" dirty="0">
              <a:solidFill>
                <a:schemeClr val="accent2">
                  <a:lumMod val="75000"/>
                </a:schemeClr>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219200"/>
            <a:ext cx="8229600" cy="5486400"/>
          </a:xfrm>
        </p:spPr>
        <p:txBody>
          <a:bodyPr>
            <a:normAutofit/>
          </a:bodyPr>
          <a:lstStyle/>
          <a:p>
            <a:pPr algn="just">
              <a:lnSpc>
                <a:spcPct val="110000"/>
              </a:lnSpc>
              <a:buClr>
                <a:srgbClr val="002060"/>
              </a:buClr>
              <a:buFont typeface="Wingdings 2" pitchFamily="18" charset="2"/>
              <a:buChar char=""/>
            </a:pPr>
            <a:r>
              <a:rPr lang="en-US" sz="2400" dirty="0" smtClean="0">
                <a:latin typeface="Times New Roman" pitchFamily="18" charset="0"/>
                <a:cs typeface="Times New Roman" pitchFamily="18" charset="0"/>
              </a:rPr>
              <a:t>Due to the necessity of energy storage all over the world. Its irresistible demand  to make energy storage devices with superior performance and increased energy/power capabilities as compared to current technologies are one of the major challenges among the researchers. </a:t>
            </a:r>
          </a:p>
          <a:p>
            <a:pPr algn="just">
              <a:lnSpc>
                <a:spcPct val="110000"/>
              </a:lnSpc>
              <a:buClr>
                <a:srgbClr val="002060"/>
              </a:buClr>
              <a:buFont typeface="Wingdings 2" pitchFamily="18" charset="2"/>
              <a:buChar char=""/>
            </a:pPr>
            <a:r>
              <a:rPr lang="en-US" sz="2400" dirty="0" smtClean="0">
                <a:latin typeface="Times New Roman" pitchFamily="18" charset="0"/>
                <a:cs typeface="Times New Roman" pitchFamily="18" charset="0"/>
              </a:rPr>
              <a:t>Battery, fuel cells and electrochemical supercapacitors paves a way to remove energy shortage. </a:t>
            </a:r>
          </a:p>
          <a:p>
            <a:pPr algn="just">
              <a:lnSpc>
                <a:spcPct val="110000"/>
              </a:lnSpc>
              <a:buClr>
                <a:srgbClr val="002060"/>
              </a:buClr>
              <a:buFont typeface="Wingdings 2" pitchFamily="18" charset="2"/>
              <a:buChar char=""/>
            </a:pPr>
            <a:r>
              <a:rPr lang="en-US" sz="2400" dirty="0" smtClean="0">
                <a:latin typeface="Times New Roman" pitchFamily="18" charset="0"/>
                <a:cs typeface="Times New Roman" pitchFamily="18" charset="0"/>
              </a:rPr>
              <a:t>The energy storage and conversion mechanism are different and electrochemical similarities exists in all the three energy storage systems. </a:t>
            </a:r>
          </a:p>
          <a:p>
            <a:pPr algn="just">
              <a:lnSpc>
                <a:spcPct val="110000"/>
              </a:lnSpc>
              <a:buClr>
                <a:srgbClr val="002060"/>
              </a:buClr>
              <a:buFont typeface="Wingdings 2" pitchFamily="18" charset="2"/>
              <a:buChar char=""/>
            </a:pPr>
            <a:r>
              <a:rPr lang="en-US" sz="2400" dirty="0" smtClean="0">
                <a:latin typeface="Times New Roman" pitchFamily="18" charset="0"/>
                <a:cs typeface="Times New Roman" pitchFamily="18" charset="0"/>
              </a:rPr>
              <a:t>Our work mainly aimed to achieve novel structured nanomaterials for supercapacitors. </a:t>
            </a:r>
          </a:p>
        </p:txBody>
      </p:sp>
      <p:sp>
        <p:nvSpPr>
          <p:cNvPr id="4" name="Footer Placeholder 3"/>
          <p:cNvSpPr>
            <a:spLocks noGrp="1"/>
          </p:cNvSpPr>
          <p:nvPr>
            <p:ph type="ftr" sz="quarter" idx="11"/>
          </p:nvPr>
        </p:nvSpPr>
        <p:spPr>
          <a:xfrm>
            <a:off x="533400" y="6356350"/>
            <a:ext cx="7543800" cy="365125"/>
          </a:xfrm>
        </p:spPr>
        <p:txBody>
          <a:bodyPr/>
          <a:lstStyle/>
          <a:p>
            <a:r>
              <a:rPr lang="en-US" b="1" i="1" dirty="0" smtClean="0">
                <a:solidFill>
                  <a:srgbClr val="00B050"/>
                </a:solidFill>
                <a:latin typeface="Times New Roman" pitchFamily="18" charset="0"/>
                <a:cs typeface="Times New Roman" pitchFamily="18" charset="0"/>
              </a:rPr>
              <a:t>6th International Conference on Materials science and Engineering, Sep 12-14, 2016 Atlanta USA</a:t>
            </a:r>
            <a:endParaRPr lang="en-US" b="1" i="1" dirty="0">
              <a:solidFill>
                <a:srgbClr val="00B05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305800" cy="6019800"/>
          </a:xfrm>
        </p:spPr>
        <p:txBody>
          <a:bodyPr>
            <a:normAutofit/>
          </a:bodyPr>
          <a:lstStyle/>
          <a:p>
            <a:pPr algn="just">
              <a:buClr>
                <a:srgbClr val="002060"/>
              </a:buClr>
              <a:buFont typeface="Wingdings 2" pitchFamily="18" charset="2"/>
              <a:buChar char=""/>
            </a:pPr>
            <a:r>
              <a:rPr lang="en-US" sz="2800" dirty="0" smtClean="0">
                <a:latin typeface="Times New Roman" pitchFamily="18" charset="0"/>
                <a:cs typeface="Times New Roman" pitchFamily="18" charset="0"/>
              </a:rPr>
              <a:t>Tremendous efforts has been put towards </a:t>
            </a:r>
            <a:r>
              <a:rPr lang="en-US" sz="2800" dirty="0" err="1" smtClean="0">
                <a:latin typeface="Times New Roman" pitchFamily="18" charset="0"/>
                <a:cs typeface="Times New Roman" pitchFamily="18" charset="0"/>
              </a:rPr>
              <a:t>nano</a:t>
            </a:r>
            <a:r>
              <a:rPr lang="en-US" sz="2800" dirty="0" smtClean="0">
                <a:latin typeface="Times New Roman" pitchFamily="18" charset="0"/>
                <a:cs typeface="Times New Roman" pitchFamily="18" charset="0"/>
              </a:rPr>
              <a:t>-structured material </a:t>
            </a:r>
            <a:r>
              <a:rPr lang="en-US" sz="2800" dirty="0" err="1" smtClean="0">
                <a:latin typeface="Times New Roman" pitchFamily="18" charset="0"/>
                <a:cs typeface="Times New Roman" pitchFamily="18" charset="0"/>
              </a:rPr>
              <a:t>supercapacitors</a:t>
            </a:r>
            <a:r>
              <a:rPr lang="en-US" sz="2800" dirty="0" smtClean="0">
                <a:latin typeface="Times New Roman" pitchFamily="18" charset="0"/>
                <a:cs typeface="Times New Roman" pitchFamily="18" charset="0"/>
              </a:rPr>
              <a:t> for energy storage. </a:t>
            </a:r>
            <a:r>
              <a:rPr lang="en-US" sz="2800" dirty="0" err="1" smtClean="0">
                <a:latin typeface="Times New Roman" pitchFamily="18" charset="0"/>
                <a:cs typeface="Times New Roman" pitchFamily="18" charset="0"/>
              </a:rPr>
              <a:t>Nano</a:t>
            </a:r>
            <a:r>
              <a:rPr lang="en-US" sz="2800" dirty="0" smtClean="0">
                <a:latin typeface="Times New Roman" pitchFamily="18" charset="0"/>
                <a:cs typeface="Times New Roman" pitchFamily="18" charset="0"/>
              </a:rPr>
              <a:t> structured materials has highly advantageous due to its unique dimension, high surface area, good electrical conductivity and high electrochemical activity.</a:t>
            </a:r>
          </a:p>
          <a:p>
            <a:pPr algn="just">
              <a:buClr>
                <a:srgbClr val="002060"/>
              </a:buClr>
              <a:buFont typeface="Wingdings 2" pitchFamily="18" charset="2"/>
              <a:buChar char=""/>
            </a:pPr>
            <a:endParaRPr lang="en-US" sz="2800" dirty="0" smtClean="0">
              <a:latin typeface="Times New Roman" pitchFamily="18" charset="0"/>
              <a:cs typeface="Times New Roman" pitchFamily="18" charset="0"/>
            </a:endParaRPr>
          </a:p>
          <a:p>
            <a:pPr algn="just">
              <a:buClr>
                <a:srgbClr val="002060"/>
              </a:buClr>
              <a:buFont typeface="Wingdings 2" pitchFamily="18" charset="2"/>
              <a:buChar char=""/>
            </a:pPr>
            <a:r>
              <a:rPr lang="en-US" sz="2800" dirty="0" smtClean="0">
                <a:latin typeface="Times New Roman" pitchFamily="18" charset="0"/>
                <a:cs typeface="Times New Roman" pitchFamily="18" charset="0"/>
              </a:rPr>
              <a:t>Recently published reports strongly imply that the progress on nanostructure morphologies can overcome the issues arises such as stability, efficiency and energy/power output. </a:t>
            </a:r>
          </a:p>
          <a:p>
            <a:pPr algn="just">
              <a:buClr>
                <a:srgbClr val="FFFF00"/>
              </a:buClr>
              <a:buNone/>
            </a:pPr>
            <a:endParaRPr lang="en-US" sz="2400" dirty="0">
              <a:latin typeface="Times New Roman" pitchFamily="18" charset="0"/>
              <a:cs typeface="Times New Roman" pitchFamily="18" charset="0"/>
            </a:endParaRPr>
          </a:p>
        </p:txBody>
      </p:sp>
      <p:sp>
        <p:nvSpPr>
          <p:cNvPr id="4" name="Footer Placeholder 3"/>
          <p:cNvSpPr>
            <a:spLocks noGrp="1"/>
          </p:cNvSpPr>
          <p:nvPr>
            <p:ph type="ftr" sz="quarter" idx="11"/>
          </p:nvPr>
        </p:nvSpPr>
        <p:spPr>
          <a:xfrm>
            <a:off x="762000" y="6356350"/>
            <a:ext cx="7086600" cy="365125"/>
          </a:xfrm>
        </p:spPr>
        <p:txBody>
          <a:bodyPr/>
          <a:lstStyle/>
          <a:p>
            <a:r>
              <a:rPr lang="en-US" b="1" dirty="0" smtClean="0">
                <a:solidFill>
                  <a:srgbClr val="00B050"/>
                </a:solidFill>
                <a:latin typeface="Times New Roman" pitchFamily="18" charset="0"/>
                <a:cs typeface="Times New Roman" pitchFamily="18" charset="0"/>
              </a:rPr>
              <a:t>6th International Conference on Materials science and Engineering, Sep 12-14, 2016 Atlanta USA</a:t>
            </a:r>
            <a:endParaRPr lang="en-US" b="1" dirty="0">
              <a:solidFill>
                <a:srgbClr val="00B05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15962"/>
          </a:xfrm>
        </p:spPr>
        <p:txBody>
          <a:bodyPr>
            <a:normAutofit/>
          </a:bodyPr>
          <a:lstStyle/>
          <a:p>
            <a:pPr algn="ctr"/>
            <a:r>
              <a:rPr lang="en-US" sz="2800" b="1" dirty="0" smtClean="0">
                <a:solidFill>
                  <a:schemeClr val="accent2">
                    <a:lumMod val="75000"/>
                  </a:schemeClr>
                </a:solidFill>
                <a:latin typeface="Times New Roman" pitchFamily="18" charset="0"/>
                <a:cs typeface="Times New Roman" pitchFamily="18" charset="0"/>
              </a:rPr>
              <a:t>SUPERCAPACITORS</a:t>
            </a:r>
            <a:endParaRPr lang="en-US" sz="2800" b="1" dirty="0">
              <a:solidFill>
                <a:schemeClr val="accent2">
                  <a:lumMod val="75000"/>
                </a:schemeClr>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914400"/>
            <a:ext cx="8305800" cy="5486400"/>
          </a:xfrm>
        </p:spPr>
        <p:txBody>
          <a:bodyPr>
            <a:normAutofit/>
          </a:bodyPr>
          <a:lstStyle/>
          <a:p>
            <a:pPr algn="just">
              <a:buClr>
                <a:srgbClr val="002060"/>
              </a:buClr>
              <a:buFont typeface="Wingdings 2" pitchFamily="18" charset="2"/>
              <a:buChar char=""/>
            </a:pPr>
            <a:r>
              <a:rPr lang="en-US" sz="2400" dirty="0" smtClean="0">
                <a:latin typeface="Times New Roman" pitchFamily="18" charset="0"/>
                <a:cs typeface="Times New Roman" pitchFamily="18" charset="0"/>
              </a:rPr>
              <a:t>Supercapacitors boast a high energy storage capacity compared to regular capacitors, but they still lag behind batteries in that area. Supercapacitors have much larger power densities than batteries, fuel cells and larger energy densities than conventional capacitors.</a:t>
            </a:r>
          </a:p>
          <a:p>
            <a:pPr algn="just">
              <a:buClr>
                <a:srgbClr val="002060"/>
              </a:buClr>
              <a:buFont typeface="Wingdings 2" pitchFamily="18" charset="2"/>
              <a:buChar char=""/>
            </a:pPr>
            <a:r>
              <a:rPr lang="en-US" sz="2400" dirty="0" smtClean="0">
                <a:latin typeface="Times New Roman" pitchFamily="18" charset="0"/>
                <a:cs typeface="Times New Roman" pitchFamily="18" charset="0"/>
              </a:rPr>
              <a:t>Supercapacitors deliver in a rapid burst of energy during peak power demands and then immediately store energy and capture excess power that's otherwise lost. </a:t>
            </a:r>
          </a:p>
          <a:p>
            <a:pPr algn="just">
              <a:buClr>
                <a:srgbClr val="002060"/>
              </a:buClr>
              <a:buFont typeface="Wingdings 2" pitchFamily="18" charset="2"/>
              <a:buChar char=""/>
            </a:pPr>
            <a:r>
              <a:rPr lang="en-US" sz="2400" dirty="0" smtClean="0">
                <a:latin typeface="Times New Roman" pitchFamily="18" charset="0"/>
                <a:cs typeface="Times New Roman" pitchFamily="18" charset="0"/>
              </a:rPr>
              <a:t>Supercapacitors utilize high surface area electrode materials and thin electrolytic dielectrics to achieve capacitances several orders of magnitude larger than conventional capacitors.</a:t>
            </a:r>
          </a:p>
          <a:p>
            <a:pPr algn="just">
              <a:buClr>
                <a:srgbClr val="002060"/>
              </a:buClr>
              <a:buFont typeface="Wingdings 2" pitchFamily="18" charset="2"/>
              <a:buChar char=""/>
            </a:pPr>
            <a:r>
              <a:rPr lang="en-US" sz="2400" dirty="0" smtClean="0">
                <a:latin typeface="Times New Roman" pitchFamily="18" charset="0"/>
                <a:cs typeface="Times New Roman" pitchFamily="18" charset="0"/>
              </a:rPr>
              <a:t>In the example of an electric car, a supercapacitor can provide needed power for acceleration, while a battery provides range and recharges the supercapacitor between surges.</a:t>
            </a:r>
          </a:p>
          <a:p>
            <a:pPr algn="just">
              <a:buClr>
                <a:srgbClr val="002060"/>
              </a:buClr>
              <a:buFont typeface="Wingdings 2" pitchFamily="18" charset="2"/>
              <a:buChar char=""/>
            </a:pPr>
            <a:endParaRPr lang="en-US" sz="2400" dirty="0">
              <a:latin typeface="Times New Roman" pitchFamily="18" charset="0"/>
              <a:cs typeface="Times New Roman" pitchFamily="18" charset="0"/>
            </a:endParaRPr>
          </a:p>
        </p:txBody>
      </p:sp>
      <p:sp>
        <p:nvSpPr>
          <p:cNvPr id="4" name="Footer Placeholder 3"/>
          <p:cNvSpPr>
            <a:spLocks noGrp="1"/>
          </p:cNvSpPr>
          <p:nvPr>
            <p:ph type="ftr" sz="quarter" idx="11"/>
          </p:nvPr>
        </p:nvSpPr>
        <p:spPr>
          <a:xfrm>
            <a:off x="838200" y="6356350"/>
            <a:ext cx="7010400" cy="365125"/>
          </a:xfrm>
        </p:spPr>
        <p:txBody>
          <a:bodyPr/>
          <a:lstStyle/>
          <a:p>
            <a:r>
              <a:rPr lang="en-US" b="1" i="1" dirty="0" smtClean="0">
                <a:solidFill>
                  <a:srgbClr val="00B050"/>
                </a:solidFill>
                <a:latin typeface="Times New Roman" pitchFamily="18" charset="0"/>
                <a:cs typeface="Times New Roman" pitchFamily="18" charset="0"/>
              </a:rPr>
              <a:t>6th International Conference on Materials science and Engineering, Sep 12-14, 2016 Atlanta USA</a:t>
            </a:r>
            <a:endParaRPr lang="en-US" b="1" i="1" dirty="0">
              <a:solidFill>
                <a:srgbClr val="00B05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0"/>
            <a:ext cx="6324600" cy="685800"/>
          </a:xfrm>
        </p:spPr>
        <p:txBody>
          <a:bodyPr>
            <a:normAutofit fontScale="90000"/>
          </a:bodyPr>
          <a:lstStyle/>
          <a:p>
            <a:pPr algn="ctr"/>
            <a:r>
              <a:rPr lang="en-US" sz="2800" b="1" dirty="0" smtClean="0">
                <a:solidFill>
                  <a:schemeClr val="accent2">
                    <a:lumMod val="75000"/>
                  </a:schemeClr>
                </a:solidFill>
                <a:effectLst/>
                <a:latin typeface="Times New Roman" pitchFamily="18" charset="0"/>
                <a:cs typeface="Times New Roman" pitchFamily="18" charset="0"/>
              </a:rPr>
              <a:t>SUPERCAPACITOR CONSTRUCTION</a:t>
            </a:r>
            <a:endParaRPr lang="en-US" sz="2800" b="1" dirty="0">
              <a:solidFill>
                <a:schemeClr val="accent2">
                  <a:lumMod val="75000"/>
                </a:schemeClr>
              </a:solidFill>
              <a:effectLst/>
              <a:latin typeface="Times New Roman" pitchFamily="18" charset="0"/>
              <a:cs typeface="Times New Roman" pitchFamily="18" charset="0"/>
            </a:endParaRPr>
          </a:p>
        </p:txBody>
      </p:sp>
      <p:sp>
        <p:nvSpPr>
          <p:cNvPr id="2" name="Content Placeholder 1"/>
          <p:cNvSpPr>
            <a:spLocks noGrp="1"/>
          </p:cNvSpPr>
          <p:nvPr>
            <p:ph idx="1"/>
          </p:nvPr>
        </p:nvSpPr>
        <p:spPr>
          <a:xfrm>
            <a:off x="457200" y="685800"/>
            <a:ext cx="8229600" cy="5791200"/>
          </a:xfrm>
        </p:spPr>
        <p:txBody>
          <a:bodyPr>
            <a:normAutofit fontScale="70000" lnSpcReduction="20000"/>
          </a:bodyPr>
          <a:lstStyle/>
          <a:p>
            <a:pPr algn="just">
              <a:lnSpc>
                <a:spcPct val="150000"/>
              </a:lnSpc>
              <a:buClr>
                <a:srgbClr val="002060"/>
              </a:buClr>
              <a:buSzPct val="82000"/>
              <a:buFont typeface="Wingdings 2" pitchFamily="18" charset="2"/>
              <a:buChar char=""/>
            </a:pPr>
            <a:r>
              <a:rPr lang="en-US" dirty="0" smtClean="0">
                <a:latin typeface="Times New Roman" pitchFamily="18" charset="0"/>
                <a:cs typeface="Times New Roman" pitchFamily="18" charset="0"/>
              </a:rPr>
              <a:t>Supercapacitors consists of three major parts</a:t>
            </a:r>
            <a:r>
              <a:rPr lang="en-US" dirty="0" smtClean="0">
                <a:solidFill>
                  <a:srgbClr val="661D87"/>
                </a:solidFill>
                <a:latin typeface="Times New Roman" pitchFamily="18" charset="0"/>
                <a:cs typeface="Times New Roman" pitchFamily="18" charset="0"/>
              </a:rPr>
              <a:t>  </a:t>
            </a:r>
            <a:r>
              <a:rPr lang="en-US" dirty="0" smtClean="0">
                <a:latin typeface="Times New Roman" pitchFamily="18" charset="0"/>
                <a:cs typeface="Times New Roman" pitchFamily="18" charset="0"/>
              </a:rPr>
              <a:t>porous electrode, electrolyte and separator.</a:t>
            </a:r>
          </a:p>
          <a:p>
            <a:pPr algn="just">
              <a:lnSpc>
                <a:spcPct val="150000"/>
              </a:lnSpc>
              <a:buClr>
                <a:srgbClr val="002060"/>
              </a:buClr>
              <a:buSzPct val="82000"/>
              <a:buNone/>
            </a:pPr>
            <a:r>
              <a:rPr lang="en-US" dirty="0" smtClean="0">
                <a:solidFill>
                  <a:srgbClr val="00B0F0"/>
                </a:solidFill>
                <a:latin typeface="Times New Roman" pitchFamily="18" charset="0"/>
                <a:cs typeface="Times New Roman" pitchFamily="18" charset="0"/>
              </a:rPr>
              <a:t>                                    </a:t>
            </a:r>
            <a:r>
              <a:rPr lang="en-US" dirty="0" smtClean="0">
                <a:solidFill>
                  <a:schemeClr val="tx2">
                    <a:lumMod val="75000"/>
                  </a:schemeClr>
                </a:solidFill>
                <a:latin typeface="Times New Roman" pitchFamily="18" charset="0"/>
                <a:cs typeface="Times New Roman" pitchFamily="18" charset="0"/>
              </a:rPr>
              <a:t> </a:t>
            </a:r>
            <a:r>
              <a:rPr lang="en-US" b="1" dirty="0" smtClean="0">
                <a:solidFill>
                  <a:schemeClr val="tx2">
                    <a:lumMod val="75000"/>
                  </a:schemeClr>
                </a:solidFill>
                <a:latin typeface="Times New Roman" pitchFamily="18" charset="0"/>
                <a:cs typeface="Times New Roman" pitchFamily="18" charset="0"/>
              </a:rPr>
              <a:t>ELECTRODE</a:t>
            </a:r>
          </a:p>
          <a:p>
            <a:pPr algn="just">
              <a:lnSpc>
                <a:spcPct val="150000"/>
              </a:lnSpc>
              <a:buClr>
                <a:srgbClr val="002060"/>
              </a:buClr>
              <a:buSzPct val="82000"/>
              <a:buFont typeface="Wingdings 2" pitchFamily="18" charset="2"/>
              <a:buChar char=""/>
            </a:pPr>
            <a:r>
              <a:rPr lang="en-US" dirty="0" smtClean="0">
                <a:latin typeface="Times New Roman" pitchFamily="18" charset="0"/>
                <a:cs typeface="Times New Roman" pitchFamily="18" charset="0"/>
              </a:rPr>
              <a:t>Selection of electrode materials plays a crucible role in determining the electrical properties of a super capacitor.</a:t>
            </a:r>
          </a:p>
          <a:p>
            <a:pPr algn="just">
              <a:lnSpc>
                <a:spcPct val="150000"/>
              </a:lnSpc>
              <a:buClr>
                <a:srgbClr val="002060"/>
              </a:buClr>
              <a:buSzPct val="82000"/>
              <a:buFont typeface="Wingdings 2" pitchFamily="18" charset="2"/>
              <a:buChar char=""/>
            </a:pPr>
            <a:r>
              <a:rPr lang="en-US" dirty="0" smtClean="0">
                <a:latin typeface="Times New Roman" pitchFamily="18" charset="0"/>
                <a:cs typeface="Times New Roman" pitchFamily="18" charset="0"/>
              </a:rPr>
              <a:t>Carbon, conducting polymers, metal oxides are the electrode materials used.</a:t>
            </a:r>
          </a:p>
          <a:p>
            <a:pPr algn="just">
              <a:lnSpc>
                <a:spcPct val="150000"/>
              </a:lnSpc>
              <a:buClr>
                <a:srgbClr val="002060"/>
              </a:buClr>
              <a:buSzPct val="82000"/>
              <a:buNone/>
            </a:pPr>
            <a:r>
              <a:rPr lang="en-US" b="1" dirty="0" smtClean="0">
                <a:solidFill>
                  <a:srgbClr val="00B0F0"/>
                </a:solidFill>
                <a:latin typeface="Times New Roman" pitchFamily="18" charset="0"/>
                <a:cs typeface="Times New Roman" pitchFamily="18" charset="0"/>
              </a:rPr>
              <a:t>                                </a:t>
            </a:r>
            <a:r>
              <a:rPr lang="en-US" b="1" dirty="0" smtClean="0">
                <a:solidFill>
                  <a:schemeClr val="tx2">
                    <a:lumMod val="75000"/>
                  </a:schemeClr>
                </a:solidFill>
                <a:latin typeface="Times New Roman" pitchFamily="18" charset="0"/>
                <a:cs typeface="Times New Roman" pitchFamily="18" charset="0"/>
              </a:rPr>
              <a:t>ELECTROLYTE</a:t>
            </a:r>
          </a:p>
          <a:p>
            <a:pPr algn="just">
              <a:lnSpc>
                <a:spcPct val="150000"/>
              </a:lnSpc>
              <a:buClr>
                <a:srgbClr val="002060"/>
              </a:buClr>
              <a:buSzPct val="82000"/>
              <a:buFont typeface="Wingdings 2" pitchFamily="18" charset="2"/>
              <a:buChar char=""/>
            </a:pPr>
            <a:r>
              <a:rPr lang="en-US" dirty="0" smtClean="0">
                <a:latin typeface="Times New Roman" pitchFamily="18" charset="0"/>
                <a:cs typeface="Times New Roman" pitchFamily="18" charset="0"/>
              </a:rPr>
              <a:t>The possible energy density will be limited by the electrolyte.</a:t>
            </a:r>
          </a:p>
          <a:p>
            <a:pPr algn="just">
              <a:lnSpc>
                <a:spcPct val="150000"/>
              </a:lnSpc>
              <a:buClr>
                <a:srgbClr val="002060"/>
              </a:buClr>
              <a:buSzPct val="82000"/>
              <a:buFont typeface="Wingdings 2" pitchFamily="18" charset="2"/>
              <a:buChar char=""/>
            </a:pPr>
            <a:r>
              <a:rPr lang="en-US" dirty="0" smtClean="0">
                <a:latin typeface="Times New Roman" pitchFamily="18" charset="0"/>
                <a:cs typeface="Times New Roman" pitchFamily="18" charset="0"/>
              </a:rPr>
              <a:t>There are currently two types of electrolyte in use in EDLC’s organic and aqueous.</a:t>
            </a:r>
          </a:p>
          <a:p>
            <a:pPr>
              <a:lnSpc>
                <a:spcPct val="150000"/>
              </a:lnSpc>
              <a:buNone/>
            </a:pPr>
            <a:endParaRPr lang="en-US" dirty="0" smtClean="0">
              <a:solidFill>
                <a:srgbClr val="661D87"/>
              </a:solidFill>
              <a:latin typeface="Times New Roman" pitchFamily="18" charset="0"/>
              <a:cs typeface="Times New Roman" pitchFamily="18" charset="0"/>
            </a:endParaRPr>
          </a:p>
          <a:p>
            <a:pPr>
              <a:lnSpc>
                <a:spcPct val="150000"/>
              </a:lnSpc>
              <a:buFont typeface="Wingdings" pitchFamily="2" charset="2"/>
              <a:buChar char="§"/>
            </a:pPr>
            <a:endParaRPr lang="en-US" dirty="0" smtClean="0">
              <a:latin typeface="Times New Roman" pitchFamily="18" charset="0"/>
              <a:cs typeface="Times New Roman" pitchFamily="18" charset="0"/>
            </a:endParaRPr>
          </a:p>
          <a:p>
            <a:pPr>
              <a:lnSpc>
                <a:spcPct val="150000"/>
              </a:lnSpc>
              <a:buFont typeface="Wingdings" pitchFamily="2" charset="2"/>
              <a:buChar char="§"/>
            </a:pPr>
            <a:endParaRPr lang="en-US" dirty="0">
              <a:latin typeface="Times New Roman" pitchFamily="18" charset="0"/>
              <a:cs typeface="Times New Roman" pitchFamily="18" charset="0"/>
            </a:endParaRPr>
          </a:p>
        </p:txBody>
      </p:sp>
      <p:sp>
        <p:nvSpPr>
          <p:cNvPr id="4" name="Footer Placeholder 3"/>
          <p:cNvSpPr>
            <a:spLocks noGrp="1"/>
          </p:cNvSpPr>
          <p:nvPr>
            <p:ph type="ftr" sz="quarter" idx="11"/>
          </p:nvPr>
        </p:nvSpPr>
        <p:spPr>
          <a:xfrm>
            <a:off x="1447800" y="6356350"/>
            <a:ext cx="6858000" cy="365125"/>
          </a:xfrm>
        </p:spPr>
        <p:txBody>
          <a:bodyPr/>
          <a:lstStyle/>
          <a:p>
            <a:r>
              <a:rPr lang="en-US" b="1" dirty="0" smtClean="0">
                <a:solidFill>
                  <a:srgbClr val="00B050"/>
                </a:solidFill>
                <a:latin typeface="Times New Roman" pitchFamily="18" charset="0"/>
                <a:cs typeface="Times New Roman" pitchFamily="18" charset="0"/>
              </a:rPr>
              <a:t>6th International Conference on Materials science and Engineering, Sep 12-14, 2016 Atlanta USA</a:t>
            </a:r>
            <a:endParaRPr lang="en-US" b="1" dirty="0">
              <a:solidFill>
                <a:srgbClr val="00B050"/>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0"/>
            <a:ext cx="8229600" cy="5562600"/>
          </a:xfrm>
        </p:spPr>
        <p:txBody>
          <a:bodyPr>
            <a:normAutofit fontScale="77500" lnSpcReduction="20000"/>
          </a:bodyPr>
          <a:lstStyle/>
          <a:p>
            <a:pPr>
              <a:lnSpc>
                <a:spcPct val="150000"/>
              </a:lnSpc>
              <a:buNone/>
            </a:pPr>
            <a:r>
              <a:rPr lang="en-US" dirty="0" smtClean="0">
                <a:solidFill>
                  <a:srgbClr val="00B0F0"/>
                </a:solidFill>
                <a:latin typeface="Times New Roman" pitchFamily="18" charset="0"/>
                <a:cs typeface="Times New Roman" pitchFamily="18" charset="0"/>
              </a:rPr>
              <a:t>                                     </a:t>
            </a:r>
            <a:r>
              <a:rPr lang="en-US" b="1" dirty="0" smtClean="0">
                <a:solidFill>
                  <a:schemeClr val="tx2">
                    <a:lumMod val="75000"/>
                  </a:schemeClr>
                </a:solidFill>
                <a:latin typeface="Times New Roman" pitchFamily="18" charset="0"/>
                <a:cs typeface="Times New Roman" pitchFamily="18" charset="0"/>
              </a:rPr>
              <a:t>SEPARATOR</a:t>
            </a:r>
          </a:p>
          <a:p>
            <a:pPr algn="just">
              <a:lnSpc>
                <a:spcPct val="150000"/>
              </a:lnSpc>
              <a:buClr>
                <a:srgbClr val="002060"/>
              </a:buClr>
              <a:buSzPct val="82000"/>
              <a:buFont typeface="Wingdings 2" pitchFamily="18" charset="2"/>
              <a:buChar char=""/>
            </a:pPr>
            <a:r>
              <a:rPr lang="en-US" dirty="0" smtClean="0">
                <a:latin typeface="Times New Roman" pitchFamily="18" charset="0"/>
                <a:cs typeface="Times New Roman" pitchFamily="18" charset="0"/>
              </a:rPr>
              <a:t>The separator prevents the occurrence of electrical contact between the two electrodes, but it is ion-permeable.</a:t>
            </a:r>
          </a:p>
          <a:p>
            <a:pPr algn="just">
              <a:lnSpc>
                <a:spcPct val="150000"/>
              </a:lnSpc>
              <a:buClr>
                <a:srgbClr val="002060"/>
              </a:buClr>
              <a:buSzPct val="82000"/>
              <a:buFont typeface="Wingdings 2" pitchFamily="18" charset="2"/>
              <a:buChar char=""/>
            </a:pPr>
            <a:r>
              <a:rPr lang="en-US" dirty="0" smtClean="0">
                <a:latin typeface="Times New Roman" pitchFamily="18" charset="0"/>
                <a:cs typeface="Times New Roman" pitchFamily="18" charset="0"/>
              </a:rPr>
              <a:t>Polymer or paper separators can used with organic electrolytes </a:t>
            </a:r>
          </a:p>
          <a:p>
            <a:pPr algn="just">
              <a:lnSpc>
                <a:spcPct val="150000"/>
              </a:lnSpc>
              <a:buClr>
                <a:srgbClr val="002060"/>
              </a:buClr>
              <a:buSzPct val="82000"/>
              <a:buFont typeface="Wingdings 2" pitchFamily="18" charset="2"/>
              <a:buChar char=""/>
            </a:pPr>
            <a:r>
              <a:rPr lang="en-US" dirty="0" smtClean="0">
                <a:latin typeface="Times New Roman" pitchFamily="18" charset="0"/>
                <a:cs typeface="Times New Roman" pitchFamily="18" charset="0"/>
              </a:rPr>
              <a:t>Ceramic or glass fiber separators are often used with aqueous electrolytes</a:t>
            </a:r>
          </a:p>
          <a:p>
            <a:pPr algn="just">
              <a:lnSpc>
                <a:spcPct val="150000"/>
              </a:lnSpc>
              <a:buClr>
                <a:srgbClr val="002060"/>
              </a:buClr>
              <a:buSzPct val="82000"/>
              <a:buFont typeface="Wingdings 2" pitchFamily="18" charset="2"/>
              <a:buChar char=""/>
            </a:pPr>
            <a:r>
              <a:rPr lang="en-US" dirty="0" smtClean="0">
                <a:latin typeface="Times New Roman" pitchFamily="18" charset="0"/>
                <a:cs typeface="Times New Roman" pitchFamily="18" charset="0"/>
              </a:rPr>
              <a:t> High electrical  resistance , a high ionic conductance and a low thickness.</a:t>
            </a:r>
            <a:endParaRPr lang="en-US" dirty="0">
              <a:latin typeface="Times New Roman" pitchFamily="18" charset="0"/>
              <a:cs typeface="Times New Roman" pitchFamily="18" charset="0"/>
            </a:endParaRPr>
          </a:p>
        </p:txBody>
      </p:sp>
      <p:sp>
        <p:nvSpPr>
          <p:cNvPr id="3" name="Footer Placeholder 2"/>
          <p:cNvSpPr>
            <a:spLocks noGrp="1"/>
          </p:cNvSpPr>
          <p:nvPr>
            <p:ph type="ftr" sz="quarter" idx="11"/>
          </p:nvPr>
        </p:nvSpPr>
        <p:spPr>
          <a:xfrm>
            <a:off x="685800" y="6356350"/>
            <a:ext cx="7315200" cy="365125"/>
          </a:xfrm>
        </p:spPr>
        <p:txBody>
          <a:bodyPr/>
          <a:lstStyle/>
          <a:p>
            <a:pPr algn="just"/>
            <a:r>
              <a:rPr lang="en-US" b="1" i="1" dirty="0" smtClean="0">
                <a:solidFill>
                  <a:srgbClr val="00B050"/>
                </a:solidFill>
                <a:latin typeface="Times New Roman" pitchFamily="18" charset="0"/>
                <a:cs typeface="Times New Roman" pitchFamily="18" charset="0"/>
              </a:rPr>
              <a:t>6th International Conference on Materials science and Engineering, Sep 12-14, 2016 Atlanta USA</a:t>
            </a:r>
            <a:endParaRPr lang="en-US" b="1" i="1" dirty="0">
              <a:solidFill>
                <a:srgbClr val="00B050"/>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0"/>
            <a:ext cx="8229600" cy="1066800"/>
          </a:xfrm>
        </p:spPr>
        <p:txBody>
          <a:bodyPr>
            <a:normAutofit/>
          </a:bodyPr>
          <a:lstStyle/>
          <a:p>
            <a:pPr algn="ctr"/>
            <a:r>
              <a:rPr lang="en-US" sz="2800" b="1" dirty="0" smtClean="0">
                <a:solidFill>
                  <a:schemeClr val="accent2">
                    <a:lumMod val="75000"/>
                  </a:schemeClr>
                </a:solidFill>
                <a:effectLst/>
                <a:latin typeface="Times New Roman" pitchFamily="18" charset="0"/>
                <a:cs typeface="Times New Roman" pitchFamily="18" charset="0"/>
              </a:rPr>
              <a:t>CLASSIFICATION OF SUPERCAPACITORS</a:t>
            </a:r>
            <a:endParaRPr lang="en-US" sz="2800" b="1" dirty="0">
              <a:solidFill>
                <a:schemeClr val="accent2">
                  <a:lumMod val="75000"/>
                </a:schemeClr>
              </a:solidFill>
              <a:effectLst/>
              <a:latin typeface="Times New Roman" pitchFamily="18" charset="0"/>
              <a:cs typeface="Times New Roman" pitchFamily="18" charset="0"/>
            </a:endParaRPr>
          </a:p>
        </p:txBody>
      </p:sp>
      <p:pic>
        <p:nvPicPr>
          <p:cNvPr id="1026" name="Picture 2"/>
          <p:cNvPicPr>
            <a:picLocks noGrp="1" noChangeAspect="1" noChangeArrowheads="1"/>
          </p:cNvPicPr>
          <p:nvPr>
            <p:ph idx="1"/>
          </p:nvPr>
        </p:nvPicPr>
        <p:blipFill>
          <a:blip r:embed="rId3" cstate="print"/>
          <a:srcRect l="16567" t="8403" r="13382" b="20288"/>
          <a:stretch>
            <a:fillRect/>
          </a:stretch>
        </p:blipFill>
        <p:spPr bwMode="auto">
          <a:xfrm>
            <a:off x="609600" y="1219200"/>
            <a:ext cx="8077200" cy="5105400"/>
          </a:xfrm>
          <a:prstGeom prst="rect">
            <a:avLst/>
          </a:prstGeom>
          <a:noFill/>
          <a:ln w="9525">
            <a:noFill/>
            <a:miter lim="800000"/>
            <a:headEnd/>
            <a:tailEnd/>
          </a:ln>
        </p:spPr>
      </p:pic>
      <p:sp>
        <p:nvSpPr>
          <p:cNvPr id="4" name="Footer Placeholder 3"/>
          <p:cNvSpPr>
            <a:spLocks noGrp="1"/>
          </p:cNvSpPr>
          <p:nvPr>
            <p:ph type="ftr" sz="quarter" idx="11"/>
          </p:nvPr>
        </p:nvSpPr>
        <p:spPr>
          <a:xfrm>
            <a:off x="609600" y="6356350"/>
            <a:ext cx="7010400" cy="365125"/>
          </a:xfrm>
        </p:spPr>
        <p:txBody>
          <a:bodyPr/>
          <a:lstStyle/>
          <a:p>
            <a:r>
              <a:rPr lang="en-US" b="1" i="1" dirty="0" smtClean="0">
                <a:solidFill>
                  <a:srgbClr val="00B050"/>
                </a:solidFill>
              </a:rPr>
              <a:t>6th International Conference on Materials science and Engineering, Sep 12-14, 2016 Atlanta USA</a:t>
            </a:r>
            <a:endParaRPr lang="en-US" b="1" i="1" dirty="0">
              <a:solidFill>
                <a:srgbClr val="00B050"/>
              </a:solidFill>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228600"/>
            <a:ext cx="7543800" cy="762000"/>
          </a:xfrm>
        </p:spPr>
        <p:txBody>
          <a:bodyPr>
            <a:noAutofit/>
          </a:bodyPr>
          <a:lstStyle/>
          <a:p>
            <a:pPr algn="ctr"/>
            <a:r>
              <a:rPr lang="en-US" sz="2800" b="1" dirty="0" smtClean="0">
                <a:solidFill>
                  <a:schemeClr val="accent2">
                    <a:lumMod val="75000"/>
                  </a:schemeClr>
                </a:solidFill>
                <a:effectLst/>
                <a:latin typeface="Times New Roman" pitchFamily="18" charset="0"/>
                <a:cs typeface="Times New Roman" pitchFamily="18" charset="0"/>
              </a:rPr>
              <a:t>Electrochemical Double Layer Capacitor</a:t>
            </a:r>
            <a:endParaRPr lang="en-US" sz="2800" b="1" dirty="0">
              <a:solidFill>
                <a:schemeClr val="accent2">
                  <a:lumMod val="75000"/>
                </a:schemeClr>
              </a:solidFill>
              <a:effectLst/>
              <a:latin typeface="Times New Roman" pitchFamily="18" charset="0"/>
              <a:cs typeface="Times New Roman" pitchFamily="18" charset="0"/>
            </a:endParaRPr>
          </a:p>
        </p:txBody>
      </p:sp>
      <p:sp>
        <p:nvSpPr>
          <p:cNvPr id="2" name="Content Placeholder 1"/>
          <p:cNvSpPr>
            <a:spLocks noGrp="1"/>
          </p:cNvSpPr>
          <p:nvPr>
            <p:ph idx="1"/>
          </p:nvPr>
        </p:nvSpPr>
        <p:spPr>
          <a:xfrm>
            <a:off x="228600" y="1143000"/>
            <a:ext cx="8686800" cy="5334000"/>
          </a:xfrm>
        </p:spPr>
        <p:txBody>
          <a:bodyPr>
            <a:normAutofit fontScale="85000" lnSpcReduction="10000"/>
          </a:bodyPr>
          <a:lstStyle/>
          <a:p>
            <a:pPr algn="just">
              <a:lnSpc>
                <a:spcPct val="150000"/>
              </a:lnSpc>
              <a:buClr>
                <a:srgbClr val="002060"/>
              </a:buClr>
              <a:buSzPct val="82000"/>
              <a:buFont typeface="Wingdings 2" pitchFamily="18" charset="2"/>
              <a:buChar char=""/>
            </a:pPr>
            <a:r>
              <a:rPr lang="en-US" sz="2400" dirty="0" smtClean="0">
                <a:latin typeface="Times New Roman" pitchFamily="18" charset="0"/>
                <a:cs typeface="Times New Roman" pitchFamily="18" charset="0"/>
              </a:rPr>
              <a:t>EDLC’s  are constructed from two carbon based electrodes, an electrolyte and a separator.</a:t>
            </a:r>
          </a:p>
          <a:p>
            <a:pPr algn="just">
              <a:lnSpc>
                <a:spcPct val="150000"/>
              </a:lnSpc>
              <a:buClr>
                <a:srgbClr val="002060"/>
              </a:buClr>
              <a:buSzPct val="82000"/>
              <a:buFont typeface="Wingdings 2" pitchFamily="18" charset="2"/>
              <a:buChar char=""/>
            </a:pPr>
            <a:r>
              <a:rPr lang="en-US" sz="2400" dirty="0" smtClean="0">
                <a:latin typeface="Times New Roman" pitchFamily="18" charset="0"/>
                <a:cs typeface="Times New Roman" pitchFamily="18" charset="0"/>
              </a:rPr>
              <a:t>EDLC’s  store charge electro statistically or non- faradaically and there is no transfer of charge between electrode and electrolyte .</a:t>
            </a:r>
          </a:p>
          <a:p>
            <a:pPr algn="just">
              <a:lnSpc>
                <a:spcPct val="150000"/>
              </a:lnSpc>
              <a:buClr>
                <a:srgbClr val="002060"/>
              </a:buClr>
              <a:buSzPct val="82000"/>
              <a:buFont typeface="Wingdings 2" pitchFamily="18" charset="2"/>
              <a:buChar char=""/>
            </a:pPr>
            <a:r>
              <a:rPr lang="en-US" sz="2400" dirty="0" smtClean="0">
                <a:latin typeface="Times New Roman" pitchFamily="18" charset="0"/>
                <a:cs typeface="Times New Roman" pitchFamily="18" charset="0"/>
              </a:rPr>
              <a:t>EDLC’s utilize an electrochemical double layer of charge to store energy. As voltage is applied, charge accumulates on the electrode surfaces.  </a:t>
            </a:r>
          </a:p>
          <a:p>
            <a:pPr algn="just">
              <a:lnSpc>
                <a:spcPct val="150000"/>
              </a:lnSpc>
              <a:buClr>
                <a:srgbClr val="002060"/>
              </a:buClr>
              <a:buSzPct val="82000"/>
              <a:buFont typeface="Wingdings 2" pitchFamily="18" charset="2"/>
              <a:buChar char=""/>
            </a:pPr>
            <a:r>
              <a:rPr lang="en-US" sz="2400" dirty="0" smtClean="0">
                <a:latin typeface="Times New Roman" pitchFamily="18" charset="0"/>
                <a:cs typeface="Times New Roman" pitchFamily="18" charset="0"/>
              </a:rPr>
              <a:t>These double layers coupled with an increase in surface area and decrease in the distance between electrodes. This allows EDLC’s to achieve higher energy densities than conventional capacitors.</a:t>
            </a:r>
          </a:p>
          <a:p>
            <a:pPr algn="just">
              <a:lnSpc>
                <a:spcPct val="150000"/>
              </a:lnSpc>
              <a:buClr>
                <a:srgbClr val="002060"/>
              </a:buClr>
              <a:buSzPct val="82000"/>
              <a:buFont typeface="Wingdings 2" pitchFamily="18" charset="2"/>
              <a:buChar char=""/>
            </a:pPr>
            <a:r>
              <a:rPr lang="en-US" sz="2400" dirty="0" smtClean="0">
                <a:latin typeface="Times New Roman" pitchFamily="18" charset="0"/>
                <a:cs typeface="Times New Roman" pitchFamily="18" charset="0"/>
              </a:rPr>
              <a:t>The charge storage in EDLC’s  is high reversible, which allows them to achieve very high cycling stabilities.</a:t>
            </a:r>
          </a:p>
          <a:p>
            <a:pPr algn="just">
              <a:lnSpc>
                <a:spcPct val="150000"/>
              </a:lnSpc>
              <a:buClr>
                <a:srgbClr val="FFFF00"/>
              </a:buClr>
              <a:buSzPct val="82000"/>
              <a:buFont typeface="Wingdings 2" pitchFamily="18" charset="2"/>
              <a:buChar char=""/>
            </a:pPr>
            <a:endParaRPr lang="en-US" sz="2400" dirty="0" smtClean="0">
              <a:latin typeface="Times New Roman" pitchFamily="18" charset="0"/>
              <a:cs typeface="Times New Roman" pitchFamily="18" charset="0"/>
            </a:endParaRPr>
          </a:p>
        </p:txBody>
      </p:sp>
      <p:sp>
        <p:nvSpPr>
          <p:cNvPr id="4" name="Footer Placeholder 3"/>
          <p:cNvSpPr>
            <a:spLocks noGrp="1"/>
          </p:cNvSpPr>
          <p:nvPr>
            <p:ph type="ftr" sz="quarter" idx="11"/>
          </p:nvPr>
        </p:nvSpPr>
        <p:spPr>
          <a:xfrm>
            <a:off x="1066800" y="6324600"/>
            <a:ext cx="6629400" cy="365125"/>
          </a:xfrm>
        </p:spPr>
        <p:txBody>
          <a:bodyPr/>
          <a:lstStyle/>
          <a:p>
            <a:r>
              <a:rPr lang="en-US" b="1" i="1" dirty="0" smtClean="0">
                <a:solidFill>
                  <a:srgbClr val="00B050"/>
                </a:solidFill>
                <a:latin typeface="Times New Roman" pitchFamily="18" charset="0"/>
                <a:cs typeface="Times New Roman" pitchFamily="18" charset="0"/>
              </a:rPr>
              <a:t>6th International Conference on Materials science and Engineering, Sep 12-14, 2016 Atlanta USA</a:t>
            </a:r>
            <a:endParaRPr lang="en-US" b="1" i="1" dirty="0">
              <a:solidFill>
                <a:srgbClr val="00B050"/>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enovo\Desktop\Capacitors.png"/>
          <p:cNvPicPr>
            <a:picLocks noChangeAspect="1" noChangeArrowheads="1"/>
          </p:cNvPicPr>
          <p:nvPr/>
        </p:nvPicPr>
        <p:blipFill>
          <a:blip r:embed="rId2" cstate="print"/>
          <a:srcRect r="3317" b="25538"/>
          <a:stretch>
            <a:fillRect/>
          </a:stretch>
        </p:blipFill>
        <p:spPr bwMode="auto">
          <a:xfrm>
            <a:off x="152400" y="533400"/>
            <a:ext cx="8839200" cy="5791200"/>
          </a:xfrm>
          <a:prstGeom prst="rect">
            <a:avLst/>
          </a:prstGeom>
          <a:noFill/>
        </p:spPr>
      </p:pic>
      <p:sp>
        <p:nvSpPr>
          <p:cNvPr id="3" name="Footer Placeholder 2"/>
          <p:cNvSpPr>
            <a:spLocks noGrp="1"/>
          </p:cNvSpPr>
          <p:nvPr>
            <p:ph type="ftr" sz="quarter" idx="11"/>
          </p:nvPr>
        </p:nvSpPr>
        <p:spPr>
          <a:xfrm>
            <a:off x="1447800" y="6356350"/>
            <a:ext cx="6934200" cy="365125"/>
          </a:xfrm>
        </p:spPr>
        <p:txBody>
          <a:bodyPr/>
          <a:lstStyle/>
          <a:p>
            <a:r>
              <a:rPr lang="en-US" b="1" i="1" dirty="0" smtClean="0">
                <a:solidFill>
                  <a:srgbClr val="00B050"/>
                </a:solidFill>
                <a:latin typeface="Times New Roman" pitchFamily="18" charset="0"/>
                <a:cs typeface="Times New Roman" pitchFamily="18" charset="0"/>
              </a:rPr>
              <a:t>6th International Conference on Materials science and Engineering, Sep 12-14, 2016 Atlanta USA</a:t>
            </a:r>
            <a:endParaRPr lang="en-US" b="1" i="1" dirty="0">
              <a:solidFill>
                <a:srgbClr val="00B050"/>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228600"/>
            <a:ext cx="8991600" cy="6629400"/>
          </a:xfrm>
        </p:spPr>
        <p:txBody>
          <a:bodyPr>
            <a:normAutofit fontScale="62500" lnSpcReduction="20000"/>
          </a:bodyPr>
          <a:lstStyle/>
          <a:p>
            <a:pPr algn="ctr">
              <a:lnSpc>
                <a:spcPct val="150000"/>
              </a:lnSpc>
              <a:buClr>
                <a:srgbClr val="FFFF00"/>
              </a:buClr>
              <a:buSzPct val="82000"/>
              <a:buNone/>
            </a:pPr>
            <a:r>
              <a:rPr lang="en-US" b="1" dirty="0" smtClean="0">
                <a:solidFill>
                  <a:schemeClr val="accent2">
                    <a:lumMod val="75000"/>
                  </a:schemeClr>
                </a:solidFill>
                <a:latin typeface="Times New Roman" pitchFamily="18" charset="0"/>
                <a:cs typeface="Times New Roman" pitchFamily="18" charset="0"/>
              </a:rPr>
              <a:t>PSEUDOCAPACITOR</a:t>
            </a:r>
          </a:p>
          <a:p>
            <a:pPr algn="just">
              <a:lnSpc>
                <a:spcPct val="150000"/>
              </a:lnSpc>
              <a:buClr>
                <a:srgbClr val="002060"/>
              </a:buClr>
              <a:buSzPct val="82000"/>
              <a:buFont typeface="Wingdings 2" pitchFamily="18" charset="2"/>
              <a:buChar char=""/>
            </a:pPr>
            <a:r>
              <a:rPr lang="en-US" dirty="0" smtClean="0">
                <a:latin typeface="Times New Roman" pitchFamily="18" charset="0"/>
                <a:cs typeface="Times New Roman" pitchFamily="18" charset="0"/>
              </a:rPr>
              <a:t>Pseudocapacitor store charge Faradaically through the transfer of charge between electrode and electrolyte.</a:t>
            </a:r>
          </a:p>
          <a:p>
            <a:pPr algn="just">
              <a:lnSpc>
                <a:spcPct val="150000"/>
              </a:lnSpc>
              <a:buClr>
                <a:srgbClr val="002060"/>
              </a:buClr>
              <a:buSzPct val="82000"/>
              <a:buFont typeface="Wingdings 2" pitchFamily="18" charset="2"/>
              <a:buChar char=""/>
            </a:pPr>
            <a:r>
              <a:rPr lang="en-US" dirty="0" smtClean="0">
                <a:latin typeface="Times New Roman" pitchFamily="18" charset="0"/>
                <a:cs typeface="Times New Roman" pitchFamily="18" charset="0"/>
              </a:rPr>
              <a:t>The </a:t>
            </a:r>
            <a:r>
              <a:rPr lang="en-US" dirty="0" smtClean="0">
                <a:latin typeface="Times New Roman" pitchFamily="18" charset="0"/>
                <a:cs typeface="Times New Roman" pitchFamily="18" charset="0"/>
              </a:rPr>
              <a:t>Faradic </a:t>
            </a:r>
            <a:r>
              <a:rPr lang="en-US" dirty="0" smtClean="0">
                <a:latin typeface="Times New Roman" pitchFamily="18" charset="0"/>
                <a:cs typeface="Times New Roman" pitchFamily="18" charset="0"/>
              </a:rPr>
              <a:t>process may allow pseudocapacitors to achieve greater capacitances and energy densities than EDLC’s.</a:t>
            </a:r>
          </a:p>
          <a:p>
            <a:pPr algn="just">
              <a:lnSpc>
                <a:spcPct val="150000"/>
              </a:lnSpc>
              <a:buClr>
                <a:srgbClr val="002060"/>
              </a:buClr>
              <a:buSzPct val="82000"/>
              <a:buFont typeface="Wingdings 2" pitchFamily="18" charset="2"/>
              <a:buChar char=""/>
            </a:pPr>
            <a:r>
              <a:rPr lang="en-US" dirty="0" smtClean="0">
                <a:latin typeface="Times New Roman" pitchFamily="18" charset="0"/>
                <a:cs typeface="Times New Roman" pitchFamily="18" charset="0"/>
              </a:rPr>
              <a:t>There are two electrode materials that are used to store charge in pseudocapacitors, conducting polymers and metal oxides.</a:t>
            </a:r>
          </a:p>
          <a:p>
            <a:pPr algn="ctr">
              <a:lnSpc>
                <a:spcPct val="150000"/>
              </a:lnSpc>
              <a:buClr>
                <a:srgbClr val="002060"/>
              </a:buClr>
              <a:buSzPct val="82000"/>
              <a:buNone/>
            </a:pPr>
            <a:r>
              <a:rPr lang="en-US" b="1" dirty="0" smtClean="0">
                <a:solidFill>
                  <a:schemeClr val="accent2">
                    <a:lumMod val="75000"/>
                  </a:schemeClr>
                </a:solidFill>
                <a:latin typeface="Times New Roman" pitchFamily="18" charset="0"/>
                <a:cs typeface="Times New Roman" pitchFamily="18" charset="0"/>
              </a:rPr>
              <a:t>HYBRID CAPACITOR</a:t>
            </a:r>
          </a:p>
          <a:p>
            <a:pPr algn="just">
              <a:lnSpc>
                <a:spcPct val="150000"/>
              </a:lnSpc>
              <a:buClr>
                <a:srgbClr val="002060"/>
              </a:buClr>
              <a:buSzPct val="82000"/>
              <a:buFont typeface="Wingdings 2" pitchFamily="18" charset="2"/>
              <a:buChar char=""/>
            </a:pPr>
            <a:r>
              <a:rPr lang="en-US" dirty="0" smtClean="0">
                <a:latin typeface="Times New Roman" pitchFamily="18" charset="0"/>
                <a:cs typeface="Times New Roman" pitchFamily="18" charset="0"/>
              </a:rPr>
              <a:t>Hybrid capacitors utilizes both Faradaic and Non-Faradaic processes to store charge.</a:t>
            </a:r>
          </a:p>
          <a:p>
            <a:pPr algn="just">
              <a:lnSpc>
                <a:spcPct val="150000"/>
              </a:lnSpc>
              <a:buClr>
                <a:srgbClr val="002060"/>
              </a:buClr>
              <a:buSzPct val="82000"/>
              <a:buFont typeface="Wingdings 2" pitchFamily="18" charset="2"/>
              <a:buChar char=""/>
            </a:pPr>
            <a:r>
              <a:rPr lang="en-US" dirty="0" smtClean="0">
                <a:latin typeface="Times New Roman" pitchFamily="18" charset="0"/>
                <a:cs typeface="Times New Roman" pitchFamily="18" charset="0"/>
              </a:rPr>
              <a:t>Hybrid capacitors have achieved energy and power densities greater than EDLC’s without sacrifices in cycling stability and affordability.</a:t>
            </a:r>
          </a:p>
          <a:p>
            <a:pPr algn="just">
              <a:lnSpc>
                <a:spcPct val="150000"/>
              </a:lnSpc>
              <a:buClr>
                <a:srgbClr val="002060"/>
              </a:buClr>
              <a:buSzPct val="82000"/>
              <a:buFont typeface="Wingdings 2" pitchFamily="18" charset="2"/>
              <a:buChar char=""/>
            </a:pPr>
            <a:r>
              <a:rPr lang="en-US" dirty="0" smtClean="0">
                <a:latin typeface="Times New Roman" pitchFamily="18" charset="0"/>
                <a:cs typeface="Times New Roman" pitchFamily="18" charset="0"/>
              </a:rPr>
              <a:t>Hybrid capacitors distinguished based on the electrode material type.</a:t>
            </a:r>
          </a:p>
          <a:p>
            <a:pPr algn="just">
              <a:lnSpc>
                <a:spcPct val="150000"/>
              </a:lnSpc>
              <a:buClr>
                <a:srgbClr val="002060"/>
              </a:buClr>
              <a:buSzPct val="82000"/>
              <a:buFont typeface="Wingdings 2" pitchFamily="18" charset="2"/>
              <a:buChar char=""/>
            </a:pPr>
            <a:r>
              <a:rPr lang="en-US" dirty="0" smtClean="0">
                <a:latin typeface="Times New Roman" pitchFamily="18" charset="0"/>
                <a:cs typeface="Times New Roman" pitchFamily="18" charset="0"/>
              </a:rPr>
              <a:t>Composites, asymmetric and battery type respectively.</a:t>
            </a:r>
          </a:p>
          <a:p>
            <a:pPr algn="just">
              <a:lnSpc>
                <a:spcPct val="150000"/>
              </a:lnSpc>
              <a:buClr>
                <a:srgbClr val="FFFF00"/>
              </a:buClr>
              <a:buSzPct val="82000"/>
              <a:buFont typeface="Wingdings 2" pitchFamily="18" charset="2"/>
              <a:buChar char=""/>
            </a:pPr>
            <a:endParaRPr lang="en-US" dirty="0" smtClean="0">
              <a:latin typeface="Times New Roman" pitchFamily="18" charset="0"/>
              <a:cs typeface="Times New Roman" pitchFamily="18" charset="0"/>
            </a:endParaRPr>
          </a:p>
          <a:p>
            <a:pPr>
              <a:lnSpc>
                <a:spcPct val="150000"/>
              </a:lnSpc>
              <a:buClr>
                <a:srgbClr val="FFFF00"/>
              </a:buClr>
              <a:buSzPct val="82000"/>
              <a:buFont typeface="Wingdings 2" pitchFamily="18" charset="2"/>
              <a:buChar char=""/>
            </a:pPr>
            <a:endParaRPr lang="en-US" dirty="0">
              <a:latin typeface="Times New Roman" pitchFamily="18" charset="0"/>
              <a:cs typeface="Times New Roman" pitchFamily="18" charset="0"/>
            </a:endParaRPr>
          </a:p>
        </p:txBody>
      </p:sp>
      <p:sp>
        <p:nvSpPr>
          <p:cNvPr id="3" name="Footer Placeholder 2"/>
          <p:cNvSpPr>
            <a:spLocks noGrp="1"/>
          </p:cNvSpPr>
          <p:nvPr>
            <p:ph type="ftr" sz="quarter" idx="11"/>
          </p:nvPr>
        </p:nvSpPr>
        <p:spPr>
          <a:xfrm>
            <a:off x="914400" y="6356350"/>
            <a:ext cx="7848600" cy="365125"/>
          </a:xfrm>
        </p:spPr>
        <p:txBody>
          <a:bodyPr/>
          <a:lstStyle/>
          <a:p>
            <a:r>
              <a:rPr lang="en-US" b="1" i="1" dirty="0" smtClean="0">
                <a:solidFill>
                  <a:srgbClr val="00B050"/>
                </a:solidFill>
              </a:rPr>
              <a:t>6th </a:t>
            </a:r>
            <a:r>
              <a:rPr lang="en-US" b="1" i="1" dirty="0" smtClean="0">
                <a:solidFill>
                  <a:srgbClr val="00B050"/>
                </a:solidFill>
                <a:latin typeface="Times New Roman" pitchFamily="18" charset="0"/>
                <a:cs typeface="Times New Roman" pitchFamily="18" charset="0"/>
              </a:rPr>
              <a:t>International Conference on Materials science and Engineering, Sep 12-14, 2016 Atlanta USA</a:t>
            </a:r>
            <a:endParaRPr lang="en-US" b="1" i="1" dirty="0">
              <a:solidFill>
                <a:srgbClr val="00B050"/>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idx="1"/>
          </p:nvPr>
        </p:nvSpPr>
        <p:spPr>
          <a:xfrm>
            <a:off x="228600" y="838200"/>
            <a:ext cx="8686800" cy="5715000"/>
          </a:xfrm>
        </p:spPr>
        <p:txBody>
          <a:bodyPr>
            <a:normAutofit/>
          </a:bodyPr>
          <a:lstStyle/>
          <a:p>
            <a:pPr algn="just">
              <a:buNone/>
            </a:pPr>
            <a:r>
              <a:rPr lang="en-US" dirty="0" smtClean="0"/>
              <a:t>    </a:t>
            </a:r>
            <a:r>
              <a:rPr lang="en-US" sz="2800" dirty="0" smtClean="0">
                <a:latin typeface="Times New Roman" pitchFamily="18" charset="0"/>
                <a:cs typeface="Times New Roman" pitchFamily="18" charset="0"/>
              </a:rPr>
              <a:t>Nanotechnology </a:t>
            </a:r>
            <a:r>
              <a:rPr lang="en-US" sz="2800" dirty="0">
                <a:latin typeface="Times New Roman" pitchFamily="18" charset="0"/>
                <a:cs typeface="Times New Roman" pitchFamily="18" charset="0"/>
              </a:rPr>
              <a:t>involved </a:t>
            </a:r>
            <a:r>
              <a:rPr lang="en-US" sz="2800" dirty="0" err="1">
                <a:latin typeface="Times New Roman" pitchFamily="18" charset="0"/>
                <a:cs typeface="Times New Roman" pitchFamily="18" charset="0"/>
              </a:rPr>
              <a:t>Nanomaterials</a:t>
            </a:r>
            <a:r>
              <a:rPr lang="en-US" sz="2800" dirty="0">
                <a:latin typeface="Times New Roman" pitchFamily="18" charset="0"/>
                <a:cs typeface="Times New Roman" pitchFamily="18" charset="0"/>
              </a:rPr>
              <a:t> and </a:t>
            </a:r>
            <a:r>
              <a:rPr lang="en-US" sz="2800" dirty="0" err="1">
                <a:latin typeface="Times New Roman" pitchFamily="18" charset="0"/>
                <a:cs typeface="Times New Roman" pitchFamily="18" charset="0"/>
              </a:rPr>
              <a:t>Graphene</a:t>
            </a:r>
            <a:r>
              <a:rPr lang="en-US" sz="2800" dirty="0">
                <a:latin typeface="Times New Roman" pitchFamily="18" charset="0"/>
                <a:cs typeface="Times New Roman" pitchFamily="18" charset="0"/>
              </a:rPr>
              <a:t> application developments though have led to new possibilities for energy storage, with high charge and discharge rates, which can be made very </a:t>
            </a:r>
            <a:r>
              <a:rPr lang="en-US" sz="2800" dirty="0" smtClean="0">
                <a:latin typeface="Times New Roman" pitchFamily="18" charset="0"/>
                <a:cs typeface="Times New Roman" pitchFamily="18" charset="0"/>
              </a:rPr>
              <a:t>cheaply. </a:t>
            </a:r>
            <a:r>
              <a:rPr lang="en-US" sz="2800" dirty="0">
                <a:latin typeface="Times New Roman" pitchFamily="18" charset="0"/>
                <a:cs typeface="Times New Roman" pitchFamily="18" charset="0"/>
              </a:rPr>
              <a:t>But before we go into specific details, it would be sensible to first outline the basics of energy storage and the potential goals of developing new kind of </a:t>
            </a:r>
            <a:r>
              <a:rPr lang="en-US" sz="2800" dirty="0" err="1">
                <a:latin typeface="Times New Roman" pitchFamily="18" charset="0"/>
                <a:cs typeface="Times New Roman" pitchFamily="18" charset="0"/>
              </a:rPr>
              <a:t>nanomaterials</a:t>
            </a:r>
            <a:r>
              <a:rPr lang="en-US" sz="2800" dirty="0">
                <a:latin typeface="Times New Roman" pitchFamily="18" charset="0"/>
                <a:cs typeface="Times New Roman" pitchFamily="18" charset="0"/>
              </a:rPr>
              <a:t> such low cost metal oxides, conducting polymer, carbon </a:t>
            </a:r>
            <a:r>
              <a:rPr lang="en-US" sz="2800" dirty="0" err="1">
                <a:latin typeface="Times New Roman" pitchFamily="18" charset="0"/>
                <a:cs typeface="Times New Roman" pitchFamily="18" charset="0"/>
              </a:rPr>
              <a:t>hydrogel</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graphene</a:t>
            </a:r>
            <a:r>
              <a:rPr lang="en-US" sz="2800" dirty="0">
                <a:latin typeface="Times New Roman" pitchFamily="18" charset="0"/>
                <a:cs typeface="Times New Roman" pitchFamily="18" charset="0"/>
              </a:rPr>
              <a:t> etc., as a hybrid </a:t>
            </a:r>
            <a:r>
              <a:rPr lang="en-US" sz="2800" dirty="0" err="1">
                <a:latin typeface="Times New Roman" pitchFamily="18" charset="0"/>
                <a:cs typeface="Times New Roman" pitchFamily="18" charset="0"/>
              </a:rPr>
              <a:t>supercapacitor</a:t>
            </a:r>
            <a:r>
              <a:rPr lang="en-US" sz="2800" dirty="0">
                <a:latin typeface="Times New Roman" pitchFamily="18" charset="0"/>
                <a:cs typeface="Times New Roman" pitchFamily="18" charset="0"/>
              </a:rPr>
              <a:t> or </a:t>
            </a:r>
            <a:r>
              <a:rPr lang="en-US" sz="2800" dirty="0" err="1" smtClean="0">
                <a:latin typeface="Times New Roman" pitchFamily="18" charset="0"/>
                <a:cs typeface="Times New Roman" pitchFamily="18" charset="0"/>
              </a:rPr>
              <a:t>supercapat</a:t>
            </a:r>
            <a:r>
              <a:rPr lang="en-US" dirty="0" err="1" smtClean="0">
                <a:latin typeface="Times New Roman" pitchFamily="18" charset="0"/>
                <a:cs typeface="Times New Roman" pitchFamily="18" charset="0"/>
              </a:rPr>
              <a:t>tery</a:t>
            </a:r>
            <a:r>
              <a:rPr lang="en-US" dirty="0" smtClean="0">
                <a:latin typeface="Times New Roman" pitchFamily="18" charset="0"/>
                <a:cs typeface="Times New Roman" pitchFamily="18" charset="0"/>
              </a:rPr>
              <a:t>.</a:t>
            </a:r>
          </a:p>
          <a:p>
            <a:pPr algn="just">
              <a:buNone/>
            </a:pPr>
            <a:endParaRPr lang="en-US" dirty="0" smtClean="0">
              <a:latin typeface="Times New Roman" pitchFamily="18" charset="0"/>
              <a:cs typeface="Times New Roman" pitchFamily="18" charset="0"/>
            </a:endParaRPr>
          </a:p>
          <a:p>
            <a:pPr algn="just">
              <a:buNone/>
            </a:pPr>
            <a:r>
              <a:rPr lang="en-US" b="1" i="1" dirty="0" smtClean="0">
                <a:solidFill>
                  <a:srgbClr val="00B050"/>
                </a:solidFill>
                <a:latin typeface="Times New Roman" pitchFamily="18" charset="0"/>
                <a:cs typeface="Times New Roman" pitchFamily="18" charset="0"/>
              </a:rPr>
              <a:t> </a:t>
            </a:r>
            <a:r>
              <a:rPr lang="en-US" sz="1500" b="1" i="1" dirty="0" smtClean="0">
                <a:solidFill>
                  <a:srgbClr val="00B050"/>
                </a:solidFill>
                <a:latin typeface="Times New Roman" pitchFamily="18" charset="0"/>
                <a:cs typeface="Times New Roman" pitchFamily="18" charset="0"/>
              </a:rPr>
              <a:t>6</a:t>
            </a:r>
            <a:r>
              <a:rPr lang="en-US" sz="1500" b="1" i="1" baseline="30000" dirty="0" smtClean="0">
                <a:solidFill>
                  <a:srgbClr val="00B050"/>
                </a:solidFill>
                <a:latin typeface="Times New Roman" pitchFamily="18" charset="0"/>
                <a:cs typeface="Times New Roman" pitchFamily="18" charset="0"/>
              </a:rPr>
              <a:t>th</a:t>
            </a:r>
            <a:r>
              <a:rPr lang="en-US" sz="1500" b="1" i="1" dirty="0" smtClean="0">
                <a:solidFill>
                  <a:srgbClr val="00B050"/>
                </a:solidFill>
                <a:latin typeface="Times New Roman" pitchFamily="18" charset="0"/>
                <a:cs typeface="Times New Roman" pitchFamily="18" charset="0"/>
              </a:rPr>
              <a:t> </a:t>
            </a:r>
            <a:r>
              <a:rPr lang="en-US" sz="1500" b="1" i="1" dirty="0" smtClean="0">
                <a:solidFill>
                  <a:srgbClr val="00B050"/>
                </a:solidFill>
                <a:latin typeface="Times New Roman" pitchFamily="18" charset="0"/>
                <a:cs typeface="Times New Roman" pitchFamily="18" charset="0"/>
              </a:rPr>
              <a:t>International Conference </a:t>
            </a:r>
            <a:r>
              <a:rPr lang="en-US" sz="1500" b="1" i="1" dirty="0" smtClean="0">
                <a:solidFill>
                  <a:srgbClr val="00B050"/>
                </a:solidFill>
                <a:latin typeface="Times New Roman" pitchFamily="18" charset="0"/>
                <a:cs typeface="Times New Roman" pitchFamily="18" charset="0"/>
              </a:rPr>
              <a:t> </a:t>
            </a:r>
            <a:r>
              <a:rPr lang="en-US" sz="1500" b="1" i="1" dirty="0" smtClean="0">
                <a:solidFill>
                  <a:srgbClr val="00B050"/>
                </a:solidFill>
                <a:latin typeface="Times New Roman" pitchFamily="18" charset="0"/>
                <a:cs typeface="Times New Roman" pitchFamily="18" charset="0"/>
              </a:rPr>
              <a:t>on Materials Science and Engineering  September 12-14,2014, Atlanta, USA</a:t>
            </a:r>
            <a:endParaRPr lang="en-US" sz="1500" b="1" dirty="0">
              <a:solidFill>
                <a:srgbClr val="00B050"/>
              </a:solidFill>
              <a:latin typeface="Times New Roman" pitchFamily="18" charset="0"/>
              <a:cs typeface="Times New Roman" pitchFamily="18" charset="0"/>
            </a:endParaRP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normAutofit/>
          </a:bodyPr>
          <a:lstStyle/>
          <a:p>
            <a:r>
              <a:rPr lang="en-US" sz="2800" b="1" dirty="0" smtClean="0">
                <a:solidFill>
                  <a:schemeClr val="accent2">
                    <a:lumMod val="75000"/>
                  </a:schemeClr>
                </a:solidFill>
                <a:latin typeface="Times New Roman" pitchFamily="18" charset="0"/>
                <a:cs typeface="Times New Roman" pitchFamily="18" charset="0"/>
              </a:rPr>
              <a:t>OUTLINE</a:t>
            </a:r>
            <a:endParaRPr lang="en-US" sz="2800" b="1" dirty="0">
              <a:solidFill>
                <a:schemeClr val="accent2">
                  <a:lumMod val="75000"/>
                </a:schemeClr>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762000"/>
            <a:ext cx="8458200" cy="5638800"/>
          </a:xfrm>
        </p:spPr>
        <p:txBody>
          <a:bodyPr>
            <a:normAutofit/>
          </a:bodyPr>
          <a:lstStyle/>
          <a:p>
            <a:pPr algn="just">
              <a:buClr>
                <a:schemeClr val="tx2">
                  <a:lumMod val="75000"/>
                </a:schemeClr>
              </a:buClr>
              <a:buFont typeface="Wingdings 2" pitchFamily="18" charset="2"/>
              <a:buChar char=""/>
            </a:pPr>
            <a:r>
              <a:rPr lang="en-US" sz="2200" dirty="0" smtClean="0">
                <a:latin typeface="Times New Roman" pitchFamily="18" charset="0"/>
                <a:cs typeface="Times New Roman" pitchFamily="18" charset="0"/>
              </a:rPr>
              <a:t>Mainly focused towards the recent advancements in supercapacitors via transition metal oxides and composite electrode. </a:t>
            </a:r>
          </a:p>
          <a:p>
            <a:pPr algn="just">
              <a:buClr>
                <a:schemeClr val="tx2">
                  <a:lumMod val="75000"/>
                </a:schemeClr>
              </a:buClr>
              <a:buFont typeface="Wingdings 2" pitchFamily="18" charset="2"/>
              <a:buChar char=""/>
            </a:pPr>
            <a:r>
              <a:rPr lang="en-US" sz="2200" dirty="0" smtClean="0">
                <a:latin typeface="Times New Roman" pitchFamily="18" charset="0"/>
                <a:cs typeface="Times New Roman" pitchFamily="18" charset="0"/>
              </a:rPr>
              <a:t>RuO</a:t>
            </a:r>
            <a:r>
              <a:rPr lang="en-US" sz="2200" baseline="-25000" dirty="0" smtClean="0">
                <a:latin typeface="Times New Roman" pitchFamily="18" charset="0"/>
                <a:cs typeface="Times New Roman" pitchFamily="18" charset="0"/>
              </a:rPr>
              <a:t>2 </a:t>
            </a:r>
            <a:r>
              <a:rPr lang="en-US" sz="2200" dirty="0" smtClean="0">
                <a:latin typeface="Times New Roman" pitchFamily="18" charset="0"/>
                <a:cs typeface="Times New Roman" pitchFamily="18" charset="0"/>
              </a:rPr>
              <a:t>was </a:t>
            </a:r>
            <a:r>
              <a:rPr lang="en-US" sz="2200" dirty="0" smtClean="0">
                <a:latin typeface="Times New Roman" pitchFamily="18" charset="0"/>
                <a:cs typeface="Times New Roman" pitchFamily="18" charset="0"/>
              </a:rPr>
              <a:t>the first impressive and remarkable material in supercapacitors  for energy storage. </a:t>
            </a:r>
            <a:r>
              <a:rPr lang="en-US" sz="2200" dirty="0">
                <a:latin typeface="Times New Roman" pitchFamily="18" charset="0"/>
                <a:cs typeface="Times New Roman" pitchFamily="18" charset="0"/>
              </a:rPr>
              <a:t>RuO</a:t>
            </a:r>
            <a:r>
              <a:rPr lang="en-US" sz="2200" baseline="-25000" dirty="0">
                <a:latin typeface="Times New Roman" pitchFamily="18" charset="0"/>
                <a:cs typeface="Times New Roman" pitchFamily="18" charset="0"/>
              </a:rPr>
              <a:t>2</a:t>
            </a:r>
            <a:r>
              <a:rPr lang="en-US" sz="2200" dirty="0">
                <a:latin typeface="Times New Roman" pitchFamily="18" charset="0"/>
                <a:cs typeface="Times New Roman" pitchFamily="18" charset="0"/>
              </a:rPr>
              <a:t> is a conductive metal oxide, with three oxidation states accessible within1.4 V, exhibiting an impressive reported specific </a:t>
            </a:r>
            <a:r>
              <a:rPr lang="en-US" sz="2200" dirty="0" smtClean="0">
                <a:latin typeface="Times New Roman" pitchFamily="18" charset="0"/>
                <a:cs typeface="Times New Roman" pitchFamily="18" charset="0"/>
              </a:rPr>
              <a:t>capacitance up </a:t>
            </a:r>
            <a:r>
              <a:rPr lang="en-US" sz="2200" dirty="0">
                <a:latin typeface="Times New Roman" pitchFamily="18" charset="0"/>
                <a:cs typeface="Times New Roman" pitchFamily="18" charset="0"/>
              </a:rPr>
              <a:t>to 2000 F g</a:t>
            </a:r>
            <a:r>
              <a:rPr lang="en-US" sz="2200" baseline="30000" dirty="0">
                <a:latin typeface="Times New Roman" pitchFamily="18" charset="0"/>
                <a:cs typeface="Times New Roman" pitchFamily="18" charset="0"/>
              </a:rPr>
              <a:t>−</a:t>
            </a:r>
            <a:r>
              <a:rPr lang="en-US" sz="2200" baseline="30000" dirty="0" smtClean="0">
                <a:latin typeface="Times New Roman" pitchFamily="18" charset="0"/>
                <a:cs typeface="Times New Roman" pitchFamily="18" charset="0"/>
              </a:rPr>
              <a:t>1</a:t>
            </a:r>
            <a:r>
              <a:rPr lang="en-US" sz="2200" dirty="0" smtClean="0">
                <a:latin typeface="Times New Roman" pitchFamily="18" charset="0"/>
                <a:cs typeface="Times New Roman" pitchFamily="18" charset="0"/>
              </a:rPr>
              <a:t> . </a:t>
            </a:r>
            <a:endParaRPr lang="en-US" sz="2200" baseline="30000" dirty="0" smtClean="0">
              <a:latin typeface="Times New Roman" pitchFamily="18" charset="0"/>
              <a:cs typeface="Times New Roman" pitchFamily="18" charset="0"/>
            </a:endParaRPr>
          </a:p>
          <a:p>
            <a:pPr algn="just">
              <a:buClr>
                <a:schemeClr val="tx2">
                  <a:lumMod val="75000"/>
                </a:schemeClr>
              </a:buClr>
              <a:buFont typeface="Wingdings 2" pitchFamily="18" charset="2"/>
              <a:buChar char=""/>
            </a:pPr>
            <a:r>
              <a:rPr lang="en-US" sz="2200" dirty="0" smtClean="0">
                <a:latin typeface="Times New Roman" pitchFamily="18" charset="0"/>
                <a:cs typeface="Times New Roman" pitchFamily="18" charset="0"/>
              </a:rPr>
              <a:t>Manganese </a:t>
            </a:r>
            <a:r>
              <a:rPr lang="en-US" sz="2200" dirty="0">
                <a:latin typeface="Times New Roman" pitchFamily="18" charset="0"/>
                <a:cs typeface="Times New Roman" pitchFamily="18" charset="0"/>
              </a:rPr>
              <a:t>oxide is one of the most </a:t>
            </a:r>
            <a:r>
              <a:rPr lang="en-US" sz="2200" dirty="0" smtClean="0">
                <a:latin typeface="Times New Roman" pitchFamily="18" charset="0"/>
                <a:cs typeface="Times New Roman" pitchFamily="18" charset="0"/>
              </a:rPr>
              <a:t>studied, due </a:t>
            </a:r>
            <a:r>
              <a:rPr lang="en-US" sz="2200" dirty="0">
                <a:latin typeface="Times New Roman" pitchFamily="18" charset="0"/>
                <a:cs typeface="Times New Roman" pitchFamily="18" charset="0"/>
              </a:rPr>
              <a:t>to its low cost, environment friendliness, and relatively high theoretical capacitance of 1100–1300 F g</a:t>
            </a:r>
            <a:r>
              <a:rPr lang="en-US" sz="2200" baseline="30000" dirty="0">
                <a:latin typeface="Times New Roman" pitchFamily="18" charset="0"/>
                <a:cs typeface="Times New Roman" pitchFamily="18" charset="0"/>
              </a:rPr>
              <a:t>−</a:t>
            </a:r>
            <a:r>
              <a:rPr lang="en-US" sz="2200" baseline="30000" dirty="0" smtClean="0">
                <a:latin typeface="Times New Roman" pitchFamily="18" charset="0"/>
                <a:cs typeface="Times New Roman" pitchFamily="18" charset="0"/>
              </a:rPr>
              <a:t>1</a:t>
            </a:r>
            <a:r>
              <a:rPr lang="en-US" sz="2200" dirty="0" smtClean="0">
                <a:latin typeface="Times New Roman" pitchFamily="18" charset="0"/>
                <a:cs typeface="Times New Roman" pitchFamily="18" charset="0"/>
              </a:rPr>
              <a:t> . </a:t>
            </a:r>
          </a:p>
          <a:p>
            <a:pPr algn="just">
              <a:buClr>
                <a:schemeClr val="tx2">
                  <a:lumMod val="75000"/>
                </a:schemeClr>
              </a:buClr>
              <a:buFont typeface="Wingdings 2" pitchFamily="18" charset="2"/>
              <a:buChar char=""/>
            </a:pPr>
            <a:r>
              <a:rPr lang="en-US" sz="2200" dirty="0">
                <a:latin typeface="Times New Roman" pitchFamily="18" charset="0"/>
                <a:cs typeface="Times New Roman" pitchFamily="18" charset="0"/>
              </a:rPr>
              <a:t>Cobalt-based compounds and composites </a:t>
            </a:r>
            <a:r>
              <a:rPr lang="en-US" sz="2200" dirty="0" smtClean="0">
                <a:latin typeface="Times New Roman" pitchFamily="18" charset="0"/>
                <a:cs typeface="Times New Roman" pitchFamily="18" charset="0"/>
              </a:rPr>
              <a:t>have been </a:t>
            </a:r>
            <a:r>
              <a:rPr lang="en-US" sz="2200" dirty="0">
                <a:latin typeface="Times New Roman" pitchFamily="18" charset="0"/>
                <a:cs typeface="Times New Roman" pitchFamily="18" charset="0"/>
              </a:rPr>
              <a:t>extensively studied as pseudo-capacitors, exhibiting </a:t>
            </a:r>
            <a:r>
              <a:rPr lang="en-US" sz="2200" dirty="0" smtClean="0">
                <a:latin typeface="Times New Roman" pitchFamily="18" charset="0"/>
                <a:cs typeface="Times New Roman" pitchFamily="18" charset="0"/>
              </a:rPr>
              <a:t>high specific </a:t>
            </a:r>
            <a:r>
              <a:rPr lang="en-US" sz="2200" dirty="0">
                <a:latin typeface="Times New Roman" pitchFamily="18" charset="0"/>
                <a:cs typeface="Times New Roman" pitchFamily="18" charset="0"/>
              </a:rPr>
              <a:t>capacitances </a:t>
            </a:r>
            <a:r>
              <a:rPr lang="en-US" sz="2200" dirty="0" smtClean="0">
                <a:latin typeface="Times New Roman" pitchFamily="18" charset="0"/>
                <a:cs typeface="Times New Roman" pitchFamily="18" charset="0"/>
              </a:rPr>
              <a:t>up </a:t>
            </a:r>
            <a:r>
              <a:rPr lang="en-US" sz="2200" dirty="0">
                <a:latin typeface="Times New Roman" pitchFamily="18" charset="0"/>
                <a:cs typeface="Times New Roman" pitchFamily="18" charset="0"/>
              </a:rPr>
              <a:t>to 3000 F g</a:t>
            </a:r>
            <a:r>
              <a:rPr lang="en-US" sz="2200" baseline="30000" dirty="0">
                <a:latin typeface="Times New Roman" pitchFamily="18" charset="0"/>
                <a:cs typeface="Times New Roman" pitchFamily="18" charset="0"/>
              </a:rPr>
              <a:t>−</a:t>
            </a:r>
            <a:r>
              <a:rPr lang="en-US" sz="2200" baseline="30000" dirty="0" smtClean="0">
                <a:latin typeface="Times New Roman" pitchFamily="18" charset="0"/>
                <a:cs typeface="Times New Roman" pitchFamily="18" charset="0"/>
              </a:rPr>
              <a:t>1</a:t>
            </a:r>
            <a:r>
              <a:rPr lang="en-US" sz="2200" dirty="0" smtClean="0">
                <a:latin typeface="Times New Roman" pitchFamily="18" charset="0"/>
                <a:cs typeface="Times New Roman" pitchFamily="18" charset="0"/>
              </a:rPr>
              <a:t>.</a:t>
            </a:r>
          </a:p>
          <a:p>
            <a:pPr algn="just">
              <a:buClr>
                <a:schemeClr val="tx2">
                  <a:lumMod val="75000"/>
                </a:schemeClr>
              </a:buClr>
              <a:buFont typeface="Wingdings 2" pitchFamily="18" charset="2"/>
              <a:buChar char=""/>
            </a:pPr>
            <a:r>
              <a:rPr lang="en-US" sz="2200" dirty="0" smtClean="0">
                <a:latin typeface="Times New Roman" pitchFamily="18" charset="0"/>
                <a:cs typeface="Times New Roman" pitchFamily="18" charset="0"/>
              </a:rPr>
              <a:t>Nickel based and Ni(OH)</a:t>
            </a:r>
            <a:r>
              <a:rPr lang="en-US" sz="2200" baseline="-25000" dirty="0" smtClean="0">
                <a:latin typeface="Times New Roman" pitchFamily="18" charset="0"/>
                <a:cs typeface="Times New Roman" pitchFamily="18" charset="0"/>
              </a:rPr>
              <a:t>2 </a:t>
            </a:r>
            <a:r>
              <a:rPr lang="en-US" sz="2200" dirty="0" smtClean="0">
                <a:latin typeface="Times New Roman" pitchFamily="18" charset="0"/>
                <a:cs typeface="Times New Roman" pitchFamily="18" charset="0"/>
              </a:rPr>
              <a:t> materials are more attractive because of its high theoretical  values 2573 </a:t>
            </a:r>
            <a:r>
              <a:rPr lang="en-US" sz="2200" dirty="0">
                <a:latin typeface="Times New Roman" pitchFamily="18" charset="0"/>
                <a:cs typeface="Times New Roman" pitchFamily="18" charset="0"/>
              </a:rPr>
              <a:t>and 2082 F g</a:t>
            </a:r>
            <a:r>
              <a:rPr lang="en-US" sz="2200" baseline="30000" dirty="0">
                <a:latin typeface="Times New Roman" pitchFamily="18" charset="0"/>
                <a:cs typeface="Times New Roman" pitchFamily="18" charset="0"/>
              </a:rPr>
              <a:t>−</a:t>
            </a:r>
            <a:r>
              <a:rPr lang="en-US" sz="2200" baseline="30000" dirty="0" smtClean="0">
                <a:latin typeface="Times New Roman" pitchFamily="18" charset="0"/>
                <a:cs typeface="Times New Roman" pitchFamily="18" charset="0"/>
              </a:rPr>
              <a:t>1</a:t>
            </a:r>
            <a:r>
              <a:rPr lang="en-US" sz="2200" dirty="0" smtClean="0">
                <a:latin typeface="Times New Roman" pitchFamily="18" charset="0"/>
                <a:cs typeface="Times New Roman" pitchFamily="18" charset="0"/>
              </a:rPr>
              <a:t> .</a:t>
            </a:r>
          </a:p>
          <a:p>
            <a:pPr algn="just">
              <a:buClr>
                <a:schemeClr val="tx2">
                  <a:lumMod val="75000"/>
                </a:schemeClr>
              </a:buClr>
              <a:buFont typeface="Wingdings 2" pitchFamily="18" charset="2"/>
              <a:buChar char=""/>
            </a:pPr>
            <a:endParaRPr lang="en-US" sz="2000" dirty="0" smtClean="0">
              <a:latin typeface="Times New Roman" pitchFamily="18" charset="0"/>
              <a:cs typeface="Times New Roman" pitchFamily="18" charset="0"/>
            </a:endParaRPr>
          </a:p>
          <a:p>
            <a:pPr algn="just">
              <a:buClr>
                <a:schemeClr val="tx2">
                  <a:lumMod val="75000"/>
                </a:schemeClr>
              </a:buClr>
              <a:buFont typeface="Wingdings 2" pitchFamily="18" charset="2"/>
              <a:buChar char=""/>
            </a:pPr>
            <a:endParaRPr lang="en-US" sz="2000" dirty="0">
              <a:latin typeface="Times New Roman" pitchFamily="18" charset="0"/>
              <a:cs typeface="Times New Roman" pitchFamily="18" charset="0"/>
            </a:endParaRPr>
          </a:p>
        </p:txBody>
      </p:sp>
      <p:sp>
        <p:nvSpPr>
          <p:cNvPr id="4" name="Footer Placeholder 3"/>
          <p:cNvSpPr>
            <a:spLocks noGrp="1"/>
          </p:cNvSpPr>
          <p:nvPr>
            <p:ph type="ftr" sz="quarter" idx="11"/>
          </p:nvPr>
        </p:nvSpPr>
        <p:spPr>
          <a:xfrm>
            <a:off x="1219200" y="6356350"/>
            <a:ext cx="8153400" cy="365125"/>
          </a:xfrm>
        </p:spPr>
        <p:txBody>
          <a:bodyPr/>
          <a:lstStyle/>
          <a:p>
            <a:r>
              <a:rPr lang="en-US" b="1" i="1" dirty="0" smtClean="0">
                <a:solidFill>
                  <a:srgbClr val="00B050"/>
                </a:solidFill>
                <a:latin typeface="Times New Roman" pitchFamily="18" charset="0"/>
                <a:cs typeface="Times New Roman" pitchFamily="18" charset="0"/>
              </a:rPr>
              <a:t>6th International Conference on Materials science and Engineering, Sep 12-14, 2016 Atlanta USA</a:t>
            </a:r>
            <a:endParaRPr lang="en-US" b="1" i="1" dirty="0">
              <a:solidFill>
                <a:srgbClr val="00B05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b="1" dirty="0" smtClean="0">
                <a:solidFill>
                  <a:schemeClr val="accent2">
                    <a:lumMod val="75000"/>
                  </a:schemeClr>
                </a:solidFill>
                <a:latin typeface="Times New Roman" pitchFamily="18" charset="0"/>
                <a:cs typeface="Times New Roman" pitchFamily="18" charset="0"/>
              </a:rPr>
              <a:t>NiO  ELECTRODE</a:t>
            </a:r>
            <a:endParaRPr lang="en-US" sz="2800" b="1" dirty="0">
              <a:solidFill>
                <a:schemeClr val="accent2">
                  <a:lumMod val="75000"/>
                </a:schemeClr>
              </a:solidFill>
              <a:latin typeface="Times New Roman" pitchFamily="18" charset="0"/>
              <a:cs typeface="Times New Roman" pitchFamily="18" charset="0"/>
            </a:endParaRPr>
          </a:p>
        </p:txBody>
      </p:sp>
      <p:sp>
        <p:nvSpPr>
          <p:cNvPr id="3" name="Content Placeholder 2"/>
          <p:cNvSpPr>
            <a:spLocks noGrp="1"/>
          </p:cNvSpPr>
          <p:nvPr>
            <p:ph idx="1"/>
          </p:nvPr>
        </p:nvSpPr>
        <p:spPr>
          <a:xfrm>
            <a:off x="533400" y="914400"/>
            <a:ext cx="8229600" cy="5715000"/>
          </a:xfrm>
        </p:spPr>
        <p:txBody>
          <a:bodyPr>
            <a:normAutofit/>
          </a:bodyPr>
          <a:lstStyle/>
          <a:p>
            <a:pPr algn="just">
              <a:buClr>
                <a:srgbClr val="002060"/>
              </a:buClr>
              <a:buFont typeface="Wingdings 2" pitchFamily="18" charset="2"/>
              <a:buChar char=""/>
            </a:pPr>
            <a:r>
              <a:rPr lang="en-US" sz="2400" dirty="0" err="1">
                <a:latin typeface="Times New Roman" pitchFamily="18" charset="0"/>
                <a:cs typeface="Times New Roman" pitchFamily="18" charset="0"/>
              </a:rPr>
              <a:t>Kundu</a:t>
            </a:r>
            <a:r>
              <a:rPr lang="en-US" sz="2400" dirty="0">
                <a:latin typeface="Times New Roman" pitchFamily="18" charset="0"/>
                <a:cs typeface="Times New Roman" pitchFamily="18" charset="0"/>
              </a:rPr>
              <a:t> et al. </a:t>
            </a:r>
            <a:r>
              <a:rPr lang="en-US" sz="2400" dirty="0" smtClean="0">
                <a:latin typeface="Times New Roman" pitchFamily="18" charset="0"/>
                <a:cs typeface="Times New Roman" pitchFamily="18" charset="0"/>
              </a:rPr>
              <a:t>reported NiO-</a:t>
            </a:r>
            <a:r>
              <a:rPr lang="en-US" sz="2400" dirty="0" err="1" smtClean="0">
                <a:latin typeface="Times New Roman" pitchFamily="18" charset="0"/>
                <a:cs typeface="Times New Roman" pitchFamily="18" charset="0"/>
              </a:rPr>
              <a:t>nanofibers</a:t>
            </a:r>
            <a:r>
              <a:rPr lang="en-US" sz="2400" dirty="0" smtClean="0">
                <a:latin typeface="Times New Roman" pitchFamily="18" charset="0"/>
                <a:cs typeface="Times New Roman" pitchFamily="18" charset="0"/>
              </a:rPr>
              <a:t>/Ni </a:t>
            </a:r>
            <a:r>
              <a:rPr lang="en-US" sz="2400" dirty="0">
                <a:latin typeface="Times New Roman" pitchFamily="18" charset="0"/>
                <a:cs typeface="Times New Roman" pitchFamily="18" charset="0"/>
              </a:rPr>
              <a:t>through the electro-spinning </a:t>
            </a:r>
            <a:r>
              <a:rPr lang="en-US" sz="2400" dirty="0" smtClean="0">
                <a:latin typeface="Times New Roman" pitchFamily="18" charset="0"/>
                <a:cs typeface="Times New Roman" pitchFamily="18" charset="0"/>
              </a:rPr>
              <a:t>technique </a:t>
            </a:r>
            <a:r>
              <a:rPr lang="en-US" sz="2400" dirty="0">
                <a:latin typeface="Times New Roman" pitchFamily="18" charset="0"/>
                <a:cs typeface="Times New Roman" pitchFamily="18" charset="0"/>
              </a:rPr>
              <a:t>porous NiO </a:t>
            </a:r>
            <a:r>
              <a:rPr lang="en-US" sz="2400" dirty="0" err="1">
                <a:latin typeface="Times New Roman" pitchFamily="18" charset="0"/>
                <a:cs typeface="Times New Roman" pitchFamily="18" charset="0"/>
              </a:rPr>
              <a:t>nanofibers</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grown </a:t>
            </a:r>
            <a:r>
              <a:rPr lang="en-US" sz="2400" dirty="0">
                <a:latin typeface="Times New Roman" pitchFamily="18" charset="0"/>
                <a:cs typeface="Times New Roman" pitchFamily="18" charset="0"/>
              </a:rPr>
              <a:t>on a nickel foam </a:t>
            </a:r>
            <a:r>
              <a:rPr lang="en-US" sz="2400" dirty="0" smtClean="0">
                <a:latin typeface="Times New Roman" pitchFamily="18" charset="0"/>
                <a:cs typeface="Times New Roman" pitchFamily="18" charset="0"/>
              </a:rPr>
              <a:t> current collector which </a:t>
            </a:r>
            <a:r>
              <a:rPr lang="en-US" sz="2400" dirty="0">
                <a:latin typeface="Times New Roman" pitchFamily="18" charset="0"/>
                <a:cs typeface="Times New Roman" pitchFamily="18" charset="0"/>
              </a:rPr>
              <a:t>exhibited high specific capacitances </a:t>
            </a:r>
            <a:r>
              <a:rPr lang="en-US" sz="2400" dirty="0" smtClean="0">
                <a:latin typeface="Times New Roman" pitchFamily="18" charset="0"/>
                <a:cs typeface="Times New Roman" pitchFamily="18" charset="0"/>
              </a:rPr>
              <a:t>of 737 F/g at 2 A/g. </a:t>
            </a:r>
          </a:p>
          <a:p>
            <a:pPr algn="just">
              <a:buClr>
                <a:srgbClr val="002060"/>
              </a:buClr>
              <a:buFont typeface="Wingdings 2" pitchFamily="18" charset="2"/>
              <a:buChar char=""/>
            </a:pPr>
            <a:r>
              <a:rPr lang="en-US" sz="2400" dirty="0">
                <a:latin typeface="Times New Roman" pitchFamily="18" charset="0"/>
                <a:cs typeface="Times New Roman" pitchFamily="18" charset="0"/>
              </a:rPr>
              <a:t>Cheng et al. made hybrid </a:t>
            </a:r>
            <a:r>
              <a:rPr lang="en-US" sz="2400" dirty="0" err="1" smtClean="0">
                <a:latin typeface="Times New Roman" pitchFamily="18" charset="0"/>
                <a:cs typeface="Times New Roman" pitchFamily="18" charset="0"/>
              </a:rPr>
              <a:t>nanonet</a:t>
            </a:r>
            <a:r>
              <a:rPr lang="en-US" sz="2400" dirty="0" smtClean="0">
                <a:latin typeface="Times New Roman" pitchFamily="18" charset="0"/>
                <a:cs typeface="Times New Roman" pitchFamily="18" charset="0"/>
              </a:rPr>
              <a:t>/</a:t>
            </a:r>
            <a:r>
              <a:rPr lang="en-US" sz="2400" dirty="0" err="1" smtClean="0">
                <a:latin typeface="Times New Roman" pitchFamily="18" charset="0"/>
                <a:cs typeface="Times New Roman" pitchFamily="18" charset="0"/>
              </a:rPr>
              <a:t>nanoflower</a:t>
            </a:r>
            <a:r>
              <a:rPr lang="en-US" sz="2400" dirty="0" smtClean="0">
                <a:latin typeface="Times New Roman" pitchFamily="18" charset="0"/>
                <a:cs typeface="Times New Roman" pitchFamily="18" charset="0"/>
              </a:rPr>
              <a:t> NiO </a:t>
            </a:r>
            <a:r>
              <a:rPr lang="en-US" sz="2400" dirty="0">
                <a:latin typeface="Times New Roman" pitchFamily="18" charset="0"/>
                <a:cs typeface="Times New Roman" pitchFamily="18" charset="0"/>
              </a:rPr>
              <a:t>deposited on carbon fiber </a:t>
            </a:r>
            <a:r>
              <a:rPr lang="en-US" sz="2400" dirty="0" smtClean="0">
                <a:latin typeface="Times New Roman" pitchFamily="18" charset="0"/>
                <a:cs typeface="Times New Roman" pitchFamily="18" charset="0"/>
              </a:rPr>
              <a:t>paper, exhibited </a:t>
            </a:r>
            <a:r>
              <a:rPr lang="en-US" sz="2400" dirty="0">
                <a:latin typeface="Times New Roman" pitchFamily="18" charset="0"/>
                <a:cs typeface="Times New Roman" pitchFamily="18" charset="0"/>
              </a:rPr>
              <a:t>the highest areal capacitance of 0.93F cm</a:t>
            </a:r>
            <a:r>
              <a:rPr lang="en-US" sz="2400" baseline="30000" dirty="0">
                <a:latin typeface="Times New Roman" pitchFamily="18" charset="0"/>
                <a:cs typeface="Times New Roman" pitchFamily="18" charset="0"/>
              </a:rPr>
              <a:t>−2</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a:t>
            </a:r>
          </a:p>
          <a:p>
            <a:pPr algn="just">
              <a:buClr>
                <a:srgbClr val="002060"/>
              </a:buClr>
              <a:buFont typeface="Wingdings 2" pitchFamily="18" charset="2"/>
              <a:buChar char=""/>
            </a:pPr>
            <a:r>
              <a:rPr lang="en-US" sz="2400" dirty="0">
                <a:latin typeface="Times New Roman" pitchFamily="18" charset="0"/>
                <a:cs typeface="Times New Roman" pitchFamily="18" charset="0"/>
              </a:rPr>
              <a:t>In this way our </a:t>
            </a:r>
            <a:r>
              <a:rPr lang="en-US" sz="2400" dirty="0" smtClean="0">
                <a:latin typeface="Times New Roman" pitchFamily="18" charset="0"/>
                <a:cs typeface="Times New Roman" pitchFamily="18" charset="0"/>
              </a:rPr>
              <a:t>group </a:t>
            </a:r>
            <a:r>
              <a:rPr lang="en-US" sz="2400" dirty="0">
                <a:latin typeface="Times New Roman" pitchFamily="18" charset="0"/>
                <a:cs typeface="Times New Roman" pitchFamily="18" charset="0"/>
              </a:rPr>
              <a:t>have reported that the extremely </a:t>
            </a:r>
            <a:r>
              <a:rPr lang="en-US" sz="2400" b="1" dirty="0">
                <a:solidFill>
                  <a:schemeClr val="accent2">
                    <a:lumMod val="50000"/>
                  </a:schemeClr>
                </a:solidFill>
                <a:latin typeface="Times New Roman" pitchFamily="18" charset="0"/>
                <a:cs typeface="Times New Roman" pitchFamily="18" charset="0"/>
              </a:rPr>
              <a:t>porous NiO hierarchical nano flake/nano-flower hybrid </a:t>
            </a:r>
            <a:r>
              <a:rPr lang="en-US" sz="2400" b="1" dirty="0" smtClean="0">
                <a:solidFill>
                  <a:schemeClr val="accent2">
                    <a:lumMod val="50000"/>
                  </a:schemeClr>
                </a:solidFill>
                <a:latin typeface="Times New Roman" pitchFamily="18" charset="0"/>
                <a:cs typeface="Times New Roman" pitchFamily="18" charset="0"/>
              </a:rPr>
              <a:t>architecture on porous </a:t>
            </a:r>
            <a:r>
              <a:rPr lang="en-US" sz="2400" b="1" dirty="0">
                <a:solidFill>
                  <a:schemeClr val="accent2">
                    <a:lumMod val="50000"/>
                  </a:schemeClr>
                </a:solidFill>
                <a:latin typeface="Times New Roman" pitchFamily="18" charset="0"/>
                <a:cs typeface="Times New Roman" pitchFamily="18" charset="0"/>
              </a:rPr>
              <a:t>carbon cloth</a:t>
            </a:r>
            <a:r>
              <a:rPr lang="en-US" sz="2400" dirty="0">
                <a:solidFill>
                  <a:schemeClr val="accent2">
                    <a:lumMod val="50000"/>
                  </a:schemeClr>
                </a:solidFill>
                <a:latin typeface="Times New Roman" pitchFamily="18" charset="0"/>
                <a:cs typeface="Times New Roman" pitchFamily="18" charset="0"/>
              </a:rPr>
              <a:t> </a:t>
            </a:r>
            <a:r>
              <a:rPr lang="en-US" sz="2400" dirty="0">
                <a:latin typeface="Times New Roman" pitchFamily="18" charset="0"/>
                <a:cs typeface="Times New Roman" pitchFamily="18" charset="0"/>
              </a:rPr>
              <a:t>via a simple </a:t>
            </a:r>
            <a:r>
              <a:rPr lang="en-US" sz="2400" dirty="0" smtClean="0">
                <a:latin typeface="Times New Roman" pitchFamily="18" charset="0"/>
                <a:cs typeface="Times New Roman" pitchFamily="18" charset="0"/>
              </a:rPr>
              <a:t>hydrothermal method. </a:t>
            </a:r>
            <a:endParaRPr lang="en-US" sz="2400" dirty="0">
              <a:latin typeface="Times New Roman" pitchFamily="18" charset="0"/>
              <a:cs typeface="Times New Roman" pitchFamily="18" charset="0"/>
            </a:endParaRPr>
          </a:p>
        </p:txBody>
      </p:sp>
      <p:sp>
        <p:nvSpPr>
          <p:cNvPr id="4" name="Footer Placeholder 3"/>
          <p:cNvSpPr>
            <a:spLocks noGrp="1"/>
          </p:cNvSpPr>
          <p:nvPr>
            <p:ph type="ftr" sz="quarter" idx="11"/>
          </p:nvPr>
        </p:nvSpPr>
        <p:spPr>
          <a:xfrm>
            <a:off x="1752600" y="6356350"/>
            <a:ext cx="6858000" cy="365125"/>
          </a:xfrm>
        </p:spPr>
        <p:txBody>
          <a:bodyPr/>
          <a:lstStyle/>
          <a:p>
            <a:r>
              <a:rPr lang="en-US" b="1" i="1" dirty="0" smtClean="0">
                <a:solidFill>
                  <a:srgbClr val="00B050"/>
                </a:solidFill>
                <a:latin typeface="Times New Roman" pitchFamily="18" charset="0"/>
                <a:cs typeface="Times New Roman" pitchFamily="18" charset="0"/>
              </a:rPr>
              <a:t>6th International Conference on Materials science and Engineering, Sep 12-14, 2016 Atlanta USA</a:t>
            </a:r>
            <a:endParaRPr lang="en-US" b="1" i="1" dirty="0">
              <a:solidFill>
                <a:srgbClr val="00B05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81000"/>
            <a:ext cx="8686800" cy="6172200"/>
          </a:xfrm>
        </p:spPr>
        <p:txBody>
          <a:bodyPr>
            <a:normAutofit/>
          </a:bodyPr>
          <a:lstStyle/>
          <a:p>
            <a:pPr algn="ctr">
              <a:buNone/>
            </a:pPr>
            <a:r>
              <a:rPr lang="en-US" sz="2800" b="1" dirty="0">
                <a:solidFill>
                  <a:srgbClr val="FF0000"/>
                </a:solidFill>
              </a:rPr>
              <a:t>Features of Metal Oxide Electrode for </a:t>
            </a:r>
            <a:r>
              <a:rPr lang="en-US" sz="2800" b="1" dirty="0" err="1" smtClean="0">
                <a:solidFill>
                  <a:srgbClr val="FF0000"/>
                </a:solidFill>
              </a:rPr>
              <a:t>Supercapacitors</a:t>
            </a:r>
            <a:endParaRPr lang="en-US" sz="2800" b="1" dirty="0" smtClean="0">
              <a:solidFill>
                <a:srgbClr val="FF0000"/>
              </a:solidFill>
            </a:endParaRPr>
          </a:p>
          <a:p>
            <a:pPr algn="just"/>
            <a:r>
              <a:rPr lang="en-US" sz="2800" dirty="0">
                <a:latin typeface="Times New Roman" pitchFamily="18" charset="0"/>
                <a:cs typeface="Times New Roman" pitchFamily="18" charset="0"/>
              </a:rPr>
              <a:t>In view on metal oxide electrode materials, initial focus is on noble metal oxides (MOs) such as RuO</a:t>
            </a:r>
            <a:r>
              <a:rPr lang="en-US" sz="2800" baseline="-25000" dirty="0">
                <a:latin typeface="Times New Roman" pitchFamily="18" charset="0"/>
                <a:cs typeface="Times New Roman" pitchFamily="18" charset="0"/>
              </a:rPr>
              <a:t>2</a:t>
            </a:r>
            <a:r>
              <a:rPr lang="en-US" sz="2800" dirty="0">
                <a:latin typeface="Times New Roman" pitchFamily="18" charset="0"/>
                <a:cs typeface="Times New Roman" pitchFamily="18" charset="0"/>
              </a:rPr>
              <a:t> and IrO</a:t>
            </a:r>
            <a:r>
              <a:rPr lang="en-US" sz="2800" baseline="-25000" dirty="0">
                <a:latin typeface="Times New Roman" pitchFamily="18" charset="0"/>
                <a:cs typeface="Times New Roman" pitchFamily="18" charset="0"/>
              </a:rPr>
              <a:t>2</a:t>
            </a:r>
            <a:r>
              <a:rPr lang="en-US" sz="2800" dirty="0">
                <a:latin typeface="Times New Roman" pitchFamily="18" charset="0"/>
                <a:cs typeface="Times New Roman" pitchFamily="18" charset="0"/>
              </a:rPr>
              <a:t>. RuO</a:t>
            </a:r>
            <a:r>
              <a:rPr lang="en-US" sz="2800" baseline="-25000" dirty="0">
                <a:latin typeface="Times New Roman" pitchFamily="18" charset="0"/>
                <a:cs typeface="Times New Roman" pitchFamily="18" charset="0"/>
              </a:rPr>
              <a:t>2</a:t>
            </a:r>
            <a:r>
              <a:rPr lang="en-US" sz="2800" dirty="0">
                <a:latin typeface="Times New Roman" pitchFamily="18" charset="0"/>
                <a:cs typeface="Times New Roman" pitchFamily="18" charset="0"/>
              </a:rPr>
              <a:t> is a </a:t>
            </a:r>
            <a:r>
              <a:rPr lang="en-US" sz="2800" dirty="0" smtClean="0">
                <a:latin typeface="Times New Roman" pitchFamily="18" charset="0"/>
                <a:cs typeface="Times New Roman" pitchFamily="18" charset="0"/>
              </a:rPr>
              <a:t>conductive metal </a:t>
            </a:r>
            <a:r>
              <a:rPr lang="en-US" sz="2800" dirty="0">
                <a:latin typeface="Times New Roman" pitchFamily="18" charset="0"/>
                <a:cs typeface="Times New Roman" pitchFamily="18" charset="0"/>
              </a:rPr>
              <a:t>oxide, with three oxidation states accessible </a:t>
            </a:r>
            <a:r>
              <a:rPr lang="en-US" sz="2800" dirty="0" smtClean="0">
                <a:latin typeface="Times New Roman" pitchFamily="18" charset="0"/>
                <a:cs typeface="Times New Roman" pitchFamily="18" charset="0"/>
              </a:rPr>
              <a:t>within 1.4 </a:t>
            </a:r>
            <a:r>
              <a:rPr lang="en-US" sz="2800" dirty="0">
                <a:latin typeface="Times New Roman" pitchFamily="18" charset="0"/>
                <a:cs typeface="Times New Roman" pitchFamily="18" charset="0"/>
              </a:rPr>
              <a:t>V, exhibiting an impressive reported specific </a:t>
            </a:r>
            <a:r>
              <a:rPr lang="en-US" sz="2800" dirty="0" smtClean="0">
                <a:latin typeface="Times New Roman" pitchFamily="18" charset="0"/>
                <a:cs typeface="Times New Roman" pitchFamily="18" charset="0"/>
              </a:rPr>
              <a:t>capacitance up </a:t>
            </a:r>
            <a:r>
              <a:rPr lang="en-US" sz="2800" dirty="0">
                <a:latin typeface="Times New Roman" pitchFamily="18" charset="0"/>
                <a:cs typeface="Times New Roman" pitchFamily="18" charset="0"/>
              </a:rPr>
              <a:t>to 2000 F g</a:t>
            </a:r>
            <a:r>
              <a:rPr lang="en-US" sz="2800" baseline="30000" dirty="0">
                <a:latin typeface="Times New Roman" pitchFamily="18" charset="0"/>
                <a:cs typeface="Times New Roman" pitchFamily="18" charset="0"/>
              </a:rPr>
              <a:t>−</a:t>
            </a:r>
            <a:r>
              <a:rPr lang="en-US" sz="2800" baseline="30000" dirty="0" smtClean="0">
                <a:latin typeface="Times New Roman" pitchFamily="18" charset="0"/>
                <a:cs typeface="Times New Roman" pitchFamily="18" charset="0"/>
              </a:rPr>
              <a:t>1</a:t>
            </a:r>
            <a:r>
              <a:rPr lang="en-US" sz="2800" dirty="0" smtClean="0">
                <a:latin typeface="Times New Roman" pitchFamily="18" charset="0"/>
                <a:cs typeface="Times New Roman" pitchFamily="18" charset="0"/>
              </a:rPr>
              <a:t>. </a:t>
            </a:r>
            <a:r>
              <a:rPr lang="en-US" sz="2800" dirty="0">
                <a:latin typeface="Times New Roman" pitchFamily="18" charset="0"/>
                <a:cs typeface="Times New Roman" pitchFamily="18" charset="0"/>
              </a:rPr>
              <a:t>RuO</a:t>
            </a:r>
            <a:r>
              <a:rPr lang="en-US" sz="2800" baseline="-25000" dirty="0">
                <a:latin typeface="Times New Roman" pitchFamily="18" charset="0"/>
                <a:cs typeface="Times New Roman" pitchFamily="18" charset="0"/>
              </a:rPr>
              <a:t>2</a:t>
            </a:r>
            <a:r>
              <a:rPr lang="en-US" sz="2800" dirty="0">
                <a:latin typeface="Times New Roman" pitchFamily="18" charset="0"/>
                <a:cs typeface="Times New Roman" pitchFamily="18" charset="0"/>
              </a:rPr>
              <a:t> is known to be the most </a:t>
            </a:r>
            <a:r>
              <a:rPr lang="en-US" sz="2800" dirty="0" smtClean="0">
                <a:latin typeface="Times New Roman" pitchFamily="18" charset="0"/>
                <a:cs typeface="Times New Roman" pitchFamily="18" charset="0"/>
              </a:rPr>
              <a:t>effective electrode </a:t>
            </a:r>
            <a:r>
              <a:rPr lang="en-US" sz="2800" dirty="0">
                <a:latin typeface="Times New Roman" pitchFamily="18" charset="0"/>
                <a:cs typeface="Times New Roman" pitchFamily="18" charset="0"/>
              </a:rPr>
              <a:t>material, but the extremely high cost and </a:t>
            </a:r>
            <a:r>
              <a:rPr lang="en-US" sz="2800" dirty="0" smtClean="0">
                <a:latin typeface="Times New Roman" pitchFamily="18" charset="0"/>
                <a:cs typeface="Times New Roman" pitchFamily="18" charset="0"/>
              </a:rPr>
              <a:t>toxicity limit </a:t>
            </a:r>
            <a:r>
              <a:rPr lang="en-US" sz="2800" dirty="0">
                <a:latin typeface="Times New Roman" pitchFamily="18" charset="0"/>
                <a:cs typeface="Times New Roman" pitchFamily="18" charset="0"/>
              </a:rPr>
              <a:t>its applications. Hence, cheaper transition metal oxides</a:t>
            </a:r>
            <a:r>
              <a:rPr lang="en-US" sz="2800" dirty="0" smtClean="0">
                <a:latin typeface="Times New Roman" pitchFamily="18" charset="0"/>
                <a:cs typeface="Times New Roman" pitchFamily="18" charset="0"/>
              </a:rPr>
              <a:t>, such </a:t>
            </a:r>
            <a:r>
              <a:rPr lang="en-US" sz="2800" dirty="0">
                <a:latin typeface="Times New Roman" pitchFamily="18" charset="0"/>
                <a:cs typeface="Times New Roman" pitchFamily="18" charset="0"/>
              </a:rPr>
              <a:t>as nickel oxides, cobalt oxides, manganese oxides </a:t>
            </a:r>
            <a:r>
              <a:rPr lang="en-US" sz="2800" dirty="0" smtClean="0">
                <a:latin typeface="Times New Roman" pitchFamily="18" charset="0"/>
                <a:cs typeface="Times New Roman" pitchFamily="18" charset="0"/>
              </a:rPr>
              <a:t>and iron </a:t>
            </a:r>
            <a:r>
              <a:rPr lang="en-US" sz="2800" dirty="0">
                <a:latin typeface="Times New Roman" pitchFamily="18" charset="0"/>
                <a:cs typeface="Times New Roman" pitchFamily="18" charset="0"/>
              </a:rPr>
              <a:t>oxides, are actively </a:t>
            </a:r>
            <a:r>
              <a:rPr lang="en-US" sz="2800" dirty="0" smtClean="0">
                <a:latin typeface="Times New Roman" pitchFamily="18" charset="0"/>
                <a:cs typeface="Times New Roman" pitchFamily="18" charset="0"/>
              </a:rPr>
              <a:t>studied.</a:t>
            </a:r>
            <a:endParaRPr lang="en-US" sz="2800" dirty="0">
              <a:latin typeface="Times New Roman" pitchFamily="18" charset="0"/>
              <a:cs typeface="Times New Roman" pitchFamily="18" charset="0"/>
            </a:endParaRPr>
          </a:p>
          <a:p>
            <a:pPr algn="just"/>
            <a:endParaRPr lang="en-US" sz="1800" dirty="0"/>
          </a:p>
        </p:txBody>
      </p:sp>
      <p:sp>
        <p:nvSpPr>
          <p:cNvPr id="4" name="Rectangle 3"/>
          <p:cNvSpPr/>
          <p:nvPr/>
        </p:nvSpPr>
        <p:spPr>
          <a:xfrm>
            <a:off x="762000" y="5934670"/>
            <a:ext cx="8077200" cy="307777"/>
          </a:xfrm>
          <a:prstGeom prst="rect">
            <a:avLst/>
          </a:prstGeom>
        </p:spPr>
        <p:txBody>
          <a:bodyPr wrap="square">
            <a:spAutoFit/>
          </a:bodyPr>
          <a:lstStyle/>
          <a:p>
            <a:r>
              <a:rPr lang="en-US" sz="1400" b="1" i="1" dirty="0" smtClean="0">
                <a:solidFill>
                  <a:srgbClr val="00B050"/>
                </a:solidFill>
              </a:rPr>
              <a:t>6th International Conference on Materials science and Engineering, Sep 12-14, 2016 Atlanta USA</a:t>
            </a:r>
            <a:endParaRPr lang="en-US" sz="1400" b="1" i="1" dirty="0">
              <a:solidFill>
                <a:srgbClr val="00B05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fontScale="85000" lnSpcReduction="10000"/>
          </a:bodyPr>
          <a:lstStyle/>
          <a:p>
            <a:pPr algn="just">
              <a:buNone/>
            </a:pPr>
            <a:r>
              <a:rPr lang="en-US" dirty="0" smtClean="0">
                <a:latin typeface="Times New Roman" pitchFamily="18" charset="0"/>
                <a:cs typeface="Times New Roman" pitchFamily="18" charset="0"/>
              </a:rPr>
              <a:t>    </a:t>
            </a:r>
          </a:p>
          <a:p>
            <a:pPr algn="just">
              <a:buNone/>
            </a:pP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   Among </a:t>
            </a:r>
            <a:r>
              <a:rPr lang="en-US" dirty="0" smtClean="0">
                <a:latin typeface="Times New Roman" pitchFamily="18" charset="0"/>
                <a:cs typeface="Times New Roman" pitchFamily="18" charset="0"/>
              </a:rPr>
              <a:t>them, manganese oxide is one of the most studied, due to its low cost, environment friendliness, and relatively high theoretical capacitance of 1100–1300 F g</a:t>
            </a:r>
            <a:r>
              <a:rPr lang="en-US" baseline="30000" dirty="0" smtClean="0">
                <a:latin typeface="Times New Roman" pitchFamily="18" charset="0"/>
                <a:cs typeface="Times New Roman" pitchFamily="18" charset="0"/>
              </a:rPr>
              <a:t>−1</a:t>
            </a:r>
            <a:r>
              <a:rPr lang="en-US" dirty="0" smtClean="0">
                <a:latin typeface="Times New Roman" pitchFamily="18" charset="0"/>
                <a:cs typeface="Times New Roman" pitchFamily="18" charset="0"/>
              </a:rPr>
              <a:t>.But its low density, low conductivity, and poor cycling stability associated with its unsatisfactorily high rate capability remain to be improved. Cobalt-based compounds and composites have been extensively studied as pseudo-capacitors, exhibiting high specific capacitances (up to 3000 F g</a:t>
            </a:r>
            <a:r>
              <a:rPr lang="en-US" baseline="30000" dirty="0" smtClean="0">
                <a:latin typeface="Times New Roman" pitchFamily="18" charset="0"/>
                <a:cs typeface="Times New Roman" pitchFamily="18" charset="0"/>
              </a:rPr>
              <a:t>−1</a:t>
            </a:r>
            <a:r>
              <a:rPr lang="en-US" dirty="0" smtClean="0">
                <a:latin typeface="Times New Roman" pitchFamily="18" charset="0"/>
                <a:cs typeface="Times New Roman" pitchFamily="18" charset="0"/>
              </a:rPr>
              <a:t>), high areal capacitance(25 F cm</a:t>
            </a:r>
            <a:r>
              <a:rPr lang="en-US" baseline="30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 large specific surface area and long cycle life. However, the working potential window of most of the cobalt electrode materials is small, which seriously affects the application of cobalt electrode materials.</a:t>
            </a:r>
          </a:p>
          <a:p>
            <a:endParaRPr lang="en-US" dirty="0"/>
          </a:p>
        </p:txBody>
      </p:sp>
      <p:sp>
        <p:nvSpPr>
          <p:cNvPr id="4" name="Footer Placeholder 3"/>
          <p:cNvSpPr>
            <a:spLocks noGrp="1"/>
          </p:cNvSpPr>
          <p:nvPr>
            <p:ph type="ftr" sz="quarter" idx="11"/>
          </p:nvPr>
        </p:nvSpPr>
        <p:spPr>
          <a:xfrm>
            <a:off x="914400" y="6172200"/>
            <a:ext cx="7315200" cy="549275"/>
          </a:xfrm>
        </p:spPr>
        <p:txBody>
          <a:bodyPr/>
          <a:lstStyle/>
          <a:p>
            <a:r>
              <a:rPr lang="en-US" b="1" i="1" dirty="0" smtClean="0">
                <a:solidFill>
                  <a:srgbClr val="00B050"/>
                </a:solidFill>
              </a:rPr>
              <a:t>6th International Conference on Materials science and Engineering, Sep 12-14, 2016 Atlanta USA</a:t>
            </a:r>
            <a:endParaRPr lang="en-US" b="1" i="1" dirty="0">
              <a:solidFill>
                <a:srgbClr val="00B050"/>
              </a:solidFill>
            </a:endParaRPr>
          </a:p>
        </p:txBody>
      </p:sp>
      <p:sp>
        <p:nvSpPr>
          <p:cNvPr id="5" name="Rectangle 4"/>
          <p:cNvSpPr/>
          <p:nvPr/>
        </p:nvSpPr>
        <p:spPr>
          <a:xfrm>
            <a:off x="457200" y="457200"/>
            <a:ext cx="8229600" cy="369332"/>
          </a:xfrm>
          <a:prstGeom prst="rect">
            <a:avLst/>
          </a:prstGeom>
        </p:spPr>
        <p:txBody>
          <a:bodyPr wrap="square">
            <a:spAutoFit/>
          </a:bodyPr>
          <a:lstStyle/>
          <a:p>
            <a:pPr algn="just"/>
            <a:r>
              <a:rPr lang="en-US" dirty="0" smtClean="0"/>
              <a:t> </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762000" y="6172200"/>
            <a:ext cx="7467600" cy="441325"/>
          </a:xfrm>
        </p:spPr>
        <p:txBody>
          <a:bodyPr/>
          <a:lstStyle/>
          <a:p>
            <a:r>
              <a:rPr lang="en-US" b="1" i="1" dirty="0" smtClean="0">
                <a:solidFill>
                  <a:srgbClr val="00B050"/>
                </a:solidFill>
                <a:latin typeface="Times New Roman" pitchFamily="18" charset="0"/>
                <a:cs typeface="Times New Roman" pitchFamily="18" charset="0"/>
              </a:rPr>
              <a:t>6th International Conference on Materials science and Engineering, Sep 12-14, 2016 Atlanta USA</a:t>
            </a:r>
            <a:endParaRPr lang="en-US" b="1" i="1" dirty="0">
              <a:solidFill>
                <a:srgbClr val="00B050"/>
              </a:solidFill>
              <a:latin typeface="Times New Roman" pitchFamily="18" charset="0"/>
              <a:cs typeface="Times New Roman" pitchFamily="18" charset="0"/>
            </a:endParaRPr>
          </a:p>
        </p:txBody>
      </p:sp>
      <p:sp>
        <p:nvSpPr>
          <p:cNvPr id="7" name="Title 1"/>
          <p:cNvSpPr>
            <a:spLocks noGrp="1"/>
          </p:cNvSpPr>
          <p:nvPr>
            <p:ph idx="1"/>
          </p:nvPr>
        </p:nvSpPr>
        <p:spPr>
          <a:xfrm>
            <a:off x="304800" y="228600"/>
            <a:ext cx="8610600" cy="5943600"/>
          </a:xfrm>
        </p:spPr>
        <p:txBody>
          <a:bodyPr>
            <a:noAutofit/>
          </a:bodyPr>
          <a:lstStyle/>
          <a:p>
            <a:pPr algn="just">
              <a:lnSpc>
                <a:spcPct val="120000"/>
              </a:lnSpc>
            </a:pPr>
            <a:r>
              <a:rPr lang="en-US" sz="2000" dirty="0" smtClean="0">
                <a:latin typeface="Times New Roman" pitchFamily="18" charset="0"/>
                <a:cs typeface="Times New Roman" pitchFamily="18" charset="0"/>
              </a:rPr>
              <a:t>Being widely used in </a:t>
            </a:r>
            <a:r>
              <a:rPr lang="en-US" sz="2000" dirty="0" err="1" smtClean="0">
                <a:latin typeface="Times New Roman" pitchFamily="18" charset="0"/>
                <a:cs typeface="Times New Roman" pitchFamily="18" charset="0"/>
              </a:rPr>
              <a:t>supercapacitors</a:t>
            </a:r>
            <a:r>
              <a:rPr lang="en-US" sz="2000" dirty="0" smtClean="0">
                <a:latin typeface="Times New Roman" pitchFamily="18" charset="0"/>
                <a:cs typeface="Times New Roman" pitchFamily="18" charset="0"/>
              </a:rPr>
              <a:t>, nickel based compounds and composites have also been generally studied. Nickel based </a:t>
            </a:r>
            <a:r>
              <a:rPr lang="en-US" sz="2000" dirty="0" smtClean="0">
                <a:latin typeface="Times New Roman" pitchFamily="18" charset="0"/>
                <a:cs typeface="Times New Roman" pitchFamily="18" charset="0"/>
              </a:rPr>
              <a:t>materials, </a:t>
            </a:r>
            <a:r>
              <a:rPr lang="en-US" sz="2000" dirty="0" smtClean="0">
                <a:latin typeface="Times New Roman" pitchFamily="18" charset="0"/>
                <a:cs typeface="Times New Roman" pitchFamily="18" charset="0"/>
              </a:rPr>
              <a:t>in particular, nickel oxide (</a:t>
            </a:r>
            <a:r>
              <a:rPr lang="en-US" sz="2000" dirty="0" err="1" smtClean="0">
                <a:latin typeface="Times New Roman" pitchFamily="18" charset="0"/>
                <a:cs typeface="Times New Roman" pitchFamily="18" charset="0"/>
              </a:rPr>
              <a:t>NiO</a:t>
            </a:r>
            <a:r>
              <a:rPr lang="en-US" sz="2000" dirty="0" smtClean="0">
                <a:latin typeface="Times New Roman" pitchFamily="18" charset="0"/>
                <a:cs typeface="Times New Roman" pitchFamily="18" charset="0"/>
              </a:rPr>
              <a:t>) and </a:t>
            </a:r>
            <a:r>
              <a:rPr lang="en-US" sz="2000" dirty="0" smtClean="0">
                <a:latin typeface="Times New Roman" pitchFamily="18" charset="0"/>
                <a:cs typeface="Times New Roman" pitchFamily="18" charset="0"/>
              </a:rPr>
              <a:t>nickel hydroxide (Ni(OH)</a:t>
            </a:r>
            <a:r>
              <a:rPr lang="en-US" sz="2000" baseline="-25000" dirty="0" smtClean="0">
                <a:latin typeface="Times New Roman" pitchFamily="18" charset="0"/>
                <a:cs typeface="Times New Roman" pitchFamily="18" charset="0"/>
              </a:rPr>
              <a:t>2</a:t>
            </a:r>
            <a:r>
              <a:rPr lang="en-US"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have attracted extra interest due to their high theoretical capacitance values (the theoretical capacitance values of </a:t>
            </a:r>
            <a:r>
              <a:rPr lang="en-US" sz="2000" dirty="0" err="1" smtClean="0">
                <a:latin typeface="Times New Roman" pitchFamily="18" charset="0"/>
                <a:cs typeface="Times New Roman" pitchFamily="18" charset="0"/>
              </a:rPr>
              <a:t>NiO</a:t>
            </a:r>
            <a:r>
              <a:rPr lang="en-US" sz="2000" dirty="0" smtClean="0">
                <a:latin typeface="Times New Roman" pitchFamily="18" charset="0"/>
                <a:cs typeface="Times New Roman" pitchFamily="18" charset="0"/>
              </a:rPr>
              <a:t> and Ni(OH)</a:t>
            </a:r>
            <a:r>
              <a:rPr lang="en-US" sz="2000" baseline="-25000" dirty="0" smtClean="0">
                <a:latin typeface="Times New Roman" pitchFamily="18" charset="0"/>
                <a:cs typeface="Times New Roman" pitchFamily="18" charset="0"/>
              </a:rPr>
              <a:t>2</a:t>
            </a:r>
            <a:r>
              <a:rPr lang="en-US" sz="2000" dirty="0" smtClean="0">
                <a:latin typeface="Times New Roman" pitchFamily="18" charset="0"/>
                <a:cs typeface="Times New Roman" pitchFamily="18" charset="0"/>
              </a:rPr>
              <a:t> in a potential window of 0.5 V are 2573 and 2082 F g</a:t>
            </a:r>
            <a:r>
              <a:rPr lang="en-US" sz="2000" baseline="30000" dirty="0" smtClean="0">
                <a:latin typeface="Times New Roman" pitchFamily="18" charset="0"/>
                <a:cs typeface="Times New Roman" pitchFamily="18" charset="0"/>
              </a:rPr>
              <a:t>−1</a:t>
            </a:r>
            <a:r>
              <a:rPr lang="en-US" sz="2000" dirty="0" smtClean="0">
                <a:latin typeface="Times New Roman" pitchFamily="18" charset="0"/>
                <a:cs typeface="Times New Roman" pitchFamily="18" charset="0"/>
              </a:rPr>
              <a:t>, respectively), thermal stability and high chemical stability, environmentally benign nature, lower cost and ready availability. </a:t>
            </a:r>
            <a:r>
              <a:rPr lang="en-US" sz="2000" dirty="0" err="1" smtClean="0">
                <a:latin typeface="Times New Roman" pitchFamily="18" charset="0"/>
                <a:cs typeface="Times New Roman" pitchFamily="18" charset="0"/>
              </a:rPr>
              <a:t>Kundu</a:t>
            </a:r>
            <a:r>
              <a:rPr lang="en-US" sz="2000" dirty="0" smtClean="0">
                <a:latin typeface="Times New Roman" pitchFamily="18" charset="0"/>
                <a:cs typeface="Times New Roman" pitchFamily="18" charset="0"/>
              </a:rPr>
              <a:t> et al. prepared </a:t>
            </a:r>
            <a:r>
              <a:rPr lang="en-US" sz="2000" dirty="0" err="1" smtClean="0">
                <a:latin typeface="Times New Roman" pitchFamily="18" charset="0"/>
                <a:cs typeface="Times New Roman" pitchFamily="18" charset="0"/>
              </a:rPr>
              <a:t>NiO-nanofibers</a:t>
            </a:r>
            <a:r>
              <a:rPr lang="en-US" sz="2000" dirty="0" smtClean="0">
                <a:latin typeface="Times New Roman" pitchFamily="18" charset="0"/>
                <a:cs typeface="Times New Roman" pitchFamily="18" charset="0"/>
              </a:rPr>
              <a:t>/Ni through the electro-spinning technique followed by appropriate heat treatment, the fabrication of binder-free electrodes consisting of porous </a:t>
            </a:r>
            <a:r>
              <a:rPr lang="en-US" sz="2000" dirty="0" err="1" smtClean="0">
                <a:latin typeface="Times New Roman" pitchFamily="18" charset="0"/>
                <a:cs typeface="Times New Roman" pitchFamily="18" charset="0"/>
              </a:rPr>
              <a:t>NiO</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nanofibers</a:t>
            </a:r>
            <a:r>
              <a:rPr lang="en-US" sz="2000" dirty="0" smtClean="0">
                <a:latin typeface="Times New Roman" pitchFamily="18" charset="0"/>
                <a:cs typeface="Times New Roman" pitchFamily="18" charset="0"/>
              </a:rPr>
              <a:t> directly grown on a nickel foam (NF) current collector.[39]The as-fabricated binder-free electrodes exhibited high specific capacitances of737, 731, 679, 626, 591 and 570 F g</a:t>
            </a:r>
            <a:r>
              <a:rPr lang="en-US" sz="2000" baseline="30000" dirty="0" smtClean="0">
                <a:latin typeface="Times New Roman" pitchFamily="18" charset="0"/>
                <a:cs typeface="Times New Roman" pitchFamily="18" charset="0"/>
              </a:rPr>
              <a:t>−1</a:t>
            </a:r>
            <a:r>
              <a:rPr lang="en-US" sz="2000" dirty="0" smtClean="0">
                <a:latin typeface="Times New Roman" pitchFamily="18" charset="0"/>
                <a:cs typeface="Times New Roman" pitchFamily="18" charset="0"/>
              </a:rPr>
              <a:t> at current densities </a:t>
            </a:r>
            <a:r>
              <a:rPr lang="en-US" sz="2000" dirty="0" smtClean="0">
                <a:latin typeface="Times New Roman" pitchFamily="18" charset="0"/>
                <a:cs typeface="Times New Roman" pitchFamily="18" charset="0"/>
              </a:rPr>
              <a:t>of 2</a:t>
            </a:r>
            <a:r>
              <a:rPr lang="en-US" sz="2000" dirty="0" smtClean="0">
                <a:latin typeface="Times New Roman" pitchFamily="18" charset="0"/>
                <a:cs typeface="Times New Roman" pitchFamily="18" charset="0"/>
              </a:rPr>
              <a:t>, 5, 10, 20, 30 and 40 A g</a:t>
            </a:r>
            <a:r>
              <a:rPr lang="en-US" sz="2000" baseline="30000" dirty="0" smtClean="0">
                <a:latin typeface="Times New Roman" pitchFamily="18" charset="0"/>
                <a:cs typeface="Times New Roman" pitchFamily="18" charset="0"/>
              </a:rPr>
              <a:t>−1</a:t>
            </a:r>
            <a:r>
              <a:rPr lang="en-US" sz="2000" dirty="0" smtClean="0">
                <a:latin typeface="Times New Roman" pitchFamily="18" charset="0"/>
                <a:cs typeface="Times New Roman" pitchFamily="18" charset="0"/>
              </a:rPr>
              <a:t>, respectively, showing wonderful capacitance retention at high current rates. The </a:t>
            </a:r>
            <a:r>
              <a:rPr lang="en-US" sz="2000" dirty="0" err="1" smtClean="0">
                <a:latin typeface="Times New Roman" pitchFamily="18" charset="0"/>
                <a:cs typeface="Times New Roman" pitchFamily="18" charset="0"/>
              </a:rPr>
              <a:t>NiO-nano</a:t>
            </a:r>
            <a:r>
              <a:rPr lang="en-US" sz="2000" dirty="0" smtClean="0">
                <a:latin typeface="Times New Roman" pitchFamily="18" charset="0"/>
                <a:cs typeface="Times New Roman" pitchFamily="18" charset="0"/>
              </a:rPr>
              <a:t>  fibers/Ni electrodes also revealed superior cycling stability </a:t>
            </a:r>
            <a:r>
              <a:rPr lang="en-US" sz="2000" dirty="0" smtClean="0">
                <a:latin typeface="Times New Roman" pitchFamily="18" charset="0"/>
                <a:cs typeface="Times New Roman" pitchFamily="18" charset="0"/>
              </a:rPr>
              <a:t>up to </a:t>
            </a:r>
            <a:r>
              <a:rPr lang="en-US" sz="2000" dirty="0" smtClean="0">
                <a:latin typeface="Times New Roman" pitchFamily="18" charset="0"/>
                <a:cs typeface="Times New Roman" pitchFamily="18" charset="0"/>
              </a:rPr>
              <a:t>8000 cycles without discernable capacitance fading at various current </a:t>
            </a:r>
            <a:r>
              <a:rPr lang="en-US" sz="2000" dirty="0" smtClean="0">
                <a:latin typeface="Times New Roman" pitchFamily="18" charset="0"/>
                <a:cs typeface="Times New Roman" pitchFamily="18" charset="0"/>
              </a:rPr>
              <a:t>densities</a:t>
            </a:r>
            <a:endParaRPr lang="en-US" sz="2000" dirty="0" smtClean="0">
              <a:solidFill>
                <a:srgbClr val="FF0000"/>
              </a:solidFill>
              <a:latin typeface="Times New Roman" pitchFamily="18" charset="0"/>
              <a:cs typeface="Times New Roman" pitchFamily="18" charset="0"/>
            </a:endParaRPr>
          </a:p>
          <a:p>
            <a:endParaRPr lang="en-US" sz="2000" dirty="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457200"/>
            <a:ext cx="8458200" cy="6172200"/>
          </a:xfrm>
        </p:spPr>
        <p:txBody>
          <a:bodyPr>
            <a:normAutofit fontScale="55000" lnSpcReduction="20000"/>
          </a:bodyPr>
          <a:lstStyle/>
          <a:p>
            <a:pPr algn="just">
              <a:lnSpc>
                <a:spcPct val="140000"/>
              </a:lnSpc>
              <a:buNone/>
            </a:pPr>
            <a:r>
              <a:rPr lang="en-US" dirty="0" smtClean="0"/>
              <a:t> </a:t>
            </a: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 </a:t>
            </a:r>
          </a:p>
          <a:p>
            <a:pPr algn="just">
              <a:lnSpc>
                <a:spcPct val="140000"/>
              </a:lnSpc>
              <a:buNone/>
            </a:pPr>
            <a:r>
              <a:rPr lang="en-US" sz="3300" dirty="0" smtClean="0">
                <a:latin typeface="Times New Roman" pitchFamily="18" charset="0"/>
                <a:cs typeface="Times New Roman" pitchFamily="18" charset="0"/>
              </a:rPr>
              <a:t> </a:t>
            </a:r>
            <a:r>
              <a:rPr lang="en-US" sz="3300" dirty="0" smtClean="0">
                <a:latin typeface="Times New Roman" pitchFamily="18" charset="0"/>
                <a:cs typeface="Times New Roman" pitchFamily="18" charset="0"/>
              </a:rPr>
              <a:t>     Cheng </a:t>
            </a:r>
            <a:r>
              <a:rPr lang="en-US" sz="3300" dirty="0" smtClean="0">
                <a:latin typeface="Times New Roman" pitchFamily="18" charset="0"/>
                <a:cs typeface="Times New Roman" pitchFamily="18" charset="0"/>
              </a:rPr>
              <a:t>et al. made hybrid </a:t>
            </a:r>
            <a:r>
              <a:rPr lang="en-US" sz="3300" dirty="0" err="1" smtClean="0">
                <a:latin typeface="Times New Roman" pitchFamily="18" charset="0"/>
                <a:cs typeface="Times New Roman" pitchFamily="18" charset="0"/>
              </a:rPr>
              <a:t>nanonet</a:t>
            </a:r>
            <a:r>
              <a:rPr lang="en-US" sz="3300" dirty="0" smtClean="0">
                <a:latin typeface="Times New Roman" pitchFamily="18" charset="0"/>
                <a:cs typeface="Times New Roman" pitchFamily="18" charset="0"/>
              </a:rPr>
              <a:t>/</a:t>
            </a:r>
            <a:r>
              <a:rPr lang="en-US" sz="3300" dirty="0" err="1" smtClean="0">
                <a:latin typeface="Times New Roman" pitchFamily="18" charset="0"/>
                <a:cs typeface="Times New Roman" pitchFamily="18" charset="0"/>
              </a:rPr>
              <a:t>nanoflower</a:t>
            </a:r>
            <a:r>
              <a:rPr lang="en-US" sz="3300" dirty="0" smtClean="0">
                <a:latin typeface="Times New Roman" pitchFamily="18" charset="0"/>
                <a:cs typeface="Times New Roman" pitchFamily="18" charset="0"/>
              </a:rPr>
              <a:t> </a:t>
            </a:r>
            <a:r>
              <a:rPr lang="en-US" sz="3300" dirty="0" err="1" smtClean="0">
                <a:latin typeface="Times New Roman" pitchFamily="18" charset="0"/>
                <a:cs typeface="Times New Roman" pitchFamily="18" charset="0"/>
              </a:rPr>
              <a:t>NiO</a:t>
            </a:r>
            <a:r>
              <a:rPr lang="en-US" sz="3300" dirty="0" smtClean="0">
                <a:latin typeface="Times New Roman" pitchFamily="18" charset="0"/>
                <a:cs typeface="Times New Roman" pitchFamily="18" charset="0"/>
              </a:rPr>
              <a:t> </a:t>
            </a:r>
            <a:r>
              <a:rPr lang="en-US" sz="3300" dirty="0" smtClean="0">
                <a:latin typeface="Times New Roman" pitchFamily="18" charset="0"/>
                <a:cs typeface="Times New Roman" pitchFamily="18" charset="0"/>
              </a:rPr>
              <a:t>deposited </a:t>
            </a:r>
            <a:r>
              <a:rPr lang="en-US" sz="3300" dirty="0">
                <a:latin typeface="Times New Roman" pitchFamily="18" charset="0"/>
                <a:cs typeface="Times New Roman" pitchFamily="18" charset="0"/>
              </a:rPr>
              <a:t>on carbon fiber paper (CFP), and two types of electrodes </a:t>
            </a:r>
            <a:r>
              <a:rPr lang="en-US" sz="3300" dirty="0" smtClean="0">
                <a:latin typeface="Times New Roman" pitchFamily="18" charset="0"/>
                <a:cs typeface="Times New Roman" pitchFamily="18" charset="0"/>
              </a:rPr>
              <a:t>with different </a:t>
            </a:r>
            <a:r>
              <a:rPr lang="en-US" sz="3300" dirty="0">
                <a:latin typeface="Times New Roman" pitchFamily="18" charset="0"/>
                <a:cs typeface="Times New Roman" pitchFamily="18" charset="0"/>
              </a:rPr>
              <a:t>morphologies were grown on the CFP by </a:t>
            </a:r>
            <a:r>
              <a:rPr lang="en-US" sz="3300" dirty="0" smtClean="0">
                <a:latin typeface="Times New Roman" pitchFamily="18" charset="0"/>
                <a:cs typeface="Times New Roman" pitchFamily="18" charset="0"/>
              </a:rPr>
              <a:t>hydrothermal and </a:t>
            </a:r>
            <a:r>
              <a:rPr lang="en-US" sz="3300" dirty="0" err="1">
                <a:latin typeface="Times New Roman" pitchFamily="18" charset="0"/>
                <a:cs typeface="Times New Roman" pitchFamily="18" charset="0"/>
              </a:rPr>
              <a:t>electrodeposition</a:t>
            </a:r>
            <a:r>
              <a:rPr lang="en-US" sz="3300" dirty="0">
                <a:latin typeface="Times New Roman" pitchFamily="18" charset="0"/>
                <a:cs typeface="Times New Roman" pitchFamily="18" charset="0"/>
              </a:rPr>
              <a:t> processes. </a:t>
            </a:r>
            <a:r>
              <a:rPr lang="en-US" sz="3300" dirty="0" smtClean="0">
                <a:latin typeface="Times New Roman" pitchFamily="18" charset="0"/>
                <a:cs typeface="Times New Roman" pitchFamily="18" charset="0"/>
              </a:rPr>
              <a:t>The </a:t>
            </a:r>
            <a:r>
              <a:rPr lang="en-US" sz="3300" dirty="0">
                <a:latin typeface="Times New Roman" pitchFamily="18" charset="0"/>
                <a:cs typeface="Times New Roman" pitchFamily="18" charset="0"/>
              </a:rPr>
              <a:t>hybrid </a:t>
            </a:r>
            <a:r>
              <a:rPr lang="en-US" sz="3300" dirty="0" err="1">
                <a:latin typeface="Times New Roman" pitchFamily="18" charset="0"/>
                <a:cs typeface="Times New Roman" pitchFamily="18" charset="0"/>
              </a:rPr>
              <a:t>NiO</a:t>
            </a:r>
            <a:r>
              <a:rPr lang="en-US" sz="3300" dirty="0">
                <a:latin typeface="Times New Roman" pitchFamily="18" charset="0"/>
                <a:cs typeface="Times New Roman" pitchFamily="18" charset="0"/>
              </a:rPr>
              <a:t> electrodes with a mass loading of 1.1mg cm</a:t>
            </a:r>
            <a:r>
              <a:rPr lang="en-US" sz="3300" baseline="30000" dirty="0">
                <a:latin typeface="Times New Roman" pitchFamily="18" charset="0"/>
                <a:cs typeface="Times New Roman" pitchFamily="18" charset="0"/>
              </a:rPr>
              <a:t>−2</a:t>
            </a:r>
            <a:r>
              <a:rPr lang="en-US" sz="3300" dirty="0">
                <a:latin typeface="Times New Roman" pitchFamily="18" charset="0"/>
                <a:cs typeface="Times New Roman" pitchFamily="18" charset="0"/>
              </a:rPr>
              <a:t> exhibited the highest areal capacitance of 0.93F cm</a:t>
            </a:r>
            <a:r>
              <a:rPr lang="en-US" sz="3300" baseline="30000" dirty="0">
                <a:latin typeface="Times New Roman" pitchFamily="18" charset="0"/>
                <a:cs typeface="Times New Roman" pitchFamily="18" charset="0"/>
              </a:rPr>
              <a:t>−2</a:t>
            </a:r>
            <a:r>
              <a:rPr lang="en-US" sz="3300" dirty="0">
                <a:latin typeface="Times New Roman" pitchFamily="18" charset="0"/>
                <a:cs typeface="Times New Roman" pitchFamily="18" charset="0"/>
              </a:rPr>
              <a:t> (∼840 F g</a:t>
            </a:r>
            <a:r>
              <a:rPr lang="en-US" sz="3300" baseline="30000" dirty="0">
                <a:latin typeface="Times New Roman" pitchFamily="18" charset="0"/>
                <a:cs typeface="Times New Roman" pitchFamily="18" charset="0"/>
              </a:rPr>
              <a:t>−1</a:t>
            </a:r>
            <a:r>
              <a:rPr lang="en-US" sz="3300" dirty="0">
                <a:latin typeface="Times New Roman" pitchFamily="18" charset="0"/>
                <a:cs typeface="Times New Roman" pitchFamily="18" charset="0"/>
              </a:rPr>
              <a:t> of the active material and 84 F g</a:t>
            </a:r>
            <a:r>
              <a:rPr lang="en-US" sz="3300" baseline="30000" dirty="0">
                <a:latin typeface="Times New Roman" pitchFamily="18" charset="0"/>
                <a:cs typeface="Times New Roman" pitchFamily="18" charset="0"/>
              </a:rPr>
              <a:t>−1</a:t>
            </a:r>
            <a:r>
              <a:rPr lang="en-US" sz="3300" dirty="0">
                <a:latin typeface="Times New Roman" pitchFamily="18" charset="0"/>
                <a:cs typeface="Times New Roman" pitchFamily="18" charset="0"/>
              </a:rPr>
              <a:t> of </a:t>
            </a:r>
            <a:r>
              <a:rPr lang="en-US" sz="3300" dirty="0" smtClean="0">
                <a:latin typeface="Times New Roman" pitchFamily="18" charset="0"/>
                <a:cs typeface="Times New Roman" pitchFamily="18" charset="0"/>
              </a:rPr>
              <a:t>the total </a:t>
            </a:r>
            <a:r>
              <a:rPr lang="en-US" sz="3300" dirty="0">
                <a:latin typeface="Times New Roman" pitchFamily="18" charset="0"/>
                <a:cs typeface="Times New Roman" pitchFamily="18" charset="0"/>
              </a:rPr>
              <a:t>weight, including the CFP current collector and substrate),which was better than most of the similar </a:t>
            </a:r>
            <a:r>
              <a:rPr lang="en-US" sz="3300" dirty="0" smtClean="0">
                <a:latin typeface="Times New Roman" pitchFamily="18" charset="0"/>
                <a:cs typeface="Times New Roman" pitchFamily="18" charset="0"/>
              </a:rPr>
              <a:t>materials reported </a:t>
            </a:r>
            <a:r>
              <a:rPr lang="en-US" sz="3300" dirty="0">
                <a:latin typeface="Times New Roman" pitchFamily="18" charset="0"/>
                <a:cs typeface="Times New Roman" pitchFamily="18" charset="0"/>
              </a:rPr>
              <a:t>for </a:t>
            </a:r>
            <a:r>
              <a:rPr lang="en-US" sz="3300" dirty="0" err="1">
                <a:latin typeface="Times New Roman" pitchFamily="18" charset="0"/>
                <a:cs typeface="Times New Roman" pitchFamily="18" charset="0"/>
              </a:rPr>
              <a:t>supercapacitors</a:t>
            </a:r>
            <a:r>
              <a:rPr lang="en-US" sz="3300" dirty="0">
                <a:latin typeface="Times New Roman" pitchFamily="18" charset="0"/>
                <a:cs typeface="Times New Roman" pitchFamily="18" charset="0"/>
              </a:rPr>
              <a:t>. In this way our group </a:t>
            </a:r>
            <a:r>
              <a:rPr lang="en-US" sz="3300" dirty="0" smtClean="0">
                <a:latin typeface="Times New Roman" pitchFamily="18" charset="0"/>
                <a:cs typeface="Times New Roman" pitchFamily="18" charset="0"/>
              </a:rPr>
              <a:t>have </a:t>
            </a:r>
            <a:r>
              <a:rPr lang="en-US" sz="3300" dirty="0">
                <a:latin typeface="Times New Roman" pitchFamily="18" charset="0"/>
                <a:cs typeface="Times New Roman" pitchFamily="18" charset="0"/>
              </a:rPr>
              <a:t>reported that the extremely porous </a:t>
            </a:r>
            <a:r>
              <a:rPr lang="en-US" sz="3300" dirty="0" err="1">
                <a:latin typeface="Times New Roman" pitchFamily="18" charset="0"/>
                <a:cs typeface="Times New Roman" pitchFamily="18" charset="0"/>
              </a:rPr>
              <a:t>NiO</a:t>
            </a:r>
            <a:r>
              <a:rPr lang="en-US" sz="3300" dirty="0">
                <a:latin typeface="Times New Roman" pitchFamily="18" charset="0"/>
                <a:cs typeface="Times New Roman" pitchFamily="18" charset="0"/>
              </a:rPr>
              <a:t> hierarchical </a:t>
            </a:r>
            <a:r>
              <a:rPr lang="en-US" sz="3300" dirty="0" err="1">
                <a:latin typeface="Times New Roman" pitchFamily="18" charset="0"/>
                <a:cs typeface="Times New Roman" pitchFamily="18" charset="0"/>
              </a:rPr>
              <a:t>nano</a:t>
            </a:r>
            <a:r>
              <a:rPr lang="en-US" sz="3300" dirty="0">
                <a:latin typeface="Times New Roman" pitchFamily="18" charset="0"/>
                <a:cs typeface="Times New Roman" pitchFamily="18" charset="0"/>
              </a:rPr>
              <a:t> flake/</a:t>
            </a:r>
            <a:r>
              <a:rPr lang="en-US" sz="3300" dirty="0" err="1">
                <a:latin typeface="Times New Roman" pitchFamily="18" charset="0"/>
                <a:cs typeface="Times New Roman" pitchFamily="18" charset="0"/>
              </a:rPr>
              <a:t>nano</a:t>
            </a:r>
            <a:r>
              <a:rPr lang="en-US" sz="3300" dirty="0">
                <a:latin typeface="Times New Roman" pitchFamily="18" charset="0"/>
                <a:cs typeface="Times New Roman" pitchFamily="18" charset="0"/>
              </a:rPr>
              <a:t>-flower hybrid architecture from </a:t>
            </a:r>
            <a:r>
              <a:rPr lang="en-US" sz="3300" dirty="0" smtClean="0">
                <a:latin typeface="Times New Roman" pitchFamily="18" charset="0"/>
                <a:cs typeface="Times New Roman" pitchFamily="18" charset="0"/>
              </a:rPr>
              <a:t>interconnected ultra-thin </a:t>
            </a:r>
            <a:r>
              <a:rPr lang="en-US" sz="3300" dirty="0" err="1" smtClean="0">
                <a:latin typeface="Times New Roman" pitchFamily="18" charset="0"/>
                <a:cs typeface="Times New Roman" pitchFamily="18" charset="0"/>
              </a:rPr>
              <a:t>nano</a:t>
            </a:r>
            <a:r>
              <a:rPr lang="en-US" sz="3300" dirty="0" smtClean="0">
                <a:latin typeface="Times New Roman" pitchFamily="18" charset="0"/>
                <a:cs typeface="Times New Roman" pitchFamily="18" charset="0"/>
              </a:rPr>
              <a:t>-crystals </a:t>
            </a:r>
            <a:r>
              <a:rPr lang="en-US" sz="3300" dirty="0">
                <a:latin typeface="Times New Roman" pitchFamily="18" charset="0"/>
                <a:cs typeface="Times New Roman" pitchFamily="18" charset="0"/>
              </a:rPr>
              <a:t>on highly conductive porous </a:t>
            </a:r>
            <a:r>
              <a:rPr lang="en-US" sz="3300" dirty="0" smtClean="0">
                <a:latin typeface="Times New Roman" pitchFamily="18" charset="0"/>
                <a:cs typeface="Times New Roman" pitchFamily="18" charset="0"/>
              </a:rPr>
              <a:t>carbon cloth </a:t>
            </a:r>
            <a:r>
              <a:rPr lang="en-US" sz="3300" dirty="0">
                <a:latin typeface="Times New Roman" pitchFamily="18" charset="0"/>
                <a:cs typeface="Times New Roman" pitchFamily="18" charset="0"/>
              </a:rPr>
              <a:t>via a simple hydrothermal approach without any </a:t>
            </a:r>
            <a:r>
              <a:rPr lang="en-US" sz="3300" dirty="0" smtClean="0">
                <a:latin typeface="Times New Roman" pitchFamily="18" charset="0"/>
                <a:cs typeface="Times New Roman" pitchFamily="18" charset="0"/>
              </a:rPr>
              <a:t>structure directing </a:t>
            </a:r>
            <a:r>
              <a:rPr lang="en-US" dirty="0"/>
              <a:t>agent</a:t>
            </a:r>
            <a:r>
              <a:rPr lang="en-US" dirty="0" smtClean="0"/>
              <a:t>.</a:t>
            </a:r>
          </a:p>
          <a:p>
            <a:pPr algn="just">
              <a:buNone/>
            </a:pPr>
            <a:endParaRPr lang="en-US" dirty="0" smtClean="0"/>
          </a:p>
          <a:p>
            <a:pPr algn="just">
              <a:buNone/>
            </a:pPr>
            <a:endParaRPr lang="en-US" dirty="0" smtClean="0"/>
          </a:p>
          <a:p>
            <a:pPr algn="just">
              <a:buNone/>
            </a:pPr>
            <a:endParaRPr lang="en-US" dirty="0" smtClean="0"/>
          </a:p>
          <a:p>
            <a:pPr algn="just">
              <a:buNone/>
            </a:pPr>
            <a:endParaRPr lang="en-US" dirty="0" smtClean="0"/>
          </a:p>
          <a:p>
            <a:pPr algn="just">
              <a:buNone/>
            </a:pPr>
            <a:endParaRPr lang="en-US" dirty="0" smtClean="0"/>
          </a:p>
          <a:p>
            <a:pPr algn="just">
              <a:buNone/>
            </a:pPr>
            <a:r>
              <a:rPr lang="en-US" dirty="0" smtClean="0"/>
              <a:t>     (</a:t>
            </a:r>
            <a:r>
              <a:rPr lang="en-US" sz="2300" i="1" dirty="0" err="1" smtClean="0">
                <a:solidFill>
                  <a:srgbClr val="FF0000"/>
                </a:solidFill>
              </a:rPr>
              <a:t>Padmanathan</a:t>
            </a:r>
            <a:r>
              <a:rPr lang="en-US" sz="2300" i="1" dirty="0" smtClean="0">
                <a:solidFill>
                  <a:srgbClr val="FF0000"/>
                </a:solidFill>
              </a:rPr>
              <a:t>, N, </a:t>
            </a:r>
            <a:r>
              <a:rPr lang="en-US" sz="2300" i="1" dirty="0" err="1" smtClean="0">
                <a:solidFill>
                  <a:srgbClr val="FF0000"/>
                </a:solidFill>
              </a:rPr>
              <a:t>Selladurai</a:t>
            </a:r>
            <a:r>
              <a:rPr lang="en-US" sz="2300" i="1" dirty="0" smtClean="0">
                <a:solidFill>
                  <a:srgbClr val="FF0000"/>
                </a:solidFill>
              </a:rPr>
              <a:t>, S, Mani </a:t>
            </a:r>
            <a:r>
              <a:rPr lang="en-US" sz="2300" i="1" dirty="0" err="1" smtClean="0">
                <a:solidFill>
                  <a:srgbClr val="FF0000"/>
                </a:solidFill>
              </a:rPr>
              <a:t>Rahulan</a:t>
            </a:r>
            <a:r>
              <a:rPr lang="en-US" sz="2300" i="1" dirty="0" smtClean="0">
                <a:solidFill>
                  <a:srgbClr val="FF0000"/>
                </a:solidFill>
              </a:rPr>
              <a:t>, K, </a:t>
            </a:r>
            <a:r>
              <a:rPr lang="en-US" sz="2300" i="1" dirty="0" err="1" smtClean="0">
                <a:solidFill>
                  <a:srgbClr val="FF0000"/>
                </a:solidFill>
              </a:rPr>
              <a:t>ColmO’Dwyer</a:t>
            </a:r>
            <a:r>
              <a:rPr lang="en-US" sz="2300" i="1" dirty="0" smtClean="0">
                <a:solidFill>
                  <a:srgbClr val="FF0000"/>
                </a:solidFill>
              </a:rPr>
              <a:t> and </a:t>
            </a:r>
            <a:r>
              <a:rPr lang="en-US" sz="2300" i="1" dirty="0" err="1" smtClean="0">
                <a:solidFill>
                  <a:srgbClr val="FF0000"/>
                </a:solidFill>
              </a:rPr>
              <a:t>Razeeb</a:t>
            </a:r>
            <a:r>
              <a:rPr lang="en-US" sz="2300" i="1" dirty="0" smtClean="0">
                <a:solidFill>
                  <a:srgbClr val="FF0000"/>
                </a:solidFill>
              </a:rPr>
              <a:t>, K. M, </a:t>
            </a:r>
            <a:r>
              <a:rPr lang="en-US" sz="2300" i="1" dirty="0" smtClean="0">
                <a:solidFill>
                  <a:srgbClr val="FF0000"/>
                </a:solidFill>
              </a:rPr>
              <a:t>   (</a:t>
            </a:r>
            <a:r>
              <a:rPr lang="en-US" sz="2300" i="1" dirty="0" smtClean="0">
                <a:solidFill>
                  <a:srgbClr val="FF0000"/>
                </a:solidFill>
              </a:rPr>
              <a:t>2015), Ionics, 21, </a:t>
            </a:r>
            <a:r>
              <a:rPr lang="en-US" sz="2300" i="1" dirty="0" smtClean="0">
                <a:solidFill>
                  <a:srgbClr val="FF0000"/>
                </a:solidFill>
              </a:rPr>
              <a:t>2623–2631)</a:t>
            </a:r>
          </a:p>
          <a:p>
            <a:pPr algn="just">
              <a:buNone/>
            </a:pPr>
            <a:r>
              <a:rPr lang="en-US" sz="2000" b="1" i="1" dirty="0" smtClean="0">
                <a:solidFill>
                  <a:srgbClr val="00B050"/>
                </a:solidFill>
                <a:latin typeface="Times New Roman" pitchFamily="18" charset="0"/>
                <a:cs typeface="Times New Roman" pitchFamily="18" charset="0"/>
              </a:rPr>
              <a:t>        6th </a:t>
            </a:r>
            <a:r>
              <a:rPr lang="en-US" sz="2000" b="1" i="1" dirty="0" smtClean="0">
                <a:solidFill>
                  <a:srgbClr val="00B050"/>
                </a:solidFill>
                <a:latin typeface="Times New Roman" pitchFamily="18" charset="0"/>
                <a:cs typeface="Times New Roman" pitchFamily="18" charset="0"/>
              </a:rPr>
              <a:t>International Conference on Materials science and Engineering, Sep 12-14, 2016 Atlanta USA</a:t>
            </a:r>
          </a:p>
          <a:p>
            <a:pPr algn="just">
              <a:buNone/>
            </a:pPr>
            <a:endParaRPr lang="en-US" sz="2300" i="1" dirty="0">
              <a:solidFill>
                <a:srgbClr val="FF0000"/>
              </a:solidFill>
            </a:endParaRP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52400" y="533400"/>
            <a:ext cx="8458200" cy="5943600"/>
          </a:xfrm>
        </p:spPr>
        <p:txBody>
          <a:bodyPr>
            <a:normAutofit/>
          </a:bodyPr>
          <a:lstStyle/>
          <a:p>
            <a:pPr algn="just"/>
            <a:r>
              <a:rPr lang="en-US" sz="3200" b="1" dirty="0" smtClean="0">
                <a:solidFill>
                  <a:schemeClr val="accent2">
                    <a:lumMod val="75000"/>
                  </a:schemeClr>
                </a:solidFill>
                <a:latin typeface="Times New Roman" pitchFamily="18" charset="0"/>
                <a:cs typeface="Times New Roman" pitchFamily="18" charset="0"/>
              </a:rPr>
              <a:t>Results</a:t>
            </a:r>
          </a:p>
          <a:p>
            <a:pPr algn="just">
              <a:buClr>
                <a:srgbClr val="002060"/>
              </a:buClr>
              <a:buFont typeface="Wingdings 2" pitchFamily="18" charset="2"/>
              <a:buChar char=""/>
            </a:pPr>
            <a:r>
              <a:rPr lang="en-US" sz="20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The maximum specific capacitance of 170 Fg</a:t>
            </a:r>
            <a:r>
              <a:rPr lang="en-US" sz="2800" baseline="30000" dirty="0" smtClean="0">
                <a:latin typeface="Times New Roman" pitchFamily="18" charset="0"/>
                <a:cs typeface="Times New Roman" pitchFamily="18" charset="0"/>
              </a:rPr>
              <a:t>−1</a:t>
            </a:r>
            <a:r>
              <a:rPr lang="en-US" sz="2800" dirty="0" smtClean="0">
                <a:latin typeface="Times New Roman" pitchFamily="18" charset="0"/>
                <a:cs typeface="Times New Roman" pitchFamily="18" charset="0"/>
              </a:rPr>
              <a:t> for a current density of 5 Ag</a:t>
            </a:r>
            <a:r>
              <a:rPr lang="en-US" sz="2800" baseline="30000" dirty="0" smtClean="0">
                <a:latin typeface="Times New Roman" pitchFamily="18" charset="0"/>
                <a:cs typeface="Times New Roman" pitchFamily="18" charset="0"/>
              </a:rPr>
              <a:t>−1</a:t>
            </a:r>
            <a:r>
              <a:rPr lang="en-US" sz="2800" dirty="0" smtClean="0">
                <a:latin typeface="Times New Roman" pitchFamily="18" charset="0"/>
                <a:cs typeface="Times New Roman" pitchFamily="18" charset="0"/>
              </a:rPr>
              <a:t> was achieved.</a:t>
            </a:r>
          </a:p>
          <a:p>
            <a:pPr algn="just">
              <a:buClr>
                <a:srgbClr val="002060"/>
              </a:buClr>
              <a:buFont typeface="Wingdings 2" pitchFamily="18" charset="2"/>
              <a:buChar char=""/>
            </a:pPr>
            <a:r>
              <a:rPr lang="en-US" sz="2800" dirty="0" smtClean="0">
                <a:latin typeface="Times New Roman" pitchFamily="18" charset="0"/>
                <a:cs typeface="Times New Roman" pitchFamily="18" charset="0"/>
              </a:rPr>
              <a:t> As a two electrode symmetric configuration, the device showed a highest capacitance of  </a:t>
            </a:r>
            <a:r>
              <a:rPr lang="en-US" sz="2800" dirty="0">
                <a:latin typeface="Times New Roman" pitchFamily="18" charset="0"/>
                <a:cs typeface="Times New Roman" pitchFamily="18" charset="0"/>
              </a:rPr>
              <a:t>34.9 Fg</a:t>
            </a:r>
            <a:r>
              <a:rPr lang="en-US" sz="2800" baseline="30000" dirty="0">
                <a:latin typeface="Times New Roman" pitchFamily="18" charset="0"/>
                <a:cs typeface="Times New Roman" pitchFamily="18" charset="0"/>
              </a:rPr>
              <a:t>−1</a:t>
            </a:r>
            <a:r>
              <a:rPr lang="en-US" sz="2800" dirty="0">
                <a:latin typeface="Times New Roman" pitchFamily="18" charset="0"/>
                <a:cs typeface="Times New Roman" pitchFamily="18" charset="0"/>
              </a:rPr>
              <a:t> at 1 Ag</a:t>
            </a:r>
            <a:r>
              <a:rPr lang="en-US" sz="2800" baseline="30000" dirty="0">
                <a:latin typeface="Times New Roman" pitchFamily="18" charset="0"/>
                <a:cs typeface="Times New Roman" pitchFamily="18" charset="0"/>
              </a:rPr>
              <a:t>−1</a:t>
            </a:r>
            <a:r>
              <a:rPr lang="en-US" sz="2800" dirty="0">
                <a:latin typeface="Times New Roman" pitchFamily="18" charset="0"/>
                <a:cs typeface="Times New Roman" pitchFamily="18" charset="0"/>
              </a:rPr>
              <a:t> current </a:t>
            </a:r>
            <a:r>
              <a:rPr lang="en-US" sz="2800" dirty="0" smtClean="0">
                <a:latin typeface="Times New Roman" pitchFamily="18" charset="0"/>
                <a:cs typeface="Times New Roman" pitchFamily="18" charset="0"/>
              </a:rPr>
              <a:t>density. </a:t>
            </a:r>
          </a:p>
          <a:p>
            <a:pPr algn="just">
              <a:buClr>
                <a:srgbClr val="002060"/>
              </a:buClr>
              <a:buFont typeface="Wingdings 2" pitchFamily="18" charset="2"/>
              <a:buChar char=""/>
            </a:pPr>
            <a:r>
              <a:rPr lang="en-US" sz="2800" dirty="0" smtClean="0">
                <a:latin typeface="Times New Roman" pitchFamily="18" charset="0"/>
                <a:cs typeface="Times New Roman" pitchFamily="18" charset="0"/>
              </a:rPr>
              <a:t>A maximum specific energy density of 19.4 </a:t>
            </a:r>
            <a:r>
              <a:rPr lang="en-US" sz="2800" dirty="0" err="1" smtClean="0">
                <a:latin typeface="Times New Roman" pitchFamily="18" charset="0"/>
                <a:cs typeface="Times New Roman" pitchFamily="18" charset="0"/>
              </a:rPr>
              <a:t>Wh</a:t>
            </a:r>
            <a:r>
              <a:rPr lang="en-US" sz="2800" dirty="0" smtClean="0">
                <a:latin typeface="Times New Roman" pitchFamily="18" charset="0"/>
                <a:cs typeface="Times New Roman" pitchFamily="18" charset="0"/>
              </a:rPr>
              <a:t> kg</a:t>
            </a:r>
            <a:r>
              <a:rPr lang="en-US" sz="2800" baseline="30000" dirty="0" smtClean="0">
                <a:latin typeface="Times New Roman" pitchFamily="18" charset="0"/>
                <a:cs typeface="Times New Roman" pitchFamily="18" charset="0"/>
              </a:rPr>
              <a:t>−1</a:t>
            </a:r>
            <a:r>
              <a:rPr lang="en-US" sz="2800" dirty="0" smtClean="0">
                <a:latin typeface="Times New Roman" pitchFamily="18" charset="0"/>
                <a:cs typeface="Times New Roman" pitchFamily="18" charset="0"/>
              </a:rPr>
              <a:t> at a high power density of 1002.8W kg</a:t>
            </a:r>
            <a:r>
              <a:rPr lang="en-US" sz="2800" baseline="30000" dirty="0" smtClean="0">
                <a:latin typeface="Times New Roman" pitchFamily="18" charset="0"/>
                <a:cs typeface="Times New Roman" pitchFamily="18" charset="0"/>
              </a:rPr>
              <a:t>−1</a:t>
            </a:r>
            <a:r>
              <a:rPr lang="en-US" sz="2800" dirty="0" smtClean="0">
                <a:latin typeface="Times New Roman" pitchFamily="18" charset="0"/>
                <a:cs typeface="Times New Roman" pitchFamily="18" charset="0"/>
              </a:rPr>
              <a:t> at a constant current density of 1 Ag</a:t>
            </a:r>
            <a:r>
              <a:rPr lang="en-US" sz="2800" baseline="30000" dirty="0" smtClean="0">
                <a:latin typeface="Times New Roman" pitchFamily="18" charset="0"/>
                <a:cs typeface="Times New Roman" pitchFamily="18" charset="0"/>
              </a:rPr>
              <a:t>−1</a:t>
            </a:r>
            <a:r>
              <a:rPr lang="en-US" sz="2800" dirty="0" smtClean="0">
                <a:latin typeface="Times New Roman" pitchFamily="18" charset="0"/>
                <a:cs typeface="Times New Roman" pitchFamily="18" charset="0"/>
              </a:rPr>
              <a:t> .</a:t>
            </a:r>
          </a:p>
          <a:p>
            <a:pPr algn="just">
              <a:buClr>
                <a:srgbClr val="002060"/>
              </a:buClr>
              <a:buFont typeface="Wingdings 2" pitchFamily="18" charset="2"/>
              <a:buChar char=""/>
            </a:pPr>
            <a:r>
              <a:rPr lang="en-US" sz="2800" dirty="0" smtClean="0">
                <a:latin typeface="Times New Roman" pitchFamily="18" charset="0"/>
                <a:cs typeface="Times New Roman" pitchFamily="18" charset="0"/>
              </a:rPr>
              <a:t>An efficiency of 58% after 25,000 cycles with a potential window of 0 to ±2 V.</a:t>
            </a: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smtClean="0">
              <a:latin typeface="Times New Roman" pitchFamily="18" charset="0"/>
              <a:cs typeface="Times New Roman" pitchFamily="18" charset="0"/>
            </a:endParaRPr>
          </a:p>
          <a:p>
            <a:pPr algn="just">
              <a:buFont typeface="Arial" pitchFamily="34" charset="0"/>
              <a:buChar char="•"/>
            </a:pPr>
            <a:endParaRPr lang="en-US" sz="2000" dirty="0">
              <a:latin typeface="Times New Roman" pitchFamily="18" charset="0"/>
              <a:cs typeface="Times New Roman" pitchFamily="18" charset="0"/>
            </a:endParaRPr>
          </a:p>
        </p:txBody>
      </p:sp>
      <p:sp>
        <p:nvSpPr>
          <p:cNvPr id="6" name="Footer Placeholder 5"/>
          <p:cNvSpPr>
            <a:spLocks noGrp="1"/>
          </p:cNvSpPr>
          <p:nvPr>
            <p:ph type="ftr" sz="quarter" idx="11"/>
          </p:nvPr>
        </p:nvSpPr>
        <p:spPr>
          <a:xfrm>
            <a:off x="228600" y="6356350"/>
            <a:ext cx="8458200" cy="501650"/>
          </a:xfrm>
        </p:spPr>
        <p:txBody>
          <a:bodyPr/>
          <a:lstStyle/>
          <a:p>
            <a:r>
              <a:rPr lang="en-US" b="1" i="1" dirty="0" smtClean="0">
                <a:solidFill>
                  <a:srgbClr val="00B050"/>
                </a:solidFill>
                <a:latin typeface="Times New Roman" pitchFamily="18" charset="0"/>
                <a:cs typeface="Times New Roman" pitchFamily="18" charset="0"/>
              </a:rPr>
              <a:t>6th International Conference on Materials science and Engineering, Sep 12-14, 2016 Atlanta USA</a:t>
            </a:r>
            <a:endParaRPr lang="en-US" b="1" i="1" dirty="0">
              <a:solidFill>
                <a:srgbClr val="00B05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1371600" y="838200"/>
            <a:ext cx="6400800" cy="6019800"/>
          </a:xfrm>
          <a:prstGeom prst="rect">
            <a:avLst/>
          </a:prstGeom>
          <a:noFill/>
          <a:ln>
            <a:noFill/>
          </a:ln>
        </p:spPr>
      </p:pic>
      <p:sp>
        <p:nvSpPr>
          <p:cNvPr id="5" name="Rectangle 4"/>
          <p:cNvSpPr/>
          <p:nvPr/>
        </p:nvSpPr>
        <p:spPr>
          <a:xfrm>
            <a:off x="762000" y="0"/>
            <a:ext cx="7239000" cy="1415772"/>
          </a:xfrm>
          <a:prstGeom prst="rect">
            <a:avLst/>
          </a:prstGeom>
        </p:spPr>
        <p:txBody>
          <a:bodyPr wrap="square">
            <a:spAutoFit/>
          </a:bodyPr>
          <a:lstStyle/>
          <a:p>
            <a:r>
              <a:rPr lang="en-US" dirty="0" smtClean="0"/>
              <a:t>              SEM </a:t>
            </a:r>
            <a:r>
              <a:rPr lang="en-US" dirty="0"/>
              <a:t>images and EDS spectrum of </a:t>
            </a:r>
            <a:r>
              <a:rPr lang="en-US" dirty="0" err="1"/>
              <a:t>NiO</a:t>
            </a:r>
            <a:r>
              <a:rPr lang="en-US" dirty="0"/>
              <a:t> hybrid </a:t>
            </a:r>
            <a:r>
              <a:rPr lang="en-US" dirty="0" smtClean="0"/>
              <a:t>microstructure</a:t>
            </a:r>
          </a:p>
          <a:p>
            <a:pPr lvl="0"/>
            <a:r>
              <a:rPr lang="en-US" sz="1600" i="1" dirty="0" err="1">
                <a:solidFill>
                  <a:srgbClr val="FF0000"/>
                </a:solidFill>
              </a:rPr>
              <a:t>Padmanathan</a:t>
            </a:r>
            <a:r>
              <a:rPr lang="en-US" sz="1600" i="1" dirty="0">
                <a:solidFill>
                  <a:srgbClr val="FF0000"/>
                </a:solidFill>
              </a:rPr>
              <a:t>, N, </a:t>
            </a:r>
            <a:r>
              <a:rPr lang="en-US" sz="1600" i="1" dirty="0" err="1">
                <a:solidFill>
                  <a:srgbClr val="FF0000"/>
                </a:solidFill>
              </a:rPr>
              <a:t>Selladurai</a:t>
            </a:r>
            <a:r>
              <a:rPr lang="en-US" sz="1600" i="1" dirty="0">
                <a:solidFill>
                  <a:srgbClr val="FF0000"/>
                </a:solidFill>
              </a:rPr>
              <a:t>, S, Mani </a:t>
            </a:r>
            <a:r>
              <a:rPr lang="en-US" sz="1600" i="1" dirty="0" err="1">
                <a:solidFill>
                  <a:srgbClr val="FF0000"/>
                </a:solidFill>
              </a:rPr>
              <a:t>Rahulan</a:t>
            </a:r>
            <a:r>
              <a:rPr lang="en-US" sz="1600" i="1" dirty="0">
                <a:solidFill>
                  <a:srgbClr val="FF0000"/>
                </a:solidFill>
              </a:rPr>
              <a:t>, K, </a:t>
            </a:r>
            <a:r>
              <a:rPr lang="en-US" sz="1600" i="1" dirty="0" err="1">
                <a:solidFill>
                  <a:srgbClr val="FF0000"/>
                </a:solidFill>
              </a:rPr>
              <a:t>ColmO’Dwyer</a:t>
            </a:r>
            <a:r>
              <a:rPr lang="en-US" sz="1600" i="1" dirty="0">
                <a:solidFill>
                  <a:srgbClr val="FF0000"/>
                </a:solidFill>
              </a:rPr>
              <a:t> and </a:t>
            </a:r>
            <a:r>
              <a:rPr lang="en-US" sz="1600" i="1" dirty="0" err="1">
                <a:solidFill>
                  <a:srgbClr val="FF0000"/>
                </a:solidFill>
              </a:rPr>
              <a:t>Razeeb</a:t>
            </a:r>
            <a:r>
              <a:rPr lang="en-US" sz="1600" i="1" dirty="0">
                <a:solidFill>
                  <a:srgbClr val="FF0000"/>
                </a:solidFill>
              </a:rPr>
              <a:t>, K. M, (2015), Ionics, 21, 2623–2631.</a:t>
            </a:r>
          </a:p>
          <a:p>
            <a:endParaRPr lang="en-US" dirty="0" smtClean="0"/>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579438"/>
          </a:xfrm>
        </p:spPr>
        <p:txBody>
          <a:bodyPr>
            <a:normAutofit/>
          </a:bodyPr>
          <a:lstStyle/>
          <a:p>
            <a:r>
              <a:rPr lang="en-US" sz="2400" b="1" dirty="0" smtClean="0">
                <a:solidFill>
                  <a:schemeClr val="accent2">
                    <a:lumMod val="75000"/>
                  </a:schemeClr>
                </a:solidFill>
                <a:latin typeface="Times New Roman" pitchFamily="18" charset="0"/>
                <a:cs typeface="Times New Roman" pitchFamily="18" charset="0"/>
              </a:rPr>
              <a:t>Co</a:t>
            </a:r>
            <a:r>
              <a:rPr lang="en-US" sz="2400" b="1" baseline="-25000" dirty="0" smtClean="0">
                <a:solidFill>
                  <a:schemeClr val="accent2">
                    <a:lumMod val="75000"/>
                  </a:schemeClr>
                </a:solidFill>
                <a:latin typeface="Times New Roman" pitchFamily="18" charset="0"/>
                <a:cs typeface="Times New Roman" pitchFamily="18" charset="0"/>
              </a:rPr>
              <a:t>3</a:t>
            </a:r>
            <a:r>
              <a:rPr lang="en-US" sz="2400" b="1" dirty="0" smtClean="0">
                <a:solidFill>
                  <a:schemeClr val="accent2">
                    <a:lumMod val="75000"/>
                  </a:schemeClr>
                </a:solidFill>
                <a:latin typeface="Times New Roman" pitchFamily="18" charset="0"/>
                <a:cs typeface="Times New Roman" pitchFamily="18" charset="0"/>
              </a:rPr>
              <a:t>O</a:t>
            </a:r>
            <a:r>
              <a:rPr lang="en-US" sz="2400" b="1" baseline="-25000" dirty="0" smtClean="0">
                <a:solidFill>
                  <a:schemeClr val="accent2">
                    <a:lumMod val="75000"/>
                  </a:schemeClr>
                </a:solidFill>
                <a:latin typeface="Times New Roman" pitchFamily="18" charset="0"/>
                <a:cs typeface="Times New Roman" pitchFamily="18" charset="0"/>
              </a:rPr>
              <a:t>4</a:t>
            </a:r>
            <a:r>
              <a:rPr lang="en-US" sz="2400" b="1" dirty="0" smtClean="0">
                <a:solidFill>
                  <a:schemeClr val="accent2">
                    <a:lumMod val="75000"/>
                  </a:schemeClr>
                </a:solidFill>
                <a:latin typeface="Times New Roman" pitchFamily="18" charset="0"/>
                <a:cs typeface="Times New Roman" pitchFamily="18" charset="0"/>
              </a:rPr>
              <a:t>  ELECTRODE</a:t>
            </a:r>
            <a:endParaRPr lang="en-US" sz="2400" b="1" dirty="0">
              <a:solidFill>
                <a:schemeClr val="accent2">
                  <a:lumMod val="75000"/>
                </a:schemeClr>
              </a:solidFill>
            </a:endParaRPr>
          </a:p>
        </p:txBody>
      </p:sp>
      <p:sp>
        <p:nvSpPr>
          <p:cNvPr id="3" name="Content Placeholder 2"/>
          <p:cNvSpPr>
            <a:spLocks noGrp="1"/>
          </p:cNvSpPr>
          <p:nvPr>
            <p:ph idx="1"/>
          </p:nvPr>
        </p:nvSpPr>
        <p:spPr>
          <a:xfrm>
            <a:off x="228600" y="990600"/>
            <a:ext cx="8610600" cy="5638800"/>
          </a:xfrm>
        </p:spPr>
        <p:txBody>
          <a:bodyPr>
            <a:normAutofit lnSpcReduction="10000"/>
          </a:bodyPr>
          <a:lstStyle/>
          <a:p>
            <a:pPr algn="just">
              <a:buClr>
                <a:srgbClr val="002060"/>
              </a:buClr>
              <a:buFont typeface="Wingdings 2" pitchFamily="18" charset="2"/>
              <a:buChar char=""/>
            </a:pPr>
            <a:r>
              <a:rPr lang="en-US" sz="2200" dirty="0" err="1" smtClean="0">
                <a:latin typeface="Times New Roman" pitchFamily="18" charset="0"/>
                <a:cs typeface="Times New Roman" pitchFamily="18" charset="0"/>
              </a:rPr>
              <a:t>Deori</a:t>
            </a:r>
            <a:r>
              <a:rPr lang="en-US" sz="2200" dirty="0" smtClean="0">
                <a:latin typeface="Times New Roman" pitchFamily="18" charset="0"/>
                <a:cs typeface="Times New Roman" pitchFamily="18" charset="0"/>
              </a:rPr>
              <a:t> et al has reported the cubic spinel Co</a:t>
            </a:r>
            <a:r>
              <a:rPr lang="en-US" sz="2200" baseline="-25000" dirty="0" smtClean="0">
                <a:latin typeface="Times New Roman" pitchFamily="18" charset="0"/>
                <a:cs typeface="Times New Roman" pitchFamily="18" charset="0"/>
              </a:rPr>
              <a:t>3</a:t>
            </a:r>
            <a:r>
              <a:rPr lang="en-US" sz="2200" dirty="0" smtClean="0">
                <a:latin typeface="Times New Roman" pitchFamily="18" charset="0"/>
                <a:cs typeface="Times New Roman" pitchFamily="18" charset="0"/>
              </a:rPr>
              <a:t>O</a:t>
            </a:r>
            <a:r>
              <a:rPr lang="en-US" sz="2200" baseline="-25000" dirty="0" smtClean="0">
                <a:latin typeface="Times New Roman" pitchFamily="18" charset="0"/>
                <a:cs typeface="Times New Roman" pitchFamily="18" charset="0"/>
              </a:rPr>
              <a:t>4</a:t>
            </a:r>
            <a:r>
              <a:rPr lang="en-US" sz="2200" dirty="0" smtClean="0">
                <a:latin typeface="Times New Roman" pitchFamily="18" charset="0"/>
                <a:cs typeface="Times New Roman" pitchFamily="18" charset="0"/>
              </a:rPr>
              <a:t> nanoparticles results high specific capacitance of 476 F g</a:t>
            </a:r>
            <a:r>
              <a:rPr lang="en-US" sz="2200" baseline="30000" dirty="0" smtClean="0">
                <a:latin typeface="Times New Roman" pitchFamily="18" charset="0"/>
                <a:cs typeface="Times New Roman" pitchFamily="18" charset="0"/>
              </a:rPr>
              <a:t>−1</a:t>
            </a:r>
            <a:r>
              <a:rPr lang="en-US" sz="2200" dirty="0" smtClean="0">
                <a:latin typeface="Times New Roman" pitchFamily="18" charset="0"/>
                <a:cs typeface="Times New Roman" pitchFamily="18" charset="0"/>
              </a:rPr>
              <a:t>, energy density 42.3 </a:t>
            </a:r>
            <a:r>
              <a:rPr lang="en-US" sz="2200" dirty="0" err="1" smtClean="0">
                <a:latin typeface="Times New Roman" pitchFamily="18" charset="0"/>
                <a:cs typeface="Times New Roman" pitchFamily="18" charset="0"/>
              </a:rPr>
              <a:t>Wh</a:t>
            </a:r>
            <a:r>
              <a:rPr lang="en-US" sz="2200" dirty="0" smtClean="0">
                <a:latin typeface="Times New Roman" pitchFamily="18" charset="0"/>
                <a:cs typeface="Times New Roman" pitchFamily="18" charset="0"/>
              </a:rPr>
              <a:t> kg</a:t>
            </a:r>
            <a:r>
              <a:rPr lang="en-US" sz="2200" baseline="30000" dirty="0" smtClean="0">
                <a:latin typeface="Times New Roman" pitchFamily="18" charset="0"/>
                <a:cs typeface="Times New Roman" pitchFamily="18" charset="0"/>
              </a:rPr>
              <a:t>−1</a:t>
            </a:r>
            <a:r>
              <a:rPr lang="en-US" sz="2200" dirty="0" smtClean="0">
                <a:latin typeface="Times New Roman" pitchFamily="18" charset="0"/>
                <a:cs typeface="Times New Roman" pitchFamily="18" charset="0"/>
              </a:rPr>
              <a:t> and power density 1.56kW kg</a:t>
            </a:r>
            <a:r>
              <a:rPr lang="en-US" sz="2200" baseline="30000" dirty="0" smtClean="0">
                <a:latin typeface="Times New Roman" pitchFamily="18" charset="0"/>
                <a:cs typeface="Times New Roman" pitchFamily="18" charset="0"/>
              </a:rPr>
              <a:t>−1</a:t>
            </a:r>
            <a:r>
              <a:rPr lang="en-US" sz="2200" dirty="0" smtClean="0">
                <a:latin typeface="Times New Roman" pitchFamily="18" charset="0"/>
                <a:cs typeface="Times New Roman" pitchFamily="18" charset="0"/>
              </a:rPr>
              <a:t> at current density of 0.5 Ag</a:t>
            </a:r>
            <a:r>
              <a:rPr lang="en-US" sz="2200" baseline="30000" dirty="0" smtClean="0">
                <a:latin typeface="Times New Roman" pitchFamily="18" charset="0"/>
                <a:cs typeface="Times New Roman" pitchFamily="18" charset="0"/>
              </a:rPr>
              <a:t>−1</a:t>
            </a:r>
            <a:r>
              <a:rPr lang="en-US" sz="2200" dirty="0" smtClean="0">
                <a:latin typeface="Times New Roman" pitchFamily="18" charset="0"/>
                <a:cs typeface="Times New Roman" pitchFamily="18" charset="0"/>
              </a:rPr>
              <a:t> .</a:t>
            </a:r>
          </a:p>
          <a:p>
            <a:pPr algn="just">
              <a:buClr>
                <a:srgbClr val="002060"/>
              </a:buClr>
              <a:buFont typeface="Wingdings 2" pitchFamily="18" charset="2"/>
              <a:buChar char=""/>
            </a:pPr>
            <a:r>
              <a:rPr lang="en-IN" sz="2200" dirty="0" err="1" smtClean="0">
                <a:latin typeface="Times New Roman" pitchFamily="18" charset="0"/>
                <a:cs typeface="Times New Roman" pitchFamily="18" charset="0"/>
              </a:rPr>
              <a:t>Kazemi</a:t>
            </a:r>
            <a:r>
              <a:rPr lang="en-IN" sz="2200" dirty="0" smtClean="0">
                <a:latin typeface="Times New Roman" pitchFamily="18" charset="0"/>
                <a:cs typeface="Times New Roman" pitchFamily="18" charset="0"/>
              </a:rPr>
              <a:t> et al has reported </a:t>
            </a:r>
            <a:r>
              <a:rPr lang="en-US" sz="2200" dirty="0" smtClean="0">
                <a:latin typeface="Times New Roman" pitchFamily="18" charset="0"/>
                <a:cs typeface="Times New Roman" pitchFamily="18" charset="0"/>
              </a:rPr>
              <a:t>electrodeposited Co</a:t>
            </a:r>
            <a:r>
              <a:rPr lang="en-US" sz="2200" baseline="-25000" dirty="0" smtClean="0">
                <a:latin typeface="Times New Roman" pitchFamily="18" charset="0"/>
                <a:cs typeface="Times New Roman" pitchFamily="18" charset="0"/>
              </a:rPr>
              <a:t>3</a:t>
            </a:r>
            <a:r>
              <a:rPr lang="en-US" sz="2200" dirty="0" smtClean="0">
                <a:latin typeface="Times New Roman" pitchFamily="18" charset="0"/>
                <a:cs typeface="Times New Roman" pitchFamily="18" charset="0"/>
              </a:rPr>
              <a:t>O</a:t>
            </a:r>
            <a:r>
              <a:rPr lang="en-US" sz="2200" baseline="-25000" dirty="0" smtClean="0">
                <a:latin typeface="Times New Roman" pitchFamily="18" charset="0"/>
                <a:cs typeface="Times New Roman" pitchFamily="18" charset="0"/>
              </a:rPr>
              <a:t>4</a:t>
            </a:r>
            <a:r>
              <a:rPr lang="en-US" sz="2200" dirty="0" smtClean="0">
                <a:latin typeface="Times New Roman" pitchFamily="18" charset="0"/>
                <a:cs typeface="Times New Roman" pitchFamily="18" charset="0"/>
              </a:rPr>
              <a:t>-ECF nano-flakes on electro-etched carbon fiber cloth. It resulted specific </a:t>
            </a:r>
            <a:r>
              <a:rPr lang="en-IN" sz="2200" dirty="0" smtClean="0">
                <a:latin typeface="Times New Roman" pitchFamily="18" charset="0"/>
                <a:cs typeface="Times New Roman" pitchFamily="18" charset="0"/>
              </a:rPr>
              <a:t>capacitance of 598.9 F g</a:t>
            </a:r>
            <a:r>
              <a:rPr lang="en-IN" sz="2200" baseline="30000" dirty="0" smtClean="0">
                <a:latin typeface="Times New Roman" pitchFamily="18" charset="0"/>
                <a:cs typeface="Times New Roman" pitchFamily="18" charset="0"/>
              </a:rPr>
              <a:t>-1</a:t>
            </a:r>
            <a:r>
              <a:rPr lang="en-IN" sz="2200" dirty="0" smtClean="0">
                <a:latin typeface="Times New Roman" pitchFamily="18" charset="0"/>
                <a:cs typeface="Times New Roman" pitchFamily="18" charset="0"/>
              </a:rPr>
              <a:t> at a currents density of 6.25 A g</a:t>
            </a:r>
            <a:r>
              <a:rPr lang="en-IN" sz="2200" baseline="30000" dirty="0" smtClean="0">
                <a:latin typeface="Times New Roman" pitchFamily="18" charset="0"/>
                <a:cs typeface="Times New Roman" pitchFamily="18" charset="0"/>
              </a:rPr>
              <a:t>-1</a:t>
            </a:r>
            <a:r>
              <a:rPr lang="en-IN" sz="2200" dirty="0" smtClean="0">
                <a:latin typeface="Times New Roman" pitchFamily="18" charset="0"/>
                <a:cs typeface="Times New Roman" pitchFamily="18" charset="0"/>
              </a:rPr>
              <a:t> , energy density 40.75 </a:t>
            </a:r>
            <a:r>
              <a:rPr lang="en-IN" sz="2200" dirty="0" err="1" smtClean="0">
                <a:latin typeface="Times New Roman" pitchFamily="18" charset="0"/>
                <a:cs typeface="Times New Roman" pitchFamily="18" charset="0"/>
              </a:rPr>
              <a:t>Wh</a:t>
            </a:r>
            <a:r>
              <a:rPr lang="en-IN" sz="2200" dirty="0" smtClean="0">
                <a:latin typeface="Times New Roman" pitchFamily="18" charset="0"/>
                <a:cs typeface="Times New Roman" pitchFamily="18" charset="0"/>
              </a:rPr>
              <a:t> kg</a:t>
            </a:r>
            <a:r>
              <a:rPr lang="en-IN" sz="2200" baseline="30000" dirty="0" smtClean="0">
                <a:latin typeface="Times New Roman" pitchFamily="18" charset="0"/>
                <a:cs typeface="Times New Roman" pitchFamily="18" charset="0"/>
              </a:rPr>
              <a:t>-1</a:t>
            </a:r>
            <a:r>
              <a:rPr lang="en-IN" sz="2200" dirty="0" smtClean="0">
                <a:latin typeface="Times New Roman" pitchFamily="18" charset="0"/>
                <a:cs typeface="Times New Roman" pitchFamily="18" charset="0"/>
              </a:rPr>
              <a:t> and power densities 27.69 kW kg</a:t>
            </a:r>
            <a:r>
              <a:rPr lang="en-IN" sz="2200" baseline="30000" dirty="0" smtClean="0">
                <a:latin typeface="Times New Roman" pitchFamily="18" charset="0"/>
                <a:cs typeface="Times New Roman" pitchFamily="18" charset="0"/>
              </a:rPr>
              <a:t>-1</a:t>
            </a:r>
            <a:r>
              <a:rPr lang="en-IN" sz="2200" dirty="0" smtClean="0">
                <a:latin typeface="Times New Roman" pitchFamily="18" charset="0"/>
                <a:cs typeface="Times New Roman" pitchFamily="18" charset="0"/>
              </a:rPr>
              <a:t> . </a:t>
            </a:r>
          </a:p>
          <a:p>
            <a:pPr algn="just">
              <a:buClr>
                <a:srgbClr val="002060"/>
              </a:buClr>
              <a:buFont typeface="Wingdings 2" pitchFamily="18" charset="2"/>
              <a:buChar char=""/>
            </a:pPr>
            <a:r>
              <a:rPr lang="en-IN" sz="2200" dirty="0" smtClean="0">
                <a:latin typeface="Times New Roman" pitchFamily="18" charset="0"/>
                <a:cs typeface="Times New Roman" pitchFamily="18" charset="0"/>
              </a:rPr>
              <a:t>Our group has developed </a:t>
            </a:r>
            <a:r>
              <a:rPr lang="en-IN" sz="2200" b="1" dirty="0" smtClean="0">
                <a:solidFill>
                  <a:schemeClr val="accent2">
                    <a:lumMod val="50000"/>
                  </a:schemeClr>
                </a:solidFill>
                <a:latin typeface="Times New Roman" pitchFamily="18" charset="0"/>
                <a:cs typeface="Times New Roman" pitchFamily="18" charset="0"/>
              </a:rPr>
              <a:t>hybrid </a:t>
            </a:r>
            <a:r>
              <a:rPr lang="en-IN" sz="2200" b="1" dirty="0" err="1" smtClean="0">
                <a:solidFill>
                  <a:schemeClr val="accent2">
                    <a:lumMod val="50000"/>
                  </a:schemeClr>
                </a:solidFill>
                <a:latin typeface="Times New Roman" pitchFamily="18" charset="0"/>
                <a:cs typeface="Times New Roman" pitchFamily="18" charset="0"/>
              </a:rPr>
              <a:t>nanowire</a:t>
            </a:r>
            <a:r>
              <a:rPr lang="en-IN" sz="2200" b="1" dirty="0" smtClean="0">
                <a:solidFill>
                  <a:schemeClr val="accent2">
                    <a:lumMod val="50000"/>
                  </a:schemeClr>
                </a:solidFill>
                <a:latin typeface="Times New Roman" pitchFamily="18" charset="0"/>
                <a:cs typeface="Times New Roman" pitchFamily="18" charset="0"/>
              </a:rPr>
              <a:t>/</a:t>
            </a:r>
            <a:r>
              <a:rPr lang="en-IN" sz="2200" b="1" dirty="0" err="1" smtClean="0">
                <a:solidFill>
                  <a:schemeClr val="accent2">
                    <a:lumMod val="50000"/>
                  </a:schemeClr>
                </a:solidFill>
                <a:latin typeface="Times New Roman" pitchFamily="18" charset="0"/>
                <a:cs typeface="Times New Roman" pitchFamily="18" charset="0"/>
              </a:rPr>
              <a:t>nanoflower</a:t>
            </a:r>
            <a:r>
              <a:rPr lang="en-IN" sz="2200" b="1" dirty="0" smtClean="0">
                <a:solidFill>
                  <a:schemeClr val="accent2">
                    <a:lumMod val="50000"/>
                  </a:schemeClr>
                </a:solidFill>
                <a:latin typeface="Times New Roman" pitchFamily="18" charset="0"/>
                <a:cs typeface="Times New Roman" pitchFamily="18" charset="0"/>
              </a:rPr>
              <a:t> microstructure of Co</a:t>
            </a:r>
            <a:r>
              <a:rPr lang="en-IN" sz="2200" b="1" baseline="-25000" dirty="0" smtClean="0">
                <a:solidFill>
                  <a:schemeClr val="accent2">
                    <a:lumMod val="50000"/>
                  </a:schemeClr>
                </a:solidFill>
                <a:latin typeface="Times New Roman" pitchFamily="18" charset="0"/>
                <a:cs typeface="Times New Roman" pitchFamily="18" charset="0"/>
              </a:rPr>
              <a:t>3</a:t>
            </a:r>
            <a:r>
              <a:rPr lang="en-IN" sz="2200" b="1" dirty="0" smtClean="0">
                <a:solidFill>
                  <a:schemeClr val="accent2">
                    <a:lumMod val="50000"/>
                  </a:schemeClr>
                </a:solidFill>
                <a:latin typeface="Times New Roman" pitchFamily="18" charset="0"/>
                <a:cs typeface="Times New Roman" pitchFamily="18" charset="0"/>
              </a:rPr>
              <a:t>O</a:t>
            </a:r>
            <a:r>
              <a:rPr lang="en-IN" sz="2200" b="1" baseline="-25000" dirty="0" smtClean="0">
                <a:solidFill>
                  <a:schemeClr val="accent2">
                    <a:lumMod val="50000"/>
                  </a:schemeClr>
                </a:solidFill>
                <a:latin typeface="Times New Roman" pitchFamily="18" charset="0"/>
                <a:cs typeface="Times New Roman" pitchFamily="18" charset="0"/>
              </a:rPr>
              <a:t>4</a:t>
            </a:r>
            <a:r>
              <a:rPr lang="en-IN" sz="2200" b="1" dirty="0" smtClean="0">
                <a:solidFill>
                  <a:schemeClr val="accent2">
                    <a:lumMod val="50000"/>
                  </a:schemeClr>
                </a:solidFill>
                <a:latin typeface="Times New Roman" pitchFamily="18" charset="0"/>
                <a:cs typeface="Times New Roman" pitchFamily="18" charset="0"/>
              </a:rPr>
              <a:t> on carbon cloth substrate. </a:t>
            </a:r>
          </a:p>
          <a:p>
            <a:pPr algn="just">
              <a:buClr>
                <a:srgbClr val="002060"/>
              </a:buClr>
              <a:buFont typeface="Wingdings 2" pitchFamily="18" charset="2"/>
              <a:buChar char=""/>
            </a:pPr>
            <a:r>
              <a:rPr lang="en-IN" sz="2200" dirty="0" smtClean="0">
                <a:latin typeface="Times New Roman" pitchFamily="18" charset="0"/>
                <a:cs typeface="Times New Roman" pitchFamily="18" charset="0"/>
              </a:rPr>
              <a:t>A supercapacitor made from this hybrid architecture in organic electrolyte resulted a maximum specific capacitance of </a:t>
            </a:r>
            <a:r>
              <a:rPr lang="en-IN" sz="2200" b="1" dirty="0" smtClean="0">
                <a:solidFill>
                  <a:schemeClr val="accent2">
                    <a:lumMod val="50000"/>
                  </a:schemeClr>
                </a:solidFill>
                <a:latin typeface="Times New Roman" pitchFamily="18" charset="0"/>
                <a:cs typeface="Times New Roman" pitchFamily="18" charset="0"/>
              </a:rPr>
              <a:t>4.8 mF cm</a:t>
            </a:r>
            <a:r>
              <a:rPr lang="en-IN" sz="2200" b="1" baseline="30000" dirty="0" smtClean="0">
                <a:solidFill>
                  <a:schemeClr val="accent2">
                    <a:lumMod val="50000"/>
                  </a:schemeClr>
                </a:solidFill>
                <a:latin typeface="Times New Roman" pitchFamily="18" charset="0"/>
                <a:cs typeface="Times New Roman" pitchFamily="18" charset="0"/>
              </a:rPr>
              <a:t>-2</a:t>
            </a:r>
            <a:r>
              <a:rPr lang="en-IN" sz="2200" b="1" dirty="0" smtClean="0">
                <a:solidFill>
                  <a:schemeClr val="accent2">
                    <a:lumMod val="50000"/>
                  </a:schemeClr>
                </a:solidFill>
                <a:latin typeface="Times New Roman" pitchFamily="18" charset="0"/>
                <a:cs typeface="Times New Roman" pitchFamily="18" charset="0"/>
              </a:rPr>
              <a:t> </a:t>
            </a:r>
            <a:r>
              <a:rPr lang="en-IN" sz="2200" dirty="0" smtClean="0">
                <a:latin typeface="Times New Roman" pitchFamily="18" charset="0"/>
                <a:cs typeface="Times New Roman" pitchFamily="18" charset="0"/>
              </a:rPr>
              <a:t>at a constant density of </a:t>
            </a:r>
            <a:r>
              <a:rPr lang="en-IN" sz="2200" b="1" dirty="0" smtClean="0">
                <a:solidFill>
                  <a:schemeClr val="accent2">
                    <a:lumMod val="50000"/>
                  </a:schemeClr>
                </a:solidFill>
                <a:latin typeface="Times New Roman" pitchFamily="18" charset="0"/>
                <a:cs typeface="Times New Roman" pitchFamily="18" charset="0"/>
              </a:rPr>
              <a:t>3 </a:t>
            </a:r>
            <a:r>
              <a:rPr lang="en-IN" sz="2200" b="1" dirty="0" err="1" smtClean="0">
                <a:solidFill>
                  <a:schemeClr val="accent2">
                    <a:lumMod val="50000"/>
                  </a:schemeClr>
                </a:solidFill>
                <a:latin typeface="Times New Roman" pitchFamily="18" charset="0"/>
                <a:cs typeface="Times New Roman" pitchFamily="18" charset="0"/>
              </a:rPr>
              <a:t>mA</a:t>
            </a:r>
            <a:r>
              <a:rPr lang="en-IN" sz="2200" b="1" dirty="0" smtClean="0">
                <a:solidFill>
                  <a:schemeClr val="accent2">
                    <a:lumMod val="50000"/>
                  </a:schemeClr>
                </a:solidFill>
                <a:latin typeface="Times New Roman" pitchFamily="18" charset="0"/>
                <a:cs typeface="Times New Roman" pitchFamily="18" charset="0"/>
              </a:rPr>
              <a:t> cm</a:t>
            </a:r>
            <a:r>
              <a:rPr lang="en-IN" sz="2200" b="1" baseline="30000" dirty="0" smtClean="0">
                <a:solidFill>
                  <a:schemeClr val="accent2">
                    <a:lumMod val="50000"/>
                  </a:schemeClr>
                </a:solidFill>
                <a:latin typeface="Times New Roman" pitchFamily="18" charset="0"/>
                <a:cs typeface="Times New Roman" pitchFamily="18" charset="0"/>
              </a:rPr>
              <a:t>-2</a:t>
            </a:r>
            <a:r>
              <a:rPr lang="en-IN" sz="2200" dirty="0" smtClean="0">
                <a:latin typeface="Times New Roman" pitchFamily="18" charset="0"/>
                <a:cs typeface="Times New Roman" pitchFamily="18" charset="0"/>
              </a:rPr>
              <a:t>, energy density of </a:t>
            </a:r>
            <a:r>
              <a:rPr lang="en-IN" sz="2200" b="1" dirty="0" smtClean="0">
                <a:solidFill>
                  <a:schemeClr val="accent2">
                    <a:lumMod val="50000"/>
                  </a:schemeClr>
                </a:solidFill>
                <a:latin typeface="Times New Roman" pitchFamily="18" charset="0"/>
                <a:cs typeface="Times New Roman" pitchFamily="18" charset="0"/>
              </a:rPr>
              <a:t>4.2 </a:t>
            </a:r>
            <a:r>
              <a:rPr lang="en-IN" sz="2200" b="1" dirty="0" err="1" smtClean="0">
                <a:solidFill>
                  <a:schemeClr val="accent2">
                    <a:lumMod val="50000"/>
                  </a:schemeClr>
                </a:solidFill>
                <a:latin typeface="Times New Roman" pitchFamily="18" charset="0"/>
                <a:cs typeface="Times New Roman" pitchFamily="18" charset="0"/>
              </a:rPr>
              <a:t>mW</a:t>
            </a:r>
            <a:r>
              <a:rPr lang="en-IN" sz="2200" b="1" dirty="0" smtClean="0">
                <a:solidFill>
                  <a:schemeClr val="accent2">
                    <a:lumMod val="50000"/>
                  </a:schemeClr>
                </a:solidFill>
                <a:latin typeface="Times New Roman" pitchFamily="18" charset="0"/>
                <a:cs typeface="Times New Roman" pitchFamily="18" charset="0"/>
              </a:rPr>
              <a:t> h cm</a:t>
            </a:r>
            <a:r>
              <a:rPr lang="en-IN" sz="2200" b="1" baseline="30000" dirty="0" smtClean="0">
                <a:solidFill>
                  <a:schemeClr val="accent2">
                    <a:lumMod val="50000"/>
                  </a:schemeClr>
                </a:solidFill>
                <a:latin typeface="Times New Roman" pitchFamily="18" charset="0"/>
                <a:cs typeface="Times New Roman" pitchFamily="18" charset="0"/>
              </a:rPr>
              <a:t>-3</a:t>
            </a:r>
            <a:r>
              <a:rPr lang="en-IN" sz="2200" b="1" dirty="0" smtClean="0">
                <a:solidFill>
                  <a:schemeClr val="accent2">
                    <a:lumMod val="50000"/>
                  </a:schemeClr>
                </a:solidFill>
                <a:latin typeface="Times New Roman" pitchFamily="18" charset="0"/>
                <a:cs typeface="Times New Roman" pitchFamily="18" charset="0"/>
              </a:rPr>
              <a:t> </a:t>
            </a:r>
            <a:r>
              <a:rPr lang="en-IN" sz="2200" dirty="0" smtClean="0">
                <a:latin typeface="Times New Roman" pitchFamily="18" charset="0"/>
                <a:cs typeface="Times New Roman" pitchFamily="18" charset="0"/>
              </a:rPr>
              <a:t>with a power density of </a:t>
            </a:r>
            <a:r>
              <a:rPr lang="en-IN" sz="2200" b="1" dirty="0" smtClean="0">
                <a:solidFill>
                  <a:schemeClr val="accent2">
                    <a:lumMod val="50000"/>
                  </a:schemeClr>
                </a:solidFill>
                <a:latin typeface="Times New Roman" pitchFamily="18" charset="0"/>
                <a:cs typeface="Times New Roman" pitchFamily="18" charset="0"/>
              </a:rPr>
              <a:t>1260 </a:t>
            </a:r>
            <a:r>
              <a:rPr lang="en-IN" sz="2200" b="1" dirty="0" err="1" smtClean="0">
                <a:solidFill>
                  <a:schemeClr val="accent2">
                    <a:lumMod val="50000"/>
                  </a:schemeClr>
                </a:solidFill>
                <a:latin typeface="Times New Roman" pitchFamily="18" charset="0"/>
                <a:cs typeface="Times New Roman" pitchFamily="18" charset="0"/>
              </a:rPr>
              <a:t>mW</a:t>
            </a:r>
            <a:r>
              <a:rPr lang="en-IN" sz="2200" b="1" dirty="0" smtClean="0">
                <a:solidFill>
                  <a:schemeClr val="accent2">
                    <a:lumMod val="50000"/>
                  </a:schemeClr>
                </a:solidFill>
                <a:latin typeface="Times New Roman" pitchFamily="18" charset="0"/>
                <a:cs typeface="Times New Roman" pitchFamily="18" charset="0"/>
              </a:rPr>
              <a:t> cm</a:t>
            </a:r>
            <a:r>
              <a:rPr lang="en-IN" sz="2200" b="1" baseline="30000" dirty="0" smtClean="0">
                <a:solidFill>
                  <a:schemeClr val="accent2">
                    <a:lumMod val="50000"/>
                  </a:schemeClr>
                </a:solidFill>
                <a:latin typeface="Times New Roman" pitchFamily="18" charset="0"/>
                <a:cs typeface="Times New Roman" pitchFamily="18" charset="0"/>
              </a:rPr>
              <a:t>-3</a:t>
            </a:r>
            <a:r>
              <a:rPr lang="en-IN" sz="2200" dirty="0" smtClean="0">
                <a:latin typeface="Times New Roman" pitchFamily="18" charset="0"/>
                <a:cs typeface="Times New Roman" pitchFamily="18" charset="0"/>
              </a:rPr>
              <a:t>.</a:t>
            </a:r>
          </a:p>
          <a:p>
            <a:pPr algn="just">
              <a:buClr>
                <a:srgbClr val="002060"/>
              </a:buClr>
              <a:buFont typeface="Wingdings 2" pitchFamily="18" charset="2"/>
              <a:buChar char=""/>
            </a:pPr>
            <a:r>
              <a:rPr lang="en-US" sz="2200" dirty="0" smtClean="0">
                <a:latin typeface="Times New Roman" pitchFamily="18" charset="0"/>
                <a:cs typeface="Times New Roman" pitchFamily="18" charset="0"/>
              </a:rPr>
              <a:t>The estimated </a:t>
            </a:r>
            <a:r>
              <a:rPr lang="en-US" sz="2200" dirty="0" err="1" smtClean="0">
                <a:latin typeface="Times New Roman" pitchFamily="18" charset="0"/>
                <a:cs typeface="Times New Roman" pitchFamily="18" charset="0"/>
              </a:rPr>
              <a:t>Rct</a:t>
            </a:r>
            <a:r>
              <a:rPr lang="en-US" sz="2200" dirty="0" smtClean="0">
                <a:latin typeface="Times New Roman" pitchFamily="18" charset="0"/>
                <a:cs typeface="Times New Roman" pitchFamily="18" charset="0"/>
              </a:rPr>
              <a:t> value is approximately 3.19 and 5.4 </a:t>
            </a:r>
            <a:r>
              <a:rPr lang="en-US" sz="2200" dirty="0" smtClean="0">
                <a:latin typeface="Times New Roman" pitchFamily="18" charset="0"/>
                <a:cs typeface="Times New Roman" pitchFamily="18" charset="0"/>
                <a:sym typeface="Symbol"/>
              </a:rPr>
              <a:t></a:t>
            </a:r>
            <a:r>
              <a:rPr lang="en-US" sz="2200" dirty="0" smtClean="0">
                <a:latin typeface="Times New Roman" pitchFamily="18" charset="0"/>
                <a:cs typeface="Times New Roman" pitchFamily="18" charset="0"/>
              </a:rPr>
              <a:t> for aqueous electrolyte and 1.7 and 11.45</a:t>
            </a:r>
            <a:r>
              <a:rPr lang="en-US" sz="2200" dirty="0" smtClean="0">
                <a:latin typeface="Times New Roman" pitchFamily="18" charset="0"/>
                <a:cs typeface="Times New Roman" pitchFamily="18" charset="0"/>
                <a:sym typeface="Symbol"/>
              </a:rPr>
              <a:t> </a:t>
            </a:r>
            <a:r>
              <a:rPr lang="en-US" sz="2200" dirty="0" smtClean="0">
                <a:latin typeface="Times New Roman" pitchFamily="18" charset="0"/>
                <a:cs typeface="Times New Roman" pitchFamily="18" charset="0"/>
              </a:rPr>
              <a:t>  for non-aqueous electrolyte before and after the cycle test.</a:t>
            </a:r>
            <a:endParaRPr lang="en-US" sz="2200" dirty="0">
              <a:latin typeface="Times New Roman" pitchFamily="18" charset="0"/>
              <a:cs typeface="Times New Roman" pitchFamily="18" charset="0"/>
            </a:endParaRPr>
          </a:p>
        </p:txBody>
      </p:sp>
      <p:sp>
        <p:nvSpPr>
          <p:cNvPr id="4" name="Footer Placeholder 3"/>
          <p:cNvSpPr>
            <a:spLocks noGrp="1"/>
          </p:cNvSpPr>
          <p:nvPr>
            <p:ph type="ftr" sz="quarter" idx="11"/>
          </p:nvPr>
        </p:nvSpPr>
        <p:spPr>
          <a:xfrm>
            <a:off x="990600" y="6356350"/>
            <a:ext cx="8001000" cy="365125"/>
          </a:xfrm>
        </p:spPr>
        <p:txBody>
          <a:bodyPr/>
          <a:lstStyle/>
          <a:p>
            <a:r>
              <a:rPr lang="en-US" b="1" i="1" dirty="0" smtClean="0">
                <a:solidFill>
                  <a:srgbClr val="00B050"/>
                </a:solidFill>
                <a:latin typeface="Times New Roman" pitchFamily="18" charset="0"/>
                <a:cs typeface="Times New Roman" pitchFamily="18" charset="0"/>
              </a:rPr>
              <a:t>6th International Conference on Materials science and Engineering, Sep 12-14, 2016 Atlanta USA</a:t>
            </a:r>
            <a:endParaRPr lang="en-US" b="1" i="1" dirty="0">
              <a:solidFill>
                <a:srgbClr val="00B05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rcRect/>
          <a:stretch>
            <a:fillRect/>
          </a:stretch>
        </p:blipFill>
        <p:spPr bwMode="auto">
          <a:xfrm>
            <a:off x="762000" y="54201"/>
            <a:ext cx="7848600" cy="5508399"/>
          </a:xfrm>
          <a:prstGeom prst="rect">
            <a:avLst/>
          </a:prstGeom>
          <a:noFill/>
          <a:ln>
            <a:noFill/>
          </a:ln>
        </p:spPr>
      </p:pic>
      <p:sp>
        <p:nvSpPr>
          <p:cNvPr id="5" name="Rectangle 4"/>
          <p:cNvSpPr/>
          <p:nvPr/>
        </p:nvSpPr>
        <p:spPr>
          <a:xfrm>
            <a:off x="0" y="5715000"/>
            <a:ext cx="8763000" cy="923330"/>
          </a:xfrm>
          <a:prstGeom prst="rect">
            <a:avLst/>
          </a:prstGeom>
        </p:spPr>
        <p:txBody>
          <a:bodyPr wrap="square">
            <a:spAutoFit/>
          </a:bodyPr>
          <a:lstStyle/>
          <a:p>
            <a:pPr algn="ctr"/>
            <a:r>
              <a:rPr lang="en-IN" dirty="0" smtClean="0">
                <a:latin typeface="Times New Roman" pitchFamily="18" charset="0"/>
                <a:cs typeface="Times New Roman" pitchFamily="18" charset="0"/>
              </a:rPr>
              <a:t>        Electrochemical </a:t>
            </a:r>
            <a:r>
              <a:rPr lang="en-IN" dirty="0" smtClean="0">
                <a:latin typeface="Times New Roman" pitchFamily="18" charset="0"/>
                <a:cs typeface="Times New Roman" pitchFamily="18" charset="0"/>
              </a:rPr>
              <a:t>performance of Co</a:t>
            </a:r>
            <a:r>
              <a:rPr lang="en-IN" baseline="-25000" dirty="0" smtClean="0">
                <a:latin typeface="Times New Roman" pitchFamily="18" charset="0"/>
                <a:cs typeface="Times New Roman" pitchFamily="18" charset="0"/>
              </a:rPr>
              <a:t>3</a:t>
            </a:r>
            <a:r>
              <a:rPr lang="en-IN" dirty="0" smtClean="0">
                <a:latin typeface="Times New Roman" pitchFamily="18" charset="0"/>
                <a:cs typeface="Times New Roman" pitchFamily="18" charset="0"/>
              </a:rPr>
              <a:t>O</a:t>
            </a:r>
            <a:r>
              <a:rPr lang="en-IN" baseline="-25000" dirty="0" smtClean="0">
                <a:latin typeface="Times New Roman" pitchFamily="18" charset="0"/>
                <a:cs typeface="Times New Roman" pitchFamily="18" charset="0"/>
              </a:rPr>
              <a:t>4</a:t>
            </a:r>
            <a:r>
              <a:rPr lang="en-IN" dirty="0" smtClean="0">
                <a:latin typeface="Times New Roman" pitchFamily="18" charset="0"/>
                <a:cs typeface="Times New Roman" pitchFamily="18" charset="0"/>
              </a:rPr>
              <a:t> </a:t>
            </a:r>
            <a:r>
              <a:rPr lang="en-IN" dirty="0" err="1" smtClean="0">
                <a:latin typeface="Times New Roman" pitchFamily="18" charset="0"/>
                <a:cs typeface="Times New Roman" pitchFamily="18" charset="0"/>
              </a:rPr>
              <a:t>nanowire</a:t>
            </a:r>
            <a:r>
              <a:rPr lang="en-IN" dirty="0" smtClean="0">
                <a:latin typeface="Times New Roman" pitchFamily="18" charset="0"/>
                <a:cs typeface="Times New Roman" pitchFamily="18" charset="0"/>
              </a:rPr>
              <a:t>/</a:t>
            </a:r>
            <a:r>
              <a:rPr lang="en-IN" dirty="0" err="1" smtClean="0">
                <a:latin typeface="Times New Roman" pitchFamily="18" charset="0"/>
                <a:cs typeface="Times New Roman" pitchFamily="18" charset="0"/>
              </a:rPr>
              <a:t>nanoflower</a:t>
            </a:r>
            <a:r>
              <a:rPr lang="en-IN" dirty="0" smtClean="0">
                <a:latin typeface="Times New Roman" pitchFamily="18" charset="0"/>
                <a:cs typeface="Times New Roman" pitchFamily="18" charset="0"/>
              </a:rPr>
              <a:t> hybrid </a:t>
            </a:r>
            <a:r>
              <a:rPr lang="en-IN" dirty="0" smtClean="0">
                <a:latin typeface="Times New Roman" pitchFamily="18" charset="0"/>
                <a:cs typeface="Times New Roman" pitchFamily="18" charset="0"/>
              </a:rPr>
              <a:t>microstructure</a:t>
            </a:r>
          </a:p>
          <a:p>
            <a:pPr algn="ctr"/>
            <a:r>
              <a:rPr lang="en-US" i="1" dirty="0" smtClean="0">
                <a:solidFill>
                  <a:srgbClr val="FF0000"/>
                </a:solidFill>
              </a:rPr>
              <a:t>   </a:t>
            </a:r>
            <a:r>
              <a:rPr lang="en-US" i="1" dirty="0" err="1" smtClean="0">
                <a:solidFill>
                  <a:srgbClr val="FF0000"/>
                </a:solidFill>
              </a:rPr>
              <a:t>Padmanathan</a:t>
            </a:r>
            <a:r>
              <a:rPr lang="en-US" i="1" dirty="0" smtClean="0">
                <a:solidFill>
                  <a:srgbClr val="FF0000"/>
                </a:solidFill>
              </a:rPr>
              <a:t>, N, </a:t>
            </a:r>
            <a:r>
              <a:rPr lang="en-US" i="1" dirty="0" err="1" smtClean="0">
                <a:solidFill>
                  <a:srgbClr val="FF0000"/>
                </a:solidFill>
              </a:rPr>
              <a:t>Selladurai</a:t>
            </a:r>
            <a:r>
              <a:rPr lang="en-US" i="1" dirty="0" smtClean="0">
                <a:solidFill>
                  <a:srgbClr val="FF0000"/>
                </a:solidFill>
              </a:rPr>
              <a:t>, S and </a:t>
            </a:r>
            <a:r>
              <a:rPr lang="en-US" i="1" dirty="0" err="1" smtClean="0">
                <a:solidFill>
                  <a:srgbClr val="FF0000"/>
                </a:solidFill>
              </a:rPr>
              <a:t>Razeeb</a:t>
            </a:r>
            <a:r>
              <a:rPr lang="en-US" i="1" dirty="0" smtClean="0">
                <a:solidFill>
                  <a:srgbClr val="FF0000"/>
                </a:solidFill>
              </a:rPr>
              <a:t>, K.M, RSC Adv., 2015, 5, 12700–12709</a:t>
            </a:r>
          </a:p>
          <a:p>
            <a:pPr algn="ctr"/>
            <a:r>
              <a:rPr lang="en-IN"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
        <p:nvSpPr>
          <p:cNvPr id="6" name="Footer Placeholder 5"/>
          <p:cNvSpPr>
            <a:spLocks noGrp="1"/>
          </p:cNvSpPr>
          <p:nvPr>
            <p:ph type="ftr" sz="quarter" idx="11"/>
          </p:nvPr>
        </p:nvSpPr>
        <p:spPr>
          <a:xfrm>
            <a:off x="1066800" y="6356350"/>
            <a:ext cx="8458200" cy="365125"/>
          </a:xfrm>
        </p:spPr>
        <p:txBody>
          <a:bodyPr/>
          <a:lstStyle/>
          <a:p>
            <a:r>
              <a:rPr lang="en-US" b="1" i="1" dirty="0" smtClean="0">
                <a:solidFill>
                  <a:srgbClr val="00B050"/>
                </a:solidFill>
                <a:latin typeface="Times New Roman" pitchFamily="18" charset="0"/>
                <a:cs typeface="Times New Roman" pitchFamily="18" charset="0"/>
              </a:rPr>
              <a:t>6th International Conference on Materials science and Engineering, Sep 12-14, 2016 Atlanta USA</a:t>
            </a:r>
            <a:endParaRPr lang="en-US" b="1" i="1" dirty="0">
              <a:solidFill>
                <a:srgbClr val="00B05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1066800" y="6356350"/>
            <a:ext cx="7391400" cy="501650"/>
          </a:xfrm>
        </p:spPr>
        <p:txBody>
          <a:bodyPr/>
          <a:lstStyle/>
          <a:p>
            <a:r>
              <a:rPr lang="en-US" b="1" dirty="0" smtClean="0">
                <a:solidFill>
                  <a:srgbClr val="00B050"/>
                </a:solidFill>
                <a:latin typeface="Times New Roman" pitchFamily="18" charset="0"/>
                <a:cs typeface="Times New Roman" pitchFamily="18" charset="0"/>
              </a:rPr>
              <a:t>6th International Conference on Materials science and Engineering, Sep 12-14, 2016 Atlanta USA</a:t>
            </a:r>
            <a:endParaRPr lang="en-US" b="1" dirty="0">
              <a:solidFill>
                <a:srgbClr val="00B050"/>
              </a:solidFill>
              <a:latin typeface="Times New Roman" pitchFamily="18" charset="0"/>
              <a:cs typeface="Times New Roman" pitchFamily="18" charset="0"/>
            </a:endParaRPr>
          </a:p>
        </p:txBody>
      </p:sp>
      <p:pic>
        <p:nvPicPr>
          <p:cNvPr id="3" name="Picture 2"/>
          <p:cNvPicPr/>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rcRect/>
          <a:stretch>
            <a:fillRect/>
          </a:stretch>
        </p:blipFill>
        <p:spPr bwMode="auto">
          <a:xfrm>
            <a:off x="1066800" y="228600"/>
            <a:ext cx="7238999" cy="5343525"/>
          </a:xfrm>
          <a:prstGeom prst="rect">
            <a:avLst/>
          </a:prstGeom>
          <a:noFill/>
          <a:ln>
            <a:noFill/>
          </a:ln>
        </p:spPr>
      </p:pic>
      <p:sp>
        <p:nvSpPr>
          <p:cNvPr id="4" name="Rectangle 3"/>
          <p:cNvSpPr/>
          <p:nvPr/>
        </p:nvSpPr>
        <p:spPr>
          <a:xfrm>
            <a:off x="914400" y="5562600"/>
            <a:ext cx="7391400" cy="892552"/>
          </a:xfrm>
          <a:prstGeom prst="rect">
            <a:avLst/>
          </a:prstGeom>
        </p:spPr>
        <p:txBody>
          <a:bodyPr wrap="square">
            <a:spAutoFit/>
          </a:bodyPr>
          <a:lstStyle/>
          <a:p>
            <a:r>
              <a:rPr lang="en-IN" dirty="0" smtClean="0">
                <a:latin typeface="Times New Roman" pitchFamily="18" charset="0"/>
                <a:cs typeface="Times New Roman" pitchFamily="18" charset="0"/>
              </a:rPr>
              <a:t>        </a:t>
            </a:r>
            <a:r>
              <a:rPr lang="en-IN" sz="1600" dirty="0" smtClean="0">
                <a:latin typeface="Times New Roman" pitchFamily="18" charset="0"/>
                <a:cs typeface="Times New Roman" pitchFamily="18" charset="0"/>
              </a:rPr>
              <a:t>HRSEM </a:t>
            </a:r>
            <a:r>
              <a:rPr lang="en-IN" sz="1600" dirty="0" smtClean="0">
                <a:latin typeface="Times New Roman" pitchFamily="18" charset="0"/>
                <a:cs typeface="Times New Roman" pitchFamily="18" charset="0"/>
              </a:rPr>
              <a:t>images of Co</a:t>
            </a:r>
            <a:r>
              <a:rPr lang="en-IN" sz="1600" baseline="-25000" dirty="0" smtClean="0">
                <a:latin typeface="Times New Roman" pitchFamily="18" charset="0"/>
                <a:cs typeface="Times New Roman" pitchFamily="18" charset="0"/>
              </a:rPr>
              <a:t>3</a:t>
            </a:r>
            <a:r>
              <a:rPr lang="en-IN" sz="1600" dirty="0" smtClean="0">
                <a:latin typeface="Times New Roman" pitchFamily="18" charset="0"/>
                <a:cs typeface="Times New Roman" pitchFamily="18" charset="0"/>
              </a:rPr>
              <a:t>O</a:t>
            </a:r>
            <a:r>
              <a:rPr lang="en-IN" sz="1600" baseline="-25000" dirty="0" smtClean="0">
                <a:latin typeface="Times New Roman" pitchFamily="18" charset="0"/>
                <a:cs typeface="Times New Roman" pitchFamily="18" charset="0"/>
              </a:rPr>
              <a:t>4</a:t>
            </a:r>
            <a:r>
              <a:rPr lang="en-IN" sz="1600" dirty="0" smtClean="0">
                <a:latin typeface="Times New Roman" pitchFamily="18" charset="0"/>
                <a:cs typeface="Times New Roman" pitchFamily="18" charset="0"/>
              </a:rPr>
              <a:t> </a:t>
            </a:r>
            <a:r>
              <a:rPr lang="en-IN" sz="1600" dirty="0" err="1" smtClean="0">
                <a:latin typeface="Times New Roman" pitchFamily="18" charset="0"/>
                <a:cs typeface="Times New Roman" pitchFamily="18" charset="0"/>
              </a:rPr>
              <a:t>nanowire</a:t>
            </a:r>
            <a:r>
              <a:rPr lang="en-IN" sz="1600" dirty="0" smtClean="0">
                <a:latin typeface="Times New Roman" pitchFamily="18" charset="0"/>
                <a:cs typeface="Times New Roman" pitchFamily="18" charset="0"/>
              </a:rPr>
              <a:t>/</a:t>
            </a:r>
            <a:r>
              <a:rPr lang="en-IN" sz="1600" dirty="0" err="1" smtClean="0">
                <a:latin typeface="Times New Roman" pitchFamily="18" charset="0"/>
                <a:cs typeface="Times New Roman" pitchFamily="18" charset="0"/>
              </a:rPr>
              <a:t>nanoflower</a:t>
            </a:r>
            <a:r>
              <a:rPr lang="en-IN" sz="1600" dirty="0" smtClean="0">
                <a:latin typeface="Times New Roman" pitchFamily="18" charset="0"/>
                <a:cs typeface="Times New Roman" pitchFamily="18" charset="0"/>
              </a:rPr>
              <a:t> hybrid </a:t>
            </a:r>
            <a:r>
              <a:rPr lang="en-IN" sz="1600" dirty="0" smtClean="0">
                <a:latin typeface="Times New Roman" pitchFamily="18" charset="0"/>
                <a:cs typeface="Times New Roman" pitchFamily="18" charset="0"/>
              </a:rPr>
              <a:t>microstructure</a:t>
            </a:r>
          </a:p>
          <a:p>
            <a:r>
              <a:rPr lang="en-US" sz="1600" i="1" dirty="0" err="1" smtClean="0">
                <a:solidFill>
                  <a:srgbClr val="FF0000"/>
                </a:solidFill>
              </a:rPr>
              <a:t>Padmanathan</a:t>
            </a:r>
            <a:r>
              <a:rPr lang="en-US" sz="1600" i="1" dirty="0" smtClean="0">
                <a:solidFill>
                  <a:srgbClr val="FF0000"/>
                </a:solidFill>
              </a:rPr>
              <a:t>, N, </a:t>
            </a:r>
            <a:r>
              <a:rPr lang="en-US" sz="1600" i="1" dirty="0" err="1" smtClean="0">
                <a:solidFill>
                  <a:srgbClr val="FF0000"/>
                </a:solidFill>
              </a:rPr>
              <a:t>Selladurai</a:t>
            </a:r>
            <a:r>
              <a:rPr lang="en-US" sz="1600" i="1" dirty="0" smtClean="0">
                <a:solidFill>
                  <a:srgbClr val="FF0000"/>
                </a:solidFill>
              </a:rPr>
              <a:t>, S and </a:t>
            </a:r>
            <a:r>
              <a:rPr lang="en-US" sz="1600" i="1" dirty="0" err="1" smtClean="0">
                <a:solidFill>
                  <a:srgbClr val="FF0000"/>
                </a:solidFill>
              </a:rPr>
              <a:t>Razeeb</a:t>
            </a:r>
            <a:r>
              <a:rPr lang="en-US" sz="1600" i="1" dirty="0" smtClean="0">
                <a:solidFill>
                  <a:srgbClr val="FF0000"/>
                </a:solidFill>
              </a:rPr>
              <a:t>, K.M, RSC Adv., 2015, 5, 12700–12709</a:t>
            </a:r>
          </a:p>
          <a:p>
            <a:r>
              <a:rPr lang="en-IN" dirty="0" smtClean="0">
                <a:latin typeface="Times New Roman" pitchFamily="18" charset="0"/>
                <a:cs typeface="Times New Roman" pitchFamily="18" charset="0"/>
              </a:rPr>
              <a:t> </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srcRect/>
          <a:stretch>
            <a:fillRect/>
          </a:stretch>
        </p:blipFill>
        <p:spPr bwMode="auto">
          <a:xfrm>
            <a:off x="76200" y="76200"/>
            <a:ext cx="8763000" cy="5334000"/>
          </a:xfrm>
          <a:prstGeom prst="rect">
            <a:avLst/>
          </a:prstGeom>
          <a:noFill/>
          <a:ln w="9525">
            <a:noFill/>
            <a:miter lim="800000"/>
            <a:headEnd/>
            <a:tailEnd/>
          </a:ln>
        </p:spPr>
      </p:pic>
      <p:sp>
        <p:nvSpPr>
          <p:cNvPr id="3" name="Rectangle 2"/>
          <p:cNvSpPr/>
          <p:nvPr/>
        </p:nvSpPr>
        <p:spPr>
          <a:xfrm>
            <a:off x="762000" y="5562600"/>
            <a:ext cx="7848600" cy="646331"/>
          </a:xfrm>
          <a:prstGeom prst="rect">
            <a:avLst/>
          </a:prstGeom>
        </p:spPr>
        <p:txBody>
          <a:bodyPr wrap="square">
            <a:spAutoFit/>
          </a:bodyPr>
          <a:lstStyle/>
          <a:p>
            <a:pPr algn="just"/>
            <a:r>
              <a:rPr lang="en-US" dirty="0" smtClean="0">
                <a:latin typeface="Times New Roman" pitchFamily="18" charset="0"/>
                <a:cs typeface="Times New Roman" pitchFamily="18" charset="0"/>
              </a:rPr>
              <a:t>Cyclic </a:t>
            </a:r>
            <a:r>
              <a:rPr lang="en-US" dirty="0" smtClean="0">
                <a:latin typeface="Times New Roman" pitchFamily="18" charset="0"/>
                <a:cs typeface="Times New Roman" pitchFamily="18" charset="0"/>
              </a:rPr>
              <a:t>voltammograms of Co</a:t>
            </a:r>
            <a:r>
              <a:rPr lang="en-US" baseline="-25000" dirty="0" smtClean="0">
                <a:latin typeface="Times New Roman" pitchFamily="18" charset="0"/>
                <a:cs typeface="Times New Roman" pitchFamily="18" charset="0"/>
              </a:rPr>
              <a:t>3</a:t>
            </a:r>
            <a:r>
              <a:rPr lang="en-US" dirty="0" smtClean="0">
                <a:latin typeface="Times New Roman" pitchFamily="18" charset="0"/>
                <a:cs typeface="Times New Roman" pitchFamily="18" charset="0"/>
              </a:rPr>
              <a:t>O</a:t>
            </a:r>
            <a:r>
              <a:rPr lang="en-US" baseline="-25000" dirty="0" smtClean="0">
                <a:latin typeface="Times New Roman" pitchFamily="18" charset="0"/>
                <a:cs typeface="Times New Roman" pitchFamily="18" charset="0"/>
              </a:rPr>
              <a:t>4</a:t>
            </a:r>
            <a:r>
              <a:rPr lang="en-US" dirty="0" smtClean="0">
                <a:latin typeface="Times New Roman" pitchFamily="18" charset="0"/>
                <a:cs typeface="Times New Roman" pitchFamily="18" charset="0"/>
              </a:rPr>
              <a:t> based symmetric supercapacitor in 3 M KOH (a &amp; b) and 1 M TEABF4 in PC (c &amp; d) measured at </a:t>
            </a:r>
            <a:r>
              <a:rPr lang="en-US" dirty="0" smtClean="0">
                <a:latin typeface="Times New Roman" pitchFamily="18" charset="0"/>
                <a:cs typeface="Times New Roman" pitchFamily="18" charset="0"/>
              </a:rPr>
              <a:t>different  scan </a:t>
            </a:r>
            <a:r>
              <a:rPr lang="en-US" dirty="0" smtClean="0">
                <a:latin typeface="Times New Roman" pitchFamily="18" charset="0"/>
                <a:cs typeface="Times New Roman" pitchFamily="18" charset="0"/>
              </a:rPr>
              <a:t>rates</a:t>
            </a:r>
            <a:r>
              <a:rPr lang="en-US" dirty="0" smtClean="0"/>
              <a:t>.</a:t>
            </a:r>
            <a:endParaRPr lang="en-US" dirty="0"/>
          </a:p>
        </p:txBody>
      </p:sp>
      <p:sp>
        <p:nvSpPr>
          <p:cNvPr id="4" name="Footer Placeholder 3"/>
          <p:cNvSpPr>
            <a:spLocks noGrp="1"/>
          </p:cNvSpPr>
          <p:nvPr>
            <p:ph type="ftr" sz="quarter" idx="11"/>
          </p:nvPr>
        </p:nvSpPr>
        <p:spPr>
          <a:xfrm>
            <a:off x="1295400" y="6356350"/>
            <a:ext cx="6705600" cy="365125"/>
          </a:xfrm>
        </p:spPr>
        <p:txBody>
          <a:bodyPr/>
          <a:lstStyle/>
          <a:p>
            <a:r>
              <a:rPr lang="en-US" b="1" i="1" dirty="0" smtClean="0">
                <a:solidFill>
                  <a:srgbClr val="00B050"/>
                </a:solidFill>
                <a:latin typeface="Times New Roman" pitchFamily="18" charset="0"/>
                <a:cs typeface="Times New Roman" pitchFamily="18" charset="0"/>
              </a:rPr>
              <a:t>6th International Conference on Materials science and Engineering, Sep 12-14, 2016 Atlanta USA</a:t>
            </a:r>
            <a:endParaRPr lang="en-US" b="1" i="1" dirty="0">
              <a:solidFill>
                <a:srgbClr val="00B050"/>
              </a:solidFill>
              <a:latin typeface="Times New Roman" pitchFamily="18" charset="0"/>
              <a:cs typeface="Times New Roman"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Grp="1" noChangeAspect="1" noChangeArrowheads="1"/>
          </p:cNvPicPr>
          <p:nvPr>
            <p:ph idx="1"/>
          </p:nvPr>
        </p:nvPicPr>
        <p:blipFill>
          <a:blip r:embed="rId2" cstate="print"/>
          <a:srcRect/>
          <a:stretch>
            <a:fillRect/>
          </a:stretch>
        </p:blipFill>
        <p:spPr bwMode="auto">
          <a:xfrm>
            <a:off x="1066800" y="46037"/>
            <a:ext cx="7010400" cy="5364163"/>
          </a:xfrm>
          <a:prstGeom prst="rect">
            <a:avLst/>
          </a:prstGeom>
          <a:noFill/>
          <a:ln w="9525">
            <a:noFill/>
            <a:miter lim="800000"/>
            <a:headEnd/>
            <a:tailEnd/>
          </a:ln>
        </p:spPr>
      </p:pic>
      <p:sp>
        <p:nvSpPr>
          <p:cNvPr id="5" name="Rectangle 4"/>
          <p:cNvSpPr/>
          <p:nvPr/>
        </p:nvSpPr>
        <p:spPr>
          <a:xfrm>
            <a:off x="381000" y="5486400"/>
            <a:ext cx="8153400" cy="1077218"/>
          </a:xfrm>
          <a:prstGeom prst="rect">
            <a:avLst/>
          </a:prstGeom>
        </p:spPr>
        <p:txBody>
          <a:bodyPr wrap="square">
            <a:spAutoFit/>
          </a:bodyPr>
          <a:lstStyle/>
          <a:p>
            <a:pPr algn="just"/>
            <a:r>
              <a:rPr lang="en-US" sz="1600" dirty="0" smtClean="0">
                <a:latin typeface="Times New Roman" pitchFamily="18" charset="0"/>
                <a:cs typeface="Times New Roman" pitchFamily="18" charset="0"/>
              </a:rPr>
              <a:t>Fig </a:t>
            </a:r>
            <a:r>
              <a:rPr lang="en-US" sz="16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Nyquist plot of fabricated symmetric supercapacitor in (a) 3 M KOH, (b) 1 M TEABF4, (c) Ragone plots (energy vs. power) for the device in 3 M KOH (black) and 1 M TEABF4 (red). (d) Optical photograph of a commercialized LED lighted by charged supercapacitor in 1 M TEABF4.</a:t>
            </a:r>
            <a:endParaRPr lang="en-US" sz="1600" dirty="0">
              <a:latin typeface="Times New Roman" pitchFamily="18" charset="0"/>
              <a:cs typeface="Times New Roman" pitchFamily="18" charset="0"/>
            </a:endParaRPr>
          </a:p>
        </p:txBody>
      </p:sp>
      <p:sp>
        <p:nvSpPr>
          <p:cNvPr id="4" name="Footer Placeholder 3"/>
          <p:cNvSpPr>
            <a:spLocks noGrp="1"/>
          </p:cNvSpPr>
          <p:nvPr>
            <p:ph type="ftr" sz="quarter" idx="11"/>
          </p:nvPr>
        </p:nvSpPr>
        <p:spPr>
          <a:xfrm>
            <a:off x="1219200" y="6492875"/>
            <a:ext cx="7010400" cy="365125"/>
          </a:xfrm>
        </p:spPr>
        <p:txBody>
          <a:bodyPr/>
          <a:lstStyle/>
          <a:p>
            <a:r>
              <a:rPr lang="en-US" b="1" i="1" dirty="0" smtClean="0">
                <a:solidFill>
                  <a:srgbClr val="00B050"/>
                </a:solidFill>
                <a:latin typeface="Times New Roman" pitchFamily="18" charset="0"/>
                <a:cs typeface="Times New Roman" pitchFamily="18" charset="0"/>
              </a:rPr>
              <a:t>6th International Conference on Materials science and Engineering, Sep 12-14, 2016 Atlanta USA</a:t>
            </a:r>
            <a:endParaRPr lang="en-US" b="1" i="1" dirty="0">
              <a:solidFill>
                <a:srgbClr val="00B050"/>
              </a:solidFill>
              <a:latin typeface="Times New Roman" pitchFamily="18" charset="0"/>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639762"/>
          </a:xfrm>
        </p:spPr>
        <p:txBody>
          <a:bodyPr>
            <a:normAutofit/>
          </a:bodyPr>
          <a:lstStyle/>
          <a:p>
            <a:r>
              <a:rPr lang="en-IN" sz="2400" b="1" dirty="0" smtClean="0">
                <a:solidFill>
                  <a:schemeClr val="accent2">
                    <a:lumMod val="75000"/>
                  </a:schemeClr>
                </a:solidFill>
                <a:latin typeface="Times New Roman" pitchFamily="18" charset="0"/>
                <a:cs typeface="Times New Roman" pitchFamily="18" charset="0"/>
              </a:rPr>
              <a:t>SPINEL NICKEL COBALTITE ELECTRODE</a:t>
            </a:r>
            <a:endParaRPr lang="en-US" sz="2400" b="1" dirty="0">
              <a:solidFill>
                <a:schemeClr val="accent2">
                  <a:lumMod val="75000"/>
                </a:schemeClr>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219200"/>
            <a:ext cx="8382000" cy="5257800"/>
          </a:xfrm>
        </p:spPr>
        <p:txBody>
          <a:bodyPr>
            <a:normAutofit/>
          </a:bodyPr>
          <a:lstStyle/>
          <a:p>
            <a:pPr algn="just">
              <a:buClr>
                <a:schemeClr val="tx2">
                  <a:lumMod val="75000"/>
                </a:schemeClr>
              </a:buClr>
              <a:buFont typeface="Wingdings 2" pitchFamily="18" charset="2"/>
              <a:buChar char=""/>
            </a:pPr>
            <a:r>
              <a:rPr lang="en-US" sz="2200" dirty="0" smtClean="0">
                <a:latin typeface="Times New Roman" pitchFamily="18" charset="0"/>
                <a:cs typeface="Times New Roman" pitchFamily="18" charset="0"/>
              </a:rPr>
              <a:t>Nickel cobaltite possesses high electronic conductivity due to rich redox reactions </a:t>
            </a:r>
            <a:r>
              <a:rPr lang="en-IN" sz="2200" dirty="0" smtClean="0">
                <a:latin typeface="Times New Roman" pitchFamily="18" charset="0"/>
                <a:cs typeface="Times New Roman" pitchFamily="18" charset="0"/>
              </a:rPr>
              <a:t>with contributions from both nickel and cobalt ions.</a:t>
            </a:r>
          </a:p>
          <a:p>
            <a:pPr algn="just">
              <a:buClr>
                <a:schemeClr val="tx2">
                  <a:lumMod val="75000"/>
                </a:schemeClr>
              </a:buClr>
              <a:buFont typeface="Wingdings 2" pitchFamily="18" charset="2"/>
              <a:buChar char=""/>
            </a:pPr>
            <a:r>
              <a:rPr lang="en-IN" sz="2200" dirty="0" smtClean="0">
                <a:latin typeface="Times New Roman" pitchFamily="18" charset="0"/>
                <a:cs typeface="Times New Roman" pitchFamily="18" charset="0"/>
              </a:rPr>
              <a:t>Yuan et al have studied the facile template free synthesis of ultra-layered mesoporus NiCo</a:t>
            </a:r>
            <a:r>
              <a:rPr lang="en-IN" sz="2200" baseline="-25000" dirty="0" smtClean="0">
                <a:latin typeface="Times New Roman" pitchFamily="18" charset="0"/>
                <a:cs typeface="Times New Roman" pitchFamily="18" charset="0"/>
              </a:rPr>
              <a:t>2</a:t>
            </a:r>
            <a:r>
              <a:rPr lang="en-IN" sz="2200" dirty="0" smtClean="0">
                <a:latin typeface="Times New Roman" pitchFamily="18" charset="0"/>
                <a:cs typeface="Times New Roman" pitchFamily="18" charset="0"/>
              </a:rPr>
              <a:t>O</a:t>
            </a:r>
            <a:r>
              <a:rPr lang="en-IN" sz="2200" baseline="-25000" dirty="0" smtClean="0">
                <a:latin typeface="Times New Roman" pitchFamily="18" charset="0"/>
                <a:cs typeface="Times New Roman" pitchFamily="18" charset="0"/>
              </a:rPr>
              <a:t>4</a:t>
            </a:r>
            <a:r>
              <a:rPr lang="en-IN" sz="2200" dirty="0" smtClean="0">
                <a:latin typeface="Times New Roman" pitchFamily="18" charset="0"/>
                <a:cs typeface="Times New Roman" pitchFamily="18" charset="0"/>
              </a:rPr>
              <a:t> nanowires towards high-performance electrochemical capacitors. The electrode exhibited high specific capacitance 401 F g</a:t>
            </a:r>
            <a:r>
              <a:rPr lang="en-IN" sz="2200" baseline="30000" dirty="0" smtClean="0">
                <a:latin typeface="Times New Roman" pitchFamily="18" charset="0"/>
                <a:cs typeface="Times New Roman" pitchFamily="18" charset="0"/>
              </a:rPr>
              <a:t>-1</a:t>
            </a:r>
            <a:r>
              <a:rPr lang="en-IN" sz="2200" dirty="0" smtClean="0">
                <a:latin typeface="Times New Roman" pitchFamily="18" charset="0"/>
                <a:cs typeface="Times New Roman" pitchFamily="18" charset="0"/>
              </a:rPr>
              <a:t> at 1 A g</a:t>
            </a:r>
            <a:r>
              <a:rPr lang="en-IN" sz="2200" baseline="30000" dirty="0" smtClean="0">
                <a:latin typeface="Times New Roman" pitchFamily="18" charset="0"/>
                <a:cs typeface="Times New Roman" pitchFamily="18" charset="0"/>
              </a:rPr>
              <a:t>-1</a:t>
            </a:r>
            <a:r>
              <a:rPr lang="en-IN" sz="2200" dirty="0" smtClean="0">
                <a:latin typeface="Times New Roman" pitchFamily="18" charset="0"/>
                <a:cs typeface="Times New Roman" pitchFamily="18" charset="0"/>
              </a:rPr>
              <a:t> .</a:t>
            </a:r>
          </a:p>
          <a:p>
            <a:pPr algn="just">
              <a:buClr>
                <a:schemeClr val="tx2">
                  <a:lumMod val="75000"/>
                </a:schemeClr>
              </a:buClr>
              <a:buFont typeface="Wingdings 2" pitchFamily="18" charset="2"/>
              <a:buChar char=""/>
            </a:pPr>
            <a:r>
              <a:rPr lang="en-IN" sz="2200" dirty="0" smtClean="0">
                <a:latin typeface="Times New Roman" pitchFamily="18" charset="0"/>
                <a:cs typeface="Times New Roman" pitchFamily="18" charset="0"/>
              </a:rPr>
              <a:t>Our group have studied the </a:t>
            </a:r>
            <a:r>
              <a:rPr lang="en-IN" sz="2200" b="1" dirty="0" smtClean="0">
                <a:solidFill>
                  <a:schemeClr val="accent2">
                    <a:lumMod val="75000"/>
                  </a:schemeClr>
                </a:solidFill>
                <a:latin typeface="Times New Roman" pitchFamily="18" charset="0"/>
                <a:cs typeface="Times New Roman" pitchFamily="18" charset="0"/>
              </a:rPr>
              <a:t>NiCo</a:t>
            </a:r>
            <a:r>
              <a:rPr lang="en-IN" sz="2200" b="1" baseline="-25000" dirty="0" smtClean="0">
                <a:solidFill>
                  <a:schemeClr val="accent2">
                    <a:lumMod val="75000"/>
                  </a:schemeClr>
                </a:solidFill>
                <a:latin typeface="Times New Roman" pitchFamily="18" charset="0"/>
                <a:cs typeface="Times New Roman" pitchFamily="18" charset="0"/>
              </a:rPr>
              <a:t>2</a:t>
            </a:r>
            <a:r>
              <a:rPr lang="en-IN" sz="2200" b="1" dirty="0" smtClean="0">
                <a:solidFill>
                  <a:schemeClr val="accent2">
                    <a:lumMod val="75000"/>
                  </a:schemeClr>
                </a:solidFill>
                <a:latin typeface="Times New Roman" pitchFamily="18" charset="0"/>
                <a:cs typeface="Times New Roman" pitchFamily="18" charset="0"/>
              </a:rPr>
              <a:t>O</a:t>
            </a:r>
            <a:r>
              <a:rPr lang="en-IN" sz="2200" b="1" baseline="-25000" dirty="0" smtClean="0">
                <a:solidFill>
                  <a:schemeClr val="accent2">
                    <a:lumMod val="75000"/>
                  </a:schemeClr>
                </a:solidFill>
                <a:latin typeface="Times New Roman" pitchFamily="18" charset="0"/>
                <a:cs typeface="Times New Roman" pitchFamily="18" charset="0"/>
              </a:rPr>
              <a:t>4</a:t>
            </a:r>
            <a:r>
              <a:rPr lang="en-IN" sz="2200" dirty="0" smtClean="0">
                <a:solidFill>
                  <a:schemeClr val="accent2">
                    <a:lumMod val="75000"/>
                  </a:schemeClr>
                </a:solidFill>
                <a:latin typeface="Times New Roman" pitchFamily="18" charset="0"/>
                <a:cs typeface="Times New Roman" pitchFamily="18" charset="0"/>
              </a:rPr>
              <a:t> </a:t>
            </a:r>
            <a:r>
              <a:rPr lang="en-IN" sz="2200" dirty="0" smtClean="0">
                <a:latin typeface="Times New Roman" pitchFamily="18" charset="0"/>
                <a:cs typeface="Times New Roman" pitchFamily="18" charset="0"/>
              </a:rPr>
              <a:t>nanostructure synthesized via solvothermal , direct growth on carbon cloth and auto combustion technique. </a:t>
            </a:r>
          </a:p>
          <a:p>
            <a:pPr algn="just">
              <a:buClr>
                <a:schemeClr val="tx2">
                  <a:lumMod val="75000"/>
                </a:schemeClr>
              </a:buClr>
              <a:buFont typeface="Wingdings 2" pitchFamily="18" charset="2"/>
              <a:buChar char=""/>
            </a:pPr>
            <a:r>
              <a:rPr lang="en-IN" sz="2200" dirty="0" smtClean="0">
                <a:latin typeface="Times New Roman" pitchFamily="18" charset="0"/>
                <a:cs typeface="Times New Roman" pitchFamily="18" charset="0"/>
              </a:rPr>
              <a:t>The maximum specific capacitance obtained for </a:t>
            </a:r>
            <a:r>
              <a:rPr lang="en-IN" sz="2200" b="1" dirty="0" smtClean="0">
                <a:solidFill>
                  <a:schemeClr val="accent2">
                    <a:lumMod val="75000"/>
                  </a:schemeClr>
                </a:solidFill>
                <a:latin typeface="Times New Roman" pitchFamily="18" charset="0"/>
                <a:cs typeface="Times New Roman" pitchFamily="18" charset="0"/>
              </a:rPr>
              <a:t>NiCo</a:t>
            </a:r>
            <a:r>
              <a:rPr lang="en-IN" sz="2200" b="1" baseline="-25000" dirty="0" smtClean="0">
                <a:solidFill>
                  <a:schemeClr val="accent2">
                    <a:lumMod val="75000"/>
                  </a:schemeClr>
                </a:solidFill>
                <a:latin typeface="Times New Roman" pitchFamily="18" charset="0"/>
                <a:cs typeface="Times New Roman" pitchFamily="18" charset="0"/>
              </a:rPr>
              <a:t>2</a:t>
            </a:r>
            <a:r>
              <a:rPr lang="en-IN" sz="2200" b="1" dirty="0" smtClean="0">
                <a:solidFill>
                  <a:schemeClr val="accent2">
                    <a:lumMod val="75000"/>
                  </a:schemeClr>
                </a:solidFill>
                <a:latin typeface="Times New Roman" pitchFamily="18" charset="0"/>
                <a:cs typeface="Times New Roman" pitchFamily="18" charset="0"/>
              </a:rPr>
              <a:t>O</a:t>
            </a:r>
            <a:r>
              <a:rPr lang="en-IN" sz="2200" b="1" baseline="-25000" dirty="0" smtClean="0">
                <a:solidFill>
                  <a:schemeClr val="accent2">
                    <a:lumMod val="75000"/>
                  </a:schemeClr>
                </a:solidFill>
                <a:latin typeface="Times New Roman" pitchFamily="18" charset="0"/>
                <a:cs typeface="Times New Roman" pitchFamily="18" charset="0"/>
              </a:rPr>
              <a:t>4</a:t>
            </a:r>
            <a:r>
              <a:rPr lang="en-IN" sz="2200" b="1" dirty="0" smtClean="0">
                <a:solidFill>
                  <a:schemeClr val="accent2">
                    <a:lumMod val="75000"/>
                  </a:schemeClr>
                </a:solidFill>
                <a:latin typeface="Times New Roman" pitchFamily="18" charset="0"/>
                <a:cs typeface="Times New Roman" pitchFamily="18" charset="0"/>
              </a:rPr>
              <a:t> </a:t>
            </a:r>
            <a:r>
              <a:rPr lang="en-IN" sz="2200" dirty="0" smtClean="0">
                <a:latin typeface="Times New Roman" pitchFamily="18" charset="0"/>
                <a:cs typeface="Times New Roman" pitchFamily="18" charset="0"/>
              </a:rPr>
              <a:t>synthesised via  </a:t>
            </a:r>
            <a:r>
              <a:rPr lang="en-IN" sz="2200" dirty="0" err="1" smtClean="0">
                <a:latin typeface="Times New Roman" pitchFamily="18" charset="0"/>
                <a:cs typeface="Times New Roman" pitchFamily="18" charset="0"/>
              </a:rPr>
              <a:t>solvothermal</a:t>
            </a:r>
            <a:r>
              <a:rPr lang="en-IN" sz="2200" dirty="0" smtClean="0">
                <a:latin typeface="Times New Roman" pitchFamily="18" charset="0"/>
                <a:cs typeface="Times New Roman" pitchFamily="18" charset="0"/>
              </a:rPr>
              <a:t> </a:t>
            </a:r>
            <a:r>
              <a:rPr lang="en-IN" sz="2200" dirty="0" smtClean="0">
                <a:latin typeface="Times New Roman" pitchFamily="18" charset="0"/>
                <a:cs typeface="Times New Roman" pitchFamily="18" charset="0"/>
              </a:rPr>
              <a:t>method is </a:t>
            </a:r>
            <a:r>
              <a:rPr lang="en-IN" sz="2200" b="1" dirty="0" smtClean="0">
                <a:solidFill>
                  <a:schemeClr val="accent2">
                    <a:lumMod val="75000"/>
                  </a:schemeClr>
                </a:solidFill>
                <a:latin typeface="Times New Roman" pitchFamily="18" charset="0"/>
                <a:cs typeface="Times New Roman" pitchFamily="18" charset="0"/>
              </a:rPr>
              <a:t>524 F g</a:t>
            </a:r>
            <a:r>
              <a:rPr lang="en-IN" sz="2200" b="1" baseline="30000" dirty="0" smtClean="0">
                <a:solidFill>
                  <a:schemeClr val="accent2">
                    <a:lumMod val="75000"/>
                  </a:schemeClr>
                </a:solidFill>
                <a:latin typeface="Times New Roman" pitchFamily="18" charset="0"/>
                <a:cs typeface="Times New Roman" pitchFamily="18" charset="0"/>
              </a:rPr>
              <a:t>−1</a:t>
            </a:r>
            <a:r>
              <a:rPr lang="en-IN" sz="2200" b="1" dirty="0" smtClean="0">
                <a:solidFill>
                  <a:srgbClr val="C00000"/>
                </a:solidFill>
                <a:latin typeface="Times New Roman" pitchFamily="18" charset="0"/>
                <a:cs typeface="Times New Roman" pitchFamily="18" charset="0"/>
              </a:rPr>
              <a:t> </a:t>
            </a:r>
            <a:r>
              <a:rPr lang="en-IN" sz="2200" dirty="0" smtClean="0">
                <a:latin typeface="Times New Roman" pitchFamily="18" charset="0"/>
                <a:cs typeface="Times New Roman" pitchFamily="18" charset="0"/>
              </a:rPr>
              <a:t>at 0.5 A g</a:t>
            </a:r>
            <a:r>
              <a:rPr lang="en-IN" sz="2200" baseline="30000" dirty="0" smtClean="0">
                <a:latin typeface="Times New Roman" pitchFamily="18" charset="0"/>
                <a:cs typeface="Times New Roman" pitchFamily="18" charset="0"/>
              </a:rPr>
              <a:t>−1</a:t>
            </a:r>
            <a:r>
              <a:rPr lang="en-IN" sz="2200" dirty="0" smtClean="0">
                <a:latin typeface="Times New Roman" pitchFamily="18" charset="0"/>
                <a:cs typeface="Times New Roman" pitchFamily="18" charset="0"/>
              </a:rPr>
              <a:t> at 300</a:t>
            </a:r>
            <a:r>
              <a:rPr lang="en-IN" sz="2000" dirty="0" smtClean="0"/>
              <a:t>°C. </a:t>
            </a:r>
          </a:p>
          <a:p>
            <a:pPr algn="just">
              <a:buClr>
                <a:schemeClr val="tx2">
                  <a:lumMod val="75000"/>
                </a:schemeClr>
              </a:buClr>
              <a:buFont typeface="Wingdings 2" pitchFamily="18" charset="2"/>
              <a:buChar char=""/>
            </a:pPr>
            <a:r>
              <a:rPr lang="en-IN" sz="2200" dirty="0" smtClean="0">
                <a:latin typeface="Times New Roman" pitchFamily="18" charset="0"/>
                <a:cs typeface="Times New Roman" pitchFamily="18" charset="0"/>
              </a:rPr>
              <a:t>Recently, we have reported that the direct growth of </a:t>
            </a:r>
            <a:r>
              <a:rPr lang="en-IN" sz="2200" b="1" dirty="0" smtClean="0">
                <a:solidFill>
                  <a:schemeClr val="accent2">
                    <a:lumMod val="75000"/>
                  </a:schemeClr>
                </a:solidFill>
                <a:latin typeface="Times New Roman" pitchFamily="18" charset="0"/>
                <a:cs typeface="Times New Roman" pitchFamily="18" charset="0"/>
              </a:rPr>
              <a:t>NiCo</a:t>
            </a:r>
            <a:r>
              <a:rPr lang="en-IN" sz="2200" b="1" baseline="-25000" dirty="0" smtClean="0">
                <a:solidFill>
                  <a:schemeClr val="accent2">
                    <a:lumMod val="75000"/>
                  </a:schemeClr>
                </a:solidFill>
                <a:latin typeface="Times New Roman" pitchFamily="18" charset="0"/>
                <a:cs typeface="Times New Roman" pitchFamily="18" charset="0"/>
              </a:rPr>
              <a:t>2</a:t>
            </a:r>
            <a:r>
              <a:rPr lang="en-IN" sz="2200" b="1" dirty="0" smtClean="0">
                <a:solidFill>
                  <a:schemeClr val="accent2">
                    <a:lumMod val="75000"/>
                  </a:schemeClr>
                </a:solidFill>
                <a:latin typeface="Times New Roman" pitchFamily="18" charset="0"/>
                <a:cs typeface="Times New Roman" pitchFamily="18" charset="0"/>
              </a:rPr>
              <a:t>O</a:t>
            </a:r>
            <a:r>
              <a:rPr lang="en-IN" sz="2200" b="1" baseline="-25000" dirty="0" smtClean="0">
                <a:solidFill>
                  <a:schemeClr val="accent2">
                    <a:lumMod val="75000"/>
                  </a:schemeClr>
                </a:solidFill>
                <a:latin typeface="Times New Roman" pitchFamily="18" charset="0"/>
                <a:cs typeface="Times New Roman" pitchFamily="18" charset="0"/>
              </a:rPr>
              <a:t>4</a:t>
            </a:r>
            <a:r>
              <a:rPr lang="en-IN" sz="2200" baseline="-25000" dirty="0" smtClean="0">
                <a:solidFill>
                  <a:schemeClr val="accent2">
                    <a:lumMod val="75000"/>
                  </a:schemeClr>
                </a:solidFill>
                <a:latin typeface="Times New Roman" pitchFamily="18" charset="0"/>
                <a:cs typeface="Times New Roman" pitchFamily="18" charset="0"/>
              </a:rPr>
              <a:t> </a:t>
            </a:r>
            <a:r>
              <a:rPr lang="en-IN" sz="2200" b="1" dirty="0" smtClean="0">
                <a:solidFill>
                  <a:schemeClr val="accent2">
                    <a:lumMod val="75000"/>
                  </a:schemeClr>
                </a:solidFill>
                <a:latin typeface="Times New Roman" pitchFamily="18" charset="0"/>
                <a:cs typeface="Times New Roman" pitchFamily="18" charset="0"/>
              </a:rPr>
              <a:t>nanoflakes </a:t>
            </a:r>
            <a:r>
              <a:rPr lang="en-IN" sz="2200" dirty="0" smtClean="0">
                <a:latin typeface="Times New Roman" pitchFamily="18" charset="0"/>
                <a:cs typeface="Times New Roman" pitchFamily="18" charset="0"/>
              </a:rPr>
              <a:t>and</a:t>
            </a:r>
            <a:r>
              <a:rPr lang="en-IN" sz="2200" dirty="0" smtClean="0">
                <a:solidFill>
                  <a:schemeClr val="accent2">
                    <a:lumMod val="75000"/>
                  </a:schemeClr>
                </a:solidFill>
                <a:latin typeface="Times New Roman" pitchFamily="18" charset="0"/>
                <a:cs typeface="Times New Roman" pitchFamily="18" charset="0"/>
              </a:rPr>
              <a:t> </a:t>
            </a:r>
            <a:r>
              <a:rPr lang="en-IN" sz="2200" b="1" dirty="0" err="1" smtClean="0">
                <a:solidFill>
                  <a:schemeClr val="accent2">
                    <a:lumMod val="75000"/>
                  </a:schemeClr>
                </a:solidFill>
                <a:latin typeface="Times New Roman" pitchFamily="18" charset="0"/>
                <a:cs typeface="Times New Roman" pitchFamily="18" charset="0"/>
              </a:rPr>
              <a:t>nanowall</a:t>
            </a:r>
            <a:r>
              <a:rPr lang="en-IN" sz="2200" dirty="0" smtClean="0">
                <a:solidFill>
                  <a:schemeClr val="accent2">
                    <a:lumMod val="75000"/>
                  </a:schemeClr>
                </a:solidFill>
                <a:latin typeface="Times New Roman" pitchFamily="18" charset="0"/>
                <a:cs typeface="Times New Roman" pitchFamily="18" charset="0"/>
              </a:rPr>
              <a:t> </a:t>
            </a:r>
            <a:r>
              <a:rPr lang="en-IN" sz="2200" dirty="0" smtClean="0">
                <a:latin typeface="Times New Roman" pitchFamily="18" charset="0"/>
                <a:cs typeface="Times New Roman" pitchFamily="18" charset="0"/>
              </a:rPr>
              <a:t>super structure on carbon </a:t>
            </a:r>
            <a:r>
              <a:rPr lang="en-IN" sz="2200" dirty="0" err="1" smtClean="0">
                <a:latin typeface="Times New Roman" pitchFamily="18" charset="0"/>
                <a:cs typeface="Times New Roman" pitchFamily="18" charset="0"/>
              </a:rPr>
              <a:t>fiber</a:t>
            </a:r>
            <a:r>
              <a:rPr lang="en-IN" sz="2200" dirty="0" smtClean="0">
                <a:latin typeface="Times New Roman" pitchFamily="18" charset="0"/>
                <a:cs typeface="Times New Roman" pitchFamily="18" charset="0"/>
              </a:rPr>
              <a:t> cloth and investigated for supercapacitor applications</a:t>
            </a:r>
            <a:r>
              <a:rPr lang="en-IN" sz="2400" dirty="0" smtClean="0"/>
              <a:t>.</a:t>
            </a:r>
          </a:p>
          <a:p>
            <a:pPr algn="just">
              <a:buClr>
                <a:schemeClr val="tx2">
                  <a:lumMod val="75000"/>
                </a:schemeClr>
              </a:buClr>
              <a:buFont typeface="Wingdings 2" pitchFamily="18" charset="2"/>
              <a:buChar char=""/>
            </a:pPr>
            <a:endParaRPr lang="en-IN" sz="2200" dirty="0" smtClean="0">
              <a:latin typeface="Times New Roman" pitchFamily="18" charset="0"/>
              <a:cs typeface="Times New Roman" pitchFamily="18" charset="0"/>
            </a:endParaRPr>
          </a:p>
        </p:txBody>
      </p:sp>
      <p:sp>
        <p:nvSpPr>
          <p:cNvPr id="4" name="Footer Placeholder 3"/>
          <p:cNvSpPr>
            <a:spLocks noGrp="1"/>
          </p:cNvSpPr>
          <p:nvPr>
            <p:ph type="ftr" sz="quarter" idx="11"/>
          </p:nvPr>
        </p:nvSpPr>
        <p:spPr>
          <a:xfrm>
            <a:off x="1219200" y="6356350"/>
            <a:ext cx="7543800" cy="365125"/>
          </a:xfrm>
        </p:spPr>
        <p:txBody>
          <a:bodyPr/>
          <a:lstStyle/>
          <a:p>
            <a:r>
              <a:rPr lang="en-US" b="1" i="1" dirty="0" smtClean="0">
                <a:solidFill>
                  <a:srgbClr val="00B050"/>
                </a:solidFill>
                <a:latin typeface="Times New Roman" pitchFamily="18" charset="0"/>
                <a:cs typeface="Times New Roman" pitchFamily="18" charset="0"/>
              </a:rPr>
              <a:t>6th International Conference on Materials science and Engineering, Sep 12-14, 2016 Atlanta USA</a:t>
            </a:r>
            <a:endParaRPr lang="en-US" b="1" i="1" dirty="0">
              <a:solidFill>
                <a:srgbClr val="00B05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idx="1"/>
          </p:nvPr>
        </p:nvSpPr>
        <p:spPr>
          <a:xfrm>
            <a:off x="457200" y="304800"/>
            <a:ext cx="8229600" cy="5821363"/>
          </a:xfrm>
        </p:spPr>
        <p:txBody>
          <a:bodyPr/>
          <a:lstStyle/>
          <a:p>
            <a:pPr algn="just">
              <a:buClr>
                <a:srgbClr val="002060"/>
              </a:buClr>
              <a:buFont typeface="Wingdings 2" pitchFamily="18" charset="2"/>
              <a:buChar char=""/>
            </a:pPr>
            <a:r>
              <a:rPr lang="en-IN" sz="2200" dirty="0" smtClean="0">
                <a:latin typeface="Times New Roman" pitchFamily="18" charset="0"/>
                <a:cs typeface="Times New Roman" pitchFamily="18" charset="0"/>
              </a:rPr>
              <a:t>NiCo</a:t>
            </a:r>
            <a:r>
              <a:rPr lang="en-IN" sz="2200" baseline="-25000" dirty="0" smtClean="0">
                <a:latin typeface="Times New Roman" pitchFamily="18" charset="0"/>
                <a:cs typeface="Times New Roman" pitchFamily="18" charset="0"/>
              </a:rPr>
              <a:t>2</a:t>
            </a:r>
            <a:r>
              <a:rPr lang="en-IN" sz="2200" dirty="0" smtClean="0">
                <a:latin typeface="Times New Roman" pitchFamily="18" charset="0"/>
                <a:cs typeface="Times New Roman" pitchFamily="18" charset="0"/>
              </a:rPr>
              <a:t>O</a:t>
            </a:r>
            <a:r>
              <a:rPr lang="en-IN" sz="2200" baseline="-25000" dirty="0" smtClean="0">
                <a:latin typeface="Times New Roman" pitchFamily="18" charset="0"/>
                <a:cs typeface="Times New Roman" pitchFamily="18" charset="0"/>
              </a:rPr>
              <a:t>4 </a:t>
            </a:r>
            <a:r>
              <a:rPr lang="en-IN" sz="2200" dirty="0" err="1" smtClean="0">
                <a:latin typeface="Times New Roman" pitchFamily="18" charset="0"/>
                <a:cs typeface="Times New Roman" pitchFamily="18" charset="0"/>
              </a:rPr>
              <a:t>nanowall</a:t>
            </a:r>
            <a:r>
              <a:rPr lang="en-IN" sz="2200" dirty="0" smtClean="0">
                <a:latin typeface="Times New Roman" pitchFamily="18" charset="0"/>
                <a:cs typeface="Times New Roman" pitchFamily="18" charset="0"/>
              </a:rPr>
              <a:t> – network structure delivers a maximum capacitance of 1225 F g</a:t>
            </a:r>
            <a:r>
              <a:rPr lang="en-IN" sz="2200" baseline="30000" dirty="0" smtClean="0">
                <a:latin typeface="Times New Roman" pitchFamily="18" charset="0"/>
                <a:cs typeface="Times New Roman" pitchFamily="18" charset="0"/>
              </a:rPr>
              <a:t>-1</a:t>
            </a:r>
            <a:r>
              <a:rPr lang="en-IN" sz="2200" dirty="0" smtClean="0">
                <a:latin typeface="Times New Roman" pitchFamily="18" charset="0"/>
                <a:cs typeface="Times New Roman" pitchFamily="18" charset="0"/>
              </a:rPr>
              <a:t> at 5 Ag</a:t>
            </a:r>
            <a:r>
              <a:rPr lang="en-IN" sz="2200" baseline="30000" dirty="0" smtClean="0">
                <a:latin typeface="Times New Roman" pitchFamily="18" charset="0"/>
                <a:cs typeface="Times New Roman" pitchFamily="18" charset="0"/>
              </a:rPr>
              <a:t>-1. </a:t>
            </a:r>
            <a:endParaRPr lang="en-IN" sz="2200" baseline="30000" dirty="0" smtClean="0">
              <a:latin typeface="Times New Roman" pitchFamily="18" charset="0"/>
              <a:cs typeface="Times New Roman" pitchFamily="18" charset="0"/>
            </a:endParaRPr>
          </a:p>
          <a:p>
            <a:pPr algn="just">
              <a:buClr>
                <a:srgbClr val="002060"/>
              </a:buClr>
              <a:buNone/>
            </a:pPr>
            <a:endParaRPr lang="en-IN" sz="2200" baseline="30000" dirty="0" smtClean="0">
              <a:latin typeface="Times New Roman" pitchFamily="18" charset="0"/>
              <a:cs typeface="Times New Roman" pitchFamily="18" charset="0"/>
            </a:endParaRPr>
          </a:p>
          <a:p>
            <a:pPr algn="just">
              <a:buClr>
                <a:srgbClr val="002060"/>
              </a:buClr>
              <a:buFont typeface="Wingdings 2" pitchFamily="18" charset="2"/>
              <a:buChar char=""/>
            </a:pPr>
            <a:r>
              <a:rPr lang="en-IN" sz="2200" dirty="0" smtClean="0">
                <a:latin typeface="Times New Roman" pitchFamily="18" charset="0"/>
                <a:cs typeface="Times New Roman" pitchFamily="18" charset="0"/>
              </a:rPr>
              <a:t>NiCo</a:t>
            </a:r>
            <a:r>
              <a:rPr lang="en-IN" sz="2200" baseline="-25000" dirty="0" smtClean="0">
                <a:latin typeface="Times New Roman" pitchFamily="18" charset="0"/>
                <a:cs typeface="Times New Roman" pitchFamily="18" charset="0"/>
              </a:rPr>
              <a:t>2</a:t>
            </a:r>
            <a:r>
              <a:rPr lang="en-IN" sz="2200" dirty="0" smtClean="0">
                <a:latin typeface="Times New Roman" pitchFamily="18" charset="0"/>
                <a:cs typeface="Times New Roman" pitchFamily="18" charset="0"/>
              </a:rPr>
              <a:t>O</a:t>
            </a:r>
            <a:r>
              <a:rPr lang="en-IN" sz="2200" baseline="-25000" dirty="0" smtClean="0">
                <a:latin typeface="Times New Roman" pitchFamily="18" charset="0"/>
                <a:cs typeface="Times New Roman" pitchFamily="18" charset="0"/>
              </a:rPr>
              <a:t>4 </a:t>
            </a:r>
            <a:r>
              <a:rPr lang="en-IN" sz="2200" dirty="0" smtClean="0">
                <a:latin typeface="Times New Roman" pitchFamily="18" charset="0"/>
                <a:cs typeface="Times New Roman" pitchFamily="18" charset="0"/>
              </a:rPr>
              <a:t>nanoflakes exhibited specific capacitance of 844 F g</a:t>
            </a:r>
            <a:r>
              <a:rPr lang="en-IN" sz="2200" baseline="30000" dirty="0" smtClean="0">
                <a:latin typeface="Times New Roman" pitchFamily="18" charset="0"/>
                <a:cs typeface="Times New Roman" pitchFamily="18" charset="0"/>
              </a:rPr>
              <a:t>-1</a:t>
            </a:r>
            <a:r>
              <a:rPr lang="en-IN" sz="2200" dirty="0" smtClean="0">
                <a:latin typeface="Times New Roman" pitchFamily="18" charset="0"/>
                <a:cs typeface="Times New Roman" pitchFamily="18" charset="0"/>
              </a:rPr>
              <a:t> at 1 A g</a:t>
            </a:r>
            <a:r>
              <a:rPr lang="en-IN" sz="2200" baseline="30000" dirty="0" smtClean="0">
                <a:latin typeface="Times New Roman" pitchFamily="18" charset="0"/>
                <a:cs typeface="Times New Roman" pitchFamily="18" charset="0"/>
              </a:rPr>
              <a:t>-1</a:t>
            </a:r>
            <a:r>
              <a:rPr lang="en-IN" sz="2200" dirty="0" smtClean="0">
                <a:latin typeface="Times New Roman" pitchFamily="18" charset="0"/>
                <a:cs typeface="Times New Roman" pitchFamily="18" charset="0"/>
              </a:rPr>
              <a:t> </a:t>
            </a:r>
            <a:r>
              <a:rPr lang="en-IN" sz="2200" dirty="0" smtClean="0">
                <a:latin typeface="Times New Roman" pitchFamily="18" charset="0"/>
                <a:cs typeface="Times New Roman" pitchFamily="18" charset="0"/>
              </a:rPr>
              <a:t>.</a:t>
            </a:r>
          </a:p>
          <a:p>
            <a:pPr algn="just">
              <a:buClr>
                <a:srgbClr val="002060"/>
              </a:buClr>
              <a:buNone/>
            </a:pPr>
            <a:endParaRPr lang="en-IN" sz="2200" dirty="0" smtClean="0">
              <a:latin typeface="Times New Roman" pitchFamily="18" charset="0"/>
              <a:cs typeface="Times New Roman" pitchFamily="18" charset="0"/>
            </a:endParaRPr>
          </a:p>
          <a:p>
            <a:pPr algn="just">
              <a:buClr>
                <a:srgbClr val="002060"/>
              </a:buClr>
              <a:buFont typeface="Wingdings 2" pitchFamily="18" charset="2"/>
              <a:buChar char=""/>
            </a:pPr>
            <a:r>
              <a:rPr lang="en-US" sz="2200" dirty="0" smtClean="0">
                <a:latin typeface="Times New Roman" pitchFamily="18" charset="0"/>
                <a:cs typeface="Times New Roman" pitchFamily="18" charset="0"/>
              </a:rPr>
              <a:t>We had also reported </a:t>
            </a:r>
            <a:r>
              <a:rPr lang="en-US" sz="2200" b="1" dirty="0" smtClean="0">
                <a:solidFill>
                  <a:schemeClr val="accent2">
                    <a:lumMod val="75000"/>
                  </a:schemeClr>
                </a:solidFill>
                <a:latin typeface="Times New Roman" pitchFamily="18" charset="0"/>
                <a:cs typeface="Times New Roman" pitchFamily="18" charset="0"/>
              </a:rPr>
              <a:t>three dimensional porous </a:t>
            </a:r>
            <a:r>
              <a:rPr lang="en-IN" sz="2200" b="1" dirty="0" smtClean="0">
                <a:solidFill>
                  <a:schemeClr val="accent2">
                    <a:lumMod val="75000"/>
                  </a:schemeClr>
                </a:solidFill>
                <a:latin typeface="Times New Roman" pitchFamily="18" charset="0"/>
                <a:cs typeface="Times New Roman" pitchFamily="18" charset="0"/>
              </a:rPr>
              <a:t>NiCo</a:t>
            </a:r>
            <a:r>
              <a:rPr lang="en-IN" sz="2200" b="1" baseline="-25000" dirty="0" smtClean="0">
                <a:solidFill>
                  <a:schemeClr val="accent2">
                    <a:lumMod val="75000"/>
                  </a:schemeClr>
                </a:solidFill>
                <a:latin typeface="Times New Roman" pitchFamily="18" charset="0"/>
                <a:cs typeface="Times New Roman" pitchFamily="18" charset="0"/>
              </a:rPr>
              <a:t>2</a:t>
            </a:r>
            <a:r>
              <a:rPr lang="en-IN" sz="2200" b="1" dirty="0" smtClean="0">
                <a:solidFill>
                  <a:schemeClr val="accent2">
                    <a:lumMod val="75000"/>
                  </a:schemeClr>
                </a:solidFill>
                <a:latin typeface="Times New Roman" pitchFamily="18" charset="0"/>
                <a:cs typeface="Times New Roman" pitchFamily="18" charset="0"/>
              </a:rPr>
              <a:t>O</a:t>
            </a:r>
            <a:r>
              <a:rPr lang="en-IN" sz="2200" b="1" baseline="-25000" dirty="0" smtClean="0">
                <a:solidFill>
                  <a:schemeClr val="accent2">
                    <a:lumMod val="75000"/>
                  </a:schemeClr>
                </a:solidFill>
                <a:latin typeface="Times New Roman" pitchFamily="18" charset="0"/>
                <a:cs typeface="Times New Roman" pitchFamily="18" charset="0"/>
              </a:rPr>
              <a:t>4</a:t>
            </a:r>
            <a:r>
              <a:rPr lang="en-IN" sz="2200" b="1" dirty="0" smtClean="0">
                <a:solidFill>
                  <a:schemeClr val="accent2">
                    <a:lumMod val="75000"/>
                  </a:schemeClr>
                </a:solidFill>
                <a:latin typeface="Times New Roman" pitchFamily="18" charset="0"/>
                <a:cs typeface="Times New Roman" pitchFamily="18" charset="0"/>
              </a:rPr>
              <a:t> </a:t>
            </a:r>
            <a:r>
              <a:rPr lang="en-IN" sz="2200" dirty="0" smtClean="0">
                <a:latin typeface="Times New Roman" pitchFamily="18" charset="0"/>
                <a:cs typeface="Times New Roman" pitchFamily="18" charset="0"/>
              </a:rPr>
              <a:t>was synthesised via combustion method using citric acid as fuel was applied for supercapacitors as first time</a:t>
            </a:r>
            <a:r>
              <a:rPr lang="en-IN" sz="2200" dirty="0" smtClean="0">
                <a:latin typeface="Times New Roman" pitchFamily="18" charset="0"/>
                <a:cs typeface="Times New Roman" pitchFamily="18" charset="0"/>
              </a:rPr>
              <a:t>.</a:t>
            </a:r>
          </a:p>
          <a:p>
            <a:pPr algn="just">
              <a:buClr>
                <a:srgbClr val="002060"/>
              </a:buClr>
              <a:buNone/>
            </a:pPr>
            <a:endParaRPr lang="en-IN" sz="2200" dirty="0" smtClean="0">
              <a:latin typeface="Times New Roman" pitchFamily="18" charset="0"/>
              <a:cs typeface="Times New Roman" pitchFamily="18" charset="0"/>
            </a:endParaRPr>
          </a:p>
          <a:p>
            <a:pPr algn="just">
              <a:buClr>
                <a:srgbClr val="002060"/>
              </a:buClr>
              <a:buFont typeface="Wingdings 2" pitchFamily="18" charset="2"/>
              <a:buChar char=""/>
            </a:pPr>
            <a:r>
              <a:rPr lang="en-IN" sz="2200" dirty="0" smtClean="0">
                <a:latin typeface="Times New Roman" pitchFamily="18" charset="0"/>
                <a:cs typeface="Times New Roman" pitchFamily="18" charset="0"/>
              </a:rPr>
              <a:t>The material’s electrochemical properties was well studied by means of varying calcination temperatures at 350˚C, 400 ˚C and 500 ˚C.</a:t>
            </a:r>
          </a:p>
          <a:p>
            <a:pPr algn="just">
              <a:buClr>
                <a:srgbClr val="002060"/>
              </a:buClr>
              <a:buFont typeface="Wingdings 2" pitchFamily="18" charset="2"/>
              <a:buChar char=""/>
            </a:pPr>
            <a:r>
              <a:rPr lang="en-IN" sz="2200" dirty="0" smtClean="0">
                <a:latin typeface="Times New Roman" pitchFamily="18" charset="0"/>
                <a:cs typeface="Times New Roman" pitchFamily="18" charset="0"/>
              </a:rPr>
              <a:t>The maximum capacitance of </a:t>
            </a:r>
            <a:r>
              <a:rPr lang="en-IN" sz="2200" b="1" dirty="0" smtClean="0">
                <a:solidFill>
                  <a:schemeClr val="accent2">
                    <a:lumMod val="75000"/>
                  </a:schemeClr>
                </a:solidFill>
                <a:latin typeface="Times New Roman" pitchFamily="18" charset="0"/>
                <a:cs typeface="Times New Roman" pitchFamily="18" charset="0"/>
              </a:rPr>
              <a:t>512 F/g , 908 F/g and 827 F/g </a:t>
            </a:r>
            <a:r>
              <a:rPr lang="en-IN" sz="2200" dirty="0" smtClean="0">
                <a:latin typeface="Times New Roman" pitchFamily="18" charset="0"/>
                <a:cs typeface="Times New Roman" pitchFamily="18" charset="0"/>
              </a:rPr>
              <a:t>at 5 mV/s was obtained at 350˚C  , 400 ˚C and 500 ˚C calcined materials. </a:t>
            </a:r>
          </a:p>
          <a:p>
            <a:pPr algn="just">
              <a:buNone/>
            </a:pPr>
            <a:endParaRPr lang="en-IN" sz="2200" dirty="0" smtClean="0">
              <a:latin typeface="Times New Roman" pitchFamily="18" charset="0"/>
              <a:cs typeface="Times New Roman" pitchFamily="18" charset="0"/>
            </a:endParaRPr>
          </a:p>
          <a:p>
            <a:pPr algn="just"/>
            <a:endParaRPr lang="en-US" sz="2200" dirty="0">
              <a:latin typeface="Times New Roman" pitchFamily="18" charset="0"/>
              <a:cs typeface="Times New Roman" pitchFamily="18" charset="0"/>
            </a:endParaRPr>
          </a:p>
        </p:txBody>
      </p:sp>
      <p:sp>
        <p:nvSpPr>
          <p:cNvPr id="3" name="Footer Placeholder 2"/>
          <p:cNvSpPr>
            <a:spLocks noGrp="1"/>
          </p:cNvSpPr>
          <p:nvPr>
            <p:ph type="ftr" sz="quarter" idx="11"/>
          </p:nvPr>
        </p:nvSpPr>
        <p:spPr>
          <a:xfrm>
            <a:off x="1371600" y="6248400"/>
            <a:ext cx="6781800" cy="365125"/>
          </a:xfrm>
        </p:spPr>
        <p:txBody>
          <a:bodyPr/>
          <a:lstStyle/>
          <a:p>
            <a:r>
              <a:rPr lang="en-US" b="1" i="1" dirty="0" smtClean="0">
                <a:solidFill>
                  <a:srgbClr val="00B050"/>
                </a:solidFill>
                <a:latin typeface="Times New Roman" pitchFamily="18" charset="0"/>
                <a:cs typeface="Times New Roman" pitchFamily="18" charset="0"/>
              </a:rPr>
              <a:t>6th International Conference on Materials science and Engineering, Sep 12-14, 2016 Atlanta USA</a:t>
            </a:r>
            <a:endParaRPr lang="en-US" b="1" i="1" dirty="0">
              <a:solidFill>
                <a:srgbClr val="00B05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533400" y="762000"/>
          <a:ext cx="8153400" cy="4328160"/>
        </p:xfrm>
        <a:graphic>
          <a:graphicData uri="http://schemas.openxmlformats.org/drawingml/2006/table">
            <a:tbl>
              <a:tblPr firstRow="1" bandRow="1">
                <a:tableStyleId>{5940675A-B579-460E-94D1-54222C63F5DA}</a:tableStyleId>
              </a:tblPr>
              <a:tblGrid>
                <a:gridCol w="4076700"/>
                <a:gridCol w="952500"/>
                <a:gridCol w="3124200"/>
              </a:tblGrid>
              <a:tr h="685800">
                <a:tc>
                  <a:txBody>
                    <a:bodyPr/>
                    <a:lstStyle/>
                    <a:p>
                      <a:pPr algn="ctr"/>
                      <a:endParaRPr lang="en-IN" sz="2200" dirty="0" smtClean="0">
                        <a:latin typeface="Times New Roman" pitchFamily="18" charset="0"/>
                        <a:cs typeface="Times New Roman" pitchFamily="18" charset="0"/>
                      </a:endParaRPr>
                    </a:p>
                    <a:p>
                      <a:pPr algn="ctr"/>
                      <a:r>
                        <a:rPr lang="en-IN" sz="2200" b="1" dirty="0" smtClean="0">
                          <a:solidFill>
                            <a:schemeClr val="accent2">
                              <a:lumMod val="75000"/>
                            </a:schemeClr>
                          </a:solidFill>
                          <a:latin typeface="Times New Roman" pitchFamily="18" charset="0"/>
                          <a:cs typeface="Times New Roman" pitchFamily="18" charset="0"/>
                        </a:rPr>
                        <a:t>NiCo</a:t>
                      </a:r>
                      <a:r>
                        <a:rPr lang="en-IN" sz="2200" b="1" baseline="-25000" dirty="0" smtClean="0">
                          <a:solidFill>
                            <a:schemeClr val="accent2">
                              <a:lumMod val="75000"/>
                            </a:schemeClr>
                          </a:solidFill>
                          <a:latin typeface="Times New Roman" pitchFamily="18" charset="0"/>
                          <a:cs typeface="Times New Roman" pitchFamily="18" charset="0"/>
                        </a:rPr>
                        <a:t>2</a:t>
                      </a:r>
                      <a:r>
                        <a:rPr lang="en-IN" sz="2200" b="1" dirty="0" smtClean="0">
                          <a:solidFill>
                            <a:schemeClr val="accent2">
                              <a:lumMod val="75000"/>
                            </a:schemeClr>
                          </a:solidFill>
                          <a:latin typeface="Times New Roman" pitchFamily="18" charset="0"/>
                          <a:cs typeface="Times New Roman" pitchFamily="18" charset="0"/>
                        </a:rPr>
                        <a:t>O</a:t>
                      </a:r>
                      <a:r>
                        <a:rPr lang="en-IN" sz="2200" b="1" baseline="-25000" dirty="0" smtClean="0">
                          <a:solidFill>
                            <a:schemeClr val="accent2">
                              <a:lumMod val="75000"/>
                            </a:schemeClr>
                          </a:solidFill>
                          <a:latin typeface="Times New Roman" pitchFamily="18" charset="0"/>
                          <a:cs typeface="Times New Roman" pitchFamily="18" charset="0"/>
                        </a:rPr>
                        <a:t>4</a:t>
                      </a:r>
                      <a:r>
                        <a:rPr lang="en-US" sz="2200" b="1" dirty="0" smtClean="0">
                          <a:solidFill>
                            <a:schemeClr val="accent2">
                              <a:lumMod val="75000"/>
                            </a:schemeClr>
                          </a:solidFill>
                          <a:latin typeface="Times New Roman" pitchFamily="18" charset="0"/>
                          <a:cs typeface="Times New Roman" pitchFamily="18" charset="0"/>
                        </a:rPr>
                        <a:t>NANOSTRUCTURES </a:t>
                      </a:r>
                      <a:endParaRPr lang="en-US" sz="2200" b="1" dirty="0">
                        <a:solidFill>
                          <a:schemeClr val="accent2">
                            <a:lumMod val="75000"/>
                          </a:schemeClr>
                        </a:solidFill>
                        <a:latin typeface="Times New Roman" pitchFamily="18" charset="0"/>
                        <a:cs typeface="Times New Roman" pitchFamily="18" charset="0"/>
                      </a:endParaRPr>
                    </a:p>
                  </a:txBody>
                  <a:tcPr/>
                </a:tc>
                <a:tc gridSpan="2">
                  <a:txBody>
                    <a:bodyPr/>
                    <a:lstStyle/>
                    <a:p>
                      <a:pPr algn="ctr"/>
                      <a:endParaRPr lang="en-US" sz="2200" dirty="0" smtClean="0">
                        <a:latin typeface="Times New Roman" pitchFamily="18" charset="0"/>
                        <a:cs typeface="Times New Roman" pitchFamily="18" charset="0"/>
                      </a:endParaRPr>
                    </a:p>
                    <a:p>
                      <a:pPr algn="ctr"/>
                      <a:r>
                        <a:rPr lang="en-US" sz="2200" b="1" dirty="0" smtClean="0">
                          <a:solidFill>
                            <a:schemeClr val="accent2">
                              <a:lumMod val="75000"/>
                            </a:schemeClr>
                          </a:solidFill>
                          <a:latin typeface="Times New Roman" pitchFamily="18" charset="0"/>
                          <a:cs typeface="Times New Roman" pitchFamily="18" charset="0"/>
                        </a:rPr>
                        <a:t>SPECIFIC</a:t>
                      </a:r>
                      <a:r>
                        <a:rPr lang="en-US" sz="2200" b="1" baseline="0" dirty="0" smtClean="0">
                          <a:solidFill>
                            <a:schemeClr val="accent2">
                              <a:lumMod val="75000"/>
                            </a:schemeClr>
                          </a:solidFill>
                          <a:latin typeface="Times New Roman" pitchFamily="18" charset="0"/>
                          <a:cs typeface="Times New Roman" pitchFamily="18" charset="0"/>
                        </a:rPr>
                        <a:t> CAPACITANCE </a:t>
                      </a:r>
                      <a:endParaRPr lang="en-US" sz="2200" b="1" dirty="0">
                        <a:solidFill>
                          <a:schemeClr val="accent2">
                            <a:lumMod val="75000"/>
                          </a:schemeClr>
                        </a:solidFill>
                        <a:latin typeface="Times New Roman" pitchFamily="18" charset="0"/>
                        <a:cs typeface="Times New Roman" pitchFamily="18" charset="0"/>
                      </a:endParaRPr>
                    </a:p>
                  </a:txBody>
                  <a:tcPr/>
                </a:tc>
                <a:tc hMerge="1">
                  <a:txBody>
                    <a:bodyPr/>
                    <a:lstStyle/>
                    <a:p>
                      <a:endParaRPr lang="en-US"/>
                    </a:p>
                  </a:txBody>
                  <a:tcPr/>
                </a:tc>
              </a:tr>
              <a:tr h="762000">
                <a:tc>
                  <a:txBody>
                    <a:bodyPr/>
                    <a:lstStyle/>
                    <a:p>
                      <a:pPr algn="ctr"/>
                      <a:r>
                        <a:rPr lang="en-IN" sz="2200" dirty="0" smtClean="0">
                          <a:latin typeface="Times New Roman" pitchFamily="18" charset="0"/>
                          <a:cs typeface="Times New Roman" pitchFamily="18" charset="0"/>
                        </a:rPr>
                        <a:t>   </a:t>
                      </a:r>
                    </a:p>
                    <a:p>
                      <a:pPr algn="ctr"/>
                      <a:r>
                        <a:rPr lang="en-IN" sz="2200" dirty="0" smtClean="0">
                          <a:latin typeface="Times New Roman" pitchFamily="18" charset="0"/>
                          <a:cs typeface="Times New Roman" pitchFamily="18" charset="0"/>
                        </a:rPr>
                        <a:t>NiCo</a:t>
                      </a:r>
                      <a:r>
                        <a:rPr lang="en-IN" sz="2200" baseline="-25000" dirty="0" smtClean="0">
                          <a:latin typeface="Times New Roman" pitchFamily="18" charset="0"/>
                          <a:cs typeface="Times New Roman" pitchFamily="18" charset="0"/>
                        </a:rPr>
                        <a:t>2</a:t>
                      </a:r>
                      <a:r>
                        <a:rPr lang="en-IN" sz="2200" dirty="0" smtClean="0">
                          <a:latin typeface="Times New Roman" pitchFamily="18" charset="0"/>
                          <a:cs typeface="Times New Roman" pitchFamily="18" charset="0"/>
                        </a:rPr>
                        <a:t>O</a:t>
                      </a:r>
                      <a:r>
                        <a:rPr lang="en-IN" sz="2200" baseline="-25000" dirty="0" smtClean="0">
                          <a:latin typeface="Times New Roman" pitchFamily="18" charset="0"/>
                          <a:cs typeface="Times New Roman" pitchFamily="18" charset="0"/>
                        </a:rPr>
                        <a:t>4 </a:t>
                      </a:r>
                      <a:r>
                        <a:rPr lang="en-IN" sz="2200" baseline="0" dirty="0" smtClean="0">
                          <a:latin typeface="Times New Roman" pitchFamily="18" charset="0"/>
                          <a:cs typeface="Times New Roman" pitchFamily="18" charset="0"/>
                        </a:rPr>
                        <a:t> nanoparticle </a:t>
                      </a:r>
                      <a:r>
                        <a:rPr lang="en-IN" sz="2200" dirty="0" smtClean="0">
                          <a:latin typeface="Times New Roman" pitchFamily="18" charset="0"/>
                          <a:cs typeface="Times New Roman" pitchFamily="18" charset="0"/>
                        </a:rPr>
                        <a:t> </a:t>
                      </a:r>
                      <a:endParaRPr lang="en-US" sz="2200" dirty="0">
                        <a:solidFill>
                          <a:schemeClr val="tx1"/>
                        </a:solidFill>
                        <a:latin typeface="Times New Roman" pitchFamily="18" charset="0"/>
                        <a:cs typeface="Times New Roman" pitchFamily="18" charset="0"/>
                      </a:endParaRPr>
                    </a:p>
                  </a:txBody>
                  <a:tcPr/>
                </a:tc>
                <a:tc gridSpan="2">
                  <a:txBody>
                    <a:bodyPr/>
                    <a:lstStyle/>
                    <a:p>
                      <a:pPr algn="ctr"/>
                      <a:endParaRPr lang="en-IN" sz="2200" dirty="0" smtClean="0">
                        <a:latin typeface="Times New Roman" pitchFamily="18" charset="0"/>
                        <a:cs typeface="Times New Roman" pitchFamily="18" charset="0"/>
                      </a:endParaRPr>
                    </a:p>
                    <a:p>
                      <a:pPr algn="ctr"/>
                      <a:r>
                        <a:rPr lang="en-IN" sz="2200" dirty="0" smtClean="0">
                          <a:latin typeface="Times New Roman" pitchFamily="18" charset="0"/>
                          <a:cs typeface="Times New Roman" pitchFamily="18" charset="0"/>
                        </a:rPr>
                        <a:t>   524 F g</a:t>
                      </a:r>
                      <a:r>
                        <a:rPr lang="en-IN" sz="2200" baseline="30000" dirty="0" smtClean="0">
                          <a:latin typeface="Times New Roman" pitchFamily="18" charset="0"/>
                          <a:cs typeface="Times New Roman" pitchFamily="18" charset="0"/>
                        </a:rPr>
                        <a:t>−1</a:t>
                      </a:r>
                      <a:r>
                        <a:rPr lang="en-IN" sz="2200" dirty="0" smtClean="0">
                          <a:latin typeface="Times New Roman" pitchFamily="18" charset="0"/>
                          <a:cs typeface="Times New Roman" pitchFamily="18" charset="0"/>
                        </a:rPr>
                        <a:t> at 0.5 A g</a:t>
                      </a:r>
                      <a:r>
                        <a:rPr lang="en-IN" sz="2200" baseline="30000" dirty="0" smtClean="0">
                          <a:latin typeface="Times New Roman" pitchFamily="18" charset="0"/>
                          <a:cs typeface="Times New Roman" pitchFamily="18" charset="0"/>
                        </a:rPr>
                        <a:t>−1</a:t>
                      </a:r>
                      <a:r>
                        <a:rPr lang="en-IN" sz="2200" dirty="0" smtClean="0">
                          <a:latin typeface="Times New Roman" pitchFamily="18" charset="0"/>
                          <a:cs typeface="Times New Roman" pitchFamily="18" charset="0"/>
                        </a:rPr>
                        <a:t> </a:t>
                      </a:r>
                      <a:endParaRPr lang="en-US" sz="2200" dirty="0">
                        <a:solidFill>
                          <a:schemeClr val="tx1"/>
                        </a:solidFill>
                        <a:latin typeface="Times New Roman" pitchFamily="18" charset="0"/>
                        <a:cs typeface="Times New Roman" pitchFamily="18" charset="0"/>
                      </a:endParaRPr>
                    </a:p>
                  </a:txBody>
                  <a:tcPr/>
                </a:tc>
                <a:tc hMerge="1">
                  <a:txBody>
                    <a:bodyPr/>
                    <a:lstStyle/>
                    <a:p>
                      <a:endParaRPr lang="en-US"/>
                    </a:p>
                  </a:txBody>
                  <a:tcPr/>
                </a:tc>
              </a:tr>
              <a:tr h="762000">
                <a:tc>
                  <a:txBody>
                    <a:bodyPr/>
                    <a:lstStyle/>
                    <a:p>
                      <a:pPr algn="ctr"/>
                      <a:endParaRPr lang="en-IN" sz="2200" dirty="0" smtClean="0">
                        <a:latin typeface="Times New Roman" pitchFamily="18" charset="0"/>
                        <a:cs typeface="Times New Roman" pitchFamily="18" charset="0"/>
                      </a:endParaRPr>
                    </a:p>
                    <a:p>
                      <a:pPr algn="ctr"/>
                      <a:r>
                        <a:rPr lang="en-IN" sz="2200" dirty="0" smtClean="0">
                          <a:latin typeface="Times New Roman" pitchFamily="18" charset="0"/>
                          <a:cs typeface="Times New Roman" pitchFamily="18" charset="0"/>
                        </a:rPr>
                        <a:t>NiCo</a:t>
                      </a:r>
                      <a:r>
                        <a:rPr lang="en-IN" sz="2200" baseline="-25000" dirty="0" smtClean="0">
                          <a:latin typeface="Times New Roman" pitchFamily="18" charset="0"/>
                          <a:cs typeface="Times New Roman" pitchFamily="18" charset="0"/>
                        </a:rPr>
                        <a:t>2</a:t>
                      </a:r>
                      <a:r>
                        <a:rPr lang="en-IN" sz="2200" dirty="0" smtClean="0">
                          <a:latin typeface="Times New Roman" pitchFamily="18" charset="0"/>
                          <a:cs typeface="Times New Roman" pitchFamily="18" charset="0"/>
                        </a:rPr>
                        <a:t>O</a:t>
                      </a:r>
                      <a:r>
                        <a:rPr lang="en-IN" sz="2200" baseline="-25000" dirty="0" smtClean="0">
                          <a:latin typeface="Times New Roman" pitchFamily="18" charset="0"/>
                          <a:cs typeface="Times New Roman" pitchFamily="18" charset="0"/>
                        </a:rPr>
                        <a:t>4 </a:t>
                      </a:r>
                      <a:r>
                        <a:rPr lang="en-IN" sz="2200" baseline="0" dirty="0" smtClean="0">
                          <a:latin typeface="Times New Roman" pitchFamily="18" charset="0"/>
                          <a:cs typeface="Times New Roman" pitchFamily="18" charset="0"/>
                        </a:rPr>
                        <a:t> nanoflakes</a:t>
                      </a:r>
                      <a:endParaRPr lang="en-US" sz="2200" dirty="0" smtClean="0">
                        <a:solidFill>
                          <a:schemeClr val="tx1"/>
                        </a:solidFill>
                        <a:latin typeface="Times New Roman" pitchFamily="18" charset="0"/>
                        <a:cs typeface="Times New Roman" pitchFamily="18" charset="0"/>
                      </a:endParaRPr>
                    </a:p>
                  </a:txBody>
                  <a:tcPr/>
                </a:tc>
                <a:tc gridSpan="2">
                  <a:txBody>
                    <a:bodyPr/>
                    <a:lstStyle/>
                    <a:p>
                      <a:pPr algn="ctr"/>
                      <a:endParaRPr lang="en-IN" sz="2200" dirty="0" smtClean="0">
                        <a:latin typeface="Times New Roman" pitchFamily="18" charset="0"/>
                        <a:cs typeface="Times New Roman" pitchFamily="18" charset="0"/>
                      </a:endParaRPr>
                    </a:p>
                    <a:p>
                      <a:pPr algn="ctr"/>
                      <a:r>
                        <a:rPr lang="en-IN" sz="2200" dirty="0" smtClean="0">
                          <a:latin typeface="Times New Roman" pitchFamily="18" charset="0"/>
                          <a:cs typeface="Times New Roman" pitchFamily="18" charset="0"/>
                        </a:rPr>
                        <a:t>844 F g</a:t>
                      </a:r>
                      <a:r>
                        <a:rPr lang="en-IN" sz="2200" baseline="30000" dirty="0" smtClean="0">
                          <a:latin typeface="Times New Roman" pitchFamily="18" charset="0"/>
                          <a:cs typeface="Times New Roman" pitchFamily="18" charset="0"/>
                        </a:rPr>
                        <a:t>-1</a:t>
                      </a:r>
                      <a:r>
                        <a:rPr lang="en-IN" sz="2200" dirty="0" smtClean="0">
                          <a:latin typeface="Times New Roman" pitchFamily="18" charset="0"/>
                          <a:cs typeface="Times New Roman" pitchFamily="18" charset="0"/>
                        </a:rPr>
                        <a:t> at 1 A g</a:t>
                      </a:r>
                      <a:r>
                        <a:rPr lang="en-IN" sz="2200" baseline="30000" dirty="0" smtClean="0">
                          <a:latin typeface="Times New Roman" pitchFamily="18" charset="0"/>
                          <a:cs typeface="Times New Roman" pitchFamily="18" charset="0"/>
                        </a:rPr>
                        <a:t>-1</a:t>
                      </a:r>
                    </a:p>
                  </a:txBody>
                  <a:tcPr/>
                </a:tc>
                <a:tc hMerge="1">
                  <a:txBody>
                    <a:bodyPr/>
                    <a:lstStyle/>
                    <a:p>
                      <a:endParaRPr lang="en-US"/>
                    </a:p>
                  </a:txBody>
                  <a:tcPr/>
                </a:tc>
              </a:tr>
              <a:tr h="762000">
                <a:tc>
                  <a:txBody>
                    <a:bodyPr/>
                    <a:lstStyle/>
                    <a:p>
                      <a:pPr algn="ctr"/>
                      <a:endParaRPr lang="en-US" sz="2200" dirty="0" smtClean="0">
                        <a:solidFill>
                          <a:schemeClr val="tx1"/>
                        </a:solidFill>
                        <a:latin typeface="Times New Roman" pitchFamily="18" charset="0"/>
                        <a:cs typeface="Times New Roman" pitchFamily="18" charset="0"/>
                      </a:endParaRPr>
                    </a:p>
                    <a:p>
                      <a:pPr algn="ctr"/>
                      <a:r>
                        <a:rPr lang="en-IN" sz="2200" dirty="0" smtClean="0">
                          <a:latin typeface="Times New Roman" pitchFamily="18" charset="0"/>
                          <a:cs typeface="Times New Roman" pitchFamily="18" charset="0"/>
                        </a:rPr>
                        <a:t>NiCo</a:t>
                      </a:r>
                      <a:r>
                        <a:rPr lang="en-IN" sz="2200" baseline="-25000" dirty="0" smtClean="0">
                          <a:latin typeface="Times New Roman" pitchFamily="18" charset="0"/>
                          <a:cs typeface="Times New Roman" pitchFamily="18" charset="0"/>
                        </a:rPr>
                        <a:t>2</a:t>
                      </a:r>
                      <a:r>
                        <a:rPr lang="en-IN" sz="2200" dirty="0" smtClean="0">
                          <a:latin typeface="Times New Roman" pitchFamily="18" charset="0"/>
                          <a:cs typeface="Times New Roman" pitchFamily="18" charset="0"/>
                        </a:rPr>
                        <a:t>O</a:t>
                      </a:r>
                      <a:r>
                        <a:rPr lang="en-IN" sz="2200" baseline="-25000" dirty="0" smtClean="0">
                          <a:latin typeface="Times New Roman" pitchFamily="18" charset="0"/>
                          <a:cs typeface="Times New Roman" pitchFamily="18" charset="0"/>
                        </a:rPr>
                        <a:t>4 </a:t>
                      </a:r>
                      <a:r>
                        <a:rPr lang="en-IN" sz="2200" baseline="0" dirty="0" smtClean="0">
                          <a:latin typeface="Times New Roman" pitchFamily="18" charset="0"/>
                          <a:cs typeface="Times New Roman" pitchFamily="18" charset="0"/>
                        </a:rPr>
                        <a:t> </a:t>
                      </a:r>
                      <a:r>
                        <a:rPr lang="en-IN" sz="2200" baseline="0" dirty="0" err="1" smtClean="0">
                          <a:latin typeface="Times New Roman" pitchFamily="18" charset="0"/>
                          <a:cs typeface="Times New Roman" pitchFamily="18" charset="0"/>
                        </a:rPr>
                        <a:t>nanowall</a:t>
                      </a:r>
                      <a:endParaRPr lang="en-US" sz="2200" dirty="0">
                        <a:solidFill>
                          <a:schemeClr val="tx1"/>
                        </a:solidFill>
                        <a:latin typeface="Times New Roman" pitchFamily="18" charset="0"/>
                        <a:cs typeface="Times New Roman" pitchFamily="18" charset="0"/>
                      </a:endParaRPr>
                    </a:p>
                  </a:txBody>
                  <a:tcPr/>
                </a:tc>
                <a:tc gridSpan="2">
                  <a:txBody>
                    <a:bodyPr/>
                    <a:lstStyle/>
                    <a:p>
                      <a:pPr algn="ctr"/>
                      <a:endParaRPr lang="en-US" sz="2200" dirty="0" smtClean="0">
                        <a:solidFill>
                          <a:schemeClr val="tx1"/>
                        </a:solidFill>
                        <a:latin typeface="Times New Roman" pitchFamily="18" charset="0"/>
                        <a:cs typeface="Times New Roman" pitchFamily="18" charset="0"/>
                      </a:endParaRPr>
                    </a:p>
                    <a:p>
                      <a:pPr algn="ctr"/>
                      <a:r>
                        <a:rPr lang="en-IN" sz="2200" dirty="0" smtClean="0">
                          <a:latin typeface="Times New Roman" pitchFamily="18" charset="0"/>
                          <a:cs typeface="Times New Roman" pitchFamily="18" charset="0"/>
                        </a:rPr>
                        <a:t>1225 F g</a:t>
                      </a:r>
                      <a:r>
                        <a:rPr lang="en-IN" sz="2200" baseline="30000" dirty="0" smtClean="0">
                          <a:latin typeface="Times New Roman" pitchFamily="18" charset="0"/>
                          <a:cs typeface="Times New Roman" pitchFamily="18" charset="0"/>
                        </a:rPr>
                        <a:t>-1</a:t>
                      </a:r>
                      <a:r>
                        <a:rPr lang="en-IN" sz="2200" dirty="0" smtClean="0">
                          <a:latin typeface="Times New Roman" pitchFamily="18" charset="0"/>
                          <a:cs typeface="Times New Roman" pitchFamily="18" charset="0"/>
                        </a:rPr>
                        <a:t> at 5 Ag</a:t>
                      </a:r>
                      <a:r>
                        <a:rPr lang="en-IN" sz="2200" baseline="30000" dirty="0" smtClean="0">
                          <a:latin typeface="Times New Roman" pitchFamily="18" charset="0"/>
                          <a:cs typeface="Times New Roman" pitchFamily="18" charset="0"/>
                        </a:rPr>
                        <a:t>-1</a:t>
                      </a:r>
                      <a:endParaRPr lang="en-US" sz="2200" dirty="0">
                        <a:solidFill>
                          <a:schemeClr val="tx1"/>
                        </a:solidFill>
                        <a:latin typeface="Times New Roman" pitchFamily="18" charset="0"/>
                        <a:cs typeface="Times New Roman" pitchFamily="18" charset="0"/>
                      </a:endParaRPr>
                    </a:p>
                  </a:txBody>
                  <a:tcPr/>
                </a:tc>
                <a:tc hMerge="1">
                  <a:txBody>
                    <a:bodyPr/>
                    <a:lstStyle/>
                    <a:p>
                      <a:endParaRPr lang="en-US"/>
                    </a:p>
                  </a:txBody>
                  <a:tcPr/>
                </a:tc>
              </a:tr>
              <a:tr h="314113">
                <a:tc rowSpan="3">
                  <a:txBody>
                    <a:bodyPr/>
                    <a:lstStyle/>
                    <a:p>
                      <a:pPr algn="ctr"/>
                      <a:endParaRPr lang="en-US" sz="2200" dirty="0" smtClean="0">
                        <a:solidFill>
                          <a:schemeClr val="tx1"/>
                        </a:solidFill>
                        <a:latin typeface="Times New Roman" pitchFamily="18" charset="0"/>
                        <a:cs typeface="Times New Roman" pitchFamily="18" charset="0"/>
                      </a:endParaRPr>
                    </a:p>
                    <a:p>
                      <a:pPr algn="ctr"/>
                      <a:r>
                        <a:rPr lang="en-US" sz="2200" b="0" dirty="0" smtClean="0">
                          <a:solidFill>
                            <a:schemeClr val="tx1"/>
                          </a:solidFill>
                          <a:latin typeface="Times New Roman" pitchFamily="18" charset="0"/>
                          <a:cs typeface="Times New Roman" pitchFamily="18" charset="0"/>
                        </a:rPr>
                        <a:t>3D</a:t>
                      </a:r>
                      <a:r>
                        <a:rPr lang="en-US" sz="2200" b="0" baseline="0" dirty="0" smtClean="0">
                          <a:solidFill>
                            <a:schemeClr val="tx1"/>
                          </a:solidFill>
                          <a:latin typeface="Times New Roman" pitchFamily="18" charset="0"/>
                          <a:cs typeface="Times New Roman" pitchFamily="18" charset="0"/>
                        </a:rPr>
                        <a:t> </a:t>
                      </a:r>
                      <a:r>
                        <a:rPr lang="en-US" sz="2200" b="0" dirty="0" smtClean="0">
                          <a:solidFill>
                            <a:schemeClr val="tx1"/>
                          </a:solidFill>
                          <a:latin typeface="Times New Roman" pitchFamily="18" charset="0"/>
                          <a:cs typeface="Times New Roman" pitchFamily="18" charset="0"/>
                        </a:rPr>
                        <a:t>porous </a:t>
                      </a:r>
                      <a:r>
                        <a:rPr lang="en-IN" sz="2200" b="0" dirty="0" smtClean="0">
                          <a:solidFill>
                            <a:schemeClr val="tx1"/>
                          </a:solidFill>
                          <a:latin typeface="Times New Roman" pitchFamily="18" charset="0"/>
                          <a:cs typeface="Times New Roman" pitchFamily="18" charset="0"/>
                        </a:rPr>
                        <a:t>NiCo</a:t>
                      </a:r>
                      <a:r>
                        <a:rPr lang="en-IN" sz="2200" b="0" baseline="-25000" dirty="0" smtClean="0">
                          <a:solidFill>
                            <a:schemeClr val="tx1"/>
                          </a:solidFill>
                          <a:latin typeface="Times New Roman" pitchFamily="18" charset="0"/>
                          <a:cs typeface="Times New Roman" pitchFamily="18" charset="0"/>
                        </a:rPr>
                        <a:t>2</a:t>
                      </a:r>
                      <a:r>
                        <a:rPr lang="en-IN" sz="2200" b="0" dirty="0" smtClean="0">
                          <a:solidFill>
                            <a:schemeClr val="tx1"/>
                          </a:solidFill>
                          <a:latin typeface="Times New Roman" pitchFamily="18" charset="0"/>
                          <a:cs typeface="Times New Roman" pitchFamily="18" charset="0"/>
                        </a:rPr>
                        <a:t>O</a:t>
                      </a:r>
                      <a:r>
                        <a:rPr lang="en-IN" sz="2200" b="0" baseline="-25000" dirty="0" smtClean="0">
                          <a:solidFill>
                            <a:schemeClr val="tx1"/>
                          </a:solidFill>
                          <a:latin typeface="Times New Roman" pitchFamily="18" charset="0"/>
                          <a:cs typeface="Times New Roman" pitchFamily="18" charset="0"/>
                        </a:rPr>
                        <a:t>4</a:t>
                      </a:r>
                      <a:r>
                        <a:rPr lang="en-IN" sz="2200" b="0" dirty="0" smtClean="0">
                          <a:solidFill>
                            <a:schemeClr val="tx1"/>
                          </a:solidFill>
                          <a:latin typeface="Times New Roman" pitchFamily="18" charset="0"/>
                          <a:cs typeface="Times New Roman" pitchFamily="18" charset="0"/>
                        </a:rPr>
                        <a:t> at different</a:t>
                      </a:r>
                      <a:r>
                        <a:rPr lang="en-IN" sz="2200" b="0" baseline="0" dirty="0" smtClean="0">
                          <a:solidFill>
                            <a:schemeClr val="tx1"/>
                          </a:solidFill>
                          <a:latin typeface="Times New Roman" pitchFamily="18" charset="0"/>
                          <a:cs typeface="Times New Roman" pitchFamily="18" charset="0"/>
                        </a:rPr>
                        <a:t> calcinations</a:t>
                      </a:r>
                      <a:endParaRPr lang="en-US" sz="2200" b="0" dirty="0">
                        <a:solidFill>
                          <a:schemeClr val="tx1"/>
                        </a:solidFill>
                        <a:latin typeface="Times New Roman" pitchFamily="18" charset="0"/>
                        <a:cs typeface="Times New Roman" pitchFamily="18" charset="0"/>
                      </a:endParaRPr>
                    </a:p>
                  </a:txBody>
                  <a:tcPr/>
                </a:tc>
                <a:tc>
                  <a:txBody>
                    <a:bodyPr/>
                    <a:lstStyle/>
                    <a:p>
                      <a:pPr algn="ctr"/>
                      <a:r>
                        <a:rPr lang="en-US" sz="2200" dirty="0" smtClean="0">
                          <a:solidFill>
                            <a:schemeClr val="tx1"/>
                          </a:solidFill>
                          <a:latin typeface="Times New Roman" pitchFamily="18" charset="0"/>
                          <a:cs typeface="Times New Roman" pitchFamily="18" charset="0"/>
                        </a:rPr>
                        <a:t>350</a:t>
                      </a:r>
                      <a:r>
                        <a:rPr lang="en-IN" sz="2200" dirty="0" smtClean="0">
                          <a:latin typeface="Times New Roman" pitchFamily="18" charset="0"/>
                          <a:cs typeface="Times New Roman" pitchFamily="18" charset="0"/>
                        </a:rPr>
                        <a:t>˚C </a:t>
                      </a:r>
                      <a:endParaRPr lang="en-US" sz="2200" dirty="0">
                        <a:solidFill>
                          <a:schemeClr val="tx1"/>
                        </a:solidFill>
                        <a:latin typeface="Times New Roman" pitchFamily="18" charset="0"/>
                        <a:cs typeface="Times New Roman" pitchFamily="18" charset="0"/>
                      </a:endParaRPr>
                    </a:p>
                  </a:txBody>
                  <a:tcPr/>
                </a:tc>
                <a:tc>
                  <a:txBody>
                    <a:bodyPr/>
                    <a:lstStyle/>
                    <a:p>
                      <a:pPr algn="l"/>
                      <a:r>
                        <a:rPr lang="en-US" sz="2200" dirty="0" smtClean="0">
                          <a:solidFill>
                            <a:schemeClr val="tx1"/>
                          </a:solidFill>
                          <a:latin typeface="Times New Roman" pitchFamily="18" charset="0"/>
                          <a:cs typeface="Times New Roman" pitchFamily="18" charset="0"/>
                        </a:rPr>
                        <a:t> 512</a:t>
                      </a:r>
                      <a:r>
                        <a:rPr lang="en-US" sz="2200" baseline="0" dirty="0" smtClean="0">
                          <a:solidFill>
                            <a:schemeClr val="tx1"/>
                          </a:solidFill>
                          <a:latin typeface="Times New Roman" pitchFamily="18" charset="0"/>
                          <a:cs typeface="Times New Roman" pitchFamily="18" charset="0"/>
                        </a:rPr>
                        <a:t> </a:t>
                      </a:r>
                      <a:r>
                        <a:rPr lang="en-IN" sz="2200" dirty="0" smtClean="0">
                          <a:latin typeface="Times New Roman" pitchFamily="18" charset="0"/>
                          <a:cs typeface="Times New Roman" pitchFamily="18" charset="0"/>
                        </a:rPr>
                        <a:t>F g</a:t>
                      </a:r>
                      <a:r>
                        <a:rPr lang="en-IN" sz="2200" baseline="30000" dirty="0" smtClean="0">
                          <a:latin typeface="Times New Roman" pitchFamily="18" charset="0"/>
                          <a:cs typeface="Times New Roman" pitchFamily="18" charset="0"/>
                        </a:rPr>
                        <a:t>−1  </a:t>
                      </a:r>
                      <a:r>
                        <a:rPr lang="en-IN" sz="2200" baseline="0" dirty="0" smtClean="0">
                          <a:latin typeface="Times New Roman" pitchFamily="18" charset="0"/>
                          <a:cs typeface="Times New Roman" pitchFamily="18" charset="0"/>
                        </a:rPr>
                        <a:t> at 5 mV/s</a:t>
                      </a:r>
                      <a:endParaRPr lang="en-US" sz="2200" dirty="0">
                        <a:solidFill>
                          <a:schemeClr val="tx1"/>
                        </a:solidFill>
                        <a:latin typeface="Times New Roman" pitchFamily="18" charset="0"/>
                        <a:cs typeface="Times New Roman" pitchFamily="18" charset="0"/>
                      </a:endParaRPr>
                    </a:p>
                  </a:txBody>
                  <a:tcPr/>
                </a:tc>
              </a:tr>
              <a:tr h="314114">
                <a:tc vMerge="1">
                  <a:txBody>
                    <a:bodyPr/>
                    <a:lstStyle/>
                    <a:p>
                      <a:endParaRPr lang="en-US"/>
                    </a:p>
                  </a:txBody>
                  <a:tcPr/>
                </a:tc>
                <a:tc>
                  <a:txBody>
                    <a:bodyPr/>
                    <a:lstStyle/>
                    <a:p>
                      <a:pPr algn="ctr"/>
                      <a:r>
                        <a:rPr lang="en-US" sz="2200" dirty="0" smtClean="0">
                          <a:solidFill>
                            <a:schemeClr val="tx1"/>
                          </a:solidFill>
                          <a:latin typeface="Times New Roman" pitchFamily="18" charset="0"/>
                          <a:cs typeface="Times New Roman" pitchFamily="18" charset="0"/>
                        </a:rPr>
                        <a:t>400</a:t>
                      </a:r>
                      <a:r>
                        <a:rPr lang="en-IN" sz="2200" dirty="0" smtClean="0">
                          <a:latin typeface="Times New Roman" pitchFamily="18" charset="0"/>
                          <a:cs typeface="Times New Roman" pitchFamily="18" charset="0"/>
                        </a:rPr>
                        <a:t>˚C </a:t>
                      </a:r>
                      <a:endParaRPr lang="en-US" sz="2200" dirty="0">
                        <a:solidFill>
                          <a:schemeClr val="tx1"/>
                        </a:solidFill>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dirty="0" smtClean="0">
                          <a:solidFill>
                            <a:schemeClr val="tx1"/>
                          </a:solidFill>
                          <a:latin typeface="Times New Roman" pitchFamily="18" charset="0"/>
                          <a:cs typeface="Times New Roman" pitchFamily="18" charset="0"/>
                        </a:rPr>
                        <a:t>908 </a:t>
                      </a:r>
                      <a:r>
                        <a:rPr lang="en-IN" sz="2200" dirty="0" smtClean="0">
                          <a:latin typeface="Times New Roman" pitchFamily="18" charset="0"/>
                          <a:cs typeface="Times New Roman" pitchFamily="18" charset="0"/>
                        </a:rPr>
                        <a:t>F g</a:t>
                      </a:r>
                      <a:r>
                        <a:rPr lang="en-IN" sz="2200" baseline="30000" dirty="0" smtClean="0">
                          <a:latin typeface="Times New Roman" pitchFamily="18" charset="0"/>
                          <a:cs typeface="Times New Roman" pitchFamily="18" charset="0"/>
                        </a:rPr>
                        <a:t>−1  </a:t>
                      </a:r>
                      <a:r>
                        <a:rPr lang="en-IN" sz="2200" baseline="0" dirty="0" smtClean="0">
                          <a:latin typeface="Times New Roman" pitchFamily="18" charset="0"/>
                          <a:cs typeface="Times New Roman" pitchFamily="18" charset="0"/>
                        </a:rPr>
                        <a:t> at 5 mV/s</a:t>
                      </a:r>
                      <a:endParaRPr lang="en-US" sz="2200" dirty="0" smtClean="0">
                        <a:solidFill>
                          <a:schemeClr val="tx1"/>
                        </a:solidFill>
                        <a:latin typeface="Times New Roman" pitchFamily="18" charset="0"/>
                        <a:cs typeface="Times New Roman" pitchFamily="18" charset="0"/>
                      </a:endParaRPr>
                    </a:p>
                  </a:txBody>
                  <a:tcPr/>
                </a:tc>
              </a:tr>
              <a:tr h="314113">
                <a:tc vMerge="1">
                  <a:txBody>
                    <a:bodyPr/>
                    <a:lstStyle/>
                    <a:p>
                      <a:endParaRPr lang="en-US"/>
                    </a:p>
                  </a:txBody>
                  <a:tcPr/>
                </a:tc>
                <a:tc>
                  <a:txBody>
                    <a:bodyPr/>
                    <a:lstStyle/>
                    <a:p>
                      <a:pPr algn="ctr"/>
                      <a:r>
                        <a:rPr lang="en-US" sz="2200" dirty="0" smtClean="0">
                          <a:solidFill>
                            <a:schemeClr val="tx1"/>
                          </a:solidFill>
                          <a:latin typeface="Times New Roman" pitchFamily="18" charset="0"/>
                          <a:cs typeface="Times New Roman" pitchFamily="18" charset="0"/>
                        </a:rPr>
                        <a:t>500</a:t>
                      </a:r>
                      <a:r>
                        <a:rPr lang="en-IN" sz="2200" dirty="0" smtClean="0">
                          <a:latin typeface="Times New Roman" pitchFamily="18" charset="0"/>
                          <a:cs typeface="Times New Roman" pitchFamily="18" charset="0"/>
                        </a:rPr>
                        <a:t>˚C </a:t>
                      </a:r>
                      <a:endParaRPr lang="en-US" sz="2200" dirty="0">
                        <a:solidFill>
                          <a:schemeClr val="tx1"/>
                        </a:solidFill>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dirty="0" smtClean="0">
                          <a:solidFill>
                            <a:schemeClr val="tx1"/>
                          </a:solidFill>
                          <a:latin typeface="Times New Roman" pitchFamily="18" charset="0"/>
                          <a:cs typeface="Times New Roman" pitchFamily="18" charset="0"/>
                        </a:rPr>
                        <a:t>827 </a:t>
                      </a:r>
                      <a:r>
                        <a:rPr lang="en-IN" sz="2200" dirty="0" smtClean="0">
                          <a:latin typeface="Times New Roman" pitchFamily="18" charset="0"/>
                          <a:cs typeface="Times New Roman" pitchFamily="18" charset="0"/>
                        </a:rPr>
                        <a:t>F g</a:t>
                      </a:r>
                      <a:r>
                        <a:rPr lang="en-IN" sz="2200" baseline="30000" dirty="0" smtClean="0">
                          <a:latin typeface="Times New Roman" pitchFamily="18" charset="0"/>
                          <a:cs typeface="Times New Roman" pitchFamily="18" charset="0"/>
                        </a:rPr>
                        <a:t>−1</a:t>
                      </a:r>
                      <a:r>
                        <a:rPr lang="en-IN" sz="2200" baseline="0" dirty="0" smtClean="0">
                          <a:latin typeface="Times New Roman" pitchFamily="18" charset="0"/>
                          <a:cs typeface="Times New Roman" pitchFamily="18" charset="0"/>
                        </a:rPr>
                        <a:t> at 5 mV/s</a:t>
                      </a:r>
                      <a:endParaRPr lang="en-US" sz="2200" dirty="0" smtClean="0">
                        <a:solidFill>
                          <a:schemeClr val="tx1"/>
                        </a:solidFill>
                        <a:latin typeface="Times New Roman" pitchFamily="18" charset="0"/>
                        <a:cs typeface="Times New Roman" pitchFamily="18" charset="0"/>
                      </a:endParaRPr>
                    </a:p>
                  </a:txBody>
                  <a:tcPr/>
                </a:tc>
              </a:tr>
            </a:tbl>
          </a:graphicData>
        </a:graphic>
      </p:graphicFrame>
      <p:sp>
        <p:nvSpPr>
          <p:cNvPr id="3" name="Footer Placeholder 2"/>
          <p:cNvSpPr>
            <a:spLocks noGrp="1"/>
          </p:cNvSpPr>
          <p:nvPr>
            <p:ph type="ftr" sz="quarter" idx="11"/>
          </p:nvPr>
        </p:nvSpPr>
        <p:spPr>
          <a:xfrm>
            <a:off x="1676400" y="6324600"/>
            <a:ext cx="6629400" cy="396875"/>
          </a:xfrm>
        </p:spPr>
        <p:txBody>
          <a:bodyPr/>
          <a:lstStyle/>
          <a:p>
            <a:r>
              <a:rPr lang="en-US" b="1" i="1" dirty="0" smtClean="0">
                <a:solidFill>
                  <a:srgbClr val="00B050"/>
                </a:solidFill>
                <a:latin typeface="Times New Roman" pitchFamily="18" charset="0"/>
                <a:cs typeface="Times New Roman" pitchFamily="18" charset="0"/>
              </a:rPr>
              <a:t>6th International Conference on Materials science and Engineering, Sep 12-14, 2016 Atlanta USA</a:t>
            </a:r>
            <a:endParaRPr lang="en-US" b="1" i="1" dirty="0">
              <a:solidFill>
                <a:srgbClr val="00B05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referRelativeResize="0"/>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rcRect/>
          <a:stretch>
            <a:fillRect/>
          </a:stretch>
        </p:blipFill>
        <p:spPr bwMode="auto">
          <a:xfrm>
            <a:off x="1219200" y="381000"/>
            <a:ext cx="7010400" cy="5410200"/>
          </a:xfrm>
          <a:prstGeom prst="rect">
            <a:avLst/>
          </a:prstGeom>
          <a:noFill/>
          <a:ln>
            <a:noFill/>
          </a:ln>
        </p:spPr>
      </p:pic>
      <p:sp>
        <p:nvSpPr>
          <p:cNvPr id="5" name="Rectangle 4"/>
          <p:cNvSpPr/>
          <p:nvPr/>
        </p:nvSpPr>
        <p:spPr>
          <a:xfrm>
            <a:off x="0" y="5750004"/>
            <a:ext cx="8686800" cy="338554"/>
          </a:xfrm>
          <a:prstGeom prst="rect">
            <a:avLst/>
          </a:prstGeom>
        </p:spPr>
        <p:txBody>
          <a:bodyPr wrap="square">
            <a:spAutoFit/>
          </a:bodyPr>
          <a:lstStyle/>
          <a:p>
            <a:pPr algn="ctr"/>
            <a:r>
              <a:rPr lang="en-IN" sz="1600" dirty="0" smtClean="0">
                <a:latin typeface="Times New Roman" pitchFamily="18" charset="0"/>
                <a:cs typeface="Times New Roman" pitchFamily="18" charset="0"/>
              </a:rPr>
              <a:t>(</a:t>
            </a:r>
            <a:r>
              <a:rPr lang="en-IN" sz="1600" dirty="0" smtClean="0">
                <a:latin typeface="Times New Roman" pitchFamily="18" charset="0"/>
                <a:cs typeface="Times New Roman" pitchFamily="18" charset="0"/>
              </a:rPr>
              <a:t>a-e) SEM images of NiCo</a:t>
            </a:r>
            <a:r>
              <a:rPr lang="en-IN" sz="1600" baseline="-25000" dirty="0" smtClean="0">
                <a:latin typeface="Times New Roman" pitchFamily="18" charset="0"/>
                <a:cs typeface="Times New Roman" pitchFamily="18" charset="0"/>
              </a:rPr>
              <a:t>2</a:t>
            </a:r>
            <a:r>
              <a:rPr lang="en-IN" sz="1600" dirty="0" smtClean="0">
                <a:latin typeface="Times New Roman" pitchFamily="18" charset="0"/>
                <a:cs typeface="Times New Roman" pitchFamily="18" charset="0"/>
              </a:rPr>
              <a:t>O</a:t>
            </a:r>
            <a:r>
              <a:rPr lang="en-IN" sz="1600" baseline="-25000" dirty="0" smtClean="0">
                <a:latin typeface="Times New Roman" pitchFamily="18" charset="0"/>
                <a:cs typeface="Times New Roman" pitchFamily="18" charset="0"/>
              </a:rPr>
              <a:t>4</a:t>
            </a:r>
            <a:r>
              <a:rPr lang="en-IN" sz="1600" dirty="0" smtClean="0">
                <a:latin typeface="Times New Roman" pitchFamily="18" charset="0"/>
                <a:cs typeface="Times New Roman" pitchFamily="18" charset="0"/>
              </a:rPr>
              <a:t> nanoparticle and the corresponding EDS spectrum</a:t>
            </a:r>
            <a:endParaRPr lang="en-US" sz="1600" dirty="0">
              <a:latin typeface="Times New Roman" pitchFamily="18" charset="0"/>
              <a:cs typeface="Times New Roman" pitchFamily="18" charset="0"/>
            </a:endParaRPr>
          </a:p>
        </p:txBody>
      </p:sp>
      <p:sp>
        <p:nvSpPr>
          <p:cNvPr id="6" name="Footer Placeholder 5"/>
          <p:cNvSpPr>
            <a:spLocks noGrp="1"/>
          </p:cNvSpPr>
          <p:nvPr>
            <p:ph type="ftr" sz="quarter" idx="11"/>
          </p:nvPr>
        </p:nvSpPr>
        <p:spPr>
          <a:xfrm>
            <a:off x="609600" y="6477000"/>
            <a:ext cx="8305800" cy="304800"/>
          </a:xfrm>
        </p:spPr>
        <p:txBody>
          <a:bodyPr/>
          <a:lstStyle/>
          <a:p>
            <a:r>
              <a:rPr lang="en-US" b="1" i="1" dirty="0" smtClean="0">
                <a:solidFill>
                  <a:srgbClr val="00B050"/>
                </a:solidFill>
                <a:latin typeface="Times New Roman" pitchFamily="18" charset="0"/>
                <a:cs typeface="Times New Roman" pitchFamily="18" charset="0"/>
              </a:rPr>
              <a:t>6th International Conference on Materials science and Engineering, Sep 12-14, 2016 Atlanta USA</a:t>
            </a:r>
            <a:endParaRPr lang="en-US" b="1" i="1" dirty="0">
              <a:solidFill>
                <a:srgbClr val="00B05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81000" y="6172200"/>
            <a:ext cx="8001000" cy="549275"/>
          </a:xfrm>
        </p:spPr>
        <p:txBody>
          <a:bodyPr/>
          <a:lstStyle/>
          <a:p>
            <a:r>
              <a:rPr lang="en-US" b="1" i="1" dirty="0" smtClean="0">
                <a:solidFill>
                  <a:srgbClr val="00B050"/>
                </a:solidFill>
              </a:rPr>
              <a:t>6th International Conference on Materials science and Engineering, Sep 12-14, 2016 Atlanta USA</a:t>
            </a:r>
            <a:endParaRPr lang="en-US" b="1" i="1" dirty="0">
              <a:solidFill>
                <a:srgbClr val="00B050"/>
              </a:solidFill>
            </a:endParaRPr>
          </a:p>
        </p:txBody>
      </p:sp>
      <p:pic>
        <p:nvPicPr>
          <p:cNvPr id="3" name="Picture 2"/>
          <p:cNvPicPr preferRelativeResize="0">
            <a:picLocks noChangeArrowheads="1"/>
          </p:cNvPicPr>
          <p:nvPr/>
        </p:nvPicPr>
        <p:blipFill>
          <a:blip r:embed="rId2" cstate="print"/>
          <a:srcRect/>
          <a:stretch>
            <a:fillRect/>
          </a:stretch>
        </p:blipFill>
        <p:spPr bwMode="auto">
          <a:xfrm>
            <a:off x="457200" y="228600"/>
            <a:ext cx="7924800" cy="5334000"/>
          </a:xfrm>
          <a:prstGeom prst="rect">
            <a:avLst/>
          </a:prstGeom>
          <a:noFill/>
          <a:ln w="9525">
            <a:noFill/>
            <a:miter lim="800000"/>
            <a:headEnd/>
            <a:tailEnd/>
          </a:ln>
        </p:spPr>
      </p:pic>
      <p:sp>
        <p:nvSpPr>
          <p:cNvPr id="4" name="Rectangle 3"/>
          <p:cNvSpPr/>
          <p:nvPr/>
        </p:nvSpPr>
        <p:spPr>
          <a:xfrm>
            <a:off x="457200" y="5562599"/>
            <a:ext cx="7848600" cy="646331"/>
          </a:xfrm>
          <a:prstGeom prst="rect">
            <a:avLst/>
          </a:prstGeom>
        </p:spPr>
        <p:txBody>
          <a:bodyPr wrap="square">
            <a:spAutoFit/>
          </a:bodyPr>
          <a:lstStyle/>
          <a:p>
            <a:pPr algn="just"/>
            <a:r>
              <a:rPr lang="en-US" dirty="0" smtClean="0">
                <a:latin typeface="Times New Roman" pitchFamily="18" charset="0"/>
                <a:cs typeface="Times New Roman" pitchFamily="18" charset="0"/>
              </a:rPr>
              <a:t>3D porous </a:t>
            </a:r>
            <a:r>
              <a:rPr lang="en-IN" dirty="0" smtClean="0">
                <a:latin typeface="Times New Roman" pitchFamily="18" charset="0"/>
                <a:cs typeface="Times New Roman" pitchFamily="18" charset="0"/>
              </a:rPr>
              <a:t>NiCo</a:t>
            </a:r>
            <a:r>
              <a:rPr lang="en-IN" baseline="-25000" dirty="0" smtClean="0">
                <a:latin typeface="Times New Roman" pitchFamily="18" charset="0"/>
                <a:cs typeface="Times New Roman" pitchFamily="18" charset="0"/>
              </a:rPr>
              <a:t>2</a:t>
            </a:r>
            <a:r>
              <a:rPr lang="en-IN" dirty="0" smtClean="0">
                <a:latin typeface="Times New Roman" pitchFamily="18" charset="0"/>
                <a:cs typeface="Times New Roman" pitchFamily="18" charset="0"/>
              </a:rPr>
              <a:t>O</a:t>
            </a:r>
            <a:r>
              <a:rPr lang="en-IN" baseline="-25000" dirty="0" smtClean="0">
                <a:latin typeface="Times New Roman" pitchFamily="18" charset="0"/>
                <a:cs typeface="Times New Roman" pitchFamily="18" charset="0"/>
              </a:rPr>
              <a:t>4 </a:t>
            </a:r>
            <a:r>
              <a:rPr lang="en-IN" dirty="0" smtClean="0">
                <a:latin typeface="Times New Roman" pitchFamily="18" charset="0"/>
                <a:cs typeface="Times New Roman" pitchFamily="18" charset="0"/>
              </a:rPr>
              <a:t> at low</a:t>
            </a:r>
            <a:r>
              <a:rPr lang="en-US" dirty="0" smtClean="0">
                <a:latin typeface="Times New Roman" pitchFamily="18" charset="0"/>
                <a:cs typeface="Times New Roman" pitchFamily="18" charset="0"/>
              </a:rPr>
              <a:t> and high  magnification </a:t>
            </a:r>
            <a:r>
              <a:rPr lang="en-US" dirty="0" smtClean="0">
                <a:solidFill>
                  <a:srgbClr val="FF0000"/>
                </a:solidFill>
                <a:latin typeface="Times New Roman" pitchFamily="18" charset="0"/>
                <a:cs typeface="Times New Roman" pitchFamily="18" charset="0"/>
              </a:rPr>
              <a:t>a–b </a:t>
            </a:r>
            <a:r>
              <a:rPr lang="en-US" dirty="0" smtClean="0">
                <a:latin typeface="Times New Roman" pitchFamily="18" charset="0"/>
                <a:cs typeface="Times New Roman" pitchFamily="18" charset="0"/>
              </a:rPr>
              <a:t>NiCo-350, </a:t>
            </a:r>
            <a:r>
              <a:rPr lang="en-US" dirty="0" smtClean="0">
                <a:solidFill>
                  <a:srgbClr val="FF0000"/>
                </a:solidFill>
                <a:latin typeface="Times New Roman" pitchFamily="18" charset="0"/>
                <a:cs typeface="Times New Roman" pitchFamily="18" charset="0"/>
              </a:rPr>
              <a:t>c–d</a:t>
            </a:r>
          </a:p>
          <a:p>
            <a:pPr algn="just"/>
            <a:r>
              <a:rPr lang="en-US" dirty="0" smtClean="0">
                <a:latin typeface="Times New Roman" pitchFamily="18" charset="0"/>
                <a:cs typeface="Times New Roman" pitchFamily="18" charset="0"/>
              </a:rPr>
              <a:t>NiCo-400, and </a:t>
            </a:r>
            <a:r>
              <a:rPr lang="en-US" dirty="0" smtClean="0">
                <a:solidFill>
                  <a:srgbClr val="FF0000"/>
                </a:solidFill>
                <a:latin typeface="Times New Roman" pitchFamily="18" charset="0"/>
                <a:cs typeface="Times New Roman" pitchFamily="18" charset="0"/>
              </a:rPr>
              <a:t>e–f </a:t>
            </a:r>
            <a:r>
              <a:rPr lang="en-US" dirty="0" smtClean="0">
                <a:latin typeface="Times New Roman" pitchFamily="18" charset="0"/>
                <a:cs typeface="Times New Roman" pitchFamily="18" charset="0"/>
              </a:rPr>
              <a:t>NiCo-500</a:t>
            </a:r>
            <a:endParaRPr lang="en-US" dirty="0">
              <a:latin typeface="Times New Roman" pitchFamily="18" charset="0"/>
              <a:cs typeface="Times New Roman"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0" y="0"/>
            <a:ext cx="4572000" cy="5051760"/>
          </a:xfrm>
          <a:prstGeom prst="rect">
            <a:avLst/>
          </a:prstGeom>
          <a:noFill/>
          <a:ln>
            <a:noFill/>
          </a:ln>
        </p:spPr>
      </p:pic>
      <p:pic>
        <p:nvPicPr>
          <p:cNvPr id="3" name="Picture 2"/>
          <p:cNvPicPr preferRelativeResize="0"/>
          <p:nvPr/>
        </p:nvPicPr>
        <p:blipFill>
          <a:blip r:embed="rId3"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4572000" y="30775"/>
            <a:ext cx="4572000" cy="4998425"/>
          </a:xfrm>
          <a:prstGeom prst="rect">
            <a:avLst/>
          </a:prstGeom>
          <a:noFill/>
          <a:ln>
            <a:noFill/>
          </a:ln>
        </p:spPr>
      </p:pic>
      <p:sp>
        <p:nvSpPr>
          <p:cNvPr id="4" name="Rectangle 3"/>
          <p:cNvSpPr/>
          <p:nvPr/>
        </p:nvSpPr>
        <p:spPr>
          <a:xfrm>
            <a:off x="0" y="5181600"/>
            <a:ext cx="4572000" cy="769441"/>
          </a:xfrm>
          <a:prstGeom prst="rect">
            <a:avLst/>
          </a:prstGeom>
        </p:spPr>
        <p:txBody>
          <a:bodyPr>
            <a:spAutoFit/>
          </a:bodyPr>
          <a:lstStyle/>
          <a:p>
            <a:pPr algn="ctr"/>
            <a:r>
              <a:rPr lang="en-IN" sz="2200" dirty="0" smtClean="0">
                <a:latin typeface="Times New Roman" pitchFamily="18" charset="0"/>
                <a:cs typeface="Times New Roman" pitchFamily="18" charset="0"/>
              </a:rPr>
              <a:t>Fig  </a:t>
            </a:r>
            <a:r>
              <a:rPr lang="en-IN" sz="2200" dirty="0" smtClean="0">
                <a:latin typeface="Times New Roman" pitchFamily="18" charset="0"/>
                <a:cs typeface="Times New Roman" pitchFamily="18" charset="0"/>
              </a:rPr>
              <a:t> </a:t>
            </a:r>
            <a:r>
              <a:rPr lang="en-IN" sz="2200" dirty="0" smtClean="0">
                <a:latin typeface="Times New Roman" pitchFamily="18" charset="0"/>
                <a:cs typeface="Times New Roman" pitchFamily="18" charset="0"/>
              </a:rPr>
              <a:t>(a-d) SEM images of NiCo</a:t>
            </a:r>
            <a:r>
              <a:rPr lang="en-IN" sz="2200" baseline="-25000" dirty="0" smtClean="0">
                <a:latin typeface="Times New Roman" pitchFamily="18" charset="0"/>
                <a:cs typeface="Times New Roman" pitchFamily="18" charset="0"/>
              </a:rPr>
              <a:t>2</a:t>
            </a:r>
            <a:r>
              <a:rPr lang="en-IN" sz="2200" dirty="0" smtClean="0">
                <a:latin typeface="Times New Roman" pitchFamily="18" charset="0"/>
                <a:cs typeface="Times New Roman" pitchFamily="18" charset="0"/>
              </a:rPr>
              <a:t>O</a:t>
            </a:r>
            <a:r>
              <a:rPr lang="en-IN" sz="2200" baseline="-25000" dirty="0" smtClean="0">
                <a:latin typeface="Times New Roman" pitchFamily="18" charset="0"/>
                <a:cs typeface="Times New Roman" pitchFamily="18" charset="0"/>
              </a:rPr>
              <a:t>4</a:t>
            </a:r>
            <a:r>
              <a:rPr lang="en-IN" sz="2200" dirty="0" smtClean="0">
                <a:latin typeface="Times New Roman" pitchFamily="18" charset="0"/>
                <a:cs typeface="Times New Roman" pitchFamily="18" charset="0"/>
              </a:rPr>
              <a:t> </a:t>
            </a:r>
            <a:r>
              <a:rPr lang="en-IN" sz="2200" dirty="0" err="1" smtClean="0">
                <a:latin typeface="Times New Roman" pitchFamily="18" charset="0"/>
                <a:cs typeface="Times New Roman" pitchFamily="18" charset="0"/>
              </a:rPr>
              <a:t>nanowall</a:t>
            </a:r>
            <a:r>
              <a:rPr lang="en-IN" sz="2200" dirty="0" smtClean="0">
                <a:latin typeface="Times New Roman" pitchFamily="18" charset="0"/>
                <a:cs typeface="Times New Roman" pitchFamily="18" charset="0"/>
              </a:rPr>
              <a:t> structure</a:t>
            </a:r>
            <a:endParaRPr lang="en-US" sz="2200" dirty="0">
              <a:latin typeface="Times New Roman" pitchFamily="18" charset="0"/>
              <a:cs typeface="Times New Roman" pitchFamily="18" charset="0"/>
            </a:endParaRPr>
          </a:p>
        </p:txBody>
      </p:sp>
      <p:sp>
        <p:nvSpPr>
          <p:cNvPr id="5" name="Rectangle 4"/>
          <p:cNvSpPr/>
          <p:nvPr/>
        </p:nvSpPr>
        <p:spPr>
          <a:xfrm>
            <a:off x="4572000" y="5181600"/>
            <a:ext cx="4572000" cy="769441"/>
          </a:xfrm>
          <a:prstGeom prst="rect">
            <a:avLst/>
          </a:prstGeom>
        </p:spPr>
        <p:txBody>
          <a:bodyPr>
            <a:spAutoFit/>
          </a:bodyPr>
          <a:lstStyle/>
          <a:p>
            <a:pPr algn="ctr"/>
            <a:r>
              <a:rPr lang="en-IN" sz="2200" dirty="0" smtClean="0">
                <a:latin typeface="Times New Roman" pitchFamily="18" charset="0"/>
                <a:cs typeface="Times New Roman" pitchFamily="18" charset="0"/>
              </a:rPr>
              <a:t>Fig </a:t>
            </a:r>
            <a:r>
              <a:rPr lang="en-IN" sz="2200" dirty="0" smtClean="0">
                <a:latin typeface="Times New Roman" pitchFamily="18" charset="0"/>
                <a:cs typeface="Times New Roman" pitchFamily="18" charset="0"/>
              </a:rPr>
              <a:t>(a-d</a:t>
            </a:r>
            <a:r>
              <a:rPr lang="en-IN" sz="2200" dirty="0" smtClean="0">
                <a:latin typeface="Times New Roman" pitchFamily="18" charset="0"/>
                <a:cs typeface="Times New Roman" pitchFamily="18" charset="0"/>
              </a:rPr>
              <a:t>) SEM images of NiCo</a:t>
            </a:r>
            <a:r>
              <a:rPr lang="en-IN" sz="2200" baseline="-25000" dirty="0" smtClean="0">
                <a:latin typeface="Times New Roman" pitchFamily="18" charset="0"/>
                <a:cs typeface="Times New Roman" pitchFamily="18" charset="0"/>
              </a:rPr>
              <a:t>2</a:t>
            </a:r>
            <a:r>
              <a:rPr lang="en-IN" sz="2200" dirty="0" smtClean="0">
                <a:latin typeface="Times New Roman" pitchFamily="18" charset="0"/>
                <a:cs typeface="Times New Roman" pitchFamily="18" charset="0"/>
              </a:rPr>
              <a:t>O</a:t>
            </a:r>
            <a:r>
              <a:rPr lang="en-IN" sz="2200" baseline="-25000" dirty="0" smtClean="0">
                <a:latin typeface="Times New Roman" pitchFamily="18" charset="0"/>
                <a:cs typeface="Times New Roman" pitchFamily="18" charset="0"/>
              </a:rPr>
              <a:t>4</a:t>
            </a:r>
            <a:r>
              <a:rPr lang="en-IN" sz="2200" dirty="0" smtClean="0">
                <a:latin typeface="Times New Roman" pitchFamily="18" charset="0"/>
                <a:cs typeface="Times New Roman" pitchFamily="18" charset="0"/>
              </a:rPr>
              <a:t> nanoflakes structure</a:t>
            </a:r>
            <a:endParaRPr lang="en-US" sz="2200" dirty="0">
              <a:latin typeface="Times New Roman" pitchFamily="18" charset="0"/>
              <a:cs typeface="Times New Roman" pitchFamily="18" charset="0"/>
            </a:endParaRPr>
          </a:p>
        </p:txBody>
      </p:sp>
      <p:sp>
        <p:nvSpPr>
          <p:cNvPr id="6" name="Footer Placeholder 5"/>
          <p:cNvSpPr>
            <a:spLocks noGrp="1"/>
          </p:cNvSpPr>
          <p:nvPr>
            <p:ph type="ftr" sz="quarter" idx="11"/>
          </p:nvPr>
        </p:nvSpPr>
        <p:spPr>
          <a:xfrm>
            <a:off x="838200" y="6324600"/>
            <a:ext cx="7162800" cy="365125"/>
          </a:xfrm>
        </p:spPr>
        <p:txBody>
          <a:bodyPr/>
          <a:lstStyle/>
          <a:p>
            <a:r>
              <a:rPr lang="en-US" b="1" i="1" dirty="0" smtClean="0">
                <a:solidFill>
                  <a:srgbClr val="00B050"/>
                </a:solidFill>
                <a:latin typeface="Times New Roman" pitchFamily="18" charset="0"/>
                <a:cs typeface="Times New Roman" pitchFamily="18" charset="0"/>
              </a:rPr>
              <a:t>6th International Conference on Materials science and Engineering, Sep 12-14, 2016 Atlanta USA</a:t>
            </a:r>
            <a:endParaRPr lang="en-US" b="1" i="1" dirty="0">
              <a:solidFill>
                <a:srgbClr val="00B05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p:cNvPicPr>
          <p:nvPr>
            <p:ph sz="half" idx="1"/>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0" y="0"/>
            <a:ext cx="4495800" cy="5410200"/>
          </a:xfrm>
          <a:prstGeom prst="rect">
            <a:avLst/>
          </a:prstGeom>
          <a:noFill/>
          <a:ln>
            <a:noFill/>
          </a:ln>
        </p:spPr>
      </p:pic>
      <p:sp>
        <p:nvSpPr>
          <p:cNvPr id="9" name="Rectangle 8"/>
          <p:cNvSpPr/>
          <p:nvPr/>
        </p:nvSpPr>
        <p:spPr>
          <a:xfrm>
            <a:off x="0" y="5562600"/>
            <a:ext cx="4572000" cy="584775"/>
          </a:xfrm>
          <a:prstGeom prst="rect">
            <a:avLst/>
          </a:prstGeom>
        </p:spPr>
        <p:txBody>
          <a:bodyPr wrap="square">
            <a:spAutoFit/>
          </a:bodyPr>
          <a:lstStyle/>
          <a:p>
            <a:pPr algn="ctr"/>
            <a:r>
              <a:rPr lang="en-IN" sz="1600" dirty="0" smtClean="0">
                <a:latin typeface="Times New Roman" pitchFamily="18" charset="0"/>
                <a:cs typeface="Times New Roman" pitchFamily="18" charset="0"/>
              </a:rPr>
              <a:t>Fig </a:t>
            </a:r>
            <a:r>
              <a:rPr lang="en-IN" sz="1600" dirty="0" smtClean="0">
                <a:latin typeface="Times New Roman" pitchFamily="18" charset="0"/>
                <a:cs typeface="Times New Roman" pitchFamily="18" charset="0"/>
              </a:rPr>
              <a:t>(a-d) Electrochemical performance of NiCo</a:t>
            </a:r>
            <a:r>
              <a:rPr lang="en-IN" sz="1600" baseline="-25000" dirty="0" smtClean="0">
                <a:latin typeface="Times New Roman" pitchFamily="18" charset="0"/>
                <a:cs typeface="Times New Roman" pitchFamily="18" charset="0"/>
              </a:rPr>
              <a:t>2</a:t>
            </a:r>
            <a:r>
              <a:rPr lang="en-IN" sz="1600" dirty="0" smtClean="0">
                <a:latin typeface="Times New Roman" pitchFamily="18" charset="0"/>
                <a:cs typeface="Times New Roman" pitchFamily="18" charset="0"/>
              </a:rPr>
              <a:t>O</a:t>
            </a:r>
            <a:r>
              <a:rPr lang="en-IN" sz="1600" baseline="-25000" dirty="0" smtClean="0">
                <a:latin typeface="Times New Roman" pitchFamily="18" charset="0"/>
                <a:cs typeface="Times New Roman" pitchFamily="18" charset="0"/>
              </a:rPr>
              <a:t>4</a:t>
            </a:r>
            <a:r>
              <a:rPr lang="en-IN" sz="1600" dirty="0" smtClean="0">
                <a:latin typeface="Times New Roman" pitchFamily="18" charset="0"/>
                <a:cs typeface="Times New Roman" pitchFamily="18" charset="0"/>
              </a:rPr>
              <a:t> nanoparticle calcined at 400˚C and 300 ˚C .</a:t>
            </a:r>
            <a:endParaRPr lang="en-US" sz="1600" dirty="0">
              <a:latin typeface="Times New Roman" pitchFamily="18" charset="0"/>
              <a:cs typeface="Times New Roman" pitchFamily="18" charset="0"/>
            </a:endParaRPr>
          </a:p>
        </p:txBody>
      </p:sp>
      <p:pic>
        <p:nvPicPr>
          <p:cNvPr id="6146" name="Picture 2"/>
          <p:cNvPicPr>
            <a:picLocks noChangeAspect="1" noChangeArrowheads="1"/>
          </p:cNvPicPr>
          <p:nvPr/>
        </p:nvPicPr>
        <p:blipFill>
          <a:blip r:embed="rId3" cstate="print"/>
          <a:srcRect/>
          <a:stretch>
            <a:fillRect/>
          </a:stretch>
        </p:blipFill>
        <p:spPr bwMode="auto">
          <a:xfrm>
            <a:off x="4495800" y="0"/>
            <a:ext cx="4572000" cy="5410200"/>
          </a:xfrm>
          <a:prstGeom prst="rect">
            <a:avLst/>
          </a:prstGeom>
          <a:noFill/>
          <a:ln w="9525">
            <a:noFill/>
            <a:miter lim="800000"/>
            <a:headEnd/>
            <a:tailEnd/>
          </a:ln>
        </p:spPr>
      </p:pic>
      <p:sp>
        <p:nvSpPr>
          <p:cNvPr id="13" name="Rectangle 12"/>
          <p:cNvSpPr/>
          <p:nvPr/>
        </p:nvSpPr>
        <p:spPr>
          <a:xfrm>
            <a:off x="5105400" y="5334001"/>
            <a:ext cx="3886200" cy="1246495"/>
          </a:xfrm>
          <a:prstGeom prst="rect">
            <a:avLst/>
          </a:prstGeom>
        </p:spPr>
        <p:txBody>
          <a:bodyPr wrap="square">
            <a:spAutoFit/>
          </a:bodyPr>
          <a:lstStyle/>
          <a:p>
            <a:pPr algn="just"/>
            <a:r>
              <a:rPr lang="en-US" sz="1500" dirty="0" smtClean="0">
                <a:latin typeface="Times New Roman" pitchFamily="18" charset="0"/>
                <a:cs typeface="Times New Roman" pitchFamily="18" charset="0"/>
              </a:rPr>
              <a:t>Fig </a:t>
            </a:r>
            <a:r>
              <a:rPr lang="en-US" sz="1500" dirty="0" smtClean="0">
                <a:latin typeface="Times New Roman" pitchFamily="18" charset="0"/>
                <a:cs typeface="Times New Roman" pitchFamily="18" charset="0"/>
              </a:rPr>
              <a:t> </a:t>
            </a:r>
            <a:r>
              <a:rPr lang="en-US" sz="1500" dirty="0" smtClean="0">
                <a:latin typeface="Times New Roman" pitchFamily="18" charset="0"/>
                <a:cs typeface="Times New Roman" pitchFamily="18" charset="0"/>
              </a:rPr>
              <a:t>3D porous</a:t>
            </a:r>
            <a:r>
              <a:rPr lang="en-IN" sz="1500" dirty="0" smtClean="0">
                <a:latin typeface="Times New Roman" pitchFamily="18" charset="0"/>
                <a:cs typeface="Times New Roman" pitchFamily="18" charset="0"/>
              </a:rPr>
              <a:t> NiCo</a:t>
            </a:r>
            <a:r>
              <a:rPr lang="en-IN" sz="1500" baseline="-25000" dirty="0" smtClean="0">
                <a:latin typeface="Times New Roman" pitchFamily="18" charset="0"/>
                <a:cs typeface="Times New Roman" pitchFamily="18" charset="0"/>
              </a:rPr>
              <a:t>2</a:t>
            </a:r>
            <a:r>
              <a:rPr lang="en-IN" sz="1500" dirty="0" smtClean="0">
                <a:latin typeface="Times New Roman" pitchFamily="18" charset="0"/>
                <a:cs typeface="Times New Roman" pitchFamily="18" charset="0"/>
              </a:rPr>
              <a:t>O</a:t>
            </a:r>
            <a:r>
              <a:rPr lang="en-IN" sz="1500" baseline="-25000" dirty="0" smtClean="0">
                <a:latin typeface="Times New Roman" pitchFamily="18" charset="0"/>
                <a:cs typeface="Times New Roman" pitchFamily="18" charset="0"/>
              </a:rPr>
              <a:t>4</a:t>
            </a:r>
            <a:r>
              <a:rPr lang="en-US" sz="1500" dirty="0" smtClean="0">
                <a:latin typeface="Times New Roman" pitchFamily="18" charset="0"/>
                <a:cs typeface="Times New Roman" pitchFamily="18" charset="0"/>
              </a:rPr>
              <a:t> (a-c) CV curves recorded at different scan rates (5–100 mV) for the samples calcined at 350, 400 and 500 °C and (d) shows the </a:t>
            </a:r>
            <a:r>
              <a:rPr lang="en-US" sz="1500" dirty="0" err="1" smtClean="0">
                <a:latin typeface="Times New Roman" pitchFamily="18" charset="0"/>
                <a:cs typeface="Times New Roman" pitchFamily="18" charset="0"/>
              </a:rPr>
              <a:t>Randles</a:t>
            </a:r>
            <a:r>
              <a:rPr lang="en-US" sz="1500" dirty="0" smtClean="0">
                <a:latin typeface="Times New Roman" pitchFamily="18" charset="0"/>
                <a:cs typeface="Times New Roman" pitchFamily="18" charset="0"/>
              </a:rPr>
              <a:t> – </a:t>
            </a:r>
            <a:r>
              <a:rPr lang="en-US" sz="1500" dirty="0" err="1" smtClean="0">
                <a:latin typeface="Times New Roman" pitchFamily="18" charset="0"/>
                <a:cs typeface="Times New Roman" pitchFamily="18" charset="0"/>
              </a:rPr>
              <a:t>Sevcik</a:t>
            </a:r>
            <a:r>
              <a:rPr lang="en-US" sz="1500" dirty="0" smtClean="0">
                <a:latin typeface="Times New Roman" pitchFamily="18" charset="0"/>
                <a:cs typeface="Times New Roman" pitchFamily="18" charset="0"/>
              </a:rPr>
              <a:t> plot of the electrode materials</a:t>
            </a:r>
            <a:endParaRPr lang="en-US" sz="1500" dirty="0">
              <a:latin typeface="Times New Roman" pitchFamily="18" charset="0"/>
              <a:cs typeface="Times New Roman" pitchFamily="18" charset="0"/>
            </a:endParaRPr>
          </a:p>
        </p:txBody>
      </p:sp>
      <p:sp>
        <p:nvSpPr>
          <p:cNvPr id="7" name="Footer Placeholder 6"/>
          <p:cNvSpPr>
            <a:spLocks noGrp="1"/>
          </p:cNvSpPr>
          <p:nvPr>
            <p:ph type="ftr" sz="quarter" idx="11"/>
          </p:nvPr>
        </p:nvSpPr>
        <p:spPr>
          <a:xfrm>
            <a:off x="0" y="6477001"/>
            <a:ext cx="8229600" cy="381000"/>
          </a:xfrm>
        </p:spPr>
        <p:txBody>
          <a:bodyPr/>
          <a:lstStyle/>
          <a:p>
            <a:r>
              <a:rPr lang="en-US" b="1" i="1" dirty="0" smtClean="0">
                <a:solidFill>
                  <a:srgbClr val="00B050"/>
                </a:solidFill>
                <a:latin typeface="Times New Roman" pitchFamily="18" charset="0"/>
                <a:cs typeface="Times New Roman" pitchFamily="18" charset="0"/>
              </a:rPr>
              <a:t>6th International Conference on Materials science and Engineering, Sep 12-14, 2016 Atlanta USA</a:t>
            </a:r>
            <a:endParaRPr lang="en-US" b="1" i="1" dirty="0">
              <a:solidFill>
                <a:srgbClr val="00B05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preferRelativeResize="0">
            <a:picLocks noGrp="1" noChangeArrowheads="1"/>
          </p:cNvPicPr>
          <p:nvPr>
            <p:ph sz="half" idx="1"/>
          </p:nvPr>
        </p:nvPicPr>
        <p:blipFill>
          <a:blip r:embed="rId2" cstate="print"/>
          <a:srcRect/>
          <a:stretch>
            <a:fillRect/>
          </a:stretch>
        </p:blipFill>
        <p:spPr bwMode="auto">
          <a:xfrm>
            <a:off x="0" y="76200"/>
            <a:ext cx="4572000" cy="5029200"/>
          </a:xfrm>
          <a:prstGeom prst="rect">
            <a:avLst/>
          </a:prstGeom>
          <a:noFill/>
          <a:ln w="9525">
            <a:noFill/>
            <a:miter lim="800000"/>
            <a:headEnd/>
            <a:tailEnd/>
          </a:ln>
        </p:spPr>
      </p:pic>
      <p:pic>
        <p:nvPicPr>
          <p:cNvPr id="7171" name="Picture 3"/>
          <p:cNvPicPr preferRelativeResize="0">
            <a:picLocks noGrp="1" noChangeArrowheads="1"/>
          </p:cNvPicPr>
          <p:nvPr>
            <p:ph sz="half" idx="2"/>
          </p:nvPr>
        </p:nvPicPr>
        <p:blipFill>
          <a:blip r:embed="rId3" cstate="print"/>
          <a:srcRect/>
          <a:stretch>
            <a:fillRect/>
          </a:stretch>
        </p:blipFill>
        <p:spPr bwMode="auto">
          <a:xfrm>
            <a:off x="4572000" y="76200"/>
            <a:ext cx="4572000" cy="5029200"/>
          </a:xfrm>
          <a:prstGeom prst="rect">
            <a:avLst/>
          </a:prstGeom>
          <a:noFill/>
          <a:ln w="9525">
            <a:noFill/>
            <a:miter lim="800000"/>
            <a:headEnd/>
            <a:tailEnd/>
          </a:ln>
        </p:spPr>
      </p:pic>
      <p:sp>
        <p:nvSpPr>
          <p:cNvPr id="7" name="Rectangle 6"/>
          <p:cNvSpPr/>
          <p:nvPr/>
        </p:nvSpPr>
        <p:spPr>
          <a:xfrm>
            <a:off x="152400" y="5105401"/>
            <a:ext cx="4572000" cy="1569660"/>
          </a:xfrm>
          <a:prstGeom prst="rect">
            <a:avLst/>
          </a:prstGeom>
        </p:spPr>
        <p:txBody>
          <a:bodyPr wrap="square">
            <a:spAutoFit/>
          </a:bodyPr>
          <a:lstStyle/>
          <a:p>
            <a:pPr algn="just"/>
            <a:r>
              <a:rPr lang="en-US" sz="16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NiCo</a:t>
            </a:r>
            <a:r>
              <a:rPr lang="en-US" sz="1600" baseline="-25000" dirty="0" smtClean="0">
                <a:latin typeface="Times New Roman" pitchFamily="18" charset="0"/>
                <a:cs typeface="Times New Roman" pitchFamily="18" charset="0"/>
              </a:rPr>
              <a:t>2</a:t>
            </a:r>
            <a:r>
              <a:rPr lang="en-US" sz="1600" dirty="0" smtClean="0">
                <a:latin typeface="Times New Roman" pitchFamily="18" charset="0"/>
                <a:cs typeface="Times New Roman" pitchFamily="18" charset="0"/>
              </a:rPr>
              <a:t>O</a:t>
            </a:r>
            <a:r>
              <a:rPr lang="en-US" sz="1600" baseline="-25000" dirty="0" smtClean="0">
                <a:latin typeface="Times New Roman" pitchFamily="18" charset="0"/>
                <a:cs typeface="Times New Roman" pitchFamily="18" charset="0"/>
              </a:rPr>
              <a:t>4</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nanowall</a:t>
            </a:r>
            <a:r>
              <a:rPr lang="en-US" sz="1600" dirty="0" smtClean="0">
                <a:latin typeface="Times New Roman" pitchFamily="18" charset="0"/>
                <a:cs typeface="Times New Roman" pitchFamily="18" charset="0"/>
              </a:rPr>
              <a:t> (a) CV curves at various scan rates (b) charge/discharge at various current densities (c) continuous charge/discharge cycles at the constant current density of 20 A g</a:t>
            </a:r>
            <a:r>
              <a:rPr lang="en-US" sz="1600" baseline="30000" dirty="0" smtClean="0">
                <a:latin typeface="Times New Roman" pitchFamily="18" charset="0"/>
                <a:cs typeface="Times New Roman" pitchFamily="18" charset="0"/>
              </a:rPr>
              <a:t>-1</a:t>
            </a:r>
            <a:r>
              <a:rPr lang="en-US" sz="1600" dirty="0" smtClean="0">
                <a:latin typeface="Times New Roman" pitchFamily="18" charset="0"/>
                <a:cs typeface="Times New Roman" pitchFamily="18" charset="0"/>
              </a:rPr>
              <a:t> and (d) the capacitance cycling performance at a constant current density of 20 A g</a:t>
            </a:r>
            <a:r>
              <a:rPr lang="en-US" sz="1600" baseline="30000" dirty="0" smtClean="0">
                <a:latin typeface="Times New Roman" pitchFamily="18" charset="0"/>
                <a:cs typeface="Times New Roman" pitchFamily="18" charset="0"/>
              </a:rPr>
              <a:t>-1</a:t>
            </a:r>
            <a:r>
              <a:rPr lang="en-US" sz="1600" dirty="0" smtClean="0">
                <a:latin typeface="Times New Roman" pitchFamily="18" charset="0"/>
                <a:cs typeface="Times New Roman" pitchFamily="18" charset="0"/>
              </a:rPr>
              <a:t>.</a:t>
            </a:r>
            <a:endParaRPr lang="en-US" sz="1600" dirty="0">
              <a:latin typeface="Times New Roman" pitchFamily="18" charset="0"/>
              <a:cs typeface="Times New Roman" pitchFamily="18" charset="0"/>
            </a:endParaRPr>
          </a:p>
        </p:txBody>
      </p:sp>
      <p:sp>
        <p:nvSpPr>
          <p:cNvPr id="9" name="Rectangle 8"/>
          <p:cNvSpPr/>
          <p:nvPr/>
        </p:nvSpPr>
        <p:spPr>
          <a:xfrm>
            <a:off x="4724400" y="5105400"/>
            <a:ext cx="4419600" cy="1815882"/>
          </a:xfrm>
          <a:prstGeom prst="rect">
            <a:avLst/>
          </a:prstGeom>
        </p:spPr>
        <p:txBody>
          <a:bodyPr wrap="square">
            <a:spAutoFit/>
          </a:bodyPr>
          <a:lstStyle/>
          <a:p>
            <a:pPr algn="just"/>
            <a:r>
              <a:rPr lang="en-US" sz="1600" dirty="0" smtClean="0">
                <a:latin typeface="Times New Roman" pitchFamily="18" charset="0"/>
                <a:cs typeface="Times New Roman" pitchFamily="18" charset="0"/>
              </a:rPr>
              <a:t>NiCo</a:t>
            </a:r>
            <a:r>
              <a:rPr lang="en-US" sz="1600" baseline="-25000" dirty="0" smtClean="0">
                <a:latin typeface="Times New Roman" pitchFamily="18" charset="0"/>
                <a:cs typeface="Times New Roman" pitchFamily="18" charset="0"/>
              </a:rPr>
              <a:t>2</a:t>
            </a:r>
            <a:r>
              <a:rPr lang="en-US" sz="1600" dirty="0" smtClean="0">
                <a:latin typeface="Times New Roman" pitchFamily="18" charset="0"/>
                <a:cs typeface="Times New Roman" pitchFamily="18" charset="0"/>
              </a:rPr>
              <a:t>O</a:t>
            </a:r>
            <a:r>
              <a:rPr lang="en-US" sz="1600" baseline="-25000" dirty="0" smtClean="0">
                <a:latin typeface="Times New Roman" pitchFamily="18" charset="0"/>
                <a:cs typeface="Times New Roman" pitchFamily="18" charset="0"/>
              </a:rPr>
              <a:t>4</a:t>
            </a:r>
            <a:r>
              <a:rPr lang="en-US" sz="16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nanoflakes (a) CV curves at various scan rates (b) charge/ discharge voltage profiles at various current densities (c) continuous charge/discharge cycles at the constant current density of 20 A g</a:t>
            </a:r>
            <a:r>
              <a:rPr lang="en-US" sz="1600" baseline="30000" dirty="0" smtClean="0">
                <a:latin typeface="Times New Roman" pitchFamily="18" charset="0"/>
                <a:cs typeface="Times New Roman" pitchFamily="18" charset="0"/>
              </a:rPr>
              <a:t>-1</a:t>
            </a:r>
            <a:r>
              <a:rPr lang="en-US" sz="1600" dirty="0" smtClean="0">
                <a:latin typeface="Times New Roman" pitchFamily="18" charset="0"/>
                <a:cs typeface="Times New Roman" pitchFamily="18" charset="0"/>
              </a:rPr>
              <a:t> and(d) the capacitance cycling performance at a constant current density of 20Ag</a:t>
            </a:r>
            <a:r>
              <a:rPr lang="en-US" sz="1600" baseline="30000" dirty="0" smtClean="0">
                <a:latin typeface="Times New Roman" pitchFamily="18" charset="0"/>
                <a:cs typeface="Times New Roman" pitchFamily="18" charset="0"/>
              </a:rPr>
              <a:t>-1</a:t>
            </a:r>
            <a:r>
              <a:rPr lang="en-US" sz="1600" dirty="0" smtClean="0">
                <a:latin typeface="Times New Roman" pitchFamily="18" charset="0"/>
                <a:cs typeface="Times New Roman" pitchFamily="18" charset="0"/>
              </a:rPr>
              <a:t>.</a:t>
            </a:r>
            <a:endParaRPr lang="en-US" sz="1600" dirty="0">
              <a:latin typeface="Times New Roman" pitchFamily="18" charset="0"/>
              <a:cs typeface="Times New Roman" pitchFamily="18" charset="0"/>
            </a:endParaRPr>
          </a:p>
        </p:txBody>
      </p:sp>
      <p:sp>
        <p:nvSpPr>
          <p:cNvPr id="6" name="Footer Placeholder 5"/>
          <p:cNvSpPr>
            <a:spLocks noGrp="1"/>
          </p:cNvSpPr>
          <p:nvPr>
            <p:ph type="ftr" sz="quarter" idx="11"/>
          </p:nvPr>
        </p:nvSpPr>
        <p:spPr>
          <a:xfrm>
            <a:off x="1371600" y="6569075"/>
            <a:ext cx="6629400" cy="365125"/>
          </a:xfrm>
        </p:spPr>
        <p:txBody>
          <a:bodyPr/>
          <a:lstStyle/>
          <a:p>
            <a:r>
              <a:rPr lang="en-US" b="1" i="1" dirty="0" smtClean="0">
                <a:solidFill>
                  <a:srgbClr val="00B050"/>
                </a:solidFill>
                <a:latin typeface="Times New Roman" pitchFamily="18" charset="0"/>
                <a:cs typeface="Times New Roman" pitchFamily="18" charset="0"/>
              </a:rPr>
              <a:t>6th International Conference on Materials science and Engineering, Sep 12-14, 2016 Atlanta USA</a:t>
            </a:r>
            <a:endParaRPr lang="en-US" b="1" i="1" dirty="0">
              <a:solidFill>
                <a:srgbClr val="00B05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563562"/>
          </a:xfrm>
        </p:spPr>
        <p:txBody>
          <a:bodyPr>
            <a:normAutofit/>
          </a:bodyPr>
          <a:lstStyle/>
          <a:p>
            <a:r>
              <a:rPr lang="en-IN" sz="2400" b="1" dirty="0" smtClean="0">
                <a:solidFill>
                  <a:schemeClr val="accent2">
                    <a:lumMod val="75000"/>
                  </a:schemeClr>
                </a:solidFill>
                <a:latin typeface="Times New Roman" pitchFamily="18" charset="0"/>
                <a:cs typeface="Times New Roman" pitchFamily="18" charset="0"/>
              </a:rPr>
              <a:t>MnCo</a:t>
            </a:r>
            <a:r>
              <a:rPr lang="en-IN" sz="2400" b="1" baseline="-25000" dirty="0" smtClean="0">
                <a:solidFill>
                  <a:schemeClr val="accent2">
                    <a:lumMod val="75000"/>
                  </a:schemeClr>
                </a:solidFill>
                <a:latin typeface="Times New Roman" pitchFamily="18" charset="0"/>
                <a:cs typeface="Times New Roman" pitchFamily="18" charset="0"/>
              </a:rPr>
              <a:t>2</a:t>
            </a:r>
            <a:r>
              <a:rPr lang="en-IN" sz="2400" b="1" dirty="0" smtClean="0">
                <a:solidFill>
                  <a:schemeClr val="accent2">
                    <a:lumMod val="75000"/>
                  </a:schemeClr>
                </a:solidFill>
                <a:latin typeface="Times New Roman" pitchFamily="18" charset="0"/>
                <a:cs typeface="Times New Roman" pitchFamily="18" charset="0"/>
              </a:rPr>
              <a:t>O</a:t>
            </a:r>
            <a:r>
              <a:rPr lang="en-IN" sz="2400" b="1" baseline="-25000" dirty="0" smtClean="0">
                <a:solidFill>
                  <a:schemeClr val="accent2">
                    <a:lumMod val="75000"/>
                  </a:schemeClr>
                </a:solidFill>
                <a:latin typeface="Times New Roman" pitchFamily="18" charset="0"/>
                <a:cs typeface="Times New Roman" pitchFamily="18" charset="0"/>
              </a:rPr>
              <a:t>4 </a:t>
            </a:r>
            <a:r>
              <a:rPr lang="en-IN" sz="2400" b="1" dirty="0" smtClean="0">
                <a:solidFill>
                  <a:schemeClr val="accent2">
                    <a:lumMod val="75000"/>
                  </a:schemeClr>
                </a:solidFill>
                <a:latin typeface="Times New Roman" pitchFamily="18" charset="0"/>
                <a:cs typeface="Times New Roman" pitchFamily="18" charset="0"/>
              </a:rPr>
              <a:t> ELECTRODE</a:t>
            </a:r>
            <a:endParaRPr lang="en-US" sz="2400" dirty="0"/>
          </a:p>
        </p:txBody>
      </p:sp>
      <p:sp>
        <p:nvSpPr>
          <p:cNvPr id="3" name="Content Placeholder 2"/>
          <p:cNvSpPr>
            <a:spLocks noGrp="1"/>
          </p:cNvSpPr>
          <p:nvPr>
            <p:ph idx="1"/>
          </p:nvPr>
        </p:nvSpPr>
        <p:spPr>
          <a:xfrm>
            <a:off x="304800" y="2057400"/>
            <a:ext cx="8229600" cy="3306763"/>
          </a:xfrm>
        </p:spPr>
        <p:txBody>
          <a:bodyPr>
            <a:normAutofit fontScale="92500"/>
          </a:bodyPr>
          <a:lstStyle/>
          <a:p>
            <a:pPr algn="just">
              <a:buClr>
                <a:schemeClr val="tx2">
                  <a:lumMod val="75000"/>
                </a:schemeClr>
              </a:buClr>
              <a:buFont typeface="Wingdings 2" pitchFamily="18" charset="2"/>
              <a:buChar char=""/>
            </a:pPr>
            <a:r>
              <a:rPr lang="en-IN" sz="2200" dirty="0" smtClean="0">
                <a:latin typeface="Times New Roman" pitchFamily="18" charset="0"/>
                <a:cs typeface="Times New Roman" pitchFamily="18" charset="0"/>
              </a:rPr>
              <a:t>Our group has investigated the electrochemical performance of spinel MnCo</a:t>
            </a:r>
            <a:r>
              <a:rPr lang="en-IN" sz="2200" baseline="-25000" dirty="0" smtClean="0">
                <a:latin typeface="Times New Roman" pitchFamily="18" charset="0"/>
                <a:cs typeface="Times New Roman" pitchFamily="18" charset="0"/>
              </a:rPr>
              <a:t>2</a:t>
            </a:r>
            <a:r>
              <a:rPr lang="en-IN" sz="2200" dirty="0" smtClean="0">
                <a:latin typeface="Times New Roman" pitchFamily="18" charset="0"/>
                <a:cs typeface="Times New Roman" pitchFamily="18" charset="0"/>
              </a:rPr>
              <a:t>O</a:t>
            </a:r>
            <a:r>
              <a:rPr lang="en-IN" sz="2200" baseline="-25000" dirty="0" smtClean="0">
                <a:latin typeface="Times New Roman" pitchFamily="18" charset="0"/>
                <a:cs typeface="Times New Roman" pitchFamily="18" charset="0"/>
              </a:rPr>
              <a:t>4</a:t>
            </a:r>
            <a:r>
              <a:rPr lang="en-IN" sz="2200" dirty="0" smtClean="0">
                <a:latin typeface="Times New Roman" pitchFamily="18" charset="0"/>
                <a:cs typeface="Times New Roman" pitchFamily="18" charset="0"/>
              </a:rPr>
              <a:t> nanostructure. </a:t>
            </a:r>
          </a:p>
          <a:p>
            <a:pPr algn="just">
              <a:buClr>
                <a:schemeClr val="tx2">
                  <a:lumMod val="75000"/>
                </a:schemeClr>
              </a:buClr>
              <a:buFont typeface="Wingdings 2" pitchFamily="18" charset="2"/>
              <a:buChar char=""/>
            </a:pPr>
            <a:r>
              <a:rPr lang="en-IN" sz="2200" dirty="0" smtClean="0">
                <a:latin typeface="Times New Roman" pitchFamily="18" charset="0"/>
                <a:cs typeface="Times New Roman" pitchFamily="18" charset="0"/>
              </a:rPr>
              <a:t>Similar to NiCo</a:t>
            </a:r>
            <a:r>
              <a:rPr lang="en-IN" sz="2200" baseline="-25000" dirty="0" smtClean="0">
                <a:latin typeface="Times New Roman" pitchFamily="18" charset="0"/>
                <a:cs typeface="Times New Roman" pitchFamily="18" charset="0"/>
              </a:rPr>
              <a:t>2</a:t>
            </a:r>
            <a:r>
              <a:rPr lang="en-IN" sz="2200" dirty="0" smtClean="0">
                <a:latin typeface="Times New Roman" pitchFamily="18" charset="0"/>
                <a:cs typeface="Times New Roman" pitchFamily="18" charset="0"/>
              </a:rPr>
              <a:t>O</a:t>
            </a:r>
            <a:r>
              <a:rPr lang="en-IN" sz="2200" baseline="-25000" dirty="0" smtClean="0">
                <a:latin typeface="Times New Roman" pitchFamily="18" charset="0"/>
                <a:cs typeface="Times New Roman" pitchFamily="18" charset="0"/>
              </a:rPr>
              <a:t>4</a:t>
            </a:r>
            <a:r>
              <a:rPr lang="en-IN" sz="2200" dirty="0" smtClean="0">
                <a:latin typeface="Times New Roman" pitchFamily="18" charset="0"/>
                <a:cs typeface="Times New Roman" pitchFamily="18" charset="0"/>
              </a:rPr>
              <a:t> nanostructure , MnCo</a:t>
            </a:r>
            <a:r>
              <a:rPr lang="en-IN" sz="2200" baseline="-25000" dirty="0" smtClean="0">
                <a:latin typeface="Times New Roman" pitchFamily="18" charset="0"/>
                <a:cs typeface="Times New Roman" pitchFamily="18" charset="0"/>
              </a:rPr>
              <a:t>2</a:t>
            </a:r>
            <a:r>
              <a:rPr lang="en-IN" sz="2200" dirty="0" smtClean="0">
                <a:latin typeface="Times New Roman" pitchFamily="18" charset="0"/>
                <a:cs typeface="Times New Roman" pitchFamily="18" charset="0"/>
              </a:rPr>
              <a:t>O</a:t>
            </a:r>
            <a:r>
              <a:rPr lang="en-IN" sz="2200" baseline="-25000" dirty="0" smtClean="0">
                <a:latin typeface="Times New Roman" pitchFamily="18" charset="0"/>
                <a:cs typeface="Times New Roman" pitchFamily="18" charset="0"/>
              </a:rPr>
              <a:t>4 </a:t>
            </a:r>
            <a:r>
              <a:rPr lang="en-IN" sz="2200" dirty="0" smtClean="0">
                <a:latin typeface="Times New Roman" pitchFamily="18" charset="0"/>
                <a:cs typeface="Times New Roman" pitchFamily="18" charset="0"/>
              </a:rPr>
              <a:t>was expected to show higher specific capacitance. </a:t>
            </a:r>
          </a:p>
          <a:p>
            <a:pPr algn="just">
              <a:buClr>
                <a:schemeClr val="tx2">
                  <a:lumMod val="75000"/>
                </a:schemeClr>
              </a:buClr>
              <a:buFont typeface="Wingdings 2" pitchFamily="18" charset="2"/>
              <a:buChar char=""/>
            </a:pPr>
            <a:r>
              <a:rPr lang="en-IN" sz="2200" dirty="0" smtClean="0">
                <a:latin typeface="Times New Roman" pitchFamily="18" charset="0"/>
                <a:cs typeface="Times New Roman" pitchFamily="18" charset="0"/>
              </a:rPr>
              <a:t>An attempt was taken by our group to prepare MnCo</a:t>
            </a:r>
            <a:r>
              <a:rPr lang="en-IN" sz="2200" baseline="-25000" dirty="0" smtClean="0">
                <a:latin typeface="Times New Roman" pitchFamily="18" charset="0"/>
                <a:cs typeface="Times New Roman" pitchFamily="18" charset="0"/>
              </a:rPr>
              <a:t>2</a:t>
            </a:r>
            <a:r>
              <a:rPr lang="en-IN" sz="2200" dirty="0" smtClean="0">
                <a:latin typeface="Times New Roman" pitchFamily="18" charset="0"/>
                <a:cs typeface="Times New Roman" pitchFamily="18" charset="0"/>
              </a:rPr>
              <a:t>O</a:t>
            </a:r>
            <a:r>
              <a:rPr lang="en-IN" sz="2200" baseline="-25000" dirty="0" smtClean="0">
                <a:latin typeface="Times New Roman" pitchFamily="18" charset="0"/>
                <a:cs typeface="Times New Roman" pitchFamily="18" charset="0"/>
              </a:rPr>
              <a:t>4</a:t>
            </a:r>
            <a:r>
              <a:rPr lang="en-IN" sz="2200" dirty="0" smtClean="0">
                <a:latin typeface="Times New Roman" pitchFamily="18" charset="0"/>
                <a:cs typeface="Times New Roman" pitchFamily="18" charset="0"/>
              </a:rPr>
              <a:t> via solvothermal method and calcined at two different temperatures at 300 ˚C and 400˚C. </a:t>
            </a:r>
          </a:p>
          <a:p>
            <a:pPr algn="just">
              <a:buClr>
                <a:schemeClr val="tx2">
                  <a:lumMod val="75000"/>
                </a:schemeClr>
              </a:buClr>
              <a:buFont typeface="Wingdings 2" pitchFamily="18" charset="2"/>
              <a:buChar char=""/>
            </a:pPr>
            <a:r>
              <a:rPr lang="en-IN" sz="2200" dirty="0" smtClean="0">
                <a:latin typeface="Times New Roman" pitchFamily="18" charset="0"/>
                <a:cs typeface="Times New Roman" pitchFamily="18" charset="0"/>
              </a:rPr>
              <a:t>MnCo</a:t>
            </a:r>
            <a:r>
              <a:rPr lang="en-IN" sz="2200" baseline="-25000" dirty="0" smtClean="0">
                <a:latin typeface="Times New Roman" pitchFamily="18" charset="0"/>
                <a:cs typeface="Times New Roman" pitchFamily="18" charset="0"/>
              </a:rPr>
              <a:t>2</a:t>
            </a:r>
            <a:r>
              <a:rPr lang="en-IN" sz="2200" dirty="0" smtClean="0">
                <a:latin typeface="Times New Roman" pitchFamily="18" charset="0"/>
                <a:cs typeface="Times New Roman" pitchFamily="18" charset="0"/>
              </a:rPr>
              <a:t>O</a:t>
            </a:r>
            <a:r>
              <a:rPr lang="en-IN" sz="2200" baseline="-25000" dirty="0" smtClean="0">
                <a:latin typeface="Times New Roman" pitchFamily="18" charset="0"/>
                <a:cs typeface="Times New Roman" pitchFamily="18" charset="0"/>
              </a:rPr>
              <a:t>4  </a:t>
            </a:r>
            <a:r>
              <a:rPr lang="en-IN" sz="2200" dirty="0" smtClean="0">
                <a:latin typeface="Times New Roman" pitchFamily="18" charset="0"/>
                <a:cs typeface="Times New Roman" pitchFamily="18" charset="0"/>
              </a:rPr>
              <a:t>nanostructure resulted a maximum specific capacitance of 189 F g</a:t>
            </a:r>
            <a:r>
              <a:rPr lang="en-IN" sz="2200" baseline="30000" dirty="0" smtClean="0">
                <a:latin typeface="Times New Roman" pitchFamily="18" charset="0"/>
                <a:cs typeface="Times New Roman" pitchFamily="18" charset="0"/>
              </a:rPr>
              <a:t>−1</a:t>
            </a:r>
            <a:r>
              <a:rPr lang="en-IN" sz="2200" dirty="0" smtClean="0">
                <a:latin typeface="Times New Roman" pitchFamily="18" charset="0"/>
                <a:cs typeface="Times New Roman" pitchFamily="18" charset="0"/>
              </a:rPr>
              <a:t> and 346 F g</a:t>
            </a:r>
            <a:r>
              <a:rPr lang="en-IN" sz="2200" baseline="30000" dirty="0" smtClean="0">
                <a:latin typeface="Times New Roman" pitchFamily="18" charset="0"/>
                <a:cs typeface="Times New Roman" pitchFamily="18" charset="0"/>
              </a:rPr>
              <a:t>−1</a:t>
            </a:r>
            <a:r>
              <a:rPr lang="en-IN" sz="2200" dirty="0" smtClean="0">
                <a:latin typeface="Times New Roman" pitchFamily="18" charset="0"/>
                <a:cs typeface="Times New Roman" pitchFamily="18" charset="0"/>
              </a:rPr>
              <a:t> at constant current density of1 A  g</a:t>
            </a:r>
            <a:r>
              <a:rPr lang="en-IN" sz="2200" baseline="30000" dirty="0" smtClean="0">
                <a:latin typeface="Times New Roman" pitchFamily="18" charset="0"/>
                <a:cs typeface="Times New Roman" pitchFamily="18" charset="0"/>
              </a:rPr>
              <a:t>−1</a:t>
            </a:r>
            <a:r>
              <a:rPr lang="en-IN" sz="2200" dirty="0" smtClean="0">
                <a:latin typeface="Times New Roman" pitchFamily="18" charset="0"/>
                <a:cs typeface="Times New Roman" pitchFamily="18" charset="0"/>
              </a:rPr>
              <a:t> for 300 ˚C and 400˚C calcined samples.</a:t>
            </a:r>
            <a:endParaRPr lang="en-US" sz="2200" dirty="0" smtClean="0">
              <a:latin typeface="Times New Roman" pitchFamily="18" charset="0"/>
              <a:cs typeface="Times New Roman" pitchFamily="18" charset="0"/>
            </a:endParaRPr>
          </a:p>
          <a:p>
            <a:endParaRPr lang="en-US" dirty="0"/>
          </a:p>
        </p:txBody>
      </p:sp>
      <p:sp>
        <p:nvSpPr>
          <p:cNvPr id="4" name="Footer Placeholder 3"/>
          <p:cNvSpPr>
            <a:spLocks noGrp="1"/>
          </p:cNvSpPr>
          <p:nvPr>
            <p:ph type="ftr" sz="quarter" idx="11"/>
          </p:nvPr>
        </p:nvSpPr>
        <p:spPr>
          <a:xfrm>
            <a:off x="1066800" y="6356350"/>
            <a:ext cx="6781800" cy="365125"/>
          </a:xfrm>
        </p:spPr>
        <p:txBody>
          <a:bodyPr/>
          <a:lstStyle/>
          <a:p>
            <a:r>
              <a:rPr lang="en-US" b="1" i="1" dirty="0" smtClean="0">
                <a:solidFill>
                  <a:srgbClr val="00B050"/>
                </a:solidFill>
                <a:latin typeface="Times New Roman" pitchFamily="18" charset="0"/>
                <a:cs typeface="Times New Roman" pitchFamily="18" charset="0"/>
              </a:rPr>
              <a:t>6th International Conference on Materials science and Engineering, Sep 12-14, 2016 Atlanta USA</a:t>
            </a:r>
            <a:endParaRPr lang="en-US" b="1" i="1" dirty="0">
              <a:solidFill>
                <a:srgbClr val="00B05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pic>
        <p:nvPicPr>
          <p:cNvPr id="4" name="Content Placeholder 3"/>
          <p:cNvPicPr>
            <a:picLocks noGrp="1"/>
          </p:cNvPicPr>
          <p:nvPr>
            <p:ph idx="1"/>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rcRect/>
          <a:stretch>
            <a:fillRect/>
          </a:stretch>
        </p:blipFill>
        <p:spPr bwMode="auto">
          <a:xfrm>
            <a:off x="76200" y="76200"/>
            <a:ext cx="4038600" cy="5181600"/>
          </a:xfrm>
          <a:prstGeom prst="rect">
            <a:avLst/>
          </a:prstGeom>
          <a:noFill/>
          <a:ln>
            <a:noFill/>
          </a:ln>
        </p:spPr>
      </p:pic>
      <p:sp>
        <p:nvSpPr>
          <p:cNvPr id="5" name="Rectangle 4"/>
          <p:cNvSpPr/>
          <p:nvPr/>
        </p:nvSpPr>
        <p:spPr>
          <a:xfrm>
            <a:off x="0" y="5486401"/>
            <a:ext cx="3886200" cy="830997"/>
          </a:xfrm>
          <a:prstGeom prst="rect">
            <a:avLst/>
          </a:prstGeom>
        </p:spPr>
        <p:txBody>
          <a:bodyPr wrap="square">
            <a:spAutoFit/>
          </a:bodyPr>
          <a:lstStyle/>
          <a:p>
            <a:pPr algn="ctr"/>
            <a:r>
              <a:rPr lang="en-IN" sz="1600" dirty="0" smtClean="0">
                <a:latin typeface="Times New Roman" pitchFamily="18" charset="0"/>
                <a:cs typeface="Times New Roman" pitchFamily="18" charset="0"/>
              </a:rPr>
              <a:t>Fig 14 (a-e) SEM images of MnCo</a:t>
            </a:r>
            <a:r>
              <a:rPr lang="en-IN" sz="1600" baseline="-25000" dirty="0" smtClean="0">
                <a:latin typeface="Times New Roman" pitchFamily="18" charset="0"/>
                <a:cs typeface="Times New Roman" pitchFamily="18" charset="0"/>
              </a:rPr>
              <a:t>2</a:t>
            </a:r>
            <a:r>
              <a:rPr lang="en-IN" sz="1600" dirty="0" smtClean="0">
                <a:latin typeface="Times New Roman" pitchFamily="18" charset="0"/>
                <a:cs typeface="Times New Roman" pitchFamily="18" charset="0"/>
              </a:rPr>
              <a:t>O</a:t>
            </a:r>
            <a:r>
              <a:rPr lang="en-IN" sz="1600" baseline="-25000" dirty="0" smtClean="0">
                <a:latin typeface="Times New Roman" pitchFamily="18" charset="0"/>
                <a:cs typeface="Times New Roman" pitchFamily="18" charset="0"/>
              </a:rPr>
              <a:t>4</a:t>
            </a:r>
            <a:r>
              <a:rPr lang="en-IN" sz="1600" dirty="0" smtClean="0">
                <a:latin typeface="Times New Roman" pitchFamily="18" charset="0"/>
                <a:cs typeface="Times New Roman" pitchFamily="18" charset="0"/>
              </a:rPr>
              <a:t> nanostructures and the corresponding EDS spectrum</a:t>
            </a:r>
            <a:endParaRPr lang="en-US" sz="1600" dirty="0">
              <a:latin typeface="Times New Roman" pitchFamily="18" charset="0"/>
              <a:cs typeface="Times New Roman" pitchFamily="18" charset="0"/>
            </a:endParaRPr>
          </a:p>
        </p:txBody>
      </p:sp>
      <p:pic>
        <p:nvPicPr>
          <p:cNvPr id="8194" name="Picture 2"/>
          <p:cNvPicPr>
            <a:picLocks noChangeAspect="1" noChangeArrowheads="1"/>
          </p:cNvPicPr>
          <p:nvPr/>
        </p:nvPicPr>
        <p:blipFill>
          <a:blip r:embed="rId3" cstate="print"/>
          <a:srcRect/>
          <a:stretch>
            <a:fillRect/>
          </a:stretch>
        </p:blipFill>
        <p:spPr bwMode="auto">
          <a:xfrm>
            <a:off x="4114800" y="0"/>
            <a:ext cx="4953000" cy="3124200"/>
          </a:xfrm>
          <a:prstGeom prst="rect">
            <a:avLst/>
          </a:prstGeom>
          <a:noFill/>
          <a:ln w="9525">
            <a:noFill/>
            <a:miter lim="800000"/>
            <a:headEnd/>
            <a:tailEnd/>
          </a:ln>
        </p:spPr>
      </p:pic>
      <p:sp>
        <p:nvSpPr>
          <p:cNvPr id="9" name="Rectangle 8"/>
          <p:cNvSpPr/>
          <p:nvPr/>
        </p:nvSpPr>
        <p:spPr>
          <a:xfrm>
            <a:off x="4191000" y="3276600"/>
            <a:ext cx="4572000" cy="584775"/>
          </a:xfrm>
          <a:prstGeom prst="rect">
            <a:avLst/>
          </a:prstGeom>
        </p:spPr>
        <p:txBody>
          <a:bodyPr>
            <a:spAutoFit/>
          </a:bodyPr>
          <a:lstStyle/>
          <a:p>
            <a:pPr algn="just"/>
            <a:r>
              <a:rPr lang="en-US" sz="1600" dirty="0" smtClean="0">
                <a:latin typeface="Times New Roman" pitchFamily="18" charset="0"/>
                <a:cs typeface="Times New Roman" pitchFamily="18" charset="0"/>
              </a:rPr>
              <a:t>Fig (15) CV curves of MnCo2O4 calcined at  300 °C (a) and at 400 °C (b)</a:t>
            </a:r>
            <a:endParaRPr lang="en-US" sz="1600" dirty="0">
              <a:latin typeface="Times New Roman" pitchFamily="18" charset="0"/>
              <a:cs typeface="Times New Roman" pitchFamily="18" charset="0"/>
            </a:endParaRPr>
          </a:p>
        </p:txBody>
      </p:sp>
      <p:pic>
        <p:nvPicPr>
          <p:cNvPr id="8195" name="Picture 3"/>
          <p:cNvPicPr>
            <a:picLocks noChangeAspect="1" noChangeArrowheads="1"/>
          </p:cNvPicPr>
          <p:nvPr/>
        </p:nvPicPr>
        <p:blipFill>
          <a:blip r:embed="rId4" cstate="print"/>
          <a:srcRect/>
          <a:stretch>
            <a:fillRect/>
          </a:stretch>
        </p:blipFill>
        <p:spPr bwMode="auto">
          <a:xfrm>
            <a:off x="4191000" y="3886200"/>
            <a:ext cx="4953000" cy="2286000"/>
          </a:xfrm>
          <a:prstGeom prst="rect">
            <a:avLst/>
          </a:prstGeom>
          <a:noFill/>
          <a:ln w="9525">
            <a:noFill/>
            <a:miter lim="800000"/>
            <a:headEnd/>
            <a:tailEnd/>
          </a:ln>
        </p:spPr>
      </p:pic>
      <p:sp>
        <p:nvSpPr>
          <p:cNvPr id="11" name="Rectangle 10"/>
          <p:cNvSpPr/>
          <p:nvPr/>
        </p:nvSpPr>
        <p:spPr>
          <a:xfrm>
            <a:off x="4267200" y="6273225"/>
            <a:ext cx="4572000" cy="584775"/>
          </a:xfrm>
          <a:prstGeom prst="rect">
            <a:avLst/>
          </a:prstGeom>
        </p:spPr>
        <p:txBody>
          <a:bodyPr>
            <a:spAutoFit/>
          </a:bodyPr>
          <a:lstStyle/>
          <a:p>
            <a:pPr algn="just"/>
            <a:r>
              <a:rPr lang="en-US" sz="1600" dirty="0" smtClean="0">
                <a:latin typeface="Times New Roman" pitchFamily="18" charset="0"/>
                <a:cs typeface="Times New Roman" pitchFamily="18" charset="0"/>
              </a:rPr>
              <a:t>Fig (16) Charge/discharge curves of MnCo2O4 calcined at 300 °C (a) and at 400 °C (b)</a:t>
            </a:r>
            <a:endParaRPr lang="en-US" sz="1600" dirty="0">
              <a:latin typeface="Times New Roman" pitchFamily="18" charset="0"/>
              <a:cs typeface="Times New Roman" pitchFamily="18" charset="0"/>
            </a:endParaRPr>
          </a:p>
        </p:txBody>
      </p:sp>
      <p:sp>
        <p:nvSpPr>
          <p:cNvPr id="10" name="Footer Placeholder 9"/>
          <p:cNvSpPr>
            <a:spLocks noGrp="1"/>
          </p:cNvSpPr>
          <p:nvPr>
            <p:ph type="ftr" sz="quarter" idx="11"/>
          </p:nvPr>
        </p:nvSpPr>
        <p:spPr>
          <a:xfrm>
            <a:off x="0" y="6492875"/>
            <a:ext cx="4038600" cy="365125"/>
          </a:xfrm>
        </p:spPr>
        <p:txBody>
          <a:bodyPr/>
          <a:lstStyle/>
          <a:p>
            <a:r>
              <a:rPr lang="en-US" b="1" i="1" dirty="0" smtClean="0">
                <a:solidFill>
                  <a:srgbClr val="00B050"/>
                </a:solidFill>
                <a:latin typeface="Times New Roman" pitchFamily="18" charset="0"/>
                <a:cs typeface="Times New Roman" pitchFamily="18" charset="0"/>
              </a:rPr>
              <a:t>6th International Conference on Materials science and Engineering, Sep 12-14, 2016 Atlanta USA</a:t>
            </a:r>
            <a:endParaRPr lang="en-US" b="1" i="1" dirty="0">
              <a:solidFill>
                <a:srgbClr val="00B05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655638"/>
          </a:xfrm>
        </p:spPr>
        <p:txBody>
          <a:bodyPr>
            <a:normAutofit/>
          </a:bodyPr>
          <a:lstStyle/>
          <a:p>
            <a:r>
              <a:rPr lang="en-US" sz="2400" b="1" dirty="0" smtClean="0">
                <a:solidFill>
                  <a:schemeClr val="accent2">
                    <a:lumMod val="75000"/>
                  </a:schemeClr>
                </a:solidFill>
                <a:latin typeface="Times New Roman" pitchFamily="18" charset="0"/>
                <a:cs typeface="Times New Roman" pitchFamily="18" charset="0"/>
              </a:rPr>
              <a:t>CoMoO</a:t>
            </a:r>
            <a:r>
              <a:rPr lang="en-US" sz="2400" b="1" baseline="-25000" dirty="0" smtClean="0">
                <a:solidFill>
                  <a:schemeClr val="accent2">
                    <a:lumMod val="75000"/>
                  </a:schemeClr>
                </a:solidFill>
                <a:latin typeface="Times New Roman" pitchFamily="18" charset="0"/>
                <a:cs typeface="Times New Roman" pitchFamily="18" charset="0"/>
              </a:rPr>
              <a:t>4 </a:t>
            </a:r>
            <a:r>
              <a:rPr lang="en-US" sz="2400" b="1" dirty="0" smtClean="0">
                <a:solidFill>
                  <a:schemeClr val="accent2">
                    <a:lumMod val="75000"/>
                  </a:schemeClr>
                </a:solidFill>
                <a:latin typeface="Times New Roman" pitchFamily="18" charset="0"/>
                <a:cs typeface="Times New Roman" pitchFamily="18" charset="0"/>
              </a:rPr>
              <a:t>ELECTRODE</a:t>
            </a:r>
            <a:endParaRPr lang="en-US" sz="2400" b="1" dirty="0">
              <a:solidFill>
                <a:schemeClr val="accent2">
                  <a:lumMod val="75000"/>
                </a:schemeClr>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990600"/>
            <a:ext cx="8229600" cy="5486400"/>
          </a:xfrm>
        </p:spPr>
        <p:txBody>
          <a:bodyPr>
            <a:normAutofit/>
          </a:bodyPr>
          <a:lstStyle/>
          <a:p>
            <a:pPr algn="just">
              <a:buClr>
                <a:schemeClr val="tx2">
                  <a:lumMod val="75000"/>
                </a:schemeClr>
              </a:buClr>
              <a:buFont typeface="Wingdings 2" pitchFamily="18" charset="2"/>
              <a:buChar char=""/>
            </a:pPr>
            <a:r>
              <a:rPr lang="en-US" sz="2200" dirty="0" smtClean="0">
                <a:latin typeface="Times New Roman" pitchFamily="18" charset="0"/>
                <a:cs typeface="Times New Roman" pitchFamily="18" charset="0"/>
              </a:rPr>
              <a:t>Electrochemical performance of </a:t>
            </a:r>
            <a:r>
              <a:rPr lang="en-US" sz="2200" dirty="0" err="1" smtClean="0">
                <a:latin typeface="Times New Roman" pitchFamily="18" charset="0"/>
                <a:cs typeface="Times New Roman" pitchFamily="18" charset="0"/>
              </a:rPr>
              <a:t>molybdate</a:t>
            </a:r>
            <a:r>
              <a:rPr lang="en-US" sz="2200" dirty="0" smtClean="0">
                <a:latin typeface="Times New Roman" pitchFamily="18" charset="0"/>
                <a:cs typeface="Times New Roman" pitchFamily="18" charset="0"/>
              </a:rPr>
              <a:t> nanostructure provoked to study </a:t>
            </a:r>
            <a:r>
              <a:rPr lang="en-US" sz="2000" dirty="0" smtClean="0">
                <a:latin typeface="Times New Roman" pitchFamily="18" charset="0"/>
                <a:cs typeface="Times New Roman" pitchFamily="18" charset="0"/>
              </a:rPr>
              <a:t>CoMoO</a:t>
            </a:r>
            <a:r>
              <a:rPr lang="en-US" sz="2000" baseline="-25000" dirty="0" smtClean="0">
                <a:latin typeface="Times New Roman" pitchFamily="18" charset="0"/>
                <a:cs typeface="Times New Roman" pitchFamily="18" charset="0"/>
              </a:rPr>
              <a:t>4</a:t>
            </a:r>
            <a:r>
              <a:rPr lang="en-US" sz="2000" b="1" baseline="-25000" dirty="0" smtClean="0">
                <a:solidFill>
                  <a:schemeClr val="accent2">
                    <a:lumMod val="75000"/>
                  </a:schemeClr>
                </a:solidFill>
                <a:latin typeface="Times New Roman" pitchFamily="18" charset="0"/>
                <a:cs typeface="Times New Roman" pitchFamily="18" charset="0"/>
              </a:rPr>
              <a:t> </a:t>
            </a:r>
            <a:r>
              <a:rPr lang="en-US" sz="2000" dirty="0" smtClean="0">
                <a:latin typeface="Times New Roman" pitchFamily="18" charset="0"/>
                <a:cs typeface="Times New Roman" pitchFamily="18" charset="0"/>
              </a:rPr>
              <a:t> </a:t>
            </a:r>
            <a:r>
              <a:rPr lang="en-US" sz="2200" dirty="0" smtClean="0">
                <a:latin typeface="Times New Roman" pitchFamily="18" charset="0"/>
                <a:cs typeface="Times New Roman" pitchFamily="18" charset="0"/>
              </a:rPr>
              <a:t>supercapacitive  nature. </a:t>
            </a:r>
          </a:p>
          <a:p>
            <a:pPr algn="just">
              <a:buClr>
                <a:schemeClr val="tx2">
                  <a:lumMod val="75000"/>
                </a:schemeClr>
              </a:buClr>
              <a:buFont typeface="Wingdings 2" pitchFamily="18" charset="2"/>
              <a:buChar char=""/>
            </a:pPr>
            <a:r>
              <a:rPr lang="en-US" sz="2200" dirty="0" smtClean="0">
                <a:latin typeface="Times New Roman" pitchFamily="18" charset="0"/>
                <a:cs typeface="Times New Roman" pitchFamily="18" charset="0"/>
              </a:rPr>
              <a:t>Mai et al. reported CoMoO</a:t>
            </a:r>
            <a:r>
              <a:rPr lang="en-US" sz="2200" baseline="-25000" dirty="0" smtClean="0">
                <a:latin typeface="Times New Roman" pitchFamily="18" charset="0"/>
                <a:cs typeface="Times New Roman" pitchFamily="18" charset="0"/>
              </a:rPr>
              <a:t>4</a:t>
            </a:r>
            <a:r>
              <a:rPr lang="en-US" sz="2200" dirty="0" smtClean="0">
                <a:latin typeface="Times New Roman" pitchFamily="18" charset="0"/>
                <a:cs typeface="Times New Roman" pitchFamily="18" charset="0"/>
              </a:rPr>
              <a:t> nanowires with a specific capacitance 62.8 F g</a:t>
            </a:r>
            <a:r>
              <a:rPr lang="en-US" sz="2200" baseline="30000" dirty="0" smtClean="0">
                <a:latin typeface="Times New Roman" pitchFamily="18" charset="0"/>
                <a:cs typeface="Times New Roman" pitchFamily="18" charset="0"/>
              </a:rPr>
              <a:t>-1</a:t>
            </a:r>
          </a:p>
          <a:p>
            <a:pPr algn="just">
              <a:buClr>
                <a:schemeClr val="tx2">
                  <a:lumMod val="75000"/>
                </a:schemeClr>
              </a:buClr>
              <a:buFont typeface="Wingdings 2" pitchFamily="18" charset="2"/>
              <a:buChar char=""/>
            </a:pPr>
            <a:r>
              <a:rPr lang="en-US" sz="2200" dirty="0" smtClean="0">
                <a:latin typeface="Times New Roman" pitchFamily="18" charset="0"/>
                <a:cs typeface="Times New Roman" pitchFamily="18" charset="0"/>
              </a:rPr>
              <a:t>Xia et al. reported CoMoO</a:t>
            </a:r>
            <a:r>
              <a:rPr lang="en-US" sz="2200" baseline="-25000" dirty="0" smtClean="0">
                <a:latin typeface="Times New Roman" pitchFamily="18" charset="0"/>
                <a:cs typeface="Times New Roman" pitchFamily="18" charset="0"/>
              </a:rPr>
              <a:t>4</a:t>
            </a:r>
            <a:r>
              <a:rPr lang="en-US" sz="2200" dirty="0" smtClean="0">
                <a:latin typeface="Times New Roman" pitchFamily="18" charset="0"/>
                <a:cs typeface="Times New Roman" pitchFamily="18" charset="0"/>
              </a:rPr>
              <a:t> nanoparticles with a specific capacitance of 72 F g</a:t>
            </a:r>
            <a:r>
              <a:rPr lang="en-US" sz="2200" baseline="30000" dirty="0" smtClean="0">
                <a:latin typeface="Times New Roman" pitchFamily="18" charset="0"/>
                <a:cs typeface="Times New Roman" pitchFamily="18" charset="0"/>
              </a:rPr>
              <a:t>-1</a:t>
            </a:r>
            <a:r>
              <a:rPr lang="en-US" sz="2200" dirty="0" smtClean="0">
                <a:latin typeface="Times New Roman" pitchFamily="18" charset="0"/>
                <a:cs typeface="Times New Roman" pitchFamily="18" charset="0"/>
              </a:rPr>
              <a:t>.</a:t>
            </a:r>
            <a:endParaRPr lang="en-US" sz="2200" baseline="30000" dirty="0" smtClean="0">
              <a:latin typeface="Times New Roman" pitchFamily="18" charset="0"/>
              <a:cs typeface="Times New Roman" pitchFamily="18" charset="0"/>
            </a:endParaRPr>
          </a:p>
          <a:p>
            <a:pPr algn="just">
              <a:buClr>
                <a:schemeClr val="tx2">
                  <a:lumMod val="75000"/>
                </a:schemeClr>
              </a:buClr>
              <a:buFont typeface="Wingdings 2" pitchFamily="18" charset="2"/>
              <a:buChar char=""/>
            </a:pPr>
            <a:r>
              <a:rPr lang="en-US" sz="2200" dirty="0" smtClean="0">
                <a:latin typeface="Times New Roman" pitchFamily="18" charset="0"/>
                <a:cs typeface="Times New Roman" pitchFamily="18" charset="0"/>
              </a:rPr>
              <a:t>Veerasubramani et al reported CoMoO</a:t>
            </a:r>
            <a:r>
              <a:rPr lang="en-US" sz="2200" baseline="-25000" dirty="0" smtClean="0">
                <a:latin typeface="Times New Roman" pitchFamily="18" charset="0"/>
                <a:cs typeface="Times New Roman" pitchFamily="18" charset="0"/>
              </a:rPr>
              <a:t>4</a:t>
            </a:r>
            <a:r>
              <a:rPr lang="en-US" sz="2200" dirty="0" smtClean="0">
                <a:latin typeface="Times New Roman" pitchFamily="18" charset="0"/>
                <a:cs typeface="Times New Roman" pitchFamily="18" charset="0"/>
              </a:rPr>
              <a:t> nanostructures with a maximum specific capacitance of 133 F g</a:t>
            </a:r>
            <a:r>
              <a:rPr lang="en-US" sz="2200" baseline="30000" dirty="0" smtClean="0">
                <a:latin typeface="Times New Roman" pitchFamily="18" charset="0"/>
                <a:cs typeface="Times New Roman" pitchFamily="18" charset="0"/>
              </a:rPr>
              <a:t>-1</a:t>
            </a:r>
            <a:r>
              <a:rPr lang="en-US" sz="2200" dirty="0" smtClean="0">
                <a:latin typeface="Times New Roman" pitchFamily="18" charset="0"/>
                <a:cs typeface="Times New Roman" pitchFamily="18" charset="0"/>
              </a:rPr>
              <a:t>. </a:t>
            </a:r>
          </a:p>
          <a:p>
            <a:pPr algn="just">
              <a:buClr>
                <a:schemeClr val="tx2">
                  <a:lumMod val="75000"/>
                </a:schemeClr>
              </a:buClr>
              <a:buFont typeface="Wingdings 2" pitchFamily="18" charset="2"/>
              <a:buChar char=""/>
            </a:pPr>
            <a:r>
              <a:rPr lang="en-US" sz="2200" dirty="0" smtClean="0">
                <a:latin typeface="Times New Roman" pitchFamily="18" charset="0"/>
                <a:cs typeface="Times New Roman" pitchFamily="18" charset="0"/>
              </a:rPr>
              <a:t>Our group has been developed the direct growth of CoMoO</a:t>
            </a:r>
            <a:r>
              <a:rPr lang="en-US" sz="2200" baseline="-25000" dirty="0" smtClean="0">
                <a:latin typeface="Times New Roman" pitchFamily="18" charset="0"/>
                <a:cs typeface="Times New Roman" pitchFamily="18" charset="0"/>
              </a:rPr>
              <a:t>4</a:t>
            </a:r>
            <a:r>
              <a:rPr lang="en-US" sz="2200" dirty="0" smtClean="0">
                <a:latin typeface="Times New Roman" pitchFamily="18" charset="0"/>
                <a:cs typeface="Times New Roman" pitchFamily="18" charset="0"/>
              </a:rPr>
              <a:t>nanoflakes on carbon fiber cloth. A symmetric supercapacitor was fabricated using this electrode as both positive and negative electrode.</a:t>
            </a:r>
          </a:p>
          <a:p>
            <a:pPr algn="just">
              <a:buClr>
                <a:schemeClr val="tx2">
                  <a:lumMod val="75000"/>
                </a:schemeClr>
              </a:buClr>
              <a:buFont typeface="Wingdings 2" pitchFamily="18" charset="2"/>
              <a:buChar char=""/>
            </a:pPr>
            <a:r>
              <a:rPr lang="en-US" sz="2200" dirty="0" smtClean="0">
                <a:latin typeface="Times New Roman" pitchFamily="18" charset="0"/>
                <a:cs typeface="Times New Roman" pitchFamily="18" charset="0"/>
              </a:rPr>
              <a:t>Our device delivered the maximum specific capacitance of </a:t>
            </a:r>
            <a:r>
              <a:rPr lang="en-US" sz="2200" b="1" dirty="0" smtClean="0">
                <a:solidFill>
                  <a:schemeClr val="accent2">
                    <a:lumMod val="75000"/>
                  </a:schemeClr>
                </a:solidFill>
                <a:latin typeface="Times New Roman" pitchFamily="18" charset="0"/>
                <a:cs typeface="Times New Roman" pitchFamily="18" charset="0"/>
              </a:rPr>
              <a:t>8.3 F g</a:t>
            </a:r>
            <a:r>
              <a:rPr lang="en-US" sz="2200" b="1" baseline="30000" dirty="0" smtClean="0">
                <a:solidFill>
                  <a:schemeClr val="accent2">
                    <a:lumMod val="75000"/>
                  </a:schemeClr>
                </a:solidFill>
                <a:latin typeface="Times New Roman" pitchFamily="18" charset="0"/>
                <a:cs typeface="Times New Roman" pitchFamily="18" charset="0"/>
              </a:rPr>
              <a:t>-1</a:t>
            </a:r>
            <a:r>
              <a:rPr lang="en-US" sz="2200" b="1" dirty="0" smtClean="0">
                <a:solidFill>
                  <a:schemeClr val="accent2">
                    <a:lumMod val="75000"/>
                  </a:schemeClr>
                </a:solidFill>
                <a:latin typeface="Times New Roman" pitchFamily="18" charset="0"/>
                <a:cs typeface="Times New Roman" pitchFamily="18" charset="0"/>
              </a:rPr>
              <a:t> </a:t>
            </a:r>
            <a:r>
              <a:rPr lang="en-US" sz="2200" dirty="0" smtClean="0">
                <a:latin typeface="Times New Roman" pitchFamily="18" charset="0"/>
                <a:cs typeface="Times New Roman" pitchFamily="18" charset="0"/>
              </a:rPr>
              <a:t>at a constant current density of 1 A g</a:t>
            </a:r>
            <a:r>
              <a:rPr lang="en-US" sz="2200" baseline="30000" dirty="0" smtClean="0">
                <a:latin typeface="Times New Roman" pitchFamily="18" charset="0"/>
                <a:cs typeface="Times New Roman" pitchFamily="18" charset="0"/>
              </a:rPr>
              <a:t>-1</a:t>
            </a:r>
            <a:r>
              <a:rPr lang="en-US" sz="2200" dirty="0" smtClean="0">
                <a:latin typeface="Times New Roman" pitchFamily="18" charset="0"/>
                <a:cs typeface="Times New Roman" pitchFamily="18" charset="0"/>
              </a:rPr>
              <a:t> , energy density 2.6 </a:t>
            </a:r>
            <a:r>
              <a:rPr lang="en-US" sz="2200" dirty="0" err="1" smtClean="0">
                <a:latin typeface="Times New Roman" pitchFamily="18" charset="0"/>
                <a:cs typeface="Times New Roman" pitchFamily="18" charset="0"/>
              </a:rPr>
              <a:t>Wh</a:t>
            </a:r>
            <a:r>
              <a:rPr lang="en-US" sz="2200" dirty="0" smtClean="0">
                <a:latin typeface="Times New Roman" pitchFamily="18" charset="0"/>
                <a:cs typeface="Times New Roman" pitchFamily="18" charset="0"/>
              </a:rPr>
              <a:t> kg</a:t>
            </a:r>
            <a:r>
              <a:rPr lang="en-US" sz="2200" baseline="30000" dirty="0" smtClean="0">
                <a:latin typeface="Times New Roman" pitchFamily="18" charset="0"/>
                <a:cs typeface="Times New Roman" pitchFamily="18" charset="0"/>
              </a:rPr>
              <a:t>-1</a:t>
            </a:r>
            <a:r>
              <a:rPr lang="en-US" sz="2200" dirty="0" smtClean="0">
                <a:latin typeface="Times New Roman" pitchFamily="18" charset="0"/>
                <a:cs typeface="Times New Roman" pitchFamily="18" charset="0"/>
              </a:rPr>
              <a:t> and power density 748.8 W kg</a:t>
            </a:r>
            <a:r>
              <a:rPr lang="en-US" sz="2200" baseline="30000" dirty="0" smtClean="0">
                <a:latin typeface="Times New Roman" pitchFamily="18" charset="0"/>
                <a:cs typeface="Times New Roman" pitchFamily="18" charset="0"/>
              </a:rPr>
              <a:t>-1</a:t>
            </a:r>
            <a:r>
              <a:rPr lang="en-US" sz="2200" dirty="0" smtClean="0">
                <a:latin typeface="Times New Roman" pitchFamily="18" charset="0"/>
                <a:cs typeface="Times New Roman" pitchFamily="18" charset="0"/>
              </a:rPr>
              <a:t> . </a:t>
            </a:r>
          </a:p>
          <a:p>
            <a:pPr algn="just">
              <a:buClr>
                <a:schemeClr val="tx2">
                  <a:lumMod val="75000"/>
                </a:schemeClr>
              </a:buClr>
              <a:buNone/>
            </a:pPr>
            <a:endParaRPr lang="en-US" sz="2200" dirty="0">
              <a:latin typeface="Times New Roman" pitchFamily="18" charset="0"/>
              <a:cs typeface="Times New Roman" pitchFamily="18" charset="0"/>
            </a:endParaRPr>
          </a:p>
        </p:txBody>
      </p:sp>
      <p:sp>
        <p:nvSpPr>
          <p:cNvPr id="4" name="Footer Placeholder 3"/>
          <p:cNvSpPr>
            <a:spLocks noGrp="1"/>
          </p:cNvSpPr>
          <p:nvPr>
            <p:ph type="ftr" sz="quarter" idx="11"/>
          </p:nvPr>
        </p:nvSpPr>
        <p:spPr>
          <a:xfrm>
            <a:off x="1066800" y="6356350"/>
            <a:ext cx="6705600" cy="365125"/>
          </a:xfrm>
        </p:spPr>
        <p:txBody>
          <a:bodyPr/>
          <a:lstStyle/>
          <a:p>
            <a:r>
              <a:rPr lang="en-US" b="1" i="1" dirty="0" smtClean="0">
                <a:solidFill>
                  <a:srgbClr val="00B050"/>
                </a:solidFill>
                <a:latin typeface="Times New Roman" pitchFamily="18" charset="0"/>
                <a:cs typeface="Times New Roman" pitchFamily="18" charset="0"/>
              </a:rPr>
              <a:t>6th International Conference on Materials science and Engineering, Sep 12-14, 2016 Atlanta USA</a:t>
            </a:r>
            <a:endParaRPr lang="en-US" b="1" i="1" dirty="0">
              <a:solidFill>
                <a:srgbClr val="00B05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p:cNvPicPr>
          <p:nvPr>
            <p:ph sz="half" idx="1"/>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228600" y="608528"/>
            <a:ext cx="4038600" cy="4725472"/>
          </a:xfrm>
          <a:prstGeom prst="rect">
            <a:avLst/>
          </a:prstGeom>
          <a:noFill/>
          <a:ln>
            <a:noFill/>
          </a:ln>
        </p:spPr>
      </p:pic>
      <p:pic>
        <p:nvPicPr>
          <p:cNvPr id="6" name="Content Placeholder 5"/>
          <p:cNvPicPr>
            <a:picLocks noGrp="1"/>
          </p:cNvPicPr>
          <p:nvPr>
            <p:ph sz="half" idx="2"/>
          </p:nvPr>
        </p:nvPicPr>
        <p:blipFill>
          <a:blip r:embed="rId3"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4648200" y="609600"/>
            <a:ext cx="4038600" cy="4724400"/>
          </a:xfrm>
          <a:prstGeom prst="rect">
            <a:avLst/>
          </a:prstGeom>
          <a:noFill/>
          <a:ln>
            <a:noFill/>
          </a:ln>
        </p:spPr>
      </p:pic>
      <p:sp>
        <p:nvSpPr>
          <p:cNvPr id="7" name="Rectangle 6"/>
          <p:cNvSpPr/>
          <p:nvPr/>
        </p:nvSpPr>
        <p:spPr>
          <a:xfrm>
            <a:off x="0" y="5410200"/>
            <a:ext cx="4572000" cy="769441"/>
          </a:xfrm>
          <a:prstGeom prst="rect">
            <a:avLst/>
          </a:prstGeom>
        </p:spPr>
        <p:txBody>
          <a:bodyPr>
            <a:spAutoFit/>
          </a:bodyPr>
          <a:lstStyle/>
          <a:p>
            <a:pPr algn="ctr"/>
            <a:r>
              <a:rPr lang="en-US" sz="2200" dirty="0" smtClean="0">
                <a:latin typeface="Times New Roman" pitchFamily="18" charset="0"/>
                <a:cs typeface="Times New Roman" pitchFamily="18" charset="0"/>
              </a:rPr>
              <a:t>Fig 17(a-d) SEM images of the CoMoO</a:t>
            </a:r>
            <a:r>
              <a:rPr lang="en-US" sz="2200" baseline="-25000" dirty="0" smtClean="0">
                <a:latin typeface="Times New Roman" pitchFamily="18" charset="0"/>
                <a:cs typeface="Times New Roman" pitchFamily="18" charset="0"/>
              </a:rPr>
              <a:t>4</a:t>
            </a:r>
            <a:r>
              <a:rPr lang="en-US" sz="2200" dirty="0" smtClean="0">
                <a:latin typeface="Times New Roman" pitchFamily="18" charset="0"/>
                <a:cs typeface="Times New Roman" pitchFamily="18" charset="0"/>
              </a:rPr>
              <a:t>nanoflake electrode </a:t>
            </a:r>
            <a:endParaRPr lang="en-US" sz="2200" dirty="0">
              <a:latin typeface="Times New Roman" pitchFamily="18" charset="0"/>
              <a:cs typeface="Times New Roman" pitchFamily="18" charset="0"/>
            </a:endParaRPr>
          </a:p>
        </p:txBody>
      </p:sp>
      <p:sp>
        <p:nvSpPr>
          <p:cNvPr id="8" name="Rectangle 7"/>
          <p:cNvSpPr/>
          <p:nvPr/>
        </p:nvSpPr>
        <p:spPr>
          <a:xfrm>
            <a:off x="4343400" y="5486400"/>
            <a:ext cx="4572000" cy="1107996"/>
          </a:xfrm>
          <a:prstGeom prst="rect">
            <a:avLst/>
          </a:prstGeom>
        </p:spPr>
        <p:txBody>
          <a:bodyPr>
            <a:spAutoFit/>
          </a:bodyPr>
          <a:lstStyle/>
          <a:p>
            <a:pPr algn="ctr"/>
            <a:r>
              <a:rPr lang="en-US" sz="2200" dirty="0" smtClean="0">
                <a:latin typeface="Times New Roman" pitchFamily="18" charset="0"/>
                <a:cs typeface="Times New Roman" pitchFamily="18" charset="0"/>
              </a:rPr>
              <a:t>Fig 18 (a-d) Electrochemical performance of the CoMoO</a:t>
            </a:r>
            <a:r>
              <a:rPr lang="en-US" sz="2200" baseline="-25000" dirty="0" smtClean="0">
                <a:latin typeface="Times New Roman" pitchFamily="18" charset="0"/>
                <a:cs typeface="Times New Roman" pitchFamily="18" charset="0"/>
              </a:rPr>
              <a:t>4</a:t>
            </a:r>
            <a:r>
              <a:rPr lang="en-US" sz="2200" dirty="0" smtClean="0">
                <a:latin typeface="Times New Roman" pitchFamily="18" charset="0"/>
                <a:cs typeface="Times New Roman" pitchFamily="18" charset="0"/>
              </a:rPr>
              <a:t>nanoflake electrode</a:t>
            </a:r>
            <a:endParaRPr lang="en-US" sz="2200" dirty="0">
              <a:latin typeface="Times New Roman" pitchFamily="18" charset="0"/>
              <a:cs typeface="Times New Roman" pitchFamily="18" charset="0"/>
            </a:endParaRPr>
          </a:p>
        </p:txBody>
      </p:sp>
      <p:sp>
        <p:nvSpPr>
          <p:cNvPr id="9" name="Footer Placeholder 8"/>
          <p:cNvSpPr>
            <a:spLocks noGrp="1"/>
          </p:cNvSpPr>
          <p:nvPr>
            <p:ph type="ftr" sz="quarter" idx="11"/>
          </p:nvPr>
        </p:nvSpPr>
        <p:spPr>
          <a:xfrm>
            <a:off x="228600" y="6492875"/>
            <a:ext cx="6781800" cy="365125"/>
          </a:xfrm>
        </p:spPr>
        <p:txBody>
          <a:bodyPr/>
          <a:lstStyle/>
          <a:p>
            <a:r>
              <a:rPr lang="en-US" b="1" dirty="0" smtClean="0">
                <a:solidFill>
                  <a:schemeClr val="tx1"/>
                </a:solidFill>
                <a:latin typeface="Times New Roman" pitchFamily="18" charset="0"/>
                <a:cs typeface="Times New Roman" pitchFamily="18" charset="0"/>
              </a:rPr>
              <a:t>6th International Conference on Materials science and Engineering, Sep 12-14, 2016 Atlanta USA</a:t>
            </a:r>
            <a:endParaRPr lang="en-US" b="1"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8229600" cy="563562"/>
          </a:xfrm>
        </p:spPr>
        <p:txBody>
          <a:bodyPr>
            <a:normAutofit/>
          </a:bodyPr>
          <a:lstStyle/>
          <a:p>
            <a:r>
              <a:rPr lang="en-US" sz="2400" b="1" dirty="0" err="1" smtClean="0">
                <a:solidFill>
                  <a:schemeClr val="accent2">
                    <a:lumMod val="75000"/>
                  </a:schemeClr>
                </a:solidFill>
                <a:latin typeface="Times New Roman" pitchFamily="18" charset="0"/>
                <a:cs typeface="Times New Roman" pitchFamily="18" charset="0"/>
              </a:rPr>
              <a:t>Mn</a:t>
            </a:r>
            <a:r>
              <a:rPr lang="en-US" sz="2400" b="1" dirty="0" smtClean="0">
                <a:solidFill>
                  <a:schemeClr val="accent2">
                    <a:lumMod val="75000"/>
                  </a:schemeClr>
                </a:solidFill>
                <a:latin typeface="Times New Roman" pitchFamily="18" charset="0"/>
                <a:cs typeface="Times New Roman" pitchFamily="18" charset="0"/>
              </a:rPr>
              <a:t> substituted spinel cobalt oxide electrode</a:t>
            </a:r>
            <a:endParaRPr lang="en-US" sz="2400" b="1" dirty="0">
              <a:solidFill>
                <a:schemeClr val="accent2">
                  <a:lumMod val="75000"/>
                </a:schemeClr>
              </a:solidFill>
              <a:latin typeface="Times New Roman" pitchFamily="18" charset="0"/>
              <a:cs typeface="Times New Roman" pitchFamily="18" charset="0"/>
            </a:endParaRPr>
          </a:p>
        </p:txBody>
      </p:sp>
      <p:sp>
        <p:nvSpPr>
          <p:cNvPr id="5" name="Content Placeholder 4"/>
          <p:cNvSpPr>
            <a:spLocks noGrp="1"/>
          </p:cNvSpPr>
          <p:nvPr>
            <p:ph idx="1"/>
          </p:nvPr>
        </p:nvSpPr>
        <p:spPr>
          <a:xfrm>
            <a:off x="457200" y="990600"/>
            <a:ext cx="8229600" cy="5486400"/>
          </a:xfrm>
        </p:spPr>
        <p:txBody>
          <a:bodyPr>
            <a:normAutofit/>
          </a:bodyPr>
          <a:lstStyle/>
          <a:p>
            <a:pPr algn="just">
              <a:buClr>
                <a:schemeClr val="tx2">
                  <a:lumMod val="75000"/>
                </a:schemeClr>
              </a:buClr>
              <a:buFont typeface="Wingdings 2" pitchFamily="18" charset="2"/>
              <a:buChar char=""/>
            </a:pPr>
            <a:r>
              <a:rPr lang="en-US" sz="2200" dirty="0" smtClean="0">
                <a:latin typeface="Times New Roman" pitchFamily="18" charset="0"/>
                <a:cs typeface="Times New Roman" pitchFamily="18" charset="0"/>
              </a:rPr>
              <a:t>It is well known that Manganese-Cobalt oxide system in which both involves several oxidation states. It increases high redox activity.</a:t>
            </a:r>
          </a:p>
          <a:p>
            <a:pPr algn="just">
              <a:buClr>
                <a:schemeClr val="tx2">
                  <a:lumMod val="75000"/>
                </a:schemeClr>
              </a:buClr>
              <a:buFont typeface="Wingdings 2" pitchFamily="18" charset="2"/>
              <a:buChar char=""/>
            </a:pPr>
            <a:r>
              <a:rPr lang="en-US" sz="2200" dirty="0" smtClean="0">
                <a:latin typeface="Times New Roman" pitchFamily="18" charset="0"/>
                <a:cs typeface="Times New Roman" pitchFamily="18" charset="0"/>
              </a:rPr>
              <a:t>Prasad and Miura reported that electrodeposited manganese-cobalt oxide shows improved capacitive performance than manganese-nickel oxide.</a:t>
            </a:r>
          </a:p>
          <a:p>
            <a:pPr algn="just">
              <a:buClr>
                <a:schemeClr val="tx2">
                  <a:lumMod val="75000"/>
                </a:schemeClr>
              </a:buClr>
              <a:buFont typeface="Wingdings 2" pitchFamily="18" charset="2"/>
              <a:buChar char=""/>
            </a:pPr>
            <a:r>
              <a:rPr lang="en-US" sz="2200" dirty="0" smtClean="0">
                <a:latin typeface="Times New Roman" pitchFamily="18" charset="0"/>
                <a:cs typeface="Times New Roman" pitchFamily="18" charset="0"/>
              </a:rPr>
              <a:t>Zhao et al. reported that manganese oxide specific capacitance can be increased by doping cobalt ions.</a:t>
            </a:r>
          </a:p>
          <a:p>
            <a:pPr algn="just">
              <a:buClr>
                <a:schemeClr val="tx2">
                  <a:lumMod val="75000"/>
                </a:schemeClr>
              </a:buClr>
              <a:buFont typeface="Wingdings 2" pitchFamily="18" charset="2"/>
              <a:buChar char=""/>
            </a:pPr>
            <a:r>
              <a:rPr lang="en-US" sz="2200" dirty="0" smtClean="0">
                <a:latin typeface="Times New Roman" pitchFamily="18" charset="0"/>
                <a:cs typeface="Times New Roman" pitchFamily="18" charset="0"/>
              </a:rPr>
              <a:t>Chang et al. reported that Co addition can hinder the </a:t>
            </a:r>
            <a:r>
              <a:rPr lang="en-US" sz="2200" dirty="0" err="1" smtClean="0">
                <a:latin typeface="Times New Roman" pitchFamily="18" charset="0"/>
                <a:cs typeface="Times New Roman" pitchFamily="18" charset="0"/>
              </a:rPr>
              <a:t>Mn</a:t>
            </a:r>
            <a:r>
              <a:rPr lang="en-US" sz="2200" dirty="0" smtClean="0">
                <a:latin typeface="Times New Roman" pitchFamily="18" charset="0"/>
                <a:cs typeface="Times New Roman" pitchFamily="18" charset="0"/>
              </a:rPr>
              <a:t> ion dissolution into electrolyte, which enhances the reversibility and stability of cobalt-manganese oxide composite.</a:t>
            </a:r>
          </a:p>
          <a:p>
            <a:pPr algn="just">
              <a:buClr>
                <a:schemeClr val="tx2">
                  <a:lumMod val="75000"/>
                </a:schemeClr>
              </a:buClr>
              <a:buFont typeface="Wingdings 2" pitchFamily="18" charset="2"/>
              <a:buChar char=""/>
            </a:pPr>
            <a:r>
              <a:rPr lang="en-US" sz="2200" dirty="0" smtClean="0">
                <a:latin typeface="Times New Roman" pitchFamily="18" charset="0"/>
                <a:cs typeface="Times New Roman" pitchFamily="18" charset="0"/>
              </a:rPr>
              <a:t>Li et al. reported change in electrochemical characteristics of cobalt-manganese oxide with respect to calcination temperature.</a:t>
            </a:r>
          </a:p>
          <a:p>
            <a:pPr algn="just">
              <a:buClr>
                <a:schemeClr val="tx2">
                  <a:lumMod val="75000"/>
                </a:schemeClr>
              </a:buClr>
              <a:buFont typeface="Wingdings 2" pitchFamily="18" charset="2"/>
              <a:buChar char=""/>
            </a:pPr>
            <a:r>
              <a:rPr lang="en-US" sz="2200" dirty="0" smtClean="0">
                <a:latin typeface="Times New Roman" pitchFamily="18" charset="0"/>
                <a:cs typeface="Times New Roman" pitchFamily="18" charset="0"/>
              </a:rPr>
              <a:t>To best of our knowledge no one reported </a:t>
            </a:r>
            <a:r>
              <a:rPr lang="en-US" sz="2200" dirty="0" err="1" smtClean="0">
                <a:latin typeface="Times New Roman" pitchFamily="18" charset="0"/>
                <a:cs typeface="Times New Roman" pitchFamily="18" charset="0"/>
              </a:rPr>
              <a:t>evalutation</a:t>
            </a:r>
            <a:r>
              <a:rPr lang="en-US" sz="2200" dirty="0" smtClean="0">
                <a:latin typeface="Times New Roman" pitchFamily="18" charset="0"/>
                <a:cs typeface="Times New Roman" pitchFamily="18" charset="0"/>
              </a:rPr>
              <a:t> of </a:t>
            </a:r>
            <a:r>
              <a:rPr lang="en-US" sz="2200" dirty="0" err="1" smtClean="0">
                <a:latin typeface="Times New Roman" pitchFamily="18" charset="0"/>
                <a:cs typeface="Times New Roman" pitchFamily="18" charset="0"/>
              </a:rPr>
              <a:t>Mn</a:t>
            </a:r>
            <a:r>
              <a:rPr lang="en-US" sz="2200" dirty="0" smtClean="0">
                <a:latin typeface="Times New Roman" pitchFamily="18" charset="0"/>
                <a:cs typeface="Times New Roman" pitchFamily="18" charset="0"/>
              </a:rPr>
              <a:t> doped spinel cobalt oxide system for supercapacitor. </a:t>
            </a:r>
          </a:p>
          <a:p>
            <a:pPr algn="just">
              <a:buClr>
                <a:schemeClr val="tx2">
                  <a:lumMod val="75000"/>
                </a:schemeClr>
              </a:buClr>
              <a:buFont typeface="Wingdings 2" pitchFamily="18" charset="2"/>
              <a:buChar char=""/>
            </a:pPr>
            <a:endParaRPr lang="en-US" sz="2200" dirty="0" smtClean="0">
              <a:latin typeface="Times New Roman" pitchFamily="18" charset="0"/>
              <a:cs typeface="Times New Roman" pitchFamily="18" charset="0"/>
            </a:endParaRPr>
          </a:p>
          <a:p>
            <a:endParaRPr lang="en-US" sz="2200" dirty="0">
              <a:latin typeface="Times New Roman" pitchFamily="18" charset="0"/>
              <a:cs typeface="Times New Roman" pitchFamily="18" charset="0"/>
            </a:endParaRPr>
          </a:p>
        </p:txBody>
      </p:sp>
      <p:sp>
        <p:nvSpPr>
          <p:cNvPr id="4" name="Footer Placeholder 3"/>
          <p:cNvSpPr>
            <a:spLocks noGrp="1"/>
          </p:cNvSpPr>
          <p:nvPr>
            <p:ph type="ftr" sz="quarter" idx="11"/>
          </p:nvPr>
        </p:nvSpPr>
        <p:spPr>
          <a:xfrm>
            <a:off x="533400" y="6356350"/>
            <a:ext cx="7696200" cy="365125"/>
          </a:xfrm>
        </p:spPr>
        <p:txBody>
          <a:bodyPr/>
          <a:lstStyle/>
          <a:p>
            <a:r>
              <a:rPr lang="en-US" b="1" dirty="0" smtClean="0">
                <a:solidFill>
                  <a:schemeClr val="tx1"/>
                </a:solidFill>
                <a:latin typeface="Times New Roman" pitchFamily="18" charset="0"/>
                <a:cs typeface="Times New Roman" pitchFamily="18" charset="0"/>
              </a:rPr>
              <a:t>6th International Conference on Materials science and Engineering, Sep 12-14, 2016 Atlanta USA</a:t>
            </a:r>
            <a:endParaRPr lang="en-US" b="1"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0" y="0"/>
            <a:ext cx="5562596" cy="6172200"/>
          </a:xfrm>
          <a:prstGeom prst="rect">
            <a:avLst/>
          </a:prstGeom>
          <a:noFill/>
          <a:ln w="9525">
            <a:noFill/>
            <a:miter lim="800000"/>
            <a:headEnd/>
            <a:tailEnd/>
          </a:ln>
        </p:spPr>
      </p:pic>
      <p:sp>
        <p:nvSpPr>
          <p:cNvPr id="3" name="Rectangle 2"/>
          <p:cNvSpPr/>
          <p:nvPr/>
        </p:nvSpPr>
        <p:spPr>
          <a:xfrm>
            <a:off x="5638800" y="2286000"/>
            <a:ext cx="3505200" cy="1015663"/>
          </a:xfrm>
          <a:prstGeom prst="rect">
            <a:avLst/>
          </a:prstGeom>
        </p:spPr>
        <p:txBody>
          <a:bodyPr wrap="square">
            <a:spAutoFit/>
          </a:bodyPr>
          <a:lstStyle/>
          <a:p>
            <a:pPr algn="just"/>
            <a:r>
              <a:rPr lang="en-US" sz="2000" dirty="0" smtClean="0">
                <a:latin typeface="Times New Roman" pitchFamily="18" charset="0"/>
                <a:cs typeface="Times New Roman" pitchFamily="18" charset="0"/>
              </a:rPr>
              <a:t>Fig 19. Typical HRSEM images of (a) PCO, (b) CM-05, (c) CM-10, (d) CM-15 and (e) CM-20</a:t>
            </a:r>
            <a:endParaRPr lang="en-US" sz="2000" dirty="0">
              <a:latin typeface="Times New Roman" pitchFamily="18" charset="0"/>
              <a:cs typeface="Times New Roman" pitchFamily="18" charset="0"/>
            </a:endParaRPr>
          </a:p>
        </p:txBody>
      </p:sp>
      <p:sp>
        <p:nvSpPr>
          <p:cNvPr id="4" name="Footer Placeholder 3"/>
          <p:cNvSpPr>
            <a:spLocks noGrp="1"/>
          </p:cNvSpPr>
          <p:nvPr>
            <p:ph type="ftr" sz="quarter" idx="11"/>
          </p:nvPr>
        </p:nvSpPr>
        <p:spPr>
          <a:xfrm>
            <a:off x="1524000" y="6356350"/>
            <a:ext cx="7162800" cy="365125"/>
          </a:xfrm>
        </p:spPr>
        <p:txBody>
          <a:bodyPr/>
          <a:lstStyle/>
          <a:p>
            <a:r>
              <a:rPr lang="en-US" b="1" dirty="0" smtClean="0">
                <a:solidFill>
                  <a:schemeClr val="tx1"/>
                </a:solidFill>
                <a:latin typeface="Times New Roman" pitchFamily="18" charset="0"/>
                <a:cs typeface="Times New Roman" pitchFamily="18" charset="0"/>
              </a:rPr>
              <a:t>6th International Conference on Materials science and Engineering, Sep 12-14, 2016 Atlanta USA</a:t>
            </a:r>
            <a:endParaRPr lang="en-US" b="1"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0" y="76200"/>
            <a:ext cx="5448615" cy="5791200"/>
          </a:xfrm>
          <a:prstGeom prst="rect">
            <a:avLst/>
          </a:prstGeom>
          <a:noFill/>
          <a:ln w="9525">
            <a:noFill/>
            <a:miter lim="800000"/>
            <a:headEnd/>
            <a:tailEnd/>
          </a:ln>
        </p:spPr>
      </p:pic>
      <p:sp>
        <p:nvSpPr>
          <p:cNvPr id="3" name="Rectangle 2"/>
          <p:cNvSpPr/>
          <p:nvPr/>
        </p:nvSpPr>
        <p:spPr>
          <a:xfrm>
            <a:off x="152400" y="5867399"/>
            <a:ext cx="8458200" cy="553998"/>
          </a:xfrm>
          <a:prstGeom prst="rect">
            <a:avLst/>
          </a:prstGeom>
        </p:spPr>
        <p:txBody>
          <a:bodyPr wrap="square">
            <a:spAutoFit/>
          </a:bodyPr>
          <a:lstStyle/>
          <a:p>
            <a:pPr algn="just"/>
            <a:r>
              <a:rPr lang="en-US" sz="1500" dirty="0" smtClean="0">
                <a:latin typeface="Times New Roman" pitchFamily="18" charset="0"/>
                <a:cs typeface="Times New Roman" pitchFamily="18" charset="0"/>
              </a:rPr>
              <a:t>Fig. </a:t>
            </a:r>
            <a:r>
              <a:rPr lang="en-US" sz="1500" dirty="0" smtClean="0">
                <a:latin typeface="Times New Roman" pitchFamily="18" charset="0"/>
                <a:cs typeface="Times New Roman" pitchFamily="18" charset="0"/>
              </a:rPr>
              <a:t>Shows the CV recorded for the samples between the scan rate 5-100 mV (a) PCO, (b) CM-05, (c) CM-10, (d) CM-15 and (e) CM-20 in 3 M KOH aqueous electrolyte</a:t>
            </a:r>
            <a:endParaRPr lang="en-US" sz="1500" dirty="0">
              <a:latin typeface="Times New Roman" pitchFamily="18" charset="0"/>
              <a:cs typeface="Times New Roman" pitchFamily="18" charset="0"/>
            </a:endParaRPr>
          </a:p>
        </p:txBody>
      </p:sp>
      <p:sp>
        <p:nvSpPr>
          <p:cNvPr id="5" name="TextBox 4"/>
          <p:cNvSpPr txBox="1"/>
          <p:nvPr/>
        </p:nvSpPr>
        <p:spPr>
          <a:xfrm>
            <a:off x="5562600" y="76201"/>
            <a:ext cx="3276600" cy="5847755"/>
          </a:xfrm>
          <a:prstGeom prst="rect">
            <a:avLst/>
          </a:prstGeom>
          <a:noFill/>
        </p:spPr>
        <p:txBody>
          <a:bodyPr wrap="square" rtlCol="0">
            <a:spAutoFit/>
          </a:bodyPr>
          <a:lstStyle/>
          <a:p>
            <a:r>
              <a:rPr lang="en-US" sz="2200" b="1" dirty="0" smtClean="0">
                <a:solidFill>
                  <a:schemeClr val="accent2">
                    <a:lumMod val="75000"/>
                  </a:schemeClr>
                </a:solidFill>
                <a:latin typeface="Times New Roman" pitchFamily="18" charset="0"/>
                <a:cs typeface="Times New Roman" pitchFamily="18" charset="0"/>
              </a:rPr>
              <a:t>RESULTS</a:t>
            </a:r>
          </a:p>
          <a:p>
            <a:r>
              <a:rPr lang="en-US" sz="2200" dirty="0" smtClean="0">
                <a:latin typeface="Times New Roman" pitchFamily="18" charset="0"/>
                <a:cs typeface="Times New Roman" pitchFamily="18" charset="0"/>
              </a:rPr>
              <a:t>The specific capacitance of pure and </a:t>
            </a:r>
            <a:r>
              <a:rPr lang="en-US" sz="2200" dirty="0" err="1" smtClean="0">
                <a:latin typeface="Times New Roman" pitchFamily="18" charset="0"/>
                <a:cs typeface="Times New Roman" pitchFamily="18" charset="0"/>
              </a:rPr>
              <a:t>Mn</a:t>
            </a:r>
            <a:r>
              <a:rPr lang="en-US" sz="2200" dirty="0" smtClean="0">
                <a:latin typeface="Times New Roman" pitchFamily="18" charset="0"/>
                <a:cs typeface="Times New Roman" pitchFamily="18" charset="0"/>
              </a:rPr>
              <a:t> doped Cobalt oxide from CV,  </a:t>
            </a:r>
          </a:p>
          <a:p>
            <a:r>
              <a:rPr lang="en-US" sz="2200" dirty="0" smtClean="0">
                <a:latin typeface="Times New Roman" pitchFamily="18" charset="0"/>
                <a:cs typeface="Times New Roman" pitchFamily="18" charset="0"/>
              </a:rPr>
              <a:t>Pure CO –  345 F/g </a:t>
            </a:r>
          </a:p>
          <a:p>
            <a:r>
              <a:rPr lang="en-US" sz="2200" dirty="0" smtClean="0">
                <a:latin typeface="Times New Roman" pitchFamily="18" charset="0"/>
                <a:cs typeface="Times New Roman" pitchFamily="18" charset="0"/>
              </a:rPr>
              <a:t>CM-05   –  274 F/g</a:t>
            </a:r>
          </a:p>
          <a:p>
            <a:r>
              <a:rPr lang="en-US" sz="2200" dirty="0" smtClean="0">
                <a:latin typeface="Times New Roman" pitchFamily="18" charset="0"/>
                <a:cs typeface="Times New Roman" pitchFamily="18" charset="0"/>
              </a:rPr>
              <a:t>CM-10   –  394 F/g</a:t>
            </a:r>
          </a:p>
          <a:p>
            <a:r>
              <a:rPr lang="en-US" sz="2200" dirty="0" smtClean="0">
                <a:latin typeface="Times New Roman" pitchFamily="18" charset="0"/>
                <a:cs typeface="Times New Roman" pitchFamily="18" charset="0"/>
              </a:rPr>
              <a:t>CM-15   –  436 F/g</a:t>
            </a:r>
          </a:p>
          <a:p>
            <a:r>
              <a:rPr lang="en-US" sz="2200" dirty="0" smtClean="0">
                <a:latin typeface="Times New Roman" pitchFamily="18" charset="0"/>
                <a:cs typeface="Times New Roman" pitchFamily="18" charset="0"/>
              </a:rPr>
              <a:t>CM-20   –  440 F/g</a:t>
            </a:r>
          </a:p>
          <a:p>
            <a:r>
              <a:rPr lang="en-US" sz="2200" dirty="0" smtClean="0">
                <a:latin typeface="Times New Roman" pitchFamily="18" charset="0"/>
                <a:cs typeface="Times New Roman" pitchFamily="18" charset="0"/>
              </a:rPr>
              <a:t>From GCD C</a:t>
            </a:r>
            <a:r>
              <a:rPr lang="en-US" sz="2200" baseline="-25000" dirty="0" smtClean="0">
                <a:latin typeface="Times New Roman" pitchFamily="18" charset="0"/>
                <a:cs typeface="Times New Roman" pitchFamily="18" charset="0"/>
              </a:rPr>
              <a:t>s</a:t>
            </a:r>
            <a:r>
              <a:rPr lang="en-US" sz="2200" dirty="0" smtClean="0">
                <a:latin typeface="Times New Roman" pitchFamily="18" charset="0"/>
                <a:cs typeface="Times New Roman" pitchFamily="18" charset="0"/>
              </a:rPr>
              <a:t>, </a:t>
            </a:r>
          </a:p>
          <a:p>
            <a:r>
              <a:rPr lang="en-US" sz="2200" dirty="0" smtClean="0">
                <a:latin typeface="Times New Roman" pitchFamily="18" charset="0"/>
                <a:cs typeface="Times New Roman" pitchFamily="18" charset="0"/>
              </a:rPr>
              <a:t>Pure CO  –  311 F/g</a:t>
            </a:r>
          </a:p>
          <a:p>
            <a:r>
              <a:rPr lang="en-US" sz="2200" dirty="0" smtClean="0">
                <a:latin typeface="Times New Roman" pitchFamily="18" charset="0"/>
                <a:cs typeface="Times New Roman" pitchFamily="18" charset="0"/>
              </a:rPr>
              <a:t>CM-05    –   217 F/g</a:t>
            </a:r>
          </a:p>
          <a:p>
            <a:r>
              <a:rPr lang="en-US" sz="2200" dirty="0" smtClean="0">
                <a:latin typeface="Times New Roman" pitchFamily="18" charset="0"/>
                <a:cs typeface="Times New Roman" pitchFamily="18" charset="0"/>
              </a:rPr>
              <a:t>CM-10    –   359 F/g</a:t>
            </a:r>
          </a:p>
          <a:p>
            <a:r>
              <a:rPr lang="en-US" sz="2200" dirty="0" smtClean="0">
                <a:latin typeface="Times New Roman" pitchFamily="18" charset="0"/>
                <a:cs typeface="Times New Roman" pitchFamily="18" charset="0"/>
              </a:rPr>
              <a:t>CM-15    –   400 F/g</a:t>
            </a:r>
          </a:p>
          <a:p>
            <a:r>
              <a:rPr lang="en-US" sz="2200" dirty="0" smtClean="0">
                <a:latin typeface="Times New Roman" pitchFamily="18" charset="0"/>
                <a:cs typeface="Times New Roman" pitchFamily="18" charset="0"/>
              </a:rPr>
              <a:t>CM-20    –   404 F/g</a:t>
            </a:r>
          </a:p>
          <a:p>
            <a:endParaRPr lang="en-US" sz="2200" dirty="0" smtClean="0">
              <a:latin typeface="Times New Roman" pitchFamily="18" charset="0"/>
              <a:cs typeface="Times New Roman" pitchFamily="18" charset="0"/>
            </a:endParaRPr>
          </a:p>
          <a:p>
            <a:endParaRPr lang="en-US" sz="2200" dirty="0">
              <a:latin typeface="Times New Roman" pitchFamily="18" charset="0"/>
              <a:cs typeface="Times New Roman" pitchFamily="18" charset="0"/>
            </a:endParaRPr>
          </a:p>
        </p:txBody>
      </p:sp>
      <p:sp>
        <p:nvSpPr>
          <p:cNvPr id="6" name="Footer Placeholder 5"/>
          <p:cNvSpPr>
            <a:spLocks noGrp="1"/>
          </p:cNvSpPr>
          <p:nvPr>
            <p:ph type="ftr" sz="quarter" idx="11"/>
          </p:nvPr>
        </p:nvSpPr>
        <p:spPr>
          <a:xfrm>
            <a:off x="914400" y="6356350"/>
            <a:ext cx="7848600" cy="501650"/>
          </a:xfrm>
        </p:spPr>
        <p:txBody>
          <a:bodyPr/>
          <a:lstStyle/>
          <a:p>
            <a:r>
              <a:rPr lang="en-US" b="1" i="1" dirty="0" smtClean="0">
                <a:solidFill>
                  <a:srgbClr val="00B050"/>
                </a:solidFill>
                <a:latin typeface="Times New Roman" pitchFamily="18" charset="0"/>
                <a:cs typeface="Times New Roman" pitchFamily="18" charset="0"/>
              </a:rPr>
              <a:t>6th International Conference on Materials science and Engineering, Sep 12-14, 2016 Atlanta USA</a:t>
            </a:r>
            <a:endParaRPr lang="en-US" b="1" i="1" dirty="0">
              <a:solidFill>
                <a:srgbClr val="00B05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preferRelativeResize="0">
            <a:picLocks noGrp="1" noChangeArrowheads="1"/>
          </p:cNvPicPr>
          <p:nvPr>
            <p:ph sz="half" idx="1"/>
          </p:nvPr>
        </p:nvPicPr>
        <p:blipFill>
          <a:blip r:embed="rId2" cstate="print"/>
          <a:srcRect/>
          <a:stretch>
            <a:fillRect/>
          </a:stretch>
        </p:blipFill>
        <p:spPr bwMode="auto">
          <a:xfrm>
            <a:off x="0" y="0"/>
            <a:ext cx="4572000" cy="4663440"/>
          </a:xfrm>
          <a:prstGeom prst="rect">
            <a:avLst/>
          </a:prstGeom>
          <a:noFill/>
          <a:ln w="9525">
            <a:noFill/>
            <a:miter lim="800000"/>
            <a:headEnd/>
            <a:tailEnd/>
          </a:ln>
        </p:spPr>
      </p:pic>
      <p:sp>
        <p:nvSpPr>
          <p:cNvPr id="6" name="Rectangle 5"/>
          <p:cNvSpPr/>
          <p:nvPr/>
        </p:nvSpPr>
        <p:spPr>
          <a:xfrm>
            <a:off x="0" y="4876800"/>
            <a:ext cx="4572000" cy="1323439"/>
          </a:xfrm>
          <a:prstGeom prst="rect">
            <a:avLst/>
          </a:prstGeom>
        </p:spPr>
        <p:txBody>
          <a:bodyPr>
            <a:spAutoFit/>
          </a:bodyPr>
          <a:lstStyle/>
          <a:p>
            <a:pPr algn="just"/>
            <a:r>
              <a:rPr lang="en-US" sz="2000" dirty="0" smtClean="0">
                <a:latin typeface="Times New Roman" pitchFamily="18" charset="0"/>
                <a:cs typeface="Times New Roman" pitchFamily="18" charset="0"/>
              </a:rPr>
              <a:t>Fig. </a:t>
            </a:r>
            <a:r>
              <a:rPr lang="en-US" sz="2000" dirty="0" smtClean="0">
                <a:latin typeface="Times New Roman" pitchFamily="18" charset="0"/>
                <a:cs typeface="Times New Roman" pitchFamily="18" charset="0"/>
              </a:rPr>
              <a:t>CV of </a:t>
            </a:r>
            <a:r>
              <a:rPr lang="en-US" sz="2000" dirty="0" err="1" smtClean="0">
                <a:latin typeface="Times New Roman" pitchFamily="18" charset="0"/>
                <a:cs typeface="Times New Roman" pitchFamily="18" charset="0"/>
              </a:rPr>
              <a:t>Mn</a:t>
            </a:r>
            <a:r>
              <a:rPr lang="en-US" sz="2000" dirty="0" smtClean="0">
                <a:latin typeface="Times New Roman" pitchFamily="18" charset="0"/>
                <a:cs typeface="Times New Roman" pitchFamily="18" charset="0"/>
              </a:rPr>
              <a:t> doped electrodes recorded at 50 mVs</a:t>
            </a:r>
            <a:r>
              <a:rPr lang="en-US" sz="2000" baseline="30000" dirty="0" smtClean="0">
                <a:latin typeface="Times New Roman" pitchFamily="18" charset="0"/>
                <a:cs typeface="Times New Roman" pitchFamily="18" charset="0"/>
              </a:rPr>
              <a:t>-1</a:t>
            </a:r>
            <a:r>
              <a:rPr lang="en-US" sz="2000" dirty="0" smtClean="0">
                <a:latin typeface="Times New Roman" pitchFamily="18" charset="0"/>
                <a:cs typeface="Times New Roman" pitchFamily="18" charset="0"/>
              </a:rPr>
              <a:t> and inset showing the CV of </a:t>
            </a:r>
            <a:r>
              <a:rPr lang="en-US" sz="2000" dirty="0" err="1" smtClean="0">
                <a:latin typeface="Times New Roman" pitchFamily="18" charset="0"/>
                <a:cs typeface="Times New Roman" pitchFamily="18" charset="0"/>
              </a:rPr>
              <a:t>undoped</a:t>
            </a:r>
            <a:r>
              <a:rPr lang="en-US" sz="2000" dirty="0" smtClean="0">
                <a:latin typeface="Times New Roman" pitchFamily="18" charset="0"/>
                <a:cs typeface="Times New Roman" pitchFamily="18" charset="0"/>
              </a:rPr>
              <a:t> cobalt oxide in 3 M KOH aqueous electrolyte</a:t>
            </a:r>
            <a:endParaRPr lang="en-US" sz="2000" dirty="0">
              <a:latin typeface="Times New Roman" pitchFamily="18" charset="0"/>
              <a:cs typeface="Times New Roman" pitchFamily="18" charset="0"/>
            </a:endParaRPr>
          </a:p>
        </p:txBody>
      </p:sp>
      <p:pic>
        <p:nvPicPr>
          <p:cNvPr id="4099" name="Picture 3"/>
          <p:cNvPicPr preferRelativeResize="0">
            <a:picLocks noGrp="1" noChangeArrowheads="1"/>
          </p:cNvPicPr>
          <p:nvPr>
            <p:ph sz="half" idx="2"/>
          </p:nvPr>
        </p:nvPicPr>
        <p:blipFill>
          <a:blip r:embed="rId3" cstate="print"/>
          <a:srcRect/>
          <a:stretch>
            <a:fillRect/>
          </a:stretch>
        </p:blipFill>
        <p:spPr bwMode="auto">
          <a:xfrm>
            <a:off x="4572000" y="0"/>
            <a:ext cx="4572000" cy="4663440"/>
          </a:xfrm>
          <a:prstGeom prst="rect">
            <a:avLst/>
          </a:prstGeom>
          <a:noFill/>
          <a:ln w="9525">
            <a:noFill/>
            <a:miter lim="800000"/>
            <a:headEnd/>
            <a:tailEnd/>
          </a:ln>
        </p:spPr>
      </p:pic>
      <p:sp>
        <p:nvSpPr>
          <p:cNvPr id="8" name="Rectangle 7"/>
          <p:cNvSpPr/>
          <p:nvPr/>
        </p:nvSpPr>
        <p:spPr>
          <a:xfrm>
            <a:off x="4724400" y="4876800"/>
            <a:ext cx="4419600" cy="1323439"/>
          </a:xfrm>
          <a:prstGeom prst="rect">
            <a:avLst/>
          </a:prstGeom>
        </p:spPr>
        <p:txBody>
          <a:bodyPr wrap="square">
            <a:spAutoFit/>
          </a:bodyPr>
          <a:lstStyle/>
          <a:p>
            <a:pPr algn="just"/>
            <a:r>
              <a:rPr lang="en-US" sz="2000" dirty="0" smtClean="0">
                <a:latin typeface="Times New Roman" pitchFamily="18" charset="0"/>
                <a:cs typeface="Times New Roman" pitchFamily="18" charset="0"/>
              </a:rPr>
              <a:t>Fig. </a:t>
            </a:r>
            <a:r>
              <a:rPr lang="en-US" sz="2000" dirty="0" smtClean="0">
                <a:latin typeface="Times New Roman" pitchFamily="18" charset="0"/>
                <a:cs typeface="Times New Roman" pitchFamily="18" charset="0"/>
              </a:rPr>
              <a:t>Charge-discharge curves of the prepared electrode materials compared at a current density of 1 Ag</a:t>
            </a:r>
            <a:r>
              <a:rPr lang="en-US" sz="2000" baseline="30000" dirty="0" smtClean="0">
                <a:latin typeface="Times New Roman" pitchFamily="18" charset="0"/>
                <a:cs typeface="Times New Roman" pitchFamily="18" charset="0"/>
              </a:rPr>
              <a:t>-1</a:t>
            </a:r>
            <a:r>
              <a:rPr lang="en-US" sz="2000" dirty="0" smtClean="0">
                <a:latin typeface="Times New Roman" pitchFamily="18" charset="0"/>
                <a:cs typeface="Times New Roman" pitchFamily="18" charset="0"/>
              </a:rPr>
              <a:t> in 3 M KOH aqueous electrolyte </a:t>
            </a:r>
            <a:endParaRPr lang="en-US" sz="2000" dirty="0">
              <a:latin typeface="Times New Roman" pitchFamily="18" charset="0"/>
              <a:cs typeface="Times New Roman" pitchFamily="18" charset="0"/>
            </a:endParaRPr>
          </a:p>
        </p:txBody>
      </p:sp>
      <p:sp>
        <p:nvSpPr>
          <p:cNvPr id="7" name="Footer Placeholder 6"/>
          <p:cNvSpPr>
            <a:spLocks noGrp="1"/>
          </p:cNvSpPr>
          <p:nvPr>
            <p:ph type="ftr" sz="quarter" idx="11"/>
          </p:nvPr>
        </p:nvSpPr>
        <p:spPr>
          <a:xfrm>
            <a:off x="1447800" y="6492875"/>
            <a:ext cx="6705600" cy="365125"/>
          </a:xfrm>
        </p:spPr>
        <p:txBody>
          <a:bodyPr/>
          <a:lstStyle/>
          <a:p>
            <a:r>
              <a:rPr lang="en-US" b="1" i="1" dirty="0" smtClean="0">
                <a:solidFill>
                  <a:srgbClr val="00B050"/>
                </a:solidFill>
                <a:latin typeface="Times New Roman" pitchFamily="18" charset="0"/>
                <a:cs typeface="Times New Roman" pitchFamily="18" charset="0"/>
              </a:rPr>
              <a:t>6th International Conference on Materials science and Engineering, Sep 12-14, 2016 Atlanta USA</a:t>
            </a:r>
            <a:endParaRPr lang="en-US" b="1" i="1" dirty="0">
              <a:solidFill>
                <a:srgbClr val="00B05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sz="2400" b="1" dirty="0" smtClean="0">
                <a:solidFill>
                  <a:schemeClr val="accent2">
                    <a:lumMod val="75000"/>
                  </a:schemeClr>
                </a:solidFill>
                <a:latin typeface="Times New Roman" pitchFamily="18" charset="0"/>
                <a:cs typeface="Times New Roman" pitchFamily="18" charset="0"/>
              </a:rPr>
              <a:t>CeO</a:t>
            </a:r>
            <a:r>
              <a:rPr lang="en-US" sz="2400" b="1" baseline="-25000" dirty="0" smtClean="0">
                <a:solidFill>
                  <a:schemeClr val="accent2">
                    <a:lumMod val="75000"/>
                  </a:schemeClr>
                </a:solidFill>
                <a:latin typeface="Times New Roman" pitchFamily="18" charset="0"/>
                <a:cs typeface="Times New Roman" pitchFamily="18" charset="0"/>
              </a:rPr>
              <a:t>2</a:t>
            </a:r>
            <a:r>
              <a:rPr lang="en-US" sz="2400" b="1" dirty="0" smtClean="0">
                <a:solidFill>
                  <a:schemeClr val="accent2">
                    <a:lumMod val="75000"/>
                  </a:schemeClr>
                </a:solidFill>
                <a:latin typeface="Times New Roman" pitchFamily="18" charset="0"/>
                <a:cs typeface="Times New Roman" pitchFamily="18" charset="0"/>
              </a:rPr>
              <a:t> ELECTRODE</a:t>
            </a:r>
            <a:r>
              <a:rPr lang="en-US" b="1" baseline="-25000" dirty="0" smtClean="0">
                <a:solidFill>
                  <a:schemeClr val="accent2">
                    <a:lumMod val="75000"/>
                  </a:schemeClr>
                </a:solidFill>
                <a:latin typeface="Times New Roman" pitchFamily="18" charset="0"/>
                <a:cs typeface="Times New Roman" pitchFamily="18" charset="0"/>
              </a:rPr>
              <a:t> </a:t>
            </a:r>
            <a:endParaRPr lang="en-US" b="1" dirty="0">
              <a:solidFill>
                <a:schemeClr val="accent2">
                  <a:lumMod val="75000"/>
                </a:schemeClr>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066800"/>
            <a:ext cx="8229600" cy="5059363"/>
          </a:xfrm>
        </p:spPr>
        <p:txBody>
          <a:bodyPr>
            <a:normAutofit/>
          </a:bodyPr>
          <a:lstStyle/>
          <a:p>
            <a:pPr algn="just">
              <a:buClr>
                <a:schemeClr val="tx2">
                  <a:lumMod val="75000"/>
                </a:schemeClr>
              </a:buClr>
              <a:buFont typeface="Wingdings 2" pitchFamily="18" charset="2"/>
              <a:buChar char=""/>
            </a:pPr>
            <a:r>
              <a:rPr lang="en-US" sz="2200" dirty="0" smtClean="0">
                <a:latin typeface="Times New Roman" pitchFamily="18" charset="0"/>
                <a:cs typeface="Times New Roman" pitchFamily="18" charset="0"/>
              </a:rPr>
              <a:t>We report a simple hydrothermal synthesis of CeO</a:t>
            </a:r>
            <a:r>
              <a:rPr lang="en-US" sz="2200" baseline="-25000" dirty="0" smtClean="0">
                <a:latin typeface="Times New Roman" pitchFamily="18" charset="0"/>
                <a:cs typeface="Times New Roman" pitchFamily="18" charset="0"/>
              </a:rPr>
              <a:t>2</a:t>
            </a:r>
            <a:r>
              <a:rPr lang="en-US" sz="2200" dirty="0" smtClean="0">
                <a:latin typeface="Times New Roman" pitchFamily="18" charset="0"/>
                <a:cs typeface="Times New Roman" pitchFamily="18" charset="0"/>
              </a:rPr>
              <a:t> hexagonal </a:t>
            </a:r>
            <a:r>
              <a:rPr lang="en-US" sz="2200" dirty="0" err="1" smtClean="0">
                <a:latin typeface="Times New Roman" pitchFamily="18" charset="0"/>
                <a:cs typeface="Times New Roman" pitchFamily="18" charset="0"/>
              </a:rPr>
              <a:t>nanoplates</a:t>
            </a:r>
            <a:r>
              <a:rPr lang="en-US" sz="2200" dirty="0" smtClean="0">
                <a:latin typeface="Times New Roman" pitchFamily="18" charset="0"/>
                <a:cs typeface="Times New Roman" pitchFamily="18" charset="0"/>
              </a:rPr>
              <a:t> and carbon coated CeO</a:t>
            </a:r>
            <a:r>
              <a:rPr lang="en-US" sz="2200" baseline="-25000" dirty="0" smtClean="0">
                <a:latin typeface="Times New Roman" pitchFamily="18" charset="0"/>
                <a:cs typeface="Times New Roman" pitchFamily="18" charset="0"/>
              </a:rPr>
              <a:t>2</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nanorods</a:t>
            </a:r>
            <a:r>
              <a:rPr lang="en-US" sz="2200" dirty="0" smtClean="0">
                <a:latin typeface="Times New Roman" pitchFamily="18" charset="0"/>
                <a:cs typeface="Times New Roman" pitchFamily="18" charset="0"/>
              </a:rPr>
              <a:t> with urea and D-glucose.</a:t>
            </a:r>
          </a:p>
          <a:p>
            <a:pPr algn="just">
              <a:buClr>
                <a:schemeClr val="tx2">
                  <a:lumMod val="75000"/>
                </a:schemeClr>
              </a:buClr>
              <a:buFont typeface="Wingdings 2" pitchFamily="18" charset="2"/>
              <a:buChar char=""/>
            </a:pPr>
            <a:r>
              <a:rPr lang="en-US" sz="2200" dirty="0" smtClean="0">
                <a:latin typeface="Times New Roman" pitchFamily="18" charset="0"/>
                <a:cs typeface="Times New Roman" pitchFamily="18" charset="0"/>
              </a:rPr>
              <a:t>CV of CeO</a:t>
            </a:r>
            <a:r>
              <a:rPr lang="en-US" sz="2200" baseline="-25000" dirty="0" smtClean="0">
                <a:latin typeface="Times New Roman" pitchFamily="18" charset="0"/>
                <a:cs typeface="Times New Roman" pitchFamily="18" charset="0"/>
              </a:rPr>
              <a:t>2</a:t>
            </a:r>
            <a:r>
              <a:rPr lang="en-US" sz="2200" dirty="0" smtClean="0">
                <a:latin typeface="Times New Roman" pitchFamily="18" charset="0"/>
                <a:cs typeface="Times New Roman" pitchFamily="18" charset="0"/>
              </a:rPr>
              <a:t> nanostructures were measured at different scan rates over the potential range of 0–0.45 V. The well resolved pair of redox peaks within the observed sweep potential for all of the sweep rates can be directly attributed to the faradaic redox reaction of Ce</a:t>
            </a:r>
            <a:r>
              <a:rPr lang="en-US" sz="2200" baseline="30000" dirty="0" smtClean="0">
                <a:latin typeface="Times New Roman" pitchFamily="18" charset="0"/>
                <a:cs typeface="Times New Roman" pitchFamily="18" charset="0"/>
              </a:rPr>
              <a:t>3+</a:t>
            </a:r>
            <a:r>
              <a:rPr lang="en-US" sz="2200" dirty="0" smtClean="0">
                <a:latin typeface="Times New Roman" pitchFamily="18" charset="0"/>
                <a:cs typeface="Times New Roman" pitchFamily="18" charset="0"/>
              </a:rPr>
              <a:t> /Ce</a:t>
            </a:r>
            <a:r>
              <a:rPr lang="en-US" sz="2200" baseline="30000" dirty="0" smtClean="0">
                <a:latin typeface="Times New Roman" pitchFamily="18" charset="0"/>
                <a:cs typeface="Times New Roman" pitchFamily="18" charset="0"/>
              </a:rPr>
              <a:t>4+</a:t>
            </a:r>
            <a:r>
              <a:rPr lang="en-US" sz="2200" dirty="0" smtClean="0">
                <a:latin typeface="Times New Roman" pitchFamily="18" charset="0"/>
                <a:cs typeface="Times New Roman" pitchFamily="18" charset="0"/>
              </a:rPr>
              <a:t>.</a:t>
            </a:r>
          </a:p>
          <a:p>
            <a:pPr algn="just">
              <a:buClr>
                <a:schemeClr val="tx2">
                  <a:lumMod val="75000"/>
                </a:schemeClr>
              </a:buClr>
              <a:buFont typeface="Wingdings 2" pitchFamily="18" charset="2"/>
              <a:buChar char=""/>
            </a:pPr>
            <a:r>
              <a:rPr lang="en-US" sz="2200" dirty="0" smtClean="0">
                <a:latin typeface="Times New Roman" pitchFamily="18" charset="0"/>
                <a:cs typeface="Times New Roman" pitchFamily="18" charset="0"/>
              </a:rPr>
              <a:t>The maximum Cs is 602 F/g for the CeO</a:t>
            </a:r>
            <a:r>
              <a:rPr lang="en-US" sz="2200" baseline="-25000" dirty="0" smtClean="0">
                <a:latin typeface="Times New Roman" pitchFamily="18" charset="0"/>
                <a:cs typeface="Times New Roman" pitchFamily="18" charset="0"/>
              </a:rPr>
              <a:t>2</a:t>
            </a: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nanoplates</a:t>
            </a:r>
            <a:r>
              <a:rPr lang="en-US" sz="2200" dirty="0" smtClean="0">
                <a:latin typeface="Times New Roman" pitchFamily="18" charset="0"/>
                <a:cs typeface="Times New Roman" pitchFamily="18" charset="0"/>
              </a:rPr>
              <a:t> and carbon coated CeO</a:t>
            </a:r>
            <a:r>
              <a:rPr lang="en-US" sz="2200" baseline="-25000" dirty="0" smtClean="0">
                <a:latin typeface="Times New Roman" pitchFamily="18" charset="0"/>
                <a:cs typeface="Times New Roman" pitchFamily="18" charset="0"/>
              </a:rPr>
              <a:t>2</a:t>
            </a:r>
            <a:r>
              <a:rPr lang="en-US" sz="2200" dirty="0" smtClean="0">
                <a:latin typeface="Times New Roman" pitchFamily="18" charset="0"/>
                <a:cs typeface="Times New Roman" pitchFamily="18" charset="0"/>
              </a:rPr>
              <a:t> exhibits capacitance of 644 F/g at 0.5 A/g.</a:t>
            </a:r>
            <a:endParaRPr lang="en-US" sz="2200" dirty="0">
              <a:latin typeface="Times New Roman" pitchFamily="18" charset="0"/>
              <a:cs typeface="Times New Roman" pitchFamily="18" charset="0"/>
            </a:endParaRPr>
          </a:p>
        </p:txBody>
      </p:sp>
      <p:sp>
        <p:nvSpPr>
          <p:cNvPr id="4" name="Footer Placeholder 3"/>
          <p:cNvSpPr>
            <a:spLocks noGrp="1"/>
          </p:cNvSpPr>
          <p:nvPr>
            <p:ph type="ftr" sz="quarter" idx="11"/>
          </p:nvPr>
        </p:nvSpPr>
        <p:spPr>
          <a:xfrm>
            <a:off x="304800" y="6356350"/>
            <a:ext cx="8839200" cy="365125"/>
          </a:xfrm>
        </p:spPr>
        <p:txBody>
          <a:bodyPr/>
          <a:lstStyle/>
          <a:p>
            <a:r>
              <a:rPr lang="en-US" b="1" i="1" dirty="0" smtClean="0">
                <a:solidFill>
                  <a:srgbClr val="00B050"/>
                </a:solidFill>
                <a:latin typeface="Times New Roman" pitchFamily="18" charset="0"/>
                <a:cs typeface="Times New Roman" pitchFamily="18" charset="0"/>
              </a:rPr>
              <a:t>6th International Conference on Materials science and Engineering, Sep 12-14, 2016 Atlanta USA</a:t>
            </a:r>
            <a:endParaRPr lang="en-US" b="1" i="1" dirty="0">
              <a:solidFill>
                <a:srgbClr val="00B05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Grp="1" noChangeAspect="1" noChangeArrowheads="1"/>
          </p:cNvPicPr>
          <p:nvPr>
            <p:ph sz="half" idx="1"/>
          </p:nvPr>
        </p:nvPicPr>
        <p:blipFill>
          <a:blip r:embed="rId2" cstate="print"/>
          <a:srcRect/>
          <a:stretch>
            <a:fillRect/>
          </a:stretch>
        </p:blipFill>
        <p:spPr bwMode="auto">
          <a:xfrm>
            <a:off x="228600" y="304800"/>
            <a:ext cx="4114800" cy="4343400"/>
          </a:xfrm>
          <a:prstGeom prst="rect">
            <a:avLst/>
          </a:prstGeom>
          <a:noFill/>
          <a:ln w="9525">
            <a:noFill/>
            <a:miter lim="800000"/>
            <a:headEnd/>
            <a:tailEnd/>
          </a:ln>
        </p:spPr>
      </p:pic>
      <p:pic>
        <p:nvPicPr>
          <p:cNvPr id="11267" name="Picture 3"/>
          <p:cNvPicPr>
            <a:picLocks noGrp="1" noChangeAspect="1" noChangeArrowheads="1"/>
          </p:cNvPicPr>
          <p:nvPr>
            <p:ph sz="half" idx="2"/>
          </p:nvPr>
        </p:nvPicPr>
        <p:blipFill>
          <a:blip r:embed="rId3" cstate="print"/>
          <a:srcRect/>
          <a:stretch>
            <a:fillRect/>
          </a:stretch>
        </p:blipFill>
        <p:spPr bwMode="auto">
          <a:xfrm>
            <a:off x="4572000" y="304800"/>
            <a:ext cx="4343400" cy="4343400"/>
          </a:xfrm>
          <a:prstGeom prst="rect">
            <a:avLst/>
          </a:prstGeom>
          <a:noFill/>
          <a:ln w="9525">
            <a:noFill/>
            <a:miter lim="800000"/>
            <a:headEnd/>
            <a:tailEnd/>
          </a:ln>
        </p:spPr>
      </p:pic>
      <p:sp>
        <p:nvSpPr>
          <p:cNvPr id="7" name="Rectangle 6"/>
          <p:cNvSpPr/>
          <p:nvPr/>
        </p:nvSpPr>
        <p:spPr>
          <a:xfrm>
            <a:off x="0" y="4876800"/>
            <a:ext cx="4572000" cy="923330"/>
          </a:xfrm>
          <a:prstGeom prst="rect">
            <a:avLst/>
          </a:prstGeom>
        </p:spPr>
        <p:txBody>
          <a:bodyPr>
            <a:spAutoFit/>
          </a:bodyPr>
          <a:lstStyle/>
          <a:p>
            <a:pPr algn="just"/>
            <a:r>
              <a:rPr lang="en-US" dirty="0" smtClean="0">
                <a:latin typeface="Times New Roman" pitchFamily="18" charset="0"/>
                <a:cs typeface="Times New Roman" pitchFamily="18" charset="0"/>
              </a:rPr>
              <a:t>Fig </a:t>
            </a:r>
            <a:r>
              <a:rPr lang="en-US" dirty="0" smtClean="0">
                <a:latin typeface="Times New Roman" pitchFamily="18" charset="0"/>
                <a:cs typeface="Times New Roman" pitchFamily="18" charset="0"/>
              </a:rPr>
              <a:t>HRSEM </a:t>
            </a:r>
            <a:r>
              <a:rPr lang="en-US" dirty="0" smtClean="0">
                <a:latin typeface="Times New Roman" pitchFamily="18" charset="0"/>
                <a:cs typeface="Times New Roman" pitchFamily="18" charset="0"/>
              </a:rPr>
              <a:t>images of the as-prepared (a and b) and 300 C heat treated (c and d) CeO2 hexagonal </a:t>
            </a:r>
            <a:r>
              <a:rPr lang="en-US" dirty="0" err="1" smtClean="0">
                <a:latin typeface="Times New Roman" pitchFamily="18" charset="0"/>
                <a:cs typeface="Times New Roman" pitchFamily="18" charset="0"/>
              </a:rPr>
              <a:t>nanoplates</a:t>
            </a:r>
            <a:endParaRPr lang="en-US" dirty="0">
              <a:latin typeface="Times New Roman" pitchFamily="18" charset="0"/>
              <a:cs typeface="Times New Roman" pitchFamily="18" charset="0"/>
            </a:endParaRPr>
          </a:p>
        </p:txBody>
      </p:sp>
      <p:sp>
        <p:nvSpPr>
          <p:cNvPr id="8" name="Rectangle 7"/>
          <p:cNvSpPr/>
          <p:nvPr/>
        </p:nvSpPr>
        <p:spPr>
          <a:xfrm>
            <a:off x="4572000" y="4944070"/>
            <a:ext cx="4572000" cy="923330"/>
          </a:xfrm>
          <a:prstGeom prst="rect">
            <a:avLst/>
          </a:prstGeom>
        </p:spPr>
        <p:txBody>
          <a:bodyPr>
            <a:spAutoFit/>
          </a:bodyPr>
          <a:lstStyle/>
          <a:p>
            <a:r>
              <a:rPr lang="en-US" dirty="0" smtClean="0">
                <a:latin typeface="Times New Roman" pitchFamily="18" charset="0"/>
                <a:cs typeface="Times New Roman" pitchFamily="18" charset="0"/>
              </a:rPr>
              <a:t>Fig </a:t>
            </a: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HRSEM </a:t>
            </a:r>
            <a:r>
              <a:rPr lang="en-US" dirty="0" smtClean="0">
                <a:latin typeface="Times New Roman" pitchFamily="18" charset="0"/>
                <a:cs typeface="Times New Roman" pitchFamily="18" charset="0"/>
              </a:rPr>
              <a:t>images of the as-prepared (a and b) and 450 C heat treated (c and d) CeO</a:t>
            </a:r>
            <a:r>
              <a:rPr lang="en-US" baseline="-25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/C </a:t>
            </a:r>
            <a:r>
              <a:rPr lang="en-US" dirty="0" err="1" smtClean="0">
                <a:latin typeface="Times New Roman" pitchFamily="18" charset="0"/>
                <a:cs typeface="Times New Roman" pitchFamily="18" charset="0"/>
              </a:rPr>
              <a:t>nanorods</a:t>
            </a:r>
            <a:endParaRPr lang="en-US" dirty="0">
              <a:latin typeface="Times New Roman" pitchFamily="18" charset="0"/>
              <a:cs typeface="Times New Roman" pitchFamily="18" charset="0"/>
            </a:endParaRPr>
          </a:p>
        </p:txBody>
      </p:sp>
      <p:sp>
        <p:nvSpPr>
          <p:cNvPr id="6" name="Footer Placeholder 5"/>
          <p:cNvSpPr>
            <a:spLocks noGrp="1"/>
          </p:cNvSpPr>
          <p:nvPr>
            <p:ph type="ftr" sz="quarter" idx="11"/>
          </p:nvPr>
        </p:nvSpPr>
        <p:spPr>
          <a:xfrm>
            <a:off x="838200" y="6356350"/>
            <a:ext cx="7086600" cy="365125"/>
          </a:xfrm>
        </p:spPr>
        <p:txBody>
          <a:bodyPr/>
          <a:lstStyle/>
          <a:p>
            <a:r>
              <a:rPr lang="en-US" b="1" i="1" dirty="0" smtClean="0">
                <a:solidFill>
                  <a:srgbClr val="00B050"/>
                </a:solidFill>
                <a:latin typeface="Times New Roman" pitchFamily="18" charset="0"/>
                <a:cs typeface="Times New Roman" pitchFamily="18" charset="0"/>
              </a:rPr>
              <a:t>6th International Conference on Materials science and Engineering, Sep 12-14, 2016 Atlanta USA</a:t>
            </a:r>
            <a:endParaRPr lang="en-US" b="1" i="1" dirty="0">
              <a:solidFill>
                <a:srgbClr val="00B050"/>
              </a:solidFill>
              <a:latin typeface="Times New Roman" pitchFamily="18" charset="0"/>
              <a:cs typeface="Times New Roman" pitchFamily="18"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Grp="1" noChangeAspect="1" noChangeArrowheads="1"/>
          </p:cNvPicPr>
          <p:nvPr>
            <p:ph idx="1"/>
          </p:nvPr>
        </p:nvPicPr>
        <p:blipFill>
          <a:blip r:embed="rId2" cstate="print"/>
          <a:srcRect/>
          <a:stretch>
            <a:fillRect/>
          </a:stretch>
        </p:blipFill>
        <p:spPr bwMode="auto">
          <a:xfrm>
            <a:off x="1219200" y="152400"/>
            <a:ext cx="7239000" cy="4525963"/>
          </a:xfrm>
          <a:prstGeom prst="rect">
            <a:avLst/>
          </a:prstGeom>
          <a:noFill/>
          <a:ln w="9525">
            <a:noFill/>
            <a:miter lim="800000"/>
            <a:headEnd/>
            <a:tailEnd/>
          </a:ln>
        </p:spPr>
      </p:pic>
      <p:sp>
        <p:nvSpPr>
          <p:cNvPr id="5" name="Rectangle 4"/>
          <p:cNvSpPr/>
          <p:nvPr/>
        </p:nvSpPr>
        <p:spPr>
          <a:xfrm>
            <a:off x="1143000" y="4724400"/>
            <a:ext cx="7239000" cy="923330"/>
          </a:xfrm>
          <a:prstGeom prst="rect">
            <a:avLst/>
          </a:prstGeom>
        </p:spPr>
        <p:txBody>
          <a:bodyPr wrap="square">
            <a:spAutoFit/>
          </a:bodyPr>
          <a:lstStyle/>
          <a:p>
            <a:pPr algn="just"/>
            <a:r>
              <a:rPr lang="en-US" dirty="0" smtClean="0">
                <a:latin typeface="Times New Roman" pitchFamily="18" charset="0"/>
                <a:cs typeface="Times New Roman" pitchFamily="18" charset="0"/>
              </a:rPr>
              <a:t>Fig </a:t>
            </a:r>
            <a:r>
              <a:rPr lang="en-US" dirty="0" smtClean="0">
                <a:latin typeface="Times New Roman" pitchFamily="18" charset="0"/>
                <a:cs typeface="Times New Roman" pitchFamily="18" charset="0"/>
              </a:rPr>
              <a:t>Cyclic </a:t>
            </a:r>
            <a:r>
              <a:rPr lang="en-US" dirty="0" smtClean="0">
                <a:latin typeface="Times New Roman" pitchFamily="18" charset="0"/>
                <a:cs typeface="Times New Roman" pitchFamily="18" charset="0"/>
              </a:rPr>
              <a:t>voltammograms and charge–discharge curves of the CeO</a:t>
            </a:r>
            <a:r>
              <a:rPr lang="en-US" baseline="-25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 hexagonal </a:t>
            </a:r>
            <a:r>
              <a:rPr lang="en-US" dirty="0" err="1" smtClean="0">
                <a:latin typeface="Times New Roman" pitchFamily="18" charset="0"/>
                <a:cs typeface="Times New Roman" pitchFamily="18" charset="0"/>
              </a:rPr>
              <a:t>nanoplates</a:t>
            </a:r>
            <a:r>
              <a:rPr lang="en-US" dirty="0" smtClean="0">
                <a:latin typeface="Times New Roman" pitchFamily="18" charset="0"/>
                <a:cs typeface="Times New Roman" pitchFamily="18" charset="0"/>
              </a:rPr>
              <a:t> (a and c) and the carbon coated CeO</a:t>
            </a:r>
            <a:r>
              <a:rPr lang="en-US" baseline="-25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nanorods</a:t>
            </a:r>
            <a:r>
              <a:rPr lang="en-US" dirty="0" smtClean="0">
                <a:latin typeface="Times New Roman" pitchFamily="18" charset="0"/>
                <a:cs typeface="Times New Roman" pitchFamily="18" charset="0"/>
              </a:rPr>
              <a:t> (b and d).</a:t>
            </a:r>
            <a:endParaRPr lang="en-US" dirty="0">
              <a:latin typeface="Times New Roman" pitchFamily="18" charset="0"/>
              <a:cs typeface="Times New Roman" pitchFamily="18" charset="0"/>
            </a:endParaRPr>
          </a:p>
        </p:txBody>
      </p:sp>
      <p:sp>
        <p:nvSpPr>
          <p:cNvPr id="4" name="Footer Placeholder 3"/>
          <p:cNvSpPr>
            <a:spLocks noGrp="1"/>
          </p:cNvSpPr>
          <p:nvPr>
            <p:ph type="ftr" sz="quarter" idx="11"/>
          </p:nvPr>
        </p:nvSpPr>
        <p:spPr>
          <a:xfrm>
            <a:off x="457200" y="6356350"/>
            <a:ext cx="7620000" cy="365125"/>
          </a:xfrm>
        </p:spPr>
        <p:txBody>
          <a:bodyPr/>
          <a:lstStyle/>
          <a:p>
            <a:r>
              <a:rPr lang="en-US" b="1" i="1" dirty="0" smtClean="0">
                <a:solidFill>
                  <a:srgbClr val="00B050"/>
                </a:solidFill>
                <a:latin typeface="Times New Roman" pitchFamily="18" charset="0"/>
                <a:cs typeface="Times New Roman" pitchFamily="18" charset="0"/>
              </a:rPr>
              <a:t>            6th </a:t>
            </a:r>
            <a:r>
              <a:rPr lang="en-US" b="1" i="1" dirty="0" smtClean="0">
                <a:solidFill>
                  <a:srgbClr val="00B050"/>
                </a:solidFill>
                <a:latin typeface="Times New Roman" pitchFamily="18" charset="0"/>
                <a:cs typeface="Times New Roman" pitchFamily="18" charset="0"/>
              </a:rPr>
              <a:t>International Conference on Materials science and Engineering, Sep 12-14, 2016 Atlanta USA</a:t>
            </a:r>
            <a:endParaRPr lang="en-US" b="1" i="1" dirty="0">
              <a:solidFill>
                <a:srgbClr val="00B050"/>
              </a:solidFill>
              <a:latin typeface="Times New Roman" pitchFamily="18" charset="0"/>
              <a:cs typeface="Times New Roman"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579438"/>
          </a:xfrm>
        </p:spPr>
        <p:txBody>
          <a:bodyPr>
            <a:normAutofit/>
          </a:bodyPr>
          <a:lstStyle/>
          <a:p>
            <a:r>
              <a:rPr lang="en-US" sz="2400" b="1" dirty="0" smtClean="0">
                <a:solidFill>
                  <a:schemeClr val="accent2">
                    <a:lumMod val="75000"/>
                  </a:schemeClr>
                </a:solidFill>
                <a:latin typeface="Times New Roman" pitchFamily="18" charset="0"/>
                <a:cs typeface="Times New Roman" pitchFamily="18" charset="0"/>
              </a:rPr>
              <a:t>NiO – CeO</a:t>
            </a:r>
            <a:r>
              <a:rPr lang="en-US" sz="2400" b="1" baseline="-25000" dirty="0" smtClean="0">
                <a:solidFill>
                  <a:schemeClr val="accent2">
                    <a:lumMod val="75000"/>
                  </a:schemeClr>
                </a:solidFill>
                <a:latin typeface="Times New Roman" pitchFamily="18" charset="0"/>
                <a:cs typeface="Times New Roman" pitchFamily="18" charset="0"/>
              </a:rPr>
              <a:t>2</a:t>
            </a:r>
            <a:r>
              <a:rPr lang="en-US" sz="2400" b="1" dirty="0" smtClean="0">
                <a:solidFill>
                  <a:schemeClr val="accent2">
                    <a:lumMod val="75000"/>
                  </a:schemeClr>
                </a:solidFill>
                <a:latin typeface="Times New Roman" pitchFamily="18" charset="0"/>
                <a:cs typeface="Times New Roman" pitchFamily="18" charset="0"/>
              </a:rPr>
              <a:t> binary oxide electrode</a:t>
            </a:r>
            <a:endParaRPr lang="en-US" sz="2400" b="1" dirty="0">
              <a:solidFill>
                <a:schemeClr val="accent2">
                  <a:lumMod val="75000"/>
                </a:schemeClr>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914400"/>
            <a:ext cx="8229600" cy="5211763"/>
          </a:xfrm>
        </p:spPr>
        <p:txBody>
          <a:bodyPr>
            <a:normAutofit/>
          </a:bodyPr>
          <a:lstStyle/>
          <a:p>
            <a:pPr algn="just">
              <a:buClr>
                <a:schemeClr val="tx2">
                  <a:lumMod val="75000"/>
                </a:schemeClr>
              </a:buClr>
              <a:buFont typeface="Wingdings 2" pitchFamily="18" charset="2"/>
              <a:buChar char=""/>
            </a:pPr>
            <a:r>
              <a:rPr lang="en-US" sz="2200" dirty="0" smtClean="0">
                <a:latin typeface="Times New Roman" pitchFamily="18" charset="0"/>
                <a:cs typeface="Times New Roman" pitchFamily="18" charset="0"/>
              </a:rPr>
              <a:t>The redox and catalytic features of CeO</a:t>
            </a:r>
            <a:r>
              <a:rPr lang="en-US" sz="2200" baseline="-25000" dirty="0" smtClean="0">
                <a:latin typeface="Times New Roman" pitchFamily="18" charset="0"/>
                <a:cs typeface="Times New Roman" pitchFamily="18" charset="0"/>
              </a:rPr>
              <a:t>2</a:t>
            </a:r>
            <a:r>
              <a:rPr lang="en-US" sz="2200" dirty="0" smtClean="0">
                <a:latin typeface="Times New Roman" pitchFamily="18" charset="0"/>
                <a:cs typeface="Times New Roman" pitchFamily="18" charset="0"/>
              </a:rPr>
              <a:t> are more pronounced when it is mixed with other transition or rare earth metal oxides. </a:t>
            </a:r>
          </a:p>
          <a:p>
            <a:pPr algn="just">
              <a:buClr>
                <a:schemeClr val="tx2">
                  <a:lumMod val="75000"/>
                </a:schemeClr>
              </a:buClr>
              <a:buFont typeface="Wingdings 2" pitchFamily="18" charset="2"/>
              <a:buChar char=""/>
            </a:pPr>
            <a:r>
              <a:rPr lang="en-US" sz="2200" dirty="0" smtClean="0">
                <a:latin typeface="Times New Roman" pitchFamily="18" charset="0"/>
                <a:cs typeface="Times New Roman" pitchFamily="18" charset="0"/>
              </a:rPr>
              <a:t>Obviously, the combination of NiO–CeO</a:t>
            </a:r>
            <a:r>
              <a:rPr lang="en-US" sz="2200" baseline="-25000" dirty="0" smtClean="0">
                <a:latin typeface="Times New Roman" pitchFamily="18" charset="0"/>
                <a:cs typeface="Times New Roman" pitchFamily="18" charset="0"/>
              </a:rPr>
              <a:t>2</a:t>
            </a:r>
            <a:r>
              <a:rPr lang="en-US" sz="2200" dirty="0" smtClean="0">
                <a:latin typeface="Times New Roman" pitchFamily="18" charset="0"/>
                <a:cs typeface="Times New Roman" pitchFamily="18" charset="0"/>
              </a:rPr>
              <a:t> also expected to be a better electrode for supercapacitor.</a:t>
            </a:r>
          </a:p>
          <a:p>
            <a:pPr algn="just">
              <a:buClr>
                <a:schemeClr val="tx2">
                  <a:lumMod val="75000"/>
                </a:schemeClr>
              </a:buClr>
              <a:buFont typeface="Wingdings 2" pitchFamily="18" charset="2"/>
              <a:buChar char=""/>
            </a:pPr>
            <a:r>
              <a:rPr lang="en-US" sz="2200" dirty="0" smtClean="0">
                <a:latin typeface="Times New Roman" pitchFamily="18" charset="0"/>
                <a:cs typeface="Times New Roman" pitchFamily="18" charset="0"/>
              </a:rPr>
              <a:t>Our group reported the NiO-CeO</a:t>
            </a:r>
            <a:r>
              <a:rPr lang="en-US" sz="2200" baseline="-25000" dirty="0" smtClean="0">
                <a:latin typeface="Times New Roman" pitchFamily="18" charset="0"/>
                <a:cs typeface="Times New Roman" pitchFamily="18" charset="0"/>
              </a:rPr>
              <a:t>2</a:t>
            </a:r>
            <a:r>
              <a:rPr lang="en-US" sz="2200" dirty="0" smtClean="0">
                <a:latin typeface="Times New Roman" pitchFamily="18" charset="0"/>
                <a:cs typeface="Times New Roman" pitchFamily="18" charset="0"/>
              </a:rPr>
              <a:t> binary oxide for supercapacitor for the first time. </a:t>
            </a:r>
          </a:p>
          <a:p>
            <a:pPr algn="just">
              <a:buClr>
                <a:schemeClr val="tx2">
                  <a:lumMod val="75000"/>
                </a:schemeClr>
              </a:buClr>
              <a:buFont typeface="Wingdings 2" pitchFamily="18" charset="2"/>
              <a:buChar char=""/>
            </a:pPr>
            <a:r>
              <a:rPr lang="en-US" sz="2200" dirty="0" smtClean="0">
                <a:latin typeface="Times New Roman" pitchFamily="18" charset="0"/>
                <a:cs typeface="Times New Roman" pitchFamily="18" charset="0"/>
              </a:rPr>
              <a:t>Porous NiO–CeO2 mixed oxide was synthesized through glycol assisted citrate sol–gel method. </a:t>
            </a:r>
          </a:p>
          <a:p>
            <a:pPr algn="just">
              <a:buClr>
                <a:schemeClr val="tx2">
                  <a:lumMod val="75000"/>
                </a:schemeClr>
              </a:buClr>
              <a:buFont typeface="Wingdings 2" pitchFamily="18" charset="2"/>
              <a:buChar char=""/>
            </a:pPr>
            <a:r>
              <a:rPr lang="en-US" sz="2200" dirty="0" smtClean="0">
                <a:latin typeface="Times New Roman" pitchFamily="18" charset="0"/>
                <a:cs typeface="Times New Roman" pitchFamily="18" charset="0"/>
              </a:rPr>
              <a:t>Binary oxide calcined at 500 °C shows specific capacitance of 305 Fg</a:t>
            </a:r>
            <a:r>
              <a:rPr lang="en-US" sz="2200" baseline="30000" dirty="0" smtClean="0">
                <a:latin typeface="Times New Roman" pitchFamily="18" charset="0"/>
                <a:cs typeface="Times New Roman" pitchFamily="18" charset="0"/>
              </a:rPr>
              <a:t>-1</a:t>
            </a:r>
            <a:r>
              <a:rPr lang="en-US" sz="2200" dirty="0" smtClean="0">
                <a:latin typeface="Times New Roman" pitchFamily="18" charset="0"/>
                <a:cs typeface="Times New Roman" pitchFamily="18" charset="0"/>
              </a:rPr>
              <a:t> at the constant current density of 1 Ag</a:t>
            </a:r>
            <a:r>
              <a:rPr lang="en-US" sz="2200" baseline="30000" dirty="0" smtClean="0">
                <a:latin typeface="Times New Roman" pitchFamily="18" charset="0"/>
                <a:cs typeface="Times New Roman" pitchFamily="18" charset="0"/>
              </a:rPr>
              <a:t>-1</a:t>
            </a:r>
            <a:r>
              <a:rPr lang="en-US" sz="2200" dirty="0" smtClean="0">
                <a:latin typeface="Times New Roman" pitchFamily="18" charset="0"/>
                <a:cs typeface="Times New Roman" pitchFamily="18" charset="0"/>
              </a:rPr>
              <a:t>.</a:t>
            </a:r>
          </a:p>
          <a:p>
            <a:pPr>
              <a:buClr>
                <a:schemeClr val="tx2">
                  <a:lumMod val="75000"/>
                </a:schemeClr>
              </a:buClr>
              <a:buFont typeface="Wingdings 2" pitchFamily="18" charset="2"/>
              <a:buChar char=""/>
            </a:pPr>
            <a:r>
              <a:rPr lang="en-US" sz="2200" dirty="0" smtClean="0">
                <a:latin typeface="Times New Roman" pitchFamily="18" charset="0"/>
                <a:cs typeface="Times New Roman" pitchFamily="18" charset="0"/>
              </a:rPr>
              <a:t>Binary oxide calcined at 700 °C exhibits a specific capacitance of 167 Fg</a:t>
            </a:r>
            <a:r>
              <a:rPr lang="en-US" sz="2200" baseline="30000" dirty="0" smtClean="0">
                <a:latin typeface="Times New Roman" pitchFamily="18" charset="0"/>
                <a:cs typeface="Times New Roman" pitchFamily="18" charset="0"/>
              </a:rPr>
              <a:t>-1</a:t>
            </a:r>
            <a:r>
              <a:rPr lang="en-US" sz="2200" dirty="0" smtClean="0">
                <a:latin typeface="Times New Roman" pitchFamily="18" charset="0"/>
                <a:cs typeface="Times New Roman" pitchFamily="18" charset="0"/>
              </a:rPr>
              <a:t> at the constant current density of 1 Ag</a:t>
            </a:r>
            <a:r>
              <a:rPr lang="en-US" sz="2200" baseline="30000" dirty="0" smtClean="0">
                <a:latin typeface="Times New Roman" pitchFamily="18" charset="0"/>
                <a:cs typeface="Times New Roman" pitchFamily="18" charset="0"/>
              </a:rPr>
              <a:t>-1</a:t>
            </a:r>
            <a:r>
              <a:rPr lang="en-US" sz="2200" dirty="0" smtClean="0">
                <a:latin typeface="Times New Roman" pitchFamily="18" charset="0"/>
                <a:cs typeface="Times New Roman" pitchFamily="18" charset="0"/>
              </a:rPr>
              <a:t> .</a:t>
            </a:r>
            <a:endParaRPr lang="en-US" sz="2200" dirty="0">
              <a:latin typeface="Times New Roman" pitchFamily="18" charset="0"/>
              <a:cs typeface="Times New Roman" pitchFamily="18" charset="0"/>
            </a:endParaRPr>
          </a:p>
        </p:txBody>
      </p:sp>
      <p:sp>
        <p:nvSpPr>
          <p:cNvPr id="4" name="Footer Placeholder 3"/>
          <p:cNvSpPr>
            <a:spLocks noGrp="1"/>
          </p:cNvSpPr>
          <p:nvPr>
            <p:ph type="ftr" sz="quarter" idx="11"/>
          </p:nvPr>
        </p:nvSpPr>
        <p:spPr>
          <a:xfrm>
            <a:off x="1066800" y="6356350"/>
            <a:ext cx="7772400" cy="365125"/>
          </a:xfrm>
        </p:spPr>
        <p:txBody>
          <a:bodyPr/>
          <a:lstStyle/>
          <a:p>
            <a:r>
              <a:rPr lang="en-US" b="1" i="1" dirty="0" smtClean="0">
                <a:solidFill>
                  <a:srgbClr val="00B050"/>
                </a:solidFill>
                <a:latin typeface="Times New Roman" pitchFamily="18" charset="0"/>
                <a:cs typeface="Times New Roman" pitchFamily="18" charset="0"/>
              </a:rPr>
              <a:t>6th International Conference on Materials science and Engineering, Sep 12-14, 2016 Atlanta USA</a:t>
            </a:r>
            <a:endParaRPr lang="en-US" b="1" i="1" dirty="0">
              <a:solidFill>
                <a:srgbClr val="00B050"/>
              </a:solidFill>
              <a:latin typeface="Times New Roman" pitchFamily="18" charset="0"/>
              <a:cs typeface="Times New Roman"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533400" y="6492875"/>
            <a:ext cx="7620000" cy="365125"/>
          </a:xfrm>
        </p:spPr>
        <p:txBody>
          <a:bodyPr/>
          <a:lstStyle/>
          <a:p>
            <a:r>
              <a:rPr lang="en-US" b="1" i="1" dirty="0" smtClean="0">
                <a:solidFill>
                  <a:srgbClr val="00B050"/>
                </a:solidFill>
                <a:latin typeface="Times New Roman" pitchFamily="18" charset="0"/>
                <a:cs typeface="Times New Roman" pitchFamily="18" charset="0"/>
              </a:rPr>
              <a:t>6th International Conference on Materials science and Engineering, Sep 12-14, 2016 Atlanta USA</a:t>
            </a:r>
            <a:endParaRPr lang="en-US" b="1" i="1" dirty="0">
              <a:solidFill>
                <a:srgbClr val="00B050"/>
              </a:solidFill>
              <a:latin typeface="Times New Roman" pitchFamily="18" charset="0"/>
              <a:cs typeface="Times New Roman" pitchFamily="18" charset="0"/>
            </a:endParaRPr>
          </a:p>
        </p:txBody>
      </p:sp>
      <p:pic>
        <p:nvPicPr>
          <p:cNvPr id="1026" name="Picture 2"/>
          <p:cNvPicPr preferRelativeResize="0">
            <a:picLocks noChangeArrowheads="1"/>
          </p:cNvPicPr>
          <p:nvPr/>
        </p:nvPicPr>
        <p:blipFill>
          <a:blip r:embed="rId2" cstate="print"/>
          <a:srcRect/>
          <a:stretch>
            <a:fillRect/>
          </a:stretch>
        </p:blipFill>
        <p:spPr bwMode="auto">
          <a:xfrm>
            <a:off x="1219200" y="152400"/>
            <a:ext cx="6934200" cy="5334000"/>
          </a:xfrm>
          <a:prstGeom prst="rect">
            <a:avLst/>
          </a:prstGeom>
          <a:noFill/>
          <a:ln w="9525">
            <a:noFill/>
            <a:miter lim="800000"/>
            <a:headEnd/>
            <a:tailEnd/>
          </a:ln>
        </p:spPr>
      </p:pic>
      <p:sp>
        <p:nvSpPr>
          <p:cNvPr id="4" name="Rectangle 3"/>
          <p:cNvSpPr/>
          <p:nvPr/>
        </p:nvSpPr>
        <p:spPr>
          <a:xfrm>
            <a:off x="1143000" y="5638800"/>
            <a:ext cx="7086600" cy="646331"/>
          </a:xfrm>
          <a:prstGeom prst="rect">
            <a:avLst/>
          </a:prstGeom>
        </p:spPr>
        <p:txBody>
          <a:bodyPr wrap="square">
            <a:spAutoFit/>
          </a:bodyPr>
          <a:lstStyle/>
          <a:p>
            <a:pPr algn="just"/>
            <a:r>
              <a:rPr lang="en-US" dirty="0" smtClean="0">
                <a:latin typeface="Times New Roman" pitchFamily="18" charset="0"/>
                <a:cs typeface="Times New Roman" pitchFamily="18" charset="0"/>
              </a:rPr>
              <a:t>Fig </a:t>
            </a:r>
            <a:r>
              <a:rPr lang="en-US" dirty="0" smtClean="0">
                <a:latin typeface="Times New Roman" pitchFamily="18" charset="0"/>
                <a:cs typeface="Times New Roman" pitchFamily="18" charset="0"/>
              </a:rPr>
              <a:t>SEM </a:t>
            </a:r>
            <a:r>
              <a:rPr lang="en-US" dirty="0" smtClean="0">
                <a:latin typeface="Times New Roman" pitchFamily="18" charset="0"/>
                <a:cs typeface="Times New Roman" pitchFamily="18" charset="0"/>
              </a:rPr>
              <a:t>micrographs of the NiO–CeO2mixed oxides calcined at 500 °C (a and b), 600 °C (c and d) and 700 °C (e and f)</a:t>
            </a:r>
            <a:endParaRPr lang="en-US" dirty="0">
              <a:latin typeface="Times New Roman" pitchFamily="18" charset="0"/>
              <a:cs typeface="Times New Roman"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609600" y="6356350"/>
            <a:ext cx="7696200" cy="365125"/>
          </a:xfrm>
        </p:spPr>
        <p:txBody>
          <a:bodyPr/>
          <a:lstStyle/>
          <a:p>
            <a:r>
              <a:rPr lang="en-US" b="1" i="1" dirty="0" smtClean="0">
                <a:solidFill>
                  <a:srgbClr val="00B050"/>
                </a:solidFill>
                <a:latin typeface="Times New Roman" pitchFamily="18" charset="0"/>
                <a:cs typeface="Times New Roman" pitchFamily="18" charset="0"/>
              </a:rPr>
              <a:t>6th International Conference on Materials science and Engineering, Sep 12-14, 2016 Atlanta USA</a:t>
            </a:r>
            <a:endParaRPr lang="en-US" b="1" i="1" dirty="0">
              <a:solidFill>
                <a:srgbClr val="00B050"/>
              </a:solidFill>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2" cstate="print"/>
          <a:srcRect/>
          <a:stretch>
            <a:fillRect/>
          </a:stretch>
        </p:blipFill>
        <p:spPr bwMode="auto">
          <a:xfrm>
            <a:off x="76200" y="0"/>
            <a:ext cx="8915400" cy="5486400"/>
          </a:xfrm>
          <a:prstGeom prst="rect">
            <a:avLst/>
          </a:prstGeom>
          <a:noFill/>
          <a:ln w="9525">
            <a:noFill/>
            <a:miter lim="800000"/>
            <a:headEnd/>
            <a:tailEnd/>
          </a:ln>
        </p:spPr>
      </p:pic>
      <p:sp>
        <p:nvSpPr>
          <p:cNvPr id="4" name="Rectangle 3"/>
          <p:cNvSpPr/>
          <p:nvPr/>
        </p:nvSpPr>
        <p:spPr>
          <a:xfrm>
            <a:off x="304800" y="5602069"/>
            <a:ext cx="8610600" cy="646331"/>
          </a:xfrm>
          <a:prstGeom prst="rect">
            <a:avLst/>
          </a:prstGeom>
        </p:spPr>
        <p:txBody>
          <a:bodyPr wrap="square">
            <a:spAutoFit/>
          </a:bodyPr>
          <a:lstStyle/>
          <a:p>
            <a:r>
              <a:rPr lang="en-US" dirty="0" smtClean="0">
                <a:latin typeface="Times New Roman" pitchFamily="18" charset="0"/>
                <a:cs typeface="Times New Roman" pitchFamily="18" charset="0"/>
              </a:rPr>
              <a:t>Fig </a:t>
            </a:r>
            <a:r>
              <a:rPr lang="en-US" dirty="0" smtClean="0">
                <a:latin typeface="Times New Roman" pitchFamily="18" charset="0"/>
                <a:cs typeface="Times New Roman" pitchFamily="18" charset="0"/>
              </a:rPr>
              <a:t>CV of NiO–CeO2 mixed oxide electrode material heated at a 500, b 600, and c 700 °C. d Comparison of CVs of individual and the mixed oxide at the scan rate of 5 mV/s</a:t>
            </a:r>
            <a:endParaRPr lang="en-US" dirty="0">
              <a:latin typeface="Times New Roman" pitchFamily="18" charset="0"/>
              <a:cs typeface="Times New Roman" pitchFamily="18"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2400" b="1" dirty="0" smtClean="0">
                <a:solidFill>
                  <a:schemeClr val="accent2">
                    <a:lumMod val="75000"/>
                  </a:schemeClr>
                </a:solidFill>
                <a:latin typeface="Times New Roman" pitchFamily="18" charset="0"/>
                <a:cs typeface="Times New Roman" pitchFamily="18" charset="0"/>
              </a:rPr>
              <a:t>CONCLUSION</a:t>
            </a:r>
            <a:endParaRPr lang="en-US" sz="2400" b="1" dirty="0">
              <a:solidFill>
                <a:schemeClr val="accent2">
                  <a:lumMod val="75000"/>
                </a:schemeClr>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066800"/>
            <a:ext cx="8229600" cy="5257800"/>
          </a:xfrm>
        </p:spPr>
        <p:txBody>
          <a:bodyPr>
            <a:normAutofit/>
          </a:bodyPr>
          <a:lstStyle/>
          <a:p>
            <a:pPr algn="just"/>
            <a:r>
              <a:rPr lang="en-US" sz="2200" dirty="0" smtClean="0">
                <a:latin typeface="Times New Roman" pitchFamily="18" charset="0"/>
                <a:cs typeface="Times New Roman" pitchFamily="18" charset="0"/>
              </a:rPr>
              <a:t>In summary, various transition metal oxides as binary composites and spinel structured materials were well studied for supercapacitor electrode applications. </a:t>
            </a:r>
          </a:p>
          <a:p>
            <a:pPr algn="just"/>
            <a:r>
              <a:rPr lang="en-US" sz="2200" dirty="0" smtClean="0">
                <a:latin typeface="Times New Roman" pitchFamily="18" charset="0"/>
                <a:cs typeface="Times New Roman" pitchFamily="18" charset="0"/>
              </a:rPr>
              <a:t>Transition metal oxides such as NiO , cubic spinel Co</a:t>
            </a:r>
            <a:r>
              <a:rPr lang="en-US" sz="2200" baseline="-25000" dirty="0" smtClean="0">
                <a:latin typeface="Times New Roman" pitchFamily="18" charset="0"/>
                <a:cs typeface="Times New Roman" pitchFamily="18" charset="0"/>
              </a:rPr>
              <a:t>3</a:t>
            </a:r>
            <a:r>
              <a:rPr lang="en-US" sz="2200" dirty="0" smtClean="0">
                <a:latin typeface="Times New Roman" pitchFamily="18" charset="0"/>
                <a:cs typeface="Times New Roman" pitchFamily="18" charset="0"/>
              </a:rPr>
              <a:t>O</a:t>
            </a:r>
            <a:r>
              <a:rPr lang="en-US" sz="2200" baseline="-25000" dirty="0" smtClean="0">
                <a:latin typeface="Times New Roman" pitchFamily="18" charset="0"/>
                <a:cs typeface="Times New Roman" pitchFamily="18" charset="0"/>
              </a:rPr>
              <a:t>4</a:t>
            </a:r>
            <a:r>
              <a:rPr lang="en-US" sz="2200" dirty="0" smtClean="0">
                <a:latin typeface="Times New Roman" pitchFamily="18" charset="0"/>
                <a:cs typeface="Times New Roman" pitchFamily="18" charset="0"/>
              </a:rPr>
              <a:t> , NiCo</a:t>
            </a:r>
            <a:r>
              <a:rPr lang="en-US" sz="2200" baseline="-25000" dirty="0" smtClean="0">
                <a:latin typeface="Times New Roman" pitchFamily="18" charset="0"/>
                <a:cs typeface="Times New Roman" pitchFamily="18" charset="0"/>
              </a:rPr>
              <a:t>2</a:t>
            </a:r>
            <a:r>
              <a:rPr lang="en-US" sz="2200" dirty="0" smtClean="0">
                <a:latin typeface="Times New Roman" pitchFamily="18" charset="0"/>
                <a:cs typeface="Times New Roman" pitchFamily="18" charset="0"/>
              </a:rPr>
              <a:t>O</a:t>
            </a:r>
            <a:r>
              <a:rPr lang="en-US" sz="2200" baseline="-25000" dirty="0" smtClean="0">
                <a:latin typeface="Times New Roman" pitchFamily="18" charset="0"/>
                <a:cs typeface="Times New Roman" pitchFamily="18" charset="0"/>
              </a:rPr>
              <a:t>4</a:t>
            </a:r>
            <a:r>
              <a:rPr lang="en-US" sz="2200" dirty="0" smtClean="0">
                <a:latin typeface="Times New Roman" pitchFamily="18" charset="0"/>
                <a:cs typeface="Times New Roman" pitchFamily="18" charset="0"/>
              </a:rPr>
              <a:t>, MnCo</a:t>
            </a:r>
            <a:r>
              <a:rPr lang="en-US" sz="2200" baseline="-25000" dirty="0" smtClean="0">
                <a:latin typeface="Times New Roman" pitchFamily="18" charset="0"/>
                <a:cs typeface="Times New Roman" pitchFamily="18" charset="0"/>
              </a:rPr>
              <a:t>2</a:t>
            </a:r>
            <a:r>
              <a:rPr lang="en-US" sz="2200" dirty="0" smtClean="0">
                <a:latin typeface="Times New Roman" pitchFamily="18" charset="0"/>
                <a:cs typeface="Times New Roman" pitchFamily="18" charset="0"/>
              </a:rPr>
              <a:t>O</a:t>
            </a:r>
            <a:r>
              <a:rPr lang="en-US" sz="2200" baseline="-25000" dirty="0" smtClean="0">
                <a:latin typeface="Times New Roman" pitchFamily="18" charset="0"/>
                <a:cs typeface="Times New Roman" pitchFamily="18" charset="0"/>
              </a:rPr>
              <a:t>4</a:t>
            </a:r>
            <a:r>
              <a:rPr lang="en-US" sz="2200" dirty="0" smtClean="0">
                <a:latin typeface="Times New Roman" pitchFamily="18" charset="0"/>
                <a:cs typeface="Times New Roman" pitchFamily="18" charset="0"/>
              </a:rPr>
              <a:t>, CoMoO</a:t>
            </a:r>
            <a:r>
              <a:rPr lang="en-US" sz="2200" baseline="-25000" dirty="0" smtClean="0">
                <a:latin typeface="Times New Roman" pitchFamily="18" charset="0"/>
                <a:cs typeface="Times New Roman" pitchFamily="18" charset="0"/>
              </a:rPr>
              <a:t>4</a:t>
            </a:r>
            <a:r>
              <a:rPr lang="en-US" sz="2200" dirty="0" smtClean="0">
                <a:latin typeface="Times New Roman" pitchFamily="18" charset="0"/>
                <a:cs typeface="Times New Roman" pitchFamily="18" charset="0"/>
              </a:rPr>
              <a:t>, CeO</a:t>
            </a:r>
            <a:r>
              <a:rPr lang="en-US" sz="2200" baseline="-25000" dirty="0" smtClean="0">
                <a:latin typeface="Times New Roman" pitchFamily="18" charset="0"/>
                <a:cs typeface="Times New Roman" pitchFamily="18" charset="0"/>
              </a:rPr>
              <a:t>2</a:t>
            </a:r>
            <a:r>
              <a:rPr lang="en-US" sz="2200" dirty="0" smtClean="0">
                <a:latin typeface="Times New Roman" pitchFamily="18" charset="0"/>
                <a:cs typeface="Times New Roman" pitchFamily="18" charset="0"/>
              </a:rPr>
              <a:t>, NiO - CeO</a:t>
            </a:r>
            <a:r>
              <a:rPr lang="en-US" sz="2200" baseline="-25000" dirty="0" smtClean="0">
                <a:latin typeface="Times New Roman" pitchFamily="18" charset="0"/>
                <a:cs typeface="Times New Roman" pitchFamily="18" charset="0"/>
              </a:rPr>
              <a:t>2</a:t>
            </a:r>
            <a:r>
              <a:rPr lang="en-US" sz="2200" dirty="0" smtClean="0">
                <a:latin typeface="Times New Roman" pitchFamily="18" charset="0"/>
                <a:cs typeface="Times New Roman" pitchFamily="18" charset="0"/>
              </a:rPr>
              <a:t> binary composite, </a:t>
            </a:r>
            <a:r>
              <a:rPr lang="en-US" sz="2200" dirty="0" err="1" smtClean="0">
                <a:latin typeface="Times New Roman" pitchFamily="18" charset="0"/>
                <a:cs typeface="Times New Roman" pitchFamily="18" charset="0"/>
              </a:rPr>
              <a:t>Mn</a:t>
            </a:r>
            <a:r>
              <a:rPr lang="en-US" sz="2200" dirty="0" smtClean="0">
                <a:latin typeface="Times New Roman" pitchFamily="18" charset="0"/>
                <a:cs typeface="Times New Roman" pitchFamily="18" charset="0"/>
              </a:rPr>
              <a:t> doped cobalt oxide were studied. </a:t>
            </a:r>
          </a:p>
          <a:p>
            <a:pPr algn="just"/>
            <a:r>
              <a:rPr lang="en-US" sz="2200" dirty="0" smtClean="0">
                <a:latin typeface="Times New Roman" pitchFamily="18" charset="0"/>
                <a:cs typeface="Times New Roman" pitchFamily="18" charset="0"/>
              </a:rPr>
              <a:t>Outstanding supercapacitive performance delivered by NiCo</a:t>
            </a:r>
            <a:r>
              <a:rPr lang="en-US" sz="2200" baseline="-25000" dirty="0" smtClean="0">
                <a:latin typeface="Times New Roman" pitchFamily="18" charset="0"/>
                <a:cs typeface="Times New Roman" pitchFamily="18" charset="0"/>
              </a:rPr>
              <a:t>2</a:t>
            </a:r>
            <a:r>
              <a:rPr lang="en-US" sz="2200" dirty="0" smtClean="0">
                <a:latin typeface="Times New Roman" pitchFamily="18" charset="0"/>
                <a:cs typeface="Times New Roman" pitchFamily="18" charset="0"/>
              </a:rPr>
              <a:t>O</a:t>
            </a:r>
            <a:r>
              <a:rPr lang="en-US" sz="2200" baseline="-25000" dirty="0" smtClean="0">
                <a:latin typeface="Times New Roman" pitchFamily="18" charset="0"/>
                <a:cs typeface="Times New Roman" pitchFamily="18" charset="0"/>
              </a:rPr>
              <a:t>4</a:t>
            </a:r>
            <a:r>
              <a:rPr lang="en-US" sz="2200" dirty="0" smtClean="0">
                <a:latin typeface="Times New Roman" pitchFamily="18" charset="0"/>
                <a:cs typeface="Times New Roman" pitchFamily="18" charset="0"/>
              </a:rPr>
              <a:t> nanostructured material makes remarkable place in the fabrication of supercapacitor. </a:t>
            </a:r>
            <a:endParaRPr lang="en-US" sz="2200" baseline="-25000" dirty="0" smtClean="0">
              <a:latin typeface="Times New Roman" pitchFamily="18" charset="0"/>
              <a:cs typeface="Times New Roman" pitchFamily="18" charset="0"/>
            </a:endParaRPr>
          </a:p>
        </p:txBody>
      </p:sp>
      <p:sp>
        <p:nvSpPr>
          <p:cNvPr id="4" name="Footer Placeholder 3"/>
          <p:cNvSpPr>
            <a:spLocks noGrp="1"/>
          </p:cNvSpPr>
          <p:nvPr>
            <p:ph type="ftr" sz="quarter" idx="11"/>
          </p:nvPr>
        </p:nvSpPr>
        <p:spPr>
          <a:xfrm>
            <a:off x="1219200" y="6356350"/>
            <a:ext cx="7086600" cy="365125"/>
          </a:xfrm>
        </p:spPr>
        <p:txBody>
          <a:bodyPr/>
          <a:lstStyle/>
          <a:p>
            <a:r>
              <a:rPr lang="en-US" b="1" dirty="0" smtClean="0">
                <a:solidFill>
                  <a:srgbClr val="00B050"/>
                </a:solidFill>
                <a:latin typeface="Times New Roman" pitchFamily="18" charset="0"/>
                <a:cs typeface="Times New Roman" pitchFamily="18" charset="0"/>
              </a:rPr>
              <a:t>6th International Conference on Materials science and Engineering, Sep 12-14, 2016 Atlanta USA</a:t>
            </a:r>
            <a:endParaRPr lang="en-US" b="1" dirty="0">
              <a:solidFill>
                <a:srgbClr val="00B050"/>
              </a:solidFill>
              <a:latin typeface="Times New Roman" pitchFamily="18" charset="0"/>
              <a:cs typeface="Times New Roman" pitchFamily="18"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0" y="1"/>
          <a:ext cx="9144000" cy="6866459"/>
        </p:xfrm>
        <a:graphic>
          <a:graphicData uri="http://schemas.openxmlformats.org/drawingml/2006/table">
            <a:tbl>
              <a:tblPr firstRow="1" bandRow="1">
                <a:tableStyleId>{5940675A-B579-460E-94D1-54222C63F5DA}</a:tableStyleId>
              </a:tblPr>
              <a:tblGrid>
                <a:gridCol w="4572000"/>
                <a:gridCol w="2286000"/>
                <a:gridCol w="2286000"/>
              </a:tblGrid>
              <a:tr h="604367">
                <a:tc>
                  <a:txBody>
                    <a:bodyPr/>
                    <a:lstStyle/>
                    <a:p>
                      <a:pPr algn="ctr"/>
                      <a:r>
                        <a:rPr lang="en-US" sz="1800" b="1" dirty="0" smtClean="0">
                          <a:solidFill>
                            <a:schemeClr val="accent2">
                              <a:lumMod val="75000"/>
                            </a:schemeClr>
                          </a:solidFill>
                          <a:latin typeface="Times New Roman" pitchFamily="18" charset="0"/>
                          <a:cs typeface="Times New Roman" pitchFamily="18" charset="0"/>
                        </a:rPr>
                        <a:t>        METAL</a:t>
                      </a:r>
                      <a:r>
                        <a:rPr lang="en-US" sz="1800" b="1" baseline="0" dirty="0" smtClean="0">
                          <a:solidFill>
                            <a:schemeClr val="accent2">
                              <a:lumMod val="75000"/>
                            </a:schemeClr>
                          </a:solidFill>
                          <a:latin typeface="Times New Roman" pitchFamily="18" charset="0"/>
                          <a:cs typeface="Times New Roman" pitchFamily="18" charset="0"/>
                        </a:rPr>
                        <a:t> OXIDES </a:t>
                      </a:r>
                      <a:endParaRPr lang="en-US" sz="1800" b="1" dirty="0">
                        <a:solidFill>
                          <a:schemeClr val="accent2">
                            <a:lumMod val="75000"/>
                          </a:schemeClr>
                        </a:solidFill>
                        <a:latin typeface="Times New Roman" pitchFamily="18" charset="0"/>
                        <a:cs typeface="Times New Roman" pitchFamily="18" charset="0"/>
                      </a:endParaRPr>
                    </a:p>
                  </a:txBody>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chemeClr val="accent2">
                              <a:lumMod val="75000"/>
                            </a:schemeClr>
                          </a:solidFill>
                          <a:latin typeface="Times New Roman" pitchFamily="18" charset="0"/>
                          <a:cs typeface="Times New Roman" pitchFamily="18" charset="0"/>
                        </a:rPr>
                        <a:t>SPECIFIC</a:t>
                      </a:r>
                      <a:r>
                        <a:rPr lang="en-US" sz="1800" b="1" baseline="0" dirty="0" smtClean="0">
                          <a:solidFill>
                            <a:schemeClr val="accent2">
                              <a:lumMod val="75000"/>
                            </a:schemeClr>
                          </a:solidFill>
                          <a:latin typeface="Times New Roman" pitchFamily="18" charset="0"/>
                          <a:cs typeface="Times New Roman" pitchFamily="18" charset="0"/>
                        </a:rPr>
                        <a:t> CAPACITANCE</a:t>
                      </a:r>
                      <a:r>
                        <a:rPr lang="en-US" sz="1800" dirty="0" smtClean="0">
                          <a:latin typeface="Times New Roman" pitchFamily="18" charset="0"/>
                          <a:cs typeface="Times New Roman" pitchFamily="18" charset="0"/>
                        </a:rPr>
                        <a:t> </a:t>
                      </a:r>
                      <a:endParaRPr lang="en-US" sz="1800" b="1" dirty="0">
                        <a:latin typeface="Times New Roman" pitchFamily="18" charset="0"/>
                        <a:cs typeface="Times New Roman" pitchFamily="18" charset="0"/>
                      </a:endParaRPr>
                    </a:p>
                  </a:txBody>
                  <a:tcPr/>
                </a:tc>
                <a:tc hMerge="1">
                  <a:txBody>
                    <a:bodyPr/>
                    <a:lstStyle/>
                    <a:p>
                      <a:endParaRPr lang="en-US"/>
                    </a:p>
                  </a:txBody>
                  <a:tcPr/>
                </a:tc>
              </a:tr>
              <a:tr h="631618">
                <a:tc>
                  <a:txBody>
                    <a:bodyPr/>
                    <a:lstStyle/>
                    <a:p>
                      <a:pPr algn="ctr"/>
                      <a:endParaRPr lang="en-US" sz="1800" b="1" dirty="0" smtClean="0">
                        <a:latin typeface="Times New Roman" pitchFamily="18" charset="0"/>
                        <a:cs typeface="Times New Roman" pitchFamily="18" charset="0"/>
                      </a:endParaRPr>
                    </a:p>
                    <a:p>
                      <a:pPr algn="ctr"/>
                      <a:r>
                        <a:rPr lang="en-US" sz="1800" b="1" dirty="0" smtClean="0">
                          <a:latin typeface="Times New Roman" pitchFamily="18" charset="0"/>
                          <a:cs typeface="Times New Roman" pitchFamily="18" charset="0"/>
                        </a:rPr>
                        <a:t>NiO</a:t>
                      </a:r>
                      <a:endParaRPr lang="en-US" sz="1800" b="1" dirty="0">
                        <a:latin typeface="Times New Roman" pitchFamily="18" charset="0"/>
                        <a:cs typeface="Times New Roman" pitchFamily="18" charset="0"/>
                      </a:endParaRPr>
                    </a:p>
                  </a:txBody>
                  <a:tcPr/>
                </a:tc>
                <a:tc gridSpan="2">
                  <a:txBody>
                    <a:bodyPr/>
                    <a:lstStyle/>
                    <a:p>
                      <a:r>
                        <a:rPr lang="en-US" sz="1800" b="1" dirty="0" smtClean="0">
                          <a:latin typeface="Times New Roman" pitchFamily="18" charset="0"/>
                          <a:cs typeface="Times New Roman" pitchFamily="18" charset="0"/>
                        </a:rPr>
                        <a:t>170 Fg</a:t>
                      </a:r>
                      <a:r>
                        <a:rPr lang="en-US" sz="1800" b="1" baseline="30000" dirty="0" smtClean="0">
                          <a:latin typeface="Times New Roman" pitchFamily="18" charset="0"/>
                          <a:cs typeface="Times New Roman" pitchFamily="18" charset="0"/>
                        </a:rPr>
                        <a:t>−1</a:t>
                      </a:r>
                      <a:r>
                        <a:rPr lang="en-US" sz="1800" b="1" dirty="0" smtClean="0">
                          <a:latin typeface="Times New Roman" pitchFamily="18" charset="0"/>
                          <a:cs typeface="Times New Roman" pitchFamily="18" charset="0"/>
                        </a:rPr>
                        <a:t>  at 5 A/g</a:t>
                      </a:r>
                      <a:endParaRPr lang="en-US" sz="1800" b="1" dirty="0">
                        <a:latin typeface="Times New Roman" pitchFamily="18" charset="0"/>
                        <a:cs typeface="Times New Roman" pitchFamily="18" charset="0"/>
                      </a:endParaRPr>
                    </a:p>
                  </a:txBody>
                  <a:tcPr/>
                </a:tc>
                <a:tc hMerge="1">
                  <a:txBody>
                    <a:bodyPr/>
                    <a:lstStyle/>
                    <a:p>
                      <a:endParaRPr lang="en-US"/>
                    </a:p>
                  </a:txBody>
                  <a:tcPr/>
                </a:tc>
              </a:tr>
              <a:tr h="674457">
                <a:tc>
                  <a:txBody>
                    <a:bodyPr/>
                    <a:lstStyle/>
                    <a:p>
                      <a:pPr algn="ctr"/>
                      <a:endParaRPr lang="en-US" sz="1800" b="1" dirty="0" smtClean="0">
                        <a:latin typeface="Times New Roman" pitchFamily="18" charset="0"/>
                        <a:cs typeface="Times New Roman" pitchFamily="18" charset="0"/>
                      </a:endParaRPr>
                    </a:p>
                    <a:p>
                      <a:pPr algn="ctr"/>
                      <a:r>
                        <a:rPr lang="en-US" sz="1800" b="1" dirty="0" smtClean="0">
                          <a:latin typeface="Times New Roman" pitchFamily="18" charset="0"/>
                          <a:cs typeface="Times New Roman" pitchFamily="18" charset="0"/>
                        </a:rPr>
                        <a:t>Co</a:t>
                      </a:r>
                      <a:r>
                        <a:rPr lang="en-US" sz="1800" b="1" baseline="-25000" dirty="0" smtClean="0">
                          <a:latin typeface="Times New Roman" pitchFamily="18" charset="0"/>
                          <a:cs typeface="Times New Roman" pitchFamily="18" charset="0"/>
                        </a:rPr>
                        <a:t>3</a:t>
                      </a:r>
                      <a:r>
                        <a:rPr lang="en-US" sz="1800" b="1" baseline="0" dirty="0" smtClean="0">
                          <a:latin typeface="Times New Roman" pitchFamily="18" charset="0"/>
                          <a:cs typeface="Times New Roman" pitchFamily="18" charset="0"/>
                        </a:rPr>
                        <a:t>O</a:t>
                      </a:r>
                      <a:r>
                        <a:rPr lang="en-US" sz="1800" b="1" baseline="-25000" dirty="0" smtClean="0">
                          <a:latin typeface="Times New Roman" pitchFamily="18" charset="0"/>
                          <a:cs typeface="Times New Roman" pitchFamily="18" charset="0"/>
                        </a:rPr>
                        <a:t>4</a:t>
                      </a:r>
                      <a:endParaRPr lang="en-US" sz="1800" b="1" dirty="0">
                        <a:latin typeface="Times New Roman" pitchFamily="18" charset="0"/>
                        <a:cs typeface="Times New Roman" pitchFamily="18" charset="0"/>
                      </a:endParaRPr>
                    </a:p>
                  </a:txBody>
                  <a:tcPr/>
                </a:tc>
                <a:tc gridSpan="2">
                  <a:txBody>
                    <a:bodyPr/>
                    <a:lstStyle/>
                    <a:p>
                      <a:r>
                        <a:rPr lang="en-IN" sz="1800" b="1" dirty="0" smtClean="0">
                          <a:solidFill>
                            <a:schemeClr val="tx1"/>
                          </a:solidFill>
                          <a:latin typeface="Times New Roman" pitchFamily="18" charset="0"/>
                          <a:cs typeface="Times New Roman" pitchFamily="18" charset="0"/>
                        </a:rPr>
                        <a:t>4.8 mF cm</a:t>
                      </a:r>
                      <a:r>
                        <a:rPr lang="en-IN" sz="1800" b="1" baseline="30000" dirty="0" smtClean="0">
                          <a:solidFill>
                            <a:schemeClr val="tx1"/>
                          </a:solidFill>
                          <a:latin typeface="Times New Roman" pitchFamily="18" charset="0"/>
                          <a:cs typeface="Times New Roman" pitchFamily="18" charset="0"/>
                        </a:rPr>
                        <a:t>-2</a:t>
                      </a:r>
                      <a:r>
                        <a:rPr lang="en-IN" sz="1800" b="1" dirty="0" smtClean="0">
                          <a:solidFill>
                            <a:schemeClr val="tx1"/>
                          </a:solidFill>
                          <a:latin typeface="Times New Roman" pitchFamily="18" charset="0"/>
                          <a:cs typeface="Times New Roman" pitchFamily="18" charset="0"/>
                        </a:rPr>
                        <a:t> </a:t>
                      </a:r>
                      <a:r>
                        <a:rPr lang="en-IN" sz="1800" b="1" dirty="0" smtClean="0">
                          <a:latin typeface="Times New Roman" pitchFamily="18" charset="0"/>
                          <a:cs typeface="Times New Roman" pitchFamily="18" charset="0"/>
                        </a:rPr>
                        <a:t>at a currents density of 6.25 A g</a:t>
                      </a:r>
                      <a:r>
                        <a:rPr lang="en-IN" sz="1800" b="1" baseline="30000" dirty="0" smtClean="0">
                          <a:latin typeface="Times New Roman" pitchFamily="18" charset="0"/>
                          <a:cs typeface="Times New Roman" pitchFamily="18" charset="0"/>
                        </a:rPr>
                        <a:t>-1</a:t>
                      </a:r>
                      <a:r>
                        <a:rPr lang="en-IN" sz="1800" b="1" dirty="0" smtClean="0">
                          <a:latin typeface="Times New Roman" pitchFamily="18" charset="0"/>
                          <a:cs typeface="Times New Roman" pitchFamily="18" charset="0"/>
                        </a:rPr>
                        <a:t> </a:t>
                      </a:r>
                      <a:endParaRPr lang="en-US" sz="1800" b="1" dirty="0">
                        <a:latin typeface="Times New Roman" pitchFamily="18" charset="0"/>
                        <a:cs typeface="Times New Roman" pitchFamily="18" charset="0"/>
                      </a:endParaRPr>
                    </a:p>
                  </a:txBody>
                  <a:tcPr/>
                </a:tc>
                <a:tc hMerge="1">
                  <a:txBody>
                    <a:bodyPr/>
                    <a:lstStyle/>
                    <a:p>
                      <a:endParaRPr lang="en-US"/>
                    </a:p>
                  </a:txBody>
                  <a:tcPr/>
                </a:tc>
              </a:tr>
              <a:tr h="449703">
                <a:tc gridSpan="3">
                  <a:txBody>
                    <a:bodyPr/>
                    <a:lstStyle/>
                    <a:p>
                      <a:pPr algn="ctr"/>
                      <a:r>
                        <a:rPr lang="en-US" sz="1800" b="1" dirty="0" smtClean="0">
                          <a:latin typeface="Times New Roman" pitchFamily="18" charset="0"/>
                          <a:cs typeface="Times New Roman" pitchFamily="18" charset="0"/>
                        </a:rPr>
                        <a:t>NiCo</a:t>
                      </a:r>
                      <a:r>
                        <a:rPr lang="en-US" sz="1800" b="1" baseline="-25000" dirty="0" smtClean="0">
                          <a:latin typeface="Times New Roman" pitchFamily="18" charset="0"/>
                          <a:cs typeface="Times New Roman" pitchFamily="18" charset="0"/>
                        </a:rPr>
                        <a:t>2</a:t>
                      </a:r>
                      <a:r>
                        <a:rPr lang="en-US" sz="1800" b="1" baseline="0" dirty="0" smtClean="0">
                          <a:latin typeface="Times New Roman" pitchFamily="18" charset="0"/>
                          <a:cs typeface="Times New Roman" pitchFamily="18" charset="0"/>
                        </a:rPr>
                        <a:t> O</a:t>
                      </a:r>
                      <a:r>
                        <a:rPr lang="en-US" sz="1800" b="1" baseline="-25000" dirty="0" smtClean="0">
                          <a:latin typeface="Times New Roman" pitchFamily="18" charset="0"/>
                          <a:cs typeface="Times New Roman" pitchFamily="18" charset="0"/>
                        </a:rPr>
                        <a:t>4 </a:t>
                      </a:r>
                    </a:p>
                  </a:txBody>
                  <a:tcPr/>
                </a:tc>
                <a:tc hMerge="1">
                  <a:txBody>
                    <a:bodyPr/>
                    <a:lstStyle/>
                    <a:p>
                      <a:pPr algn="ctr"/>
                      <a:endParaRPr lang="en-US" sz="2200" dirty="0">
                        <a:solidFill>
                          <a:schemeClr val="tx1"/>
                        </a:solidFill>
                        <a:latin typeface="Times New Roman" pitchFamily="18" charset="0"/>
                        <a:cs typeface="Times New Roman" pitchFamily="18" charset="0"/>
                      </a:endParaRPr>
                    </a:p>
                  </a:txBody>
                  <a:tcPr/>
                </a:tc>
                <a:tc hMerge="1">
                  <a:txBody>
                    <a:bodyPr/>
                    <a:lstStyle/>
                    <a:p>
                      <a:endParaRPr lang="en-US"/>
                    </a:p>
                  </a:txBody>
                  <a:tcPr/>
                </a:tc>
              </a:tr>
              <a:tr h="835043">
                <a:tc>
                  <a:txBody>
                    <a:bodyPr/>
                    <a:lstStyle/>
                    <a:p>
                      <a:pPr algn="ctr"/>
                      <a:r>
                        <a:rPr lang="en-IN" sz="1800" b="1" dirty="0" smtClean="0">
                          <a:latin typeface="Times New Roman" pitchFamily="18" charset="0"/>
                          <a:cs typeface="Times New Roman" pitchFamily="18" charset="0"/>
                        </a:rPr>
                        <a:t>   </a:t>
                      </a:r>
                    </a:p>
                    <a:p>
                      <a:pPr algn="ctr"/>
                      <a:r>
                        <a:rPr lang="en-IN" sz="1800" b="1" dirty="0" smtClean="0">
                          <a:latin typeface="Times New Roman" pitchFamily="18" charset="0"/>
                          <a:cs typeface="Times New Roman" pitchFamily="18" charset="0"/>
                        </a:rPr>
                        <a:t>NiCo</a:t>
                      </a:r>
                      <a:r>
                        <a:rPr lang="en-IN" sz="1800" b="1" baseline="-25000" dirty="0" smtClean="0">
                          <a:latin typeface="Times New Roman" pitchFamily="18" charset="0"/>
                          <a:cs typeface="Times New Roman" pitchFamily="18" charset="0"/>
                        </a:rPr>
                        <a:t>2</a:t>
                      </a:r>
                      <a:r>
                        <a:rPr lang="en-IN" sz="1800" b="1" dirty="0" smtClean="0">
                          <a:latin typeface="Times New Roman" pitchFamily="18" charset="0"/>
                          <a:cs typeface="Times New Roman" pitchFamily="18" charset="0"/>
                        </a:rPr>
                        <a:t>O</a:t>
                      </a:r>
                      <a:r>
                        <a:rPr lang="en-IN" sz="1800" b="1" baseline="-25000" dirty="0" smtClean="0">
                          <a:latin typeface="Times New Roman" pitchFamily="18" charset="0"/>
                          <a:cs typeface="Times New Roman" pitchFamily="18" charset="0"/>
                        </a:rPr>
                        <a:t>4 </a:t>
                      </a:r>
                      <a:r>
                        <a:rPr lang="en-IN" sz="1800" b="1" baseline="0" dirty="0" smtClean="0">
                          <a:latin typeface="Times New Roman" pitchFamily="18" charset="0"/>
                          <a:cs typeface="Times New Roman" pitchFamily="18" charset="0"/>
                        </a:rPr>
                        <a:t> nanoparticle </a:t>
                      </a:r>
                      <a:r>
                        <a:rPr lang="en-IN" sz="1800" b="1" dirty="0" smtClean="0">
                          <a:latin typeface="Times New Roman" pitchFamily="18" charset="0"/>
                          <a:cs typeface="Times New Roman" pitchFamily="18" charset="0"/>
                        </a:rPr>
                        <a:t> </a:t>
                      </a:r>
                      <a:endParaRPr lang="en-US" sz="1800" b="1" dirty="0">
                        <a:solidFill>
                          <a:schemeClr val="tx1"/>
                        </a:solidFill>
                        <a:latin typeface="Times New Roman" pitchFamily="18" charset="0"/>
                        <a:cs typeface="Times New Roman" pitchFamily="18" charset="0"/>
                      </a:endParaRPr>
                    </a:p>
                  </a:txBody>
                  <a:tcPr/>
                </a:tc>
                <a:tc gridSpan="2">
                  <a:txBody>
                    <a:bodyPr/>
                    <a:lstStyle/>
                    <a:p>
                      <a:pPr algn="ctr"/>
                      <a:endParaRPr lang="en-IN" sz="1800" b="1" dirty="0" smtClean="0">
                        <a:latin typeface="Times New Roman" pitchFamily="18" charset="0"/>
                        <a:cs typeface="Times New Roman" pitchFamily="18" charset="0"/>
                      </a:endParaRPr>
                    </a:p>
                    <a:p>
                      <a:pPr algn="ctr"/>
                      <a:r>
                        <a:rPr lang="en-IN" sz="1800" b="1" dirty="0" smtClean="0">
                          <a:latin typeface="Times New Roman" pitchFamily="18" charset="0"/>
                          <a:cs typeface="Times New Roman" pitchFamily="18" charset="0"/>
                        </a:rPr>
                        <a:t>   524 F g</a:t>
                      </a:r>
                      <a:r>
                        <a:rPr lang="en-IN" sz="1800" b="1" baseline="30000" dirty="0" smtClean="0">
                          <a:latin typeface="Times New Roman" pitchFamily="18" charset="0"/>
                          <a:cs typeface="Times New Roman" pitchFamily="18" charset="0"/>
                        </a:rPr>
                        <a:t>−1</a:t>
                      </a:r>
                      <a:r>
                        <a:rPr lang="en-IN" sz="1800" b="1" dirty="0" smtClean="0">
                          <a:latin typeface="Times New Roman" pitchFamily="18" charset="0"/>
                          <a:cs typeface="Times New Roman" pitchFamily="18" charset="0"/>
                        </a:rPr>
                        <a:t> at 0.5 A g</a:t>
                      </a:r>
                      <a:r>
                        <a:rPr lang="en-IN" sz="1800" b="1" baseline="30000" dirty="0" smtClean="0">
                          <a:latin typeface="Times New Roman" pitchFamily="18" charset="0"/>
                          <a:cs typeface="Times New Roman" pitchFamily="18" charset="0"/>
                        </a:rPr>
                        <a:t>−1</a:t>
                      </a:r>
                      <a:r>
                        <a:rPr lang="en-IN" sz="1800" b="1" dirty="0" smtClean="0">
                          <a:latin typeface="Times New Roman" pitchFamily="18" charset="0"/>
                          <a:cs typeface="Times New Roman" pitchFamily="18" charset="0"/>
                        </a:rPr>
                        <a:t> </a:t>
                      </a:r>
                      <a:endParaRPr lang="en-US" sz="1800" b="1" dirty="0">
                        <a:solidFill>
                          <a:schemeClr val="tx1"/>
                        </a:solidFill>
                        <a:latin typeface="Times New Roman" pitchFamily="18" charset="0"/>
                        <a:cs typeface="Times New Roman" pitchFamily="18" charset="0"/>
                      </a:endParaRPr>
                    </a:p>
                  </a:txBody>
                  <a:tcPr/>
                </a:tc>
                <a:tc hMerge="1">
                  <a:txBody>
                    <a:bodyPr/>
                    <a:lstStyle/>
                    <a:p>
                      <a:endParaRPr lang="en-US"/>
                    </a:p>
                  </a:txBody>
                  <a:tcPr/>
                </a:tc>
              </a:tr>
              <a:tr h="802924">
                <a:tc>
                  <a:txBody>
                    <a:bodyPr/>
                    <a:lstStyle/>
                    <a:p>
                      <a:pPr algn="ctr"/>
                      <a:endParaRPr lang="en-IN" sz="1800" b="1" dirty="0" smtClean="0">
                        <a:latin typeface="Times New Roman" pitchFamily="18" charset="0"/>
                        <a:cs typeface="Times New Roman" pitchFamily="18" charset="0"/>
                      </a:endParaRPr>
                    </a:p>
                    <a:p>
                      <a:pPr algn="ctr"/>
                      <a:r>
                        <a:rPr lang="en-IN" sz="1800" b="1" dirty="0" smtClean="0">
                          <a:latin typeface="Times New Roman" pitchFamily="18" charset="0"/>
                          <a:cs typeface="Times New Roman" pitchFamily="18" charset="0"/>
                        </a:rPr>
                        <a:t>NiCo</a:t>
                      </a:r>
                      <a:r>
                        <a:rPr lang="en-IN" sz="1800" b="1" baseline="-25000" dirty="0" smtClean="0">
                          <a:latin typeface="Times New Roman" pitchFamily="18" charset="0"/>
                          <a:cs typeface="Times New Roman" pitchFamily="18" charset="0"/>
                        </a:rPr>
                        <a:t>2</a:t>
                      </a:r>
                      <a:r>
                        <a:rPr lang="en-IN" sz="1800" b="1" dirty="0" smtClean="0">
                          <a:latin typeface="Times New Roman" pitchFamily="18" charset="0"/>
                          <a:cs typeface="Times New Roman" pitchFamily="18" charset="0"/>
                        </a:rPr>
                        <a:t>O</a:t>
                      </a:r>
                      <a:r>
                        <a:rPr lang="en-IN" sz="1800" b="1" baseline="-25000" dirty="0" smtClean="0">
                          <a:latin typeface="Times New Roman" pitchFamily="18" charset="0"/>
                          <a:cs typeface="Times New Roman" pitchFamily="18" charset="0"/>
                        </a:rPr>
                        <a:t>4 </a:t>
                      </a:r>
                      <a:r>
                        <a:rPr lang="en-IN" sz="1800" b="1" baseline="0" dirty="0" smtClean="0">
                          <a:latin typeface="Times New Roman" pitchFamily="18" charset="0"/>
                          <a:cs typeface="Times New Roman" pitchFamily="18" charset="0"/>
                        </a:rPr>
                        <a:t> nanoflakes</a:t>
                      </a:r>
                      <a:endParaRPr lang="en-US" sz="1800" b="1" dirty="0" smtClean="0">
                        <a:solidFill>
                          <a:schemeClr val="tx1"/>
                        </a:solidFill>
                        <a:latin typeface="Times New Roman" pitchFamily="18" charset="0"/>
                        <a:cs typeface="Times New Roman" pitchFamily="18" charset="0"/>
                      </a:endParaRPr>
                    </a:p>
                  </a:txBody>
                  <a:tcPr/>
                </a:tc>
                <a:tc gridSpan="2">
                  <a:txBody>
                    <a:bodyPr/>
                    <a:lstStyle/>
                    <a:p>
                      <a:pPr algn="ctr"/>
                      <a:endParaRPr lang="en-IN" sz="1800" b="1" dirty="0" smtClean="0">
                        <a:latin typeface="Times New Roman" pitchFamily="18" charset="0"/>
                        <a:cs typeface="Times New Roman" pitchFamily="18" charset="0"/>
                      </a:endParaRPr>
                    </a:p>
                    <a:p>
                      <a:pPr algn="ctr"/>
                      <a:r>
                        <a:rPr lang="en-IN" sz="1800" b="1" dirty="0" smtClean="0">
                          <a:latin typeface="Times New Roman" pitchFamily="18" charset="0"/>
                          <a:cs typeface="Times New Roman" pitchFamily="18" charset="0"/>
                        </a:rPr>
                        <a:t>844 F g</a:t>
                      </a:r>
                      <a:r>
                        <a:rPr lang="en-IN" sz="1800" b="1" baseline="30000" dirty="0" smtClean="0">
                          <a:latin typeface="Times New Roman" pitchFamily="18" charset="0"/>
                          <a:cs typeface="Times New Roman" pitchFamily="18" charset="0"/>
                        </a:rPr>
                        <a:t>-1</a:t>
                      </a:r>
                      <a:r>
                        <a:rPr lang="en-IN" sz="1800" b="1" dirty="0" smtClean="0">
                          <a:latin typeface="Times New Roman" pitchFamily="18" charset="0"/>
                          <a:cs typeface="Times New Roman" pitchFamily="18" charset="0"/>
                        </a:rPr>
                        <a:t> at 1 A g</a:t>
                      </a:r>
                      <a:r>
                        <a:rPr lang="en-IN" sz="1800" b="1" baseline="30000" dirty="0" smtClean="0">
                          <a:latin typeface="Times New Roman" pitchFamily="18" charset="0"/>
                          <a:cs typeface="Times New Roman" pitchFamily="18" charset="0"/>
                        </a:rPr>
                        <a:t>-1</a:t>
                      </a:r>
                    </a:p>
                  </a:txBody>
                  <a:tcPr/>
                </a:tc>
                <a:tc hMerge="1">
                  <a:txBody>
                    <a:bodyPr/>
                    <a:lstStyle/>
                    <a:p>
                      <a:endParaRPr lang="en-US"/>
                    </a:p>
                  </a:txBody>
                  <a:tcPr/>
                </a:tc>
              </a:tr>
              <a:tr h="751926">
                <a:tc>
                  <a:txBody>
                    <a:bodyPr/>
                    <a:lstStyle/>
                    <a:p>
                      <a:pPr algn="ctr"/>
                      <a:endParaRPr lang="en-US" sz="1800" b="1" dirty="0" smtClean="0">
                        <a:solidFill>
                          <a:schemeClr val="tx1"/>
                        </a:solidFill>
                        <a:latin typeface="Times New Roman" pitchFamily="18" charset="0"/>
                        <a:cs typeface="Times New Roman" pitchFamily="18" charset="0"/>
                      </a:endParaRPr>
                    </a:p>
                    <a:p>
                      <a:pPr algn="ctr"/>
                      <a:r>
                        <a:rPr lang="en-IN" sz="1800" b="1" dirty="0" smtClean="0">
                          <a:latin typeface="Times New Roman" pitchFamily="18" charset="0"/>
                          <a:cs typeface="Times New Roman" pitchFamily="18" charset="0"/>
                        </a:rPr>
                        <a:t>NiCo</a:t>
                      </a:r>
                      <a:r>
                        <a:rPr lang="en-IN" sz="1800" b="1" baseline="-25000" dirty="0" smtClean="0">
                          <a:latin typeface="Times New Roman" pitchFamily="18" charset="0"/>
                          <a:cs typeface="Times New Roman" pitchFamily="18" charset="0"/>
                        </a:rPr>
                        <a:t>2</a:t>
                      </a:r>
                      <a:r>
                        <a:rPr lang="en-IN" sz="1800" b="1" dirty="0" smtClean="0">
                          <a:latin typeface="Times New Roman" pitchFamily="18" charset="0"/>
                          <a:cs typeface="Times New Roman" pitchFamily="18" charset="0"/>
                        </a:rPr>
                        <a:t>O</a:t>
                      </a:r>
                      <a:r>
                        <a:rPr lang="en-IN" sz="1800" b="1" baseline="-25000" dirty="0" smtClean="0">
                          <a:latin typeface="Times New Roman" pitchFamily="18" charset="0"/>
                          <a:cs typeface="Times New Roman" pitchFamily="18" charset="0"/>
                        </a:rPr>
                        <a:t>4 </a:t>
                      </a:r>
                      <a:r>
                        <a:rPr lang="en-IN" sz="1800" b="1" baseline="0" dirty="0" smtClean="0">
                          <a:latin typeface="Times New Roman" pitchFamily="18" charset="0"/>
                          <a:cs typeface="Times New Roman" pitchFamily="18" charset="0"/>
                        </a:rPr>
                        <a:t> </a:t>
                      </a:r>
                      <a:r>
                        <a:rPr lang="en-IN" sz="1800" b="1" baseline="0" dirty="0" err="1" smtClean="0">
                          <a:latin typeface="Times New Roman" pitchFamily="18" charset="0"/>
                          <a:cs typeface="Times New Roman" pitchFamily="18" charset="0"/>
                        </a:rPr>
                        <a:t>nanowall</a:t>
                      </a:r>
                      <a:endParaRPr lang="en-US" sz="1800" b="1" dirty="0">
                        <a:solidFill>
                          <a:schemeClr val="tx1"/>
                        </a:solidFill>
                        <a:latin typeface="Times New Roman" pitchFamily="18" charset="0"/>
                        <a:cs typeface="Times New Roman" pitchFamily="18" charset="0"/>
                      </a:endParaRPr>
                    </a:p>
                  </a:txBody>
                  <a:tcPr/>
                </a:tc>
                <a:tc gridSpan="2">
                  <a:txBody>
                    <a:bodyPr/>
                    <a:lstStyle/>
                    <a:p>
                      <a:pPr algn="ctr"/>
                      <a:endParaRPr lang="en-US" sz="1800" b="1" dirty="0" smtClean="0">
                        <a:solidFill>
                          <a:schemeClr val="tx1"/>
                        </a:solidFill>
                        <a:latin typeface="Times New Roman" pitchFamily="18" charset="0"/>
                        <a:cs typeface="Times New Roman" pitchFamily="18" charset="0"/>
                      </a:endParaRPr>
                    </a:p>
                    <a:p>
                      <a:pPr algn="ctr"/>
                      <a:r>
                        <a:rPr lang="en-IN" sz="1800" b="1" dirty="0" smtClean="0">
                          <a:latin typeface="Times New Roman" pitchFamily="18" charset="0"/>
                          <a:cs typeface="Times New Roman" pitchFamily="18" charset="0"/>
                        </a:rPr>
                        <a:t>1225 F g</a:t>
                      </a:r>
                      <a:r>
                        <a:rPr lang="en-IN" sz="1800" b="1" baseline="30000" dirty="0" smtClean="0">
                          <a:latin typeface="Times New Roman" pitchFamily="18" charset="0"/>
                          <a:cs typeface="Times New Roman" pitchFamily="18" charset="0"/>
                        </a:rPr>
                        <a:t>-1</a:t>
                      </a:r>
                      <a:r>
                        <a:rPr lang="en-IN" sz="1800" b="1" dirty="0" smtClean="0">
                          <a:latin typeface="Times New Roman" pitchFamily="18" charset="0"/>
                          <a:cs typeface="Times New Roman" pitchFamily="18" charset="0"/>
                        </a:rPr>
                        <a:t> at 5 Ag</a:t>
                      </a:r>
                      <a:r>
                        <a:rPr lang="en-IN" sz="1800" b="1" baseline="30000" dirty="0" smtClean="0">
                          <a:latin typeface="Times New Roman" pitchFamily="18" charset="0"/>
                          <a:cs typeface="Times New Roman" pitchFamily="18" charset="0"/>
                        </a:rPr>
                        <a:t>-1</a:t>
                      </a:r>
                      <a:endParaRPr lang="en-US" sz="1800" b="1" dirty="0">
                        <a:solidFill>
                          <a:schemeClr val="tx1"/>
                        </a:solidFill>
                        <a:latin typeface="Times New Roman" pitchFamily="18" charset="0"/>
                        <a:cs typeface="Times New Roman" pitchFamily="18" charset="0"/>
                      </a:endParaRPr>
                    </a:p>
                  </a:txBody>
                  <a:tcPr/>
                </a:tc>
                <a:tc hMerge="1">
                  <a:txBody>
                    <a:bodyPr/>
                    <a:lstStyle/>
                    <a:p>
                      <a:endParaRPr lang="en-US"/>
                    </a:p>
                  </a:txBody>
                  <a:tcPr/>
                </a:tc>
              </a:tr>
              <a:tr h="702653">
                <a:tc rowSpan="3">
                  <a:txBody>
                    <a:bodyPr/>
                    <a:lstStyle/>
                    <a:p>
                      <a:pPr algn="ctr"/>
                      <a:endParaRPr lang="en-US" sz="1800" b="1" dirty="0" smtClean="0">
                        <a:solidFill>
                          <a:schemeClr val="tx1"/>
                        </a:solidFill>
                        <a:latin typeface="Times New Roman" pitchFamily="18" charset="0"/>
                        <a:cs typeface="Times New Roman" pitchFamily="18" charset="0"/>
                      </a:endParaRPr>
                    </a:p>
                    <a:p>
                      <a:pPr algn="ctr"/>
                      <a:r>
                        <a:rPr lang="en-US" sz="1800" b="1" dirty="0" smtClean="0">
                          <a:solidFill>
                            <a:schemeClr val="tx1"/>
                          </a:solidFill>
                          <a:latin typeface="Times New Roman" pitchFamily="18" charset="0"/>
                          <a:cs typeface="Times New Roman" pitchFamily="18" charset="0"/>
                        </a:rPr>
                        <a:t>3D</a:t>
                      </a:r>
                      <a:r>
                        <a:rPr lang="en-US" sz="1800" b="1" baseline="0" dirty="0" smtClean="0">
                          <a:solidFill>
                            <a:schemeClr val="tx1"/>
                          </a:solidFill>
                          <a:latin typeface="Times New Roman" pitchFamily="18" charset="0"/>
                          <a:cs typeface="Times New Roman" pitchFamily="18" charset="0"/>
                        </a:rPr>
                        <a:t> </a:t>
                      </a:r>
                      <a:r>
                        <a:rPr lang="en-US" sz="1800" b="1" dirty="0" smtClean="0">
                          <a:solidFill>
                            <a:schemeClr val="tx1"/>
                          </a:solidFill>
                          <a:latin typeface="Times New Roman" pitchFamily="18" charset="0"/>
                          <a:cs typeface="Times New Roman" pitchFamily="18" charset="0"/>
                        </a:rPr>
                        <a:t>porous </a:t>
                      </a:r>
                      <a:r>
                        <a:rPr lang="en-IN" sz="1800" b="1" dirty="0" smtClean="0">
                          <a:solidFill>
                            <a:schemeClr val="tx1"/>
                          </a:solidFill>
                          <a:latin typeface="Times New Roman" pitchFamily="18" charset="0"/>
                          <a:cs typeface="Times New Roman" pitchFamily="18" charset="0"/>
                        </a:rPr>
                        <a:t>NiCo</a:t>
                      </a:r>
                      <a:r>
                        <a:rPr lang="en-IN" sz="1800" b="1" baseline="-25000" dirty="0" smtClean="0">
                          <a:solidFill>
                            <a:schemeClr val="tx1"/>
                          </a:solidFill>
                          <a:latin typeface="Times New Roman" pitchFamily="18" charset="0"/>
                          <a:cs typeface="Times New Roman" pitchFamily="18" charset="0"/>
                        </a:rPr>
                        <a:t>2</a:t>
                      </a:r>
                      <a:r>
                        <a:rPr lang="en-IN" sz="1800" b="1" dirty="0" smtClean="0">
                          <a:solidFill>
                            <a:schemeClr val="tx1"/>
                          </a:solidFill>
                          <a:latin typeface="Times New Roman" pitchFamily="18" charset="0"/>
                          <a:cs typeface="Times New Roman" pitchFamily="18" charset="0"/>
                        </a:rPr>
                        <a:t>O</a:t>
                      </a:r>
                      <a:r>
                        <a:rPr lang="en-IN" sz="1800" b="1" baseline="-25000" dirty="0" smtClean="0">
                          <a:solidFill>
                            <a:schemeClr val="tx1"/>
                          </a:solidFill>
                          <a:latin typeface="Times New Roman" pitchFamily="18" charset="0"/>
                          <a:cs typeface="Times New Roman" pitchFamily="18" charset="0"/>
                        </a:rPr>
                        <a:t>4</a:t>
                      </a:r>
                      <a:r>
                        <a:rPr lang="en-IN" sz="1800" b="1" dirty="0" smtClean="0">
                          <a:solidFill>
                            <a:schemeClr val="tx1"/>
                          </a:solidFill>
                          <a:latin typeface="Times New Roman" pitchFamily="18" charset="0"/>
                          <a:cs typeface="Times New Roman" pitchFamily="18" charset="0"/>
                        </a:rPr>
                        <a:t> at different</a:t>
                      </a:r>
                      <a:r>
                        <a:rPr lang="en-IN" sz="1800" b="1" baseline="0" dirty="0" smtClean="0">
                          <a:solidFill>
                            <a:schemeClr val="tx1"/>
                          </a:solidFill>
                          <a:latin typeface="Times New Roman" pitchFamily="18" charset="0"/>
                          <a:cs typeface="Times New Roman" pitchFamily="18" charset="0"/>
                        </a:rPr>
                        <a:t> calcinations</a:t>
                      </a:r>
                      <a:endParaRPr lang="en-US" sz="1800" b="1" dirty="0">
                        <a:solidFill>
                          <a:schemeClr val="tx1"/>
                        </a:solidFill>
                        <a:latin typeface="Times New Roman" pitchFamily="18" charset="0"/>
                        <a:cs typeface="Times New Roman" pitchFamily="18" charset="0"/>
                      </a:endParaRPr>
                    </a:p>
                  </a:txBody>
                  <a:tcPr/>
                </a:tc>
                <a:tc>
                  <a:txBody>
                    <a:bodyPr/>
                    <a:lstStyle/>
                    <a:p>
                      <a:pPr algn="ctr"/>
                      <a:r>
                        <a:rPr lang="en-US" sz="1800" b="1" dirty="0" smtClean="0">
                          <a:solidFill>
                            <a:schemeClr val="tx1"/>
                          </a:solidFill>
                          <a:latin typeface="Times New Roman" pitchFamily="18" charset="0"/>
                          <a:cs typeface="Times New Roman" pitchFamily="18" charset="0"/>
                        </a:rPr>
                        <a:t>350</a:t>
                      </a:r>
                      <a:r>
                        <a:rPr lang="en-IN" sz="1800" b="1" dirty="0" smtClean="0">
                          <a:latin typeface="Times New Roman" pitchFamily="18" charset="0"/>
                          <a:cs typeface="Times New Roman" pitchFamily="18" charset="0"/>
                        </a:rPr>
                        <a:t>˚C </a:t>
                      </a:r>
                      <a:endParaRPr lang="en-US" sz="1800" b="1" dirty="0">
                        <a:solidFill>
                          <a:schemeClr val="tx1"/>
                        </a:solidFill>
                        <a:latin typeface="Times New Roman" pitchFamily="18" charset="0"/>
                        <a:cs typeface="Times New Roman" pitchFamily="18" charset="0"/>
                      </a:endParaRPr>
                    </a:p>
                  </a:txBody>
                  <a:tcPr/>
                </a:tc>
                <a:tc>
                  <a:txBody>
                    <a:bodyPr/>
                    <a:lstStyle/>
                    <a:p>
                      <a:pPr algn="l"/>
                      <a:r>
                        <a:rPr lang="en-US" sz="1800" b="1" dirty="0" smtClean="0">
                          <a:solidFill>
                            <a:schemeClr val="tx1"/>
                          </a:solidFill>
                          <a:latin typeface="Times New Roman" pitchFamily="18" charset="0"/>
                          <a:cs typeface="Times New Roman" pitchFamily="18" charset="0"/>
                        </a:rPr>
                        <a:t> 512</a:t>
                      </a:r>
                      <a:r>
                        <a:rPr lang="en-US" sz="1800" b="1" baseline="0" dirty="0" smtClean="0">
                          <a:solidFill>
                            <a:schemeClr val="tx1"/>
                          </a:solidFill>
                          <a:latin typeface="Times New Roman" pitchFamily="18" charset="0"/>
                          <a:cs typeface="Times New Roman" pitchFamily="18" charset="0"/>
                        </a:rPr>
                        <a:t> </a:t>
                      </a:r>
                      <a:r>
                        <a:rPr lang="en-IN" sz="1800" b="1" dirty="0" smtClean="0">
                          <a:latin typeface="Times New Roman" pitchFamily="18" charset="0"/>
                          <a:cs typeface="Times New Roman" pitchFamily="18" charset="0"/>
                        </a:rPr>
                        <a:t>F g</a:t>
                      </a:r>
                      <a:r>
                        <a:rPr lang="en-IN" sz="1800" b="1" baseline="30000" dirty="0" smtClean="0">
                          <a:latin typeface="Times New Roman" pitchFamily="18" charset="0"/>
                          <a:cs typeface="Times New Roman" pitchFamily="18" charset="0"/>
                        </a:rPr>
                        <a:t>−1  </a:t>
                      </a:r>
                      <a:r>
                        <a:rPr lang="en-IN" sz="1800" b="1" baseline="0" dirty="0" smtClean="0">
                          <a:latin typeface="Times New Roman" pitchFamily="18" charset="0"/>
                          <a:cs typeface="Times New Roman" pitchFamily="18" charset="0"/>
                        </a:rPr>
                        <a:t> at 5 mV/s</a:t>
                      </a:r>
                      <a:endParaRPr lang="en-US" sz="1800" b="1" dirty="0">
                        <a:solidFill>
                          <a:schemeClr val="tx1"/>
                        </a:solidFill>
                        <a:latin typeface="Times New Roman" pitchFamily="18" charset="0"/>
                        <a:cs typeface="Times New Roman" pitchFamily="18" charset="0"/>
                      </a:endParaRPr>
                    </a:p>
                  </a:txBody>
                  <a:tcPr/>
                </a:tc>
              </a:tr>
              <a:tr h="702653">
                <a:tc vMerge="1">
                  <a:txBody>
                    <a:bodyPr/>
                    <a:lstStyle/>
                    <a:p>
                      <a:endParaRPr lang="en-US"/>
                    </a:p>
                  </a:txBody>
                  <a:tcPr/>
                </a:tc>
                <a:tc>
                  <a:txBody>
                    <a:bodyPr/>
                    <a:lstStyle/>
                    <a:p>
                      <a:pPr algn="ctr"/>
                      <a:r>
                        <a:rPr lang="en-US" sz="1800" b="1" dirty="0" smtClean="0">
                          <a:solidFill>
                            <a:schemeClr val="tx1"/>
                          </a:solidFill>
                          <a:latin typeface="Times New Roman" pitchFamily="18" charset="0"/>
                          <a:cs typeface="Times New Roman" pitchFamily="18" charset="0"/>
                        </a:rPr>
                        <a:t>400</a:t>
                      </a:r>
                      <a:r>
                        <a:rPr lang="en-IN" sz="1800" b="1" dirty="0" smtClean="0">
                          <a:latin typeface="Times New Roman" pitchFamily="18" charset="0"/>
                          <a:cs typeface="Times New Roman" pitchFamily="18" charset="0"/>
                        </a:rPr>
                        <a:t>˚C </a:t>
                      </a:r>
                      <a:endParaRPr lang="en-US" sz="1800" b="1" dirty="0">
                        <a:solidFill>
                          <a:schemeClr val="tx1"/>
                        </a:solidFill>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solidFill>
                            <a:schemeClr val="tx1"/>
                          </a:solidFill>
                          <a:latin typeface="Times New Roman" pitchFamily="18" charset="0"/>
                          <a:cs typeface="Times New Roman" pitchFamily="18" charset="0"/>
                        </a:rPr>
                        <a:t>908 </a:t>
                      </a:r>
                      <a:r>
                        <a:rPr lang="en-IN" sz="1800" b="1" dirty="0" smtClean="0">
                          <a:latin typeface="Times New Roman" pitchFamily="18" charset="0"/>
                          <a:cs typeface="Times New Roman" pitchFamily="18" charset="0"/>
                        </a:rPr>
                        <a:t>F g</a:t>
                      </a:r>
                      <a:r>
                        <a:rPr lang="en-IN" sz="1800" b="1" baseline="30000" dirty="0" smtClean="0">
                          <a:latin typeface="Times New Roman" pitchFamily="18" charset="0"/>
                          <a:cs typeface="Times New Roman" pitchFamily="18" charset="0"/>
                        </a:rPr>
                        <a:t>−1  </a:t>
                      </a:r>
                      <a:r>
                        <a:rPr lang="en-IN" sz="1800" b="1" baseline="0" dirty="0" smtClean="0">
                          <a:latin typeface="Times New Roman" pitchFamily="18" charset="0"/>
                          <a:cs typeface="Times New Roman" pitchFamily="18" charset="0"/>
                        </a:rPr>
                        <a:t> at 5 mV/s</a:t>
                      </a:r>
                      <a:endParaRPr lang="en-US" sz="1800" b="1" dirty="0" smtClean="0">
                        <a:solidFill>
                          <a:schemeClr val="tx1"/>
                        </a:solidFill>
                        <a:latin typeface="Times New Roman" pitchFamily="18" charset="0"/>
                        <a:cs typeface="Times New Roman" pitchFamily="18" charset="0"/>
                      </a:endParaRPr>
                    </a:p>
                  </a:txBody>
                  <a:tcPr/>
                </a:tc>
              </a:tr>
              <a:tr h="702653">
                <a:tc vMerge="1">
                  <a:txBody>
                    <a:bodyPr/>
                    <a:lstStyle/>
                    <a:p>
                      <a:endParaRPr lang="en-US"/>
                    </a:p>
                  </a:txBody>
                  <a:tcPr/>
                </a:tc>
                <a:tc>
                  <a:txBody>
                    <a:bodyPr/>
                    <a:lstStyle/>
                    <a:p>
                      <a:pPr algn="ctr"/>
                      <a:r>
                        <a:rPr lang="en-US" sz="1800" b="1" dirty="0" smtClean="0">
                          <a:solidFill>
                            <a:schemeClr val="tx1"/>
                          </a:solidFill>
                          <a:latin typeface="Times New Roman" pitchFamily="18" charset="0"/>
                          <a:cs typeface="Times New Roman" pitchFamily="18" charset="0"/>
                        </a:rPr>
                        <a:t>500</a:t>
                      </a:r>
                      <a:r>
                        <a:rPr lang="en-IN" sz="1800" b="1" dirty="0" smtClean="0">
                          <a:latin typeface="Times New Roman" pitchFamily="18" charset="0"/>
                          <a:cs typeface="Times New Roman" pitchFamily="18" charset="0"/>
                        </a:rPr>
                        <a:t>˚C </a:t>
                      </a:r>
                      <a:endParaRPr lang="en-US" sz="1800" b="1" dirty="0">
                        <a:solidFill>
                          <a:schemeClr val="tx1"/>
                        </a:solidFill>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solidFill>
                            <a:schemeClr val="tx1"/>
                          </a:solidFill>
                          <a:latin typeface="Times New Roman" pitchFamily="18" charset="0"/>
                          <a:cs typeface="Times New Roman" pitchFamily="18" charset="0"/>
                        </a:rPr>
                        <a:t>827 </a:t>
                      </a:r>
                      <a:r>
                        <a:rPr lang="en-IN" sz="1800" b="1" dirty="0" smtClean="0">
                          <a:latin typeface="Times New Roman" pitchFamily="18" charset="0"/>
                          <a:cs typeface="Times New Roman" pitchFamily="18" charset="0"/>
                        </a:rPr>
                        <a:t>F g</a:t>
                      </a:r>
                      <a:r>
                        <a:rPr lang="en-IN" sz="1800" b="1" baseline="30000" dirty="0" smtClean="0">
                          <a:latin typeface="Times New Roman" pitchFamily="18" charset="0"/>
                          <a:cs typeface="Times New Roman" pitchFamily="18" charset="0"/>
                        </a:rPr>
                        <a:t>−1</a:t>
                      </a:r>
                      <a:r>
                        <a:rPr lang="en-IN" sz="1800" b="1" baseline="0" dirty="0" smtClean="0">
                          <a:latin typeface="Times New Roman" pitchFamily="18" charset="0"/>
                          <a:cs typeface="Times New Roman" pitchFamily="18" charset="0"/>
                        </a:rPr>
                        <a:t> at 5 mV/s</a:t>
                      </a:r>
                      <a:endParaRPr lang="en-US" sz="1800" b="1" dirty="0" smtClean="0">
                        <a:solidFill>
                          <a:schemeClr val="tx1"/>
                        </a:solidFill>
                        <a:latin typeface="Times New Roman" pitchFamily="18" charset="0"/>
                        <a:cs typeface="Times New Roman" pitchFamily="18" charset="0"/>
                      </a:endParaRPr>
                    </a:p>
                  </a:txBody>
                  <a:tcPr/>
                </a:tc>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1600200" y="6324601"/>
            <a:ext cx="7239000" cy="533400"/>
          </a:xfrm>
        </p:spPr>
        <p:txBody>
          <a:bodyPr/>
          <a:lstStyle/>
          <a:p>
            <a:r>
              <a:rPr lang="en-US" b="1" dirty="0" smtClean="0">
                <a:solidFill>
                  <a:schemeClr val="tx1"/>
                </a:solidFill>
                <a:latin typeface="Times New Roman" pitchFamily="18" charset="0"/>
                <a:cs typeface="Times New Roman" pitchFamily="18" charset="0"/>
              </a:rPr>
              <a:t>6th International Conference on Materials science and Engineering, Sep 12-14, 2016 Atlanta USA</a:t>
            </a:r>
            <a:endParaRPr lang="en-US" b="1" dirty="0">
              <a:solidFill>
                <a:schemeClr val="tx1"/>
              </a:solidFill>
              <a:latin typeface="Times New Roman" pitchFamily="18" charset="0"/>
              <a:cs typeface="Times New Roman" pitchFamily="18" charset="0"/>
            </a:endParaRPr>
          </a:p>
        </p:txBody>
      </p:sp>
      <p:graphicFrame>
        <p:nvGraphicFramePr>
          <p:cNvPr id="3" name="Table 2"/>
          <p:cNvGraphicFramePr>
            <a:graphicFrameLocks noGrp="1"/>
          </p:cNvGraphicFramePr>
          <p:nvPr/>
        </p:nvGraphicFramePr>
        <p:xfrm>
          <a:off x="228600" y="0"/>
          <a:ext cx="8915400" cy="6248400"/>
        </p:xfrm>
        <a:graphic>
          <a:graphicData uri="http://schemas.openxmlformats.org/drawingml/2006/table">
            <a:tbl>
              <a:tblPr firstRow="1" bandRow="1">
                <a:tableStyleId>{5940675A-B579-460E-94D1-54222C63F5DA}</a:tableStyleId>
              </a:tblPr>
              <a:tblGrid>
                <a:gridCol w="4457700"/>
                <a:gridCol w="4457700"/>
              </a:tblGrid>
              <a:tr h="513851">
                <a:tc>
                  <a:txBody>
                    <a:bodyPr/>
                    <a:lstStyle/>
                    <a:p>
                      <a:pPr algn="ctr"/>
                      <a:r>
                        <a:rPr lang="en-US" sz="1800" b="1" dirty="0" smtClean="0">
                          <a:solidFill>
                            <a:schemeClr val="accent2">
                              <a:lumMod val="75000"/>
                            </a:schemeClr>
                          </a:solidFill>
                          <a:latin typeface="Times New Roman" pitchFamily="18" charset="0"/>
                          <a:cs typeface="Times New Roman" pitchFamily="18" charset="0"/>
                        </a:rPr>
                        <a:t>        METAL</a:t>
                      </a:r>
                      <a:r>
                        <a:rPr lang="en-US" sz="1800" b="1" baseline="0" dirty="0" smtClean="0">
                          <a:solidFill>
                            <a:schemeClr val="accent2">
                              <a:lumMod val="75000"/>
                            </a:schemeClr>
                          </a:solidFill>
                          <a:latin typeface="Times New Roman" pitchFamily="18" charset="0"/>
                          <a:cs typeface="Times New Roman" pitchFamily="18" charset="0"/>
                        </a:rPr>
                        <a:t> OXIDES </a:t>
                      </a:r>
                      <a:endParaRPr lang="en-US" sz="1800" b="1" dirty="0">
                        <a:solidFill>
                          <a:schemeClr val="accent2">
                            <a:lumMod val="75000"/>
                          </a:schemeClr>
                        </a:solidFill>
                        <a:latin typeface="Times New Roman" pitchFamily="18" charset="0"/>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chemeClr val="accent2">
                              <a:lumMod val="75000"/>
                            </a:schemeClr>
                          </a:solidFill>
                          <a:latin typeface="Times New Roman" pitchFamily="18" charset="0"/>
                          <a:cs typeface="Times New Roman" pitchFamily="18" charset="0"/>
                        </a:rPr>
                        <a:t>SPECIFIC</a:t>
                      </a:r>
                      <a:r>
                        <a:rPr lang="en-US" sz="1800" b="1" baseline="0" dirty="0" smtClean="0">
                          <a:solidFill>
                            <a:schemeClr val="accent2">
                              <a:lumMod val="75000"/>
                            </a:schemeClr>
                          </a:solidFill>
                          <a:latin typeface="Times New Roman" pitchFamily="18" charset="0"/>
                          <a:cs typeface="Times New Roman" pitchFamily="18" charset="0"/>
                        </a:rPr>
                        <a:t> CAPACITANCE</a:t>
                      </a:r>
                      <a:r>
                        <a:rPr lang="en-US" sz="1800" dirty="0" smtClean="0">
                          <a:latin typeface="Times New Roman" pitchFamily="18" charset="0"/>
                          <a:cs typeface="Times New Roman" pitchFamily="18" charset="0"/>
                        </a:rPr>
                        <a:t> </a:t>
                      </a:r>
                      <a:endParaRPr lang="en-US" sz="1800" b="1" dirty="0">
                        <a:latin typeface="Times New Roman" pitchFamily="18" charset="0"/>
                        <a:cs typeface="Times New Roman" pitchFamily="18" charset="0"/>
                      </a:endParaRPr>
                    </a:p>
                  </a:txBody>
                  <a:tcPr/>
                </a:tc>
              </a:tr>
              <a:tr h="607093">
                <a:tc>
                  <a:txBody>
                    <a:bodyPr/>
                    <a:lstStyle/>
                    <a:p>
                      <a:pPr algn="ctr"/>
                      <a:endParaRPr lang="en-US" sz="1800" b="1" dirty="0" smtClean="0">
                        <a:latin typeface="Times New Roman" pitchFamily="18" charset="0"/>
                        <a:cs typeface="Times New Roman" pitchFamily="18" charset="0"/>
                      </a:endParaRPr>
                    </a:p>
                    <a:p>
                      <a:pPr algn="ctr"/>
                      <a:r>
                        <a:rPr lang="en-US" sz="1800" b="1" dirty="0" smtClean="0">
                          <a:latin typeface="Times New Roman" pitchFamily="18" charset="0"/>
                          <a:cs typeface="Times New Roman" pitchFamily="18" charset="0"/>
                        </a:rPr>
                        <a:t>MnCo</a:t>
                      </a:r>
                      <a:r>
                        <a:rPr lang="en-US" sz="1800" b="1" baseline="-25000" dirty="0" smtClean="0">
                          <a:latin typeface="Times New Roman" pitchFamily="18" charset="0"/>
                          <a:cs typeface="Times New Roman" pitchFamily="18" charset="0"/>
                        </a:rPr>
                        <a:t>2</a:t>
                      </a:r>
                      <a:r>
                        <a:rPr lang="en-US" sz="1800" b="1" baseline="0" dirty="0" smtClean="0">
                          <a:latin typeface="Times New Roman" pitchFamily="18" charset="0"/>
                          <a:cs typeface="Times New Roman" pitchFamily="18" charset="0"/>
                        </a:rPr>
                        <a:t> O</a:t>
                      </a:r>
                      <a:r>
                        <a:rPr lang="en-US" sz="1800" b="1" baseline="-25000" dirty="0" smtClean="0">
                          <a:latin typeface="Times New Roman" pitchFamily="18" charset="0"/>
                          <a:cs typeface="Times New Roman" pitchFamily="18" charset="0"/>
                        </a:rPr>
                        <a:t>4</a:t>
                      </a:r>
                      <a:endParaRPr lang="en-US" sz="1800" b="1" dirty="0">
                        <a:latin typeface="Times New Roman" pitchFamily="18" charset="0"/>
                        <a:cs typeface="Times New Roman" pitchFamily="18" charset="0"/>
                      </a:endParaRPr>
                    </a:p>
                  </a:txBody>
                  <a:tcPr/>
                </a:tc>
                <a:tc>
                  <a:txBody>
                    <a:bodyPr/>
                    <a:lstStyle/>
                    <a:p>
                      <a:pPr algn="ctr"/>
                      <a:r>
                        <a:rPr lang="en-IN" sz="1800" b="1" dirty="0" smtClean="0">
                          <a:latin typeface="Times New Roman" pitchFamily="18" charset="0"/>
                          <a:cs typeface="Times New Roman" pitchFamily="18" charset="0"/>
                        </a:rPr>
                        <a:t>346 F g</a:t>
                      </a:r>
                      <a:r>
                        <a:rPr lang="en-IN" sz="1800" b="1" baseline="30000" dirty="0" smtClean="0">
                          <a:latin typeface="Times New Roman" pitchFamily="18" charset="0"/>
                          <a:cs typeface="Times New Roman" pitchFamily="18" charset="0"/>
                        </a:rPr>
                        <a:t>−1</a:t>
                      </a:r>
                      <a:r>
                        <a:rPr lang="en-IN" sz="1800" b="1" dirty="0" smtClean="0">
                          <a:latin typeface="Times New Roman" pitchFamily="18" charset="0"/>
                          <a:cs typeface="Times New Roman" pitchFamily="18" charset="0"/>
                        </a:rPr>
                        <a:t>  at a current density of 1 A/g</a:t>
                      </a:r>
                      <a:endParaRPr lang="en-US" sz="1800" b="1" dirty="0">
                        <a:latin typeface="Times New Roman" pitchFamily="18" charset="0"/>
                        <a:cs typeface="Times New Roman" pitchFamily="18" charset="0"/>
                      </a:endParaRPr>
                    </a:p>
                  </a:txBody>
                  <a:tcPr/>
                </a:tc>
              </a:tr>
              <a:tr h="607093">
                <a:tc>
                  <a:txBody>
                    <a:bodyPr/>
                    <a:lstStyle/>
                    <a:p>
                      <a:pPr algn="ctr"/>
                      <a:endParaRPr lang="en-US" sz="1800" b="1" dirty="0" smtClean="0">
                        <a:latin typeface="Times New Roman" pitchFamily="18" charset="0"/>
                        <a:cs typeface="Times New Roman" pitchFamily="18" charset="0"/>
                      </a:endParaRPr>
                    </a:p>
                    <a:p>
                      <a:pPr algn="ctr"/>
                      <a:r>
                        <a:rPr lang="en-US" sz="1800" b="1" dirty="0" smtClean="0">
                          <a:latin typeface="Times New Roman" pitchFamily="18" charset="0"/>
                          <a:cs typeface="Times New Roman" pitchFamily="18" charset="0"/>
                        </a:rPr>
                        <a:t>CoMoO</a:t>
                      </a:r>
                      <a:r>
                        <a:rPr lang="en-US" sz="1800" b="1" baseline="-25000" dirty="0" smtClean="0">
                          <a:latin typeface="Times New Roman" pitchFamily="18" charset="0"/>
                          <a:cs typeface="Times New Roman" pitchFamily="18" charset="0"/>
                        </a:rPr>
                        <a:t>4</a:t>
                      </a:r>
                      <a:endParaRPr lang="en-US" sz="1800" b="1" dirty="0">
                        <a:latin typeface="Times New Roman" pitchFamily="18" charset="0"/>
                        <a:cs typeface="Times New Roman" pitchFamily="18" charset="0"/>
                      </a:endParaRPr>
                    </a:p>
                  </a:txBody>
                  <a:tcPr/>
                </a:tc>
                <a:tc>
                  <a:txBody>
                    <a:bodyPr/>
                    <a:lstStyle/>
                    <a:p>
                      <a:pPr algn="ctr"/>
                      <a:r>
                        <a:rPr lang="en-US" sz="1800" b="1" dirty="0" smtClean="0">
                          <a:solidFill>
                            <a:schemeClr val="tx1"/>
                          </a:solidFill>
                          <a:latin typeface="Times New Roman" pitchFamily="18" charset="0"/>
                          <a:cs typeface="Times New Roman" pitchFamily="18" charset="0"/>
                        </a:rPr>
                        <a:t>8.3 F g</a:t>
                      </a:r>
                      <a:r>
                        <a:rPr lang="en-US" sz="1800" b="1" baseline="30000" dirty="0" smtClean="0">
                          <a:solidFill>
                            <a:schemeClr val="tx1"/>
                          </a:solidFill>
                          <a:latin typeface="Times New Roman" pitchFamily="18" charset="0"/>
                          <a:cs typeface="Times New Roman" pitchFamily="18" charset="0"/>
                        </a:rPr>
                        <a:t>-1</a:t>
                      </a:r>
                      <a:r>
                        <a:rPr lang="en-US" sz="1800" b="1" dirty="0" smtClean="0">
                          <a:solidFill>
                            <a:schemeClr val="tx1"/>
                          </a:solidFill>
                          <a:latin typeface="Times New Roman" pitchFamily="18" charset="0"/>
                          <a:cs typeface="Times New Roman" pitchFamily="18" charset="0"/>
                        </a:rPr>
                        <a:t>  at</a:t>
                      </a:r>
                      <a:r>
                        <a:rPr lang="en-US" sz="1800" b="1" baseline="0" dirty="0" smtClean="0">
                          <a:solidFill>
                            <a:schemeClr val="tx1"/>
                          </a:solidFill>
                          <a:latin typeface="Times New Roman" pitchFamily="18" charset="0"/>
                          <a:cs typeface="Times New Roman" pitchFamily="18" charset="0"/>
                        </a:rPr>
                        <a:t> a current of  </a:t>
                      </a:r>
                      <a:r>
                        <a:rPr lang="en-US" sz="1800" b="1" dirty="0" smtClean="0">
                          <a:solidFill>
                            <a:schemeClr val="tx1"/>
                          </a:solidFill>
                          <a:latin typeface="Times New Roman" pitchFamily="18" charset="0"/>
                          <a:cs typeface="Times New Roman" pitchFamily="18" charset="0"/>
                        </a:rPr>
                        <a:t>1 A g</a:t>
                      </a:r>
                      <a:r>
                        <a:rPr lang="en-US" sz="1800" b="1" baseline="30000" dirty="0" smtClean="0">
                          <a:solidFill>
                            <a:schemeClr val="tx1"/>
                          </a:solidFill>
                          <a:latin typeface="Times New Roman" pitchFamily="18" charset="0"/>
                          <a:cs typeface="Times New Roman" pitchFamily="18" charset="0"/>
                        </a:rPr>
                        <a:t>-1</a:t>
                      </a:r>
                      <a:r>
                        <a:rPr lang="en-US" sz="1800" b="1" dirty="0" smtClean="0">
                          <a:solidFill>
                            <a:schemeClr val="tx1"/>
                          </a:solidFill>
                          <a:latin typeface="Times New Roman" pitchFamily="18" charset="0"/>
                          <a:cs typeface="Times New Roman" pitchFamily="18" charset="0"/>
                        </a:rPr>
                        <a:t> </a:t>
                      </a:r>
                      <a:endParaRPr lang="en-US" sz="1800" b="1" dirty="0">
                        <a:solidFill>
                          <a:schemeClr val="tx1"/>
                        </a:solidFill>
                        <a:latin typeface="Times New Roman" pitchFamily="18" charset="0"/>
                        <a:cs typeface="Times New Roman" pitchFamily="18" charset="0"/>
                      </a:endParaRPr>
                    </a:p>
                  </a:txBody>
                  <a:tcPr/>
                </a:tc>
              </a:tr>
              <a:tr h="796789">
                <a:tc gridSpan="2">
                  <a:txBody>
                    <a:bodyPr/>
                    <a:lstStyle/>
                    <a:p>
                      <a:pPr algn="ctr"/>
                      <a:endParaRPr lang="en-US" sz="1800" b="1" baseline="0" dirty="0" smtClean="0">
                        <a:latin typeface="Times New Roman" pitchFamily="18" charset="0"/>
                        <a:cs typeface="Times New Roman" pitchFamily="18" charset="0"/>
                      </a:endParaRPr>
                    </a:p>
                    <a:p>
                      <a:pPr algn="ctr"/>
                      <a:r>
                        <a:rPr lang="en-US" sz="1800" b="1" baseline="0" dirty="0" smtClean="0">
                          <a:latin typeface="Times New Roman" pitchFamily="18" charset="0"/>
                          <a:cs typeface="Times New Roman" pitchFamily="18" charset="0"/>
                        </a:rPr>
                        <a:t>  </a:t>
                      </a:r>
                      <a:r>
                        <a:rPr lang="en-US" sz="1800" b="1" baseline="0" dirty="0" err="1" smtClean="0">
                          <a:latin typeface="Times New Roman" pitchFamily="18" charset="0"/>
                          <a:cs typeface="Times New Roman" pitchFamily="18" charset="0"/>
                        </a:rPr>
                        <a:t>Mn</a:t>
                      </a:r>
                      <a:r>
                        <a:rPr lang="en-US" sz="1800" b="1" baseline="0" dirty="0" smtClean="0">
                          <a:latin typeface="Times New Roman" pitchFamily="18" charset="0"/>
                          <a:cs typeface="Times New Roman" pitchFamily="18" charset="0"/>
                        </a:rPr>
                        <a:t> doped Cobalt oxide</a:t>
                      </a:r>
                      <a:endParaRPr lang="en-US" sz="1800" b="1" dirty="0">
                        <a:latin typeface="Times New Roman" pitchFamily="18" charset="0"/>
                        <a:cs typeface="Times New Roman" pitchFamily="18" charset="0"/>
                      </a:endParaRPr>
                    </a:p>
                  </a:txBody>
                  <a:tcPr/>
                </a:tc>
                <a:tc hMerge="1">
                  <a:txBody>
                    <a:bodyPr/>
                    <a:lstStyle/>
                    <a:p>
                      <a:pPr algn="ctr"/>
                      <a:endParaRPr lang="en-US" sz="1800" b="1" dirty="0">
                        <a:latin typeface="Times New Roman" pitchFamily="18" charset="0"/>
                        <a:cs typeface="Times New Roman" pitchFamily="18" charset="0"/>
                      </a:endParaRPr>
                    </a:p>
                  </a:txBody>
                  <a:tcPr/>
                </a:tc>
              </a:tr>
              <a:tr h="346910">
                <a:tc>
                  <a:txBody>
                    <a:bodyPr/>
                    <a:lstStyle/>
                    <a:p>
                      <a:pPr algn="ctr"/>
                      <a:r>
                        <a:rPr lang="en-US" sz="1800" b="1" dirty="0" smtClean="0">
                          <a:latin typeface="Times New Roman" pitchFamily="18" charset="0"/>
                          <a:cs typeface="Times New Roman" pitchFamily="18" charset="0"/>
                        </a:rPr>
                        <a:t>Pure Co</a:t>
                      </a:r>
                      <a:endParaRPr lang="en-US" sz="1800" b="1" dirty="0">
                        <a:latin typeface="Times New Roman" pitchFamily="18" charset="0"/>
                        <a:cs typeface="Times New Roman" pitchFamily="18" charset="0"/>
                      </a:endParaRPr>
                    </a:p>
                  </a:txBody>
                  <a:tcPr/>
                </a:tc>
                <a:tc>
                  <a:txBody>
                    <a:bodyPr/>
                    <a:lstStyle/>
                    <a:p>
                      <a:pPr algn="ctr"/>
                      <a:r>
                        <a:rPr lang="en-US" sz="1800" b="1" dirty="0" smtClean="0">
                          <a:latin typeface="Times New Roman" pitchFamily="18" charset="0"/>
                          <a:cs typeface="Times New Roman" pitchFamily="18" charset="0"/>
                        </a:rPr>
                        <a:t>345 F/g </a:t>
                      </a:r>
                      <a:endParaRPr lang="en-US" b="1" dirty="0"/>
                    </a:p>
                  </a:txBody>
                  <a:tcPr/>
                </a:tc>
              </a:tr>
              <a:tr h="346910">
                <a:tc>
                  <a:txBody>
                    <a:bodyPr/>
                    <a:lstStyle/>
                    <a:p>
                      <a:pPr algn="ctr"/>
                      <a:r>
                        <a:rPr lang="en-US" sz="1800" b="1" dirty="0" smtClean="0">
                          <a:latin typeface="Times New Roman" pitchFamily="18" charset="0"/>
                          <a:cs typeface="Times New Roman" pitchFamily="18" charset="0"/>
                        </a:rPr>
                        <a:t>CM-05</a:t>
                      </a:r>
                      <a:endParaRPr lang="en-US" sz="1800" b="1" dirty="0">
                        <a:latin typeface="Times New Roman" pitchFamily="18" charset="0"/>
                        <a:cs typeface="Times New Roman" pitchFamily="18" charset="0"/>
                      </a:endParaRPr>
                    </a:p>
                  </a:txBody>
                  <a:tcPr/>
                </a:tc>
                <a:tc>
                  <a:txBody>
                    <a:bodyPr/>
                    <a:lstStyle/>
                    <a:p>
                      <a:pPr algn="ctr"/>
                      <a:r>
                        <a:rPr lang="en-US" sz="1800" b="1" dirty="0" smtClean="0">
                          <a:latin typeface="Times New Roman" pitchFamily="18" charset="0"/>
                          <a:cs typeface="Times New Roman" pitchFamily="18" charset="0"/>
                        </a:rPr>
                        <a:t>274 F/g</a:t>
                      </a:r>
                      <a:endParaRPr lang="en-US" b="1" dirty="0"/>
                    </a:p>
                  </a:txBody>
                  <a:tcPr/>
                </a:tc>
              </a:tr>
              <a:tr h="346910">
                <a:tc>
                  <a:txBody>
                    <a:bodyPr/>
                    <a:lstStyle/>
                    <a:p>
                      <a:pPr algn="ctr"/>
                      <a:r>
                        <a:rPr lang="en-US" sz="1800" b="1" dirty="0" smtClean="0">
                          <a:latin typeface="Times New Roman" pitchFamily="18" charset="0"/>
                          <a:cs typeface="Times New Roman" pitchFamily="18" charset="0"/>
                        </a:rPr>
                        <a:t>CM-10</a:t>
                      </a:r>
                      <a:endParaRPr lang="en-US" sz="1800" b="1" dirty="0">
                        <a:latin typeface="Times New Roman" pitchFamily="18" charset="0"/>
                        <a:cs typeface="Times New Roman" pitchFamily="18" charset="0"/>
                      </a:endParaRPr>
                    </a:p>
                  </a:txBody>
                  <a:tcPr/>
                </a:tc>
                <a:tc>
                  <a:txBody>
                    <a:bodyPr/>
                    <a:lstStyle/>
                    <a:p>
                      <a:pPr algn="ctr"/>
                      <a:r>
                        <a:rPr lang="en-US" sz="1800" b="1" dirty="0" smtClean="0">
                          <a:latin typeface="Times New Roman" pitchFamily="18" charset="0"/>
                          <a:cs typeface="Times New Roman" pitchFamily="18" charset="0"/>
                        </a:rPr>
                        <a:t>394 F/g</a:t>
                      </a:r>
                      <a:endParaRPr lang="en-US" b="1" dirty="0"/>
                    </a:p>
                  </a:txBody>
                  <a:tcPr/>
                </a:tc>
              </a:tr>
              <a:tr h="346910">
                <a:tc>
                  <a:txBody>
                    <a:bodyPr/>
                    <a:lstStyle/>
                    <a:p>
                      <a:pPr algn="ctr"/>
                      <a:r>
                        <a:rPr lang="en-US" sz="1800" b="1" dirty="0" smtClean="0">
                          <a:latin typeface="Times New Roman" pitchFamily="18" charset="0"/>
                          <a:cs typeface="Times New Roman" pitchFamily="18" charset="0"/>
                        </a:rPr>
                        <a:t>CM-15 </a:t>
                      </a:r>
                    </a:p>
                  </a:txBody>
                  <a:tcPr/>
                </a:tc>
                <a:tc>
                  <a:txBody>
                    <a:bodyPr/>
                    <a:lstStyle/>
                    <a:p>
                      <a:pPr algn="ctr"/>
                      <a:r>
                        <a:rPr lang="en-US" sz="1800" b="1" dirty="0" smtClean="0">
                          <a:latin typeface="Times New Roman" pitchFamily="18" charset="0"/>
                          <a:cs typeface="Times New Roman" pitchFamily="18" charset="0"/>
                        </a:rPr>
                        <a:t>436 F/g</a:t>
                      </a:r>
                      <a:endParaRPr lang="en-US" b="1" dirty="0"/>
                    </a:p>
                  </a:txBody>
                  <a:tcPr/>
                </a:tc>
              </a:tr>
              <a:tr h="594360">
                <a:tc>
                  <a:txBody>
                    <a:bodyPr/>
                    <a:lstStyle/>
                    <a:p>
                      <a:pPr algn="ctr"/>
                      <a:endParaRPr lang="en-US" sz="1800" b="1" dirty="0" smtClean="0">
                        <a:latin typeface="Times New Roman" pitchFamily="18" charset="0"/>
                        <a:cs typeface="Times New Roman" pitchFamily="18" charset="0"/>
                      </a:endParaRPr>
                    </a:p>
                    <a:p>
                      <a:pPr algn="ctr"/>
                      <a:r>
                        <a:rPr lang="en-US" sz="1800" b="1" dirty="0" smtClean="0">
                          <a:latin typeface="Times New Roman" pitchFamily="18" charset="0"/>
                          <a:cs typeface="Times New Roman" pitchFamily="18" charset="0"/>
                        </a:rPr>
                        <a:t>CM-15</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800" b="1" dirty="0" smtClean="0">
                        <a:latin typeface="Times New Roman" pitchFamily="18" charset="0"/>
                        <a:cs typeface="Times New Roman"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latin typeface="Times New Roman" pitchFamily="18" charset="0"/>
                          <a:cs typeface="Times New Roman" pitchFamily="18" charset="0"/>
                        </a:rPr>
                        <a:t>440 F/g</a:t>
                      </a:r>
                    </a:p>
                    <a:p>
                      <a:pPr algn="ctr"/>
                      <a:endParaRPr lang="en-US" sz="1800" b="1" dirty="0">
                        <a:latin typeface="Times New Roman" pitchFamily="18" charset="0"/>
                        <a:cs typeface="Times New Roman" pitchFamily="18" charset="0"/>
                      </a:endParaRPr>
                    </a:p>
                  </a:txBody>
                  <a:tcPr/>
                </a:tc>
              </a:tr>
              <a:tr h="607093">
                <a:tc>
                  <a:txBody>
                    <a:bodyPr/>
                    <a:lstStyle/>
                    <a:p>
                      <a:pPr algn="ctr"/>
                      <a:endParaRPr lang="en-US" sz="1800" b="1" dirty="0" smtClean="0">
                        <a:latin typeface="Times New Roman" pitchFamily="18" charset="0"/>
                        <a:cs typeface="Times New Roman" pitchFamily="18" charset="0"/>
                      </a:endParaRPr>
                    </a:p>
                    <a:p>
                      <a:pPr algn="ctr"/>
                      <a:r>
                        <a:rPr lang="en-US" sz="1800" b="1" dirty="0" smtClean="0">
                          <a:latin typeface="Times New Roman" pitchFamily="18" charset="0"/>
                          <a:cs typeface="Times New Roman" pitchFamily="18" charset="0"/>
                        </a:rPr>
                        <a:t>CeO</a:t>
                      </a:r>
                      <a:r>
                        <a:rPr lang="en-US" sz="1800" b="1" baseline="-25000" dirty="0" smtClean="0">
                          <a:latin typeface="Times New Roman" pitchFamily="18" charset="0"/>
                          <a:cs typeface="Times New Roman" pitchFamily="18" charset="0"/>
                        </a:rPr>
                        <a:t>2</a:t>
                      </a:r>
                      <a:endParaRPr lang="en-US" sz="1800" b="1" dirty="0">
                        <a:latin typeface="Times New Roman" pitchFamily="18" charset="0"/>
                        <a:cs typeface="Times New Roman" pitchFamily="18" charset="0"/>
                      </a:endParaRPr>
                    </a:p>
                  </a:txBody>
                  <a:tcPr/>
                </a:tc>
                <a:tc>
                  <a:txBody>
                    <a:bodyPr/>
                    <a:lstStyle/>
                    <a:p>
                      <a:pPr algn="ctr"/>
                      <a:r>
                        <a:rPr lang="en-US" sz="1800" b="1" dirty="0" smtClean="0">
                          <a:latin typeface="Times New Roman" pitchFamily="18" charset="0"/>
                          <a:cs typeface="Times New Roman" pitchFamily="18" charset="0"/>
                        </a:rPr>
                        <a:t>602 F/g  at 5 mV/s</a:t>
                      </a:r>
                      <a:endParaRPr lang="en-US" sz="1800" b="1" dirty="0">
                        <a:latin typeface="Times New Roman" pitchFamily="18" charset="0"/>
                        <a:cs typeface="Times New Roman" pitchFamily="18" charset="0"/>
                      </a:endParaRPr>
                    </a:p>
                  </a:txBody>
                  <a:tcPr/>
                </a:tc>
              </a:tr>
              <a:tr h="60709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800" b="1" dirty="0" smtClean="0">
                        <a:latin typeface="Times New Roman" pitchFamily="18" charset="0"/>
                        <a:cs typeface="Times New Roman"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latin typeface="Times New Roman" pitchFamily="18" charset="0"/>
                          <a:cs typeface="Times New Roman" pitchFamily="18" charset="0"/>
                        </a:rPr>
                        <a:t>NiO - CeO</a:t>
                      </a:r>
                      <a:r>
                        <a:rPr lang="en-US" sz="1800" b="1" baseline="-25000" dirty="0" smtClean="0">
                          <a:latin typeface="Times New Roman" pitchFamily="18" charset="0"/>
                          <a:cs typeface="Times New Roman" pitchFamily="18" charset="0"/>
                        </a:rPr>
                        <a:t>2</a:t>
                      </a:r>
                      <a:endParaRPr lang="en-US" sz="1800" b="1" dirty="0" smtClean="0">
                        <a:latin typeface="Times New Roman" pitchFamily="18" charset="0"/>
                        <a:cs typeface="Times New Roman" pitchFamily="18" charset="0"/>
                      </a:endParaRPr>
                    </a:p>
                  </a:txBody>
                  <a:tcPr/>
                </a:tc>
                <a:tc>
                  <a:txBody>
                    <a:bodyPr/>
                    <a:lstStyle/>
                    <a:p>
                      <a:pPr algn="ctr"/>
                      <a:r>
                        <a:rPr lang="en-US" sz="1800" b="1" dirty="0" smtClean="0">
                          <a:latin typeface="Times New Roman" pitchFamily="18" charset="0"/>
                          <a:cs typeface="Times New Roman" pitchFamily="18" charset="0"/>
                        </a:rPr>
                        <a:t>305 Fg</a:t>
                      </a:r>
                      <a:r>
                        <a:rPr lang="en-US" sz="1800" b="1" baseline="30000" dirty="0" smtClean="0">
                          <a:latin typeface="Times New Roman" pitchFamily="18" charset="0"/>
                          <a:cs typeface="Times New Roman" pitchFamily="18" charset="0"/>
                        </a:rPr>
                        <a:t>-1  </a:t>
                      </a:r>
                      <a:r>
                        <a:rPr lang="en-US" sz="1800" b="1" baseline="0" dirty="0" smtClean="0">
                          <a:latin typeface="Times New Roman" pitchFamily="18" charset="0"/>
                          <a:cs typeface="Times New Roman" pitchFamily="18" charset="0"/>
                        </a:rPr>
                        <a:t>at 1 A/g</a:t>
                      </a:r>
                      <a:endParaRPr lang="en-US" sz="1800" b="1" baseline="0" dirty="0">
                        <a:latin typeface="Times New Roman" pitchFamily="18" charset="0"/>
                        <a:cs typeface="Times New Roman" pitchFamily="18" charset="0"/>
                      </a:endParaRPr>
                    </a:p>
                  </a:txBody>
                  <a:tcPr/>
                </a:tc>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457200" y="6248400"/>
            <a:ext cx="8305800" cy="473075"/>
          </a:xfrm>
        </p:spPr>
        <p:txBody>
          <a:bodyPr/>
          <a:lstStyle/>
          <a:p>
            <a:r>
              <a:rPr lang="en-US" b="1" i="1" dirty="0" smtClean="0">
                <a:solidFill>
                  <a:srgbClr val="00B050"/>
                </a:solidFill>
              </a:rPr>
              <a:t>6th International Conference on Materials science and Engineering, Sep 12-14, 2016 Atlanta USA</a:t>
            </a:r>
            <a:endParaRPr lang="en-US" b="1" i="1" dirty="0">
              <a:solidFill>
                <a:srgbClr val="00B050"/>
              </a:solidFill>
            </a:endParaRPr>
          </a:p>
        </p:txBody>
      </p:sp>
      <p:sp>
        <p:nvSpPr>
          <p:cNvPr id="3" name="Rectangle 2"/>
          <p:cNvSpPr/>
          <p:nvPr/>
        </p:nvSpPr>
        <p:spPr>
          <a:xfrm>
            <a:off x="1752600" y="2438400"/>
            <a:ext cx="5562600" cy="1323439"/>
          </a:xfrm>
          <a:prstGeom prst="rect">
            <a:avLst/>
          </a:prstGeom>
        </p:spPr>
        <p:txBody>
          <a:bodyPr wrap="square">
            <a:spAutoFit/>
          </a:bodyPr>
          <a:lstStyle/>
          <a:p>
            <a:pPr algn="ctr"/>
            <a:r>
              <a:rPr lang="en-US" sz="4000" dirty="0" smtClean="0">
                <a:solidFill>
                  <a:srgbClr val="FF0000"/>
                </a:solidFill>
                <a:latin typeface="Freestyle Script" pitchFamily="66" charset="0"/>
              </a:rPr>
              <a:t>Thank you for </a:t>
            </a:r>
            <a:br>
              <a:rPr lang="en-US" sz="4000" dirty="0" smtClean="0">
                <a:solidFill>
                  <a:srgbClr val="FF0000"/>
                </a:solidFill>
                <a:latin typeface="Freestyle Script" pitchFamily="66" charset="0"/>
              </a:rPr>
            </a:br>
            <a:r>
              <a:rPr lang="en-US" sz="4000" dirty="0" smtClean="0">
                <a:solidFill>
                  <a:srgbClr val="FF0000"/>
                </a:solidFill>
                <a:latin typeface="Freestyle Script" pitchFamily="66" charset="0"/>
              </a:rPr>
              <a:t>Your Kind Patience</a:t>
            </a:r>
            <a:endParaRPr lang="en-US" sz="4000" dirty="0">
              <a:solidFill>
                <a:srgbClr val="FF0000"/>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2016</TotalTime>
  <Words>4506</Words>
  <Application>Microsoft Office PowerPoint</Application>
  <PresentationFormat>On-screen Show (4:3)</PresentationFormat>
  <Paragraphs>314</Paragraphs>
  <Slides>50</Slides>
  <Notes>2</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Office Theme</vt:lpstr>
      <vt:lpstr>EVOLUTION AND FEATURES OF METAL OXIDE NANOSTRUCTURE ELECTRODE MATERIALS IN SUPERCAPACITOR (ENERGY STORAGE MATERIAL)  </vt:lpstr>
      <vt:lpstr>INTRODUCTION</vt:lpstr>
      <vt:lpstr>Slide 3</vt:lpstr>
      <vt:lpstr>SUPERCAPACITORS</vt:lpstr>
      <vt:lpstr>SUPERCAPACITOR CONSTRUCTION</vt:lpstr>
      <vt:lpstr>Slide 6</vt:lpstr>
      <vt:lpstr>CLASSIFICATION OF SUPERCAPACITORS</vt:lpstr>
      <vt:lpstr>Electrochemical Double Layer Capacitor</vt:lpstr>
      <vt:lpstr>Slide 9</vt:lpstr>
      <vt:lpstr>Slide 10</vt:lpstr>
      <vt:lpstr>Slide 11</vt:lpstr>
      <vt:lpstr>OUTLINE</vt:lpstr>
      <vt:lpstr>NiO  ELECTRODE</vt:lpstr>
      <vt:lpstr>Slide 14</vt:lpstr>
      <vt:lpstr>Slide 15</vt:lpstr>
      <vt:lpstr>Slide 16</vt:lpstr>
      <vt:lpstr>Slide 17</vt:lpstr>
      <vt:lpstr>Slide 18</vt:lpstr>
      <vt:lpstr>Slide 19</vt:lpstr>
      <vt:lpstr>Co3O4  ELECTRODE</vt:lpstr>
      <vt:lpstr>Slide 21</vt:lpstr>
      <vt:lpstr>Slide 22</vt:lpstr>
      <vt:lpstr>Slide 23</vt:lpstr>
      <vt:lpstr>Slide 24</vt:lpstr>
      <vt:lpstr>SPINEL NICKEL COBALTITE ELECTRODE</vt:lpstr>
      <vt:lpstr>Slide 26</vt:lpstr>
      <vt:lpstr>Slide 27</vt:lpstr>
      <vt:lpstr>Slide 28</vt:lpstr>
      <vt:lpstr>Slide 29</vt:lpstr>
      <vt:lpstr>Slide 30</vt:lpstr>
      <vt:lpstr>Slide 31</vt:lpstr>
      <vt:lpstr>Slide 32</vt:lpstr>
      <vt:lpstr>MnCo2O4  ELECTRODE</vt:lpstr>
      <vt:lpstr> </vt:lpstr>
      <vt:lpstr>CoMoO4 ELECTRODE</vt:lpstr>
      <vt:lpstr>Slide 36</vt:lpstr>
      <vt:lpstr>Mn substituted spinel cobalt oxide electrode</vt:lpstr>
      <vt:lpstr>Slide 38</vt:lpstr>
      <vt:lpstr>Slide 39</vt:lpstr>
      <vt:lpstr>Slide 40</vt:lpstr>
      <vt:lpstr>CeO2 ELECTRODE </vt:lpstr>
      <vt:lpstr>Slide 42</vt:lpstr>
      <vt:lpstr>Slide 43</vt:lpstr>
      <vt:lpstr>NiO – CeO2 binary oxide electrode</vt:lpstr>
      <vt:lpstr>Slide 45</vt:lpstr>
      <vt:lpstr>Slide 46</vt:lpstr>
      <vt:lpstr>CONCLUSION</vt:lpstr>
      <vt:lpstr>Slide 48</vt:lpstr>
      <vt:lpstr>Slide 49</vt:lpstr>
      <vt:lpstr>Slide 50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lenovo</dc:creator>
  <cp:lastModifiedBy>user</cp:lastModifiedBy>
  <cp:revision>179</cp:revision>
  <dcterms:created xsi:type="dcterms:W3CDTF">2016-09-03T12:06:18Z</dcterms:created>
  <dcterms:modified xsi:type="dcterms:W3CDTF">2016-09-05T11:58:34Z</dcterms:modified>
</cp:coreProperties>
</file>