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comment1.xml" ContentType="application/vnd.openxmlformats-officedocument.presentationml.comments+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41" r:id="rId1"/>
  </p:sldMasterIdLst>
  <p:notesMasterIdLst>
    <p:notesMasterId r:id="rId30"/>
  </p:notesMasterIdLst>
  <p:handoutMasterIdLst>
    <p:handoutMasterId r:id="rId31"/>
  </p:handoutMasterIdLst>
  <p:sldIdLst>
    <p:sldId id="534" r:id="rId2"/>
    <p:sldId id="584" r:id="rId3"/>
    <p:sldId id="536" r:id="rId4"/>
    <p:sldId id="537" r:id="rId5"/>
    <p:sldId id="540" r:id="rId6"/>
    <p:sldId id="541" r:id="rId7"/>
    <p:sldId id="542" r:id="rId8"/>
    <p:sldId id="553" r:id="rId9"/>
    <p:sldId id="543" r:id="rId10"/>
    <p:sldId id="544" r:id="rId11"/>
    <p:sldId id="579" r:id="rId12"/>
    <p:sldId id="546" r:id="rId13"/>
    <p:sldId id="547" r:id="rId14"/>
    <p:sldId id="549" r:id="rId15"/>
    <p:sldId id="554" r:id="rId16"/>
    <p:sldId id="548" r:id="rId17"/>
    <p:sldId id="558" r:id="rId18"/>
    <p:sldId id="561" r:id="rId19"/>
    <p:sldId id="574" r:id="rId20"/>
    <p:sldId id="575" r:id="rId21"/>
    <p:sldId id="576" r:id="rId22"/>
    <p:sldId id="577" r:id="rId23"/>
    <p:sldId id="578" r:id="rId24"/>
    <p:sldId id="562" r:id="rId25"/>
    <p:sldId id="563" r:id="rId26"/>
    <p:sldId id="564" r:id="rId27"/>
    <p:sldId id="557" r:id="rId28"/>
    <p:sldId id="539" r:id="rId29"/>
  </p:sldIdLst>
  <p:sldSz cx="9144000" cy="6858000" type="screen4x3"/>
  <p:notesSz cx="7004050" cy="9223375"/>
  <p:custDataLst>
    <p:tags r:id="rId32"/>
  </p:custDataLst>
  <p:defaultTextStyle>
    <a:defPPr>
      <a:defRPr lang="en-US"/>
    </a:defPPr>
    <a:lvl1pPr algn="l" rtl="0" fontAlgn="base">
      <a:spcBef>
        <a:spcPct val="0"/>
      </a:spcBef>
      <a:spcAft>
        <a:spcPct val="0"/>
      </a:spcAft>
      <a:defRPr sz="1400" kern="1200">
        <a:solidFill>
          <a:schemeClr val="tx1"/>
        </a:solidFill>
        <a:latin typeface="Arial" charset="0"/>
        <a:ea typeface="+mn-ea"/>
        <a:cs typeface="Arial" charset="0"/>
      </a:defRPr>
    </a:lvl1pPr>
    <a:lvl2pPr marL="457200" algn="l" rtl="0" fontAlgn="base">
      <a:spcBef>
        <a:spcPct val="0"/>
      </a:spcBef>
      <a:spcAft>
        <a:spcPct val="0"/>
      </a:spcAft>
      <a:defRPr sz="1400" kern="1200">
        <a:solidFill>
          <a:schemeClr val="tx1"/>
        </a:solidFill>
        <a:latin typeface="Arial" charset="0"/>
        <a:ea typeface="+mn-ea"/>
        <a:cs typeface="Arial" charset="0"/>
      </a:defRPr>
    </a:lvl2pPr>
    <a:lvl3pPr marL="914400" algn="l" rtl="0" fontAlgn="base">
      <a:spcBef>
        <a:spcPct val="0"/>
      </a:spcBef>
      <a:spcAft>
        <a:spcPct val="0"/>
      </a:spcAft>
      <a:defRPr sz="1400" kern="1200">
        <a:solidFill>
          <a:schemeClr val="tx1"/>
        </a:solidFill>
        <a:latin typeface="Arial" charset="0"/>
        <a:ea typeface="+mn-ea"/>
        <a:cs typeface="Arial" charset="0"/>
      </a:defRPr>
    </a:lvl3pPr>
    <a:lvl4pPr marL="1371600" algn="l" rtl="0" fontAlgn="base">
      <a:spcBef>
        <a:spcPct val="0"/>
      </a:spcBef>
      <a:spcAft>
        <a:spcPct val="0"/>
      </a:spcAft>
      <a:defRPr sz="1400" kern="1200">
        <a:solidFill>
          <a:schemeClr val="tx1"/>
        </a:solidFill>
        <a:latin typeface="Arial" charset="0"/>
        <a:ea typeface="+mn-ea"/>
        <a:cs typeface="Arial" charset="0"/>
      </a:defRPr>
    </a:lvl4pPr>
    <a:lvl5pPr marL="1828800" algn="l" rtl="0" fontAlgn="base">
      <a:spcBef>
        <a:spcPct val="0"/>
      </a:spcBef>
      <a:spcAft>
        <a:spcPct val="0"/>
      </a:spcAft>
      <a:defRPr sz="1400" kern="1200">
        <a:solidFill>
          <a:schemeClr val="tx1"/>
        </a:solidFill>
        <a:latin typeface="Arial" charset="0"/>
        <a:ea typeface="+mn-ea"/>
        <a:cs typeface="Arial" charset="0"/>
      </a:defRPr>
    </a:lvl5pPr>
    <a:lvl6pPr marL="2286000" algn="l" defTabSz="914400" rtl="0" eaLnBrk="1" latinLnBrk="0" hangingPunct="1">
      <a:defRPr sz="1400" kern="1200">
        <a:solidFill>
          <a:schemeClr val="tx1"/>
        </a:solidFill>
        <a:latin typeface="Arial" charset="0"/>
        <a:ea typeface="+mn-ea"/>
        <a:cs typeface="Arial" charset="0"/>
      </a:defRPr>
    </a:lvl6pPr>
    <a:lvl7pPr marL="2743200" algn="l" defTabSz="914400" rtl="0" eaLnBrk="1" latinLnBrk="0" hangingPunct="1">
      <a:defRPr sz="1400" kern="1200">
        <a:solidFill>
          <a:schemeClr val="tx1"/>
        </a:solidFill>
        <a:latin typeface="Arial" charset="0"/>
        <a:ea typeface="+mn-ea"/>
        <a:cs typeface="Arial" charset="0"/>
      </a:defRPr>
    </a:lvl7pPr>
    <a:lvl8pPr marL="3200400" algn="l" defTabSz="914400" rtl="0" eaLnBrk="1" latinLnBrk="0" hangingPunct="1">
      <a:defRPr sz="1400" kern="1200">
        <a:solidFill>
          <a:schemeClr val="tx1"/>
        </a:solidFill>
        <a:latin typeface="Arial" charset="0"/>
        <a:ea typeface="+mn-ea"/>
        <a:cs typeface="Arial" charset="0"/>
      </a:defRPr>
    </a:lvl8pPr>
    <a:lvl9pPr marL="3657600" algn="l" defTabSz="914400" rtl="0" eaLnBrk="1" latinLnBrk="0" hangingPunct="1">
      <a:defRPr sz="14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4117">
          <p15:clr>
            <a:srgbClr val="A4A3A4"/>
          </p15:clr>
        </p15:guide>
        <p15:guide id="2" orient="horz" pos="1578">
          <p15:clr>
            <a:srgbClr val="A4A3A4"/>
          </p15:clr>
        </p15:guide>
        <p15:guide id="3" orient="horz" pos="1783">
          <p15:clr>
            <a:srgbClr val="A4A3A4"/>
          </p15:clr>
        </p15:guide>
        <p15:guide id="4" pos="307">
          <p15:clr>
            <a:srgbClr val="A4A3A4"/>
          </p15:clr>
        </p15:guide>
        <p15:guide id="5" pos="476">
          <p15:clr>
            <a:srgbClr val="A4A3A4"/>
          </p15:clr>
        </p15:guide>
      </p15:sldGuideLst>
    </p:ext>
    <p:ext uri="{2D200454-40CA-4A62-9FC3-DE9A4176ACB9}">
      <p15:notesGuideLst xmlns:p15="http://schemas.microsoft.com/office/powerpoint/2012/main">
        <p15:guide id="1" orient="horz" pos="2906">
          <p15:clr>
            <a:srgbClr val="A4A3A4"/>
          </p15:clr>
        </p15:guide>
        <p15:guide id="2" pos="220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176127" initials="M" lastIdx="7" clrIdx="0"/>
  <p:cmAuthor id="1" name="M171928" initials="M"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FF66"/>
    <a:srgbClr val="99CC00"/>
    <a:srgbClr val="996633"/>
    <a:srgbClr val="FFFF66"/>
    <a:srgbClr val="009900"/>
    <a:srgbClr val="FF5050"/>
    <a:srgbClr val="FFFF00"/>
    <a:srgbClr val="66FF33"/>
    <a:srgbClr val="8484DC"/>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23" autoAdjust="0"/>
    <p:restoredTop sz="98566" autoAdjust="0"/>
  </p:normalViewPr>
  <p:slideViewPr>
    <p:cSldViewPr snapToGrid="0">
      <p:cViewPr varScale="1">
        <p:scale>
          <a:sx n="74" d="100"/>
          <a:sy n="74" d="100"/>
        </p:scale>
        <p:origin x="1530" y="72"/>
      </p:cViewPr>
      <p:guideLst>
        <p:guide orient="horz" pos="4117"/>
        <p:guide orient="horz" pos="1578"/>
        <p:guide orient="horz" pos="1783"/>
        <p:guide pos="307"/>
        <p:guide pos="4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1764" y="-78"/>
      </p:cViewPr>
      <p:guideLst>
        <p:guide orient="horz" pos="2906"/>
        <p:guide pos="220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202754\AppData\Local\Temp\notes87944B\C%20vs%20V%20P2.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875" b="1" i="0" u="none" strike="noStrike" baseline="0">
                <a:solidFill>
                  <a:srgbClr val="000000"/>
                </a:solidFill>
                <a:latin typeface="Arial"/>
                <a:ea typeface="Arial"/>
                <a:cs typeface="Arial"/>
              </a:defRPr>
            </a:pPr>
            <a:r>
              <a:rPr lang="en-US" sz="1200"/>
              <a:t>IVIG Concentration
PLCHK 0.1m2 Pellicon 2</a:t>
            </a:r>
          </a:p>
        </c:rich>
      </c:tx>
      <c:layout>
        <c:manualLayout>
          <c:xMode val="edge"/>
          <c:yMode val="edge"/>
          <c:x val="0.340553504258296"/>
          <c:y val="3.3950847053209401E-2"/>
        </c:manualLayout>
      </c:layout>
      <c:overlay val="0"/>
      <c:spPr>
        <a:noFill/>
        <a:ln w="25400">
          <a:noFill/>
        </a:ln>
      </c:spPr>
    </c:title>
    <c:autoTitleDeleted val="0"/>
    <c:plotArea>
      <c:layout>
        <c:manualLayout>
          <c:layoutTarget val="inner"/>
          <c:xMode val="edge"/>
          <c:yMode val="edge"/>
          <c:x val="0.13968972995094417"/>
          <c:y val="0.16358073995930988"/>
          <c:w val="0.81596540669758544"/>
          <c:h val="0.68210082133976468"/>
        </c:manualLayout>
      </c:layout>
      <c:scatterChart>
        <c:scatterStyle val="lineMarker"/>
        <c:varyColors val="0"/>
        <c:ser>
          <c:idx val="6"/>
          <c:order val="0"/>
          <c:tx>
            <c:v>C 5LMM</c:v>
          </c:tx>
          <c:spPr>
            <a:ln w="28575">
              <a:noFill/>
            </a:ln>
          </c:spPr>
          <c:marker>
            <c:symbol val="plus"/>
            <c:size val="5"/>
            <c:spPr>
              <a:noFill/>
              <a:ln>
                <a:solidFill>
                  <a:srgbClr val="008080"/>
                </a:solidFill>
                <a:prstDash val="solid"/>
              </a:ln>
            </c:spPr>
          </c:marker>
          <c:trendline>
            <c:spPr>
              <a:ln w="25400">
                <a:solidFill>
                  <a:srgbClr val="008080"/>
                </a:solidFill>
                <a:prstDash val="solid"/>
              </a:ln>
            </c:spPr>
            <c:trendlineType val="log"/>
            <c:forward val="258"/>
            <c:dispRSqr val="1"/>
            <c:dispEq val="1"/>
            <c:trendlineLbl>
              <c:layout>
                <c:manualLayout>
                  <c:x val="-2.4554125856219192E-2"/>
                  <c:y val="-0.5488914811574479"/>
                </c:manualLayout>
              </c:layout>
              <c:tx>
                <c:rich>
                  <a:bodyPr/>
                  <a:lstStyle/>
                  <a:p>
                    <a:pPr>
                      <a:defRPr sz="1100" b="0" i="0" u="none" strike="noStrike" baseline="0">
                        <a:solidFill>
                          <a:srgbClr val="000000"/>
                        </a:solidFill>
                        <a:latin typeface="Arial"/>
                        <a:ea typeface="Arial"/>
                        <a:cs typeface="Arial"/>
                      </a:defRPr>
                    </a:pPr>
                    <a:r>
                      <a:rPr lang="en-US" sz="1200" b="0" i="0" u="none" strike="noStrike" baseline="0">
                        <a:solidFill>
                          <a:srgbClr val="000000"/>
                        </a:solidFill>
                        <a:latin typeface="Arial"/>
                        <a:cs typeface="Arial"/>
                      </a:rPr>
                      <a:t>J = 19.3Ln(242/C)</a:t>
                    </a:r>
                  </a:p>
                  <a:p>
                    <a:pPr>
                      <a:defRPr sz="1100" b="0" i="0" u="none" strike="noStrike" baseline="0">
                        <a:solidFill>
                          <a:srgbClr val="000000"/>
                        </a:solidFill>
                        <a:latin typeface="Arial"/>
                        <a:ea typeface="Arial"/>
                        <a:cs typeface="Arial"/>
                      </a:defRPr>
                    </a:pPr>
                    <a:r>
                      <a:rPr lang="en-US" sz="1200" b="0" i="0" u="none" strike="noStrike" baseline="0">
                        <a:solidFill>
                          <a:srgbClr val="000000"/>
                        </a:solidFill>
                        <a:latin typeface="Arial"/>
                        <a:cs typeface="Arial"/>
                      </a:rPr>
                      <a:t>R</a:t>
                    </a:r>
                    <a:r>
                      <a:rPr lang="en-US" sz="1200" b="0" i="0" u="none" strike="noStrike" baseline="30000">
                        <a:solidFill>
                          <a:srgbClr val="000000"/>
                        </a:solidFill>
                        <a:latin typeface="Arial"/>
                        <a:cs typeface="Arial"/>
                      </a:rPr>
                      <a:t>2</a:t>
                    </a:r>
                    <a:r>
                      <a:rPr lang="en-US" sz="1200" b="0" i="0" u="none" strike="noStrike" baseline="0">
                        <a:solidFill>
                          <a:srgbClr val="000000"/>
                        </a:solidFill>
                        <a:latin typeface="Arial"/>
                        <a:cs typeface="Arial"/>
                      </a:rPr>
                      <a:t> = 0.9593</a:t>
                    </a:r>
                  </a:p>
                </c:rich>
              </c:tx>
              <c:numFmt formatCode="General" sourceLinked="0"/>
              <c:spPr>
                <a:solidFill>
                  <a:srgbClr val="FFFFFF"/>
                </a:solidFill>
                <a:ln w="25400">
                  <a:noFill/>
                </a:ln>
              </c:spPr>
            </c:trendlineLbl>
          </c:trendline>
          <c:xVal>
            <c:numRef>
              <c:f>'C-screen'!$T$10:$T$30</c:f>
              <c:numCache>
                <c:formatCode>0</c:formatCode>
                <c:ptCount val="21"/>
                <c:pt idx="0">
                  <c:v>26.206896551724089</c:v>
                </c:pt>
                <c:pt idx="1">
                  <c:v>32.478632478632306</c:v>
                </c:pt>
                <c:pt idx="2">
                  <c:v>33.628318584071145</c:v>
                </c:pt>
                <c:pt idx="5">
                  <c:v>35.844421699078794</c:v>
                </c:pt>
                <c:pt idx="6">
                  <c:v>40.345622119815644</c:v>
                </c:pt>
                <c:pt idx="7">
                  <c:v>43.022113022113224</c:v>
                </c:pt>
                <c:pt idx="8">
                  <c:v>49.603399433427768</c:v>
                </c:pt>
                <c:pt idx="9">
                  <c:v>57.222222222222371</c:v>
                </c:pt>
                <c:pt idx="10">
                  <c:v>61.611541168191394</c:v>
                </c:pt>
                <c:pt idx="13">
                  <c:v>68.564705882352939</c:v>
                </c:pt>
                <c:pt idx="14">
                  <c:v>75.492227979274986</c:v>
                </c:pt>
                <c:pt idx="15">
                  <c:v>83.257142857142853</c:v>
                </c:pt>
                <c:pt idx="16">
                  <c:v>91.233562930494458</c:v>
                </c:pt>
                <c:pt idx="17">
                  <c:v>100.48275862068927</c:v>
                </c:pt>
                <c:pt idx="18">
                  <c:v>109.30232558139539</c:v>
                </c:pt>
                <c:pt idx="19">
                  <c:v>119.42622950819705</c:v>
                </c:pt>
                <c:pt idx="20">
                  <c:v>128.93805309734512</c:v>
                </c:pt>
              </c:numCache>
            </c:numRef>
          </c:xVal>
          <c:yVal>
            <c:numRef>
              <c:f>'C-screen'!$R$10:$R$30</c:f>
              <c:numCache>
                <c:formatCode>0</c:formatCode>
                <c:ptCount val="21"/>
                <c:pt idx="0">
                  <c:v>43.500000000000007</c:v>
                </c:pt>
                <c:pt idx="1">
                  <c:v>42</c:v>
                </c:pt>
                <c:pt idx="5">
                  <c:v>31.8</c:v>
                </c:pt>
                <c:pt idx="6">
                  <c:v>32.700000000000003</c:v>
                </c:pt>
                <c:pt idx="7">
                  <c:v>32.400000000000006</c:v>
                </c:pt>
                <c:pt idx="8">
                  <c:v>32.400000000000006</c:v>
                </c:pt>
                <c:pt idx="9">
                  <c:v>28.2</c:v>
                </c:pt>
                <c:pt idx="10">
                  <c:v>26.160000000000014</c:v>
                </c:pt>
                <c:pt idx="13">
                  <c:v>27</c:v>
                </c:pt>
                <c:pt idx="14">
                  <c:v>23.4</c:v>
                </c:pt>
                <c:pt idx="15">
                  <c:v>21.6</c:v>
                </c:pt>
                <c:pt idx="16">
                  <c:v>18.359999999999996</c:v>
                </c:pt>
                <c:pt idx="17">
                  <c:v>17.640000000000004</c:v>
                </c:pt>
                <c:pt idx="18">
                  <c:v>14.040000000000003</c:v>
                </c:pt>
                <c:pt idx="19">
                  <c:v>13.56</c:v>
                </c:pt>
                <c:pt idx="20">
                  <c:v>10.8</c:v>
                </c:pt>
              </c:numCache>
            </c:numRef>
          </c:yVal>
          <c:smooth val="0"/>
        </c:ser>
        <c:ser>
          <c:idx val="1"/>
          <c:order val="1"/>
          <c:tx>
            <c:v>V 9LMM</c:v>
          </c:tx>
          <c:spPr>
            <a:ln w="28575">
              <a:noFill/>
            </a:ln>
          </c:spPr>
          <c:marker>
            <c:symbol val="square"/>
            <c:size val="5"/>
            <c:spPr>
              <a:solidFill>
                <a:srgbClr val="FF00FF"/>
              </a:solidFill>
              <a:ln>
                <a:solidFill>
                  <a:srgbClr val="FF00FF"/>
                </a:solidFill>
                <a:prstDash val="solid"/>
              </a:ln>
            </c:spPr>
          </c:marker>
          <c:trendline>
            <c:spPr>
              <a:ln w="25400">
                <a:solidFill>
                  <a:srgbClr val="FF00FF"/>
                </a:solidFill>
                <a:prstDash val="solid"/>
              </a:ln>
            </c:spPr>
            <c:trendlineType val="log"/>
            <c:forward val="319"/>
            <c:dispRSqr val="1"/>
            <c:dispEq val="1"/>
            <c:trendlineLbl>
              <c:layout>
                <c:manualLayout>
                  <c:x val="-0.26661980811720581"/>
                  <c:y val="-9.8980263830657528E-2"/>
                </c:manualLayout>
              </c:layout>
              <c:tx>
                <c:rich>
                  <a:bodyPr/>
                  <a:lstStyle/>
                  <a:p>
                    <a:pPr>
                      <a:defRPr sz="1200" b="0" i="0" u="none" strike="noStrike" baseline="0">
                        <a:solidFill>
                          <a:srgbClr val="000000"/>
                        </a:solidFill>
                        <a:latin typeface="Arial"/>
                        <a:ea typeface="Arial"/>
                        <a:cs typeface="Arial"/>
                      </a:defRPr>
                    </a:pPr>
                    <a:r>
                      <a:rPr lang="en-US" sz="1200" b="0" i="0" u="none" strike="noStrike" baseline="0">
                        <a:solidFill>
                          <a:srgbClr val="000000"/>
                        </a:solidFill>
                        <a:latin typeface="Arial"/>
                        <a:cs typeface="Arial"/>
                      </a:rPr>
                      <a:t>J = 9.2Ln(398/C)</a:t>
                    </a:r>
                  </a:p>
                  <a:p>
                    <a:pPr>
                      <a:defRPr sz="1200" b="0" i="0" u="none" strike="noStrike" baseline="0">
                        <a:solidFill>
                          <a:srgbClr val="000000"/>
                        </a:solidFill>
                        <a:latin typeface="Arial"/>
                        <a:ea typeface="Arial"/>
                        <a:cs typeface="Arial"/>
                      </a:defRPr>
                    </a:pPr>
                    <a:r>
                      <a:rPr lang="en-US" sz="1200" b="0" i="0" u="none" strike="noStrike" baseline="0">
                        <a:solidFill>
                          <a:srgbClr val="000000"/>
                        </a:solidFill>
                        <a:latin typeface="Arial"/>
                        <a:cs typeface="Arial"/>
                      </a:rPr>
                      <a:t>R</a:t>
                    </a:r>
                    <a:r>
                      <a:rPr lang="en-US" sz="1200" b="0" i="0" u="none" strike="noStrike" baseline="30000">
                        <a:solidFill>
                          <a:srgbClr val="000000"/>
                        </a:solidFill>
                        <a:latin typeface="Arial"/>
                        <a:cs typeface="Arial"/>
                      </a:rPr>
                      <a:t>2</a:t>
                    </a:r>
                    <a:r>
                      <a:rPr lang="en-US" sz="1200" b="0" i="0" u="none" strike="noStrike" baseline="0">
                        <a:solidFill>
                          <a:srgbClr val="000000"/>
                        </a:solidFill>
                        <a:latin typeface="Arial"/>
                        <a:cs typeface="Arial"/>
                      </a:rPr>
                      <a:t> = 0.895</a:t>
                    </a:r>
                  </a:p>
                </c:rich>
              </c:tx>
              <c:numFmt formatCode="General" sourceLinked="0"/>
              <c:spPr>
                <a:solidFill>
                  <a:srgbClr val="FFFFFF"/>
                </a:solidFill>
                <a:ln w="25400">
                  <a:noFill/>
                </a:ln>
              </c:spPr>
            </c:trendlineLbl>
          </c:trendline>
          <c:xVal>
            <c:numRef>
              <c:f>'V-screen'!$S$10:$S$30</c:f>
              <c:numCache>
                <c:formatCode>0</c:formatCode>
                <c:ptCount val="21"/>
                <c:pt idx="0">
                  <c:v>16.564952048823017</c:v>
                </c:pt>
                <c:pt idx="1">
                  <c:v>18.095238095238088</c:v>
                </c:pt>
                <c:pt idx="2">
                  <c:v>19.832985386221292</c:v>
                </c:pt>
                <c:pt idx="3">
                  <c:v>21.83908045977013</c:v>
                </c:pt>
                <c:pt idx="4">
                  <c:v>24.390243902438989</c:v>
                </c:pt>
                <c:pt idx="5">
                  <c:v>26.87411598302689</c:v>
                </c:pt>
                <c:pt idx="6">
                  <c:v>30.206677265500787</c:v>
                </c:pt>
                <c:pt idx="7">
                  <c:v>34.358047016274845</c:v>
                </c:pt>
                <c:pt idx="10">
                  <c:v>39.041248606465999</c:v>
                </c:pt>
                <c:pt idx="11">
                  <c:v>45.598958333333478</c:v>
                </c:pt>
                <c:pt idx="12">
                  <c:v>54.548286604361344</c:v>
                </c:pt>
                <c:pt idx="13">
                  <c:v>61.481741573033297</c:v>
                </c:pt>
                <c:pt idx="16">
                  <c:v>69.813128893148061</c:v>
                </c:pt>
                <c:pt idx="17">
                  <c:v>78.459881529348422</c:v>
                </c:pt>
                <c:pt idx="18">
                  <c:v>88.249545729860827</c:v>
                </c:pt>
                <c:pt idx="19">
                  <c:v>99.115646258503389</c:v>
                </c:pt>
                <c:pt idx="20">
                  <c:v>111.22137404580153</c:v>
                </c:pt>
              </c:numCache>
            </c:numRef>
          </c:xVal>
          <c:yVal>
            <c:numRef>
              <c:f>'V-screen'!$Q$10:$Q$30</c:f>
              <c:numCache>
                <c:formatCode>0</c:formatCode>
                <c:ptCount val="21"/>
                <c:pt idx="0">
                  <c:v>30.9</c:v>
                </c:pt>
                <c:pt idx="1">
                  <c:v>29.1</c:v>
                </c:pt>
                <c:pt idx="2">
                  <c:v>27.6</c:v>
                </c:pt>
                <c:pt idx="3">
                  <c:v>26.400000000000002</c:v>
                </c:pt>
                <c:pt idx="4">
                  <c:v>27.3</c:v>
                </c:pt>
                <c:pt idx="5">
                  <c:v>21.6</c:v>
                </c:pt>
                <c:pt idx="6">
                  <c:v>23.4</c:v>
                </c:pt>
                <c:pt idx="7">
                  <c:v>22.800000000000004</c:v>
                </c:pt>
                <c:pt idx="10">
                  <c:v>19.950000000000003</c:v>
                </c:pt>
                <c:pt idx="11">
                  <c:v>19.350000000000001</c:v>
                </c:pt>
                <c:pt idx="12">
                  <c:v>18.900000000000002</c:v>
                </c:pt>
                <c:pt idx="13">
                  <c:v>18.099999999999987</c:v>
                </c:pt>
                <c:pt idx="16">
                  <c:v>15.780000000000001</c:v>
                </c:pt>
                <c:pt idx="17">
                  <c:v>13.8</c:v>
                </c:pt>
                <c:pt idx="18">
                  <c:v>12.360000000000024</c:v>
                </c:pt>
                <c:pt idx="19">
                  <c:v>10.860000000000024</c:v>
                </c:pt>
                <c:pt idx="20">
                  <c:v>9.6</c:v>
                </c:pt>
              </c:numCache>
            </c:numRef>
          </c:yVal>
          <c:smooth val="0"/>
        </c:ser>
        <c:dLbls>
          <c:showLegendKey val="0"/>
          <c:showVal val="0"/>
          <c:showCatName val="0"/>
          <c:showSerName val="0"/>
          <c:showPercent val="0"/>
          <c:showBubbleSize val="0"/>
        </c:dLbls>
        <c:axId val="175040032"/>
        <c:axId val="175058056"/>
      </c:scatterChart>
      <c:valAx>
        <c:axId val="175040032"/>
        <c:scaling>
          <c:logBase val="10"/>
          <c:orientation val="minMax"/>
          <c:min val="1"/>
        </c:scaling>
        <c:delete val="0"/>
        <c:axPos val="b"/>
        <c:majorGridlines>
          <c:spPr>
            <a:ln w="3175">
              <a:solidFill>
                <a:srgbClr val="000000"/>
              </a:solidFill>
              <a:prstDash val="solid"/>
            </a:ln>
          </c:spPr>
        </c:majorGridlines>
        <c:minorGridlines>
          <c:spPr>
            <a:ln w="3175">
              <a:solidFill>
                <a:srgbClr val="000000"/>
              </a:solidFill>
              <a:prstDash val="solid"/>
            </a:ln>
          </c:spPr>
        </c:minorGridlines>
        <c:title>
          <c:tx>
            <c:rich>
              <a:bodyPr/>
              <a:lstStyle/>
              <a:p>
                <a:pPr>
                  <a:defRPr sz="875" b="1" i="0" u="none" strike="noStrike" baseline="0">
                    <a:solidFill>
                      <a:srgbClr val="000000"/>
                    </a:solidFill>
                    <a:latin typeface="Arial"/>
                    <a:ea typeface="Arial"/>
                    <a:cs typeface="Arial"/>
                  </a:defRPr>
                </a:pPr>
                <a:r>
                  <a:rPr lang="en-US" sz="1200"/>
                  <a:t>IVIG</a:t>
                </a:r>
                <a:r>
                  <a:rPr lang="en-US" sz="1200" baseline="0"/>
                  <a:t> Concentration (g/L)</a:t>
                </a:r>
                <a:endParaRPr lang="en-US" sz="1200"/>
              </a:p>
            </c:rich>
          </c:tx>
          <c:layout>
            <c:manualLayout>
              <c:xMode val="edge"/>
              <c:yMode val="edge"/>
              <c:x val="0.34921679987741944"/>
              <c:y val="0.90590312574564147"/>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875" b="0" i="0" u="none" strike="noStrike" baseline="0">
                <a:solidFill>
                  <a:srgbClr val="000000"/>
                </a:solidFill>
                <a:latin typeface="Arial"/>
                <a:ea typeface="Arial"/>
                <a:cs typeface="Arial"/>
              </a:defRPr>
            </a:pPr>
            <a:endParaRPr lang="en-US"/>
          </a:p>
        </c:txPr>
        <c:crossAx val="175058056"/>
        <c:crosses val="autoZero"/>
        <c:crossBetween val="midCat"/>
      </c:valAx>
      <c:valAx>
        <c:axId val="175058056"/>
        <c:scaling>
          <c:orientation val="minMax"/>
          <c:min val="0"/>
        </c:scaling>
        <c:delete val="0"/>
        <c:axPos val="l"/>
        <c:majorGridlines>
          <c:spPr>
            <a:ln w="3175">
              <a:solidFill>
                <a:srgbClr val="000000"/>
              </a:solidFill>
              <a:prstDash val="solid"/>
            </a:ln>
          </c:spPr>
        </c:majorGridlines>
        <c:title>
          <c:tx>
            <c:rich>
              <a:bodyPr/>
              <a:lstStyle/>
              <a:p>
                <a:pPr>
                  <a:defRPr sz="1200" b="1" i="0" u="none" strike="noStrike" baseline="0">
                    <a:solidFill>
                      <a:srgbClr val="000000"/>
                    </a:solidFill>
                    <a:latin typeface="Arial"/>
                    <a:ea typeface="Arial"/>
                    <a:cs typeface="Arial"/>
                  </a:defRPr>
                </a:pPr>
                <a:r>
                  <a:rPr lang="en-US" sz="1200"/>
                  <a:t>Permeate Flux (LMH)</a:t>
                </a:r>
              </a:p>
            </c:rich>
          </c:tx>
          <c:layout>
            <c:manualLayout>
              <c:xMode val="edge"/>
              <c:yMode val="edge"/>
              <c:x val="2.8237515508301763E-2"/>
              <c:y val="0.26699662542182234"/>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875" b="0" i="0" u="none" strike="noStrike" baseline="0">
                <a:solidFill>
                  <a:srgbClr val="000000"/>
                </a:solidFill>
                <a:latin typeface="Arial"/>
                <a:ea typeface="Arial"/>
                <a:cs typeface="Arial"/>
              </a:defRPr>
            </a:pPr>
            <a:endParaRPr lang="en-US"/>
          </a:p>
        </c:txPr>
        <c:crossAx val="175040032"/>
        <c:crosses val="autoZero"/>
        <c:crossBetween val="midCat"/>
      </c:valAx>
      <c:spPr>
        <a:solidFill>
          <a:srgbClr val="C0C0C0"/>
        </a:solidFill>
        <a:ln w="12700">
          <a:solidFill>
            <a:srgbClr val="808080"/>
          </a:solidFill>
          <a:prstDash val="solid"/>
        </a:ln>
      </c:spPr>
    </c:plotArea>
    <c:legend>
      <c:legendPos val="r"/>
      <c:legendEntry>
        <c:idx val="0"/>
        <c:txPr>
          <a:bodyPr/>
          <a:lstStyle/>
          <a:p>
            <a:pPr>
              <a:defRPr sz="1200" b="0" i="0" u="none" strike="noStrike" baseline="0">
                <a:solidFill>
                  <a:srgbClr val="000000"/>
                </a:solidFill>
                <a:latin typeface="Arial"/>
                <a:ea typeface="Arial"/>
                <a:cs typeface="Arial"/>
              </a:defRPr>
            </a:pPr>
            <a:endParaRPr lang="en-US"/>
          </a:p>
        </c:txPr>
      </c:legendEntry>
      <c:legendEntry>
        <c:idx val="1"/>
        <c:txPr>
          <a:bodyPr/>
          <a:lstStyle/>
          <a:p>
            <a:pPr>
              <a:defRPr sz="1200" b="0" i="0" u="none" strike="noStrike" baseline="0">
                <a:solidFill>
                  <a:srgbClr val="000000"/>
                </a:solidFill>
                <a:latin typeface="Arial"/>
                <a:ea typeface="Arial"/>
                <a:cs typeface="Arial"/>
              </a:defRPr>
            </a:pPr>
            <a:endParaRPr lang="en-US"/>
          </a:p>
        </c:txPr>
      </c:legendEntry>
      <c:legendEntry>
        <c:idx val="2"/>
        <c:delete val="1"/>
      </c:legendEntry>
      <c:legendEntry>
        <c:idx val="3"/>
        <c:delete val="1"/>
      </c:legendEntry>
      <c:layout>
        <c:manualLayout>
          <c:xMode val="edge"/>
          <c:yMode val="edge"/>
          <c:x val="0.1754609487373413"/>
          <c:y val="0.21015264001090769"/>
          <c:w val="0.19438308570630494"/>
          <c:h val="0.22665630432559589"/>
        </c:manualLayout>
      </c:layout>
      <c:overlay val="0"/>
      <c:spPr>
        <a:solidFill>
          <a:srgbClr val="FFFFFF"/>
        </a:solidFill>
        <a:ln w="3175">
          <a:solidFill>
            <a:srgbClr val="000000"/>
          </a:solidFill>
          <a:prstDash val="solid"/>
        </a:ln>
      </c:spPr>
      <c:txPr>
        <a:bodyPr/>
        <a:lstStyle/>
        <a:p>
          <a:pPr>
            <a:defRPr sz="735"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800" b="0" i="0" u="none" strike="noStrike" baseline="0">
          <a:solidFill>
            <a:srgbClr val="000000"/>
          </a:solidFill>
          <a:latin typeface="Arial"/>
          <a:ea typeface="Arial"/>
          <a:cs typeface="Arial"/>
        </a:defRPr>
      </a:pPr>
      <a:endParaRPr lang="en-US"/>
    </a:p>
  </c:txPr>
  <c:externalData r:id="rId1">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0" dt="2013-09-20T10:20:37.333" idx="6">
    <p:pos x="10" y="10"/>
    <p:text>do you think talking about D-screen is OK and people may ask about the launch time</p:text>
  </p:cm>
</p:cmLst>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3538" name="Rectangle 2"/>
          <p:cNvSpPr>
            <a:spLocks noGrp="1" noChangeArrowheads="1"/>
          </p:cNvSpPr>
          <p:nvPr>
            <p:ph type="hdr" sz="quarter"/>
          </p:nvPr>
        </p:nvSpPr>
        <p:spPr bwMode="auto">
          <a:xfrm>
            <a:off x="0" y="0"/>
            <a:ext cx="3035300" cy="461963"/>
          </a:xfrm>
          <a:prstGeom prst="rect">
            <a:avLst/>
          </a:prstGeom>
          <a:noFill/>
          <a:ln w="9525">
            <a:noFill/>
            <a:miter lim="800000"/>
            <a:headEnd/>
            <a:tailEnd/>
          </a:ln>
          <a:effectLst/>
        </p:spPr>
        <p:txBody>
          <a:bodyPr vert="horz" wrap="square" lIns="92404" tIns="46202" rIns="92404" bIns="46202" numCol="1" anchor="t" anchorCtr="0" compatLnSpc="1">
            <a:prstTxWarp prst="textNoShape">
              <a:avLst/>
            </a:prstTxWarp>
          </a:bodyPr>
          <a:lstStyle>
            <a:lvl1pPr algn="l" eaLnBrk="0" hangingPunct="0">
              <a:spcBef>
                <a:spcPct val="0"/>
              </a:spcBef>
              <a:spcAft>
                <a:spcPct val="0"/>
              </a:spcAft>
              <a:buFontTx/>
              <a:buNone/>
              <a:defRPr sz="1200">
                <a:latin typeface="Arial" charset="0"/>
                <a:cs typeface="Arial" charset="0"/>
              </a:defRPr>
            </a:lvl1pPr>
          </a:lstStyle>
          <a:p>
            <a:pPr>
              <a:defRPr/>
            </a:pPr>
            <a:endParaRPr lang="en-GB"/>
          </a:p>
        </p:txBody>
      </p:sp>
      <p:sp>
        <p:nvSpPr>
          <p:cNvPr id="193539" name="Rectangle 3"/>
          <p:cNvSpPr>
            <a:spLocks noGrp="1" noChangeArrowheads="1"/>
          </p:cNvSpPr>
          <p:nvPr>
            <p:ph type="dt" sz="quarter" idx="1"/>
          </p:nvPr>
        </p:nvSpPr>
        <p:spPr bwMode="auto">
          <a:xfrm>
            <a:off x="3967163" y="0"/>
            <a:ext cx="3035300" cy="461963"/>
          </a:xfrm>
          <a:prstGeom prst="rect">
            <a:avLst/>
          </a:prstGeom>
          <a:noFill/>
          <a:ln w="9525">
            <a:noFill/>
            <a:miter lim="800000"/>
            <a:headEnd/>
            <a:tailEnd/>
          </a:ln>
          <a:effectLst/>
        </p:spPr>
        <p:txBody>
          <a:bodyPr vert="horz" wrap="square" lIns="92404" tIns="46202" rIns="92404" bIns="46202" numCol="1" anchor="t" anchorCtr="0" compatLnSpc="1">
            <a:prstTxWarp prst="textNoShape">
              <a:avLst/>
            </a:prstTxWarp>
          </a:bodyPr>
          <a:lstStyle>
            <a:lvl1pPr algn="r" eaLnBrk="0" hangingPunct="0">
              <a:spcBef>
                <a:spcPct val="0"/>
              </a:spcBef>
              <a:spcAft>
                <a:spcPct val="0"/>
              </a:spcAft>
              <a:buFontTx/>
              <a:buNone/>
              <a:defRPr sz="1200">
                <a:latin typeface="Arial" charset="0"/>
                <a:cs typeface="Arial" charset="0"/>
              </a:defRPr>
            </a:lvl1pPr>
          </a:lstStyle>
          <a:p>
            <a:pPr>
              <a:defRPr/>
            </a:pPr>
            <a:fld id="{19AE90E1-5EBB-4612-96A8-5B7D0EE653F6}" type="datetimeFigureOut">
              <a:rPr lang="en-GB"/>
              <a:pPr>
                <a:defRPr/>
              </a:pPr>
              <a:t>28/10/2014</a:t>
            </a:fld>
            <a:endParaRPr lang="en-GB"/>
          </a:p>
        </p:txBody>
      </p:sp>
      <p:sp>
        <p:nvSpPr>
          <p:cNvPr id="193540" name="Rectangle 4"/>
          <p:cNvSpPr>
            <a:spLocks noGrp="1" noChangeArrowheads="1"/>
          </p:cNvSpPr>
          <p:nvPr>
            <p:ph type="ftr" sz="quarter" idx="2"/>
          </p:nvPr>
        </p:nvSpPr>
        <p:spPr bwMode="auto">
          <a:xfrm>
            <a:off x="0" y="8759825"/>
            <a:ext cx="3035300" cy="461963"/>
          </a:xfrm>
          <a:prstGeom prst="rect">
            <a:avLst/>
          </a:prstGeom>
          <a:noFill/>
          <a:ln w="9525">
            <a:noFill/>
            <a:miter lim="800000"/>
            <a:headEnd/>
            <a:tailEnd/>
          </a:ln>
          <a:effectLst/>
        </p:spPr>
        <p:txBody>
          <a:bodyPr vert="horz" wrap="square" lIns="92404" tIns="46202" rIns="92404" bIns="46202" numCol="1" anchor="b" anchorCtr="0" compatLnSpc="1">
            <a:prstTxWarp prst="textNoShape">
              <a:avLst/>
            </a:prstTxWarp>
          </a:bodyPr>
          <a:lstStyle>
            <a:lvl1pPr algn="l" eaLnBrk="0" hangingPunct="0">
              <a:spcBef>
                <a:spcPct val="0"/>
              </a:spcBef>
              <a:spcAft>
                <a:spcPct val="0"/>
              </a:spcAft>
              <a:buFontTx/>
              <a:buNone/>
              <a:defRPr sz="1200">
                <a:latin typeface="Arial" charset="0"/>
                <a:cs typeface="Arial" charset="0"/>
              </a:defRPr>
            </a:lvl1pPr>
          </a:lstStyle>
          <a:p>
            <a:pPr>
              <a:defRPr/>
            </a:pPr>
            <a:endParaRPr lang="en-GB"/>
          </a:p>
        </p:txBody>
      </p:sp>
      <p:sp>
        <p:nvSpPr>
          <p:cNvPr id="193541" name="Rectangle 5"/>
          <p:cNvSpPr>
            <a:spLocks noGrp="1" noChangeArrowheads="1"/>
          </p:cNvSpPr>
          <p:nvPr>
            <p:ph type="sldNum" sz="quarter" idx="3"/>
          </p:nvPr>
        </p:nvSpPr>
        <p:spPr bwMode="auto">
          <a:xfrm>
            <a:off x="3967163" y="8759825"/>
            <a:ext cx="3035300" cy="461963"/>
          </a:xfrm>
          <a:prstGeom prst="rect">
            <a:avLst/>
          </a:prstGeom>
          <a:noFill/>
          <a:ln w="9525">
            <a:noFill/>
            <a:miter lim="800000"/>
            <a:headEnd/>
            <a:tailEnd/>
          </a:ln>
          <a:effectLst/>
        </p:spPr>
        <p:txBody>
          <a:bodyPr vert="horz" wrap="square" lIns="92404" tIns="46202" rIns="92404" bIns="46202" numCol="1" anchor="b" anchorCtr="0" compatLnSpc="1">
            <a:prstTxWarp prst="textNoShape">
              <a:avLst/>
            </a:prstTxWarp>
          </a:bodyPr>
          <a:lstStyle>
            <a:lvl1pPr algn="r" eaLnBrk="0" hangingPunct="0">
              <a:spcBef>
                <a:spcPct val="0"/>
              </a:spcBef>
              <a:spcAft>
                <a:spcPct val="0"/>
              </a:spcAft>
              <a:buFontTx/>
              <a:buNone/>
              <a:defRPr sz="1200">
                <a:latin typeface="Arial" charset="0"/>
                <a:cs typeface="Arial" charset="0"/>
              </a:defRPr>
            </a:lvl1pPr>
          </a:lstStyle>
          <a:p>
            <a:pPr>
              <a:defRPr/>
            </a:pPr>
            <a:fld id="{06CED275-E099-45A9-BEF4-EDEF2B4B1ACB}" type="slidenum">
              <a:rPr lang="en-GB"/>
              <a:pPr>
                <a:defRPr/>
              </a:pPr>
              <a:t>‹#›</a:t>
            </a:fld>
            <a:endParaRPr lang="en-GB"/>
          </a:p>
        </p:txBody>
      </p:sp>
    </p:spTree>
    <p:extLst>
      <p:ext uri="{BB962C8B-B14F-4D97-AF65-F5344CB8AC3E}">
        <p14:creationId xmlns:p14="http://schemas.microsoft.com/office/powerpoint/2010/main" val="2657738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3033713" cy="460375"/>
          </a:xfrm>
          <a:prstGeom prst="rect">
            <a:avLst/>
          </a:prstGeom>
          <a:noFill/>
          <a:ln w="9525">
            <a:noFill/>
            <a:miter lim="800000"/>
            <a:headEnd/>
            <a:tailEnd/>
          </a:ln>
        </p:spPr>
        <p:txBody>
          <a:bodyPr vert="horz" wrap="square" lIns="94092" tIns="47046" rIns="94092" bIns="47046" numCol="1" anchor="t" anchorCtr="0" compatLnSpc="1">
            <a:prstTxWarp prst="textNoShape">
              <a:avLst/>
            </a:prstTxWarp>
          </a:bodyPr>
          <a:lstStyle>
            <a:lvl1pPr algn="l" defTabSz="940087">
              <a:spcBef>
                <a:spcPct val="0"/>
              </a:spcBef>
              <a:spcAft>
                <a:spcPct val="0"/>
              </a:spcAft>
              <a:buFontTx/>
              <a:buNone/>
              <a:defRPr sz="1200">
                <a:latin typeface="Arial" charset="0"/>
                <a:cs typeface="Arial" charset="0"/>
              </a:defRPr>
            </a:lvl1pPr>
          </a:lstStyle>
          <a:p>
            <a:pPr>
              <a:defRPr/>
            </a:pPr>
            <a:endParaRPr lang="de-DE"/>
          </a:p>
        </p:txBody>
      </p:sp>
      <p:sp>
        <p:nvSpPr>
          <p:cNvPr id="9219" name="Rectangle 3"/>
          <p:cNvSpPr>
            <a:spLocks noGrp="1" noChangeArrowheads="1"/>
          </p:cNvSpPr>
          <p:nvPr>
            <p:ph type="dt" idx="1"/>
          </p:nvPr>
        </p:nvSpPr>
        <p:spPr bwMode="auto">
          <a:xfrm>
            <a:off x="3968750" y="0"/>
            <a:ext cx="3033713" cy="460375"/>
          </a:xfrm>
          <a:prstGeom prst="rect">
            <a:avLst/>
          </a:prstGeom>
          <a:noFill/>
          <a:ln w="9525">
            <a:noFill/>
            <a:miter lim="800000"/>
            <a:headEnd/>
            <a:tailEnd/>
          </a:ln>
        </p:spPr>
        <p:txBody>
          <a:bodyPr vert="horz" wrap="square" lIns="94092" tIns="47046" rIns="94092" bIns="47046" numCol="1" anchor="t" anchorCtr="0" compatLnSpc="1">
            <a:prstTxWarp prst="textNoShape">
              <a:avLst/>
            </a:prstTxWarp>
          </a:bodyPr>
          <a:lstStyle>
            <a:lvl1pPr algn="r" defTabSz="940087">
              <a:spcBef>
                <a:spcPct val="0"/>
              </a:spcBef>
              <a:spcAft>
                <a:spcPct val="0"/>
              </a:spcAft>
              <a:buFontTx/>
              <a:buNone/>
              <a:defRPr sz="1200">
                <a:latin typeface="Arial" charset="0"/>
                <a:cs typeface="Arial" charset="0"/>
              </a:defRPr>
            </a:lvl1pPr>
          </a:lstStyle>
          <a:p>
            <a:pPr>
              <a:defRPr/>
            </a:pPr>
            <a:endParaRPr lang="de-DE"/>
          </a:p>
        </p:txBody>
      </p:sp>
      <p:sp>
        <p:nvSpPr>
          <p:cNvPr id="35844" name="Rectangle 4"/>
          <p:cNvSpPr>
            <a:spLocks noGrp="1" noRot="1" noChangeAspect="1" noChangeArrowheads="1" noTextEdit="1"/>
          </p:cNvSpPr>
          <p:nvPr>
            <p:ph type="sldImg" idx="2"/>
          </p:nvPr>
        </p:nvSpPr>
        <p:spPr bwMode="auto">
          <a:xfrm>
            <a:off x="1196975" y="692150"/>
            <a:ext cx="4613275" cy="3459163"/>
          </a:xfrm>
          <a:prstGeom prst="rect">
            <a:avLst/>
          </a:prstGeom>
          <a:noFill/>
          <a:ln w="9525">
            <a:solidFill>
              <a:srgbClr val="000000"/>
            </a:solidFill>
            <a:miter lim="800000"/>
            <a:headEnd/>
            <a:tailEnd/>
          </a:ln>
        </p:spPr>
      </p:sp>
      <p:sp>
        <p:nvSpPr>
          <p:cNvPr id="9221" name="Rectangle 5"/>
          <p:cNvSpPr>
            <a:spLocks noGrp="1" noChangeArrowheads="1"/>
          </p:cNvSpPr>
          <p:nvPr>
            <p:ph type="body" sz="quarter" idx="3"/>
          </p:nvPr>
        </p:nvSpPr>
        <p:spPr bwMode="auto">
          <a:xfrm>
            <a:off x="700088" y="4379913"/>
            <a:ext cx="5603875" cy="4151312"/>
          </a:xfrm>
          <a:prstGeom prst="rect">
            <a:avLst/>
          </a:prstGeom>
          <a:noFill/>
          <a:ln w="9525">
            <a:noFill/>
            <a:miter lim="800000"/>
            <a:headEnd/>
            <a:tailEnd/>
          </a:ln>
        </p:spPr>
        <p:txBody>
          <a:bodyPr vert="horz" wrap="square" lIns="94092" tIns="47046" rIns="94092" bIns="4704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222" name="Rectangle 6"/>
          <p:cNvSpPr>
            <a:spLocks noGrp="1" noChangeArrowheads="1"/>
          </p:cNvSpPr>
          <p:nvPr>
            <p:ph type="ftr" sz="quarter" idx="4"/>
          </p:nvPr>
        </p:nvSpPr>
        <p:spPr bwMode="auto">
          <a:xfrm>
            <a:off x="0" y="8761413"/>
            <a:ext cx="3033713" cy="460375"/>
          </a:xfrm>
          <a:prstGeom prst="rect">
            <a:avLst/>
          </a:prstGeom>
          <a:noFill/>
          <a:ln w="9525">
            <a:noFill/>
            <a:miter lim="800000"/>
            <a:headEnd/>
            <a:tailEnd/>
          </a:ln>
        </p:spPr>
        <p:txBody>
          <a:bodyPr vert="horz" wrap="square" lIns="94092" tIns="47046" rIns="94092" bIns="47046" numCol="1" anchor="b" anchorCtr="0" compatLnSpc="1">
            <a:prstTxWarp prst="textNoShape">
              <a:avLst/>
            </a:prstTxWarp>
          </a:bodyPr>
          <a:lstStyle>
            <a:lvl1pPr algn="l" defTabSz="940087">
              <a:spcBef>
                <a:spcPct val="0"/>
              </a:spcBef>
              <a:spcAft>
                <a:spcPct val="0"/>
              </a:spcAft>
              <a:buFontTx/>
              <a:buNone/>
              <a:defRPr sz="1200">
                <a:latin typeface="Arial" charset="0"/>
                <a:cs typeface="Arial" charset="0"/>
              </a:defRPr>
            </a:lvl1pPr>
          </a:lstStyle>
          <a:p>
            <a:pPr>
              <a:defRPr/>
            </a:pPr>
            <a:endParaRPr lang="de-DE"/>
          </a:p>
        </p:txBody>
      </p:sp>
      <p:sp>
        <p:nvSpPr>
          <p:cNvPr id="9223" name="Rectangle 7"/>
          <p:cNvSpPr>
            <a:spLocks noGrp="1" noChangeArrowheads="1"/>
          </p:cNvSpPr>
          <p:nvPr>
            <p:ph type="sldNum" sz="quarter" idx="5"/>
          </p:nvPr>
        </p:nvSpPr>
        <p:spPr bwMode="auto">
          <a:xfrm>
            <a:off x="3968750" y="8761413"/>
            <a:ext cx="3033713" cy="460375"/>
          </a:xfrm>
          <a:prstGeom prst="rect">
            <a:avLst/>
          </a:prstGeom>
          <a:noFill/>
          <a:ln w="9525">
            <a:noFill/>
            <a:miter lim="800000"/>
            <a:headEnd/>
            <a:tailEnd/>
          </a:ln>
        </p:spPr>
        <p:txBody>
          <a:bodyPr vert="horz" wrap="square" lIns="94092" tIns="47046" rIns="94092" bIns="47046" numCol="1" anchor="b" anchorCtr="0" compatLnSpc="1">
            <a:prstTxWarp prst="textNoShape">
              <a:avLst/>
            </a:prstTxWarp>
          </a:bodyPr>
          <a:lstStyle>
            <a:lvl1pPr algn="r" defTabSz="940087">
              <a:spcBef>
                <a:spcPct val="0"/>
              </a:spcBef>
              <a:spcAft>
                <a:spcPct val="0"/>
              </a:spcAft>
              <a:buFontTx/>
              <a:buNone/>
              <a:defRPr sz="1200">
                <a:latin typeface="Arial" charset="0"/>
                <a:cs typeface="Arial" charset="0"/>
              </a:defRPr>
            </a:lvl1pPr>
          </a:lstStyle>
          <a:p>
            <a:pPr>
              <a:defRPr/>
            </a:pPr>
            <a:fld id="{6B84CF5A-C68A-4379-90BC-F11EBA42CF05}" type="slidenum">
              <a:rPr lang="en-GB"/>
              <a:pPr>
                <a:defRPr/>
              </a:pPr>
              <a:t>‹#›</a:t>
            </a:fld>
            <a:endParaRPr lang="en-GB"/>
          </a:p>
        </p:txBody>
      </p:sp>
    </p:spTree>
    <p:extLst>
      <p:ext uri="{BB962C8B-B14F-4D97-AF65-F5344CB8AC3E}">
        <p14:creationId xmlns:p14="http://schemas.microsoft.com/office/powerpoint/2010/main" val="1455689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Intro…</a:t>
            </a:r>
            <a:endParaRPr lang="en-SG" dirty="0"/>
          </a:p>
        </p:txBody>
      </p:sp>
      <p:sp>
        <p:nvSpPr>
          <p:cNvPr id="4" name="Slide Number Placeholder 3"/>
          <p:cNvSpPr>
            <a:spLocks noGrp="1"/>
          </p:cNvSpPr>
          <p:nvPr>
            <p:ph type="sldNum" sz="quarter" idx="10"/>
          </p:nvPr>
        </p:nvSpPr>
        <p:spPr/>
        <p:txBody>
          <a:bodyPr/>
          <a:lstStyle/>
          <a:p>
            <a:pPr>
              <a:defRPr/>
            </a:pPr>
            <a:fld id="{6B84CF5A-C68A-4379-90BC-F11EBA42CF05}" type="slidenum">
              <a:rPr lang="en-GB" smtClean="0"/>
              <a:pPr>
                <a:defRPr/>
              </a:pPr>
              <a:t>1</a:t>
            </a:fld>
            <a:endParaRPr lang="en-GB"/>
          </a:p>
        </p:txBody>
      </p:sp>
    </p:spTree>
    <p:extLst>
      <p:ext uri="{BB962C8B-B14F-4D97-AF65-F5344CB8AC3E}">
        <p14:creationId xmlns:p14="http://schemas.microsoft.com/office/powerpoint/2010/main" val="3546574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r>
              <a:rPr lang="en-US" sz="1100" dirty="0" smtClean="0">
                <a:cs typeface="+mn-cs"/>
              </a:rPr>
              <a:t>High</a:t>
            </a:r>
            <a:r>
              <a:rPr lang="en-US" sz="1100" baseline="0" dirty="0" smtClean="0">
                <a:cs typeface="+mn-cs"/>
              </a:rPr>
              <a:t> doses reqd. for </a:t>
            </a:r>
            <a:r>
              <a:rPr lang="en-US" sz="1100" baseline="0" dirty="0" err="1" smtClean="0">
                <a:cs typeface="+mn-cs"/>
              </a:rPr>
              <a:t>mAb</a:t>
            </a:r>
            <a:r>
              <a:rPr lang="en-US" sz="1100" dirty="0" smtClean="0">
                <a:cs typeface="+mn-cs"/>
              </a:rPr>
              <a:t> therapy </a:t>
            </a:r>
            <a:r>
              <a:rPr lang="en-US" sz="1100" baseline="0" dirty="0" smtClean="0">
                <a:cs typeface="+mn-cs"/>
                <a:sym typeface="Wingdings" pitchFamily="2" charset="2"/>
              </a:rPr>
              <a:t> due to the relatively lower potency of the drug </a:t>
            </a:r>
            <a:endParaRPr lang="en-SG" sz="1100" dirty="0" smtClean="0">
              <a:cs typeface="+mn-cs"/>
            </a:endParaRPr>
          </a:p>
          <a:p>
            <a:r>
              <a:rPr lang="en-SG" sz="1100" dirty="0" smtClean="0">
                <a:cs typeface="+mn-cs"/>
              </a:rPr>
              <a:t>The majority of marketed </a:t>
            </a:r>
            <a:r>
              <a:rPr lang="en-SG" sz="1100" dirty="0" err="1" smtClean="0">
                <a:cs typeface="+mn-cs"/>
              </a:rPr>
              <a:t>mAb</a:t>
            </a:r>
            <a:r>
              <a:rPr lang="en-SG" sz="1100" dirty="0" smtClean="0">
                <a:cs typeface="+mn-cs"/>
              </a:rPr>
              <a:t> products are administered by intravenous infusion – historical method uses</a:t>
            </a:r>
            <a:r>
              <a:rPr lang="en-SG" sz="1100" baseline="0" dirty="0" smtClean="0">
                <a:cs typeface="+mn-cs"/>
              </a:rPr>
              <a:t> larger volume, lower protein concentration and a clinical setting. </a:t>
            </a:r>
          </a:p>
          <a:p>
            <a:r>
              <a:rPr lang="en-SG" sz="1100" dirty="0" smtClean="0">
                <a:cs typeface="+mn-cs"/>
              </a:rPr>
              <a:t>Although in certain treatments this route of administration may be necessary, there is the  p</a:t>
            </a:r>
            <a:r>
              <a:rPr lang="de-DE" sz="1100" dirty="0" smtClean="0">
                <a:latin typeface="Arial" charset="0"/>
              </a:rPr>
              <a:t>otential for severe adverse effects that can accompany rapid infusion. For ex.: Herceptin carries a black box warning partly related to its mode of administration, which can result in infusion reactions including anaphylaxis (serious allergic reaction), angioedema, and acute respiratory distress syndrome.</a:t>
            </a:r>
          </a:p>
          <a:p>
            <a:r>
              <a:rPr lang="en-SG" sz="1100" dirty="0" smtClean="0"/>
              <a:t>It may also present significant patient compliance, acceptability, and cost of treatment</a:t>
            </a:r>
            <a:r>
              <a:rPr lang="de-DE" sz="1100" dirty="0" smtClean="0">
                <a:latin typeface="Arial" charset="0"/>
              </a:rPr>
              <a:t> </a:t>
            </a:r>
            <a:r>
              <a:rPr lang="en-SG" sz="1100" dirty="0" smtClean="0"/>
              <a:t>issues that render it undesirable.</a:t>
            </a:r>
            <a:endParaRPr lang="de-DE" sz="1100" dirty="0" smtClean="0">
              <a:latin typeface="Arial" charset="0"/>
            </a:endParaRPr>
          </a:p>
        </p:txBody>
      </p:sp>
    </p:spTree>
    <p:extLst>
      <p:ext uri="{BB962C8B-B14F-4D97-AF65-F5344CB8AC3E}">
        <p14:creationId xmlns:p14="http://schemas.microsoft.com/office/powerpoint/2010/main" val="1915224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r>
              <a:rPr lang="de-DE" sz="1100" b="1" dirty="0" smtClean="0">
                <a:latin typeface="Arial" charset="0"/>
              </a:rPr>
              <a:t>Ease of Use – ease of administration and also permits self-administration by patients.  For ex. Sub-Q Herceptin takes 5 min to administer compared to the traditional 30-90 min.</a:t>
            </a:r>
          </a:p>
          <a:p>
            <a:endParaRPr lang="de-DE" sz="1100" dirty="0" smtClean="0">
              <a:latin typeface="Arial" charset="0"/>
            </a:endParaRPr>
          </a:p>
          <a:p>
            <a:r>
              <a:rPr lang="de-DE" sz="1100" dirty="0" smtClean="0">
                <a:latin typeface="Arial" charset="0"/>
              </a:rPr>
              <a:t>Instead of visiting the doctor every four weeks for several hours of intravenous</a:t>
            </a:r>
            <a:r>
              <a:rPr lang="de-DE" sz="1100" baseline="0" dirty="0" smtClean="0">
                <a:latin typeface="Arial" charset="0"/>
              </a:rPr>
              <a:t> infusion, patients could take treatment in their own hands.  The vast majority of oncology products that are mabs are given by IV administration, because the patient will be in the oncologist‘s office anyway; but, if you are talking about rheumatid arthritis, its quite nice for those to be self-administrered at home with a device that is capable of being used by a patient.  Nevertheless, even leading cancer therapeutics, such as Herceptin and Rituxan, distributed by Roche, are undergoing similar reformulation, due in part to the potential for mitigating severe adverse effects that can accompany rapid infusion.  For ex., studies have indicated that subcustneous injection of the anti-CD52 humanized rat mAb drug Campath at lower doses may match the effectiveness of IV delivery for the treatment of chronic lymphocytic leukemia while diminishing costs and minimizing infusion associated toxicity.  </a:t>
            </a:r>
          </a:p>
          <a:p>
            <a:endParaRPr lang="de-DE" sz="1100" baseline="0" dirty="0" smtClean="0">
              <a:latin typeface="Arial" charset="0"/>
            </a:endParaRPr>
          </a:p>
          <a:p>
            <a:r>
              <a:rPr lang="de-DE" sz="1100" baseline="0" dirty="0" smtClean="0">
                <a:latin typeface="Arial" charset="0"/>
              </a:rPr>
              <a:t>Different methods of subcutaneous delivery exists: basic prefilled syring to simple to use pen style atuinjectors.  </a:t>
            </a:r>
          </a:p>
          <a:p>
            <a:endParaRPr lang="de-DE" sz="1100" baseline="0" dirty="0" smtClean="0">
              <a:latin typeface="Arial" charset="0"/>
            </a:endParaRPr>
          </a:p>
          <a:p>
            <a:r>
              <a:rPr lang="de-DE" sz="1100" baseline="0" dirty="0" smtClean="0">
                <a:latin typeface="Arial" charset="0"/>
              </a:rPr>
              <a:t>After effects of infusion: Herceptin carries a black box warning partly related to its mode of administration, which can result in infusion reactions including anaphylaxis, angioedema, and acute respiratory distress syndrome.</a:t>
            </a:r>
          </a:p>
        </p:txBody>
      </p:sp>
    </p:spTree>
    <p:extLst>
      <p:ext uri="{BB962C8B-B14F-4D97-AF65-F5344CB8AC3E}">
        <p14:creationId xmlns:p14="http://schemas.microsoft.com/office/powerpoint/2010/main" val="316085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endParaRPr lang="de-DE" sz="1100" baseline="0" dirty="0" smtClean="0">
              <a:latin typeface="Arial" charset="0"/>
            </a:endParaRPr>
          </a:p>
        </p:txBody>
      </p:sp>
    </p:spTree>
    <p:extLst>
      <p:ext uri="{BB962C8B-B14F-4D97-AF65-F5344CB8AC3E}">
        <p14:creationId xmlns:p14="http://schemas.microsoft.com/office/powerpoint/2010/main" val="1382079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endParaRPr lang="de-DE" sz="1100" baseline="0" dirty="0" smtClean="0">
              <a:latin typeface="Arial" charset="0"/>
            </a:endParaRPr>
          </a:p>
        </p:txBody>
      </p:sp>
    </p:spTree>
    <p:extLst>
      <p:ext uri="{BB962C8B-B14F-4D97-AF65-F5344CB8AC3E}">
        <p14:creationId xmlns:p14="http://schemas.microsoft.com/office/powerpoint/2010/main" val="2973088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endParaRPr lang="de-DE" sz="1100" baseline="0" dirty="0" smtClean="0">
              <a:latin typeface="Arial" charset="0"/>
            </a:endParaRPr>
          </a:p>
        </p:txBody>
      </p:sp>
    </p:spTree>
    <p:extLst>
      <p:ext uri="{BB962C8B-B14F-4D97-AF65-F5344CB8AC3E}">
        <p14:creationId xmlns:p14="http://schemas.microsoft.com/office/powerpoint/2010/main" val="2778181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endParaRPr lang="de-DE" sz="1100" baseline="0" dirty="0" smtClean="0">
              <a:latin typeface="Arial" charset="0"/>
            </a:endParaRPr>
          </a:p>
        </p:txBody>
      </p:sp>
    </p:spTree>
    <p:extLst>
      <p:ext uri="{BB962C8B-B14F-4D97-AF65-F5344CB8AC3E}">
        <p14:creationId xmlns:p14="http://schemas.microsoft.com/office/powerpoint/2010/main" val="1719347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endParaRPr lang="de-DE" sz="1100" baseline="0" dirty="0" smtClean="0">
              <a:latin typeface="Arial" charset="0"/>
            </a:endParaRPr>
          </a:p>
        </p:txBody>
      </p:sp>
    </p:spTree>
    <p:extLst>
      <p:ext uri="{BB962C8B-B14F-4D97-AF65-F5344CB8AC3E}">
        <p14:creationId xmlns:p14="http://schemas.microsoft.com/office/powerpoint/2010/main" val="27315359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endParaRPr lang="de-DE" sz="1100" baseline="0" dirty="0" smtClean="0">
              <a:latin typeface="Arial" charset="0"/>
            </a:endParaRPr>
          </a:p>
        </p:txBody>
      </p:sp>
    </p:spTree>
    <p:extLst>
      <p:ext uri="{BB962C8B-B14F-4D97-AF65-F5344CB8AC3E}">
        <p14:creationId xmlns:p14="http://schemas.microsoft.com/office/powerpoint/2010/main" val="38138264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endParaRPr lang="de-DE" sz="1100" baseline="0" dirty="0" smtClean="0">
              <a:latin typeface="Arial" charset="0"/>
            </a:endParaRPr>
          </a:p>
        </p:txBody>
      </p:sp>
    </p:spTree>
    <p:extLst>
      <p:ext uri="{BB962C8B-B14F-4D97-AF65-F5344CB8AC3E}">
        <p14:creationId xmlns:p14="http://schemas.microsoft.com/office/powerpoint/2010/main" val="830257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endParaRPr lang="de-DE" sz="1100" baseline="0" dirty="0" smtClean="0">
              <a:latin typeface="Arial" charset="0"/>
            </a:endParaRPr>
          </a:p>
        </p:txBody>
      </p:sp>
    </p:spTree>
    <p:extLst>
      <p:ext uri="{BB962C8B-B14F-4D97-AF65-F5344CB8AC3E}">
        <p14:creationId xmlns:p14="http://schemas.microsoft.com/office/powerpoint/2010/main" val="17288610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pPr lvl="0">
              <a:buFont typeface="Arial" pitchFamily="34" charset="0"/>
              <a:buChar char="•"/>
            </a:pPr>
            <a:r>
              <a:rPr lang="en-US" dirty="0" smtClean="0"/>
              <a:t>Feed channel screens are inserted to improve back transport from membrane surface and increase flux</a:t>
            </a:r>
          </a:p>
          <a:p>
            <a:pPr lvl="1">
              <a:buFont typeface="Arial" pitchFamily="34" charset="0"/>
              <a:buChar char="−"/>
            </a:pPr>
            <a:r>
              <a:rPr lang="en-US" dirty="0" smtClean="0"/>
              <a:t>Local Dean vortices</a:t>
            </a:r>
            <a:endParaRPr lang="de-DE" sz="1100" baseline="0" dirty="0" smtClean="0">
              <a:latin typeface="Arial" charset="0"/>
            </a:endParaRPr>
          </a:p>
        </p:txBody>
      </p:sp>
    </p:spTree>
    <p:extLst>
      <p:ext uri="{BB962C8B-B14F-4D97-AF65-F5344CB8AC3E}">
        <p14:creationId xmlns:p14="http://schemas.microsoft.com/office/powerpoint/2010/main" val="34027485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r>
              <a:rPr lang="de-DE" sz="1100" baseline="0" dirty="0" smtClean="0">
                <a:latin typeface="Arial" charset="0"/>
              </a:rPr>
              <a:t>Higher pressure drop through tighter or fine cassette compare to suspended or coarse.  Accentuated by flow, viscosity</a:t>
            </a:r>
          </a:p>
        </p:txBody>
      </p:sp>
    </p:spTree>
    <p:extLst>
      <p:ext uri="{BB962C8B-B14F-4D97-AF65-F5344CB8AC3E}">
        <p14:creationId xmlns:p14="http://schemas.microsoft.com/office/powerpoint/2010/main" val="13666841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r>
              <a:rPr lang="de-DE" sz="1100" baseline="0" dirty="0" smtClean="0">
                <a:latin typeface="Arial" charset="0"/>
              </a:rPr>
              <a:t>Higher pressure drop through tighter or fine cassette compare to suspended or coarse.  Accentuated by flow, viscosity</a:t>
            </a:r>
          </a:p>
        </p:txBody>
      </p:sp>
    </p:spTree>
    <p:extLst>
      <p:ext uri="{BB962C8B-B14F-4D97-AF65-F5344CB8AC3E}">
        <p14:creationId xmlns:p14="http://schemas.microsoft.com/office/powerpoint/2010/main" val="803502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endParaRPr lang="de-DE" sz="1100" baseline="0" dirty="0" smtClean="0">
              <a:latin typeface="Arial" charset="0"/>
            </a:endParaRPr>
          </a:p>
        </p:txBody>
      </p:sp>
    </p:spTree>
    <p:extLst>
      <p:ext uri="{BB962C8B-B14F-4D97-AF65-F5344CB8AC3E}">
        <p14:creationId xmlns:p14="http://schemas.microsoft.com/office/powerpoint/2010/main" val="5274443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endParaRPr lang="de-DE" sz="1100" baseline="0" dirty="0" smtClean="0">
              <a:latin typeface="Arial" charset="0"/>
            </a:endParaRPr>
          </a:p>
        </p:txBody>
      </p:sp>
    </p:spTree>
    <p:extLst>
      <p:ext uri="{BB962C8B-B14F-4D97-AF65-F5344CB8AC3E}">
        <p14:creationId xmlns:p14="http://schemas.microsoft.com/office/powerpoint/2010/main" val="29953979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endParaRPr lang="de-DE" sz="1100" baseline="0" dirty="0" smtClean="0">
              <a:latin typeface="Arial" charset="0"/>
            </a:endParaRPr>
          </a:p>
        </p:txBody>
      </p:sp>
    </p:spTree>
    <p:extLst>
      <p:ext uri="{BB962C8B-B14F-4D97-AF65-F5344CB8AC3E}">
        <p14:creationId xmlns:p14="http://schemas.microsoft.com/office/powerpoint/2010/main" val="12381560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endParaRPr lang="de-DE" sz="1100" baseline="0" dirty="0" smtClean="0">
              <a:latin typeface="Arial" charset="0"/>
            </a:endParaRPr>
          </a:p>
        </p:txBody>
      </p:sp>
    </p:spTree>
    <p:extLst>
      <p:ext uri="{BB962C8B-B14F-4D97-AF65-F5344CB8AC3E}">
        <p14:creationId xmlns:p14="http://schemas.microsoft.com/office/powerpoint/2010/main" val="25280083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endParaRPr lang="de-DE" sz="1100" baseline="0" dirty="0" smtClean="0">
              <a:latin typeface="Arial" charset="0"/>
            </a:endParaRPr>
          </a:p>
        </p:txBody>
      </p:sp>
    </p:spTree>
    <p:extLst>
      <p:ext uri="{BB962C8B-B14F-4D97-AF65-F5344CB8AC3E}">
        <p14:creationId xmlns:p14="http://schemas.microsoft.com/office/powerpoint/2010/main" val="2670852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endParaRPr lang="de-DE" sz="1100" baseline="0" dirty="0" smtClean="0">
              <a:latin typeface="Arial" charset="0"/>
            </a:endParaRPr>
          </a:p>
        </p:txBody>
      </p:sp>
    </p:spTree>
    <p:extLst>
      <p:ext uri="{BB962C8B-B14F-4D97-AF65-F5344CB8AC3E}">
        <p14:creationId xmlns:p14="http://schemas.microsoft.com/office/powerpoint/2010/main" val="9729595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r>
              <a:rPr lang="de-DE" sz="1100" baseline="0" dirty="0" smtClean="0">
                <a:latin typeface="Arial" charset="0"/>
              </a:rPr>
              <a:t>As viscosity increases for a given needle size, or if the needle size narrows for a given viscosity, the injection force required is significantly increased.</a:t>
            </a:r>
          </a:p>
          <a:p>
            <a:endParaRPr lang="de-DE" sz="1100" baseline="0" dirty="0" smtClean="0">
              <a:latin typeface="Arial" charset="0"/>
            </a:endParaRPr>
          </a:p>
          <a:p>
            <a:r>
              <a:rPr lang="de-DE" sz="1100" baseline="0" dirty="0" smtClean="0">
                <a:latin typeface="Arial" charset="0"/>
              </a:rPr>
              <a:t>For the 26, 27 Gauge needles, viscosity maxes out in the nbd of 30 cP.  C-Screen is too tight , V-Screen probably too open in this range.  So, an optimal viscosity target for the new cassette could be in the nbd of 30 cP.  I think we targeted 25 cP for the D or High Viscosity screen.</a:t>
            </a:r>
          </a:p>
        </p:txBody>
      </p:sp>
    </p:spTree>
    <p:extLst>
      <p:ext uri="{BB962C8B-B14F-4D97-AF65-F5344CB8AC3E}">
        <p14:creationId xmlns:p14="http://schemas.microsoft.com/office/powerpoint/2010/main" val="20392780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endParaRPr lang="de-DE" sz="1100" baseline="0" dirty="0" smtClean="0">
              <a:latin typeface="Arial" charset="0"/>
            </a:endParaRPr>
          </a:p>
        </p:txBody>
      </p:sp>
    </p:spTree>
    <p:extLst>
      <p:ext uri="{BB962C8B-B14F-4D97-AF65-F5344CB8AC3E}">
        <p14:creationId xmlns:p14="http://schemas.microsoft.com/office/powerpoint/2010/main" val="6677488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endParaRPr lang="de-DE" sz="1100" baseline="0" dirty="0" smtClean="0">
              <a:latin typeface="Arial" charset="0"/>
            </a:endParaRPr>
          </a:p>
        </p:txBody>
      </p:sp>
    </p:spTree>
    <p:extLst>
      <p:ext uri="{BB962C8B-B14F-4D97-AF65-F5344CB8AC3E}">
        <p14:creationId xmlns:p14="http://schemas.microsoft.com/office/powerpoint/2010/main" val="39240458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endParaRPr lang="de-DE" sz="1100" baseline="0" dirty="0" smtClean="0">
              <a:latin typeface="Arial" charset="0"/>
            </a:endParaRPr>
          </a:p>
        </p:txBody>
      </p:sp>
    </p:spTree>
    <p:extLst>
      <p:ext uri="{BB962C8B-B14F-4D97-AF65-F5344CB8AC3E}">
        <p14:creationId xmlns:p14="http://schemas.microsoft.com/office/powerpoint/2010/main" val="1717158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endParaRPr lang="de-DE" sz="1100" baseline="0" dirty="0" smtClean="0">
              <a:latin typeface="Arial" charset="0"/>
            </a:endParaRPr>
          </a:p>
        </p:txBody>
      </p:sp>
    </p:spTree>
    <p:extLst>
      <p:ext uri="{BB962C8B-B14F-4D97-AF65-F5344CB8AC3E}">
        <p14:creationId xmlns:p14="http://schemas.microsoft.com/office/powerpoint/2010/main" val="35646135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endParaRPr lang="de-DE" sz="1100" baseline="0" dirty="0" smtClean="0">
              <a:latin typeface="Arial" charset="0"/>
            </a:endParaRPr>
          </a:p>
        </p:txBody>
      </p:sp>
    </p:spTree>
    <p:extLst>
      <p:ext uri="{BB962C8B-B14F-4D97-AF65-F5344CB8AC3E}">
        <p14:creationId xmlns:p14="http://schemas.microsoft.com/office/powerpoint/2010/main" val="4526298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SG"/>
          </a:p>
        </p:txBody>
      </p:sp>
      <p:sp>
        <p:nvSpPr>
          <p:cNvPr id="4" name="Slide Number Placeholder 3"/>
          <p:cNvSpPr>
            <a:spLocks noGrp="1"/>
          </p:cNvSpPr>
          <p:nvPr>
            <p:ph type="sldNum" sz="quarter" idx="10"/>
          </p:nvPr>
        </p:nvSpPr>
        <p:spPr/>
        <p:txBody>
          <a:bodyPr/>
          <a:lstStyle/>
          <a:p>
            <a:pPr>
              <a:defRPr/>
            </a:pPr>
            <a:fld id="{6B84CF5A-C68A-4379-90BC-F11EBA42CF05}" type="slidenum">
              <a:rPr lang="en-GB" smtClean="0"/>
              <a:pPr>
                <a:defRPr/>
              </a:pPr>
              <a:t>28</a:t>
            </a:fld>
            <a:endParaRPr lang="en-GB"/>
          </a:p>
        </p:txBody>
      </p:sp>
    </p:spTree>
    <p:extLst>
      <p:ext uri="{BB962C8B-B14F-4D97-AF65-F5344CB8AC3E}">
        <p14:creationId xmlns:p14="http://schemas.microsoft.com/office/powerpoint/2010/main" val="30407127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1_titlepagepicture with blue fern">
    <p:bg>
      <p:bgPr>
        <a:solidFill>
          <a:schemeClr val="bg1"/>
        </a:solidFill>
        <a:effectLst/>
      </p:bgPr>
    </p:bg>
    <p:spTree>
      <p:nvGrpSpPr>
        <p:cNvPr id="1" name=""/>
        <p:cNvGrpSpPr/>
        <p:nvPr/>
      </p:nvGrpSpPr>
      <p:grpSpPr>
        <a:xfrm>
          <a:off x="0" y="0"/>
          <a:ext cx="0" cy="0"/>
          <a:chOff x="0" y="0"/>
          <a:chExt cx="0" cy="0"/>
        </a:xfrm>
      </p:grpSpPr>
      <p:pic>
        <p:nvPicPr>
          <p:cNvPr id="5" name="Picture 2" descr="blau"/>
          <p:cNvPicPr>
            <a:picLocks noChangeAspect="1" noChangeArrowheads="1"/>
          </p:cNvPicPr>
          <p:nvPr/>
        </p:nvPicPr>
        <p:blipFill>
          <a:blip r:embed="rId2" cstate="print"/>
          <a:srcRect l="3799" t="30122" r="2347" b="949"/>
          <a:stretch>
            <a:fillRect/>
          </a:stretch>
        </p:blipFill>
        <p:spPr bwMode="auto">
          <a:xfrm>
            <a:off x="0" y="1820863"/>
            <a:ext cx="9144000" cy="5037137"/>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l="15350" b="30630"/>
          <a:stretch>
            <a:fillRect/>
          </a:stretch>
        </p:blipFill>
        <p:spPr bwMode="auto">
          <a:xfrm>
            <a:off x="0" y="1817688"/>
            <a:ext cx="8853488" cy="5040312"/>
          </a:xfrm>
          <a:prstGeom prst="rect">
            <a:avLst/>
          </a:prstGeom>
          <a:noFill/>
          <a:ln w="9525">
            <a:noFill/>
            <a:miter lim="800000"/>
            <a:headEnd/>
            <a:tailEnd/>
          </a:ln>
        </p:spPr>
      </p:pic>
      <p:sp>
        <p:nvSpPr>
          <p:cNvPr id="111622" name="Rectangle 2"/>
          <p:cNvSpPr>
            <a:spLocks noGrp="1" noChangeArrowheads="1"/>
          </p:cNvSpPr>
          <p:nvPr>
            <p:ph type="ctrTitle"/>
          </p:nvPr>
        </p:nvSpPr>
        <p:spPr>
          <a:xfrm>
            <a:off x="458788" y="2130425"/>
            <a:ext cx="7772400" cy="1017588"/>
          </a:xfrm>
        </p:spPr>
        <p:txBody>
          <a:bodyPr/>
          <a:lstStyle>
            <a:lvl1pPr>
              <a:defRPr sz="3200" smtClean="0">
                <a:solidFill>
                  <a:schemeClr val="tx2"/>
                </a:solidFill>
              </a:defRPr>
            </a:lvl1pPr>
          </a:lstStyle>
          <a:p>
            <a:r>
              <a:rPr lang="en-US" smtClean="0"/>
              <a:t>Click to edit Master title style</a:t>
            </a:r>
            <a:endParaRPr lang="en-GB" dirty="0" smtClean="0"/>
          </a:p>
        </p:txBody>
      </p:sp>
      <p:sp>
        <p:nvSpPr>
          <p:cNvPr id="111623" name="Rectangle 3"/>
          <p:cNvSpPr>
            <a:spLocks noGrp="1" noChangeArrowheads="1"/>
          </p:cNvSpPr>
          <p:nvPr>
            <p:ph type="subTitle" idx="1"/>
          </p:nvPr>
        </p:nvSpPr>
        <p:spPr>
          <a:xfrm>
            <a:off x="458788" y="3148013"/>
            <a:ext cx="6400800" cy="531812"/>
          </a:xfrm>
        </p:spPr>
        <p:txBody>
          <a:bodyPr/>
          <a:lstStyle>
            <a:lvl1pPr marL="0" indent="0">
              <a:defRPr sz="2400" smtClean="0">
                <a:solidFill>
                  <a:schemeClr val="tx2"/>
                </a:solidFill>
              </a:defRPr>
            </a:lvl1pPr>
          </a:lstStyle>
          <a:p>
            <a:r>
              <a:rPr lang="en-US" smtClean="0"/>
              <a:t>Click to edit Master subtitle style</a:t>
            </a:r>
            <a:endParaRPr lang="en-GB" dirty="0" smtClean="0"/>
          </a:p>
        </p:txBody>
      </p:sp>
      <p:sp>
        <p:nvSpPr>
          <p:cNvPr id="14" name="Textplatzhalter 12"/>
          <p:cNvSpPr>
            <a:spLocks noGrp="1"/>
          </p:cNvSpPr>
          <p:nvPr>
            <p:ph type="body" sz="quarter" idx="10"/>
          </p:nvPr>
        </p:nvSpPr>
        <p:spPr>
          <a:xfrm>
            <a:off x="458788" y="5999163"/>
            <a:ext cx="5746750" cy="531812"/>
          </a:xfrm>
        </p:spPr>
        <p:txBody>
          <a:bodyPr anchor="b"/>
          <a:lstStyle>
            <a:lvl1pPr marL="0" indent="0">
              <a:defRPr sz="1600">
                <a:solidFill>
                  <a:schemeClr val="tx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pic>
        <p:nvPicPr>
          <p:cNvPr id="8" name="Picture 51" descr="M_MERCK_MILLIPORE_rgb"/>
          <p:cNvPicPr>
            <a:picLocks noChangeAspect="1" noChangeArrowheads="1"/>
          </p:cNvPicPr>
          <p:nvPr userDrawn="1"/>
        </p:nvPicPr>
        <p:blipFill>
          <a:blip r:embed="rId4" cstate="print"/>
          <a:srcRect/>
          <a:stretch>
            <a:fillRect/>
          </a:stretch>
        </p:blipFill>
        <p:spPr bwMode="auto">
          <a:xfrm>
            <a:off x="7861888" y="222250"/>
            <a:ext cx="996317" cy="924162"/>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pagepicture with green fern">
    <p:bg>
      <p:bgPr>
        <a:solidFill>
          <a:schemeClr val="bg1"/>
        </a:solidFill>
        <a:effectLst/>
      </p:bgPr>
    </p:bg>
    <p:spTree>
      <p:nvGrpSpPr>
        <p:cNvPr id="1" name=""/>
        <p:cNvGrpSpPr/>
        <p:nvPr/>
      </p:nvGrpSpPr>
      <p:grpSpPr>
        <a:xfrm>
          <a:off x="0" y="0"/>
          <a:ext cx="0" cy="0"/>
          <a:chOff x="0" y="0"/>
          <a:chExt cx="0" cy="0"/>
        </a:xfrm>
      </p:grpSpPr>
      <p:pic>
        <p:nvPicPr>
          <p:cNvPr id="5" name="Picture 5" descr="gruen"/>
          <p:cNvPicPr>
            <a:picLocks noChangeAspect="1" noChangeArrowheads="1"/>
          </p:cNvPicPr>
          <p:nvPr/>
        </p:nvPicPr>
        <p:blipFill>
          <a:blip r:embed="rId2" cstate="print"/>
          <a:srcRect t="26900"/>
          <a:stretch>
            <a:fillRect/>
          </a:stretch>
        </p:blipFill>
        <p:spPr bwMode="auto">
          <a:xfrm>
            <a:off x="0" y="1817688"/>
            <a:ext cx="9144000" cy="5040312"/>
          </a:xfrm>
          <a:prstGeom prst="rect">
            <a:avLst/>
          </a:prstGeom>
          <a:noFill/>
          <a:ln w="9525">
            <a:noFill/>
            <a:miter lim="800000"/>
            <a:headEnd/>
            <a:tailEnd/>
          </a:ln>
        </p:spPr>
      </p:pic>
      <p:pic>
        <p:nvPicPr>
          <p:cNvPr id="6" name="Picture 1"/>
          <p:cNvPicPr>
            <a:picLocks noChangeAspect="1" noChangeArrowheads="1"/>
          </p:cNvPicPr>
          <p:nvPr/>
        </p:nvPicPr>
        <p:blipFill>
          <a:blip r:embed="rId3" cstate="print"/>
          <a:srcRect l="15350" b="30630"/>
          <a:stretch>
            <a:fillRect/>
          </a:stretch>
        </p:blipFill>
        <p:spPr bwMode="auto">
          <a:xfrm>
            <a:off x="0" y="1817688"/>
            <a:ext cx="8853488" cy="5040312"/>
          </a:xfrm>
          <a:prstGeom prst="rect">
            <a:avLst/>
          </a:prstGeom>
          <a:noFill/>
          <a:ln w="9525">
            <a:noFill/>
            <a:miter lim="800000"/>
            <a:headEnd/>
            <a:tailEnd/>
          </a:ln>
        </p:spPr>
      </p:pic>
      <p:pic>
        <p:nvPicPr>
          <p:cNvPr id="7" name="Picture 1" descr="M_EMD_MILLIPORE_rgb"/>
          <p:cNvPicPr>
            <a:picLocks noChangeAspect="1" noChangeArrowheads="1"/>
          </p:cNvPicPr>
          <p:nvPr/>
        </p:nvPicPr>
        <p:blipFill>
          <a:blip r:embed="rId4" cstate="print"/>
          <a:srcRect/>
          <a:stretch>
            <a:fillRect/>
          </a:stretch>
        </p:blipFill>
        <p:spPr bwMode="auto">
          <a:xfrm>
            <a:off x="7747000" y="301625"/>
            <a:ext cx="1093788" cy="998538"/>
          </a:xfrm>
          <a:prstGeom prst="rect">
            <a:avLst/>
          </a:prstGeom>
          <a:noFill/>
          <a:ln w="9525">
            <a:noFill/>
            <a:miter lim="800000"/>
            <a:headEnd/>
            <a:tailEnd/>
          </a:ln>
        </p:spPr>
      </p:pic>
      <p:sp>
        <p:nvSpPr>
          <p:cNvPr id="14" name="Textplatzhalter 12"/>
          <p:cNvSpPr>
            <a:spLocks noGrp="1"/>
          </p:cNvSpPr>
          <p:nvPr>
            <p:ph type="body" sz="quarter" idx="10"/>
          </p:nvPr>
        </p:nvSpPr>
        <p:spPr>
          <a:xfrm>
            <a:off x="458788" y="5999163"/>
            <a:ext cx="5746750" cy="531812"/>
          </a:xfrm>
        </p:spPr>
        <p:txBody>
          <a:bodyPr anchor="b"/>
          <a:lstStyle>
            <a:lvl1pPr marL="0" indent="0">
              <a:defRPr sz="1600">
                <a:solidFill>
                  <a:schemeClr val="tx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
        <p:nvSpPr>
          <p:cNvPr id="8" name="Rectangle 2"/>
          <p:cNvSpPr>
            <a:spLocks noGrp="1" noChangeArrowheads="1"/>
          </p:cNvSpPr>
          <p:nvPr>
            <p:ph type="ctrTitle"/>
          </p:nvPr>
        </p:nvSpPr>
        <p:spPr>
          <a:xfrm>
            <a:off x="458788" y="2130425"/>
            <a:ext cx="7772400" cy="1017588"/>
          </a:xfrm>
        </p:spPr>
        <p:txBody>
          <a:bodyPr/>
          <a:lstStyle>
            <a:lvl1pPr>
              <a:defRPr sz="3200" smtClean="0">
                <a:solidFill>
                  <a:schemeClr val="tx2"/>
                </a:solidFill>
              </a:defRPr>
            </a:lvl1pPr>
          </a:lstStyle>
          <a:p>
            <a:r>
              <a:rPr lang="en-US" smtClean="0"/>
              <a:t>Click to edit Master title style</a:t>
            </a:r>
            <a:endParaRPr lang="en-GB" dirty="0" smtClean="0"/>
          </a:p>
        </p:txBody>
      </p:sp>
      <p:sp>
        <p:nvSpPr>
          <p:cNvPr id="9" name="Rectangle 3"/>
          <p:cNvSpPr>
            <a:spLocks noGrp="1" noChangeArrowheads="1"/>
          </p:cNvSpPr>
          <p:nvPr>
            <p:ph type="subTitle" idx="1"/>
          </p:nvPr>
        </p:nvSpPr>
        <p:spPr>
          <a:xfrm>
            <a:off x="458788" y="3148013"/>
            <a:ext cx="6400800" cy="531812"/>
          </a:xfrm>
        </p:spPr>
        <p:txBody>
          <a:bodyPr/>
          <a:lstStyle>
            <a:lvl1pPr marL="0" indent="0">
              <a:defRPr sz="2400" smtClean="0">
                <a:solidFill>
                  <a:schemeClr val="tx2"/>
                </a:solidFill>
              </a:defRPr>
            </a:lvl1pPr>
          </a:lstStyle>
          <a:p>
            <a:r>
              <a:rPr lang="en-US" smtClean="0"/>
              <a:t>Click to edit Master subtitle style</a:t>
            </a:r>
            <a:endParaRPr lang="en-GB"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pagepicture with red fern">
    <p:bg>
      <p:bgPr>
        <a:solidFill>
          <a:schemeClr val="bg1"/>
        </a:solidFill>
        <a:effectLst/>
      </p:bgPr>
    </p:bg>
    <p:spTree>
      <p:nvGrpSpPr>
        <p:cNvPr id="1" name=""/>
        <p:cNvGrpSpPr/>
        <p:nvPr/>
      </p:nvGrpSpPr>
      <p:grpSpPr>
        <a:xfrm>
          <a:off x="0" y="0"/>
          <a:ext cx="0" cy="0"/>
          <a:chOff x="0" y="0"/>
          <a:chExt cx="0" cy="0"/>
        </a:xfrm>
      </p:grpSpPr>
      <p:pic>
        <p:nvPicPr>
          <p:cNvPr id="5" name="Picture 2" descr="rot"/>
          <p:cNvPicPr>
            <a:picLocks noChangeAspect="1" noChangeArrowheads="1"/>
          </p:cNvPicPr>
          <p:nvPr/>
        </p:nvPicPr>
        <p:blipFill>
          <a:blip r:embed="rId2" cstate="print"/>
          <a:srcRect t="26411"/>
          <a:stretch>
            <a:fillRect/>
          </a:stretch>
        </p:blipFill>
        <p:spPr bwMode="auto">
          <a:xfrm>
            <a:off x="0" y="1811338"/>
            <a:ext cx="9144000" cy="5046662"/>
          </a:xfrm>
          <a:prstGeom prst="rect">
            <a:avLst/>
          </a:prstGeom>
          <a:noFill/>
          <a:ln w="9525">
            <a:noFill/>
            <a:miter lim="800000"/>
            <a:headEnd/>
            <a:tailEnd/>
          </a:ln>
        </p:spPr>
      </p:pic>
      <p:pic>
        <p:nvPicPr>
          <p:cNvPr id="6" name="Picture 1" descr="M_EMD_MILLIPORE_rgb"/>
          <p:cNvPicPr>
            <a:picLocks noChangeAspect="1" noChangeArrowheads="1"/>
          </p:cNvPicPr>
          <p:nvPr/>
        </p:nvPicPr>
        <p:blipFill>
          <a:blip r:embed="rId3" cstate="print"/>
          <a:srcRect/>
          <a:stretch>
            <a:fillRect/>
          </a:stretch>
        </p:blipFill>
        <p:spPr bwMode="auto">
          <a:xfrm>
            <a:off x="7747000" y="301625"/>
            <a:ext cx="1093788" cy="998538"/>
          </a:xfrm>
          <a:prstGeom prst="rect">
            <a:avLst/>
          </a:prstGeom>
          <a:noFill/>
          <a:ln w="9525">
            <a:noFill/>
            <a:miter lim="800000"/>
            <a:headEnd/>
            <a:tailEnd/>
          </a:ln>
        </p:spPr>
      </p:pic>
      <p:pic>
        <p:nvPicPr>
          <p:cNvPr id="7" name="Picture 1"/>
          <p:cNvPicPr>
            <a:picLocks noChangeAspect="1" noChangeArrowheads="1"/>
          </p:cNvPicPr>
          <p:nvPr/>
        </p:nvPicPr>
        <p:blipFill>
          <a:blip r:embed="rId4" cstate="print"/>
          <a:srcRect l="15350" b="30630"/>
          <a:stretch>
            <a:fillRect/>
          </a:stretch>
        </p:blipFill>
        <p:spPr bwMode="auto">
          <a:xfrm>
            <a:off x="0" y="1817688"/>
            <a:ext cx="8853488" cy="5040312"/>
          </a:xfrm>
          <a:prstGeom prst="rect">
            <a:avLst/>
          </a:prstGeom>
          <a:noFill/>
          <a:ln w="9525">
            <a:noFill/>
            <a:miter lim="800000"/>
            <a:headEnd/>
            <a:tailEnd/>
          </a:ln>
        </p:spPr>
      </p:pic>
      <p:sp>
        <p:nvSpPr>
          <p:cNvPr id="14" name="Textplatzhalter 12"/>
          <p:cNvSpPr>
            <a:spLocks noGrp="1"/>
          </p:cNvSpPr>
          <p:nvPr>
            <p:ph type="body" sz="quarter" idx="10"/>
          </p:nvPr>
        </p:nvSpPr>
        <p:spPr>
          <a:xfrm>
            <a:off x="458788" y="5999163"/>
            <a:ext cx="5746750" cy="531812"/>
          </a:xfrm>
        </p:spPr>
        <p:txBody>
          <a:bodyPr anchor="b"/>
          <a:lstStyle>
            <a:lvl1pPr marL="0" indent="0">
              <a:defRPr sz="1600">
                <a:solidFill>
                  <a:schemeClr val="tx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
        <p:nvSpPr>
          <p:cNvPr id="8" name="Rectangle 2"/>
          <p:cNvSpPr>
            <a:spLocks noGrp="1" noChangeArrowheads="1"/>
          </p:cNvSpPr>
          <p:nvPr>
            <p:ph type="ctrTitle"/>
          </p:nvPr>
        </p:nvSpPr>
        <p:spPr>
          <a:xfrm>
            <a:off x="458788" y="2130425"/>
            <a:ext cx="7772400" cy="1017588"/>
          </a:xfrm>
        </p:spPr>
        <p:txBody>
          <a:bodyPr/>
          <a:lstStyle>
            <a:lvl1pPr>
              <a:defRPr sz="3200" smtClean="0">
                <a:solidFill>
                  <a:schemeClr val="tx2"/>
                </a:solidFill>
              </a:defRPr>
            </a:lvl1pPr>
          </a:lstStyle>
          <a:p>
            <a:r>
              <a:rPr lang="en-US" smtClean="0"/>
              <a:t>Click to edit Master title style</a:t>
            </a:r>
            <a:endParaRPr lang="en-GB" dirty="0" smtClean="0"/>
          </a:p>
        </p:txBody>
      </p:sp>
      <p:sp>
        <p:nvSpPr>
          <p:cNvPr id="9" name="Rectangle 3"/>
          <p:cNvSpPr>
            <a:spLocks noGrp="1" noChangeArrowheads="1"/>
          </p:cNvSpPr>
          <p:nvPr>
            <p:ph type="subTitle" idx="1"/>
          </p:nvPr>
        </p:nvSpPr>
        <p:spPr>
          <a:xfrm>
            <a:off x="458788" y="3148013"/>
            <a:ext cx="6400800" cy="531812"/>
          </a:xfrm>
        </p:spPr>
        <p:txBody>
          <a:bodyPr/>
          <a:lstStyle>
            <a:lvl1pPr marL="0" indent="0">
              <a:defRPr sz="2400" smtClean="0">
                <a:solidFill>
                  <a:schemeClr val="tx2"/>
                </a:solidFill>
              </a:defRPr>
            </a:lvl1pPr>
          </a:lstStyle>
          <a:p>
            <a:r>
              <a:rPr lang="en-US" smtClean="0"/>
              <a:t>Click to edit Master subtitle style</a:t>
            </a:r>
            <a:endParaRPr lang="en-GB" dirty="0"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titlepagepicture with yellow fern">
    <p:bg>
      <p:bgPr>
        <a:solidFill>
          <a:schemeClr val="bg1"/>
        </a:solidFill>
        <a:effectLst/>
      </p:bgPr>
    </p:bg>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l="15350" b="30630"/>
          <a:stretch>
            <a:fillRect/>
          </a:stretch>
        </p:blipFill>
        <p:spPr bwMode="auto">
          <a:xfrm>
            <a:off x="0" y="1817688"/>
            <a:ext cx="8853488" cy="5040312"/>
          </a:xfrm>
          <a:prstGeom prst="rect">
            <a:avLst/>
          </a:prstGeom>
          <a:noFill/>
          <a:ln w="9525">
            <a:noFill/>
            <a:miter lim="800000"/>
            <a:headEnd/>
            <a:tailEnd/>
          </a:ln>
        </p:spPr>
      </p:pic>
      <p:pic>
        <p:nvPicPr>
          <p:cNvPr id="6" name="Picture 3" descr="gelb"/>
          <p:cNvPicPr>
            <a:picLocks noChangeAspect="1" noChangeArrowheads="1"/>
          </p:cNvPicPr>
          <p:nvPr/>
        </p:nvPicPr>
        <p:blipFill>
          <a:blip r:embed="rId3" cstate="print"/>
          <a:srcRect t="25853" r="3542"/>
          <a:stretch>
            <a:fillRect/>
          </a:stretch>
        </p:blipFill>
        <p:spPr bwMode="auto">
          <a:xfrm>
            <a:off x="0" y="1773238"/>
            <a:ext cx="8820150" cy="5084762"/>
          </a:xfrm>
          <a:prstGeom prst="rect">
            <a:avLst/>
          </a:prstGeom>
          <a:noFill/>
          <a:ln w="9525">
            <a:noFill/>
            <a:miter lim="800000"/>
            <a:headEnd/>
            <a:tailEnd/>
          </a:ln>
        </p:spPr>
      </p:pic>
      <p:pic>
        <p:nvPicPr>
          <p:cNvPr id="7" name="Picture 1" descr="M_EMD_MILLIPORE_rgb"/>
          <p:cNvPicPr>
            <a:picLocks noChangeAspect="1" noChangeArrowheads="1"/>
          </p:cNvPicPr>
          <p:nvPr/>
        </p:nvPicPr>
        <p:blipFill>
          <a:blip r:embed="rId4" cstate="print"/>
          <a:srcRect/>
          <a:stretch>
            <a:fillRect/>
          </a:stretch>
        </p:blipFill>
        <p:spPr bwMode="auto">
          <a:xfrm>
            <a:off x="7747000" y="301625"/>
            <a:ext cx="1093788" cy="998538"/>
          </a:xfrm>
          <a:prstGeom prst="rect">
            <a:avLst/>
          </a:prstGeom>
          <a:noFill/>
          <a:ln w="9525">
            <a:noFill/>
            <a:miter lim="800000"/>
            <a:headEnd/>
            <a:tailEnd/>
          </a:ln>
        </p:spPr>
      </p:pic>
      <p:sp>
        <p:nvSpPr>
          <p:cNvPr id="14" name="Textplatzhalter 12"/>
          <p:cNvSpPr>
            <a:spLocks noGrp="1"/>
          </p:cNvSpPr>
          <p:nvPr>
            <p:ph type="body" sz="quarter" idx="10"/>
          </p:nvPr>
        </p:nvSpPr>
        <p:spPr>
          <a:xfrm>
            <a:off x="458788" y="5999163"/>
            <a:ext cx="5746750" cy="531812"/>
          </a:xfrm>
        </p:spPr>
        <p:txBody>
          <a:bodyPr anchor="b"/>
          <a:lstStyle>
            <a:lvl1pPr marL="0" indent="0">
              <a:defRPr sz="1600">
                <a:solidFill>
                  <a:schemeClr val="tx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
        <p:nvSpPr>
          <p:cNvPr id="8" name="Rectangle 2"/>
          <p:cNvSpPr>
            <a:spLocks noGrp="1" noChangeArrowheads="1"/>
          </p:cNvSpPr>
          <p:nvPr>
            <p:ph type="ctrTitle"/>
          </p:nvPr>
        </p:nvSpPr>
        <p:spPr>
          <a:xfrm>
            <a:off x="458788" y="2130425"/>
            <a:ext cx="7772400" cy="1017588"/>
          </a:xfrm>
        </p:spPr>
        <p:txBody>
          <a:bodyPr/>
          <a:lstStyle>
            <a:lvl1pPr>
              <a:defRPr sz="3200" smtClean="0">
                <a:solidFill>
                  <a:schemeClr val="tx2"/>
                </a:solidFill>
              </a:defRPr>
            </a:lvl1pPr>
          </a:lstStyle>
          <a:p>
            <a:r>
              <a:rPr lang="en-US" smtClean="0"/>
              <a:t>Click to edit Master title style</a:t>
            </a:r>
            <a:endParaRPr lang="en-GB" dirty="0" smtClean="0"/>
          </a:p>
        </p:txBody>
      </p:sp>
      <p:sp>
        <p:nvSpPr>
          <p:cNvPr id="9" name="Rectangle 3"/>
          <p:cNvSpPr>
            <a:spLocks noGrp="1" noChangeArrowheads="1"/>
          </p:cNvSpPr>
          <p:nvPr>
            <p:ph type="subTitle" idx="1"/>
          </p:nvPr>
        </p:nvSpPr>
        <p:spPr>
          <a:xfrm>
            <a:off x="458788" y="3148013"/>
            <a:ext cx="6400800" cy="531812"/>
          </a:xfrm>
        </p:spPr>
        <p:txBody>
          <a:bodyPr/>
          <a:lstStyle>
            <a:lvl1pPr marL="0" indent="0">
              <a:defRPr sz="2400" smtClean="0">
                <a:solidFill>
                  <a:schemeClr val="tx2"/>
                </a:solidFill>
              </a:defRPr>
            </a:lvl1pPr>
          </a:lstStyle>
          <a:p>
            <a:r>
              <a:rPr lang="en-US" smtClean="0"/>
              <a:t>Click to edit Master subtitle style</a:t>
            </a:r>
            <a:endParaRPr lang="en-GB" dirty="0" smtClean="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Inhaltsplatzhalt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37115E87-BDAB-4D00-98AF-556D620B9900}"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ext and 3 pictureboxe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Inhaltsplatzhalter 2"/>
          <p:cNvSpPr>
            <a:spLocks noGrp="1"/>
          </p:cNvSpPr>
          <p:nvPr>
            <p:ph idx="1"/>
          </p:nvPr>
        </p:nvSpPr>
        <p:spPr>
          <a:xfrm>
            <a:off x="457201" y="2014538"/>
            <a:ext cx="5194299" cy="44624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2" name="Bildplatzhalter 11"/>
          <p:cNvSpPr>
            <a:spLocks noGrp="1"/>
          </p:cNvSpPr>
          <p:nvPr>
            <p:ph type="pic" sz="quarter" idx="13"/>
          </p:nvPr>
        </p:nvSpPr>
        <p:spPr>
          <a:xfrm>
            <a:off x="6010275" y="3559969"/>
            <a:ext cx="2162175" cy="1371600"/>
          </a:xfrm>
        </p:spPr>
        <p:txBody>
          <a:bodyPr/>
          <a:lstStyle/>
          <a:p>
            <a:pPr lvl="0"/>
            <a:r>
              <a:rPr lang="en-US" noProof="0" smtClean="0"/>
              <a:t>Click icon to add picture</a:t>
            </a:r>
            <a:endParaRPr lang="de-DE" noProof="0"/>
          </a:p>
        </p:txBody>
      </p:sp>
      <p:sp>
        <p:nvSpPr>
          <p:cNvPr id="13" name="Bildplatzhalter 11"/>
          <p:cNvSpPr>
            <a:spLocks noGrp="1"/>
          </p:cNvSpPr>
          <p:nvPr>
            <p:ph type="pic" sz="quarter" idx="14"/>
          </p:nvPr>
        </p:nvSpPr>
        <p:spPr>
          <a:xfrm>
            <a:off x="6010275" y="5105400"/>
            <a:ext cx="2162175" cy="1371600"/>
          </a:xfrm>
        </p:spPr>
        <p:txBody>
          <a:bodyPr/>
          <a:lstStyle/>
          <a:p>
            <a:pPr lvl="0"/>
            <a:r>
              <a:rPr lang="en-US" noProof="0" smtClean="0"/>
              <a:t>Click icon to add picture</a:t>
            </a:r>
            <a:endParaRPr lang="de-DE" noProof="0"/>
          </a:p>
        </p:txBody>
      </p:sp>
      <p:sp>
        <p:nvSpPr>
          <p:cNvPr id="14" name="Bildplatzhalter 11"/>
          <p:cNvSpPr>
            <a:spLocks noGrp="1"/>
          </p:cNvSpPr>
          <p:nvPr>
            <p:ph type="pic" sz="quarter" idx="15"/>
          </p:nvPr>
        </p:nvSpPr>
        <p:spPr>
          <a:xfrm>
            <a:off x="6010275" y="2014538"/>
            <a:ext cx="2162175" cy="1371600"/>
          </a:xfrm>
        </p:spPr>
        <p:txBody>
          <a:bodyPr/>
          <a:lstStyle/>
          <a:p>
            <a:pPr lvl="0"/>
            <a:r>
              <a:rPr lang="en-US" noProof="0" smtClean="0"/>
              <a:t>Click icon to add picture</a:t>
            </a:r>
            <a:endParaRPr lang="de-DE" noProof="0"/>
          </a:p>
        </p:txBody>
      </p:sp>
      <p:sp>
        <p:nvSpPr>
          <p:cNvPr id="7" name="Rectangle 5"/>
          <p:cNvSpPr>
            <a:spLocks noGrp="1" noChangeArrowheads="1"/>
          </p:cNvSpPr>
          <p:nvPr>
            <p:ph type="ftr" sz="quarter" idx="16"/>
          </p:nvPr>
        </p:nvSpPr>
        <p:spPr>
          <a:ln/>
        </p:spPr>
        <p:txBody>
          <a:bodyPr/>
          <a:lstStyle>
            <a:lvl1pPr>
              <a:defRPr/>
            </a:lvl1pPr>
          </a:lstStyle>
          <a:p>
            <a:pPr>
              <a:defRPr/>
            </a:pPr>
            <a:endParaRPr lang="en-US"/>
          </a:p>
        </p:txBody>
      </p:sp>
      <p:sp>
        <p:nvSpPr>
          <p:cNvPr id="8" name="Rectangle 6"/>
          <p:cNvSpPr>
            <a:spLocks noGrp="1" noChangeArrowheads="1"/>
          </p:cNvSpPr>
          <p:nvPr>
            <p:ph type="sldNum" sz="quarter" idx="17"/>
          </p:nvPr>
        </p:nvSpPr>
        <p:spPr>
          <a:ln/>
        </p:spPr>
        <p:txBody>
          <a:bodyPr/>
          <a:lstStyle>
            <a:lvl1pPr>
              <a:defRPr/>
            </a:lvl1pPr>
          </a:lstStyle>
          <a:p>
            <a:pPr>
              <a:defRPr/>
            </a:pPr>
            <a:fld id="{60D77579-8B2F-4EEE-8563-CF1113FF759B}"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2 pictureboxe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Inhaltsplatzhalter 2"/>
          <p:cNvSpPr>
            <a:spLocks noGrp="1"/>
          </p:cNvSpPr>
          <p:nvPr>
            <p:ph idx="1"/>
          </p:nvPr>
        </p:nvSpPr>
        <p:spPr>
          <a:xfrm>
            <a:off x="457201" y="2014538"/>
            <a:ext cx="5194299" cy="44624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1" name="Textplatzhalter 10"/>
          <p:cNvSpPr>
            <a:spLocks noGrp="1"/>
          </p:cNvSpPr>
          <p:nvPr>
            <p:ph type="body" sz="quarter" idx="15"/>
          </p:nvPr>
        </p:nvSpPr>
        <p:spPr>
          <a:xfrm>
            <a:off x="6011863" y="4999301"/>
            <a:ext cx="2162175" cy="296863"/>
          </a:xfrm>
        </p:spPr>
        <p:txBody>
          <a:bodyPr/>
          <a:lstStyle>
            <a:lvl1pPr>
              <a:defRPr sz="900" b="1"/>
            </a:lvl1pPr>
            <a:lvl2pPr>
              <a:defRPr sz="1100" b="1"/>
            </a:lvl2pPr>
            <a:lvl3pPr>
              <a:defRPr sz="1100" b="1"/>
            </a:lvl3pPr>
            <a:lvl4pPr>
              <a:defRPr sz="1100" b="1"/>
            </a:lvl4pPr>
            <a:lvl5pPr>
              <a:defRPr sz="1100" b="1"/>
            </a:lvl5pPr>
          </a:lstStyle>
          <a:p>
            <a:pPr lvl="0"/>
            <a:r>
              <a:rPr lang="en-US" smtClean="0"/>
              <a:t>Click to edit Master text styles</a:t>
            </a:r>
          </a:p>
        </p:txBody>
      </p:sp>
      <p:sp>
        <p:nvSpPr>
          <p:cNvPr id="9" name="Bildplatzhalter 11"/>
          <p:cNvSpPr>
            <a:spLocks noGrp="1"/>
          </p:cNvSpPr>
          <p:nvPr>
            <p:ph type="pic" sz="quarter" idx="13"/>
          </p:nvPr>
        </p:nvSpPr>
        <p:spPr>
          <a:xfrm>
            <a:off x="6010275" y="3559969"/>
            <a:ext cx="2162175" cy="1371600"/>
          </a:xfrm>
        </p:spPr>
        <p:txBody>
          <a:bodyPr/>
          <a:lstStyle/>
          <a:p>
            <a:pPr lvl="0"/>
            <a:r>
              <a:rPr lang="en-US" noProof="0" smtClean="0"/>
              <a:t>Click icon to add picture</a:t>
            </a:r>
            <a:endParaRPr lang="de-DE" noProof="0"/>
          </a:p>
        </p:txBody>
      </p:sp>
      <p:sp>
        <p:nvSpPr>
          <p:cNvPr id="10" name="Bildplatzhalter 11"/>
          <p:cNvSpPr>
            <a:spLocks noGrp="1"/>
          </p:cNvSpPr>
          <p:nvPr>
            <p:ph type="pic" sz="quarter" idx="21"/>
          </p:nvPr>
        </p:nvSpPr>
        <p:spPr>
          <a:xfrm>
            <a:off x="6010275" y="2014538"/>
            <a:ext cx="2162175" cy="1371600"/>
          </a:xfrm>
        </p:spPr>
        <p:txBody>
          <a:bodyPr/>
          <a:lstStyle/>
          <a:p>
            <a:pPr lvl="0"/>
            <a:r>
              <a:rPr lang="en-US" noProof="0" smtClean="0"/>
              <a:t>Click icon to add picture</a:t>
            </a:r>
            <a:endParaRPr lang="de-DE" noProof="0"/>
          </a:p>
        </p:txBody>
      </p:sp>
      <p:sp>
        <p:nvSpPr>
          <p:cNvPr id="7" name="Rectangle 5"/>
          <p:cNvSpPr>
            <a:spLocks noGrp="1" noChangeArrowheads="1"/>
          </p:cNvSpPr>
          <p:nvPr>
            <p:ph type="ftr" sz="quarter" idx="22"/>
          </p:nvPr>
        </p:nvSpPr>
        <p:spPr>
          <a:ln/>
        </p:spPr>
        <p:txBody>
          <a:bodyPr/>
          <a:lstStyle>
            <a:lvl1pPr>
              <a:defRPr/>
            </a:lvl1pPr>
          </a:lstStyle>
          <a:p>
            <a:pPr>
              <a:defRPr/>
            </a:pPr>
            <a:endParaRPr lang="en-US"/>
          </a:p>
        </p:txBody>
      </p:sp>
      <p:sp>
        <p:nvSpPr>
          <p:cNvPr id="8" name="Rectangle 6"/>
          <p:cNvSpPr>
            <a:spLocks noGrp="1" noChangeArrowheads="1"/>
          </p:cNvSpPr>
          <p:nvPr>
            <p:ph type="sldNum" sz="quarter" idx="23"/>
          </p:nvPr>
        </p:nvSpPr>
        <p:spPr>
          <a:ln/>
        </p:spPr>
        <p:txBody>
          <a:bodyPr/>
          <a:lstStyle>
            <a:lvl1pPr>
              <a:defRPr/>
            </a:lvl1pPr>
          </a:lstStyle>
          <a:p>
            <a:pPr>
              <a:defRPr/>
            </a:pPr>
            <a:fld id="{5C708E15-12AD-4379-A358-D9A2DF2E8767}"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textboxe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Inhaltsplatzhalter 2"/>
          <p:cNvSpPr>
            <a:spLocks noGrp="1"/>
          </p:cNvSpPr>
          <p:nvPr>
            <p:ph sz="half" idx="1"/>
          </p:nvPr>
        </p:nvSpPr>
        <p:spPr>
          <a:xfrm>
            <a:off x="457200" y="2014538"/>
            <a:ext cx="2880000" cy="4462462"/>
          </a:xfrm>
        </p:spPr>
        <p:txBody>
          <a:bodyPr/>
          <a:lstStyle>
            <a:lvl1pPr>
              <a:defRPr sz="1800"/>
            </a:lvl1pPr>
            <a:lvl2pPr>
              <a:defRPr sz="18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4" name="Inhaltsplatzhalter 3"/>
          <p:cNvSpPr>
            <a:spLocks noGrp="1"/>
          </p:cNvSpPr>
          <p:nvPr>
            <p:ph sz="half" idx="2"/>
          </p:nvPr>
        </p:nvSpPr>
        <p:spPr>
          <a:xfrm>
            <a:off x="3824013" y="2014538"/>
            <a:ext cx="2880000" cy="4462462"/>
          </a:xfrm>
        </p:spPr>
        <p:txBody>
          <a:bodyPr/>
          <a:lstStyle>
            <a:lvl1pPr>
              <a:defRPr sz="1800"/>
            </a:lvl1pPr>
            <a:lvl2pPr>
              <a:defRPr sz="18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C3BE5B6C-5CB1-4DCB-A8C0-10062853125C}"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wo textboxes over whole si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8" name="Inhaltsplatzhalter 3"/>
          <p:cNvSpPr>
            <a:spLocks noGrp="1"/>
          </p:cNvSpPr>
          <p:nvPr>
            <p:ph sz="half" idx="2"/>
          </p:nvPr>
        </p:nvSpPr>
        <p:spPr>
          <a:xfrm>
            <a:off x="458787" y="2016125"/>
            <a:ext cx="3600000" cy="4464049"/>
          </a:xfrm>
        </p:spPr>
        <p:txBody>
          <a:bodyPr/>
          <a:lstStyle>
            <a:lvl1pPr>
              <a:defRPr sz="1800"/>
            </a:lvl1pPr>
            <a:lvl2pPr>
              <a:defRPr sz="18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0" name="Inhaltsplatzhalter 5"/>
          <p:cNvSpPr>
            <a:spLocks noGrp="1"/>
          </p:cNvSpPr>
          <p:nvPr>
            <p:ph sz="quarter" idx="4"/>
          </p:nvPr>
        </p:nvSpPr>
        <p:spPr>
          <a:xfrm>
            <a:off x="4572450" y="2016125"/>
            <a:ext cx="3600000" cy="4464049"/>
          </a:xfrm>
        </p:spPr>
        <p:txBody>
          <a:bodyPr/>
          <a:lstStyle>
            <a:lvl1pPr>
              <a:defRPr sz="1800"/>
            </a:lvl1pPr>
            <a:lvl2pPr>
              <a:defRPr sz="18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581B00D4-FE45-4155-95BA-C04C77981293}"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textboxes over whole site two subheadline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7" name="Textplatzhalter 2"/>
          <p:cNvSpPr>
            <a:spLocks noGrp="1"/>
          </p:cNvSpPr>
          <p:nvPr>
            <p:ph type="body" idx="1"/>
          </p:nvPr>
        </p:nvSpPr>
        <p:spPr>
          <a:xfrm>
            <a:off x="457200" y="2016125"/>
            <a:ext cx="3600000" cy="639762"/>
          </a:xfrm>
        </p:spPr>
        <p:txBody>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Inhaltsplatzhalter 3"/>
          <p:cNvSpPr>
            <a:spLocks noGrp="1"/>
          </p:cNvSpPr>
          <p:nvPr>
            <p:ph sz="half" idx="2"/>
          </p:nvPr>
        </p:nvSpPr>
        <p:spPr>
          <a:xfrm>
            <a:off x="457200" y="2655887"/>
            <a:ext cx="3600000" cy="3824288"/>
          </a:xfrm>
        </p:spPr>
        <p:txBody>
          <a:bodyPr/>
          <a:lstStyle>
            <a:lvl1pPr>
              <a:defRPr sz="1800"/>
            </a:lvl1pPr>
            <a:lvl2pPr>
              <a:defRPr sz="18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9" name="Textplatzhalter 4"/>
          <p:cNvSpPr>
            <a:spLocks noGrp="1"/>
          </p:cNvSpPr>
          <p:nvPr>
            <p:ph type="body" sz="quarter" idx="3"/>
          </p:nvPr>
        </p:nvSpPr>
        <p:spPr>
          <a:xfrm>
            <a:off x="4572450" y="2016125"/>
            <a:ext cx="3600000" cy="639762"/>
          </a:xfrm>
        </p:spPr>
        <p:txBody>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Inhaltsplatzhalter 5"/>
          <p:cNvSpPr>
            <a:spLocks noGrp="1"/>
          </p:cNvSpPr>
          <p:nvPr>
            <p:ph sz="quarter" idx="4"/>
          </p:nvPr>
        </p:nvSpPr>
        <p:spPr>
          <a:xfrm>
            <a:off x="4572450" y="2655887"/>
            <a:ext cx="3600000" cy="3824288"/>
          </a:xfrm>
        </p:spPr>
        <p:txBody>
          <a:bodyPr/>
          <a:lstStyle>
            <a:lvl1pPr>
              <a:defRPr sz="1800"/>
            </a:lvl1pPr>
            <a:lvl2pPr>
              <a:defRPr sz="18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1" name="Rectangle 5"/>
          <p:cNvSpPr>
            <a:spLocks noGrp="1" noChangeArrowheads="1"/>
          </p:cNvSpPr>
          <p:nvPr>
            <p:ph type="ftr" sz="quarter" idx="10"/>
          </p:nvPr>
        </p:nvSpPr>
        <p:spPr>
          <a:ln/>
        </p:spPr>
        <p:txBody>
          <a:bodyPr/>
          <a:lstStyle>
            <a:lvl1pPr>
              <a:defRPr/>
            </a:lvl1pPr>
          </a:lstStyle>
          <a:p>
            <a:pPr>
              <a:defRPr/>
            </a:pPr>
            <a:endParaRPr lang="en-US"/>
          </a:p>
        </p:txBody>
      </p:sp>
      <p:sp>
        <p:nvSpPr>
          <p:cNvPr id="12" name="Rectangle 6"/>
          <p:cNvSpPr>
            <a:spLocks noGrp="1" noChangeArrowheads="1"/>
          </p:cNvSpPr>
          <p:nvPr>
            <p:ph type="sldNum" sz="quarter" idx="11"/>
          </p:nvPr>
        </p:nvSpPr>
        <p:spPr>
          <a:ln/>
        </p:spPr>
        <p:txBody>
          <a:bodyPr/>
          <a:lstStyle>
            <a:lvl1pPr>
              <a:defRPr/>
            </a:lvl1pPr>
          </a:lstStyle>
          <a:p>
            <a:pPr>
              <a:defRPr/>
            </a:pPr>
            <a:fld id="{996347BF-C8D1-4DEE-81DC-E74C0610FAA9}"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only titl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3" name="Rectangle 5"/>
          <p:cNvSpPr>
            <a:spLocks noGrp="1" noChangeArrowheads="1"/>
          </p:cNvSpPr>
          <p:nvPr>
            <p:ph type="ftr" sz="quarter" idx="10"/>
          </p:nvPr>
        </p:nvSpPr>
        <p:spPr>
          <a:ln/>
        </p:spPr>
        <p:txBody>
          <a:bodyPr/>
          <a:lstStyle>
            <a:lvl1pPr>
              <a:defRPr/>
            </a:lvl1pPr>
          </a:lstStyle>
          <a:p>
            <a:pPr>
              <a:defRPr/>
            </a:pPr>
            <a:endParaRPr lang="en-US"/>
          </a:p>
        </p:txBody>
      </p:sp>
      <p:sp>
        <p:nvSpPr>
          <p:cNvPr id="4" name="Rectangle 6"/>
          <p:cNvSpPr>
            <a:spLocks noGrp="1" noChangeArrowheads="1"/>
          </p:cNvSpPr>
          <p:nvPr>
            <p:ph type="sldNum" sz="quarter" idx="11"/>
          </p:nvPr>
        </p:nvSpPr>
        <p:spPr>
          <a:ln/>
        </p:spPr>
        <p:txBody>
          <a:bodyPr/>
          <a:lstStyle>
            <a:lvl1pPr>
              <a:defRPr/>
            </a:lvl1pPr>
          </a:lstStyle>
          <a:p>
            <a:pPr>
              <a:defRPr/>
            </a:pPr>
            <a:fld id="{FFD3D7B2-6F48-4BC6-9F87-9ECC79885E95}" type="slidenum">
              <a:rPr lang="en-GB"/>
              <a:pPr>
                <a:defRPr/>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 title and textbox-actiontitl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dirty="0"/>
          </a:p>
        </p:txBody>
      </p:sp>
      <p:sp>
        <p:nvSpPr>
          <p:cNvPr id="5" name="Textplatzhalter 2"/>
          <p:cNvSpPr>
            <a:spLocks noGrp="1"/>
          </p:cNvSpPr>
          <p:nvPr>
            <p:ph type="body" idx="1"/>
          </p:nvPr>
        </p:nvSpPr>
        <p:spPr>
          <a:xfrm>
            <a:off x="457199" y="2016125"/>
            <a:ext cx="7707313" cy="639762"/>
          </a:xfrm>
        </p:spPr>
        <p:txBody>
          <a:bodyPr/>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Textplatzhalter 6"/>
          <p:cNvSpPr>
            <a:spLocks noGrp="1"/>
          </p:cNvSpPr>
          <p:nvPr>
            <p:ph type="body" sz="quarter" idx="12"/>
          </p:nvPr>
        </p:nvSpPr>
        <p:spPr>
          <a:xfrm>
            <a:off x="455613" y="2713038"/>
            <a:ext cx="2448000" cy="538162"/>
          </a:xfrm>
          <a:solidFill>
            <a:schemeClr val="accent1">
              <a:lumMod val="75000"/>
              <a:alpha val="80000"/>
            </a:schemeClr>
          </a:solidFill>
        </p:spPr>
        <p:txBody>
          <a:bodyPr lIns="54000" tIns="54000" rIns="54000" bIns="54000" anchor="ctr"/>
          <a:lstStyle>
            <a:lvl1pPr marL="0" indent="0">
              <a:lnSpc>
                <a:spcPts val="1400"/>
              </a:lnSpc>
              <a:spcBef>
                <a:spcPts val="0"/>
              </a:spcBef>
              <a:spcAft>
                <a:spcPts val="0"/>
              </a:spcAft>
              <a:defRPr sz="1400" b="1">
                <a:solidFill>
                  <a:schemeClr val="bg1"/>
                </a:solidFill>
              </a:defRPr>
            </a:lvl1pPr>
          </a:lstStyle>
          <a:p>
            <a:pPr lvl="0"/>
            <a:r>
              <a:rPr lang="en-US" smtClean="0"/>
              <a:t>Click to edit Master text styles</a:t>
            </a:r>
          </a:p>
        </p:txBody>
      </p:sp>
      <p:sp>
        <p:nvSpPr>
          <p:cNvPr id="13" name="Textplatzhalter 12"/>
          <p:cNvSpPr>
            <a:spLocks noGrp="1"/>
          </p:cNvSpPr>
          <p:nvPr>
            <p:ph type="body" sz="quarter" idx="13"/>
          </p:nvPr>
        </p:nvSpPr>
        <p:spPr>
          <a:xfrm>
            <a:off x="457200" y="3319574"/>
            <a:ext cx="2448000" cy="2554064"/>
          </a:xfrm>
          <a:solidFill>
            <a:srgbClr val="C5BCAF">
              <a:alpha val="80000"/>
            </a:srgbClr>
          </a:solidFill>
        </p:spPr>
        <p:txBody>
          <a:bodyPr lIns="54000" tIns="54000" rIns="54000" bIns="54000"/>
          <a:lstStyle>
            <a:lvl1pPr marL="0" indent="0">
              <a:defRPr sz="1400" b="1"/>
            </a:lvl1pPr>
            <a:lvl2pPr>
              <a:defRPr sz="1400" b="1"/>
            </a:lvl2pPr>
            <a:lvl3pPr>
              <a:defRPr sz="1100" b="1"/>
            </a:lvl3pPr>
            <a:lvl4pPr>
              <a:defRPr sz="1100" b="1"/>
            </a:lvl4pPr>
            <a:lvl5pPr>
              <a:defRPr sz="1100" b="1"/>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4" name="Textplatzhalter 6"/>
          <p:cNvSpPr>
            <a:spLocks noGrp="1"/>
          </p:cNvSpPr>
          <p:nvPr>
            <p:ph type="body" sz="quarter" idx="14"/>
          </p:nvPr>
        </p:nvSpPr>
        <p:spPr>
          <a:xfrm>
            <a:off x="455613" y="5942013"/>
            <a:ext cx="2448000" cy="538162"/>
          </a:xfrm>
          <a:solidFill>
            <a:srgbClr val="002680"/>
          </a:solidFill>
        </p:spPr>
        <p:txBody>
          <a:bodyPr lIns="36000" tIns="36000" rIns="36000" bIns="36000" anchor="ctr"/>
          <a:lstStyle>
            <a:lvl1pPr algn="ctr">
              <a:lnSpc>
                <a:spcPts val="1400"/>
              </a:lnSpc>
              <a:spcBef>
                <a:spcPts val="0"/>
              </a:spcBef>
              <a:spcAft>
                <a:spcPts val="0"/>
              </a:spcAft>
              <a:defRPr sz="1400" b="1">
                <a:solidFill>
                  <a:schemeClr val="bg1"/>
                </a:solidFill>
              </a:defRPr>
            </a:lvl1pPr>
          </a:lstStyle>
          <a:p>
            <a:pPr lvl="0"/>
            <a:r>
              <a:rPr lang="en-US" smtClean="0"/>
              <a:t>Click to edit Master text styles</a:t>
            </a:r>
          </a:p>
        </p:txBody>
      </p:sp>
      <p:sp>
        <p:nvSpPr>
          <p:cNvPr id="15" name="Textplatzhalter 6"/>
          <p:cNvSpPr>
            <a:spLocks noGrp="1"/>
          </p:cNvSpPr>
          <p:nvPr>
            <p:ph type="body" sz="quarter" idx="15"/>
          </p:nvPr>
        </p:nvSpPr>
        <p:spPr>
          <a:xfrm>
            <a:off x="3085269" y="2713038"/>
            <a:ext cx="2448000" cy="538162"/>
          </a:xfrm>
          <a:solidFill>
            <a:schemeClr val="accent1">
              <a:lumMod val="75000"/>
              <a:alpha val="80000"/>
            </a:schemeClr>
          </a:solidFill>
        </p:spPr>
        <p:txBody>
          <a:bodyPr lIns="54000" tIns="54000" rIns="54000" bIns="54000" anchor="ctr"/>
          <a:lstStyle>
            <a:lvl1pPr marL="0" indent="0">
              <a:lnSpc>
                <a:spcPts val="1400"/>
              </a:lnSpc>
              <a:spcBef>
                <a:spcPts val="0"/>
              </a:spcBef>
              <a:spcAft>
                <a:spcPts val="0"/>
              </a:spcAft>
              <a:defRPr sz="1400" b="1">
                <a:solidFill>
                  <a:schemeClr val="bg1"/>
                </a:solidFill>
              </a:defRPr>
            </a:lvl1pPr>
          </a:lstStyle>
          <a:p>
            <a:pPr lvl="0"/>
            <a:r>
              <a:rPr lang="en-US" smtClean="0"/>
              <a:t>Click to edit Master text styles</a:t>
            </a:r>
          </a:p>
        </p:txBody>
      </p:sp>
      <p:sp>
        <p:nvSpPr>
          <p:cNvPr id="16" name="Textplatzhalter 12"/>
          <p:cNvSpPr>
            <a:spLocks noGrp="1"/>
          </p:cNvSpPr>
          <p:nvPr>
            <p:ph type="body" sz="quarter" idx="16"/>
          </p:nvPr>
        </p:nvSpPr>
        <p:spPr>
          <a:xfrm>
            <a:off x="3086856" y="3319574"/>
            <a:ext cx="2448000" cy="2554064"/>
          </a:xfrm>
          <a:solidFill>
            <a:srgbClr val="C5BCAF">
              <a:alpha val="80000"/>
            </a:srgbClr>
          </a:solidFill>
        </p:spPr>
        <p:txBody>
          <a:bodyPr lIns="54000" tIns="54000" rIns="54000" bIns="54000"/>
          <a:lstStyle>
            <a:lvl1pPr marL="0" indent="0">
              <a:defRPr sz="1400" b="1"/>
            </a:lvl1pPr>
            <a:lvl2pPr>
              <a:defRPr sz="1400" b="1"/>
            </a:lvl2pPr>
            <a:lvl3pPr>
              <a:defRPr sz="1100" b="1"/>
            </a:lvl3pPr>
            <a:lvl4pPr>
              <a:defRPr sz="1100" b="1"/>
            </a:lvl4pPr>
            <a:lvl5pPr>
              <a:defRPr sz="1100" b="1"/>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7" name="Textplatzhalter 6"/>
          <p:cNvSpPr>
            <a:spLocks noGrp="1"/>
          </p:cNvSpPr>
          <p:nvPr>
            <p:ph type="body" sz="quarter" idx="17"/>
          </p:nvPr>
        </p:nvSpPr>
        <p:spPr>
          <a:xfrm>
            <a:off x="3085269" y="5942013"/>
            <a:ext cx="2448000" cy="538162"/>
          </a:xfrm>
          <a:solidFill>
            <a:srgbClr val="002680"/>
          </a:solidFill>
        </p:spPr>
        <p:txBody>
          <a:bodyPr lIns="36000" tIns="36000" rIns="36000" bIns="36000" anchor="ctr"/>
          <a:lstStyle>
            <a:lvl1pPr algn="ctr">
              <a:lnSpc>
                <a:spcPts val="1400"/>
              </a:lnSpc>
              <a:spcBef>
                <a:spcPts val="0"/>
              </a:spcBef>
              <a:spcAft>
                <a:spcPts val="0"/>
              </a:spcAft>
              <a:defRPr sz="1400" b="1">
                <a:solidFill>
                  <a:schemeClr val="bg1"/>
                </a:solidFill>
              </a:defRPr>
            </a:lvl1pPr>
          </a:lstStyle>
          <a:p>
            <a:pPr lvl="0"/>
            <a:r>
              <a:rPr lang="en-US" smtClean="0"/>
              <a:t>Click to edit Master text styles</a:t>
            </a:r>
          </a:p>
        </p:txBody>
      </p:sp>
      <p:sp>
        <p:nvSpPr>
          <p:cNvPr id="18" name="Textplatzhalter 6"/>
          <p:cNvSpPr>
            <a:spLocks noGrp="1"/>
          </p:cNvSpPr>
          <p:nvPr>
            <p:ph type="body" sz="quarter" idx="18"/>
          </p:nvPr>
        </p:nvSpPr>
        <p:spPr>
          <a:xfrm>
            <a:off x="5714925" y="2713038"/>
            <a:ext cx="2448000" cy="538162"/>
          </a:xfrm>
          <a:solidFill>
            <a:schemeClr val="accent1">
              <a:lumMod val="75000"/>
              <a:alpha val="80000"/>
            </a:schemeClr>
          </a:solidFill>
        </p:spPr>
        <p:txBody>
          <a:bodyPr lIns="54000" tIns="54000" rIns="54000" bIns="54000" anchor="ctr"/>
          <a:lstStyle>
            <a:lvl1pPr marL="0" indent="0">
              <a:lnSpc>
                <a:spcPts val="1400"/>
              </a:lnSpc>
              <a:spcBef>
                <a:spcPts val="0"/>
              </a:spcBef>
              <a:spcAft>
                <a:spcPts val="0"/>
              </a:spcAft>
              <a:defRPr sz="1400" b="1">
                <a:solidFill>
                  <a:schemeClr val="bg1"/>
                </a:solidFill>
              </a:defRPr>
            </a:lvl1pPr>
          </a:lstStyle>
          <a:p>
            <a:pPr lvl="0"/>
            <a:r>
              <a:rPr lang="en-US" smtClean="0"/>
              <a:t>Click to edit Master text styles</a:t>
            </a:r>
          </a:p>
        </p:txBody>
      </p:sp>
      <p:sp>
        <p:nvSpPr>
          <p:cNvPr id="19" name="Textplatzhalter 12"/>
          <p:cNvSpPr>
            <a:spLocks noGrp="1"/>
          </p:cNvSpPr>
          <p:nvPr>
            <p:ph type="body" sz="quarter" idx="19"/>
          </p:nvPr>
        </p:nvSpPr>
        <p:spPr>
          <a:xfrm>
            <a:off x="5716512" y="3319574"/>
            <a:ext cx="2448000" cy="2554064"/>
          </a:xfrm>
          <a:solidFill>
            <a:srgbClr val="C5BCAF">
              <a:alpha val="80000"/>
            </a:srgbClr>
          </a:solidFill>
        </p:spPr>
        <p:txBody>
          <a:bodyPr lIns="54000" tIns="54000" rIns="54000" bIns="54000"/>
          <a:lstStyle>
            <a:lvl1pPr>
              <a:defRPr sz="1400" b="1"/>
            </a:lvl1pPr>
            <a:lvl2pPr>
              <a:defRPr sz="1400" b="1"/>
            </a:lvl2pPr>
            <a:lvl3pPr>
              <a:defRPr sz="1100" b="1"/>
            </a:lvl3pPr>
            <a:lvl4pPr>
              <a:defRPr sz="1100" b="1"/>
            </a:lvl4pPr>
            <a:lvl5pPr>
              <a:defRPr sz="1100" b="1"/>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20" name="Textplatzhalter 6"/>
          <p:cNvSpPr>
            <a:spLocks noGrp="1"/>
          </p:cNvSpPr>
          <p:nvPr>
            <p:ph type="body" sz="quarter" idx="20"/>
          </p:nvPr>
        </p:nvSpPr>
        <p:spPr>
          <a:xfrm>
            <a:off x="5714925" y="5942013"/>
            <a:ext cx="2448000" cy="538162"/>
          </a:xfrm>
          <a:solidFill>
            <a:srgbClr val="002680"/>
          </a:solidFill>
        </p:spPr>
        <p:txBody>
          <a:bodyPr lIns="36000" tIns="36000" rIns="36000" bIns="36000" anchor="ctr"/>
          <a:lstStyle>
            <a:lvl1pPr algn="ctr">
              <a:lnSpc>
                <a:spcPts val="1400"/>
              </a:lnSpc>
              <a:spcBef>
                <a:spcPts val="0"/>
              </a:spcBef>
              <a:spcAft>
                <a:spcPts val="0"/>
              </a:spcAft>
              <a:defRPr sz="1400" b="1">
                <a:solidFill>
                  <a:schemeClr val="bg1"/>
                </a:solidFill>
              </a:defRPr>
            </a:lvl1pPr>
          </a:lstStyle>
          <a:p>
            <a:pPr lvl="0"/>
            <a:r>
              <a:rPr lang="en-US" smtClean="0"/>
              <a:t>Click to edit Master text styles</a:t>
            </a:r>
          </a:p>
        </p:txBody>
      </p:sp>
      <p:sp>
        <p:nvSpPr>
          <p:cNvPr id="21" name="Rectangle 5"/>
          <p:cNvSpPr>
            <a:spLocks noGrp="1" noChangeArrowheads="1"/>
          </p:cNvSpPr>
          <p:nvPr>
            <p:ph type="ftr" sz="quarter" idx="21"/>
          </p:nvPr>
        </p:nvSpPr>
        <p:spPr>
          <a:ln/>
        </p:spPr>
        <p:txBody>
          <a:bodyPr/>
          <a:lstStyle>
            <a:lvl1pPr>
              <a:defRPr/>
            </a:lvl1pPr>
          </a:lstStyle>
          <a:p>
            <a:pPr>
              <a:defRPr/>
            </a:pPr>
            <a:endParaRPr lang="en-US"/>
          </a:p>
        </p:txBody>
      </p:sp>
      <p:sp>
        <p:nvSpPr>
          <p:cNvPr id="22" name="Rectangle 6"/>
          <p:cNvSpPr>
            <a:spLocks noGrp="1" noChangeArrowheads="1"/>
          </p:cNvSpPr>
          <p:nvPr>
            <p:ph type="sldNum" sz="quarter" idx="22"/>
          </p:nvPr>
        </p:nvSpPr>
        <p:spPr>
          <a:ln/>
        </p:spPr>
        <p:txBody>
          <a:bodyPr/>
          <a:lstStyle>
            <a:lvl1pPr>
              <a:defRPr/>
            </a:lvl1pPr>
          </a:lstStyle>
          <a:p>
            <a:pPr>
              <a:defRPr/>
            </a:pPr>
            <a:fld id="{C577B8B4-C184-4497-8294-7E23AF35DE21}" type="slidenum">
              <a:rPr lang="en-GB"/>
              <a:pPr>
                <a:defRPr/>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title and pictur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5" name="Bildplatzhalter 2"/>
          <p:cNvSpPr>
            <a:spLocks noGrp="1"/>
          </p:cNvSpPr>
          <p:nvPr>
            <p:ph type="pic" idx="1"/>
          </p:nvPr>
        </p:nvSpPr>
        <p:spPr>
          <a:xfrm>
            <a:off x="458787" y="2016125"/>
            <a:ext cx="7705726" cy="44640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de-DE" noProof="0" smtClean="0"/>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CD012E0B-5D5B-4227-9FB4-D54C7390F262}" type="slidenum">
              <a:rPr lang="en-GB"/>
              <a:pPr>
                <a:defRPr/>
              </a:pPr>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two textboxes over whole site two subheadline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7" name="Textplatzhalter 2"/>
          <p:cNvSpPr>
            <a:spLocks noGrp="1"/>
          </p:cNvSpPr>
          <p:nvPr>
            <p:ph type="body" idx="1"/>
          </p:nvPr>
        </p:nvSpPr>
        <p:spPr>
          <a:xfrm>
            <a:off x="457200" y="2016125"/>
            <a:ext cx="3600000" cy="639762"/>
          </a:xfrm>
        </p:spPr>
        <p:txBody>
          <a:bodyPr/>
          <a:lstStyle>
            <a:lvl1pPr marL="0" indent="0">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9" name="Textplatzhalter 4"/>
          <p:cNvSpPr>
            <a:spLocks noGrp="1"/>
          </p:cNvSpPr>
          <p:nvPr>
            <p:ph type="body" sz="quarter" idx="3"/>
          </p:nvPr>
        </p:nvSpPr>
        <p:spPr>
          <a:xfrm>
            <a:off x="4572450" y="2016125"/>
            <a:ext cx="3600000" cy="639762"/>
          </a:xfrm>
        </p:spPr>
        <p:txBody>
          <a:bodyPr/>
          <a:lstStyle>
            <a:lvl1pPr marL="0" indent="0">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Inhaltsplatzhalter 5"/>
          <p:cNvSpPr>
            <a:spLocks noGrp="1"/>
          </p:cNvSpPr>
          <p:nvPr>
            <p:ph sz="quarter" idx="4"/>
          </p:nvPr>
        </p:nvSpPr>
        <p:spPr>
          <a:xfrm>
            <a:off x="4572450" y="2655887"/>
            <a:ext cx="3600000" cy="3824288"/>
          </a:xfrm>
        </p:spPr>
        <p:txBody>
          <a:bodyPr/>
          <a:lstStyle>
            <a:lvl1pPr marL="0" indent="0">
              <a:defRPr sz="1800"/>
            </a:lvl1pPr>
            <a:lvl2pPr>
              <a:defRPr sz="18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a:p>
        </p:txBody>
      </p:sp>
      <p:sp>
        <p:nvSpPr>
          <p:cNvPr id="13" name="Bildplatzhalter 11"/>
          <p:cNvSpPr>
            <a:spLocks noGrp="1"/>
          </p:cNvSpPr>
          <p:nvPr>
            <p:ph type="pic" sz="quarter" idx="12"/>
          </p:nvPr>
        </p:nvSpPr>
        <p:spPr>
          <a:xfrm>
            <a:off x="457200" y="2719388"/>
            <a:ext cx="3600000" cy="3760787"/>
          </a:xfrm>
        </p:spPr>
        <p:txBody>
          <a:bodyPr/>
          <a:lstStyle/>
          <a:p>
            <a:pPr lvl="0"/>
            <a:r>
              <a:rPr lang="en-US" noProof="0" smtClean="0"/>
              <a:t>Click icon to add picture</a:t>
            </a:r>
            <a:endParaRPr lang="de-DE" noProof="0"/>
          </a:p>
        </p:txBody>
      </p:sp>
      <p:sp>
        <p:nvSpPr>
          <p:cNvPr id="8" name="Rectangle 5"/>
          <p:cNvSpPr>
            <a:spLocks noGrp="1" noChangeArrowheads="1"/>
          </p:cNvSpPr>
          <p:nvPr>
            <p:ph type="ftr" sz="quarter" idx="13"/>
          </p:nvPr>
        </p:nvSpPr>
        <p:spPr>
          <a:ln/>
        </p:spPr>
        <p:txBody>
          <a:bodyPr/>
          <a:lstStyle>
            <a:lvl1pPr>
              <a:defRPr/>
            </a:lvl1pPr>
          </a:lstStyle>
          <a:p>
            <a:pPr>
              <a:defRPr/>
            </a:pPr>
            <a:endParaRPr lang="en-US"/>
          </a:p>
        </p:txBody>
      </p:sp>
      <p:sp>
        <p:nvSpPr>
          <p:cNvPr id="11" name="Rectangle 6"/>
          <p:cNvSpPr>
            <a:spLocks noGrp="1" noChangeArrowheads="1"/>
          </p:cNvSpPr>
          <p:nvPr>
            <p:ph type="sldNum" sz="quarter" idx="14"/>
          </p:nvPr>
        </p:nvSpPr>
        <p:spPr>
          <a:ln/>
        </p:spPr>
        <p:txBody>
          <a:bodyPr/>
          <a:lstStyle>
            <a:lvl1pPr>
              <a:defRPr/>
            </a:lvl1pPr>
          </a:lstStyle>
          <a:p>
            <a:pPr>
              <a:defRPr/>
            </a:pPr>
            <a:fld id="{F5C41D29-B320-40AF-A373-70E4E1333F29}" type="slidenum">
              <a:rPr lang="en-GB"/>
              <a:pPr>
                <a:defRPr/>
              </a:pPr>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p>
        </p:txBody>
      </p:sp>
      <p:sp>
        <p:nvSpPr>
          <p:cNvPr id="3" name="Rectangle 6"/>
          <p:cNvSpPr>
            <a:spLocks noGrp="1" noChangeArrowheads="1"/>
          </p:cNvSpPr>
          <p:nvPr>
            <p:ph type="sldNum" sz="quarter" idx="11"/>
          </p:nvPr>
        </p:nvSpPr>
        <p:spPr>
          <a:ln/>
        </p:spPr>
        <p:txBody>
          <a:bodyPr/>
          <a:lstStyle>
            <a:lvl1pPr>
              <a:defRPr/>
            </a:lvl1pPr>
          </a:lstStyle>
          <a:p>
            <a:pPr>
              <a:defRPr/>
            </a:pPr>
            <a:fld id="{A0168E7C-1623-4FAD-8E96-A7E1C08FFA3C}" type="slidenum">
              <a:rPr lang="en-GB"/>
              <a:pPr>
                <a:defRPr/>
              </a:pPr>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Actiontitle and SmartAr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DE"/>
          </a:p>
        </p:txBody>
      </p:sp>
      <p:sp>
        <p:nvSpPr>
          <p:cNvPr id="7" name="Textplatzhalter 2"/>
          <p:cNvSpPr>
            <a:spLocks noGrp="1"/>
          </p:cNvSpPr>
          <p:nvPr>
            <p:ph type="body" idx="1"/>
          </p:nvPr>
        </p:nvSpPr>
        <p:spPr>
          <a:xfrm>
            <a:off x="457199" y="2016125"/>
            <a:ext cx="7707313" cy="639762"/>
          </a:xfrm>
        </p:spPr>
        <p:txBody>
          <a:bodyPr/>
          <a:lstStyle>
            <a:lvl1pPr marL="0" indent="0">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9" name="SmartArt-Platzhalter 8"/>
          <p:cNvSpPr>
            <a:spLocks noGrp="1"/>
          </p:cNvSpPr>
          <p:nvPr>
            <p:ph type="dgm" sz="quarter" idx="12"/>
          </p:nvPr>
        </p:nvSpPr>
        <p:spPr>
          <a:xfrm>
            <a:off x="455613" y="2713038"/>
            <a:ext cx="7708899" cy="3767137"/>
          </a:xfrm>
        </p:spPr>
        <p:txBody>
          <a:bodyPr/>
          <a:lstStyle/>
          <a:p>
            <a:pPr lvl="0"/>
            <a:r>
              <a:rPr lang="en-US" noProof="0" smtClean="0"/>
              <a:t>Click icon to add SmartArt graphic</a:t>
            </a:r>
            <a:endParaRPr lang="de-DE" noProof="0"/>
          </a:p>
        </p:txBody>
      </p:sp>
      <p:sp>
        <p:nvSpPr>
          <p:cNvPr id="5" name="Rectangle 5"/>
          <p:cNvSpPr>
            <a:spLocks noGrp="1" noChangeArrowheads="1"/>
          </p:cNvSpPr>
          <p:nvPr>
            <p:ph type="ftr" sz="quarter" idx="13"/>
          </p:nvPr>
        </p:nvSpPr>
        <p:spPr>
          <a:ln/>
        </p:spPr>
        <p:txBody>
          <a:bodyPr/>
          <a:lstStyle>
            <a:lvl1pPr>
              <a:defRPr/>
            </a:lvl1pPr>
          </a:lstStyle>
          <a:p>
            <a:pPr>
              <a:defRPr/>
            </a:pPr>
            <a:endParaRPr lang="en-US"/>
          </a:p>
        </p:txBody>
      </p:sp>
      <p:sp>
        <p:nvSpPr>
          <p:cNvPr id="6" name="Rectangle 6"/>
          <p:cNvSpPr>
            <a:spLocks noGrp="1" noChangeArrowheads="1"/>
          </p:cNvSpPr>
          <p:nvPr>
            <p:ph type="sldNum" sz="quarter" idx="14"/>
          </p:nvPr>
        </p:nvSpPr>
        <p:spPr>
          <a:ln/>
        </p:spPr>
        <p:txBody>
          <a:bodyPr/>
          <a:lstStyle>
            <a:lvl1pPr>
              <a:defRPr/>
            </a:lvl1pPr>
          </a:lstStyle>
          <a:p>
            <a:pPr>
              <a:defRPr/>
            </a:pPr>
            <a:fld id="{EAEC13B3-0BAC-40F0-AC8A-1282A4AA372E}" type="slidenum">
              <a:rPr lang="en-GB"/>
              <a:pPr>
                <a:defRPr/>
              </a:pPr>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el 1"/>
          <p:cNvSpPr>
            <a:spLocks noGrp="1"/>
          </p:cNvSpPr>
          <p:nvPr>
            <p:ph type="title"/>
          </p:nvPr>
        </p:nvSpPr>
        <p:spPr>
          <a:xfrm>
            <a:off x="457200" y="1033463"/>
            <a:ext cx="7715250" cy="776287"/>
          </a:xfrm>
        </p:spPr>
        <p:txBody>
          <a:bodyPr/>
          <a:lstStyle/>
          <a:p>
            <a:r>
              <a:rPr lang="en-US" smtClean="0"/>
              <a:t>Click to edit Master title style</a:t>
            </a:r>
            <a:endParaRPr lang="de-DE" dirty="0"/>
          </a:p>
        </p:txBody>
      </p:sp>
      <p:sp>
        <p:nvSpPr>
          <p:cNvPr id="3" name="Tabellenplatzhalter 2"/>
          <p:cNvSpPr>
            <a:spLocks noGrp="1"/>
          </p:cNvSpPr>
          <p:nvPr>
            <p:ph type="tbl" idx="1"/>
          </p:nvPr>
        </p:nvSpPr>
        <p:spPr>
          <a:xfrm>
            <a:off x="457200" y="2014538"/>
            <a:ext cx="7715250" cy="4462462"/>
          </a:xfrm>
        </p:spPr>
        <p:txBody>
          <a:bodyPr/>
          <a:lstStyle/>
          <a:p>
            <a:pPr lvl="0"/>
            <a:r>
              <a:rPr lang="en-US" noProof="0" smtClean="0"/>
              <a:t>Click icon to add table</a:t>
            </a:r>
            <a:endParaRPr lang="de-DE" noProof="0"/>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AAE45BE7-FAA2-47F7-8AF0-6AB6E5182292}" type="slidenum">
              <a:rPr lang="en-GB"/>
              <a:pPr>
                <a:defRPr/>
              </a:pPr>
              <a:t>‹#›</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2" name="Titel 1"/>
          <p:cNvSpPr>
            <a:spLocks noGrp="1"/>
          </p:cNvSpPr>
          <p:nvPr>
            <p:ph type="title"/>
          </p:nvPr>
        </p:nvSpPr>
        <p:spPr>
          <a:xfrm>
            <a:off x="457200" y="1033463"/>
            <a:ext cx="7715250" cy="776287"/>
          </a:xfrm>
        </p:spPr>
        <p:txBody>
          <a:bodyPr/>
          <a:lstStyle/>
          <a:p>
            <a:r>
              <a:rPr lang="en-US" smtClean="0"/>
              <a:t>Click to edit Master title style</a:t>
            </a:r>
            <a:endParaRPr lang="de-DE" dirty="0"/>
          </a:p>
        </p:txBody>
      </p:sp>
      <p:sp>
        <p:nvSpPr>
          <p:cNvPr id="3" name="Diagrammplatzhalter 2"/>
          <p:cNvSpPr>
            <a:spLocks noGrp="1"/>
          </p:cNvSpPr>
          <p:nvPr>
            <p:ph type="chart" idx="1"/>
          </p:nvPr>
        </p:nvSpPr>
        <p:spPr>
          <a:xfrm>
            <a:off x="457200" y="2713038"/>
            <a:ext cx="7715250" cy="3763962"/>
          </a:xfrm>
        </p:spPr>
        <p:txBody>
          <a:bodyPr/>
          <a:lstStyle/>
          <a:p>
            <a:pPr lvl="0"/>
            <a:r>
              <a:rPr lang="en-US" noProof="0" smtClean="0"/>
              <a:t>Click icon to add chart</a:t>
            </a:r>
            <a:endParaRPr lang="de-DE" noProof="0"/>
          </a:p>
        </p:txBody>
      </p:sp>
      <p:sp>
        <p:nvSpPr>
          <p:cNvPr id="7" name="Textplatzhalter 6"/>
          <p:cNvSpPr>
            <a:spLocks noGrp="1"/>
          </p:cNvSpPr>
          <p:nvPr>
            <p:ph type="body" sz="quarter" idx="12"/>
          </p:nvPr>
        </p:nvSpPr>
        <p:spPr>
          <a:xfrm>
            <a:off x="455613" y="2016125"/>
            <a:ext cx="7708900" cy="466725"/>
          </a:xfrm>
        </p:spPr>
        <p:txBody>
          <a:bodyPr/>
          <a:lstStyle>
            <a:lvl1pPr>
              <a:defRPr sz="1400" b="1"/>
            </a:lvl1pPr>
          </a:lstStyle>
          <a:p>
            <a:pPr lvl="0"/>
            <a:r>
              <a:rPr lang="en-US" smtClean="0"/>
              <a:t>Click to edit Master text styles</a:t>
            </a:r>
          </a:p>
        </p:txBody>
      </p:sp>
      <p:sp>
        <p:nvSpPr>
          <p:cNvPr id="9" name="Textplatzhalter 8"/>
          <p:cNvSpPr>
            <a:spLocks noGrp="1"/>
          </p:cNvSpPr>
          <p:nvPr>
            <p:ph type="body" sz="quarter" idx="13"/>
          </p:nvPr>
        </p:nvSpPr>
        <p:spPr>
          <a:xfrm>
            <a:off x="6003925" y="5989955"/>
            <a:ext cx="2160588" cy="487045"/>
          </a:xfrm>
        </p:spPr>
        <p:txBody>
          <a:bodyPr lIns="36000"/>
          <a:lstStyle>
            <a:lvl1pPr>
              <a:defRPr sz="900"/>
            </a:lvl1pPr>
            <a:lvl2pPr>
              <a:defRPr sz="900"/>
            </a:lvl2pPr>
            <a:lvl3pPr>
              <a:defRPr sz="900"/>
            </a:lvl3pPr>
            <a:lvl4pPr>
              <a:defRPr sz="900"/>
            </a:lvl4pPr>
            <a:lvl5pPr>
              <a:defRPr sz="900"/>
            </a:lvl5pPr>
          </a:lstStyle>
          <a:p>
            <a:pPr lvl="0"/>
            <a:r>
              <a:rPr lang="en-US" smtClean="0"/>
              <a:t>Click to edit Master text styles</a:t>
            </a:r>
          </a:p>
        </p:txBody>
      </p:sp>
      <p:sp>
        <p:nvSpPr>
          <p:cNvPr id="6" name="Rectangle 5"/>
          <p:cNvSpPr>
            <a:spLocks noGrp="1" noChangeArrowheads="1"/>
          </p:cNvSpPr>
          <p:nvPr>
            <p:ph type="ftr" sz="quarter" idx="14"/>
          </p:nvPr>
        </p:nvSpPr>
        <p:spPr>
          <a:ln/>
        </p:spPr>
        <p:txBody>
          <a:bodyPr/>
          <a:lstStyle>
            <a:lvl1pPr>
              <a:defRPr/>
            </a:lvl1pPr>
          </a:lstStyle>
          <a:p>
            <a:pPr>
              <a:defRPr/>
            </a:pPr>
            <a:endParaRPr lang="en-US"/>
          </a:p>
        </p:txBody>
      </p:sp>
      <p:sp>
        <p:nvSpPr>
          <p:cNvPr id="8" name="Rectangle 6"/>
          <p:cNvSpPr>
            <a:spLocks noGrp="1" noChangeArrowheads="1"/>
          </p:cNvSpPr>
          <p:nvPr>
            <p:ph type="sldNum" sz="quarter" idx="15"/>
          </p:nvPr>
        </p:nvSpPr>
        <p:spPr>
          <a:ln/>
        </p:spPr>
        <p:txBody>
          <a:bodyPr/>
          <a:lstStyle>
            <a:lvl1pPr>
              <a:defRPr/>
            </a:lvl1pPr>
          </a:lstStyle>
          <a:p>
            <a:pPr>
              <a:defRPr/>
            </a:pPr>
            <a:fld id="{E95F87EA-C14E-46C0-9427-33F9F2A87E4E}"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9218" name="Picture 1"/>
          <p:cNvPicPr>
            <a:picLocks noChangeAspect="1" noChangeArrowheads="1"/>
          </p:cNvPicPr>
          <p:nvPr/>
        </p:nvPicPr>
        <p:blipFill>
          <a:blip r:embed="rId20" cstate="print"/>
          <a:srcRect l="14319" b="17587"/>
          <a:stretch>
            <a:fillRect/>
          </a:stretch>
        </p:blipFill>
        <p:spPr bwMode="auto">
          <a:xfrm>
            <a:off x="0" y="869950"/>
            <a:ext cx="8961438" cy="5988050"/>
          </a:xfrm>
          <a:prstGeom prst="rect">
            <a:avLst/>
          </a:prstGeom>
          <a:noFill/>
          <a:ln w="9525">
            <a:noFill/>
            <a:miter lim="800000"/>
            <a:headEnd/>
            <a:tailEnd/>
          </a:ln>
        </p:spPr>
      </p:pic>
      <p:sp>
        <p:nvSpPr>
          <p:cNvPr id="9219" name="Rectangle 2"/>
          <p:cNvSpPr>
            <a:spLocks noGrp="1" noChangeArrowheads="1"/>
          </p:cNvSpPr>
          <p:nvPr>
            <p:ph type="title"/>
          </p:nvPr>
        </p:nvSpPr>
        <p:spPr bwMode="auto">
          <a:xfrm>
            <a:off x="443553" y="392020"/>
            <a:ext cx="7715250" cy="776287"/>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endParaRPr lang="en-GB" dirty="0" smtClean="0"/>
          </a:p>
        </p:txBody>
      </p:sp>
      <p:sp>
        <p:nvSpPr>
          <p:cNvPr id="9220" name="Rectangle 3"/>
          <p:cNvSpPr>
            <a:spLocks noGrp="1" noChangeArrowheads="1"/>
          </p:cNvSpPr>
          <p:nvPr>
            <p:ph type="body" idx="1"/>
          </p:nvPr>
        </p:nvSpPr>
        <p:spPr bwMode="auto">
          <a:xfrm>
            <a:off x="457200" y="1345798"/>
            <a:ext cx="7715250" cy="4462462"/>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
        <p:nvSpPr>
          <p:cNvPr id="1029" name="Rectangle 5"/>
          <p:cNvSpPr>
            <a:spLocks noGrp="1" noChangeArrowheads="1"/>
          </p:cNvSpPr>
          <p:nvPr>
            <p:ph type="ftr" sz="quarter" idx="3"/>
          </p:nvPr>
        </p:nvSpPr>
        <p:spPr bwMode="auto">
          <a:xfrm>
            <a:off x="674688" y="6588125"/>
            <a:ext cx="6292850" cy="215900"/>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bodyPr>
          <a:lstStyle>
            <a:lvl1pPr>
              <a:defRPr sz="800">
                <a:latin typeface="Arial" pitchFamily="34" charset="0"/>
                <a:cs typeface="Arial" pitchFamily="34" charset="0"/>
              </a:defRPr>
            </a:lvl1pPr>
          </a:lstStyle>
          <a:p>
            <a:pPr>
              <a:defRPr/>
            </a:pPr>
            <a:endParaRPr lang="en-US"/>
          </a:p>
        </p:txBody>
      </p:sp>
      <p:sp>
        <p:nvSpPr>
          <p:cNvPr id="1030" name="Rectangle 6"/>
          <p:cNvSpPr>
            <a:spLocks noGrp="1" noChangeArrowheads="1"/>
          </p:cNvSpPr>
          <p:nvPr>
            <p:ph type="sldNum" sz="quarter" idx="4"/>
          </p:nvPr>
        </p:nvSpPr>
        <p:spPr bwMode="auto">
          <a:xfrm>
            <a:off x="8630622" y="6588125"/>
            <a:ext cx="238125" cy="215900"/>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bodyPr>
          <a:lstStyle>
            <a:lvl1pPr>
              <a:defRPr sz="800">
                <a:latin typeface="Arial" pitchFamily="34" charset="0"/>
                <a:cs typeface="+mn-cs"/>
              </a:defRPr>
            </a:lvl1pPr>
          </a:lstStyle>
          <a:p>
            <a:pPr>
              <a:defRPr/>
            </a:pPr>
            <a:fld id="{8C5FC7CC-5F47-460E-9051-C0C219A59E14}" type="slidenum">
              <a:rPr lang="en-GB"/>
              <a:pPr>
                <a:defRPr/>
              </a:pPr>
              <a:t>‹#›</a:t>
            </a:fld>
            <a:endParaRPr lang="en-GB"/>
          </a:p>
        </p:txBody>
      </p:sp>
      <p:pic>
        <p:nvPicPr>
          <p:cNvPr id="8" name="Picture 51" descr="M_MERCK_MILLIPORE_rgb"/>
          <p:cNvPicPr>
            <a:picLocks noChangeAspect="1" noChangeArrowheads="1"/>
          </p:cNvPicPr>
          <p:nvPr/>
        </p:nvPicPr>
        <p:blipFill>
          <a:blip r:embed="rId21" cstate="print"/>
          <a:srcRect/>
          <a:stretch>
            <a:fillRect/>
          </a:stretch>
        </p:blipFill>
        <p:spPr bwMode="auto">
          <a:xfrm>
            <a:off x="8288293" y="222250"/>
            <a:ext cx="569912" cy="5286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72" r:id="rId5"/>
    <p:sldLayoutId id="2147483969" r:id="rId6"/>
    <p:sldLayoutId id="2147483968" r:id="rId7"/>
    <p:sldLayoutId id="2147483967" r:id="rId8"/>
    <p:sldLayoutId id="2147483966" r:id="rId9"/>
    <p:sldLayoutId id="2147483965" r:id="rId10"/>
    <p:sldLayoutId id="2147483964" r:id="rId11"/>
    <p:sldLayoutId id="2147483963" r:id="rId12"/>
    <p:sldLayoutId id="2147483962" r:id="rId13"/>
    <p:sldLayoutId id="2147483961" r:id="rId14"/>
    <p:sldLayoutId id="2147483960" r:id="rId15"/>
    <p:sldLayoutId id="2147483959" r:id="rId16"/>
    <p:sldLayoutId id="2147483958" r:id="rId17"/>
    <p:sldLayoutId id="2147483957" r:id="rId18"/>
  </p:sldLayoutIdLst>
  <p:hf hdr="0" ftr="0" dt="0"/>
  <p:txStyles>
    <p:titleStyle>
      <a:lvl1pPr algn="l" rtl="0" eaLnBrk="1" fontAlgn="base" hangingPunct="1">
        <a:lnSpc>
          <a:spcPct val="90000"/>
        </a:lnSpc>
        <a:spcBef>
          <a:spcPct val="0"/>
        </a:spcBef>
        <a:spcAft>
          <a:spcPct val="0"/>
        </a:spcAft>
        <a:defRPr sz="2800" b="1">
          <a:solidFill>
            <a:schemeClr val="tx2"/>
          </a:solidFill>
          <a:latin typeface="+mj-lt"/>
          <a:ea typeface="+mj-ea"/>
          <a:cs typeface="+mj-cs"/>
        </a:defRPr>
      </a:lvl1pPr>
      <a:lvl2pPr algn="l" rtl="0" eaLnBrk="1" fontAlgn="base" hangingPunct="1">
        <a:lnSpc>
          <a:spcPct val="90000"/>
        </a:lnSpc>
        <a:spcBef>
          <a:spcPct val="0"/>
        </a:spcBef>
        <a:spcAft>
          <a:spcPct val="0"/>
        </a:spcAft>
        <a:defRPr sz="2800" b="1">
          <a:solidFill>
            <a:schemeClr val="tx2"/>
          </a:solidFill>
          <a:latin typeface="Arial" pitchFamily="34" charset="0"/>
          <a:cs typeface="Arial" pitchFamily="34" charset="0"/>
        </a:defRPr>
      </a:lvl2pPr>
      <a:lvl3pPr algn="l" rtl="0" eaLnBrk="1" fontAlgn="base" hangingPunct="1">
        <a:lnSpc>
          <a:spcPct val="90000"/>
        </a:lnSpc>
        <a:spcBef>
          <a:spcPct val="0"/>
        </a:spcBef>
        <a:spcAft>
          <a:spcPct val="0"/>
        </a:spcAft>
        <a:defRPr sz="2800" b="1">
          <a:solidFill>
            <a:schemeClr val="tx2"/>
          </a:solidFill>
          <a:latin typeface="Arial" pitchFamily="34" charset="0"/>
          <a:cs typeface="Arial" pitchFamily="34" charset="0"/>
        </a:defRPr>
      </a:lvl3pPr>
      <a:lvl4pPr algn="l" rtl="0" eaLnBrk="1" fontAlgn="base" hangingPunct="1">
        <a:lnSpc>
          <a:spcPct val="90000"/>
        </a:lnSpc>
        <a:spcBef>
          <a:spcPct val="0"/>
        </a:spcBef>
        <a:spcAft>
          <a:spcPct val="0"/>
        </a:spcAft>
        <a:defRPr sz="2800" b="1">
          <a:solidFill>
            <a:schemeClr val="tx2"/>
          </a:solidFill>
          <a:latin typeface="Arial" pitchFamily="34" charset="0"/>
          <a:cs typeface="Arial" pitchFamily="34" charset="0"/>
        </a:defRPr>
      </a:lvl4pPr>
      <a:lvl5pPr algn="l" rtl="0" eaLnBrk="1" fontAlgn="base" hangingPunct="1">
        <a:lnSpc>
          <a:spcPct val="90000"/>
        </a:lnSpc>
        <a:spcBef>
          <a:spcPct val="0"/>
        </a:spcBef>
        <a:spcAft>
          <a:spcPct val="0"/>
        </a:spcAft>
        <a:defRPr sz="2800" b="1">
          <a:solidFill>
            <a:schemeClr val="tx2"/>
          </a:solidFill>
          <a:latin typeface="Arial" pitchFamily="34" charset="0"/>
          <a:cs typeface="Arial" pitchFamily="34" charset="0"/>
        </a:defRPr>
      </a:lvl5pPr>
      <a:lvl6pPr marL="457200" algn="l" rtl="0" eaLnBrk="1" fontAlgn="base" hangingPunct="1">
        <a:lnSpc>
          <a:spcPct val="90000"/>
        </a:lnSpc>
        <a:spcBef>
          <a:spcPct val="0"/>
        </a:spcBef>
        <a:spcAft>
          <a:spcPct val="0"/>
        </a:spcAft>
        <a:defRPr sz="2800" b="1">
          <a:solidFill>
            <a:schemeClr val="tx2"/>
          </a:solidFill>
          <a:latin typeface="Arial" pitchFamily="34" charset="0"/>
          <a:cs typeface="Arial" pitchFamily="34" charset="0"/>
        </a:defRPr>
      </a:lvl6pPr>
      <a:lvl7pPr marL="914400" algn="l" rtl="0" eaLnBrk="1" fontAlgn="base" hangingPunct="1">
        <a:lnSpc>
          <a:spcPct val="90000"/>
        </a:lnSpc>
        <a:spcBef>
          <a:spcPct val="0"/>
        </a:spcBef>
        <a:spcAft>
          <a:spcPct val="0"/>
        </a:spcAft>
        <a:defRPr sz="2800" b="1">
          <a:solidFill>
            <a:schemeClr val="tx2"/>
          </a:solidFill>
          <a:latin typeface="Arial" pitchFamily="34" charset="0"/>
          <a:cs typeface="Arial" pitchFamily="34" charset="0"/>
        </a:defRPr>
      </a:lvl7pPr>
      <a:lvl8pPr marL="1371600" algn="l" rtl="0" eaLnBrk="1" fontAlgn="base" hangingPunct="1">
        <a:lnSpc>
          <a:spcPct val="90000"/>
        </a:lnSpc>
        <a:spcBef>
          <a:spcPct val="0"/>
        </a:spcBef>
        <a:spcAft>
          <a:spcPct val="0"/>
        </a:spcAft>
        <a:defRPr sz="2800" b="1">
          <a:solidFill>
            <a:schemeClr val="tx2"/>
          </a:solidFill>
          <a:latin typeface="Arial" pitchFamily="34" charset="0"/>
          <a:cs typeface="Arial" pitchFamily="34" charset="0"/>
        </a:defRPr>
      </a:lvl8pPr>
      <a:lvl9pPr marL="1828800" algn="l" rtl="0" eaLnBrk="1" fontAlgn="base" hangingPunct="1">
        <a:lnSpc>
          <a:spcPct val="90000"/>
        </a:lnSpc>
        <a:spcBef>
          <a:spcPct val="0"/>
        </a:spcBef>
        <a:spcAft>
          <a:spcPct val="0"/>
        </a:spcAft>
        <a:defRPr sz="2800" b="1">
          <a:solidFill>
            <a:schemeClr val="tx2"/>
          </a:solidFill>
          <a:latin typeface="Arial" pitchFamily="34" charset="0"/>
          <a:cs typeface="Arial" pitchFamily="34" charset="0"/>
        </a:defRPr>
      </a:lvl9pPr>
    </p:titleStyle>
    <p:bodyStyle>
      <a:lvl1pPr marL="342900" indent="-342900" algn="l" rtl="0" eaLnBrk="1" fontAlgn="base" hangingPunct="1">
        <a:spcBef>
          <a:spcPct val="20000"/>
        </a:spcBef>
        <a:spcAft>
          <a:spcPct val="20000"/>
        </a:spcAft>
        <a:buFont typeface="Wingdings" pitchFamily="2" charset="2"/>
        <a:defRPr sz="2400">
          <a:solidFill>
            <a:schemeClr val="tx1"/>
          </a:solidFill>
          <a:latin typeface="+mn-lt"/>
          <a:ea typeface="+mn-ea"/>
          <a:cs typeface="+mn-cs"/>
        </a:defRPr>
      </a:lvl1pPr>
      <a:lvl2pPr marL="273050" indent="-271463" algn="l" rtl="0" eaLnBrk="1" fontAlgn="base" hangingPunct="1">
        <a:spcBef>
          <a:spcPct val="20000"/>
        </a:spcBef>
        <a:spcAft>
          <a:spcPct val="20000"/>
        </a:spcAft>
        <a:buFont typeface="Arial" pitchFamily="34" charset="0"/>
        <a:buChar char="■"/>
        <a:defRPr sz="2400">
          <a:solidFill>
            <a:schemeClr val="tx1"/>
          </a:solidFill>
          <a:latin typeface="+mn-lt"/>
          <a:cs typeface="+mn-cs"/>
        </a:defRPr>
      </a:lvl2pPr>
      <a:lvl3pPr marL="465138" indent="-192088" algn="l" rtl="0" eaLnBrk="1" fontAlgn="base" hangingPunct="1">
        <a:spcBef>
          <a:spcPct val="20000"/>
        </a:spcBef>
        <a:spcAft>
          <a:spcPct val="20000"/>
        </a:spcAft>
        <a:buFont typeface="Arial" charset="0"/>
        <a:buChar char="–"/>
        <a:defRPr sz="2000">
          <a:solidFill>
            <a:schemeClr val="tx1"/>
          </a:solidFill>
          <a:latin typeface="+mn-lt"/>
          <a:cs typeface="+mn-cs"/>
        </a:defRPr>
      </a:lvl3pPr>
      <a:lvl4pPr marL="657225" indent="-190500" algn="l" rtl="0" eaLnBrk="1" fontAlgn="base" hangingPunct="1">
        <a:spcBef>
          <a:spcPct val="20000"/>
        </a:spcBef>
        <a:spcAft>
          <a:spcPct val="20000"/>
        </a:spcAft>
        <a:buSzPct val="60000"/>
        <a:buFont typeface="Arial" pitchFamily="34" charset="0"/>
        <a:buChar char="►"/>
        <a:defRPr sz="1800">
          <a:solidFill>
            <a:schemeClr val="tx1"/>
          </a:solidFill>
          <a:latin typeface="+mn-lt"/>
          <a:cs typeface="+mn-cs"/>
        </a:defRPr>
      </a:lvl4pPr>
      <a:lvl5pPr marL="850900" indent="-192088" algn="l" rtl="0" eaLnBrk="1" fontAlgn="base" hangingPunct="1">
        <a:spcBef>
          <a:spcPct val="20000"/>
        </a:spcBef>
        <a:spcAft>
          <a:spcPct val="20000"/>
        </a:spcAft>
        <a:buFont typeface="Arial" charset="0"/>
        <a:buChar char="•"/>
        <a:defRPr sz="1600">
          <a:solidFill>
            <a:schemeClr val="tx1"/>
          </a:solidFill>
          <a:latin typeface="+mn-lt"/>
          <a:cs typeface="+mn-cs"/>
        </a:defRPr>
      </a:lvl5pPr>
      <a:lvl6pPr marL="982663" indent="-177800" algn="l" rtl="0" eaLnBrk="1" fontAlgn="base" hangingPunct="1">
        <a:spcBef>
          <a:spcPts val="400"/>
        </a:spcBef>
        <a:spcAft>
          <a:spcPct val="0"/>
        </a:spcAft>
        <a:buFont typeface="Arial" pitchFamily="34" charset="0"/>
        <a:buChar char="•"/>
        <a:defRPr sz="1400">
          <a:solidFill>
            <a:schemeClr val="tx1"/>
          </a:solidFill>
          <a:latin typeface="+mn-lt"/>
          <a:cs typeface="+mn-cs"/>
        </a:defRPr>
      </a:lvl6pPr>
      <a:lvl7pPr marL="2581275" indent="-142875" algn="l" rtl="0" eaLnBrk="1" fontAlgn="base" hangingPunct="1">
        <a:spcBef>
          <a:spcPts val="400"/>
        </a:spcBef>
        <a:spcAft>
          <a:spcPct val="0"/>
        </a:spcAft>
        <a:buFont typeface="Arial" pitchFamily="34" charset="0"/>
        <a:buChar char="•"/>
        <a:defRPr sz="1400">
          <a:solidFill>
            <a:schemeClr val="tx1"/>
          </a:solidFill>
          <a:latin typeface="+mn-lt"/>
          <a:cs typeface="+mn-cs"/>
        </a:defRPr>
      </a:lvl7pPr>
      <a:lvl8pPr marL="3038475" indent="-142875" algn="l" rtl="0" eaLnBrk="1" fontAlgn="base" hangingPunct="1">
        <a:spcBef>
          <a:spcPts val="400"/>
        </a:spcBef>
        <a:spcAft>
          <a:spcPct val="0"/>
        </a:spcAft>
        <a:buFont typeface="Arial" pitchFamily="34" charset="0"/>
        <a:buChar char="•"/>
        <a:defRPr sz="1400">
          <a:solidFill>
            <a:schemeClr val="tx1"/>
          </a:solidFill>
          <a:latin typeface="+mn-lt"/>
          <a:cs typeface="+mn-cs"/>
        </a:defRPr>
      </a:lvl8pPr>
      <a:lvl9pPr marL="3495675" indent="-142875" algn="l" rtl="0" eaLnBrk="1" fontAlgn="base" hangingPunct="1">
        <a:spcBef>
          <a:spcPts val="400"/>
        </a:spcBef>
        <a:spcAft>
          <a:spcPct val="0"/>
        </a:spcAft>
        <a:buFont typeface="Arial" pitchFamily="34" charset="0"/>
        <a:buChar char="•"/>
        <a:defRPr sz="1400">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vmlDrawing" Target="../drawings/vmlDrawing1.vml"/><Relationship Id="rId5" Type="http://schemas.openxmlformats.org/officeDocument/2006/relationships/image" Target="../media/image12.w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18.wmf"/><Relationship Id="rId2" Type="http://schemas.openxmlformats.org/officeDocument/2006/relationships/slideLayout" Target="../slideLayouts/slideLayout5.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17.wmf"/><Relationship Id="rId4"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20.wmf"/><Relationship Id="rId2" Type="http://schemas.openxmlformats.org/officeDocument/2006/relationships/slideLayout" Target="../slideLayouts/slideLayout5.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19.wmf"/><Relationship Id="rId4" Type="http://schemas.openxmlformats.org/officeDocument/2006/relationships/oleObject" Target="../embeddings/oleObject4.bin"/></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vmlDrawing" Target="../drawings/vmlDrawing4.vml"/><Relationship Id="rId5" Type="http://schemas.openxmlformats.org/officeDocument/2006/relationships/image" Target="../media/image21.wmf"/><Relationship Id="rId4" Type="http://schemas.openxmlformats.org/officeDocument/2006/relationships/oleObject" Target="../embeddings/oleObject6.bin"/></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27.emf"/></Relationships>
</file>

<file path=ppt/slides/_rels/slide26.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comments" Target="../comments/comment1.xml"/><Relationship Id="rId4" Type="http://schemas.openxmlformats.org/officeDocument/2006/relationships/image" Target="../media/image29.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8787" y="2130425"/>
            <a:ext cx="8507792" cy="1017588"/>
          </a:xfrm>
        </p:spPr>
        <p:txBody>
          <a:bodyPr/>
          <a:lstStyle/>
          <a:p>
            <a:pPr algn="ctr"/>
            <a:r>
              <a:rPr lang="en-US" dirty="0" smtClean="0"/>
              <a:t>Best practices for high concentration Ultrafiltration Applications</a:t>
            </a:r>
            <a:r>
              <a:rPr lang="en-SG" dirty="0"/>
              <a:t/>
            </a:r>
            <a:br>
              <a:rPr lang="en-SG" dirty="0"/>
            </a:br>
            <a:endParaRPr lang="en-SG" dirty="0"/>
          </a:p>
        </p:txBody>
      </p:sp>
      <p:sp>
        <p:nvSpPr>
          <p:cNvPr id="3" name="Subtitle 2"/>
          <p:cNvSpPr>
            <a:spLocks noGrp="1"/>
          </p:cNvSpPr>
          <p:nvPr>
            <p:ph type="subTitle" idx="1"/>
          </p:nvPr>
        </p:nvSpPr>
        <p:spPr>
          <a:xfrm>
            <a:off x="458787" y="3549457"/>
            <a:ext cx="6400800" cy="919020"/>
          </a:xfrm>
        </p:spPr>
        <p:txBody>
          <a:bodyPr/>
          <a:lstStyle/>
          <a:p>
            <a:r>
              <a:rPr lang="en-US" sz="2000" dirty="0" smtClean="0">
                <a:solidFill>
                  <a:srgbClr val="FF0000"/>
                </a:solidFill>
              </a:rPr>
              <a:t>Subhasis Banerjee, Ph.D.</a:t>
            </a:r>
          </a:p>
          <a:p>
            <a:r>
              <a:rPr lang="en-US" sz="2000" dirty="0" smtClean="0"/>
              <a:t>Group Manager, BSN, Merck Millipore</a:t>
            </a:r>
            <a:endParaRPr lang="en-SG" sz="2000" dirty="0"/>
          </a:p>
        </p:txBody>
      </p:sp>
      <p:sp>
        <p:nvSpPr>
          <p:cNvPr id="4" name="Text Placeholder 3"/>
          <p:cNvSpPr>
            <a:spLocks noGrp="1"/>
          </p:cNvSpPr>
          <p:nvPr>
            <p:ph type="body" sz="quarter" idx="10"/>
          </p:nvPr>
        </p:nvSpPr>
        <p:spPr>
          <a:xfrm>
            <a:off x="458787" y="5999163"/>
            <a:ext cx="6778353" cy="531812"/>
          </a:xfrm>
        </p:spPr>
        <p:txBody>
          <a:bodyPr/>
          <a:lstStyle/>
          <a:p>
            <a:r>
              <a:rPr lang="en-US" dirty="0" err="1" smtClean="0"/>
              <a:t>Biowavers</a:t>
            </a:r>
            <a:r>
              <a:rPr lang="en-US" dirty="0" smtClean="0"/>
              <a:t>, Biologics &amp; </a:t>
            </a:r>
            <a:r>
              <a:rPr lang="en-US" dirty="0" err="1" smtClean="0"/>
              <a:t>Biosimilar</a:t>
            </a:r>
            <a:r>
              <a:rPr lang="en-US" dirty="0" smtClean="0"/>
              <a:t> Conference; Hyderabad, Oct 2014</a:t>
            </a:r>
            <a:endParaRPr lang="en-S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87075" y="1071316"/>
            <a:ext cx="7715250" cy="776287"/>
          </a:xfrm>
        </p:spPr>
        <p:txBody>
          <a:bodyPr/>
          <a:lstStyle/>
          <a:p>
            <a:r>
              <a:rPr lang="en-US" dirty="0" smtClean="0"/>
              <a:t>Overview</a:t>
            </a:r>
            <a:endParaRPr lang="en-SG" dirty="0"/>
          </a:p>
        </p:txBody>
      </p:sp>
      <p:sp>
        <p:nvSpPr>
          <p:cNvPr id="6" name="Content Placeholder 5"/>
          <p:cNvSpPr>
            <a:spLocks noGrp="1"/>
          </p:cNvSpPr>
          <p:nvPr>
            <p:ph idx="1"/>
          </p:nvPr>
        </p:nvSpPr>
        <p:spPr>
          <a:xfrm>
            <a:off x="293427" y="1847603"/>
            <a:ext cx="8304663" cy="4462462"/>
          </a:xfrm>
        </p:spPr>
        <p:txBody>
          <a:bodyPr/>
          <a:lstStyle/>
          <a:p>
            <a:pPr lvl="1"/>
            <a:r>
              <a:rPr lang="en-US" dirty="0" smtClean="0"/>
              <a:t>Driver for high protein concentration (HPC) in Biologics.</a:t>
            </a:r>
          </a:p>
          <a:p>
            <a:pPr lvl="1"/>
            <a:r>
              <a:rPr lang="en-US" dirty="0" smtClean="0"/>
              <a:t>Challenges in processing HPC using UF.</a:t>
            </a:r>
          </a:p>
          <a:p>
            <a:pPr lvl="1"/>
            <a:r>
              <a:rPr lang="en-US" dirty="0" smtClean="0"/>
              <a:t>New UF cassette development for HPC applications.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1"/>
          </p:nvPr>
        </p:nvSpPr>
        <p:spPr>
          <a:xfrm>
            <a:off x="455613" y="6477763"/>
            <a:ext cx="238125" cy="215900"/>
          </a:xfrm>
          <a:ln/>
        </p:spPr>
        <p:txBody>
          <a:bodyPr/>
          <a:lstStyle/>
          <a:p>
            <a:pPr>
              <a:defRPr/>
            </a:pPr>
            <a:fld id="{80BDD41C-4423-42CB-9161-9CC9BC0B6C5F}" type="slidenum">
              <a:rPr lang="en-GB"/>
              <a:pPr>
                <a:defRPr/>
              </a:pPr>
              <a:t>3</a:t>
            </a:fld>
            <a:endParaRPr lang="en-GB" dirty="0"/>
          </a:p>
        </p:txBody>
      </p:sp>
      <p:sp>
        <p:nvSpPr>
          <p:cNvPr id="371714" name="Rectangle 2"/>
          <p:cNvSpPr>
            <a:spLocks noGrp="1" noChangeArrowheads="1"/>
          </p:cNvSpPr>
          <p:nvPr>
            <p:ph type="body" idx="1"/>
          </p:nvPr>
        </p:nvSpPr>
        <p:spPr>
          <a:xfrm>
            <a:off x="455613" y="1803416"/>
            <a:ext cx="8688387" cy="4890247"/>
          </a:xfrm>
        </p:spPr>
        <p:txBody>
          <a:bodyPr/>
          <a:lstStyle/>
          <a:p>
            <a:pPr lvl="1">
              <a:buClr>
                <a:schemeClr val="folHlink"/>
              </a:buClr>
            </a:pPr>
            <a:r>
              <a:rPr lang="en-GB" dirty="0" smtClean="0"/>
              <a:t>High patient doses required for biological products (</a:t>
            </a:r>
            <a:r>
              <a:rPr lang="en-GB" dirty="0" err="1" smtClean="0"/>
              <a:t>mAbs</a:t>
            </a:r>
            <a:r>
              <a:rPr lang="en-GB" dirty="0" smtClean="0"/>
              <a:t>):</a:t>
            </a:r>
          </a:p>
          <a:p>
            <a:pPr lvl="2">
              <a:buClr>
                <a:schemeClr val="folHlink"/>
              </a:buClr>
            </a:pPr>
            <a:r>
              <a:rPr lang="en-GB" dirty="0" smtClean="0"/>
              <a:t>~1-3mg/</a:t>
            </a:r>
            <a:r>
              <a:rPr lang="en-GB" dirty="0" err="1" smtClean="0"/>
              <a:t>kG</a:t>
            </a:r>
            <a:r>
              <a:rPr lang="en-GB" dirty="0" smtClean="0"/>
              <a:t> (</a:t>
            </a:r>
            <a:r>
              <a:rPr lang="en-GB" dirty="0" smtClean="0">
                <a:latin typeface="Arial"/>
                <a:cs typeface="Arial"/>
              </a:rPr>
              <a:t>→ </a:t>
            </a:r>
            <a:r>
              <a:rPr lang="en-GB" dirty="0" err="1" smtClean="0">
                <a:latin typeface="Arial"/>
                <a:cs typeface="Arial"/>
              </a:rPr>
              <a:t>upto</a:t>
            </a:r>
            <a:r>
              <a:rPr lang="en-GB" dirty="0" smtClean="0">
                <a:latin typeface="Arial"/>
                <a:cs typeface="Arial"/>
              </a:rPr>
              <a:t> 10 mg/kg)</a:t>
            </a:r>
            <a:endParaRPr lang="en-GB" dirty="0" smtClean="0"/>
          </a:p>
          <a:p>
            <a:pPr lvl="1">
              <a:buClr>
                <a:schemeClr val="folHlink"/>
              </a:buClr>
            </a:pPr>
            <a:r>
              <a:rPr lang="en-GB" dirty="0" smtClean="0"/>
              <a:t>Intravenous (IV) infusion – traditional delivery method</a:t>
            </a:r>
          </a:p>
          <a:p>
            <a:pPr lvl="2">
              <a:buClr>
                <a:schemeClr val="folHlink"/>
              </a:buClr>
            </a:pPr>
            <a:r>
              <a:rPr lang="en-GB" dirty="0" smtClean="0"/>
              <a:t>Issues: Infusion side effects, cost, quality of life, patient compliance</a:t>
            </a:r>
          </a:p>
        </p:txBody>
      </p:sp>
      <p:sp>
        <p:nvSpPr>
          <p:cNvPr id="371715" name="Rectangle 3"/>
          <p:cNvSpPr>
            <a:spLocks noGrp="1" noChangeArrowheads="1"/>
          </p:cNvSpPr>
          <p:nvPr>
            <p:ph type="title"/>
          </p:nvPr>
        </p:nvSpPr>
        <p:spPr>
          <a:xfrm>
            <a:off x="156117" y="1092278"/>
            <a:ext cx="7673975" cy="553290"/>
          </a:xfrm>
        </p:spPr>
        <p:txBody>
          <a:bodyPr/>
          <a:lstStyle/>
          <a:p>
            <a:r>
              <a:rPr lang="en-GB" dirty="0" smtClean="0"/>
              <a:t>High Concentration Drivers for Biologics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1714">
                                            <p:txEl>
                                              <p:pRg st="0" end="0"/>
                                            </p:txEl>
                                          </p:spTgt>
                                        </p:tgtEl>
                                        <p:attrNameLst>
                                          <p:attrName>style.visibility</p:attrName>
                                        </p:attrNameLst>
                                      </p:cBhvr>
                                      <p:to>
                                        <p:strVal val="visible"/>
                                      </p:to>
                                    </p:set>
                                    <p:animEffect transition="in" filter="fade">
                                      <p:cBhvr>
                                        <p:cTn id="7" dur="500"/>
                                        <p:tgtEl>
                                          <p:spTgt spid="371714">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71714">
                                            <p:txEl>
                                              <p:pRg st="1" end="1"/>
                                            </p:txEl>
                                          </p:spTgt>
                                        </p:tgtEl>
                                        <p:attrNameLst>
                                          <p:attrName>style.visibility</p:attrName>
                                        </p:attrNameLst>
                                      </p:cBhvr>
                                      <p:to>
                                        <p:strVal val="visible"/>
                                      </p:to>
                                    </p:set>
                                    <p:animEffect transition="in" filter="fade">
                                      <p:cBhvr>
                                        <p:cTn id="11" dur="1000"/>
                                        <p:tgtEl>
                                          <p:spTgt spid="371714">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71714">
                                            <p:txEl>
                                              <p:pRg st="2" end="2"/>
                                            </p:txEl>
                                          </p:spTgt>
                                        </p:tgtEl>
                                        <p:attrNameLst>
                                          <p:attrName>style.visibility</p:attrName>
                                        </p:attrNameLst>
                                      </p:cBhvr>
                                      <p:to>
                                        <p:strVal val="visible"/>
                                      </p:to>
                                    </p:set>
                                    <p:animEffect transition="in" filter="fade">
                                      <p:cBhvr>
                                        <p:cTn id="16" dur="500"/>
                                        <p:tgtEl>
                                          <p:spTgt spid="37171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71714">
                                            <p:txEl>
                                              <p:pRg st="3" end="3"/>
                                            </p:txEl>
                                          </p:spTgt>
                                        </p:tgtEl>
                                        <p:attrNameLst>
                                          <p:attrName>style.visibility</p:attrName>
                                        </p:attrNameLst>
                                      </p:cBhvr>
                                      <p:to>
                                        <p:strVal val="visible"/>
                                      </p:to>
                                    </p:set>
                                    <p:animEffect transition="in" filter="fade">
                                      <p:cBhvr>
                                        <p:cTn id="21" dur="1000"/>
                                        <p:tgtEl>
                                          <p:spTgt spid="3717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1"/>
          </p:nvPr>
        </p:nvSpPr>
        <p:spPr>
          <a:xfrm>
            <a:off x="455613" y="6477763"/>
            <a:ext cx="238125" cy="215900"/>
          </a:xfrm>
          <a:ln/>
        </p:spPr>
        <p:txBody>
          <a:bodyPr/>
          <a:lstStyle/>
          <a:p>
            <a:pPr>
              <a:defRPr/>
            </a:pPr>
            <a:fld id="{80BDD41C-4423-42CB-9161-9CC9BC0B6C5F}" type="slidenum">
              <a:rPr lang="en-GB"/>
              <a:pPr>
                <a:defRPr/>
              </a:pPr>
              <a:t>4</a:t>
            </a:fld>
            <a:endParaRPr lang="en-GB" dirty="0"/>
          </a:p>
        </p:txBody>
      </p:sp>
      <p:sp>
        <p:nvSpPr>
          <p:cNvPr id="371714" name="Rectangle 2"/>
          <p:cNvSpPr>
            <a:spLocks noGrp="1" noChangeArrowheads="1"/>
          </p:cNvSpPr>
          <p:nvPr>
            <p:ph type="body" idx="1"/>
          </p:nvPr>
        </p:nvSpPr>
        <p:spPr>
          <a:xfrm>
            <a:off x="455613" y="1145305"/>
            <a:ext cx="8483671" cy="4890247"/>
          </a:xfrm>
        </p:spPr>
        <p:txBody>
          <a:bodyPr/>
          <a:lstStyle/>
          <a:p>
            <a:pPr lvl="1">
              <a:buClr>
                <a:schemeClr val="folHlink"/>
              </a:buClr>
            </a:pPr>
            <a:r>
              <a:rPr lang="en-GB" dirty="0" smtClean="0"/>
              <a:t>High patient doses required for biological products (</a:t>
            </a:r>
            <a:r>
              <a:rPr lang="en-GB" dirty="0" err="1" smtClean="0"/>
              <a:t>mAbs</a:t>
            </a:r>
            <a:r>
              <a:rPr lang="en-GB" dirty="0" smtClean="0"/>
              <a:t>):</a:t>
            </a:r>
          </a:p>
          <a:p>
            <a:pPr lvl="2">
              <a:buClr>
                <a:schemeClr val="folHlink"/>
              </a:buClr>
            </a:pPr>
            <a:r>
              <a:rPr lang="en-GB" dirty="0" smtClean="0"/>
              <a:t>~1-3mg/</a:t>
            </a:r>
            <a:r>
              <a:rPr lang="en-GB" dirty="0" err="1" smtClean="0"/>
              <a:t>kG</a:t>
            </a:r>
            <a:r>
              <a:rPr lang="en-GB" dirty="0" smtClean="0"/>
              <a:t> (</a:t>
            </a:r>
            <a:r>
              <a:rPr lang="en-GB" dirty="0" smtClean="0">
                <a:latin typeface="Arial"/>
                <a:cs typeface="Arial"/>
              </a:rPr>
              <a:t>→ </a:t>
            </a:r>
            <a:r>
              <a:rPr lang="en-GB" dirty="0" err="1" smtClean="0">
                <a:latin typeface="Arial"/>
                <a:cs typeface="Arial"/>
              </a:rPr>
              <a:t>upto</a:t>
            </a:r>
            <a:r>
              <a:rPr lang="en-GB" dirty="0" smtClean="0">
                <a:latin typeface="Arial"/>
                <a:cs typeface="Arial"/>
              </a:rPr>
              <a:t> 10 mg/kg)</a:t>
            </a:r>
            <a:endParaRPr lang="en-GB" dirty="0" smtClean="0"/>
          </a:p>
          <a:p>
            <a:pPr lvl="1">
              <a:buClr>
                <a:schemeClr val="folHlink"/>
              </a:buClr>
            </a:pPr>
            <a:r>
              <a:rPr lang="en-GB" dirty="0" smtClean="0"/>
              <a:t>Intravenous (IV) infusion – traditional delivery method</a:t>
            </a:r>
          </a:p>
          <a:p>
            <a:pPr lvl="2">
              <a:buClr>
                <a:schemeClr val="folHlink"/>
              </a:buClr>
            </a:pPr>
            <a:r>
              <a:rPr lang="en-GB" dirty="0" smtClean="0"/>
              <a:t>Issues: Infusion side effects, cost, quality of life, patient compliance</a:t>
            </a:r>
          </a:p>
          <a:p>
            <a:pPr lvl="1">
              <a:buClr>
                <a:schemeClr val="folHlink"/>
              </a:buClr>
            </a:pPr>
            <a:r>
              <a:rPr lang="en-GB" dirty="0" smtClean="0"/>
              <a:t>Subcutaneous administration (Sub-Q) preferred by patients</a:t>
            </a:r>
          </a:p>
          <a:p>
            <a:pPr lvl="2">
              <a:buClr>
                <a:schemeClr val="folHlink"/>
              </a:buClr>
            </a:pPr>
            <a:r>
              <a:rPr lang="en-GB" dirty="0" smtClean="0"/>
              <a:t>Ease of Use, savings in time &amp; cost, convenience, mitigate severe after-effects of infusion</a:t>
            </a:r>
          </a:p>
        </p:txBody>
      </p:sp>
      <p:sp>
        <p:nvSpPr>
          <p:cNvPr id="371715" name="Rectangle 3"/>
          <p:cNvSpPr>
            <a:spLocks noGrp="1" noChangeArrowheads="1"/>
          </p:cNvSpPr>
          <p:nvPr>
            <p:ph type="title"/>
          </p:nvPr>
        </p:nvSpPr>
        <p:spPr>
          <a:xfrm>
            <a:off x="457200" y="434356"/>
            <a:ext cx="7673975" cy="553290"/>
          </a:xfrm>
        </p:spPr>
        <p:txBody>
          <a:bodyPr/>
          <a:lstStyle/>
          <a:p>
            <a:r>
              <a:rPr lang="en-GB" dirty="0" smtClean="0"/>
              <a:t>High Concentration Drivers for Biologics</a:t>
            </a:r>
          </a:p>
        </p:txBody>
      </p:sp>
      <p:pic>
        <p:nvPicPr>
          <p:cNvPr id="7" name="Picture 2"/>
          <p:cNvPicPr>
            <a:picLocks noChangeAspect="1" noChangeArrowheads="1"/>
          </p:cNvPicPr>
          <p:nvPr/>
        </p:nvPicPr>
        <p:blipFill>
          <a:blip r:embed="rId3" cstate="print"/>
          <a:srcRect/>
          <a:stretch>
            <a:fillRect/>
          </a:stretch>
        </p:blipFill>
        <p:spPr bwMode="auto">
          <a:xfrm>
            <a:off x="523244" y="3536019"/>
            <a:ext cx="8131175" cy="2871605"/>
          </a:xfrm>
          <a:prstGeom prst="rect">
            <a:avLst/>
          </a:prstGeom>
          <a:noFill/>
          <a:ln w="9525">
            <a:noFill/>
            <a:miter lim="800000"/>
            <a:headEnd/>
            <a:tailEnd/>
          </a:ln>
        </p:spPr>
      </p:pic>
      <p:sp>
        <p:nvSpPr>
          <p:cNvPr id="8" name="TextBox 7"/>
          <p:cNvSpPr txBox="1"/>
          <p:nvPr/>
        </p:nvSpPr>
        <p:spPr>
          <a:xfrm>
            <a:off x="4319827" y="6512761"/>
            <a:ext cx="3948541" cy="276999"/>
          </a:xfrm>
          <a:prstGeom prst="rect">
            <a:avLst/>
          </a:prstGeom>
          <a:noFill/>
        </p:spPr>
        <p:txBody>
          <a:bodyPr wrap="square" rtlCol="0">
            <a:spAutoFit/>
          </a:bodyPr>
          <a:lstStyle/>
          <a:p>
            <a:r>
              <a:rPr lang="en-US" sz="1200" dirty="0" err="1" smtClean="0"/>
              <a:t>M.Eisenstein</a:t>
            </a:r>
            <a:r>
              <a:rPr lang="en-US" sz="1200" dirty="0" smtClean="0"/>
              <a:t>, </a:t>
            </a:r>
            <a:r>
              <a:rPr lang="en-SG" sz="1200" dirty="0" smtClean="0"/>
              <a:t>v29 , # 2,  Feb. 2011 Nature Biotech</a:t>
            </a:r>
            <a:endParaRPr lang="en-US" sz="1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71714">
                                            <p:txEl>
                                              <p:pRg st="4" end="4"/>
                                            </p:txEl>
                                          </p:spTgt>
                                        </p:tgtEl>
                                        <p:attrNameLst>
                                          <p:attrName>style.visibility</p:attrName>
                                        </p:attrNameLst>
                                      </p:cBhvr>
                                      <p:to>
                                        <p:strVal val="visible"/>
                                      </p:to>
                                    </p:set>
                                    <p:animEffect transition="in" filter="fade">
                                      <p:cBhvr>
                                        <p:cTn id="7" dur="500"/>
                                        <p:tgtEl>
                                          <p:spTgt spid="371714">
                                            <p:txEl>
                                              <p:pRg st="4" end="4"/>
                                            </p:txEl>
                                          </p:spTgt>
                                        </p:tgtEl>
                                      </p:cBhvr>
                                    </p:animEffect>
                                  </p:childTnLst>
                                </p:cTn>
                              </p:par>
                            </p:childTnLst>
                          </p:cTn>
                        </p:par>
                        <p:par>
                          <p:cTn id="8" fill="hold">
                            <p:stCondLst>
                              <p:cond delay="500"/>
                            </p:stCondLst>
                            <p:childTnLst>
                              <p:par>
                                <p:cTn id="9" presetID="53"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71714">
                                            <p:txEl>
                                              <p:pRg st="5" end="5"/>
                                            </p:txEl>
                                          </p:spTgt>
                                        </p:tgtEl>
                                        <p:attrNameLst>
                                          <p:attrName>style.visibility</p:attrName>
                                        </p:attrNameLst>
                                      </p:cBhvr>
                                      <p:to>
                                        <p:strVal val="visible"/>
                                      </p:to>
                                    </p:set>
                                    <p:animEffect transition="in" filter="fade">
                                      <p:cBhvr>
                                        <p:cTn id="21" dur="1000"/>
                                        <p:tgtEl>
                                          <p:spTgt spid="371714">
                                            <p:txEl>
                                              <p:pRg st="5" end="5"/>
                                            </p:txEl>
                                          </p:spTgt>
                                        </p:tgtEl>
                                      </p:cBhvr>
                                    </p:animEffect>
                                  </p:childTnLst>
                                </p:cTn>
                              </p:par>
                              <p:par>
                                <p:cTn id="22" presetID="1" presetClass="exit" presetSubtype="0" fill="hold" nodeType="withEffect">
                                  <p:stCondLst>
                                    <p:cond delay="0"/>
                                  </p:stCondLst>
                                  <p:childTnLst>
                                    <p:set>
                                      <p:cBhvr>
                                        <p:cTn id="23" dur="1" fill="hold">
                                          <p:stCondLst>
                                            <p:cond delay="0"/>
                                          </p:stCondLst>
                                        </p:cTn>
                                        <p:tgtEl>
                                          <p:spTgt spid="7"/>
                                        </p:tgtEl>
                                        <p:attrNameLst>
                                          <p:attrName>style.visibility</p:attrName>
                                        </p:attrNameLst>
                                      </p:cBhvr>
                                      <p:to>
                                        <p:strVal val="hidden"/>
                                      </p:to>
                                    </p:set>
                                  </p:childTnLst>
                                </p:cTn>
                              </p:par>
                              <p:par>
                                <p:cTn id="24" presetID="1" presetClass="exit" presetSubtype="0" fill="hold" grpId="1" nodeType="withEffect">
                                  <p:stCondLst>
                                    <p:cond delay="0"/>
                                  </p:stCondLst>
                                  <p:childTnLst>
                                    <p:set>
                                      <p:cBhvr>
                                        <p:cTn id="25"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1"/>
          </p:nvPr>
        </p:nvSpPr>
        <p:spPr>
          <a:xfrm>
            <a:off x="455613" y="6477763"/>
            <a:ext cx="238125" cy="215900"/>
          </a:xfrm>
          <a:ln/>
        </p:spPr>
        <p:txBody>
          <a:bodyPr/>
          <a:lstStyle/>
          <a:p>
            <a:pPr>
              <a:defRPr/>
            </a:pPr>
            <a:fld id="{80BDD41C-4423-42CB-9161-9CC9BC0B6C5F}" type="slidenum">
              <a:rPr lang="en-GB"/>
              <a:pPr>
                <a:defRPr/>
              </a:pPr>
              <a:t>5</a:t>
            </a:fld>
            <a:endParaRPr lang="en-GB" dirty="0"/>
          </a:p>
        </p:txBody>
      </p:sp>
      <p:sp>
        <p:nvSpPr>
          <p:cNvPr id="371714" name="Rectangle 2"/>
          <p:cNvSpPr>
            <a:spLocks noGrp="1" noChangeArrowheads="1"/>
          </p:cNvSpPr>
          <p:nvPr>
            <p:ph type="body" idx="1"/>
          </p:nvPr>
        </p:nvSpPr>
        <p:spPr>
          <a:xfrm>
            <a:off x="455613" y="1145305"/>
            <a:ext cx="8688387" cy="4890247"/>
          </a:xfrm>
        </p:spPr>
        <p:txBody>
          <a:bodyPr/>
          <a:lstStyle/>
          <a:p>
            <a:pPr lvl="1">
              <a:buClr>
                <a:schemeClr val="folHlink"/>
              </a:buClr>
            </a:pPr>
            <a:r>
              <a:rPr lang="en-GB" dirty="0" smtClean="0"/>
              <a:t>Subcutaneous injection Issues/Requirements</a:t>
            </a:r>
          </a:p>
          <a:p>
            <a:pPr lvl="2">
              <a:buClr>
                <a:schemeClr val="folHlink"/>
              </a:buClr>
            </a:pPr>
            <a:r>
              <a:rPr lang="en-GB" dirty="0" smtClean="0"/>
              <a:t>Needle phobia and pain of injection</a:t>
            </a:r>
          </a:p>
        </p:txBody>
      </p:sp>
      <p:sp>
        <p:nvSpPr>
          <p:cNvPr id="371715" name="Rectangle 3"/>
          <p:cNvSpPr>
            <a:spLocks noGrp="1" noChangeArrowheads="1"/>
          </p:cNvSpPr>
          <p:nvPr>
            <p:ph type="title"/>
          </p:nvPr>
        </p:nvSpPr>
        <p:spPr>
          <a:xfrm>
            <a:off x="457200" y="434356"/>
            <a:ext cx="8040414" cy="553290"/>
          </a:xfrm>
        </p:spPr>
        <p:txBody>
          <a:bodyPr/>
          <a:lstStyle/>
          <a:p>
            <a:pPr lvl="1"/>
            <a:r>
              <a:rPr lang="en-GB" dirty="0" smtClean="0"/>
              <a:t>High Concentration Drivers for Biologics</a:t>
            </a:r>
          </a:p>
        </p:txBody>
      </p:sp>
      <p:pic>
        <p:nvPicPr>
          <p:cNvPr id="23553" name="Picture 1"/>
          <p:cNvPicPr>
            <a:picLocks noChangeAspect="1" noChangeArrowheads="1"/>
          </p:cNvPicPr>
          <p:nvPr/>
        </p:nvPicPr>
        <p:blipFill>
          <a:blip r:embed="rId3" cstate="print"/>
          <a:srcRect/>
          <a:stretch>
            <a:fillRect/>
          </a:stretch>
        </p:blipFill>
        <p:spPr bwMode="auto">
          <a:xfrm>
            <a:off x="1787858" y="2380681"/>
            <a:ext cx="5336274" cy="356196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1714">
                                            <p:txEl>
                                              <p:pRg st="1" end="1"/>
                                            </p:txEl>
                                          </p:spTgt>
                                        </p:tgtEl>
                                        <p:attrNameLst>
                                          <p:attrName>style.visibility</p:attrName>
                                        </p:attrNameLst>
                                      </p:cBhvr>
                                      <p:to>
                                        <p:strVal val="visible"/>
                                      </p:to>
                                    </p:set>
                                    <p:animEffect transition="in" filter="fade">
                                      <p:cBhvr>
                                        <p:cTn id="7" dur="500"/>
                                        <p:tgtEl>
                                          <p:spTgt spid="371714">
                                            <p:txEl>
                                              <p:pRg st="1" end="1"/>
                                            </p:txEl>
                                          </p:spTgt>
                                        </p:tgtEl>
                                      </p:cBhvr>
                                    </p:animEffect>
                                  </p:childTnLst>
                                </p:cTn>
                              </p:par>
                            </p:childTnLst>
                          </p:cTn>
                        </p:par>
                        <p:par>
                          <p:cTn id="8" fill="hold">
                            <p:stCondLst>
                              <p:cond delay="500"/>
                            </p:stCondLst>
                            <p:childTnLst>
                              <p:par>
                                <p:cTn id="9" presetID="53" presetClass="entr" presetSubtype="0" fill="hold" nodeType="afterEffect">
                                  <p:stCondLst>
                                    <p:cond delay="0"/>
                                  </p:stCondLst>
                                  <p:childTnLst>
                                    <p:set>
                                      <p:cBhvr>
                                        <p:cTn id="10" dur="1" fill="hold">
                                          <p:stCondLst>
                                            <p:cond delay="0"/>
                                          </p:stCondLst>
                                        </p:cTn>
                                        <p:tgtEl>
                                          <p:spTgt spid="23553"/>
                                        </p:tgtEl>
                                        <p:attrNameLst>
                                          <p:attrName>style.visibility</p:attrName>
                                        </p:attrNameLst>
                                      </p:cBhvr>
                                      <p:to>
                                        <p:strVal val="visible"/>
                                      </p:to>
                                    </p:set>
                                    <p:anim calcmode="lin" valueType="num">
                                      <p:cBhvr>
                                        <p:cTn id="11" dur="500" fill="hold"/>
                                        <p:tgtEl>
                                          <p:spTgt spid="23553"/>
                                        </p:tgtEl>
                                        <p:attrNameLst>
                                          <p:attrName>ppt_w</p:attrName>
                                        </p:attrNameLst>
                                      </p:cBhvr>
                                      <p:tavLst>
                                        <p:tav tm="0">
                                          <p:val>
                                            <p:fltVal val="0"/>
                                          </p:val>
                                        </p:tav>
                                        <p:tav tm="100000">
                                          <p:val>
                                            <p:strVal val="#ppt_w"/>
                                          </p:val>
                                        </p:tav>
                                      </p:tavLst>
                                    </p:anim>
                                    <p:anim calcmode="lin" valueType="num">
                                      <p:cBhvr>
                                        <p:cTn id="12" dur="500" fill="hold"/>
                                        <p:tgtEl>
                                          <p:spTgt spid="23553"/>
                                        </p:tgtEl>
                                        <p:attrNameLst>
                                          <p:attrName>ppt_h</p:attrName>
                                        </p:attrNameLst>
                                      </p:cBhvr>
                                      <p:tavLst>
                                        <p:tav tm="0">
                                          <p:val>
                                            <p:fltVal val="0"/>
                                          </p:val>
                                        </p:tav>
                                        <p:tav tm="100000">
                                          <p:val>
                                            <p:strVal val="#ppt_h"/>
                                          </p:val>
                                        </p:tav>
                                      </p:tavLst>
                                    </p:anim>
                                    <p:animEffect transition="in" filter="fade">
                                      <p:cBhvr>
                                        <p:cTn id="13" dur="500"/>
                                        <p:tgtEl>
                                          <p:spTgt spid="235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1"/>
          </p:nvPr>
        </p:nvSpPr>
        <p:spPr>
          <a:xfrm>
            <a:off x="455613" y="6477763"/>
            <a:ext cx="238125" cy="215900"/>
          </a:xfrm>
          <a:ln/>
        </p:spPr>
        <p:txBody>
          <a:bodyPr/>
          <a:lstStyle/>
          <a:p>
            <a:pPr>
              <a:defRPr/>
            </a:pPr>
            <a:fld id="{80BDD41C-4423-42CB-9161-9CC9BC0B6C5F}" type="slidenum">
              <a:rPr lang="en-GB"/>
              <a:pPr>
                <a:defRPr/>
              </a:pPr>
              <a:t>6</a:t>
            </a:fld>
            <a:endParaRPr lang="en-GB" dirty="0"/>
          </a:p>
        </p:txBody>
      </p:sp>
      <p:sp>
        <p:nvSpPr>
          <p:cNvPr id="371714" name="Rectangle 2"/>
          <p:cNvSpPr>
            <a:spLocks noGrp="1" noChangeArrowheads="1"/>
          </p:cNvSpPr>
          <p:nvPr>
            <p:ph type="body" idx="1"/>
          </p:nvPr>
        </p:nvSpPr>
        <p:spPr>
          <a:xfrm>
            <a:off x="455613" y="1145305"/>
            <a:ext cx="8688387" cy="4890247"/>
          </a:xfrm>
        </p:spPr>
        <p:txBody>
          <a:bodyPr/>
          <a:lstStyle/>
          <a:p>
            <a:pPr lvl="1">
              <a:buClr>
                <a:schemeClr val="folHlink"/>
              </a:buClr>
            </a:pPr>
            <a:r>
              <a:rPr lang="en-GB" dirty="0" smtClean="0"/>
              <a:t>Subcutaneous injection Issues/Requirements</a:t>
            </a:r>
          </a:p>
          <a:p>
            <a:pPr lvl="2">
              <a:buClr>
                <a:schemeClr val="folHlink"/>
              </a:buClr>
            </a:pPr>
            <a:r>
              <a:rPr lang="en-GB" dirty="0" smtClean="0"/>
              <a:t>Needle phobia and pain of injection</a:t>
            </a:r>
          </a:p>
          <a:p>
            <a:pPr lvl="3">
              <a:buClr>
                <a:schemeClr val="folHlink"/>
              </a:buClr>
            </a:pPr>
            <a:r>
              <a:rPr lang="en-GB" dirty="0" smtClean="0"/>
              <a:t>Studies show that increasing injection </a:t>
            </a:r>
            <a:r>
              <a:rPr lang="en-GB" dirty="0" err="1" smtClean="0"/>
              <a:t>vol</a:t>
            </a:r>
            <a:r>
              <a:rPr lang="en-GB" dirty="0" smtClean="0"/>
              <a:t> from 0.5 ml to 1 ml increases pain significantly</a:t>
            </a:r>
          </a:p>
          <a:p>
            <a:pPr lvl="3">
              <a:buClr>
                <a:schemeClr val="folHlink"/>
              </a:buClr>
            </a:pPr>
            <a:r>
              <a:rPr lang="en-GB" dirty="0" smtClean="0"/>
              <a:t>Target injection </a:t>
            </a:r>
            <a:r>
              <a:rPr lang="en-GB" dirty="0" err="1" smtClean="0"/>
              <a:t>vol</a:t>
            </a:r>
            <a:r>
              <a:rPr lang="en-GB" dirty="0" smtClean="0"/>
              <a:t> &lt; 1 ml </a:t>
            </a:r>
          </a:p>
          <a:p>
            <a:pPr lvl="4">
              <a:buClr>
                <a:schemeClr val="folHlink"/>
              </a:buClr>
            </a:pPr>
            <a:r>
              <a:rPr lang="en-GB" dirty="0" smtClean="0"/>
              <a:t>For a 2-3 mg/kg dose, for a 70 kg person </a:t>
            </a:r>
            <a:r>
              <a:rPr lang="en-GB" dirty="0" smtClean="0">
                <a:cs typeface="Arial"/>
              </a:rPr>
              <a:t>→ 140-210 mg dose; if </a:t>
            </a:r>
            <a:r>
              <a:rPr lang="en-GB" dirty="0" err="1" smtClean="0">
                <a:cs typeface="Arial"/>
              </a:rPr>
              <a:t>injectiion</a:t>
            </a:r>
            <a:r>
              <a:rPr lang="en-GB" dirty="0" smtClean="0">
                <a:cs typeface="Arial"/>
              </a:rPr>
              <a:t> vol. needs to be less than 1 ml, we are talking about a protein concentration of </a:t>
            </a:r>
            <a:r>
              <a:rPr lang="en-GB" u="sng" dirty="0" smtClean="0">
                <a:solidFill>
                  <a:srgbClr val="FF0000"/>
                </a:solidFill>
                <a:cs typeface="Arial"/>
              </a:rPr>
              <a:t>&gt; 140-210 g/L</a:t>
            </a:r>
            <a:endParaRPr lang="en-GB" u="sng" dirty="0" smtClean="0">
              <a:solidFill>
                <a:srgbClr val="FF0000"/>
              </a:solidFill>
            </a:endParaRPr>
          </a:p>
          <a:p>
            <a:pPr lvl="1" indent="4763">
              <a:buClr>
                <a:schemeClr val="folHlink"/>
              </a:buClr>
              <a:buNone/>
            </a:pPr>
            <a:endParaRPr lang="en-GB" dirty="0" smtClean="0">
              <a:solidFill>
                <a:srgbClr val="A50021"/>
              </a:solidFill>
            </a:endParaRPr>
          </a:p>
          <a:p>
            <a:pPr lvl="1" indent="4763">
              <a:buClr>
                <a:schemeClr val="folHlink"/>
              </a:buClr>
              <a:buNone/>
            </a:pPr>
            <a:endParaRPr lang="en-GB" dirty="0" smtClean="0">
              <a:solidFill>
                <a:srgbClr val="A50021"/>
              </a:solidFill>
            </a:endParaRPr>
          </a:p>
          <a:p>
            <a:pPr marL="111125" lvl="1" indent="0">
              <a:buClr>
                <a:schemeClr val="folHlink"/>
              </a:buClr>
              <a:buNone/>
            </a:pPr>
            <a:r>
              <a:rPr lang="en-GB" sz="2600" dirty="0" smtClean="0"/>
              <a:t>Sub-Q injections require </a:t>
            </a:r>
            <a:r>
              <a:rPr lang="en-GB" sz="2600" u="sng" dirty="0" smtClean="0">
                <a:solidFill>
                  <a:srgbClr val="FF0000"/>
                </a:solidFill>
              </a:rPr>
              <a:t>high conc.</a:t>
            </a:r>
            <a:r>
              <a:rPr lang="en-GB" sz="2600" dirty="0" smtClean="0">
                <a:solidFill>
                  <a:srgbClr val="FF0000"/>
                </a:solidFill>
              </a:rPr>
              <a:t> </a:t>
            </a:r>
            <a:r>
              <a:rPr lang="en-GB" sz="2600" dirty="0" smtClean="0"/>
              <a:t>protein formulations</a:t>
            </a:r>
          </a:p>
          <a:p>
            <a:pPr lvl="2">
              <a:buClr>
                <a:schemeClr val="folHlink"/>
              </a:buClr>
            </a:pPr>
            <a:endParaRPr lang="en-GB" dirty="0" smtClean="0"/>
          </a:p>
        </p:txBody>
      </p:sp>
      <p:sp>
        <p:nvSpPr>
          <p:cNvPr id="371715" name="Rectangle 3"/>
          <p:cNvSpPr>
            <a:spLocks noGrp="1" noChangeArrowheads="1"/>
          </p:cNvSpPr>
          <p:nvPr>
            <p:ph type="title"/>
          </p:nvPr>
        </p:nvSpPr>
        <p:spPr>
          <a:xfrm>
            <a:off x="457200" y="434356"/>
            <a:ext cx="8040414" cy="553290"/>
          </a:xfrm>
        </p:spPr>
        <p:txBody>
          <a:bodyPr/>
          <a:lstStyle/>
          <a:p>
            <a:pPr lvl="1"/>
            <a:r>
              <a:rPr lang="en-GB" dirty="0" smtClean="0"/>
              <a:t>High Concentration Drivers for Biologics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1714">
                                            <p:txEl>
                                              <p:pRg st="4" end="4"/>
                                            </p:txEl>
                                          </p:spTgt>
                                        </p:tgtEl>
                                        <p:attrNameLst>
                                          <p:attrName>style.visibility</p:attrName>
                                        </p:attrNameLst>
                                      </p:cBhvr>
                                      <p:to>
                                        <p:strVal val="visible"/>
                                      </p:to>
                                    </p:set>
                                    <p:animEffect transition="in" filter="fade">
                                      <p:cBhvr>
                                        <p:cTn id="7" dur="2000"/>
                                        <p:tgtEl>
                                          <p:spTgt spid="371714">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71714">
                                            <p:txEl>
                                              <p:pRg st="7" end="7"/>
                                            </p:txEl>
                                          </p:spTgt>
                                        </p:tgtEl>
                                        <p:attrNameLst>
                                          <p:attrName>style.visibility</p:attrName>
                                        </p:attrNameLst>
                                      </p:cBhvr>
                                      <p:to>
                                        <p:strVal val="visible"/>
                                      </p:to>
                                    </p:set>
                                    <p:animEffect transition="in" filter="fade">
                                      <p:cBhvr>
                                        <p:cTn id="12" dur="2000"/>
                                        <p:tgtEl>
                                          <p:spTgt spid="3717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1"/>
          </p:nvPr>
        </p:nvSpPr>
        <p:spPr>
          <a:xfrm>
            <a:off x="455613" y="6477763"/>
            <a:ext cx="238125" cy="215900"/>
          </a:xfrm>
          <a:ln/>
        </p:spPr>
        <p:txBody>
          <a:bodyPr/>
          <a:lstStyle/>
          <a:p>
            <a:pPr>
              <a:defRPr/>
            </a:pPr>
            <a:fld id="{80BDD41C-4423-42CB-9161-9CC9BC0B6C5F}" type="slidenum">
              <a:rPr lang="en-GB"/>
              <a:pPr>
                <a:defRPr/>
              </a:pPr>
              <a:t>7</a:t>
            </a:fld>
            <a:endParaRPr lang="en-GB" dirty="0"/>
          </a:p>
        </p:txBody>
      </p:sp>
      <p:sp>
        <p:nvSpPr>
          <p:cNvPr id="371714" name="Rectangle 2"/>
          <p:cNvSpPr>
            <a:spLocks noGrp="1" noChangeArrowheads="1"/>
          </p:cNvSpPr>
          <p:nvPr>
            <p:ph type="body" idx="1"/>
          </p:nvPr>
        </p:nvSpPr>
        <p:spPr>
          <a:xfrm>
            <a:off x="455613" y="1145305"/>
            <a:ext cx="8499201" cy="4890247"/>
          </a:xfrm>
        </p:spPr>
        <p:txBody>
          <a:bodyPr/>
          <a:lstStyle/>
          <a:p>
            <a:pPr lvl="1"/>
            <a:r>
              <a:rPr lang="en-GB" dirty="0" smtClean="0"/>
              <a:t>Potentially significant changes in solution properties</a:t>
            </a:r>
          </a:p>
          <a:p>
            <a:pPr lvl="2"/>
            <a:r>
              <a:rPr lang="en-GB" dirty="0" smtClean="0"/>
              <a:t>Viscosity </a:t>
            </a:r>
            <a:r>
              <a:rPr lang="en-GB" dirty="0" smtClean="0">
                <a:latin typeface="Arial"/>
                <a:cs typeface="Arial"/>
              </a:rPr>
              <a:t>→ </a:t>
            </a:r>
            <a:r>
              <a:rPr lang="en-GB" dirty="0" smtClean="0"/>
              <a:t>mechanical processing, drug delivery</a:t>
            </a:r>
          </a:p>
          <a:p>
            <a:pPr lvl="2"/>
            <a:r>
              <a:rPr lang="en-GB" dirty="0" smtClean="0"/>
              <a:t>Osmotic Pressure </a:t>
            </a:r>
            <a:r>
              <a:rPr lang="en-GB" dirty="0" smtClean="0">
                <a:cs typeface="Arial"/>
              </a:rPr>
              <a:t>→ </a:t>
            </a:r>
            <a:r>
              <a:rPr lang="en-GB" dirty="0" smtClean="0"/>
              <a:t>max </a:t>
            </a:r>
            <a:r>
              <a:rPr lang="en-GB" dirty="0" err="1" smtClean="0"/>
              <a:t>conc</a:t>
            </a:r>
            <a:r>
              <a:rPr lang="en-GB" dirty="0" smtClean="0"/>
              <a:t> in a TFF process</a:t>
            </a:r>
          </a:p>
          <a:p>
            <a:pPr lvl="2"/>
            <a:r>
              <a:rPr lang="en-GB" dirty="0" smtClean="0"/>
              <a:t>Thermodynamic properties (excluded volume, </a:t>
            </a:r>
            <a:r>
              <a:rPr lang="en-GB" dirty="0" err="1" smtClean="0"/>
              <a:t>donnan</a:t>
            </a:r>
            <a:r>
              <a:rPr lang="en-GB" dirty="0" smtClean="0"/>
              <a:t>) </a:t>
            </a:r>
            <a:r>
              <a:rPr lang="en-GB" dirty="0" smtClean="0">
                <a:cs typeface="Arial"/>
              </a:rPr>
              <a:t>→ impurity clearance in </a:t>
            </a:r>
            <a:r>
              <a:rPr lang="en-GB" dirty="0" err="1" smtClean="0">
                <a:cs typeface="Arial"/>
              </a:rPr>
              <a:t>diafiltration</a:t>
            </a:r>
            <a:endParaRPr lang="en-GB" dirty="0" smtClean="0"/>
          </a:p>
          <a:p>
            <a:pPr lvl="2"/>
            <a:endParaRPr lang="en-GB" dirty="0" smtClean="0"/>
          </a:p>
        </p:txBody>
      </p:sp>
      <p:sp>
        <p:nvSpPr>
          <p:cNvPr id="371715" name="Rectangle 3"/>
          <p:cNvSpPr>
            <a:spLocks noGrp="1" noChangeArrowheads="1"/>
          </p:cNvSpPr>
          <p:nvPr>
            <p:ph type="title"/>
          </p:nvPr>
        </p:nvSpPr>
        <p:spPr>
          <a:xfrm>
            <a:off x="331071" y="434356"/>
            <a:ext cx="8198069" cy="553290"/>
          </a:xfrm>
        </p:spPr>
        <p:txBody>
          <a:bodyPr/>
          <a:lstStyle/>
          <a:p>
            <a:pPr lvl="1"/>
            <a:r>
              <a:rPr lang="en-GB" dirty="0" smtClean="0"/>
              <a:t>Challenges with High Concentration of Proteins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1714">
                                            <p:txEl>
                                              <p:pRg st="0" end="0"/>
                                            </p:txEl>
                                          </p:spTgt>
                                        </p:tgtEl>
                                        <p:attrNameLst>
                                          <p:attrName>style.visibility</p:attrName>
                                        </p:attrNameLst>
                                      </p:cBhvr>
                                      <p:to>
                                        <p:strVal val="visible"/>
                                      </p:to>
                                    </p:set>
                                    <p:animEffect transition="in" filter="fade">
                                      <p:cBhvr>
                                        <p:cTn id="7" dur="500"/>
                                        <p:tgtEl>
                                          <p:spTgt spid="3717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71714">
                                            <p:txEl>
                                              <p:pRg st="1" end="1"/>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71714">
                                            <p:txEl>
                                              <p:pRg st="2" end="2"/>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3717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1"/>
          </p:nvPr>
        </p:nvSpPr>
        <p:spPr>
          <a:xfrm>
            <a:off x="455613" y="6477763"/>
            <a:ext cx="238125" cy="215900"/>
          </a:xfrm>
          <a:ln/>
        </p:spPr>
        <p:txBody>
          <a:bodyPr/>
          <a:lstStyle/>
          <a:p>
            <a:pPr>
              <a:defRPr/>
            </a:pPr>
            <a:fld id="{80BDD41C-4423-42CB-9161-9CC9BC0B6C5F}" type="slidenum">
              <a:rPr lang="en-GB"/>
              <a:pPr>
                <a:defRPr/>
              </a:pPr>
              <a:t>8</a:t>
            </a:fld>
            <a:endParaRPr lang="en-GB" dirty="0"/>
          </a:p>
        </p:txBody>
      </p:sp>
      <p:sp>
        <p:nvSpPr>
          <p:cNvPr id="371714" name="Rectangle 2"/>
          <p:cNvSpPr>
            <a:spLocks noGrp="1" noChangeArrowheads="1"/>
          </p:cNvSpPr>
          <p:nvPr>
            <p:ph type="body" idx="1"/>
          </p:nvPr>
        </p:nvSpPr>
        <p:spPr>
          <a:xfrm>
            <a:off x="455614" y="1145305"/>
            <a:ext cx="8262718" cy="4890247"/>
          </a:xfrm>
        </p:spPr>
        <p:txBody>
          <a:bodyPr/>
          <a:lstStyle/>
          <a:p>
            <a:pPr lvl="1"/>
            <a:r>
              <a:rPr lang="en-GB" dirty="0" smtClean="0"/>
              <a:t>Viscosity and Osmotic effects may combine to limit the ‘Max’ achievable concentration in a TFF process</a:t>
            </a:r>
          </a:p>
          <a:p>
            <a:pPr lvl="1"/>
            <a:r>
              <a:rPr lang="en-GB" dirty="0" smtClean="0"/>
              <a:t>Let’s see how?</a:t>
            </a:r>
          </a:p>
          <a:p>
            <a:pPr lvl="2"/>
            <a:endParaRPr lang="en-GB" dirty="0" smtClean="0"/>
          </a:p>
        </p:txBody>
      </p:sp>
      <p:sp>
        <p:nvSpPr>
          <p:cNvPr id="371715" name="Rectangle 3"/>
          <p:cNvSpPr>
            <a:spLocks noGrp="1" noChangeArrowheads="1"/>
          </p:cNvSpPr>
          <p:nvPr>
            <p:ph type="title"/>
          </p:nvPr>
        </p:nvSpPr>
        <p:spPr>
          <a:xfrm>
            <a:off x="331071" y="434356"/>
            <a:ext cx="8198069" cy="553290"/>
          </a:xfrm>
        </p:spPr>
        <p:txBody>
          <a:bodyPr/>
          <a:lstStyle/>
          <a:p>
            <a:pPr lvl="1"/>
            <a:r>
              <a:rPr lang="en-GB" dirty="0" smtClean="0"/>
              <a:t>Challenges with High Concentration of Proteins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17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1"/>
          </p:nvPr>
        </p:nvSpPr>
        <p:spPr>
          <a:xfrm>
            <a:off x="455613" y="6477763"/>
            <a:ext cx="238125" cy="215900"/>
          </a:xfrm>
          <a:ln/>
        </p:spPr>
        <p:txBody>
          <a:bodyPr/>
          <a:lstStyle/>
          <a:p>
            <a:pPr>
              <a:defRPr/>
            </a:pPr>
            <a:fld id="{80BDD41C-4423-42CB-9161-9CC9BC0B6C5F}" type="slidenum">
              <a:rPr lang="en-GB"/>
              <a:pPr>
                <a:defRPr/>
              </a:pPr>
              <a:t>9</a:t>
            </a:fld>
            <a:endParaRPr lang="en-GB" dirty="0"/>
          </a:p>
        </p:txBody>
      </p:sp>
      <p:sp>
        <p:nvSpPr>
          <p:cNvPr id="371715" name="Rectangle 3"/>
          <p:cNvSpPr>
            <a:spLocks noGrp="1" noChangeArrowheads="1"/>
          </p:cNvSpPr>
          <p:nvPr>
            <p:ph type="title"/>
          </p:nvPr>
        </p:nvSpPr>
        <p:spPr>
          <a:xfrm>
            <a:off x="457200" y="434356"/>
            <a:ext cx="8040414" cy="553290"/>
          </a:xfrm>
        </p:spPr>
        <p:txBody>
          <a:bodyPr/>
          <a:lstStyle/>
          <a:p>
            <a:pPr lvl="1"/>
            <a:r>
              <a:rPr lang="en-GB" dirty="0" smtClean="0"/>
              <a:t>Viscosity Effects</a:t>
            </a:r>
          </a:p>
        </p:txBody>
      </p:sp>
      <p:sp>
        <p:nvSpPr>
          <p:cNvPr id="7" name="Content Placeholder 6"/>
          <p:cNvSpPr>
            <a:spLocks noGrp="1"/>
          </p:cNvSpPr>
          <p:nvPr>
            <p:ph idx="1"/>
          </p:nvPr>
        </p:nvSpPr>
        <p:spPr>
          <a:xfrm>
            <a:off x="457200" y="1345798"/>
            <a:ext cx="7715250" cy="546064"/>
          </a:xfrm>
        </p:spPr>
        <p:txBody>
          <a:bodyPr/>
          <a:lstStyle/>
          <a:p>
            <a:pPr lvl="1"/>
            <a:r>
              <a:rPr lang="en-US" dirty="0" smtClean="0"/>
              <a:t>Viscosity increases non-linearly with concentration</a:t>
            </a:r>
            <a:endParaRPr lang="en-SG" dirty="0"/>
          </a:p>
        </p:txBody>
      </p:sp>
      <p:pic>
        <p:nvPicPr>
          <p:cNvPr id="8" name="Picture 1"/>
          <p:cNvPicPr>
            <a:picLocks noChangeAspect="1" noChangeArrowheads="1"/>
          </p:cNvPicPr>
          <p:nvPr/>
        </p:nvPicPr>
        <p:blipFill>
          <a:blip r:embed="rId3" cstate="print"/>
          <a:srcRect/>
          <a:stretch>
            <a:fillRect/>
          </a:stretch>
        </p:blipFill>
        <p:spPr bwMode="auto">
          <a:xfrm>
            <a:off x="1387366" y="1810422"/>
            <a:ext cx="5801710" cy="4784348"/>
          </a:xfrm>
          <a:prstGeom prst="rect">
            <a:avLst/>
          </a:prstGeom>
          <a:noFill/>
          <a:ln w="9525">
            <a:noFill/>
            <a:miter lim="800000"/>
            <a:headEnd/>
            <a:tailEnd/>
          </a:ln>
        </p:spPr>
      </p:pic>
      <p:sp>
        <p:nvSpPr>
          <p:cNvPr id="10" name="TextBox 9"/>
          <p:cNvSpPr txBox="1"/>
          <p:nvPr/>
        </p:nvSpPr>
        <p:spPr>
          <a:xfrm>
            <a:off x="6868948" y="5153025"/>
            <a:ext cx="1928211" cy="646331"/>
          </a:xfrm>
          <a:prstGeom prst="rect">
            <a:avLst/>
          </a:prstGeom>
          <a:noFill/>
        </p:spPr>
        <p:txBody>
          <a:bodyPr wrap="square" rtlCol="0">
            <a:spAutoFit/>
          </a:bodyPr>
          <a:lstStyle/>
          <a:p>
            <a:r>
              <a:rPr lang="en-US" sz="1200" dirty="0" err="1" smtClean="0"/>
              <a:t>Burckbuchler</a:t>
            </a:r>
            <a:r>
              <a:rPr lang="en-US" sz="1200" dirty="0" smtClean="0"/>
              <a:t>, V., European Journal of Pharmaceutics 2010</a:t>
            </a:r>
            <a:endParaRPr lang="en-US" sz="1200"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1"/>
          </p:nvPr>
        </p:nvSpPr>
        <p:spPr>
          <a:xfrm>
            <a:off x="455613" y="6477763"/>
            <a:ext cx="238125" cy="215900"/>
          </a:xfrm>
          <a:ln/>
        </p:spPr>
        <p:txBody>
          <a:bodyPr/>
          <a:lstStyle/>
          <a:p>
            <a:pPr>
              <a:defRPr/>
            </a:pPr>
            <a:fld id="{80BDD41C-4423-42CB-9161-9CC9BC0B6C5F}" type="slidenum">
              <a:rPr lang="en-GB"/>
              <a:pPr>
                <a:defRPr/>
              </a:pPr>
              <a:t>10</a:t>
            </a:fld>
            <a:endParaRPr lang="en-GB" dirty="0"/>
          </a:p>
        </p:txBody>
      </p:sp>
      <p:sp>
        <p:nvSpPr>
          <p:cNvPr id="371715" name="Rectangle 3"/>
          <p:cNvSpPr>
            <a:spLocks noGrp="1" noChangeArrowheads="1"/>
          </p:cNvSpPr>
          <p:nvPr>
            <p:ph type="title"/>
          </p:nvPr>
        </p:nvSpPr>
        <p:spPr>
          <a:xfrm>
            <a:off x="457200" y="434356"/>
            <a:ext cx="8040414" cy="553290"/>
          </a:xfrm>
        </p:spPr>
        <p:txBody>
          <a:bodyPr/>
          <a:lstStyle/>
          <a:p>
            <a:pPr lvl="1"/>
            <a:r>
              <a:rPr lang="en-GB" dirty="0" smtClean="0"/>
              <a:t>Viscosity Effects</a:t>
            </a:r>
          </a:p>
        </p:txBody>
      </p:sp>
      <p:sp>
        <p:nvSpPr>
          <p:cNvPr id="7" name="Content Placeholder 6"/>
          <p:cNvSpPr>
            <a:spLocks noGrp="1"/>
          </p:cNvSpPr>
          <p:nvPr>
            <p:ph idx="1"/>
          </p:nvPr>
        </p:nvSpPr>
        <p:spPr>
          <a:xfrm>
            <a:off x="457200" y="1345798"/>
            <a:ext cx="7715250" cy="546064"/>
          </a:xfrm>
        </p:spPr>
        <p:txBody>
          <a:bodyPr/>
          <a:lstStyle/>
          <a:p>
            <a:pPr lvl="1"/>
            <a:r>
              <a:rPr lang="en-US" dirty="0" smtClean="0"/>
              <a:t>Viscosity increases non-linearly with concentration</a:t>
            </a:r>
          </a:p>
          <a:p>
            <a:pPr lvl="2"/>
            <a:r>
              <a:rPr lang="en-US" dirty="0" smtClean="0"/>
              <a:t>Varies widely with </a:t>
            </a:r>
            <a:r>
              <a:rPr lang="en-US" dirty="0" err="1" smtClean="0"/>
              <a:t>mAb</a:t>
            </a:r>
            <a:r>
              <a:rPr lang="en-US" dirty="0" smtClean="0"/>
              <a:t> type for a given concentration</a:t>
            </a:r>
            <a:endParaRPr lang="en-SG" dirty="0"/>
          </a:p>
        </p:txBody>
      </p:sp>
      <p:pic>
        <p:nvPicPr>
          <p:cNvPr id="11" name="Picture 2"/>
          <p:cNvPicPr>
            <a:picLocks noChangeAspect="1" noChangeArrowheads="1"/>
          </p:cNvPicPr>
          <p:nvPr/>
        </p:nvPicPr>
        <p:blipFill>
          <a:blip r:embed="rId3" cstate="print"/>
          <a:srcRect/>
          <a:stretch>
            <a:fillRect/>
          </a:stretch>
        </p:blipFill>
        <p:spPr bwMode="auto">
          <a:xfrm>
            <a:off x="1818058" y="2183493"/>
            <a:ext cx="5468353" cy="428036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6" name="Group 145"/>
          <p:cNvGrpSpPr/>
          <p:nvPr/>
        </p:nvGrpSpPr>
        <p:grpSpPr>
          <a:xfrm>
            <a:off x="6025413" y="2524936"/>
            <a:ext cx="1566235" cy="875269"/>
            <a:chOff x="6025413" y="2524936"/>
            <a:chExt cx="1566235" cy="875269"/>
          </a:xfrm>
        </p:grpSpPr>
        <p:sp>
          <p:nvSpPr>
            <p:cNvPr id="109" name="Rectangle 54"/>
            <p:cNvSpPr>
              <a:spLocks noChangeArrowheads="1"/>
            </p:cNvSpPr>
            <p:nvPr/>
          </p:nvSpPr>
          <p:spPr bwMode="auto">
            <a:xfrm>
              <a:off x="6025413" y="2609017"/>
              <a:ext cx="685800" cy="791188"/>
            </a:xfrm>
            <a:prstGeom prst="rect">
              <a:avLst/>
            </a:prstGeom>
            <a:solidFill>
              <a:srgbClr val="FEB0A0">
                <a:alpha val="39999"/>
              </a:srgbClr>
            </a:solidFill>
            <a:ln w="9525" algn="ctr">
              <a:noFill/>
              <a:miter lim="800000"/>
              <a:headEnd/>
              <a:tailEnd/>
            </a:ln>
            <a:effectLst/>
          </p:spPr>
          <p:txBody>
            <a:bodyPr wrap="square" anchor="ctr">
              <a:spAutoFit/>
            </a:bodyPr>
            <a:lstStyle/>
            <a:p>
              <a:endParaRPr lang="en-SG"/>
            </a:p>
          </p:txBody>
        </p:sp>
        <p:sp>
          <p:nvSpPr>
            <p:cNvPr id="70" name="Text Box 51"/>
            <p:cNvSpPr txBox="1">
              <a:spLocks noChangeAspect="1" noChangeArrowheads="1"/>
            </p:cNvSpPr>
            <p:nvPr/>
          </p:nvSpPr>
          <p:spPr bwMode="auto">
            <a:xfrm>
              <a:off x="6793874" y="2524936"/>
              <a:ext cx="797774" cy="336550"/>
            </a:xfrm>
            <a:prstGeom prst="rect">
              <a:avLst/>
            </a:prstGeom>
            <a:noFill/>
            <a:ln w="9525">
              <a:noFill/>
              <a:miter lim="800000"/>
              <a:headEnd/>
              <a:tailEnd/>
            </a:ln>
            <a:effectLst/>
          </p:spPr>
          <p:txBody>
            <a:bodyPr wrap="square">
              <a:spAutoFit/>
            </a:bodyPr>
            <a:lstStyle/>
            <a:p>
              <a:r>
                <a:rPr lang="en-US" sz="1600" b="1" dirty="0" err="1">
                  <a:solidFill>
                    <a:srgbClr val="FF0000"/>
                  </a:solidFill>
                  <a:latin typeface="Symbol" pitchFamily="18" charset="2"/>
                </a:rPr>
                <a:t>D</a:t>
              </a:r>
              <a:r>
                <a:rPr lang="en-US" sz="1600" b="1" dirty="0" err="1">
                  <a:solidFill>
                    <a:srgbClr val="FF0000"/>
                  </a:solidFill>
                </a:rPr>
                <a:t>P</a:t>
              </a:r>
              <a:r>
                <a:rPr lang="en-US" sz="1600" b="1" baseline="-25000" dirty="0" err="1">
                  <a:solidFill>
                    <a:srgbClr val="FF0000"/>
                  </a:solidFill>
                </a:rPr>
                <a:t>Valve</a:t>
              </a:r>
              <a:endParaRPr lang="en-US" sz="1600" b="1" baseline="-25000" dirty="0">
                <a:solidFill>
                  <a:srgbClr val="FF0000"/>
                </a:solidFill>
              </a:endParaRPr>
            </a:p>
          </p:txBody>
        </p:sp>
      </p:grpSp>
      <p:grpSp>
        <p:nvGrpSpPr>
          <p:cNvPr id="145" name="Group 144"/>
          <p:cNvGrpSpPr/>
          <p:nvPr/>
        </p:nvGrpSpPr>
        <p:grpSpPr>
          <a:xfrm>
            <a:off x="4890977" y="4274294"/>
            <a:ext cx="1765004" cy="1541721"/>
            <a:chOff x="4890977" y="4274294"/>
            <a:chExt cx="1765004" cy="1541721"/>
          </a:xfrm>
        </p:grpSpPr>
        <p:grpSp>
          <p:nvGrpSpPr>
            <p:cNvPr id="130" name="Group 129"/>
            <p:cNvGrpSpPr/>
            <p:nvPr/>
          </p:nvGrpSpPr>
          <p:grpSpPr>
            <a:xfrm>
              <a:off x="4890977" y="4274294"/>
              <a:ext cx="1765004" cy="1541721"/>
              <a:chOff x="4156692" y="3754566"/>
              <a:chExt cx="1313275" cy="1151125"/>
            </a:xfrm>
          </p:grpSpPr>
          <p:sp>
            <p:nvSpPr>
              <p:cNvPr id="125" name="Flowchart: Manual Input 124"/>
              <p:cNvSpPr/>
              <p:nvPr/>
            </p:nvSpPr>
            <p:spPr>
              <a:xfrm>
                <a:off x="5131041" y="3754566"/>
                <a:ext cx="338926" cy="723900"/>
              </a:xfrm>
              <a:prstGeom prst="flowChartManualInpu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6" name="Flowchart: Manual Input 125"/>
              <p:cNvSpPr/>
              <p:nvPr/>
            </p:nvSpPr>
            <p:spPr>
              <a:xfrm>
                <a:off x="4798072" y="3893965"/>
                <a:ext cx="338926" cy="723900"/>
              </a:xfrm>
              <a:prstGeom prst="flowChartManualInpu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7" name="Flowchart: Manual Input 126"/>
              <p:cNvSpPr/>
              <p:nvPr/>
            </p:nvSpPr>
            <p:spPr>
              <a:xfrm>
                <a:off x="4481716" y="4041309"/>
                <a:ext cx="338926" cy="723900"/>
              </a:xfrm>
              <a:prstGeom prst="flowChartManualInpu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8" name="Flowchart: Manual Input 127"/>
              <p:cNvSpPr/>
              <p:nvPr/>
            </p:nvSpPr>
            <p:spPr>
              <a:xfrm>
                <a:off x="4156692" y="4175652"/>
                <a:ext cx="338926" cy="723900"/>
              </a:xfrm>
              <a:prstGeom prst="flowChartManualInpu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9" name="Rectangle 128"/>
              <p:cNvSpPr/>
              <p:nvPr/>
            </p:nvSpPr>
            <p:spPr>
              <a:xfrm>
                <a:off x="4168971" y="4454991"/>
                <a:ext cx="1300094" cy="4507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115" name="Line 45"/>
            <p:cNvSpPr>
              <a:spLocks noChangeShapeType="1"/>
            </p:cNvSpPr>
            <p:nvPr/>
          </p:nvSpPr>
          <p:spPr bwMode="auto">
            <a:xfrm>
              <a:off x="5739109" y="4630369"/>
              <a:ext cx="158750" cy="268287"/>
            </a:xfrm>
            <a:prstGeom prst="line">
              <a:avLst/>
            </a:prstGeom>
            <a:noFill/>
            <a:ln w="38100">
              <a:solidFill>
                <a:srgbClr val="FF3300"/>
              </a:solidFill>
              <a:round/>
              <a:headEnd/>
              <a:tailEnd type="triangle" w="med" len="med"/>
            </a:ln>
            <a:effectLst/>
          </p:spPr>
          <p:txBody>
            <a:bodyPr>
              <a:spAutoFit/>
            </a:bodyPr>
            <a:lstStyle/>
            <a:p>
              <a:endParaRPr lang="en-SG"/>
            </a:p>
          </p:txBody>
        </p:sp>
        <p:sp>
          <p:nvSpPr>
            <p:cNvPr id="116" name="Text Box 46"/>
            <p:cNvSpPr txBox="1">
              <a:spLocks noChangeArrowheads="1"/>
            </p:cNvSpPr>
            <p:nvPr/>
          </p:nvSpPr>
          <p:spPr bwMode="auto">
            <a:xfrm>
              <a:off x="5975646" y="4633544"/>
              <a:ext cx="612775" cy="336550"/>
            </a:xfrm>
            <a:prstGeom prst="rect">
              <a:avLst/>
            </a:prstGeom>
            <a:noFill/>
            <a:ln w="9525" algn="ctr">
              <a:noFill/>
              <a:miter lim="800000"/>
              <a:headEnd/>
              <a:tailEnd/>
            </a:ln>
            <a:effectLst/>
          </p:spPr>
          <p:txBody>
            <a:bodyPr wrap="none">
              <a:spAutoFit/>
            </a:bodyPr>
            <a:lstStyle/>
            <a:p>
              <a:r>
                <a:rPr lang="en-US" sz="1600" b="1" dirty="0">
                  <a:solidFill>
                    <a:srgbClr val="FF3300"/>
                  </a:solidFill>
                </a:rPr>
                <a:t>TMP</a:t>
              </a:r>
            </a:p>
          </p:txBody>
        </p:sp>
      </p:grpSp>
      <p:grpSp>
        <p:nvGrpSpPr>
          <p:cNvPr id="144" name="Group 143"/>
          <p:cNvGrpSpPr/>
          <p:nvPr/>
        </p:nvGrpSpPr>
        <p:grpSpPr>
          <a:xfrm>
            <a:off x="4848446" y="3402419"/>
            <a:ext cx="1818167" cy="1648045"/>
            <a:chOff x="4848446" y="3402419"/>
            <a:chExt cx="1818167" cy="1648045"/>
          </a:xfrm>
        </p:grpSpPr>
        <p:grpSp>
          <p:nvGrpSpPr>
            <p:cNvPr id="136" name="Group 135"/>
            <p:cNvGrpSpPr/>
            <p:nvPr/>
          </p:nvGrpSpPr>
          <p:grpSpPr>
            <a:xfrm flipH="1" flipV="1">
              <a:off x="4848446" y="3402419"/>
              <a:ext cx="1818167" cy="1648045"/>
              <a:chOff x="4156692" y="3754566"/>
              <a:chExt cx="1313275" cy="1151125"/>
            </a:xfrm>
            <a:solidFill>
              <a:srgbClr val="99FF66"/>
            </a:solidFill>
          </p:grpSpPr>
          <p:sp>
            <p:nvSpPr>
              <p:cNvPr id="137" name="Flowchart: Manual Input 136"/>
              <p:cNvSpPr/>
              <p:nvPr/>
            </p:nvSpPr>
            <p:spPr>
              <a:xfrm>
                <a:off x="5131041" y="3754566"/>
                <a:ext cx="338926" cy="723900"/>
              </a:xfrm>
              <a:prstGeom prst="flowChartManualInp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38" name="Flowchart: Manual Input 137"/>
              <p:cNvSpPr/>
              <p:nvPr/>
            </p:nvSpPr>
            <p:spPr>
              <a:xfrm>
                <a:off x="4798072" y="3901905"/>
                <a:ext cx="338926" cy="723900"/>
              </a:xfrm>
              <a:prstGeom prst="flowChartManualInp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39" name="Flowchart: Manual Input 138"/>
              <p:cNvSpPr/>
              <p:nvPr/>
            </p:nvSpPr>
            <p:spPr>
              <a:xfrm>
                <a:off x="4481716" y="4033370"/>
                <a:ext cx="338926" cy="723900"/>
              </a:xfrm>
              <a:prstGeom prst="flowChartManualInp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0" name="Flowchart: Manual Input 139"/>
              <p:cNvSpPr/>
              <p:nvPr/>
            </p:nvSpPr>
            <p:spPr>
              <a:xfrm>
                <a:off x="4156692" y="4167713"/>
                <a:ext cx="338926" cy="723900"/>
              </a:xfrm>
              <a:prstGeom prst="flowChartManualInp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1" name="Rectangle 140"/>
              <p:cNvSpPr/>
              <p:nvPr/>
            </p:nvSpPr>
            <p:spPr>
              <a:xfrm>
                <a:off x="4168971" y="4454991"/>
                <a:ext cx="1300094" cy="4507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112" name="Text Box 49"/>
            <p:cNvSpPr txBox="1">
              <a:spLocks noChangeArrowheads="1"/>
            </p:cNvSpPr>
            <p:nvPr/>
          </p:nvSpPr>
          <p:spPr bwMode="auto">
            <a:xfrm>
              <a:off x="5121571" y="4331486"/>
              <a:ext cx="559769" cy="338554"/>
            </a:xfrm>
            <a:prstGeom prst="rect">
              <a:avLst/>
            </a:prstGeom>
            <a:noFill/>
            <a:ln w="9525" algn="ctr">
              <a:noFill/>
              <a:miter lim="800000"/>
              <a:headEnd/>
              <a:tailEnd/>
            </a:ln>
            <a:effectLst/>
          </p:spPr>
          <p:txBody>
            <a:bodyPr wrap="none">
              <a:spAutoFit/>
            </a:bodyPr>
            <a:lstStyle/>
            <a:p>
              <a:r>
                <a:rPr lang="en-US" sz="1600" b="1" dirty="0">
                  <a:solidFill>
                    <a:srgbClr val="FF3300"/>
                  </a:solidFill>
                  <a:latin typeface="Symbol" pitchFamily="18" charset="2"/>
                </a:rPr>
                <a:t>D</a:t>
              </a:r>
              <a:r>
                <a:rPr lang="en-US" sz="1600" b="1" dirty="0">
                  <a:solidFill>
                    <a:srgbClr val="FF3300"/>
                  </a:solidFill>
                </a:rPr>
                <a:t>P</a:t>
              </a:r>
              <a:r>
                <a:rPr lang="en-US" sz="1600" b="1" baseline="-25000" dirty="0">
                  <a:solidFill>
                    <a:srgbClr val="FF3300"/>
                  </a:solidFill>
                </a:rPr>
                <a:t>M</a:t>
              </a:r>
            </a:p>
          </p:txBody>
        </p:sp>
        <p:sp>
          <p:nvSpPr>
            <p:cNvPr id="113" name="Line 50"/>
            <p:cNvSpPr>
              <a:spLocks noChangeShapeType="1"/>
            </p:cNvSpPr>
            <p:nvPr/>
          </p:nvSpPr>
          <p:spPr bwMode="auto">
            <a:xfrm flipV="1">
              <a:off x="5154403" y="4412512"/>
              <a:ext cx="1023114" cy="442432"/>
            </a:xfrm>
            <a:prstGeom prst="line">
              <a:avLst/>
            </a:prstGeom>
            <a:noFill/>
            <a:ln w="28575">
              <a:solidFill>
                <a:srgbClr val="FF3300"/>
              </a:solidFill>
              <a:round/>
              <a:headEnd/>
              <a:tailEnd type="triangle" w="med" len="med"/>
            </a:ln>
            <a:effectLst/>
          </p:spPr>
          <p:txBody>
            <a:bodyPr wrap="square">
              <a:spAutoFit/>
            </a:bodyPr>
            <a:lstStyle/>
            <a:p>
              <a:endParaRPr lang="en-SG"/>
            </a:p>
          </p:txBody>
        </p:sp>
      </p:grpSp>
      <p:sp>
        <p:nvSpPr>
          <p:cNvPr id="6" name="Rectangle 6"/>
          <p:cNvSpPr>
            <a:spLocks noGrp="1" noChangeArrowheads="1"/>
          </p:cNvSpPr>
          <p:nvPr>
            <p:ph type="sldNum" sz="quarter" idx="11"/>
          </p:nvPr>
        </p:nvSpPr>
        <p:spPr>
          <a:xfrm>
            <a:off x="455613" y="6477763"/>
            <a:ext cx="238125" cy="215900"/>
          </a:xfrm>
          <a:ln/>
        </p:spPr>
        <p:txBody>
          <a:bodyPr/>
          <a:lstStyle/>
          <a:p>
            <a:pPr>
              <a:defRPr/>
            </a:pPr>
            <a:fld id="{80BDD41C-4423-42CB-9161-9CC9BC0B6C5F}" type="slidenum">
              <a:rPr lang="en-GB"/>
              <a:pPr>
                <a:defRPr/>
              </a:pPr>
              <a:t>11</a:t>
            </a:fld>
            <a:endParaRPr lang="en-GB" dirty="0"/>
          </a:p>
        </p:txBody>
      </p:sp>
      <p:sp>
        <p:nvSpPr>
          <p:cNvPr id="371715" name="Rectangle 3"/>
          <p:cNvSpPr>
            <a:spLocks noGrp="1" noChangeArrowheads="1"/>
          </p:cNvSpPr>
          <p:nvPr>
            <p:ph type="title"/>
          </p:nvPr>
        </p:nvSpPr>
        <p:spPr>
          <a:xfrm>
            <a:off x="457200" y="434356"/>
            <a:ext cx="8040414" cy="553290"/>
          </a:xfrm>
        </p:spPr>
        <p:txBody>
          <a:bodyPr/>
          <a:lstStyle/>
          <a:p>
            <a:pPr lvl="1"/>
            <a:r>
              <a:rPr lang="en-GB" dirty="0" smtClean="0"/>
              <a:t>Viscosity Effects – TFF Processing</a:t>
            </a:r>
          </a:p>
        </p:txBody>
      </p:sp>
      <p:sp>
        <p:nvSpPr>
          <p:cNvPr id="7" name="Content Placeholder 6"/>
          <p:cNvSpPr>
            <a:spLocks noGrp="1"/>
          </p:cNvSpPr>
          <p:nvPr>
            <p:ph idx="1"/>
          </p:nvPr>
        </p:nvSpPr>
        <p:spPr>
          <a:xfrm>
            <a:off x="457200" y="1093542"/>
            <a:ext cx="7715250" cy="546064"/>
          </a:xfrm>
        </p:spPr>
        <p:txBody>
          <a:bodyPr/>
          <a:lstStyle/>
          <a:p>
            <a:pPr lvl="1"/>
            <a:r>
              <a:rPr lang="en-US" dirty="0" smtClean="0"/>
              <a:t>Pressure drop in a TFF system </a:t>
            </a:r>
            <a:r>
              <a:rPr lang="en-US" sz="3200" b="1" dirty="0" smtClean="0">
                <a:solidFill>
                  <a:srgbClr val="FF0000"/>
                </a:solidFill>
              </a:rPr>
              <a:t>↑</a:t>
            </a:r>
            <a:r>
              <a:rPr lang="en-US" dirty="0" smtClean="0"/>
              <a:t> as viscosity </a:t>
            </a:r>
            <a:r>
              <a:rPr lang="en-US" sz="3200" b="1" dirty="0" smtClean="0">
                <a:solidFill>
                  <a:srgbClr val="FF0000"/>
                </a:solidFill>
              </a:rPr>
              <a:t>↑</a:t>
            </a:r>
          </a:p>
        </p:txBody>
      </p:sp>
      <p:sp>
        <p:nvSpPr>
          <p:cNvPr id="10" name="Rectangle 9"/>
          <p:cNvSpPr/>
          <p:nvPr/>
        </p:nvSpPr>
        <p:spPr>
          <a:xfrm>
            <a:off x="4966137" y="1119351"/>
            <a:ext cx="2743200" cy="5517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nvGrpSpPr>
          <p:cNvPr id="135" name="Group 134"/>
          <p:cNvGrpSpPr/>
          <p:nvPr/>
        </p:nvGrpSpPr>
        <p:grpSpPr>
          <a:xfrm>
            <a:off x="1581149" y="2117725"/>
            <a:ext cx="6372004" cy="3889670"/>
            <a:chOff x="1581150" y="2117725"/>
            <a:chExt cx="4894794" cy="2967038"/>
          </a:xfrm>
        </p:grpSpPr>
        <p:sp>
          <p:nvSpPr>
            <p:cNvPr id="71" name="Freeform 2"/>
            <p:cNvSpPr>
              <a:spLocks/>
            </p:cNvSpPr>
            <p:nvPr/>
          </p:nvSpPr>
          <p:spPr bwMode="auto">
            <a:xfrm>
              <a:off x="2203450" y="3579813"/>
              <a:ext cx="525463" cy="500062"/>
            </a:xfrm>
            <a:custGeom>
              <a:avLst/>
              <a:gdLst/>
              <a:ahLst/>
              <a:cxnLst>
                <a:cxn ang="0">
                  <a:pos x="0" y="8"/>
                </a:cxn>
                <a:cxn ang="0">
                  <a:pos x="0" y="185"/>
                </a:cxn>
                <a:cxn ang="0">
                  <a:pos x="138" y="269"/>
                </a:cxn>
                <a:cxn ang="0">
                  <a:pos x="300" y="192"/>
                </a:cxn>
                <a:cxn ang="0">
                  <a:pos x="300" y="0"/>
                </a:cxn>
                <a:cxn ang="0">
                  <a:pos x="0" y="8"/>
                </a:cxn>
              </a:cxnLst>
              <a:rect l="0" t="0" r="r" b="b"/>
              <a:pathLst>
                <a:path w="300" h="269">
                  <a:moveTo>
                    <a:pt x="0" y="8"/>
                  </a:moveTo>
                  <a:lnTo>
                    <a:pt x="0" y="185"/>
                  </a:lnTo>
                  <a:lnTo>
                    <a:pt x="138" y="269"/>
                  </a:lnTo>
                  <a:lnTo>
                    <a:pt x="300" y="192"/>
                  </a:lnTo>
                  <a:lnTo>
                    <a:pt x="300" y="0"/>
                  </a:lnTo>
                  <a:lnTo>
                    <a:pt x="0" y="8"/>
                  </a:lnTo>
                  <a:close/>
                </a:path>
              </a:pathLst>
            </a:custGeom>
            <a:solidFill>
              <a:schemeClr val="accent1"/>
            </a:solidFill>
            <a:ln w="38100" cap="flat" cmpd="sng">
              <a:noFill/>
              <a:prstDash val="solid"/>
              <a:round/>
              <a:headEnd/>
              <a:tailEnd/>
            </a:ln>
            <a:effectLst/>
          </p:spPr>
          <p:txBody>
            <a:bodyPr>
              <a:spAutoFit/>
            </a:bodyPr>
            <a:lstStyle/>
            <a:p>
              <a:endParaRPr lang="en-SG"/>
            </a:p>
          </p:txBody>
        </p:sp>
        <p:grpSp>
          <p:nvGrpSpPr>
            <p:cNvPr id="72" name="Group 6"/>
            <p:cNvGrpSpPr>
              <a:grpSpLocks/>
            </p:cNvGrpSpPr>
            <p:nvPr/>
          </p:nvGrpSpPr>
          <p:grpSpPr bwMode="auto">
            <a:xfrm>
              <a:off x="4100513" y="3749675"/>
              <a:ext cx="1366837" cy="600075"/>
              <a:chOff x="4128" y="2064"/>
              <a:chExt cx="1056" cy="384"/>
            </a:xfrm>
          </p:grpSpPr>
          <p:sp>
            <p:nvSpPr>
              <p:cNvPr id="123" name="Rectangle 7"/>
              <p:cNvSpPr>
                <a:spLocks noChangeArrowheads="1"/>
              </p:cNvSpPr>
              <p:nvPr/>
            </p:nvSpPr>
            <p:spPr bwMode="auto">
              <a:xfrm>
                <a:off x="4128" y="2064"/>
                <a:ext cx="1056" cy="384"/>
              </a:xfrm>
              <a:prstGeom prst="rect">
                <a:avLst/>
              </a:prstGeom>
              <a:noFill/>
              <a:ln w="3175" algn="ctr">
                <a:solidFill>
                  <a:schemeClr val="tx1"/>
                </a:solidFill>
                <a:miter lim="800000"/>
                <a:headEnd/>
                <a:tailEnd/>
              </a:ln>
              <a:effectLst/>
            </p:spPr>
            <p:txBody>
              <a:bodyPr anchor="ctr">
                <a:spAutoFit/>
              </a:bodyPr>
              <a:lstStyle/>
              <a:p>
                <a:endParaRPr lang="en-SG"/>
              </a:p>
            </p:txBody>
          </p:sp>
          <p:sp>
            <p:nvSpPr>
              <p:cNvPr id="124" name="Line 8"/>
              <p:cNvSpPr>
                <a:spLocks noChangeShapeType="1"/>
              </p:cNvSpPr>
              <p:nvPr/>
            </p:nvSpPr>
            <p:spPr bwMode="auto">
              <a:xfrm flipV="1">
                <a:off x="4128" y="2064"/>
                <a:ext cx="1056" cy="384"/>
              </a:xfrm>
              <a:prstGeom prst="line">
                <a:avLst/>
              </a:prstGeom>
              <a:noFill/>
              <a:ln w="3175">
                <a:solidFill>
                  <a:schemeClr val="tx1"/>
                </a:solidFill>
                <a:round/>
                <a:headEnd/>
                <a:tailEnd/>
              </a:ln>
              <a:effectLst/>
            </p:spPr>
            <p:txBody>
              <a:bodyPr>
                <a:spAutoFit/>
              </a:bodyPr>
              <a:lstStyle/>
              <a:p>
                <a:endParaRPr lang="en-SG"/>
              </a:p>
            </p:txBody>
          </p:sp>
        </p:grpSp>
        <p:sp>
          <p:nvSpPr>
            <p:cNvPr id="73" name="Freeform 9"/>
            <p:cNvSpPr>
              <a:spLocks/>
            </p:cNvSpPr>
            <p:nvPr/>
          </p:nvSpPr>
          <p:spPr bwMode="auto">
            <a:xfrm>
              <a:off x="2751138" y="4095750"/>
              <a:ext cx="454025" cy="531813"/>
            </a:xfrm>
            <a:custGeom>
              <a:avLst/>
              <a:gdLst/>
              <a:ahLst/>
              <a:cxnLst>
                <a:cxn ang="0">
                  <a:pos x="102" y="255"/>
                </a:cxn>
                <a:cxn ang="0">
                  <a:pos x="42" y="396"/>
                </a:cxn>
                <a:cxn ang="0">
                  <a:pos x="303" y="396"/>
                </a:cxn>
                <a:cxn ang="0">
                  <a:pos x="231" y="249"/>
                </a:cxn>
                <a:cxn ang="0">
                  <a:pos x="270" y="231"/>
                </a:cxn>
                <a:cxn ang="0">
                  <a:pos x="303" y="204"/>
                </a:cxn>
                <a:cxn ang="0">
                  <a:pos x="324" y="171"/>
                </a:cxn>
                <a:cxn ang="0">
                  <a:pos x="327" y="135"/>
                </a:cxn>
                <a:cxn ang="0">
                  <a:pos x="309" y="93"/>
                </a:cxn>
                <a:cxn ang="0">
                  <a:pos x="363" y="90"/>
                </a:cxn>
                <a:cxn ang="0">
                  <a:pos x="363" y="36"/>
                </a:cxn>
                <a:cxn ang="0">
                  <a:pos x="261" y="39"/>
                </a:cxn>
                <a:cxn ang="0">
                  <a:pos x="234" y="18"/>
                </a:cxn>
                <a:cxn ang="0">
                  <a:pos x="186" y="3"/>
                </a:cxn>
                <a:cxn ang="0">
                  <a:pos x="132" y="0"/>
                </a:cxn>
                <a:cxn ang="0">
                  <a:pos x="81" y="18"/>
                </a:cxn>
                <a:cxn ang="0">
                  <a:pos x="51" y="36"/>
                </a:cxn>
                <a:cxn ang="0">
                  <a:pos x="21" y="72"/>
                </a:cxn>
                <a:cxn ang="0">
                  <a:pos x="9" y="102"/>
                </a:cxn>
                <a:cxn ang="0">
                  <a:pos x="0" y="144"/>
                </a:cxn>
                <a:cxn ang="0">
                  <a:pos x="9" y="186"/>
                </a:cxn>
                <a:cxn ang="0">
                  <a:pos x="42" y="222"/>
                </a:cxn>
                <a:cxn ang="0">
                  <a:pos x="66" y="243"/>
                </a:cxn>
                <a:cxn ang="0">
                  <a:pos x="102" y="255"/>
                </a:cxn>
              </a:cxnLst>
              <a:rect l="0" t="0" r="r" b="b"/>
              <a:pathLst>
                <a:path w="363" h="396">
                  <a:moveTo>
                    <a:pt x="102" y="255"/>
                  </a:moveTo>
                  <a:lnTo>
                    <a:pt x="42" y="396"/>
                  </a:lnTo>
                  <a:lnTo>
                    <a:pt x="303" y="396"/>
                  </a:lnTo>
                  <a:lnTo>
                    <a:pt x="231" y="249"/>
                  </a:lnTo>
                  <a:lnTo>
                    <a:pt x="270" y="231"/>
                  </a:lnTo>
                  <a:lnTo>
                    <a:pt x="303" y="204"/>
                  </a:lnTo>
                  <a:lnTo>
                    <a:pt x="324" y="171"/>
                  </a:lnTo>
                  <a:lnTo>
                    <a:pt x="327" y="135"/>
                  </a:lnTo>
                  <a:lnTo>
                    <a:pt x="309" y="93"/>
                  </a:lnTo>
                  <a:lnTo>
                    <a:pt x="363" y="90"/>
                  </a:lnTo>
                  <a:lnTo>
                    <a:pt x="363" y="36"/>
                  </a:lnTo>
                  <a:lnTo>
                    <a:pt x="261" y="39"/>
                  </a:lnTo>
                  <a:lnTo>
                    <a:pt x="234" y="18"/>
                  </a:lnTo>
                  <a:lnTo>
                    <a:pt x="186" y="3"/>
                  </a:lnTo>
                  <a:lnTo>
                    <a:pt x="132" y="0"/>
                  </a:lnTo>
                  <a:lnTo>
                    <a:pt x="81" y="18"/>
                  </a:lnTo>
                  <a:lnTo>
                    <a:pt x="51" y="36"/>
                  </a:lnTo>
                  <a:lnTo>
                    <a:pt x="21" y="72"/>
                  </a:lnTo>
                  <a:lnTo>
                    <a:pt x="9" y="102"/>
                  </a:lnTo>
                  <a:lnTo>
                    <a:pt x="0" y="144"/>
                  </a:lnTo>
                  <a:lnTo>
                    <a:pt x="9" y="186"/>
                  </a:lnTo>
                  <a:lnTo>
                    <a:pt x="42" y="222"/>
                  </a:lnTo>
                  <a:lnTo>
                    <a:pt x="66" y="243"/>
                  </a:lnTo>
                  <a:lnTo>
                    <a:pt x="102" y="255"/>
                  </a:lnTo>
                  <a:close/>
                </a:path>
              </a:pathLst>
            </a:custGeom>
            <a:solidFill>
              <a:srgbClr val="B2B2B2"/>
            </a:solidFill>
            <a:ln w="3175" cap="flat" cmpd="sng">
              <a:solidFill>
                <a:schemeClr val="tx1"/>
              </a:solidFill>
              <a:prstDash val="solid"/>
              <a:round/>
              <a:headEnd/>
              <a:tailEnd/>
            </a:ln>
            <a:effectLst/>
          </p:spPr>
          <p:txBody>
            <a:bodyPr>
              <a:spAutoFit/>
            </a:bodyPr>
            <a:lstStyle/>
            <a:p>
              <a:endParaRPr lang="en-SG"/>
            </a:p>
          </p:txBody>
        </p:sp>
        <p:sp>
          <p:nvSpPr>
            <p:cNvPr id="74" name="Line 10"/>
            <p:cNvSpPr>
              <a:spLocks noChangeShapeType="1"/>
            </p:cNvSpPr>
            <p:nvPr/>
          </p:nvSpPr>
          <p:spPr bwMode="auto">
            <a:xfrm>
              <a:off x="3222624" y="4183063"/>
              <a:ext cx="885101" cy="11112"/>
            </a:xfrm>
            <a:prstGeom prst="line">
              <a:avLst/>
            </a:prstGeom>
            <a:noFill/>
            <a:ln w="38100">
              <a:solidFill>
                <a:schemeClr val="tx1">
                  <a:lumMod val="75000"/>
                  <a:lumOff val="25000"/>
                </a:schemeClr>
              </a:solidFill>
              <a:round/>
              <a:headEnd/>
              <a:tailEnd/>
            </a:ln>
            <a:effectLst/>
          </p:spPr>
          <p:txBody>
            <a:bodyPr>
              <a:spAutoFit/>
            </a:bodyPr>
            <a:lstStyle/>
            <a:p>
              <a:endParaRPr lang="en-SG"/>
            </a:p>
          </p:txBody>
        </p:sp>
        <p:sp>
          <p:nvSpPr>
            <p:cNvPr id="75" name="Line 11"/>
            <p:cNvSpPr>
              <a:spLocks noChangeShapeType="1"/>
            </p:cNvSpPr>
            <p:nvPr/>
          </p:nvSpPr>
          <p:spPr bwMode="auto">
            <a:xfrm>
              <a:off x="4910138" y="4329113"/>
              <a:ext cx="0" cy="487362"/>
            </a:xfrm>
            <a:prstGeom prst="line">
              <a:avLst/>
            </a:prstGeom>
            <a:noFill/>
            <a:ln w="38100">
              <a:solidFill>
                <a:srgbClr val="C0C0C0"/>
              </a:solidFill>
              <a:round/>
              <a:headEnd/>
              <a:tailEnd type="triangle" w="med" len="med"/>
            </a:ln>
            <a:effectLst/>
          </p:spPr>
          <p:txBody>
            <a:bodyPr wrap="none">
              <a:spAutoFit/>
            </a:bodyPr>
            <a:lstStyle/>
            <a:p>
              <a:endParaRPr lang="en-SG"/>
            </a:p>
          </p:txBody>
        </p:sp>
        <p:grpSp>
          <p:nvGrpSpPr>
            <p:cNvPr id="76" name="Group 12"/>
            <p:cNvGrpSpPr>
              <a:grpSpLocks/>
            </p:cNvGrpSpPr>
            <p:nvPr/>
          </p:nvGrpSpPr>
          <p:grpSpPr bwMode="auto">
            <a:xfrm>
              <a:off x="4932363" y="4473575"/>
              <a:ext cx="331787" cy="171450"/>
              <a:chOff x="5314" y="2449"/>
              <a:chExt cx="209" cy="108"/>
            </a:xfrm>
          </p:grpSpPr>
          <p:sp>
            <p:nvSpPr>
              <p:cNvPr id="121" name="Oval 13"/>
              <p:cNvSpPr>
                <a:spLocks noChangeArrowheads="1"/>
              </p:cNvSpPr>
              <p:nvPr/>
            </p:nvSpPr>
            <p:spPr bwMode="auto">
              <a:xfrm>
                <a:off x="5400" y="2449"/>
                <a:ext cx="123" cy="108"/>
              </a:xfrm>
              <a:prstGeom prst="ellipse">
                <a:avLst/>
              </a:prstGeom>
              <a:solidFill>
                <a:schemeClr val="accent1"/>
              </a:solidFill>
              <a:ln w="3175" algn="ctr">
                <a:solidFill>
                  <a:schemeClr val="tx1"/>
                </a:solidFill>
                <a:round/>
                <a:headEnd/>
                <a:tailEnd/>
              </a:ln>
              <a:effectLst/>
            </p:spPr>
            <p:txBody>
              <a:bodyPr wrap="none" anchor="ctr">
                <a:spAutoFit/>
              </a:bodyPr>
              <a:lstStyle/>
              <a:p>
                <a:endParaRPr lang="en-SG"/>
              </a:p>
            </p:txBody>
          </p:sp>
          <p:sp>
            <p:nvSpPr>
              <p:cNvPr id="122" name="Line 14"/>
              <p:cNvSpPr>
                <a:spLocks noChangeShapeType="1"/>
              </p:cNvSpPr>
              <p:nvPr/>
            </p:nvSpPr>
            <p:spPr bwMode="auto">
              <a:xfrm>
                <a:off x="5314" y="2503"/>
                <a:ext cx="100" cy="0"/>
              </a:xfrm>
              <a:prstGeom prst="line">
                <a:avLst/>
              </a:prstGeom>
              <a:noFill/>
              <a:ln w="3175">
                <a:solidFill>
                  <a:schemeClr val="tx1"/>
                </a:solidFill>
                <a:round/>
                <a:headEnd/>
                <a:tailEnd/>
              </a:ln>
              <a:effectLst/>
            </p:spPr>
            <p:txBody>
              <a:bodyPr wrap="none">
                <a:spAutoFit/>
              </a:bodyPr>
              <a:lstStyle/>
              <a:p>
                <a:endParaRPr lang="en-SG"/>
              </a:p>
            </p:txBody>
          </p:sp>
        </p:grpSp>
        <p:grpSp>
          <p:nvGrpSpPr>
            <p:cNvPr id="77" name="Group 15"/>
            <p:cNvGrpSpPr>
              <a:grpSpLocks/>
            </p:cNvGrpSpPr>
            <p:nvPr/>
          </p:nvGrpSpPr>
          <p:grpSpPr bwMode="auto">
            <a:xfrm flipH="1">
              <a:off x="4983163" y="3495675"/>
              <a:ext cx="331787" cy="171450"/>
              <a:chOff x="5314" y="2449"/>
              <a:chExt cx="209" cy="108"/>
            </a:xfrm>
          </p:grpSpPr>
          <p:sp>
            <p:nvSpPr>
              <p:cNvPr id="119" name="Oval 16"/>
              <p:cNvSpPr>
                <a:spLocks noChangeArrowheads="1"/>
              </p:cNvSpPr>
              <p:nvPr/>
            </p:nvSpPr>
            <p:spPr bwMode="auto">
              <a:xfrm>
                <a:off x="5400" y="2449"/>
                <a:ext cx="123" cy="108"/>
              </a:xfrm>
              <a:prstGeom prst="ellipse">
                <a:avLst/>
              </a:prstGeom>
              <a:solidFill>
                <a:schemeClr val="accent1"/>
              </a:solidFill>
              <a:ln w="3175" algn="ctr">
                <a:solidFill>
                  <a:schemeClr val="tx1"/>
                </a:solidFill>
                <a:round/>
                <a:headEnd/>
                <a:tailEnd/>
              </a:ln>
              <a:effectLst/>
            </p:spPr>
            <p:txBody>
              <a:bodyPr wrap="none" anchor="ctr">
                <a:spAutoFit/>
              </a:bodyPr>
              <a:lstStyle/>
              <a:p>
                <a:endParaRPr lang="en-SG"/>
              </a:p>
            </p:txBody>
          </p:sp>
          <p:sp>
            <p:nvSpPr>
              <p:cNvPr id="120" name="Line 17"/>
              <p:cNvSpPr>
                <a:spLocks noChangeShapeType="1"/>
              </p:cNvSpPr>
              <p:nvPr/>
            </p:nvSpPr>
            <p:spPr bwMode="auto">
              <a:xfrm>
                <a:off x="5314" y="2503"/>
                <a:ext cx="100" cy="0"/>
              </a:xfrm>
              <a:prstGeom prst="line">
                <a:avLst/>
              </a:prstGeom>
              <a:noFill/>
              <a:ln w="3175">
                <a:solidFill>
                  <a:schemeClr val="tx1"/>
                </a:solidFill>
                <a:round/>
                <a:headEnd/>
                <a:tailEnd/>
              </a:ln>
              <a:effectLst/>
            </p:spPr>
            <p:txBody>
              <a:bodyPr wrap="none">
                <a:spAutoFit/>
              </a:bodyPr>
              <a:lstStyle/>
              <a:p>
                <a:endParaRPr lang="en-SG"/>
              </a:p>
            </p:txBody>
          </p:sp>
        </p:grpSp>
        <p:grpSp>
          <p:nvGrpSpPr>
            <p:cNvPr id="78" name="Group 18"/>
            <p:cNvGrpSpPr>
              <a:grpSpLocks/>
            </p:cNvGrpSpPr>
            <p:nvPr/>
          </p:nvGrpSpPr>
          <p:grpSpPr bwMode="auto">
            <a:xfrm rot="16200000">
              <a:off x="3718719" y="3921919"/>
              <a:ext cx="331788" cy="171450"/>
              <a:chOff x="5314" y="2449"/>
              <a:chExt cx="209" cy="108"/>
            </a:xfrm>
          </p:grpSpPr>
          <p:sp>
            <p:nvSpPr>
              <p:cNvPr id="117" name="Oval 19"/>
              <p:cNvSpPr>
                <a:spLocks noChangeArrowheads="1"/>
              </p:cNvSpPr>
              <p:nvPr/>
            </p:nvSpPr>
            <p:spPr bwMode="auto">
              <a:xfrm>
                <a:off x="5400" y="2449"/>
                <a:ext cx="123" cy="108"/>
              </a:xfrm>
              <a:prstGeom prst="ellipse">
                <a:avLst/>
              </a:prstGeom>
              <a:solidFill>
                <a:schemeClr val="accent1"/>
              </a:solidFill>
              <a:ln w="3175" algn="ctr">
                <a:solidFill>
                  <a:schemeClr val="tx1"/>
                </a:solidFill>
                <a:round/>
                <a:headEnd/>
                <a:tailEnd/>
              </a:ln>
              <a:effectLst/>
            </p:spPr>
            <p:txBody>
              <a:bodyPr wrap="none" anchor="ctr">
                <a:spAutoFit/>
              </a:bodyPr>
              <a:lstStyle/>
              <a:p>
                <a:endParaRPr lang="en-SG"/>
              </a:p>
            </p:txBody>
          </p:sp>
          <p:sp>
            <p:nvSpPr>
              <p:cNvPr id="118" name="Line 20"/>
              <p:cNvSpPr>
                <a:spLocks noChangeShapeType="1"/>
              </p:cNvSpPr>
              <p:nvPr/>
            </p:nvSpPr>
            <p:spPr bwMode="auto">
              <a:xfrm>
                <a:off x="5314" y="2503"/>
                <a:ext cx="100" cy="0"/>
              </a:xfrm>
              <a:prstGeom prst="line">
                <a:avLst/>
              </a:prstGeom>
              <a:noFill/>
              <a:ln w="3175">
                <a:solidFill>
                  <a:schemeClr val="tx1"/>
                </a:solidFill>
                <a:round/>
                <a:headEnd/>
                <a:tailEnd/>
              </a:ln>
              <a:effectLst/>
            </p:spPr>
            <p:txBody>
              <a:bodyPr wrap="none">
                <a:spAutoFit/>
              </a:bodyPr>
              <a:lstStyle/>
              <a:p>
                <a:endParaRPr lang="en-SG"/>
              </a:p>
            </p:txBody>
          </p:sp>
        </p:grpSp>
        <p:sp>
          <p:nvSpPr>
            <p:cNvPr id="79" name="Line 21"/>
            <p:cNvSpPr>
              <a:spLocks noChangeShapeType="1"/>
            </p:cNvSpPr>
            <p:nvPr/>
          </p:nvSpPr>
          <p:spPr bwMode="auto">
            <a:xfrm flipH="1">
              <a:off x="5299075" y="3057526"/>
              <a:ext cx="6350" cy="692150"/>
            </a:xfrm>
            <a:prstGeom prst="line">
              <a:avLst/>
            </a:prstGeom>
            <a:noFill/>
            <a:ln w="38100">
              <a:solidFill>
                <a:schemeClr val="tx1">
                  <a:lumMod val="75000"/>
                  <a:lumOff val="25000"/>
                </a:schemeClr>
              </a:solidFill>
              <a:round/>
              <a:headEnd/>
              <a:tailEnd/>
            </a:ln>
            <a:effectLst/>
          </p:spPr>
          <p:txBody>
            <a:bodyPr wrap="square">
              <a:spAutoFit/>
            </a:bodyPr>
            <a:lstStyle/>
            <a:p>
              <a:endParaRPr lang="en-SG"/>
            </a:p>
          </p:txBody>
        </p:sp>
        <p:sp>
          <p:nvSpPr>
            <p:cNvPr id="80" name="Line 22"/>
            <p:cNvSpPr>
              <a:spLocks noChangeShapeType="1"/>
            </p:cNvSpPr>
            <p:nvPr/>
          </p:nvSpPr>
          <p:spPr bwMode="auto">
            <a:xfrm>
              <a:off x="2455863" y="4302125"/>
              <a:ext cx="311150" cy="11113"/>
            </a:xfrm>
            <a:prstGeom prst="line">
              <a:avLst/>
            </a:prstGeom>
            <a:noFill/>
            <a:ln w="38100">
              <a:solidFill>
                <a:schemeClr val="tx1">
                  <a:lumMod val="75000"/>
                  <a:lumOff val="25000"/>
                </a:schemeClr>
              </a:solidFill>
              <a:round/>
              <a:headEnd/>
              <a:tailEnd/>
            </a:ln>
            <a:effectLst/>
          </p:spPr>
          <p:txBody>
            <a:bodyPr>
              <a:spAutoFit/>
            </a:bodyPr>
            <a:lstStyle/>
            <a:p>
              <a:endParaRPr lang="en-SG"/>
            </a:p>
          </p:txBody>
        </p:sp>
        <p:sp>
          <p:nvSpPr>
            <p:cNvPr id="81" name="Freeform 23"/>
            <p:cNvSpPr>
              <a:spLocks/>
            </p:cNvSpPr>
            <p:nvPr/>
          </p:nvSpPr>
          <p:spPr bwMode="auto">
            <a:xfrm>
              <a:off x="2192338" y="3386138"/>
              <a:ext cx="550862" cy="682625"/>
            </a:xfrm>
            <a:custGeom>
              <a:avLst/>
              <a:gdLst/>
              <a:ahLst/>
              <a:cxnLst>
                <a:cxn ang="0">
                  <a:pos x="0" y="0"/>
                </a:cxn>
                <a:cxn ang="0">
                  <a:pos x="0" y="453"/>
                </a:cxn>
                <a:cxn ang="0">
                  <a:pos x="331" y="576"/>
                </a:cxn>
                <a:cxn ang="0">
                  <a:pos x="692" y="453"/>
                </a:cxn>
                <a:cxn ang="0">
                  <a:pos x="692" y="15"/>
                </a:cxn>
              </a:cxnLst>
              <a:rect l="0" t="0" r="r" b="b"/>
              <a:pathLst>
                <a:path w="692" h="576">
                  <a:moveTo>
                    <a:pt x="0" y="0"/>
                  </a:moveTo>
                  <a:lnTo>
                    <a:pt x="0" y="453"/>
                  </a:lnTo>
                  <a:lnTo>
                    <a:pt x="331" y="576"/>
                  </a:lnTo>
                  <a:lnTo>
                    <a:pt x="692" y="453"/>
                  </a:lnTo>
                  <a:lnTo>
                    <a:pt x="692" y="15"/>
                  </a:lnTo>
                </a:path>
              </a:pathLst>
            </a:custGeom>
            <a:noFill/>
            <a:ln w="38100" cap="flat" cmpd="sng">
              <a:solidFill>
                <a:schemeClr val="tx1">
                  <a:lumMod val="75000"/>
                  <a:lumOff val="25000"/>
                </a:schemeClr>
              </a:solidFill>
              <a:prstDash val="solid"/>
              <a:round/>
              <a:headEnd/>
              <a:tailEnd/>
            </a:ln>
            <a:effectLst/>
          </p:spPr>
          <p:txBody>
            <a:bodyPr>
              <a:spAutoFit/>
            </a:bodyPr>
            <a:lstStyle/>
            <a:p>
              <a:endParaRPr lang="en-SG"/>
            </a:p>
          </p:txBody>
        </p:sp>
        <p:sp>
          <p:nvSpPr>
            <p:cNvPr id="82" name="Line 24"/>
            <p:cNvSpPr>
              <a:spLocks noChangeShapeType="1"/>
            </p:cNvSpPr>
            <p:nvPr/>
          </p:nvSpPr>
          <p:spPr bwMode="auto">
            <a:xfrm>
              <a:off x="2462213" y="4086225"/>
              <a:ext cx="0" cy="230188"/>
            </a:xfrm>
            <a:prstGeom prst="line">
              <a:avLst/>
            </a:prstGeom>
            <a:noFill/>
            <a:ln w="38100">
              <a:solidFill>
                <a:schemeClr val="tx1">
                  <a:lumMod val="75000"/>
                  <a:lumOff val="25000"/>
                </a:schemeClr>
              </a:solidFill>
              <a:round/>
              <a:headEnd/>
              <a:tailEnd/>
            </a:ln>
            <a:effectLst/>
          </p:spPr>
          <p:txBody>
            <a:bodyPr>
              <a:spAutoFit/>
            </a:bodyPr>
            <a:lstStyle/>
            <a:p>
              <a:endParaRPr lang="en-SG"/>
            </a:p>
          </p:txBody>
        </p:sp>
        <p:sp>
          <p:nvSpPr>
            <p:cNvPr id="83" name="Freeform 25"/>
            <p:cNvSpPr>
              <a:spLocks/>
            </p:cNvSpPr>
            <p:nvPr/>
          </p:nvSpPr>
          <p:spPr bwMode="auto">
            <a:xfrm>
              <a:off x="5195888" y="2797175"/>
              <a:ext cx="220662" cy="255588"/>
            </a:xfrm>
            <a:custGeom>
              <a:avLst/>
              <a:gdLst/>
              <a:ahLst/>
              <a:cxnLst>
                <a:cxn ang="0">
                  <a:pos x="0" y="0"/>
                </a:cxn>
                <a:cxn ang="0">
                  <a:pos x="699" y="0"/>
                </a:cxn>
                <a:cxn ang="0">
                  <a:pos x="0" y="676"/>
                </a:cxn>
                <a:cxn ang="0">
                  <a:pos x="730" y="676"/>
                </a:cxn>
                <a:cxn ang="0">
                  <a:pos x="0" y="0"/>
                </a:cxn>
              </a:cxnLst>
              <a:rect l="0" t="0" r="r" b="b"/>
              <a:pathLst>
                <a:path w="730" h="676">
                  <a:moveTo>
                    <a:pt x="0" y="0"/>
                  </a:moveTo>
                  <a:lnTo>
                    <a:pt x="699" y="0"/>
                  </a:lnTo>
                  <a:lnTo>
                    <a:pt x="0" y="676"/>
                  </a:lnTo>
                  <a:lnTo>
                    <a:pt x="730" y="676"/>
                  </a:lnTo>
                  <a:lnTo>
                    <a:pt x="0" y="0"/>
                  </a:lnTo>
                  <a:close/>
                </a:path>
              </a:pathLst>
            </a:custGeom>
            <a:solidFill>
              <a:schemeClr val="accent1"/>
            </a:solidFill>
            <a:ln w="3175" cap="flat" cmpd="sng">
              <a:solidFill>
                <a:schemeClr val="tx1"/>
              </a:solidFill>
              <a:prstDash val="solid"/>
              <a:round/>
              <a:headEnd/>
              <a:tailEnd/>
            </a:ln>
            <a:effectLst/>
          </p:spPr>
          <p:txBody>
            <a:bodyPr>
              <a:spAutoFit/>
            </a:bodyPr>
            <a:lstStyle/>
            <a:p>
              <a:endParaRPr lang="en-SG"/>
            </a:p>
          </p:txBody>
        </p:sp>
        <p:sp>
          <p:nvSpPr>
            <p:cNvPr id="84" name="Line 26"/>
            <p:cNvSpPr>
              <a:spLocks noChangeShapeType="1"/>
            </p:cNvSpPr>
            <p:nvPr/>
          </p:nvSpPr>
          <p:spPr bwMode="auto">
            <a:xfrm flipH="1">
              <a:off x="2570163" y="2608263"/>
              <a:ext cx="2730500" cy="0"/>
            </a:xfrm>
            <a:prstGeom prst="line">
              <a:avLst/>
            </a:prstGeom>
            <a:noFill/>
            <a:ln w="38100">
              <a:solidFill>
                <a:schemeClr val="tx1">
                  <a:lumMod val="75000"/>
                  <a:lumOff val="25000"/>
                </a:schemeClr>
              </a:solidFill>
              <a:round/>
              <a:headEnd/>
              <a:tailEnd/>
            </a:ln>
            <a:effectLst/>
          </p:spPr>
          <p:txBody>
            <a:bodyPr>
              <a:spAutoFit/>
            </a:bodyPr>
            <a:lstStyle/>
            <a:p>
              <a:endParaRPr lang="en-SG"/>
            </a:p>
          </p:txBody>
        </p:sp>
        <p:sp>
          <p:nvSpPr>
            <p:cNvPr id="85" name="Line 27"/>
            <p:cNvSpPr>
              <a:spLocks noChangeShapeType="1"/>
            </p:cNvSpPr>
            <p:nvPr/>
          </p:nvSpPr>
          <p:spPr bwMode="auto">
            <a:xfrm>
              <a:off x="5295901" y="2601913"/>
              <a:ext cx="0" cy="207962"/>
            </a:xfrm>
            <a:prstGeom prst="line">
              <a:avLst/>
            </a:prstGeom>
            <a:noFill/>
            <a:ln w="38100">
              <a:solidFill>
                <a:schemeClr val="tx1">
                  <a:lumMod val="75000"/>
                  <a:lumOff val="25000"/>
                </a:schemeClr>
              </a:solidFill>
              <a:round/>
              <a:headEnd/>
              <a:tailEnd/>
            </a:ln>
            <a:effectLst/>
          </p:spPr>
          <p:txBody>
            <a:bodyPr wrap="square">
              <a:spAutoFit/>
            </a:bodyPr>
            <a:lstStyle/>
            <a:p>
              <a:endParaRPr lang="en-SG"/>
            </a:p>
          </p:txBody>
        </p:sp>
        <p:sp>
          <p:nvSpPr>
            <p:cNvPr id="86" name="Line 28"/>
            <p:cNvSpPr>
              <a:spLocks noChangeShapeType="1"/>
            </p:cNvSpPr>
            <p:nvPr/>
          </p:nvSpPr>
          <p:spPr bwMode="auto">
            <a:xfrm>
              <a:off x="2576513" y="2603500"/>
              <a:ext cx="0" cy="1012825"/>
            </a:xfrm>
            <a:prstGeom prst="line">
              <a:avLst/>
            </a:prstGeom>
            <a:noFill/>
            <a:ln w="38100">
              <a:solidFill>
                <a:schemeClr val="tx1">
                  <a:lumMod val="75000"/>
                  <a:lumOff val="25000"/>
                </a:schemeClr>
              </a:solidFill>
              <a:round/>
              <a:headEnd/>
              <a:tailEnd type="triangle" w="med" len="med"/>
            </a:ln>
            <a:effectLst/>
          </p:spPr>
          <p:txBody>
            <a:bodyPr>
              <a:spAutoFit/>
            </a:bodyPr>
            <a:lstStyle/>
            <a:p>
              <a:endParaRPr lang="en-SG"/>
            </a:p>
          </p:txBody>
        </p:sp>
        <p:sp>
          <p:nvSpPr>
            <p:cNvPr id="87" name="Line 29"/>
            <p:cNvSpPr>
              <a:spLocks noChangeShapeType="1"/>
            </p:cNvSpPr>
            <p:nvPr/>
          </p:nvSpPr>
          <p:spPr bwMode="auto">
            <a:xfrm flipH="1">
              <a:off x="2065338" y="2609850"/>
              <a:ext cx="258762" cy="9525"/>
            </a:xfrm>
            <a:prstGeom prst="line">
              <a:avLst/>
            </a:prstGeom>
            <a:noFill/>
            <a:ln w="38100">
              <a:solidFill>
                <a:schemeClr val="tx1">
                  <a:lumMod val="75000"/>
                  <a:lumOff val="25000"/>
                </a:schemeClr>
              </a:solidFill>
              <a:round/>
              <a:headEnd/>
              <a:tailEnd/>
            </a:ln>
            <a:effectLst/>
          </p:spPr>
          <p:txBody>
            <a:bodyPr>
              <a:spAutoFit/>
            </a:bodyPr>
            <a:lstStyle/>
            <a:p>
              <a:endParaRPr lang="en-SG"/>
            </a:p>
          </p:txBody>
        </p:sp>
        <p:sp>
          <p:nvSpPr>
            <p:cNvPr id="88" name="Line 30"/>
            <p:cNvSpPr>
              <a:spLocks noChangeShapeType="1"/>
            </p:cNvSpPr>
            <p:nvPr/>
          </p:nvSpPr>
          <p:spPr bwMode="auto">
            <a:xfrm flipH="1">
              <a:off x="2309813" y="2628900"/>
              <a:ext cx="0" cy="987425"/>
            </a:xfrm>
            <a:prstGeom prst="line">
              <a:avLst/>
            </a:prstGeom>
            <a:noFill/>
            <a:ln w="38100">
              <a:solidFill>
                <a:schemeClr val="tx1">
                  <a:lumMod val="75000"/>
                  <a:lumOff val="25000"/>
                </a:schemeClr>
              </a:solidFill>
              <a:round/>
              <a:headEnd/>
              <a:tailEnd type="triangle" w="med" len="med"/>
            </a:ln>
            <a:effectLst/>
          </p:spPr>
          <p:txBody>
            <a:bodyPr>
              <a:spAutoFit/>
            </a:bodyPr>
            <a:lstStyle/>
            <a:p>
              <a:endParaRPr lang="en-SG"/>
            </a:p>
          </p:txBody>
        </p:sp>
        <p:sp>
          <p:nvSpPr>
            <p:cNvPr id="89" name="Text Box 31"/>
            <p:cNvSpPr txBox="1">
              <a:spLocks noChangeArrowheads="1"/>
            </p:cNvSpPr>
            <p:nvPr/>
          </p:nvSpPr>
          <p:spPr bwMode="auto">
            <a:xfrm>
              <a:off x="3390900" y="3890963"/>
              <a:ext cx="392113" cy="304800"/>
            </a:xfrm>
            <a:prstGeom prst="rect">
              <a:avLst/>
            </a:prstGeom>
            <a:noFill/>
            <a:ln w="9525" algn="ctr">
              <a:noFill/>
              <a:miter lim="800000"/>
              <a:headEnd/>
              <a:tailEnd/>
            </a:ln>
            <a:effectLst/>
          </p:spPr>
          <p:txBody>
            <a:bodyPr wrap="none">
              <a:spAutoFit/>
            </a:bodyPr>
            <a:lstStyle/>
            <a:p>
              <a:r>
                <a:rPr lang="en-US" sz="1400" dirty="0"/>
                <a:t>Q</a:t>
              </a:r>
              <a:r>
                <a:rPr lang="en-US" sz="1400" baseline="-25000" dirty="0"/>
                <a:t>F</a:t>
              </a:r>
            </a:p>
          </p:txBody>
        </p:sp>
        <p:sp>
          <p:nvSpPr>
            <p:cNvPr id="90" name="Text Box 32"/>
            <p:cNvSpPr txBox="1">
              <a:spLocks noChangeArrowheads="1"/>
            </p:cNvSpPr>
            <p:nvPr/>
          </p:nvSpPr>
          <p:spPr bwMode="auto">
            <a:xfrm>
              <a:off x="3759200" y="3560763"/>
              <a:ext cx="373063" cy="304800"/>
            </a:xfrm>
            <a:prstGeom prst="rect">
              <a:avLst/>
            </a:prstGeom>
            <a:noFill/>
            <a:ln w="9525" algn="ctr">
              <a:noFill/>
              <a:miter lim="800000"/>
              <a:headEnd/>
              <a:tailEnd/>
            </a:ln>
            <a:effectLst/>
          </p:spPr>
          <p:txBody>
            <a:bodyPr wrap="none">
              <a:spAutoFit/>
            </a:bodyPr>
            <a:lstStyle/>
            <a:p>
              <a:r>
                <a:rPr lang="en-US" sz="1400"/>
                <a:t>P</a:t>
              </a:r>
              <a:r>
                <a:rPr lang="en-US" sz="1400" baseline="-25000"/>
                <a:t>F</a:t>
              </a:r>
            </a:p>
          </p:txBody>
        </p:sp>
        <p:sp>
          <p:nvSpPr>
            <p:cNvPr id="91" name="Text Box 33"/>
            <p:cNvSpPr txBox="1">
              <a:spLocks noChangeArrowheads="1"/>
            </p:cNvSpPr>
            <p:nvPr/>
          </p:nvSpPr>
          <p:spPr bwMode="auto">
            <a:xfrm>
              <a:off x="4648200" y="3309938"/>
              <a:ext cx="385763" cy="304800"/>
            </a:xfrm>
            <a:prstGeom prst="rect">
              <a:avLst/>
            </a:prstGeom>
            <a:noFill/>
            <a:ln w="9525" algn="ctr">
              <a:noFill/>
              <a:miter lim="800000"/>
              <a:headEnd/>
              <a:tailEnd/>
            </a:ln>
            <a:effectLst/>
          </p:spPr>
          <p:txBody>
            <a:bodyPr wrap="none">
              <a:spAutoFit/>
            </a:bodyPr>
            <a:lstStyle/>
            <a:p>
              <a:r>
                <a:rPr lang="en-US" sz="1400"/>
                <a:t>P</a:t>
              </a:r>
              <a:r>
                <a:rPr lang="en-US" sz="1400" baseline="-25000"/>
                <a:t>R</a:t>
              </a:r>
            </a:p>
          </p:txBody>
        </p:sp>
        <p:sp>
          <p:nvSpPr>
            <p:cNvPr id="92" name="Text Box 34"/>
            <p:cNvSpPr txBox="1">
              <a:spLocks noChangeArrowheads="1"/>
            </p:cNvSpPr>
            <p:nvPr/>
          </p:nvSpPr>
          <p:spPr bwMode="auto">
            <a:xfrm>
              <a:off x="5219700" y="4414838"/>
              <a:ext cx="379413" cy="304800"/>
            </a:xfrm>
            <a:prstGeom prst="rect">
              <a:avLst/>
            </a:prstGeom>
            <a:noFill/>
            <a:ln w="9525" algn="ctr">
              <a:noFill/>
              <a:miter lim="800000"/>
              <a:headEnd/>
              <a:tailEnd/>
            </a:ln>
            <a:effectLst/>
          </p:spPr>
          <p:txBody>
            <a:bodyPr wrap="none">
              <a:spAutoFit/>
            </a:bodyPr>
            <a:lstStyle/>
            <a:p>
              <a:r>
                <a:rPr lang="en-US" sz="1400"/>
                <a:t>P</a:t>
              </a:r>
              <a:r>
                <a:rPr lang="en-US" sz="1400" baseline="-25000"/>
                <a:t>P</a:t>
              </a:r>
            </a:p>
          </p:txBody>
        </p:sp>
        <p:sp>
          <p:nvSpPr>
            <p:cNvPr id="93" name="Text Box 35"/>
            <p:cNvSpPr txBox="1">
              <a:spLocks noChangeArrowheads="1"/>
            </p:cNvSpPr>
            <p:nvPr/>
          </p:nvSpPr>
          <p:spPr bwMode="auto">
            <a:xfrm>
              <a:off x="5556781" y="2676525"/>
              <a:ext cx="919163" cy="457200"/>
            </a:xfrm>
            <a:prstGeom prst="rect">
              <a:avLst/>
            </a:prstGeom>
            <a:noFill/>
            <a:ln w="9525" algn="ctr">
              <a:noFill/>
              <a:miter lim="800000"/>
              <a:headEnd/>
              <a:tailEnd/>
            </a:ln>
            <a:effectLst/>
          </p:spPr>
          <p:txBody>
            <a:bodyPr wrap="none">
              <a:spAutoFit/>
            </a:bodyPr>
            <a:lstStyle/>
            <a:p>
              <a:r>
                <a:rPr lang="en-US" dirty="0"/>
                <a:t>Retentate </a:t>
              </a:r>
              <a:br>
                <a:rPr lang="en-US" dirty="0"/>
              </a:br>
              <a:r>
                <a:rPr lang="en-US" dirty="0"/>
                <a:t>valve</a:t>
              </a:r>
            </a:p>
          </p:txBody>
        </p:sp>
        <p:sp>
          <p:nvSpPr>
            <p:cNvPr id="94" name="Text Box 36"/>
            <p:cNvSpPr txBox="1">
              <a:spLocks noChangeArrowheads="1"/>
            </p:cNvSpPr>
            <p:nvPr/>
          </p:nvSpPr>
          <p:spPr bwMode="auto">
            <a:xfrm>
              <a:off x="4003675" y="4467225"/>
              <a:ext cx="866775" cy="274638"/>
            </a:xfrm>
            <a:prstGeom prst="rect">
              <a:avLst/>
            </a:prstGeom>
            <a:noFill/>
            <a:ln w="9525" algn="ctr">
              <a:noFill/>
              <a:miter lim="800000"/>
              <a:headEnd/>
              <a:tailEnd/>
            </a:ln>
            <a:effectLst/>
          </p:spPr>
          <p:txBody>
            <a:bodyPr wrap="none">
              <a:spAutoFit/>
            </a:bodyPr>
            <a:lstStyle/>
            <a:p>
              <a:r>
                <a:rPr lang="en-US"/>
                <a:t>Permeate</a:t>
              </a:r>
            </a:p>
          </p:txBody>
        </p:sp>
        <p:sp>
          <p:nvSpPr>
            <p:cNvPr id="96" name="Text Box 38"/>
            <p:cNvSpPr txBox="1">
              <a:spLocks noChangeArrowheads="1"/>
            </p:cNvSpPr>
            <p:nvPr/>
          </p:nvSpPr>
          <p:spPr bwMode="auto">
            <a:xfrm>
              <a:off x="3186113" y="4173538"/>
              <a:ext cx="539750" cy="274637"/>
            </a:xfrm>
            <a:prstGeom prst="rect">
              <a:avLst/>
            </a:prstGeom>
            <a:noFill/>
            <a:ln w="9525" algn="ctr">
              <a:noFill/>
              <a:miter lim="800000"/>
              <a:headEnd/>
              <a:tailEnd/>
            </a:ln>
            <a:effectLst/>
          </p:spPr>
          <p:txBody>
            <a:bodyPr wrap="none">
              <a:spAutoFit/>
            </a:bodyPr>
            <a:lstStyle/>
            <a:p>
              <a:r>
                <a:rPr lang="en-US" dirty="0"/>
                <a:t>Feed</a:t>
              </a:r>
            </a:p>
          </p:txBody>
        </p:sp>
        <p:sp>
          <p:nvSpPr>
            <p:cNvPr id="97" name="Text Box 39"/>
            <p:cNvSpPr txBox="1">
              <a:spLocks noChangeArrowheads="1"/>
            </p:cNvSpPr>
            <p:nvPr/>
          </p:nvSpPr>
          <p:spPr bwMode="auto">
            <a:xfrm>
              <a:off x="4133850" y="2301100"/>
              <a:ext cx="376238" cy="274637"/>
            </a:xfrm>
            <a:prstGeom prst="rect">
              <a:avLst/>
            </a:prstGeom>
            <a:noFill/>
            <a:ln w="9525" algn="ctr">
              <a:noFill/>
              <a:miter lim="800000"/>
              <a:headEnd/>
              <a:tailEnd/>
            </a:ln>
            <a:effectLst/>
          </p:spPr>
          <p:txBody>
            <a:bodyPr wrap="none">
              <a:spAutoFit/>
            </a:bodyPr>
            <a:lstStyle/>
            <a:p>
              <a:r>
                <a:rPr lang="en-US" dirty="0"/>
                <a:t>Q</a:t>
              </a:r>
              <a:r>
                <a:rPr lang="en-US" baseline="-25000" dirty="0"/>
                <a:t>R</a:t>
              </a:r>
            </a:p>
          </p:txBody>
        </p:sp>
        <p:sp>
          <p:nvSpPr>
            <p:cNvPr id="98" name="Text Box 40"/>
            <p:cNvSpPr txBox="1">
              <a:spLocks noChangeArrowheads="1"/>
            </p:cNvSpPr>
            <p:nvPr/>
          </p:nvSpPr>
          <p:spPr bwMode="auto">
            <a:xfrm>
              <a:off x="1581150" y="2117725"/>
              <a:ext cx="1074738" cy="457200"/>
            </a:xfrm>
            <a:prstGeom prst="rect">
              <a:avLst/>
            </a:prstGeom>
            <a:noFill/>
            <a:ln w="9525" algn="ctr">
              <a:noFill/>
              <a:miter lim="800000"/>
              <a:headEnd/>
              <a:tailEnd/>
            </a:ln>
            <a:effectLst/>
          </p:spPr>
          <p:txBody>
            <a:bodyPr wrap="none">
              <a:spAutoFit/>
            </a:bodyPr>
            <a:lstStyle/>
            <a:p>
              <a:r>
                <a:rPr lang="en-US" dirty="0" err="1"/>
                <a:t>Diafiltration</a:t>
              </a:r>
              <a:r>
                <a:rPr lang="en-US" dirty="0"/>
                <a:t> </a:t>
              </a:r>
              <a:br>
                <a:rPr lang="en-US" dirty="0"/>
              </a:br>
              <a:r>
                <a:rPr lang="en-US" dirty="0"/>
                <a:t>buffer</a:t>
              </a:r>
            </a:p>
          </p:txBody>
        </p:sp>
        <p:sp>
          <p:nvSpPr>
            <p:cNvPr id="99" name="Text Box 41"/>
            <p:cNvSpPr txBox="1">
              <a:spLocks noChangeArrowheads="1"/>
            </p:cNvSpPr>
            <p:nvPr/>
          </p:nvSpPr>
          <p:spPr bwMode="auto">
            <a:xfrm>
              <a:off x="1636713" y="3535363"/>
              <a:ext cx="539750" cy="457200"/>
            </a:xfrm>
            <a:prstGeom prst="rect">
              <a:avLst/>
            </a:prstGeom>
            <a:noFill/>
            <a:ln w="9525" algn="ctr">
              <a:noFill/>
              <a:miter lim="800000"/>
              <a:headEnd/>
              <a:tailEnd/>
            </a:ln>
            <a:effectLst/>
          </p:spPr>
          <p:txBody>
            <a:bodyPr wrap="none">
              <a:spAutoFit/>
            </a:bodyPr>
            <a:lstStyle/>
            <a:p>
              <a:r>
                <a:rPr lang="en-US"/>
                <a:t>Feed</a:t>
              </a:r>
              <a:br>
                <a:rPr lang="en-US"/>
              </a:br>
              <a:r>
                <a:rPr lang="en-US"/>
                <a:t>Tank</a:t>
              </a:r>
            </a:p>
          </p:txBody>
        </p:sp>
        <p:sp>
          <p:nvSpPr>
            <p:cNvPr id="100" name="Text Box 42"/>
            <p:cNvSpPr txBox="1">
              <a:spLocks noChangeArrowheads="1"/>
            </p:cNvSpPr>
            <p:nvPr/>
          </p:nvSpPr>
          <p:spPr bwMode="auto">
            <a:xfrm>
              <a:off x="4729163" y="4810125"/>
              <a:ext cx="371475" cy="274638"/>
            </a:xfrm>
            <a:prstGeom prst="rect">
              <a:avLst/>
            </a:prstGeom>
            <a:noFill/>
            <a:ln w="9525" algn="ctr">
              <a:noFill/>
              <a:miter lim="800000"/>
              <a:headEnd/>
              <a:tailEnd/>
            </a:ln>
            <a:effectLst/>
          </p:spPr>
          <p:txBody>
            <a:bodyPr wrap="none">
              <a:spAutoFit/>
            </a:bodyPr>
            <a:lstStyle/>
            <a:p>
              <a:r>
                <a:rPr lang="en-US"/>
                <a:t>Q</a:t>
              </a:r>
              <a:r>
                <a:rPr lang="en-US" baseline="-25000"/>
                <a:t>P</a:t>
              </a:r>
            </a:p>
          </p:txBody>
        </p:sp>
        <p:sp>
          <p:nvSpPr>
            <p:cNvPr id="95" name="Text Box 37"/>
            <p:cNvSpPr txBox="1">
              <a:spLocks noChangeArrowheads="1"/>
            </p:cNvSpPr>
            <p:nvPr/>
          </p:nvSpPr>
          <p:spPr bwMode="auto">
            <a:xfrm>
              <a:off x="4108450" y="3073400"/>
              <a:ext cx="876300" cy="274638"/>
            </a:xfrm>
            <a:prstGeom prst="rect">
              <a:avLst/>
            </a:prstGeom>
            <a:noFill/>
            <a:ln w="9525" algn="ctr">
              <a:noFill/>
              <a:miter lim="800000"/>
              <a:headEnd/>
              <a:tailEnd/>
            </a:ln>
            <a:effectLst/>
          </p:spPr>
          <p:txBody>
            <a:bodyPr wrap="none">
              <a:spAutoFit/>
            </a:bodyPr>
            <a:lstStyle/>
            <a:p>
              <a:r>
                <a:rPr lang="en-US" dirty="0"/>
                <a:t>Retentate</a:t>
              </a:r>
            </a:p>
          </p:txBody>
        </p:sp>
      </p:grpSp>
      <p:grpSp>
        <p:nvGrpSpPr>
          <p:cNvPr id="149" name="Group 148"/>
          <p:cNvGrpSpPr/>
          <p:nvPr/>
        </p:nvGrpSpPr>
        <p:grpSpPr>
          <a:xfrm>
            <a:off x="2721934" y="2251518"/>
            <a:ext cx="3327993" cy="2725657"/>
            <a:chOff x="2721934" y="2251518"/>
            <a:chExt cx="3327993" cy="2725657"/>
          </a:xfrm>
        </p:grpSpPr>
        <p:sp>
          <p:nvSpPr>
            <p:cNvPr id="107" name="Rectangle 58"/>
            <p:cNvSpPr>
              <a:spLocks noChangeArrowheads="1"/>
            </p:cNvSpPr>
            <p:nvPr/>
          </p:nvSpPr>
          <p:spPr bwMode="auto">
            <a:xfrm>
              <a:off x="2721934" y="2603137"/>
              <a:ext cx="3327993" cy="307777"/>
            </a:xfrm>
            <a:prstGeom prst="rect">
              <a:avLst/>
            </a:prstGeom>
            <a:solidFill>
              <a:srgbClr val="996633">
                <a:alpha val="39999"/>
              </a:srgbClr>
            </a:solidFill>
            <a:ln w="9525" algn="ctr">
              <a:noFill/>
              <a:miter lim="800000"/>
              <a:headEnd/>
              <a:tailEnd/>
            </a:ln>
            <a:effectLst/>
          </p:spPr>
          <p:txBody>
            <a:bodyPr wrap="square" anchor="ctr">
              <a:spAutoFit/>
            </a:bodyPr>
            <a:lstStyle/>
            <a:p>
              <a:endParaRPr lang="en-SG"/>
            </a:p>
          </p:txBody>
        </p:sp>
        <p:sp>
          <p:nvSpPr>
            <p:cNvPr id="131" name="Rectangle 130"/>
            <p:cNvSpPr/>
            <p:nvPr/>
          </p:nvSpPr>
          <p:spPr>
            <a:xfrm rot="5400000">
              <a:off x="2296634" y="3338622"/>
              <a:ext cx="1148317" cy="297712"/>
            </a:xfrm>
            <a:prstGeom prst="rect">
              <a:avLst/>
            </a:prstGeom>
            <a:solidFill>
              <a:srgbClr val="99663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7" name="Rectangle 58"/>
            <p:cNvSpPr>
              <a:spLocks noChangeArrowheads="1"/>
            </p:cNvSpPr>
            <p:nvPr/>
          </p:nvSpPr>
          <p:spPr bwMode="auto">
            <a:xfrm>
              <a:off x="3703675" y="4669398"/>
              <a:ext cx="1176670" cy="307777"/>
            </a:xfrm>
            <a:prstGeom prst="rect">
              <a:avLst/>
            </a:prstGeom>
            <a:solidFill>
              <a:srgbClr val="996633">
                <a:alpha val="39999"/>
              </a:srgbClr>
            </a:solidFill>
            <a:ln w="9525" algn="ctr">
              <a:noFill/>
              <a:miter lim="800000"/>
              <a:headEnd/>
              <a:tailEnd/>
            </a:ln>
            <a:effectLst/>
          </p:spPr>
          <p:txBody>
            <a:bodyPr wrap="square" anchor="ctr">
              <a:spAutoFit/>
            </a:bodyPr>
            <a:lstStyle/>
            <a:p>
              <a:endParaRPr lang="en-SG"/>
            </a:p>
          </p:txBody>
        </p:sp>
        <p:sp>
          <p:nvSpPr>
            <p:cNvPr id="105" name="Text Box 64"/>
            <p:cNvSpPr txBox="1">
              <a:spLocks noChangeAspect="1" noChangeArrowheads="1"/>
            </p:cNvSpPr>
            <p:nvPr/>
          </p:nvSpPr>
          <p:spPr bwMode="auto">
            <a:xfrm>
              <a:off x="3808856" y="2251518"/>
              <a:ext cx="939800" cy="336550"/>
            </a:xfrm>
            <a:prstGeom prst="rect">
              <a:avLst/>
            </a:prstGeom>
            <a:noFill/>
            <a:ln w="9525">
              <a:noFill/>
              <a:miter lim="800000"/>
              <a:headEnd/>
              <a:tailEnd/>
            </a:ln>
            <a:effectLst/>
          </p:spPr>
          <p:txBody>
            <a:bodyPr wrap="none">
              <a:spAutoFit/>
            </a:bodyPr>
            <a:lstStyle/>
            <a:p>
              <a:r>
                <a:rPr lang="en-US" sz="1600" b="1" dirty="0" err="1">
                  <a:solidFill>
                    <a:srgbClr val="FF3300"/>
                  </a:solidFill>
                  <a:latin typeface="Symbol" pitchFamily="18" charset="2"/>
                </a:rPr>
                <a:t>D</a:t>
              </a:r>
              <a:r>
                <a:rPr lang="en-US" sz="1600" b="1" dirty="0" err="1">
                  <a:solidFill>
                    <a:srgbClr val="FF3300"/>
                  </a:solidFill>
                </a:rPr>
                <a:t>P</a:t>
              </a:r>
              <a:r>
                <a:rPr lang="en-US" sz="1600" b="1" baseline="-25000" dirty="0" err="1">
                  <a:solidFill>
                    <a:srgbClr val="FF3300"/>
                  </a:solidFill>
                </a:rPr>
                <a:t>System</a:t>
              </a:r>
              <a:endParaRPr lang="en-US" sz="1600" b="1" baseline="-25000" dirty="0">
                <a:solidFill>
                  <a:srgbClr val="FF3300"/>
                </a:solidFill>
              </a:endParaRPr>
            </a:p>
          </p:txBody>
        </p:sp>
      </p:grpSp>
      <p:graphicFrame>
        <p:nvGraphicFramePr>
          <p:cNvPr id="11265" name="Object 1"/>
          <p:cNvGraphicFramePr>
            <a:graphicFrameLocks noChangeAspect="1"/>
          </p:cNvGraphicFramePr>
          <p:nvPr/>
        </p:nvGraphicFramePr>
        <p:xfrm>
          <a:off x="1203325" y="5699125"/>
          <a:ext cx="3125788" cy="517525"/>
        </p:xfrm>
        <a:graphic>
          <a:graphicData uri="http://schemas.openxmlformats.org/presentationml/2006/ole">
            <mc:AlternateContent xmlns:mc="http://schemas.openxmlformats.org/markup-compatibility/2006">
              <mc:Choice xmlns:v="urn:schemas-microsoft-com:vml" Requires="v">
                <p:oleObj spid="_x0000_s11283" name="Equation" r:id="rId4" imgW="2070000" imgH="342720" progId="Equation.3">
                  <p:embed/>
                </p:oleObj>
              </mc:Choice>
              <mc:Fallback>
                <p:oleObj name="Equation" r:id="rId4" imgW="2070000" imgH="342720" progId="Equation.3">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3325" y="5699125"/>
                        <a:ext cx="3125788" cy="517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wipe(left)">
                                      <p:cBhvr>
                                        <p:cTn id="7" dur="500"/>
                                        <p:tgtEl>
                                          <p:spTgt spid="14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6"/>
                                        </p:tgtEl>
                                        <p:attrNameLst>
                                          <p:attrName>style.visibility</p:attrName>
                                        </p:attrNameLst>
                                      </p:cBhvr>
                                      <p:to>
                                        <p:strVal val="visible"/>
                                      </p:to>
                                    </p:set>
                                    <p:animEffect transition="in" filter="wipe(down)">
                                      <p:cBhvr>
                                        <p:cTn id="12" dur="500"/>
                                        <p:tgtEl>
                                          <p:spTgt spid="14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9"/>
                                        </p:tgtEl>
                                        <p:attrNameLst>
                                          <p:attrName>style.visibility</p:attrName>
                                        </p:attrNameLst>
                                      </p:cBhvr>
                                      <p:to>
                                        <p:strVal val="visible"/>
                                      </p:to>
                                    </p:set>
                                    <p:animEffect transition="in" filter="fade">
                                      <p:cBhvr>
                                        <p:cTn id="17" dur="500"/>
                                        <p:tgtEl>
                                          <p:spTgt spid="14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45"/>
                                        </p:tgtEl>
                                        <p:attrNameLst>
                                          <p:attrName>style.visibility</p:attrName>
                                        </p:attrNameLst>
                                      </p:cBhvr>
                                      <p:to>
                                        <p:strVal val="visible"/>
                                      </p:to>
                                    </p:set>
                                    <p:animEffect transition="in" filter="wipe(up)">
                                      <p:cBhvr>
                                        <p:cTn id="22" dur="500"/>
                                        <p:tgtEl>
                                          <p:spTgt spid="145"/>
                                        </p:tgtEl>
                                      </p:cBhvr>
                                    </p:animEffect>
                                  </p:childTnLst>
                                </p:cTn>
                              </p:par>
                            </p:childTnLst>
                          </p:cTn>
                        </p:par>
                        <p:par>
                          <p:cTn id="23" fill="hold">
                            <p:stCondLst>
                              <p:cond delay="500"/>
                            </p:stCondLst>
                            <p:childTnLst>
                              <p:par>
                                <p:cTn id="24" presetID="22" presetClass="entr" presetSubtype="8" fill="hold" nodeType="afterEffect">
                                  <p:stCondLst>
                                    <p:cond delay="0"/>
                                  </p:stCondLst>
                                  <p:childTnLst>
                                    <p:set>
                                      <p:cBhvr>
                                        <p:cTn id="25" dur="1" fill="hold">
                                          <p:stCondLst>
                                            <p:cond delay="0"/>
                                          </p:stCondLst>
                                        </p:cTn>
                                        <p:tgtEl>
                                          <p:spTgt spid="11265"/>
                                        </p:tgtEl>
                                        <p:attrNameLst>
                                          <p:attrName>style.visibility</p:attrName>
                                        </p:attrNameLst>
                                      </p:cBhvr>
                                      <p:to>
                                        <p:strVal val="visible"/>
                                      </p:to>
                                    </p:set>
                                    <p:animEffect transition="in" filter="wipe(left)">
                                      <p:cBhvr>
                                        <p:cTn id="26" dur="500"/>
                                        <p:tgtEl>
                                          <p:spTgt spid="11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1"/>
          </p:nvPr>
        </p:nvSpPr>
        <p:spPr>
          <a:xfrm>
            <a:off x="455613" y="6477763"/>
            <a:ext cx="238125" cy="215900"/>
          </a:xfrm>
          <a:ln/>
        </p:spPr>
        <p:txBody>
          <a:bodyPr/>
          <a:lstStyle/>
          <a:p>
            <a:pPr>
              <a:defRPr/>
            </a:pPr>
            <a:fld id="{80BDD41C-4423-42CB-9161-9CC9BC0B6C5F}" type="slidenum">
              <a:rPr lang="en-GB"/>
              <a:pPr>
                <a:defRPr/>
              </a:pPr>
              <a:t>12</a:t>
            </a:fld>
            <a:endParaRPr lang="en-GB" dirty="0"/>
          </a:p>
        </p:txBody>
      </p:sp>
      <p:sp>
        <p:nvSpPr>
          <p:cNvPr id="371715" name="Rectangle 3"/>
          <p:cNvSpPr>
            <a:spLocks noGrp="1" noChangeArrowheads="1"/>
          </p:cNvSpPr>
          <p:nvPr>
            <p:ph type="title"/>
          </p:nvPr>
        </p:nvSpPr>
        <p:spPr>
          <a:xfrm>
            <a:off x="457200" y="434356"/>
            <a:ext cx="8040414" cy="553290"/>
          </a:xfrm>
        </p:spPr>
        <p:txBody>
          <a:bodyPr/>
          <a:lstStyle/>
          <a:p>
            <a:pPr lvl="1"/>
            <a:r>
              <a:rPr lang="en-GB" dirty="0" smtClean="0"/>
              <a:t>Viscosity Effects – TFF Processing</a:t>
            </a:r>
          </a:p>
        </p:txBody>
      </p:sp>
      <p:sp>
        <p:nvSpPr>
          <p:cNvPr id="7" name="Content Placeholder 6"/>
          <p:cNvSpPr>
            <a:spLocks noGrp="1"/>
          </p:cNvSpPr>
          <p:nvPr>
            <p:ph idx="1"/>
          </p:nvPr>
        </p:nvSpPr>
        <p:spPr>
          <a:xfrm>
            <a:off x="457200" y="1093542"/>
            <a:ext cx="7715250" cy="546064"/>
          </a:xfrm>
        </p:spPr>
        <p:txBody>
          <a:bodyPr/>
          <a:lstStyle/>
          <a:p>
            <a:pPr lvl="1"/>
            <a:r>
              <a:rPr lang="en-US" dirty="0" smtClean="0"/>
              <a:t>Pressure drop in a TFF system </a:t>
            </a:r>
            <a:r>
              <a:rPr lang="en-US" sz="3200" b="1" dirty="0" smtClean="0">
                <a:solidFill>
                  <a:srgbClr val="FF0000"/>
                </a:solidFill>
              </a:rPr>
              <a:t>↑</a:t>
            </a:r>
            <a:r>
              <a:rPr lang="en-US" dirty="0" smtClean="0"/>
              <a:t> as viscosity </a:t>
            </a:r>
            <a:r>
              <a:rPr lang="en-US" sz="3200" b="1" dirty="0" smtClean="0">
                <a:solidFill>
                  <a:srgbClr val="FF0000"/>
                </a:solidFill>
              </a:rPr>
              <a:t>↑</a:t>
            </a:r>
          </a:p>
          <a:p>
            <a:pPr lvl="2">
              <a:buClr>
                <a:schemeClr val="tx1"/>
              </a:buClr>
            </a:pPr>
            <a:r>
              <a:rPr lang="en-US" dirty="0" smtClean="0"/>
              <a:t>Cassette resistance dominates for a given flow geometry</a:t>
            </a:r>
            <a:endParaRPr lang="en-SG" dirty="0"/>
          </a:p>
        </p:txBody>
      </p:sp>
      <p:pic>
        <p:nvPicPr>
          <p:cNvPr id="8" name="Picture 2"/>
          <p:cNvPicPr>
            <a:picLocks noChangeAspect="1" noChangeArrowheads="1"/>
          </p:cNvPicPr>
          <p:nvPr/>
        </p:nvPicPr>
        <p:blipFill>
          <a:blip r:embed="rId3" cstate="print"/>
          <a:srcRect/>
          <a:stretch>
            <a:fillRect/>
          </a:stretch>
        </p:blipFill>
        <p:spPr bwMode="auto">
          <a:xfrm>
            <a:off x="1821350" y="2056742"/>
            <a:ext cx="5562600" cy="4438650"/>
          </a:xfrm>
          <a:prstGeom prst="rect">
            <a:avLst/>
          </a:prstGeom>
          <a:noFill/>
          <a:ln w="9525">
            <a:noFill/>
            <a:miter lim="800000"/>
            <a:headEnd/>
            <a:tailEnd/>
          </a:ln>
        </p:spPr>
      </p:pic>
      <p:grpSp>
        <p:nvGrpSpPr>
          <p:cNvPr id="15" name="Group 14"/>
          <p:cNvGrpSpPr/>
          <p:nvPr/>
        </p:nvGrpSpPr>
        <p:grpSpPr>
          <a:xfrm>
            <a:off x="2562449" y="2442903"/>
            <a:ext cx="1297170" cy="1714427"/>
            <a:chOff x="2551816" y="2442903"/>
            <a:chExt cx="1297170" cy="1714427"/>
          </a:xfrm>
        </p:grpSpPr>
        <p:sp>
          <p:nvSpPr>
            <p:cNvPr id="12" name="Rectangle 11"/>
            <p:cNvSpPr/>
            <p:nvPr/>
          </p:nvSpPr>
          <p:spPr>
            <a:xfrm rot="5400000">
              <a:off x="2509284" y="2817628"/>
              <a:ext cx="1382234" cy="1297170"/>
            </a:xfrm>
            <a:prstGeom prst="rect">
              <a:avLst/>
            </a:prstGeom>
            <a:solidFill>
              <a:srgbClr val="99663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 name="Text Box 64"/>
            <p:cNvSpPr txBox="1">
              <a:spLocks noChangeAspect="1" noChangeArrowheads="1"/>
            </p:cNvSpPr>
            <p:nvPr/>
          </p:nvSpPr>
          <p:spPr bwMode="auto">
            <a:xfrm>
              <a:off x="2724335" y="2442903"/>
              <a:ext cx="939800" cy="336550"/>
            </a:xfrm>
            <a:prstGeom prst="rect">
              <a:avLst/>
            </a:prstGeom>
            <a:noFill/>
            <a:ln w="9525">
              <a:noFill/>
              <a:miter lim="800000"/>
              <a:headEnd/>
              <a:tailEnd/>
            </a:ln>
            <a:effectLst/>
          </p:spPr>
          <p:txBody>
            <a:bodyPr wrap="none">
              <a:spAutoFit/>
            </a:bodyPr>
            <a:lstStyle/>
            <a:p>
              <a:r>
                <a:rPr lang="en-US" sz="1600" b="1" dirty="0" err="1">
                  <a:solidFill>
                    <a:srgbClr val="FF3300"/>
                  </a:solidFill>
                  <a:latin typeface="Symbol" pitchFamily="18" charset="2"/>
                </a:rPr>
                <a:t>D</a:t>
              </a:r>
              <a:r>
                <a:rPr lang="en-US" sz="1600" b="1" dirty="0" err="1">
                  <a:solidFill>
                    <a:srgbClr val="FF3300"/>
                  </a:solidFill>
                </a:rPr>
                <a:t>P</a:t>
              </a:r>
              <a:r>
                <a:rPr lang="en-US" sz="1600" b="1" baseline="-25000" dirty="0" err="1">
                  <a:solidFill>
                    <a:srgbClr val="FF3300"/>
                  </a:solidFill>
                </a:rPr>
                <a:t>System</a:t>
              </a:r>
              <a:endParaRPr lang="en-US" sz="1600" b="1" baseline="-25000" dirty="0">
                <a:solidFill>
                  <a:srgbClr val="FF3300"/>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par>
                          <p:cTn id="8" fill="hold">
                            <p:stCondLst>
                              <p:cond delay="2000"/>
                            </p:stCondLst>
                            <p:childTnLst>
                              <p:par>
                                <p:cTn id="9" presetID="2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7">
                                            <p:txEl>
                                              <p:pRg st="1" end="1"/>
                                            </p:txEl>
                                          </p:spTgt>
                                        </p:tgtEl>
                                        <p:attrNameLst>
                                          <p:attrName>style.visibility</p:attrName>
                                        </p:attrNameLst>
                                      </p:cBhvr>
                                      <p:to>
                                        <p:strVal val="visible"/>
                                      </p:to>
                                    </p:set>
                                    <p:animEffect transition="in" filter="fade">
                                      <p:cBhvr>
                                        <p:cTn id="16"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1"/>
          </p:nvPr>
        </p:nvSpPr>
        <p:spPr>
          <a:xfrm>
            <a:off x="455613" y="6477763"/>
            <a:ext cx="238125" cy="215900"/>
          </a:xfrm>
          <a:ln/>
        </p:spPr>
        <p:txBody>
          <a:bodyPr/>
          <a:lstStyle/>
          <a:p>
            <a:pPr>
              <a:defRPr/>
            </a:pPr>
            <a:fld id="{80BDD41C-4423-42CB-9161-9CC9BC0B6C5F}" type="slidenum">
              <a:rPr lang="en-GB"/>
              <a:pPr>
                <a:defRPr/>
              </a:pPr>
              <a:t>13</a:t>
            </a:fld>
            <a:endParaRPr lang="en-GB" dirty="0"/>
          </a:p>
        </p:txBody>
      </p:sp>
      <p:sp>
        <p:nvSpPr>
          <p:cNvPr id="371715" name="Rectangle 3"/>
          <p:cNvSpPr>
            <a:spLocks noGrp="1" noChangeArrowheads="1"/>
          </p:cNvSpPr>
          <p:nvPr>
            <p:ph type="title"/>
          </p:nvPr>
        </p:nvSpPr>
        <p:spPr>
          <a:xfrm>
            <a:off x="457200" y="434356"/>
            <a:ext cx="8040414" cy="553290"/>
          </a:xfrm>
        </p:spPr>
        <p:txBody>
          <a:bodyPr/>
          <a:lstStyle/>
          <a:p>
            <a:pPr lvl="1"/>
            <a:r>
              <a:rPr lang="en-GB" dirty="0" smtClean="0"/>
              <a:t>Viscosity Effects – TFF Processing</a:t>
            </a:r>
          </a:p>
        </p:txBody>
      </p:sp>
      <p:sp>
        <p:nvSpPr>
          <p:cNvPr id="7" name="Content Placeholder 6"/>
          <p:cNvSpPr>
            <a:spLocks noGrp="1"/>
          </p:cNvSpPr>
          <p:nvPr>
            <p:ph idx="1"/>
          </p:nvPr>
        </p:nvSpPr>
        <p:spPr>
          <a:xfrm>
            <a:off x="457200" y="1093541"/>
            <a:ext cx="7715250" cy="687961"/>
          </a:xfrm>
        </p:spPr>
        <p:txBody>
          <a:bodyPr/>
          <a:lstStyle/>
          <a:p>
            <a:pPr lvl="1"/>
            <a:r>
              <a:rPr lang="en-US" dirty="0" smtClean="0"/>
              <a:t>For a given flow, viscosity, cassette resistance determined by geometry:</a:t>
            </a:r>
          </a:p>
          <a:p>
            <a:pPr lvl="2"/>
            <a:r>
              <a:rPr lang="en-US" dirty="0" smtClean="0"/>
              <a:t> Channel size, screen type</a:t>
            </a:r>
            <a:endParaRPr lang="en-US" sz="2800" b="1" dirty="0" smtClean="0">
              <a:solidFill>
                <a:srgbClr val="FF0000"/>
              </a:solidFill>
            </a:endParaRPr>
          </a:p>
        </p:txBody>
      </p:sp>
      <p:grpSp>
        <p:nvGrpSpPr>
          <p:cNvPr id="36" name="Group 35"/>
          <p:cNvGrpSpPr/>
          <p:nvPr/>
        </p:nvGrpSpPr>
        <p:grpSpPr>
          <a:xfrm>
            <a:off x="925776" y="2368897"/>
            <a:ext cx="7208372" cy="954589"/>
            <a:chOff x="925776" y="2305833"/>
            <a:chExt cx="7208372" cy="954589"/>
          </a:xfrm>
        </p:grpSpPr>
        <p:pic>
          <p:nvPicPr>
            <p:cNvPr id="30" name="Picture 2"/>
            <p:cNvPicPr>
              <a:picLocks noChangeAspect="1" noChangeArrowheads="1"/>
            </p:cNvPicPr>
            <p:nvPr/>
          </p:nvPicPr>
          <p:blipFill>
            <a:blip r:embed="rId3" cstate="print"/>
            <a:srcRect/>
            <a:stretch>
              <a:fillRect/>
            </a:stretch>
          </p:blipFill>
          <p:spPr bwMode="auto">
            <a:xfrm>
              <a:off x="925776" y="2305833"/>
              <a:ext cx="7208372" cy="773626"/>
            </a:xfrm>
            <a:prstGeom prst="rect">
              <a:avLst/>
            </a:prstGeom>
            <a:noFill/>
            <a:ln w="9525">
              <a:noFill/>
              <a:miter lim="800000"/>
              <a:headEnd/>
              <a:tailEnd/>
            </a:ln>
          </p:spPr>
        </p:pic>
        <p:sp>
          <p:nvSpPr>
            <p:cNvPr id="31" name="TextBox 30"/>
            <p:cNvSpPr txBox="1"/>
            <p:nvPr/>
          </p:nvSpPr>
          <p:spPr>
            <a:xfrm>
              <a:off x="6679522" y="2921868"/>
              <a:ext cx="320922" cy="338554"/>
            </a:xfrm>
            <a:prstGeom prst="rect">
              <a:avLst/>
            </a:prstGeom>
            <a:noFill/>
            <a:ln>
              <a:noFill/>
            </a:ln>
          </p:spPr>
          <p:txBody>
            <a:bodyPr wrap="none" rtlCol="0">
              <a:spAutoFit/>
            </a:bodyPr>
            <a:lstStyle/>
            <a:p>
              <a:pPr algn="ctr"/>
              <a:r>
                <a:rPr lang="en-US" sz="1600" dirty="0" smtClean="0"/>
                <a:t>A</a:t>
              </a:r>
              <a:endParaRPr lang="en-SG" sz="1600" dirty="0" smtClean="0"/>
            </a:p>
          </p:txBody>
        </p:sp>
        <p:sp>
          <p:nvSpPr>
            <p:cNvPr id="32" name="TextBox 31"/>
            <p:cNvSpPr txBox="1"/>
            <p:nvPr/>
          </p:nvSpPr>
          <p:spPr>
            <a:xfrm>
              <a:off x="4934450" y="2921868"/>
              <a:ext cx="332143" cy="338554"/>
            </a:xfrm>
            <a:prstGeom prst="rect">
              <a:avLst/>
            </a:prstGeom>
            <a:noFill/>
            <a:ln>
              <a:noFill/>
            </a:ln>
          </p:spPr>
          <p:txBody>
            <a:bodyPr wrap="none" rtlCol="0">
              <a:spAutoFit/>
            </a:bodyPr>
            <a:lstStyle/>
            <a:p>
              <a:pPr algn="ctr"/>
              <a:r>
                <a:rPr lang="en-US" sz="1600" dirty="0" smtClean="0"/>
                <a:t>C</a:t>
              </a:r>
              <a:endParaRPr lang="en-SG" sz="1600" dirty="0" smtClean="0"/>
            </a:p>
          </p:txBody>
        </p:sp>
        <p:sp>
          <p:nvSpPr>
            <p:cNvPr id="33" name="TextBox 32"/>
            <p:cNvSpPr txBox="1"/>
            <p:nvPr/>
          </p:nvSpPr>
          <p:spPr>
            <a:xfrm>
              <a:off x="3205853" y="2921868"/>
              <a:ext cx="320922" cy="338554"/>
            </a:xfrm>
            <a:prstGeom prst="rect">
              <a:avLst/>
            </a:prstGeom>
            <a:noFill/>
            <a:ln>
              <a:noFill/>
            </a:ln>
          </p:spPr>
          <p:txBody>
            <a:bodyPr wrap="none" rtlCol="0">
              <a:spAutoFit/>
            </a:bodyPr>
            <a:lstStyle/>
            <a:p>
              <a:pPr algn="ctr"/>
              <a:r>
                <a:rPr lang="en-US" sz="1600" dirty="0" smtClean="0"/>
                <a:t>V</a:t>
              </a:r>
              <a:endParaRPr lang="en-SG" sz="1600" dirty="0" smtClean="0"/>
            </a:p>
          </p:txBody>
        </p:sp>
      </p:grpSp>
      <p:sp>
        <p:nvSpPr>
          <p:cNvPr id="37" name="TextBox 36"/>
          <p:cNvSpPr txBox="1"/>
          <p:nvPr/>
        </p:nvSpPr>
        <p:spPr>
          <a:xfrm>
            <a:off x="1770996" y="3909848"/>
            <a:ext cx="5517932" cy="923330"/>
          </a:xfrm>
          <a:prstGeom prst="rect">
            <a:avLst/>
          </a:prstGeom>
          <a:noFill/>
        </p:spPr>
        <p:txBody>
          <a:bodyPr wrap="square" rtlCol="0">
            <a:spAutoFit/>
          </a:bodyPr>
          <a:lstStyle/>
          <a:p>
            <a:pPr marL="0" lvl="2"/>
            <a:r>
              <a:rPr lang="en-US" sz="1800" b="1" dirty="0" smtClean="0"/>
              <a:t>A</a:t>
            </a:r>
            <a:r>
              <a:rPr lang="en-US" sz="1800" dirty="0" smtClean="0"/>
              <a:t> screen “fine” 		- High pressure drop</a:t>
            </a:r>
          </a:p>
          <a:p>
            <a:pPr marL="0" lvl="2"/>
            <a:r>
              <a:rPr lang="en-US" sz="1800" b="1" dirty="0" smtClean="0"/>
              <a:t>C</a:t>
            </a:r>
            <a:r>
              <a:rPr lang="en-US" sz="1800" dirty="0" smtClean="0"/>
              <a:t> screen “coarse” 	- Medium pressure drop</a:t>
            </a:r>
          </a:p>
          <a:p>
            <a:pPr marL="0" lvl="2"/>
            <a:r>
              <a:rPr lang="en-US" sz="1800" b="1" dirty="0" smtClean="0"/>
              <a:t>V</a:t>
            </a:r>
            <a:r>
              <a:rPr lang="en-US" sz="1800" dirty="0" smtClean="0"/>
              <a:t> screen “suspended” 	- Very Low pressure drop</a:t>
            </a:r>
          </a:p>
        </p:txBody>
      </p:sp>
      <p:sp>
        <p:nvSpPr>
          <p:cNvPr id="38" name="TextBox 37"/>
          <p:cNvSpPr txBox="1"/>
          <p:nvPr/>
        </p:nvSpPr>
        <p:spPr>
          <a:xfrm>
            <a:off x="1734207" y="5123793"/>
            <a:ext cx="4950372" cy="861774"/>
          </a:xfrm>
          <a:prstGeom prst="rect">
            <a:avLst/>
          </a:prstGeom>
          <a:noFill/>
        </p:spPr>
        <p:txBody>
          <a:bodyPr wrap="square" rtlCol="0">
            <a:spAutoFit/>
          </a:bodyPr>
          <a:lstStyle/>
          <a:p>
            <a:pPr marL="0" lvl="1"/>
            <a:r>
              <a:rPr lang="en-US" sz="1800" dirty="0" smtClean="0"/>
              <a:t>Screen variables</a:t>
            </a:r>
          </a:p>
          <a:p>
            <a:pPr marL="457200" lvl="2" indent="-284163">
              <a:buFont typeface="Arial" pitchFamily="34" charset="0"/>
              <a:buChar char="−"/>
            </a:pPr>
            <a:r>
              <a:rPr lang="en-US" sz="1600" dirty="0" smtClean="0">
                <a:ea typeface="ＭＳ Ｐゴシック" pitchFamily="34" charset="-128"/>
              </a:rPr>
              <a:t>Weave pattern, wire diameter, mesh count, mesh opening, </a:t>
            </a:r>
            <a:r>
              <a:rPr lang="en-US" sz="1600" dirty="0" err="1" smtClean="0">
                <a:ea typeface="ＭＳ Ｐゴシック" pitchFamily="34" charset="-128"/>
              </a:rPr>
              <a:t>overmolding</a:t>
            </a:r>
            <a:r>
              <a:rPr lang="en-US" sz="1600" dirty="0" smtClean="0">
                <a:ea typeface="ＭＳ Ｐゴシック" pitchFamily="34" charset="-128"/>
              </a:rPr>
              <a:t>, orientation, etc.</a:t>
            </a:r>
            <a:endParaRPr lang="en-US" sz="1600" dirty="0" smtClean="0"/>
          </a:p>
        </p:txBody>
      </p:sp>
      <p:pic>
        <p:nvPicPr>
          <p:cNvPr id="39" name="Picture 1"/>
          <p:cNvPicPr>
            <a:picLocks noChangeAspect="1" noChangeArrowheads="1"/>
          </p:cNvPicPr>
          <p:nvPr/>
        </p:nvPicPr>
        <p:blipFill>
          <a:blip r:embed="rId4" cstate="print"/>
          <a:srcRect/>
          <a:stretch>
            <a:fillRect/>
          </a:stretch>
        </p:blipFill>
        <p:spPr bwMode="auto">
          <a:xfrm>
            <a:off x="6631800" y="5417722"/>
            <a:ext cx="1438095" cy="485714"/>
          </a:xfrm>
          <a:prstGeom prst="rect">
            <a:avLst/>
          </a:prstGeom>
          <a:noFill/>
          <a:ln w="9525">
            <a:noFill/>
            <a:miter lim="800000"/>
            <a:headEnd/>
            <a:tailEnd/>
          </a:ln>
        </p:spPr>
      </p:pic>
      <p:sp>
        <p:nvSpPr>
          <p:cNvPr id="40" name="TextBox 39"/>
          <p:cNvSpPr txBox="1"/>
          <p:nvPr/>
        </p:nvSpPr>
        <p:spPr>
          <a:xfrm>
            <a:off x="6600441" y="5954314"/>
            <a:ext cx="1696298" cy="261610"/>
          </a:xfrm>
          <a:prstGeom prst="rect">
            <a:avLst/>
          </a:prstGeom>
          <a:noFill/>
        </p:spPr>
        <p:txBody>
          <a:bodyPr wrap="none" rtlCol="0">
            <a:spAutoFit/>
          </a:bodyPr>
          <a:lstStyle/>
          <a:p>
            <a:r>
              <a:rPr lang="en-US" sz="1100" dirty="0" err="1" smtClean="0"/>
              <a:t>DaCosta</a:t>
            </a:r>
            <a:r>
              <a:rPr lang="en-US" sz="1100" dirty="0" smtClean="0"/>
              <a:t>, A., JMS 1994</a:t>
            </a:r>
            <a:endParaRPr lang="en-US" sz="11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par>
                          <p:cTn id="8" fill="hold">
                            <p:stCondLst>
                              <p:cond delay="500"/>
                            </p:stCondLst>
                            <p:childTnLst>
                              <p:par>
                                <p:cTn id="9" presetID="53" presetClass="entr" presetSubtype="0"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p:cTn id="11" dur="3000" fill="hold"/>
                                        <p:tgtEl>
                                          <p:spTgt spid="37"/>
                                        </p:tgtEl>
                                        <p:attrNameLst>
                                          <p:attrName>ppt_w</p:attrName>
                                        </p:attrNameLst>
                                      </p:cBhvr>
                                      <p:tavLst>
                                        <p:tav tm="0">
                                          <p:val>
                                            <p:fltVal val="0"/>
                                          </p:val>
                                        </p:tav>
                                        <p:tav tm="100000">
                                          <p:val>
                                            <p:strVal val="#ppt_w"/>
                                          </p:val>
                                        </p:tav>
                                      </p:tavLst>
                                    </p:anim>
                                    <p:anim calcmode="lin" valueType="num">
                                      <p:cBhvr>
                                        <p:cTn id="12" dur="3000" fill="hold"/>
                                        <p:tgtEl>
                                          <p:spTgt spid="37"/>
                                        </p:tgtEl>
                                        <p:attrNameLst>
                                          <p:attrName>ppt_h</p:attrName>
                                        </p:attrNameLst>
                                      </p:cBhvr>
                                      <p:tavLst>
                                        <p:tav tm="0">
                                          <p:val>
                                            <p:fltVal val="0"/>
                                          </p:val>
                                        </p:tav>
                                        <p:tav tm="100000">
                                          <p:val>
                                            <p:strVal val="#ppt_h"/>
                                          </p:val>
                                        </p:tav>
                                      </p:tavLst>
                                    </p:anim>
                                    <p:animEffect transition="in" filter="fade">
                                      <p:cBhvr>
                                        <p:cTn id="13" dur="3000"/>
                                        <p:tgtEl>
                                          <p:spTgt spid="37"/>
                                        </p:tgtEl>
                                      </p:cBhvr>
                                    </p:animEffect>
                                  </p:childTnLst>
                                </p:cTn>
                              </p:par>
                            </p:childTnLst>
                          </p:cTn>
                        </p:par>
                        <p:par>
                          <p:cTn id="14" fill="hold">
                            <p:stCondLst>
                              <p:cond delay="3500"/>
                            </p:stCondLst>
                            <p:childTnLst>
                              <p:par>
                                <p:cTn id="15" presetID="10"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childTnLst>
                          </p:cTn>
                        </p:par>
                        <p:par>
                          <p:cTn id="18" fill="hold">
                            <p:stCondLst>
                              <p:cond delay="4000"/>
                            </p:stCondLst>
                            <p:childTnLst>
                              <p:par>
                                <p:cTn id="19" presetID="10" presetClass="entr" presetSubtype="0" fill="hold" nodeType="after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500"/>
                                        <p:tgtEl>
                                          <p:spTgt spid="39"/>
                                        </p:tgtEl>
                                      </p:cBhvr>
                                    </p:animEffect>
                                  </p:childTnLst>
                                </p:cTn>
                              </p:par>
                            </p:childTnLst>
                          </p:cTn>
                        </p:par>
                        <p:par>
                          <p:cTn id="22" fill="hold">
                            <p:stCondLst>
                              <p:cond delay="4500"/>
                            </p:stCondLst>
                            <p:childTnLst>
                              <p:par>
                                <p:cTn id="23" presetID="10" presetClass="entr" presetSubtype="0"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4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1"/>
          </p:nvPr>
        </p:nvSpPr>
        <p:spPr>
          <a:xfrm>
            <a:off x="455613" y="6477763"/>
            <a:ext cx="238125" cy="215900"/>
          </a:xfrm>
          <a:ln/>
        </p:spPr>
        <p:txBody>
          <a:bodyPr/>
          <a:lstStyle/>
          <a:p>
            <a:pPr>
              <a:defRPr/>
            </a:pPr>
            <a:fld id="{80BDD41C-4423-42CB-9161-9CC9BC0B6C5F}" type="slidenum">
              <a:rPr lang="en-GB"/>
              <a:pPr>
                <a:defRPr/>
              </a:pPr>
              <a:t>14</a:t>
            </a:fld>
            <a:endParaRPr lang="en-GB" dirty="0"/>
          </a:p>
        </p:txBody>
      </p:sp>
      <p:sp>
        <p:nvSpPr>
          <p:cNvPr id="371715" name="Rectangle 3"/>
          <p:cNvSpPr>
            <a:spLocks noGrp="1" noChangeArrowheads="1"/>
          </p:cNvSpPr>
          <p:nvPr>
            <p:ph type="title"/>
          </p:nvPr>
        </p:nvSpPr>
        <p:spPr>
          <a:xfrm>
            <a:off x="457200" y="434356"/>
            <a:ext cx="8040414" cy="553290"/>
          </a:xfrm>
        </p:spPr>
        <p:txBody>
          <a:bodyPr/>
          <a:lstStyle/>
          <a:p>
            <a:pPr lvl="1"/>
            <a:r>
              <a:rPr lang="en-GB" dirty="0" smtClean="0"/>
              <a:t>Viscosity Effects – TFF Processing</a:t>
            </a:r>
          </a:p>
        </p:txBody>
      </p:sp>
      <p:sp>
        <p:nvSpPr>
          <p:cNvPr id="7" name="Content Placeholder 6"/>
          <p:cNvSpPr>
            <a:spLocks noGrp="1"/>
          </p:cNvSpPr>
          <p:nvPr>
            <p:ph idx="1"/>
          </p:nvPr>
        </p:nvSpPr>
        <p:spPr>
          <a:xfrm>
            <a:off x="457200" y="1093541"/>
            <a:ext cx="7715250" cy="687961"/>
          </a:xfrm>
        </p:spPr>
        <p:txBody>
          <a:bodyPr/>
          <a:lstStyle/>
          <a:p>
            <a:pPr lvl="1"/>
            <a:r>
              <a:rPr lang="en-US" dirty="0" smtClean="0"/>
              <a:t>For a given flow, viscosity, cassette resistance determined by geometry:</a:t>
            </a:r>
          </a:p>
          <a:p>
            <a:pPr lvl="2"/>
            <a:r>
              <a:rPr lang="en-US" dirty="0" smtClean="0"/>
              <a:t> Channel size, screen type</a:t>
            </a:r>
            <a:endParaRPr lang="en-US" sz="2800" b="1" dirty="0" smtClean="0">
              <a:solidFill>
                <a:srgbClr val="FF0000"/>
              </a:solidFill>
            </a:endParaRPr>
          </a:p>
        </p:txBody>
      </p:sp>
      <p:grpSp>
        <p:nvGrpSpPr>
          <p:cNvPr id="2" name="Group 9"/>
          <p:cNvGrpSpPr>
            <a:grpSpLocks noChangeAspect="1"/>
          </p:cNvGrpSpPr>
          <p:nvPr/>
        </p:nvGrpSpPr>
        <p:grpSpPr>
          <a:xfrm>
            <a:off x="1744767" y="3447846"/>
            <a:ext cx="6938661" cy="3346133"/>
            <a:chOff x="898663" y="3086100"/>
            <a:chExt cx="7709623" cy="3717925"/>
          </a:xfrm>
        </p:grpSpPr>
        <p:pic>
          <p:nvPicPr>
            <p:cNvPr id="11" name="Picture 2"/>
            <p:cNvPicPr>
              <a:picLocks noChangeAspect="1" noChangeArrowheads="1"/>
            </p:cNvPicPr>
            <p:nvPr/>
          </p:nvPicPr>
          <p:blipFill>
            <a:blip r:embed="rId3" cstate="print"/>
            <a:srcRect/>
            <a:stretch>
              <a:fillRect/>
            </a:stretch>
          </p:blipFill>
          <p:spPr bwMode="auto">
            <a:xfrm>
              <a:off x="1611312" y="3086100"/>
              <a:ext cx="4914040" cy="3717925"/>
            </a:xfrm>
            <a:prstGeom prst="rect">
              <a:avLst/>
            </a:prstGeom>
            <a:noFill/>
            <a:ln w="9525">
              <a:noFill/>
              <a:miter lim="800000"/>
              <a:headEnd/>
              <a:tailEnd/>
            </a:ln>
          </p:spPr>
        </p:pic>
        <p:sp>
          <p:nvSpPr>
            <p:cNvPr id="12" name="TextBox 11"/>
            <p:cNvSpPr txBox="1"/>
            <p:nvPr/>
          </p:nvSpPr>
          <p:spPr>
            <a:xfrm>
              <a:off x="4328531" y="5804069"/>
              <a:ext cx="2639007" cy="307777"/>
            </a:xfrm>
            <a:prstGeom prst="rect">
              <a:avLst/>
            </a:prstGeom>
            <a:noFill/>
          </p:spPr>
          <p:txBody>
            <a:bodyPr wrap="square" rtlCol="0">
              <a:spAutoFit/>
            </a:bodyPr>
            <a:lstStyle/>
            <a:p>
              <a:r>
                <a:rPr lang="en-US" sz="1400" b="1" dirty="0" smtClean="0">
                  <a:solidFill>
                    <a:srgbClr val="FF0000"/>
                  </a:solidFill>
                </a:rPr>
                <a:t>V-Screen</a:t>
              </a:r>
              <a:endParaRPr lang="en-US" sz="1400" b="1" dirty="0">
                <a:solidFill>
                  <a:srgbClr val="FF0000"/>
                </a:solidFill>
              </a:endParaRPr>
            </a:p>
          </p:txBody>
        </p:sp>
        <p:sp>
          <p:nvSpPr>
            <p:cNvPr id="13" name="TextBox 12"/>
            <p:cNvSpPr txBox="1"/>
            <p:nvPr/>
          </p:nvSpPr>
          <p:spPr>
            <a:xfrm>
              <a:off x="5969279" y="4021638"/>
              <a:ext cx="2639007" cy="307777"/>
            </a:xfrm>
            <a:prstGeom prst="rect">
              <a:avLst/>
            </a:prstGeom>
            <a:noFill/>
          </p:spPr>
          <p:txBody>
            <a:bodyPr wrap="square" rtlCol="0">
              <a:spAutoFit/>
            </a:bodyPr>
            <a:lstStyle/>
            <a:p>
              <a:r>
                <a:rPr lang="en-US" sz="1400" b="1" dirty="0" smtClean="0">
                  <a:solidFill>
                    <a:srgbClr val="FF0000"/>
                  </a:solidFill>
                </a:rPr>
                <a:t>V-Screen @ 15L/min/m</a:t>
              </a:r>
              <a:r>
                <a:rPr lang="en-US" sz="1400" b="1" baseline="30000" dirty="0" smtClean="0">
                  <a:solidFill>
                    <a:srgbClr val="FF0000"/>
                  </a:solidFill>
                </a:rPr>
                <a:t>2</a:t>
              </a:r>
              <a:endParaRPr lang="en-US" sz="1400" b="1" baseline="30000" dirty="0">
                <a:solidFill>
                  <a:srgbClr val="FF0000"/>
                </a:solidFill>
              </a:endParaRPr>
            </a:p>
          </p:txBody>
        </p:sp>
        <p:sp>
          <p:nvSpPr>
            <p:cNvPr id="14" name="TextBox 13"/>
            <p:cNvSpPr txBox="1"/>
            <p:nvPr/>
          </p:nvSpPr>
          <p:spPr>
            <a:xfrm>
              <a:off x="1072088" y="3339833"/>
              <a:ext cx="1077310" cy="307777"/>
            </a:xfrm>
            <a:prstGeom prst="rect">
              <a:avLst/>
            </a:prstGeom>
            <a:noFill/>
          </p:spPr>
          <p:txBody>
            <a:bodyPr wrap="square" rtlCol="0">
              <a:spAutoFit/>
            </a:bodyPr>
            <a:lstStyle/>
            <a:p>
              <a:r>
                <a:rPr lang="en-US" sz="1400" b="1" dirty="0" smtClean="0">
                  <a:solidFill>
                    <a:srgbClr val="FF0000"/>
                  </a:solidFill>
                </a:rPr>
                <a:t>A-Screen </a:t>
              </a:r>
              <a:endParaRPr lang="en-US" sz="1400" b="1" dirty="0">
                <a:solidFill>
                  <a:srgbClr val="FF0000"/>
                </a:solidFill>
              </a:endParaRPr>
            </a:p>
          </p:txBody>
        </p:sp>
        <p:sp>
          <p:nvSpPr>
            <p:cNvPr id="15" name="TextBox 14"/>
            <p:cNvSpPr txBox="1"/>
            <p:nvPr/>
          </p:nvSpPr>
          <p:spPr>
            <a:xfrm>
              <a:off x="898663" y="3784600"/>
              <a:ext cx="1014248" cy="307777"/>
            </a:xfrm>
            <a:prstGeom prst="rect">
              <a:avLst/>
            </a:prstGeom>
            <a:noFill/>
          </p:spPr>
          <p:txBody>
            <a:bodyPr wrap="square" rtlCol="0">
              <a:spAutoFit/>
            </a:bodyPr>
            <a:lstStyle/>
            <a:p>
              <a:r>
                <a:rPr lang="en-US" sz="1400" b="1" dirty="0" smtClean="0">
                  <a:solidFill>
                    <a:srgbClr val="FF0000"/>
                  </a:solidFill>
                </a:rPr>
                <a:t>C-Screen </a:t>
              </a:r>
              <a:endParaRPr lang="en-US" sz="1400" b="1" dirty="0">
                <a:solidFill>
                  <a:srgbClr val="FF0000"/>
                </a:solidFill>
              </a:endParaRPr>
            </a:p>
          </p:txBody>
        </p:sp>
        <p:cxnSp>
          <p:nvCxnSpPr>
            <p:cNvPr id="16" name="Straight Arrow Connector 15"/>
            <p:cNvCxnSpPr/>
            <p:nvPr/>
          </p:nvCxnSpPr>
          <p:spPr>
            <a:xfrm>
              <a:off x="1866900" y="3615323"/>
              <a:ext cx="1727200" cy="50783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75407" y="4021638"/>
              <a:ext cx="2199693" cy="50783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13" idx="1"/>
            </p:cNvCxnSpPr>
            <p:nvPr/>
          </p:nvCxnSpPr>
          <p:spPr>
            <a:xfrm flipH="1">
              <a:off x="4328531" y="4175527"/>
              <a:ext cx="1640748" cy="25242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3" name="Group 35"/>
          <p:cNvGrpSpPr/>
          <p:nvPr/>
        </p:nvGrpSpPr>
        <p:grpSpPr>
          <a:xfrm>
            <a:off x="925776" y="2368897"/>
            <a:ext cx="7208372" cy="954589"/>
            <a:chOff x="925776" y="2305833"/>
            <a:chExt cx="7208372" cy="954589"/>
          </a:xfrm>
        </p:grpSpPr>
        <p:pic>
          <p:nvPicPr>
            <p:cNvPr id="30" name="Picture 2"/>
            <p:cNvPicPr>
              <a:picLocks noChangeAspect="1" noChangeArrowheads="1"/>
            </p:cNvPicPr>
            <p:nvPr/>
          </p:nvPicPr>
          <p:blipFill>
            <a:blip r:embed="rId4" cstate="print"/>
            <a:srcRect/>
            <a:stretch>
              <a:fillRect/>
            </a:stretch>
          </p:blipFill>
          <p:spPr bwMode="auto">
            <a:xfrm>
              <a:off x="925776" y="2305833"/>
              <a:ext cx="7208372" cy="773626"/>
            </a:xfrm>
            <a:prstGeom prst="rect">
              <a:avLst/>
            </a:prstGeom>
            <a:noFill/>
            <a:ln w="9525">
              <a:noFill/>
              <a:miter lim="800000"/>
              <a:headEnd/>
              <a:tailEnd/>
            </a:ln>
          </p:spPr>
        </p:pic>
        <p:sp>
          <p:nvSpPr>
            <p:cNvPr id="31" name="TextBox 30"/>
            <p:cNvSpPr txBox="1"/>
            <p:nvPr/>
          </p:nvSpPr>
          <p:spPr>
            <a:xfrm>
              <a:off x="6679522" y="2921868"/>
              <a:ext cx="320922" cy="338554"/>
            </a:xfrm>
            <a:prstGeom prst="rect">
              <a:avLst/>
            </a:prstGeom>
            <a:noFill/>
            <a:ln>
              <a:noFill/>
            </a:ln>
          </p:spPr>
          <p:txBody>
            <a:bodyPr wrap="none" rtlCol="0">
              <a:spAutoFit/>
            </a:bodyPr>
            <a:lstStyle/>
            <a:p>
              <a:pPr algn="ctr"/>
              <a:r>
                <a:rPr lang="en-US" sz="1600" dirty="0" smtClean="0"/>
                <a:t>A</a:t>
              </a:r>
              <a:endParaRPr lang="en-SG" sz="1600" dirty="0" smtClean="0"/>
            </a:p>
          </p:txBody>
        </p:sp>
        <p:sp>
          <p:nvSpPr>
            <p:cNvPr id="32" name="TextBox 31"/>
            <p:cNvSpPr txBox="1"/>
            <p:nvPr/>
          </p:nvSpPr>
          <p:spPr>
            <a:xfrm>
              <a:off x="4934450" y="2921868"/>
              <a:ext cx="332143" cy="338554"/>
            </a:xfrm>
            <a:prstGeom prst="rect">
              <a:avLst/>
            </a:prstGeom>
            <a:noFill/>
            <a:ln>
              <a:noFill/>
            </a:ln>
          </p:spPr>
          <p:txBody>
            <a:bodyPr wrap="none" rtlCol="0">
              <a:spAutoFit/>
            </a:bodyPr>
            <a:lstStyle/>
            <a:p>
              <a:pPr algn="ctr"/>
              <a:r>
                <a:rPr lang="en-US" sz="1600" dirty="0" smtClean="0"/>
                <a:t>C</a:t>
              </a:r>
              <a:endParaRPr lang="en-SG" sz="1600" dirty="0" smtClean="0"/>
            </a:p>
          </p:txBody>
        </p:sp>
        <p:sp>
          <p:nvSpPr>
            <p:cNvPr id="33" name="TextBox 32"/>
            <p:cNvSpPr txBox="1"/>
            <p:nvPr/>
          </p:nvSpPr>
          <p:spPr>
            <a:xfrm>
              <a:off x="3205853" y="2921868"/>
              <a:ext cx="320922" cy="338554"/>
            </a:xfrm>
            <a:prstGeom prst="rect">
              <a:avLst/>
            </a:prstGeom>
            <a:noFill/>
            <a:ln>
              <a:noFill/>
            </a:ln>
          </p:spPr>
          <p:txBody>
            <a:bodyPr wrap="none" rtlCol="0">
              <a:spAutoFit/>
            </a:bodyPr>
            <a:lstStyle/>
            <a:p>
              <a:pPr algn="ctr"/>
              <a:r>
                <a:rPr lang="en-US" sz="1600" dirty="0" smtClean="0"/>
                <a:t>V</a:t>
              </a:r>
              <a:endParaRPr lang="en-SG" sz="1600" dirty="0" smtClean="0"/>
            </a:p>
          </p:txBody>
        </p:sp>
      </p:gr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1"/>
          </p:nvPr>
        </p:nvSpPr>
        <p:spPr>
          <a:xfrm>
            <a:off x="455613" y="6477763"/>
            <a:ext cx="238125" cy="215900"/>
          </a:xfrm>
          <a:ln/>
        </p:spPr>
        <p:txBody>
          <a:bodyPr/>
          <a:lstStyle/>
          <a:p>
            <a:pPr>
              <a:defRPr/>
            </a:pPr>
            <a:fld id="{80BDD41C-4423-42CB-9161-9CC9BC0B6C5F}" type="slidenum">
              <a:rPr lang="en-GB"/>
              <a:pPr>
                <a:defRPr/>
              </a:pPr>
              <a:t>15</a:t>
            </a:fld>
            <a:endParaRPr lang="en-GB" dirty="0"/>
          </a:p>
        </p:txBody>
      </p:sp>
      <p:sp>
        <p:nvSpPr>
          <p:cNvPr id="371715" name="Rectangle 3"/>
          <p:cNvSpPr>
            <a:spLocks noGrp="1" noChangeArrowheads="1"/>
          </p:cNvSpPr>
          <p:nvPr>
            <p:ph type="title"/>
          </p:nvPr>
        </p:nvSpPr>
        <p:spPr>
          <a:xfrm>
            <a:off x="457200" y="434356"/>
            <a:ext cx="8040414" cy="553290"/>
          </a:xfrm>
        </p:spPr>
        <p:txBody>
          <a:bodyPr/>
          <a:lstStyle/>
          <a:p>
            <a:pPr lvl="1"/>
            <a:r>
              <a:rPr lang="en-GB" dirty="0" smtClean="0"/>
              <a:t>Osmotic Pressure Effects – TFF Processing</a:t>
            </a:r>
          </a:p>
        </p:txBody>
      </p:sp>
      <p:sp>
        <p:nvSpPr>
          <p:cNvPr id="7" name="Content Placeholder 6"/>
          <p:cNvSpPr>
            <a:spLocks noGrp="1"/>
          </p:cNvSpPr>
          <p:nvPr>
            <p:ph idx="1"/>
          </p:nvPr>
        </p:nvSpPr>
        <p:spPr>
          <a:xfrm>
            <a:off x="457199" y="1093541"/>
            <a:ext cx="8119241" cy="687961"/>
          </a:xfrm>
        </p:spPr>
        <p:txBody>
          <a:bodyPr/>
          <a:lstStyle/>
          <a:p>
            <a:pPr lvl="1"/>
            <a:r>
              <a:rPr lang="en-US" dirty="0" smtClean="0"/>
              <a:t> </a:t>
            </a:r>
            <a:r>
              <a:rPr lang="en-GB" sz="2000" dirty="0" smtClean="0"/>
              <a:t>Osmotic pressure resulting from concentration difference between membrane wall (</a:t>
            </a:r>
            <a:r>
              <a:rPr lang="en-GB" sz="2000" dirty="0" err="1" smtClean="0"/>
              <a:t>Cw</a:t>
            </a:r>
            <a:r>
              <a:rPr lang="en-GB" sz="2000" dirty="0" smtClean="0"/>
              <a:t>) and permeate (Cf</a:t>
            </a:r>
            <a:r>
              <a:rPr lang="en-GB" sz="2000" dirty="0" smtClean="0">
                <a:sym typeface="Symbol"/>
              </a:rPr>
              <a:t>0)</a:t>
            </a:r>
            <a:endParaRPr lang="en-GB" sz="3200" dirty="0" smtClean="0">
              <a:sym typeface="Symbol"/>
            </a:endParaRPr>
          </a:p>
          <a:p>
            <a:pPr lvl="1"/>
            <a:endParaRPr lang="en-US" sz="3200" b="1" dirty="0" smtClean="0">
              <a:solidFill>
                <a:srgbClr val="FF0000"/>
              </a:solidFill>
            </a:endParaRPr>
          </a:p>
        </p:txBody>
      </p:sp>
      <p:graphicFrame>
        <p:nvGraphicFramePr>
          <p:cNvPr id="21" name="Object 20"/>
          <p:cNvGraphicFramePr>
            <a:graphicFrameLocks noChangeAspect="1"/>
          </p:cNvGraphicFramePr>
          <p:nvPr/>
        </p:nvGraphicFramePr>
        <p:xfrm>
          <a:off x="1971675" y="4266655"/>
          <a:ext cx="5854700" cy="463550"/>
        </p:xfrm>
        <a:graphic>
          <a:graphicData uri="http://schemas.openxmlformats.org/presentationml/2006/ole">
            <mc:AlternateContent xmlns:mc="http://schemas.openxmlformats.org/markup-compatibility/2006">
              <mc:Choice xmlns:v="urn:schemas-microsoft-com:vml" Requires="v">
                <p:oleObj spid="_x0000_s3110" name="Equation" r:id="rId4" imgW="2565360" imgH="203040" progId="Equation.3">
                  <p:embed/>
                </p:oleObj>
              </mc:Choice>
              <mc:Fallback>
                <p:oleObj name="Equation" r:id="rId4" imgW="2565360" imgH="2030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1675" y="4266655"/>
                        <a:ext cx="5854700" cy="463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3" name="Group 38"/>
          <p:cNvGrpSpPr/>
          <p:nvPr/>
        </p:nvGrpSpPr>
        <p:grpSpPr>
          <a:xfrm>
            <a:off x="932050" y="2211547"/>
            <a:ext cx="7090527" cy="1906726"/>
            <a:chOff x="631034" y="3632200"/>
            <a:chExt cx="7696198" cy="2236633"/>
          </a:xfrm>
        </p:grpSpPr>
        <p:graphicFrame>
          <p:nvGraphicFramePr>
            <p:cNvPr id="25" name="Object 24"/>
            <p:cNvGraphicFramePr>
              <a:graphicFrameLocks noChangeAspect="1"/>
            </p:cNvGraphicFramePr>
            <p:nvPr/>
          </p:nvGraphicFramePr>
          <p:xfrm>
            <a:off x="3071813" y="3667129"/>
            <a:ext cx="2571750" cy="547687"/>
          </p:xfrm>
          <a:graphic>
            <a:graphicData uri="http://schemas.openxmlformats.org/presentationml/2006/ole">
              <mc:AlternateContent xmlns:mc="http://schemas.openxmlformats.org/markup-compatibility/2006">
                <mc:Choice xmlns:v="urn:schemas-microsoft-com:vml" Requires="v">
                  <p:oleObj spid="_x0000_s3111" name="Equation" r:id="rId6" imgW="1193760" imgH="253800" progId="Equation.3">
                    <p:embed/>
                  </p:oleObj>
                </mc:Choice>
                <mc:Fallback>
                  <p:oleObj name="Equation" r:id="rId6" imgW="1193760" imgH="25380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71813" y="3667129"/>
                          <a:ext cx="2571750" cy="547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 name="Rectangle 4"/>
            <p:cNvSpPr>
              <a:spLocks noChangeArrowheads="1"/>
            </p:cNvSpPr>
            <p:nvPr/>
          </p:nvSpPr>
          <p:spPr bwMode="gray">
            <a:xfrm>
              <a:off x="1992313" y="3632200"/>
              <a:ext cx="5508625" cy="679450"/>
            </a:xfrm>
            <a:prstGeom prst="rect">
              <a:avLst/>
            </a:prstGeom>
            <a:gradFill rotWithShape="1">
              <a:gsLst>
                <a:gs pos="0">
                  <a:srgbClr val="5E9EFF"/>
                </a:gs>
                <a:gs pos="39999">
                  <a:srgbClr val="85C2FF"/>
                </a:gs>
                <a:gs pos="70000">
                  <a:srgbClr val="C4D6EB"/>
                </a:gs>
                <a:gs pos="100000">
                  <a:srgbClr val="FFEBFA"/>
                </a:gs>
              </a:gsLst>
              <a:lin ang="5400000" scaled="1"/>
            </a:gradFill>
            <a:ln w="9525">
              <a:noFill/>
              <a:miter lim="800000"/>
              <a:headEnd/>
              <a:tailEnd/>
            </a:ln>
          </p:spPr>
          <p:txBody>
            <a:bodyPr/>
            <a:lstStyle/>
            <a:p>
              <a:endParaRPr lang="en-US" sz="1200"/>
            </a:p>
          </p:txBody>
        </p:sp>
        <p:sp>
          <p:nvSpPr>
            <p:cNvPr id="27" name="Rectangle 5"/>
            <p:cNvSpPr>
              <a:spLocks noChangeArrowheads="1"/>
            </p:cNvSpPr>
            <p:nvPr/>
          </p:nvSpPr>
          <p:spPr bwMode="gray">
            <a:xfrm>
              <a:off x="1992313" y="4286250"/>
              <a:ext cx="5508625" cy="679450"/>
            </a:xfrm>
            <a:prstGeom prst="rect">
              <a:avLst/>
            </a:prstGeom>
            <a:gradFill rotWithShape="1">
              <a:gsLst>
                <a:gs pos="0">
                  <a:srgbClr val="5E9EFF"/>
                </a:gs>
                <a:gs pos="39999">
                  <a:srgbClr val="85C2FF"/>
                </a:gs>
                <a:gs pos="70000">
                  <a:srgbClr val="C4D6EB"/>
                </a:gs>
                <a:gs pos="100000">
                  <a:srgbClr val="FFEBFA"/>
                </a:gs>
              </a:gsLst>
              <a:lin ang="16200000" scaled="1"/>
            </a:gradFill>
            <a:ln w="9525">
              <a:noFill/>
              <a:miter lim="800000"/>
              <a:headEnd/>
              <a:tailEnd/>
            </a:ln>
          </p:spPr>
          <p:txBody>
            <a:bodyPr/>
            <a:lstStyle/>
            <a:p>
              <a:endParaRPr lang="en-US" sz="1200"/>
            </a:p>
          </p:txBody>
        </p:sp>
        <p:sp>
          <p:nvSpPr>
            <p:cNvPr id="28" name="Line 6"/>
            <p:cNvSpPr>
              <a:spLocks noChangeShapeType="1"/>
            </p:cNvSpPr>
            <p:nvPr/>
          </p:nvSpPr>
          <p:spPr bwMode="gray">
            <a:xfrm>
              <a:off x="1519238" y="4295775"/>
              <a:ext cx="1082675" cy="0"/>
            </a:xfrm>
            <a:prstGeom prst="line">
              <a:avLst/>
            </a:prstGeom>
            <a:noFill/>
            <a:ln w="19050">
              <a:solidFill>
                <a:schemeClr val="tx1"/>
              </a:solidFill>
              <a:round/>
              <a:headEnd/>
              <a:tailEnd type="triangle" w="med" len="med"/>
            </a:ln>
          </p:spPr>
          <p:txBody>
            <a:bodyPr/>
            <a:lstStyle/>
            <a:p>
              <a:endParaRPr lang="en-US" sz="1200"/>
            </a:p>
          </p:txBody>
        </p:sp>
        <p:sp>
          <p:nvSpPr>
            <p:cNvPr id="29" name="Line 7"/>
            <p:cNvSpPr>
              <a:spLocks noChangeShapeType="1"/>
            </p:cNvSpPr>
            <p:nvPr/>
          </p:nvSpPr>
          <p:spPr bwMode="gray">
            <a:xfrm>
              <a:off x="3135313" y="4600572"/>
              <a:ext cx="0" cy="835025"/>
            </a:xfrm>
            <a:prstGeom prst="line">
              <a:avLst/>
            </a:prstGeom>
            <a:noFill/>
            <a:ln w="19050">
              <a:solidFill>
                <a:srgbClr val="FF0000"/>
              </a:solidFill>
              <a:round/>
              <a:headEnd/>
              <a:tailEnd type="triangle" w="med" len="med"/>
            </a:ln>
          </p:spPr>
          <p:txBody>
            <a:bodyPr/>
            <a:lstStyle/>
            <a:p>
              <a:endParaRPr lang="en-US" sz="1200"/>
            </a:p>
          </p:txBody>
        </p:sp>
        <p:sp>
          <p:nvSpPr>
            <p:cNvPr id="34" name="Line 8"/>
            <p:cNvSpPr>
              <a:spLocks noChangeShapeType="1"/>
            </p:cNvSpPr>
            <p:nvPr/>
          </p:nvSpPr>
          <p:spPr bwMode="gray">
            <a:xfrm>
              <a:off x="6929438" y="4295775"/>
              <a:ext cx="1093788" cy="0"/>
            </a:xfrm>
            <a:prstGeom prst="line">
              <a:avLst/>
            </a:prstGeom>
            <a:noFill/>
            <a:ln w="19050">
              <a:solidFill>
                <a:schemeClr val="tx1"/>
              </a:solidFill>
              <a:round/>
              <a:headEnd/>
              <a:tailEnd type="triangle" w="med" len="med"/>
            </a:ln>
          </p:spPr>
          <p:txBody>
            <a:bodyPr/>
            <a:lstStyle/>
            <a:p>
              <a:endParaRPr lang="en-US" sz="1200"/>
            </a:p>
          </p:txBody>
        </p:sp>
        <p:sp>
          <p:nvSpPr>
            <p:cNvPr id="35" name="Arc 9"/>
            <p:cNvSpPr>
              <a:spLocks/>
            </p:cNvSpPr>
            <p:nvPr/>
          </p:nvSpPr>
          <p:spPr bwMode="gray">
            <a:xfrm>
              <a:off x="4279901" y="4427538"/>
              <a:ext cx="442912" cy="1065212"/>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a:solidFill>
                <a:schemeClr val="tx1"/>
              </a:solidFill>
              <a:round/>
              <a:headEnd/>
              <a:tailEnd type="triangle" w="med" len="med"/>
            </a:ln>
          </p:spPr>
          <p:txBody>
            <a:bodyPr/>
            <a:lstStyle/>
            <a:p>
              <a:endParaRPr lang="en-US" sz="1200"/>
            </a:p>
          </p:txBody>
        </p:sp>
        <p:sp>
          <p:nvSpPr>
            <p:cNvPr id="36" name="Arc 10"/>
            <p:cNvSpPr>
              <a:spLocks/>
            </p:cNvSpPr>
            <p:nvPr/>
          </p:nvSpPr>
          <p:spPr bwMode="gray">
            <a:xfrm flipH="1" flipV="1">
              <a:off x="5114926" y="4349750"/>
              <a:ext cx="688975" cy="61595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a:solidFill>
                <a:schemeClr val="tx1"/>
              </a:solidFill>
              <a:round/>
              <a:headEnd type="oval" w="lg" len="lg"/>
              <a:tailEnd type="oval" w="lg" len="lg"/>
            </a:ln>
          </p:spPr>
          <p:txBody>
            <a:bodyPr rot="10800000"/>
            <a:lstStyle/>
            <a:p>
              <a:endParaRPr lang="en-US" sz="1200"/>
            </a:p>
          </p:txBody>
        </p:sp>
        <p:sp>
          <p:nvSpPr>
            <p:cNvPr id="37" name="Text Box 15"/>
            <p:cNvSpPr txBox="1">
              <a:spLocks noChangeArrowheads="1"/>
            </p:cNvSpPr>
            <p:nvPr/>
          </p:nvSpPr>
          <p:spPr bwMode="gray">
            <a:xfrm>
              <a:off x="4719638" y="3819525"/>
              <a:ext cx="569913" cy="469338"/>
            </a:xfrm>
            <a:prstGeom prst="rect">
              <a:avLst/>
            </a:prstGeom>
            <a:noFill/>
            <a:ln w="9525">
              <a:noFill/>
              <a:miter lim="800000"/>
              <a:headEnd/>
              <a:tailEnd/>
            </a:ln>
          </p:spPr>
          <p:txBody>
            <a:bodyPr>
              <a:spAutoFit/>
            </a:bodyPr>
            <a:lstStyle/>
            <a:p>
              <a:r>
                <a:rPr lang="en-US" sz="2000" dirty="0" err="1">
                  <a:latin typeface="Tahoma" pitchFamily="34" charset="0"/>
                </a:rPr>
                <a:t>C</a:t>
              </a:r>
              <a:r>
                <a:rPr lang="en-US" sz="2000" baseline="-25000" dirty="0" err="1">
                  <a:latin typeface="Tahoma" pitchFamily="34" charset="0"/>
                </a:rPr>
                <a:t>b</a:t>
              </a:r>
              <a:endParaRPr lang="en-US" sz="2000" dirty="0">
                <a:latin typeface="Tahoma" pitchFamily="34" charset="0"/>
              </a:endParaRPr>
            </a:p>
          </p:txBody>
        </p:sp>
        <p:sp>
          <p:nvSpPr>
            <p:cNvPr id="38" name="Text Box 16"/>
            <p:cNvSpPr txBox="1">
              <a:spLocks noChangeArrowheads="1"/>
            </p:cNvSpPr>
            <p:nvPr/>
          </p:nvSpPr>
          <p:spPr bwMode="gray">
            <a:xfrm>
              <a:off x="5710238" y="4375150"/>
              <a:ext cx="588963" cy="469338"/>
            </a:xfrm>
            <a:prstGeom prst="rect">
              <a:avLst/>
            </a:prstGeom>
            <a:noFill/>
            <a:ln w="9525">
              <a:noFill/>
              <a:miter lim="800000"/>
              <a:headEnd/>
              <a:tailEnd/>
            </a:ln>
          </p:spPr>
          <p:txBody>
            <a:bodyPr>
              <a:spAutoFit/>
            </a:bodyPr>
            <a:lstStyle/>
            <a:p>
              <a:r>
                <a:rPr lang="en-US" sz="2000">
                  <a:latin typeface="Tahoma" pitchFamily="34" charset="0"/>
                </a:rPr>
                <a:t>C</a:t>
              </a:r>
              <a:r>
                <a:rPr lang="en-US" sz="2000" baseline="-25000">
                  <a:latin typeface="Tahoma" pitchFamily="34" charset="0"/>
                </a:rPr>
                <a:t>w</a:t>
              </a:r>
              <a:endParaRPr lang="en-US" sz="2000">
                <a:latin typeface="Tahoma" pitchFamily="34" charset="0"/>
              </a:endParaRPr>
            </a:p>
          </p:txBody>
        </p:sp>
        <p:sp>
          <p:nvSpPr>
            <p:cNvPr id="39" name="Text Box 17"/>
            <p:cNvSpPr txBox="1">
              <a:spLocks noChangeArrowheads="1"/>
            </p:cNvSpPr>
            <p:nvPr/>
          </p:nvSpPr>
          <p:spPr bwMode="gray">
            <a:xfrm>
              <a:off x="631034" y="4802188"/>
              <a:ext cx="1674812" cy="361029"/>
            </a:xfrm>
            <a:prstGeom prst="rect">
              <a:avLst/>
            </a:prstGeom>
            <a:noFill/>
            <a:ln w="9525">
              <a:noFill/>
              <a:miter lim="800000"/>
              <a:headEnd/>
              <a:tailEnd/>
            </a:ln>
          </p:spPr>
          <p:txBody>
            <a:bodyPr>
              <a:spAutoFit/>
            </a:bodyPr>
            <a:lstStyle/>
            <a:p>
              <a:r>
                <a:rPr lang="en-US" b="1" dirty="0"/>
                <a:t>membrane</a:t>
              </a:r>
            </a:p>
          </p:txBody>
        </p:sp>
        <p:sp>
          <p:nvSpPr>
            <p:cNvPr id="40" name="Line 20"/>
            <p:cNvSpPr>
              <a:spLocks noChangeShapeType="1"/>
            </p:cNvSpPr>
            <p:nvPr/>
          </p:nvSpPr>
          <p:spPr bwMode="gray">
            <a:xfrm>
              <a:off x="2003426" y="4965700"/>
              <a:ext cx="5497512" cy="0"/>
            </a:xfrm>
            <a:prstGeom prst="line">
              <a:avLst/>
            </a:prstGeom>
            <a:noFill/>
            <a:ln w="76200">
              <a:solidFill>
                <a:srgbClr val="CC6600"/>
              </a:solidFill>
              <a:prstDash val="dash"/>
              <a:round/>
              <a:headEnd/>
              <a:tailEnd/>
            </a:ln>
          </p:spPr>
          <p:txBody>
            <a:bodyPr/>
            <a:lstStyle/>
            <a:p>
              <a:endParaRPr lang="en-US" sz="1200"/>
            </a:p>
          </p:txBody>
        </p:sp>
        <p:sp>
          <p:nvSpPr>
            <p:cNvPr id="41" name="Line 21"/>
            <p:cNvSpPr>
              <a:spLocks noChangeShapeType="1"/>
            </p:cNvSpPr>
            <p:nvPr/>
          </p:nvSpPr>
          <p:spPr bwMode="gray">
            <a:xfrm flipV="1">
              <a:off x="5534026" y="4222750"/>
              <a:ext cx="0" cy="449263"/>
            </a:xfrm>
            <a:prstGeom prst="line">
              <a:avLst/>
            </a:prstGeom>
            <a:noFill/>
            <a:ln w="19050">
              <a:solidFill>
                <a:schemeClr val="tx1"/>
              </a:solidFill>
              <a:round/>
              <a:headEnd/>
              <a:tailEnd type="triangle" w="med" len="med"/>
            </a:ln>
          </p:spPr>
          <p:txBody>
            <a:bodyPr/>
            <a:lstStyle/>
            <a:p>
              <a:endParaRPr lang="en-US" sz="1200"/>
            </a:p>
          </p:txBody>
        </p:sp>
        <p:sp>
          <p:nvSpPr>
            <p:cNvPr id="42" name="Text Box 22"/>
            <p:cNvSpPr txBox="1">
              <a:spLocks noChangeArrowheads="1"/>
            </p:cNvSpPr>
            <p:nvPr/>
          </p:nvSpPr>
          <p:spPr bwMode="gray">
            <a:xfrm>
              <a:off x="5405438" y="3819525"/>
              <a:ext cx="295275" cy="469338"/>
            </a:xfrm>
            <a:prstGeom prst="rect">
              <a:avLst/>
            </a:prstGeom>
            <a:noFill/>
            <a:ln w="9525">
              <a:noFill/>
              <a:miter lim="800000"/>
              <a:headEnd/>
              <a:tailEnd/>
            </a:ln>
          </p:spPr>
          <p:txBody>
            <a:bodyPr>
              <a:spAutoFit/>
            </a:bodyPr>
            <a:lstStyle/>
            <a:p>
              <a:r>
                <a:rPr lang="en-US" sz="2000" b="1" dirty="0">
                  <a:latin typeface="Tahoma" pitchFamily="34" charset="0"/>
                </a:rPr>
                <a:t>k</a:t>
              </a:r>
            </a:p>
          </p:txBody>
        </p:sp>
        <p:sp>
          <p:nvSpPr>
            <p:cNvPr id="43" name="Text Box 23"/>
            <p:cNvSpPr txBox="1">
              <a:spLocks noChangeArrowheads="1"/>
            </p:cNvSpPr>
            <p:nvPr/>
          </p:nvSpPr>
          <p:spPr bwMode="gray">
            <a:xfrm>
              <a:off x="5329238" y="5114925"/>
              <a:ext cx="426631" cy="469338"/>
            </a:xfrm>
            <a:prstGeom prst="rect">
              <a:avLst/>
            </a:prstGeom>
            <a:noFill/>
            <a:ln w="9525">
              <a:noFill/>
              <a:miter lim="800000"/>
              <a:headEnd/>
              <a:tailEnd/>
            </a:ln>
          </p:spPr>
          <p:txBody>
            <a:bodyPr wrap="none">
              <a:spAutoFit/>
            </a:bodyPr>
            <a:lstStyle/>
            <a:p>
              <a:r>
                <a:rPr lang="en-US" sz="2000">
                  <a:latin typeface="Tahoma" pitchFamily="34" charset="0"/>
                </a:rPr>
                <a:t>C</a:t>
              </a:r>
              <a:r>
                <a:rPr lang="en-US" sz="2000" baseline="-25000">
                  <a:latin typeface="Tahoma" pitchFamily="34" charset="0"/>
                </a:rPr>
                <a:t>f</a:t>
              </a:r>
              <a:endParaRPr lang="en-US" sz="2000">
                <a:latin typeface="Times New Roman" pitchFamily="18" charset="0"/>
              </a:endParaRPr>
            </a:p>
          </p:txBody>
        </p:sp>
        <p:sp>
          <p:nvSpPr>
            <p:cNvPr id="44" name="Line 20"/>
            <p:cNvSpPr>
              <a:spLocks noChangeShapeType="1"/>
            </p:cNvSpPr>
            <p:nvPr/>
          </p:nvSpPr>
          <p:spPr bwMode="gray">
            <a:xfrm>
              <a:off x="1992313" y="3632200"/>
              <a:ext cx="5497513" cy="0"/>
            </a:xfrm>
            <a:prstGeom prst="line">
              <a:avLst/>
            </a:prstGeom>
            <a:noFill/>
            <a:ln w="76200">
              <a:solidFill>
                <a:srgbClr val="CC6600"/>
              </a:solidFill>
              <a:prstDash val="dash"/>
              <a:round/>
              <a:headEnd/>
              <a:tailEnd/>
            </a:ln>
          </p:spPr>
          <p:txBody>
            <a:bodyPr/>
            <a:lstStyle/>
            <a:p>
              <a:endParaRPr lang="en-US" sz="1200"/>
            </a:p>
          </p:txBody>
        </p:sp>
        <p:sp>
          <p:nvSpPr>
            <p:cNvPr id="45" name="Text Box 17"/>
            <p:cNvSpPr txBox="1">
              <a:spLocks noChangeArrowheads="1"/>
            </p:cNvSpPr>
            <p:nvPr/>
          </p:nvSpPr>
          <p:spPr bwMode="gray">
            <a:xfrm>
              <a:off x="1154906" y="3947696"/>
              <a:ext cx="1674814" cy="361029"/>
            </a:xfrm>
            <a:prstGeom prst="rect">
              <a:avLst/>
            </a:prstGeom>
            <a:noFill/>
            <a:ln w="9525">
              <a:noFill/>
              <a:miter lim="800000"/>
              <a:headEnd/>
              <a:tailEnd/>
            </a:ln>
          </p:spPr>
          <p:txBody>
            <a:bodyPr>
              <a:spAutoFit/>
            </a:bodyPr>
            <a:lstStyle/>
            <a:p>
              <a:r>
                <a:rPr lang="en-US" b="1" dirty="0" smtClean="0"/>
                <a:t>Feed</a:t>
              </a:r>
              <a:endParaRPr lang="en-US" b="1" dirty="0"/>
            </a:p>
          </p:txBody>
        </p:sp>
        <p:sp>
          <p:nvSpPr>
            <p:cNvPr id="46" name="Text Box 17"/>
            <p:cNvSpPr txBox="1">
              <a:spLocks noChangeArrowheads="1"/>
            </p:cNvSpPr>
            <p:nvPr/>
          </p:nvSpPr>
          <p:spPr bwMode="gray">
            <a:xfrm>
              <a:off x="6652418" y="3957221"/>
              <a:ext cx="1674814" cy="361029"/>
            </a:xfrm>
            <a:prstGeom prst="rect">
              <a:avLst/>
            </a:prstGeom>
            <a:noFill/>
            <a:ln w="9525">
              <a:noFill/>
              <a:miter lim="800000"/>
              <a:headEnd/>
              <a:tailEnd/>
            </a:ln>
          </p:spPr>
          <p:txBody>
            <a:bodyPr>
              <a:spAutoFit/>
            </a:bodyPr>
            <a:lstStyle/>
            <a:p>
              <a:r>
                <a:rPr lang="en-US" b="1" dirty="0" err="1" smtClean="0"/>
                <a:t>Retentate</a:t>
              </a:r>
              <a:endParaRPr lang="en-US" b="1" dirty="0"/>
            </a:p>
          </p:txBody>
        </p:sp>
        <p:sp>
          <p:nvSpPr>
            <p:cNvPr id="47" name="Text Box 17"/>
            <p:cNvSpPr txBox="1">
              <a:spLocks noChangeArrowheads="1"/>
            </p:cNvSpPr>
            <p:nvPr/>
          </p:nvSpPr>
          <p:spPr bwMode="gray">
            <a:xfrm>
              <a:off x="3914786" y="5457837"/>
              <a:ext cx="1674814" cy="361029"/>
            </a:xfrm>
            <a:prstGeom prst="rect">
              <a:avLst/>
            </a:prstGeom>
            <a:noFill/>
            <a:ln w="9525">
              <a:noFill/>
              <a:miter lim="800000"/>
              <a:headEnd/>
              <a:tailEnd/>
            </a:ln>
          </p:spPr>
          <p:txBody>
            <a:bodyPr>
              <a:spAutoFit/>
            </a:bodyPr>
            <a:lstStyle/>
            <a:p>
              <a:r>
                <a:rPr lang="en-US" b="1" dirty="0" smtClean="0"/>
                <a:t>Permeate</a:t>
              </a:r>
              <a:endParaRPr lang="en-US" b="1" dirty="0"/>
            </a:p>
          </p:txBody>
        </p:sp>
        <p:sp>
          <p:nvSpPr>
            <p:cNvPr id="48" name="Line 7"/>
            <p:cNvSpPr>
              <a:spLocks noChangeShapeType="1"/>
            </p:cNvSpPr>
            <p:nvPr/>
          </p:nvSpPr>
          <p:spPr bwMode="gray">
            <a:xfrm flipV="1">
              <a:off x="6729413" y="4556919"/>
              <a:ext cx="0" cy="817562"/>
            </a:xfrm>
            <a:prstGeom prst="line">
              <a:avLst/>
            </a:prstGeom>
            <a:noFill/>
            <a:ln w="19050">
              <a:solidFill>
                <a:srgbClr val="FF0000"/>
              </a:solidFill>
              <a:round/>
              <a:headEnd/>
              <a:tailEnd type="triangle" w="med" len="med"/>
            </a:ln>
          </p:spPr>
          <p:txBody>
            <a:bodyPr/>
            <a:lstStyle/>
            <a:p>
              <a:endParaRPr lang="en-US" sz="1200"/>
            </a:p>
          </p:txBody>
        </p:sp>
        <p:sp>
          <p:nvSpPr>
            <p:cNvPr id="49" name="Text Box 17"/>
            <p:cNvSpPr txBox="1">
              <a:spLocks noChangeArrowheads="1"/>
            </p:cNvSpPr>
            <p:nvPr/>
          </p:nvSpPr>
          <p:spPr bwMode="gray">
            <a:xfrm>
              <a:off x="5892006" y="5435597"/>
              <a:ext cx="1674814" cy="433235"/>
            </a:xfrm>
            <a:prstGeom prst="rect">
              <a:avLst/>
            </a:prstGeom>
            <a:noFill/>
            <a:ln w="9525">
              <a:noFill/>
              <a:miter lim="800000"/>
              <a:headEnd/>
              <a:tailEnd/>
            </a:ln>
          </p:spPr>
          <p:txBody>
            <a:bodyPr>
              <a:spAutoFit/>
            </a:bodyPr>
            <a:lstStyle/>
            <a:p>
              <a:r>
                <a:rPr lang="el-GR" sz="1800" b="1" dirty="0" smtClean="0">
                  <a:solidFill>
                    <a:srgbClr val="FF0000"/>
                  </a:solidFill>
                  <a:sym typeface="Symbol"/>
                </a:rPr>
                <a:t></a:t>
              </a:r>
              <a:endParaRPr lang="en-US" sz="1800" b="1" dirty="0">
                <a:solidFill>
                  <a:srgbClr val="FF0000"/>
                </a:solidFill>
              </a:endParaRPr>
            </a:p>
          </p:txBody>
        </p:sp>
        <p:sp>
          <p:nvSpPr>
            <p:cNvPr id="50" name="Text Box 17"/>
            <p:cNvSpPr txBox="1">
              <a:spLocks noChangeArrowheads="1"/>
            </p:cNvSpPr>
            <p:nvPr/>
          </p:nvSpPr>
          <p:spPr bwMode="gray">
            <a:xfrm>
              <a:off x="2305846" y="5435598"/>
              <a:ext cx="1674814" cy="433235"/>
            </a:xfrm>
            <a:prstGeom prst="rect">
              <a:avLst/>
            </a:prstGeom>
            <a:noFill/>
            <a:ln w="9525">
              <a:noFill/>
              <a:miter lim="800000"/>
              <a:headEnd/>
              <a:tailEnd/>
            </a:ln>
          </p:spPr>
          <p:txBody>
            <a:bodyPr>
              <a:spAutoFit/>
            </a:bodyPr>
            <a:lstStyle/>
            <a:p>
              <a:r>
                <a:rPr lang="en-US" sz="1800" dirty="0" smtClean="0">
                  <a:solidFill>
                    <a:srgbClr val="FF0000"/>
                  </a:solidFill>
                  <a:sym typeface="Symbol"/>
                </a:rPr>
                <a:t>TMP</a:t>
              </a:r>
              <a:endParaRPr lang="en-US" sz="1800" dirty="0">
                <a:solidFill>
                  <a:srgbClr val="FF0000"/>
                </a:solidFill>
              </a:endParaRPr>
            </a:p>
          </p:txBody>
        </p:sp>
      </p:grpSp>
      <p:sp>
        <p:nvSpPr>
          <p:cNvPr id="51" name="Content Placeholder 6"/>
          <p:cNvSpPr txBox="1">
            <a:spLocks/>
          </p:cNvSpPr>
          <p:nvPr/>
        </p:nvSpPr>
        <p:spPr bwMode="auto">
          <a:xfrm>
            <a:off x="457199" y="4840479"/>
            <a:ext cx="8119241" cy="1071590"/>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marL="273050" lvl="1" indent="-271463">
              <a:spcBef>
                <a:spcPct val="20000"/>
              </a:spcBef>
              <a:spcAft>
                <a:spcPct val="20000"/>
              </a:spcAft>
              <a:buFont typeface="Arial" pitchFamily="34" charset="0"/>
              <a:buChar char="■"/>
            </a:pPr>
            <a:r>
              <a:rPr kumimoji="0" lang="en-US" sz="2400" b="0" i="0" u="none" strike="noStrike" kern="0" cap="none" spc="0" normalizeH="0" baseline="0" noProof="0" dirty="0" smtClean="0">
                <a:ln>
                  <a:noFill/>
                </a:ln>
                <a:solidFill>
                  <a:schemeClr val="tx1"/>
                </a:solidFill>
                <a:effectLst/>
                <a:uLnTx/>
                <a:uFillTx/>
                <a:latin typeface="+mn-lt"/>
                <a:cs typeface="+mn-cs"/>
              </a:rPr>
              <a:t> </a:t>
            </a:r>
            <a:r>
              <a:rPr lang="en-SG" sz="2000" kern="0" dirty="0" smtClean="0">
                <a:latin typeface="+mn-lt"/>
                <a:cs typeface="+mn-cs"/>
              </a:rPr>
              <a:t>Applied TMP must be &gt; osmotic pressure to force permeate flow</a:t>
            </a:r>
          </a:p>
          <a:p>
            <a:pPr marL="730250" lvl="2" indent="-271463">
              <a:spcBef>
                <a:spcPct val="20000"/>
              </a:spcBef>
              <a:spcAft>
                <a:spcPct val="20000"/>
              </a:spcAft>
              <a:buFont typeface="Arial" pitchFamily="34" charset="0"/>
              <a:buChar char="−"/>
            </a:pPr>
            <a:r>
              <a:rPr lang="en-SG" sz="1800" kern="0" dirty="0" smtClean="0">
                <a:latin typeface="+mn-lt"/>
                <a:cs typeface="+mn-cs"/>
              </a:rPr>
              <a:t>Modules and equipment limit maximum TMP</a:t>
            </a:r>
            <a:endParaRPr kumimoji="0" lang="en-GB" sz="2800" b="0" i="0" u="none" strike="noStrike" kern="0" cap="none" spc="0" normalizeH="0" baseline="0" noProof="0" dirty="0" smtClean="0">
              <a:ln>
                <a:noFill/>
              </a:ln>
              <a:solidFill>
                <a:schemeClr val="tx1"/>
              </a:solidFill>
              <a:effectLst/>
              <a:uLnTx/>
              <a:uFillTx/>
              <a:latin typeface="+mn-lt"/>
              <a:cs typeface="+mn-cs"/>
              <a:sym typeface="Symbol"/>
            </a:endParaRPr>
          </a:p>
          <a:p>
            <a:pPr marL="273050" marR="0" lvl="1" indent="-271463" algn="l" defTabSz="914400" rtl="0" eaLnBrk="1" fontAlgn="base" latinLnBrk="0" hangingPunct="1">
              <a:lnSpc>
                <a:spcPct val="100000"/>
              </a:lnSpc>
              <a:spcBef>
                <a:spcPct val="20000"/>
              </a:spcBef>
              <a:spcAft>
                <a:spcPct val="20000"/>
              </a:spcAft>
              <a:buClrTx/>
              <a:buSzTx/>
              <a:buFont typeface="Arial" pitchFamily="34" charset="0"/>
              <a:buChar char="■"/>
              <a:tabLst/>
              <a:defRPr/>
            </a:pPr>
            <a:endParaRPr kumimoji="0" lang="en-US" sz="3200" b="1" i="0" u="none" strike="noStrike" kern="0" cap="none" spc="0" normalizeH="0" baseline="0" noProof="0" dirty="0" smtClean="0">
              <a:ln>
                <a:noFill/>
              </a:ln>
              <a:solidFill>
                <a:srgbClr val="FF0000"/>
              </a:solidFill>
              <a:effectLst/>
              <a:uLnTx/>
              <a:uFillTx/>
              <a:latin typeface="+mn-lt"/>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30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fade">
                                      <p:cBhvr>
                                        <p:cTn id="19"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1"/>
          </p:nvPr>
        </p:nvSpPr>
        <p:spPr>
          <a:xfrm>
            <a:off x="455613" y="6477763"/>
            <a:ext cx="238125" cy="215900"/>
          </a:xfrm>
          <a:ln/>
        </p:spPr>
        <p:txBody>
          <a:bodyPr/>
          <a:lstStyle/>
          <a:p>
            <a:pPr>
              <a:defRPr/>
            </a:pPr>
            <a:fld id="{80BDD41C-4423-42CB-9161-9CC9BC0B6C5F}" type="slidenum">
              <a:rPr lang="en-GB"/>
              <a:pPr>
                <a:defRPr/>
              </a:pPr>
              <a:t>16</a:t>
            </a:fld>
            <a:endParaRPr lang="en-GB" dirty="0"/>
          </a:p>
        </p:txBody>
      </p:sp>
      <p:sp>
        <p:nvSpPr>
          <p:cNvPr id="371715" name="Rectangle 3"/>
          <p:cNvSpPr>
            <a:spLocks noGrp="1" noChangeArrowheads="1"/>
          </p:cNvSpPr>
          <p:nvPr>
            <p:ph type="title"/>
          </p:nvPr>
        </p:nvSpPr>
        <p:spPr>
          <a:xfrm>
            <a:off x="457200" y="87504"/>
            <a:ext cx="8040414" cy="842660"/>
          </a:xfrm>
        </p:spPr>
        <p:txBody>
          <a:bodyPr/>
          <a:lstStyle/>
          <a:p>
            <a:pPr lvl="1"/>
            <a:r>
              <a:rPr lang="en-GB" dirty="0" smtClean="0"/>
              <a:t>How do high viscosity &amp; osmotic pressure affect TFF processing?</a:t>
            </a:r>
          </a:p>
        </p:txBody>
      </p:sp>
      <p:sp>
        <p:nvSpPr>
          <p:cNvPr id="7" name="Content Placeholder 6"/>
          <p:cNvSpPr>
            <a:spLocks noGrp="1"/>
          </p:cNvSpPr>
          <p:nvPr>
            <p:ph idx="1"/>
          </p:nvPr>
        </p:nvSpPr>
        <p:spPr>
          <a:xfrm>
            <a:off x="457199" y="1093542"/>
            <a:ext cx="6968359" cy="4850058"/>
          </a:xfrm>
        </p:spPr>
        <p:txBody>
          <a:bodyPr/>
          <a:lstStyle/>
          <a:p>
            <a:pPr lvl="1"/>
            <a:r>
              <a:rPr lang="en-US" dirty="0" smtClean="0"/>
              <a:t>Permeate flux through a TFF membrane:</a:t>
            </a:r>
            <a:endParaRPr lang="en-US" sz="2800" b="1" dirty="0" smtClean="0">
              <a:solidFill>
                <a:srgbClr val="FF0000"/>
              </a:solidFill>
            </a:endParaRPr>
          </a:p>
          <a:p>
            <a:pPr lvl="2"/>
            <a:r>
              <a:rPr lang="en-US" sz="1800" dirty="0" smtClean="0"/>
              <a:t>Is determined by excess TMP over osmotic pressure</a:t>
            </a:r>
          </a:p>
          <a:p>
            <a:pPr lvl="2"/>
            <a:r>
              <a:rPr lang="en-US" sz="1800" dirty="0" smtClean="0"/>
              <a:t>Depends on mass transfer </a:t>
            </a:r>
            <a:r>
              <a:rPr lang="en-US" sz="1800" dirty="0" err="1" smtClean="0"/>
              <a:t>coeff</a:t>
            </a:r>
            <a:r>
              <a:rPr lang="en-US" sz="1800" dirty="0" smtClean="0"/>
              <a:t> (flow, </a:t>
            </a:r>
            <a:r>
              <a:rPr lang="en-US" sz="1800" dirty="0" err="1" smtClean="0"/>
              <a:t>geom</a:t>
            </a:r>
            <a:r>
              <a:rPr lang="en-US" sz="1800" dirty="0" smtClean="0"/>
              <a:t>) and solute conc.</a:t>
            </a:r>
          </a:p>
        </p:txBody>
      </p:sp>
      <p:grpSp>
        <p:nvGrpSpPr>
          <p:cNvPr id="14" name="Group 13"/>
          <p:cNvGrpSpPr/>
          <p:nvPr/>
        </p:nvGrpSpPr>
        <p:grpSpPr>
          <a:xfrm>
            <a:off x="6305266" y="1264531"/>
            <a:ext cx="2326321" cy="468735"/>
            <a:chOff x="6305266" y="1264531"/>
            <a:chExt cx="2326321" cy="468735"/>
          </a:xfrm>
        </p:grpSpPr>
        <p:graphicFrame>
          <p:nvGraphicFramePr>
            <p:cNvPr id="5122" name="Object 2"/>
            <p:cNvGraphicFramePr>
              <a:graphicFrameLocks noChangeAspect="1"/>
            </p:cNvGraphicFramePr>
            <p:nvPr/>
          </p:nvGraphicFramePr>
          <p:xfrm>
            <a:off x="6734252" y="1264531"/>
            <a:ext cx="1897335" cy="379467"/>
          </p:xfrm>
          <a:graphic>
            <a:graphicData uri="http://schemas.openxmlformats.org/presentationml/2006/ole">
              <mc:AlternateContent xmlns:mc="http://schemas.openxmlformats.org/markup-compatibility/2006">
                <mc:Choice xmlns:v="urn:schemas-microsoft-com:vml" Requires="v">
                  <p:oleObj spid="_x0000_s5158" name="Equation" r:id="rId4" imgW="1015920" imgH="203040" progId="Equation.3">
                    <p:embed/>
                  </p:oleObj>
                </mc:Choice>
                <mc:Fallback>
                  <p:oleObj name="Equation" r:id="rId4" imgW="1015920" imgH="2030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4252" y="1264531"/>
                          <a:ext cx="1897335" cy="37946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0" name="Straight Connector 9"/>
            <p:cNvCxnSpPr/>
            <p:nvPr/>
          </p:nvCxnSpPr>
          <p:spPr>
            <a:xfrm flipV="1">
              <a:off x="6305266" y="1487606"/>
              <a:ext cx="354841" cy="2456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7233313" y="1961804"/>
            <a:ext cx="1910687" cy="744538"/>
            <a:chOff x="7233313" y="1961804"/>
            <a:chExt cx="1910687" cy="744538"/>
          </a:xfrm>
        </p:grpSpPr>
        <p:graphicFrame>
          <p:nvGraphicFramePr>
            <p:cNvPr id="5123" name="Object 3"/>
            <p:cNvGraphicFramePr>
              <a:graphicFrameLocks noChangeAspect="1"/>
            </p:cNvGraphicFramePr>
            <p:nvPr/>
          </p:nvGraphicFramePr>
          <p:xfrm>
            <a:off x="7632700" y="1961804"/>
            <a:ext cx="1511300" cy="744538"/>
          </p:xfrm>
          <a:graphic>
            <a:graphicData uri="http://schemas.openxmlformats.org/presentationml/2006/ole">
              <mc:AlternateContent xmlns:mc="http://schemas.openxmlformats.org/markup-compatibility/2006">
                <mc:Choice xmlns:v="urn:schemas-microsoft-com:vml" Requires="v">
                  <p:oleObj spid="_x0000_s5159" name="Equation" r:id="rId6" imgW="799920" imgH="393480" progId="Equation.3">
                    <p:embed/>
                  </p:oleObj>
                </mc:Choice>
                <mc:Fallback>
                  <p:oleObj name="Equation" r:id="rId6" imgW="799920" imgH="39348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32700" y="1961804"/>
                          <a:ext cx="1511300" cy="744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2" name="Straight Connector 11"/>
            <p:cNvCxnSpPr/>
            <p:nvPr/>
          </p:nvCxnSpPr>
          <p:spPr>
            <a:xfrm>
              <a:off x="7233313" y="2156346"/>
              <a:ext cx="395786" cy="1364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wipe(left)">
                                      <p:cBhvr>
                                        <p:cTn id="11" dur="500"/>
                                        <p:tgtEl>
                                          <p:spTgt spid="7">
                                            <p:txEl>
                                              <p:pRg st="1" end="1"/>
                                            </p:txEl>
                                          </p:spTgt>
                                        </p:tgtEl>
                                      </p:cBhvr>
                                    </p:animEffec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wipe(left)">
                                      <p:cBhvr>
                                        <p:cTn id="20" dur="500"/>
                                        <p:tgtEl>
                                          <p:spTgt spid="7">
                                            <p:txEl>
                                              <p:pRg st="2" end="2"/>
                                            </p:txEl>
                                          </p:spTgt>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1"/>
          </p:nvPr>
        </p:nvSpPr>
        <p:spPr>
          <a:xfrm>
            <a:off x="455613" y="6477763"/>
            <a:ext cx="238125" cy="215900"/>
          </a:xfrm>
          <a:ln/>
        </p:spPr>
        <p:txBody>
          <a:bodyPr/>
          <a:lstStyle/>
          <a:p>
            <a:pPr>
              <a:defRPr/>
            </a:pPr>
            <a:fld id="{80BDD41C-4423-42CB-9161-9CC9BC0B6C5F}" type="slidenum">
              <a:rPr lang="en-GB"/>
              <a:pPr>
                <a:defRPr/>
              </a:pPr>
              <a:t>17</a:t>
            </a:fld>
            <a:endParaRPr lang="en-GB" dirty="0"/>
          </a:p>
        </p:txBody>
      </p:sp>
      <p:sp>
        <p:nvSpPr>
          <p:cNvPr id="371715" name="Rectangle 3"/>
          <p:cNvSpPr>
            <a:spLocks noGrp="1" noChangeArrowheads="1"/>
          </p:cNvSpPr>
          <p:nvPr>
            <p:ph type="title"/>
          </p:nvPr>
        </p:nvSpPr>
        <p:spPr>
          <a:xfrm>
            <a:off x="457200" y="150568"/>
            <a:ext cx="8040414" cy="842660"/>
          </a:xfrm>
        </p:spPr>
        <p:txBody>
          <a:bodyPr/>
          <a:lstStyle/>
          <a:p>
            <a:pPr lvl="1"/>
            <a:r>
              <a:rPr lang="en-GB" dirty="0" smtClean="0"/>
              <a:t>Example – Permeate flux </a:t>
            </a:r>
            <a:r>
              <a:rPr lang="en-GB" dirty="0" err="1" smtClean="0"/>
              <a:t>vs</a:t>
            </a:r>
            <a:r>
              <a:rPr lang="en-GB" dirty="0" smtClean="0"/>
              <a:t> Concentration for Tight and Open screens</a:t>
            </a:r>
          </a:p>
        </p:txBody>
      </p:sp>
      <p:sp>
        <p:nvSpPr>
          <p:cNvPr id="7" name="Content Placeholder 6"/>
          <p:cNvSpPr>
            <a:spLocks noGrp="1"/>
          </p:cNvSpPr>
          <p:nvPr>
            <p:ph idx="1"/>
          </p:nvPr>
        </p:nvSpPr>
        <p:spPr>
          <a:xfrm>
            <a:off x="457200" y="1093542"/>
            <a:ext cx="8686800" cy="1413176"/>
          </a:xfrm>
        </p:spPr>
        <p:txBody>
          <a:bodyPr/>
          <a:lstStyle/>
          <a:p>
            <a:pPr lvl="1"/>
            <a:r>
              <a:rPr lang="en-US" sz="2000" dirty="0" smtClean="0"/>
              <a:t>We notice that </a:t>
            </a:r>
            <a:r>
              <a:rPr lang="en-GB" sz="1800" dirty="0" smtClean="0">
                <a:sym typeface="Symbol"/>
              </a:rPr>
              <a:t>V-screen </a:t>
            </a:r>
            <a:r>
              <a:rPr lang="en-GB" sz="1800" dirty="0" err="1" smtClean="0">
                <a:sym typeface="Symbol"/>
              </a:rPr>
              <a:t>C</a:t>
            </a:r>
            <a:r>
              <a:rPr lang="en-GB" sz="1800" baseline="-25000" dirty="0" err="1" smtClean="0">
                <a:sym typeface="Symbol"/>
              </a:rPr>
              <a:t>gel</a:t>
            </a:r>
            <a:r>
              <a:rPr lang="en-GB" sz="1800" dirty="0" smtClean="0">
                <a:sym typeface="Symbol"/>
              </a:rPr>
              <a:t>   &gt;   C-Screen </a:t>
            </a:r>
            <a:r>
              <a:rPr lang="en-GB" sz="1800" dirty="0" err="1" smtClean="0">
                <a:sym typeface="Symbol"/>
              </a:rPr>
              <a:t>C</a:t>
            </a:r>
            <a:r>
              <a:rPr lang="en-GB" sz="1800" baseline="-25000" dirty="0" err="1" smtClean="0">
                <a:sym typeface="Symbol"/>
              </a:rPr>
              <a:t>gel</a:t>
            </a:r>
            <a:r>
              <a:rPr lang="en-US" sz="1800" dirty="0" smtClean="0"/>
              <a:t>.</a:t>
            </a:r>
          </a:p>
        </p:txBody>
      </p:sp>
      <p:graphicFrame>
        <p:nvGraphicFramePr>
          <p:cNvPr id="29" name="Chart 28"/>
          <p:cNvGraphicFramePr>
            <a:graphicFrameLocks/>
          </p:cNvGraphicFramePr>
          <p:nvPr/>
        </p:nvGraphicFramePr>
        <p:xfrm>
          <a:off x="1922680" y="2490781"/>
          <a:ext cx="5057775" cy="4010025"/>
        </p:xfrm>
        <a:graphic>
          <a:graphicData uri="http://schemas.openxmlformats.org/drawingml/2006/chart">
            <c:chart xmlns:c="http://schemas.openxmlformats.org/drawingml/2006/chart" xmlns:r="http://schemas.openxmlformats.org/officeDocument/2006/relationships" r:id="rId3"/>
          </a:graphicData>
        </a:graphic>
      </p:graphicFrame>
      <p:grpSp>
        <p:nvGrpSpPr>
          <p:cNvPr id="25" name="Group 24"/>
          <p:cNvGrpSpPr/>
          <p:nvPr/>
        </p:nvGrpSpPr>
        <p:grpSpPr>
          <a:xfrm>
            <a:off x="2490952" y="1428969"/>
            <a:ext cx="1292772" cy="941783"/>
            <a:chOff x="2490952" y="1510857"/>
            <a:chExt cx="1292772" cy="941783"/>
          </a:xfrm>
        </p:grpSpPr>
        <p:cxnSp>
          <p:nvCxnSpPr>
            <p:cNvPr id="11" name="Straight Connector 10"/>
            <p:cNvCxnSpPr/>
            <p:nvPr/>
          </p:nvCxnSpPr>
          <p:spPr>
            <a:xfrm flipV="1">
              <a:off x="2490952" y="1542394"/>
              <a:ext cx="1292772"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750053" y="1510857"/>
              <a:ext cx="774571" cy="369332"/>
            </a:xfrm>
            <a:prstGeom prst="rect">
              <a:avLst/>
            </a:prstGeom>
            <a:noFill/>
          </p:spPr>
          <p:txBody>
            <a:bodyPr wrap="none" rtlCol="0">
              <a:spAutoFit/>
            </a:bodyPr>
            <a:lstStyle/>
            <a:p>
              <a:pPr algn="ctr"/>
              <a:r>
                <a:rPr lang="en-US" sz="1800" dirty="0" smtClean="0"/>
                <a:t>Open</a:t>
              </a:r>
              <a:endParaRPr lang="en-SG" sz="1800" dirty="0" smtClean="0"/>
            </a:p>
          </p:txBody>
        </p:sp>
        <p:cxnSp>
          <p:nvCxnSpPr>
            <p:cNvPr id="20" name="Straight Arrow Connector 19"/>
            <p:cNvCxnSpPr/>
            <p:nvPr/>
          </p:nvCxnSpPr>
          <p:spPr>
            <a:xfrm flipH="1">
              <a:off x="3136407" y="1836751"/>
              <a:ext cx="1863" cy="310924"/>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2779708" y="2175641"/>
              <a:ext cx="715260" cy="276999"/>
            </a:xfrm>
            <a:prstGeom prst="rect">
              <a:avLst/>
            </a:prstGeom>
            <a:noFill/>
          </p:spPr>
          <p:txBody>
            <a:bodyPr wrap="none" rtlCol="0">
              <a:spAutoFit/>
            </a:bodyPr>
            <a:lstStyle/>
            <a:p>
              <a:pPr algn="ctr"/>
              <a:r>
                <a:rPr lang="en-US" sz="1200" b="1" dirty="0" smtClean="0"/>
                <a:t>398 g/L</a:t>
              </a:r>
              <a:endParaRPr lang="en-SG" sz="1200" b="1" dirty="0" smtClean="0"/>
            </a:p>
          </p:txBody>
        </p:sp>
      </p:grpSp>
      <p:grpSp>
        <p:nvGrpSpPr>
          <p:cNvPr id="26" name="Group 25"/>
          <p:cNvGrpSpPr/>
          <p:nvPr/>
        </p:nvGrpSpPr>
        <p:grpSpPr>
          <a:xfrm>
            <a:off x="4346036" y="1428969"/>
            <a:ext cx="1292772" cy="941783"/>
            <a:chOff x="4346036" y="1510857"/>
            <a:chExt cx="1292772" cy="941783"/>
          </a:xfrm>
        </p:grpSpPr>
        <p:cxnSp>
          <p:nvCxnSpPr>
            <p:cNvPr id="16" name="Straight Connector 15"/>
            <p:cNvCxnSpPr/>
            <p:nvPr/>
          </p:nvCxnSpPr>
          <p:spPr>
            <a:xfrm flipV="1">
              <a:off x="4346036" y="1542394"/>
              <a:ext cx="1292772"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647905" y="1510857"/>
              <a:ext cx="689035" cy="369332"/>
            </a:xfrm>
            <a:prstGeom prst="rect">
              <a:avLst/>
            </a:prstGeom>
            <a:noFill/>
          </p:spPr>
          <p:txBody>
            <a:bodyPr wrap="none" rtlCol="0">
              <a:spAutoFit/>
            </a:bodyPr>
            <a:lstStyle/>
            <a:p>
              <a:pPr algn="ctr"/>
              <a:r>
                <a:rPr lang="en-US" sz="1800" dirty="0" smtClean="0"/>
                <a:t>Tight</a:t>
              </a:r>
              <a:endParaRPr lang="en-SG" sz="1800" dirty="0" smtClean="0"/>
            </a:p>
          </p:txBody>
        </p:sp>
        <p:cxnSp>
          <p:nvCxnSpPr>
            <p:cNvPr id="23" name="Straight Arrow Connector 22"/>
            <p:cNvCxnSpPr/>
            <p:nvPr/>
          </p:nvCxnSpPr>
          <p:spPr>
            <a:xfrm flipH="1">
              <a:off x="4991491" y="1836751"/>
              <a:ext cx="1863" cy="310924"/>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634792" y="2175641"/>
              <a:ext cx="715260" cy="276999"/>
            </a:xfrm>
            <a:prstGeom prst="rect">
              <a:avLst/>
            </a:prstGeom>
            <a:noFill/>
          </p:spPr>
          <p:txBody>
            <a:bodyPr wrap="none" rtlCol="0">
              <a:spAutoFit/>
            </a:bodyPr>
            <a:lstStyle/>
            <a:p>
              <a:pPr algn="ctr"/>
              <a:r>
                <a:rPr lang="en-US" sz="1200" b="1" dirty="0" smtClean="0"/>
                <a:t>242 g/L</a:t>
              </a:r>
              <a:endParaRPr lang="en-SG" sz="1200" b="1" dirty="0" smtClean="0"/>
            </a:p>
          </p:txBody>
        </p:sp>
      </p:grpSp>
      <p:sp>
        <p:nvSpPr>
          <p:cNvPr id="19" name="Rounded Rectangle 18"/>
          <p:cNvSpPr/>
          <p:nvPr/>
        </p:nvSpPr>
        <p:spPr>
          <a:xfrm>
            <a:off x="5459104" y="3289110"/>
            <a:ext cx="286603" cy="20471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2" name="Rounded Rectangle 21"/>
          <p:cNvSpPr/>
          <p:nvPr/>
        </p:nvSpPr>
        <p:spPr>
          <a:xfrm>
            <a:off x="4314967" y="5092889"/>
            <a:ext cx="286603" cy="20471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1000" fill="hold"/>
                                        <p:tgtEl>
                                          <p:spTgt spid="19"/>
                                        </p:tgtEl>
                                        <p:attrNameLst>
                                          <p:attrName>ppt_w</p:attrName>
                                        </p:attrNameLst>
                                      </p:cBhvr>
                                      <p:tavLst>
                                        <p:tav tm="0">
                                          <p:val>
                                            <p:strVal val="#ppt_w+.3"/>
                                          </p:val>
                                        </p:tav>
                                        <p:tav tm="100000">
                                          <p:val>
                                            <p:strVal val="#ppt_w"/>
                                          </p:val>
                                        </p:tav>
                                      </p:tavLst>
                                    </p:anim>
                                    <p:anim calcmode="lin" valueType="num">
                                      <p:cBhvr>
                                        <p:cTn id="15" dur="1000" fill="hold"/>
                                        <p:tgtEl>
                                          <p:spTgt spid="19"/>
                                        </p:tgtEl>
                                        <p:attrNameLst>
                                          <p:attrName>ppt_h</p:attrName>
                                        </p:attrNameLst>
                                      </p:cBhvr>
                                      <p:tavLst>
                                        <p:tav tm="0">
                                          <p:val>
                                            <p:strVal val="#ppt_h"/>
                                          </p:val>
                                        </p:tav>
                                        <p:tav tm="100000">
                                          <p:val>
                                            <p:strVal val="#ppt_h"/>
                                          </p:val>
                                        </p:tav>
                                      </p:tavLst>
                                    </p:anim>
                                    <p:animEffect transition="in" filter="fade">
                                      <p:cBhvr>
                                        <p:cTn id="16" dur="1000"/>
                                        <p:tgtEl>
                                          <p:spTgt spid="19"/>
                                        </p:tgtEl>
                                      </p:cBhvr>
                                    </p:animEffect>
                                  </p:childTnLst>
                                </p:cTn>
                              </p:par>
                            </p:childTnLst>
                          </p:cTn>
                        </p:par>
                        <p:par>
                          <p:cTn id="17" fill="hold">
                            <p:stCondLst>
                              <p:cond delay="1000"/>
                            </p:stCondLst>
                            <p:childTnLst>
                              <p:par>
                                <p:cTn id="18" presetID="50" presetClass="entr" presetSubtype="0" decel="10000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p:cTn id="20" dur="1000" fill="hold"/>
                                        <p:tgtEl>
                                          <p:spTgt spid="22"/>
                                        </p:tgtEl>
                                        <p:attrNameLst>
                                          <p:attrName>ppt_w</p:attrName>
                                        </p:attrNameLst>
                                      </p:cBhvr>
                                      <p:tavLst>
                                        <p:tav tm="0">
                                          <p:val>
                                            <p:strVal val="#ppt_w+.3"/>
                                          </p:val>
                                        </p:tav>
                                        <p:tav tm="100000">
                                          <p:val>
                                            <p:strVal val="#ppt_w"/>
                                          </p:val>
                                        </p:tav>
                                      </p:tavLst>
                                    </p:anim>
                                    <p:anim calcmode="lin" valueType="num">
                                      <p:cBhvr>
                                        <p:cTn id="21" dur="1000" fill="hold"/>
                                        <p:tgtEl>
                                          <p:spTgt spid="22"/>
                                        </p:tgtEl>
                                        <p:attrNameLst>
                                          <p:attrName>ppt_h</p:attrName>
                                        </p:attrNameLst>
                                      </p:cBhvr>
                                      <p:tavLst>
                                        <p:tav tm="0">
                                          <p:val>
                                            <p:strVal val="#ppt_h"/>
                                          </p:val>
                                        </p:tav>
                                        <p:tav tm="100000">
                                          <p:val>
                                            <p:strVal val="#ppt_h"/>
                                          </p:val>
                                        </p:tav>
                                      </p:tavLst>
                                    </p:anim>
                                    <p:animEffect transition="in" filter="fade">
                                      <p:cBhvr>
                                        <p:cTn id="22" dur="1000"/>
                                        <p:tgtEl>
                                          <p:spTgt spid="22"/>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fade">
                                      <p:cBhvr>
                                        <p:cTn id="26" dur="5000"/>
                                        <p:tgtEl>
                                          <p:spTgt spid="7">
                                            <p:txEl>
                                              <p:pRg st="0" end="0"/>
                                            </p:txEl>
                                          </p:spTgt>
                                        </p:tgtEl>
                                      </p:cBhvr>
                                    </p:animEffect>
                                  </p:childTnLst>
                                </p:cTn>
                              </p:par>
                            </p:childTnLst>
                          </p:cTn>
                        </p:par>
                        <p:par>
                          <p:cTn id="27" fill="hold">
                            <p:stCondLst>
                              <p:cond delay="7000"/>
                            </p:stCondLst>
                            <p:childTnLst>
                              <p:par>
                                <p:cTn id="28" presetID="22" presetClass="entr" presetSubtype="1"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up)">
                                      <p:cBhvr>
                                        <p:cTn id="30" dur="500"/>
                                        <p:tgtEl>
                                          <p:spTgt spid="25"/>
                                        </p:tgtEl>
                                      </p:cBhvr>
                                    </p:animEffect>
                                  </p:childTnLst>
                                </p:cTn>
                              </p:par>
                            </p:childTnLst>
                          </p:cTn>
                        </p:par>
                        <p:par>
                          <p:cTn id="31" fill="hold">
                            <p:stCondLst>
                              <p:cond delay="7500"/>
                            </p:stCondLst>
                            <p:childTnLst>
                              <p:par>
                                <p:cTn id="32" presetID="22" presetClass="entr" presetSubtype="1" fill="hold"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up)">
                                      <p:cBhvr>
                                        <p:cTn id="3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Graphic spid="29" grpId="0">
        <p:bldAsOne/>
      </p:bldGraphic>
      <p:bldP spid="19" grpId="0" animBg="1"/>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1"/>
          </p:nvPr>
        </p:nvSpPr>
        <p:spPr>
          <a:xfrm>
            <a:off x="455613" y="6477763"/>
            <a:ext cx="238125" cy="215900"/>
          </a:xfrm>
          <a:ln/>
        </p:spPr>
        <p:txBody>
          <a:bodyPr/>
          <a:lstStyle/>
          <a:p>
            <a:pPr>
              <a:defRPr/>
            </a:pPr>
            <a:fld id="{80BDD41C-4423-42CB-9161-9CC9BC0B6C5F}" type="slidenum">
              <a:rPr lang="en-GB"/>
              <a:pPr>
                <a:defRPr/>
              </a:pPr>
              <a:t>18</a:t>
            </a:fld>
            <a:endParaRPr lang="en-GB" dirty="0"/>
          </a:p>
        </p:txBody>
      </p:sp>
      <p:sp>
        <p:nvSpPr>
          <p:cNvPr id="371715" name="Rectangle 3"/>
          <p:cNvSpPr>
            <a:spLocks noGrp="1" noChangeArrowheads="1"/>
          </p:cNvSpPr>
          <p:nvPr>
            <p:ph type="title"/>
          </p:nvPr>
        </p:nvSpPr>
        <p:spPr>
          <a:xfrm>
            <a:off x="429905" y="464467"/>
            <a:ext cx="8040414" cy="842660"/>
          </a:xfrm>
        </p:spPr>
        <p:txBody>
          <a:bodyPr/>
          <a:lstStyle/>
          <a:p>
            <a:pPr lvl="1"/>
            <a:r>
              <a:rPr lang="en-GB" dirty="0" smtClean="0"/>
              <a:t>Inference</a:t>
            </a:r>
          </a:p>
        </p:txBody>
      </p:sp>
      <p:sp>
        <p:nvSpPr>
          <p:cNvPr id="7" name="Content Placeholder 6"/>
          <p:cNvSpPr>
            <a:spLocks noGrp="1"/>
          </p:cNvSpPr>
          <p:nvPr>
            <p:ph idx="1"/>
          </p:nvPr>
        </p:nvSpPr>
        <p:spPr>
          <a:xfrm>
            <a:off x="457200" y="1093542"/>
            <a:ext cx="8263719" cy="1758840"/>
          </a:xfrm>
        </p:spPr>
        <p:txBody>
          <a:bodyPr/>
          <a:lstStyle/>
          <a:p>
            <a:pPr lvl="1"/>
            <a:r>
              <a:rPr lang="en-GB" sz="2000" dirty="0" smtClean="0">
                <a:sym typeface="Symbol"/>
              </a:rPr>
              <a:t>High final concentrations achievable at lower feed flows and </a:t>
            </a:r>
            <a:r>
              <a:rPr lang="en-GB" sz="2000" u="sng" dirty="0" smtClean="0">
                <a:sym typeface="Symbol"/>
              </a:rPr>
              <a:t>more open feed channel</a:t>
            </a:r>
            <a:r>
              <a:rPr lang="en-GB" sz="2000" dirty="0" smtClean="0">
                <a:sym typeface="Symbol"/>
              </a:rPr>
              <a:t>!</a:t>
            </a:r>
          </a:p>
          <a:p>
            <a:pPr lvl="2"/>
            <a:r>
              <a:rPr lang="en-GB" sz="1800" b="1" u="sng" dirty="0" smtClean="0">
                <a:sym typeface="Symbol"/>
              </a:rPr>
              <a:t>Develop</a:t>
            </a:r>
            <a:r>
              <a:rPr lang="en-GB" sz="1800" dirty="0" smtClean="0">
                <a:sym typeface="Symbol"/>
              </a:rPr>
              <a:t> a more optimum feed channel for high </a:t>
            </a:r>
            <a:r>
              <a:rPr lang="en-GB" sz="1800" dirty="0" err="1" smtClean="0">
                <a:sym typeface="Symbol"/>
              </a:rPr>
              <a:t>conc</a:t>
            </a:r>
            <a:r>
              <a:rPr lang="en-GB" sz="1800" dirty="0" smtClean="0">
                <a:sym typeface="Symbol"/>
              </a:rPr>
              <a:t> (high viscosity) apps</a:t>
            </a:r>
          </a:p>
          <a:p>
            <a:pPr lvl="3"/>
            <a:r>
              <a:rPr lang="en-GB" sz="1600" dirty="0" smtClean="0">
                <a:sym typeface="Symbol"/>
              </a:rPr>
              <a:t>Existing C-Screen too tight, V-Screen possibly too open </a:t>
            </a:r>
            <a:r>
              <a:rPr lang="en-GB" sz="1600" dirty="0" smtClean="0">
                <a:latin typeface="Arial"/>
                <a:cs typeface="Arial"/>
                <a:sym typeface="Symbol"/>
              </a:rPr>
              <a:t>→ optimum probably in-between</a:t>
            </a:r>
            <a:endParaRPr lang="en-GB" sz="1600" dirty="0" smtClean="0">
              <a:sym typeface="Symbol"/>
            </a:endParaRPr>
          </a:p>
          <a:p>
            <a:pPr lvl="1"/>
            <a:r>
              <a:rPr lang="en-US" sz="2000" dirty="0" smtClean="0">
                <a:sym typeface="Symbol"/>
              </a:rPr>
              <a:t>Trade-off: lower permeate flux, larger membrane area</a:t>
            </a:r>
            <a:endParaRPr lang="en-GB" sz="2000" dirty="0" smtClean="0">
              <a:sym typeface="Symbo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2" end="2"/>
                                            </p:txEl>
                                          </p:spTgt>
                                        </p:tgtEl>
                                        <p:attrNameLst>
                                          <p:attrName>style.visibility</p:attrName>
                                        </p:attrNameLst>
                                      </p:cBhvr>
                                      <p:to>
                                        <p:strVal val="visible"/>
                                      </p:to>
                                    </p:set>
                                    <p:animEffect transition="in" filter="fade">
                                      <p:cBhvr>
                                        <p:cTn id="10" dur="500"/>
                                        <p:tgtEl>
                                          <p:spTgt spid="7">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animEffect transition="in" filter="fade">
                                      <p:cBhvr>
                                        <p:cTn id="15"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1"/>
          </p:nvPr>
        </p:nvSpPr>
        <p:spPr>
          <a:xfrm>
            <a:off x="455613" y="6477763"/>
            <a:ext cx="238125" cy="215900"/>
          </a:xfrm>
          <a:ln/>
        </p:spPr>
        <p:txBody>
          <a:bodyPr/>
          <a:lstStyle/>
          <a:p>
            <a:pPr>
              <a:defRPr/>
            </a:pPr>
            <a:fld id="{80BDD41C-4423-42CB-9161-9CC9BC0B6C5F}" type="slidenum">
              <a:rPr lang="en-GB"/>
              <a:pPr>
                <a:defRPr/>
              </a:pPr>
              <a:t>19</a:t>
            </a:fld>
            <a:endParaRPr lang="en-GB" dirty="0"/>
          </a:p>
        </p:txBody>
      </p:sp>
      <p:sp>
        <p:nvSpPr>
          <p:cNvPr id="371715" name="Rectangle 3"/>
          <p:cNvSpPr>
            <a:spLocks noGrp="1" noChangeArrowheads="1"/>
          </p:cNvSpPr>
          <p:nvPr>
            <p:ph type="title"/>
          </p:nvPr>
        </p:nvSpPr>
        <p:spPr>
          <a:xfrm>
            <a:off x="429905" y="464467"/>
            <a:ext cx="8040414" cy="842660"/>
          </a:xfrm>
        </p:spPr>
        <p:txBody>
          <a:bodyPr/>
          <a:lstStyle/>
          <a:p>
            <a:pPr lvl="1"/>
            <a:r>
              <a:rPr lang="en-GB" dirty="0" smtClean="0"/>
              <a:t>High Viscosity Screen/Cassette Development</a:t>
            </a:r>
          </a:p>
        </p:txBody>
      </p:sp>
      <p:sp>
        <p:nvSpPr>
          <p:cNvPr id="10" name="Content Placeholder 9"/>
          <p:cNvSpPr>
            <a:spLocks noGrp="1"/>
          </p:cNvSpPr>
          <p:nvPr>
            <p:ph idx="1"/>
          </p:nvPr>
        </p:nvSpPr>
        <p:spPr>
          <a:xfrm>
            <a:off x="457200" y="1345798"/>
            <a:ext cx="7715250" cy="769605"/>
          </a:xfrm>
        </p:spPr>
        <p:txBody>
          <a:bodyPr/>
          <a:lstStyle/>
          <a:p>
            <a:pPr lvl="1"/>
            <a:r>
              <a:rPr lang="en-US" dirty="0" smtClean="0"/>
              <a:t>Product need:</a:t>
            </a:r>
          </a:p>
          <a:p>
            <a:pPr lvl="2"/>
            <a:r>
              <a:rPr lang="en-US" sz="1800" dirty="0" smtClean="0"/>
              <a:t>What is the right screen size?  What viscosity do we target?</a:t>
            </a:r>
            <a:endParaRPr lang="en-SG" sz="1800" dirty="0" smtClean="0"/>
          </a:p>
          <a:p>
            <a:endParaRPr lang="en-SG"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1"/>
          </p:nvPr>
        </p:nvSpPr>
        <p:spPr>
          <a:xfrm>
            <a:off x="455613" y="6477763"/>
            <a:ext cx="238125" cy="215900"/>
          </a:xfrm>
          <a:ln/>
        </p:spPr>
        <p:txBody>
          <a:bodyPr/>
          <a:lstStyle/>
          <a:p>
            <a:pPr>
              <a:defRPr/>
            </a:pPr>
            <a:fld id="{80BDD41C-4423-42CB-9161-9CC9BC0B6C5F}" type="slidenum">
              <a:rPr lang="en-GB"/>
              <a:pPr>
                <a:defRPr/>
              </a:pPr>
              <a:t>20</a:t>
            </a:fld>
            <a:endParaRPr lang="en-GB" dirty="0"/>
          </a:p>
        </p:txBody>
      </p:sp>
      <p:sp>
        <p:nvSpPr>
          <p:cNvPr id="371715" name="Rectangle 3"/>
          <p:cNvSpPr>
            <a:spLocks noGrp="1" noChangeArrowheads="1"/>
          </p:cNvSpPr>
          <p:nvPr>
            <p:ph type="title"/>
          </p:nvPr>
        </p:nvSpPr>
        <p:spPr>
          <a:xfrm>
            <a:off x="457200" y="434356"/>
            <a:ext cx="8040414" cy="553290"/>
          </a:xfrm>
        </p:spPr>
        <p:txBody>
          <a:bodyPr/>
          <a:lstStyle/>
          <a:p>
            <a:pPr lvl="1"/>
            <a:r>
              <a:rPr lang="en-GB" dirty="0" smtClean="0"/>
              <a:t>Viscosity Target – Estimation</a:t>
            </a:r>
          </a:p>
        </p:txBody>
      </p:sp>
      <p:sp>
        <p:nvSpPr>
          <p:cNvPr id="7" name="Content Placeholder 6"/>
          <p:cNvSpPr>
            <a:spLocks noGrp="1"/>
          </p:cNvSpPr>
          <p:nvPr>
            <p:ph idx="1"/>
          </p:nvPr>
        </p:nvSpPr>
        <p:spPr>
          <a:xfrm>
            <a:off x="457200" y="1188137"/>
            <a:ext cx="7715250" cy="5181132"/>
          </a:xfrm>
        </p:spPr>
        <p:txBody>
          <a:bodyPr/>
          <a:lstStyle/>
          <a:p>
            <a:pPr lvl="1"/>
            <a:r>
              <a:rPr lang="en-US" dirty="0" smtClean="0"/>
              <a:t>High viscosity impacts the ability to load and deliver drug from the syringe</a:t>
            </a:r>
          </a:p>
          <a:p>
            <a:pPr lvl="2"/>
            <a:endParaRPr lang="en-US" dirty="0" smtClean="0"/>
          </a:p>
          <a:p>
            <a:pPr lvl="2"/>
            <a:endParaRPr lang="en-US" dirty="0" smtClean="0"/>
          </a:p>
          <a:p>
            <a:pPr lvl="2"/>
            <a:endParaRPr lang="en-US" dirty="0" smtClean="0"/>
          </a:p>
          <a:p>
            <a:pPr lvl="2"/>
            <a:r>
              <a:rPr lang="en-SG" dirty="0" smtClean="0"/>
              <a:t>At a given force, flow (Q) is proportional to</a:t>
            </a:r>
          </a:p>
          <a:p>
            <a:pPr lvl="3"/>
            <a:r>
              <a:rPr lang="en-SG" dirty="0" smtClean="0"/>
              <a:t> fourth power of needle radius</a:t>
            </a:r>
          </a:p>
          <a:p>
            <a:pPr lvl="3"/>
            <a:r>
              <a:rPr lang="en-US" dirty="0" smtClean="0"/>
              <a:t>Inversely to viscosity</a:t>
            </a:r>
            <a:endParaRPr lang="en-SG" dirty="0" smtClean="0"/>
          </a:p>
          <a:p>
            <a:pPr lvl="2"/>
            <a:r>
              <a:rPr lang="en-SG" dirty="0" smtClean="0"/>
              <a:t>If needle is too narrow</a:t>
            </a:r>
          </a:p>
          <a:p>
            <a:pPr lvl="3"/>
            <a:r>
              <a:rPr lang="en-SG" dirty="0" smtClean="0"/>
              <a:t>Require High force or Slow flow</a:t>
            </a:r>
          </a:p>
          <a:p>
            <a:pPr lvl="3"/>
            <a:r>
              <a:rPr lang="en-SG" dirty="0" smtClean="0"/>
              <a:t>Unreasonable time for patient to hold PFS during injection</a:t>
            </a:r>
          </a:p>
          <a:p>
            <a:pPr lvl="4"/>
            <a:r>
              <a:rPr lang="en-SG" dirty="0" smtClean="0"/>
              <a:t>&gt;20 sec</a:t>
            </a:r>
            <a:endParaRPr lang="en-SG" dirty="0"/>
          </a:p>
        </p:txBody>
      </p:sp>
      <p:graphicFrame>
        <p:nvGraphicFramePr>
          <p:cNvPr id="1027" name="Object 3"/>
          <p:cNvGraphicFramePr>
            <a:graphicFrameLocks noChangeAspect="1"/>
          </p:cNvGraphicFramePr>
          <p:nvPr/>
        </p:nvGraphicFramePr>
        <p:xfrm>
          <a:off x="2863850" y="2197972"/>
          <a:ext cx="2538413" cy="919163"/>
        </p:xfrm>
        <a:graphic>
          <a:graphicData uri="http://schemas.openxmlformats.org/presentationml/2006/ole">
            <mc:AlternateContent xmlns:mc="http://schemas.openxmlformats.org/markup-compatibility/2006">
              <mc:Choice xmlns:v="urn:schemas-microsoft-com:vml" Requires="v">
                <p:oleObj spid="_x0000_s75796" name="Equation" r:id="rId4" imgW="1193760" imgH="431640" progId="Equation.3">
                  <p:embed/>
                </p:oleObj>
              </mc:Choice>
              <mc:Fallback>
                <p:oleObj name="Equation" r:id="rId4" imgW="1193760" imgH="4316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63850" y="2197972"/>
                        <a:ext cx="2538413" cy="9191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animEffect transition="in" filter="fade">
                                      <p:cBhvr>
                                        <p:cTn id="7" dur="500"/>
                                        <p:tgtEl>
                                          <p:spTgt spid="7">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5" end="5"/>
                                            </p:txEl>
                                          </p:spTgt>
                                        </p:tgtEl>
                                        <p:attrNameLst>
                                          <p:attrName>style.visibility</p:attrName>
                                        </p:attrNameLst>
                                      </p:cBhvr>
                                      <p:to>
                                        <p:strVal val="visible"/>
                                      </p:to>
                                    </p:set>
                                    <p:animEffect transition="in" filter="fade">
                                      <p:cBhvr>
                                        <p:cTn id="10" dur="500"/>
                                        <p:tgtEl>
                                          <p:spTgt spid="7">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
                                            <p:txEl>
                                              <p:pRg st="6" end="6"/>
                                            </p:txEl>
                                          </p:spTgt>
                                        </p:tgtEl>
                                        <p:attrNameLst>
                                          <p:attrName>style.visibility</p:attrName>
                                        </p:attrNameLst>
                                      </p:cBhvr>
                                      <p:to>
                                        <p:strVal val="visible"/>
                                      </p:to>
                                    </p:set>
                                    <p:animEffect transition="in" filter="fade">
                                      <p:cBhvr>
                                        <p:cTn id="13" dur="500"/>
                                        <p:tgtEl>
                                          <p:spTgt spid="7">
                                            <p:txEl>
                                              <p:pRg st="6" end="6"/>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xEl>
                                              <p:pRg st="7" end="7"/>
                                            </p:txEl>
                                          </p:spTgt>
                                        </p:tgtEl>
                                        <p:attrNameLst>
                                          <p:attrName>style.visibility</p:attrName>
                                        </p:attrNameLst>
                                      </p:cBhvr>
                                      <p:to>
                                        <p:strVal val="visible"/>
                                      </p:to>
                                    </p:set>
                                    <p:animEffect transition="in" filter="fade">
                                      <p:cBhvr>
                                        <p:cTn id="18" dur="500"/>
                                        <p:tgtEl>
                                          <p:spTgt spid="7">
                                            <p:txEl>
                                              <p:pRg st="7" end="7"/>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7">
                                            <p:txEl>
                                              <p:pRg st="8" end="8"/>
                                            </p:txEl>
                                          </p:spTgt>
                                        </p:tgtEl>
                                        <p:attrNameLst>
                                          <p:attrName>style.visibility</p:attrName>
                                        </p:attrNameLst>
                                      </p:cBhvr>
                                      <p:to>
                                        <p:strVal val="visible"/>
                                      </p:to>
                                    </p:set>
                                    <p:animEffect transition="in" filter="fade">
                                      <p:cBhvr>
                                        <p:cTn id="21" dur="500"/>
                                        <p:tgtEl>
                                          <p:spTgt spid="7">
                                            <p:txEl>
                                              <p:pRg st="8" end="8"/>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7">
                                            <p:txEl>
                                              <p:pRg st="9" end="9"/>
                                            </p:txEl>
                                          </p:spTgt>
                                        </p:tgtEl>
                                        <p:attrNameLst>
                                          <p:attrName>style.visibility</p:attrName>
                                        </p:attrNameLst>
                                      </p:cBhvr>
                                      <p:to>
                                        <p:strVal val="visible"/>
                                      </p:to>
                                    </p:set>
                                    <p:animEffect transition="in" filter="fade">
                                      <p:cBhvr>
                                        <p:cTn id="24" dur="500"/>
                                        <p:tgtEl>
                                          <p:spTgt spid="7">
                                            <p:txEl>
                                              <p:pRg st="9" end="9"/>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7">
                                            <p:txEl>
                                              <p:pRg st="10" end="10"/>
                                            </p:txEl>
                                          </p:spTgt>
                                        </p:tgtEl>
                                        <p:attrNameLst>
                                          <p:attrName>style.visibility</p:attrName>
                                        </p:attrNameLst>
                                      </p:cBhvr>
                                      <p:to>
                                        <p:strVal val="visible"/>
                                      </p:to>
                                    </p:set>
                                    <p:animEffect transition="in" filter="fade">
                                      <p:cBhvr>
                                        <p:cTn id="27" dur="500"/>
                                        <p:tgtEl>
                                          <p:spTgt spid="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1"/>
          </p:nvPr>
        </p:nvSpPr>
        <p:spPr>
          <a:xfrm>
            <a:off x="455613" y="6477763"/>
            <a:ext cx="238125" cy="215900"/>
          </a:xfrm>
          <a:ln/>
        </p:spPr>
        <p:txBody>
          <a:bodyPr/>
          <a:lstStyle/>
          <a:p>
            <a:pPr>
              <a:defRPr/>
            </a:pPr>
            <a:fld id="{80BDD41C-4423-42CB-9161-9CC9BC0B6C5F}" type="slidenum">
              <a:rPr lang="en-GB"/>
              <a:pPr>
                <a:defRPr/>
              </a:pPr>
              <a:t>21</a:t>
            </a:fld>
            <a:endParaRPr lang="en-GB" dirty="0"/>
          </a:p>
        </p:txBody>
      </p:sp>
      <p:sp>
        <p:nvSpPr>
          <p:cNvPr id="371715" name="Rectangle 3"/>
          <p:cNvSpPr>
            <a:spLocks noGrp="1" noChangeArrowheads="1"/>
          </p:cNvSpPr>
          <p:nvPr>
            <p:ph type="title"/>
          </p:nvPr>
        </p:nvSpPr>
        <p:spPr>
          <a:xfrm>
            <a:off x="457200" y="434356"/>
            <a:ext cx="8040414" cy="553290"/>
          </a:xfrm>
        </p:spPr>
        <p:txBody>
          <a:bodyPr/>
          <a:lstStyle/>
          <a:p>
            <a:pPr lvl="1"/>
            <a:r>
              <a:rPr lang="en-GB" dirty="0" smtClean="0"/>
              <a:t>Viscosity Target – Estimation</a:t>
            </a:r>
          </a:p>
        </p:txBody>
      </p:sp>
      <p:sp>
        <p:nvSpPr>
          <p:cNvPr id="7" name="Content Placeholder 6"/>
          <p:cNvSpPr>
            <a:spLocks noGrp="1"/>
          </p:cNvSpPr>
          <p:nvPr>
            <p:ph idx="1"/>
          </p:nvPr>
        </p:nvSpPr>
        <p:spPr>
          <a:xfrm>
            <a:off x="457200" y="1188138"/>
            <a:ext cx="7715250" cy="546064"/>
          </a:xfrm>
        </p:spPr>
        <p:txBody>
          <a:bodyPr/>
          <a:lstStyle/>
          <a:p>
            <a:pPr lvl="1"/>
            <a:r>
              <a:rPr lang="en-US" dirty="0" smtClean="0"/>
              <a:t>High viscosity impacts the ability to load and deliver drug from the syringe</a:t>
            </a:r>
            <a:endParaRPr lang="en-SG" dirty="0"/>
          </a:p>
        </p:txBody>
      </p:sp>
      <p:pic>
        <p:nvPicPr>
          <p:cNvPr id="1026" name="Picture 2"/>
          <p:cNvPicPr>
            <a:picLocks noChangeAspect="1" noChangeArrowheads="1"/>
          </p:cNvPicPr>
          <p:nvPr/>
        </p:nvPicPr>
        <p:blipFill>
          <a:blip r:embed="rId3" cstate="print"/>
          <a:srcRect/>
          <a:stretch>
            <a:fillRect/>
          </a:stretch>
        </p:blipFill>
        <p:spPr bwMode="auto">
          <a:xfrm>
            <a:off x="1048892" y="2214460"/>
            <a:ext cx="6282074" cy="3776437"/>
          </a:xfrm>
          <a:prstGeom prst="rect">
            <a:avLst/>
          </a:prstGeom>
          <a:noFill/>
          <a:ln w="9525">
            <a:noFill/>
            <a:miter lim="800000"/>
            <a:headEnd/>
            <a:tailEnd/>
          </a:ln>
        </p:spPr>
      </p:pic>
      <p:sp>
        <p:nvSpPr>
          <p:cNvPr id="8" name="TextBox 7"/>
          <p:cNvSpPr txBox="1"/>
          <p:nvPr/>
        </p:nvSpPr>
        <p:spPr>
          <a:xfrm>
            <a:off x="1623845" y="5859160"/>
            <a:ext cx="5423339" cy="415498"/>
          </a:xfrm>
          <a:prstGeom prst="rect">
            <a:avLst/>
          </a:prstGeom>
          <a:noFill/>
        </p:spPr>
        <p:txBody>
          <a:bodyPr wrap="square" rtlCol="0">
            <a:spAutoFit/>
          </a:bodyPr>
          <a:lstStyle/>
          <a:p>
            <a:r>
              <a:rPr lang="en-SG" sz="1050" dirty="0" smtClean="0"/>
              <a:t>Fig A: Viscosity (solid line, open circles) and syringe (27 gauge) loading time (dashed line, solid triangles) of a monoclonal antibody as a function of concentration.</a:t>
            </a:r>
            <a:endParaRPr lang="en-SG" sz="1050" b="1" dirty="0" smtClean="0"/>
          </a:p>
        </p:txBody>
      </p:sp>
      <p:sp>
        <p:nvSpPr>
          <p:cNvPr id="10" name="TextBox 9"/>
          <p:cNvSpPr txBox="1"/>
          <p:nvPr/>
        </p:nvSpPr>
        <p:spPr>
          <a:xfrm>
            <a:off x="6781222" y="5139558"/>
            <a:ext cx="1851789" cy="415498"/>
          </a:xfrm>
          <a:prstGeom prst="rect">
            <a:avLst/>
          </a:prstGeom>
          <a:noFill/>
        </p:spPr>
        <p:txBody>
          <a:bodyPr wrap="none" rtlCol="0">
            <a:spAutoFit/>
          </a:bodyPr>
          <a:lstStyle/>
          <a:p>
            <a:r>
              <a:rPr lang="en-SG" sz="1050" dirty="0" smtClean="0"/>
              <a:t>Shire et al, J. of </a:t>
            </a:r>
            <a:r>
              <a:rPr lang="en-SG" sz="1050" dirty="0" err="1" smtClean="0"/>
              <a:t>Pharm</a:t>
            </a:r>
            <a:r>
              <a:rPr lang="en-SG" sz="1050" dirty="0" smtClean="0"/>
              <a:t> </a:t>
            </a:r>
            <a:r>
              <a:rPr lang="en-SG" sz="1050" dirty="0" err="1" smtClean="0"/>
              <a:t>Sci</a:t>
            </a:r>
            <a:r>
              <a:rPr lang="en-SG" sz="1050" dirty="0" smtClean="0"/>
              <a:t>, </a:t>
            </a:r>
          </a:p>
          <a:p>
            <a:r>
              <a:rPr lang="en-SG" sz="1050" dirty="0" smtClean="0"/>
              <a:t>V93, NO. 6, JUNE 2004</a:t>
            </a:r>
            <a:endParaRPr lang="en-SG" sz="1050" b="1"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ppt_w</p:attrName>
                                        </p:attrNameLst>
                                      </p:cBhvr>
                                      <p:tavLst>
                                        <p:tav tm="0">
                                          <p:val>
                                            <p:fltVal val="0"/>
                                          </p:val>
                                        </p:tav>
                                        <p:tav tm="100000">
                                          <p:val>
                                            <p:strVal val="#ppt_w"/>
                                          </p:val>
                                        </p:tav>
                                      </p:tavLst>
                                    </p:anim>
                                    <p:anim calcmode="lin" valueType="num">
                                      <p:cBhvr>
                                        <p:cTn id="8" dur="500" fill="hold"/>
                                        <p:tgtEl>
                                          <p:spTgt spid="1026"/>
                                        </p:tgtEl>
                                        <p:attrNameLst>
                                          <p:attrName>ppt_h</p:attrName>
                                        </p:attrNameLst>
                                      </p:cBhvr>
                                      <p:tavLst>
                                        <p:tav tm="0">
                                          <p:val>
                                            <p:fltVal val="0"/>
                                          </p:val>
                                        </p:tav>
                                        <p:tav tm="100000">
                                          <p:val>
                                            <p:strVal val="#ppt_h"/>
                                          </p:val>
                                        </p:tav>
                                      </p:tavLst>
                                    </p:anim>
                                    <p:animEffect transition="in" filter="fade">
                                      <p:cBhvr>
                                        <p:cTn id="9" dur="500"/>
                                        <p:tgtEl>
                                          <p:spTgt spid="1026"/>
                                        </p:tgtEl>
                                      </p:cBhvr>
                                    </p:animEffec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1292770" y="2585478"/>
            <a:ext cx="5517932" cy="4281206"/>
            <a:chOff x="1292770" y="2585478"/>
            <a:chExt cx="5517932" cy="4281206"/>
          </a:xfrm>
        </p:grpSpPr>
        <p:pic>
          <p:nvPicPr>
            <p:cNvPr id="12" name="Picture 1"/>
            <p:cNvPicPr>
              <a:picLocks noChangeAspect="1" noChangeArrowheads="1"/>
            </p:cNvPicPr>
            <p:nvPr/>
          </p:nvPicPr>
          <p:blipFill>
            <a:blip r:embed="rId3" cstate="print"/>
            <a:srcRect r="4566"/>
            <a:stretch>
              <a:fillRect/>
            </a:stretch>
          </p:blipFill>
          <p:spPr bwMode="auto">
            <a:xfrm>
              <a:off x="1292770" y="2585478"/>
              <a:ext cx="5517932" cy="4281206"/>
            </a:xfrm>
            <a:prstGeom prst="rect">
              <a:avLst/>
            </a:prstGeom>
            <a:noFill/>
            <a:ln w="9525">
              <a:noFill/>
              <a:miter lim="800000"/>
              <a:headEnd/>
              <a:tailEnd/>
            </a:ln>
          </p:spPr>
        </p:pic>
        <p:sp>
          <p:nvSpPr>
            <p:cNvPr id="15" name="TextBox 14"/>
            <p:cNvSpPr txBox="1"/>
            <p:nvPr/>
          </p:nvSpPr>
          <p:spPr>
            <a:xfrm>
              <a:off x="2502774" y="3627300"/>
              <a:ext cx="1219200" cy="307777"/>
            </a:xfrm>
            <a:prstGeom prst="rect">
              <a:avLst/>
            </a:prstGeom>
            <a:noFill/>
          </p:spPr>
          <p:txBody>
            <a:bodyPr wrap="square" rtlCol="0">
              <a:spAutoFit/>
            </a:bodyPr>
            <a:lstStyle/>
            <a:p>
              <a:r>
                <a:rPr lang="en-US" sz="1400" b="1" dirty="0" smtClean="0"/>
                <a:t>30 Gauge</a:t>
              </a:r>
              <a:endParaRPr lang="en-US" sz="1400" b="1" dirty="0"/>
            </a:p>
          </p:txBody>
        </p:sp>
        <p:sp>
          <p:nvSpPr>
            <p:cNvPr id="16" name="TextBox 15"/>
            <p:cNvSpPr txBox="1"/>
            <p:nvPr/>
          </p:nvSpPr>
          <p:spPr>
            <a:xfrm>
              <a:off x="5122971" y="3942610"/>
              <a:ext cx="1219200" cy="307777"/>
            </a:xfrm>
            <a:prstGeom prst="rect">
              <a:avLst/>
            </a:prstGeom>
            <a:noFill/>
          </p:spPr>
          <p:txBody>
            <a:bodyPr wrap="square" rtlCol="0">
              <a:spAutoFit/>
            </a:bodyPr>
            <a:lstStyle/>
            <a:p>
              <a:r>
                <a:rPr lang="en-US" sz="1400" b="1" dirty="0" smtClean="0"/>
                <a:t>27 Gauge</a:t>
              </a:r>
              <a:endParaRPr lang="en-US" sz="1400" b="1" dirty="0"/>
            </a:p>
          </p:txBody>
        </p:sp>
        <p:sp>
          <p:nvSpPr>
            <p:cNvPr id="20" name="TextBox 19"/>
            <p:cNvSpPr txBox="1"/>
            <p:nvPr/>
          </p:nvSpPr>
          <p:spPr>
            <a:xfrm>
              <a:off x="4631557" y="5522668"/>
              <a:ext cx="1219200" cy="307777"/>
            </a:xfrm>
            <a:prstGeom prst="rect">
              <a:avLst/>
            </a:prstGeom>
            <a:noFill/>
          </p:spPr>
          <p:txBody>
            <a:bodyPr wrap="square" rtlCol="0">
              <a:spAutoFit/>
            </a:bodyPr>
            <a:lstStyle/>
            <a:p>
              <a:r>
                <a:rPr lang="en-US" sz="1400" b="1" dirty="0" smtClean="0"/>
                <a:t>26 Gauge</a:t>
              </a:r>
              <a:endParaRPr lang="en-US" sz="1400" b="1" dirty="0"/>
            </a:p>
          </p:txBody>
        </p:sp>
      </p:grpSp>
      <p:sp>
        <p:nvSpPr>
          <p:cNvPr id="6" name="Rectangle 6"/>
          <p:cNvSpPr>
            <a:spLocks noGrp="1" noChangeArrowheads="1"/>
          </p:cNvSpPr>
          <p:nvPr>
            <p:ph type="sldNum" sz="quarter" idx="11"/>
          </p:nvPr>
        </p:nvSpPr>
        <p:spPr>
          <a:xfrm>
            <a:off x="455613" y="6477763"/>
            <a:ext cx="238125" cy="215900"/>
          </a:xfrm>
          <a:ln/>
        </p:spPr>
        <p:txBody>
          <a:bodyPr/>
          <a:lstStyle/>
          <a:p>
            <a:pPr>
              <a:defRPr/>
            </a:pPr>
            <a:fld id="{80BDD41C-4423-42CB-9161-9CC9BC0B6C5F}" type="slidenum">
              <a:rPr lang="en-GB"/>
              <a:pPr>
                <a:defRPr/>
              </a:pPr>
              <a:t>22</a:t>
            </a:fld>
            <a:endParaRPr lang="en-GB" dirty="0"/>
          </a:p>
        </p:txBody>
      </p:sp>
      <p:sp>
        <p:nvSpPr>
          <p:cNvPr id="371715" name="Rectangle 3"/>
          <p:cNvSpPr>
            <a:spLocks noGrp="1" noChangeArrowheads="1"/>
          </p:cNvSpPr>
          <p:nvPr>
            <p:ph type="title"/>
          </p:nvPr>
        </p:nvSpPr>
        <p:spPr>
          <a:xfrm>
            <a:off x="457200" y="434356"/>
            <a:ext cx="8040414" cy="553290"/>
          </a:xfrm>
        </p:spPr>
        <p:txBody>
          <a:bodyPr/>
          <a:lstStyle/>
          <a:p>
            <a:pPr lvl="1"/>
            <a:r>
              <a:rPr lang="en-GB" dirty="0" smtClean="0"/>
              <a:t>Viscosity Target – Estimation</a:t>
            </a:r>
          </a:p>
        </p:txBody>
      </p:sp>
      <p:cxnSp>
        <p:nvCxnSpPr>
          <p:cNvPr id="13" name="Straight Connector 12"/>
          <p:cNvCxnSpPr/>
          <p:nvPr/>
        </p:nvCxnSpPr>
        <p:spPr>
          <a:xfrm flipV="1">
            <a:off x="2707725" y="5623828"/>
            <a:ext cx="1706618" cy="21896"/>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167115" y="4536007"/>
            <a:ext cx="3312511" cy="0"/>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459484" y="5602133"/>
            <a:ext cx="2321911" cy="430887"/>
          </a:xfrm>
          <a:prstGeom prst="rect">
            <a:avLst/>
          </a:prstGeom>
          <a:noFill/>
        </p:spPr>
        <p:txBody>
          <a:bodyPr wrap="square" rtlCol="0">
            <a:spAutoFit/>
          </a:bodyPr>
          <a:lstStyle/>
          <a:p>
            <a:r>
              <a:rPr lang="en-US" sz="1050" dirty="0" err="1" smtClean="0"/>
              <a:t>Burckbuchler</a:t>
            </a:r>
            <a:r>
              <a:rPr lang="en-US" sz="1050" dirty="0" smtClean="0"/>
              <a:t>, V., European Journal </a:t>
            </a:r>
          </a:p>
          <a:p>
            <a:r>
              <a:rPr lang="en-US" sz="1050" dirty="0" smtClean="0"/>
              <a:t>of Pharmaceutics 2010</a:t>
            </a:r>
            <a:endParaRPr lang="en-US" sz="1050" dirty="0"/>
          </a:p>
        </p:txBody>
      </p:sp>
      <p:sp>
        <p:nvSpPr>
          <p:cNvPr id="7" name="Content Placeholder 6"/>
          <p:cNvSpPr>
            <a:spLocks noGrp="1"/>
          </p:cNvSpPr>
          <p:nvPr>
            <p:ph idx="1"/>
          </p:nvPr>
        </p:nvSpPr>
        <p:spPr>
          <a:xfrm>
            <a:off x="457200" y="1188137"/>
            <a:ext cx="7715250" cy="1691541"/>
          </a:xfrm>
        </p:spPr>
        <p:txBody>
          <a:bodyPr/>
          <a:lstStyle/>
          <a:p>
            <a:pPr lvl="1"/>
            <a:r>
              <a:rPr lang="en-US" dirty="0" smtClean="0"/>
              <a:t>High viscosity impacts the ability to load and deliver drug from the syringe</a:t>
            </a:r>
          </a:p>
          <a:p>
            <a:pPr lvl="2"/>
            <a:r>
              <a:rPr lang="en-US" sz="1800" dirty="0" smtClean="0"/>
              <a:t>Manual injection force limited to 10-30 N</a:t>
            </a:r>
          </a:p>
          <a:p>
            <a:pPr lvl="2"/>
            <a:r>
              <a:rPr lang="en-US" sz="1800" dirty="0" smtClean="0"/>
              <a:t>Typical sub-Q needle size range between 25-27 gauge*</a:t>
            </a:r>
            <a:endParaRPr lang="en-SG" sz="1800" dirty="0"/>
          </a:p>
        </p:txBody>
      </p:sp>
      <p:pic>
        <p:nvPicPr>
          <p:cNvPr id="2051" name="Picture 3"/>
          <p:cNvPicPr>
            <a:picLocks noChangeAspect="1" noChangeArrowheads="1"/>
          </p:cNvPicPr>
          <p:nvPr/>
        </p:nvPicPr>
        <p:blipFill>
          <a:blip r:embed="rId4" cstate="print"/>
          <a:srcRect/>
          <a:stretch>
            <a:fillRect/>
          </a:stretch>
        </p:blipFill>
        <p:spPr bwMode="auto">
          <a:xfrm>
            <a:off x="377387" y="3155343"/>
            <a:ext cx="1200150" cy="2981325"/>
          </a:xfrm>
          <a:prstGeom prst="rect">
            <a:avLst/>
          </a:prstGeom>
          <a:noFill/>
          <a:ln w="9525">
            <a:noFill/>
            <a:miter lim="800000"/>
            <a:headEnd/>
            <a:tailEnd/>
          </a:ln>
        </p:spPr>
      </p:pic>
      <p:sp>
        <p:nvSpPr>
          <p:cNvPr id="24" name="Rectangle 23"/>
          <p:cNvSpPr/>
          <p:nvPr/>
        </p:nvSpPr>
        <p:spPr>
          <a:xfrm>
            <a:off x="126122" y="6088548"/>
            <a:ext cx="1975634" cy="415498"/>
          </a:xfrm>
          <a:prstGeom prst="rect">
            <a:avLst/>
          </a:prstGeom>
        </p:spPr>
        <p:txBody>
          <a:bodyPr wrap="square">
            <a:spAutoFit/>
          </a:bodyPr>
          <a:lstStyle/>
          <a:p>
            <a:r>
              <a:rPr lang="en-SG" sz="1000" dirty="0" smtClean="0"/>
              <a:t>"http://en.wikipedia.org/wiki/Needle_gauge_comparison_chart"</a:t>
            </a:r>
            <a:endParaRPr lang="en-SG" sz="1000" dirty="0"/>
          </a:p>
        </p:txBody>
      </p:sp>
      <p:sp>
        <p:nvSpPr>
          <p:cNvPr id="18" name="TextBox 17"/>
          <p:cNvSpPr txBox="1"/>
          <p:nvPr/>
        </p:nvSpPr>
        <p:spPr>
          <a:xfrm>
            <a:off x="5978674" y="6562893"/>
            <a:ext cx="3047629" cy="276999"/>
          </a:xfrm>
          <a:prstGeom prst="rect">
            <a:avLst/>
          </a:prstGeom>
          <a:noFill/>
        </p:spPr>
        <p:txBody>
          <a:bodyPr wrap="none" rtlCol="0">
            <a:spAutoFit/>
          </a:bodyPr>
          <a:lstStyle/>
          <a:p>
            <a:r>
              <a:rPr lang="en-US" sz="600" dirty="0" smtClean="0"/>
              <a:t>*http://www.bccdc.ca/NR/rdonlyres/24C36473-261A-4FBD-8A41-444B3520DB64/0/</a:t>
            </a:r>
          </a:p>
          <a:p>
            <a:r>
              <a:rPr lang="en-US" sz="600" dirty="0" smtClean="0"/>
              <a:t>SectionIV_AdministrationofBiologicalProducts_June2012_.pdf</a:t>
            </a:r>
            <a:endParaRPr lang="en-SG" sz="600" dirty="0" smtClean="0"/>
          </a:p>
        </p:txBody>
      </p:sp>
      <p:sp>
        <p:nvSpPr>
          <p:cNvPr id="19" name="Left Arrow Callout 18"/>
          <p:cNvSpPr/>
          <p:nvPr/>
        </p:nvSpPr>
        <p:spPr>
          <a:xfrm>
            <a:off x="6509981" y="4162567"/>
            <a:ext cx="2361064" cy="1050878"/>
          </a:xfrm>
          <a:prstGeom prst="leftArrowCallout">
            <a:avLst>
              <a:gd name="adj1" fmla="val 15625"/>
              <a:gd name="adj2" fmla="val 17187"/>
              <a:gd name="adj3" fmla="val 19531"/>
              <a:gd name="adj4" fmla="val 8364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dirty="0" smtClean="0"/>
              <a:t>SC delivery limited by</a:t>
            </a:r>
          </a:p>
          <a:p>
            <a:r>
              <a:rPr lang="en-SG" dirty="0" smtClean="0"/>
              <a:t> - </a:t>
            </a:r>
            <a:r>
              <a:rPr lang="en-SG" sz="1200" dirty="0" smtClean="0"/>
              <a:t>Viscosity ~30cp</a:t>
            </a:r>
          </a:p>
          <a:p>
            <a:r>
              <a:rPr lang="en-SG" sz="1200" dirty="0" smtClean="0"/>
              <a:t> -  Needle Size </a:t>
            </a:r>
          </a:p>
          <a:p>
            <a:r>
              <a:rPr lang="en-SG" sz="1200" dirty="0" smtClean="0"/>
              <a:t> - Injection </a:t>
            </a:r>
            <a:r>
              <a:rPr lang="en-SG" sz="1200" dirty="0" err="1" smtClean="0"/>
              <a:t>Flowrate</a:t>
            </a:r>
            <a:endParaRPr lang="en-SG" sz="1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nodeType="afterEffect">
                                  <p:stCondLst>
                                    <p:cond delay="0"/>
                                  </p:stCondLst>
                                  <p:childTnLst>
                                    <p:set>
                                      <p:cBhvr>
                                        <p:cTn id="15" dur="1" fill="hold">
                                          <p:stCondLst>
                                            <p:cond delay="0"/>
                                          </p:stCondLst>
                                        </p:cTn>
                                        <p:tgtEl>
                                          <p:spTgt spid="2051"/>
                                        </p:tgtEl>
                                        <p:attrNameLst>
                                          <p:attrName>style.visibility</p:attrName>
                                        </p:attrNameLst>
                                      </p:cBhvr>
                                      <p:to>
                                        <p:strVal val="visible"/>
                                      </p:to>
                                    </p:se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par>
                                <p:cTn id="24" presetID="22" presetClass="entr" presetSubtype="8"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4" grpId="0"/>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1"/>
          </p:nvPr>
        </p:nvSpPr>
        <p:spPr>
          <a:xfrm>
            <a:off x="455613" y="6477763"/>
            <a:ext cx="238125" cy="215900"/>
          </a:xfrm>
          <a:ln/>
        </p:spPr>
        <p:txBody>
          <a:bodyPr/>
          <a:lstStyle/>
          <a:p>
            <a:pPr>
              <a:defRPr/>
            </a:pPr>
            <a:fld id="{80BDD41C-4423-42CB-9161-9CC9BC0B6C5F}" type="slidenum">
              <a:rPr lang="en-GB"/>
              <a:pPr>
                <a:defRPr/>
              </a:pPr>
              <a:t>23</a:t>
            </a:fld>
            <a:endParaRPr lang="en-GB" dirty="0"/>
          </a:p>
        </p:txBody>
      </p:sp>
      <p:sp>
        <p:nvSpPr>
          <p:cNvPr id="371715" name="Rectangle 3"/>
          <p:cNvSpPr>
            <a:spLocks noGrp="1" noChangeArrowheads="1"/>
          </p:cNvSpPr>
          <p:nvPr>
            <p:ph type="title"/>
          </p:nvPr>
        </p:nvSpPr>
        <p:spPr>
          <a:xfrm>
            <a:off x="457200" y="434356"/>
            <a:ext cx="8040414" cy="553290"/>
          </a:xfrm>
        </p:spPr>
        <p:txBody>
          <a:bodyPr/>
          <a:lstStyle/>
          <a:p>
            <a:pPr lvl="1"/>
            <a:r>
              <a:rPr lang="en-GB" dirty="0" smtClean="0"/>
              <a:t>Other Viscosity Reduction Techniques</a:t>
            </a:r>
          </a:p>
        </p:txBody>
      </p:sp>
      <p:sp>
        <p:nvSpPr>
          <p:cNvPr id="7" name="Content Placeholder 6"/>
          <p:cNvSpPr>
            <a:spLocks noGrp="1"/>
          </p:cNvSpPr>
          <p:nvPr>
            <p:ph idx="1"/>
          </p:nvPr>
        </p:nvSpPr>
        <p:spPr>
          <a:xfrm>
            <a:off x="457200" y="1345798"/>
            <a:ext cx="7715250" cy="546064"/>
          </a:xfrm>
        </p:spPr>
        <p:txBody>
          <a:bodyPr/>
          <a:lstStyle/>
          <a:p>
            <a:pPr lvl="1"/>
            <a:r>
              <a:rPr lang="en-US" dirty="0" smtClean="0"/>
              <a:t>Viscosity may be reduced by appropriate excipients</a:t>
            </a:r>
          </a:p>
          <a:p>
            <a:pPr lvl="2"/>
            <a:r>
              <a:rPr lang="en-US" dirty="0" smtClean="0"/>
              <a:t>Ex. Addition of salt may reduce viscosity</a:t>
            </a:r>
          </a:p>
          <a:p>
            <a:pPr lvl="2"/>
            <a:endParaRPr lang="en-SG" dirty="0"/>
          </a:p>
        </p:txBody>
      </p:sp>
      <p:grpSp>
        <p:nvGrpSpPr>
          <p:cNvPr id="11" name="Group 10"/>
          <p:cNvGrpSpPr/>
          <p:nvPr/>
        </p:nvGrpSpPr>
        <p:grpSpPr>
          <a:xfrm>
            <a:off x="1512668" y="2417709"/>
            <a:ext cx="7151874" cy="3846418"/>
            <a:chOff x="1512668" y="2417709"/>
            <a:chExt cx="7151874" cy="3846418"/>
          </a:xfrm>
        </p:grpSpPr>
        <p:pic>
          <p:nvPicPr>
            <p:cNvPr id="104450" name="Picture 2"/>
            <p:cNvPicPr>
              <a:picLocks noChangeAspect="1" noChangeArrowheads="1"/>
            </p:cNvPicPr>
            <p:nvPr/>
          </p:nvPicPr>
          <p:blipFill>
            <a:blip r:embed="rId3" cstate="print"/>
            <a:srcRect/>
            <a:stretch>
              <a:fillRect/>
            </a:stretch>
          </p:blipFill>
          <p:spPr bwMode="auto">
            <a:xfrm>
              <a:off x="1512668" y="2417709"/>
              <a:ext cx="5676900" cy="3459480"/>
            </a:xfrm>
            <a:prstGeom prst="rect">
              <a:avLst/>
            </a:prstGeom>
            <a:noFill/>
            <a:ln w="9525">
              <a:noFill/>
              <a:miter lim="800000"/>
              <a:headEnd/>
              <a:tailEnd/>
            </a:ln>
          </p:spPr>
        </p:pic>
        <p:sp>
          <p:nvSpPr>
            <p:cNvPr id="10" name="TextBox 9"/>
            <p:cNvSpPr txBox="1"/>
            <p:nvPr/>
          </p:nvSpPr>
          <p:spPr>
            <a:xfrm>
              <a:off x="1714588" y="5833240"/>
              <a:ext cx="5301068" cy="430887"/>
            </a:xfrm>
            <a:prstGeom prst="rect">
              <a:avLst/>
            </a:prstGeom>
            <a:noFill/>
          </p:spPr>
          <p:txBody>
            <a:bodyPr wrap="square" rtlCol="0">
              <a:spAutoFit/>
            </a:bodyPr>
            <a:lstStyle/>
            <a:p>
              <a:r>
                <a:rPr lang="en-US" sz="1100" b="1" dirty="0" smtClean="0"/>
                <a:t>Fig: </a:t>
              </a:r>
              <a:r>
                <a:rPr lang="en-SG" sz="1100" b="1" dirty="0" smtClean="0"/>
                <a:t>Viscosity (solid line, open circles) and syringe (25 gauge) loading time</a:t>
              </a:r>
            </a:p>
            <a:p>
              <a:r>
                <a:rPr lang="en-SG" sz="1100" b="1" dirty="0" smtClean="0"/>
                <a:t>of a monoclonal antibody at 125 mg/</a:t>
              </a:r>
              <a:r>
                <a:rPr lang="en-SG" sz="1100" b="1" dirty="0" err="1" smtClean="0"/>
                <a:t>mL</a:t>
              </a:r>
              <a:r>
                <a:rPr lang="en-SG" sz="1100" b="1" dirty="0" smtClean="0"/>
                <a:t> as a function of </a:t>
              </a:r>
              <a:r>
                <a:rPr lang="en-SG" sz="1100" b="1" dirty="0" err="1" smtClean="0"/>
                <a:t>NaCl</a:t>
              </a:r>
              <a:r>
                <a:rPr lang="en-SG" sz="1100" b="1" dirty="0" smtClean="0"/>
                <a:t> concentration.</a:t>
              </a:r>
            </a:p>
          </p:txBody>
        </p:sp>
        <p:sp>
          <p:nvSpPr>
            <p:cNvPr id="12" name="TextBox 11"/>
            <p:cNvSpPr txBox="1"/>
            <p:nvPr/>
          </p:nvSpPr>
          <p:spPr>
            <a:xfrm>
              <a:off x="6812753" y="5391806"/>
              <a:ext cx="1851789" cy="415498"/>
            </a:xfrm>
            <a:prstGeom prst="rect">
              <a:avLst/>
            </a:prstGeom>
            <a:noFill/>
          </p:spPr>
          <p:txBody>
            <a:bodyPr wrap="none" rtlCol="0">
              <a:spAutoFit/>
            </a:bodyPr>
            <a:lstStyle/>
            <a:p>
              <a:r>
                <a:rPr lang="en-SG" sz="1050" dirty="0" smtClean="0"/>
                <a:t>Shire et al, J. of </a:t>
              </a:r>
              <a:r>
                <a:rPr lang="en-SG" sz="1050" dirty="0" err="1" smtClean="0"/>
                <a:t>Pharm</a:t>
              </a:r>
              <a:r>
                <a:rPr lang="en-SG" sz="1050" dirty="0" smtClean="0"/>
                <a:t> </a:t>
              </a:r>
              <a:r>
                <a:rPr lang="en-SG" sz="1050" dirty="0" err="1" smtClean="0"/>
                <a:t>Sci</a:t>
              </a:r>
              <a:r>
                <a:rPr lang="en-SG" sz="1050" dirty="0" smtClean="0"/>
                <a:t>, </a:t>
              </a:r>
            </a:p>
            <a:p>
              <a:r>
                <a:rPr lang="en-SG" sz="1050" dirty="0" smtClean="0"/>
                <a:t>V93, NO. 6, JUNE 2004</a:t>
              </a:r>
              <a:endParaRPr lang="en-SG" sz="1050" b="1" dirty="0" smtClean="0"/>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1"/>
          </p:nvPr>
        </p:nvSpPr>
        <p:spPr>
          <a:xfrm>
            <a:off x="455613" y="6477763"/>
            <a:ext cx="238125" cy="215900"/>
          </a:xfrm>
          <a:ln/>
        </p:spPr>
        <p:txBody>
          <a:bodyPr/>
          <a:lstStyle/>
          <a:p>
            <a:pPr>
              <a:defRPr/>
            </a:pPr>
            <a:fld id="{80BDD41C-4423-42CB-9161-9CC9BC0B6C5F}" type="slidenum">
              <a:rPr lang="en-GB"/>
              <a:pPr>
                <a:defRPr/>
              </a:pPr>
              <a:t>24</a:t>
            </a:fld>
            <a:endParaRPr lang="en-GB" dirty="0"/>
          </a:p>
        </p:txBody>
      </p:sp>
      <p:sp>
        <p:nvSpPr>
          <p:cNvPr id="371715" name="Rectangle 3"/>
          <p:cNvSpPr>
            <a:spLocks noGrp="1" noChangeArrowheads="1"/>
          </p:cNvSpPr>
          <p:nvPr>
            <p:ph type="title"/>
          </p:nvPr>
        </p:nvSpPr>
        <p:spPr>
          <a:xfrm>
            <a:off x="429905" y="464467"/>
            <a:ext cx="8040414" cy="842660"/>
          </a:xfrm>
        </p:spPr>
        <p:txBody>
          <a:bodyPr/>
          <a:lstStyle/>
          <a:p>
            <a:pPr lvl="1"/>
            <a:r>
              <a:rPr lang="en-GB" dirty="0" smtClean="0"/>
              <a:t>High Viscosity (Protein </a:t>
            </a:r>
            <a:r>
              <a:rPr lang="en-GB" dirty="0" err="1" smtClean="0"/>
              <a:t>Conc</a:t>
            </a:r>
            <a:r>
              <a:rPr lang="en-GB" dirty="0" smtClean="0"/>
              <a:t>) TFF Cassette</a:t>
            </a:r>
          </a:p>
        </p:txBody>
      </p:sp>
      <p:grpSp>
        <p:nvGrpSpPr>
          <p:cNvPr id="8" name="Group 35"/>
          <p:cNvGrpSpPr/>
          <p:nvPr/>
        </p:nvGrpSpPr>
        <p:grpSpPr>
          <a:xfrm>
            <a:off x="625525" y="2273378"/>
            <a:ext cx="7208372" cy="954589"/>
            <a:chOff x="925776" y="2305833"/>
            <a:chExt cx="7208372" cy="954589"/>
          </a:xfrm>
        </p:grpSpPr>
        <p:pic>
          <p:nvPicPr>
            <p:cNvPr id="10" name="Picture 2"/>
            <p:cNvPicPr>
              <a:picLocks noChangeAspect="1" noChangeArrowheads="1"/>
            </p:cNvPicPr>
            <p:nvPr/>
          </p:nvPicPr>
          <p:blipFill>
            <a:blip r:embed="rId3" cstate="print"/>
            <a:srcRect/>
            <a:stretch>
              <a:fillRect/>
            </a:stretch>
          </p:blipFill>
          <p:spPr bwMode="auto">
            <a:xfrm>
              <a:off x="925776" y="2305833"/>
              <a:ext cx="7208372" cy="773626"/>
            </a:xfrm>
            <a:prstGeom prst="rect">
              <a:avLst/>
            </a:prstGeom>
            <a:noFill/>
            <a:ln w="9525">
              <a:noFill/>
              <a:miter lim="800000"/>
              <a:headEnd/>
              <a:tailEnd/>
            </a:ln>
          </p:spPr>
        </p:pic>
        <p:sp>
          <p:nvSpPr>
            <p:cNvPr id="11" name="TextBox 10"/>
            <p:cNvSpPr txBox="1"/>
            <p:nvPr/>
          </p:nvSpPr>
          <p:spPr>
            <a:xfrm>
              <a:off x="6679522" y="2921868"/>
              <a:ext cx="320922" cy="338554"/>
            </a:xfrm>
            <a:prstGeom prst="rect">
              <a:avLst/>
            </a:prstGeom>
            <a:noFill/>
            <a:ln>
              <a:noFill/>
            </a:ln>
          </p:spPr>
          <p:txBody>
            <a:bodyPr wrap="none" rtlCol="0">
              <a:spAutoFit/>
            </a:bodyPr>
            <a:lstStyle/>
            <a:p>
              <a:pPr algn="ctr"/>
              <a:r>
                <a:rPr lang="en-US" sz="1600" dirty="0" smtClean="0"/>
                <a:t>A</a:t>
              </a:r>
              <a:endParaRPr lang="en-SG" sz="1600" dirty="0" smtClean="0"/>
            </a:p>
          </p:txBody>
        </p:sp>
        <p:sp>
          <p:nvSpPr>
            <p:cNvPr id="12" name="TextBox 11"/>
            <p:cNvSpPr txBox="1"/>
            <p:nvPr/>
          </p:nvSpPr>
          <p:spPr>
            <a:xfrm>
              <a:off x="4934450" y="2921868"/>
              <a:ext cx="332143" cy="338554"/>
            </a:xfrm>
            <a:prstGeom prst="rect">
              <a:avLst/>
            </a:prstGeom>
            <a:noFill/>
            <a:ln>
              <a:noFill/>
            </a:ln>
          </p:spPr>
          <p:txBody>
            <a:bodyPr wrap="none" rtlCol="0">
              <a:spAutoFit/>
            </a:bodyPr>
            <a:lstStyle/>
            <a:p>
              <a:pPr algn="ctr"/>
              <a:r>
                <a:rPr lang="en-US" sz="1600" dirty="0" smtClean="0"/>
                <a:t>C</a:t>
              </a:r>
              <a:endParaRPr lang="en-SG" sz="1600" dirty="0" smtClean="0"/>
            </a:p>
          </p:txBody>
        </p:sp>
        <p:sp>
          <p:nvSpPr>
            <p:cNvPr id="13" name="TextBox 12"/>
            <p:cNvSpPr txBox="1"/>
            <p:nvPr/>
          </p:nvSpPr>
          <p:spPr>
            <a:xfrm>
              <a:off x="3205853" y="2921868"/>
              <a:ext cx="320922" cy="338554"/>
            </a:xfrm>
            <a:prstGeom prst="rect">
              <a:avLst/>
            </a:prstGeom>
            <a:noFill/>
            <a:ln>
              <a:noFill/>
            </a:ln>
          </p:spPr>
          <p:txBody>
            <a:bodyPr wrap="none" rtlCol="0">
              <a:spAutoFit/>
            </a:bodyPr>
            <a:lstStyle/>
            <a:p>
              <a:pPr algn="ctr"/>
              <a:r>
                <a:rPr lang="en-US" sz="1600" dirty="0" smtClean="0"/>
                <a:t>V</a:t>
              </a:r>
              <a:endParaRPr lang="en-SG" sz="1600" dirty="0" smtClean="0"/>
            </a:p>
          </p:txBody>
        </p:sp>
      </p:grpSp>
      <p:grpSp>
        <p:nvGrpSpPr>
          <p:cNvPr id="24" name="Group 23"/>
          <p:cNvGrpSpPr/>
          <p:nvPr/>
        </p:nvGrpSpPr>
        <p:grpSpPr>
          <a:xfrm>
            <a:off x="4966342" y="3058690"/>
            <a:ext cx="1879842" cy="712151"/>
            <a:chOff x="4966342" y="3058690"/>
            <a:chExt cx="1879842" cy="712151"/>
          </a:xfrm>
        </p:grpSpPr>
        <p:cxnSp>
          <p:nvCxnSpPr>
            <p:cNvPr id="15" name="Straight Arrow Connector 14"/>
            <p:cNvCxnSpPr>
              <a:stCxn id="12" idx="3"/>
            </p:cNvCxnSpPr>
            <p:nvPr/>
          </p:nvCxnSpPr>
          <p:spPr>
            <a:xfrm>
              <a:off x="4966342" y="3058690"/>
              <a:ext cx="506410" cy="380561"/>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075635" y="3493842"/>
              <a:ext cx="1770549" cy="276999"/>
            </a:xfrm>
            <a:prstGeom prst="rect">
              <a:avLst/>
            </a:prstGeom>
            <a:noFill/>
          </p:spPr>
          <p:txBody>
            <a:bodyPr wrap="none" rtlCol="0">
              <a:spAutoFit/>
            </a:bodyPr>
            <a:lstStyle/>
            <a:p>
              <a:pPr algn="ctr"/>
              <a:r>
                <a:rPr lang="en-US" sz="1200" b="1" dirty="0" smtClean="0"/>
                <a:t>Too tight for HC Apps</a:t>
              </a:r>
              <a:endParaRPr lang="en-SG" sz="1200" b="1" dirty="0" smtClean="0"/>
            </a:p>
          </p:txBody>
        </p:sp>
      </p:grpSp>
      <p:grpSp>
        <p:nvGrpSpPr>
          <p:cNvPr id="23" name="Group 22"/>
          <p:cNvGrpSpPr/>
          <p:nvPr/>
        </p:nvGrpSpPr>
        <p:grpSpPr>
          <a:xfrm>
            <a:off x="762780" y="3060962"/>
            <a:ext cx="2187364" cy="712151"/>
            <a:chOff x="762780" y="3060962"/>
            <a:chExt cx="2187364" cy="712151"/>
          </a:xfrm>
        </p:grpSpPr>
        <p:cxnSp>
          <p:nvCxnSpPr>
            <p:cNvPr id="17" name="Straight Arrow Connector 16"/>
            <p:cNvCxnSpPr/>
            <p:nvPr/>
          </p:nvCxnSpPr>
          <p:spPr>
            <a:xfrm flipH="1">
              <a:off x="2443734" y="3060962"/>
              <a:ext cx="506410" cy="380561"/>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flipH="1">
              <a:off x="762780" y="3496114"/>
              <a:ext cx="1829860" cy="276999"/>
            </a:xfrm>
            <a:prstGeom prst="rect">
              <a:avLst/>
            </a:prstGeom>
            <a:noFill/>
          </p:spPr>
          <p:txBody>
            <a:bodyPr wrap="none" rtlCol="0">
              <a:spAutoFit/>
            </a:bodyPr>
            <a:lstStyle/>
            <a:p>
              <a:pPr algn="ctr"/>
              <a:r>
                <a:rPr lang="en-US" sz="1200" b="1" dirty="0" smtClean="0"/>
                <a:t>Too Open for HC Apps</a:t>
              </a:r>
              <a:endParaRPr lang="en-SG" sz="1200" b="1" dirty="0" smtClean="0"/>
            </a:p>
          </p:txBody>
        </p:sp>
      </p:grpSp>
      <p:sp>
        <p:nvSpPr>
          <p:cNvPr id="20" name="Rectangle 19"/>
          <p:cNvSpPr/>
          <p:nvPr/>
        </p:nvSpPr>
        <p:spPr>
          <a:xfrm>
            <a:off x="3630303" y="2620385"/>
            <a:ext cx="341195" cy="3138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nvGrpSpPr>
          <p:cNvPr id="22" name="Group 21"/>
          <p:cNvGrpSpPr/>
          <p:nvPr/>
        </p:nvGrpSpPr>
        <p:grpSpPr>
          <a:xfrm>
            <a:off x="3285970" y="2333779"/>
            <a:ext cx="1369286" cy="1596706"/>
            <a:chOff x="3285970" y="2333779"/>
            <a:chExt cx="1369286" cy="1596706"/>
          </a:xfrm>
        </p:grpSpPr>
        <p:sp>
          <p:nvSpPr>
            <p:cNvPr id="19" name="Down Arrow 18"/>
            <p:cNvSpPr/>
            <p:nvPr/>
          </p:nvSpPr>
          <p:spPr>
            <a:xfrm>
              <a:off x="3794076" y="2333779"/>
              <a:ext cx="163776" cy="1023582"/>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1" name="TextBox 20"/>
            <p:cNvSpPr txBox="1"/>
            <p:nvPr/>
          </p:nvSpPr>
          <p:spPr>
            <a:xfrm>
              <a:off x="3285970" y="3468820"/>
              <a:ext cx="1369286" cy="461665"/>
            </a:xfrm>
            <a:prstGeom prst="rect">
              <a:avLst/>
            </a:prstGeom>
            <a:noFill/>
          </p:spPr>
          <p:txBody>
            <a:bodyPr wrap="none" rtlCol="0">
              <a:spAutoFit/>
            </a:bodyPr>
            <a:lstStyle/>
            <a:p>
              <a:pPr algn="ctr"/>
              <a:r>
                <a:rPr lang="en-US" sz="1200" b="1" u="sng" dirty="0" smtClean="0">
                  <a:solidFill>
                    <a:srgbClr val="FF0000"/>
                  </a:solidFill>
                </a:rPr>
                <a:t>Develop</a:t>
              </a:r>
              <a:r>
                <a:rPr lang="en-US" sz="1200" b="1" dirty="0" smtClean="0"/>
                <a:t> </a:t>
              </a:r>
              <a:r>
                <a:rPr lang="en-US" sz="1200" b="1" dirty="0" smtClean="0">
                  <a:solidFill>
                    <a:srgbClr val="FF0000"/>
                  </a:solidFill>
                </a:rPr>
                <a:t>the </a:t>
              </a:r>
            </a:p>
            <a:p>
              <a:pPr algn="ctr"/>
              <a:r>
                <a:rPr lang="en-US" sz="1200" b="1" dirty="0" smtClean="0">
                  <a:solidFill>
                    <a:srgbClr val="FF0000"/>
                  </a:solidFill>
                </a:rPr>
                <a:t>‘Just Right’ Size</a:t>
              </a:r>
              <a:endParaRPr lang="en-SG" sz="1200" b="1" dirty="0" smtClean="0">
                <a:solidFill>
                  <a:srgbClr val="FF0000"/>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right)">
                                      <p:cBhvr>
                                        <p:cTn id="7" dur="500"/>
                                        <p:tgtEl>
                                          <p:spTgt spid="2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3000"/>
                                        <p:tgtEl>
                                          <p:spTgt spid="22"/>
                                        </p:tgtEl>
                                      </p:cBhvr>
                                    </p:animEffect>
                                    <p:anim calcmode="lin" valueType="num">
                                      <p:cBhvr>
                                        <p:cTn id="16" dur="3000" fill="hold"/>
                                        <p:tgtEl>
                                          <p:spTgt spid="22"/>
                                        </p:tgtEl>
                                        <p:attrNameLst>
                                          <p:attrName>ppt_x</p:attrName>
                                        </p:attrNameLst>
                                      </p:cBhvr>
                                      <p:tavLst>
                                        <p:tav tm="0">
                                          <p:val>
                                            <p:strVal val="#ppt_x"/>
                                          </p:val>
                                        </p:tav>
                                        <p:tav tm="100000">
                                          <p:val>
                                            <p:strVal val="#ppt_x"/>
                                          </p:val>
                                        </p:tav>
                                      </p:tavLst>
                                    </p:anim>
                                    <p:anim calcmode="lin" valueType="num">
                                      <p:cBhvr>
                                        <p:cTn id="17" dur="3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1"/>
          </p:nvPr>
        </p:nvSpPr>
        <p:spPr>
          <a:xfrm>
            <a:off x="455613" y="6477763"/>
            <a:ext cx="238125" cy="215900"/>
          </a:xfrm>
          <a:ln/>
        </p:spPr>
        <p:txBody>
          <a:bodyPr/>
          <a:lstStyle/>
          <a:p>
            <a:pPr>
              <a:defRPr/>
            </a:pPr>
            <a:fld id="{80BDD41C-4423-42CB-9161-9CC9BC0B6C5F}" type="slidenum">
              <a:rPr lang="en-GB"/>
              <a:pPr>
                <a:defRPr/>
              </a:pPr>
              <a:t>25</a:t>
            </a:fld>
            <a:endParaRPr lang="en-GB" dirty="0"/>
          </a:p>
        </p:txBody>
      </p:sp>
      <p:sp>
        <p:nvSpPr>
          <p:cNvPr id="371715" name="Rectangle 3"/>
          <p:cNvSpPr>
            <a:spLocks noGrp="1" noChangeArrowheads="1"/>
          </p:cNvSpPr>
          <p:nvPr>
            <p:ph type="title"/>
          </p:nvPr>
        </p:nvSpPr>
        <p:spPr>
          <a:xfrm>
            <a:off x="429905" y="464467"/>
            <a:ext cx="8040414" cy="842660"/>
          </a:xfrm>
        </p:spPr>
        <p:txBody>
          <a:bodyPr/>
          <a:lstStyle/>
          <a:p>
            <a:pPr lvl="1"/>
            <a:r>
              <a:rPr lang="en-GB" dirty="0" smtClean="0"/>
              <a:t>The HV TFF Cassette – “Preview”</a:t>
            </a:r>
          </a:p>
        </p:txBody>
      </p:sp>
      <p:sp>
        <p:nvSpPr>
          <p:cNvPr id="22" name="Text Box 3"/>
          <p:cNvSpPr txBox="1">
            <a:spLocks noChangeArrowheads="1"/>
          </p:cNvSpPr>
          <p:nvPr/>
        </p:nvSpPr>
        <p:spPr bwMode="auto">
          <a:xfrm>
            <a:off x="693738" y="1840706"/>
            <a:ext cx="3067516" cy="274638"/>
          </a:xfrm>
          <a:prstGeom prst="rect">
            <a:avLst/>
          </a:prstGeom>
          <a:noFill/>
          <a:ln w="9525" algn="ctr">
            <a:noFill/>
            <a:miter lim="800000"/>
            <a:headEnd/>
            <a:tailEnd/>
          </a:ln>
        </p:spPr>
        <p:txBody>
          <a:bodyPr wrap="square" lIns="0" tIns="0" rIns="0" bIns="0">
            <a:spAutoFit/>
          </a:bodyPr>
          <a:lstStyle/>
          <a:p>
            <a:pPr eaLnBrk="0" hangingPunct="0">
              <a:spcBef>
                <a:spcPct val="50000"/>
              </a:spcBef>
              <a:spcAft>
                <a:spcPct val="20000"/>
              </a:spcAft>
              <a:buFont typeface="Arial" charset="0"/>
              <a:buNone/>
            </a:pPr>
            <a:r>
              <a:rPr lang="en-US" dirty="0"/>
              <a:t>At 8 L/min/m</a:t>
            </a:r>
            <a:r>
              <a:rPr lang="en-US" baseline="30000" dirty="0"/>
              <a:t>2</a:t>
            </a:r>
            <a:r>
              <a:rPr lang="en-US" dirty="0"/>
              <a:t> cross flow rate</a:t>
            </a:r>
          </a:p>
        </p:txBody>
      </p:sp>
      <p:pic>
        <p:nvPicPr>
          <p:cNvPr id="23" name="Picture 8"/>
          <p:cNvPicPr>
            <a:picLocks noChangeAspect="1" noChangeArrowheads="1"/>
          </p:cNvPicPr>
          <p:nvPr/>
        </p:nvPicPr>
        <p:blipFill>
          <a:blip r:embed="rId3" cstate="print"/>
          <a:srcRect/>
          <a:stretch>
            <a:fillRect/>
          </a:stretch>
        </p:blipFill>
        <p:spPr bwMode="auto">
          <a:xfrm>
            <a:off x="180976" y="1978025"/>
            <a:ext cx="4122084" cy="3640737"/>
          </a:xfrm>
          <a:prstGeom prst="rect">
            <a:avLst/>
          </a:prstGeom>
          <a:noFill/>
          <a:ln w="9525" algn="ctr">
            <a:noFill/>
            <a:miter lim="800000"/>
            <a:headEnd/>
            <a:tailEnd/>
          </a:ln>
        </p:spPr>
      </p:pic>
      <p:pic>
        <p:nvPicPr>
          <p:cNvPr id="24" name="Picture 17"/>
          <p:cNvPicPr>
            <a:picLocks noChangeAspect="1" noChangeArrowheads="1"/>
          </p:cNvPicPr>
          <p:nvPr/>
        </p:nvPicPr>
        <p:blipFill>
          <a:blip r:embed="rId4" cstate="print"/>
          <a:srcRect/>
          <a:stretch>
            <a:fillRect/>
          </a:stretch>
        </p:blipFill>
        <p:spPr bwMode="auto">
          <a:xfrm>
            <a:off x="4667250" y="2209729"/>
            <a:ext cx="4175125" cy="3269353"/>
          </a:xfrm>
          <a:prstGeom prst="rect">
            <a:avLst/>
          </a:prstGeom>
          <a:noFill/>
          <a:ln w="9525">
            <a:noFill/>
            <a:miter lim="800000"/>
            <a:headEnd/>
            <a:tailEnd/>
          </a:ln>
        </p:spPr>
      </p:pic>
      <p:sp>
        <p:nvSpPr>
          <p:cNvPr id="25" name="Text Box 3"/>
          <p:cNvSpPr txBox="1">
            <a:spLocks noChangeArrowheads="1"/>
          </p:cNvSpPr>
          <p:nvPr/>
        </p:nvSpPr>
        <p:spPr bwMode="auto">
          <a:xfrm>
            <a:off x="5575113" y="5908481"/>
            <a:ext cx="2556062" cy="276999"/>
          </a:xfrm>
          <a:prstGeom prst="rect">
            <a:avLst/>
          </a:prstGeom>
          <a:noFill/>
          <a:ln w="9525" algn="ctr">
            <a:noFill/>
            <a:miter lim="800000"/>
            <a:headEnd/>
            <a:tailEnd/>
          </a:ln>
        </p:spPr>
        <p:txBody>
          <a:bodyPr wrap="square" lIns="0" tIns="0" rIns="0" bIns="0">
            <a:spAutoFit/>
          </a:bodyPr>
          <a:lstStyle/>
          <a:p>
            <a:pPr eaLnBrk="0" hangingPunct="0">
              <a:spcBef>
                <a:spcPct val="50000"/>
              </a:spcBef>
              <a:spcAft>
                <a:spcPct val="20000"/>
              </a:spcAft>
              <a:buFont typeface="Arial" charset="0"/>
              <a:buNone/>
            </a:pPr>
            <a:r>
              <a:rPr lang="en-US" dirty="0" smtClean="0">
                <a:latin typeface="Symbol" pitchFamily="18" charset="2"/>
              </a:rPr>
              <a:t>D</a:t>
            </a:r>
            <a:r>
              <a:rPr lang="en-US" dirty="0" smtClean="0"/>
              <a:t>P=</a:t>
            </a:r>
            <a:r>
              <a:rPr lang="en-US" dirty="0" err="1" smtClean="0"/>
              <a:t>K</a:t>
            </a:r>
            <a:r>
              <a:rPr lang="en-US" dirty="0" err="1" smtClean="0">
                <a:latin typeface="Symbol" pitchFamily="18" charset="2"/>
              </a:rPr>
              <a:t>m</a:t>
            </a:r>
            <a:r>
              <a:rPr lang="en-US" dirty="0" err="1" smtClean="0"/>
              <a:t>J</a:t>
            </a:r>
            <a:r>
              <a:rPr lang="en-US" baseline="-25000" dirty="0" err="1" smtClean="0"/>
              <a:t>F</a:t>
            </a:r>
            <a:endParaRPr lang="en-US" baseline="-25000" dirty="0"/>
          </a:p>
        </p:txBody>
      </p:sp>
      <p:sp>
        <p:nvSpPr>
          <p:cNvPr id="26" name="Text Box 3"/>
          <p:cNvSpPr txBox="1">
            <a:spLocks noChangeArrowheads="1"/>
          </p:cNvSpPr>
          <p:nvPr/>
        </p:nvSpPr>
        <p:spPr bwMode="auto">
          <a:xfrm>
            <a:off x="457201" y="5908481"/>
            <a:ext cx="4797187" cy="215444"/>
          </a:xfrm>
          <a:prstGeom prst="rect">
            <a:avLst/>
          </a:prstGeom>
          <a:noFill/>
          <a:ln w="9525" algn="ctr">
            <a:noFill/>
            <a:miter lim="800000"/>
            <a:headEnd/>
            <a:tailEnd/>
          </a:ln>
        </p:spPr>
        <p:txBody>
          <a:bodyPr wrap="square" lIns="0" tIns="0" rIns="0" bIns="0">
            <a:spAutoFit/>
          </a:bodyPr>
          <a:lstStyle/>
          <a:p>
            <a:pPr eaLnBrk="0" hangingPunct="0">
              <a:spcBef>
                <a:spcPct val="50000"/>
              </a:spcBef>
              <a:spcAft>
                <a:spcPct val="20000"/>
              </a:spcAft>
              <a:buFont typeface="Arial" charset="0"/>
              <a:buNone/>
            </a:pPr>
            <a:r>
              <a:rPr lang="en-US" dirty="0" smtClean="0"/>
              <a:t>HV Cassette screen (‘D’ Screen) </a:t>
            </a:r>
            <a:r>
              <a:rPr lang="en-US" dirty="0" smtClean="0">
                <a:latin typeface="Symbol" pitchFamily="18" charset="2"/>
              </a:rPr>
              <a:t>D</a:t>
            </a:r>
            <a:r>
              <a:rPr lang="en-US" dirty="0" smtClean="0"/>
              <a:t>P  ~ 50% of C screen </a:t>
            </a:r>
            <a:r>
              <a:rPr lang="en-US" dirty="0" smtClean="0">
                <a:latin typeface="Symbol" pitchFamily="18" charset="2"/>
              </a:rPr>
              <a:t>D</a:t>
            </a:r>
            <a:r>
              <a:rPr lang="en-US" dirty="0" smtClean="0"/>
              <a:t>P</a:t>
            </a:r>
            <a:endParaRPr lang="en-US" dirty="0"/>
          </a:p>
        </p:txBody>
      </p:sp>
      <p:sp>
        <p:nvSpPr>
          <p:cNvPr id="27" name="Text Box 3"/>
          <p:cNvSpPr txBox="1">
            <a:spLocks noChangeArrowheads="1"/>
          </p:cNvSpPr>
          <p:nvPr/>
        </p:nvSpPr>
        <p:spPr bwMode="auto">
          <a:xfrm>
            <a:off x="5192976" y="2072410"/>
            <a:ext cx="3323227" cy="215444"/>
          </a:xfrm>
          <a:prstGeom prst="rect">
            <a:avLst/>
          </a:prstGeom>
          <a:noFill/>
          <a:ln w="9525" algn="ctr">
            <a:noFill/>
            <a:miter lim="800000"/>
            <a:headEnd/>
            <a:tailEnd/>
          </a:ln>
        </p:spPr>
        <p:txBody>
          <a:bodyPr wrap="square" lIns="0" tIns="0" rIns="0" bIns="0">
            <a:spAutoFit/>
          </a:bodyPr>
          <a:lstStyle/>
          <a:p>
            <a:pPr eaLnBrk="0" hangingPunct="0">
              <a:spcBef>
                <a:spcPct val="50000"/>
              </a:spcBef>
              <a:spcAft>
                <a:spcPct val="20000"/>
              </a:spcAft>
              <a:buFont typeface="Arial" charset="0"/>
              <a:buNone/>
            </a:pPr>
            <a:r>
              <a:rPr lang="en-US" dirty="0" smtClean="0"/>
              <a:t>HV TFF Cassette –Cross Flow Effects</a:t>
            </a:r>
            <a:endParaRPr lang="en-US" dirty="0"/>
          </a:p>
        </p:txBody>
      </p:sp>
      <p:sp>
        <p:nvSpPr>
          <p:cNvPr id="28" name="TextBox 27"/>
          <p:cNvSpPr txBox="1"/>
          <p:nvPr/>
        </p:nvSpPr>
        <p:spPr>
          <a:xfrm>
            <a:off x="495175" y="1146412"/>
            <a:ext cx="5729454" cy="461665"/>
          </a:xfrm>
          <a:prstGeom prst="rect">
            <a:avLst/>
          </a:prstGeom>
          <a:noFill/>
        </p:spPr>
        <p:txBody>
          <a:bodyPr wrap="none" rtlCol="0">
            <a:spAutoFit/>
          </a:bodyPr>
          <a:lstStyle/>
          <a:p>
            <a:r>
              <a:rPr lang="en-US" sz="2400" dirty="0" smtClean="0"/>
              <a:t>Pressure drop </a:t>
            </a:r>
            <a:r>
              <a:rPr lang="en-US" sz="2400" dirty="0" err="1" smtClean="0"/>
              <a:t>vs</a:t>
            </a:r>
            <a:r>
              <a:rPr lang="en-US" sz="2400" dirty="0" smtClean="0"/>
              <a:t> Concentration &amp; </a:t>
            </a:r>
            <a:r>
              <a:rPr lang="en-US" sz="2400" dirty="0" err="1" smtClean="0"/>
              <a:t>Xflow</a:t>
            </a:r>
            <a:r>
              <a:rPr lang="en-US" sz="2400" dirty="0" smtClean="0"/>
              <a:t>:</a:t>
            </a:r>
            <a:endParaRPr lang="en-SG" sz="2400" b="1" dirty="0" smtClean="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1"/>
          </p:nvPr>
        </p:nvSpPr>
        <p:spPr>
          <a:xfrm>
            <a:off x="455613" y="6477763"/>
            <a:ext cx="238125" cy="215900"/>
          </a:xfrm>
          <a:ln/>
        </p:spPr>
        <p:txBody>
          <a:bodyPr/>
          <a:lstStyle/>
          <a:p>
            <a:pPr>
              <a:defRPr/>
            </a:pPr>
            <a:fld id="{80BDD41C-4423-42CB-9161-9CC9BC0B6C5F}" type="slidenum">
              <a:rPr lang="en-GB"/>
              <a:pPr>
                <a:defRPr/>
              </a:pPr>
              <a:t>26</a:t>
            </a:fld>
            <a:endParaRPr lang="en-GB" dirty="0"/>
          </a:p>
        </p:txBody>
      </p:sp>
      <p:sp>
        <p:nvSpPr>
          <p:cNvPr id="371715" name="Rectangle 3"/>
          <p:cNvSpPr>
            <a:spLocks noGrp="1" noChangeArrowheads="1"/>
          </p:cNvSpPr>
          <p:nvPr>
            <p:ph type="title"/>
          </p:nvPr>
        </p:nvSpPr>
        <p:spPr>
          <a:xfrm>
            <a:off x="429905" y="464467"/>
            <a:ext cx="8040414" cy="842660"/>
          </a:xfrm>
        </p:spPr>
        <p:txBody>
          <a:bodyPr/>
          <a:lstStyle/>
          <a:p>
            <a:pPr lvl="1"/>
            <a:r>
              <a:rPr lang="en-GB" dirty="0" smtClean="0"/>
              <a:t>The HV TFF Cassette – “Preview”</a:t>
            </a:r>
          </a:p>
        </p:txBody>
      </p:sp>
      <p:sp>
        <p:nvSpPr>
          <p:cNvPr id="11" name="Text Box 3"/>
          <p:cNvSpPr txBox="1">
            <a:spLocks noChangeArrowheads="1"/>
          </p:cNvSpPr>
          <p:nvPr/>
        </p:nvSpPr>
        <p:spPr bwMode="auto">
          <a:xfrm>
            <a:off x="693738" y="1765922"/>
            <a:ext cx="3751729" cy="274638"/>
          </a:xfrm>
          <a:prstGeom prst="rect">
            <a:avLst/>
          </a:prstGeom>
          <a:noFill/>
          <a:ln w="9525" algn="ctr">
            <a:noFill/>
            <a:miter lim="800000"/>
            <a:headEnd/>
            <a:tailEnd/>
          </a:ln>
        </p:spPr>
        <p:txBody>
          <a:bodyPr wrap="square" lIns="0" tIns="0" rIns="0" bIns="0">
            <a:spAutoFit/>
          </a:bodyPr>
          <a:lstStyle/>
          <a:p>
            <a:pPr eaLnBrk="0" hangingPunct="0">
              <a:spcBef>
                <a:spcPct val="50000"/>
              </a:spcBef>
              <a:spcAft>
                <a:spcPct val="20000"/>
              </a:spcAft>
              <a:buFont typeface="Arial" charset="0"/>
              <a:buNone/>
            </a:pPr>
            <a:r>
              <a:rPr lang="en-US" dirty="0"/>
              <a:t>At 8 L/min/m</a:t>
            </a:r>
            <a:r>
              <a:rPr lang="en-US" baseline="30000" dirty="0"/>
              <a:t>2</a:t>
            </a:r>
            <a:r>
              <a:rPr lang="en-US" dirty="0"/>
              <a:t> cross flow rate</a:t>
            </a:r>
          </a:p>
        </p:txBody>
      </p:sp>
      <p:pic>
        <p:nvPicPr>
          <p:cNvPr id="12" name="Picture 7"/>
          <p:cNvPicPr>
            <a:picLocks noChangeAspect="1" noChangeArrowheads="1"/>
          </p:cNvPicPr>
          <p:nvPr/>
        </p:nvPicPr>
        <p:blipFill>
          <a:blip r:embed="rId3" cstate="print"/>
          <a:srcRect/>
          <a:stretch>
            <a:fillRect/>
          </a:stretch>
        </p:blipFill>
        <p:spPr bwMode="auto">
          <a:xfrm>
            <a:off x="166595" y="1959878"/>
            <a:ext cx="4486275" cy="3962400"/>
          </a:xfrm>
          <a:prstGeom prst="rect">
            <a:avLst/>
          </a:prstGeom>
          <a:noFill/>
          <a:ln w="9525" algn="ctr">
            <a:noFill/>
            <a:miter lim="800000"/>
            <a:headEnd/>
            <a:tailEnd/>
          </a:ln>
        </p:spPr>
      </p:pic>
      <p:pic>
        <p:nvPicPr>
          <p:cNvPr id="13" name="Picture 16"/>
          <p:cNvPicPr>
            <a:picLocks noChangeAspect="1" noChangeArrowheads="1"/>
          </p:cNvPicPr>
          <p:nvPr/>
        </p:nvPicPr>
        <p:blipFill>
          <a:blip r:embed="rId4" cstate="print"/>
          <a:srcRect/>
          <a:stretch>
            <a:fillRect/>
          </a:stretch>
        </p:blipFill>
        <p:spPr bwMode="auto">
          <a:xfrm>
            <a:off x="4382061" y="1743604"/>
            <a:ext cx="4600575" cy="3086100"/>
          </a:xfrm>
          <a:prstGeom prst="rect">
            <a:avLst/>
          </a:prstGeom>
          <a:noFill/>
          <a:ln w="9525">
            <a:noFill/>
            <a:miter lim="800000"/>
            <a:headEnd/>
            <a:tailEnd/>
          </a:ln>
        </p:spPr>
      </p:pic>
      <p:sp>
        <p:nvSpPr>
          <p:cNvPr id="14" name="Text Box 3"/>
          <p:cNvSpPr txBox="1">
            <a:spLocks noChangeArrowheads="1"/>
          </p:cNvSpPr>
          <p:nvPr/>
        </p:nvSpPr>
        <p:spPr bwMode="auto">
          <a:xfrm>
            <a:off x="599608" y="5922278"/>
            <a:ext cx="3845859" cy="215444"/>
          </a:xfrm>
          <a:prstGeom prst="rect">
            <a:avLst/>
          </a:prstGeom>
          <a:noFill/>
          <a:ln w="9525" algn="ctr">
            <a:noFill/>
            <a:miter lim="800000"/>
            <a:headEnd/>
            <a:tailEnd/>
          </a:ln>
        </p:spPr>
        <p:txBody>
          <a:bodyPr wrap="square" lIns="0" tIns="0" rIns="0" bIns="0">
            <a:spAutoFit/>
          </a:bodyPr>
          <a:lstStyle/>
          <a:p>
            <a:pPr eaLnBrk="0" hangingPunct="0">
              <a:spcBef>
                <a:spcPct val="50000"/>
              </a:spcBef>
              <a:spcAft>
                <a:spcPct val="20000"/>
              </a:spcAft>
              <a:buFont typeface="Arial" charset="0"/>
              <a:buNone/>
            </a:pPr>
            <a:r>
              <a:rPr lang="en-US" dirty="0" smtClean="0"/>
              <a:t>HV Cassette (D) screen J~ 80% of C screen J</a:t>
            </a:r>
            <a:endParaRPr lang="en-US" dirty="0"/>
          </a:p>
        </p:txBody>
      </p:sp>
      <p:sp>
        <p:nvSpPr>
          <p:cNvPr id="16" name="TextBox 15"/>
          <p:cNvSpPr txBox="1"/>
          <p:nvPr/>
        </p:nvSpPr>
        <p:spPr>
          <a:xfrm>
            <a:off x="495175" y="1146412"/>
            <a:ext cx="4461478" cy="461665"/>
          </a:xfrm>
          <a:prstGeom prst="rect">
            <a:avLst/>
          </a:prstGeom>
          <a:noFill/>
        </p:spPr>
        <p:txBody>
          <a:bodyPr wrap="none" rtlCol="0">
            <a:spAutoFit/>
          </a:bodyPr>
          <a:lstStyle/>
          <a:p>
            <a:r>
              <a:rPr lang="en-US" sz="2400" dirty="0" smtClean="0"/>
              <a:t>Flux vs. Concentration &amp; </a:t>
            </a:r>
            <a:r>
              <a:rPr lang="en-US" sz="2400" dirty="0" err="1" smtClean="0"/>
              <a:t>Xflow</a:t>
            </a:r>
            <a:r>
              <a:rPr lang="en-US" sz="2400" dirty="0" smtClean="0"/>
              <a:t>:</a:t>
            </a:r>
            <a:endParaRPr lang="en-SG" sz="2400" b="1" dirty="0" smtClean="0"/>
          </a:p>
        </p:txBody>
      </p:sp>
      <p:sp>
        <p:nvSpPr>
          <p:cNvPr id="17" name="Text Box 3"/>
          <p:cNvSpPr txBox="1">
            <a:spLocks noChangeArrowheads="1"/>
          </p:cNvSpPr>
          <p:nvPr/>
        </p:nvSpPr>
        <p:spPr bwMode="auto">
          <a:xfrm>
            <a:off x="5152033" y="1744864"/>
            <a:ext cx="3323227" cy="215444"/>
          </a:xfrm>
          <a:prstGeom prst="rect">
            <a:avLst/>
          </a:prstGeom>
          <a:noFill/>
          <a:ln w="9525" algn="ctr">
            <a:noFill/>
            <a:miter lim="800000"/>
            <a:headEnd/>
            <a:tailEnd/>
          </a:ln>
        </p:spPr>
        <p:txBody>
          <a:bodyPr wrap="square" lIns="0" tIns="0" rIns="0" bIns="0">
            <a:spAutoFit/>
          </a:bodyPr>
          <a:lstStyle/>
          <a:p>
            <a:pPr eaLnBrk="0" hangingPunct="0">
              <a:spcBef>
                <a:spcPct val="50000"/>
              </a:spcBef>
              <a:spcAft>
                <a:spcPct val="20000"/>
              </a:spcAft>
              <a:buFont typeface="Arial" charset="0"/>
              <a:buNone/>
            </a:pPr>
            <a:r>
              <a:rPr lang="en-US" dirty="0" smtClean="0"/>
              <a:t>HV TFF Cassette –Cross Flow Effects</a:t>
            </a:r>
            <a:endParaRPr lang="en-US"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1"/>
          </p:nvPr>
        </p:nvSpPr>
        <p:spPr>
          <a:xfrm>
            <a:off x="455613" y="6477763"/>
            <a:ext cx="238125" cy="215900"/>
          </a:xfrm>
          <a:ln/>
        </p:spPr>
        <p:txBody>
          <a:bodyPr/>
          <a:lstStyle/>
          <a:p>
            <a:pPr>
              <a:defRPr/>
            </a:pPr>
            <a:fld id="{80BDD41C-4423-42CB-9161-9CC9BC0B6C5F}" type="slidenum">
              <a:rPr lang="en-GB"/>
              <a:pPr>
                <a:defRPr/>
              </a:pPr>
              <a:t>27</a:t>
            </a:fld>
            <a:endParaRPr lang="en-GB" dirty="0"/>
          </a:p>
        </p:txBody>
      </p:sp>
      <p:sp>
        <p:nvSpPr>
          <p:cNvPr id="371715" name="Rectangle 3"/>
          <p:cNvSpPr>
            <a:spLocks noGrp="1" noChangeArrowheads="1"/>
          </p:cNvSpPr>
          <p:nvPr>
            <p:ph type="title"/>
          </p:nvPr>
        </p:nvSpPr>
        <p:spPr>
          <a:xfrm>
            <a:off x="457200" y="396232"/>
            <a:ext cx="8040414" cy="842660"/>
          </a:xfrm>
        </p:spPr>
        <p:txBody>
          <a:bodyPr/>
          <a:lstStyle/>
          <a:p>
            <a:pPr lvl="1"/>
            <a:r>
              <a:rPr lang="en-GB" dirty="0" smtClean="0"/>
              <a:t>HV Cassette – Performance Summary</a:t>
            </a:r>
          </a:p>
        </p:txBody>
      </p:sp>
      <p:graphicFrame>
        <p:nvGraphicFramePr>
          <p:cNvPr id="10" name="Group 49"/>
          <p:cNvGraphicFramePr>
            <a:graphicFrameLocks noGrp="1"/>
          </p:cNvGraphicFramePr>
          <p:nvPr/>
        </p:nvGraphicFramePr>
        <p:xfrm>
          <a:off x="857250" y="1327947"/>
          <a:ext cx="6919913" cy="3840165"/>
        </p:xfrm>
        <a:graphic>
          <a:graphicData uri="http://schemas.openxmlformats.org/drawingml/2006/table">
            <a:tbl>
              <a:tblPr/>
              <a:tblGrid>
                <a:gridCol w="3368675"/>
                <a:gridCol w="3551238"/>
              </a:tblGrid>
              <a:tr h="654050">
                <a:tc>
                  <a:txBody>
                    <a:bodyPr/>
                    <a:lstStyle/>
                    <a:p>
                      <a:pPr marL="0" marR="0" lvl="0" indent="0" algn="ctr" defTabSz="914400" rtl="0" eaLnBrk="0" fontAlgn="base" latinLnBrk="0" hangingPunct="0">
                        <a:lnSpc>
                          <a:spcPct val="100000"/>
                        </a:lnSpc>
                        <a:spcBef>
                          <a:spcPct val="20000"/>
                        </a:spcBef>
                        <a:spcAft>
                          <a:spcPct val="20000"/>
                        </a:spcAft>
                        <a:buClrTx/>
                        <a:buSzTx/>
                        <a:buFont typeface="Wingdings" pitchFamily="2" charset="2"/>
                        <a:buNone/>
                        <a:tabLst/>
                      </a:pPr>
                      <a:r>
                        <a:rPr kumimoji="0" lang="en-US" sz="1600" b="1" i="0" u="none" strike="noStrike" cap="none" normalizeH="0" baseline="0" dirty="0" smtClean="0">
                          <a:ln>
                            <a:noFill/>
                          </a:ln>
                          <a:solidFill>
                            <a:schemeClr val="tx1"/>
                          </a:solidFill>
                          <a:effectLst/>
                          <a:latin typeface="Arial" charset="0"/>
                          <a:cs typeface="Arial" charset="0"/>
                        </a:rPr>
                        <a:t>Product Attribute</a:t>
                      </a: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BCAF"/>
                    </a:solidFill>
                  </a:tcPr>
                </a:tc>
                <a:tc>
                  <a:txBody>
                    <a:bodyPr/>
                    <a:lstStyle/>
                    <a:p>
                      <a:pPr marL="0" marR="0" lvl="0" indent="0" algn="ctr" defTabSz="914400" rtl="0" eaLnBrk="0" fontAlgn="base" latinLnBrk="0" hangingPunct="0">
                        <a:lnSpc>
                          <a:spcPct val="100000"/>
                        </a:lnSpc>
                        <a:spcBef>
                          <a:spcPct val="20000"/>
                        </a:spcBef>
                        <a:spcAft>
                          <a:spcPct val="20000"/>
                        </a:spcAft>
                        <a:buClrTx/>
                        <a:buSzTx/>
                        <a:buFont typeface="Wingdings" pitchFamily="2" charset="2"/>
                        <a:buNone/>
                        <a:tabLst/>
                      </a:pPr>
                      <a:r>
                        <a:rPr kumimoji="0" lang="en-US" sz="1600" b="1" i="0" u="none" strike="noStrike" cap="none" normalizeH="0" baseline="0" smtClean="0">
                          <a:ln>
                            <a:noFill/>
                          </a:ln>
                          <a:solidFill>
                            <a:schemeClr val="tx1"/>
                          </a:solidFill>
                          <a:effectLst/>
                          <a:latin typeface="Arial" charset="0"/>
                          <a:cs typeface="Arial" charset="0"/>
                        </a:rPr>
                        <a:t>Performance Outcome</a:t>
                      </a: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BCAF"/>
                    </a:solidFill>
                  </a:tcPr>
                </a:tc>
              </a:tr>
              <a:tr h="636588">
                <a:tc>
                  <a:txBody>
                    <a:bodyPr/>
                    <a:lstStyle/>
                    <a:p>
                      <a:pPr marL="0" marR="0" lvl="0" indent="0" algn="ctr" defTabSz="914400" rtl="0" eaLnBrk="0" fontAlgn="base" latinLnBrk="0" hangingPunct="0">
                        <a:lnSpc>
                          <a:spcPct val="100000"/>
                        </a:lnSpc>
                        <a:spcBef>
                          <a:spcPct val="20000"/>
                        </a:spcBef>
                        <a:spcAft>
                          <a:spcPct val="20000"/>
                        </a:spcAft>
                        <a:buClrTx/>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Final viscosity</a:t>
                      </a: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20000"/>
                        </a:spcAft>
                        <a:buClrTx/>
                        <a:buSzTx/>
                        <a:buFont typeface="Wingdings" pitchFamily="2" charset="2"/>
                        <a:buNone/>
                        <a:tabLst/>
                      </a:pPr>
                      <a:r>
                        <a:rPr kumimoji="0" lang="en-US" sz="1400" b="0" i="0" u="none" strike="noStrike" cap="none" normalizeH="0" baseline="0" dirty="0" smtClean="0">
                          <a:ln>
                            <a:noFill/>
                          </a:ln>
                          <a:solidFill>
                            <a:schemeClr val="tx1"/>
                          </a:solidFill>
                          <a:effectLst/>
                          <a:latin typeface="Arial" charset="0"/>
                          <a:cs typeface="Arial" charset="0"/>
                        </a:rPr>
                        <a:t>&gt; 25 </a:t>
                      </a:r>
                      <a:r>
                        <a:rPr kumimoji="0" lang="en-US" sz="1400" b="0" i="0" u="none" strike="noStrike" cap="none" normalizeH="0" baseline="0" dirty="0" err="1" smtClean="0">
                          <a:ln>
                            <a:noFill/>
                          </a:ln>
                          <a:solidFill>
                            <a:schemeClr val="tx1"/>
                          </a:solidFill>
                          <a:effectLst/>
                          <a:latin typeface="Arial" charset="0"/>
                          <a:cs typeface="Arial" charset="0"/>
                        </a:rPr>
                        <a:t>cP</a:t>
                      </a:r>
                      <a:endParaRPr kumimoji="0" lang="en-US" sz="1400" b="0" i="0" u="none" strike="noStrike" cap="none" normalizeH="0" baseline="0" dirty="0" smtClean="0">
                        <a:ln>
                          <a:noFill/>
                        </a:ln>
                        <a:solidFill>
                          <a:schemeClr val="tx1"/>
                        </a:solidFill>
                        <a:effectLst/>
                        <a:latin typeface="Arial" charset="0"/>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33">
                        <a:alpha val="50195"/>
                      </a:srgbClr>
                    </a:solidFill>
                  </a:tcPr>
                </a:tc>
              </a:tr>
              <a:tr h="639763">
                <a:tc>
                  <a:txBody>
                    <a:bodyPr/>
                    <a:lstStyle/>
                    <a:p>
                      <a:pPr marL="0" marR="0" lvl="0" indent="0" algn="ctr" defTabSz="914400" rtl="0" eaLnBrk="0" fontAlgn="base" latinLnBrk="0" hangingPunct="0">
                        <a:lnSpc>
                          <a:spcPct val="100000"/>
                        </a:lnSpc>
                        <a:spcBef>
                          <a:spcPct val="20000"/>
                        </a:spcBef>
                        <a:spcAft>
                          <a:spcPct val="20000"/>
                        </a:spcAft>
                        <a:buClrTx/>
                        <a:buSzTx/>
                        <a:buFont typeface="Wingdings" pitchFamily="2" charset="2"/>
                        <a:buNone/>
                        <a:tabLst/>
                      </a:pPr>
                      <a:r>
                        <a:rPr kumimoji="0" lang="en-US" sz="1400" b="0" i="0" u="none" strike="noStrike" cap="none" normalizeH="0" baseline="0" dirty="0" smtClean="0">
                          <a:ln>
                            <a:noFill/>
                          </a:ln>
                          <a:solidFill>
                            <a:schemeClr val="tx1"/>
                          </a:solidFill>
                          <a:effectLst/>
                          <a:latin typeface="Arial" charset="0"/>
                          <a:cs typeface="Arial" charset="0"/>
                        </a:rPr>
                        <a:t>Feed channel </a:t>
                      </a:r>
                      <a:r>
                        <a:rPr kumimoji="0" lang="el-GR" sz="1400" b="0" i="0" u="none" strike="noStrike" cap="none" normalizeH="0" baseline="0" dirty="0" smtClean="0">
                          <a:ln>
                            <a:noFill/>
                          </a:ln>
                          <a:solidFill>
                            <a:schemeClr val="tx1"/>
                          </a:solidFill>
                          <a:effectLst/>
                          <a:latin typeface="Arial" charset="0"/>
                          <a:cs typeface="Arial" charset="0"/>
                        </a:rPr>
                        <a:t>Δ</a:t>
                      </a:r>
                      <a:r>
                        <a:rPr kumimoji="0" lang="en-US" sz="1400" b="0" i="0" u="none" strike="noStrike" cap="none" normalizeH="0" baseline="0" dirty="0" smtClean="0">
                          <a:ln>
                            <a:noFill/>
                          </a:ln>
                          <a:solidFill>
                            <a:schemeClr val="tx1"/>
                          </a:solidFill>
                          <a:effectLst/>
                          <a:latin typeface="Arial" charset="0"/>
                          <a:cs typeface="Arial" charset="0"/>
                        </a:rPr>
                        <a:t>P-water</a:t>
                      </a: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20000"/>
                        </a:spcAft>
                        <a:buClrTx/>
                        <a:buSzTx/>
                        <a:buFont typeface="Wingdings" pitchFamily="2" charset="2"/>
                        <a:buNone/>
                        <a:tabLst/>
                      </a:pPr>
                      <a:r>
                        <a:rPr kumimoji="0" lang="en-US" sz="1400" b="0" i="0" u="none" strike="noStrike" cap="none" normalizeH="0" baseline="0" dirty="0" smtClean="0">
                          <a:ln>
                            <a:noFill/>
                          </a:ln>
                          <a:solidFill>
                            <a:schemeClr val="tx1"/>
                          </a:solidFill>
                          <a:effectLst/>
                          <a:latin typeface="Arial" charset="0"/>
                          <a:cs typeface="Arial" charset="0"/>
                        </a:rPr>
                        <a:t>2-6 psi</a:t>
                      </a: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33">
                        <a:alpha val="50195"/>
                      </a:srgbClr>
                    </a:solidFill>
                  </a:tcPr>
                </a:tc>
              </a:tr>
              <a:tr h="636588">
                <a:tc>
                  <a:txBody>
                    <a:bodyPr/>
                    <a:lstStyle/>
                    <a:p>
                      <a:pPr marL="0" marR="0" lvl="0" indent="0" algn="ctr" defTabSz="914400" rtl="0" eaLnBrk="0" fontAlgn="base" latinLnBrk="0" hangingPunct="0">
                        <a:lnSpc>
                          <a:spcPct val="100000"/>
                        </a:lnSpc>
                        <a:spcBef>
                          <a:spcPct val="20000"/>
                        </a:spcBef>
                        <a:spcAft>
                          <a:spcPct val="20000"/>
                        </a:spcAft>
                        <a:buClrTx/>
                        <a:buSzTx/>
                        <a:buFont typeface="Wingdings" pitchFamily="2" charset="2"/>
                        <a:buNone/>
                        <a:tabLst/>
                      </a:pPr>
                      <a:r>
                        <a:rPr kumimoji="0" lang="en-US" sz="1400" b="0" i="0" u="none" strike="noStrike" cap="none" normalizeH="0" baseline="0" dirty="0" smtClean="0">
                          <a:ln>
                            <a:noFill/>
                          </a:ln>
                          <a:solidFill>
                            <a:schemeClr val="tx1"/>
                          </a:solidFill>
                          <a:effectLst/>
                          <a:latin typeface="Arial" charset="0"/>
                          <a:cs typeface="Arial" charset="0"/>
                        </a:rPr>
                        <a:t>Feed channel </a:t>
                      </a:r>
                      <a:r>
                        <a:rPr kumimoji="0" lang="el-GR" sz="1400" b="0" i="0" u="none" strike="noStrike" cap="none" normalizeH="0" baseline="0" dirty="0" smtClean="0">
                          <a:ln>
                            <a:noFill/>
                          </a:ln>
                          <a:solidFill>
                            <a:schemeClr val="tx1"/>
                          </a:solidFill>
                          <a:effectLst/>
                          <a:latin typeface="Arial" charset="0"/>
                          <a:cs typeface="Arial" charset="0"/>
                        </a:rPr>
                        <a:t>Δ</a:t>
                      </a:r>
                      <a:r>
                        <a:rPr kumimoji="0" lang="en-US" sz="1400" b="0" i="0" u="none" strike="noStrike" cap="none" normalizeH="0" baseline="0" dirty="0" smtClean="0">
                          <a:ln>
                            <a:noFill/>
                          </a:ln>
                          <a:solidFill>
                            <a:schemeClr val="tx1"/>
                          </a:solidFill>
                          <a:effectLst/>
                          <a:latin typeface="Arial" charset="0"/>
                          <a:cs typeface="Arial" charset="0"/>
                        </a:rPr>
                        <a:t>P-</a:t>
                      </a:r>
                      <a:r>
                        <a:rPr kumimoji="0" lang="en-US" sz="1400" b="0" i="0" u="none" strike="noStrike" cap="none" normalizeH="0" baseline="0" dirty="0" err="1" smtClean="0">
                          <a:ln>
                            <a:noFill/>
                          </a:ln>
                          <a:solidFill>
                            <a:schemeClr val="tx1"/>
                          </a:solidFill>
                          <a:effectLst/>
                          <a:latin typeface="Arial" charset="0"/>
                          <a:cs typeface="Arial" charset="0"/>
                        </a:rPr>
                        <a:t>mAb</a:t>
                      </a:r>
                      <a:endParaRPr kumimoji="0" lang="en-US" sz="1400" b="0" i="0" u="none" strike="noStrike" cap="none" normalizeH="0" baseline="0" dirty="0" smtClean="0">
                        <a:ln>
                          <a:noFill/>
                        </a:ln>
                        <a:solidFill>
                          <a:schemeClr val="tx1"/>
                        </a:solidFill>
                        <a:effectLst/>
                        <a:latin typeface="Arial" charset="0"/>
                        <a:cs typeface="Arial" charset="0"/>
                      </a:endParaRP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20000"/>
                        </a:spcAft>
                        <a:buClrTx/>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50% of C screen </a:t>
                      </a:r>
                    </a:p>
                    <a:p>
                      <a:pPr marL="0" marR="0" lvl="0" indent="0" algn="ctr" defTabSz="914400" rtl="0" eaLnBrk="0" fontAlgn="base" latinLnBrk="0" hangingPunct="0">
                        <a:lnSpc>
                          <a:spcPct val="100000"/>
                        </a:lnSpc>
                        <a:spcBef>
                          <a:spcPct val="20000"/>
                        </a:spcBef>
                        <a:spcAft>
                          <a:spcPct val="20000"/>
                        </a:spcAft>
                        <a:buClrTx/>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at ≥ 25 cP</a:t>
                      </a: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33">
                        <a:alpha val="50195"/>
                      </a:srgbClr>
                    </a:solidFill>
                  </a:tcPr>
                </a:tc>
              </a:tr>
              <a:tr h="636588">
                <a:tc>
                  <a:txBody>
                    <a:bodyPr/>
                    <a:lstStyle/>
                    <a:p>
                      <a:pPr marL="0" marR="0" lvl="0" indent="0" algn="ctr" defTabSz="914400" rtl="0" eaLnBrk="0" fontAlgn="base" latinLnBrk="0" hangingPunct="0">
                        <a:lnSpc>
                          <a:spcPct val="100000"/>
                        </a:lnSpc>
                        <a:spcBef>
                          <a:spcPct val="20000"/>
                        </a:spcBef>
                        <a:spcAft>
                          <a:spcPct val="20000"/>
                        </a:spcAft>
                        <a:buClrTx/>
                        <a:buSzTx/>
                        <a:buFont typeface="Wingdings" pitchFamily="2" charset="2"/>
                        <a:buNone/>
                        <a:tabLst/>
                      </a:pPr>
                      <a:r>
                        <a:rPr kumimoji="0" lang="en-US" sz="1400" b="0" i="0" u="none" strike="noStrike" cap="none" normalizeH="0" baseline="0" dirty="0" smtClean="0">
                          <a:ln>
                            <a:noFill/>
                          </a:ln>
                          <a:solidFill>
                            <a:schemeClr val="tx1"/>
                          </a:solidFill>
                          <a:effectLst/>
                          <a:latin typeface="Arial" charset="0"/>
                          <a:cs typeface="Arial" charset="0"/>
                        </a:rPr>
                        <a:t>Mass transfer k*</a:t>
                      </a: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20000"/>
                        </a:spcAft>
                        <a:buClrTx/>
                        <a:buSzTx/>
                        <a:buFont typeface="Wingdings" pitchFamily="2" charset="2"/>
                        <a:buNone/>
                        <a:tabLst/>
                      </a:pPr>
                      <a:r>
                        <a:rPr kumimoji="0" lang="en-US" sz="1400" b="0" i="0" u="none" strike="noStrike" cap="none" normalizeH="0" baseline="0" dirty="0" smtClean="0">
                          <a:ln>
                            <a:noFill/>
                          </a:ln>
                          <a:solidFill>
                            <a:schemeClr val="tx1"/>
                          </a:solidFill>
                          <a:effectLst/>
                          <a:latin typeface="Arial" charset="0"/>
                          <a:cs typeface="Arial" charset="0"/>
                        </a:rPr>
                        <a:t>≥ 150% of V-screen</a:t>
                      </a:r>
                    </a:p>
                    <a:p>
                      <a:pPr marL="0" marR="0" lvl="0" indent="0" algn="ctr" defTabSz="914400" rtl="0" eaLnBrk="0" fontAlgn="base" latinLnBrk="0" hangingPunct="0">
                        <a:lnSpc>
                          <a:spcPct val="100000"/>
                        </a:lnSpc>
                        <a:spcBef>
                          <a:spcPct val="20000"/>
                        </a:spcBef>
                        <a:spcAft>
                          <a:spcPct val="20000"/>
                        </a:spcAft>
                        <a:buClrTx/>
                        <a:buSzTx/>
                        <a:buFont typeface="Wingdings" pitchFamily="2" charset="2"/>
                        <a:buNone/>
                        <a:tabLst/>
                      </a:pPr>
                      <a:r>
                        <a:rPr kumimoji="0" lang="en-US" sz="1400" b="0" i="0" u="none" strike="noStrike" cap="none" normalizeH="0" baseline="0" dirty="0" smtClean="0">
                          <a:ln>
                            <a:noFill/>
                          </a:ln>
                          <a:solidFill>
                            <a:schemeClr val="tx1"/>
                          </a:solidFill>
                          <a:effectLst/>
                          <a:latin typeface="Arial" charset="0"/>
                          <a:cs typeface="Arial" charset="0"/>
                        </a:rPr>
                        <a:t>≥ 80% of C-screen</a:t>
                      </a: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33">
                        <a:alpha val="50195"/>
                      </a:srgbClr>
                    </a:solidFill>
                  </a:tcPr>
                </a:tc>
              </a:tr>
              <a:tr h="636588">
                <a:tc>
                  <a:txBody>
                    <a:bodyPr/>
                    <a:lstStyle/>
                    <a:p>
                      <a:pPr marL="0" marR="0" lvl="0" indent="0" algn="ctr" defTabSz="914400" rtl="0" eaLnBrk="0" fontAlgn="base" latinLnBrk="0" hangingPunct="0">
                        <a:lnSpc>
                          <a:spcPct val="100000"/>
                        </a:lnSpc>
                        <a:spcBef>
                          <a:spcPct val="20000"/>
                        </a:spcBef>
                        <a:spcAft>
                          <a:spcPct val="20000"/>
                        </a:spcAft>
                        <a:buClrTx/>
                        <a:buSzTx/>
                        <a:buFont typeface="Wingdings" pitchFamily="2" charset="2"/>
                        <a:buNone/>
                        <a:tabLst/>
                      </a:pPr>
                      <a:r>
                        <a:rPr kumimoji="0" lang="en-US" sz="1400" b="0" i="0" u="none" strike="noStrike" cap="none" normalizeH="0" baseline="0" dirty="0" smtClean="0">
                          <a:ln>
                            <a:noFill/>
                          </a:ln>
                          <a:solidFill>
                            <a:schemeClr val="tx1"/>
                          </a:solidFill>
                          <a:effectLst/>
                          <a:latin typeface="Arial" charset="0"/>
                          <a:cs typeface="Arial" charset="0"/>
                        </a:rPr>
                        <a:t>Membrane Area</a:t>
                      </a: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20000"/>
                        </a:spcAft>
                        <a:buClrTx/>
                        <a:buSzTx/>
                        <a:buFont typeface="Wingdings" pitchFamily="2" charset="2"/>
                        <a:buNone/>
                        <a:tabLst/>
                      </a:pPr>
                      <a:r>
                        <a:rPr kumimoji="0" lang="en-US" sz="1400" b="0" i="0" u="none" strike="noStrike" cap="none" normalizeH="0" baseline="0" dirty="0" smtClean="0">
                          <a:ln>
                            <a:noFill/>
                          </a:ln>
                          <a:solidFill>
                            <a:schemeClr val="tx1"/>
                          </a:solidFill>
                          <a:effectLst/>
                          <a:latin typeface="Calibri"/>
                          <a:cs typeface="Calibri"/>
                        </a:rPr>
                        <a:t>≈ 0.5 X of V-Screen</a:t>
                      </a:r>
                      <a:r>
                        <a:rPr kumimoji="0" lang="en-US" sz="1400" b="0" i="0" u="none" strike="noStrike" cap="none" normalizeH="0" baseline="30000" dirty="0" smtClean="0">
                          <a:ln>
                            <a:noFill/>
                          </a:ln>
                          <a:solidFill>
                            <a:schemeClr val="tx1"/>
                          </a:solidFill>
                          <a:effectLst/>
                          <a:latin typeface="Calibri"/>
                          <a:cs typeface="Calibri"/>
                          <a:sym typeface="Symbol"/>
                        </a:rPr>
                        <a:t></a:t>
                      </a:r>
                      <a:endParaRPr kumimoji="0" lang="en-US" sz="1400" b="0" i="0" u="none" strike="noStrike" cap="none" normalizeH="0" baseline="30000" dirty="0" smtClean="0">
                        <a:ln>
                          <a:noFill/>
                        </a:ln>
                        <a:solidFill>
                          <a:schemeClr val="tx1"/>
                        </a:solidFill>
                        <a:effectLst/>
                        <a:latin typeface="Calibri"/>
                        <a:cs typeface="Calibri"/>
                      </a:endParaRPr>
                    </a:p>
                    <a:p>
                      <a:pPr marL="0" marR="0" lvl="0" indent="0" algn="ctr" defTabSz="914400" rtl="0" eaLnBrk="0" fontAlgn="base" latinLnBrk="0" hangingPunct="0">
                        <a:lnSpc>
                          <a:spcPct val="100000"/>
                        </a:lnSpc>
                        <a:spcBef>
                          <a:spcPct val="20000"/>
                        </a:spcBef>
                        <a:spcAft>
                          <a:spcPct val="20000"/>
                        </a:spcAft>
                        <a:buClrTx/>
                        <a:buSzTx/>
                        <a:buFont typeface="Wingdings" pitchFamily="2" charset="2"/>
                        <a:buNone/>
                        <a:tabLst/>
                      </a:pPr>
                      <a:r>
                        <a:rPr kumimoji="0" lang="en-US" sz="1400" b="0" i="0" u="none" strike="noStrike" cap="none" normalizeH="0" baseline="0" dirty="0" smtClean="0">
                          <a:ln>
                            <a:noFill/>
                          </a:ln>
                          <a:solidFill>
                            <a:schemeClr val="tx1"/>
                          </a:solidFill>
                          <a:effectLst/>
                          <a:latin typeface="Calibri"/>
                          <a:cs typeface="Calibri"/>
                        </a:rPr>
                        <a:t>≈ 1.2 X of C-Screen</a:t>
                      </a:r>
                      <a:r>
                        <a:rPr kumimoji="0" lang="en-US" sz="1400" b="0" i="0" u="none" strike="noStrike" cap="none" normalizeH="0" baseline="30000" dirty="0" smtClean="0">
                          <a:ln>
                            <a:noFill/>
                          </a:ln>
                          <a:solidFill>
                            <a:schemeClr val="tx1"/>
                          </a:solidFill>
                          <a:effectLst/>
                          <a:latin typeface="Calibri"/>
                          <a:cs typeface="Calibri"/>
                          <a:sym typeface="Symbol"/>
                        </a:rPr>
                        <a:t></a:t>
                      </a:r>
                      <a:endParaRPr kumimoji="0" lang="en-US" sz="1400" b="0" i="0" u="none" strike="noStrike" cap="none" normalizeH="0" baseline="0" dirty="0" smtClean="0">
                        <a:ln>
                          <a:noFill/>
                        </a:ln>
                        <a:solidFill>
                          <a:schemeClr val="tx1"/>
                        </a:solidFill>
                        <a:effectLst/>
                        <a:latin typeface="Arial" charset="0"/>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66FF33">
                        <a:alpha val="50195"/>
                      </a:srgbClr>
                    </a:solidFill>
                  </a:tcPr>
                </a:tc>
              </a:tr>
            </a:tbl>
          </a:graphicData>
        </a:graphic>
      </p:graphicFrame>
      <p:sp>
        <p:nvSpPr>
          <p:cNvPr id="13" name="TextBox 5"/>
          <p:cNvSpPr txBox="1">
            <a:spLocks noChangeArrowheads="1"/>
          </p:cNvSpPr>
          <p:nvPr/>
        </p:nvSpPr>
        <p:spPr bwMode="auto">
          <a:xfrm>
            <a:off x="857250" y="5204622"/>
            <a:ext cx="6686550" cy="461665"/>
          </a:xfrm>
          <a:prstGeom prst="rect">
            <a:avLst/>
          </a:prstGeom>
          <a:noFill/>
          <a:ln w="9525">
            <a:noFill/>
            <a:miter lim="800000"/>
            <a:headEnd/>
            <a:tailEnd/>
          </a:ln>
        </p:spPr>
        <p:txBody>
          <a:bodyPr>
            <a:spAutoFit/>
          </a:bodyPr>
          <a:lstStyle/>
          <a:p>
            <a:pPr algn="l">
              <a:buFont typeface="Arial" charset="0"/>
              <a:buChar char="•"/>
            </a:pPr>
            <a:r>
              <a:rPr lang="en-US" sz="1200" dirty="0" smtClean="0"/>
              <a:t>Mass </a:t>
            </a:r>
            <a:r>
              <a:rPr lang="en-US" sz="1200" dirty="0"/>
              <a:t>transfer coefficient is compared at the same cross flow rate</a:t>
            </a:r>
            <a:r>
              <a:rPr lang="en-US" sz="1200" dirty="0" smtClean="0"/>
              <a:t>.</a:t>
            </a:r>
          </a:p>
          <a:p>
            <a:pPr algn="l"/>
            <a:r>
              <a:rPr lang="en-US" sz="1200" baseline="30000" dirty="0" smtClean="0">
                <a:latin typeface="Calibri"/>
                <a:cs typeface="Calibri"/>
                <a:sym typeface="Symbol"/>
              </a:rPr>
              <a:t></a:t>
            </a:r>
            <a:r>
              <a:rPr lang="en-US" sz="1200" dirty="0" smtClean="0"/>
              <a:t>At 8 L/min/m</a:t>
            </a:r>
            <a:r>
              <a:rPr lang="en-US" sz="1200" baseline="30000" dirty="0" smtClean="0"/>
              <a:t>2</a:t>
            </a:r>
            <a:r>
              <a:rPr lang="en-US" sz="1200" dirty="0" smtClean="0"/>
              <a:t> cross flow rate</a:t>
            </a:r>
          </a:p>
        </p:txBody>
      </p:sp>
      <p:sp>
        <p:nvSpPr>
          <p:cNvPr id="14" name="TextBox 13"/>
          <p:cNvSpPr txBox="1"/>
          <p:nvPr/>
        </p:nvSpPr>
        <p:spPr>
          <a:xfrm>
            <a:off x="657752" y="5813946"/>
            <a:ext cx="7687361" cy="646331"/>
          </a:xfrm>
          <a:prstGeom prst="rect">
            <a:avLst/>
          </a:prstGeom>
          <a:noFill/>
        </p:spPr>
        <p:txBody>
          <a:bodyPr wrap="none" rtlCol="0">
            <a:spAutoFit/>
          </a:bodyPr>
          <a:lstStyle/>
          <a:p>
            <a:pPr>
              <a:buSzPct val="150000"/>
              <a:buFont typeface="Wingdings" pitchFamily="2" charset="2"/>
              <a:buChar char="§"/>
            </a:pPr>
            <a:r>
              <a:rPr lang="en-US" sz="1800" dirty="0" smtClean="0"/>
              <a:t> Enables the TFF process to optimally get to high protein concentrations</a:t>
            </a:r>
          </a:p>
          <a:p>
            <a:pPr marL="231775"/>
            <a:r>
              <a:rPr lang="en-US" sz="1800" dirty="0" smtClean="0"/>
              <a:t>required for Subcutaneous drug delivery</a:t>
            </a:r>
            <a:endParaRPr lang="en-SG" sz="18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3000"/>
                                        <p:tgtEl>
                                          <p:spTgt spid="10"/>
                                        </p:tgtEl>
                                      </p:cBhvr>
                                    </p:animEffect>
                                  </p:childTnLst>
                                </p:cTn>
                              </p:par>
                            </p:childTnLst>
                          </p:cTn>
                        </p:par>
                        <p:par>
                          <p:cTn id="8" fill="hold">
                            <p:stCondLst>
                              <p:cond delay="3000"/>
                            </p:stCondLst>
                            <p:childTnLst>
                              <p:par>
                                <p:cTn id="9" presetID="1"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sz="4000" dirty="0" smtClean="0"/>
              <a:t>Thank You!</a:t>
            </a:r>
            <a:endParaRPr lang="en-SG" sz="4000" dirty="0"/>
          </a:p>
        </p:txBody>
      </p:sp>
      <p:sp>
        <p:nvSpPr>
          <p:cNvPr id="7" name="Subtitle 6"/>
          <p:cNvSpPr>
            <a:spLocks noGrp="1"/>
          </p:cNvSpPr>
          <p:nvPr>
            <p:ph type="subTitle" idx="1"/>
          </p:nvPr>
        </p:nvSpPr>
        <p:spPr>
          <a:xfrm>
            <a:off x="458788" y="3148013"/>
            <a:ext cx="6400800" cy="1975780"/>
          </a:xfrm>
        </p:spPr>
        <p:txBody>
          <a:bodyPr/>
          <a:lstStyle/>
          <a:p>
            <a:r>
              <a:rPr lang="en-US" u="sng" dirty="0" smtClean="0"/>
              <a:t>Acknowledgements</a:t>
            </a:r>
          </a:p>
          <a:p>
            <a:r>
              <a:rPr lang="en-US" sz="2000" dirty="0" smtClean="0"/>
              <a:t>Herb Lutz</a:t>
            </a:r>
          </a:p>
          <a:p>
            <a:r>
              <a:rPr lang="en-US" sz="2000" dirty="0" smtClean="0"/>
              <a:t>Joseph </a:t>
            </a:r>
            <a:r>
              <a:rPr lang="en-US" sz="2000" dirty="0" err="1" smtClean="0"/>
              <a:t>Parrella</a:t>
            </a:r>
            <a:endParaRPr lang="en-US" sz="2000" dirty="0" smtClean="0"/>
          </a:p>
          <a:p>
            <a:r>
              <a:rPr lang="en-US" sz="2000" dirty="0" smtClean="0"/>
              <a:t>Bala </a:t>
            </a:r>
            <a:r>
              <a:rPr lang="en-US" sz="2000" dirty="0"/>
              <a:t>R</a:t>
            </a:r>
            <a:r>
              <a:rPr lang="en-US" sz="2000" dirty="0" smtClean="0"/>
              <a:t>aghunath</a:t>
            </a:r>
            <a:endParaRPr lang="en-SG" sz="2000" dirty="0"/>
          </a:p>
        </p:txBody>
      </p:sp>
      <p:sp>
        <p:nvSpPr>
          <p:cNvPr id="8" name="Text Placeholder 7"/>
          <p:cNvSpPr>
            <a:spLocks noGrp="1"/>
          </p:cNvSpPr>
          <p:nvPr>
            <p:ph type="body" sz="quarter" idx="10"/>
          </p:nvPr>
        </p:nvSpPr>
        <p:spPr/>
        <p:txBody>
          <a:bodyPr/>
          <a:lstStyle/>
          <a:p>
            <a:endParaRPr lang="en-SG"/>
          </a:p>
        </p:txBody>
      </p:sp>
      <p:sp>
        <p:nvSpPr>
          <p:cNvPr id="4" name="Slide Number Placeholder 3"/>
          <p:cNvSpPr>
            <a:spLocks noGrp="1"/>
          </p:cNvSpPr>
          <p:nvPr>
            <p:ph type="sldNum" sz="quarter" idx="4294967295"/>
          </p:nvPr>
        </p:nvSpPr>
        <p:spPr>
          <a:xfrm>
            <a:off x="8905875" y="6588125"/>
            <a:ext cx="238125" cy="215900"/>
          </a:xfrm>
        </p:spPr>
        <p:txBody>
          <a:bodyPr/>
          <a:lstStyle/>
          <a:p>
            <a:pPr>
              <a:defRPr/>
            </a:pPr>
            <a:fld id="{37115E87-BDAB-4D00-98AF-556D620B9900}" type="slidenum">
              <a:rPr lang="en-GB" smtClean="0"/>
              <a:pPr>
                <a:defRPr/>
              </a:pPr>
              <a:t>28</a:t>
            </a:fld>
            <a:endParaRPr lang="en-GB"/>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13"/>
</p:tagLst>
</file>

<file path=ppt/theme/theme1.xml><?xml version="1.0" encoding="utf-8"?>
<a:theme xmlns:a="http://schemas.openxmlformats.org/drawingml/2006/main" name="blank">
  <a:themeElements>
    <a:clrScheme name="Merck EMD 2010">
      <a:dk1>
        <a:srgbClr val="000000"/>
      </a:dk1>
      <a:lt1>
        <a:srgbClr val="FFFFFF"/>
      </a:lt1>
      <a:dk2>
        <a:srgbClr val="0033AB"/>
      </a:dk2>
      <a:lt2>
        <a:srgbClr val="D5EDFA"/>
      </a:lt2>
      <a:accent1>
        <a:srgbClr val="0033AB"/>
      </a:accent1>
      <a:accent2>
        <a:srgbClr val="CF142B"/>
      </a:accent2>
      <a:accent3>
        <a:srgbClr val="F7B512"/>
      </a:accent3>
      <a:accent4>
        <a:srgbClr val="42C1FA"/>
      </a:accent4>
      <a:accent5>
        <a:srgbClr val="AAC900"/>
      </a:accent5>
      <a:accent6>
        <a:srgbClr val="999999"/>
      </a:accent6>
      <a:hlink>
        <a:srgbClr val="4D6234"/>
      </a:hlink>
      <a:folHlink>
        <a:srgbClr val="7F295A"/>
      </a:folHlink>
    </a:clrScheme>
    <a:fontScheme name="MERCK 2010">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chemeClr val="bg1">
            <a:lumMod val="95000"/>
          </a:schemeClr>
        </a:solidFill>
      </a:spPr>
      <a:bodyPr wrap="none" rtlCol="0">
        <a:spAutoFit/>
      </a:bodyPr>
      <a:lstStyle>
        <a:defPPr algn="ctr">
          <a:defRPr sz="1200" b="1" dirty="0" smtClean="0"/>
        </a:defPPr>
      </a:lstStyle>
    </a:txDef>
  </a:objectDefaults>
  <a:extraClrSchemeLst>
    <a:extraClrScheme>
      <a:clrScheme name="Merck Serono 1">
        <a:dk1>
          <a:srgbClr val="000000"/>
        </a:dk1>
        <a:lt1>
          <a:srgbClr val="FFFFFF"/>
        </a:lt1>
        <a:dk2>
          <a:srgbClr val="0033AB"/>
        </a:dk2>
        <a:lt2>
          <a:srgbClr val="D5EDFA"/>
        </a:lt2>
        <a:accent1>
          <a:srgbClr val="0033AB"/>
        </a:accent1>
        <a:accent2>
          <a:srgbClr val="CF142B"/>
        </a:accent2>
        <a:accent3>
          <a:srgbClr val="FFFFFF"/>
        </a:accent3>
        <a:accent4>
          <a:srgbClr val="000000"/>
        </a:accent4>
        <a:accent5>
          <a:srgbClr val="AAADD2"/>
        </a:accent5>
        <a:accent6>
          <a:srgbClr val="BB1126"/>
        </a:accent6>
        <a:hlink>
          <a:srgbClr val="F7B512"/>
        </a:hlink>
        <a:folHlink>
          <a:srgbClr val="42C1F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3891</TotalTime>
  <Words>1789</Words>
  <Application>Microsoft Office PowerPoint</Application>
  <PresentationFormat>On-screen Show (4:3)</PresentationFormat>
  <Paragraphs>257</Paragraphs>
  <Slides>28</Slides>
  <Notes>27</Notes>
  <HiddenSlides>1</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7" baseType="lpstr">
      <vt:lpstr>ＭＳ Ｐゴシック</vt:lpstr>
      <vt:lpstr>Arial</vt:lpstr>
      <vt:lpstr>Calibri</vt:lpstr>
      <vt:lpstr>Symbol</vt:lpstr>
      <vt:lpstr>Tahoma</vt:lpstr>
      <vt:lpstr>Times New Roman</vt:lpstr>
      <vt:lpstr>Wingdings</vt:lpstr>
      <vt:lpstr>blank</vt:lpstr>
      <vt:lpstr>Equation</vt:lpstr>
      <vt:lpstr>Best practices for high concentration Ultrafiltration Applications </vt:lpstr>
      <vt:lpstr>Overview</vt:lpstr>
      <vt:lpstr>High Concentration Drivers for Biologics</vt:lpstr>
      <vt:lpstr>High Concentration Drivers for Biologics</vt:lpstr>
      <vt:lpstr>High Concentration Drivers for Biologics</vt:lpstr>
      <vt:lpstr>High Concentration Drivers for Biologics</vt:lpstr>
      <vt:lpstr>Challenges with High Concentration of Proteins</vt:lpstr>
      <vt:lpstr>Challenges with High Concentration of Proteins</vt:lpstr>
      <vt:lpstr>Viscosity Effects</vt:lpstr>
      <vt:lpstr>Viscosity Effects</vt:lpstr>
      <vt:lpstr>Viscosity Effects – TFF Processing</vt:lpstr>
      <vt:lpstr>Viscosity Effects – TFF Processing</vt:lpstr>
      <vt:lpstr>Viscosity Effects – TFF Processing</vt:lpstr>
      <vt:lpstr>Viscosity Effects – TFF Processing</vt:lpstr>
      <vt:lpstr>Osmotic Pressure Effects – TFF Processing</vt:lpstr>
      <vt:lpstr>How do high viscosity &amp; osmotic pressure affect TFF processing?</vt:lpstr>
      <vt:lpstr>Example – Permeate flux vs Concentration for Tight and Open screens</vt:lpstr>
      <vt:lpstr>Inference</vt:lpstr>
      <vt:lpstr>High Viscosity Screen/Cassette Development</vt:lpstr>
      <vt:lpstr>Viscosity Target – Estimation</vt:lpstr>
      <vt:lpstr>Viscosity Target – Estimation</vt:lpstr>
      <vt:lpstr>Viscosity Target – Estimation</vt:lpstr>
      <vt:lpstr>Other Viscosity Reduction Techniques</vt:lpstr>
      <vt:lpstr>High Viscosity (Protein Conc) TFF Cassette</vt:lpstr>
      <vt:lpstr>The HV TFF Cassette – “Preview”</vt:lpstr>
      <vt:lpstr>The HV TFF Cassette – “Preview”</vt:lpstr>
      <vt:lpstr>HV Cassette – Performance Summary</vt:lpstr>
      <vt:lpstr>Thank You!</vt:lpstr>
    </vt:vector>
  </TitlesOfParts>
  <Company>Merck KGaA, Darmstadt, Germany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PowerPoint Template</dc:subject>
  <dc:creator>M171928</dc:creator>
  <cp:lastModifiedBy>subhasis banerjee</cp:lastModifiedBy>
  <cp:revision>348</cp:revision>
  <dcterms:created xsi:type="dcterms:W3CDTF">2013-09-17T11:10:45Z</dcterms:created>
  <dcterms:modified xsi:type="dcterms:W3CDTF">2014-10-28T01:57:43Z</dcterms:modified>
</cp:coreProperties>
</file>