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298" r:id="rId3"/>
    <p:sldId id="257" r:id="rId4"/>
    <p:sldId id="260" r:id="rId5"/>
    <p:sldId id="258" r:id="rId6"/>
    <p:sldId id="263" r:id="rId7"/>
    <p:sldId id="267" r:id="rId8"/>
    <p:sldId id="270" r:id="rId9"/>
    <p:sldId id="317" r:id="rId10"/>
    <p:sldId id="301" r:id="rId11"/>
    <p:sldId id="299" r:id="rId12"/>
    <p:sldId id="271" r:id="rId13"/>
    <p:sldId id="268" r:id="rId14"/>
    <p:sldId id="292" r:id="rId15"/>
    <p:sldId id="303" r:id="rId16"/>
    <p:sldId id="305" r:id="rId17"/>
    <p:sldId id="296" r:id="rId18"/>
    <p:sldId id="306" r:id="rId19"/>
    <p:sldId id="262" r:id="rId20"/>
    <p:sldId id="288" r:id="rId21"/>
    <p:sldId id="289" r:id="rId22"/>
    <p:sldId id="318" r:id="rId23"/>
    <p:sldId id="269" r:id="rId24"/>
    <p:sldId id="264" r:id="rId25"/>
    <p:sldId id="284" r:id="rId26"/>
    <p:sldId id="307" r:id="rId27"/>
    <p:sldId id="279" r:id="rId28"/>
    <p:sldId id="277" r:id="rId29"/>
    <p:sldId id="311" r:id="rId30"/>
    <p:sldId id="275" r:id="rId31"/>
    <p:sldId id="272" r:id="rId32"/>
    <p:sldId id="309" r:id="rId33"/>
    <p:sldId id="310" r:id="rId34"/>
    <p:sldId id="315" r:id="rId35"/>
    <p:sldId id="316" r:id="rId36"/>
    <p:sldId id="266" r:id="rId37"/>
    <p:sldId id="313" r:id="rId38"/>
    <p:sldId id="312" r:id="rId39"/>
    <p:sldId id="314" r:id="rId40"/>
    <p:sldId id="319" r:id="rId41"/>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n Pratt" initials="SP" lastIdx="1" clrIdx="0">
    <p:extLst>
      <p:ext uri="{19B8F6BF-5375-455C-9EA6-DF929625EA0E}">
        <p15:presenceInfo xmlns:p15="http://schemas.microsoft.com/office/powerpoint/2012/main" userId="S-1-5-21-568566834-4115109876-633517327-87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0898" autoAdjust="0"/>
  </p:normalViewPr>
  <p:slideViewPr>
    <p:cSldViewPr snapToGrid="0">
      <p:cViewPr varScale="1">
        <p:scale>
          <a:sx n="54" d="100"/>
          <a:sy n="54" d="100"/>
        </p:scale>
        <p:origin x="104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737A86-B4D2-418B-91E9-0CBC1783BAAD}" type="doc">
      <dgm:prSet loTypeId="urn:microsoft.com/office/officeart/2005/8/layout/funnel1" loCatId="relationship" qsTypeId="urn:microsoft.com/office/officeart/2005/8/quickstyle/simple1" qsCatId="simple" csTypeId="urn:microsoft.com/office/officeart/2005/8/colors/colorful2" csCatId="colorful" phldr="1"/>
      <dgm:spPr/>
      <dgm:t>
        <a:bodyPr/>
        <a:lstStyle/>
        <a:p>
          <a:endParaRPr lang="en-AU"/>
        </a:p>
      </dgm:t>
    </dgm:pt>
    <dgm:pt modelId="{AE0BC9E5-F26A-493C-80DC-A4C10D85CFC8}">
      <dgm:prSet phldrT="[Text]" custT="1"/>
      <dgm:spPr/>
      <dgm:t>
        <a:bodyPr/>
        <a:lstStyle/>
        <a:p>
          <a:r>
            <a:rPr lang="en-AU" sz="1800" dirty="0" smtClean="0"/>
            <a:t>PHA-PHA</a:t>
          </a:r>
        </a:p>
        <a:p>
          <a:r>
            <a:rPr lang="en-AU" sz="1800" dirty="0" smtClean="0"/>
            <a:t>Blends</a:t>
          </a:r>
        </a:p>
      </dgm:t>
    </dgm:pt>
    <dgm:pt modelId="{5A8BCC26-5294-4042-B593-0C7A509EFA2D}" type="sibTrans" cxnId="{99623BDC-DEC3-4048-BA2E-2E0FE737154F}">
      <dgm:prSet/>
      <dgm:spPr/>
      <dgm:t>
        <a:bodyPr/>
        <a:lstStyle/>
        <a:p>
          <a:endParaRPr lang="en-AU"/>
        </a:p>
      </dgm:t>
    </dgm:pt>
    <dgm:pt modelId="{F2FBB9BA-98A3-40C4-A4CA-CE3F077FEB32}" type="parTrans" cxnId="{99623BDC-DEC3-4048-BA2E-2E0FE737154F}">
      <dgm:prSet/>
      <dgm:spPr/>
      <dgm:t>
        <a:bodyPr/>
        <a:lstStyle/>
        <a:p>
          <a:endParaRPr lang="en-AU"/>
        </a:p>
      </dgm:t>
    </dgm:pt>
    <dgm:pt modelId="{DFEBE834-AB6A-4D8B-9C60-1CF1F17B8037}">
      <dgm:prSet phldrT="[Text]" custT="1"/>
      <dgm:spPr/>
      <dgm:t>
        <a:bodyPr/>
        <a:lstStyle/>
        <a:p>
          <a:r>
            <a:rPr lang="en-AU" sz="2000" dirty="0" smtClean="0"/>
            <a:t>Micro-structure</a:t>
          </a:r>
        </a:p>
      </dgm:t>
    </dgm:pt>
    <dgm:pt modelId="{7118A717-AA12-4265-8D8B-CD9CDF4BC827}" type="parTrans" cxnId="{9546DA15-9333-4855-8F5C-60D2215EFD7F}">
      <dgm:prSet/>
      <dgm:spPr/>
      <dgm:t>
        <a:bodyPr/>
        <a:lstStyle/>
        <a:p>
          <a:endParaRPr lang="en-AU"/>
        </a:p>
      </dgm:t>
    </dgm:pt>
    <dgm:pt modelId="{D55771CA-9F99-411E-ABC2-31D3139E19D7}" type="sibTrans" cxnId="{9546DA15-9333-4855-8F5C-60D2215EFD7F}">
      <dgm:prSet/>
      <dgm:spPr/>
      <dgm:t>
        <a:bodyPr/>
        <a:lstStyle/>
        <a:p>
          <a:endParaRPr lang="en-AU"/>
        </a:p>
      </dgm:t>
    </dgm:pt>
    <dgm:pt modelId="{89CADBCE-D9A6-4BF5-8E37-4A790EDE04CE}">
      <dgm:prSet phldrT="[Text]" custT="1"/>
      <dgm:spPr/>
      <dgm:t>
        <a:bodyPr/>
        <a:lstStyle/>
        <a:p>
          <a:r>
            <a:rPr lang="en-AU" sz="4000" dirty="0" smtClean="0"/>
            <a:t>Properties</a:t>
          </a:r>
        </a:p>
      </dgm:t>
    </dgm:pt>
    <dgm:pt modelId="{EDF8FFC1-7C51-4C78-A925-B469AF75E5F5}" type="parTrans" cxnId="{010B5259-8E86-433A-8630-2DF70086F189}">
      <dgm:prSet/>
      <dgm:spPr/>
      <dgm:t>
        <a:bodyPr/>
        <a:lstStyle/>
        <a:p>
          <a:endParaRPr lang="en-AU"/>
        </a:p>
      </dgm:t>
    </dgm:pt>
    <dgm:pt modelId="{F738FBAC-6054-4C4D-BF71-B382BFA682E3}" type="sibTrans" cxnId="{010B5259-8E86-433A-8630-2DF70086F189}">
      <dgm:prSet/>
      <dgm:spPr/>
      <dgm:t>
        <a:bodyPr/>
        <a:lstStyle/>
        <a:p>
          <a:endParaRPr lang="en-AU"/>
        </a:p>
      </dgm:t>
    </dgm:pt>
    <dgm:pt modelId="{4B6383D2-2D79-4BEA-99E3-11387F541B04}">
      <dgm:prSet phldrT="[Text]" custT="1"/>
      <dgm:spPr/>
      <dgm:t>
        <a:bodyPr/>
        <a:lstStyle/>
        <a:p>
          <a:r>
            <a:rPr lang="en-AU" sz="1800" dirty="0" smtClean="0"/>
            <a:t>Crystallinity</a:t>
          </a:r>
        </a:p>
      </dgm:t>
    </dgm:pt>
    <dgm:pt modelId="{42FEB789-CB3C-489A-A216-A75774EC80D6}" type="sibTrans" cxnId="{EFBDF649-240C-4B48-A3ED-8AE817E52B73}">
      <dgm:prSet/>
      <dgm:spPr/>
      <dgm:t>
        <a:bodyPr/>
        <a:lstStyle/>
        <a:p>
          <a:endParaRPr lang="en-AU"/>
        </a:p>
      </dgm:t>
    </dgm:pt>
    <dgm:pt modelId="{CB5CAA97-3BFA-4EC6-AEF1-0DCAF83C4D58}" type="parTrans" cxnId="{EFBDF649-240C-4B48-A3ED-8AE817E52B73}">
      <dgm:prSet/>
      <dgm:spPr/>
      <dgm:t>
        <a:bodyPr/>
        <a:lstStyle/>
        <a:p>
          <a:endParaRPr lang="en-AU"/>
        </a:p>
      </dgm:t>
    </dgm:pt>
    <dgm:pt modelId="{0D5E2BF0-2C0D-47CA-91B9-035E5E572FB0}" type="pres">
      <dgm:prSet presAssocID="{41737A86-B4D2-418B-91E9-0CBC1783BAAD}" presName="Name0" presStyleCnt="0">
        <dgm:presLayoutVars>
          <dgm:chMax val="4"/>
          <dgm:resizeHandles val="exact"/>
        </dgm:presLayoutVars>
      </dgm:prSet>
      <dgm:spPr/>
      <dgm:t>
        <a:bodyPr/>
        <a:lstStyle/>
        <a:p>
          <a:endParaRPr lang="en-AU"/>
        </a:p>
      </dgm:t>
    </dgm:pt>
    <dgm:pt modelId="{66431702-E087-48AD-919F-B2E4E3230506}" type="pres">
      <dgm:prSet presAssocID="{41737A86-B4D2-418B-91E9-0CBC1783BAAD}" presName="ellipse" presStyleLbl="trBgShp" presStyleIdx="0" presStyleCnt="1" custLinFactNeighborX="-5415" custLinFactNeighborY="18875"/>
      <dgm:spPr/>
    </dgm:pt>
    <dgm:pt modelId="{818F84BB-C0A1-4157-B6F1-23AC4C210180}" type="pres">
      <dgm:prSet presAssocID="{41737A86-B4D2-418B-91E9-0CBC1783BAAD}" presName="arrow1" presStyleLbl="fgShp" presStyleIdx="0" presStyleCnt="1"/>
      <dgm:spPr/>
    </dgm:pt>
    <dgm:pt modelId="{8CBE2F9F-BFBC-492D-8A1A-4CD2D51E7D77}" type="pres">
      <dgm:prSet presAssocID="{41737A86-B4D2-418B-91E9-0CBC1783BAAD}" presName="rectangle" presStyleLbl="revTx" presStyleIdx="0" presStyleCnt="1">
        <dgm:presLayoutVars>
          <dgm:bulletEnabled val="1"/>
        </dgm:presLayoutVars>
      </dgm:prSet>
      <dgm:spPr/>
      <dgm:t>
        <a:bodyPr/>
        <a:lstStyle/>
        <a:p>
          <a:endParaRPr lang="en-AU"/>
        </a:p>
      </dgm:t>
    </dgm:pt>
    <dgm:pt modelId="{96461596-2AAF-4000-B8C3-05C6BED677A5}" type="pres">
      <dgm:prSet presAssocID="{4B6383D2-2D79-4BEA-99E3-11387F541B04}" presName="item1" presStyleLbl="node1" presStyleIdx="0" presStyleCnt="3" custScaleX="153072" custLinFactNeighborX="-3268" custLinFactNeighborY="-1634">
        <dgm:presLayoutVars>
          <dgm:bulletEnabled val="1"/>
        </dgm:presLayoutVars>
      </dgm:prSet>
      <dgm:spPr/>
      <dgm:t>
        <a:bodyPr/>
        <a:lstStyle/>
        <a:p>
          <a:endParaRPr lang="en-AU"/>
        </a:p>
      </dgm:t>
    </dgm:pt>
    <dgm:pt modelId="{26F78631-727D-4CFF-937C-B07D5F0843BF}" type="pres">
      <dgm:prSet presAssocID="{DFEBE834-AB6A-4D8B-9C60-1CF1F17B8037}" presName="item2" presStyleLbl="node1" presStyleIdx="1" presStyleCnt="3" custScaleX="153072" custLinFactNeighborX="-3268" custLinFactNeighborY="-1634">
        <dgm:presLayoutVars>
          <dgm:bulletEnabled val="1"/>
        </dgm:presLayoutVars>
      </dgm:prSet>
      <dgm:spPr/>
      <dgm:t>
        <a:bodyPr/>
        <a:lstStyle/>
        <a:p>
          <a:endParaRPr lang="en-AU"/>
        </a:p>
      </dgm:t>
    </dgm:pt>
    <dgm:pt modelId="{4AB31402-DB5D-4491-846E-398A90B070FB}" type="pres">
      <dgm:prSet presAssocID="{89CADBCE-D9A6-4BF5-8E37-4A790EDE04CE}" presName="item3" presStyleLbl="node1" presStyleIdx="2" presStyleCnt="3" custScaleX="153072" custScaleY="81498" custLinFactNeighborX="13072" custLinFactNeighborY="1634">
        <dgm:presLayoutVars>
          <dgm:bulletEnabled val="1"/>
        </dgm:presLayoutVars>
      </dgm:prSet>
      <dgm:spPr/>
      <dgm:t>
        <a:bodyPr/>
        <a:lstStyle/>
        <a:p>
          <a:endParaRPr lang="en-AU"/>
        </a:p>
      </dgm:t>
    </dgm:pt>
    <dgm:pt modelId="{8288F119-036F-4634-BAC7-AB2900C9C8C4}" type="pres">
      <dgm:prSet presAssocID="{41737A86-B4D2-418B-91E9-0CBC1783BAAD}" presName="funnel" presStyleLbl="trAlignAcc1" presStyleIdx="0" presStyleCnt="1" custScaleX="137080" custScaleY="99886" custLinFactNeighborX="1050" custLinFactNeighborY="3577"/>
      <dgm:spPr/>
      <dgm:t>
        <a:bodyPr/>
        <a:lstStyle/>
        <a:p>
          <a:endParaRPr lang="en-AU"/>
        </a:p>
      </dgm:t>
    </dgm:pt>
  </dgm:ptLst>
  <dgm:cxnLst>
    <dgm:cxn modelId="{99623BDC-DEC3-4048-BA2E-2E0FE737154F}" srcId="{41737A86-B4D2-418B-91E9-0CBC1783BAAD}" destId="{AE0BC9E5-F26A-493C-80DC-A4C10D85CFC8}" srcOrd="0" destOrd="0" parTransId="{F2FBB9BA-98A3-40C4-A4CA-CE3F077FEB32}" sibTransId="{5A8BCC26-5294-4042-B593-0C7A509EFA2D}"/>
    <dgm:cxn modelId="{010B5259-8E86-433A-8630-2DF70086F189}" srcId="{41737A86-B4D2-418B-91E9-0CBC1783BAAD}" destId="{89CADBCE-D9A6-4BF5-8E37-4A790EDE04CE}" srcOrd="3" destOrd="0" parTransId="{EDF8FFC1-7C51-4C78-A925-B469AF75E5F5}" sibTransId="{F738FBAC-6054-4C4D-BF71-B382BFA682E3}"/>
    <dgm:cxn modelId="{9546DA15-9333-4855-8F5C-60D2215EFD7F}" srcId="{41737A86-B4D2-418B-91E9-0CBC1783BAAD}" destId="{DFEBE834-AB6A-4D8B-9C60-1CF1F17B8037}" srcOrd="2" destOrd="0" parTransId="{7118A717-AA12-4265-8D8B-CD9CDF4BC827}" sibTransId="{D55771CA-9F99-411E-ABC2-31D3139E19D7}"/>
    <dgm:cxn modelId="{32E4BEB0-1A01-4D16-876F-8F62BBB825F4}" type="presOf" srcId="{4B6383D2-2D79-4BEA-99E3-11387F541B04}" destId="{26F78631-727D-4CFF-937C-B07D5F0843BF}" srcOrd="0" destOrd="0" presId="urn:microsoft.com/office/officeart/2005/8/layout/funnel1"/>
    <dgm:cxn modelId="{95F55BBF-184C-4643-AF9B-CE82B0667CF0}" type="presOf" srcId="{AE0BC9E5-F26A-493C-80DC-A4C10D85CFC8}" destId="{4AB31402-DB5D-4491-846E-398A90B070FB}" srcOrd="0" destOrd="0" presId="urn:microsoft.com/office/officeart/2005/8/layout/funnel1"/>
    <dgm:cxn modelId="{EFBDF649-240C-4B48-A3ED-8AE817E52B73}" srcId="{41737A86-B4D2-418B-91E9-0CBC1783BAAD}" destId="{4B6383D2-2D79-4BEA-99E3-11387F541B04}" srcOrd="1" destOrd="0" parTransId="{CB5CAA97-3BFA-4EC6-AEF1-0DCAF83C4D58}" sibTransId="{42FEB789-CB3C-489A-A216-A75774EC80D6}"/>
    <dgm:cxn modelId="{20076D22-7666-4486-904A-34E341BA387D}" type="presOf" srcId="{DFEBE834-AB6A-4D8B-9C60-1CF1F17B8037}" destId="{96461596-2AAF-4000-B8C3-05C6BED677A5}" srcOrd="0" destOrd="0" presId="urn:microsoft.com/office/officeart/2005/8/layout/funnel1"/>
    <dgm:cxn modelId="{B674B9EA-46F1-430E-843E-3750FEBD20B5}" type="presOf" srcId="{41737A86-B4D2-418B-91E9-0CBC1783BAAD}" destId="{0D5E2BF0-2C0D-47CA-91B9-035E5E572FB0}" srcOrd="0" destOrd="0" presId="urn:microsoft.com/office/officeart/2005/8/layout/funnel1"/>
    <dgm:cxn modelId="{2150FCE8-25F1-43DC-BB23-62B1E66BB566}" type="presOf" srcId="{89CADBCE-D9A6-4BF5-8E37-4A790EDE04CE}" destId="{8CBE2F9F-BFBC-492D-8A1A-4CD2D51E7D77}" srcOrd="0" destOrd="0" presId="urn:microsoft.com/office/officeart/2005/8/layout/funnel1"/>
    <dgm:cxn modelId="{5F0FD3FB-324B-4D07-8060-45D58A3854DD}" type="presParOf" srcId="{0D5E2BF0-2C0D-47CA-91B9-035E5E572FB0}" destId="{66431702-E087-48AD-919F-B2E4E3230506}" srcOrd="0" destOrd="0" presId="urn:microsoft.com/office/officeart/2005/8/layout/funnel1"/>
    <dgm:cxn modelId="{34BC93A4-7AEF-4ED7-ABAE-2E39C538233C}" type="presParOf" srcId="{0D5E2BF0-2C0D-47CA-91B9-035E5E572FB0}" destId="{818F84BB-C0A1-4157-B6F1-23AC4C210180}" srcOrd="1" destOrd="0" presId="urn:microsoft.com/office/officeart/2005/8/layout/funnel1"/>
    <dgm:cxn modelId="{CC8B1BCB-DA55-4702-909A-4BD5B05CF1B0}" type="presParOf" srcId="{0D5E2BF0-2C0D-47CA-91B9-035E5E572FB0}" destId="{8CBE2F9F-BFBC-492D-8A1A-4CD2D51E7D77}" srcOrd="2" destOrd="0" presId="urn:microsoft.com/office/officeart/2005/8/layout/funnel1"/>
    <dgm:cxn modelId="{0C781CF9-BDFC-40B4-B73D-A313030E1CD6}" type="presParOf" srcId="{0D5E2BF0-2C0D-47CA-91B9-035E5E572FB0}" destId="{96461596-2AAF-4000-B8C3-05C6BED677A5}" srcOrd="3" destOrd="0" presId="urn:microsoft.com/office/officeart/2005/8/layout/funnel1"/>
    <dgm:cxn modelId="{DB327372-375B-4521-B4A8-EF8A5010B877}" type="presParOf" srcId="{0D5E2BF0-2C0D-47CA-91B9-035E5E572FB0}" destId="{26F78631-727D-4CFF-937C-B07D5F0843BF}" srcOrd="4" destOrd="0" presId="urn:microsoft.com/office/officeart/2005/8/layout/funnel1"/>
    <dgm:cxn modelId="{1FE4D8FE-449D-437A-958D-1FACC83D9DF6}" type="presParOf" srcId="{0D5E2BF0-2C0D-47CA-91B9-035E5E572FB0}" destId="{4AB31402-DB5D-4491-846E-398A90B070FB}" srcOrd="5" destOrd="0" presId="urn:microsoft.com/office/officeart/2005/8/layout/funnel1"/>
    <dgm:cxn modelId="{3CC4264C-7625-4FE5-B1FA-B60CEA8970FD}" type="presParOf" srcId="{0D5E2BF0-2C0D-47CA-91B9-035E5E572FB0}" destId="{8288F119-036F-4634-BAC7-AB2900C9C8C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737A86-B4D2-418B-91E9-0CBC1783BAAD}" type="doc">
      <dgm:prSet loTypeId="urn:microsoft.com/office/officeart/2005/8/layout/funnel1" loCatId="relationship" qsTypeId="urn:microsoft.com/office/officeart/2005/8/quickstyle/simple1" qsCatId="simple" csTypeId="urn:microsoft.com/office/officeart/2005/8/colors/colorful2" csCatId="colorful" phldr="1"/>
      <dgm:spPr/>
      <dgm:t>
        <a:bodyPr/>
        <a:lstStyle/>
        <a:p>
          <a:endParaRPr lang="en-AU"/>
        </a:p>
      </dgm:t>
    </dgm:pt>
    <dgm:pt modelId="{AE0BC9E5-F26A-493C-80DC-A4C10D85CFC8}">
      <dgm:prSet phldrT="[Text]" custT="1"/>
      <dgm:spPr/>
      <dgm:t>
        <a:bodyPr/>
        <a:lstStyle/>
        <a:p>
          <a:r>
            <a:rPr lang="en-AU" sz="800" dirty="0" smtClean="0"/>
            <a:t>PHA-PHA</a:t>
          </a:r>
        </a:p>
        <a:p>
          <a:r>
            <a:rPr lang="en-AU" sz="800" dirty="0" smtClean="0"/>
            <a:t>Blends</a:t>
          </a:r>
        </a:p>
      </dgm:t>
    </dgm:pt>
    <dgm:pt modelId="{5A8BCC26-5294-4042-B593-0C7A509EFA2D}" type="sibTrans" cxnId="{99623BDC-DEC3-4048-BA2E-2E0FE737154F}">
      <dgm:prSet/>
      <dgm:spPr/>
      <dgm:t>
        <a:bodyPr/>
        <a:lstStyle/>
        <a:p>
          <a:endParaRPr lang="en-AU"/>
        </a:p>
      </dgm:t>
    </dgm:pt>
    <dgm:pt modelId="{F2FBB9BA-98A3-40C4-A4CA-CE3F077FEB32}" type="parTrans" cxnId="{99623BDC-DEC3-4048-BA2E-2E0FE737154F}">
      <dgm:prSet/>
      <dgm:spPr/>
      <dgm:t>
        <a:bodyPr/>
        <a:lstStyle/>
        <a:p>
          <a:endParaRPr lang="en-AU"/>
        </a:p>
      </dgm:t>
    </dgm:pt>
    <dgm:pt modelId="{DFEBE834-AB6A-4D8B-9C60-1CF1F17B8037}">
      <dgm:prSet phldrT="[Text]" custT="1"/>
      <dgm:spPr/>
      <dgm:t>
        <a:bodyPr/>
        <a:lstStyle/>
        <a:p>
          <a:r>
            <a:rPr lang="en-AU" sz="800" dirty="0" smtClean="0"/>
            <a:t>Micro-structure</a:t>
          </a:r>
        </a:p>
      </dgm:t>
    </dgm:pt>
    <dgm:pt modelId="{7118A717-AA12-4265-8D8B-CD9CDF4BC827}" type="parTrans" cxnId="{9546DA15-9333-4855-8F5C-60D2215EFD7F}">
      <dgm:prSet/>
      <dgm:spPr/>
      <dgm:t>
        <a:bodyPr/>
        <a:lstStyle/>
        <a:p>
          <a:endParaRPr lang="en-AU"/>
        </a:p>
      </dgm:t>
    </dgm:pt>
    <dgm:pt modelId="{D55771CA-9F99-411E-ABC2-31D3139E19D7}" type="sibTrans" cxnId="{9546DA15-9333-4855-8F5C-60D2215EFD7F}">
      <dgm:prSet/>
      <dgm:spPr/>
      <dgm:t>
        <a:bodyPr/>
        <a:lstStyle/>
        <a:p>
          <a:endParaRPr lang="en-AU"/>
        </a:p>
      </dgm:t>
    </dgm:pt>
    <dgm:pt modelId="{89CADBCE-D9A6-4BF5-8E37-4A790EDE04CE}">
      <dgm:prSet phldrT="[Text]" custT="1"/>
      <dgm:spPr/>
      <dgm:t>
        <a:bodyPr/>
        <a:lstStyle/>
        <a:p>
          <a:r>
            <a:rPr lang="en-AU" sz="1000" dirty="0" smtClean="0"/>
            <a:t>Properties</a:t>
          </a:r>
        </a:p>
      </dgm:t>
    </dgm:pt>
    <dgm:pt modelId="{EDF8FFC1-7C51-4C78-A925-B469AF75E5F5}" type="parTrans" cxnId="{010B5259-8E86-433A-8630-2DF70086F189}">
      <dgm:prSet/>
      <dgm:spPr/>
      <dgm:t>
        <a:bodyPr/>
        <a:lstStyle/>
        <a:p>
          <a:endParaRPr lang="en-AU"/>
        </a:p>
      </dgm:t>
    </dgm:pt>
    <dgm:pt modelId="{F738FBAC-6054-4C4D-BF71-B382BFA682E3}" type="sibTrans" cxnId="{010B5259-8E86-433A-8630-2DF70086F189}">
      <dgm:prSet/>
      <dgm:spPr/>
      <dgm:t>
        <a:bodyPr/>
        <a:lstStyle/>
        <a:p>
          <a:endParaRPr lang="en-AU"/>
        </a:p>
      </dgm:t>
    </dgm:pt>
    <dgm:pt modelId="{4B6383D2-2D79-4BEA-99E3-11387F541B04}">
      <dgm:prSet phldrT="[Text]" custT="1"/>
      <dgm:spPr/>
      <dgm:t>
        <a:bodyPr/>
        <a:lstStyle/>
        <a:p>
          <a:r>
            <a:rPr lang="en-AU" sz="800" dirty="0" smtClean="0"/>
            <a:t>Crystallinity</a:t>
          </a:r>
        </a:p>
      </dgm:t>
    </dgm:pt>
    <dgm:pt modelId="{42FEB789-CB3C-489A-A216-A75774EC80D6}" type="sibTrans" cxnId="{EFBDF649-240C-4B48-A3ED-8AE817E52B73}">
      <dgm:prSet/>
      <dgm:spPr/>
      <dgm:t>
        <a:bodyPr/>
        <a:lstStyle/>
        <a:p>
          <a:endParaRPr lang="en-AU"/>
        </a:p>
      </dgm:t>
    </dgm:pt>
    <dgm:pt modelId="{CB5CAA97-3BFA-4EC6-AEF1-0DCAF83C4D58}" type="parTrans" cxnId="{EFBDF649-240C-4B48-A3ED-8AE817E52B73}">
      <dgm:prSet/>
      <dgm:spPr/>
      <dgm:t>
        <a:bodyPr/>
        <a:lstStyle/>
        <a:p>
          <a:endParaRPr lang="en-AU"/>
        </a:p>
      </dgm:t>
    </dgm:pt>
    <dgm:pt modelId="{0D5E2BF0-2C0D-47CA-91B9-035E5E572FB0}" type="pres">
      <dgm:prSet presAssocID="{41737A86-B4D2-418B-91E9-0CBC1783BAAD}" presName="Name0" presStyleCnt="0">
        <dgm:presLayoutVars>
          <dgm:chMax val="4"/>
          <dgm:resizeHandles val="exact"/>
        </dgm:presLayoutVars>
      </dgm:prSet>
      <dgm:spPr/>
      <dgm:t>
        <a:bodyPr/>
        <a:lstStyle/>
        <a:p>
          <a:endParaRPr lang="en-AU"/>
        </a:p>
      </dgm:t>
    </dgm:pt>
    <dgm:pt modelId="{66431702-E087-48AD-919F-B2E4E3230506}" type="pres">
      <dgm:prSet presAssocID="{41737A86-B4D2-418B-91E9-0CBC1783BAAD}" presName="ellipse" presStyleLbl="trBgShp" presStyleIdx="0" presStyleCnt="1" custLinFactNeighborX="-5415" custLinFactNeighborY="18875"/>
      <dgm:spPr/>
    </dgm:pt>
    <dgm:pt modelId="{818F84BB-C0A1-4157-B6F1-23AC4C210180}" type="pres">
      <dgm:prSet presAssocID="{41737A86-B4D2-418B-91E9-0CBC1783BAAD}" presName="arrow1" presStyleLbl="fgShp" presStyleIdx="0" presStyleCnt="1"/>
      <dgm:spPr/>
    </dgm:pt>
    <dgm:pt modelId="{8CBE2F9F-BFBC-492D-8A1A-4CD2D51E7D77}" type="pres">
      <dgm:prSet presAssocID="{41737A86-B4D2-418B-91E9-0CBC1783BAAD}" presName="rectangle" presStyleLbl="revTx" presStyleIdx="0" presStyleCnt="1">
        <dgm:presLayoutVars>
          <dgm:bulletEnabled val="1"/>
        </dgm:presLayoutVars>
      </dgm:prSet>
      <dgm:spPr/>
      <dgm:t>
        <a:bodyPr/>
        <a:lstStyle/>
        <a:p>
          <a:endParaRPr lang="en-AU"/>
        </a:p>
      </dgm:t>
    </dgm:pt>
    <dgm:pt modelId="{96461596-2AAF-4000-B8C3-05C6BED677A5}" type="pres">
      <dgm:prSet presAssocID="{4B6383D2-2D79-4BEA-99E3-11387F541B04}" presName="item1" presStyleLbl="node1" presStyleIdx="0" presStyleCnt="3" custScaleX="153072" custLinFactNeighborX="-3268" custLinFactNeighborY="-1634">
        <dgm:presLayoutVars>
          <dgm:bulletEnabled val="1"/>
        </dgm:presLayoutVars>
      </dgm:prSet>
      <dgm:spPr/>
      <dgm:t>
        <a:bodyPr/>
        <a:lstStyle/>
        <a:p>
          <a:endParaRPr lang="en-AU"/>
        </a:p>
      </dgm:t>
    </dgm:pt>
    <dgm:pt modelId="{26F78631-727D-4CFF-937C-B07D5F0843BF}" type="pres">
      <dgm:prSet presAssocID="{DFEBE834-AB6A-4D8B-9C60-1CF1F17B8037}" presName="item2" presStyleLbl="node1" presStyleIdx="1" presStyleCnt="3" custScaleX="153072" custLinFactNeighborX="-3268" custLinFactNeighborY="-1634">
        <dgm:presLayoutVars>
          <dgm:bulletEnabled val="1"/>
        </dgm:presLayoutVars>
      </dgm:prSet>
      <dgm:spPr/>
      <dgm:t>
        <a:bodyPr/>
        <a:lstStyle/>
        <a:p>
          <a:endParaRPr lang="en-AU"/>
        </a:p>
      </dgm:t>
    </dgm:pt>
    <dgm:pt modelId="{4AB31402-DB5D-4491-846E-398A90B070FB}" type="pres">
      <dgm:prSet presAssocID="{89CADBCE-D9A6-4BF5-8E37-4A790EDE04CE}" presName="item3" presStyleLbl="node1" presStyleIdx="2" presStyleCnt="3" custScaleX="153072" custScaleY="81498" custLinFactNeighborX="13072" custLinFactNeighborY="1634">
        <dgm:presLayoutVars>
          <dgm:bulletEnabled val="1"/>
        </dgm:presLayoutVars>
      </dgm:prSet>
      <dgm:spPr/>
      <dgm:t>
        <a:bodyPr/>
        <a:lstStyle/>
        <a:p>
          <a:endParaRPr lang="en-AU"/>
        </a:p>
      </dgm:t>
    </dgm:pt>
    <dgm:pt modelId="{8288F119-036F-4634-BAC7-AB2900C9C8C4}" type="pres">
      <dgm:prSet presAssocID="{41737A86-B4D2-418B-91E9-0CBC1783BAAD}" presName="funnel" presStyleLbl="trAlignAcc1" presStyleIdx="0" presStyleCnt="1" custScaleX="137080" custScaleY="99886" custLinFactNeighborX="1050" custLinFactNeighborY="3577"/>
      <dgm:spPr/>
      <dgm:t>
        <a:bodyPr/>
        <a:lstStyle/>
        <a:p>
          <a:endParaRPr lang="en-AU"/>
        </a:p>
      </dgm:t>
    </dgm:pt>
  </dgm:ptLst>
  <dgm:cxnLst>
    <dgm:cxn modelId="{99623BDC-DEC3-4048-BA2E-2E0FE737154F}" srcId="{41737A86-B4D2-418B-91E9-0CBC1783BAAD}" destId="{AE0BC9E5-F26A-493C-80DC-A4C10D85CFC8}" srcOrd="0" destOrd="0" parTransId="{F2FBB9BA-98A3-40C4-A4CA-CE3F077FEB32}" sibTransId="{5A8BCC26-5294-4042-B593-0C7A509EFA2D}"/>
    <dgm:cxn modelId="{010B5259-8E86-433A-8630-2DF70086F189}" srcId="{41737A86-B4D2-418B-91E9-0CBC1783BAAD}" destId="{89CADBCE-D9A6-4BF5-8E37-4A790EDE04CE}" srcOrd="3" destOrd="0" parTransId="{EDF8FFC1-7C51-4C78-A925-B469AF75E5F5}" sibTransId="{F738FBAC-6054-4C4D-BF71-B382BFA682E3}"/>
    <dgm:cxn modelId="{9546DA15-9333-4855-8F5C-60D2215EFD7F}" srcId="{41737A86-B4D2-418B-91E9-0CBC1783BAAD}" destId="{DFEBE834-AB6A-4D8B-9C60-1CF1F17B8037}" srcOrd="2" destOrd="0" parTransId="{7118A717-AA12-4265-8D8B-CD9CDF4BC827}" sibTransId="{D55771CA-9F99-411E-ABC2-31D3139E19D7}"/>
    <dgm:cxn modelId="{EFBDF649-240C-4B48-A3ED-8AE817E52B73}" srcId="{41737A86-B4D2-418B-91E9-0CBC1783BAAD}" destId="{4B6383D2-2D79-4BEA-99E3-11387F541B04}" srcOrd="1" destOrd="0" parTransId="{CB5CAA97-3BFA-4EC6-AEF1-0DCAF83C4D58}" sibTransId="{42FEB789-CB3C-489A-A216-A75774EC80D6}"/>
    <dgm:cxn modelId="{3000EA0C-BF48-440C-98E5-3862040347BD}" type="presOf" srcId="{89CADBCE-D9A6-4BF5-8E37-4A790EDE04CE}" destId="{8CBE2F9F-BFBC-492D-8A1A-4CD2D51E7D77}" srcOrd="0" destOrd="0" presId="urn:microsoft.com/office/officeart/2005/8/layout/funnel1"/>
    <dgm:cxn modelId="{BEF43BAC-6628-4398-9CAE-3F33AA722613}" type="presOf" srcId="{DFEBE834-AB6A-4D8B-9C60-1CF1F17B8037}" destId="{96461596-2AAF-4000-B8C3-05C6BED677A5}" srcOrd="0" destOrd="0" presId="urn:microsoft.com/office/officeart/2005/8/layout/funnel1"/>
    <dgm:cxn modelId="{0959CB96-1D77-4546-855A-814C1282D2D8}" type="presOf" srcId="{41737A86-B4D2-418B-91E9-0CBC1783BAAD}" destId="{0D5E2BF0-2C0D-47CA-91B9-035E5E572FB0}" srcOrd="0" destOrd="0" presId="urn:microsoft.com/office/officeart/2005/8/layout/funnel1"/>
    <dgm:cxn modelId="{4DFCEEA6-C94A-4BEE-8F92-5C7FE1D038EC}" type="presOf" srcId="{AE0BC9E5-F26A-493C-80DC-A4C10D85CFC8}" destId="{4AB31402-DB5D-4491-846E-398A90B070FB}" srcOrd="0" destOrd="0" presId="urn:microsoft.com/office/officeart/2005/8/layout/funnel1"/>
    <dgm:cxn modelId="{289E37E3-4D82-4F6E-AC33-7B93038E096F}" type="presOf" srcId="{4B6383D2-2D79-4BEA-99E3-11387F541B04}" destId="{26F78631-727D-4CFF-937C-B07D5F0843BF}" srcOrd="0" destOrd="0" presId="urn:microsoft.com/office/officeart/2005/8/layout/funnel1"/>
    <dgm:cxn modelId="{3EB4DBC3-8B84-4824-97DC-C5B294D9DACA}" type="presParOf" srcId="{0D5E2BF0-2C0D-47CA-91B9-035E5E572FB0}" destId="{66431702-E087-48AD-919F-B2E4E3230506}" srcOrd="0" destOrd="0" presId="urn:microsoft.com/office/officeart/2005/8/layout/funnel1"/>
    <dgm:cxn modelId="{2D33CE64-CB9B-4876-B750-DED868FBB235}" type="presParOf" srcId="{0D5E2BF0-2C0D-47CA-91B9-035E5E572FB0}" destId="{818F84BB-C0A1-4157-B6F1-23AC4C210180}" srcOrd="1" destOrd="0" presId="urn:microsoft.com/office/officeart/2005/8/layout/funnel1"/>
    <dgm:cxn modelId="{C0CAADBB-024A-461B-AA66-044553536E04}" type="presParOf" srcId="{0D5E2BF0-2C0D-47CA-91B9-035E5E572FB0}" destId="{8CBE2F9F-BFBC-492D-8A1A-4CD2D51E7D77}" srcOrd="2" destOrd="0" presId="urn:microsoft.com/office/officeart/2005/8/layout/funnel1"/>
    <dgm:cxn modelId="{E83DED65-1BB6-40CC-80CF-C6B331D91169}" type="presParOf" srcId="{0D5E2BF0-2C0D-47CA-91B9-035E5E572FB0}" destId="{96461596-2AAF-4000-B8C3-05C6BED677A5}" srcOrd="3" destOrd="0" presId="urn:microsoft.com/office/officeart/2005/8/layout/funnel1"/>
    <dgm:cxn modelId="{AF64BBB9-F41C-4A70-9737-37661959F236}" type="presParOf" srcId="{0D5E2BF0-2C0D-47CA-91B9-035E5E572FB0}" destId="{26F78631-727D-4CFF-937C-B07D5F0843BF}" srcOrd="4" destOrd="0" presId="urn:microsoft.com/office/officeart/2005/8/layout/funnel1"/>
    <dgm:cxn modelId="{AA16FDBF-D09A-448C-AE02-D5B9CC3AF74D}" type="presParOf" srcId="{0D5E2BF0-2C0D-47CA-91B9-035E5E572FB0}" destId="{4AB31402-DB5D-4491-846E-398A90B070FB}" srcOrd="5" destOrd="0" presId="urn:microsoft.com/office/officeart/2005/8/layout/funnel1"/>
    <dgm:cxn modelId="{67191ED5-FE62-4024-A7F3-B2894F783B84}" type="presParOf" srcId="{0D5E2BF0-2C0D-47CA-91B9-035E5E572FB0}" destId="{8288F119-036F-4634-BAC7-AB2900C9C8C4}"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737A86-B4D2-418B-91E9-0CBC1783BAAD}" type="doc">
      <dgm:prSet loTypeId="urn:microsoft.com/office/officeart/2005/8/layout/funnel1" loCatId="relationship" qsTypeId="urn:microsoft.com/office/officeart/2005/8/quickstyle/simple1" qsCatId="simple" csTypeId="urn:microsoft.com/office/officeart/2005/8/colors/colorful2" csCatId="colorful" phldr="1"/>
      <dgm:spPr/>
      <dgm:t>
        <a:bodyPr/>
        <a:lstStyle/>
        <a:p>
          <a:endParaRPr lang="en-AU"/>
        </a:p>
      </dgm:t>
    </dgm:pt>
    <dgm:pt modelId="{AE0BC9E5-F26A-493C-80DC-A4C10D85CFC8}">
      <dgm:prSet phldrT="[Text]" custT="1"/>
      <dgm:spPr/>
      <dgm:t>
        <a:bodyPr/>
        <a:lstStyle/>
        <a:p>
          <a:r>
            <a:rPr lang="en-AU" sz="800" dirty="0" smtClean="0"/>
            <a:t>PHA-PHA</a:t>
          </a:r>
        </a:p>
        <a:p>
          <a:r>
            <a:rPr lang="en-AU" sz="800" dirty="0" smtClean="0"/>
            <a:t>Blends</a:t>
          </a:r>
        </a:p>
      </dgm:t>
    </dgm:pt>
    <dgm:pt modelId="{5A8BCC26-5294-4042-B593-0C7A509EFA2D}" type="sibTrans" cxnId="{99623BDC-DEC3-4048-BA2E-2E0FE737154F}">
      <dgm:prSet/>
      <dgm:spPr/>
      <dgm:t>
        <a:bodyPr/>
        <a:lstStyle/>
        <a:p>
          <a:endParaRPr lang="en-AU"/>
        </a:p>
      </dgm:t>
    </dgm:pt>
    <dgm:pt modelId="{F2FBB9BA-98A3-40C4-A4CA-CE3F077FEB32}" type="parTrans" cxnId="{99623BDC-DEC3-4048-BA2E-2E0FE737154F}">
      <dgm:prSet/>
      <dgm:spPr/>
      <dgm:t>
        <a:bodyPr/>
        <a:lstStyle/>
        <a:p>
          <a:endParaRPr lang="en-AU"/>
        </a:p>
      </dgm:t>
    </dgm:pt>
    <dgm:pt modelId="{DFEBE834-AB6A-4D8B-9C60-1CF1F17B8037}">
      <dgm:prSet phldrT="[Text]" custT="1"/>
      <dgm:spPr/>
      <dgm:t>
        <a:bodyPr/>
        <a:lstStyle/>
        <a:p>
          <a:r>
            <a:rPr lang="en-AU" sz="800" dirty="0" smtClean="0"/>
            <a:t>Micro-structure</a:t>
          </a:r>
        </a:p>
      </dgm:t>
    </dgm:pt>
    <dgm:pt modelId="{7118A717-AA12-4265-8D8B-CD9CDF4BC827}" type="parTrans" cxnId="{9546DA15-9333-4855-8F5C-60D2215EFD7F}">
      <dgm:prSet/>
      <dgm:spPr/>
      <dgm:t>
        <a:bodyPr/>
        <a:lstStyle/>
        <a:p>
          <a:endParaRPr lang="en-AU"/>
        </a:p>
      </dgm:t>
    </dgm:pt>
    <dgm:pt modelId="{D55771CA-9F99-411E-ABC2-31D3139E19D7}" type="sibTrans" cxnId="{9546DA15-9333-4855-8F5C-60D2215EFD7F}">
      <dgm:prSet/>
      <dgm:spPr/>
      <dgm:t>
        <a:bodyPr/>
        <a:lstStyle/>
        <a:p>
          <a:endParaRPr lang="en-AU"/>
        </a:p>
      </dgm:t>
    </dgm:pt>
    <dgm:pt modelId="{89CADBCE-D9A6-4BF5-8E37-4A790EDE04CE}">
      <dgm:prSet phldrT="[Text]" custT="1"/>
      <dgm:spPr/>
      <dgm:t>
        <a:bodyPr/>
        <a:lstStyle/>
        <a:p>
          <a:r>
            <a:rPr lang="en-AU" sz="1000" dirty="0" smtClean="0"/>
            <a:t>Properties</a:t>
          </a:r>
        </a:p>
      </dgm:t>
    </dgm:pt>
    <dgm:pt modelId="{EDF8FFC1-7C51-4C78-A925-B469AF75E5F5}" type="parTrans" cxnId="{010B5259-8E86-433A-8630-2DF70086F189}">
      <dgm:prSet/>
      <dgm:spPr/>
      <dgm:t>
        <a:bodyPr/>
        <a:lstStyle/>
        <a:p>
          <a:endParaRPr lang="en-AU"/>
        </a:p>
      </dgm:t>
    </dgm:pt>
    <dgm:pt modelId="{F738FBAC-6054-4C4D-BF71-B382BFA682E3}" type="sibTrans" cxnId="{010B5259-8E86-433A-8630-2DF70086F189}">
      <dgm:prSet/>
      <dgm:spPr/>
      <dgm:t>
        <a:bodyPr/>
        <a:lstStyle/>
        <a:p>
          <a:endParaRPr lang="en-AU"/>
        </a:p>
      </dgm:t>
    </dgm:pt>
    <dgm:pt modelId="{4B6383D2-2D79-4BEA-99E3-11387F541B04}">
      <dgm:prSet phldrT="[Text]" custT="1"/>
      <dgm:spPr/>
      <dgm:t>
        <a:bodyPr/>
        <a:lstStyle/>
        <a:p>
          <a:r>
            <a:rPr lang="en-AU" sz="800" dirty="0" smtClean="0"/>
            <a:t>Crystallinity</a:t>
          </a:r>
        </a:p>
      </dgm:t>
    </dgm:pt>
    <dgm:pt modelId="{42FEB789-CB3C-489A-A216-A75774EC80D6}" type="sibTrans" cxnId="{EFBDF649-240C-4B48-A3ED-8AE817E52B73}">
      <dgm:prSet/>
      <dgm:spPr/>
      <dgm:t>
        <a:bodyPr/>
        <a:lstStyle/>
        <a:p>
          <a:endParaRPr lang="en-AU"/>
        </a:p>
      </dgm:t>
    </dgm:pt>
    <dgm:pt modelId="{CB5CAA97-3BFA-4EC6-AEF1-0DCAF83C4D58}" type="parTrans" cxnId="{EFBDF649-240C-4B48-A3ED-8AE817E52B73}">
      <dgm:prSet/>
      <dgm:spPr/>
      <dgm:t>
        <a:bodyPr/>
        <a:lstStyle/>
        <a:p>
          <a:endParaRPr lang="en-AU"/>
        </a:p>
      </dgm:t>
    </dgm:pt>
    <dgm:pt modelId="{0D5E2BF0-2C0D-47CA-91B9-035E5E572FB0}" type="pres">
      <dgm:prSet presAssocID="{41737A86-B4D2-418B-91E9-0CBC1783BAAD}" presName="Name0" presStyleCnt="0">
        <dgm:presLayoutVars>
          <dgm:chMax val="4"/>
          <dgm:resizeHandles val="exact"/>
        </dgm:presLayoutVars>
      </dgm:prSet>
      <dgm:spPr/>
      <dgm:t>
        <a:bodyPr/>
        <a:lstStyle/>
        <a:p>
          <a:endParaRPr lang="en-AU"/>
        </a:p>
      </dgm:t>
    </dgm:pt>
    <dgm:pt modelId="{66431702-E087-48AD-919F-B2E4E3230506}" type="pres">
      <dgm:prSet presAssocID="{41737A86-B4D2-418B-91E9-0CBC1783BAAD}" presName="ellipse" presStyleLbl="trBgShp" presStyleIdx="0" presStyleCnt="1" custLinFactNeighborX="-5415" custLinFactNeighborY="18875"/>
      <dgm:spPr/>
    </dgm:pt>
    <dgm:pt modelId="{818F84BB-C0A1-4157-B6F1-23AC4C210180}" type="pres">
      <dgm:prSet presAssocID="{41737A86-B4D2-418B-91E9-0CBC1783BAAD}" presName="arrow1" presStyleLbl="fgShp" presStyleIdx="0" presStyleCnt="1"/>
      <dgm:spPr/>
    </dgm:pt>
    <dgm:pt modelId="{8CBE2F9F-BFBC-492D-8A1A-4CD2D51E7D77}" type="pres">
      <dgm:prSet presAssocID="{41737A86-B4D2-418B-91E9-0CBC1783BAAD}" presName="rectangle" presStyleLbl="revTx" presStyleIdx="0" presStyleCnt="1">
        <dgm:presLayoutVars>
          <dgm:bulletEnabled val="1"/>
        </dgm:presLayoutVars>
      </dgm:prSet>
      <dgm:spPr/>
      <dgm:t>
        <a:bodyPr/>
        <a:lstStyle/>
        <a:p>
          <a:endParaRPr lang="en-AU"/>
        </a:p>
      </dgm:t>
    </dgm:pt>
    <dgm:pt modelId="{96461596-2AAF-4000-B8C3-05C6BED677A5}" type="pres">
      <dgm:prSet presAssocID="{4B6383D2-2D79-4BEA-99E3-11387F541B04}" presName="item1" presStyleLbl="node1" presStyleIdx="0" presStyleCnt="3" custScaleX="153072" custLinFactNeighborX="-3268" custLinFactNeighborY="-1634">
        <dgm:presLayoutVars>
          <dgm:bulletEnabled val="1"/>
        </dgm:presLayoutVars>
      </dgm:prSet>
      <dgm:spPr/>
      <dgm:t>
        <a:bodyPr/>
        <a:lstStyle/>
        <a:p>
          <a:endParaRPr lang="en-AU"/>
        </a:p>
      </dgm:t>
    </dgm:pt>
    <dgm:pt modelId="{26F78631-727D-4CFF-937C-B07D5F0843BF}" type="pres">
      <dgm:prSet presAssocID="{DFEBE834-AB6A-4D8B-9C60-1CF1F17B8037}" presName="item2" presStyleLbl="node1" presStyleIdx="1" presStyleCnt="3" custScaleX="153072" custLinFactNeighborX="-3268" custLinFactNeighborY="-1634">
        <dgm:presLayoutVars>
          <dgm:bulletEnabled val="1"/>
        </dgm:presLayoutVars>
      </dgm:prSet>
      <dgm:spPr/>
      <dgm:t>
        <a:bodyPr/>
        <a:lstStyle/>
        <a:p>
          <a:endParaRPr lang="en-AU"/>
        </a:p>
      </dgm:t>
    </dgm:pt>
    <dgm:pt modelId="{4AB31402-DB5D-4491-846E-398A90B070FB}" type="pres">
      <dgm:prSet presAssocID="{89CADBCE-D9A6-4BF5-8E37-4A790EDE04CE}" presName="item3" presStyleLbl="node1" presStyleIdx="2" presStyleCnt="3" custScaleX="153072" custScaleY="81498" custLinFactNeighborX="13072" custLinFactNeighborY="1634">
        <dgm:presLayoutVars>
          <dgm:bulletEnabled val="1"/>
        </dgm:presLayoutVars>
      </dgm:prSet>
      <dgm:spPr/>
      <dgm:t>
        <a:bodyPr/>
        <a:lstStyle/>
        <a:p>
          <a:endParaRPr lang="en-AU"/>
        </a:p>
      </dgm:t>
    </dgm:pt>
    <dgm:pt modelId="{8288F119-036F-4634-BAC7-AB2900C9C8C4}" type="pres">
      <dgm:prSet presAssocID="{41737A86-B4D2-418B-91E9-0CBC1783BAAD}" presName="funnel" presStyleLbl="trAlignAcc1" presStyleIdx="0" presStyleCnt="1" custScaleX="137080" custScaleY="99886" custLinFactNeighborX="1050" custLinFactNeighborY="3577"/>
      <dgm:spPr/>
      <dgm:t>
        <a:bodyPr/>
        <a:lstStyle/>
        <a:p>
          <a:endParaRPr lang="en-AU"/>
        </a:p>
      </dgm:t>
    </dgm:pt>
  </dgm:ptLst>
  <dgm:cxnLst>
    <dgm:cxn modelId="{99623BDC-DEC3-4048-BA2E-2E0FE737154F}" srcId="{41737A86-B4D2-418B-91E9-0CBC1783BAAD}" destId="{AE0BC9E5-F26A-493C-80DC-A4C10D85CFC8}" srcOrd="0" destOrd="0" parTransId="{F2FBB9BA-98A3-40C4-A4CA-CE3F077FEB32}" sibTransId="{5A8BCC26-5294-4042-B593-0C7A509EFA2D}"/>
    <dgm:cxn modelId="{010B5259-8E86-433A-8630-2DF70086F189}" srcId="{41737A86-B4D2-418B-91E9-0CBC1783BAAD}" destId="{89CADBCE-D9A6-4BF5-8E37-4A790EDE04CE}" srcOrd="3" destOrd="0" parTransId="{EDF8FFC1-7C51-4C78-A925-B469AF75E5F5}" sibTransId="{F738FBAC-6054-4C4D-BF71-B382BFA682E3}"/>
    <dgm:cxn modelId="{9546DA15-9333-4855-8F5C-60D2215EFD7F}" srcId="{41737A86-B4D2-418B-91E9-0CBC1783BAAD}" destId="{DFEBE834-AB6A-4D8B-9C60-1CF1F17B8037}" srcOrd="2" destOrd="0" parTransId="{7118A717-AA12-4265-8D8B-CD9CDF4BC827}" sibTransId="{D55771CA-9F99-411E-ABC2-31D3139E19D7}"/>
    <dgm:cxn modelId="{F0754257-EB3B-4196-806E-A4AC63E076EE}" type="presOf" srcId="{89CADBCE-D9A6-4BF5-8E37-4A790EDE04CE}" destId="{8CBE2F9F-BFBC-492D-8A1A-4CD2D51E7D77}" srcOrd="0" destOrd="0" presId="urn:microsoft.com/office/officeart/2005/8/layout/funnel1"/>
    <dgm:cxn modelId="{2C4D1BC7-9B9F-4C75-A488-1382DBBD9516}" type="presOf" srcId="{4B6383D2-2D79-4BEA-99E3-11387F541B04}" destId="{26F78631-727D-4CFF-937C-B07D5F0843BF}" srcOrd="0" destOrd="0" presId="urn:microsoft.com/office/officeart/2005/8/layout/funnel1"/>
    <dgm:cxn modelId="{EFBDF649-240C-4B48-A3ED-8AE817E52B73}" srcId="{41737A86-B4D2-418B-91E9-0CBC1783BAAD}" destId="{4B6383D2-2D79-4BEA-99E3-11387F541B04}" srcOrd="1" destOrd="0" parTransId="{CB5CAA97-3BFA-4EC6-AEF1-0DCAF83C4D58}" sibTransId="{42FEB789-CB3C-489A-A216-A75774EC80D6}"/>
    <dgm:cxn modelId="{D471D18C-7F71-49DD-9C96-0863F35B123F}" type="presOf" srcId="{AE0BC9E5-F26A-493C-80DC-A4C10D85CFC8}" destId="{4AB31402-DB5D-4491-846E-398A90B070FB}" srcOrd="0" destOrd="0" presId="urn:microsoft.com/office/officeart/2005/8/layout/funnel1"/>
    <dgm:cxn modelId="{6A3A093B-A9EB-4460-8E1F-743162562BB8}" type="presOf" srcId="{41737A86-B4D2-418B-91E9-0CBC1783BAAD}" destId="{0D5E2BF0-2C0D-47CA-91B9-035E5E572FB0}" srcOrd="0" destOrd="0" presId="urn:microsoft.com/office/officeart/2005/8/layout/funnel1"/>
    <dgm:cxn modelId="{1F2240C1-286D-4321-A495-A8F0DFAADC59}" type="presOf" srcId="{DFEBE834-AB6A-4D8B-9C60-1CF1F17B8037}" destId="{96461596-2AAF-4000-B8C3-05C6BED677A5}" srcOrd="0" destOrd="0" presId="urn:microsoft.com/office/officeart/2005/8/layout/funnel1"/>
    <dgm:cxn modelId="{CC8A1197-260F-4F9D-BDDD-7C43B12A93EF}" type="presParOf" srcId="{0D5E2BF0-2C0D-47CA-91B9-035E5E572FB0}" destId="{66431702-E087-48AD-919F-B2E4E3230506}" srcOrd="0" destOrd="0" presId="urn:microsoft.com/office/officeart/2005/8/layout/funnel1"/>
    <dgm:cxn modelId="{A0C74D9E-64E7-4132-BC86-8B61B4FA270D}" type="presParOf" srcId="{0D5E2BF0-2C0D-47CA-91B9-035E5E572FB0}" destId="{818F84BB-C0A1-4157-B6F1-23AC4C210180}" srcOrd="1" destOrd="0" presId="urn:microsoft.com/office/officeart/2005/8/layout/funnel1"/>
    <dgm:cxn modelId="{76B996DC-30F5-4B61-97A6-4BD074FCC686}" type="presParOf" srcId="{0D5E2BF0-2C0D-47CA-91B9-035E5E572FB0}" destId="{8CBE2F9F-BFBC-492D-8A1A-4CD2D51E7D77}" srcOrd="2" destOrd="0" presId="urn:microsoft.com/office/officeart/2005/8/layout/funnel1"/>
    <dgm:cxn modelId="{7CF2C067-BC7E-44F6-8FC7-71C7A8C1C5E2}" type="presParOf" srcId="{0D5E2BF0-2C0D-47CA-91B9-035E5E572FB0}" destId="{96461596-2AAF-4000-B8C3-05C6BED677A5}" srcOrd="3" destOrd="0" presId="urn:microsoft.com/office/officeart/2005/8/layout/funnel1"/>
    <dgm:cxn modelId="{1D5D6D14-6CBA-446D-99E1-37D23102B509}" type="presParOf" srcId="{0D5E2BF0-2C0D-47CA-91B9-035E5E572FB0}" destId="{26F78631-727D-4CFF-937C-B07D5F0843BF}" srcOrd="4" destOrd="0" presId="urn:microsoft.com/office/officeart/2005/8/layout/funnel1"/>
    <dgm:cxn modelId="{DA6B62D9-1A1E-4B21-A7FE-8B0B52735ADF}" type="presParOf" srcId="{0D5E2BF0-2C0D-47CA-91B9-035E5E572FB0}" destId="{4AB31402-DB5D-4491-846E-398A90B070FB}" srcOrd="5" destOrd="0" presId="urn:microsoft.com/office/officeart/2005/8/layout/funnel1"/>
    <dgm:cxn modelId="{867D4199-9FB2-475C-8301-766E39B034EA}" type="presParOf" srcId="{0D5E2BF0-2C0D-47CA-91B9-035E5E572FB0}" destId="{8288F119-036F-4634-BAC7-AB2900C9C8C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737A86-B4D2-418B-91E9-0CBC1783BAAD}" type="doc">
      <dgm:prSet loTypeId="urn:microsoft.com/office/officeart/2005/8/layout/funnel1" loCatId="relationship" qsTypeId="urn:microsoft.com/office/officeart/2005/8/quickstyle/simple1" qsCatId="simple" csTypeId="urn:microsoft.com/office/officeart/2005/8/colors/colorful2" csCatId="colorful" phldr="1"/>
      <dgm:spPr/>
      <dgm:t>
        <a:bodyPr/>
        <a:lstStyle/>
        <a:p>
          <a:endParaRPr lang="en-AU"/>
        </a:p>
      </dgm:t>
    </dgm:pt>
    <dgm:pt modelId="{AE0BC9E5-F26A-493C-80DC-A4C10D85CFC8}">
      <dgm:prSet phldrT="[Text]" custT="1"/>
      <dgm:spPr/>
      <dgm:t>
        <a:bodyPr/>
        <a:lstStyle/>
        <a:p>
          <a:r>
            <a:rPr lang="en-AU" sz="800" dirty="0" smtClean="0"/>
            <a:t>PHA-PHA</a:t>
          </a:r>
        </a:p>
        <a:p>
          <a:r>
            <a:rPr lang="en-AU" sz="800" dirty="0" smtClean="0"/>
            <a:t>Blends</a:t>
          </a:r>
        </a:p>
      </dgm:t>
    </dgm:pt>
    <dgm:pt modelId="{5A8BCC26-5294-4042-B593-0C7A509EFA2D}" type="sibTrans" cxnId="{99623BDC-DEC3-4048-BA2E-2E0FE737154F}">
      <dgm:prSet/>
      <dgm:spPr/>
      <dgm:t>
        <a:bodyPr/>
        <a:lstStyle/>
        <a:p>
          <a:endParaRPr lang="en-AU"/>
        </a:p>
      </dgm:t>
    </dgm:pt>
    <dgm:pt modelId="{F2FBB9BA-98A3-40C4-A4CA-CE3F077FEB32}" type="parTrans" cxnId="{99623BDC-DEC3-4048-BA2E-2E0FE737154F}">
      <dgm:prSet/>
      <dgm:spPr/>
      <dgm:t>
        <a:bodyPr/>
        <a:lstStyle/>
        <a:p>
          <a:endParaRPr lang="en-AU"/>
        </a:p>
      </dgm:t>
    </dgm:pt>
    <dgm:pt modelId="{DFEBE834-AB6A-4D8B-9C60-1CF1F17B8037}">
      <dgm:prSet phldrT="[Text]" custT="1"/>
      <dgm:spPr/>
      <dgm:t>
        <a:bodyPr/>
        <a:lstStyle/>
        <a:p>
          <a:r>
            <a:rPr lang="en-AU" sz="800" dirty="0" smtClean="0"/>
            <a:t>Micro-structure</a:t>
          </a:r>
        </a:p>
      </dgm:t>
    </dgm:pt>
    <dgm:pt modelId="{7118A717-AA12-4265-8D8B-CD9CDF4BC827}" type="parTrans" cxnId="{9546DA15-9333-4855-8F5C-60D2215EFD7F}">
      <dgm:prSet/>
      <dgm:spPr/>
      <dgm:t>
        <a:bodyPr/>
        <a:lstStyle/>
        <a:p>
          <a:endParaRPr lang="en-AU"/>
        </a:p>
      </dgm:t>
    </dgm:pt>
    <dgm:pt modelId="{D55771CA-9F99-411E-ABC2-31D3139E19D7}" type="sibTrans" cxnId="{9546DA15-9333-4855-8F5C-60D2215EFD7F}">
      <dgm:prSet/>
      <dgm:spPr/>
      <dgm:t>
        <a:bodyPr/>
        <a:lstStyle/>
        <a:p>
          <a:endParaRPr lang="en-AU"/>
        </a:p>
      </dgm:t>
    </dgm:pt>
    <dgm:pt modelId="{89CADBCE-D9A6-4BF5-8E37-4A790EDE04CE}">
      <dgm:prSet phldrT="[Text]" custT="1"/>
      <dgm:spPr/>
      <dgm:t>
        <a:bodyPr/>
        <a:lstStyle/>
        <a:p>
          <a:r>
            <a:rPr lang="en-AU" sz="1000" dirty="0" smtClean="0"/>
            <a:t>Properties</a:t>
          </a:r>
        </a:p>
      </dgm:t>
    </dgm:pt>
    <dgm:pt modelId="{EDF8FFC1-7C51-4C78-A925-B469AF75E5F5}" type="parTrans" cxnId="{010B5259-8E86-433A-8630-2DF70086F189}">
      <dgm:prSet/>
      <dgm:spPr/>
      <dgm:t>
        <a:bodyPr/>
        <a:lstStyle/>
        <a:p>
          <a:endParaRPr lang="en-AU"/>
        </a:p>
      </dgm:t>
    </dgm:pt>
    <dgm:pt modelId="{F738FBAC-6054-4C4D-BF71-B382BFA682E3}" type="sibTrans" cxnId="{010B5259-8E86-433A-8630-2DF70086F189}">
      <dgm:prSet/>
      <dgm:spPr/>
      <dgm:t>
        <a:bodyPr/>
        <a:lstStyle/>
        <a:p>
          <a:endParaRPr lang="en-AU"/>
        </a:p>
      </dgm:t>
    </dgm:pt>
    <dgm:pt modelId="{4B6383D2-2D79-4BEA-99E3-11387F541B04}">
      <dgm:prSet phldrT="[Text]" custT="1"/>
      <dgm:spPr/>
      <dgm:t>
        <a:bodyPr/>
        <a:lstStyle/>
        <a:p>
          <a:r>
            <a:rPr lang="en-AU" sz="800" dirty="0" smtClean="0"/>
            <a:t>Crystallinity</a:t>
          </a:r>
        </a:p>
      </dgm:t>
    </dgm:pt>
    <dgm:pt modelId="{42FEB789-CB3C-489A-A216-A75774EC80D6}" type="sibTrans" cxnId="{EFBDF649-240C-4B48-A3ED-8AE817E52B73}">
      <dgm:prSet/>
      <dgm:spPr/>
      <dgm:t>
        <a:bodyPr/>
        <a:lstStyle/>
        <a:p>
          <a:endParaRPr lang="en-AU"/>
        </a:p>
      </dgm:t>
    </dgm:pt>
    <dgm:pt modelId="{CB5CAA97-3BFA-4EC6-AEF1-0DCAF83C4D58}" type="parTrans" cxnId="{EFBDF649-240C-4B48-A3ED-8AE817E52B73}">
      <dgm:prSet/>
      <dgm:spPr/>
      <dgm:t>
        <a:bodyPr/>
        <a:lstStyle/>
        <a:p>
          <a:endParaRPr lang="en-AU"/>
        </a:p>
      </dgm:t>
    </dgm:pt>
    <dgm:pt modelId="{0D5E2BF0-2C0D-47CA-91B9-035E5E572FB0}" type="pres">
      <dgm:prSet presAssocID="{41737A86-B4D2-418B-91E9-0CBC1783BAAD}" presName="Name0" presStyleCnt="0">
        <dgm:presLayoutVars>
          <dgm:chMax val="4"/>
          <dgm:resizeHandles val="exact"/>
        </dgm:presLayoutVars>
      </dgm:prSet>
      <dgm:spPr/>
      <dgm:t>
        <a:bodyPr/>
        <a:lstStyle/>
        <a:p>
          <a:endParaRPr lang="en-AU"/>
        </a:p>
      </dgm:t>
    </dgm:pt>
    <dgm:pt modelId="{66431702-E087-48AD-919F-B2E4E3230506}" type="pres">
      <dgm:prSet presAssocID="{41737A86-B4D2-418B-91E9-0CBC1783BAAD}" presName="ellipse" presStyleLbl="trBgShp" presStyleIdx="0" presStyleCnt="1" custLinFactNeighborX="-5415" custLinFactNeighborY="18875"/>
      <dgm:spPr/>
    </dgm:pt>
    <dgm:pt modelId="{818F84BB-C0A1-4157-B6F1-23AC4C210180}" type="pres">
      <dgm:prSet presAssocID="{41737A86-B4D2-418B-91E9-0CBC1783BAAD}" presName="arrow1" presStyleLbl="fgShp" presStyleIdx="0" presStyleCnt="1"/>
      <dgm:spPr/>
    </dgm:pt>
    <dgm:pt modelId="{8CBE2F9F-BFBC-492D-8A1A-4CD2D51E7D77}" type="pres">
      <dgm:prSet presAssocID="{41737A86-B4D2-418B-91E9-0CBC1783BAAD}" presName="rectangle" presStyleLbl="revTx" presStyleIdx="0" presStyleCnt="1">
        <dgm:presLayoutVars>
          <dgm:bulletEnabled val="1"/>
        </dgm:presLayoutVars>
      </dgm:prSet>
      <dgm:spPr/>
      <dgm:t>
        <a:bodyPr/>
        <a:lstStyle/>
        <a:p>
          <a:endParaRPr lang="en-AU"/>
        </a:p>
      </dgm:t>
    </dgm:pt>
    <dgm:pt modelId="{96461596-2AAF-4000-B8C3-05C6BED677A5}" type="pres">
      <dgm:prSet presAssocID="{4B6383D2-2D79-4BEA-99E3-11387F541B04}" presName="item1" presStyleLbl="node1" presStyleIdx="0" presStyleCnt="3" custScaleX="153072" custLinFactNeighborX="-3268" custLinFactNeighborY="-1634">
        <dgm:presLayoutVars>
          <dgm:bulletEnabled val="1"/>
        </dgm:presLayoutVars>
      </dgm:prSet>
      <dgm:spPr/>
      <dgm:t>
        <a:bodyPr/>
        <a:lstStyle/>
        <a:p>
          <a:endParaRPr lang="en-AU"/>
        </a:p>
      </dgm:t>
    </dgm:pt>
    <dgm:pt modelId="{26F78631-727D-4CFF-937C-B07D5F0843BF}" type="pres">
      <dgm:prSet presAssocID="{DFEBE834-AB6A-4D8B-9C60-1CF1F17B8037}" presName="item2" presStyleLbl="node1" presStyleIdx="1" presStyleCnt="3" custScaleX="153072" custLinFactNeighborX="-3268" custLinFactNeighborY="-1634">
        <dgm:presLayoutVars>
          <dgm:bulletEnabled val="1"/>
        </dgm:presLayoutVars>
      </dgm:prSet>
      <dgm:spPr/>
      <dgm:t>
        <a:bodyPr/>
        <a:lstStyle/>
        <a:p>
          <a:endParaRPr lang="en-AU"/>
        </a:p>
      </dgm:t>
    </dgm:pt>
    <dgm:pt modelId="{4AB31402-DB5D-4491-846E-398A90B070FB}" type="pres">
      <dgm:prSet presAssocID="{89CADBCE-D9A6-4BF5-8E37-4A790EDE04CE}" presName="item3" presStyleLbl="node1" presStyleIdx="2" presStyleCnt="3" custScaleX="153072" custScaleY="81498" custLinFactNeighborX="13072" custLinFactNeighborY="1634">
        <dgm:presLayoutVars>
          <dgm:bulletEnabled val="1"/>
        </dgm:presLayoutVars>
      </dgm:prSet>
      <dgm:spPr/>
      <dgm:t>
        <a:bodyPr/>
        <a:lstStyle/>
        <a:p>
          <a:endParaRPr lang="en-AU"/>
        </a:p>
      </dgm:t>
    </dgm:pt>
    <dgm:pt modelId="{8288F119-036F-4634-BAC7-AB2900C9C8C4}" type="pres">
      <dgm:prSet presAssocID="{41737A86-B4D2-418B-91E9-0CBC1783BAAD}" presName="funnel" presStyleLbl="trAlignAcc1" presStyleIdx="0" presStyleCnt="1" custScaleX="137080" custScaleY="99886" custLinFactNeighborX="1050" custLinFactNeighborY="3577"/>
      <dgm:spPr/>
      <dgm:t>
        <a:bodyPr/>
        <a:lstStyle/>
        <a:p>
          <a:endParaRPr lang="en-AU"/>
        </a:p>
      </dgm:t>
    </dgm:pt>
  </dgm:ptLst>
  <dgm:cxnLst>
    <dgm:cxn modelId="{DED6A7D2-D0DE-4156-AD8A-11BBC987BDAB}" type="presOf" srcId="{41737A86-B4D2-418B-91E9-0CBC1783BAAD}" destId="{0D5E2BF0-2C0D-47CA-91B9-035E5E572FB0}" srcOrd="0" destOrd="0" presId="urn:microsoft.com/office/officeart/2005/8/layout/funnel1"/>
    <dgm:cxn modelId="{3F1C6EBC-B48E-42A3-ADB6-A25305D32317}" type="presOf" srcId="{89CADBCE-D9A6-4BF5-8E37-4A790EDE04CE}" destId="{8CBE2F9F-BFBC-492D-8A1A-4CD2D51E7D77}" srcOrd="0" destOrd="0" presId="urn:microsoft.com/office/officeart/2005/8/layout/funnel1"/>
    <dgm:cxn modelId="{010B5259-8E86-433A-8630-2DF70086F189}" srcId="{41737A86-B4D2-418B-91E9-0CBC1783BAAD}" destId="{89CADBCE-D9A6-4BF5-8E37-4A790EDE04CE}" srcOrd="3" destOrd="0" parTransId="{EDF8FFC1-7C51-4C78-A925-B469AF75E5F5}" sibTransId="{F738FBAC-6054-4C4D-BF71-B382BFA682E3}"/>
    <dgm:cxn modelId="{9546DA15-9333-4855-8F5C-60D2215EFD7F}" srcId="{41737A86-B4D2-418B-91E9-0CBC1783BAAD}" destId="{DFEBE834-AB6A-4D8B-9C60-1CF1F17B8037}" srcOrd="2" destOrd="0" parTransId="{7118A717-AA12-4265-8D8B-CD9CDF4BC827}" sibTransId="{D55771CA-9F99-411E-ABC2-31D3139E19D7}"/>
    <dgm:cxn modelId="{99623BDC-DEC3-4048-BA2E-2E0FE737154F}" srcId="{41737A86-B4D2-418B-91E9-0CBC1783BAAD}" destId="{AE0BC9E5-F26A-493C-80DC-A4C10D85CFC8}" srcOrd="0" destOrd="0" parTransId="{F2FBB9BA-98A3-40C4-A4CA-CE3F077FEB32}" sibTransId="{5A8BCC26-5294-4042-B593-0C7A509EFA2D}"/>
    <dgm:cxn modelId="{A5120C7F-5B2C-44D9-A58B-BCA73D5445A3}" type="presOf" srcId="{4B6383D2-2D79-4BEA-99E3-11387F541B04}" destId="{26F78631-727D-4CFF-937C-B07D5F0843BF}" srcOrd="0" destOrd="0" presId="urn:microsoft.com/office/officeart/2005/8/layout/funnel1"/>
    <dgm:cxn modelId="{F07D6A4E-CA70-4E00-A084-06570A95A1BB}" type="presOf" srcId="{DFEBE834-AB6A-4D8B-9C60-1CF1F17B8037}" destId="{96461596-2AAF-4000-B8C3-05C6BED677A5}" srcOrd="0" destOrd="0" presId="urn:microsoft.com/office/officeart/2005/8/layout/funnel1"/>
    <dgm:cxn modelId="{EFBDF649-240C-4B48-A3ED-8AE817E52B73}" srcId="{41737A86-B4D2-418B-91E9-0CBC1783BAAD}" destId="{4B6383D2-2D79-4BEA-99E3-11387F541B04}" srcOrd="1" destOrd="0" parTransId="{CB5CAA97-3BFA-4EC6-AEF1-0DCAF83C4D58}" sibTransId="{42FEB789-CB3C-489A-A216-A75774EC80D6}"/>
    <dgm:cxn modelId="{736BBBFB-CED6-4433-A6A9-6D45236EDDB6}" type="presOf" srcId="{AE0BC9E5-F26A-493C-80DC-A4C10D85CFC8}" destId="{4AB31402-DB5D-4491-846E-398A90B070FB}" srcOrd="0" destOrd="0" presId="urn:microsoft.com/office/officeart/2005/8/layout/funnel1"/>
    <dgm:cxn modelId="{01436882-E865-4546-AF61-1A25DFE624C9}" type="presParOf" srcId="{0D5E2BF0-2C0D-47CA-91B9-035E5E572FB0}" destId="{66431702-E087-48AD-919F-B2E4E3230506}" srcOrd="0" destOrd="0" presId="urn:microsoft.com/office/officeart/2005/8/layout/funnel1"/>
    <dgm:cxn modelId="{1C97D73C-AF4E-420D-AE6E-859C6B0E7BAE}" type="presParOf" srcId="{0D5E2BF0-2C0D-47CA-91B9-035E5E572FB0}" destId="{818F84BB-C0A1-4157-B6F1-23AC4C210180}" srcOrd="1" destOrd="0" presId="urn:microsoft.com/office/officeart/2005/8/layout/funnel1"/>
    <dgm:cxn modelId="{612F08DA-19D6-441B-BC89-169B939AAA86}" type="presParOf" srcId="{0D5E2BF0-2C0D-47CA-91B9-035E5E572FB0}" destId="{8CBE2F9F-BFBC-492D-8A1A-4CD2D51E7D77}" srcOrd="2" destOrd="0" presId="urn:microsoft.com/office/officeart/2005/8/layout/funnel1"/>
    <dgm:cxn modelId="{2A1C573C-3BE7-4D48-A370-C72FA105FDD7}" type="presParOf" srcId="{0D5E2BF0-2C0D-47CA-91B9-035E5E572FB0}" destId="{96461596-2AAF-4000-B8C3-05C6BED677A5}" srcOrd="3" destOrd="0" presId="urn:microsoft.com/office/officeart/2005/8/layout/funnel1"/>
    <dgm:cxn modelId="{18B4F81B-891E-4D4A-90ED-4CE16C4E2047}" type="presParOf" srcId="{0D5E2BF0-2C0D-47CA-91B9-035E5E572FB0}" destId="{26F78631-727D-4CFF-937C-B07D5F0843BF}" srcOrd="4" destOrd="0" presId="urn:microsoft.com/office/officeart/2005/8/layout/funnel1"/>
    <dgm:cxn modelId="{B3B51EDA-FA98-401D-A3EA-B77E2510155A}" type="presParOf" srcId="{0D5E2BF0-2C0D-47CA-91B9-035E5E572FB0}" destId="{4AB31402-DB5D-4491-846E-398A90B070FB}" srcOrd="5" destOrd="0" presId="urn:microsoft.com/office/officeart/2005/8/layout/funnel1"/>
    <dgm:cxn modelId="{278A9D5C-C457-4952-8DD3-A6C8427D7DAD}" type="presParOf" srcId="{0D5E2BF0-2C0D-47CA-91B9-035E5E572FB0}" destId="{8288F119-036F-4634-BAC7-AB2900C9C8C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737A86-B4D2-418B-91E9-0CBC1783BAAD}" type="doc">
      <dgm:prSet loTypeId="urn:microsoft.com/office/officeart/2005/8/layout/funnel1" loCatId="relationship" qsTypeId="urn:microsoft.com/office/officeart/2005/8/quickstyle/simple1" qsCatId="simple" csTypeId="urn:microsoft.com/office/officeart/2005/8/colors/colorful2" csCatId="colorful" phldr="1"/>
      <dgm:spPr/>
      <dgm:t>
        <a:bodyPr/>
        <a:lstStyle/>
        <a:p>
          <a:endParaRPr lang="en-AU"/>
        </a:p>
      </dgm:t>
    </dgm:pt>
    <dgm:pt modelId="{AE0BC9E5-F26A-493C-80DC-A4C10D85CFC8}">
      <dgm:prSet phldrT="[Text]" custT="1"/>
      <dgm:spPr/>
      <dgm:t>
        <a:bodyPr/>
        <a:lstStyle/>
        <a:p>
          <a:r>
            <a:rPr lang="en-AU" sz="800" dirty="0" smtClean="0"/>
            <a:t>PHA-PHA</a:t>
          </a:r>
        </a:p>
        <a:p>
          <a:r>
            <a:rPr lang="en-AU" sz="800" dirty="0" smtClean="0"/>
            <a:t>Blends</a:t>
          </a:r>
        </a:p>
      </dgm:t>
    </dgm:pt>
    <dgm:pt modelId="{5A8BCC26-5294-4042-B593-0C7A509EFA2D}" type="sibTrans" cxnId="{99623BDC-DEC3-4048-BA2E-2E0FE737154F}">
      <dgm:prSet/>
      <dgm:spPr/>
      <dgm:t>
        <a:bodyPr/>
        <a:lstStyle/>
        <a:p>
          <a:endParaRPr lang="en-AU"/>
        </a:p>
      </dgm:t>
    </dgm:pt>
    <dgm:pt modelId="{F2FBB9BA-98A3-40C4-A4CA-CE3F077FEB32}" type="parTrans" cxnId="{99623BDC-DEC3-4048-BA2E-2E0FE737154F}">
      <dgm:prSet/>
      <dgm:spPr/>
      <dgm:t>
        <a:bodyPr/>
        <a:lstStyle/>
        <a:p>
          <a:endParaRPr lang="en-AU"/>
        </a:p>
      </dgm:t>
    </dgm:pt>
    <dgm:pt modelId="{DFEBE834-AB6A-4D8B-9C60-1CF1F17B8037}">
      <dgm:prSet phldrT="[Text]" custT="1"/>
      <dgm:spPr/>
      <dgm:t>
        <a:bodyPr/>
        <a:lstStyle/>
        <a:p>
          <a:r>
            <a:rPr lang="en-AU" sz="800" dirty="0" smtClean="0"/>
            <a:t>Micro-structure</a:t>
          </a:r>
        </a:p>
      </dgm:t>
    </dgm:pt>
    <dgm:pt modelId="{7118A717-AA12-4265-8D8B-CD9CDF4BC827}" type="parTrans" cxnId="{9546DA15-9333-4855-8F5C-60D2215EFD7F}">
      <dgm:prSet/>
      <dgm:spPr/>
      <dgm:t>
        <a:bodyPr/>
        <a:lstStyle/>
        <a:p>
          <a:endParaRPr lang="en-AU"/>
        </a:p>
      </dgm:t>
    </dgm:pt>
    <dgm:pt modelId="{D55771CA-9F99-411E-ABC2-31D3139E19D7}" type="sibTrans" cxnId="{9546DA15-9333-4855-8F5C-60D2215EFD7F}">
      <dgm:prSet/>
      <dgm:spPr/>
      <dgm:t>
        <a:bodyPr/>
        <a:lstStyle/>
        <a:p>
          <a:endParaRPr lang="en-AU"/>
        </a:p>
      </dgm:t>
    </dgm:pt>
    <dgm:pt modelId="{89CADBCE-D9A6-4BF5-8E37-4A790EDE04CE}">
      <dgm:prSet phldrT="[Text]" custT="1"/>
      <dgm:spPr/>
      <dgm:t>
        <a:bodyPr/>
        <a:lstStyle/>
        <a:p>
          <a:r>
            <a:rPr lang="en-AU" sz="1000" dirty="0" smtClean="0"/>
            <a:t>Properties</a:t>
          </a:r>
        </a:p>
      </dgm:t>
    </dgm:pt>
    <dgm:pt modelId="{EDF8FFC1-7C51-4C78-A925-B469AF75E5F5}" type="parTrans" cxnId="{010B5259-8E86-433A-8630-2DF70086F189}">
      <dgm:prSet/>
      <dgm:spPr/>
      <dgm:t>
        <a:bodyPr/>
        <a:lstStyle/>
        <a:p>
          <a:endParaRPr lang="en-AU"/>
        </a:p>
      </dgm:t>
    </dgm:pt>
    <dgm:pt modelId="{F738FBAC-6054-4C4D-BF71-B382BFA682E3}" type="sibTrans" cxnId="{010B5259-8E86-433A-8630-2DF70086F189}">
      <dgm:prSet/>
      <dgm:spPr/>
      <dgm:t>
        <a:bodyPr/>
        <a:lstStyle/>
        <a:p>
          <a:endParaRPr lang="en-AU"/>
        </a:p>
      </dgm:t>
    </dgm:pt>
    <dgm:pt modelId="{4B6383D2-2D79-4BEA-99E3-11387F541B04}">
      <dgm:prSet phldrT="[Text]" custT="1"/>
      <dgm:spPr/>
      <dgm:t>
        <a:bodyPr/>
        <a:lstStyle/>
        <a:p>
          <a:r>
            <a:rPr lang="en-AU" sz="800" dirty="0" smtClean="0"/>
            <a:t>Crystallinity</a:t>
          </a:r>
        </a:p>
      </dgm:t>
    </dgm:pt>
    <dgm:pt modelId="{42FEB789-CB3C-489A-A216-A75774EC80D6}" type="sibTrans" cxnId="{EFBDF649-240C-4B48-A3ED-8AE817E52B73}">
      <dgm:prSet/>
      <dgm:spPr/>
      <dgm:t>
        <a:bodyPr/>
        <a:lstStyle/>
        <a:p>
          <a:endParaRPr lang="en-AU"/>
        </a:p>
      </dgm:t>
    </dgm:pt>
    <dgm:pt modelId="{CB5CAA97-3BFA-4EC6-AEF1-0DCAF83C4D58}" type="parTrans" cxnId="{EFBDF649-240C-4B48-A3ED-8AE817E52B73}">
      <dgm:prSet/>
      <dgm:spPr/>
      <dgm:t>
        <a:bodyPr/>
        <a:lstStyle/>
        <a:p>
          <a:endParaRPr lang="en-AU"/>
        </a:p>
      </dgm:t>
    </dgm:pt>
    <dgm:pt modelId="{0D5E2BF0-2C0D-47CA-91B9-035E5E572FB0}" type="pres">
      <dgm:prSet presAssocID="{41737A86-B4D2-418B-91E9-0CBC1783BAAD}" presName="Name0" presStyleCnt="0">
        <dgm:presLayoutVars>
          <dgm:chMax val="4"/>
          <dgm:resizeHandles val="exact"/>
        </dgm:presLayoutVars>
      </dgm:prSet>
      <dgm:spPr/>
      <dgm:t>
        <a:bodyPr/>
        <a:lstStyle/>
        <a:p>
          <a:endParaRPr lang="en-AU"/>
        </a:p>
      </dgm:t>
    </dgm:pt>
    <dgm:pt modelId="{66431702-E087-48AD-919F-B2E4E3230506}" type="pres">
      <dgm:prSet presAssocID="{41737A86-B4D2-418B-91E9-0CBC1783BAAD}" presName="ellipse" presStyleLbl="trBgShp" presStyleIdx="0" presStyleCnt="1" custLinFactNeighborX="-5415" custLinFactNeighborY="18875"/>
      <dgm:spPr/>
    </dgm:pt>
    <dgm:pt modelId="{818F84BB-C0A1-4157-B6F1-23AC4C210180}" type="pres">
      <dgm:prSet presAssocID="{41737A86-B4D2-418B-91E9-0CBC1783BAAD}" presName="arrow1" presStyleLbl="fgShp" presStyleIdx="0" presStyleCnt="1"/>
      <dgm:spPr/>
    </dgm:pt>
    <dgm:pt modelId="{8CBE2F9F-BFBC-492D-8A1A-4CD2D51E7D77}" type="pres">
      <dgm:prSet presAssocID="{41737A86-B4D2-418B-91E9-0CBC1783BAAD}" presName="rectangle" presStyleLbl="revTx" presStyleIdx="0" presStyleCnt="1">
        <dgm:presLayoutVars>
          <dgm:bulletEnabled val="1"/>
        </dgm:presLayoutVars>
      </dgm:prSet>
      <dgm:spPr/>
      <dgm:t>
        <a:bodyPr/>
        <a:lstStyle/>
        <a:p>
          <a:endParaRPr lang="en-AU"/>
        </a:p>
      </dgm:t>
    </dgm:pt>
    <dgm:pt modelId="{96461596-2AAF-4000-B8C3-05C6BED677A5}" type="pres">
      <dgm:prSet presAssocID="{4B6383D2-2D79-4BEA-99E3-11387F541B04}" presName="item1" presStyleLbl="node1" presStyleIdx="0" presStyleCnt="3" custScaleX="153072" custLinFactNeighborX="-3268" custLinFactNeighborY="-1634">
        <dgm:presLayoutVars>
          <dgm:bulletEnabled val="1"/>
        </dgm:presLayoutVars>
      </dgm:prSet>
      <dgm:spPr/>
      <dgm:t>
        <a:bodyPr/>
        <a:lstStyle/>
        <a:p>
          <a:endParaRPr lang="en-AU"/>
        </a:p>
      </dgm:t>
    </dgm:pt>
    <dgm:pt modelId="{26F78631-727D-4CFF-937C-B07D5F0843BF}" type="pres">
      <dgm:prSet presAssocID="{DFEBE834-AB6A-4D8B-9C60-1CF1F17B8037}" presName="item2" presStyleLbl="node1" presStyleIdx="1" presStyleCnt="3" custScaleX="153072" custLinFactNeighborX="-3268" custLinFactNeighborY="-1634">
        <dgm:presLayoutVars>
          <dgm:bulletEnabled val="1"/>
        </dgm:presLayoutVars>
      </dgm:prSet>
      <dgm:spPr/>
      <dgm:t>
        <a:bodyPr/>
        <a:lstStyle/>
        <a:p>
          <a:endParaRPr lang="en-AU"/>
        </a:p>
      </dgm:t>
    </dgm:pt>
    <dgm:pt modelId="{4AB31402-DB5D-4491-846E-398A90B070FB}" type="pres">
      <dgm:prSet presAssocID="{89CADBCE-D9A6-4BF5-8E37-4A790EDE04CE}" presName="item3" presStyleLbl="node1" presStyleIdx="2" presStyleCnt="3" custScaleX="153072" custScaleY="81498" custLinFactNeighborX="13072" custLinFactNeighborY="1634">
        <dgm:presLayoutVars>
          <dgm:bulletEnabled val="1"/>
        </dgm:presLayoutVars>
      </dgm:prSet>
      <dgm:spPr/>
      <dgm:t>
        <a:bodyPr/>
        <a:lstStyle/>
        <a:p>
          <a:endParaRPr lang="en-AU"/>
        </a:p>
      </dgm:t>
    </dgm:pt>
    <dgm:pt modelId="{8288F119-036F-4634-BAC7-AB2900C9C8C4}" type="pres">
      <dgm:prSet presAssocID="{41737A86-B4D2-418B-91E9-0CBC1783BAAD}" presName="funnel" presStyleLbl="trAlignAcc1" presStyleIdx="0" presStyleCnt="1" custScaleX="137080" custScaleY="99886" custLinFactNeighborX="1050" custLinFactNeighborY="3577"/>
      <dgm:spPr/>
      <dgm:t>
        <a:bodyPr/>
        <a:lstStyle/>
        <a:p>
          <a:endParaRPr lang="en-AU"/>
        </a:p>
      </dgm:t>
    </dgm:pt>
  </dgm:ptLst>
  <dgm:cxnLst>
    <dgm:cxn modelId="{010B5259-8E86-433A-8630-2DF70086F189}" srcId="{41737A86-B4D2-418B-91E9-0CBC1783BAAD}" destId="{89CADBCE-D9A6-4BF5-8E37-4A790EDE04CE}" srcOrd="3" destOrd="0" parTransId="{EDF8FFC1-7C51-4C78-A925-B469AF75E5F5}" sibTransId="{F738FBAC-6054-4C4D-BF71-B382BFA682E3}"/>
    <dgm:cxn modelId="{7C071DFB-D41E-41CD-8118-13366AD24B80}" type="presOf" srcId="{DFEBE834-AB6A-4D8B-9C60-1CF1F17B8037}" destId="{96461596-2AAF-4000-B8C3-05C6BED677A5}" srcOrd="0" destOrd="0" presId="urn:microsoft.com/office/officeart/2005/8/layout/funnel1"/>
    <dgm:cxn modelId="{9546DA15-9333-4855-8F5C-60D2215EFD7F}" srcId="{41737A86-B4D2-418B-91E9-0CBC1783BAAD}" destId="{DFEBE834-AB6A-4D8B-9C60-1CF1F17B8037}" srcOrd="2" destOrd="0" parTransId="{7118A717-AA12-4265-8D8B-CD9CDF4BC827}" sibTransId="{D55771CA-9F99-411E-ABC2-31D3139E19D7}"/>
    <dgm:cxn modelId="{87347B4D-2CFB-4619-A8DD-1AF755F212FF}" type="presOf" srcId="{AE0BC9E5-F26A-493C-80DC-A4C10D85CFC8}" destId="{4AB31402-DB5D-4491-846E-398A90B070FB}" srcOrd="0" destOrd="0" presId="urn:microsoft.com/office/officeart/2005/8/layout/funnel1"/>
    <dgm:cxn modelId="{99623BDC-DEC3-4048-BA2E-2E0FE737154F}" srcId="{41737A86-B4D2-418B-91E9-0CBC1783BAAD}" destId="{AE0BC9E5-F26A-493C-80DC-A4C10D85CFC8}" srcOrd="0" destOrd="0" parTransId="{F2FBB9BA-98A3-40C4-A4CA-CE3F077FEB32}" sibTransId="{5A8BCC26-5294-4042-B593-0C7A509EFA2D}"/>
    <dgm:cxn modelId="{D3F5B698-5D92-4478-8775-1A3665A99034}" type="presOf" srcId="{89CADBCE-D9A6-4BF5-8E37-4A790EDE04CE}" destId="{8CBE2F9F-BFBC-492D-8A1A-4CD2D51E7D77}" srcOrd="0" destOrd="0" presId="urn:microsoft.com/office/officeart/2005/8/layout/funnel1"/>
    <dgm:cxn modelId="{4C58E20C-DAAF-431B-8F30-42160F7EED8D}" type="presOf" srcId="{41737A86-B4D2-418B-91E9-0CBC1783BAAD}" destId="{0D5E2BF0-2C0D-47CA-91B9-035E5E572FB0}" srcOrd="0" destOrd="0" presId="urn:microsoft.com/office/officeart/2005/8/layout/funnel1"/>
    <dgm:cxn modelId="{88F3F9D8-E646-4AFA-929A-E34C35872D73}" type="presOf" srcId="{4B6383D2-2D79-4BEA-99E3-11387F541B04}" destId="{26F78631-727D-4CFF-937C-B07D5F0843BF}" srcOrd="0" destOrd="0" presId="urn:microsoft.com/office/officeart/2005/8/layout/funnel1"/>
    <dgm:cxn modelId="{EFBDF649-240C-4B48-A3ED-8AE817E52B73}" srcId="{41737A86-B4D2-418B-91E9-0CBC1783BAAD}" destId="{4B6383D2-2D79-4BEA-99E3-11387F541B04}" srcOrd="1" destOrd="0" parTransId="{CB5CAA97-3BFA-4EC6-AEF1-0DCAF83C4D58}" sibTransId="{42FEB789-CB3C-489A-A216-A75774EC80D6}"/>
    <dgm:cxn modelId="{143B82CC-BFFC-4368-A368-B084EAA7B551}" type="presParOf" srcId="{0D5E2BF0-2C0D-47CA-91B9-035E5E572FB0}" destId="{66431702-E087-48AD-919F-B2E4E3230506}" srcOrd="0" destOrd="0" presId="urn:microsoft.com/office/officeart/2005/8/layout/funnel1"/>
    <dgm:cxn modelId="{2DB39D3C-F75D-4BAC-9833-7B958B267DC9}" type="presParOf" srcId="{0D5E2BF0-2C0D-47CA-91B9-035E5E572FB0}" destId="{818F84BB-C0A1-4157-B6F1-23AC4C210180}" srcOrd="1" destOrd="0" presId="urn:microsoft.com/office/officeart/2005/8/layout/funnel1"/>
    <dgm:cxn modelId="{E834F523-5392-4504-9B85-5942A577D861}" type="presParOf" srcId="{0D5E2BF0-2C0D-47CA-91B9-035E5E572FB0}" destId="{8CBE2F9F-BFBC-492D-8A1A-4CD2D51E7D77}" srcOrd="2" destOrd="0" presId="urn:microsoft.com/office/officeart/2005/8/layout/funnel1"/>
    <dgm:cxn modelId="{427B08B2-CF9A-419B-A106-FDB6F4372650}" type="presParOf" srcId="{0D5E2BF0-2C0D-47CA-91B9-035E5E572FB0}" destId="{96461596-2AAF-4000-B8C3-05C6BED677A5}" srcOrd="3" destOrd="0" presId="urn:microsoft.com/office/officeart/2005/8/layout/funnel1"/>
    <dgm:cxn modelId="{E72C6BBB-665A-4C0E-9106-C29F83ABB219}" type="presParOf" srcId="{0D5E2BF0-2C0D-47CA-91B9-035E5E572FB0}" destId="{26F78631-727D-4CFF-937C-B07D5F0843BF}" srcOrd="4" destOrd="0" presId="urn:microsoft.com/office/officeart/2005/8/layout/funnel1"/>
    <dgm:cxn modelId="{3B5BA11F-C8BE-459E-9E5D-787E4E0ACFB1}" type="presParOf" srcId="{0D5E2BF0-2C0D-47CA-91B9-035E5E572FB0}" destId="{4AB31402-DB5D-4491-846E-398A90B070FB}" srcOrd="5" destOrd="0" presId="urn:microsoft.com/office/officeart/2005/8/layout/funnel1"/>
    <dgm:cxn modelId="{58B6DD69-C1D3-4EB3-9174-82A7C0128BB0}" type="presParOf" srcId="{0D5E2BF0-2C0D-47CA-91B9-035E5E572FB0}" destId="{8288F119-036F-4634-BAC7-AB2900C9C8C4}"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737A86-B4D2-418B-91E9-0CBC1783BAAD}" type="doc">
      <dgm:prSet loTypeId="urn:microsoft.com/office/officeart/2005/8/layout/funnel1" loCatId="relationship" qsTypeId="urn:microsoft.com/office/officeart/2005/8/quickstyle/simple1" qsCatId="simple" csTypeId="urn:microsoft.com/office/officeart/2005/8/colors/colorful2" csCatId="colorful" phldr="1"/>
      <dgm:spPr/>
      <dgm:t>
        <a:bodyPr/>
        <a:lstStyle/>
        <a:p>
          <a:endParaRPr lang="en-AU"/>
        </a:p>
      </dgm:t>
    </dgm:pt>
    <dgm:pt modelId="{AE0BC9E5-F26A-493C-80DC-A4C10D85CFC8}">
      <dgm:prSet phldrT="[Text]" custT="1"/>
      <dgm:spPr/>
      <dgm:t>
        <a:bodyPr/>
        <a:lstStyle/>
        <a:p>
          <a:r>
            <a:rPr lang="en-AU" sz="800" dirty="0" smtClean="0"/>
            <a:t>PHA-PHA</a:t>
          </a:r>
        </a:p>
        <a:p>
          <a:r>
            <a:rPr lang="en-AU" sz="800" dirty="0" smtClean="0"/>
            <a:t>Blends</a:t>
          </a:r>
        </a:p>
      </dgm:t>
    </dgm:pt>
    <dgm:pt modelId="{5A8BCC26-5294-4042-B593-0C7A509EFA2D}" type="sibTrans" cxnId="{99623BDC-DEC3-4048-BA2E-2E0FE737154F}">
      <dgm:prSet/>
      <dgm:spPr/>
      <dgm:t>
        <a:bodyPr/>
        <a:lstStyle/>
        <a:p>
          <a:endParaRPr lang="en-AU"/>
        </a:p>
      </dgm:t>
    </dgm:pt>
    <dgm:pt modelId="{F2FBB9BA-98A3-40C4-A4CA-CE3F077FEB32}" type="parTrans" cxnId="{99623BDC-DEC3-4048-BA2E-2E0FE737154F}">
      <dgm:prSet/>
      <dgm:spPr/>
      <dgm:t>
        <a:bodyPr/>
        <a:lstStyle/>
        <a:p>
          <a:endParaRPr lang="en-AU"/>
        </a:p>
      </dgm:t>
    </dgm:pt>
    <dgm:pt modelId="{DFEBE834-AB6A-4D8B-9C60-1CF1F17B8037}">
      <dgm:prSet phldrT="[Text]" custT="1"/>
      <dgm:spPr/>
      <dgm:t>
        <a:bodyPr/>
        <a:lstStyle/>
        <a:p>
          <a:r>
            <a:rPr lang="en-AU" sz="800" dirty="0" smtClean="0"/>
            <a:t>Micro-structure</a:t>
          </a:r>
        </a:p>
      </dgm:t>
    </dgm:pt>
    <dgm:pt modelId="{7118A717-AA12-4265-8D8B-CD9CDF4BC827}" type="parTrans" cxnId="{9546DA15-9333-4855-8F5C-60D2215EFD7F}">
      <dgm:prSet/>
      <dgm:spPr/>
      <dgm:t>
        <a:bodyPr/>
        <a:lstStyle/>
        <a:p>
          <a:endParaRPr lang="en-AU"/>
        </a:p>
      </dgm:t>
    </dgm:pt>
    <dgm:pt modelId="{D55771CA-9F99-411E-ABC2-31D3139E19D7}" type="sibTrans" cxnId="{9546DA15-9333-4855-8F5C-60D2215EFD7F}">
      <dgm:prSet/>
      <dgm:spPr/>
      <dgm:t>
        <a:bodyPr/>
        <a:lstStyle/>
        <a:p>
          <a:endParaRPr lang="en-AU"/>
        </a:p>
      </dgm:t>
    </dgm:pt>
    <dgm:pt modelId="{89CADBCE-D9A6-4BF5-8E37-4A790EDE04CE}">
      <dgm:prSet phldrT="[Text]" custT="1"/>
      <dgm:spPr/>
      <dgm:t>
        <a:bodyPr/>
        <a:lstStyle/>
        <a:p>
          <a:r>
            <a:rPr lang="en-AU" sz="1000" dirty="0" smtClean="0"/>
            <a:t>Properties</a:t>
          </a:r>
        </a:p>
      </dgm:t>
    </dgm:pt>
    <dgm:pt modelId="{EDF8FFC1-7C51-4C78-A925-B469AF75E5F5}" type="parTrans" cxnId="{010B5259-8E86-433A-8630-2DF70086F189}">
      <dgm:prSet/>
      <dgm:spPr/>
      <dgm:t>
        <a:bodyPr/>
        <a:lstStyle/>
        <a:p>
          <a:endParaRPr lang="en-AU"/>
        </a:p>
      </dgm:t>
    </dgm:pt>
    <dgm:pt modelId="{F738FBAC-6054-4C4D-BF71-B382BFA682E3}" type="sibTrans" cxnId="{010B5259-8E86-433A-8630-2DF70086F189}">
      <dgm:prSet/>
      <dgm:spPr/>
      <dgm:t>
        <a:bodyPr/>
        <a:lstStyle/>
        <a:p>
          <a:endParaRPr lang="en-AU"/>
        </a:p>
      </dgm:t>
    </dgm:pt>
    <dgm:pt modelId="{4B6383D2-2D79-4BEA-99E3-11387F541B04}">
      <dgm:prSet phldrT="[Text]" custT="1"/>
      <dgm:spPr/>
      <dgm:t>
        <a:bodyPr/>
        <a:lstStyle/>
        <a:p>
          <a:r>
            <a:rPr lang="en-AU" sz="800" dirty="0" smtClean="0"/>
            <a:t>Crystallinity</a:t>
          </a:r>
        </a:p>
      </dgm:t>
    </dgm:pt>
    <dgm:pt modelId="{42FEB789-CB3C-489A-A216-A75774EC80D6}" type="sibTrans" cxnId="{EFBDF649-240C-4B48-A3ED-8AE817E52B73}">
      <dgm:prSet/>
      <dgm:spPr/>
      <dgm:t>
        <a:bodyPr/>
        <a:lstStyle/>
        <a:p>
          <a:endParaRPr lang="en-AU"/>
        </a:p>
      </dgm:t>
    </dgm:pt>
    <dgm:pt modelId="{CB5CAA97-3BFA-4EC6-AEF1-0DCAF83C4D58}" type="parTrans" cxnId="{EFBDF649-240C-4B48-A3ED-8AE817E52B73}">
      <dgm:prSet/>
      <dgm:spPr/>
      <dgm:t>
        <a:bodyPr/>
        <a:lstStyle/>
        <a:p>
          <a:endParaRPr lang="en-AU"/>
        </a:p>
      </dgm:t>
    </dgm:pt>
    <dgm:pt modelId="{0D5E2BF0-2C0D-47CA-91B9-035E5E572FB0}" type="pres">
      <dgm:prSet presAssocID="{41737A86-B4D2-418B-91E9-0CBC1783BAAD}" presName="Name0" presStyleCnt="0">
        <dgm:presLayoutVars>
          <dgm:chMax val="4"/>
          <dgm:resizeHandles val="exact"/>
        </dgm:presLayoutVars>
      </dgm:prSet>
      <dgm:spPr/>
      <dgm:t>
        <a:bodyPr/>
        <a:lstStyle/>
        <a:p>
          <a:endParaRPr lang="en-AU"/>
        </a:p>
      </dgm:t>
    </dgm:pt>
    <dgm:pt modelId="{66431702-E087-48AD-919F-B2E4E3230506}" type="pres">
      <dgm:prSet presAssocID="{41737A86-B4D2-418B-91E9-0CBC1783BAAD}" presName="ellipse" presStyleLbl="trBgShp" presStyleIdx="0" presStyleCnt="1" custLinFactNeighborX="-5415" custLinFactNeighborY="18875"/>
      <dgm:spPr/>
    </dgm:pt>
    <dgm:pt modelId="{818F84BB-C0A1-4157-B6F1-23AC4C210180}" type="pres">
      <dgm:prSet presAssocID="{41737A86-B4D2-418B-91E9-0CBC1783BAAD}" presName="arrow1" presStyleLbl="fgShp" presStyleIdx="0" presStyleCnt="1"/>
      <dgm:spPr/>
    </dgm:pt>
    <dgm:pt modelId="{8CBE2F9F-BFBC-492D-8A1A-4CD2D51E7D77}" type="pres">
      <dgm:prSet presAssocID="{41737A86-B4D2-418B-91E9-0CBC1783BAAD}" presName="rectangle" presStyleLbl="revTx" presStyleIdx="0" presStyleCnt="1">
        <dgm:presLayoutVars>
          <dgm:bulletEnabled val="1"/>
        </dgm:presLayoutVars>
      </dgm:prSet>
      <dgm:spPr/>
      <dgm:t>
        <a:bodyPr/>
        <a:lstStyle/>
        <a:p>
          <a:endParaRPr lang="en-AU"/>
        </a:p>
      </dgm:t>
    </dgm:pt>
    <dgm:pt modelId="{96461596-2AAF-4000-B8C3-05C6BED677A5}" type="pres">
      <dgm:prSet presAssocID="{4B6383D2-2D79-4BEA-99E3-11387F541B04}" presName="item1" presStyleLbl="node1" presStyleIdx="0" presStyleCnt="3" custScaleX="153072" custLinFactNeighborX="-3268" custLinFactNeighborY="-1634">
        <dgm:presLayoutVars>
          <dgm:bulletEnabled val="1"/>
        </dgm:presLayoutVars>
      </dgm:prSet>
      <dgm:spPr/>
      <dgm:t>
        <a:bodyPr/>
        <a:lstStyle/>
        <a:p>
          <a:endParaRPr lang="en-AU"/>
        </a:p>
      </dgm:t>
    </dgm:pt>
    <dgm:pt modelId="{26F78631-727D-4CFF-937C-B07D5F0843BF}" type="pres">
      <dgm:prSet presAssocID="{DFEBE834-AB6A-4D8B-9C60-1CF1F17B8037}" presName="item2" presStyleLbl="node1" presStyleIdx="1" presStyleCnt="3" custScaleX="153072" custLinFactNeighborX="-3268" custLinFactNeighborY="-1634">
        <dgm:presLayoutVars>
          <dgm:bulletEnabled val="1"/>
        </dgm:presLayoutVars>
      </dgm:prSet>
      <dgm:spPr/>
      <dgm:t>
        <a:bodyPr/>
        <a:lstStyle/>
        <a:p>
          <a:endParaRPr lang="en-AU"/>
        </a:p>
      </dgm:t>
    </dgm:pt>
    <dgm:pt modelId="{4AB31402-DB5D-4491-846E-398A90B070FB}" type="pres">
      <dgm:prSet presAssocID="{89CADBCE-D9A6-4BF5-8E37-4A790EDE04CE}" presName="item3" presStyleLbl="node1" presStyleIdx="2" presStyleCnt="3" custScaleX="153072" custScaleY="81498" custLinFactNeighborX="13072" custLinFactNeighborY="1634">
        <dgm:presLayoutVars>
          <dgm:bulletEnabled val="1"/>
        </dgm:presLayoutVars>
      </dgm:prSet>
      <dgm:spPr/>
      <dgm:t>
        <a:bodyPr/>
        <a:lstStyle/>
        <a:p>
          <a:endParaRPr lang="en-AU"/>
        </a:p>
      </dgm:t>
    </dgm:pt>
    <dgm:pt modelId="{8288F119-036F-4634-BAC7-AB2900C9C8C4}" type="pres">
      <dgm:prSet presAssocID="{41737A86-B4D2-418B-91E9-0CBC1783BAAD}" presName="funnel" presStyleLbl="trAlignAcc1" presStyleIdx="0" presStyleCnt="1" custScaleX="137080" custScaleY="99886" custLinFactNeighborX="1050" custLinFactNeighborY="3577"/>
      <dgm:spPr/>
      <dgm:t>
        <a:bodyPr/>
        <a:lstStyle/>
        <a:p>
          <a:endParaRPr lang="en-AU"/>
        </a:p>
      </dgm:t>
    </dgm:pt>
  </dgm:ptLst>
  <dgm:cxnLst>
    <dgm:cxn modelId="{99623BDC-DEC3-4048-BA2E-2E0FE737154F}" srcId="{41737A86-B4D2-418B-91E9-0CBC1783BAAD}" destId="{AE0BC9E5-F26A-493C-80DC-A4C10D85CFC8}" srcOrd="0" destOrd="0" parTransId="{F2FBB9BA-98A3-40C4-A4CA-CE3F077FEB32}" sibTransId="{5A8BCC26-5294-4042-B593-0C7A509EFA2D}"/>
    <dgm:cxn modelId="{010B5259-8E86-433A-8630-2DF70086F189}" srcId="{41737A86-B4D2-418B-91E9-0CBC1783BAAD}" destId="{89CADBCE-D9A6-4BF5-8E37-4A790EDE04CE}" srcOrd="3" destOrd="0" parTransId="{EDF8FFC1-7C51-4C78-A925-B469AF75E5F5}" sibTransId="{F738FBAC-6054-4C4D-BF71-B382BFA682E3}"/>
    <dgm:cxn modelId="{1D03214C-50D8-491C-BBD4-C68B6709F064}" type="presOf" srcId="{41737A86-B4D2-418B-91E9-0CBC1783BAAD}" destId="{0D5E2BF0-2C0D-47CA-91B9-035E5E572FB0}" srcOrd="0" destOrd="0" presId="urn:microsoft.com/office/officeart/2005/8/layout/funnel1"/>
    <dgm:cxn modelId="{BAF62167-362E-441C-954D-70F22B0EFE22}" type="presOf" srcId="{DFEBE834-AB6A-4D8B-9C60-1CF1F17B8037}" destId="{96461596-2AAF-4000-B8C3-05C6BED677A5}" srcOrd="0" destOrd="0" presId="urn:microsoft.com/office/officeart/2005/8/layout/funnel1"/>
    <dgm:cxn modelId="{9546DA15-9333-4855-8F5C-60D2215EFD7F}" srcId="{41737A86-B4D2-418B-91E9-0CBC1783BAAD}" destId="{DFEBE834-AB6A-4D8B-9C60-1CF1F17B8037}" srcOrd="2" destOrd="0" parTransId="{7118A717-AA12-4265-8D8B-CD9CDF4BC827}" sibTransId="{D55771CA-9F99-411E-ABC2-31D3139E19D7}"/>
    <dgm:cxn modelId="{EFBDF649-240C-4B48-A3ED-8AE817E52B73}" srcId="{41737A86-B4D2-418B-91E9-0CBC1783BAAD}" destId="{4B6383D2-2D79-4BEA-99E3-11387F541B04}" srcOrd="1" destOrd="0" parTransId="{CB5CAA97-3BFA-4EC6-AEF1-0DCAF83C4D58}" sibTransId="{42FEB789-CB3C-489A-A216-A75774EC80D6}"/>
    <dgm:cxn modelId="{C0DBE972-6615-47B6-AF79-F892B7736864}" type="presOf" srcId="{89CADBCE-D9A6-4BF5-8E37-4A790EDE04CE}" destId="{8CBE2F9F-BFBC-492D-8A1A-4CD2D51E7D77}" srcOrd="0" destOrd="0" presId="urn:microsoft.com/office/officeart/2005/8/layout/funnel1"/>
    <dgm:cxn modelId="{ADA13C1B-D1C3-42CB-957F-3EED69D6ADE4}" type="presOf" srcId="{AE0BC9E5-F26A-493C-80DC-A4C10D85CFC8}" destId="{4AB31402-DB5D-4491-846E-398A90B070FB}" srcOrd="0" destOrd="0" presId="urn:microsoft.com/office/officeart/2005/8/layout/funnel1"/>
    <dgm:cxn modelId="{BD7EC082-4BA2-47FD-828C-E0F7E42B86A5}" type="presOf" srcId="{4B6383D2-2D79-4BEA-99E3-11387F541B04}" destId="{26F78631-727D-4CFF-937C-B07D5F0843BF}" srcOrd="0" destOrd="0" presId="urn:microsoft.com/office/officeart/2005/8/layout/funnel1"/>
    <dgm:cxn modelId="{78505D12-44C7-4FD6-908B-FC755C8757AB}" type="presParOf" srcId="{0D5E2BF0-2C0D-47CA-91B9-035E5E572FB0}" destId="{66431702-E087-48AD-919F-B2E4E3230506}" srcOrd="0" destOrd="0" presId="urn:microsoft.com/office/officeart/2005/8/layout/funnel1"/>
    <dgm:cxn modelId="{D0EF792A-8CA9-476F-995F-0CA699B19C5B}" type="presParOf" srcId="{0D5E2BF0-2C0D-47CA-91B9-035E5E572FB0}" destId="{818F84BB-C0A1-4157-B6F1-23AC4C210180}" srcOrd="1" destOrd="0" presId="urn:microsoft.com/office/officeart/2005/8/layout/funnel1"/>
    <dgm:cxn modelId="{CA7D5EAD-D1CD-4B3B-AC43-E60A6ADE53A9}" type="presParOf" srcId="{0D5E2BF0-2C0D-47CA-91B9-035E5E572FB0}" destId="{8CBE2F9F-BFBC-492D-8A1A-4CD2D51E7D77}" srcOrd="2" destOrd="0" presId="urn:microsoft.com/office/officeart/2005/8/layout/funnel1"/>
    <dgm:cxn modelId="{E081BE1A-775E-4DD1-98AE-63D9DB097F01}" type="presParOf" srcId="{0D5E2BF0-2C0D-47CA-91B9-035E5E572FB0}" destId="{96461596-2AAF-4000-B8C3-05C6BED677A5}" srcOrd="3" destOrd="0" presId="urn:microsoft.com/office/officeart/2005/8/layout/funnel1"/>
    <dgm:cxn modelId="{18556656-3452-46CA-8FCE-2A9786ACFA24}" type="presParOf" srcId="{0D5E2BF0-2C0D-47CA-91B9-035E5E572FB0}" destId="{26F78631-727D-4CFF-937C-B07D5F0843BF}" srcOrd="4" destOrd="0" presId="urn:microsoft.com/office/officeart/2005/8/layout/funnel1"/>
    <dgm:cxn modelId="{3577DBE0-BA06-464D-9A3B-7AFAD9E12911}" type="presParOf" srcId="{0D5E2BF0-2C0D-47CA-91B9-035E5E572FB0}" destId="{4AB31402-DB5D-4491-846E-398A90B070FB}" srcOrd="5" destOrd="0" presId="urn:microsoft.com/office/officeart/2005/8/layout/funnel1"/>
    <dgm:cxn modelId="{3C30831A-8D27-441A-B449-EC8B97AD0517}" type="presParOf" srcId="{0D5E2BF0-2C0D-47CA-91B9-035E5E572FB0}" destId="{8288F119-036F-4634-BAC7-AB2900C9C8C4}"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737A86-B4D2-418B-91E9-0CBC1783BAAD}" type="doc">
      <dgm:prSet loTypeId="urn:microsoft.com/office/officeart/2005/8/layout/funnel1" loCatId="relationship" qsTypeId="urn:microsoft.com/office/officeart/2005/8/quickstyle/simple1" qsCatId="simple" csTypeId="urn:microsoft.com/office/officeart/2005/8/colors/colorful2" csCatId="colorful" phldr="1"/>
      <dgm:spPr/>
      <dgm:t>
        <a:bodyPr/>
        <a:lstStyle/>
        <a:p>
          <a:endParaRPr lang="en-AU"/>
        </a:p>
      </dgm:t>
    </dgm:pt>
    <dgm:pt modelId="{AE0BC9E5-F26A-493C-80DC-A4C10D85CFC8}">
      <dgm:prSet phldrT="[Text]" custT="1"/>
      <dgm:spPr/>
      <dgm:t>
        <a:bodyPr/>
        <a:lstStyle/>
        <a:p>
          <a:r>
            <a:rPr lang="en-AU" sz="800" dirty="0" smtClean="0"/>
            <a:t>PHA-PHA</a:t>
          </a:r>
        </a:p>
        <a:p>
          <a:r>
            <a:rPr lang="en-AU" sz="800" dirty="0" smtClean="0"/>
            <a:t>Blends</a:t>
          </a:r>
        </a:p>
      </dgm:t>
    </dgm:pt>
    <dgm:pt modelId="{5A8BCC26-5294-4042-B593-0C7A509EFA2D}" type="sibTrans" cxnId="{99623BDC-DEC3-4048-BA2E-2E0FE737154F}">
      <dgm:prSet/>
      <dgm:spPr/>
      <dgm:t>
        <a:bodyPr/>
        <a:lstStyle/>
        <a:p>
          <a:endParaRPr lang="en-AU"/>
        </a:p>
      </dgm:t>
    </dgm:pt>
    <dgm:pt modelId="{F2FBB9BA-98A3-40C4-A4CA-CE3F077FEB32}" type="parTrans" cxnId="{99623BDC-DEC3-4048-BA2E-2E0FE737154F}">
      <dgm:prSet/>
      <dgm:spPr/>
      <dgm:t>
        <a:bodyPr/>
        <a:lstStyle/>
        <a:p>
          <a:endParaRPr lang="en-AU"/>
        </a:p>
      </dgm:t>
    </dgm:pt>
    <dgm:pt modelId="{DFEBE834-AB6A-4D8B-9C60-1CF1F17B8037}">
      <dgm:prSet phldrT="[Text]" custT="1"/>
      <dgm:spPr/>
      <dgm:t>
        <a:bodyPr/>
        <a:lstStyle/>
        <a:p>
          <a:r>
            <a:rPr lang="en-AU" sz="800" dirty="0" smtClean="0"/>
            <a:t>Micro-structure</a:t>
          </a:r>
        </a:p>
      </dgm:t>
    </dgm:pt>
    <dgm:pt modelId="{7118A717-AA12-4265-8D8B-CD9CDF4BC827}" type="parTrans" cxnId="{9546DA15-9333-4855-8F5C-60D2215EFD7F}">
      <dgm:prSet/>
      <dgm:spPr/>
      <dgm:t>
        <a:bodyPr/>
        <a:lstStyle/>
        <a:p>
          <a:endParaRPr lang="en-AU"/>
        </a:p>
      </dgm:t>
    </dgm:pt>
    <dgm:pt modelId="{D55771CA-9F99-411E-ABC2-31D3139E19D7}" type="sibTrans" cxnId="{9546DA15-9333-4855-8F5C-60D2215EFD7F}">
      <dgm:prSet/>
      <dgm:spPr/>
      <dgm:t>
        <a:bodyPr/>
        <a:lstStyle/>
        <a:p>
          <a:endParaRPr lang="en-AU"/>
        </a:p>
      </dgm:t>
    </dgm:pt>
    <dgm:pt modelId="{89CADBCE-D9A6-4BF5-8E37-4A790EDE04CE}">
      <dgm:prSet phldrT="[Text]" custT="1"/>
      <dgm:spPr/>
      <dgm:t>
        <a:bodyPr/>
        <a:lstStyle/>
        <a:p>
          <a:r>
            <a:rPr lang="en-AU" sz="1000" dirty="0" smtClean="0"/>
            <a:t>Properties</a:t>
          </a:r>
        </a:p>
      </dgm:t>
    </dgm:pt>
    <dgm:pt modelId="{EDF8FFC1-7C51-4C78-A925-B469AF75E5F5}" type="parTrans" cxnId="{010B5259-8E86-433A-8630-2DF70086F189}">
      <dgm:prSet/>
      <dgm:spPr/>
      <dgm:t>
        <a:bodyPr/>
        <a:lstStyle/>
        <a:p>
          <a:endParaRPr lang="en-AU"/>
        </a:p>
      </dgm:t>
    </dgm:pt>
    <dgm:pt modelId="{F738FBAC-6054-4C4D-BF71-B382BFA682E3}" type="sibTrans" cxnId="{010B5259-8E86-433A-8630-2DF70086F189}">
      <dgm:prSet/>
      <dgm:spPr/>
      <dgm:t>
        <a:bodyPr/>
        <a:lstStyle/>
        <a:p>
          <a:endParaRPr lang="en-AU"/>
        </a:p>
      </dgm:t>
    </dgm:pt>
    <dgm:pt modelId="{4B6383D2-2D79-4BEA-99E3-11387F541B04}">
      <dgm:prSet phldrT="[Text]" custT="1"/>
      <dgm:spPr/>
      <dgm:t>
        <a:bodyPr/>
        <a:lstStyle/>
        <a:p>
          <a:r>
            <a:rPr lang="en-AU" sz="800" dirty="0" smtClean="0"/>
            <a:t>Crystallinity</a:t>
          </a:r>
        </a:p>
      </dgm:t>
    </dgm:pt>
    <dgm:pt modelId="{42FEB789-CB3C-489A-A216-A75774EC80D6}" type="sibTrans" cxnId="{EFBDF649-240C-4B48-A3ED-8AE817E52B73}">
      <dgm:prSet/>
      <dgm:spPr/>
      <dgm:t>
        <a:bodyPr/>
        <a:lstStyle/>
        <a:p>
          <a:endParaRPr lang="en-AU"/>
        </a:p>
      </dgm:t>
    </dgm:pt>
    <dgm:pt modelId="{CB5CAA97-3BFA-4EC6-AEF1-0DCAF83C4D58}" type="parTrans" cxnId="{EFBDF649-240C-4B48-A3ED-8AE817E52B73}">
      <dgm:prSet/>
      <dgm:spPr/>
      <dgm:t>
        <a:bodyPr/>
        <a:lstStyle/>
        <a:p>
          <a:endParaRPr lang="en-AU"/>
        </a:p>
      </dgm:t>
    </dgm:pt>
    <dgm:pt modelId="{0D5E2BF0-2C0D-47CA-91B9-035E5E572FB0}" type="pres">
      <dgm:prSet presAssocID="{41737A86-B4D2-418B-91E9-0CBC1783BAAD}" presName="Name0" presStyleCnt="0">
        <dgm:presLayoutVars>
          <dgm:chMax val="4"/>
          <dgm:resizeHandles val="exact"/>
        </dgm:presLayoutVars>
      </dgm:prSet>
      <dgm:spPr/>
      <dgm:t>
        <a:bodyPr/>
        <a:lstStyle/>
        <a:p>
          <a:endParaRPr lang="en-AU"/>
        </a:p>
      </dgm:t>
    </dgm:pt>
    <dgm:pt modelId="{66431702-E087-48AD-919F-B2E4E3230506}" type="pres">
      <dgm:prSet presAssocID="{41737A86-B4D2-418B-91E9-0CBC1783BAAD}" presName="ellipse" presStyleLbl="trBgShp" presStyleIdx="0" presStyleCnt="1" custLinFactNeighborX="-5415" custLinFactNeighborY="18875"/>
      <dgm:spPr/>
    </dgm:pt>
    <dgm:pt modelId="{818F84BB-C0A1-4157-B6F1-23AC4C210180}" type="pres">
      <dgm:prSet presAssocID="{41737A86-B4D2-418B-91E9-0CBC1783BAAD}" presName="arrow1" presStyleLbl="fgShp" presStyleIdx="0" presStyleCnt="1"/>
      <dgm:spPr/>
    </dgm:pt>
    <dgm:pt modelId="{8CBE2F9F-BFBC-492D-8A1A-4CD2D51E7D77}" type="pres">
      <dgm:prSet presAssocID="{41737A86-B4D2-418B-91E9-0CBC1783BAAD}" presName="rectangle" presStyleLbl="revTx" presStyleIdx="0" presStyleCnt="1">
        <dgm:presLayoutVars>
          <dgm:bulletEnabled val="1"/>
        </dgm:presLayoutVars>
      </dgm:prSet>
      <dgm:spPr/>
      <dgm:t>
        <a:bodyPr/>
        <a:lstStyle/>
        <a:p>
          <a:endParaRPr lang="en-AU"/>
        </a:p>
      </dgm:t>
    </dgm:pt>
    <dgm:pt modelId="{96461596-2AAF-4000-B8C3-05C6BED677A5}" type="pres">
      <dgm:prSet presAssocID="{4B6383D2-2D79-4BEA-99E3-11387F541B04}" presName="item1" presStyleLbl="node1" presStyleIdx="0" presStyleCnt="3" custScaleX="153072" custLinFactNeighborX="-3268" custLinFactNeighborY="-1634">
        <dgm:presLayoutVars>
          <dgm:bulletEnabled val="1"/>
        </dgm:presLayoutVars>
      </dgm:prSet>
      <dgm:spPr/>
      <dgm:t>
        <a:bodyPr/>
        <a:lstStyle/>
        <a:p>
          <a:endParaRPr lang="en-AU"/>
        </a:p>
      </dgm:t>
    </dgm:pt>
    <dgm:pt modelId="{26F78631-727D-4CFF-937C-B07D5F0843BF}" type="pres">
      <dgm:prSet presAssocID="{DFEBE834-AB6A-4D8B-9C60-1CF1F17B8037}" presName="item2" presStyleLbl="node1" presStyleIdx="1" presStyleCnt="3" custScaleX="153072" custLinFactNeighborX="-3268" custLinFactNeighborY="-1634">
        <dgm:presLayoutVars>
          <dgm:bulletEnabled val="1"/>
        </dgm:presLayoutVars>
      </dgm:prSet>
      <dgm:spPr/>
      <dgm:t>
        <a:bodyPr/>
        <a:lstStyle/>
        <a:p>
          <a:endParaRPr lang="en-AU"/>
        </a:p>
      </dgm:t>
    </dgm:pt>
    <dgm:pt modelId="{4AB31402-DB5D-4491-846E-398A90B070FB}" type="pres">
      <dgm:prSet presAssocID="{89CADBCE-D9A6-4BF5-8E37-4A790EDE04CE}" presName="item3" presStyleLbl="node1" presStyleIdx="2" presStyleCnt="3" custScaleX="153072" custScaleY="81498" custLinFactNeighborX="13072" custLinFactNeighborY="1634">
        <dgm:presLayoutVars>
          <dgm:bulletEnabled val="1"/>
        </dgm:presLayoutVars>
      </dgm:prSet>
      <dgm:spPr/>
      <dgm:t>
        <a:bodyPr/>
        <a:lstStyle/>
        <a:p>
          <a:endParaRPr lang="en-AU"/>
        </a:p>
      </dgm:t>
    </dgm:pt>
    <dgm:pt modelId="{8288F119-036F-4634-BAC7-AB2900C9C8C4}" type="pres">
      <dgm:prSet presAssocID="{41737A86-B4D2-418B-91E9-0CBC1783BAAD}" presName="funnel" presStyleLbl="trAlignAcc1" presStyleIdx="0" presStyleCnt="1" custScaleX="137080" custScaleY="99886" custLinFactNeighborX="1050" custLinFactNeighborY="3577"/>
      <dgm:spPr/>
      <dgm:t>
        <a:bodyPr/>
        <a:lstStyle/>
        <a:p>
          <a:endParaRPr lang="en-AU"/>
        </a:p>
      </dgm:t>
    </dgm:pt>
  </dgm:ptLst>
  <dgm:cxnLst>
    <dgm:cxn modelId="{010B5259-8E86-433A-8630-2DF70086F189}" srcId="{41737A86-B4D2-418B-91E9-0CBC1783BAAD}" destId="{89CADBCE-D9A6-4BF5-8E37-4A790EDE04CE}" srcOrd="3" destOrd="0" parTransId="{EDF8FFC1-7C51-4C78-A925-B469AF75E5F5}" sibTransId="{F738FBAC-6054-4C4D-BF71-B382BFA682E3}"/>
    <dgm:cxn modelId="{9546DA15-9333-4855-8F5C-60D2215EFD7F}" srcId="{41737A86-B4D2-418B-91E9-0CBC1783BAAD}" destId="{DFEBE834-AB6A-4D8B-9C60-1CF1F17B8037}" srcOrd="2" destOrd="0" parTransId="{7118A717-AA12-4265-8D8B-CD9CDF4BC827}" sibTransId="{D55771CA-9F99-411E-ABC2-31D3139E19D7}"/>
    <dgm:cxn modelId="{0D9BB9C0-FB5B-4524-A555-4194D008E10E}" type="presOf" srcId="{AE0BC9E5-F26A-493C-80DC-A4C10D85CFC8}" destId="{4AB31402-DB5D-4491-846E-398A90B070FB}" srcOrd="0" destOrd="0" presId="urn:microsoft.com/office/officeart/2005/8/layout/funnel1"/>
    <dgm:cxn modelId="{2C27378D-3428-4FEE-B69D-3FD9BF2116C8}" type="presOf" srcId="{DFEBE834-AB6A-4D8B-9C60-1CF1F17B8037}" destId="{96461596-2AAF-4000-B8C3-05C6BED677A5}" srcOrd="0" destOrd="0" presId="urn:microsoft.com/office/officeart/2005/8/layout/funnel1"/>
    <dgm:cxn modelId="{99623BDC-DEC3-4048-BA2E-2E0FE737154F}" srcId="{41737A86-B4D2-418B-91E9-0CBC1783BAAD}" destId="{AE0BC9E5-F26A-493C-80DC-A4C10D85CFC8}" srcOrd="0" destOrd="0" parTransId="{F2FBB9BA-98A3-40C4-A4CA-CE3F077FEB32}" sibTransId="{5A8BCC26-5294-4042-B593-0C7A509EFA2D}"/>
    <dgm:cxn modelId="{C657FD6C-5360-483B-AE51-B5BBDC596F97}" type="presOf" srcId="{41737A86-B4D2-418B-91E9-0CBC1783BAAD}" destId="{0D5E2BF0-2C0D-47CA-91B9-035E5E572FB0}" srcOrd="0" destOrd="0" presId="urn:microsoft.com/office/officeart/2005/8/layout/funnel1"/>
    <dgm:cxn modelId="{1CDD7453-801A-44C0-AF7D-64A84750145E}" type="presOf" srcId="{89CADBCE-D9A6-4BF5-8E37-4A790EDE04CE}" destId="{8CBE2F9F-BFBC-492D-8A1A-4CD2D51E7D77}" srcOrd="0" destOrd="0" presId="urn:microsoft.com/office/officeart/2005/8/layout/funnel1"/>
    <dgm:cxn modelId="{FF9491D5-A95C-4F73-84A8-9C7822173BBB}" type="presOf" srcId="{4B6383D2-2D79-4BEA-99E3-11387F541B04}" destId="{26F78631-727D-4CFF-937C-B07D5F0843BF}" srcOrd="0" destOrd="0" presId="urn:microsoft.com/office/officeart/2005/8/layout/funnel1"/>
    <dgm:cxn modelId="{EFBDF649-240C-4B48-A3ED-8AE817E52B73}" srcId="{41737A86-B4D2-418B-91E9-0CBC1783BAAD}" destId="{4B6383D2-2D79-4BEA-99E3-11387F541B04}" srcOrd="1" destOrd="0" parTransId="{CB5CAA97-3BFA-4EC6-AEF1-0DCAF83C4D58}" sibTransId="{42FEB789-CB3C-489A-A216-A75774EC80D6}"/>
    <dgm:cxn modelId="{A5FCA420-BAC4-4C26-961A-C13654D10D10}" type="presParOf" srcId="{0D5E2BF0-2C0D-47CA-91B9-035E5E572FB0}" destId="{66431702-E087-48AD-919F-B2E4E3230506}" srcOrd="0" destOrd="0" presId="urn:microsoft.com/office/officeart/2005/8/layout/funnel1"/>
    <dgm:cxn modelId="{3BB03AA8-3304-482F-8CB0-1388240E48B1}" type="presParOf" srcId="{0D5E2BF0-2C0D-47CA-91B9-035E5E572FB0}" destId="{818F84BB-C0A1-4157-B6F1-23AC4C210180}" srcOrd="1" destOrd="0" presId="urn:microsoft.com/office/officeart/2005/8/layout/funnel1"/>
    <dgm:cxn modelId="{910B49FB-E3A3-466E-A276-1A31350480B3}" type="presParOf" srcId="{0D5E2BF0-2C0D-47CA-91B9-035E5E572FB0}" destId="{8CBE2F9F-BFBC-492D-8A1A-4CD2D51E7D77}" srcOrd="2" destOrd="0" presId="urn:microsoft.com/office/officeart/2005/8/layout/funnel1"/>
    <dgm:cxn modelId="{03E6AF3D-43DF-4826-A80E-A334A2CA63E2}" type="presParOf" srcId="{0D5E2BF0-2C0D-47CA-91B9-035E5E572FB0}" destId="{96461596-2AAF-4000-B8C3-05C6BED677A5}" srcOrd="3" destOrd="0" presId="urn:microsoft.com/office/officeart/2005/8/layout/funnel1"/>
    <dgm:cxn modelId="{6859E4ED-6EDC-4001-9837-C70EC1AC2119}" type="presParOf" srcId="{0D5E2BF0-2C0D-47CA-91B9-035E5E572FB0}" destId="{26F78631-727D-4CFF-937C-B07D5F0843BF}" srcOrd="4" destOrd="0" presId="urn:microsoft.com/office/officeart/2005/8/layout/funnel1"/>
    <dgm:cxn modelId="{F50A046A-1847-40B1-AD06-221335D477F0}" type="presParOf" srcId="{0D5E2BF0-2C0D-47CA-91B9-035E5E572FB0}" destId="{4AB31402-DB5D-4491-846E-398A90B070FB}" srcOrd="5" destOrd="0" presId="urn:microsoft.com/office/officeart/2005/8/layout/funnel1"/>
    <dgm:cxn modelId="{85C4FBBC-6461-4095-AC5C-A7CFB9F119AF}" type="presParOf" srcId="{0D5E2BF0-2C0D-47CA-91B9-035E5E572FB0}" destId="{8288F119-036F-4634-BAC7-AB2900C9C8C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431702-E087-48AD-919F-B2E4E3230506}">
      <dsp:nvSpPr>
        <dsp:cNvPr id="0" name=""/>
        <dsp:cNvSpPr/>
      </dsp:nvSpPr>
      <dsp:spPr>
        <a:xfrm>
          <a:off x="733575" y="489682"/>
          <a:ext cx="3342132" cy="1160678"/>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8F84BB-C0A1-4157-B6F1-23AC4C210180}">
      <dsp:nvSpPr>
        <dsp:cNvPr id="0" name=""/>
        <dsp:cNvSpPr/>
      </dsp:nvSpPr>
      <dsp:spPr>
        <a:xfrm>
          <a:off x="2266950" y="3112711"/>
          <a:ext cx="647700" cy="414528"/>
        </a:xfrm>
        <a:prstGeom prst="down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BE2F9F-BFBC-492D-8A1A-4CD2D51E7D77}">
      <dsp:nvSpPr>
        <dsp:cNvPr id="0" name=""/>
        <dsp:cNvSpPr/>
      </dsp:nvSpPr>
      <dsp:spPr>
        <a:xfrm>
          <a:off x="1036320" y="3444334"/>
          <a:ext cx="3108960" cy="777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AU" sz="4000" kern="1200" dirty="0" smtClean="0"/>
            <a:t>Properties</a:t>
          </a:r>
        </a:p>
      </dsp:txBody>
      <dsp:txXfrm>
        <a:off x="1036320" y="3444334"/>
        <a:ext cx="3108960" cy="777240"/>
      </dsp:txXfrm>
    </dsp:sp>
    <dsp:sp modelId="{96461596-2AAF-4000-B8C3-05C6BED677A5}">
      <dsp:nvSpPr>
        <dsp:cNvPr id="0" name=""/>
        <dsp:cNvSpPr/>
      </dsp:nvSpPr>
      <dsp:spPr>
        <a:xfrm>
          <a:off x="1782164" y="1501873"/>
          <a:ext cx="1784605" cy="1165860"/>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AU" sz="2000" kern="1200" dirty="0" smtClean="0"/>
            <a:t>Micro-structure</a:t>
          </a:r>
        </a:p>
      </dsp:txBody>
      <dsp:txXfrm>
        <a:off x="2043513" y="1672609"/>
        <a:ext cx="1261907" cy="824388"/>
      </dsp:txXfrm>
    </dsp:sp>
    <dsp:sp modelId="{26F78631-727D-4CFF-937C-B07D5F0843BF}">
      <dsp:nvSpPr>
        <dsp:cNvPr id="0" name=""/>
        <dsp:cNvSpPr/>
      </dsp:nvSpPr>
      <dsp:spPr>
        <a:xfrm>
          <a:off x="947927" y="627219"/>
          <a:ext cx="1784605" cy="1165860"/>
        </a:xfrm>
        <a:prstGeom prst="ellipse">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AU" sz="1800" kern="1200" dirty="0" smtClean="0"/>
            <a:t>Crystallinity</a:t>
          </a:r>
        </a:p>
      </dsp:txBody>
      <dsp:txXfrm>
        <a:off x="1209276" y="797955"/>
        <a:ext cx="1261907" cy="824388"/>
      </dsp:txXfrm>
    </dsp:sp>
    <dsp:sp modelId="{4AB31402-DB5D-4491-846E-398A90B070FB}">
      <dsp:nvSpPr>
        <dsp:cNvPr id="0" name=""/>
        <dsp:cNvSpPr/>
      </dsp:nvSpPr>
      <dsp:spPr>
        <a:xfrm>
          <a:off x="2330196" y="491294"/>
          <a:ext cx="1784605" cy="950152"/>
        </a:xfrm>
        <a:prstGeom prst="ellips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AU" sz="1800" kern="1200" dirty="0" smtClean="0"/>
            <a:t>PHA-PHA</a:t>
          </a:r>
        </a:p>
        <a:p>
          <a:pPr lvl="0" algn="ctr" defTabSz="800100">
            <a:lnSpc>
              <a:spcPct val="90000"/>
            </a:lnSpc>
            <a:spcBef>
              <a:spcPct val="0"/>
            </a:spcBef>
            <a:spcAft>
              <a:spcPct val="35000"/>
            </a:spcAft>
          </a:pPr>
          <a:r>
            <a:rPr lang="en-AU" sz="1800" kern="1200" dirty="0" smtClean="0"/>
            <a:t>Blends</a:t>
          </a:r>
        </a:p>
      </dsp:txBody>
      <dsp:txXfrm>
        <a:off x="2591545" y="630441"/>
        <a:ext cx="1261907" cy="671858"/>
      </dsp:txXfrm>
    </dsp:sp>
    <dsp:sp modelId="{8288F119-036F-4634-BAC7-AB2900C9C8C4}">
      <dsp:nvSpPr>
        <dsp:cNvPr id="0" name=""/>
        <dsp:cNvSpPr/>
      </dsp:nvSpPr>
      <dsp:spPr>
        <a:xfrm>
          <a:off x="142856" y="233557"/>
          <a:ext cx="4972056" cy="2898388"/>
        </a:xfrm>
        <a:prstGeom prst="funnel">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431702-E087-48AD-919F-B2E4E3230506}">
      <dsp:nvSpPr>
        <dsp:cNvPr id="0" name=""/>
        <dsp:cNvSpPr/>
      </dsp:nvSpPr>
      <dsp:spPr>
        <a:xfrm>
          <a:off x="368260" y="245823"/>
          <a:ext cx="1677772" cy="582668"/>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8F84BB-C0A1-4157-B6F1-23AC4C210180}">
      <dsp:nvSpPr>
        <dsp:cNvPr id="0" name=""/>
        <dsp:cNvSpPr/>
      </dsp:nvSpPr>
      <dsp:spPr>
        <a:xfrm>
          <a:off x="1138024" y="1562602"/>
          <a:ext cx="325149" cy="208095"/>
        </a:xfrm>
        <a:prstGeom prst="down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BE2F9F-BFBC-492D-8A1A-4CD2D51E7D77}">
      <dsp:nvSpPr>
        <dsp:cNvPr id="0" name=""/>
        <dsp:cNvSpPr/>
      </dsp:nvSpPr>
      <dsp:spPr>
        <a:xfrm>
          <a:off x="520239" y="1729078"/>
          <a:ext cx="1560718" cy="390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AU" sz="1000" kern="1200" dirty="0" smtClean="0"/>
            <a:t>Properties</a:t>
          </a:r>
        </a:p>
      </dsp:txBody>
      <dsp:txXfrm>
        <a:off x="520239" y="1729078"/>
        <a:ext cx="1560718" cy="390179"/>
      </dsp:txXfrm>
    </dsp:sp>
    <dsp:sp modelId="{96461596-2AAF-4000-B8C3-05C6BED677A5}">
      <dsp:nvSpPr>
        <dsp:cNvPr id="0" name=""/>
        <dsp:cNvSpPr/>
      </dsp:nvSpPr>
      <dsp:spPr>
        <a:xfrm>
          <a:off x="894658" y="753950"/>
          <a:ext cx="895883" cy="58526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AU" sz="800" kern="1200" dirty="0" smtClean="0"/>
            <a:t>Micro-structure</a:t>
          </a:r>
        </a:p>
      </dsp:txBody>
      <dsp:txXfrm>
        <a:off x="1025857" y="839661"/>
        <a:ext cx="633485" cy="413847"/>
      </dsp:txXfrm>
    </dsp:sp>
    <dsp:sp modelId="{26F78631-727D-4CFF-937C-B07D5F0843BF}">
      <dsp:nvSpPr>
        <dsp:cNvPr id="0" name=""/>
        <dsp:cNvSpPr/>
      </dsp:nvSpPr>
      <dsp:spPr>
        <a:xfrm>
          <a:off x="475865" y="314868"/>
          <a:ext cx="895883" cy="585269"/>
        </a:xfrm>
        <a:prstGeom prst="ellipse">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AU" sz="800" kern="1200" dirty="0" smtClean="0"/>
            <a:t>Crystallinity</a:t>
          </a:r>
        </a:p>
      </dsp:txBody>
      <dsp:txXfrm>
        <a:off x="607064" y="400579"/>
        <a:ext cx="633485" cy="413847"/>
      </dsp:txXfrm>
    </dsp:sp>
    <dsp:sp modelId="{4AB31402-DB5D-4491-846E-398A90B070FB}">
      <dsp:nvSpPr>
        <dsp:cNvPr id="0" name=""/>
        <dsp:cNvSpPr/>
      </dsp:nvSpPr>
      <dsp:spPr>
        <a:xfrm>
          <a:off x="1169774" y="246633"/>
          <a:ext cx="895883" cy="476982"/>
        </a:xfrm>
        <a:prstGeom prst="ellips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AU" sz="800" kern="1200" dirty="0" smtClean="0"/>
            <a:t>PHA-PHA</a:t>
          </a:r>
        </a:p>
        <a:p>
          <a:pPr lvl="0" algn="ctr" defTabSz="355600">
            <a:lnSpc>
              <a:spcPct val="90000"/>
            </a:lnSpc>
            <a:spcBef>
              <a:spcPct val="0"/>
            </a:spcBef>
            <a:spcAft>
              <a:spcPct val="35000"/>
            </a:spcAft>
          </a:pPr>
          <a:r>
            <a:rPr lang="en-AU" sz="800" kern="1200" dirty="0" smtClean="0"/>
            <a:t>Blends</a:t>
          </a:r>
        </a:p>
      </dsp:txBody>
      <dsp:txXfrm>
        <a:off x="1300973" y="316485"/>
        <a:ext cx="633485" cy="337278"/>
      </dsp:txXfrm>
    </dsp:sp>
    <dsp:sp modelId="{8288F119-036F-4634-BAC7-AB2900C9C8C4}">
      <dsp:nvSpPr>
        <dsp:cNvPr id="0" name=""/>
        <dsp:cNvSpPr/>
      </dsp:nvSpPr>
      <dsp:spPr>
        <a:xfrm>
          <a:off x="71715" y="117247"/>
          <a:ext cx="2496005" cy="1455010"/>
        </a:xfrm>
        <a:prstGeom prst="funnel">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431702-E087-48AD-919F-B2E4E3230506}">
      <dsp:nvSpPr>
        <dsp:cNvPr id="0" name=""/>
        <dsp:cNvSpPr/>
      </dsp:nvSpPr>
      <dsp:spPr>
        <a:xfrm>
          <a:off x="368260" y="245823"/>
          <a:ext cx="1677772" cy="582668"/>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8F84BB-C0A1-4157-B6F1-23AC4C210180}">
      <dsp:nvSpPr>
        <dsp:cNvPr id="0" name=""/>
        <dsp:cNvSpPr/>
      </dsp:nvSpPr>
      <dsp:spPr>
        <a:xfrm>
          <a:off x="1138024" y="1562602"/>
          <a:ext cx="325149" cy="208095"/>
        </a:xfrm>
        <a:prstGeom prst="down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BE2F9F-BFBC-492D-8A1A-4CD2D51E7D77}">
      <dsp:nvSpPr>
        <dsp:cNvPr id="0" name=""/>
        <dsp:cNvSpPr/>
      </dsp:nvSpPr>
      <dsp:spPr>
        <a:xfrm>
          <a:off x="520239" y="1729078"/>
          <a:ext cx="1560718" cy="390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AU" sz="1000" kern="1200" dirty="0" smtClean="0"/>
            <a:t>Properties</a:t>
          </a:r>
        </a:p>
      </dsp:txBody>
      <dsp:txXfrm>
        <a:off x="520239" y="1729078"/>
        <a:ext cx="1560718" cy="390179"/>
      </dsp:txXfrm>
    </dsp:sp>
    <dsp:sp modelId="{96461596-2AAF-4000-B8C3-05C6BED677A5}">
      <dsp:nvSpPr>
        <dsp:cNvPr id="0" name=""/>
        <dsp:cNvSpPr/>
      </dsp:nvSpPr>
      <dsp:spPr>
        <a:xfrm>
          <a:off x="894658" y="753950"/>
          <a:ext cx="895883" cy="58526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AU" sz="800" kern="1200" dirty="0" smtClean="0"/>
            <a:t>Micro-structure</a:t>
          </a:r>
        </a:p>
      </dsp:txBody>
      <dsp:txXfrm>
        <a:off x="1025857" y="839661"/>
        <a:ext cx="633485" cy="413847"/>
      </dsp:txXfrm>
    </dsp:sp>
    <dsp:sp modelId="{26F78631-727D-4CFF-937C-B07D5F0843BF}">
      <dsp:nvSpPr>
        <dsp:cNvPr id="0" name=""/>
        <dsp:cNvSpPr/>
      </dsp:nvSpPr>
      <dsp:spPr>
        <a:xfrm>
          <a:off x="475865" y="314868"/>
          <a:ext cx="895883" cy="585269"/>
        </a:xfrm>
        <a:prstGeom prst="ellipse">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AU" sz="800" kern="1200" dirty="0" smtClean="0"/>
            <a:t>Crystallinity</a:t>
          </a:r>
        </a:p>
      </dsp:txBody>
      <dsp:txXfrm>
        <a:off x="607064" y="400579"/>
        <a:ext cx="633485" cy="413847"/>
      </dsp:txXfrm>
    </dsp:sp>
    <dsp:sp modelId="{4AB31402-DB5D-4491-846E-398A90B070FB}">
      <dsp:nvSpPr>
        <dsp:cNvPr id="0" name=""/>
        <dsp:cNvSpPr/>
      </dsp:nvSpPr>
      <dsp:spPr>
        <a:xfrm>
          <a:off x="1169774" y="246633"/>
          <a:ext cx="895883" cy="476982"/>
        </a:xfrm>
        <a:prstGeom prst="ellips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AU" sz="800" kern="1200" dirty="0" smtClean="0"/>
            <a:t>PHA-PHA</a:t>
          </a:r>
        </a:p>
        <a:p>
          <a:pPr lvl="0" algn="ctr" defTabSz="355600">
            <a:lnSpc>
              <a:spcPct val="90000"/>
            </a:lnSpc>
            <a:spcBef>
              <a:spcPct val="0"/>
            </a:spcBef>
            <a:spcAft>
              <a:spcPct val="35000"/>
            </a:spcAft>
          </a:pPr>
          <a:r>
            <a:rPr lang="en-AU" sz="800" kern="1200" dirty="0" smtClean="0"/>
            <a:t>Blends</a:t>
          </a:r>
        </a:p>
      </dsp:txBody>
      <dsp:txXfrm>
        <a:off x="1300973" y="316485"/>
        <a:ext cx="633485" cy="337278"/>
      </dsp:txXfrm>
    </dsp:sp>
    <dsp:sp modelId="{8288F119-036F-4634-BAC7-AB2900C9C8C4}">
      <dsp:nvSpPr>
        <dsp:cNvPr id="0" name=""/>
        <dsp:cNvSpPr/>
      </dsp:nvSpPr>
      <dsp:spPr>
        <a:xfrm>
          <a:off x="71715" y="117247"/>
          <a:ext cx="2496005" cy="1455010"/>
        </a:xfrm>
        <a:prstGeom prst="funnel">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431702-E087-48AD-919F-B2E4E3230506}">
      <dsp:nvSpPr>
        <dsp:cNvPr id="0" name=""/>
        <dsp:cNvSpPr/>
      </dsp:nvSpPr>
      <dsp:spPr>
        <a:xfrm>
          <a:off x="368260" y="245823"/>
          <a:ext cx="1677772" cy="582668"/>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8F84BB-C0A1-4157-B6F1-23AC4C210180}">
      <dsp:nvSpPr>
        <dsp:cNvPr id="0" name=""/>
        <dsp:cNvSpPr/>
      </dsp:nvSpPr>
      <dsp:spPr>
        <a:xfrm>
          <a:off x="1138024" y="1562602"/>
          <a:ext cx="325149" cy="208095"/>
        </a:xfrm>
        <a:prstGeom prst="down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BE2F9F-BFBC-492D-8A1A-4CD2D51E7D77}">
      <dsp:nvSpPr>
        <dsp:cNvPr id="0" name=""/>
        <dsp:cNvSpPr/>
      </dsp:nvSpPr>
      <dsp:spPr>
        <a:xfrm>
          <a:off x="520239" y="1729078"/>
          <a:ext cx="1560718" cy="390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en-AU" sz="1000" kern="1200" dirty="0" smtClean="0"/>
            <a:t>Properties</a:t>
          </a:r>
        </a:p>
      </dsp:txBody>
      <dsp:txXfrm>
        <a:off x="520239" y="1729078"/>
        <a:ext cx="1560718" cy="390179"/>
      </dsp:txXfrm>
    </dsp:sp>
    <dsp:sp modelId="{96461596-2AAF-4000-B8C3-05C6BED677A5}">
      <dsp:nvSpPr>
        <dsp:cNvPr id="0" name=""/>
        <dsp:cNvSpPr/>
      </dsp:nvSpPr>
      <dsp:spPr>
        <a:xfrm>
          <a:off x="894658" y="753950"/>
          <a:ext cx="895883" cy="58526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AU" sz="800" kern="1200" dirty="0" smtClean="0"/>
            <a:t>Micro-structure</a:t>
          </a:r>
        </a:p>
      </dsp:txBody>
      <dsp:txXfrm>
        <a:off x="1025857" y="839661"/>
        <a:ext cx="633485" cy="413847"/>
      </dsp:txXfrm>
    </dsp:sp>
    <dsp:sp modelId="{26F78631-727D-4CFF-937C-B07D5F0843BF}">
      <dsp:nvSpPr>
        <dsp:cNvPr id="0" name=""/>
        <dsp:cNvSpPr/>
      </dsp:nvSpPr>
      <dsp:spPr>
        <a:xfrm>
          <a:off x="475865" y="314868"/>
          <a:ext cx="895883" cy="585269"/>
        </a:xfrm>
        <a:prstGeom prst="ellipse">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AU" sz="800" kern="1200" dirty="0" smtClean="0"/>
            <a:t>Crystallinity</a:t>
          </a:r>
        </a:p>
      </dsp:txBody>
      <dsp:txXfrm>
        <a:off x="607064" y="400579"/>
        <a:ext cx="633485" cy="413847"/>
      </dsp:txXfrm>
    </dsp:sp>
    <dsp:sp modelId="{4AB31402-DB5D-4491-846E-398A90B070FB}">
      <dsp:nvSpPr>
        <dsp:cNvPr id="0" name=""/>
        <dsp:cNvSpPr/>
      </dsp:nvSpPr>
      <dsp:spPr>
        <a:xfrm>
          <a:off x="1169774" y="246633"/>
          <a:ext cx="895883" cy="476982"/>
        </a:xfrm>
        <a:prstGeom prst="ellips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AU" sz="800" kern="1200" dirty="0" smtClean="0"/>
            <a:t>PHA-PHA</a:t>
          </a:r>
        </a:p>
        <a:p>
          <a:pPr lvl="0" algn="ctr" defTabSz="355600">
            <a:lnSpc>
              <a:spcPct val="90000"/>
            </a:lnSpc>
            <a:spcBef>
              <a:spcPct val="0"/>
            </a:spcBef>
            <a:spcAft>
              <a:spcPct val="35000"/>
            </a:spcAft>
          </a:pPr>
          <a:r>
            <a:rPr lang="en-AU" sz="800" kern="1200" dirty="0" smtClean="0"/>
            <a:t>Blends</a:t>
          </a:r>
        </a:p>
      </dsp:txBody>
      <dsp:txXfrm>
        <a:off x="1300973" y="316485"/>
        <a:ext cx="633485" cy="337278"/>
      </dsp:txXfrm>
    </dsp:sp>
    <dsp:sp modelId="{8288F119-036F-4634-BAC7-AB2900C9C8C4}">
      <dsp:nvSpPr>
        <dsp:cNvPr id="0" name=""/>
        <dsp:cNvSpPr/>
      </dsp:nvSpPr>
      <dsp:spPr>
        <a:xfrm>
          <a:off x="71715" y="117247"/>
          <a:ext cx="2496005" cy="1455010"/>
        </a:xfrm>
        <a:prstGeom prst="funnel">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5.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6.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7.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7A7B99BA-A880-4E62-AB07-603F65963F9D}" type="datetimeFigureOut">
              <a:rPr lang="en-AU" smtClean="0"/>
              <a:t>10/08/2015</a:t>
            </a:fld>
            <a:endParaRPr lang="en-AU"/>
          </a:p>
        </p:txBody>
      </p:sp>
      <p:sp>
        <p:nvSpPr>
          <p:cNvPr id="4" name="Footer Placeholder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D1BC4083-39A6-4B28-8643-0C3E3C132579}" type="slidenum">
              <a:rPr lang="en-AU" smtClean="0"/>
              <a:t>‹#›</a:t>
            </a:fld>
            <a:endParaRPr lang="en-AU"/>
          </a:p>
        </p:txBody>
      </p:sp>
    </p:spTree>
    <p:extLst>
      <p:ext uri="{BB962C8B-B14F-4D97-AF65-F5344CB8AC3E}">
        <p14:creationId xmlns:p14="http://schemas.microsoft.com/office/powerpoint/2010/main" val="2599467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172A0D41-7885-4C93-9859-ED77606E0FA2}" type="datetimeFigureOut">
              <a:rPr lang="en-AU" smtClean="0"/>
              <a:t>10/08/2015</a:t>
            </a:fld>
            <a:endParaRPr lang="en-AU"/>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3A4CFD9E-B55D-423A-B879-BFCC21561127}" type="slidenum">
              <a:rPr lang="en-AU" smtClean="0"/>
              <a:t>‹#›</a:t>
            </a:fld>
            <a:endParaRPr lang="en-AU"/>
          </a:p>
        </p:txBody>
      </p:sp>
    </p:spTree>
    <p:extLst>
      <p:ext uri="{BB962C8B-B14F-4D97-AF65-F5344CB8AC3E}">
        <p14:creationId xmlns:p14="http://schemas.microsoft.com/office/powerpoint/2010/main" val="1124374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August 10 – 4-5pm</a:t>
            </a:r>
            <a:r>
              <a:rPr lang="en-AU" baseline="0" dirty="0" smtClean="0"/>
              <a:t> (1h).</a:t>
            </a:r>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1</a:t>
            </a:fld>
            <a:endParaRPr lang="en-AU"/>
          </a:p>
        </p:txBody>
      </p:sp>
    </p:spTree>
    <p:extLst>
      <p:ext uri="{BB962C8B-B14F-4D97-AF65-F5344CB8AC3E}">
        <p14:creationId xmlns:p14="http://schemas.microsoft.com/office/powerpoint/2010/main" val="3040406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Message – PHA is interesting,</a:t>
            </a:r>
            <a:r>
              <a:rPr lang="en-AU" baseline="0" dirty="0" smtClean="0"/>
              <a:t> but acknowledge limitations and pre/miss-conceptions. </a:t>
            </a:r>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2</a:t>
            </a:fld>
            <a:endParaRPr lang="en-AU"/>
          </a:p>
        </p:txBody>
      </p:sp>
    </p:spTree>
    <p:extLst>
      <p:ext uri="{BB962C8B-B14F-4D97-AF65-F5344CB8AC3E}">
        <p14:creationId xmlns:p14="http://schemas.microsoft.com/office/powerpoint/2010/main" val="789654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Message 1: Be clear on the full</a:t>
            </a:r>
            <a:r>
              <a:rPr lang="en-AU" baseline="0" dirty="0" smtClean="0"/>
              <a:t> technology train – and how bioprocessing (synthesis) is linked to extraction and recovery and properties</a:t>
            </a:r>
            <a:br>
              <a:rPr lang="en-AU" baseline="0" dirty="0" smtClean="0"/>
            </a:br>
            <a:r>
              <a:rPr lang="en-AU" baseline="0" dirty="0" smtClean="0"/>
              <a:t>Message 2: What’s the workshop about – start with some coverage of PHA chemo-thermo-mechanical properties, then coverage on the option for synthesizing in mixed cultures, then exercise on what that means for securing suitable </a:t>
            </a:r>
            <a:r>
              <a:rPr lang="en-AU" baseline="0" dirty="0" err="1" smtClean="0"/>
              <a:t>feedstocks</a:t>
            </a:r>
            <a:r>
              <a:rPr lang="en-AU"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smtClean="0"/>
              <a:t>Most of the coverage of on the fundamentals of PHA will be considered through a ‘mixed culture lens’ because that where we come from.</a:t>
            </a:r>
          </a:p>
          <a:p>
            <a:pPr marL="0" marR="0" indent="0" algn="l" defTabSz="914400" rtl="0" eaLnBrk="1" fontAlgn="auto" latinLnBrk="0" hangingPunct="1">
              <a:lnSpc>
                <a:spcPct val="100000"/>
              </a:lnSpc>
              <a:spcBef>
                <a:spcPts val="0"/>
              </a:spcBef>
              <a:spcAft>
                <a:spcPts val="0"/>
              </a:spcAft>
              <a:buClrTx/>
              <a:buSzTx/>
              <a:buFontTx/>
              <a:buNone/>
              <a:tabLst/>
              <a:defRPr/>
            </a:pPr>
            <a:r>
              <a:rPr lang="en-AU" b="1" i="1" baseline="0" dirty="0" smtClean="0"/>
              <a:t>Two parts – look backwards from Properties (see how they are set) and look forwards from synthesis (see what that effects).</a:t>
            </a:r>
            <a:endParaRPr lang="en-AU" b="1" i="1" dirty="0" smtClean="0"/>
          </a:p>
          <a:p>
            <a:endParaRPr lang="en-AU" baseline="0" dirty="0" smtClean="0"/>
          </a:p>
        </p:txBody>
      </p:sp>
      <p:sp>
        <p:nvSpPr>
          <p:cNvPr id="4" name="Slide Number Placeholder 3"/>
          <p:cNvSpPr>
            <a:spLocks noGrp="1"/>
          </p:cNvSpPr>
          <p:nvPr>
            <p:ph type="sldNum" sz="quarter" idx="10"/>
          </p:nvPr>
        </p:nvSpPr>
        <p:spPr/>
        <p:txBody>
          <a:bodyPr/>
          <a:lstStyle/>
          <a:p>
            <a:fld id="{3A4CFD9E-B55D-423A-B879-BFCC21561127}" type="slidenum">
              <a:rPr lang="en-AU" smtClean="0"/>
              <a:t>3</a:t>
            </a:fld>
            <a:endParaRPr lang="en-AU"/>
          </a:p>
        </p:txBody>
      </p:sp>
    </p:spTree>
    <p:extLst>
      <p:ext uri="{BB962C8B-B14F-4D97-AF65-F5344CB8AC3E}">
        <p14:creationId xmlns:p14="http://schemas.microsoft.com/office/powerpoint/2010/main" val="2175854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Summary of activities</a:t>
            </a:r>
            <a:r>
              <a:rPr lang="en-AU" baseline="0" dirty="0" smtClean="0"/>
              <a:t> at UQ – with </a:t>
            </a:r>
            <a:r>
              <a:rPr lang="en-AU" baseline="0" dirty="0" err="1" smtClean="0"/>
              <a:t>AnoxKaldnes</a:t>
            </a:r>
            <a:r>
              <a:rPr lang="en-AU" baseline="0" dirty="0" smtClean="0"/>
              <a:t> – it’s all been mixed culture.</a:t>
            </a:r>
          </a:p>
        </p:txBody>
      </p:sp>
      <p:sp>
        <p:nvSpPr>
          <p:cNvPr id="4" name="Slide Number Placeholder 3"/>
          <p:cNvSpPr>
            <a:spLocks noGrp="1"/>
          </p:cNvSpPr>
          <p:nvPr>
            <p:ph type="sldNum" sz="quarter" idx="10"/>
          </p:nvPr>
        </p:nvSpPr>
        <p:spPr/>
        <p:txBody>
          <a:bodyPr/>
          <a:lstStyle/>
          <a:p>
            <a:fld id="{3A4CFD9E-B55D-423A-B879-BFCC21561127}" type="slidenum">
              <a:rPr lang="en-AU" smtClean="0"/>
              <a:t>4</a:t>
            </a:fld>
            <a:endParaRPr lang="en-AU"/>
          </a:p>
        </p:txBody>
      </p:sp>
    </p:spTree>
    <p:extLst>
      <p:ext uri="{BB962C8B-B14F-4D97-AF65-F5344CB8AC3E}">
        <p14:creationId xmlns:p14="http://schemas.microsoft.com/office/powerpoint/2010/main" val="1735500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Message: PHA</a:t>
            </a:r>
            <a:r>
              <a:rPr lang="en-AU" baseline="0" dirty="0" smtClean="0"/>
              <a:t> is synthesised intracellularly – regardless of the technology train, there are a number of key steps to get to the product, namely polymerisation to PHA polymer chains, and packing of chains into PHA granules – how those chains pack is key to product properties.</a:t>
            </a:r>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5</a:t>
            </a:fld>
            <a:endParaRPr lang="en-AU"/>
          </a:p>
        </p:txBody>
      </p:sp>
    </p:spTree>
    <p:extLst>
      <p:ext uri="{BB962C8B-B14F-4D97-AF65-F5344CB8AC3E}">
        <p14:creationId xmlns:p14="http://schemas.microsoft.com/office/powerpoint/2010/main" val="1524860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Limiting</a:t>
            </a:r>
            <a:r>
              <a:rPr lang="en-AU" baseline="0" dirty="0" smtClean="0"/>
              <a:t> the scope to commodity applications (conscious that this neglects all the opportunities in high value high performance PHAs) – a few key properties to look at … and they are mainly controlled by: composition, microstructure, crystallinity, blends, MW – and these are generally not independent of each other.</a:t>
            </a:r>
          </a:p>
          <a:p>
            <a:r>
              <a:rPr lang="en-AU" i="1" baseline="0" dirty="0" smtClean="0"/>
              <a:t>Parallel – be mindful that these ‘balls’ are all controlled by synthesis.  We will see how the way we synthesised the PHA is related to the ‘balls’.</a:t>
            </a:r>
            <a:endParaRPr lang="en-AU" i="1" dirty="0"/>
          </a:p>
        </p:txBody>
      </p:sp>
      <p:sp>
        <p:nvSpPr>
          <p:cNvPr id="4" name="Slide Number Placeholder 3"/>
          <p:cNvSpPr>
            <a:spLocks noGrp="1"/>
          </p:cNvSpPr>
          <p:nvPr>
            <p:ph type="sldNum" sz="quarter" idx="10"/>
          </p:nvPr>
        </p:nvSpPr>
        <p:spPr/>
        <p:txBody>
          <a:bodyPr/>
          <a:lstStyle/>
          <a:p>
            <a:fld id="{3A4CFD9E-B55D-423A-B879-BFCC21561127}" type="slidenum">
              <a:rPr lang="en-AU" smtClean="0"/>
              <a:t>6</a:t>
            </a:fld>
            <a:endParaRPr lang="en-AU"/>
          </a:p>
        </p:txBody>
      </p:sp>
    </p:spTree>
    <p:extLst>
      <p:ext uri="{BB962C8B-B14F-4D97-AF65-F5344CB8AC3E}">
        <p14:creationId xmlns:p14="http://schemas.microsoft.com/office/powerpoint/2010/main" val="1067512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solidFill>
                  <a:srgbClr val="FF0000"/>
                </a:solidFill>
              </a:rPr>
              <a:t>Check numbers!</a:t>
            </a:r>
          </a:p>
          <a:p>
            <a:r>
              <a:rPr lang="en-AU" dirty="0" smtClean="0"/>
              <a:t>Where does that get us?</a:t>
            </a:r>
            <a:r>
              <a:rPr lang="en-AU" baseline="0" dirty="0" smtClean="0"/>
              <a:t>  To a commercial material that compares favourably with other thermoplastics – like polypropylene.   * While these contain HV – they are low HV materials.</a:t>
            </a:r>
          </a:p>
          <a:p>
            <a:r>
              <a:rPr lang="en-AU" baseline="0" dirty="0" smtClean="0"/>
              <a:t>But again, some of the challenges – both real and perceived: processing, aging, stiffness/brittleness … and relatively expensive (at least double PE).</a:t>
            </a:r>
          </a:p>
          <a:p>
            <a:r>
              <a:rPr lang="en-AU" baseline="0" dirty="0" smtClean="0"/>
              <a:t>A number of research groups (</a:t>
            </a:r>
            <a:r>
              <a:rPr lang="en-AU" baseline="0" dirty="0" err="1" smtClean="0"/>
              <a:t>eg</a:t>
            </a:r>
            <a:r>
              <a:rPr lang="en-AU" baseline="0" dirty="0" smtClean="0"/>
              <a:t> Portuguese, Dutch) have looked to make PHBV in mixed cultures – to reduce costs… as have we.  And the properties stack up.  What’s interesting is that there seems to be opportunity to make high HV materials with IMPROVED properties.  We’ll come back to that a bit later.</a:t>
            </a:r>
          </a:p>
          <a:p>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7</a:t>
            </a:fld>
            <a:endParaRPr lang="en-AU"/>
          </a:p>
        </p:txBody>
      </p:sp>
    </p:spTree>
    <p:extLst>
      <p:ext uri="{BB962C8B-B14F-4D97-AF65-F5344CB8AC3E}">
        <p14:creationId xmlns:p14="http://schemas.microsoft.com/office/powerpoint/2010/main" val="3116714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First thing – composition matters.  HV units can reduce</a:t>
            </a:r>
            <a:r>
              <a:rPr lang="en-AU" baseline="0" dirty="0" smtClean="0"/>
              <a:t> stiffness and brittleness.   In short, because it disrupts crystallinity. </a:t>
            </a:r>
            <a:endParaRPr lang="en-AU" dirty="0" smtClean="0"/>
          </a:p>
          <a:p>
            <a:r>
              <a:rPr lang="en-AU" dirty="0" smtClean="0"/>
              <a:t>Not long ago it was assumed that it was all that mattered –</a:t>
            </a:r>
            <a:r>
              <a:rPr lang="en-AU" baseline="0" dirty="0" smtClean="0"/>
              <a:t> but we’ll see that there are other factors that, combined with composition, that set the properties.</a:t>
            </a:r>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8</a:t>
            </a:fld>
            <a:endParaRPr lang="en-AU"/>
          </a:p>
        </p:txBody>
      </p:sp>
    </p:spTree>
    <p:extLst>
      <p:ext uri="{BB962C8B-B14F-4D97-AF65-F5344CB8AC3E}">
        <p14:creationId xmlns:p14="http://schemas.microsoft.com/office/powerpoint/2010/main" val="3137075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It’s not just composition, but how the monomer units are laid out.</a:t>
            </a:r>
          </a:p>
          <a:p>
            <a:r>
              <a:rPr lang="en-AU" dirty="0" smtClean="0"/>
              <a:t>Introduce</a:t>
            </a:r>
            <a:r>
              <a:rPr lang="en-AU" baseline="0" dirty="0" smtClean="0"/>
              <a:t> block copolymers.</a:t>
            </a:r>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13</a:t>
            </a:fld>
            <a:endParaRPr lang="en-AU"/>
          </a:p>
        </p:txBody>
      </p:sp>
    </p:spTree>
    <p:extLst>
      <p:ext uri="{BB962C8B-B14F-4D97-AF65-F5344CB8AC3E}">
        <p14:creationId xmlns:p14="http://schemas.microsoft.com/office/powerpoint/2010/main" val="1426430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14</a:t>
            </a:fld>
            <a:endParaRPr lang="en-AU"/>
          </a:p>
        </p:txBody>
      </p:sp>
    </p:spTree>
    <p:extLst>
      <p:ext uri="{BB962C8B-B14F-4D97-AF65-F5344CB8AC3E}">
        <p14:creationId xmlns:p14="http://schemas.microsoft.com/office/powerpoint/2010/main" val="1659409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16</a:t>
            </a:fld>
            <a:endParaRPr lang="en-AU"/>
          </a:p>
        </p:txBody>
      </p:sp>
    </p:spTree>
    <p:extLst>
      <p:ext uri="{BB962C8B-B14F-4D97-AF65-F5344CB8AC3E}">
        <p14:creationId xmlns:p14="http://schemas.microsoft.com/office/powerpoint/2010/main" val="2063389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smtClean="0">
                <a:latin typeface="Arial" panose="020B0604020202020204" pitchFamily="34" charset="0"/>
                <a:ea typeface="ＭＳ Ｐゴシック" panose="020B0600070205080204" pitchFamily="34" charset="-128"/>
              </a:rPr>
              <a:t>Clear difference in morphology and crystallisation behaviour between the blocky and random materials – phase separation in the melt</a:t>
            </a: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8838" eaLnBrk="0" hangingPunct="0">
              <a:defRPr>
                <a:solidFill>
                  <a:schemeClr val="tx1"/>
                </a:solidFill>
                <a:latin typeface="Calibri" panose="020F0502020204030204" pitchFamily="34" charset="0"/>
                <a:cs typeface="Arial" panose="020B0604020202020204" pitchFamily="34" charset="0"/>
              </a:defRPr>
            </a:lvl1pPr>
            <a:lvl2pPr marL="742950" indent="-285750" defTabSz="858838" eaLnBrk="0" hangingPunct="0">
              <a:defRPr>
                <a:solidFill>
                  <a:schemeClr val="tx1"/>
                </a:solidFill>
                <a:latin typeface="Calibri" panose="020F0502020204030204" pitchFamily="34" charset="0"/>
                <a:cs typeface="Arial" panose="020B0604020202020204" pitchFamily="34" charset="0"/>
              </a:defRPr>
            </a:lvl2pPr>
            <a:lvl3pPr marL="1143000" indent="-228600" defTabSz="858838" eaLnBrk="0" hangingPunct="0">
              <a:defRPr>
                <a:solidFill>
                  <a:schemeClr val="tx1"/>
                </a:solidFill>
                <a:latin typeface="Calibri" panose="020F0502020204030204" pitchFamily="34" charset="0"/>
                <a:cs typeface="Arial" panose="020B0604020202020204" pitchFamily="34" charset="0"/>
              </a:defRPr>
            </a:lvl3pPr>
            <a:lvl4pPr marL="1600200" indent="-228600" defTabSz="858838" eaLnBrk="0" hangingPunct="0">
              <a:defRPr>
                <a:solidFill>
                  <a:schemeClr val="tx1"/>
                </a:solidFill>
                <a:latin typeface="Calibri" panose="020F0502020204030204" pitchFamily="34" charset="0"/>
                <a:cs typeface="Arial" panose="020B0604020202020204" pitchFamily="34" charset="0"/>
              </a:defRPr>
            </a:lvl4pPr>
            <a:lvl5pPr marL="2057400" indent="-228600" defTabSz="858838" eaLnBrk="0" hangingPunct="0">
              <a:defRPr>
                <a:solidFill>
                  <a:schemeClr val="tx1"/>
                </a:solidFill>
                <a:latin typeface="Calibri" panose="020F0502020204030204" pitchFamily="34" charset="0"/>
                <a:cs typeface="Arial" panose="020B0604020202020204" pitchFamily="34" charset="0"/>
              </a:defRPr>
            </a:lvl5pPr>
            <a:lvl6pPr marL="2514600" indent="-228600" defTabSz="85883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85883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85883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85883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1F59C488-0489-482B-966A-FD7CBD7F1A14}" type="slidenum">
              <a:rPr lang="en-AU" altLang="en-US">
                <a:latin typeface="Arial" panose="020B0604020202020204" pitchFamily="34" charset="0"/>
                <a:ea typeface="ＭＳ Ｐゴシック" panose="020B0600070205080204" pitchFamily="34" charset="-128"/>
              </a:rPr>
              <a:pPr eaLnBrk="1" hangingPunct="1"/>
              <a:t>17</a:t>
            </a:fld>
            <a:endParaRPr lang="en-AU"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12820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18</a:t>
            </a:fld>
            <a:endParaRPr lang="en-AU"/>
          </a:p>
        </p:txBody>
      </p:sp>
    </p:spTree>
    <p:extLst>
      <p:ext uri="{BB962C8B-B14F-4D97-AF65-F5344CB8AC3E}">
        <p14:creationId xmlns:p14="http://schemas.microsoft.com/office/powerpoint/2010/main" val="46062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Middle</a:t>
            </a:r>
            <a:r>
              <a:rPr lang="en-AU" baseline="0" dirty="0" smtClean="0"/>
              <a:t> of presentation – and this is basically where we are at.</a:t>
            </a:r>
          </a:p>
          <a:p>
            <a:r>
              <a:rPr lang="en-AU" baseline="0" dirty="0" smtClean="0"/>
              <a:t>A number of factors effect ‘macroscale architecture’ and that in turn effects properties.</a:t>
            </a:r>
          </a:p>
          <a:p>
            <a:r>
              <a:rPr lang="en-AU" baseline="0" dirty="0" smtClean="0"/>
              <a:t>Let’s look closer at synthesis</a:t>
            </a:r>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23</a:t>
            </a:fld>
            <a:endParaRPr lang="en-AU"/>
          </a:p>
        </p:txBody>
      </p:sp>
    </p:spTree>
    <p:extLst>
      <p:ext uri="{BB962C8B-B14F-4D97-AF65-F5344CB8AC3E}">
        <p14:creationId xmlns:p14="http://schemas.microsoft.com/office/powerpoint/2010/main" val="4039089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26</a:t>
            </a:fld>
            <a:endParaRPr lang="en-AU"/>
          </a:p>
        </p:txBody>
      </p:sp>
    </p:spTree>
    <p:extLst>
      <p:ext uri="{BB962C8B-B14F-4D97-AF65-F5344CB8AC3E}">
        <p14:creationId xmlns:p14="http://schemas.microsoft.com/office/powerpoint/2010/main" val="3120458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29</a:t>
            </a:fld>
            <a:endParaRPr lang="en-AU"/>
          </a:p>
        </p:txBody>
      </p:sp>
    </p:spTree>
    <p:extLst>
      <p:ext uri="{BB962C8B-B14F-4D97-AF65-F5344CB8AC3E}">
        <p14:creationId xmlns:p14="http://schemas.microsoft.com/office/powerpoint/2010/main" val="3872182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Look closer…</a:t>
            </a:r>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31</a:t>
            </a:fld>
            <a:endParaRPr lang="en-AU"/>
          </a:p>
        </p:txBody>
      </p:sp>
    </p:spTree>
    <p:extLst>
      <p:ext uri="{BB962C8B-B14F-4D97-AF65-F5344CB8AC3E}">
        <p14:creationId xmlns:p14="http://schemas.microsoft.com/office/powerpoint/2010/main" val="1864081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32</a:t>
            </a:fld>
            <a:endParaRPr lang="en-AU"/>
          </a:p>
        </p:txBody>
      </p:sp>
    </p:spTree>
    <p:extLst>
      <p:ext uri="{BB962C8B-B14F-4D97-AF65-F5344CB8AC3E}">
        <p14:creationId xmlns:p14="http://schemas.microsoft.com/office/powerpoint/2010/main" val="816575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33</a:t>
            </a:fld>
            <a:endParaRPr lang="en-AU"/>
          </a:p>
        </p:txBody>
      </p:sp>
    </p:spTree>
    <p:extLst>
      <p:ext uri="{BB962C8B-B14F-4D97-AF65-F5344CB8AC3E}">
        <p14:creationId xmlns:p14="http://schemas.microsoft.com/office/powerpoint/2010/main" val="2039419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34</a:t>
            </a:fld>
            <a:endParaRPr lang="en-AU"/>
          </a:p>
        </p:txBody>
      </p:sp>
    </p:spTree>
    <p:extLst>
      <p:ext uri="{BB962C8B-B14F-4D97-AF65-F5344CB8AC3E}">
        <p14:creationId xmlns:p14="http://schemas.microsoft.com/office/powerpoint/2010/main" val="626428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Emphasis</a:t>
            </a:r>
            <a:r>
              <a:rPr lang="en-AU" baseline="0" dirty="0" smtClean="0"/>
              <a:t> on synthesis – rather than mixed culture synthesis.</a:t>
            </a:r>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35</a:t>
            </a:fld>
            <a:endParaRPr lang="en-AU"/>
          </a:p>
        </p:txBody>
      </p:sp>
    </p:spTree>
    <p:extLst>
      <p:ext uri="{BB962C8B-B14F-4D97-AF65-F5344CB8AC3E}">
        <p14:creationId xmlns:p14="http://schemas.microsoft.com/office/powerpoint/2010/main" val="1263940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Accumulation</a:t>
            </a:r>
            <a:r>
              <a:rPr lang="en-AU" baseline="0" dirty="0" smtClean="0"/>
              <a:t> Yield: 0.66 </a:t>
            </a:r>
            <a:r>
              <a:rPr lang="en-AU" baseline="0" dirty="0" err="1" smtClean="0"/>
              <a:t>gPHA</a:t>
            </a:r>
            <a:r>
              <a:rPr lang="en-AU" baseline="0" dirty="0" smtClean="0"/>
              <a:t>/</a:t>
            </a:r>
            <a:r>
              <a:rPr lang="en-AU" baseline="0" dirty="0" err="1" smtClean="0"/>
              <a:t>gSubstrate</a:t>
            </a:r>
            <a:r>
              <a:rPr lang="en-AU" baseline="0" dirty="0" smtClean="0"/>
              <a:t>… so need 15 000 t substrate per 10 000 t PHA</a:t>
            </a:r>
          </a:p>
          <a:p>
            <a:r>
              <a:rPr lang="en-AU" baseline="0" dirty="0" smtClean="0"/>
              <a:t>Content: 50%... So need 20k t biomass for 10 000 t PHA</a:t>
            </a:r>
          </a:p>
          <a:p>
            <a:r>
              <a:rPr lang="en-AU" baseline="0" dirty="0" smtClean="0"/>
              <a:t>Growth Yield 0.5…. So need 20k t substrate to grow enough biomass.  Total now 35kt of substrate.</a:t>
            </a:r>
            <a:endParaRPr lang="en-AU" dirty="0"/>
          </a:p>
        </p:txBody>
      </p:sp>
      <p:sp>
        <p:nvSpPr>
          <p:cNvPr id="4" name="Slide Number Placeholder 3"/>
          <p:cNvSpPr>
            <a:spLocks noGrp="1"/>
          </p:cNvSpPr>
          <p:nvPr>
            <p:ph type="sldNum" sz="quarter" idx="10"/>
          </p:nvPr>
        </p:nvSpPr>
        <p:spPr/>
        <p:txBody>
          <a:bodyPr/>
          <a:lstStyle/>
          <a:p>
            <a:fld id="{3A4CFD9E-B55D-423A-B879-BFCC21561127}" type="slidenum">
              <a:rPr lang="en-AU" smtClean="0"/>
              <a:t>37</a:t>
            </a:fld>
            <a:endParaRPr lang="en-AU"/>
          </a:p>
        </p:txBody>
      </p:sp>
    </p:spTree>
    <p:extLst>
      <p:ext uri="{BB962C8B-B14F-4D97-AF65-F5344CB8AC3E}">
        <p14:creationId xmlns:p14="http://schemas.microsoft.com/office/powerpoint/2010/main" val="3065652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F4078747-DF1D-446B-9F2B-A23DC013BE61}" type="datetimeFigureOut">
              <a:rPr lang="en-AU" smtClean="0"/>
              <a:t>10/08/2015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7BC1E16-6E15-43D7-A017-D0EC659AFE13}" type="slidenum">
              <a:rPr lang="en-AU" smtClean="0"/>
              <a:t>‹#›</a:t>
            </a:fld>
            <a:endParaRPr lang="en-AU"/>
          </a:p>
        </p:txBody>
      </p:sp>
    </p:spTree>
    <p:extLst>
      <p:ext uri="{BB962C8B-B14F-4D97-AF65-F5344CB8AC3E}">
        <p14:creationId xmlns:p14="http://schemas.microsoft.com/office/powerpoint/2010/main" val="3646421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4078747-DF1D-446B-9F2B-A23DC013BE61}" type="datetimeFigureOut">
              <a:rPr lang="en-AU" smtClean="0"/>
              <a:t>10/08/2015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7BC1E16-6E15-43D7-A017-D0EC659AFE13}" type="slidenum">
              <a:rPr lang="en-AU" smtClean="0"/>
              <a:t>‹#›</a:t>
            </a:fld>
            <a:endParaRPr lang="en-AU"/>
          </a:p>
        </p:txBody>
      </p:sp>
    </p:spTree>
    <p:extLst>
      <p:ext uri="{BB962C8B-B14F-4D97-AF65-F5344CB8AC3E}">
        <p14:creationId xmlns:p14="http://schemas.microsoft.com/office/powerpoint/2010/main" val="772815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078747-DF1D-446B-9F2B-A23DC013BE61}" type="datetimeFigureOut">
              <a:rPr lang="en-AU" smtClean="0"/>
              <a:t>10/08/2015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7BC1E16-6E15-43D7-A017-D0EC659AFE13}" type="slidenum">
              <a:rPr lang="en-AU" smtClean="0"/>
              <a:t>‹#›</a:t>
            </a:fld>
            <a:endParaRPr lang="en-AU"/>
          </a:p>
        </p:txBody>
      </p:sp>
    </p:spTree>
    <p:extLst>
      <p:ext uri="{BB962C8B-B14F-4D97-AF65-F5344CB8AC3E}">
        <p14:creationId xmlns:p14="http://schemas.microsoft.com/office/powerpoint/2010/main" val="786190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F4078747-DF1D-446B-9F2B-A23DC013BE61}" type="datetimeFigureOut">
              <a:rPr lang="en-AU" smtClean="0"/>
              <a:t>10/08/2015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7BC1E16-6E15-43D7-A017-D0EC659AFE13}" type="slidenum">
              <a:rPr lang="en-AU" smtClean="0"/>
              <a:t>‹#›</a:t>
            </a:fld>
            <a:endParaRPr lang="en-AU"/>
          </a:p>
        </p:txBody>
      </p:sp>
    </p:spTree>
    <p:extLst>
      <p:ext uri="{BB962C8B-B14F-4D97-AF65-F5344CB8AC3E}">
        <p14:creationId xmlns:p14="http://schemas.microsoft.com/office/powerpoint/2010/main" val="3933549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F4078747-DF1D-446B-9F2B-A23DC013BE61}" type="datetimeFigureOut">
              <a:rPr lang="en-AU" smtClean="0"/>
              <a:t>10/08/2015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07BC1E16-6E15-43D7-A017-D0EC659AFE13}" type="slidenum">
              <a:rPr lang="en-AU" smtClean="0"/>
              <a:t>‹#›</a:t>
            </a:fld>
            <a:endParaRPr lang="en-AU"/>
          </a:p>
        </p:txBody>
      </p:sp>
    </p:spTree>
    <p:extLst>
      <p:ext uri="{BB962C8B-B14F-4D97-AF65-F5344CB8AC3E}">
        <p14:creationId xmlns:p14="http://schemas.microsoft.com/office/powerpoint/2010/main" val="2121125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F4078747-DF1D-446B-9F2B-A23DC013BE61}" type="datetimeFigureOut">
              <a:rPr lang="en-AU" smtClean="0"/>
              <a:t>10/08/2015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07BC1E16-6E15-43D7-A017-D0EC659AFE13}" type="slidenum">
              <a:rPr lang="en-AU" smtClean="0"/>
              <a:t>‹#›</a:t>
            </a:fld>
            <a:endParaRPr lang="en-AU"/>
          </a:p>
        </p:txBody>
      </p:sp>
    </p:spTree>
    <p:extLst>
      <p:ext uri="{BB962C8B-B14F-4D97-AF65-F5344CB8AC3E}">
        <p14:creationId xmlns:p14="http://schemas.microsoft.com/office/powerpoint/2010/main" val="697643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78747-DF1D-446B-9F2B-A23DC013BE61}" type="datetimeFigureOut">
              <a:rPr lang="en-AU" smtClean="0"/>
              <a:t>10/08/2015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07BC1E16-6E15-43D7-A017-D0EC659AFE13}" type="slidenum">
              <a:rPr lang="en-AU" smtClean="0"/>
              <a:t>‹#›</a:t>
            </a:fld>
            <a:endParaRPr lang="en-AU"/>
          </a:p>
        </p:txBody>
      </p:sp>
    </p:spTree>
    <p:extLst>
      <p:ext uri="{BB962C8B-B14F-4D97-AF65-F5344CB8AC3E}">
        <p14:creationId xmlns:p14="http://schemas.microsoft.com/office/powerpoint/2010/main" val="2258551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078747-DF1D-446B-9F2B-A23DC013BE61}" type="datetimeFigureOut">
              <a:rPr lang="en-AU" smtClean="0"/>
              <a:t>10/08/2015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7BC1E16-6E15-43D7-A017-D0EC659AFE13}" type="slidenum">
              <a:rPr lang="en-AU" smtClean="0"/>
              <a:t>‹#›</a:t>
            </a:fld>
            <a:endParaRPr lang="en-AU"/>
          </a:p>
        </p:txBody>
      </p:sp>
    </p:spTree>
    <p:extLst>
      <p:ext uri="{BB962C8B-B14F-4D97-AF65-F5344CB8AC3E}">
        <p14:creationId xmlns:p14="http://schemas.microsoft.com/office/powerpoint/2010/main" val="1889811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078747-DF1D-446B-9F2B-A23DC013BE61}" type="datetimeFigureOut">
              <a:rPr lang="en-AU" smtClean="0"/>
              <a:t>10/08/2015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7BC1E16-6E15-43D7-A017-D0EC659AFE13}" type="slidenum">
              <a:rPr lang="en-AU" smtClean="0"/>
              <a:t>‹#›</a:t>
            </a:fld>
            <a:endParaRPr lang="en-AU"/>
          </a:p>
        </p:txBody>
      </p:sp>
    </p:spTree>
    <p:extLst>
      <p:ext uri="{BB962C8B-B14F-4D97-AF65-F5344CB8AC3E}">
        <p14:creationId xmlns:p14="http://schemas.microsoft.com/office/powerpoint/2010/main" val="1926030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4078747-DF1D-446B-9F2B-A23DC013BE61}" type="datetimeFigureOut">
              <a:rPr lang="en-AU" smtClean="0"/>
              <a:t>10/08/2015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7BC1E16-6E15-43D7-A017-D0EC659AFE13}" type="slidenum">
              <a:rPr lang="en-AU" smtClean="0"/>
              <a:t>‹#›</a:t>
            </a:fld>
            <a:endParaRPr lang="en-AU"/>
          </a:p>
        </p:txBody>
      </p:sp>
    </p:spTree>
    <p:extLst>
      <p:ext uri="{BB962C8B-B14F-4D97-AF65-F5344CB8AC3E}">
        <p14:creationId xmlns:p14="http://schemas.microsoft.com/office/powerpoint/2010/main" val="1505014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4078747-DF1D-446B-9F2B-A23DC013BE61}" type="datetimeFigureOut">
              <a:rPr lang="en-AU" smtClean="0"/>
              <a:t>10/08/2015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7BC1E16-6E15-43D7-A017-D0EC659AFE13}" type="slidenum">
              <a:rPr lang="en-AU" smtClean="0"/>
              <a:t>‹#›</a:t>
            </a:fld>
            <a:endParaRPr lang="en-AU"/>
          </a:p>
        </p:txBody>
      </p:sp>
    </p:spTree>
    <p:extLst>
      <p:ext uri="{BB962C8B-B14F-4D97-AF65-F5344CB8AC3E}">
        <p14:creationId xmlns:p14="http://schemas.microsoft.com/office/powerpoint/2010/main" val="247674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078747-DF1D-446B-9F2B-A23DC013BE61}" type="datetimeFigureOut">
              <a:rPr lang="en-AU" smtClean="0"/>
              <a:t>10/08/2015</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C1E16-6E15-43D7-A017-D0EC659AFE13}" type="slidenum">
              <a:rPr lang="en-AU" smtClean="0"/>
              <a:t>‹#›</a:t>
            </a:fld>
            <a:endParaRPr lang="en-AU"/>
          </a:p>
        </p:txBody>
      </p:sp>
    </p:spTree>
    <p:extLst>
      <p:ext uri="{BB962C8B-B14F-4D97-AF65-F5344CB8AC3E}">
        <p14:creationId xmlns:p14="http://schemas.microsoft.com/office/powerpoint/2010/main" val="4155925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emf"/><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9.emf"/><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4.png"/><Relationship Id="rId7" Type="http://schemas.openxmlformats.org/officeDocument/2006/relationships/diagramColors" Target="../diagrams/colors6.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AU" sz="7200" dirty="0" smtClean="0"/>
              <a:t>PHA Bioplastics</a:t>
            </a:r>
            <a:r>
              <a:rPr lang="en-AU" dirty="0" smtClean="0"/>
              <a:t/>
            </a:r>
            <a:br>
              <a:rPr lang="en-AU" dirty="0" smtClean="0"/>
            </a:br>
            <a:r>
              <a:rPr lang="en-AU" sz="3200" dirty="0" smtClean="0"/>
              <a:t/>
            </a:r>
            <a:br>
              <a:rPr lang="en-AU" sz="3200" dirty="0" smtClean="0"/>
            </a:br>
            <a:r>
              <a:rPr lang="en-AU" sz="4800" dirty="0" smtClean="0"/>
              <a:t>Synthesis and Material Properties</a:t>
            </a:r>
            <a:endParaRPr lang="en-AU" sz="4800" dirty="0"/>
          </a:p>
        </p:txBody>
      </p:sp>
      <p:sp>
        <p:nvSpPr>
          <p:cNvPr id="3" name="Subtitle 2"/>
          <p:cNvSpPr>
            <a:spLocks noGrp="1"/>
          </p:cNvSpPr>
          <p:nvPr>
            <p:ph type="subTitle" idx="1"/>
          </p:nvPr>
        </p:nvSpPr>
        <p:spPr>
          <a:xfrm>
            <a:off x="1524000" y="3602038"/>
            <a:ext cx="9144000" cy="1507373"/>
          </a:xfrm>
        </p:spPr>
        <p:txBody>
          <a:bodyPr>
            <a:normAutofit lnSpcReduction="10000"/>
          </a:bodyPr>
          <a:lstStyle/>
          <a:p>
            <a:r>
              <a:rPr lang="en-AU" dirty="0" smtClean="0"/>
              <a:t>University of Queensland (Australia) and </a:t>
            </a:r>
            <a:r>
              <a:rPr lang="en-AU" dirty="0" err="1" smtClean="0"/>
              <a:t>AnoxKaldness</a:t>
            </a:r>
            <a:r>
              <a:rPr lang="en-AU" dirty="0" smtClean="0"/>
              <a:t> (Sweden)</a:t>
            </a:r>
          </a:p>
          <a:p>
            <a:r>
              <a:rPr lang="en-AU" sz="1800" i="1" dirty="0" smtClean="0"/>
              <a:t>UQ: S. Pratt, B. Laycock, L. P. Halley, P. </a:t>
            </a:r>
            <a:r>
              <a:rPr lang="en-AU" sz="1800" i="1" dirty="0" err="1" smtClean="0"/>
              <a:t>Lant</a:t>
            </a:r>
            <a:r>
              <a:rPr lang="en-AU" sz="1800" i="1" dirty="0" smtClean="0"/>
              <a:t>, Luigi </a:t>
            </a:r>
            <a:r>
              <a:rPr lang="en-AU" sz="1800" i="1" dirty="0" err="1" smtClean="0"/>
              <a:t>Vandi</a:t>
            </a:r>
            <a:endParaRPr lang="en-AU" sz="1800" i="1" dirty="0" smtClean="0"/>
          </a:p>
          <a:p>
            <a:r>
              <a:rPr lang="en-AU" sz="1800" i="1" dirty="0" smtClean="0"/>
              <a:t>Current PhD students: </a:t>
            </a:r>
            <a:r>
              <a:rPr lang="en-AU" sz="1800" i="1" dirty="0" err="1" smtClean="0"/>
              <a:t>Montaño</a:t>
            </a:r>
            <a:r>
              <a:rPr lang="en-AU" sz="1800" i="1" dirty="0" smtClean="0"/>
              <a:t>-Herrera</a:t>
            </a:r>
            <a:r>
              <a:rPr lang="en-AU" sz="1800" i="1" dirty="0"/>
              <a:t>, </a:t>
            </a:r>
            <a:r>
              <a:rPr lang="en-AU" sz="1800" i="1" dirty="0" err="1"/>
              <a:t>Syarifah</a:t>
            </a:r>
            <a:r>
              <a:rPr lang="en-AU" sz="1800" i="1" dirty="0"/>
              <a:t> </a:t>
            </a:r>
            <a:r>
              <a:rPr lang="en-AU" sz="1800" i="1" dirty="0" err="1"/>
              <a:t>Nuraqmar</a:t>
            </a:r>
            <a:r>
              <a:rPr lang="en-AU" sz="1800" i="1" dirty="0"/>
              <a:t> Syed </a:t>
            </a:r>
            <a:r>
              <a:rPr lang="en-AU" sz="1800" i="1" dirty="0" err="1"/>
              <a:t>Mahamud</a:t>
            </a:r>
            <a:r>
              <a:rPr lang="en-AU" sz="1800" i="1" dirty="0"/>
              <a:t>, C. </a:t>
            </a:r>
            <a:r>
              <a:rPr lang="en-AU" sz="1800" i="1" dirty="0" smtClean="0"/>
              <a:t>Chen.</a:t>
            </a:r>
          </a:p>
          <a:p>
            <a:r>
              <a:rPr lang="en-AU" sz="1800" i="1" dirty="0" smtClean="0"/>
              <a:t>Industry Partners: M. Arcos-Hernández, P. Magnusson, P. Johansson, A. Werker. </a:t>
            </a:r>
            <a:endParaRPr lang="en-AU" sz="1800" i="1" dirty="0"/>
          </a:p>
        </p:txBody>
      </p:sp>
      <p:pic>
        <p:nvPicPr>
          <p:cNvPr id="5" name="Picture 3" descr="UQlogoC-colour-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6847" y="235003"/>
            <a:ext cx="1646238" cy="46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1" descr="C:\Users\uqblayco\AppData\Local\Microsoft\Windows\Temporary Internet Files\Content.Outlook\FIRDCZT7\image0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56847" y="946151"/>
            <a:ext cx="1860550" cy="176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 name="Group 5"/>
          <p:cNvGrpSpPr>
            <a:grpSpLocks/>
          </p:cNvGrpSpPr>
          <p:nvPr/>
        </p:nvGrpSpPr>
        <p:grpSpPr bwMode="auto">
          <a:xfrm>
            <a:off x="0" y="0"/>
            <a:ext cx="1152525" cy="6858000"/>
            <a:chOff x="-36513" y="0"/>
            <a:chExt cx="1152526" cy="6858000"/>
          </a:xfrm>
        </p:grpSpPr>
        <p:pic>
          <p:nvPicPr>
            <p:cNvPr id="8" name="Content Placeholder 3" descr="uqdevice_green_portrait.jpg"/>
            <p:cNvPicPr>
              <a:picLocks noChangeAspect="1"/>
            </p:cNvPicPr>
            <p:nvPr/>
          </p:nvPicPr>
          <p:blipFill>
            <a:blip r:embed="rId5">
              <a:extLst>
                <a:ext uri="{28A0092B-C50C-407E-A947-70E740481C1C}">
                  <a14:useLocalDpi xmlns:a14="http://schemas.microsoft.com/office/drawing/2010/main" val="0"/>
                </a:ext>
              </a:extLst>
            </a:blip>
            <a:srcRect l="51202" t="2499" b="1250"/>
            <a:stretch>
              <a:fillRect/>
            </a:stretch>
          </p:blipFill>
          <p:spPr bwMode="auto">
            <a:xfrm>
              <a:off x="-36513" y="0"/>
              <a:ext cx="115252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uq-logo.jpg"/>
            <p:cNvPicPr>
              <a:picLocks noChangeAspect="1"/>
            </p:cNvPicPr>
            <p:nvPr/>
          </p:nvPicPr>
          <p:blipFill>
            <a:blip r:embed="rId6">
              <a:extLst>
                <a:ext uri="{28A0092B-C50C-407E-A947-70E740481C1C}">
                  <a14:useLocalDpi xmlns:a14="http://schemas.microsoft.com/office/drawing/2010/main" val="0"/>
                </a:ext>
              </a:extLst>
            </a:blip>
            <a:srcRect t="33463" b="33463"/>
            <a:stretch>
              <a:fillRect/>
            </a:stretch>
          </p:blipFill>
          <p:spPr bwMode="auto">
            <a:xfrm>
              <a:off x="-36513" y="0"/>
              <a:ext cx="1079501"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551642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Some context…</a:t>
            </a:r>
            <a:endParaRPr lang="en-AU" dirty="0"/>
          </a:p>
        </p:txBody>
      </p:sp>
      <p:pic>
        <p:nvPicPr>
          <p:cNvPr id="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l="34685" t="26752"/>
          <a:stretch>
            <a:fillRect/>
          </a:stretch>
        </p:blipFill>
        <p:spPr bwMode="auto">
          <a:xfrm>
            <a:off x="838200" y="1356310"/>
            <a:ext cx="8305967" cy="2881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a:xfrm>
            <a:off x="4339352" y="1447794"/>
            <a:ext cx="1131006" cy="29750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
        <p:nvSpPr>
          <p:cNvPr id="10" name="TextBox 9"/>
          <p:cNvSpPr txBox="1"/>
          <p:nvPr/>
        </p:nvSpPr>
        <p:spPr>
          <a:xfrm>
            <a:off x="1018673" y="4422852"/>
            <a:ext cx="8426283" cy="1938992"/>
          </a:xfrm>
          <a:prstGeom prst="rect">
            <a:avLst/>
          </a:prstGeom>
          <a:noFill/>
        </p:spPr>
        <p:txBody>
          <a:bodyPr wrap="square" rtlCol="0">
            <a:spAutoFit/>
          </a:bodyPr>
          <a:lstStyle/>
          <a:p>
            <a:r>
              <a:rPr lang="en-AU" sz="2400" i="1" dirty="0" smtClean="0"/>
              <a:t>But…</a:t>
            </a:r>
          </a:p>
          <a:p>
            <a:pPr marL="342900" indent="-342900">
              <a:buFont typeface="Arial" panose="020B0604020202020204" pitchFamily="34" charset="0"/>
              <a:buChar char="•"/>
            </a:pPr>
            <a:r>
              <a:rPr lang="en-AU" sz="2400" i="1" dirty="0"/>
              <a:t>PHB, and to a lesser extent PHBV, is stiff and </a:t>
            </a:r>
            <a:r>
              <a:rPr lang="en-AU" sz="2400" i="1" dirty="0" smtClean="0"/>
              <a:t>brittle</a:t>
            </a:r>
          </a:p>
          <a:p>
            <a:pPr marL="342900" indent="-342900">
              <a:buFont typeface="Arial" panose="020B0604020202020204" pitchFamily="34" charset="0"/>
              <a:buChar char="•"/>
            </a:pPr>
            <a:r>
              <a:rPr lang="en-AU" sz="2400" i="1" dirty="0" smtClean="0"/>
              <a:t>PHBV suffers from ‘aging’</a:t>
            </a:r>
          </a:p>
          <a:p>
            <a:pPr marL="342900" indent="-342900">
              <a:buFont typeface="Arial" panose="020B0604020202020204" pitchFamily="34" charset="0"/>
              <a:buChar char="•"/>
            </a:pPr>
            <a:r>
              <a:rPr lang="en-AU" sz="2400" i="1" dirty="0" smtClean="0"/>
              <a:t>PHBV is challenging to process / narrow processing window</a:t>
            </a:r>
          </a:p>
          <a:p>
            <a:pPr marL="342900" indent="-342900">
              <a:buFont typeface="Arial" panose="020B0604020202020204" pitchFamily="34" charset="0"/>
              <a:buChar char="•"/>
            </a:pPr>
            <a:r>
              <a:rPr lang="en-AU" sz="2400" i="1" dirty="0" smtClean="0"/>
              <a:t>PHBV is expensive to make</a:t>
            </a:r>
            <a:endParaRPr lang="en-AU" sz="2400" i="1" dirty="0"/>
          </a:p>
        </p:txBody>
      </p:sp>
    </p:spTree>
    <p:extLst>
      <p:ext uri="{BB962C8B-B14F-4D97-AF65-F5344CB8AC3E}">
        <p14:creationId xmlns:p14="http://schemas.microsoft.com/office/powerpoint/2010/main" val="26066118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Overview</a:t>
            </a:r>
            <a:endParaRPr lang="en-AU" dirty="0"/>
          </a:p>
        </p:txBody>
      </p:sp>
      <p:sp>
        <p:nvSpPr>
          <p:cNvPr id="4" name="Rectangle 3"/>
          <p:cNvSpPr/>
          <p:nvPr/>
        </p:nvSpPr>
        <p:spPr>
          <a:xfrm>
            <a:off x="2560136" y="2410883"/>
            <a:ext cx="1408642" cy="14086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Bioreactors</a:t>
            </a:r>
            <a:endParaRPr lang="en-AU" dirty="0">
              <a:solidFill>
                <a:schemeClr val="tx1"/>
              </a:solidFill>
            </a:endParaRPr>
          </a:p>
        </p:txBody>
      </p:sp>
      <p:sp>
        <p:nvSpPr>
          <p:cNvPr id="5" name="Rectangle 4"/>
          <p:cNvSpPr/>
          <p:nvPr/>
        </p:nvSpPr>
        <p:spPr>
          <a:xfrm>
            <a:off x="4852007" y="2416939"/>
            <a:ext cx="1408642" cy="14086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Biomass Harvesting and  Treatment</a:t>
            </a:r>
            <a:endParaRPr lang="en-AU" dirty="0">
              <a:solidFill>
                <a:schemeClr val="tx1"/>
              </a:solidFill>
            </a:endParaRPr>
          </a:p>
        </p:txBody>
      </p:sp>
      <p:sp>
        <p:nvSpPr>
          <p:cNvPr id="6" name="Rectangle 5"/>
          <p:cNvSpPr/>
          <p:nvPr/>
        </p:nvSpPr>
        <p:spPr>
          <a:xfrm>
            <a:off x="6699857" y="2416939"/>
            <a:ext cx="1408642" cy="14086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Extraction and Recovery</a:t>
            </a:r>
            <a:endParaRPr lang="en-AU" dirty="0">
              <a:solidFill>
                <a:schemeClr val="tx1"/>
              </a:solidFill>
            </a:endParaRPr>
          </a:p>
        </p:txBody>
      </p:sp>
      <p:sp>
        <p:nvSpPr>
          <p:cNvPr id="7" name="TextBox 6"/>
          <p:cNvSpPr txBox="1"/>
          <p:nvPr/>
        </p:nvSpPr>
        <p:spPr>
          <a:xfrm>
            <a:off x="5350569" y="1854253"/>
            <a:ext cx="2180597" cy="338554"/>
          </a:xfrm>
          <a:prstGeom prst="rect">
            <a:avLst/>
          </a:prstGeom>
          <a:noFill/>
        </p:spPr>
        <p:txBody>
          <a:bodyPr wrap="none" rtlCol="0">
            <a:spAutoFit/>
          </a:bodyPr>
          <a:lstStyle/>
          <a:p>
            <a:r>
              <a:rPr lang="en-AU" sz="1600" i="1" dirty="0" smtClean="0"/>
              <a:t>Downstream processing</a:t>
            </a:r>
            <a:endParaRPr lang="en-AU" sz="1600" i="1" dirty="0"/>
          </a:p>
        </p:txBody>
      </p:sp>
      <p:sp>
        <p:nvSpPr>
          <p:cNvPr id="8" name="TextBox 7"/>
          <p:cNvSpPr txBox="1"/>
          <p:nvPr/>
        </p:nvSpPr>
        <p:spPr>
          <a:xfrm>
            <a:off x="2560136" y="1855814"/>
            <a:ext cx="1250983" cy="338554"/>
          </a:xfrm>
          <a:prstGeom prst="rect">
            <a:avLst/>
          </a:prstGeom>
          <a:noFill/>
        </p:spPr>
        <p:txBody>
          <a:bodyPr wrap="none" rtlCol="0">
            <a:spAutoFit/>
          </a:bodyPr>
          <a:lstStyle/>
          <a:p>
            <a:r>
              <a:rPr lang="en-AU" sz="1600" i="1" dirty="0" smtClean="0"/>
              <a:t>Bioprocesses</a:t>
            </a:r>
            <a:endParaRPr lang="en-AU" sz="1600" i="1" dirty="0"/>
          </a:p>
        </p:txBody>
      </p:sp>
      <p:sp>
        <p:nvSpPr>
          <p:cNvPr id="9" name="Right Arrow 8"/>
          <p:cNvSpPr/>
          <p:nvPr/>
        </p:nvSpPr>
        <p:spPr>
          <a:xfrm>
            <a:off x="1945363" y="2410883"/>
            <a:ext cx="412722" cy="140864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838200" y="2930538"/>
            <a:ext cx="1107163" cy="369332"/>
          </a:xfrm>
          <a:prstGeom prst="rect">
            <a:avLst/>
          </a:prstGeom>
          <a:noFill/>
        </p:spPr>
        <p:txBody>
          <a:bodyPr wrap="none" rtlCol="0">
            <a:spAutoFit/>
          </a:bodyPr>
          <a:lstStyle/>
          <a:p>
            <a:r>
              <a:rPr lang="en-AU" i="1" dirty="0" smtClean="0"/>
              <a:t>Feedstock</a:t>
            </a:r>
            <a:endParaRPr lang="en-AU" i="1" dirty="0"/>
          </a:p>
        </p:txBody>
      </p:sp>
      <p:sp>
        <p:nvSpPr>
          <p:cNvPr id="11" name="Right Arrow 10"/>
          <p:cNvSpPr/>
          <p:nvPr/>
        </p:nvSpPr>
        <p:spPr>
          <a:xfrm>
            <a:off x="8341346" y="2416939"/>
            <a:ext cx="412722" cy="140864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p:cNvSpPr txBox="1"/>
          <p:nvPr/>
        </p:nvSpPr>
        <p:spPr>
          <a:xfrm>
            <a:off x="8839793" y="2936594"/>
            <a:ext cx="958532" cy="369332"/>
          </a:xfrm>
          <a:prstGeom prst="rect">
            <a:avLst/>
          </a:prstGeom>
          <a:noFill/>
        </p:spPr>
        <p:txBody>
          <a:bodyPr wrap="none" rtlCol="0">
            <a:spAutoFit/>
          </a:bodyPr>
          <a:lstStyle/>
          <a:p>
            <a:r>
              <a:rPr lang="en-AU" i="1" dirty="0" smtClean="0"/>
              <a:t>Dry PHA</a:t>
            </a:r>
            <a:endParaRPr lang="en-AU" i="1" dirty="0"/>
          </a:p>
        </p:txBody>
      </p:sp>
      <p:sp>
        <p:nvSpPr>
          <p:cNvPr id="14" name="Cloud 13"/>
          <p:cNvSpPr/>
          <p:nvPr/>
        </p:nvSpPr>
        <p:spPr>
          <a:xfrm>
            <a:off x="2966517" y="2167545"/>
            <a:ext cx="1250518" cy="771153"/>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smtClean="0">
                <a:solidFill>
                  <a:schemeClr val="tx1"/>
                </a:solidFill>
              </a:rPr>
              <a:t>2. Pure Culture</a:t>
            </a:r>
            <a:endParaRPr lang="en-AU" sz="1400" dirty="0">
              <a:solidFill>
                <a:schemeClr val="tx1"/>
              </a:solidFill>
            </a:endParaRPr>
          </a:p>
        </p:txBody>
      </p:sp>
      <p:sp>
        <p:nvSpPr>
          <p:cNvPr id="16" name="Cloud 15"/>
          <p:cNvSpPr/>
          <p:nvPr/>
        </p:nvSpPr>
        <p:spPr>
          <a:xfrm>
            <a:off x="2988241" y="3406853"/>
            <a:ext cx="1250518" cy="771153"/>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smtClean="0">
                <a:solidFill>
                  <a:schemeClr val="tx1"/>
                </a:solidFill>
              </a:rPr>
              <a:t>2. Mixed</a:t>
            </a:r>
          </a:p>
          <a:p>
            <a:pPr algn="ctr"/>
            <a:r>
              <a:rPr lang="en-AU" sz="1400" dirty="0" smtClean="0">
                <a:solidFill>
                  <a:schemeClr val="tx1"/>
                </a:solidFill>
              </a:rPr>
              <a:t>Culture</a:t>
            </a:r>
            <a:endParaRPr lang="en-AU" sz="1400" dirty="0">
              <a:solidFill>
                <a:schemeClr val="tx1"/>
              </a:solidFill>
            </a:endParaRPr>
          </a:p>
        </p:txBody>
      </p:sp>
      <p:sp>
        <p:nvSpPr>
          <p:cNvPr id="17" name="Right Arrow 16"/>
          <p:cNvSpPr/>
          <p:nvPr/>
        </p:nvSpPr>
        <p:spPr>
          <a:xfrm>
            <a:off x="4190522" y="2416939"/>
            <a:ext cx="412722" cy="140864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TextBox 19"/>
          <p:cNvSpPr txBox="1"/>
          <p:nvPr/>
        </p:nvSpPr>
        <p:spPr>
          <a:xfrm>
            <a:off x="838201" y="4404222"/>
            <a:ext cx="10708758" cy="1938992"/>
          </a:xfrm>
          <a:prstGeom prst="rect">
            <a:avLst/>
          </a:prstGeom>
          <a:noFill/>
        </p:spPr>
        <p:txBody>
          <a:bodyPr wrap="square" rtlCol="0">
            <a:spAutoFit/>
          </a:bodyPr>
          <a:lstStyle/>
          <a:p>
            <a:pPr marL="342900" indent="-342900">
              <a:lnSpc>
                <a:spcPct val="150000"/>
              </a:lnSpc>
              <a:buFont typeface="+mj-lt"/>
              <a:buAutoNum type="arabicPeriod"/>
            </a:pPr>
            <a:r>
              <a:rPr lang="en-AU" sz="2000" dirty="0" smtClean="0"/>
              <a:t>What are the properties?  How are they set?</a:t>
            </a:r>
          </a:p>
          <a:p>
            <a:pPr marL="342900" indent="-342900">
              <a:lnSpc>
                <a:spcPct val="150000"/>
              </a:lnSpc>
              <a:buFont typeface="+mj-lt"/>
              <a:buAutoNum type="arabicPeriod"/>
            </a:pPr>
            <a:r>
              <a:rPr lang="en-AU" sz="2000" dirty="0" smtClean="0"/>
              <a:t>Does it matter if pure or mixed cultures are used for PHA production?</a:t>
            </a:r>
          </a:p>
          <a:p>
            <a:pPr>
              <a:lnSpc>
                <a:spcPct val="150000"/>
              </a:lnSpc>
            </a:pPr>
            <a:r>
              <a:rPr lang="en-AU" sz="2000" i="1" dirty="0" smtClean="0"/>
              <a:t>Material Balance: Mixed culture production opens the door to using waste streams as </a:t>
            </a:r>
            <a:r>
              <a:rPr lang="en-AU" sz="2000" i="1" dirty="0" err="1" smtClean="0"/>
              <a:t>feedstocks</a:t>
            </a:r>
            <a:r>
              <a:rPr lang="en-AU" sz="2000" dirty="0" smtClean="0"/>
              <a:t> </a:t>
            </a:r>
            <a:r>
              <a:rPr lang="en-AU" sz="2000" i="1" dirty="0" smtClean="0"/>
              <a:t>but how much feedstock is needed?</a:t>
            </a:r>
            <a:endParaRPr lang="en-AU" sz="2000" i="1" dirty="0"/>
          </a:p>
        </p:txBody>
      </p:sp>
      <p:sp>
        <p:nvSpPr>
          <p:cNvPr id="21" name="Cloud 20"/>
          <p:cNvSpPr/>
          <p:nvPr/>
        </p:nvSpPr>
        <p:spPr>
          <a:xfrm>
            <a:off x="9389040" y="3158857"/>
            <a:ext cx="1840935" cy="832117"/>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smtClean="0">
                <a:solidFill>
                  <a:schemeClr val="tx1"/>
                </a:solidFill>
              </a:rPr>
              <a:t>1. Properties?</a:t>
            </a:r>
            <a:endParaRPr lang="en-AU" sz="1400" dirty="0">
              <a:solidFill>
                <a:schemeClr val="tx1"/>
              </a:solidFill>
            </a:endParaRPr>
          </a:p>
        </p:txBody>
      </p:sp>
      <p:sp>
        <p:nvSpPr>
          <p:cNvPr id="22" name="Cloud 21"/>
          <p:cNvSpPr/>
          <p:nvPr/>
        </p:nvSpPr>
        <p:spPr>
          <a:xfrm>
            <a:off x="176573" y="2324878"/>
            <a:ext cx="1656410" cy="631029"/>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smtClean="0">
                <a:solidFill>
                  <a:schemeClr val="tx1"/>
                </a:solidFill>
              </a:rPr>
              <a:t>3. Options?</a:t>
            </a:r>
            <a:endParaRPr lang="en-AU" sz="1400" dirty="0">
              <a:solidFill>
                <a:schemeClr val="tx1"/>
              </a:solidFill>
            </a:endParaRPr>
          </a:p>
        </p:txBody>
      </p:sp>
      <p:sp>
        <p:nvSpPr>
          <p:cNvPr id="3" name="Curved Down Arrow 2"/>
          <p:cNvSpPr/>
          <p:nvPr/>
        </p:nvSpPr>
        <p:spPr>
          <a:xfrm>
            <a:off x="3253824" y="1637737"/>
            <a:ext cx="3274566" cy="20412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9" name="Curved Down Arrow 18"/>
          <p:cNvSpPr/>
          <p:nvPr/>
        </p:nvSpPr>
        <p:spPr>
          <a:xfrm>
            <a:off x="3264457" y="1487632"/>
            <a:ext cx="7474427" cy="33855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3" name="TextBox 22"/>
          <p:cNvSpPr txBox="1"/>
          <p:nvPr/>
        </p:nvSpPr>
        <p:spPr>
          <a:xfrm>
            <a:off x="10122976" y="1854253"/>
            <a:ext cx="832279" cy="338554"/>
          </a:xfrm>
          <a:prstGeom prst="rect">
            <a:avLst/>
          </a:prstGeom>
          <a:noFill/>
        </p:spPr>
        <p:txBody>
          <a:bodyPr wrap="none" rtlCol="0">
            <a:spAutoFit/>
          </a:bodyPr>
          <a:lstStyle/>
          <a:p>
            <a:r>
              <a:rPr lang="en-AU" sz="1600" i="1" dirty="0" smtClean="0"/>
              <a:t>Product</a:t>
            </a:r>
            <a:endParaRPr lang="en-AU" sz="1600" i="1" dirty="0"/>
          </a:p>
        </p:txBody>
      </p:sp>
    </p:spTree>
    <p:extLst>
      <p:ext uri="{BB962C8B-B14F-4D97-AF65-F5344CB8AC3E}">
        <p14:creationId xmlns:p14="http://schemas.microsoft.com/office/powerpoint/2010/main" val="308057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0" grpId="0"/>
      <p:bldP spid="21"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8306855" y="1528577"/>
            <a:ext cx="1818682" cy="6559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Composites</a:t>
            </a:r>
            <a:endParaRPr lang="en-AU" dirty="0">
              <a:solidFill>
                <a:schemeClr val="tx1"/>
              </a:solidFill>
            </a:endParaRPr>
          </a:p>
        </p:txBody>
      </p:sp>
      <p:sp>
        <p:nvSpPr>
          <p:cNvPr id="2" name="Title 1"/>
          <p:cNvSpPr>
            <a:spLocks noGrp="1"/>
          </p:cNvSpPr>
          <p:nvPr>
            <p:ph type="title"/>
          </p:nvPr>
        </p:nvSpPr>
        <p:spPr/>
        <p:txBody>
          <a:bodyPr/>
          <a:lstStyle/>
          <a:p>
            <a:r>
              <a:rPr lang="en-AU" dirty="0" smtClean="0"/>
              <a:t>Overview – our background in PHBV</a:t>
            </a:r>
            <a:endParaRPr lang="en-AU" dirty="0"/>
          </a:p>
        </p:txBody>
      </p:sp>
      <p:sp>
        <p:nvSpPr>
          <p:cNvPr id="4" name="Rectangle 3"/>
          <p:cNvSpPr/>
          <p:nvPr/>
        </p:nvSpPr>
        <p:spPr>
          <a:xfrm>
            <a:off x="2560136" y="2410883"/>
            <a:ext cx="1408642" cy="14086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Bioreactors</a:t>
            </a:r>
            <a:endParaRPr lang="en-AU" dirty="0">
              <a:solidFill>
                <a:schemeClr val="tx1"/>
              </a:solidFill>
            </a:endParaRPr>
          </a:p>
        </p:txBody>
      </p:sp>
      <p:sp>
        <p:nvSpPr>
          <p:cNvPr id="5" name="Rectangle 4"/>
          <p:cNvSpPr/>
          <p:nvPr/>
        </p:nvSpPr>
        <p:spPr>
          <a:xfrm>
            <a:off x="4852007" y="2416939"/>
            <a:ext cx="1408642" cy="14086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Biomass Harvesting and  Treatment</a:t>
            </a:r>
            <a:endParaRPr lang="en-AU" dirty="0">
              <a:solidFill>
                <a:schemeClr val="tx1"/>
              </a:solidFill>
            </a:endParaRPr>
          </a:p>
        </p:txBody>
      </p:sp>
      <p:sp>
        <p:nvSpPr>
          <p:cNvPr id="6" name="Rectangle 5"/>
          <p:cNvSpPr/>
          <p:nvPr/>
        </p:nvSpPr>
        <p:spPr>
          <a:xfrm>
            <a:off x="6699857" y="2416939"/>
            <a:ext cx="1408642" cy="14086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Extraction and Recovery</a:t>
            </a:r>
            <a:endParaRPr lang="en-AU" dirty="0">
              <a:solidFill>
                <a:schemeClr val="tx1"/>
              </a:solidFill>
            </a:endParaRPr>
          </a:p>
        </p:txBody>
      </p:sp>
      <p:sp>
        <p:nvSpPr>
          <p:cNvPr id="7" name="TextBox 6"/>
          <p:cNvSpPr txBox="1"/>
          <p:nvPr/>
        </p:nvSpPr>
        <p:spPr>
          <a:xfrm>
            <a:off x="5350569" y="1854253"/>
            <a:ext cx="2180597" cy="338554"/>
          </a:xfrm>
          <a:prstGeom prst="rect">
            <a:avLst/>
          </a:prstGeom>
          <a:noFill/>
        </p:spPr>
        <p:txBody>
          <a:bodyPr wrap="none" rtlCol="0">
            <a:spAutoFit/>
          </a:bodyPr>
          <a:lstStyle/>
          <a:p>
            <a:r>
              <a:rPr lang="en-AU" sz="1600" i="1" dirty="0" smtClean="0"/>
              <a:t>Downstream processing</a:t>
            </a:r>
            <a:endParaRPr lang="en-AU" sz="1600" i="1" dirty="0"/>
          </a:p>
        </p:txBody>
      </p:sp>
      <p:sp>
        <p:nvSpPr>
          <p:cNvPr id="8" name="TextBox 7"/>
          <p:cNvSpPr txBox="1"/>
          <p:nvPr/>
        </p:nvSpPr>
        <p:spPr>
          <a:xfrm>
            <a:off x="2560136" y="1855814"/>
            <a:ext cx="1250983" cy="338554"/>
          </a:xfrm>
          <a:prstGeom prst="rect">
            <a:avLst/>
          </a:prstGeom>
          <a:noFill/>
        </p:spPr>
        <p:txBody>
          <a:bodyPr wrap="none" rtlCol="0">
            <a:spAutoFit/>
          </a:bodyPr>
          <a:lstStyle/>
          <a:p>
            <a:r>
              <a:rPr lang="en-AU" sz="1600" i="1" dirty="0" smtClean="0"/>
              <a:t>Bioprocesses</a:t>
            </a:r>
            <a:endParaRPr lang="en-AU" sz="1600" i="1" dirty="0"/>
          </a:p>
        </p:txBody>
      </p:sp>
      <p:sp>
        <p:nvSpPr>
          <p:cNvPr id="9" name="Right Arrow 8"/>
          <p:cNvSpPr/>
          <p:nvPr/>
        </p:nvSpPr>
        <p:spPr>
          <a:xfrm>
            <a:off x="1945363" y="2410883"/>
            <a:ext cx="412722" cy="140864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838200" y="2930538"/>
            <a:ext cx="1107163" cy="369332"/>
          </a:xfrm>
          <a:prstGeom prst="rect">
            <a:avLst/>
          </a:prstGeom>
          <a:noFill/>
        </p:spPr>
        <p:txBody>
          <a:bodyPr wrap="none" rtlCol="0">
            <a:spAutoFit/>
          </a:bodyPr>
          <a:lstStyle/>
          <a:p>
            <a:r>
              <a:rPr lang="en-AU" i="1" dirty="0" smtClean="0"/>
              <a:t>Feedstock</a:t>
            </a:r>
            <a:endParaRPr lang="en-AU" i="1" dirty="0"/>
          </a:p>
        </p:txBody>
      </p:sp>
      <p:sp>
        <p:nvSpPr>
          <p:cNvPr id="11" name="Right Arrow 10"/>
          <p:cNvSpPr/>
          <p:nvPr/>
        </p:nvSpPr>
        <p:spPr>
          <a:xfrm>
            <a:off x="8341346" y="2416939"/>
            <a:ext cx="412722" cy="140864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p:cNvSpPr txBox="1"/>
          <p:nvPr/>
        </p:nvSpPr>
        <p:spPr>
          <a:xfrm>
            <a:off x="8839793" y="2936594"/>
            <a:ext cx="958532" cy="369332"/>
          </a:xfrm>
          <a:prstGeom prst="rect">
            <a:avLst/>
          </a:prstGeom>
          <a:noFill/>
        </p:spPr>
        <p:txBody>
          <a:bodyPr wrap="none" rtlCol="0">
            <a:spAutoFit/>
          </a:bodyPr>
          <a:lstStyle/>
          <a:p>
            <a:r>
              <a:rPr lang="en-AU" i="1" dirty="0" smtClean="0"/>
              <a:t>Dry PHA</a:t>
            </a:r>
            <a:endParaRPr lang="en-AU" i="1" dirty="0"/>
          </a:p>
        </p:txBody>
      </p:sp>
      <p:sp>
        <p:nvSpPr>
          <p:cNvPr id="14" name="Cloud 13"/>
          <p:cNvSpPr/>
          <p:nvPr/>
        </p:nvSpPr>
        <p:spPr>
          <a:xfrm>
            <a:off x="2966517" y="2167545"/>
            <a:ext cx="1250518" cy="771153"/>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smtClean="0">
                <a:solidFill>
                  <a:schemeClr val="tx1"/>
                </a:solidFill>
              </a:rPr>
              <a:t>2. Pure Culture</a:t>
            </a:r>
            <a:endParaRPr lang="en-AU" sz="1400" dirty="0">
              <a:solidFill>
                <a:schemeClr val="tx1"/>
              </a:solidFill>
            </a:endParaRPr>
          </a:p>
        </p:txBody>
      </p:sp>
      <p:sp>
        <p:nvSpPr>
          <p:cNvPr id="16" name="Cloud 15"/>
          <p:cNvSpPr/>
          <p:nvPr/>
        </p:nvSpPr>
        <p:spPr>
          <a:xfrm>
            <a:off x="2988241" y="3406853"/>
            <a:ext cx="1250518" cy="771153"/>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smtClean="0">
                <a:solidFill>
                  <a:schemeClr val="tx1"/>
                </a:solidFill>
              </a:rPr>
              <a:t>2. Mixed</a:t>
            </a:r>
          </a:p>
          <a:p>
            <a:pPr algn="ctr"/>
            <a:r>
              <a:rPr lang="en-AU" sz="1400" dirty="0" smtClean="0">
                <a:solidFill>
                  <a:schemeClr val="tx1"/>
                </a:solidFill>
              </a:rPr>
              <a:t>Culture</a:t>
            </a:r>
            <a:endParaRPr lang="en-AU" sz="1400" dirty="0">
              <a:solidFill>
                <a:schemeClr val="tx1"/>
              </a:solidFill>
            </a:endParaRPr>
          </a:p>
        </p:txBody>
      </p:sp>
      <p:sp>
        <p:nvSpPr>
          <p:cNvPr id="17" name="Right Arrow 16"/>
          <p:cNvSpPr/>
          <p:nvPr/>
        </p:nvSpPr>
        <p:spPr>
          <a:xfrm>
            <a:off x="4190522" y="2416939"/>
            <a:ext cx="412722" cy="140864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Cloud 20"/>
          <p:cNvSpPr/>
          <p:nvPr/>
        </p:nvSpPr>
        <p:spPr>
          <a:xfrm>
            <a:off x="9389040" y="3158857"/>
            <a:ext cx="1840935" cy="832117"/>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smtClean="0">
                <a:solidFill>
                  <a:schemeClr val="tx1"/>
                </a:solidFill>
              </a:rPr>
              <a:t>1. Properties?</a:t>
            </a:r>
            <a:endParaRPr lang="en-AU" sz="1400" dirty="0">
              <a:solidFill>
                <a:schemeClr val="tx1"/>
              </a:solidFill>
            </a:endParaRPr>
          </a:p>
        </p:txBody>
      </p:sp>
      <p:sp>
        <p:nvSpPr>
          <p:cNvPr id="22" name="Cloud 21"/>
          <p:cNvSpPr/>
          <p:nvPr/>
        </p:nvSpPr>
        <p:spPr>
          <a:xfrm>
            <a:off x="176573" y="2324878"/>
            <a:ext cx="1656410" cy="631029"/>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smtClean="0">
                <a:solidFill>
                  <a:schemeClr val="tx1"/>
                </a:solidFill>
              </a:rPr>
              <a:t>3. Options?</a:t>
            </a:r>
            <a:endParaRPr lang="en-AU" sz="1400" dirty="0">
              <a:solidFill>
                <a:schemeClr val="tx1"/>
              </a:solidFill>
            </a:endParaRPr>
          </a:p>
        </p:txBody>
      </p:sp>
      <p:sp>
        <p:nvSpPr>
          <p:cNvPr id="3" name="Rounded Rectangle 2"/>
          <p:cNvSpPr/>
          <p:nvPr/>
        </p:nvSpPr>
        <p:spPr>
          <a:xfrm>
            <a:off x="10210800" y="2745609"/>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smtClean="0">
                <a:solidFill>
                  <a:schemeClr val="tx1"/>
                </a:solidFill>
                <a:latin typeface="Adobe Devanagari" panose="02040503050201020203" pitchFamily="18" charset="0"/>
                <a:cs typeface="Adobe Devanagari" panose="02040503050201020203" pitchFamily="18" charset="0"/>
              </a:rPr>
              <a:t>Degradation</a:t>
            </a:r>
            <a:endParaRPr lang="en-AU" sz="1400" i="1" dirty="0">
              <a:solidFill>
                <a:schemeClr val="tx1"/>
              </a:solidFill>
              <a:latin typeface="Adobe Devanagari" panose="02040503050201020203" pitchFamily="18" charset="0"/>
              <a:cs typeface="Adobe Devanagari" panose="02040503050201020203" pitchFamily="18" charset="0"/>
            </a:endParaRPr>
          </a:p>
        </p:txBody>
      </p:sp>
      <p:sp>
        <p:nvSpPr>
          <p:cNvPr id="23" name="Rounded Rectangle 22"/>
          <p:cNvSpPr/>
          <p:nvPr/>
        </p:nvSpPr>
        <p:spPr>
          <a:xfrm>
            <a:off x="270564" y="3299870"/>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smtClean="0">
                <a:solidFill>
                  <a:schemeClr val="tx1"/>
                </a:solidFill>
                <a:latin typeface="Adobe Devanagari" panose="02040503050201020203" pitchFamily="18" charset="0"/>
                <a:cs typeface="Adobe Devanagari" panose="02040503050201020203" pitchFamily="18" charset="0"/>
              </a:rPr>
              <a:t>Wastewater</a:t>
            </a:r>
          </a:p>
        </p:txBody>
      </p:sp>
      <p:sp>
        <p:nvSpPr>
          <p:cNvPr id="24" name="Rounded Rectangle 23"/>
          <p:cNvSpPr/>
          <p:nvPr/>
        </p:nvSpPr>
        <p:spPr>
          <a:xfrm>
            <a:off x="9793925" y="1176494"/>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smtClean="0">
                <a:solidFill>
                  <a:schemeClr val="tx1"/>
                </a:solidFill>
                <a:latin typeface="Adobe Devanagari" panose="02040503050201020203" pitchFamily="18" charset="0"/>
                <a:cs typeface="Adobe Devanagari" panose="02040503050201020203" pitchFamily="18" charset="0"/>
              </a:rPr>
              <a:t>PHA-Wood</a:t>
            </a:r>
          </a:p>
        </p:txBody>
      </p:sp>
      <p:sp>
        <p:nvSpPr>
          <p:cNvPr id="25" name="Rounded Rectangle 24"/>
          <p:cNvSpPr/>
          <p:nvPr/>
        </p:nvSpPr>
        <p:spPr>
          <a:xfrm>
            <a:off x="6300900" y="3678210"/>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smtClean="0">
                <a:solidFill>
                  <a:schemeClr val="tx1"/>
                </a:solidFill>
                <a:latin typeface="Adobe Devanagari" panose="02040503050201020203" pitchFamily="18" charset="0"/>
                <a:cs typeface="Adobe Devanagari" panose="02040503050201020203" pitchFamily="18" charset="0"/>
              </a:rPr>
              <a:t>Solvent Extraction</a:t>
            </a:r>
            <a:endParaRPr lang="en-AU" sz="1400" i="1" dirty="0">
              <a:solidFill>
                <a:schemeClr val="tx1"/>
              </a:solidFill>
              <a:latin typeface="Adobe Devanagari" panose="02040503050201020203" pitchFamily="18" charset="0"/>
              <a:cs typeface="Adobe Devanagari" panose="02040503050201020203" pitchFamily="18" charset="0"/>
            </a:endParaRPr>
          </a:p>
        </p:txBody>
      </p:sp>
      <p:sp>
        <p:nvSpPr>
          <p:cNvPr id="26" name="Rounded Rectangle 25"/>
          <p:cNvSpPr/>
          <p:nvPr/>
        </p:nvSpPr>
        <p:spPr>
          <a:xfrm>
            <a:off x="2074101" y="3974916"/>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smtClean="0">
                <a:solidFill>
                  <a:schemeClr val="tx1"/>
                </a:solidFill>
                <a:latin typeface="Adobe Devanagari" panose="02040503050201020203" pitchFamily="18" charset="0"/>
                <a:cs typeface="Adobe Devanagari" panose="02040503050201020203" pitchFamily="18" charset="0"/>
              </a:rPr>
              <a:t>Accumulation in AS</a:t>
            </a:r>
            <a:endParaRPr lang="en-AU" sz="1400" i="1" dirty="0">
              <a:solidFill>
                <a:schemeClr val="tx1"/>
              </a:solidFill>
              <a:latin typeface="Adobe Devanagari" panose="02040503050201020203" pitchFamily="18" charset="0"/>
              <a:cs typeface="Adobe Devanagari" panose="02040503050201020203" pitchFamily="18" charset="0"/>
            </a:endParaRPr>
          </a:p>
        </p:txBody>
      </p:sp>
      <p:sp>
        <p:nvSpPr>
          <p:cNvPr id="27" name="Rounded Rectangle 26"/>
          <p:cNvSpPr/>
          <p:nvPr/>
        </p:nvSpPr>
        <p:spPr>
          <a:xfrm>
            <a:off x="416108" y="3790950"/>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smtClean="0">
                <a:solidFill>
                  <a:schemeClr val="tx1"/>
                </a:solidFill>
                <a:latin typeface="Adobe Devanagari" panose="02040503050201020203" pitchFamily="18" charset="0"/>
                <a:cs typeface="Adobe Devanagari" panose="02040503050201020203" pitchFamily="18" charset="0"/>
              </a:rPr>
              <a:t>Methane</a:t>
            </a:r>
            <a:endParaRPr lang="en-AU" sz="1400" i="1" dirty="0">
              <a:solidFill>
                <a:schemeClr val="tx1"/>
              </a:solidFill>
              <a:latin typeface="Adobe Devanagari" panose="02040503050201020203" pitchFamily="18" charset="0"/>
              <a:cs typeface="Adobe Devanagari" panose="02040503050201020203" pitchFamily="18" charset="0"/>
            </a:endParaRPr>
          </a:p>
        </p:txBody>
      </p:sp>
      <p:sp>
        <p:nvSpPr>
          <p:cNvPr id="28" name="Rounded Rectangle 27"/>
          <p:cNvSpPr/>
          <p:nvPr/>
        </p:nvSpPr>
        <p:spPr>
          <a:xfrm>
            <a:off x="254373" y="4269361"/>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err="1" smtClean="0">
                <a:solidFill>
                  <a:schemeClr val="tx1"/>
                </a:solidFill>
                <a:latin typeface="Adobe Devanagari" panose="02040503050201020203" pitchFamily="18" charset="0"/>
                <a:cs typeface="Adobe Devanagari" panose="02040503050201020203" pitchFamily="18" charset="0"/>
              </a:rPr>
              <a:t>Biosolids</a:t>
            </a:r>
            <a:endParaRPr lang="en-AU" sz="1400" i="1" dirty="0" smtClean="0">
              <a:solidFill>
                <a:schemeClr val="tx1"/>
              </a:solidFill>
              <a:latin typeface="Adobe Devanagari" panose="02040503050201020203" pitchFamily="18" charset="0"/>
              <a:cs typeface="Adobe Devanagari" panose="02040503050201020203" pitchFamily="18" charset="0"/>
            </a:endParaRPr>
          </a:p>
        </p:txBody>
      </p:sp>
      <p:sp>
        <p:nvSpPr>
          <p:cNvPr id="30" name="Right Arrow 29"/>
          <p:cNvSpPr/>
          <p:nvPr/>
        </p:nvSpPr>
        <p:spPr>
          <a:xfrm rot="16200000" flipV="1">
            <a:off x="9045667" y="1825470"/>
            <a:ext cx="412722" cy="140864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Rounded Rectangle 30"/>
          <p:cNvSpPr/>
          <p:nvPr/>
        </p:nvSpPr>
        <p:spPr>
          <a:xfrm>
            <a:off x="7851853" y="3373796"/>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smtClean="0">
                <a:solidFill>
                  <a:schemeClr val="tx1"/>
                </a:solidFill>
                <a:latin typeface="Adobe Devanagari" panose="02040503050201020203" pitchFamily="18" charset="0"/>
                <a:cs typeface="Adobe Devanagari" panose="02040503050201020203" pitchFamily="18" charset="0"/>
              </a:rPr>
              <a:t>Thermal Degradation</a:t>
            </a:r>
            <a:endParaRPr lang="en-AU" sz="1400" i="1" dirty="0">
              <a:solidFill>
                <a:schemeClr val="tx1"/>
              </a:solidFill>
              <a:latin typeface="Adobe Devanagari" panose="02040503050201020203" pitchFamily="18" charset="0"/>
              <a:cs typeface="Adobe Devanagari" panose="02040503050201020203" pitchFamily="18" charset="0"/>
            </a:endParaRPr>
          </a:p>
        </p:txBody>
      </p:sp>
      <p:sp>
        <p:nvSpPr>
          <p:cNvPr id="32" name="Rounded Rectangle 31"/>
          <p:cNvSpPr/>
          <p:nvPr/>
        </p:nvSpPr>
        <p:spPr>
          <a:xfrm>
            <a:off x="9110945" y="3774715"/>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smtClean="0">
                <a:solidFill>
                  <a:schemeClr val="tx1"/>
                </a:solidFill>
                <a:latin typeface="Adobe Devanagari" panose="02040503050201020203" pitchFamily="18" charset="0"/>
                <a:cs typeface="Adobe Devanagari" panose="02040503050201020203" pitchFamily="18" charset="0"/>
              </a:rPr>
              <a:t>Mechanical Properties</a:t>
            </a:r>
            <a:endParaRPr lang="en-AU" sz="1400" i="1" dirty="0">
              <a:solidFill>
                <a:schemeClr val="tx1"/>
              </a:solidFill>
              <a:latin typeface="Adobe Devanagari" panose="02040503050201020203" pitchFamily="18" charset="0"/>
              <a:cs typeface="Adobe Devanagari" panose="02040503050201020203" pitchFamily="18" charset="0"/>
            </a:endParaRPr>
          </a:p>
        </p:txBody>
      </p:sp>
      <p:sp>
        <p:nvSpPr>
          <p:cNvPr id="33" name="Rounded Rectangle 32"/>
          <p:cNvSpPr/>
          <p:nvPr/>
        </p:nvSpPr>
        <p:spPr>
          <a:xfrm>
            <a:off x="3177035" y="2625934"/>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smtClean="0">
                <a:solidFill>
                  <a:schemeClr val="tx1"/>
                </a:solidFill>
                <a:latin typeface="Adobe Devanagari" panose="02040503050201020203" pitchFamily="18" charset="0"/>
                <a:cs typeface="Adobe Devanagari" panose="02040503050201020203" pitchFamily="18" charset="0"/>
              </a:rPr>
              <a:t>Block Polymers</a:t>
            </a:r>
            <a:endParaRPr lang="en-AU" sz="1400" i="1" dirty="0">
              <a:solidFill>
                <a:schemeClr val="tx1"/>
              </a:solidFill>
              <a:latin typeface="Adobe Devanagari" panose="02040503050201020203" pitchFamily="18" charset="0"/>
              <a:cs typeface="Adobe Devanagari" panose="02040503050201020203" pitchFamily="18" charset="0"/>
            </a:endParaRPr>
          </a:p>
        </p:txBody>
      </p:sp>
      <p:sp>
        <p:nvSpPr>
          <p:cNvPr id="34" name="Rounded Rectangle 33"/>
          <p:cNvSpPr/>
          <p:nvPr/>
        </p:nvSpPr>
        <p:spPr>
          <a:xfrm>
            <a:off x="3600357" y="3118466"/>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smtClean="0">
                <a:solidFill>
                  <a:schemeClr val="tx1"/>
                </a:solidFill>
                <a:latin typeface="Adobe Devanagari" panose="02040503050201020203" pitchFamily="18" charset="0"/>
                <a:cs typeface="Adobe Devanagari" panose="02040503050201020203" pitchFamily="18" charset="0"/>
              </a:rPr>
              <a:t>Distribution / Blends</a:t>
            </a:r>
            <a:endParaRPr lang="en-AU" sz="1400" i="1" dirty="0">
              <a:solidFill>
                <a:schemeClr val="tx1"/>
              </a:solidFill>
              <a:latin typeface="Adobe Devanagari" panose="02040503050201020203" pitchFamily="18" charset="0"/>
              <a:cs typeface="Adobe Devanagari" panose="02040503050201020203" pitchFamily="18" charset="0"/>
            </a:endParaRPr>
          </a:p>
        </p:txBody>
      </p:sp>
      <p:sp>
        <p:nvSpPr>
          <p:cNvPr id="35" name="Rounded Rectangle 34"/>
          <p:cNvSpPr/>
          <p:nvPr/>
        </p:nvSpPr>
        <p:spPr>
          <a:xfrm>
            <a:off x="7011373" y="2119122"/>
            <a:ext cx="1400175" cy="62552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i="1" dirty="0" smtClean="0">
                <a:solidFill>
                  <a:schemeClr val="tx1"/>
                </a:solidFill>
                <a:latin typeface="Adobe Devanagari" panose="02040503050201020203" pitchFamily="18" charset="0"/>
                <a:cs typeface="Adobe Devanagari" panose="02040503050201020203" pitchFamily="18" charset="0"/>
              </a:rPr>
              <a:t>Crystallisation</a:t>
            </a:r>
            <a:endParaRPr lang="en-AU" sz="1400" i="1" dirty="0">
              <a:solidFill>
                <a:schemeClr val="tx1"/>
              </a:solidFill>
              <a:latin typeface="Adobe Devanagari" panose="02040503050201020203" pitchFamily="18" charset="0"/>
              <a:cs typeface="Adobe Devanagari" panose="02040503050201020203" pitchFamily="18" charset="0"/>
            </a:endParaRPr>
          </a:p>
        </p:txBody>
      </p:sp>
      <p:pic>
        <p:nvPicPr>
          <p:cNvPr id="37" name="Picture 3" descr="UQlogoC-colour-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7097" y="4416478"/>
            <a:ext cx="1646238" cy="46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 name="Picture 1" descr="C:\Users\uqblayco\AppData\Local\Microsoft\Windows\Temporary Internet Files\Content.Outlook\FIRDCZT7\image0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0350" y="5241459"/>
            <a:ext cx="1860550" cy="176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0470902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solidFill>
        </p:spPr>
        <p:txBody>
          <a:bodyPr/>
          <a:lstStyle/>
          <a:p>
            <a:r>
              <a:rPr lang="en-AU" dirty="0" smtClean="0"/>
              <a:t>1. PHA properties – and how are they set?</a:t>
            </a:r>
            <a:endParaRPr lang="en-AU" dirty="0"/>
          </a:p>
        </p:txBody>
      </p:sp>
      <p:pic>
        <p:nvPicPr>
          <p:cNvPr id="4" name="Picture 3"/>
          <p:cNvPicPr>
            <a:picLocks noChangeAspect="1"/>
          </p:cNvPicPr>
          <p:nvPr/>
        </p:nvPicPr>
        <p:blipFill>
          <a:blip r:embed="rId3"/>
          <a:stretch>
            <a:fillRect/>
          </a:stretch>
        </p:blipFill>
        <p:spPr>
          <a:xfrm>
            <a:off x="838200" y="1746395"/>
            <a:ext cx="6821905" cy="4663930"/>
          </a:xfrm>
          <a:prstGeom prst="rect">
            <a:avLst/>
          </a:prstGeom>
        </p:spPr>
      </p:pic>
      <p:pic>
        <p:nvPicPr>
          <p:cNvPr id="7" name="Picture 6"/>
          <p:cNvPicPr>
            <a:picLocks noChangeAspect="1"/>
          </p:cNvPicPr>
          <p:nvPr/>
        </p:nvPicPr>
        <p:blipFill>
          <a:blip r:embed="rId4"/>
          <a:stretch>
            <a:fillRect/>
          </a:stretch>
        </p:blipFill>
        <p:spPr>
          <a:xfrm>
            <a:off x="8009467" y="1651411"/>
            <a:ext cx="3411258" cy="1599397"/>
          </a:xfrm>
          <a:prstGeom prst="rect">
            <a:avLst/>
          </a:prstGeom>
        </p:spPr>
      </p:pic>
      <p:sp>
        <p:nvSpPr>
          <p:cNvPr id="8" name="TextBox 7"/>
          <p:cNvSpPr txBox="1"/>
          <p:nvPr/>
        </p:nvSpPr>
        <p:spPr>
          <a:xfrm>
            <a:off x="8009467" y="3867962"/>
            <a:ext cx="2979470" cy="2542363"/>
          </a:xfrm>
          <a:prstGeom prst="rect">
            <a:avLst/>
          </a:prstGeom>
          <a:noFill/>
        </p:spPr>
        <p:txBody>
          <a:bodyPr wrap="none" rtlCol="0">
            <a:spAutoFit/>
          </a:bodyPr>
          <a:lstStyle/>
          <a:p>
            <a:pPr>
              <a:lnSpc>
                <a:spcPct val="150000"/>
              </a:lnSpc>
            </a:pPr>
            <a:r>
              <a:rPr lang="en-AU" i="1" dirty="0" smtClean="0"/>
              <a:t>A: Polymerisation</a:t>
            </a:r>
          </a:p>
          <a:p>
            <a:pPr>
              <a:lnSpc>
                <a:spcPct val="150000"/>
              </a:lnSpc>
            </a:pPr>
            <a:r>
              <a:rPr lang="en-AU" i="1" dirty="0" smtClean="0"/>
              <a:t>B: PHA granule (</a:t>
            </a:r>
            <a:r>
              <a:rPr lang="en-AU" i="1" dirty="0" err="1" smtClean="0"/>
              <a:t>Rehm</a:t>
            </a:r>
            <a:r>
              <a:rPr lang="en-AU" i="1" dirty="0" smtClean="0"/>
              <a:t> (2013))</a:t>
            </a:r>
          </a:p>
          <a:p>
            <a:pPr>
              <a:lnSpc>
                <a:spcPct val="150000"/>
              </a:lnSpc>
            </a:pPr>
            <a:r>
              <a:rPr lang="en-AU" i="1" dirty="0" smtClean="0"/>
              <a:t>C: PHA polymer chain</a:t>
            </a:r>
          </a:p>
          <a:p>
            <a:pPr>
              <a:lnSpc>
                <a:spcPct val="150000"/>
              </a:lnSpc>
            </a:pPr>
            <a:r>
              <a:rPr lang="en-AU" i="1" dirty="0" smtClean="0"/>
              <a:t>D: Semi crystalline polymer</a:t>
            </a:r>
          </a:p>
          <a:p>
            <a:pPr>
              <a:lnSpc>
                <a:spcPct val="150000"/>
              </a:lnSpc>
            </a:pPr>
            <a:r>
              <a:rPr lang="en-AU" i="1" dirty="0" smtClean="0"/>
              <a:t>E: AFM of a PHBV film</a:t>
            </a:r>
          </a:p>
          <a:p>
            <a:pPr>
              <a:lnSpc>
                <a:spcPct val="150000"/>
              </a:lnSpc>
            </a:pPr>
            <a:r>
              <a:rPr lang="en-AU" i="1" dirty="0" smtClean="0"/>
              <a:t>F: Plastic product</a:t>
            </a:r>
            <a:endParaRPr lang="en-AU" i="1" dirty="0"/>
          </a:p>
        </p:txBody>
      </p:sp>
    </p:spTree>
    <p:extLst>
      <p:ext uri="{BB962C8B-B14F-4D97-AF65-F5344CB8AC3E}">
        <p14:creationId xmlns:p14="http://schemas.microsoft.com/office/powerpoint/2010/main" val="36314091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9883186" y="3065723"/>
            <a:ext cx="1057275" cy="676275"/>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MW</a:t>
            </a:r>
            <a:endParaRPr lang="en-AU" dirty="0"/>
          </a:p>
        </p:txBody>
      </p:sp>
      <p:sp>
        <p:nvSpPr>
          <p:cNvPr id="2" name="Title 1"/>
          <p:cNvSpPr>
            <a:spLocks noGrp="1"/>
          </p:cNvSpPr>
          <p:nvPr>
            <p:ph type="title"/>
          </p:nvPr>
        </p:nvSpPr>
        <p:spPr/>
        <p:txBody>
          <a:bodyPr/>
          <a:lstStyle/>
          <a:p>
            <a:r>
              <a:rPr lang="en-AU" dirty="0" smtClean="0"/>
              <a:t>Processing and mechanical properties</a:t>
            </a:r>
            <a:endParaRPr lang="en-AU"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2062441663"/>
              </p:ext>
            </p:extLst>
          </p:nvPr>
        </p:nvGraphicFramePr>
        <p:xfrm>
          <a:off x="6768511" y="1860811"/>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Oval 8"/>
          <p:cNvSpPr/>
          <p:nvPr/>
        </p:nvSpPr>
        <p:spPr>
          <a:xfrm>
            <a:off x="8302037" y="2327535"/>
            <a:ext cx="1147762" cy="600074"/>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bg1"/>
                </a:solidFill>
              </a:rPr>
              <a:t>HB-HV</a:t>
            </a:r>
            <a:endParaRPr lang="en-AU" dirty="0">
              <a:solidFill>
                <a:schemeClr val="bg1"/>
              </a:solidFill>
            </a:endParaRPr>
          </a:p>
        </p:txBody>
      </p:sp>
      <p:sp>
        <p:nvSpPr>
          <p:cNvPr id="5" name="Content Placeholder 4"/>
          <p:cNvSpPr>
            <a:spLocks noGrp="1"/>
          </p:cNvSpPr>
          <p:nvPr>
            <p:ph sz="half" idx="2"/>
          </p:nvPr>
        </p:nvSpPr>
        <p:spPr>
          <a:xfrm>
            <a:off x="838200" y="1924050"/>
            <a:ext cx="5181600" cy="4117976"/>
          </a:xfrm>
        </p:spPr>
        <p:txBody>
          <a:bodyPr/>
          <a:lstStyle/>
          <a:p>
            <a:pPr marL="0" indent="0">
              <a:buNone/>
            </a:pPr>
            <a:r>
              <a:rPr lang="en-AU" dirty="0" smtClean="0"/>
              <a:t>Core mechanical properties for commodity applications:</a:t>
            </a:r>
          </a:p>
          <a:p>
            <a:r>
              <a:rPr lang="en-AU" dirty="0" smtClean="0"/>
              <a:t>Elongation at break</a:t>
            </a:r>
          </a:p>
          <a:p>
            <a:r>
              <a:rPr lang="en-AU" dirty="0" smtClean="0"/>
              <a:t>Young’s modulus</a:t>
            </a:r>
          </a:p>
          <a:p>
            <a:r>
              <a:rPr lang="en-AU" dirty="0" smtClean="0"/>
              <a:t>Tensile strength</a:t>
            </a:r>
          </a:p>
          <a:p>
            <a:pPr marL="0" indent="0">
              <a:buNone/>
            </a:pPr>
            <a:endParaRPr lang="en-AU" dirty="0" smtClean="0"/>
          </a:p>
        </p:txBody>
      </p:sp>
      <p:sp>
        <p:nvSpPr>
          <p:cNvPr id="8" name="Rectangle 7"/>
          <p:cNvSpPr/>
          <p:nvPr/>
        </p:nvSpPr>
        <p:spPr>
          <a:xfrm>
            <a:off x="838200" y="4688912"/>
            <a:ext cx="6096000" cy="954107"/>
          </a:xfrm>
          <a:prstGeom prst="rect">
            <a:avLst/>
          </a:prstGeom>
          <a:ln>
            <a:solidFill>
              <a:schemeClr val="tx2"/>
            </a:solidFill>
          </a:ln>
        </p:spPr>
        <p:txBody>
          <a:bodyPr>
            <a:spAutoFit/>
          </a:bodyPr>
          <a:lstStyle/>
          <a:p>
            <a:r>
              <a:rPr lang="en-AU" sz="2800" dirty="0" smtClean="0"/>
              <a:t>PHB, and to a lesser extent PHBV, is stiff and brittle – because of high crystallinity</a:t>
            </a:r>
            <a:endParaRPr lang="en-AU" sz="2800" dirty="0"/>
          </a:p>
        </p:txBody>
      </p:sp>
      <p:sp>
        <p:nvSpPr>
          <p:cNvPr id="10" name="Oval 9"/>
          <p:cNvSpPr/>
          <p:nvPr/>
        </p:nvSpPr>
        <p:spPr>
          <a:xfrm>
            <a:off x="5739921" y="1820494"/>
            <a:ext cx="2211572" cy="1107115"/>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dirty="0" smtClean="0">
                <a:solidFill>
                  <a:schemeClr val="tx1"/>
                </a:solidFill>
              </a:rPr>
              <a:t>Synthesis</a:t>
            </a:r>
            <a:endParaRPr lang="en-AU" sz="2800" dirty="0">
              <a:solidFill>
                <a:schemeClr val="tx1"/>
              </a:solidFill>
            </a:endParaRPr>
          </a:p>
        </p:txBody>
      </p:sp>
      <p:sp>
        <p:nvSpPr>
          <p:cNvPr id="3" name="Curved Down Arrow 2"/>
          <p:cNvSpPr/>
          <p:nvPr/>
        </p:nvSpPr>
        <p:spPr>
          <a:xfrm rot="631686">
            <a:off x="6848937" y="1728274"/>
            <a:ext cx="2968214" cy="600810"/>
          </a:xfrm>
          <a:prstGeom prst="curvedDownArrow">
            <a:avLst>
              <a:gd name="adj1" fmla="val 69567"/>
              <a:gd name="adj2" fmla="val 116594"/>
              <a:gd name="adj3" fmla="val 29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Tree>
    <p:extLst>
      <p:ext uri="{BB962C8B-B14F-4D97-AF65-F5344CB8AC3E}">
        <p14:creationId xmlns:p14="http://schemas.microsoft.com/office/powerpoint/2010/main" val="371504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Processing and mechanical properties</a:t>
            </a:r>
            <a:endParaRPr lang="en-AU" dirty="0"/>
          </a:p>
        </p:txBody>
      </p:sp>
      <p:graphicFrame>
        <p:nvGraphicFramePr>
          <p:cNvPr id="3" name="Table 2"/>
          <p:cNvGraphicFramePr>
            <a:graphicFrameLocks noGrp="1"/>
          </p:cNvGraphicFramePr>
          <p:nvPr>
            <p:extLst>
              <p:ext uri="{D42A27DB-BD31-4B8C-83A1-F6EECF244321}">
                <p14:modId xmlns:p14="http://schemas.microsoft.com/office/powerpoint/2010/main" val="3475945738"/>
              </p:ext>
            </p:extLst>
          </p:nvPr>
        </p:nvGraphicFramePr>
        <p:xfrm>
          <a:off x="964145" y="1566089"/>
          <a:ext cx="8938858" cy="4593907"/>
        </p:xfrm>
        <a:graphic>
          <a:graphicData uri="http://schemas.openxmlformats.org/drawingml/2006/table">
            <a:tbl>
              <a:tblPr firstRow="1" firstCol="1" bandRow="1">
                <a:tableStyleId>{5C22544A-7EE6-4342-B048-85BDC9FD1C3A}</a:tableStyleId>
              </a:tblPr>
              <a:tblGrid>
                <a:gridCol w="2379130"/>
                <a:gridCol w="1288137"/>
                <a:gridCol w="1306240"/>
                <a:gridCol w="1364480"/>
                <a:gridCol w="1306240"/>
                <a:gridCol w="1294631"/>
              </a:tblGrid>
              <a:tr h="890587">
                <a:tc>
                  <a:txBody>
                    <a:bodyPr/>
                    <a:lstStyle/>
                    <a:p>
                      <a:pPr>
                        <a:lnSpc>
                          <a:spcPct val="150000"/>
                        </a:lnSpc>
                        <a:spcAft>
                          <a:spcPts val="0"/>
                        </a:spcAft>
                      </a:pPr>
                      <a:r>
                        <a:rPr lang="en-AU" sz="1800" dirty="0">
                          <a:effectLst/>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dirty="0">
                          <a:effectLst/>
                        </a:rPr>
                        <a:t>P(3HB)</a:t>
                      </a:r>
                    </a:p>
                    <a:p>
                      <a:pPr algn="ctr">
                        <a:lnSpc>
                          <a:spcPct val="150000"/>
                        </a:lnSpc>
                        <a:spcAft>
                          <a:spcPts val="0"/>
                        </a:spcAft>
                      </a:pPr>
                      <a:r>
                        <a:rPr lang="en-AU" sz="1800" dirty="0" err="1">
                          <a:effectLst/>
                        </a:rPr>
                        <a:t>Biomer</a:t>
                      </a:r>
                      <a:r>
                        <a:rPr lang="en-AU" sz="1800" dirty="0">
                          <a:effectLst/>
                        </a:rPr>
                        <a:t> 240</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dirty="0">
                          <a:effectLst/>
                        </a:rPr>
                        <a:t>P(3HB)</a:t>
                      </a:r>
                    </a:p>
                    <a:p>
                      <a:pPr algn="ctr">
                        <a:lnSpc>
                          <a:spcPct val="150000"/>
                        </a:lnSpc>
                        <a:spcAft>
                          <a:spcPts val="0"/>
                        </a:spcAft>
                      </a:pPr>
                      <a:r>
                        <a:rPr lang="en-AU" sz="1800" dirty="0" err="1">
                          <a:effectLst/>
                        </a:rPr>
                        <a:t>Mirel</a:t>
                      </a:r>
                      <a:r>
                        <a:rPr lang="en-AU" sz="1800" dirty="0">
                          <a:effectLst/>
                        </a:rPr>
                        <a:t> P1001</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dirty="0">
                          <a:effectLst/>
                        </a:rPr>
                        <a:t>P(3HBV)</a:t>
                      </a:r>
                    </a:p>
                    <a:p>
                      <a:pPr algn="ctr">
                        <a:lnSpc>
                          <a:spcPct val="150000"/>
                        </a:lnSpc>
                        <a:spcAft>
                          <a:spcPts val="0"/>
                        </a:spcAft>
                      </a:pPr>
                      <a:r>
                        <a:rPr lang="en-AU" sz="1800" dirty="0">
                          <a:effectLst/>
                        </a:rPr>
                        <a:t>ENMAT</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dirty="0">
                          <a:effectLst/>
                        </a:rPr>
                        <a:t>P(3HBV)</a:t>
                      </a:r>
                    </a:p>
                    <a:p>
                      <a:pPr algn="ctr">
                        <a:lnSpc>
                          <a:spcPct val="150000"/>
                        </a:lnSpc>
                        <a:spcAft>
                          <a:spcPts val="0"/>
                        </a:spcAft>
                      </a:pPr>
                      <a:r>
                        <a:rPr lang="en-AU" sz="1800" dirty="0" err="1" smtClean="0">
                          <a:effectLst/>
                        </a:rPr>
                        <a:t>BioC</a:t>
                      </a:r>
                      <a:r>
                        <a:rPr lang="en-AU" sz="1800" dirty="0" smtClean="0">
                          <a:effectLst/>
                        </a:rPr>
                        <a:t> </a:t>
                      </a:r>
                      <a:r>
                        <a:rPr lang="en-AU" sz="1800" dirty="0">
                          <a:effectLst/>
                        </a:rPr>
                        <a:t>1000</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i="1" dirty="0" err="1" smtClean="0">
                          <a:effectLst/>
                          <a:latin typeface="Calibri" panose="020F0502020204030204" pitchFamily="34" charset="0"/>
                          <a:ea typeface="Calibri" panose="020F0502020204030204" pitchFamily="34" charset="0"/>
                          <a:cs typeface="Times New Roman" panose="02020603050405020304" pitchFamily="18" charset="0"/>
                        </a:rPr>
                        <a:t>PolyProp</a:t>
                      </a:r>
                      <a:endParaRPr lang="en-AU" sz="18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1497">
                <a:tc>
                  <a:txBody>
                    <a:bodyPr/>
                    <a:lstStyle/>
                    <a:p>
                      <a:pPr>
                        <a:lnSpc>
                          <a:spcPct val="150000"/>
                        </a:lnSpc>
                        <a:spcAft>
                          <a:spcPts val="0"/>
                        </a:spcAft>
                      </a:pPr>
                      <a:r>
                        <a:rPr lang="en-AU" sz="1800">
                          <a:effectLst/>
                        </a:rPr>
                        <a:t>Melt Flow (g/10min)</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5-7</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10-12</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endParaRPr lang="en-AU" sz="1800" i="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1497">
                <a:tc>
                  <a:txBody>
                    <a:bodyPr/>
                    <a:lstStyle/>
                    <a:p>
                      <a:pPr>
                        <a:lnSpc>
                          <a:spcPct val="150000"/>
                        </a:lnSpc>
                        <a:spcAft>
                          <a:spcPts val="0"/>
                        </a:spcAft>
                      </a:pPr>
                      <a:r>
                        <a:rPr lang="en-AU" sz="1800" dirty="0">
                          <a:effectLst/>
                        </a:rPr>
                        <a:t>Density (g/cm</a:t>
                      </a:r>
                      <a:r>
                        <a:rPr lang="en-AU" sz="1800" baseline="30000" dirty="0">
                          <a:effectLst/>
                        </a:rPr>
                        <a:t>3</a:t>
                      </a:r>
                      <a:r>
                        <a:rPr lang="en-AU" sz="1800" dirty="0">
                          <a:effectLst/>
                        </a:rPr>
                        <a:t>)</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1.17</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1.39</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1.25</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dirty="0">
                          <a:effectLst/>
                        </a:rPr>
                        <a:t>1.22</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i="1" dirty="0" smtClean="0">
                          <a:effectLst/>
                          <a:latin typeface="Calibri" panose="020F0502020204030204" pitchFamily="34" charset="0"/>
                          <a:ea typeface="Calibri" panose="020F0502020204030204" pitchFamily="34" charset="0"/>
                          <a:cs typeface="Times New Roman" panose="02020603050405020304" pitchFamily="18" charset="0"/>
                        </a:rPr>
                        <a:t>&lt; 1</a:t>
                      </a:r>
                      <a:endParaRPr lang="en-AU" sz="18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1497">
                <a:tc>
                  <a:txBody>
                    <a:bodyPr/>
                    <a:lstStyle/>
                    <a:p>
                      <a:pPr>
                        <a:lnSpc>
                          <a:spcPct val="150000"/>
                        </a:lnSpc>
                        <a:spcAft>
                          <a:spcPts val="0"/>
                        </a:spcAft>
                      </a:pPr>
                      <a:r>
                        <a:rPr lang="en-AU" sz="1800">
                          <a:effectLst/>
                        </a:rPr>
                        <a:t>Crystallinity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60-70</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50-60</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endParaRPr lang="en-AU" sz="18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1497">
                <a:tc>
                  <a:txBody>
                    <a:bodyPr/>
                    <a:lstStyle/>
                    <a:p>
                      <a:pPr>
                        <a:lnSpc>
                          <a:spcPct val="150000"/>
                        </a:lnSpc>
                        <a:spcAft>
                          <a:spcPts val="0"/>
                        </a:spcAft>
                      </a:pPr>
                      <a:r>
                        <a:rPr lang="en-AU" sz="1800" dirty="0">
                          <a:effectLst/>
                        </a:rPr>
                        <a:t>Tensile Strength (MPa)</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18-20</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28</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36</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30-40</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i="1" dirty="0" smtClean="0">
                          <a:effectLst/>
                          <a:latin typeface="Calibri" panose="020F0502020204030204" pitchFamily="34" charset="0"/>
                          <a:ea typeface="Calibri" panose="020F0502020204030204" pitchFamily="34" charset="0"/>
                          <a:cs typeface="Times New Roman" panose="02020603050405020304" pitchFamily="18" charset="0"/>
                        </a:rPr>
                        <a:t>40</a:t>
                      </a:r>
                      <a:endParaRPr lang="en-AU" sz="18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1497">
                <a:tc>
                  <a:txBody>
                    <a:bodyPr/>
                    <a:lstStyle/>
                    <a:p>
                      <a:pPr>
                        <a:lnSpc>
                          <a:spcPct val="150000"/>
                        </a:lnSpc>
                        <a:spcAft>
                          <a:spcPts val="0"/>
                        </a:spcAft>
                      </a:pPr>
                      <a:r>
                        <a:rPr lang="en-AU" sz="1800">
                          <a:effectLst/>
                        </a:rPr>
                        <a:t>Elongation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10-17</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6</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5-10</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2.5-6</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i="1" dirty="0" smtClean="0">
                          <a:effectLst/>
                          <a:latin typeface="Calibri" panose="020F0502020204030204" pitchFamily="34" charset="0"/>
                          <a:ea typeface="Calibri" panose="020F0502020204030204" pitchFamily="34" charset="0"/>
                          <a:cs typeface="Times New Roman" panose="02020603050405020304" pitchFamily="18" charset="0"/>
                        </a:rPr>
                        <a:t>100</a:t>
                      </a:r>
                      <a:endParaRPr lang="en-AU" sz="18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1497">
                <a:tc>
                  <a:txBody>
                    <a:bodyPr/>
                    <a:lstStyle/>
                    <a:p>
                      <a:pPr>
                        <a:lnSpc>
                          <a:spcPct val="150000"/>
                        </a:lnSpc>
                        <a:spcAft>
                          <a:spcPts val="0"/>
                        </a:spcAft>
                      </a:pPr>
                      <a:r>
                        <a:rPr lang="en-AU" sz="1800" dirty="0">
                          <a:effectLst/>
                        </a:rPr>
                        <a:t>Tensile </a:t>
                      </a:r>
                      <a:r>
                        <a:rPr lang="en-AU" sz="1800" dirty="0" smtClean="0">
                          <a:effectLst/>
                        </a:rPr>
                        <a:t>Modulus (</a:t>
                      </a:r>
                      <a:r>
                        <a:rPr lang="en-AU" sz="1800" dirty="0" err="1" smtClean="0">
                          <a:effectLst/>
                        </a:rPr>
                        <a:t>GPa</a:t>
                      </a:r>
                      <a:r>
                        <a:rPr lang="en-AU" sz="1800" dirty="0" smtClean="0">
                          <a:effectLst/>
                        </a:rPr>
                        <a:t>)</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1.4</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2.5-3</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i="1" dirty="0" smtClean="0">
                          <a:effectLst/>
                          <a:latin typeface="Calibri" panose="020F0502020204030204" pitchFamily="34" charset="0"/>
                          <a:ea typeface="Calibri" panose="020F0502020204030204" pitchFamily="34" charset="0"/>
                          <a:cs typeface="Times New Roman" panose="02020603050405020304" pitchFamily="18" charset="0"/>
                        </a:rPr>
                        <a:t>2</a:t>
                      </a:r>
                      <a:endParaRPr lang="en-AU" sz="18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1497">
                <a:tc>
                  <a:txBody>
                    <a:bodyPr/>
                    <a:lstStyle/>
                    <a:p>
                      <a:pPr>
                        <a:lnSpc>
                          <a:spcPct val="150000"/>
                        </a:lnSpc>
                        <a:spcAft>
                          <a:spcPts val="0"/>
                        </a:spcAft>
                      </a:pPr>
                      <a:r>
                        <a:rPr lang="en-AU" sz="1800">
                          <a:effectLst/>
                        </a:rPr>
                        <a:t>Flexural Strength</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17</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46</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61</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endParaRPr lang="en-AU" sz="18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1497">
                <a:tc>
                  <a:txBody>
                    <a:bodyPr/>
                    <a:lstStyle/>
                    <a:p>
                      <a:pPr>
                        <a:lnSpc>
                          <a:spcPct val="150000"/>
                        </a:lnSpc>
                        <a:spcAft>
                          <a:spcPts val="0"/>
                        </a:spcAft>
                      </a:pPr>
                      <a:r>
                        <a:rPr lang="en-AU" sz="1800">
                          <a:effectLst/>
                        </a:rPr>
                        <a:t>Flexural Modulus</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3.2</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1.4</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a:effectLst/>
                        </a:rPr>
                        <a:t> </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endParaRPr lang="en-AU" sz="1800" i="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1497">
                <a:tc>
                  <a:txBody>
                    <a:bodyPr/>
                    <a:lstStyle/>
                    <a:p>
                      <a:pPr>
                        <a:lnSpc>
                          <a:spcPct val="150000"/>
                        </a:lnSpc>
                        <a:spcAft>
                          <a:spcPts val="0"/>
                        </a:spcAft>
                      </a:pPr>
                      <a:r>
                        <a:rPr lang="en-AU" sz="1800">
                          <a:effectLst/>
                        </a:rPr>
                        <a:t>Melt Temp</a:t>
                      </a:r>
                      <a:endParaRPr lang="en-A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dirty="0">
                          <a:effectLst/>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dirty="0">
                          <a:effectLst/>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dirty="0">
                          <a:effectLst/>
                        </a:rPr>
                        <a:t>147</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dirty="0">
                          <a:effectLst/>
                        </a:rPr>
                        <a:t>170-175</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AU" sz="1800" i="1" dirty="0" smtClean="0">
                          <a:effectLst/>
                          <a:latin typeface="Calibri" panose="020F0502020204030204" pitchFamily="34" charset="0"/>
                          <a:ea typeface="Calibri" panose="020F0502020204030204" pitchFamily="34" charset="0"/>
                          <a:cs typeface="Times New Roman" panose="02020603050405020304" pitchFamily="18" charset="0"/>
                        </a:rPr>
                        <a:t>140-170</a:t>
                      </a:r>
                      <a:endParaRPr lang="en-AU" sz="18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TextBox 4"/>
          <p:cNvSpPr txBox="1"/>
          <p:nvPr/>
        </p:nvSpPr>
        <p:spPr>
          <a:xfrm>
            <a:off x="9104842" y="6285726"/>
            <a:ext cx="2168992" cy="276999"/>
          </a:xfrm>
          <a:prstGeom prst="rect">
            <a:avLst/>
          </a:prstGeom>
          <a:noFill/>
        </p:spPr>
        <p:txBody>
          <a:bodyPr wrap="none" rtlCol="0">
            <a:spAutoFit/>
          </a:bodyPr>
          <a:lstStyle/>
          <a:p>
            <a:r>
              <a:rPr lang="en-AU" sz="1200" i="1" dirty="0" smtClean="0"/>
              <a:t>From Shen et al in </a:t>
            </a:r>
            <a:r>
              <a:rPr lang="en-AU" sz="1200" i="1" dirty="0" err="1" smtClean="0"/>
              <a:t>Laycock</a:t>
            </a:r>
            <a:r>
              <a:rPr lang="en-AU" sz="1200" i="1" dirty="0" smtClean="0"/>
              <a:t> et al.</a:t>
            </a:r>
            <a:endParaRPr lang="en-AU" sz="1200" i="1" dirty="0"/>
          </a:p>
        </p:txBody>
      </p:sp>
      <p:graphicFrame>
        <p:nvGraphicFramePr>
          <p:cNvPr id="6" name="Table 5"/>
          <p:cNvGraphicFramePr>
            <a:graphicFrameLocks noGrp="1"/>
          </p:cNvGraphicFramePr>
          <p:nvPr>
            <p:extLst>
              <p:ext uri="{D42A27DB-BD31-4B8C-83A1-F6EECF244321}">
                <p14:modId xmlns:p14="http://schemas.microsoft.com/office/powerpoint/2010/main" val="2461429050"/>
              </p:ext>
            </p:extLst>
          </p:nvPr>
        </p:nvGraphicFramePr>
        <p:xfrm>
          <a:off x="9979203" y="1559811"/>
          <a:ext cx="1294631" cy="4593907"/>
        </p:xfrm>
        <a:graphic>
          <a:graphicData uri="http://schemas.openxmlformats.org/drawingml/2006/table">
            <a:tbl>
              <a:tblPr firstRow="1" firstCol="1" bandRow="1">
                <a:tableStyleId>{5C22544A-7EE6-4342-B048-85BDC9FD1C3A}</a:tableStyleId>
              </a:tblPr>
              <a:tblGrid>
                <a:gridCol w="1294631"/>
              </a:tblGrid>
              <a:tr h="890587">
                <a:tc>
                  <a:txBody>
                    <a:bodyPr/>
                    <a:lstStyle/>
                    <a:p>
                      <a:pPr algn="ctr">
                        <a:lnSpc>
                          <a:spcPct val="150000"/>
                        </a:lnSpc>
                        <a:spcAft>
                          <a:spcPts val="0"/>
                        </a:spcAft>
                      </a:pPr>
                      <a:r>
                        <a:rPr lang="en-AU" sz="1800" i="1"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Our PHBV</a:t>
                      </a:r>
                      <a:endParaRPr lang="en-AU" sz="18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50000"/>
                      </a:schemeClr>
                    </a:solidFill>
                  </a:tcPr>
                </a:tc>
              </a:tr>
              <a:tr h="401497">
                <a:tc>
                  <a:txBody>
                    <a:bodyPr/>
                    <a:lstStyle/>
                    <a:p>
                      <a:pPr algn="ctr">
                        <a:lnSpc>
                          <a:spcPct val="150000"/>
                        </a:lnSpc>
                        <a:spcAft>
                          <a:spcPts val="0"/>
                        </a:spcAft>
                      </a:pPr>
                      <a:endParaRPr lang="en-AU"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r>
              <a:tr h="401497">
                <a:tc>
                  <a:txBody>
                    <a:bodyPr/>
                    <a:lstStyle/>
                    <a:p>
                      <a:pPr algn="ctr">
                        <a:lnSpc>
                          <a:spcPct val="150000"/>
                        </a:lnSpc>
                        <a:spcAft>
                          <a:spcPts val="0"/>
                        </a:spcAft>
                      </a:pPr>
                      <a:endParaRPr lang="en-AU"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r>
              <a:tr h="401497">
                <a:tc>
                  <a:txBody>
                    <a:bodyPr/>
                    <a:lstStyle/>
                    <a:p>
                      <a:pPr algn="ctr">
                        <a:lnSpc>
                          <a:spcPct val="150000"/>
                        </a:lnSpc>
                        <a:spcAft>
                          <a:spcPts val="0"/>
                        </a:spcAft>
                      </a:pPr>
                      <a:endParaRPr lang="en-AU"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r>
              <a:tr h="401497">
                <a:tc>
                  <a:txBody>
                    <a:bodyPr/>
                    <a:lstStyle/>
                    <a:p>
                      <a:pPr algn="ctr">
                        <a:lnSpc>
                          <a:spcPct val="150000"/>
                        </a:lnSpc>
                        <a:spcAft>
                          <a:spcPts val="0"/>
                        </a:spcAft>
                      </a:pPr>
                      <a:endParaRPr lang="en-AU"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r>
              <a:tr h="401497">
                <a:tc>
                  <a:txBody>
                    <a:bodyPr/>
                    <a:lstStyle/>
                    <a:p>
                      <a:pPr algn="ctr">
                        <a:lnSpc>
                          <a:spcPct val="150000"/>
                        </a:lnSpc>
                        <a:spcAft>
                          <a:spcPts val="0"/>
                        </a:spcAft>
                      </a:pPr>
                      <a:r>
                        <a:rPr lang="en-AU" sz="1800" i="1"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r>
                        <a:rPr lang="en-AU" sz="1800" b="1" i="1"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60</a:t>
                      </a:r>
                      <a:endParaRPr lang="en-AU" sz="18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r>
              <a:tr h="401497">
                <a:tc>
                  <a:txBody>
                    <a:bodyPr/>
                    <a:lstStyle/>
                    <a:p>
                      <a:pPr algn="ctr">
                        <a:lnSpc>
                          <a:spcPct val="150000"/>
                        </a:lnSpc>
                        <a:spcAft>
                          <a:spcPts val="0"/>
                        </a:spcAft>
                      </a:pPr>
                      <a:r>
                        <a:rPr lang="en-AU" sz="1800" i="1"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0.8-3</a:t>
                      </a:r>
                      <a:endParaRPr lang="en-AU"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r>
              <a:tr h="401497">
                <a:tc>
                  <a:txBody>
                    <a:bodyPr/>
                    <a:lstStyle/>
                    <a:p>
                      <a:pPr algn="ctr">
                        <a:lnSpc>
                          <a:spcPct val="150000"/>
                        </a:lnSpc>
                        <a:spcAft>
                          <a:spcPts val="0"/>
                        </a:spcAft>
                      </a:pPr>
                      <a:endParaRPr lang="en-AU"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r>
              <a:tr h="401497">
                <a:tc>
                  <a:txBody>
                    <a:bodyPr/>
                    <a:lstStyle/>
                    <a:p>
                      <a:pPr algn="ctr">
                        <a:lnSpc>
                          <a:spcPct val="150000"/>
                        </a:lnSpc>
                        <a:spcAft>
                          <a:spcPts val="0"/>
                        </a:spcAft>
                      </a:pPr>
                      <a:endParaRPr lang="en-AU"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r>
              <a:tr h="401497">
                <a:tc>
                  <a:txBody>
                    <a:bodyPr/>
                    <a:lstStyle/>
                    <a:p>
                      <a:pPr algn="ctr">
                        <a:lnSpc>
                          <a:spcPct val="150000"/>
                        </a:lnSpc>
                        <a:spcAft>
                          <a:spcPts val="0"/>
                        </a:spcAft>
                      </a:pPr>
                      <a:r>
                        <a:rPr lang="en-AU" sz="1800" i="1"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80/170</a:t>
                      </a:r>
                      <a:endParaRPr lang="en-AU"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r>
            </a:tbl>
          </a:graphicData>
        </a:graphic>
      </p:graphicFrame>
    </p:spTree>
    <p:extLst>
      <p:ext uri="{BB962C8B-B14F-4D97-AF65-F5344CB8AC3E}">
        <p14:creationId xmlns:p14="http://schemas.microsoft.com/office/powerpoint/2010/main" val="89113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Composition</a:t>
            </a:r>
            <a:endParaRPr lang="en-AU" dirty="0"/>
          </a:p>
        </p:txBody>
      </p:sp>
      <p:pic>
        <p:nvPicPr>
          <p:cNvPr id="4" name="Picture 3"/>
          <p:cNvPicPr>
            <a:picLocks noChangeAspect="1"/>
          </p:cNvPicPr>
          <p:nvPr/>
        </p:nvPicPr>
        <p:blipFill rotWithShape="1">
          <a:blip r:embed="rId3"/>
          <a:srcRect b="6655"/>
          <a:stretch/>
        </p:blipFill>
        <p:spPr>
          <a:xfrm>
            <a:off x="4324349" y="615615"/>
            <a:ext cx="4848227" cy="6065894"/>
          </a:xfrm>
          <a:prstGeom prst="rect">
            <a:avLst/>
          </a:prstGeom>
        </p:spPr>
      </p:pic>
      <p:sp>
        <p:nvSpPr>
          <p:cNvPr id="11" name="Oval 10"/>
          <p:cNvSpPr/>
          <p:nvPr/>
        </p:nvSpPr>
        <p:spPr>
          <a:xfrm>
            <a:off x="10791825" y="942547"/>
            <a:ext cx="571500" cy="365554"/>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t>MW</a:t>
            </a:r>
            <a:endParaRPr lang="en-AU" sz="800" dirty="0"/>
          </a:p>
        </p:txBody>
      </p:sp>
      <p:graphicFrame>
        <p:nvGraphicFramePr>
          <p:cNvPr id="12" name="Content Placeholder 5"/>
          <p:cNvGraphicFramePr>
            <a:graphicFrameLocks noGrp="1"/>
          </p:cNvGraphicFramePr>
          <p:nvPr>
            <p:ph sz="half" idx="1"/>
            <p:extLst>
              <p:ext uri="{D42A27DB-BD31-4B8C-83A1-F6EECF244321}">
                <p14:modId xmlns:p14="http://schemas.microsoft.com/office/powerpoint/2010/main" val="3685373462"/>
              </p:ext>
            </p:extLst>
          </p:nvPr>
        </p:nvGraphicFramePr>
        <p:xfrm>
          <a:off x="9210675" y="365125"/>
          <a:ext cx="2601198" cy="21844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Oval 12"/>
          <p:cNvSpPr/>
          <p:nvPr/>
        </p:nvSpPr>
        <p:spPr>
          <a:xfrm>
            <a:off x="10106026" y="615615"/>
            <a:ext cx="552449" cy="288832"/>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solidFill>
                  <a:schemeClr val="bg1"/>
                </a:solidFill>
              </a:rPr>
              <a:t>HB-HV</a:t>
            </a:r>
            <a:endParaRPr lang="en-AU" sz="800" dirty="0">
              <a:solidFill>
                <a:schemeClr val="bg1"/>
              </a:solidFill>
            </a:endParaRPr>
          </a:p>
        </p:txBody>
      </p:sp>
      <p:sp>
        <p:nvSpPr>
          <p:cNvPr id="9" name="Rectangle 8"/>
          <p:cNvSpPr/>
          <p:nvPr/>
        </p:nvSpPr>
        <p:spPr>
          <a:xfrm>
            <a:off x="838200" y="1698790"/>
            <a:ext cx="3629025" cy="4401205"/>
          </a:xfrm>
          <a:prstGeom prst="rect">
            <a:avLst/>
          </a:prstGeom>
          <a:ln>
            <a:noFill/>
          </a:ln>
        </p:spPr>
        <p:txBody>
          <a:bodyPr wrap="square">
            <a:spAutoFit/>
          </a:bodyPr>
          <a:lstStyle/>
          <a:p>
            <a:r>
              <a:rPr lang="en-AU" sz="2800" dirty="0" smtClean="0"/>
              <a:t>Incorporation of HV units can drop stiffness and brittleness and increases elongation to break.</a:t>
            </a:r>
          </a:p>
          <a:p>
            <a:endParaRPr lang="en-AU" sz="2800" dirty="0"/>
          </a:p>
          <a:p>
            <a:r>
              <a:rPr lang="en-AU" sz="2800" dirty="0" smtClean="0"/>
              <a:t>Why?</a:t>
            </a:r>
          </a:p>
          <a:p>
            <a:r>
              <a:rPr lang="en-AU" sz="2800" dirty="0" smtClean="0"/>
              <a:t>Inclusion of HV units effects / disrupts crystallinity.</a:t>
            </a:r>
          </a:p>
        </p:txBody>
      </p:sp>
    </p:spTree>
    <p:extLst>
      <p:ext uri="{BB962C8B-B14F-4D97-AF65-F5344CB8AC3E}">
        <p14:creationId xmlns:p14="http://schemas.microsoft.com/office/powerpoint/2010/main" val="143721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pic>
        <p:nvPicPr>
          <p:cNvPr id="5" name="Picture 4"/>
          <p:cNvPicPr>
            <a:picLocks noChangeAspect="1"/>
          </p:cNvPicPr>
          <p:nvPr/>
        </p:nvPicPr>
        <p:blipFill>
          <a:blip r:embed="rId2"/>
          <a:stretch>
            <a:fillRect/>
          </a:stretch>
        </p:blipFill>
        <p:spPr>
          <a:xfrm>
            <a:off x="359479" y="124773"/>
            <a:ext cx="4965595" cy="3794084"/>
          </a:xfrm>
          <a:prstGeom prst="rect">
            <a:avLst/>
          </a:prstGeom>
        </p:spPr>
      </p:pic>
      <p:pic>
        <p:nvPicPr>
          <p:cNvPr id="6" name="Picture 2" descr="C:\Users\uqblayco\Documents\PHA\Data - results\microscopy\1406\40\pha-1210251633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8242" y="76773"/>
            <a:ext cx="5779820" cy="4299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10634" y="200819"/>
            <a:ext cx="1560616" cy="830997"/>
          </a:xfrm>
          <a:prstGeom prst="rect">
            <a:avLst/>
          </a:prstGeom>
          <a:solidFill>
            <a:schemeClr val="accent1"/>
          </a:solidFill>
        </p:spPr>
        <p:txBody>
          <a:bodyPr wrap="square" rtlCol="0">
            <a:spAutoFit/>
          </a:bodyPr>
          <a:lstStyle/>
          <a:p>
            <a:r>
              <a:rPr lang="en-AU" sz="4800" dirty="0" smtClean="0"/>
              <a:t>PHB</a:t>
            </a:r>
            <a:endParaRPr lang="en-AU" sz="4800" dirty="0"/>
          </a:p>
        </p:txBody>
      </p:sp>
      <p:sp>
        <p:nvSpPr>
          <p:cNvPr id="9" name="TextBox 8"/>
          <p:cNvSpPr txBox="1"/>
          <p:nvPr/>
        </p:nvSpPr>
        <p:spPr>
          <a:xfrm>
            <a:off x="10182047" y="3351236"/>
            <a:ext cx="1560616" cy="830997"/>
          </a:xfrm>
          <a:prstGeom prst="rect">
            <a:avLst/>
          </a:prstGeom>
          <a:solidFill>
            <a:schemeClr val="accent1"/>
          </a:solidFill>
        </p:spPr>
        <p:txBody>
          <a:bodyPr wrap="square" rtlCol="0">
            <a:spAutoFit/>
          </a:bodyPr>
          <a:lstStyle/>
          <a:p>
            <a:r>
              <a:rPr lang="en-AU" sz="4800" dirty="0" smtClean="0"/>
              <a:t>PHBV</a:t>
            </a:r>
            <a:endParaRPr lang="en-AU" sz="4800" dirty="0"/>
          </a:p>
        </p:txBody>
      </p:sp>
      <p:pic>
        <p:nvPicPr>
          <p:cNvPr id="11" name="Picture 10"/>
          <p:cNvPicPr>
            <a:picLocks noChangeAspect="1"/>
          </p:cNvPicPr>
          <p:nvPr/>
        </p:nvPicPr>
        <p:blipFill>
          <a:blip r:embed="rId4"/>
          <a:stretch>
            <a:fillRect/>
          </a:stretch>
        </p:blipFill>
        <p:spPr>
          <a:xfrm>
            <a:off x="838200" y="4207209"/>
            <a:ext cx="4382068" cy="1359355"/>
          </a:xfrm>
          <a:prstGeom prst="rect">
            <a:avLst/>
          </a:prstGeom>
        </p:spPr>
      </p:pic>
    </p:spTree>
    <p:extLst>
      <p:ext uri="{BB962C8B-B14F-4D97-AF65-F5344CB8AC3E}">
        <p14:creationId xmlns:p14="http://schemas.microsoft.com/office/powerpoint/2010/main" val="3241818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Crystallinity</a:t>
            </a:r>
            <a:endParaRPr lang="en-AU" dirty="0"/>
          </a:p>
        </p:txBody>
      </p:sp>
      <p:pic>
        <p:nvPicPr>
          <p:cNvPr id="4" name="Picture 3"/>
          <p:cNvPicPr>
            <a:picLocks noChangeAspect="1"/>
          </p:cNvPicPr>
          <p:nvPr/>
        </p:nvPicPr>
        <p:blipFill rotWithShape="1">
          <a:blip r:embed="rId2"/>
          <a:srcRect b="20976"/>
          <a:stretch/>
        </p:blipFill>
        <p:spPr>
          <a:xfrm>
            <a:off x="981076" y="2140333"/>
            <a:ext cx="4981574" cy="4089511"/>
          </a:xfrm>
          <a:prstGeom prst="rect">
            <a:avLst/>
          </a:prstGeom>
        </p:spPr>
      </p:pic>
      <p:sp>
        <p:nvSpPr>
          <p:cNvPr id="8" name="Oval 7"/>
          <p:cNvSpPr/>
          <p:nvPr/>
        </p:nvSpPr>
        <p:spPr>
          <a:xfrm>
            <a:off x="10791825" y="942547"/>
            <a:ext cx="571500" cy="365554"/>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t>MW</a:t>
            </a:r>
            <a:endParaRPr lang="en-AU" sz="800" dirty="0"/>
          </a:p>
        </p:txBody>
      </p:sp>
      <p:graphicFrame>
        <p:nvGraphicFramePr>
          <p:cNvPr id="9" name="Content Placeholder 5"/>
          <p:cNvGraphicFramePr>
            <a:graphicFrameLocks noGrp="1"/>
          </p:cNvGraphicFramePr>
          <p:nvPr>
            <p:ph sz="half" idx="1"/>
            <p:extLst>
              <p:ext uri="{D42A27DB-BD31-4B8C-83A1-F6EECF244321}">
                <p14:modId xmlns:p14="http://schemas.microsoft.com/office/powerpoint/2010/main" val="3340309022"/>
              </p:ext>
            </p:extLst>
          </p:nvPr>
        </p:nvGraphicFramePr>
        <p:xfrm>
          <a:off x="9210675" y="365125"/>
          <a:ext cx="2601198" cy="21844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p:cNvSpPr/>
          <p:nvPr/>
        </p:nvSpPr>
        <p:spPr>
          <a:xfrm>
            <a:off x="10106026" y="615615"/>
            <a:ext cx="552449" cy="288832"/>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solidFill>
                  <a:schemeClr val="bg1"/>
                </a:solidFill>
              </a:rPr>
              <a:t>HB-HV</a:t>
            </a:r>
            <a:endParaRPr lang="en-AU" sz="800" dirty="0">
              <a:solidFill>
                <a:schemeClr val="bg1"/>
              </a:solidFill>
            </a:endParaRPr>
          </a:p>
        </p:txBody>
      </p:sp>
      <p:sp>
        <p:nvSpPr>
          <p:cNvPr id="7" name="Rectangle 6"/>
          <p:cNvSpPr/>
          <p:nvPr/>
        </p:nvSpPr>
        <p:spPr>
          <a:xfrm>
            <a:off x="5962650" y="2140333"/>
            <a:ext cx="5467350" cy="1969770"/>
          </a:xfrm>
          <a:prstGeom prst="rect">
            <a:avLst/>
          </a:prstGeom>
          <a:ln>
            <a:noFill/>
          </a:ln>
        </p:spPr>
        <p:txBody>
          <a:bodyPr wrap="square">
            <a:spAutoFit/>
          </a:bodyPr>
          <a:lstStyle/>
          <a:p>
            <a:r>
              <a:rPr lang="en-AU" sz="2800" dirty="0" err="1" smtClean="0"/>
              <a:t>Isodimorphic</a:t>
            </a:r>
            <a:r>
              <a:rPr lang="en-AU" sz="2800" dirty="0" smtClean="0"/>
              <a:t>:</a:t>
            </a:r>
          </a:p>
          <a:p>
            <a:endParaRPr lang="en-AU" sz="1000" dirty="0" smtClean="0"/>
          </a:p>
          <a:p>
            <a:r>
              <a:rPr lang="en-AU" sz="2800" dirty="0" smtClean="0"/>
              <a:t>Copolymers exist together in the crystal structure – high degree of crystallinity across the range</a:t>
            </a:r>
          </a:p>
        </p:txBody>
      </p:sp>
      <p:sp>
        <p:nvSpPr>
          <p:cNvPr id="11" name="Rectangle 10"/>
          <p:cNvSpPr/>
          <p:nvPr/>
        </p:nvSpPr>
        <p:spPr>
          <a:xfrm>
            <a:off x="2805112" y="4482134"/>
            <a:ext cx="1885949" cy="369332"/>
          </a:xfrm>
          <a:prstGeom prst="rect">
            <a:avLst/>
          </a:prstGeom>
          <a:ln>
            <a:noFill/>
          </a:ln>
        </p:spPr>
        <p:txBody>
          <a:bodyPr wrap="square">
            <a:spAutoFit/>
          </a:bodyPr>
          <a:lstStyle/>
          <a:p>
            <a:r>
              <a:rPr lang="en-AU" dirty="0" err="1" smtClean="0"/>
              <a:t>Pseudoeutectic</a:t>
            </a:r>
            <a:endParaRPr lang="en-AU" dirty="0" smtClean="0"/>
          </a:p>
        </p:txBody>
      </p:sp>
      <p:sp>
        <p:nvSpPr>
          <p:cNvPr id="16" name="Rectangle 15"/>
          <p:cNvSpPr/>
          <p:nvPr/>
        </p:nvSpPr>
        <p:spPr>
          <a:xfrm>
            <a:off x="752475" y="1690688"/>
            <a:ext cx="4105275" cy="523220"/>
          </a:xfrm>
          <a:prstGeom prst="rect">
            <a:avLst/>
          </a:prstGeom>
          <a:ln>
            <a:noFill/>
          </a:ln>
        </p:spPr>
        <p:txBody>
          <a:bodyPr wrap="square">
            <a:spAutoFit/>
          </a:bodyPr>
          <a:lstStyle/>
          <a:p>
            <a:r>
              <a:rPr lang="en-AU" sz="2800" dirty="0" smtClean="0"/>
              <a:t>But…</a:t>
            </a:r>
          </a:p>
        </p:txBody>
      </p:sp>
    </p:spTree>
    <p:extLst>
      <p:ext uri="{BB962C8B-B14F-4D97-AF65-F5344CB8AC3E}">
        <p14:creationId xmlns:p14="http://schemas.microsoft.com/office/powerpoint/2010/main" val="2779959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Pseudoeutectic</a:t>
            </a:r>
            <a:r>
              <a:rPr lang="en-AU" dirty="0"/>
              <a:t/>
            </a:r>
            <a:br>
              <a:rPr lang="en-AU" dirty="0"/>
            </a:br>
            <a:endParaRPr lang="en-AU" dirty="0"/>
          </a:p>
        </p:txBody>
      </p:sp>
      <p:pic>
        <p:nvPicPr>
          <p:cNvPr id="3" name="Picture 2"/>
          <p:cNvPicPr>
            <a:picLocks noChangeAspect="1"/>
          </p:cNvPicPr>
          <p:nvPr/>
        </p:nvPicPr>
        <p:blipFill rotWithShape="1">
          <a:blip r:embed="rId2"/>
          <a:srcRect b="14616"/>
          <a:stretch/>
        </p:blipFill>
        <p:spPr>
          <a:xfrm>
            <a:off x="6008679" y="545877"/>
            <a:ext cx="4644569" cy="8006933"/>
          </a:xfrm>
          <a:prstGeom prst="rect">
            <a:avLst/>
          </a:prstGeom>
        </p:spPr>
      </p:pic>
      <p:pic>
        <p:nvPicPr>
          <p:cNvPr id="8" name="Picture 7"/>
          <p:cNvPicPr>
            <a:picLocks noChangeAspect="1"/>
          </p:cNvPicPr>
          <p:nvPr/>
        </p:nvPicPr>
        <p:blipFill rotWithShape="1">
          <a:blip r:embed="rId2"/>
          <a:srcRect t="84457"/>
          <a:stretch/>
        </p:blipFill>
        <p:spPr>
          <a:xfrm>
            <a:off x="1783877" y="5158539"/>
            <a:ext cx="3652416" cy="1146175"/>
          </a:xfrm>
          <a:prstGeom prst="rect">
            <a:avLst/>
          </a:prstGeom>
        </p:spPr>
      </p:pic>
      <p:pic>
        <p:nvPicPr>
          <p:cNvPr id="9" name="Picture 8"/>
          <p:cNvPicPr>
            <a:picLocks noChangeAspect="1"/>
          </p:cNvPicPr>
          <p:nvPr/>
        </p:nvPicPr>
        <p:blipFill rotWithShape="1">
          <a:blip r:embed="rId3"/>
          <a:srcRect b="20976"/>
          <a:stretch/>
        </p:blipFill>
        <p:spPr>
          <a:xfrm>
            <a:off x="1783877" y="1613144"/>
            <a:ext cx="3524250" cy="3092205"/>
          </a:xfrm>
          <a:prstGeom prst="rect">
            <a:avLst/>
          </a:prstGeom>
        </p:spPr>
      </p:pic>
    </p:spTree>
    <p:extLst>
      <p:ext uri="{BB962C8B-B14F-4D97-AF65-F5344CB8AC3E}">
        <p14:creationId xmlns:p14="http://schemas.microsoft.com/office/powerpoint/2010/main" val="2933352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Crystallinity - Aging</a:t>
            </a:r>
            <a:endParaRPr lang="en-AU" dirty="0"/>
          </a:p>
        </p:txBody>
      </p:sp>
      <p:pic>
        <p:nvPicPr>
          <p:cNvPr id="3" name="Picture 2"/>
          <p:cNvPicPr>
            <a:picLocks noChangeAspect="1"/>
          </p:cNvPicPr>
          <p:nvPr/>
        </p:nvPicPr>
        <p:blipFill>
          <a:blip r:embed="rId2"/>
          <a:stretch>
            <a:fillRect/>
          </a:stretch>
        </p:blipFill>
        <p:spPr>
          <a:xfrm>
            <a:off x="2186544" y="1702563"/>
            <a:ext cx="7818912" cy="4848698"/>
          </a:xfrm>
          <a:prstGeom prst="rect">
            <a:avLst/>
          </a:prstGeom>
        </p:spPr>
      </p:pic>
    </p:spTree>
    <p:extLst>
      <p:ext uri="{BB962C8B-B14F-4D97-AF65-F5344CB8AC3E}">
        <p14:creationId xmlns:p14="http://schemas.microsoft.com/office/powerpoint/2010/main" val="2560572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Microstructure</a:t>
            </a:r>
            <a:endParaRPr lang="en-AU" dirty="0"/>
          </a:p>
        </p:txBody>
      </p:sp>
      <p:sp>
        <p:nvSpPr>
          <p:cNvPr id="3" name="Content Placeholder 2"/>
          <p:cNvSpPr>
            <a:spLocks noGrp="1"/>
          </p:cNvSpPr>
          <p:nvPr>
            <p:ph idx="1"/>
          </p:nvPr>
        </p:nvSpPr>
        <p:spPr/>
        <p:txBody>
          <a:bodyPr/>
          <a:lstStyle/>
          <a:p>
            <a:pPr marL="0" lvl="1" indent="0">
              <a:buNone/>
            </a:pPr>
            <a:r>
              <a:rPr lang="en-AU" altLang="en-US" sz="3200" dirty="0" smtClean="0">
                <a:ea typeface="ＭＳ Ｐゴシック" panose="020B0600070205080204" pitchFamily="34" charset="-128"/>
              </a:rPr>
              <a:t>Block copolymers</a:t>
            </a:r>
          </a:p>
          <a:p>
            <a:pPr marL="0" lvl="1" indent="0">
              <a:buNone/>
            </a:pPr>
            <a:endParaRPr lang="en-AU" altLang="en-US" sz="1200" dirty="0" smtClean="0">
              <a:ea typeface="ＭＳ Ｐゴシック" panose="020B0600070205080204" pitchFamily="34" charset="-128"/>
            </a:endParaRPr>
          </a:p>
          <a:p>
            <a:pPr marL="0" lvl="1" indent="0">
              <a:buNone/>
            </a:pPr>
            <a:r>
              <a:rPr lang="en-AU" altLang="en-US" sz="2600" dirty="0" smtClean="0">
                <a:ea typeface="ＭＳ Ｐゴシック" panose="020B0600070205080204" pitchFamily="34" charset="-128"/>
              </a:rPr>
              <a:t>Extend </a:t>
            </a:r>
            <a:r>
              <a:rPr lang="en-AU" altLang="en-US" sz="2600" dirty="0">
                <a:ea typeface="ＭＳ Ｐゴシック" panose="020B0600070205080204" pitchFamily="34" charset="-128"/>
              </a:rPr>
              <a:t>material property range, rapid crystallisation, limited embrittlement with aging (secondary crystallisation)</a:t>
            </a:r>
          </a:p>
          <a:p>
            <a:endParaRPr lang="en-AU" dirty="0"/>
          </a:p>
        </p:txBody>
      </p:sp>
      <p:sp>
        <p:nvSpPr>
          <p:cNvPr id="4" name="Oval 3"/>
          <p:cNvSpPr/>
          <p:nvPr/>
        </p:nvSpPr>
        <p:spPr>
          <a:xfrm>
            <a:off x="10791825" y="942547"/>
            <a:ext cx="571500" cy="365554"/>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t>MW</a:t>
            </a:r>
            <a:endParaRPr lang="en-AU" sz="800" dirty="0"/>
          </a:p>
        </p:txBody>
      </p:sp>
      <p:graphicFrame>
        <p:nvGraphicFramePr>
          <p:cNvPr id="5" name="Content Placeholder 5"/>
          <p:cNvGraphicFramePr>
            <a:graphicFrameLocks/>
          </p:cNvGraphicFramePr>
          <p:nvPr>
            <p:extLst>
              <p:ext uri="{D42A27DB-BD31-4B8C-83A1-F6EECF244321}">
                <p14:modId xmlns:p14="http://schemas.microsoft.com/office/powerpoint/2010/main" val="3340309022"/>
              </p:ext>
            </p:extLst>
          </p:nvPr>
        </p:nvGraphicFramePr>
        <p:xfrm>
          <a:off x="9210675" y="365125"/>
          <a:ext cx="2601198" cy="21844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p:cNvSpPr/>
          <p:nvPr/>
        </p:nvSpPr>
        <p:spPr>
          <a:xfrm>
            <a:off x="10106026" y="615615"/>
            <a:ext cx="552449" cy="288832"/>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solidFill>
                  <a:schemeClr val="bg1"/>
                </a:solidFill>
              </a:rPr>
              <a:t>HB-HV</a:t>
            </a:r>
            <a:endParaRPr lang="en-AU" sz="800" dirty="0">
              <a:solidFill>
                <a:schemeClr val="bg1"/>
              </a:solidFill>
            </a:endParaRPr>
          </a:p>
        </p:txBody>
      </p:sp>
      <p:sp>
        <p:nvSpPr>
          <p:cNvPr id="7" name="مستطيل 1"/>
          <p:cNvSpPr/>
          <p:nvPr/>
        </p:nvSpPr>
        <p:spPr>
          <a:xfrm>
            <a:off x="838200" y="4001294"/>
            <a:ext cx="1971554" cy="4572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1" fontAlgn="auto">
              <a:spcBef>
                <a:spcPts val="0"/>
              </a:spcBef>
              <a:spcAft>
                <a:spcPts val="0"/>
              </a:spcAft>
              <a:defRPr/>
            </a:pPr>
            <a:r>
              <a:rPr lang="en-US" sz="2000" dirty="0">
                <a:solidFill>
                  <a:schemeClr val="tx1"/>
                </a:solidFill>
                <a:latin typeface="+mj-lt"/>
              </a:rPr>
              <a:t>BBBBBBBBBBBBB</a:t>
            </a:r>
            <a:endParaRPr lang="ar-SA" sz="2000" dirty="0">
              <a:solidFill>
                <a:schemeClr val="tx1"/>
              </a:solidFill>
              <a:latin typeface="+mj-lt"/>
            </a:endParaRPr>
          </a:p>
        </p:txBody>
      </p:sp>
      <p:cxnSp>
        <p:nvCxnSpPr>
          <p:cNvPr id="8" name="رابط مستقيم 3"/>
          <p:cNvCxnSpPr/>
          <p:nvPr/>
        </p:nvCxnSpPr>
        <p:spPr>
          <a:xfrm>
            <a:off x="2826151" y="4241963"/>
            <a:ext cx="1524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مستطيل 4"/>
          <p:cNvSpPr/>
          <p:nvPr/>
        </p:nvSpPr>
        <p:spPr>
          <a:xfrm>
            <a:off x="2978551" y="4013363"/>
            <a:ext cx="990600" cy="4572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1" fontAlgn="auto">
              <a:spcBef>
                <a:spcPts val="0"/>
              </a:spcBef>
              <a:spcAft>
                <a:spcPts val="0"/>
              </a:spcAft>
              <a:defRPr/>
            </a:pPr>
            <a:r>
              <a:rPr lang="en-US" sz="2000" dirty="0">
                <a:solidFill>
                  <a:schemeClr val="tx1"/>
                </a:solidFill>
                <a:latin typeface="+mj-lt"/>
              </a:rPr>
              <a:t>VBVBB</a:t>
            </a:r>
            <a:endParaRPr lang="ar-SA" sz="2000" dirty="0">
              <a:solidFill>
                <a:schemeClr val="tx1"/>
              </a:solidFill>
              <a:latin typeface="+mj-lt"/>
            </a:endParaRPr>
          </a:p>
        </p:txBody>
      </p:sp>
      <p:cxnSp>
        <p:nvCxnSpPr>
          <p:cNvPr id="10" name="رابط مستقيم 6"/>
          <p:cNvCxnSpPr>
            <a:stCxn id="9" idx="3"/>
          </p:cNvCxnSpPr>
          <p:nvPr/>
        </p:nvCxnSpPr>
        <p:spPr>
          <a:xfrm>
            <a:off x="3969151" y="4241963"/>
            <a:ext cx="1524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مستطيل 9"/>
          <p:cNvSpPr/>
          <p:nvPr/>
        </p:nvSpPr>
        <p:spPr>
          <a:xfrm>
            <a:off x="4121551" y="4013363"/>
            <a:ext cx="1202803" cy="4572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1" fontAlgn="auto">
              <a:spcBef>
                <a:spcPts val="0"/>
              </a:spcBef>
              <a:spcAft>
                <a:spcPts val="0"/>
              </a:spcAft>
              <a:defRPr/>
            </a:pPr>
            <a:r>
              <a:rPr lang="en-US" sz="2000" dirty="0">
                <a:solidFill>
                  <a:schemeClr val="tx1"/>
                </a:solidFill>
                <a:latin typeface="+mj-lt"/>
              </a:rPr>
              <a:t>VVVVVVV</a:t>
            </a:r>
            <a:endParaRPr lang="ar-SA" sz="2000" dirty="0">
              <a:solidFill>
                <a:schemeClr val="tx1"/>
              </a:solidFill>
              <a:latin typeface="+mj-lt"/>
            </a:endParaRPr>
          </a:p>
        </p:txBody>
      </p:sp>
      <p:sp>
        <p:nvSpPr>
          <p:cNvPr id="12" name="مستطيل 11"/>
          <p:cNvSpPr/>
          <p:nvPr/>
        </p:nvSpPr>
        <p:spPr>
          <a:xfrm>
            <a:off x="838200" y="5134238"/>
            <a:ext cx="1066800" cy="3810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en-US" sz="2000" dirty="0">
                <a:solidFill>
                  <a:schemeClr val="tx1"/>
                </a:solidFill>
                <a:latin typeface="+mj-lt"/>
              </a:rPr>
              <a:t>BBBBBB</a:t>
            </a:r>
            <a:endParaRPr lang="ar-SA" sz="2000" dirty="0">
              <a:solidFill>
                <a:schemeClr val="tx1"/>
              </a:solidFill>
              <a:latin typeface="+mj-lt"/>
            </a:endParaRPr>
          </a:p>
        </p:txBody>
      </p:sp>
      <p:sp>
        <p:nvSpPr>
          <p:cNvPr id="13" name="مستطيل 12"/>
          <p:cNvSpPr/>
          <p:nvPr/>
        </p:nvSpPr>
        <p:spPr>
          <a:xfrm>
            <a:off x="2171700" y="5128352"/>
            <a:ext cx="990600" cy="3810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en-US" sz="2000" dirty="0">
                <a:solidFill>
                  <a:schemeClr val="tx1"/>
                </a:solidFill>
                <a:latin typeface="+mj-lt"/>
              </a:rPr>
              <a:t>VVVVV</a:t>
            </a:r>
            <a:endParaRPr lang="ar-SA" sz="2000" dirty="0">
              <a:solidFill>
                <a:schemeClr val="tx1"/>
              </a:solidFill>
              <a:latin typeface="+mj-lt"/>
            </a:endParaRPr>
          </a:p>
        </p:txBody>
      </p:sp>
      <p:sp>
        <p:nvSpPr>
          <p:cNvPr id="14" name="مستطيل 13"/>
          <p:cNvSpPr/>
          <p:nvPr/>
        </p:nvSpPr>
        <p:spPr>
          <a:xfrm>
            <a:off x="3429000" y="5130201"/>
            <a:ext cx="1066800" cy="3810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en-US" sz="2000" dirty="0" smtClean="0">
                <a:solidFill>
                  <a:schemeClr val="tx1"/>
                </a:solidFill>
                <a:latin typeface="+mj-lt"/>
              </a:rPr>
              <a:t>BVVBBB</a:t>
            </a:r>
            <a:endParaRPr lang="ar-SA" sz="2000" dirty="0">
              <a:solidFill>
                <a:schemeClr val="tx1"/>
              </a:solidFill>
              <a:latin typeface="+mj-lt"/>
            </a:endParaRPr>
          </a:p>
        </p:txBody>
      </p:sp>
      <p:sp>
        <p:nvSpPr>
          <p:cNvPr id="15" name="مستطيل 14"/>
          <p:cNvSpPr/>
          <p:nvPr/>
        </p:nvSpPr>
        <p:spPr>
          <a:xfrm>
            <a:off x="4762500" y="5128352"/>
            <a:ext cx="914400" cy="3810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en-US" sz="2000" dirty="0">
                <a:solidFill>
                  <a:schemeClr val="tx1"/>
                </a:solidFill>
                <a:latin typeface="+mj-lt"/>
              </a:rPr>
              <a:t>VVVVV</a:t>
            </a:r>
            <a:endParaRPr lang="ar-SA" sz="2000" dirty="0">
              <a:solidFill>
                <a:schemeClr val="tx1"/>
              </a:solidFill>
              <a:latin typeface="+mj-lt"/>
            </a:endParaRPr>
          </a:p>
        </p:txBody>
      </p:sp>
      <p:cxnSp>
        <p:nvCxnSpPr>
          <p:cNvPr id="16" name="رابط مستقيم 18"/>
          <p:cNvCxnSpPr>
            <a:stCxn id="12" idx="3"/>
            <a:endCxn id="13" idx="1"/>
          </p:cNvCxnSpPr>
          <p:nvPr/>
        </p:nvCxnSpPr>
        <p:spPr>
          <a:xfrm flipV="1">
            <a:off x="1905000" y="5318852"/>
            <a:ext cx="266700" cy="58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رابط مستقيم 20"/>
          <p:cNvCxnSpPr>
            <a:stCxn id="13" idx="3"/>
            <a:endCxn id="14" idx="1"/>
          </p:cNvCxnSpPr>
          <p:nvPr/>
        </p:nvCxnSpPr>
        <p:spPr>
          <a:xfrm>
            <a:off x="3162300" y="5318852"/>
            <a:ext cx="266700" cy="18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رابط مستقيم 22"/>
          <p:cNvCxnSpPr>
            <a:stCxn id="14" idx="3"/>
            <a:endCxn id="15" idx="1"/>
          </p:cNvCxnSpPr>
          <p:nvPr/>
        </p:nvCxnSpPr>
        <p:spPr>
          <a:xfrm flipV="1">
            <a:off x="4495800" y="5318852"/>
            <a:ext cx="266700" cy="1849"/>
          </a:xfrm>
          <a:prstGeom prst="line">
            <a:avLst/>
          </a:prstGeom>
        </p:spPr>
        <p:style>
          <a:lnRef idx="1">
            <a:schemeClr val="accent1"/>
          </a:lnRef>
          <a:fillRef idx="0">
            <a:schemeClr val="accent1"/>
          </a:fillRef>
          <a:effectRef idx="0">
            <a:schemeClr val="accent1"/>
          </a:effectRef>
          <a:fontRef idx="minor">
            <a:schemeClr val="tx1"/>
          </a:fontRef>
        </p:style>
      </p:cxnSp>
      <p:sp>
        <p:nvSpPr>
          <p:cNvPr id="19" name="مستطيل 23"/>
          <p:cNvSpPr/>
          <p:nvPr/>
        </p:nvSpPr>
        <p:spPr>
          <a:xfrm>
            <a:off x="838200" y="6241708"/>
            <a:ext cx="6222358" cy="4572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1" fontAlgn="auto">
              <a:spcBef>
                <a:spcPts val="0"/>
              </a:spcBef>
              <a:spcAft>
                <a:spcPts val="0"/>
              </a:spcAft>
              <a:defRPr/>
            </a:pPr>
            <a:r>
              <a:rPr lang="en-US" sz="2000" dirty="0">
                <a:solidFill>
                  <a:schemeClr val="tx1"/>
                </a:solidFill>
                <a:latin typeface="+mj-lt"/>
              </a:rPr>
              <a:t>BVBBVBVVVVBBVBBBBBVVBVVVBVBVVVVVBBBBVVBVBBV</a:t>
            </a:r>
            <a:endParaRPr lang="ar-SA" sz="2000" dirty="0">
              <a:solidFill>
                <a:schemeClr val="tx1"/>
              </a:solidFill>
              <a:latin typeface="+mj-lt"/>
            </a:endParaRPr>
          </a:p>
        </p:txBody>
      </p:sp>
      <p:sp>
        <p:nvSpPr>
          <p:cNvPr id="20" name="مربع نص 24"/>
          <p:cNvSpPr txBox="1">
            <a:spLocks noChangeArrowheads="1"/>
          </p:cNvSpPr>
          <p:nvPr/>
        </p:nvSpPr>
        <p:spPr bwMode="auto">
          <a:xfrm>
            <a:off x="769234" y="3568812"/>
            <a:ext cx="5909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defRPr>
                <a:solidFill>
                  <a:schemeClr val="tx1"/>
                </a:solidFill>
                <a:latin typeface="Calibri" panose="020F0502020204030204" pitchFamily="34" charset="0"/>
                <a:cs typeface="Arial" panose="020B0604020202020204" pitchFamily="34" charset="0"/>
              </a:defRPr>
            </a:lvl1pPr>
            <a:lvl2pPr marL="742950" indent="-285750" algn="r" rtl="1">
              <a:defRPr>
                <a:solidFill>
                  <a:schemeClr val="tx1"/>
                </a:solidFill>
                <a:latin typeface="Calibri" panose="020F0502020204030204" pitchFamily="34" charset="0"/>
                <a:cs typeface="Arial" panose="020B0604020202020204" pitchFamily="34" charset="0"/>
              </a:defRPr>
            </a:lvl2pPr>
            <a:lvl3pPr marL="1143000" indent="-228600" algn="r" rtl="1">
              <a:defRPr>
                <a:solidFill>
                  <a:schemeClr val="tx1"/>
                </a:solidFill>
                <a:latin typeface="Calibri" panose="020F0502020204030204" pitchFamily="34" charset="0"/>
                <a:cs typeface="Arial" panose="020B0604020202020204" pitchFamily="34" charset="0"/>
              </a:defRPr>
            </a:lvl3pPr>
            <a:lvl4pPr marL="1600200" indent="-228600" algn="r" rtl="1">
              <a:defRPr>
                <a:solidFill>
                  <a:schemeClr val="tx1"/>
                </a:solidFill>
                <a:latin typeface="Calibri" panose="020F0502020204030204" pitchFamily="34" charset="0"/>
                <a:cs typeface="Arial" panose="020B0604020202020204" pitchFamily="34" charset="0"/>
              </a:defRPr>
            </a:lvl4pPr>
            <a:lvl5pPr marL="2057400" indent="-228600" algn="r" rtl="1">
              <a:defRPr>
                <a:solidFill>
                  <a:schemeClr val="tx1"/>
                </a:solidFill>
                <a:latin typeface="Calibri" panose="020F0502020204030204" pitchFamily="34" charset="0"/>
                <a:cs typeface="Arial" panose="020B0604020202020204" pitchFamily="34" charset="0"/>
              </a:defRPr>
            </a:lvl5pPr>
            <a:lvl6pPr marL="25146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a:r>
              <a:rPr lang="en-US" altLang="en-US" sz="2000" dirty="0">
                <a:latin typeface="+mj-lt"/>
              </a:rPr>
              <a:t>Long chain block copolymer</a:t>
            </a:r>
            <a:endParaRPr lang="ar-SA" altLang="en-US" sz="2000" dirty="0">
              <a:latin typeface="+mj-lt"/>
            </a:endParaRPr>
          </a:p>
        </p:txBody>
      </p:sp>
      <p:sp>
        <p:nvSpPr>
          <p:cNvPr id="23" name="مربع نص 24"/>
          <p:cNvSpPr txBox="1">
            <a:spLocks noChangeArrowheads="1"/>
          </p:cNvSpPr>
          <p:nvPr/>
        </p:nvSpPr>
        <p:spPr bwMode="auto">
          <a:xfrm>
            <a:off x="769234" y="4734128"/>
            <a:ext cx="5909840" cy="400110"/>
          </a:xfrm>
          <a:prstGeom prst="rect">
            <a:avLst/>
          </a:prstGeom>
          <a:noFill/>
          <a:ln>
            <a:noFill/>
          </a:ln>
        </p:spPr>
        <p:txBody>
          <a:bodyPr wrap="square">
            <a:spAutoFit/>
          </a:bodyPr>
          <a:lstStyle>
            <a:lvl1pPr algn="r" rtl="1">
              <a:defRPr>
                <a:solidFill>
                  <a:schemeClr val="tx1"/>
                </a:solidFill>
                <a:latin typeface="Calibri" panose="020F0502020204030204" pitchFamily="34" charset="0"/>
                <a:cs typeface="Arial" panose="020B0604020202020204" pitchFamily="34" charset="0"/>
              </a:defRPr>
            </a:lvl1pPr>
            <a:lvl2pPr marL="742950" indent="-285750" algn="r" rtl="1">
              <a:defRPr>
                <a:solidFill>
                  <a:schemeClr val="tx1"/>
                </a:solidFill>
                <a:latin typeface="Calibri" panose="020F0502020204030204" pitchFamily="34" charset="0"/>
                <a:cs typeface="Arial" panose="020B0604020202020204" pitchFamily="34" charset="0"/>
              </a:defRPr>
            </a:lvl2pPr>
            <a:lvl3pPr marL="1143000" indent="-228600" algn="r" rtl="1">
              <a:defRPr>
                <a:solidFill>
                  <a:schemeClr val="tx1"/>
                </a:solidFill>
                <a:latin typeface="Calibri" panose="020F0502020204030204" pitchFamily="34" charset="0"/>
                <a:cs typeface="Arial" panose="020B0604020202020204" pitchFamily="34" charset="0"/>
              </a:defRPr>
            </a:lvl3pPr>
            <a:lvl4pPr marL="1600200" indent="-228600" algn="r" rtl="1">
              <a:defRPr>
                <a:solidFill>
                  <a:schemeClr val="tx1"/>
                </a:solidFill>
                <a:latin typeface="Calibri" panose="020F0502020204030204" pitchFamily="34" charset="0"/>
                <a:cs typeface="Arial" panose="020B0604020202020204" pitchFamily="34" charset="0"/>
              </a:defRPr>
            </a:lvl4pPr>
            <a:lvl5pPr marL="2057400" indent="-228600" algn="r" rtl="1">
              <a:defRPr>
                <a:solidFill>
                  <a:schemeClr val="tx1"/>
                </a:solidFill>
                <a:latin typeface="Calibri" panose="020F0502020204030204" pitchFamily="34" charset="0"/>
                <a:cs typeface="Arial" panose="020B0604020202020204" pitchFamily="34" charset="0"/>
              </a:defRPr>
            </a:lvl5pPr>
            <a:lvl6pPr marL="25146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a:r>
              <a:rPr lang="en-US" altLang="en-US" sz="2000" dirty="0" smtClean="0">
                <a:latin typeface="+mj-lt"/>
              </a:rPr>
              <a:t>Short chain </a:t>
            </a:r>
            <a:r>
              <a:rPr lang="en-US" altLang="en-US" sz="2000" dirty="0">
                <a:latin typeface="+mj-lt"/>
              </a:rPr>
              <a:t>block copolymer</a:t>
            </a:r>
            <a:endParaRPr lang="ar-SA" altLang="en-US" sz="2000" dirty="0">
              <a:latin typeface="+mj-lt"/>
            </a:endParaRPr>
          </a:p>
        </p:txBody>
      </p:sp>
      <p:sp>
        <p:nvSpPr>
          <p:cNvPr id="29" name="مربع نص 24"/>
          <p:cNvSpPr txBox="1">
            <a:spLocks noChangeArrowheads="1"/>
          </p:cNvSpPr>
          <p:nvPr/>
        </p:nvSpPr>
        <p:spPr bwMode="auto">
          <a:xfrm>
            <a:off x="769234" y="5792718"/>
            <a:ext cx="5909840" cy="400110"/>
          </a:xfrm>
          <a:prstGeom prst="rect">
            <a:avLst/>
          </a:prstGeom>
          <a:noFill/>
          <a:ln>
            <a:noFill/>
          </a:ln>
        </p:spPr>
        <p:txBody>
          <a:bodyPr wrap="square">
            <a:spAutoFit/>
          </a:bodyPr>
          <a:lstStyle>
            <a:lvl1pPr algn="r" rtl="1">
              <a:defRPr>
                <a:solidFill>
                  <a:schemeClr val="tx1"/>
                </a:solidFill>
                <a:latin typeface="Calibri" panose="020F0502020204030204" pitchFamily="34" charset="0"/>
                <a:cs typeface="Arial" panose="020B0604020202020204" pitchFamily="34" charset="0"/>
              </a:defRPr>
            </a:lvl1pPr>
            <a:lvl2pPr marL="742950" indent="-285750" algn="r" rtl="1">
              <a:defRPr>
                <a:solidFill>
                  <a:schemeClr val="tx1"/>
                </a:solidFill>
                <a:latin typeface="Calibri" panose="020F0502020204030204" pitchFamily="34" charset="0"/>
                <a:cs typeface="Arial" panose="020B0604020202020204" pitchFamily="34" charset="0"/>
              </a:defRPr>
            </a:lvl2pPr>
            <a:lvl3pPr marL="1143000" indent="-228600" algn="r" rtl="1">
              <a:defRPr>
                <a:solidFill>
                  <a:schemeClr val="tx1"/>
                </a:solidFill>
                <a:latin typeface="Calibri" panose="020F0502020204030204" pitchFamily="34" charset="0"/>
                <a:cs typeface="Arial" panose="020B0604020202020204" pitchFamily="34" charset="0"/>
              </a:defRPr>
            </a:lvl3pPr>
            <a:lvl4pPr marL="1600200" indent="-228600" algn="r" rtl="1">
              <a:defRPr>
                <a:solidFill>
                  <a:schemeClr val="tx1"/>
                </a:solidFill>
                <a:latin typeface="Calibri" panose="020F0502020204030204" pitchFamily="34" charset="0"/>
                <a:cs typeface="Arial" panose="020B0604020202020204" pitchFamily="34" charset="0"/>
              </a:defRPr>
            </a:lvl4pPr>
            <a:lvl5pPr marL="2057400" indent="-228600" algn="r" rtl="1">
              <a:defRPr>
                <a:solidFill>
                  <a:schemeClr val="tx1"/>
                </a:solidFill>
                <a:latin typeface="Calibri" panose="020F0502020204030204" pitchFamily="34" charset="0"/>
                <a:cs typeface="Arial" panose="020B0604020202020204" pitchFamily="34" charset="0"/>
              </a:defRPr>
            </a:lvl5pPr>
            <a:lvl6pPr marL="25146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algn="r" rtl="1" fontAlgn="base">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l"/>
            <a:r>
              <a:rPr lang="en-US" altLang="en-US" sz="2000" dirty="0" smtClean="0">
                <a:latin typeface="+mj-lt"/>
              </a:rPr>
              <a:t>Random copolymer</a:t>
            </a:r>
            <a:endParaRPr lang="ar-SA" altLang="en-US" sz="2000" dirty="0">
              <a:latin typeface="+mj-lt"/>
            </a:endParaRPr>
          </a:p>
        </p:txBody>
      </p:sp>
    </p:spTree>
    <p:extLst>
      <p:ext uri="{BB962C8B-B14F-4D97-AF65-F5344CB8AC3E}">
        <p14:creationId xmlns:p14="http://schemas.microsoft.com/office/powerpoint/2010/main" val="21518841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Manipulating microstructure</a:t>
            </a:r>
            <a:endParaRPr lang="en-AU" dirty="0"/>
          </a:p>
        </p:txBody>
      </p:sp>
      <p:pic>
        <p:nvPicPr>
          <p:cNvPr id="4" name="Picture 3"/>
          <p:cNvPicPr>
            <a:picLocks noChangeAspect="1"/>
          </p:cNvPicPr>
          <p:nvPr/>
        </p:nvPicPr>
        <p:blipFill>
          <a:blip r:embed="rId3"/>
          <a:stretch>
            <a:fillRect/>
          </a:stretch>
        </p:blipFill>
        <p:spPr>
          <a:xfrm>
            <a:off x="7697163" y="579476"/>
            <a:ext cx="4186403" cy="1596564"/>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2034778198"/>
              </p:ext>
            </p:extLst>
          </p:nvPr>
        </p:nvGraphicFramePr>
        <p:xfrm>
          <a:off x="1000642" y="2399324"/>
          <a:ext cx="6814289" cy="3114040"/>
        </p:xfrm>
        <a:graphic>
          <a:graphicData uri="http://schemas.openxmlformats.org/drawingml/2006/table">
            <a:tbl>
              <a:tblPr firstRow="1" bandRow="1">
                <a:tableStyleId>{5C22544A-7EE6-4342-B048-85BDC9FD1C3A}</a:tableStyleId>
              </a:tblPr>
              <a:tblGrid>
                <a:gridCol w="934984"/>
                <a:gridCol w="1542129"/>
                <a:gridCol w="4337176"/>
              </a:tblGrid>
              <a:tr h="370840">
                <a:tc>
                  <a:txBody>
                    <a:bodyPr/>
                    <a:lstStyle/>
                    <a:p>
                      <a:endParaRPr lang="en-AU" dirty="0"/>
                    </a:p>
                  </a:txBody>
                  <a:tcPr/>
                </a:tc>
                <a:tc>
                  <a:txBody>
                    <a:bodyPr/>
                    <a:lstStyle/>
                    <a:p>
                      <a:r>
                        <a:rPr lang="en-AU" dirty="0" smtClean="0"/>
                        <a:t>Feeding</a:t>
                      </a:r>
                      <a:endParaRPr lang="en-AU" dirty="0"/>
                    </a:p>
                  </a:txBody>
                  <a:tcPr/>
                </a:tc>
                <a:tc>
                  <a:txBody>
                    <a:bodyPr/>
                    <a:lstStyle/>
                    <a:p>
                      <a:r>
                        <a:rPr lang="en-AU" dirty="0" smtClean="0"/>
                        <a:t>Microstructure</a:t>
                      </a:r>
                      <a:endParaRPr lang="en-AU" dirty="0"/>
                    </a:p>
                  </a:txBody>
                  <a:tcPr/>
                </a:tc>
              </a:tr>
              <a:tr h="370840">
                <a:tc>
                  <a:txBody>
                    <a:bodyPr/>
                    <a:lstStyle/>
                    <a:p>
                      <a:r>
                        <a:rPr lang="en-AU" dirty="0" smtClean="0"/>
                        <a:t>A</a:t>
                      </a:r>
                      <a:endParaRPr lang="en-AU" dirty="0"/>
                    </a:p>
                  </a:txBody>
                  <a:tcPr/>
                </a:tc>
                <a:tc>
                  <a:txBody>
                    <a:bodyPr/>
                    <a:lstStyle/>
                    <a:p>
                      <a:r>
                        <a:rPr lang="en-AU" sz="1800" dirty="0" err="1" smtClean="0">
                          <a:effectLst/>
                        </a:rPr>
                        <a:t>HAc:HPr</a:t>
                      </a:r>
                      <a:r>
                        <a:rPr lang="en-AU" sz="1800" dirty="0" smtClean="0">
                          <a:effectLst/>
                        </a:rPr>
                        <a:t> 50:50</a:t>
                      </a:r>
                    </a:p>
                    <a:p>
                      <a:r>
                        <a:rPr lang="en-AU" sz="1800" dirty="0" err="1" smtClean="0">
                          <a:effectLst/>
                        </a:rPr>
                        <a:t>HAc:HPr</a:t>
                      </a:r>
                      <a:r>
                        <a:rPr lang="en-AU" sz="1800" dirty="0" smtClean="0">
                          <a:effectLst/>
                        </a:rPr>
                        <a:t> 70:30</a:t>
                      </a:r>
                    </a:p>
                    <a:p>
                      <a:r>
                        <a:rPr lang="en-AU" sz="1800" dirty="0" smtClean="0">
                          <a:effectLst/>
                        </a:rPr>
                        <a:t> </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dirty="0" smtClean="0">
                          <a:effectLst/>
                        </a:rPr>
                        <a:t>Random copolymers</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800" dirty="0" smtClean="0">
                        <a:effectLst/>
                      </a:endParaRPr>
                    </a:p>
                  </a:txBody>
                  <a:tcPr/>
                </a:tc>
              </a:tr>
              <a:tr h="370840">
                <a:tc>
                  <a:txBody>
                    <a:bodyPr/>
                    <a:lstStyle/>
                    <a:p>
                      <a:r>
                        <a:rPr lang="en-AU" dirty="0" smtClean="0"/>
                        <a:t>B</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dirty="0" err="1" smtClean="0">
                          <a:effectLst/>
                        </a:rPr>
                        <a:t>HAc</a:t>
                      </a:r>
                      <a:r>
                        <a:rPr lang="en-AU" sz="1800" dirty="0" smtClean="0">
                          <a:effectLst/>
                        </a:rPr>
                        <a:t> (4h) then </a:t>
                      </a:r>
                      <a:r>
                        <a:rPr lang="en-AU" sz="1800" dirty="0" err="1" smtClean="0">
                          <a:effectLst/>
                        </a:rPr>
                        <a:t>HPr</a:t>
                      </a:r>
                      <a:r>
                        <a:rPr lang="en-AU" sz="1800" dirty="0" smtClean="0">
                          <a:effectLst/>
                        </a:rPr>
                        <a:t> (4h)</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800" dirty="0" smtClean="0">
                        <a:effectLst/>
                        <a:latin typeface="Times"/>
                        <a:ea typeface="Times New Roman"/>
                        <a:cs typeface="Times New Roman"/>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dirty="0" smtClean="0">
                          <a:effectLst/>
                        </a:rPr>
                        <a:t>A-B </a:t>
                      </a:r>
                      <a:r>
                        <a:rPr lang="en-AU" sz="1800" dirty="0" err="1" smtClean="0">
                          <a:effectLst/>
                        </a:rPr>
                        <a:t>diblocks</a:t>
                      </a:r>
                      <a:r>
                        <a:rPr lang="en-AU" sz="1800" dirty="0" smtClean="0">
                          <a:effectLst/>
                        </a:rPr>
                        <a:t> and/or A-B-A triblock, blended with random copolymer</a:t>
                      </a:r>
                    </a:p>
                  </a:txBody>
                  <a:tcPr/>
                </a:tc>
              </a:tr>
              <a:tr h="370840">
                <a:tc>
                  <a:txBody>
                    <a:bodyPr/>
                    <a:lstStyle/>
                    <a:p>
                      <a:r>
                        <a:rPr lang="en-AU" dirty="0" smtClean="0"/>
                        <a:t>C</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dirty="0" err="1" smtClean="0">
                          <a:effectLst/>
                        </a:rPr>
                        <a:t>HAc</a:t>
                      </a:r>
                      <a:r>
                        <a:rPr lang="en-AU" sz="1800" dirty="0" smtClean="0">
                          <a:effectLst/>
                        </a:rPr>
                        <a:t> (1.0h) alternating </a:t>
                      </a:r>
                      <a:r>
                        <a:rPr lang="en-AU" sz="1800" dirty="0" err="1" smtClean="0">
                          <a:effectLst/>
                        </a:rPr>
                        <a:t>HPr</a:t>
                      </a:r>
                      <a:r>
                        <a:rPr lang="en-AU" sz="1800" dirty="0" smtClean="0">
                          <a:effectLst/>
                        </a:rPr>
                        <a:t> (0.5h)</a:t>
                      </a:r>
                      <a:endParaRPr lang="en-AU" sz="1800" dirty="0" smtClean="0">
                        <a:effectLst/>
                        <a:latin typeface="Times"/>
                        <a:ea typeface="Times New Roman"/>
                        <a:cs typeface="Times New Roman"/>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dirty="0" smtClean="0">
                          <a:effectLst/>
                        </a:rPr>
                        <a:t>A-B </a:t>
                      </a:r>
                      <a:r>
                        <a:rPr lang="en-AU" sz="1800" dirty="0" err="1" smtClean="0">
                          <a:effectLst/>
                        </a:rPr>
                        <a:t>diblocks</a:t>
                      </a:r>
                      <a:r>
                        <a:rPr lang="en-AU" sz="1800" dirty="0" smtClean="0">
                          <a:effectLst/>
                        </a:rPr>
                        <a:t> and/or A-B-A triblock and/or or possible (A-B)</a:t>
                      </a:r>
                      <a:r>
                        <a:rPr lang="en-AU" sz="1800" baseline="-25000" dirty="0" smtClean="0">
                          <a:effectLst/>
                        </a:rPr>
                        <a:t>n</a:t>
                      </a:r>
                      <a:r>
                        <a:rPr lang="en-AU" sz="1800" dirty="0" smtClean="0">
                          <a:effectLst/>
                        </a:rPr>
                        <a:t> repeating </a:t>
                      </a:r>
                      <a:r>
                        <a:rPr lang="en-AU" sz="1800" dirty="0" err="1" smtClean="0">
                          <a:effectLst/>
                        </a:rPr>
                        <a:t>multiblocks</a:t>
                      </a:r>
                      <a:endParaRPr lang="en-AU" sz="1800" dirty="0" smtClean="0">
                        <a:effectLst/>
                        <a:latin typeface="Times"/>
                        <a:ea typeface="Times New Roman"/>
                        <a:cs typeface="Times New Roman"/>
                      </a:endParaRPr>
                    </a:p>
                  </a:txBody>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45424471"/>
              </p:ext>
            </p:extLst>
          </p:nvPr>
        </p:nvGraphicFramePr>
        <p:xfrm>
          <a:off x="7878726" y="2399610"/>
          <a:ext cx="3891516" cy="3114040"/>
        </p:xfrm>
        <a:graphic>
          <a:graphicData uri="http://schemas.openxmlformats.org/drawingml/2006/table">
            <a:tbl>
              <a:tblPr firstRow="1" bandRow="1">
                <a:tableStyleId>{5C22544A-7EE6-4342-B048-85BDC9FD1C3A}</a:tableStyleId>
              </a:tblPr>
              <a:tblGrid>
                <a:gridCol w="1945758"/>
                <a:gridCol w="1945758"/>
              </a:tblGrid>
              <a:tr h="370840">
                <a:tc>
                  <a:txBody>
                    <a:bodyPr/>
                    <a:lstStyle/>
                    <a:p>
                      <a:pPr algn="ctr"/>
                      <a:r>
                        <a:rPr lang="en-AU" dirty="0" smtClean="0"/>
                        <a:t>D</a:t>
                      </a:r>
                      <a:endParaRPr lang="en-AU" dirty="0"/>
                    </a:p>
                  </a:txBody>
                  <a:tcPr/>
                </a:tc>
                <a:tc>
                  <a:txBody>
                    <a:bodyPr/>
                    <a:lstStyle/>
                    <a:p>
                      <a:pPr algn="ctr"/>
                      <a:r>
                        <a:rPr lang="en-AU" dirty="0" smtClean="0"/>
                        <a:t>R</a:t>
                      </a:r>
                      <a:endParaRPr lang="en-AU" dirty="0"/>
                    </a:p>
                  </a:txBody>
                  <a:tcPr/>
                </a:tc>
              </a:tr>
              <a:tr h="370840">
                <a:tc>
                  <a:txBody>
                    <a:bodyPr/>
                    <a:lstStyle/>
                    <a:p>
                      <a:pPr algn="ctr"/>
                      <a:r>
                        <a:rPr lang="en-AU" dirty="0" smtClean="0"/>
                        <a:t>2.3-3.0</a:t>
                      </a:r>
                    </a:p>
                    <a:p>
                      <a:pPr algn="ctr"/>
                      <a:endParaRPr lang="en-AU" dirty="0" smtClean="0"/>
                    </a:p>
                    <a:p>
                      <a:pPr algn="ctr"/>
                      <a:endParaRPr lang="en-AU" dirty="0"/>
                    </a:p>
                  </a:txBody>
                  <a:tcPr/>
                </a:tc>
                <a:tc>
                  <a:txBody>
                    <a:bodyPr/>
                    <a:lstStyle/>
                    <a:p>
                      <a:pPr algn="ctr"/>
                      <a:r>
                        <a:rPr lang="en-AU" dirty="0" smtClean="0"/>
                        <a:t>0.8-1.0</a:t>
                      </a:r>
                      <a:endParaRPr lang="en-AU" dirty="0"/>
                    </a:p>
                  </a:txBody>
                  <a:tcPr/>
                </a:tc>
              </a:tr>
              <a:tr h="370840">
                <a:tc>
                  <a:txBody>
                    <a:bodyPr/>
                    <a:lstStyle/>
                    <a:p>
                      <a:pPr algn="ctr"/>
                      <a:r>
                        <a:rPr lang="en-AU" dirty="0" smtClean="0"/>
                        <a:t>5.6</a:t>
                      </a:r>
                    </a:p>
                    <a:p>
                      <a:pPr algn="ctr"/>
                      <a:endParaRPr lang="en-AU" dirty="0" smtClean="0"/>
                    </a:p>
                    <a:p>
                      <a:pPr algn="ctr"/>
                      <a:endParaRPr lang="en-AU" dirty="0"/>
                    </a:p>
                  </a:txBody>
                  <a:tcPr/>
                </a:tc>
                <a:tc>
                  <a:txBody>
                    <a:bodyPr/>
                    <a:lstStyle/>
                    <a:p>
                      <a:pPr algn="ctr"/>
                      <a:r>
                        <a:rPr lang="en-AU" dirty="0" smtClean="0"/>
                        <a:t>0.6</a:t>
                      </a:r>
                      <a:endParaRPr lang="en-AU" dirty="0"/>
                    </a:p>
                  </a:txBody>
                  <a:tcPr/>
                </a:tc>
              </a:tr>
              <a:tr h="370840">
                <a:tc>
                  <a:txBody>
                    <a:bodyPr/>
                    <a:lstStyle/>
                    <a:p>
                      <a:pPr algn="ctr"/>
                      <a:r>
                        <a:rPr lang="en-AU" dirty="0" smtClean="0"/>
                        <a:t>20.0</a:t>
                      </a:r>
                    </a:p>
                    <a:p>
                      <a:pPr algn="ctr"/>
                      <a:endParaRPr lang="en-AU" dirty="0" smtClean="0"/>
                    </a:p>
                    <a:p>
                      <a:pPr algn="ctr"/>
                      <a:endParaRPr lang="en-AU" dirty="0"/>
                    </a:p>
                  </a:txBody>
                  <a:tcPr/>
                </a:tc>
                <a:tc>
                  <a:txBody>
                    <a:bodyPr/>
                    <a:lstStyle/>
                    <a:p>
                      <a:pPr algn="ctr"/>
                      <a:r>
                        <a:rPr lang="en-AU" dirty="0" smtClean="0"/>
                        <a:t>0.44</a:t>
                      </a:r>
                      <a:endParaRPr lang="en-AU" dirty="0"/>
                    </a:p>
                  </a:txBody>
                  <a:tcPr/>
                </a:tc>
              </a:tr>
            </a:tbl>
          </a:graphicData>
        </a:graphic>
      </p:graphicFrame>
    </p:spTree>
    <p:extLst>
      <p:ext uri="{BB962C8B-B14F-4D97-AF65-F5344CB8AC3E}">
        <p14:creationId xmlns:p14="http://schemas.microsoft.com/office/powerpoint/2010/main" val="21178246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Characterising microstructure</a:t>
            </a:r>
            <a:endParaRPr lang="en-AU" dirty="0"/>
          </a:p>
        </p:txBody>
      </p:sp>
      <p:sp>
        <p:nvSpPr>
          <p:cNvPr id="3" name="Content Placeholder 2"/>
          <p:cNvSpPr>
            <a:spLocks noGrp="1"/>
          </p:cNvSpPr>
          <p:nvPr>
            <p:ph idx="1"/>
          </p:nvPr>
        </p:nvSpPr>
        <p:spPr>
          <a:xfrm>
            <a:off x="838201" y="1825625"/>
            <a:ext cx="5031473" cy="4552026"/>
          </a:xfrm>
        </p:spPr>
        <p:txBody>
          <a:bodyPr>
            <a:normAutofit/>
          </a:bodyPr>
          <a:lstStyle/>
          <a:p>
            <a:pPr marL="0" indent="0">
              <a:buNone/>
            </a:pPr>
            <a:r>
              <a:rPr lang="en-AU" altLang="en-US" dirty="0" smtClean="0">
                <a:ea typeface="ＭＳ Ｐゴシック" panose="020B0600070205080204" pitchFamily="34" charset="-128"/>
              </a:rPr>
              <a:t>Quantitative </a:t>
            </a:r>
            <a:r>
              <a:rPr lang="en-AU" altLang="en-US" baseline="30000" dirty="0">
                <a:ea typeface="ＭＳ Ｐゴシック" panose="020B0600070205080204" pitchFamily="34" charset="-128"/>
              </a:rPr>
              <a:t>13</a:t>
            </a:r>
            <a:r>
              <a:rPr lang="en-AU" altLang="en-US" dirty="0">
                <a:ea typeface="ＭＳ Ｐゴシック" panose="020B0600070205080204" pitchFamily="34" charset="-128"/>
              </a:rPr>
              <a:t>C NMR</a:t>
            </a:r>
          </a:p>
          <a:p>
            <a:r>
              <a:rPr lang="en-AU" altLang="en-US" dirty="0" smtClean="0">
                <a:ea typeface="ＭＳ Ｐゴシック" panose="020B0600070205080204" pitchFamily="34" charset="-128"/>
              </a:rPr>
              <a:t>Analyse </a:t>
            </a:r>
            <a:r>
              <a:rPr lang="en-AU" altLang="en-US" dirty="0" err="1" smtClean="0">
                <a:ea typeface="ＭＳ Ｐゴシック" panose="020B0600070205080204" pitchFamily="34" charset="-128"/>
              </a:rPr>
              <a:t>diad</a:t>
            </a:r>
            <a:r>
              <a:rPr lang="en-AU" altLang="en-US" dirty="0" smtClean="0">
                <a:ea typeface="ＭＳ Ｐゴシック" panose="020B0600070205080204" pitchFamily="34" charset="-128"/>
              </a:rPr>
              <a:t> </a:t>
            </a:r>
            <a:r>
              <a:rPr lang="en-AU" altLang="en-US" dirty="0">
                <a:ea typeface="ＭＳ Ｐゴシック" panose="020B0600070205080204" pitchFamily="34" charset="-128"/>
              </a:rPr>
              <a:t>and V-centred triad peak intensities</a:t>
            </a:r>
          </a:p>
          <a:p>
            <a:r>
              <a:rPr lang="en-AU" altLang="en-US" dirty="0">
                <a:ea typeface="ＭＳ Ｐゴシック" panose="020B0600070205080204" pitchFamily="34" charset="-128"/>
              </a:rPr>
              <a:t>Compare distributions with </a:t>
            </a:r>
            <a:r>
              <a:rPr lang="en-AU" altLang="en-US" dirty="0" smtClean="0">
                <a:ea typeface="ＭＳ Ｐゴシック" panose="020B0600070205080204" pitchFamily="34" charset="-128"/>
              </a:rPr>
              <a:t>statistically </a:t>
            </a:r>
            <a:r>
              <a:rPr lang="en-AU" altLang="en-US" dirty="0">
                <a:ea typeface="ＭＳ Ｐゴシック" panose="020B0600070205080204" pitchFamily="34" charset="-128"/>
              </a:rPr>
              <a:t>random </a:t>
            </a:r>
            <a:r>
              <a:rPr lang="en-AU" altLang="en-US" dirty="0" smtClean="0">
                <a:ea typeface="ＭＳ Ｐゴシック" panose="020B0600070205080204" pitchFamily="34" charset="-128"/>
              </a:rPr>
              <a:t>copolymerisation and blends</a:t>
            </a:r>
          </a:p>
          <a:p>
            <a:r>
              <a:rPr lang="en-AU" altLang="en-US" dirty="0" smtClean="0">
                <a:ea typeface="ＭＳ Ｐゴシック" panose="020B0600070205080204" pitchFamily="34" charset="-128"/>
              </a:rPr>
              <a:t>D </a:t>
            </a:r>
            <a:r>
              <a:rPr lang="en-AU" altLang="en-US" dirty="0">
                <a:ea typeface="ＭＳ Ｐゴシック" panose="020B0600070205080204" pitchFamily="34" charset="-128"/>
              </a:rPr>
              <a:t>value &gt;1.5, R value &lt;1 = blocky copolymer or bimodal (or more) blend of random copolymers</a:t>
            </a:r>
          </a:p>
          <a:p>
            <a:pPr>
              <a:buFontTx/>
              <a:buNone/>
            </a:pPr>
            <a:endParaRPr lang="en-AU" altLang="en-US" dirty="0">
              <a:ea typeface="ＭＳ Ｐゴシック" panose="020B0600070205080204" pitchFamily="34" charset="-128"/>
            </a:endParaRPr>
          </a:p>
          <a:p>
            <a:endParaRPr lang="en-AU" dirty="0"/>
          </a:p>
        </p:txBody>
      </p:sp>
      <p:grpSp>
        <p:nvGrpSpPr>
          <p:cNvPr id="4" name="Group 2"/>
          <p:cNvGrpSpPr>
            <a:grpSpLocks/>
          </p:cNvGrpSpPr>
          <p:nvPr/>
        </p:nvGrpSpPr>
        <p:grpSpPr bwMode="auto">
          <a:xfrm>
            <a:off x="7106335" y="4568659"/>
            <a:ext cx="3552825" cy="1952625"/>
            <a:chOff x="2514600" y="4876800"/>
            <a:chExt cx="3552825" cy="1952625"/>
          </a:xfrm>
        </p:grpSpPr>
        <p:pic>
          <p:nvPicPr>
            <p:cNvPr id="5" name="Picture 1" descr="C:\Documents and Settings\intel\Desktop\New Folder (20)\Fig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5334000"/>
              <a:ext cx="35528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رابط كسهم مستقيم 30"/>
            <p:cNvCxnSpPr/>
            <p:nvPr/>
          </p:nvCxnSpPr>
          <p:spPr>
            <a:xfrm rot="5400000">
              <a:off x="4838701" y="5448299"/>
              <a:ext cx="5334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رابط كسهم مستقيم 32"/>
            <p:cNvCxnSpPr/>
            <p:nvPr/>
          </p:nvCxnSpPr>
          <p:spPr>
            <a:xfrm rot="5400000">
              <a:off x="4000501" y="5524499"/>
              <a:ext cx="5334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33"/>
            <p:cNvCxnSpPr/>
            <p:nvPr/>
          </p:nvCxnSpPr>
          <p:spPr>
            <a:xfrm rot="5400000">
              <a:off x="3429001" y="5562599"/>
              <a:ext cx="4572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رابط كسهم مستقيم 35"/>
            <p:cNvCxnSpPr/>
            <p:nvPr/>
          </p:nvCxnSpPr>
          <p:spPr>
            <a:xfrm rot="5400000">
              <a:off x="3162301" y="5524499"/>
              <a:ext cx="5334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رابط كسهم مستقيم 41"/>
            <p:cNvCxnSpPr/>
            <p:nvPr/>
          </p:nvCxnSpPr>
          <p:spPr>
            <a:xfrm rot="5400000">
              <a:off x="2781301" y="5448299"/>
              <a:ext cx="6858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رابط كسهم مستقيم 45"/>
            <p:cNvCxnSpPr/>
            <p:nvPr/>
          </p:nvCxnSpPr>
          <p:spPr>
            <a:xfrm rot="5400000" flipH="1" flipV="1">
              <a:off x="4001294" y="62857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رابط كسهم مستقيم 49"/>
            <p:cNvCxnSpPr/>
            <p:nvPr/>
          </p:nvCxnSpPr>
          <p:spPr>
            <a:xfrm rot="5400000">
              <a:off x="4533901" y="5448299"/>
              <a:ext cx="5334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رابط كسهم مستقيم 54"/>
            <p:cNvCxnSpPr/>
            <p:nvPr/>
          </p:nvCxnSpPr>
          <p:spPr>
            <a:xfrm rot="5400000" flipH="1" flipV="1">
              <a:off x="2934494" y="62857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61"/>
            <p:cNvCxnSpPr/>
            <p:nvPr/>
          </p:nvCxnSpPr>
          <p:spPr>
            <a:xfrm rot="5400000" flipH="1" flipV="1">
              <a:off x="4229100" y="6362700"/>
              <a:ext cx="53498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مربع نص 64"/>
            <p:cNvSpPr txBox="1">
              <a:spLocks noChangeArrowheads="1"/>
            </p:cNvSpPr>
            <p:nvPr/>
          </p:nvSpPr>
          <p:spPr bwMode="auto">
            <a:xfrm>
              <a:off x="5029200" y="4876800"/>
              <a:ext cx="3540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rtl="1" eaLnBrk="1" hangingPunct="1"/>
              <a:r>
                <a:rPr lang="en-US" altLang="en-US" sz="1200" b="1">
                  <a:ea typeface="ＭＳ Ｐゴシック" panose="020B0600070205080204" pitchFamily="34" charset="-128"/>
                </a:rPr>
                <a:t>V1</a:t>
              </a:r>
              <a:endParaRPr lang="ar-SA" altLang="en-US" sz="1200" b="1">
                <a:ea typeface="ＭＳ Ｐゴシック" panose="020B0600070205080204" pitchFamily="34" charset="-128"/>
              </a:endParaRPr>
            </a:p>
          </p:txBody>
        </p:sp>
        <p:sp>
          <p:nvSpPr>
            <p:cNvPr id="16" name="مربع نص 65"/>
            <p:cNvSpPr txBox="1">
              <a:spLocks noChangeArrowheads="1"/>
            </p:cNvSpPr>
            <p:nvPr/>
          </p:nvSpPr>
          <p:spPr bwMode="auto">
            <a:xfrm>
              <a:off x="4554538" y="4953000"/>
              <a:ext cx="354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rtl="1" eaLnBrk="1" hangingPunct="1"/>
              <a:r>
                <a:rPr lang="en-US" altLang="en-US" sz="1200" b="1">
                  <a:ea typeface="ＭＳ Ｐゴシック" panose="020B0600070205080204" pitchFamily="34" charset="-128"/>
                </a:rPr>
                <a:t>V2</a:t>
              </a:r>
              <a:endParaRPr lang="ar-SA" altLang="en-US" sz="1200" b="1">
                <a:ea typeface="ＭＳ Ｐゴシック" panose="020B0600070205080204" pitchFamily="34" charset="-128"/>
              </a:endParaRPr>
            </a:p>
          </p:txBody>
        </p:sp>
        <p:sp>
          <p:nvSpPr>
            <p:cNvPr id="17" name="مربع نص 67"/>
            <p:cNvSpPr txBox="1">
              <a:spLocks noChangeArrowheads="1"/>
            </p:cNvSpPr>
            <p:nvPr/>
          </p:nvSpPr>
          <p:spPr bwMode="auto">
            <a:xfrm>
              <a:off x="4114800" y="4953000"/>
              <a:ext cx="3540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rtl="1" eaLnBrk="1" hangingPunct="1"/>
              <a:r>
                <a:rPr lang="en-US" altLang="en-US" sz="1200" b="1">
                  <a:ea typeface="ＭＳ Ｐゴシック" panose="020B0600070205080204" pitchFamily="34" charset="-128"/>
                </a:rPr>
                <a:t>V3</a:t>
              </a:r>
              <a:endParaRPr lang="ar-SA" altLang="en-US" sz="1200" b="1">
                <a:ea typeface="ＭＳ Ｐゴシック" panose="020B0600070205080204" pitchFamily="34" charset="-128"/>
              </a:endParaRPr>
            </a:p>
          </p:txBody>
        </p:sp>
        <p:sp>
          <p:nvSpPr>
            <p:cNvPr id="18" name="مربع نص 68"/>
            <p:cNvSpPr txBox="1">
              <a:spLocks noChangeArrowheads="1"/>
            </p:cNvSpPr>
            <p:nvPr/>
          </p:nvSpPr>
          <p:spPr bwMode="auto">
            <a:xfrm>
              <a:off x="3944938" y="6324600"/>
              <a:ext cx="354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rtl="1" eaLnBrk="1" hangingPunct="1"/>
              <a:r>
                <a:rPr lang="en-US" altLang="en-US" sz="1200" b="1">
                  <a:ea typeface="ＭＳ Ｐゴシック" panose="020B0600070205080204" pitchFamily="34" charset="-128"/>
                </a:rPr>
                <a:t>V4</a:t>
              </a:r>
              <a:endParaRPr lang="ar-SA" altLang="en-US" sz="1200" b="1">
                <a:ea typeface="ＭＳ Ｐゴシック" panose="020B0600070205080204" pitchFamily="34" charset="-128"/>
              </a:endParaRPr>
            </a:p>
          </p:txBody>
        </p:sp>
        <p:sp>
          <p:nvSpPr>
            <p:cNvPr id="19" name="مربع نص 69"/>
            <p:cNvSpPr txBox="1">
              <a:spLocks noChangeArrowheads="1"/>
            </p:cNvSpPr>
            <p:nvPr/>
          </p:nvSpPr>
          <p:spPr bwMode="auto">
            <a:xfrm>
              <a:off x="4325938" y="6553200"/>
              <a:ext cx="354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rtl="1" eaLnBrk="1" hangingPunct="1"/>
              <a:r>
                <a:rPr lang="en-US" altLang="en-US" sz="1200" b="1">
                  <a:ea typeface="ＭＳ Ｐゴシック" panose="020B0600070205080204" pitchFamily="34" charset="-128"/>
                </a:rPr>
                <a:t>V5</a:t>
              </a:r>
              <a:endParaRPr lang="ar-SA" altLang="en-US" sz="1200" b="1">
                <a:ea typeface="ＭＳ Ｐゴシック" panose="020B0600070205080204" pitchFamily="34" charset="-128"/>
              </a:endParaRPr>
            </a:p>
          </p:txBody>
        </p:sp>
        <p:sp>
          <p:nvSpPr>
            <p:cNvPr id="20" name="مربع نص 71"/>
            <p:cNvSpPr txBox="1">
              <a:spLocks noChangeArrowheads="1"/>
            </p:cNvSpPr>
            <p:nvPr/>
          </p:nvSpPr>
          <p:spPr bwMode="auto">
            <a:xfrm>
              <a:off x="3581400" y="5105400"/>
              <a:ext cx="349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rtl="1" eaLnBrk="1" hangingPunct="1"/>
              <a:r>
                <a:rPr lang="en-US" altLang="en-US" sz="1200" b="1">
                  <a:ea typeface="ＭＳ Ｐゴシック" panose="020B0600070205080204" pitchFamily="34" charset="-128"/>
                </a:rPr>
                <a:t>B1</a:t>
              </a:r>
              <a:endParaRPr lang="ar-SA" altLang="en-US" sz="1200" b="1">
                <a:ea typeface="ＭＳ Ｐゴシック" panose="020B0600070205080204" pitchFamily="34" charset="-128"/>
              </a:endParaRPr>
            </a:p>
          </p:txBody>
        </p:sp>
        <p:sp>
          <p:nvSpPr>
            <p:cNvPr id="21" name="مربع نص 72"/>
            <p:cNvSpPr txBox="1">
              <a:spLocks noChangeArrowheads="1"/>
            </p:cNvSpPr>
            <p:nvPr/>
          </p:nvSpPr>
          <p:spPr bwMode="auto">
            <a:xfrm>
              <a:off x="3200400" y="4953000"/>
              <a:ext cx="349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rtl="1" eaLnBrk="1" hangingPunct="1"/>
              <a:r>
                <a:rPr lang="en-US" altLang="en-US" sz="1200" b="1">
                  <a:ea typeface="ＭＳ Ｐゴシック" panose="020B0600070205080204" pitchFamily="34" charset="-128"/>
                </a:rPr>
                <a:t>B2</a:t>
              </a:r>
              <a:endParaRPr lang="ar-SA" altLang="en-US" sz="1200" b="1">
                <a:ea typeface="ＭＳ Ｐゴシック" panose="020B0600070205080204" pitchFamily="34" charset="-128"/>
              </a:endParaRPr>
            </a:p>
          </p:txBody>
        </p:sp>
        <p:sp>
          <p:nvSpPr>
            <p:cNvPr id="22" name="مربع نص 73"/>
            <p:cNvSpPr txBox="1">
              <a:spLocks noChangeArrowheads="1"/>
            </p:cNvSpPr>
            <p:nvPr/>
          </p:nvSpPr>
          <p:spPr bwMode="auto">
            <a:xfrm>
              <a:off x="2730500" y="4876800"/>
              <a:ext cx="546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rtl="1" eaLnBrk="1" hangingPunct="1"/>
              <a:r>
                <a:rPr lang="en-US" altLang="en-US" sz="1200" b="1">
                  <a:ea typeface="ＭＳ Ｐゴシック" panose="020B0600070205080204" pitchFamily="34" charset="-128"/>
                </a:rPr>
                <a:t>B3</a:t>
              </a:r>
              <a:endParaRPr lang="ar-SA" altLang="en-US" sz="1200" b="1">
                <a:ea typeface="ＭＳ Ｐゴシック" panose="020B0600070205080204" pitchFamily="34" charset="-128"/>
              </a:endParaRPr>
            </a:p>
          </p:txBody>
        </p:sp>
        <p:sp>
          <p:nvSpPr>
            <p:cNvPr id="23" name="مربع نص 74"/>
            <p:cNvSpPr txBox="1">
              <a:spLocks noChangeArrowheads="1"/>
            </p:cNvSpPr>
            <p:nvPr/>
          </p:nvSpPr>
          <p:spPr bwMode="auto">
            <a:xfrm>
              <a:off x="2959100" y="6477000"/>
              <a:ext cx="349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rtl="1" eaLnBrk="1" hangingPunct="1"/>
              <a:r>
                <a:rPr lang="en-US" altLang="en-US" sz="1200" b="1">
                  <a:ea typeface="ＭＳ Ｐゴシック" panose="020B0600070205080204" pitchFamily="34" charset="-128"/>
                </a:rPr>
                <a:t>B4</a:t>
              </a:r>
              <a:endParaRPr lang="ar-SA" altLang="en-US" sz="1200" b="1">
                <a:ea typeface="ＭＳ Ｐゴシック" panose="020B0600070205080204" pitchFamily="34" charset="-128"/>
              </a:endParaRPr>
            </a:p>
          </p:txBody>
        </p:sp>
      </p:grpSp>
      <p:pic>
        <p:nvPicPr>
          <p:cNvPr id="24" name="Picture 26"/>
          <p:cNvPicPr>
            <a:picLocks noChangeAspect="1" noChangeArrowheads="1"/>
          </p:cNvPicPr>
          <p:nvPr/>
        </p:nvPicPr>
        <p:blipFill>
          <a:blip r:embed="rId3">
            <a:extLst>
              <a:ext uri="{28A0092B-C50C-407E-A947-70E740481C1C}">
                <a14:useLocalDpi xmlns:a14="http://schemas.microsoft.com/office/drawing/2010/main" val="0"/>
              </a:ext>
            </a:extLst>
          </a:blip>
          <a:srcRect l="14606" t="25980" r="48183" b="17082"/>
          <a:stretch>
            <a:fillRect/>
          </a:stretch>
        </p:blipFill>
        <p:spPr bwMode="auto">
          <a:xfrm>
            <a:off x="6253848" y="1395959"/>
            <a:ext cx="5257800" cy="299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25579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Manipulating microstructure</a:t>
            </a:r>
            <a:endParaRPr lang="en-AU" dirty="0"/>
          </a:p>
        </p:txBody>
      </p:sp>
      <p:pic>
        <p:nvPicPr>
          <p:cNvPr id="4" name="Picture 3"/>
          <p:cNvPicPr>
            <a:picLocks noChangeAspect="1"/>
          </p:cNvPicPr>
          <p:nvPr/>
        </p:nvPicPr>
        <p:blipFill>
          <a:blip r:embed="rId3"/>
          <a:stretch>
            <a:fillRect/>
          </a:stretch>
        </p:blipFill>
        <p:spPr>
          <a:xfrm>
            <a:off x="7697163" y="579476"/>
            <a:ext cx="4186403" cy="1596564"/>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2034778198"/>
              </p:ext>
            </p:extLst>
          </p:nvPr>
        </p:nvGraphicFramePr>
        <p:xfrm>
          <a:off x="1000642" y="2399324"/>
          <a:ext cx="6814289" cy="3114040"/>
        </p:xfrm>
        <a:graphic>
          <a:graphicData uri="http://schemas.openxmlformats.org/drawingml/2006/table">
            <a:tbl>
              <a:tblPr firstRow="1" bandRow="1">
                <a:tableStyleId>{5C22544A-7EE6-4342-B048-85BDC9FD1C3A}</a:tableStyleId>
              </a:tblPr>
              <a:tblGrid>
                <a:gridCol w="934984"/>
                <a:gridCol w="1542129"/>
                <a:gridCol w="4337176"/>
              </a:tblGrid>
              <a:tr h="370840">
                <a:tc>
                  <a:txBody>
                    <a:bodyPr/>
                    <a:lstStyle/>
                    <a:p>
                      <a:endParaRPr lang="en-AU" dirty="0"/>
                    </a:p>
                  </a:txBody>
                  <a:tcPr/>
                </a:tc>
                <a:tc>
                  <a:txBody>
                    <a:bodyPr/>
                    <a:lstStyle/>
                    <a:p>
                      <a:r>
                        <a:rPr lang="en-AU" dirty="0" smtClean="0"/>
                        <a:t>Feeding</a:t>
                      </a:r>
                      <a:endParaRPr lang="en-AU" dirty="0"/>
                    </a:p>
                  </a:txBody>
                  <a:tcPr/>
                </a:tc>
                <a:tc>
                  <a:txBody>
                    <a:bodyPr/>
                    <a:lstStyle/>
                    <a:p>
                      <a:r>
                        <a:rPr lang="en-AU" dirty="0" smtClean="0"/>
                        <a:t>Microstructure</a:t>
                      </a:r>
                      <a:endParaRPr lang="en-AU" dirty="0"/>
                    </a:p>
                  </a:txBody>
                  <a:tcPr/>
                </a:tc>
              </a:tr>
              <a:tr h="370840">
                <a:tc>
                  <a:txBody>
                    <a:bodyPr/>
                    <a:lstStyle/>
                    <a:p>
                      <a:r>
                        <a:rPr lang="en-AU" dirty="0" smtClean="0"/>
                        <a:t>A</a:t>
                      </a:r>
                      <a:endParaRPr lang="en-AU" dirty="0"/>
                    </a:p>
                  </a:txBody>
                  <a:tcPr/>
                </a:tc>
                <a:tc>
                  <a:txBody>
                    <a:bodyPr/>
                    <a:lstStyle/>
                    <a:p>
                      <a:r>
                        <a:rPr lang="en-AU" sz="1800" dirty="0" err="1" smtClean="0">
                          <a:effectLst/>
                        </a:rPr>
                        <a:t>HAc:HPr</a:t>
                      </a:r>
                      <a:r>
                        <a:rPr lang="en-AU" sz="1800" dirty="0" smtClean="0">
                          <a:effectLst/>
                        </a:rPr>
                        <a:t> 50:50</a:t>
                      </a:r>
                    </a:p>
                    <a:p>
                      <a:r>
                        <a:rPr lang="en-AU" sz="1800" dirty="0" err="1" smtClean="0">
                          <a:effectLst/>
                        </a:rPr>
                        <a:t>HAc:HPr</a:t>
                      </a:r>
                      <a:r>
                        <a:rPr lang="en-AU" sz="1800" dirty="0" smtClean="0">
                          <a:effectLst/>
                        </a:rPr>
                        <a:t> 70:30</a:t>
                      </a:r>
                    </a:p>
                    <a:p>
                      <a:r>
                        <a:rPr lang="en-AU" sz="1800" dirty="0" smtClean="0">
                          <a:effectLst/>
                        </a:rPr>
                        <a:t> </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dirty="0" smtClean="0">
                          <a:effectLst/>
                        </a:rPr>
                        <a:t>Random copolymers</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800" dirty="0" smtClean="0">
                        <a:effectLst/>
                      </a:endParaRPr>
                    </a:p>
                  </a:txBody>
                  <a:tcPr/>
                </a:tc>
              </a:tr>
              <a:tr h="370840">
                <a:tc>
                  <a:txBody>
                    <a:bodyPr/>
                    <a:lstStyle/>
                    <a:p>
                      <a:r>
                        <a:rPr lang="en-AU" dirty="0" smtClean="0"/>
                        <a:t>B</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dirty="0" err="1" smtClean="0">
                          <a:effectLst/>
                        </a:rPr>
                        <a:t>HAc</a:t>
                      </a:r>
                      <a:r>
                        <a:rPr lang="en-AU" sz="1800" dirty="0" smtClean="0">
                          <a:effectLst/>
                        </a:rPr>
                        <a:t> (4h) then </a:t>
                      </a:r>
                      <a:r>
                        <a:rPr lang="en-AU" sz="1800" dirty="0" err="1" smtClean="0">
                          <a:effectLst/>
                        </a:rPr>
                        <a:t>HPr</a:t>
                      </a:r>
                      <a:r>
                        <a:rPr lang="en-AU" sz="1800" dirty="0" smtClean="0">
                          <a:effectLst/>
                        </a:rPr>
                        <a:t> (4h)</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800" dirty="0" smtClean="0">
                        <a:effectLst/>
                        <a:latin typeface="Times"/>
                        <a:ea typeface="Times New Roman"/>
                        <a:cs typeface="Times New Roman"/>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dirty="0" smtClean="0">
                          <a:effectLst/>
                        </a:rPr>
                        <a:t>A-B </a:t>
                      </a:r>
                      <a:r>
                        <a:rPr lang="en-AU" sz="1800" dirty="0" err="1" smtClean="0">
                          <a:effectLst/>
                        </a:rPr>
                        <a:t>diblocks</a:t>
                      </a:r>
                      <a:r>
                        <a:rPr lang="en-AU" sz="1800" dirty="0" smtClean="0">
                          <a:effectLst/>
                        </a:rPr>
                        <a:t> and/or A-B-A triblock, blended with random copolymer</a:t>
                      </a:r>
                    </a:p>
                  </a:txBody>
                  <a:tcPr/>
                </a:tc>
              </a:tr>
              <a:tr h="370840">
                <a:tc>
                  <a:txBody>
                    <a:bodyPr/>
                    <a:lstStyle/>
                    <a:p>
                      <a:r>
                        <a:rPr lang="en-AU" dirty="0" smtClean="0"/>
                        <a:t>C</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dirty="0" err="1" smtClean="0">
                          <a:effectLst/>
                        </a:rPr>
                        <a:t>HAc</a:t>
                      </a:r>
                      <a:r>
                        <a:rPr lang="en-AU" sz="1800" dirty="0" smtClean="0">
                          <a:effectLst/>
                        </a:rPr>
                        <a:t> (1.0h) alternating </a:t>
                      </a:r>
                      <a:r>
                        <a:rPr lang="en-AU" sz="1800" dirty="0" err="1" smtClean="0">
                          <a:effectLst/>
                        </a:rPr>
                        <a:t>HPr</a:t>
                      </a:r>
                      <a:r>
                        <a:rPr lang="en-AU" sz="1800" dirty="0" smtClean="0">
                          <a:effectLst/>
                        </a:rPr>
                        <a:t> (0.5h)</a:t>
                      </a:r>
                      <a:endParaRPr lang="en-AU" sz="1800" dirty="0" smtClean="0">
                        <a:effectLst/>
                        <a:latin typeface="Times"/>
                        <a:ea typeface="Times New Roman"/>
                        <a:cs typeface="Times New Roman"/>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dirty="0" smtClean="0">
                          <a:effectLst/>
                        </a:rPr>
                        <a:t>A-B </a:t>
                      </a:r>
                      <a:r>
                        <a:rPr lang="en-AU" sz="1800" dirty="0" err="1" smtClean="0">
                          <a:effectLst/>
                        </a:rPr>
                        <a:t>diblocks</a:t>
                      </a:r>
                      <a:r>
                        <a:rPr lang="en-AU" sz="1800" dirty="0" smtClean="0">
                          <a:effectLst/>
                        </a:rPr>
                        <a:t> and/or A-B-A triblock and/or or possible (A-B)</a:t>
                      </a:r>
                      <a:r>
                        <a:rPr lang="en-AU" sz="1800" baseline="-25000" dirty="0" smtClean="0">
                          <a:effectLst/>
                        </a:rPr>
                        <a:t>n</a:t>
                      </a:r>
                      <a:r>
                        <a:rPr lang="en-AU" sz="1800" dirty="0" smtClean="0">
                          <a:effectLst/>
                        </a:rPr>
                        <a:t> repeating </a:t>
                      </a:r>
                      <a:r>
                        <a:rPr lang="en-AU" sz="1800" dirty="0" err="1" smtClean="0">
                          <a:effectLst/>
                        </a:rPr>
                        <a:t>multiblocks</a:t>
                      </a:r>
                      <a:endParaRPr lang="en-AU" sz="1800" dirty="0" smtClean="0">
                        <a:effectLst/>
                        <a:latin typeface="Times"/>
                        <a:ea typeface="Times New Roman"/>
                        <a:cs typeface="Times New Roman"/>
                      </a:endParaRPr>
                    </a:p>
                  </a:txBody>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436521305"/>
              </p:ext>
            </p:extLst>
          </p:nvPr>
        </p:nvGraphicFramePr>
        <p:xfrm>
          <a:off x="7878726" y="2399611"/>
          <a:ext cx="3891516" cy="3129320"/>
        </p:xfrm>
        <a:graphic>
          <a:graphicData uri="http://schemas.openxmlformats.org/drawingml/2006/table">
            <a:tbl>
              <a:tblPr firstRow="1" bandRow="1">
                <a:tableStyleId>{5C22544A-7EE6-4342-B048-85BDC9FD1C3A}</a:tableStyleId>
              </a:tblPr>
              <a:tblGrid>
                <a:gridCol w="1945758"/>
                <a:gridCol w="1945758"/>
              </a:tblGrid>
              <a:tr h="370799">
                <a:tc>
                  <a:txBody>
                    <a:bodyPr/>
                    <a:lstStyle/>
                    <a:p>
                      <a:pPr algn="ctr"/>
                      <a:r>
                        <a:rPr lang="en-AU" dirty="0" smtClean="0"/>
                        <a:t>Elongation (%)</a:t>
                      </a:r>
                      <a:endParaRPr lang="en-AU" dirty="0"/>
                    </a:p>
                  </a:txBody>
                  <a:tcPr/>
                </a:tc>
                <a:tc>
                  <a:txBody>
                    <a:bodyPr/>
                    <a:lstStyle/>
                    <a:p>
                      <a:pPr algn="ctr"/>
                      <a:r>
                        <a:rPr lang="en-AU" dirty="0" smtClean="0"/>
                        <a:t>Young’s Mod.</a:t>
                      </a:r>
                      <a:r>
                        <a:rPr lang="en-AU" baseline="0" dirty="0" smtClean="0"/>
                        <a:t> </a:t>
                      </a:r>
                      <a:r>
                        <a:rPr lang="en-AU" dirty="0" smtClean="0"/>
                        <a:t>MPa</a:t>
                      </a:r>
                      <a:endParaRPr lang="en-AU" dirty="0"/>
                    </a:p>
                  </a:txBody>
                  <a:tcPr/>
                </a:tc>
              </a:tr>
              <a:tr h="926999">
                <a:tc>
                  <a:txBody>
                    <a:bodyPr/>
                    <a:lstStyle/>
                    <a:p>
                      <a:pPr algn="ctr"/>
                      <a:r>
                        <a:rPr lang="en-AU" dirty="0" smtClean="0"/>
                        <a:t>5-6.5</a:t>
                      </a:r>
                    </a:p>
                    <a:p>
                      <a:pPr algn="ctr"/>
                      <a:endParaRPr lang="en-AU" dirty="0" smtClean="0"/>
                    </a:p>
                    <a:p>
                      <a:pPr algn="ctr"/>
                      <a:endParaRPr lang="en-AU" dirty="0"/>
                    </a:p>
                  </a:txBody>
                  <a:tcPr/>
                </a:tc>
                <a:tc>
                  <a:txBody>
                    <a:bodyPr/>
                    <a:lstStyle/>
                    <a:p>
                      <a:pPr algn="ctr"/>
                      <a:r>
                        <a:rPr lang="en-AU" dirty="0" smtClean="0"/>
                        <a:t>˜850-950</a:t>
                      </a:r>
                      <a:endParaRPr lang="en-AU" dirty="0"/>
                    </a:p>
                  </a:txBody>
                  <a:tcPr/>
                </a:tc>
              </a:tr>
              <a:tr h="926999">
                <a:tc>
                  <a:txBody>
                    <a:bodyPr/>
                    <a:lstStyle/>
                    <a:p>
                      <a:pPr algn="ctr"/>
                      <a:r>
                        <a:rPr lang="en-AU" dirty="0" smtClean="0"/>
                        <a:t>3</a:t>
                      </a:r>
                    </a:p>
                    <a:p>
                      <a:pPr algn="ctr"/>
                      <a:endParaRPr lang="en-AU" dirty="0" smtClean="0"/>
                    </a:p>
                    <a:p>
                      <a:pPr algn="ctr"/>
                      <a:endParaRPr lang="en-AU" dirty="0"/>
                    </a:p>
                  </a:txBody>
                  <a:tcPr/>
                </a:tc>
                <a:tc>
                  <a:txBody>
                    <a:bodyPr/>
                    <a:lstStyle/>
                    <a:p>
                      <a:pPr algn="ctr"/>
                      <a:r>
                        <a:rPr lang="en-AU" dirty="0" smtClean="0"/>
                        <a:t>˜2000</a:t>
                      </a:r>
                      <a:endParaRPr lang="en-AU" dirty="0"/>
                    </a:p>
                  </a:txBody>
                  <a:tcPr/>
                </a:tc>
              </a:tr>
              <a:tr h="904523">
                <a:tc>
                  <a:txBody>
                    <a:bodyPr/>
                    <a:lstStyle/>
                    <a:p>
                      <a:pPr algn="ctr"/>
                      <a:r>
                        <a:rPr lang="en-AU" sz="3200" dirty="0" smtClean="0"/>
                        <a:t>58</a:t>
                      </a:r>
                      <a:endParaRPr lang="en-AU" dirty="0" smtClean="0"/>
                    </a:p>
                  </a:txBody>
                  <a:tcPr/>
                </a:tc>
                <a:tc>
                  <a:txBody>
                    <a:bodyPr/>
                    <a:lstStyle/>
                    <a:p>
                      <a:pPr algn="ctr"/>
                      <a:r>
                        <a:rPr lang="en-AU" dirty="0" smtClean="0"/>
                        <a:t>˜800</a:t>
                      </a:r>
                      <a:endParaRPr lang="en-AU" dirty="0"/>
                    </a:p>
                  </a:txBody>
                  <a:tcPr/>
                </a:tc>
              </a:tr>
            </a:tbl>
          </a:graphicData>
        </a:graphic>
      </p:graphicFrame>
    </p:spTree>
    <p:extLst>
      <p:ext uri="{BB962C8B-B14F-4D97-AF65-F5344CB8AC3E}">
        <p14:creationId xmlns:p14="http://schemas.microsoft.com/office/powerpoint/2010/main" val="7674127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798" y="1690688"/>
            <a:ext cx="12355513" cy="397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Box 2"/>
          <p:cNvSpPr txBox="1">
            <a:spLocks noChangeArrowheads="1"/>
          </p:cNvSpPr>
          <p:nvPr/>
        </p:nvSpPr>
        <p:spPr bwMode="auto">
          <a:xfrm>
            <a:off x="1253903" y="1957389"/>
            <a:ext cx="939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a:latin typeface="Verdana" panose="020B0604030504040204" pitchFamily="34" charset="0"/>
                <a:ea typeface="ＭＳ Ｐゴシック" panose="020B0600070205080204" pitchFamily="34" charset="-128"/>
              </a:rPr>
              <a:t>Blocky</a:t>
            </a:r>
          </a:p>
        </p:txBody>
      </p:sp>
      <p:sp>
        <p:nvSpPr>
          <p:cNvPr id="26628" name="TextBox 3"/>
          <p:cNvSpPr txBox="1">
            <a:spLocks noChangeArrowheads="1"/>
          </p:cNvSpPr>
          <p:nvPr/>
        </p:nvSpPr>
        <p:spPr bwMode="auto">
          <a:xfrm>
            <a:off x="4351116" y="1957389"/>
            <a:ext cx="19986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a:latin typeface="Verdana" panose="020B0604030504040204" pitchFamily="34" charset="0"/>
                <a:ea typeface="ＭＳ Ｐゴシック" panose="020B0600070205080204" pitchFamily="34" charset="-128"/>
              </a:rPr>
              <a:t>Blocky (C1 Fr2)</a:t>
            </a:r>
          </a:p>
        </p:txBody>
      </p:sp>
      <p:sp>
        <p:nvSpPr>
          <p:cNvPr id="26629" name="TextBox 4"/>
          <p:cNvSpPr txBox="1">
            <a:spLocks noChangeArrowheads="1"/>
          </p:cNvSpPr>
          <p:nvPr/>
        </p:nvSpPr>
        <p:spPr bwMode="auto">
          <a:xfrm>
            <a:off x="2766792" y="1957389"/>
            <a:ext cx="1133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a:latin typeface="Verdana" panose="020B0604030504040204" pitchFamily="34" charset="0"/>
                <a:ea typeface="ＭＳ Ｐゴシック" panose="020B0600070205080204" pitchFamily="34" charset="-128"/>
              </a:rPr>
              <a:t>Random</a:t>
            </a:r>
          </a:p>
        </p:txBody>
      </p:sp>
      <p:sp>
        <p:nvSpPr>
          <p:cNvPr id="26630" name="TextBox 5"/>
          <p:cNvSpPr txBox="1">
            <a:spLocks noChangeArrowheads="1"/>
          </p:cNvSpPr>
          <p:nvPr/>
        </p:nvSpPr>
        <p:spPr bwMode="auto">
          <a:xfrm>
            <a:off x="6759354" y="1958975"/>
            <a:ext cx="1133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a:latin typeface="Verdana" panose="020B0604030504040204" pitchFamily="34" charset="0"/>
                <a:ea typeface="ＭＳ Ｐゴシック" panose="020B0600070205080204" pitchFamily="34" charset="-128"/>
              </a:rPr>
              <a:t>Random</a:t>
            </a:r>
          </a:p>
        </p:txBody>
      </p:sp>
      <p:sp>
        <p:nvSpPr>
          <p:cNvPr id="26631" name="TextBox 3"/>
          <p:cNvSpPr txBox="1">
            <a:spLocks noChangeArrowheads="1"/>
          </p:cNvSpPr>
          <p:nvPr/>
        </p:nvSpPr>
        <p:spPr bwMode="auto">
          <a:xfrm>
            <a:off x="3763742" y="3402013"/>
            <a:ext cx="7207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AU" altLang="en-US" sz="800">
                <a:latin typeface="Verdana" panose="020B0604030504040204" pitchFamily="34" charset="0"/>
                <a:ea typeface="ＭＳ Ｐゴシック" panose="020B0600070205080204" pitchFamily="34" charset="-128"/>
              </a:rPr>
              <a:t>10 µ</a:t>
            </a:r>
          </a:p>
        </p:txBody>
      </p:sp>
      <p:cxnSp>
        <p:nvCxnSpPr>
          <p:cNvPr id="26632" name="Straight Connector 14"/>
          <p:cNvCxnSpPr>
            <a:cxnSpLocks noChangeShapeType="1"/>
          </p:cNvCxnSpPr>
          <p:nvPr/>
        </p:nvCxnSpPr>
        <p:spPr bwMode="auto">
          <a:xfrm flipV="1">
            <a:off x="4900392" y="3665538"/>
            <a:ext cx="287337" cy="6350"/>
          </a:xfrm>
          <a:prstGeom prst="line">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633" name="TextBox 15"/>
          <p:cNvSpPr txBox="1">
            <a:spLocks noChangeArrowheads="1"/>
          </p:cNvSpPr>
          <p:nvPr/>
        </p:nvSpPr>
        <p:spPr bwMode="auto">
          <a:xfrm>
            <a:off x="4828953" y="3657601"/>
            <a:ext cx="71913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AU" altLang="en-US" sz="800">
                <a:latin typeface="Verdana" panose="020B0604030504040204" pitchFamily="34" charset="0"/>
                <a:ea typeface="ＭＳ Ｐゴシック" panose="020B0600070205080204" pitchFamily="34" charset="-128"/>
              </a:rPr>
              <a:t>10 µm</a:t>
            </a:r>
          </a:p>
        </p:txBody>
      </p:sp>
      <p:cxnSp>
        <p:nvCxnSpPr>
          <p:cNvPr id="26635" name="Straight Connector 14"/>
          <p:cNvCxnSpPr>
            <a:cxnSpLocks noChangeShapeType="1"/>
          </p:cNvCxnSpPr>
          <p:nvPr/>
        </p:nvCxnSpPr>
        <p:spPr bwMode="auto">
          <a:xfrm flipV="1">
            <a:off x="6868892" y="3657600"/>
            <a:ext cx="287337" cy="6350"/>
          </a:xfrm>
          <a:prstGeom prst="line">
            <a:avLst/>
          </a:prstGeom>
          <a:noFill/>
          <a:ln w="1905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636" name="TextBox 15"/>
          <p:cNvSpPr txBox="1">
            <a:spLocks noChangeArrowheads="1"/>
          </p:cNvSpPr>
          <p:nvPr/>
        </p:nvSpPr>
        <p:spPr bwMode="auto">
          <a:xfrm>
            <a:off x="6759353" y="3663951"/>
            <a:ext cx="71913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AU" altLang="en-US" sz="800">
                <a:latin typeface="Verdana" panose="020B0604030504040204" pitchFamily="34" charset="0"/>
                <a:ea typeface="ＭＳ Ｐゴシック" panose="020B0600070205080204" pitchFamily="34" charset="-128"/>
              </a:rPr>
              <a:t>10 µm</a:t>
            </a:r>
          </a:p>
        </p:txBody>
      </p:sp>
      <p:sp>
        <p:nvSpPr>
          <p:cNvPr id="15" name="Title 1"/>
          <p:cNvSpPr>
            <a:spLocks noGrp="1"/>
          </p:cNvSpPr>
          <p:nvPr>
            <p:ph type="title"/>
          </p:nvPr>
        </p:nvSpPr>
        <p:spPr>
          <a:xfrm>
            <a:off x="838200" y="365125"/>
            <a:ext cx="10515600" cy="1325563"/>
          </a:xfrm>
        </p:spPr>
        <p:txBody>
          <a:bodyPr/>
          <a:lstStyle/>
          <a:p>
            <a:r>
              <a:rPr lang="en-AU" dirty="0" smtClean="0"/>
              <a:t>Microstructure and macroscale architecture</a:t>
            </a:r>
            <a:endParaRPr lang="en-AU" dirty="0"/>
          </a:p>
        </p:txBody>
      </p:sp>
    </p:spTree>
    <p:extLst>
      <p:ext uri="{BB962C8B-B14F-4D97-AF65-F5344CB8AC3E}">
        <p14:creationId xmlns:p14="http://schemas.microsoft.com/office/powerpoint/2010/main" val="1358978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Manipulating microstructure</a:t>
            </a:r>
            <a:endParaRPr lang="en-AU" dirty="0"/>
          </a:p>
        </p:txBody>
      </p:sp>
      <p:sp>
        <p:nvSpPr>
          <p:cNvPr id="6" name="TextBox 5"/>
          <p:cNvSpPr txBox="1"/>
          <p:nvPr/>
        </p:nvSpPr>
        <p:spPr>
          <a:xfrm>
            <a:off x="838200" y="1872512"/>
            <a:ext cx="10878879" cy="3062377"/>
          </a:xfrm>
          <a:prstGeom prst="rect">
            <a:avLst/>
          </a:prstGeom>
          <a:noFill/>
        </p:spPr>
        <p:txBody>
          <a:bodyPr wrap="square">
            <a:spAutoFit/>
          </a:bodyPr>
          <a:lstStyle/>
          <a:p>
            <a:pPr marL="285750" indent="-285750">
              <a:spcAft>
                <a:spcPts val="1000"/>
              </a:spcAft>
              <a:buFont typeface="Arial" pitchFamily="34" charset="0"/>
              <a:buChar char="•"/>
              <a:defRPr/>
            </a:pPr>
            <a:r>
              <a:rPr lang="en-AU" sz="2800" dirty="0">
                <a:cs typeface="Arial" charset="0"/>
              </a:rPr>
              <a:t>Increased elongation </a:t>
            </a:r>
            <a:r>
              <a:rPr lang="en-AU" sz="2800" dirty="0" smtClean="0">
                <a:cs typeface="Arial" charset="0"/>
              </a:rPr>
              <a:t>for </a:t>
            </a:r>
            <a:r>
              <a:rPr lang="en-AU" sz="2800" dirty="0">
                <a:cs typeface="Arial" charset="0"/>
              </a:rPr>
              <a:t>blocky copolymer retained over </a:t>
            </a:r>
            <a:r>
              <a:rPr lang="en-AU" sz="2800" dirty="0" smtClean="0">
                <a:cs typeface="Arial" charset="0"/>
              </a:rPr>
              <a:t>&gt; 4 </a:t>
            </a:r>
            <a:r>
              <a:rPr lang="en-AU" sz="2800" dirty="0">
                <a:cs typeface="Arial" charset="0"/>
              </a:rPr>
              <a:t>months</a:t>
            </a:r>
          </a:p>
          <a:p>
            <a:pPr marL="285750" indent="-285750">
              <a:spcAft>
                <a:spcPts val="1000"/>
              </a:spcAft>
              <a:buFont typeface="Arial" pitchFamily="34" charset="0"/>
              <a:buChar char="•"/>
              <a:defRPr/>
            </a:pPr>
            <a:r>
              <a:rPr lang="en-AU" sz="2800" dirty="0">
                <a:cs typeface="Arial" charset="0"/>
              </a:rPr>
              <a:t>Result has been reproduced</a:t>
            </a:r>
          </a:p>
          <a:p>
            <a:pPr marL="285750" indent="-285750">
              <a:spcAft>
                <a:spcPts val="1000"/>
              </a:spcAft>
              <a:buFont typeface="Arial" pitchFamily="34" charset="0"/>
              <a:buChar char="•"/>
              <a:defRPr/>
            </a:pPr>
            <a:r>
              <a:rPr lang="en-AU" sz="2800" dirty="0">
                <a:cs typeface="Arial" charset="0"/>
              </a:rPr>
              <a:t>However, most materials produced have properties similar to low HV content PHAs (low elongation to break</a:t>
            </a:r>
            <a:r>
              <a:rPr lang="en-AU" sz="2800" dirty="0" smtClean="0">
                <a:cs typeface="Arial" charset="0"/>
              </a:rPr>
              <a:t>) – it’s not straightforward to make ‘high’ performance PHBV materials.</a:t>
            </a:r>
            <a:endParaRPr lang="en-AU" sz="2800" dirty="0">
              <a:cs typeface="Arial" charset="0"/>
            </a:endParaRPr>
          </a:p>
          <a:p>
            <a:pPr>
              <a:defRPr/>
            </a:pPr>
            <a:endParaRPr lang="en-AU" sz="2800" dirty="0">
              <a:cs typeface="Arial" charset="0"/>
            </a:endParaRPr>
          </a:p>
        </p:txBody>
      </p:sp>
    </p:spTree>
    <p:extLst>
      <p:ext uri="{BB962C8B-B14F-4D97-AF65-F5344CB8AC3E}">
        <p14:creationId xmlns:p14="http://schemas.microsoft.com/office/powerpoint/2010/main" val="38373636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PHA-PHA blends</a:t>
            </a:r>
            <a:endParaRPr lang="en-AU" dirty="0"/>
          </a:p>
        </p:txBody>
      </p:sp>
      <p:sp>
        <p:nvSpPr>
          <p:cNvPr id="3" name="Content Placeholder 2"/>
          <p:cNvSpPr>
            <a:spLocks noGrp="1"/>
          </p:cNvSpPr>
          <p:nvPr>
            <p:ph idx="1"/>
          </p:nvPr>
        </p:nvSpPr>
        <p:spPr>
          <a:xfrm>
            <a:off x="838200" y="2047338"/>
            <a:ext cx="6032403" cy="3756468"/>
          </a:xfrm>
        </p:spPr>
        <p:txBody>
          <a:bodyPr>
            <a:normAutofit/>
          </a:bodyPr>
          <a:lstStyle/>
          <a:p>
            <a:pPr marL="0" indent="0">
              <a:buNone/>
            </a:pPr>
            <a:r>
              <a:rPr lang="en-AU" dirty="0" smtClean="0"/>
              <a:t>We make PHBV copolymers…</a:t>
            </a:r>
            <a:br>
              <a:rPr lang="en-AU" dirty="0" smtClean="0"/>
            </a:br>
            <a:r>
              <a:rPr lang="en-AU" dirty="0" smtClean="0"/>
              <a:t>but how homogeneous is the product?</a:t>
            </a:r>
          </a:p>
          <a:p>
            <a:pPr marL="0" indent="0">
              <a:buNone/>
            </a:pPr>
            <a:endParaRPr lang="en-AU" dirty="0"/>
          </a:p>
          <a:p>
            <a:pPr marL="0" indent="0">
              <a:buNone/>
            </a:pPr>
            <a:r>
              <a:rPr lang="en-AU" dirty="0" smtClean="0"/>
              <a:t>As produced P(3HB)-based copolymers have been fractionated to give a series of fractions with narrow compositional distribution.</a:t>
            </a:r>
          </a:p>
          <a:p>
            <a:pPr marL="0" indent="0">
              <a:buNone/>
            </a:pPr>
            <a:endParaRPr lang="en-AU" dirty="0" smtClean="0"/>
          </a:p>
          <a:p>
            <a:pPr marL="0" indent="0">
              <a:buNone/>
            </a:pPr>
            <a:endParaRPr lang="en-AU" dirty="0"/>
          </a:p>
          <a:p>
            <a:pPr marL="0" indent="0">
              <a:buNone/>
            </a:pPr>
            <a:endParaRPr lang="en-AU" dirty="0"/>
          </a:p>
        </p:txBody>
      </p:sp>
      <p:sp>
        <p:nvSpPr>
          <p:cNvPr id="4" name="Oval 3"/>
          <p:cNvSpPr/>
          <p:nvPr/>
        </p:nvSpPr>
        <p:spPr>
          <a:xfrm>
            <a:off x="10791825" y="942547"/>
            <a:ext cx="571500" cy="365554"/>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t>MW</a:t>
            </a:r>
            <a:endParaRPr lang="en-AU" sz="800" dirty="0"/>
          </a:p>
        </p:txBody>
      </p:sp>
      <p:graphicFrame>
        <p:nvGraphicFramePr>
          <p:cNvPr id="5" name="Content Placeholder 5"/>
          <p:cNvGraphicFramePr>
            <a:graphicFrameLocks/>
          </p:cNvGraphicFramePr>
          <p:nvPr>
            <p:extLst>
              <p:ext uri="{D42A27DB-BD31-4B8C-83A1-F6EECF244321}">
                <p14:modId xmlns:p14="http://schemas.microsoft.com/office/powerpoint/2010/main" val="3340309022"/>
              </p:ext>
            </p:extLst>
          </p:nvPr>
        </p:nvGraphicFramePr>
        <p:xfrm>
          <a:off x="9210675" y="365125"/>
          <a:ext cx="2601198" cy="2184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al 5"/>
          <p:cNvSpPr/>
          <p:nvPr/>
        </p:nvSpPr>
        <p:spPr>
          <a:xfrm>
            <a:off x="10106026" y="615615"/>
            <a:ext cx="552449" cy="288832"/>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solidFill>
                  <a:schemeClr val="bg1"/>
                </a:solidFill>
              </a:rPr>
              <a:t>HB-HV</a:t>
            </a:r>
            <a:endParaRPr lang="en-AU" sz="800" dirty="0">
              <a:solidFill>
                <a:schemeClr val="bg1"/>
              </a:solidFill>
            </a:endParaRPr>
          </a:p>
        </p:txBody>
      </p:sp>
      <p:pic>
        <p:nvPicPr>
          <p:cNvPr id="7" name="Picture 6"/>
          <p:cNvPicPr>
            <a:picLocks noChangeAspect="1"/>
          </p:cNvPicPr>
          <p:nvPr/>
        </p:nvPicPr>
        <p:blipFill>
          <a:blip r:embed="rId7"/>
          <a:stretch>
            <a:fillRect/>
          </a:stretch>
        </p:blipFill>
        <p:spPr>
          <a:xfrm>
            <a:off x="4979211" y="312522"/>
            <a:ext cx="3992551" cy="1260050"/>
          </a:xfrm>
          <a:prstGeom prst="rect">
            <a:avLst/>
          </a:prstGeom>
        </p:spPr>
      </p:pic>
      <p:sp>
        <p:nvSpPr>
          <p:cNvPr id="9" name="Rectangle 8"/>
          <p:cNvSpPr/>
          <p:nvPr/>
        </p:nvSpPr>
        <p:spPr>
          <a:xfrm>
            <a:off x="838200" y="5520041"/>
            <a:ext cx="10698126" cy="954107"/>
          </a:xfrm>
          <a:prstGeom prst="rect">
            <a:avLst/>
          </a:prstGeom>
          <a:solidFill>
            <a:schemeClr val="accent6">
              <a:lumMod val="20000"/>
              <a:lumOff val="80000"/>
            </a:schemeClr>
          </a:solidFill>
        </p:spPr>
        <p:txBody>
          <a:bodyPr wrap="square">
            <a:spAutoFit/>
          </a:bodyPr>
          <a:lstStyle/>
          <a:p>
            <a:r>
              <a:rPr lang="en-AU" sz="2800" i="1" dirty="0" smtClean="0"/>
              <a:t>Same </a:t>
            </a:r>
            <a:r>
              <a:rPr lang="en-AU" sz="2800" i="1" dirty="0"/>
              <a:t>substrate and the same organism in the same conditions… two different groups of PHA copolymers (Yoshi and Inoue). </a:t>
            </a:r>
          </a:p>
        </p:txBody>
      </p:sp>
      <p:grpSp>
        <p:nvGrpSpPr>
          <p:cNvPr id="10" name="Group 9"/>
          <p:cNvGrpSpPr/>
          <p:nvPr/>
        </p:nvGrpSpPr>
        <p:grpSpPr>
          <a:xfrm>
            <a:off x="8158873" y="3525388"/>
            <a:ext cx="831216" cy="694690"/>
            <a:chOff x="0" y="0"/>
            <a:chExt cx="831272" cy="694707"/>
          </a:xfrm>
        </p:grpSpPr>
        <p:sp>
          <p:nvSpPr>
            <p:cNvPr id="11" name="Freeform 10"/>
            <p:cNvSpPr/>
            <p:nvPr/>
          </p:nvSpPr>
          <p:spPr>
            <a:xfrm rot="1241439">
              <a:off x="160316" y="35626"/>
              <a:ext cx="427512" cy="587581"/>
            </a:xfrm>
            <a:custGeom>
              <a:avLst/>
              <a:gdLst>
                <a:gd name="connsiteX0" fmla="*/ 338585 w 641896"/>
                <a:gd name="connsiteY0" fmla="*/ 819398 h 819398"/>
                <a:gd name="connsiteX1" fmla="*/ 291083 w 641896"/>
                <a:gd name="connsiteY1" fmla="*/ 789710 h 819398"/>
                <a:gd name="connsiteX2" fmla="*/ 273270 w 641896"/>
                <a:gd name="connsiteY2" fmla="*/ 771897 h 819398"/>
                <a:gd name="connsiteX3" fmla="*/ 243582 w 641896"/>
                <a:gd name="connsiteY3" fmla="*/ 760021 h 819398"/>
                <a:gd name="connsiteX4" fmla="*/ 213894 w 641896"/>
                <a:gd name="connsiteY4" fmla="*/ 742208 h 819398"/>
                <a:gd name="connsiteX5" fmla="*/ 136704 w 641896"/>
                <a:gd name="connsiteY5" fmla="*/ 706582 h 819398"/>
                <a:gd name="connsiteX6" fmla="*/ 112953 w 641896"/>
                <a:gd name="connsiteY6" fmla="*/ 694707 h 819398"/>
                <a:gd name="connsiteX7" fmla="*/ 89203 w 641896"/>
                <a:gd name="connsiteY7" fmla="*/ 676894 h 819398"/>
                <a:gd name="connsiteX8" fmla="*/ 53577 w 641896"/>
                <a:gd name="connsiteY8" fmla="*/ 665019 h 819398"/>
                <a:gd name="connsiteX9" fmla="*/ 35764 w 641896"/>
                <a:gd name="connsiteY9" fmla="*/ 653143 h 819398"/>
                <a:gd name="connsiteX10" fmla="*/ 17951 w 641896"/>
                <a:gd name="connsiteY10" fmla="*/ 647206 h 819398"/>
                <a:gd name="connsiteX11" fmla="*/ 6076 w 641896"/>
                <a:gd name="connsiteY11" fmla="*/ 635330 h 819398"/>
                <a:gd name="connsiteX12" fmla="*/ 138 w 641896"/>
                <a:gd name="connsiteY12" fmla="*/ 617517 h 819398"/>
                <a:gd name="connsiteX13" fmla="*/ 35764 w 641896"/>
                <a:gd name="connsiteY13" fmla="*/ 593767 h 819398"/>
                <a:gd name="connsiteX14" fmla="*/ 53577 w 641896"/>
                <a:gd name="connsiteY14" fmla="*/ 587829 h 819398"/>
                <a:gd name="connsiteX15" fmla="*/ 83265 w 641896"/>
                <a:gd name="connsiteY15" fmla="*/ 564078 h 819398"/>
                <a:gd name="connsiteX16" fmla="*/ 95141 w 641896"/>
                <a:gd name="connsiteY16" fmla="*/ 546265 h 819398"/>
                <a:gd name="connsiteX17" fmla="*/ 107016 w 641896"/>
                <a:gd name="connsiteY17" fmla="*/ 510639 h 819398"/>
                <a:gd name="connsiteX18" fmla="*/ 112953 w 641896"/>
                <a:gd name="connsiteY18" fmla="*/ 480951 h 819398"/>
                <a:gd name="connsiteX19" fmla="*/ 124829 w 641896"/>
                <a:gd name="connsiteY19" fmla="*/ 463138 h 819398"/>
                <a:gd name="connsiteX20" fmla="*/ 142642 w 641896"/>
                <a:gd name="connsiteY20" fmla="*/ 457200 h 819398"/>
                <a:gd name="connsiteX21" fmla="*/ 255457 w 641896"/>
                <a:gd name="connsiteY21" fmla="*/ 463138 h 819398"/>
                <a:gd name="connsiteX22" fmla="*/ 273270 w 641896"/>
                <a:gd name="connsiteY22" fmla="*/ 475013 h 819398"/>
                <a:gd name="connsiteX23" fmla="*/ 291083 w 641896"/>
                <a:gd name="connsiteY23" fmla="*/ 480951 h 819398"/>
                <a:gd name="connsiteX24" fmla="*/ 320772 w 641896"/>
                <a:gd name="connsiteY24" fmla="*/ 504702 h 819398"/>
                <a:gd name="connsiteX25" fmla="*/ 344522 w 641896"/>
                <a:gd name="connsiteY25" fmla="*/ 510639 h 819398"/>
                <a:gd name="connsiteX26" fmla="*/ 362335 w 641896"/>
                <a:gd name="connsiteY26" fmla="*/ 516577 h 819398"/>
                <a:gd name="connsiteX27" fmla="*/ 386086 w 641896"/>
                <a:gd name="connsiteY27" fmla="*/ 528452 h 819398"/>
                <a:gd name="connsiteX28" fmla="*/ 421712 w 641896"/>
                <a:gd name="connsiteY28" fmla="*/ 540328 h 819398"/>
                <a:gd name="connsiteX29" fmla="*/ 433587 w 641896"/>
                <a:gd name="connsiteY29" fmla="*/ 558141 h 819398"/>
                <a:gd name="connsiteX30" fmla="*/ 457338 w 641896"/>
                <a:gd name="connsiteY30" fmla="*/ 617517 h 819398"/>
                <a:gd name="connsiteX31" fmla="*/ 469213 w 641896"/>
                <a:gd name="connsiteY31" fmla="*/ 629393 h 819398"/>
                <a:gd name="connsiteX32" fmla="*/ 504839 w 641896"/>
                <a:gd name="connsiteY32" fmla="*/ 641268 h 819398"/>
                <a:gd name="connsiteX33" fmla="*/ 558278 w 641896"/>
                <a:gd name="connsiteY33" fmla="*/ 635330 h 819398"/>
                <a:gd name="connsiteX34" fmla="*/ 570153 w 641896"/>
                <a:gd name="connsiteY34" fmla="*/ 617517 h 819398"/>
                <a:gd name="connsiteX35" fmla="*/ 582029 w 641896"/>
                <a:gd name="connsiteY35" fmla="*/ 570016 h 819398"/>
                <a:gd name="connsiteX36" fmla="*/ 593904 w 641896"/>
                <a:gd name="connsiteY36" fmla="*/ 522515 h 819398"/>
                <a:gd name="connsiteX37" fmla="*/ 605779 w 641896"/>
                <a:gd name="connsiteY37" fmla="*/ 457200 h 819398"/>
                <a:gd name="connsiteX38" fmla="*/ 587966 w 641896"/>
                <a:gd name="connsiteY38" fmla="*/ 391886 h 819398"/>
                <a:gd name="connsiteX39" fmla="*/ 570153 w 641896"/>
                <a:gd name="connsiteY39" fmla="*/ 385949 h 819398"/>
                <a:gd name="connsiteX40" fmla="*/ 540465 w 641896"/>
                <a:gd name="connsiteY40" fmla="*/ 368136 h 819398"/>
                <a:gd name="connsiteX41" fmla="*/ 504839 w 641896"/>
                <a:gd name="connsiteY41" fmla="*/ 344385 h 819398"/>
                <a:gd name="connsiteX42" fmla="*/ 481089 w 641896"/>
                <a:gd name="connsiteY42" fmla="*/ 332510 h 819398"/>
                <a:gd name="connsiteX43" fmla="*/ 469213 w 641896"/>
                <a:gd name="connsiteY43" fmla="*/ 320634 h 819398"/>
                <a:gd name="connsiteX44" fmla="*/ 451400 w 641896"/>
                <a:gd name="connsiteY44" fmla="*/ 308759 h 819398"/>
                <a:gd name="connsiteX45" fmla="*/ 457338 w 641896"/>
                <a:gd name="connsiteY45" fmla="*/ 285008 h 819398"/>
                <a:gd name="connsiteX46" fmla="*/ 475151 w 641896"/>
                <a:gd name="connsiteY46" fmla="*/ 279071 h 819398"/>
                <a:gd name="connsiteX47" fmla="*/ 504839 w 641896"/>
                <a:gd name="connsiteY47" fmla="*/ 261258 h 819398"/>
                <a:gd name="connsiteX48" fmla="*/ 516715 w 641896"/>
                <a:gd name="connsiteY48" fmla="*/ 249382 h 819398"/>
                <a:gd name="connsiteX49" fmla="*/ 552341 w 641896"/>
                <a:gd name="connsiteY49" fmla="*/ 225632 h 819398"/>
                <a:gd name="connsiteX50" fmla="*/ 564216 w 641896"/>
                <a:gd name="connsiteY50" fmla="*/ 213756 h 819398"/>
                <a:gd name="connsiteX51" fmla="*/ 599842 w 641896"/>
                <a:gd name="connsiteY51" fmla="*/ 201881 h 819398"/>
                <a:gd name="connsiteX52" fmla="*/ 629530 w 641896"/>
                <a:gd name="connsiteY52" fmla="*/ 178130 h 819398"/>
                <a:gd name="connsiteX53" fmla="*/ 635468 w 641896"/>
                <a:gd name="connsiteY53" fmla="*/ 100941 h 819398"/>
                <a:gd name="connsiteX54" fmla="*/ 623592 w 641896"/>
                <a:gd name="connsiteY54" fmla="*/ 65315 h 819398"/>
                <a:gd name="connsiteX55" fmla="*/ 635468 w 641896"/>
                <a:gd name="connsiteY55" fmla="*/ 53439 h 819398"/>
                <a:gd name="connsiteX56" fmla="*/ 635468 w 641896"/>
                <a:gd name="connsiteY56" fmla="*/ 11876 h 819398"/>
                <a:gd name="connsiteX57" fmla="*/ 617655 w 641896"/>
                <a:gd name="connsiteY57" fmla="*/ 0 h 81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41896" h="819398">
                  <a:moveTo>
                    <a:pt x="338585" y="819398"/>
                  </a:moveTo>
                  <a:cubicBezTo>
                    <a:pt x="322751" y="809502"/>
                    <a:pt x="306184" y="800692"/>
                    <a:pt x="291083" y="789710"/>
                  </a:cubicBezTo>
                  <a:cubicBezTo>
                    <a:pt x="284292" y="784771"/>
                    <a:pt x="280391" y="776348"/>
                    <a:pt x="273270" y="771897"/>
                  </a:cubicBezTo>
                  <a:cubicBezTo>
                    <a:pt x="264232" y="766248"/>
                    <a:pt x="253115" y="764788"/>
                    <a:pt x="243582" y="760021"/>
                  </a:cubicBezTo>
                  <a:cubicBezTo>
                    <a:pt x="233260" y="754860"/>
                    <a:pt x="224055" y="747679"/>
                    <a:pt x="213894" y="742208"/>
                  </a:cubicBezTo>
                  <a:cubicBezTo>
                    <a:pt x="143997" y="704572"/>
                    <a:pt x="190572" y="730524"/>
                    <a:pt x="136704" y="706582"/>
                  </a:cubicBezTo>
                  <a:cubicBezTo>
                    <a:pt x="128616" y="702987"/>
                    <a:pt x="120459" y="699398"/>
                    <a:pt x="112953" y="694707"/>
                  </a:cubicBezTo>
                  <a:cubicBezTo>
                    <a:pt x="104561" y="689462"/>
                    <a:pt x="98054" y="681320"/>
                    <a:pt x="89203" y="676894"/>
                  </a:cubicBezTo>
                  <a:cubicBezTo>
                    <a:pt x="78007" y="671296"/>
                    <a:pt x="65452" y="668977"/>
                    <a:pt x="53577" y="665019"/>
                  </a:cubicBezTo>
                  <a:cubicBezTo>
                    <a:pt x="47639" y="661060"/>
                    <a:pt x="42147" y="656334"/>
                    <a:pt x="35764" y="653143"/>
                  </a:cubicBezTo>
                  <a:cubicBezTo>
                    <a:pt x="30166" y="650344"/>
                    <a:pt x="23318" y="650426"/>
                    <a:pt x="17951" y="647206"/>
                  </a:cubicBezTo>
                  <a:cubicBezTo>
                    <a:pt x="13151" y="644326"/>
                    <a:pt x="10034" y="639289"/>
                    <a:pt x="6076" y="635330"/>
                  </a:cubicBezTo>
                  <a:cubicBezTo>
                    <a:pt x="4097" y="629392"/>
                    <a:pt x="-891" y="623691"/>
                    <a:pt x="138" y="617517"/>
                  </a:cubicBezTo>
                  <a:cubicBezTo>
                    <a:pt x="3791" y="595598"/>
                    <a:pt x="19669" y="598365"/>
                    <a:pt x="35764" y="593767"/>
                  </a:cubicBezTo>
                  <a:cubicBezTo>
                    <a:pt x="41782" y="592048"/>
                    <a:pt x="47979" y="590628"/>
                    <a:pt x="53577" y="587829"/>
                  </a:cubicBezTo>
                  <a:cubicBezTo>
                    <a:pt x="63868" y="582684"/>
                    <a:pt x="75900" y="573285"/>
                    <a:pt x="83265" y="564078"/>
                  </a:cubicBezTo>
                  <a:cubicBezTo>
                    <a:pt x="87723" y="558505"/>
                    <a:pt x="91182" y="552203"/>
                    <a:pt x="95141" y="546265"/>
                  </a:cubicBezTo>
                  <a:cubicBezTo>
                    <a:pt x="99099" y="534390"/>
                    <a:pt x="104561" y="522914"/>
                    <a:pt x="107016" y="510639"/>
                  </a:cubicBezTo>
                  <a:cubicBezTo>
                    <a:pt x="108995" y="500743"/>
                    <a:pt x="109409" y="490400"/>
                    <a:pt x="112953" y="480951"/>
                  </a:cubicBezTo>
                  <a:cubicBezTo>
                    <a:pt x="115459" y="474269"/>
                    <a:pt x="119256" y="467596"/>
                    <a:pt x="124829" y="463138"/>
                  </a:cubicBezTo>
                  <a:cubicBezTo>
                    <a:pt x="129716" y="459228"/>
                    <a:pt x="136704" y="459179"/>
                    <a:pt x="142642" y="457200"/>
                  </a:cubicBezTo>
                  <a:cubicBezTo>
                    <a:pt x="180247" y="459179"/>
                    <a:pt x="218145" y="458050"/>
                    <a:pt x="255457" y="463138"/>
                  </a:cubicBezTo>
                  <a:cubicBezTo>
                    <a:pt x="262528" y="464102"/>
                    <a:pt x="266887" y="471822"/>
                    <a:pt x="273270" y="475013"/>
                  </a:cubicBezTo>
                  <a:cubicBezTo>
                    <a:pt x="278868" y="477812"/>
                    <a:pt x="285145" y="478972"/>
                    <a:pt x="291083" y="480951"/>
                  </a:cubicBezTo>
                  <a:cubicBezTo>
                    <a:pt x="300658" y="490526"/>
                    <a:pt x="307667" y="499085"/>
                    <a:pt x="320772" y="504702"/>
                  </a:cubicBezTo>
                  <a:cubicBezTo>
                    <a:pt x="328272" y="507917"/>
                    <a:pt x="336676" y="508397"/>
                    <a:pt x="344522" y="510639"/>
                  </a:cubicBezTo>
                  <a:cubicBezTo>
                    <a:pt x="350540" y="512358"/>
                    <a:pt x="356582" y="514112"/>
                    <a:pt x="362335" y="516577"/>
                  </a:cubicBezTo>
                  <a:cubicBezTo>
                    <a:pt x="370471" y="520064"/>
                    <a:pt x="377868" y="525165"/>
                    <a:pt x="386086" y="528452"/>
                  </a:cubicBezTo>
                  <a:cubicBezTo>
                    <a:pt x="397708" y="533101"/>
                    <a:pt x="421712" y="540328"/>
                    <a:pt x="421712" y="540328"/>
                  </a:cubicBezTo>
                  <a:cubicBezTo>
                    <a:pt x="425670" y="546266"/>
                    <a:pt x="430689" y="551620"/>
                    <a:pt x="433587" y="558141"/>
                  </a:cubicBezTo>
                  <a:cubicBezTo>
                    <a:pt x="446461" y="587108"/>
                    <a:pt x="441138" y="593217"/>
                    <a:pt x="457338" y="617517"/>
                  </a:cubicBezTo>
                  <a:cubicBezTo>
                    <a:pt x="460443" y="622175"/>
                    <a:pt x="464206" y="626889"/>
                    <a:pt x="469213" y="629393"/>
                  </a:cubicBezTo>
                  <a:cubicBezTo>
                    <a:pt x="480409" y="634991"/>
                    <a:pt x="504839" y="641268"/>
                    <a:pt x="504839" y="641268"/>
                  </a:cubicBezTo>
                  <a:cubicBezTo>
                    <a:pt x="522652" y="639289"/>
                    <a:pt x="541434" y="641455"/>
                    <a:pt x="558278" y="635330"/>
                  </a:cubicBezTo>
                  <a:cubicBezTo>
                    <a:pt x="564984" y="632891"/>
                    <a:pt x="567714" y="624223"/>
                    <a:pt x="570153" y="617517"/>
                  </a:cubicBezTo>
                  <a:cubicBezTo>
                    <a:pt x="575731" y="602179"/>
                    <a:pt x="576868" y="585500"/>
                    <a:pt x="582029" y="570016"/>
                  </a:cubicBezTo>
                  <a:cubicBezTo>
                    <a:pt x="589252" y="548344"/>
                    <a:pt x="589810" y="549125"/>
                    <a:pt x="593904" y="522515"/>
                  </a:cubicBezTo>
                  <a:cubicBezTo>
                    <a:pt x="603496" y="460167"/>
                    <a:pt x="593668" y="493539"/>
                    <a:pt x="605779" y="457200"/>
                  </a:cubicBezTo>
                  <a:cubicBezTo>
                    <a:pt x="603462" y="438663"/>
                    <a:pt x="606679" y="406855"/>
                    <a:pt x="587966" y="391886"/>
                  </a:cubicBezTo>
                  <a:cubicBezTo>
                    <a:pt x="583079" y="387976"/>
                    <a:pt x="576091" y="387928"/>
                    <a:pt x="570153" y="385949"/>
                  </a:cubicBezTo>
                  <a:cubicBezTo>
                    <a:pt x="543512" y="359305"/>
                    <a:pt x="575150" y="387405"/>
                    <a:pt x="540465" y="368136"/>
                  </a:cubicBezTo>
                  <a:cubicBezTo>
                    <a:pt x="527989" y="361205"/>
                    <a:pt x="517605" y="350768"/>
                    <a:pt x="504839" y="344385"/>
                  </a:cubicBezTo>
                  <a:cubicBezTo>
                    <a:pt x="496922" y="340427"/>
                    <a:pt x="488454" y="337420"/>
                    <a:pt x="481089" y="332510"/>
                  </a:cubicBezTo>
                  <a:cubicBezTo>
                    <a:pt x="476431" y="329405"/>
                    <a:pt x="473585" y="324131"/>
                    <a:pt x="469213" y="320634"/>
                  </a:cubicBezTo>
                  <a:cubicBezTo>
                    <a:pt x="463641" y="316176"/>
                    <a:pt x="457338" y="312717"/>
                    <a:pt x="451400" y="308759"/>
                  </a:cubicBezTo>
                  <a:cubicBezTo>
                    <a:pt x="453379" y="300842"/>
                    <a:pt x="452240" y="291380"/>
                    <a:pt x="457338" y="285008"/>
                  </a:cubicBezTo>
                  <a:cubicBezTo>
                    <a:pt x="461248" y="280121"/>
                    <a:pt x="469784" y="282291"/>
                    <a:pt x="475151" y="279071"/>
                  </a:cubicBezTo>
                  <a:cubicBezTo>
                    <a:pt x="515903" y="254620"/>
                    <a:pt x="454378" y="278076"/>
                    <a:pt x="504839" y="261258"/>
                  </a:cubicBezTo>
                  <a:cubicBezTo>
                    <a:pt x="508798" y="257299"/>
                    <a:pt x="512236" y="252741"/>
                    <a:pt x="516715" y="249382"/>
                  </a:cubicBezTo>
                  <a:cubicBezTo>
                    <a:pt x="528133" y="240819"/>
                    <a:pt x="542249" y="235724"/>
                    <a:pt x="552341" y="225632"/>
                  </a:cubicBezTo>
                  <a:cubicBezTo>
                    <a:pt x="556299" y="221673"/>
                    <a:pt x="559209" y="216260"/>
                    <a:pt x="564216" y="213756"/>
                  </a:cubicBezTo>
                  <a:cubicBezTo>
                    <a:pt x="575412" y="208158"/>
                    <a:pt x="589427" y="208824"/>
                    <a:pt x="599842" y="201881"/>
                  </a:cubicBezTo>
                  <a:cubicBezTo>
                    <a:pt x="622313" y="186901"/>
                    <a:pt x="612609" y="195052"/>
                    <a:pt x="629530" y="178130"/>
                  </a:cubicBezTo>
                  <a:cubicBezTo>
                    <a:pt x="643323" y="136750"/>
                    <a:pt x="645978" y="146486"/>
                    <a:pt x="635468" y="100941"/>
                  </a:cubicBezTo>
                  <a:cubicBezTo>
                    <a:pt x="632653" y="88744"/>
                    <a:pt x="623592" y="65315"/>
                    <a:pt x="623592" y="65315"/>
                  </a:cubicBezTo>
                  <a:cubicBezTo>
                    <a:pt x="627551" y="61356"/>
                    <a:pt x="632588" y="58240"/>
                    <a:pt x="635468" y="53439"/>
                  </a:cubicBezTo>
                  <a:cubicBezTo>
                    <a:pt x="642488" y="41739"/>
                    <a:pt x="644875" y="23635"/>
                    <a:pt x="635468" y="11876"/>
                  </a:cubicBezTo>
                  <a:cubicBezTo>
                    <a:pt x="615777" y="-12738"/>
                    <a:pt x="617655" y="17905"/>
                    <a:pt x="617655" y="0"/>
                  </a:cubicBezTo>
                </a:path>
              </a:pathLst>
            </a:custGeom>
            <a:noFill/>
            <a:ln>
              <a:solidFill>
                <a:schemeClr val="accent1">
                  <a:shade val="5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12" name="Text Box 19"/>
            <p:cNvSpPr txBox="1"/>
            <p:nvPr/>
          </p:nvSpPr>
          <p:spPr>
            <a:xfrm>
              <a:off x="0"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grpSp>
          <p:nvGrpSpPr>
            <p:cNvPr id="13" name="Group 12"/>
            <p:cNvGrpSpPr/>
            <p:nvPr/>
          </p:nvGrpSpPr>
          <p:grpSpPr>
            <a:xfrm>
              <a:off x="124690" y="0"/>
              <a:ext cx="706582" cy="694707"/>
              <a:chOff x="0" y="0"/>
              <a:chExt cx="706582" cy="694707"/>
            </a:xfrm>
          </p:grpSpPr>
          <p:sp>
            <p:nvSpPr>
              <p:cNvPr id="14" name="Text Box 13"/>
              <p:cNvSpPr txBox="1"/>
              <p:nvPr/>
            </p:nvSpPr>
            <p:spPr>
              <a:xfrm>
                <a:off x="17813" y="48095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15" name="Text Box 14"/>
              <p:cNvSpPr txBox="1"/>
              <p:nvPr/>
            </p:nvSpPr>
            <p:spPr>
              <a:xfrm>
                <a:off x="285008"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16" name="Text Box 16"/>
              <p:cNvSpPr txBox="1"/>
              <p:nvPr/>
            </p:nvSpPr>
            <p:spPr>
              <a:xfrm>
                <a:off x="409699" y="0"/>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17" name="Text Box 18"/>
              <p:cNvSpPr txBox="1"/>
              <p:nvPr/>
            </p:nvSpPr>
            <p:spPr>
              <a:xfrm>
                <a:off x="0" y="195943"/>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18" name="Text Box 20"/>
              <p:cNvSpPr txBox="1"/>
              <p:nvPr/>
            </p:nvSpPr>
            <p:spPr>
              <a:xfrm>
                <a:off x="213756" y="415637"/>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19" name="Text Box 21"/>
              <p:cNvSpPr txBox="1"/>
              <p:nvPr/>
            </p:nvSpPr>
            <p:spPr>
              <a:xfrm>
                <a:off x="344385" y="154380"/>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dirty="0">
                    <a:effectLst/>
                    <a:ea typeface="Calibri" panose="020F0502020204030204" pitchFamily="34" charset="0"/>
                    <a:cs typeface="Times New Roman" panose="02020603050405020304" pitchFamily="18" charset="0"/>
                  </a:rPr>
                  <a:t>V</a:t>
                </a:r>
                <a:endParaRPr lang="en-AU" sz="1100" dirty="0">
                  <a:effectLst/>
                  <a:ea typeface="Calibri" panose="020F0502020204030204" pitchFamily="34" charset="0"/>
                  <a:cs typeface="Times New Roman" panose="02020603050405020304" pitchFamily="18" charset="0"/>
                </a:endParaRPr>
              </a:p>
            </p:txBody>
          </p:sp>
          <p:sp>
            <p:nvSpPr>
              <p:cNvPr id="20" name="Text Box 23"/>
              <p:cNvSpPr txBox="1"/>
              <p:nvPr/>
            </p:nvSpPr>
            <p:spPr>
              <a:xfrm>
                <a:off x="106878"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grpSp>
      </p:grpSp>
      <p:grpSp>
        <p:nvGrpSpPr>
          <p:cNvPr id="21" name="Group 20"/>
          <p:cNvGrpSpPr/>
          <p:nvPr/>
        </p:nvGrpSpPr>
        <p:grpSpPr>
          <a:xfrm rot="1374615">
            <a:off x="7828381" y="4078275"/>
            <a:ext cx="831216" cy="694690"/>
            <a:chOff x="0" y="0"/>
            <a:chExt cx="831272" cy="694707"/>
          </a:xfrm>
        </p:grpSpPr>
        <p:sp>
          <p:nvSpPr>
            <p:cNvPr id="22" name="Freeform 21"/>
            <p:cNvSpPr/>
            <p:nvPr/>
          </p:nvSpPr>
          <p:spPr>
            <a:xfrm rot="1241439">
              <a:off x="160316" y="35626"/>
              <a:ext cx="427512" cy="587581"/>
            </a:xfrm>
            <a:custGeom>
              <a:avLst/>
              <a:gdLst>
                <a:gd name="connsiteX0" fmla="*/ 338585 w 641896"/>
                <a:gd name="connsiteY0" fmla="*/ 819398 h 819398"/>
                <a:gd name="connsiteX1" fmla="*/ 291083 w 641896"/>
                <a:gd name="connsiteY1" fmla="*/ 789710 h 819398"/>
                <a:gd name="connsiteX2" fmla="*/ 273270 w 641896"/>
                <a:gd name="connsiteY2" fmla="*/ 771897 h 819398"/>
                <a:gd name="connsiteX3" fmla="*/ 243582 w 641896"/>
                <a:gd name="connsiteY3" fmla="*/ 760021 h 819398"/>
                <a:gd name="connsiteX4" fmla="*/ 213894 w 641896"/>
                <a:gd name="connsiteY4" fmla="*/ 742208 h 819398"/>
                <a:gd name="connsiteX5" fmla="*/ 136704 w 641896"/>
                <a:gd name="connsiteY5" fmla="*/ 706582 h 819398"/>
                <a:gd name="connsiteX6" fmla="*/ 112953 w 641896"/>
                <a:gd name="connsiteY6" fmla="*/ 694707 h 819398"/>
                <a:gd name="connsiteX7" fmla="*/ 89203 w 641896"/>
                <a:gd name="connsiteY7" fmla="*/ 676894 h 819398"/>
                <a:gd name="connsiteX8" fmla="*/ 53577 w 641896"/>
                <a:gd name="connsiteY8" fmla="*/ 665019 h 819398"/>
                <a:gd name="connsiteX9" fmla="*/ 35764 w 641896"/>
                <a:gd name="connsiteY9" fmla="*/ 653143 h 819398"/>
                <a:gd name="connsiteX10" fmla="*/ 17951 w 641896"/>
                <a:gd name="connsiteY10" fmla="*/ 647206 h 819398"/>
                <a:gd name="connsiteX11" fmla="*/ 6076 w 641896"/>
                <a:gd name="connsiteY11" fmla="*/ 635330 h 819398"/>
                <a:gd name="connsiteX12" fmla="*/ 138 w 641896"/>
                <a:gd name="connsiteY12" fmla="*/ 617517 h 819398"/>
                <a:gd name="connsiteX13" fmla="*/ 35764 w 641896"/>
                <a:gd name="connsiteY13" fmla="*/ 593767 h 819398"/>
                <a:gd name="connsiteX14" fmla="*/ 53577 w 641896"/>
                <a:gd name="connsiteY14" fmla="*/ 587829 h 819398"/>
                <a:gd name="connsiteX15" fmla="*/ 83265 w 641896"/>
                <a:gd name="connsiteY15" fmla="*/ 564078 h 819398"/>
                <a:gd name="connsiteX16" fmla="*/ 95141 w 641896"/>
                <a:gd name="connsiteY16" fmla="*/ 546265 h 819398"/>
                <a:gd name="connsiteX17" fmla="*/ 107016 w 641896"/>
                <a:gd name="connsiteY17" fmla="*/ 510639 h 819398"/>
                <a:gd name="connsiteX18" fmla="*/ 112953 w 641896"/>
                <a:gd name="connsiteY18" fmla="*/ 480951 h 819398"/>
                <a:gd name="connsiteX19" fmla="*/ 124829 w 641896"/>
                <a:gd name="connsiteY19" fmla="*/ 463138 h 819398"/>
                <a:gd name="connsiteX20" fmla="*/ 142642 w 641896"/>
                <a:gd name="connsiteY20" fmla="*/ 457200 h 819398"/>
                <a:gd name="connsiteX21" fmla="*/ 255457 w 641896"/>
                <a:gd name="connsiteY21" fmla="*/ 463138 h 819398"/>
                <a:gd name="connsiteX22" fmla="*/ 273270 w 641896"/>
                <a:gd name="connsiteY22" fmla="*/ 475013 h 819398"/>
                <a:gd name="connsiteX23" fmla="*/ 291083 w 641896"/>
                <a:gd name="connsiteY23" fmla="*/ 480951 h 819398"/>
                <a:gd name="connsiteX24" fmla="*/ 320772 w 641896"/>
                <a:gd name="connsiteY24" fmla="*/ 504702 h 819398"/>
                <a:gd name="connsiteX25" fmla="*/ 344522 w 641896"/>
                <a:gd name="connsiteY25" fmla="*/ 510639 h 819398"/>
                <a:gd name="connsiteX26" fmla="*/ 362335 w 641896"/>
                <a:gd name="connsiteY26" fmla="*/ 516577 h 819398"/>
                <a:gd name="connsiteX27" fmla="*/ 386086 w 641896"/>
                <a:gd name="connsiteY27" fmla="*/ 528452 h 819398"/>
                <a:gd name="connsiteX28" fmla="*/ 421712 w 641896"/>
                <a:gd name="connsiteY28" fmla="*/ 540328 h 819398"/>
                <a:gd name="connsiteX29" fmla="*/ 433587 w 641896"/>
                <a:gd name="connsiteY29" fmla="*/ 558141 h 819398"/>
                <a:gd name="connsiteX30" fmla="*/ 457338 w 641896"/>
                <a:gd name="connsiteY30" fmla="*/ 617517 h 819398"/>
                <a:gd name="connsiteX31" fmla="*/ 469213 w 641896"/>
                <a:gd name="connsiteY31" fmla="*/ 629393 h 819398"/>
                <a:gd name="connsiteX32" fmla="*/ 504839 w 641896"/>
                <a:gd name="connsiteY32" fmla="*/ 641268 h 819398"/>
                <a:gd name="connsiteX33" fmla="*/ 558278 w 641896"/>
                <a:gd name="connsiteY33" fmla="*/ 635330 h 819398"/>
                <a:gd name="connsiteX34" fmla="*/ 570153 w 641896"/>
                <a:gd name="connsiteY34" fmla="*/ 617517 h 819398"/>
                <a:gd name="connsiteX35" fmla="*/ 582029 w 641896"/>
                <a:gd name="connsiteY35" fmla="*/ 570016 h 819398"/>
                <a:gd name="connsiteX36" fmla="*/ 593904 w 641896"/>
                <a:gd name="connsiteY36" fmla="*/ 522515 h 819398"/>
                <a:gd name="connsiteX37" fmla="*/ 605779 w 641896"/>
                <a:gd name="connsiteY37" fmla="*/ 457200 h 819398"/>
                <a:gd name="connsiteX38" fmla="*/ 587966 w 641896"/>
                <a:gd name="connsiteY38" fmla="*/ 391886 h 819398"/>
                <a:gd name="connsiteX39" fmla="*/ 570153 w 641896"/>
                <a:gd name="connsiteY39" fmla="*/ 385949 h 819398"/>
                <a:gd name="connsiteX40" fmla="*/ 540465 w 641896"/>
                <a:gd name="connsiteY40" fmla="*/ 368136 h 819398"/>
                <a:gd name="connsiteX41" fmla="*/ 504839 w 641896"/>
                <a:gd name="connsiteY41" fmla="*/ 344385 h 819398"/>
                <a:gd name="connsiteX42" fmla="*/ 481089 w 641896"/>
                <a:gd name="connsiteY42" fmla="*/ 332510 h 819398"/>
                <a:gd name="connsiteX43" fmla="*/ 469213 w 641896"/>
                <a:gd name="connsiteY43" fmla="*/ 320634 h 819398"/>
                <a:gd name="connsiteX44" fmla="*/ 451400 w 641896"/>
                <a:gd name="connsiteY44" fmla="*/ 308759 h 819398"/>
                <a:gd name="connsiteX45" fmla="*/ 457338 w 641896"/>
                <a:gd name="connsiteY45" fmla="*/ 285008 h 819398"/>
                <a:gd name="connsiteX46" fmla="*/ 475151 w 641896"/>
                <a:gd name="connsiteY46" fmla="*/ 279071 h 819398"/>
                <a:gd name="connsiteX47" fmla="*/ 504839 w 641896"/>
                <a:gd name="connsiteY47" fmla="*/ 261258 h 819398"/>
                <a:gd name="connsiteX48" fmla="*/ 516715 w 641896"/>
                <a:gd name="connsiteY48" fmla="*/ 249382 h 819398"/>
                <a:gd name="connsiteX49" fmla="*/ 552341 w 641896"/>
                <a:gd name="connsiteY49" fmla="*/ 225632 h 819398"/>
                <a:gd name="connsiteX50" fmla="*/ 564216 w 641896"/>
                <a:gd name="connsiteY50" fmla="*/ 213756 h 819398"/>
                <a:gd name="connsiteX51" fmla="*/ 599842 w 641896"/>
                <a:gd name="connsiteY51" fmla="*/ 201881 h 819398"/>
                <a:gd name="connsiteX52" fmla="*/ 629530 w 641896"/>
                <a:gd name="connsiteY52" fmla="*/ 178130 h 819398"/>
                <a:gd name="connsiteX53" fmla="*/ 635468 w 641896"/>
                <a:gd name="connsiteY53" fmla="*/ 100941 h 819398"/>
                <a:gd name="connsiteX54" fmla="*/ 623592 w 641896"/>
                <a:gd name="connsiteY54" fmla="*/ 65315 h 819398"/>
                <a:gd name="connsiteX55" fmla="*/ 635468 w 641896"/>
                <a:gd name="connsiteY55" fmla="*/ 53439 h 819398"/>
                <a:gd name="connsiteX56" fmla="*/ 635468 w 641896"/>
                <a:gd name="connsiteY56" fmla="*/ 11876 h 819398"/>
                <a:gd name="connsiteX57" fmla="*/ 617655 w 641896"/>
                <a:gd name="connsiteY57" fmla="*/ 0 h 81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41896" h="819398">
                  <a:moveTo>
                    <a:pt x="338585" y="819398"/>
                  </a:moveTo>
                  <a:cubicBezTo>
                    <a:pt x="322751" y="809502"/>
                    <a:pt x="306184" y="800692"/>
                    <a:pt x="291083" y="789710"/>
                  </a:cubicBezTo>
                  <a:cubicBezTo>
                    <a:pt x="284292" y="784771"/>
                    <a:pt x="280391" y="776348"/>
                    <a:pt x="273270" y="771897"/>
                  </a:cubicBezTo>
                  <a:cubicBezTo>
                    <a:pt x="264232" y="766248"/>
                    <a:pt x="253115" y="764788"/>
                    <a:pt x="243582" y="760021"/>
                  </a:cubicBezTo>
                  <a:cubicBezTo>
                    <a:pt x="233260" y="754860"/>
                    <a:pt x="224055" y="747679"/>
                    <a:pt x="213894" y="742208"/>
                  </a:cubicBezTo>
                  <a:cubicBezTo>
                    <a:pt x="143997" y="704572"/>
                    <a:pt x="190572" y="730524"/>
                    <a:pt x="136704" y="706582"/>
                  </a:cubicBezTo>
                  <a:cubicBezTo>
                    <a:pt x="128616" y="702987"/>
                    <a:pt x="120459" y="699398"/>
                    <a:pt x="112953" y="694707"/>
                  </a:cubicBezTo>
                  <a:cubicBezTo>
                    <a:pt x="104561" y="689462"/>
                    <a:pt x="98054" y="681320"/>
                    <a:pt x="89203" y="676894"/>
                  </a:cubicBezTo>
                  <a:cubicBezTo>
                    <a:pt x="78007" y="671296"/>
                    <a:pt x="65452" y="668977"/>
                    <a:pt x="53577" y="665019"/>
                  </a:cubicBezTo>
                  <a:cubicBezTo>
                    <a:pt x="47639" y="661060"/>
                    <a:pt x="42147" y="656334"/>
                    <a:pt x="35764" y="653143"/>
                  </a:cubicBezTo>
                  <a:cubicBezTo>
                    <a:pt x="30166" y="650344"/>
                    <a:pt x="23318" y="650426"/>
                    <a:pt x="17951" y="647206"/>
                  </a:cubicBezTo>
                  <a:cubicBezTo>
                    <a:pt x="13151" y="644326"/>
                    <a:pt x="10034" y="639289"/>
                    <a:pt x="6076" y="635330"/>
                  </a:cubicBezTo>
                  <a:cubicBezTo>
                    <a:pt x="4097" y="629392"/>
                    <a:pt x="-891" y="623691"/>
                    <a:pt x="138" y="617517"/>
                  </a:cubicBezTo>
                  <a:cubicBezTo>
                    <a:pt x="3791" y="595598"/>
                    <a:pt x="19669" y="598365"/>
                    <a:pt x="35764" y="593767"/>
                  </a:cubicBezTo>
                  <a:cubicBezTo>
                    <a:pt x="41782" y="592048"/>
                    <a:pt x="47979" y="590628"/>
                    <a:pt x="53577" y="587829"/>
                  </a:cubicBezTo>
                  <a:cubicBezTo>
                    <a:pt x="63868" y="582684"/>
                    <a:pt x="75900" y="573285"/>
                    <a:pt x="83265" y="564078"/>
                  </a:cubicBezTo>
                  <a:cubicBezTo>
                    <a:pt x="87723" y="558505"/>
                    <a:pt x="91182" y="552203"/>
                    <a:pt x="95141" y="546265"/>
                  </a:cubicBezTo>
                  <a:cubicBezTo>
                    <a:pt x="99099" y="534390"/>
                    <a:pt x="104561" y="522914"/>
                    <a:pt x="107016" y="510639"/>
                  </a:cubicBezTo>
                  <a:cubicBezTo>
                    <a:pt x="108995" y="500743"/>
                    <a:pt x="109409" y="490400"/>
                    <a:pt x="112953" y="480951"/>
                  </a:cubicBezTo>
                  <a:cubicBezTo>
                    <a:pt x="115459" y="474269"/>
                    <a:pt x="119256" y="467596"/>
                    <a:pt x="124829" y="463138"/>
                  </a:cubicBezTo>
                  <a:cubicBezTo>
                    <a:pt x="129716" y="459228"/>
                    <a:pt x="136704" y="459179"/>
                    <a:pt x="142642" y="457200"/>
                  </a:cubicBezTo>
                  <a:cubicBezTo>
                    <a:pt x="180247" y="459179"/>
                    <a:pt x="218145" y="458050"/>
                    <a:pt x="255457" y="463138"/>
                  </a:cubicBezTo>
                  <a:cubicBezTo>
                    <a:pt x="262528" y="464102"/>
                    <a:pt x="266887" y="471822"/>
                    <a:pt x="273270" y="475013"/>
                  </a:cubicBezTo>
                  <a:cubicBezTo>
                    <a:pt x="278868" y="477812"/>
                    <a:pt x="285145" y="478972"/>
                    <a:pt x="291083" y="480951"/>
                  </a:cubicBezTo>
                  <a:cubicBezTo>
                    <a:pt x="300658" y="490526"/>
                    <a:pt x="307667" y="499085"/>
                    <a:pt x="320772" y="504702"/>
                  </a:cubicBezTo>
                  <a:cubicBezTo>
                    <a:pt x="328272" y="507917"/>
                    <a:pt x="336676" y="508397"/>
                    <a:pt x="344522" y="510639"/>
                  </a:cubicBezTo>
                  <a:cubicBezTo>
                    <a:pt x="350540" y="512358"/>
                    <a:pt x="356582" y="514112"/>
                    <a:pt x="362335" y="516577"/>
                  </a:cubicBezTo>
                  <a:cubicBezTo>
                    <a:pt x="370471" y="520064"/>
                    <a:pt x="377868" y="525165"/>
                    <a:pt x="386086" y="528452"/>
                  </a:cubicBezTo>
                  <a:cubicBezTo>
                    <a:pt x="397708" y="533101"/>
                    <a:pt x="421712" y="540328"/>
                    <a:pt x="421712" y="540328"/>
                  </a:cubicBezTo>
                  <a:cubicBezTo>
                    <a:pt x="425670" y="546266"/>
                    <a:pt x="430689" y="551620"/>
                    <a:pt x="433587" y="558141"/>
                  </a:cubicBezTo>
                  <a:cubicBezTo>
                    <a:pt x="446461" y="587108"/>
                    <a:pt x="441138" y="593217"/>
                    <a:pt x="457338" y="617517"/>
                  </a:cubicBezTo>
                  <a:cubicBezTo>
                    <a:pt x="460443" y="622175"/>
                    <a:pt x="464206" y="626889"/>
                    <a:pt x="469213" y="629393"/>
                  </a:cubicBezTo>
                  <a:cubicBezTo>
                    <a:pt x="480409" y="634991"/>
                    <a:pt x="504839" y="641268"/>
                    <a:pt x="504839" y="641268"/>
                  </a:cubicBezTo>
                  <a:cubicBezTo>
                    <a:pt x="522652" y="639289"/>
                    <a:pt x="541434" y="641455"/>
                    <a:pt x="558278" y="635330"/>
                  </a:cubicBezTo>
                  <a:cubicBezTo>
                    <a:pt x="564984" y="632891"/>
                    <a:pt x="567714" y="624223"/>
                    <a:pt x="570153" y="617517"/>
                  </a:cubicBezTo>
                  <a:cubicBezTo>
                    <a:pt x="575731" y="602179"/>
                    <a:pt x="576868" y="585500"/>
                    <a:pt x="582029" y="570016"/>
                  </a:cubicBezTo>
                  <a:cubicBezTo>
                    <a:pt x="589252" y="548344"/>
                    <a:pt x="589810" y="549125"/>
                    <a:pt x="593904" y="522515"/>
                  </a:cubicBezTo>
                  <a:cubicBezTo>
                    <a:pt x="603496" y="460167"/>
                    <a:pt x="593668" y="493539"/>
                    <a:pt x="605779" y="457200"/>
                  </a:cubicBezTo>
                  <a:cubicBezTo>
                    <a:pt x="603462" y="438663"/>
                    <a:pt x="606679" y="406855"/>
                    <a:pt x="587966" y="391886"/>
                  </a:cubicBezTo>
                  <a:cubicBezTo>
                    <a:pt x="583079" y="387976"/>
                    <a:pt x="576091" y="387928"/>
                    <a:pt x="570153" y="385949"/>
                  </a:cubicBezTo>
                  <a:cubicBezTo>
                    <a:pt x="543512" y="359305"/>
                    <a:pt x="575150" y="387405"/>
                    <a:pt x="540465" y="368136"/>
                  </a:cubicBezTo>
                  <a:cubicBezTo>
                    <a:pt x="527989" y="361205"/>
                    <a:pt x="517605" y="350768"/>
                    <a:pt x="504839" y="344385"/>
                  </a:cubicBezTo>
                  <a:cubicBezTo>
                    <a:pt x="496922" y="340427"/>
                    <a:pt x="488454" y="337420"/>
                    <a:pt x="481089" y="332510"/>
                  </a:cubicBezTo>
                  <a:cubicBezTo>
                    <a:pt x="476431" y="329405"/>
                    <a:pt x="473585" y="324131"/>
                    <a:pt x="469213" y="320634"/>
                  </a:cubicBezTo>
                  <a:cubicBezTo>
                    <a:pt x="463641" y="316176"/>
                    <a:pt x="457338" y="312717"/>
                    <a:pt x="451400" y="308759"/>
                  </a:cubicBezTo>
                  <a:cubicBezTo>
                    <a:pt x="453379" y="300842"/>
                    <a:pt x="452240" y="291380"/>
                    <a:pt x="457338" y="285008"/>
                  </a:cubicBezTo>
                  <a:cubicBezTo>
                    <a:pt x="461248" y="280121"/>
                    <a:pt x="469784" y="282291"/>
                    <a:pt x="475151" y="279071"/>
                  </a:cubicBezTo>
                  <a:cubicBezTo>
                    <a:pt x="515903" y="254620"/>
                    <a:pt x="454378" y="278076"/>
                    <a:pt x="504839" y="261258"/>
                  </a:cubicBezTo>
                  <a:cubicBezTo>
                    <a:pt x="508798" y="257299"/>
                    <a:pt x="512236" y="252741"/>
                    <a:pt x="516715" y="249382"/>
                  </a:cubicBezTo>
                  <a:cubicBezTo>
                    <a:pt x="528133" y="240819"/>
                    <a:pt x="542249" y="235724"/>
                    <a:pt x="552341" y="225632"/>
                  </a:cubicBezTo>
                  <a:cubicBezTo>
                    <a:pt x="556299" y="221673"/>
                    <a:pt x="559209" y="216260"/>
                    <a:pt x="564216" y="213756"/>
                  </a:cubicBezTo>
                  <a:cubicBezTo>
                    <a:pt x="575412" y="208158"/>
                    <a:pt x="589427" y="208824"/>
                    <a:pt x="599842" y="201881"/>
                  </a:cubicBezTo>
                  <a:cubicBezTo>
                    <a:pt x="622313" y="186901"/>
                    <a:pt x="612609" y="195052"/>
                    <a:pt x="629530" y="178130"/>
                  </a:cubicBezTo>
                  <a:cubicBezTo>
                    <a:pt x="643323" y="136750"/>
                    <a:pt x="645978" y="146486"/>
                    <a:pt x="635468" y="100941"/>
                  </a:cubicBezTo>
                  <a:cubicBezTo>
                    <a:pt x="632653" y="88744"/>
                    <a:pt x="623592" y="65315"/>
                    <a:pt x="623592" y="65315"/>
                  </a:cubicBezTo>
                  <a:cubicBezTo>
                    <a:pt x="627551" y="61356"/>
                    <a:pt x="632588" y="58240"/>
                    <a:pt x="635468" y="53439"/>
                  </a:cubicBezTo>
                  <a:cubicBezTo>
                    <a:pt x="642488" y="41739"/>
                    <a:pt x="644875" y="23635"/>
                    <a:pt x="635468" y="11876"/>
                  </a:cubicBezTo>
                  <a:cubicBezTo>
                    <a:pt x="615777" y="-12738"/>
                    <a:pt x="617655" y="17905"/>
                    <a:pt x="617655" y="0"/>
                  </a:cubicBezTo>
                </a:path>
              </a:pathLst>
            </a:custGeom>
            <a:noFill/>
            <a:ln>
              <a:solidFill>
                <a:schemeClr val="accent1">
                  <a:shade val="5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23" name="Text Box 19"/>
            <p:cNvSpPr txBox="1"/>
            <p:nvPr/>
          </p:nvSpPr>
          <p:spPr>
            <a:xfrm>
              <a:off x="0"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grpSp>
          <p:nvGrpSpPr>
            <p:cNvPr id="24" name="Group 23"/>
            <p:cNvGrpSpPr/>
            <p:nvPr/>
          </p:nvGrpSpPr>
          <p:grpSpPr>
            <a:xfrm>
              <a:off x="124690" y="0"/>
              <a:ext cx="706582" cy="694707"/>
              <a:chOff x="0" y="0"/>
              <a:chExt cx="706582" cy="694707"/>
            </a:xfrm>
          </p:grpSpPr>
          <p:sp>
            <p:nvSpPr>
              <p:cNvPr id="25" name="Text Box 13"/>
              <p:cNvSpPr txBox="1"/>
              <p:nvPr/>
            </p:nvSpPr>
            <p:spPr>
              <a:xfrm>
                <a:off x="17813" y="48095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26" name="Text Box 14"/>
              <p:cNvSpPr txBox="1"/>
              <p:nvPr/>
            </p:nvSpPr>
            <p:spPr>
              <a:xfrm>
                <a:off x="285008"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27" name="Text Box 16"/>
              <p:cNvSpPr txBox="1"/>
              <p:nvPr/>
            </p:nvSpPr>
            <p:spPr>
              <a:xfrm>
                <a:off x="409699" y="0"/>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28" name="Text Box 18"/>
              <p:cNvSpPr txBox="1"/>
              <p:nvPr/>
            </p:nvSpPr>
            <p:spPr>
              <a:xfrm>
                <a:off x="0" y="195943"/>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29" name="Text Box 20"/>
              <p:cNvSpPr txBox="1"/>
              <p:nvPr/>
            </p:nvSpPr>
            <p:spPr>
              <a:xfrm>
                <a:off x="213756" y="415637"/>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30" name="Text Box 21"/>
              <p:cNvSpPr txBox="1"/>
              <p:nvPr/>
            </p:nvSpPr>
            <p:spPr>
              <a:xfrm>
                <a:off x="344385" y="154380"/>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31" name="Text Box 23"/>
              <p:cNvSpPr txBox="1"/>
              <p:nvPr/>
            </p:nvSpPr>
            <p:spPr>
              <a:xfrm>
                <a:off x="106878"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grpSp>
      </p:grpSp>
      <p:grpSp>
        <p:nvGrpSpPr>
          <p:cNvPr id="32" name="Group 31"/>
          <p:cNvGrpSpPr/>
          <p:nvPr/>
        </p:nvGrpSpPr>
        <p:grpSpPr>
          <a:xfrm rot="20573700">
            <a:off x="7633267" y="3452856"/>
            <a:ext cx="831216" cy="694690"/>
            <a:chOff x="0" y="0"/>
            <a:chExt cx="831272" cy="694707"/>
          </a:xfrm>
        </p:grpSpPr>
        <p:sp>
          <p:nvSpPr>
            <p:cNvPr id="33" name="Freeform 32"/>
            <p:cNvSpPr/>
            <p:nvPr/>
          </p:nvSpPr>
          <p:spPr>
            <a:xfrm rot="1241439">
              <a:off x="160316" y="35626"/>
              <a:ext cx="427512" cy="587581"/>
            </a:xfrm>
            <a:custGeom>
              <a:avLst/>
              <a:gdLst>
                <a:gd name="connsiteX0" fmla="*/ 338585 w 641896"/>
                <a:gd name="connsiteY0" fmla="*/ 819398 h 819398"/>
                <a:gd name="connsiteX1" fmla="*/ 291083 w 641896"/>
                <a:gd name="connsiteY1" fmla="*/ 789710 h 819398"/>
                <a:gd name="connsiteX2" fmla="*/ 273270 w 641896"/>
                <a:gd name="connsiteY2" fmla="*/ 771897 h 819398"/>
                <a:gd name="connsiteX3" fmla="*/ 243582 w 641896"/>
                <a:gd name="connsiteY3" fmla="*/ 760021 h 819398"/>
                <a:gd name="connsiteX4" fmla="*/ 213894 w 641896"/>
                <a:gd name="connsiteY4" fmla="*/ 742208 h 819398"/>
                <a:gd name="connsiteX5" fmla="*/ 136704 w 641896"/>
                <a:gd name="connsiteY5" fmla="*/ 706582 h 819398"/>
                <a:gd name="connsiteX6" fmla="*/ 112953 w 641896"/>
                <a:gd name="connsiteY6" fmla="*/ 694707 h 819398"/>
                <a:gd name="connsiteX7" fmla="*/ 89203 w 641896"/>
                <a:gd name="connsiteY7" fmla="*/ 676894 h 819398"/>
                <a:gd name="connsiteX8" fmla="*/ 53577 w 641896"/>
                <a:gd name="connsiteY8" fmla="*/ 665019 h 819398"/>
                <a:gd name="connsiteX9" fmla="*/ 35764 w 641896"/>
                <a:gd name="connsiteY9" fmla="*/ 653143 h 819398"/>
                <a:gd name="connsiteX10" fmla="*/ 17951 w 641896"/>
                <a:gd name="connsiteY10" fmla="*/ 647206 h 819398"/>
                <a:gd name="connsiteX11" fmla="*/ 6076 w 641896"/>
                <a:gd name="connsiteY11" fmla="*/ 635330 h 819398"/>
                <a:gd name="connsiteX12" fmla="*/ 138 w 641896"/>
                <a:gd name="connsiteY12" fmla="*/ 617517 h 819398"/>
                <a:gd name="connsiteX13" fmla="*/ 35764 w 641896"/>
                <a:gd name="connsiteY13" fmla="*/ 593767 h 819398"/>
                <a:gd name="connsiteX14" fmla="*/ 53577 w 641896"/>
                <a:gd name="connsiteY14" fmla="*/ 587829 h 819398"/>
                <a:gd name="connsiteX15" fmla="*/ 83265 w 641896"/>
                <a:gd name="connsiteY15" fmla="*/ 564078 h 819398"/>
                <a:gd name="connsiteX16" fmla="*/ 95141 w 641896"/>
                <a:gd name="connsiteY16" fmla="*/ 546265 h 819398"/>
                <a:gd name="connsiteX17" fmla="*/ 107016 w 641896"/>
                <a:gd name="connsiteY17" fmla="*/ 510639 h 819398"/>
                <a:gd name="connsiteX18" fmla="*/ 112953 w 641896"/>
                <a:gd name="connsiteY18" fmla="*/ 480951 h 819398"/>
                <a:gd name="connsiteX19" fmla="*/ 124829 w 641896"/>
                <a:gd name="connsiteY19" fmla="*/ 463138 h 819398"/>
                <a:gd name="connsiteX20" fmla="*/ 142642 w 641896"/>
                <a:gd name="connsiteY20" fmla="*/ 457200 h 819398"/>
                <a:gd name="connsiteX21" fmla="*/ 255457 w 641896"/>
                <a:gd name="connsiteY21" fmla="*/ 463138 h 819398"/>
                <a:gd name="connsiteX22" fmla="*/ 273270 w 641896"/>
                <a:gd name="connsiteY22" fmla="*/ 475013 h 819398"/>
                <a:gd name="connsiteX23" fmla="*/ 291083 w 641896"/>
                <a:gd name="connsiteY23" fmla="*/ 480951 h 819398"/>
                <a:gd name="connsiteX24" fmla="*/ 320772 w 641896"/>
                <a:gd name="connsiteY24" fmla="*/ 504702 h 819398"/>
                <a:gd name="connsiteX25" fmla="*/ 344522 w 641896"/>
                <a:gd name="connsiteY25" fmla="*/ 510639 h 819398"/>
                <a:gd name="connsiteX26" fmla="*/ 362335 w 641896"/>
                <a:gd name="connsiteY26" fmla="*/ 516577 h 819398"/>
                <a:gd name="connsiteX27" fmla="*/ 386086 w 641896"/>
                <a:gd name="connsiteY27" fmla="*/ 528452 h 819398"/>
                <a:gd name="connsiteX28" fmla="*/ 421712 w 641896"/>
                <a:gd name="connsiteY28" fmla="*/ 540328 h 819398"/>
                <a:gd name="connsiteX29" fmla="*/ 433587 w 641896"/>
                <a:gd name="connsiteY29" fmla="*/ 558141 h 819398"/>
                <a:gd name="connsiteX30" fmla="*/ 457338 w 641896"/>
                <a:gd name="connsiteY30" fmla="*/ 617517 h 819398"/>
                <a:gd name="connsiteX31" fmla="*/ 469213 w 641896"/>
                <a:gd name="connsiteY31" fmla="*/ 629393 h 819398"/>
                <a:gd name="connsiteX32" fmla="*/ 504839 w 641896"/>
                <a:gd name="connsiteY32" fmla="*/ 641268 h 819398"/>
                <a:gd name="connsiteX33" fmla="*/ 558278 w 641896"/>
                <a:gd name="connsiteY33" fmla="*/ 635330 h 819398"/>
                <a:gd name="connsiteX34" fmla="*/ 570153 w 641896"/>
                <a:gd name="connsiteY34" fmla="*/ 617517 h 819398"/>
                <a:gd name="connsiteX35" fmla="*/ 582029 w 641896"/>
                <a:gd name="connsiteY35" fmla="*/ 570016 h 819398"/>
                <a:gd name="connsiteX36" fmla="*/ 593904 w 641896"/>
                <a:gd name="connsiteY36" fmla="*/ 522515 h 819398"/>
                <a:gd name="connsiteX37" fmla="*/ 605779 w 641896"/>
                <a:gd name="connsiteY37" fmla="*/ 457200 h 819398"/>
                <a:gd name="connsiteX38" fmla="*/ 587966 w 641896"/>
                <a:gd name="connsiteY38" fmla="*/ 391886 h 819398"/>
                <a:gd name="connsiteX39" fmla="*/ 570153 w 641896"/>
                <a:gd name="connsiteY39" fmla="*/ 385949 h 819398"/>
                <a:gd name="connsiteX40" fmla="*/ 540465 w 641896"/>
                <a:gd name="connsiteY40" fmla="*/ 368136 h 819398"/>
                <a:gd name="connsiteX41" fmla="*/ 504839 w 641896"/>
                <a:gd name="connsiteY41" fmla="*/ 344385 h 819398"/>
                <a:gd name="connsiteX42" fmla="*/ 481089 w 641896"/>
                <a:gd name="connsiteY42" fmla="*/ 332510 h 819398"/>
                <a:gd name="connsiteX43" fmla="*/ 469213 w 641896"/>
                <a:gd name="connsiteY43" fmla="*/ 320634 h 819398"/>
                <a:gd name="connsiteX44" fmla="*/ 451400 w 641896"/>
                <a:gd name="connsiteY44" fmla="*/ 308759 h 819398"/>
                <a:gd name="connsiteX45" fmla="*/ 457338 w 641896"/>
                <a:gd name="connsiteY45" fmla="*/ 285008 h 819398"/>
                <a:gd name="connsiteX46" fmla="*/ 475151 w 641896"/>
                <a:gd name="connsiteY46" fmla="*/ 279071 h 819398"/>
                <a:gd name="connsiteX47" fmla="*/ 504839 w 641896"/>
                <a:gd name="connsiteY47" fmla="*/ 261258 h 819398"/>
                <a:gd name="connsiteX48" fmla="*/ 516715 w 641896"/>
                <a:gd name="connsiteY48" fmla="*/ 249382 h 819398"/>
                <a:gd name="connsiteX49" fmla="*/ 552341 w 641896"/>
                <a:gd name="connsiteY49" fmla="*/ 225632 h 819398"/>
                <a:gd name="connsiteX50" fmla="*/ 564216 w 641896"/>
                <a:gd name="connsiteY50" fmla="*/ 213756 h 819398"/>
                <a:gd name="connsiteX51" fmla="*/ 599842 w 641896"/>
                <a:gd name="connsiteY51" fmla="*/ 201881 h 819398"/>
                <a:gd name="connsiteX52" fmla="*/ 629530 w 641896"/>
                <a:gd name="connsiteY52" fmla="*/ 178130 h 819398"/>
                <a:gd name="connsiteX53" fmla="*/ 635468 w 641896"/>
                <a:gd name="connsiteY53" fmla="*/ 100941 h 819398"/>
                <a:gd name="connsiteX54" fmla="*/ 623592 w 641896"/>
                <a:gd name="connsiteY54" fmla="*/ 65315 h 819398"/>
                <a:gd name="connsiteX55" fmla="*/ 635468 w 641896"/>
                <a:gd name="connsiteY55" fmla="*/ 53439 h 819398"/>
                <a:gd name="connsiteX56" fmla="*/ 635468 w 641896"/>
                <a:gd name="connsiteY56" fmla="*/ 11876 h 819398"/>
                <a:gd name="connsiteX57" fmla="*/ 617655 w 641896"/>
                <a:gd name="connsiteY57" fmla="*/ 0 h 81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41896" h="819398">
                  <a:moveTo>
                    <a:pt x="338585" y="819398"/>
                  </a:moveTo>
                  <a:cubicBezTo>
                    <a:pt x="322751" y="809502"/>
                    <a:pt x="306184" y="800692"/>
                    <a:pt x="291083" y="789710"/>
                  </a:cubicBezTo>
                  <a:cubicBezTo>
                    <a:pt x="284292" y="784771"/>
                    <a:pt x="280391" y="776348"/>
                    <a:pt x="273270" y="771897"/>
                  </a:cubicBezTo>
                  <a:cubicBezTo>
                    <a:pt x="264232" y="766248"/>
                    <a:pt x="253115" y="764788"/>
                    <a:pt x="243582" y="760021"/>
                  </a:cubicBezTo>
                  <a:cubicBezTo>
                    <a:pt x="233260" y="754860"/>
                    <a:pt x="224055" y="747679"/>
                    <a:pt x="213894" y="742208"/>
                  </a:cubicBezTo>
                  <a:cubicBezTo>
                    <a:pt x="143997" y="704572"/>
                    <a:pt x="190572" y="730524"/>
                    <a:pt x="136704" y="706582"/>
                  </a:cubicBezTo>
                  <a:cubicBezTo>
                    <a:pt x="128616" y="702987"/>
                    <a:pt x="120459" y="699398"/>
                    <a:pt x="112953" y="694707"/>
                  </a:cubicBezTo>
                  <a:cubicBezTo>
                    <a:pt x="104561" y="689462"/>
                    <a:pt x="98054" y="681320"/>
                    <a:pt x="89203" y="676894"/>
                  </a:cubicBezTo>
                  <a:cubicBezTo>
                    <a:pt x="78007" y="671296"/>
                    <a:pt x="65452" y="668977"/>
                    <a:pt x="53577" y="665019"/>
                  </a:cubicBezTo>
                  <a:cubicBezTo>
                    <a:pt x="47639" y="661060"/>
                    <a:pt x="42147" y="656334"/>
                    <a:pt x="35764" y="653143"/>
                  </a:cubicBezTo>
                  <a:cubicBezTo>
                    <a:pt x="30166" y="650344"/>
                    <a:pt x="23318" y="650426"/>
                    <a:pt x="17951" y="647206"/>
                  </a:cubicBezTo>
                  <a:cubicBezTo>
                    <a:pt x="13151" y="644326"/>
                    <a:pt x="10034" y="639289"/>
                    <a:pt x="6076" y="635330"/>
                  </a:cubicBezTo>
                  <a:cubicBezTo>
                    <a:pt x="4097" y="629392"/>
                    <a:pt x="-891" y="623691"/>
                    <a:pt x="138" y="617517"/>
                  </a:cubicBezTo>
                  <a:cubicBezTo>
                    <a:pt x="3791" y="595598"/>
                    <a:pt x="19669" y="598365"/>
                    <a:pt x="35764" y="593767"/>
                  </a:cubicBezTo>
                  <a:cubicBezTo>
                    <a:pt x="41782" y="592048"/>
                    <a:pt x="47979" y="590628"/>
                    <a:pt x="53577" y="587829"/>
                  </a:cubicBezTo>
                  <a:cubicBezTo>
                    <a:pt x="63868" y="582684"/>
                    <a:pt x="75900" y="573285"/>
                    <a:pt x="83265" y="564078"/>
                  </a:cubicBezTo>
                  <a:cubicBezTo>
                    <a:pt x="87723" y="558505"/>
                    <a:pt x="91182" y="552203"/>
                    <a:pt x="95141" y="546265"/>
                  </a:cubicBezTo>
                  <a:cubicBezTo>
                    <a:pt x="99099" y="534390"/>
                    <a:pt x="104561" y="522914"/>
                    <a:pt x="107016" y="510639"/>
                  </a:cubicBezTo>
                  <a:cubicBezTo>
                    <a:pt x="108995" y="500743"/>
                    <a:pt x="109409" y="490400"/>
                    <a:pt x="112953" y="480951"/>
                  </a:cubicBezTo>
                  <a:cubicBezTo>
                    <a:pt x="115459" y="474269"/>
                    <a:pt x="119256" y="467596"/>
                    <a:pt x="124829" y="463138"/>
                  </a:cubicBezTo>
                  <a:cubicBezTo>
                    <a:pt x="129716" y="459228"/>
                    <a:pt x="136704" y="459179"/>
                    <a:pt x="142642" y="457200"/>
                  </a:cubicBezTo>
                  <a:cubicBezTo>
                    <a:pt x="180247" y="459179"/>
                    <a:pt x="218145" y="458050"/>
                    <a:pt x="255457" y="463138"/>
                  </a:cubicBezTo>
                  <a:cubicBezTo>
                    <a:pt x="262528" y="464102"/>
                    <a:pt x="266887" y="471822"/>
                    <a:pt x="273270" y="475013"/>
                  </a:cubicBezTo>
                  <a:cubicBezTo>
                    <a:pt x="278868" y="477812"/>
                    <a:pt x="285145" y="478972"/>
                    <a:pt x="291083" y="480951"/>
                  </a:cubicBezTo>
                  <a:cubicBezTo>
                    <a:pt x="300658" y="490526"/>
                    <a:pt x="307667" y="499085"/>
                    <a:pt x="320772" y="504702"/>
                  </a:cubicBezTo>
                  <a:cubicBezTo>
                    <a:pt x="328272" y="507917"/>
                    <a:pt x="336676" y="508397"/>
                    <a:pt x="344522" y="510639"/>
                  </a:cubicBezTo>
                  <a:cubicBezTo>
                    <a:pt x="350540" y="512358"/>
                    <a:pt x="356582" y="514112"/>
                    <a:pt x="362335" y="516577"/>
                  </a:cubicBezTo>
                  <a:cubicBezTo>
                    <a:pt x="370471" y="520064"/>
                    <a:pt x="377868" y="525165"/>
                    <a:pt x="386086" y="528452"/>
                  </a:cubicBezTo>
                  <a:cubicBezTo>
                    <a:pt x="397708" y="533101"/>
                    <a:pt x="421712" y="540328"/>
                    <a:pt x="421712" y="540328"/>
                  </a:cubicBezTo>
                  <a:cubicBezTo>
                    <a:pt x="425670" y="546266"/>
                    <a:pt x="430689" y="551620"/>
                    <a:pt x="433587" y="558141"/>
                  </a:cubicBezTo>
                  <a:cubicBezTo>
                    <a:pt x="446461" y="587108"/>
                    <a:pt x="441138" y="593217"/>
                    <a:pt x="457338" y="617517"/>
                  </a:cubicBezTo>
                  <a:cubicBezTo>
                    <a:pt x="460443" y="622175"/>
                    <a:pt x="464206" y="626889"/>
                    <a:pt x="469213" y="629393"/>
                  </a:cubicBezTo>
                  <a:cubicBezTo>
                    <a:pt x="480409" y="634991"/>
                    <a:pt x="504839" y="641268"/>
                    <a:pt x="504839" y="641268"/>
                  </a:cubicBezTo>
                  <a:cubicBezTo>
                    <a:pt x="522652" y="639289"/>
                    <a:pt x="541434" y="641455"/>
                    <a:pt x="558278" y="635330"/>
                  </a:cubicBezTo>
                  <a:cubicBezTo>
                    <a:pt x="564984" y="632891"/>
                    <a:pt x="567714" y="624223"/>
                    <a:pt x="570153" y="617517"/>
                  </a:cubicBezTo>
                  <a:cubicBezTo>
                    <a:pt x="575731" y="602179"/>
                    <a:pt x="576868" y="585500"/>
                    <a:pt x="582029" y="570016"/>
                  </a:cubicBezTo>
                  <a:cubicBezTo>
                    <a:pt x="589252" y="548344"/>
                    <a:pt x="589810" y="549125"/>
                    <a:pt x="593904" y="522515"/>
                  </a:cubicBezTo>
                  <a:cubicBezTo>
                    <a:pt x="603496" y="460167"/>
                    <a:pt x="593668" y="493539"/>
                    <a:pt x="605779" y="457200"/>
                  </a:cubicBezTo>
                  <a:cubicBezTo>
                    <a:pt x="603462" y="438663"/>
                    <a:pt x="606679" y="406855"/>
                    <a:pt x="587966" y="391886"/>
                  </a:cubicBezTo>
                  <a:cubicBezTo>
                    <a:pt x="583079" y="387976"/>
                    <a:pt x="576091" y="387928"/>
                    <a:pt x="570153" y="385949"/>
                  </a:cubicBezTo>
                  <a:cubicBezTo>
                    <a:pt x="543512" y="359305"/>
                    <a:pt x="575150" y="387405"/>
                    <a:pt x="540465" y="368136"/>
                  </a:cubicBezTo>
                  <a:cubicBezTo>
                    <a:pt x="527989" y="361205"/>
                    <a:pt x="517605" y="350768"/>
                    <a:pt x="504839" y="344385"/>
                  </a:cubicBezTo>
                  <a:cubicBezTo>
                    <a:pt x="496922" y="340427"/>
                    <a:pt x="488454" y="337420"/>
                    <a:pt x="481089" y="332510"/>
                  </a:cubicBezTo>
                  <a:cubicBezTo>
                    <a:pt x="476431" y="329405"/>
                    <a:pt x="473585" y="324131"/>
                    <a:pt x="469213" y="320634"/>
                  </a:cubicBezTo>
                  <a:cubicBezTo>
                    <a:pt x="463641" y="316176"/>
                    <a:pt x="457338" y="312717"/>
                    <a:pt x="451400" y="308759"/>
                  </a:cubicBezTo>
                  <a:cubicBezTo>
                    <a:pt x="453379" y="300842"/>
                    <a:pt x="452240" y="291380"/>
                    <a:pt x="457338" y="285008"/>
                  </a:cubicBezTo>
                  <a:cubicBezTo>
                    <a:pt x="461248" y="280121"/>
                    <a:pt x="469784" y="282291"/>
                    <a:pt x="475151" y="279071"/>
                  </a:cubicBezTo>
                  <a:cubicBezTo>
                    <a:pt x="515903" y="254620"/>
                    <a:pt x="454378" y="278076"/>
                    <a:pt x="504839" y="261258"/>
                  </a:cubicBezTo>
                  <a:cubicBezTo>
                    <a:pt x="508798" y="257299"/>
                    <a:pt x="512236" y="252741"/>
                    <a:pt x="516715" y="249382"/>
                  </a:cubicBezTo>
                  <a:cubicBezTo>
                    <a:pt x="528133" y="240819"/>
                    <a:pt x="542249" y="235724"/>
                    <a:pt x="552341" y="225632"/>
                  </a:cubicBezTo>
                  <a:cubicBezTo>
                    <a:pt x="556299" y="221673"/>
                    <a:pt x="559209" y="216260"/>
                    <a:pt x="564216" y="213756"/>
                  </a:cubicBezTo>
                  <a:cubicBezTo>
                    <a:pt x="575412" y="208158"/>
                    <a:pt x="589427" y="208824"/>
                    <a:pt x="599842" y="201881"/>
                  </a:cubicBezTo>
                  <a:cubicBezTo>
                    <a:pt x="622313" y="186901"/>
                    <a:pt x="612609" y="195052"/>
                    <a:pt x="629530" y="178130"/>
                  </a:cubicBezTo>
                  <a:cubicBezTo>
                    <a:pt x="643323" y="136750"/>
                    <a:pt x="645978" y="146486"/>
                    <a:pt x="635468" y="100941"/>
                  </a:cubicBezTo>
                  <a:cubicBezTo>
                    <a:pt x="632653" y="88744"/>
                    <a:pt x="623592" y="65315"/>
                    <a:pt x="623592" y="65315"/>
                  </a:cubicBezTo>
                  <a:cubicBezTo>
                    <a:pt x="627551" y="61356"/>
                    <a:pt x="632588" y="58240"/>
                    <a:pt x="635468" y="53439"/>
                  </a:cubicBezTo>
                  <a:cubicBezTo>
                    <a:pt x="642488" y="41739"/>
                    <a:pt x="644875" y="23635"/>
                    <a:pt x="635468" y="11876"/>
                  </a:cubicBezTo>
                  <a:cubicBezTo>
                    <a:pt x="615777" y="-12738"/>
                    <a:pt x="617655" y="17905"/>
                    <a:pt x="617655" y="0"/>
                  </a:cubicBezTo>
                </a:path>
              </a:pathLst>
            </a:custGeom>
            <a:noFill/>
            <a:ln>
              <a:solidFill>
                <a:schemeClr val="accent1">
                  <a:shade val="5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34" name="Text Box 19"/>
            <p:cNvSpPr txBox="1"/>
            <p:nvPr/>
          </p:nvSpPr>
          <p:spPr>
            <a:xfrm>
              <a:off x="0"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grpSp>
          <p:nvGrpSpPr>
            <p:cNvPr id="35" name="Group 34"/>
            <p:cNvGrpSpPr/>
            <p:nvPr/>
          </p:nvGrpSpPr>
          <p:grpSpPr>
            <a:xfrm>
              <a:off x="124690" y="0"/>
              <a:ext cx="706582" cy="694707"/>
              <a:chOff x="0" y="0"/>
              <a:chExt cx="706582" cy="694707"/>
            </a:xfrm>
          </p:grpSpPr>
          <p:sp>
            <p:nvSpPr>
              <p:cNvPr id="36" name="Text Box 13"/>
              <p:cNvSpPr txBox="1"/>
              <p:nvPr/>
            </p:nvSpPr>
            <p:spPr>
              <a:xfrm>
                <a:off x="17813" y="48095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37" name="Text Box 14"/>
              <p:cNvSpPr txBox="1"/>
              <p:nvPr/>
            </p:nvSpPr>
            <p:spPr>
              <a:xfrm>
                <a:off x="285008"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38" name="Text Box 16"/>
              <p:cNvSpPr txBox="1"/>
              <p:nvPr/>
            </p:nvSpPr>
            <p:spPr>
              <a:xfrm>
                <a:off x="409699" y="0"/>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39" name="Text Box 18"/>
              <p:cNvSpPr txBox="1"/>
              <p:nvPr/>
            </p:nvSpPr>
            <p:spPr>
              <a:xfrm>
                <a:off x="0" y="195943"/>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40" name="Text Box 20"/>
              <p:cNvSpPr txBox="1"/>
              <p:nvPr/>
            </p:nvSpPr>
            <p:spPr>
              <a:xfrm>
                <a:off x="213756" y="415637"/>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41" name="Text Box 21"/>
              <p:cNvSpPr txBox="1"/>
              <p:nvPr/>
            </p:nvSpPr>
            <p:spPr>
              <a:xfrm>
                <a:off x="344385" y="154380"/>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42" name="Text Box 23"/>
              <p:cNvSpPr txBox="1"/>
              <p:nvPr/>
            </p:nvSpPr>
            <p:spPr>
              <a:xfrm>
                <a:off x="106878"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dirty="0">
                    <a:effectLst/>
                    <a:ea typeface="Calibri" panose="020F0502020204030204" pitchFamily="34" charset="0"/>
                    <a:cs typeface="Times New Roman" panose="02020603050405020304" pitchFamily="18" charset="0"/>
                  </a:rPr>
                  <a:t>V</a:t>
                </a:r>
                <a:endParaRPr lang="en-AU" sz="1100" dirty="0">
                  <a:effectLst/>
                  <a:ea typeface="Calibri" panose="020F0502020204030204" pitchFamily="34" charset="0"/>
                  <a:cs typeface="Times New Roman" panose="02020603050405020304" pitchFamily="18" charset="0"/>
                </a:endParaRPr>
              </a:p>
            </p:txBody>
          </p:sp>
        </p:grpSp>
      </p:grpSp>
      <p:grpSp>
        <p:nvGrpSpPr>
          <p:cNvPr id="43" name="Group 42"/>
          <p:cNvGrpSpPr/>
          <p:nvPr/>
        </p:nvGrpSpPr>
        <p:grpSpPr>
          <a:xfrm>
            <a:off x="9480883" y="3708153"/>
            <a:ext cx="551814" cy="789305"/>
            <a:chOff x="0" y="0"/>
            <a:chExt cx="552202" cy="789709"/>
          </a:xfrm>
        </p:grpSpPr>
        <p:sp>
          <p:nvSpPr>
            <p:cNvPr id="44" name="Freeform 43"/>
            <p:cNvSpPr/>
            <p:nvPr/>
          </p:nvSpPr>
          <p:spPr>
            <a:xfrm rot="19591279">
              <a:off x="0" y="148441"/>
              <a:ext cx="427512" cy="587581"/>
            </a:xfrm>
            <a:custGeom>
              <a:avLst/>
              <a:gdLst>
                <a:gd name="connsiteX0" fmla="*/ 338585 w 641896"/>
                <a:gd name="connsiteY0" fmla="*/ 819398 h 819398"/>
                <a:gd name="connsiteX1" fmla="*/ 291083 w 641896"/>
                <a:gd name="connsiteY1" fmla="*/ 789710 h 819398"/>
                <a:gd name="connsiteX2" fmla="*/ 273270 w 641896"/>
                <a:gd name="connsiteY2" fmla="*/ 771897 h 819398"/>
                <a:gd name="connsiteX3" fmla="*/ 243582 w 641896"/>
                <a:gd name="connsiteY3" fmla="*/ 760021 h 819398"/>
                <a:gd name="connsiteX4" fmla="*/ 213894 w 641896"/>
                <a:gd name="connsiteY4" fmla="*/ 742208 h 819398"/>
                <a:gd name="connsiteX5" fmla="*/ 136704 w 641896"/>
                <a:gd name="connsiteY5" fmla="*/ 706582 h 819398"/>
                <a:gd name="connsiteX6" fmla="*/ 112953 w 641896"/>
                <a:gd name="connsiteY6" fmla="*/ 694707 h 819398"/>
                <a:gd name="connsiteX7" fmla="*/ 89203 w 641896"/>
                <a:gd name="connsiteY7" fmla="*/ 676894 h 819398"/>
                <a:gd name="connsiteX8" fmla="*/ 53577 w 641896"/>
                <a:gd name="connsiteY8" fmla="*/ 665019 h 819398"/>
                <a:gd name="connsiteX9" fmla="*/ 35764 w 641896"/>
                <a:gd name="connsiteY9" fmla="*/ 653143 h 819398"/>
                <a:gd name="connsiteX10" fmla="*/ 17951 w 641896"/>
                <a:gd name="connsiteY10" fmla="*/ 647206 h 819398"/>
                <a:gd name="connsiteX11" fmla="*/ 6076 w 641896"/>
                <a:gd name="connsiteY11" fmla="*/ 635330 h 819398"/>
                <a:gd name="connsiteX12" fmla="*/ 138 w 641896"/>
                <a:gd name="connsiteY12" fmla="*/ 617517 h 819398"/>
                <a:gd name="connsiteX13" fmla="*/ 35764 w 641896"/>
                <a:gd name="connsiteY13" fmla="*/ 593767 h 819398"/>
                <a:gd name="connsiteX14" fmla="*/ 53577 w 641896"/>
                <a:gd name="connsiteY14" fmla="*/ 587829 h 819398"/>
                <a:gd name="connsiteX15" fmla="*/ 83265 w 641896"/>
                <a:gd name="connsiteY15" fmla="*/ 564078 h 819398"/>
                <a:gd name="connsiteX16" fmla="*/ 95141 w 641896"/>
                <a:gd name="connsiteY16" fmla="*/ 546265 h 819398"/>
                <a:gd name="connsiteX17" fmla="*/ 107016 w 641896"/>
                <a:gd name="connsiteY17" fmla="*/ 510639 h 819398"/>
                <a:gd name="connsiteX18" fmla="*/ 112953 w 641896"/>
                <a:gd name="connsiteY18" fmla="*/ 480951 h 819398"/>
                <a:gd name="connsiteX19" fmla="*/ 124829 w 641896"/>
                <a:gd name="connsiteY19" fmla="*/ 463138 h 819398"/>
                <a:gd name="connsiteX20" fmla="*/ 142642 w 641896"/>
                <a:gd name="connsiteY20" fmla="*/ 457200 h 819398"/>
                <a:gd name="connsiteX21" fmla="*/ 255457 w 641896"/>
                <a:gd name="connsiteY21" fmla="*/ 463138 h 819398"/>
                <a:gd name="connsiteX22" fmla="*/ 273270 w 641896"/>
                <a:gd name="connsiteY22" fmla="*/ 475013 h 819398"/>
                <a:gd name="connsiteX23" fmla="*/ 291083 w 641896"/>
                <a:gd name="connsiteY23" fmla="*/ 480951 h 819398"/>
                <a:gd name="connsiteX24" fmla="*/ 320772 w 641896"/>
                <a:gd name="connsiteY24" fmla="*/ 504702 h 819398"/>
                <a:gd name="connsiteX25" fmla="*/ 344522 w 641896"/>
                <a:gd name="connsiteY25" fmla="*/ 510639 h 819398"/>
                <a:gd name="connsiteX26" fmla="*/ 362335 w 641896"/>
                <a:gd name="connsiteY26" fmla="*/ 516577 h 819398"/>
                <a:gd name="connsiteX27" fmla="*/ 386086 w 641896"/>
                <a:gd name="connsiteY27" fmla="*/ 528452 h 819398"/>
                <a:gd name="connsiteX28" fmla="*/ 421712 w 641896"/>
                <a:gd name="connsiteY28" fmla="*/ 540328 h 819398"/>
                <a:gd name="connsiteX29" fmla="*/ 433587 w 641896"/>
                <a:gd name="connsiteY29" fmla="*/ 558141 h 819398"/>
                <a:gd name="connsiteX30" fmla="*/ 457338 w 641896"/>
                <a:gd name="connsiteY30" fmla="*/ 617517 h 819398"/>
                <a:gd name="connsiteX31" fmla="*/ 469213 w 641896"/>
                <a:gd name="connsiteY31" fmla="*/ 629393 h 819398"/>
                <a:gd name="connsiteX32" fmla="*/ 504839 w 641896"/>
                <a:gd name="connsiteY32" fmla="*/ 641268 h 819398"/>
                <a:gd name="connsiteX33" fmla="*/ 558278 w 641896"/>
                <a:gd name="connsiteY33" fmla="*/ 635330 h 819398"/>
                <a:gd name="connsiteX34" fmla="*/ 570153 w 641896"/>
                <a:gd name="connsiteY34" fmla="*/ 617517 h 819398"/>
                <a:gd name="connsiteX35" fmla="*/ 582029 w 641896"/>
                <a:gd name="connsiteY35" fmla="*/ 570016 h 819398"/>
                <a:gd name="connsiteX36" fmla="*/ 593904 w 641896"/>
                <a:gd name="connsiteY36" fmla="*/ 522515 h 819398"/>
                <a:gd name="connsiteX37" fmla="*/ 605779 w 641896"/>
                <a:gd name="connsiteY37" fmla="*/ 457200 h 819398"/>
                <a:gd name="connsiteX38" fmla="*/ 587966 w 641896"/>
                <a:gd name="connsiteY38" fmla="*/ 391886 h 819398"/>
                <a:gd name="connsiteX39" fmla="*/ 570153 w 641896"/>
                <a:gd name="connsiteY39" fmla="*/ 385949 h 819398"/>
                <a:gd name="connsiteX40" fmla="*/ 540465 w 641896"/>
                <a:gd name="connsiteY40" fmla="*/ 368136 h 819398"/>
                <a:gd name="connsiteX41" fmla="*/ 504839 w 641896"/>
                <a:gd name="connsiteY41" fmla="*/ 344385 h 819398"/>
                <a:gd name="connsiteX42" fmla="*/ 481089 w 641896"/>
                <a:gd name="connsiteY42" fmla="*/ 332510 h 819398"/>
                <a:gd name="connsiteX43" fmla="*/ 469213 w 641896"/>
                <a:gd name="connsiteY43" fmla="*/ 320634 h 819398"/>
                <a:gd name="connsiteX44" fmla="*/ 451400 w 641896"/>
                <a:gd name="connsiteY44" fmla="*/ 308759 h 819398"/>
                <a:gd name="connsiteX45" fmla="*/ 457338 w 641896"/>
                <a:gd name="connsiteY45" fmla="*/ 285008 h 819398"/>
                <a:gd name="connsiteX46" fmla="*/ 475151 w 641896"/>
                <a:gd name="connsiteY46" fmla="*/ 279071 h 819398"/>
                <a:gd name="connsiteX47" fmla="*/ 504839 w 641896"/>
                <a:gd name="connsiteY47" fmla="*/ 261258 h 819398"/>
                <a:gd name="connsiteX48" fmla="*/ 516715 w 641896"/>
                <a:gd name="connsiteY48" fmla="*/ 249382 h 819398"/>
                <a:gd name="connsiteX49" fmla="*/ 552341 w 641896"/>
                <a:gd name="connsiteY49" fmla="*/ 225632 h 819398"/>
                <a:gd name="connsiteX50" fmla="*/ 564216 w 641896"/>
                <a:gd name="connsiteY50" fmla="*/ 213756 h 819398"/>
                <a:gd name="connsiteX51" fmla="*/ 599842 w 641896"/>
                <a:gd name="connsiteY51" fmla="*/ 201881 h 819398"/>
                <a:gd name="connsiteX52" fmla="*/ 629530 w 641896"/>
                <a:gd name="connsiteY52" fmla="*/ 178130 h 819398"/>
                <a:gd name="connsiteX53" fmla="*/ 635468 w 641896"/>
                <a:gd name="connsiteY53" fmla="*/ 100941 h 819398"/>
                <a:gd name="connsiteX54" fmla="*/ 623592 w 641896"/>
                <a:gd name="connsiteY54" fmla="*/ 65315 h 819398"/>
                <a:gd name="connsiteX55" fmla="*/ 635468 w 641896"/>
                <a:gd name="connsiteY55" fmla="*/ 53439 h 819398"/>
                <a:gd name="connsiteX56" fmla="*/ 635468 w 641896"/>
                <a:gd name="connsiteY56" fmla="*/ 11876 h 819398"/>
                <a:gd name="connsiteX57" fmla="*/ 617655 w 641896"/>
                <a:gd name="connsiteY57" fmla="*/ 0 h 81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41896" h="819398">
                  <a:moveTo>
                    <a:pt x="338585" y="819398"/>
                  </a:moveTo>
                  <a:cubicBezTo>
                    <a:pt x="322751" y="809502"/>
                    <a:pt x="306184" y="800692"/>
                    <a:pt x="291083" y="789710"/>
                  </a:cubicBezTo>
                  <a:cubicBezTo>
                    <a:pt x="284292" y="784771"/>
                    <a:pt x="280391" y="776348"/>
                    <a:pt x="273270" y="771897"/>
                  </a:cubicBezTo>
                  <a:cubicBezTo>
                    <a:pt x="264232" y="766248"/>
                    <a:pt x="253115" y="764788"/>
                    <a:pt x="243582" y="760021"/>
                  </a:cubicBezTo>
                  <a:cubicBezTo>
                    <a:pt x="233260" y="754860"/>
                    <a:pt x="224055" y="747679"/>
                    <a:pt x="213894" y="742208"/>
                  </a:cubicBezTo>
                  <a:cubicBezTo>
                    <a:pt x="143997" y="704572"/>
                    <a:pt x="190572" y="730524"/>
                    <a:pt x="136704" y="706582"/>
                  </a:cubicBezTo>
                  <a:cubicBezTo>
                    <a:pt x="128616" y="702987"/>
                    <a:pt x="120459" y="699398"/>
                    <a:pt x="112953" y="694707"/>
                  </a:cubicBezTo>
                  <a:cubicBezTo>
                    <a:pt x="104561" y="689462"/>
                    <a:pt x="98054" y="681320"/>
                    <a:pt x="89203" y="676894"/>
                  </a:cubicBezTo>
                  <a:cubicBezTo>
                    <a:pt x="78007" y="671296"/>
                    <a:pt x="65452" y="668977"/>
                    <a:pt x="53577" y="665019"/>
                  </a:cubicBezTo>
                  <a:cubicBezTo>
                    <a:pt x="47639" y="661060"/>
                    <a:pt x="42147" y="656334"/>
                    <a:pt x="35764" y="653143"/>
                  </a:cubicBezTo>
                  <a:cubicBezTo>
                    <a:pt x="30166" y="650344"/>
                    <a:pt x="23318" y="650426"/>
                    <a:pt x="17951" y="647206"/>
                  </a:cubicBezTo>
                  <a:cubicBezTo>
                    <a:pt x="13151" y="644326"/>
                    <a:pt x="10034" y="639289"/>
                    <a:pt x="6076" y="635330"/>
                  </a:cubicBezTo>
                  <a:cubicBezTo>
                    <a:pt x="4097" y="629392"/>
                    <a:pt x="-891" y="623691"/>
                    <a:pt x="138" y="617517"/>
                  </a:cubicBezTo>
                  <a:cubicBezTo>
                    <a:pt x="3791" y="595598"/>
                    <a:pt x="19669" y="598365"/>
                    <a:pt x="35764" y="593767"/>
                  </a:cubicBezTo>
                  <a:cubicBezTo>
                    <a:pt x="41782" y="592048"/>
                    <a:pt x="47979" y="590628"/>
                    <a:pt x="53577" y="587829"/>
                  </a:cubicBezTo>
                  <a:cubicBezTo>
                    <a:pt x="63868" y="582684"/>
                    <a:pt x="75900" y="573285"/>
                    <a:pt x="83265" y="564078"/>
                  </a:cubicBezTo>
                  <a:cubicBezTo>
                    <a:pt x="87723" y="558505"/>
                    <a:pt x="91182" y="552203"/>
                    <a:pt x="95141" y="546265"/>
                  </a:cubicBezTo>
                  <a:cubicBezTo>
                    <a:pt x="99099" y="534390"/>
                    <a:pt x="104561" y="522914"/>
                    <a:pt x="107016" y="510639"/>
                  </a:cubicBezTo>
                  <a:cubicBezTo>
                    <a:pt x="108995" y="500743"/>
                    <a:pt x="109409" y="490400"/>
                    <a:pt x="112953" y="480951"/>
                  </a:cubicBezTo>
                  <a:cubicBezTo>
                    <a:pt x="115459" y="474269"/>
                    <a:pt x="119256" y="467596"/>
                    <a:pt x="124829" y="463138"/>
                  </a:cubicBezTo>
                  <a:cubicBezTo>
                    <a:pt x="129716" y="459228"/>
                    <a:pt x="136704" y="459179"/>
                    <a:pt x="142642" y="457200"/>
                  </a:cubicBezTo>
                  <a:cubicBezTo>
                    <a:pt x="180247" y="459179"/>
                    <a:pt x="218145" y="458050"/>
                    <a:pt x="255457" y="463138"/>
                  </a:cubicBezTo>
                  <a:cubicBezTo>
                    <a:pt x="262528" y="464102"/>
                    <a:pt x="266887" y="471822"/>
                    <a:pt x="273270" y="475013"/>
                  </a:cubicBezTo>
                  <a:cubicBezTo>
                    <a:pt x="278868" y="477812"/>
                    <a:pt x="285145" y="478972"/>
                    <a:pt x="291083" y="480951"/>
                  </a:cubicBezTo>
                  <a:cubicBezTo>
                    <a:pt x="300658" y="490526"/>
                    <a:pt x="307667" y="499085"/>
                    <a:pt x="320772" y="504702"/>
                  </a:cubicBezTo>
                  <a:cubicBezTo>
                    <a:pt x="328272" y="507917"/>
                    <a:pt x="336676" y="508397"/>
                    <a:pt x="344522" y="510639"/>
                  </a:cubicBezTo>
                  <a:cubicBezTo>
                    <a:pt x="350540" y="512358"/>
                    <a:pt x="356582" y="514112"/>
                    <a:pt x="362335" y="516577"/>
                  </a:cubicBezTo>
                  <a:cubicBezTo>
                    <a:pt x="370471" y="520064"/>
                    <a:pt x="377868" y="525165"/>
                    <a:pt x="386086" y="528452"/>
                  </a:cubicBezTo>
                  <a:cubicBezTo>
                    <a:pt x="397708" y="533101"/>
                    <a:pt x="421712" y="540328"/>
                    <a:pt x="421712" y="540328"/>
                  </a:cubicBezTo>
                  <a:cubicBezTo>
                    <a:pt x="425670" y="546266"/>
                    <a:pt x="430689" y="551620"/>
                    <a:pt x="433587" y="558141"/>
                  </a:cubicBezTo>
                  <a:cubicBezTo>
                    <a:pt x="446461" y="587108"/>
                    <a:pt x="441138" y="593217"/>
                    <a:pt x="457338" y="617517"/>
                  </a:cubicBezTo>
                  <a:cubicBezTo>
                    <a:pt x="460443" y="622175"/>
                    <a:pt x="464206" y="626889"/>
                    <a:pt x="469213" y="629393"/>
                  </a:cubicBezTo>
                  <a:cubicBezTo>
                    <a:pt x="480409" y="634991"/>
                    <a:pt x="504839" y="641268"/>
                    <a:pt x="504839" y="641268"/>
                  </a:cubicBezTo>
                  <a:cubicBezTo>
                    <a:pt x="522652" y="639289"/>
                    <a:pt x="541434" y="641455"/>
                    <a:pt x="558278" y="635330"/>
                  </a:cubicBezTo>
                  <a:cubicBezTo>
                    <a:pt x="564984" y="632891"/>
                    <a:pt x="567714" y="624223"/>
                    <a:pt x="570153" y="617517"/>
                  </a:cubicBezTo>
                  <a:cubicBezTo>
                    <a:pt x="575731" y="602179"/>
                    <a:pt x="576868" y="585500"/>
                    <a:pt x="582029" y="570016"/>
                  </a:cubicBezTo>
                  <a:cubicBezTo>
                    <a:pt x="589252" y="548344"/>
                    <a:pt x="589810" y="549125"/>
                    <a:pt x="593904" y="522515"/>
                  </a:cubicBezTo>
                  <a:cubicBezTo>
                    <a:pt x="603496" y="460167"/>
                    <a:pt x="593668" y="493539"/>
                    <a:pt x="605779" y="457200"/>
                  </a:cubicBezTo>
                  <a:cubicBezTo>
                    <a:pt x="603462" y="438663"/>
                    <a:pt x="606679" y="406855"/>
                    <a:pt x="587966" y="391886"/>
                  </a:cubicBezTo>
                  <a:cubicBezTo>
                    <a:pt x="583079" y="387976"/>
                    <a:pt x="576091" y="387928"/>
                    <a:pt x="570153" y="385949"/>
                  </a:cubicBezTo>
                  <a:cubicBezTo>
                    <a:pt x="543512" y="359305"/>
                    <a:pt x="575150" y="387405"/>
                    <a:pt x="540465" y="368136"/>
                  </a:cubicBezTo>
                  <a:cubicBezTo>
                    <a:pt x="527989" y="361205"/>
                    <a:pt x="517605" y="350768"/>
                    <a:pt x="504839" y="344385"/>
                  </a:cubicBezTo>
                  <a:cubicBezTo>
                    <a:pt x="496922" y="340427"/>
                    <a:pt x="488454" y="337420"/>
                    <a:pt x="481089" y="332510"/>
                  </a:cubicBezTo>
                  <a:cubicBezTo>
                    <a:pt x="476431" y="329405"/>
                    <a:pt x="473585" y="324131"/>
                    <a:pt x="469213" y="320634"/>
                  </a:cubicBezTo>
                  <a:cubicBezTo>
                    <a:pt x="463641" y="316176"/>
                    <a:pt x="457338" y="312717"/>
                    <a:pt x="451400" y="308759"/>
                  </a:cubicBezTo>
                  <a:cubicBezTo>
                    <a:pt x="453379" y="300842"/>
                    <a:pt x="452240" y="291380"/>
                    <a:pt x="457338" y="285008"/>
                  </a:cubicBezTo>
                  <a:cubicBezTo>
                    <a:pt x="461248" y="280121"/>
                    <a:pt x="469784" y="282291"/>
                    <a:pt x="475151" y="279071"/>
                  </a:cubicBezTo>
                  <a:cubicBezTo>
                    <a:pt x="515903" y="254620"/>
                    <a:pt x="454378" y="278076"/>
                    <a:pt x="504839" y="261258"/>
                  </a:cubicBezTo>
                  <a:cubicBezTo>
                    <a:pt x="508798" y="257299"/>
                    <a:pt x="512236" y="252741"/>
                    <a:pt x="516715" y="249382"/>
                  </a:cubicBezTo>
                  <a:cubicBezTo>
                    <a:pt x="528133" y="240819"/>
                    <a:pt x="542249" y="235724"/>
                    <a:pt x="552341" y="225632"/>
                  </a:cubicBezTo>
                  <a:cubicBezTo>
                    <a:pt x="556299" y="221673"/>
                    <a:pt x="559209" y="216260"/>
                    <a:pt x="564216" y="213756"/>
                  </a:cubicBezTo>
                  <a:cubicBezTo>
                    <a:pt x="575412" y="208158"/>
                    <a:pt x="589427" y="208824"/>
                    <a:pt x="599842" y="201881"/>
                  </a:cubicBezTo>
                  <a:cubicBezTo>
                    <a:pt x="622313" y="186901"/>
                    <a:pt x="612609" y="195052"/>
                    <a:pt x="629530" y="178130"/>
                  </a:cubicBezTo>
                  <a:cubicBezTo>
                    <a:pt x="643323" y="136750"/>
                    <a:pt x="645978" y="146486"/>
                    <a:pt x="635468" y="100941"/>
                  </a:cubicBezTo>
                  <a:cubicBezTo>
                    <a:pt x="632653" y="88744"/>
                    <a:pt x="623592" y="65315"/>
                    <a:pt x="623592" y="65315"/>
                  </a:cubicBezTo>
                  <a:cubicBezTo>
                    <a:pt x="627551" y="61356"/>
                    <a:pt x="632588" y="58240"/>
                    <a:pt x="635468" y="53439"/>
                  </a:cubicBezTo>
                  <a:cubicBezTo>
                    <a:pt x="642488" y="41739"/>
                    <a:pt x="644875" y="23635"/>
                    <a:pt x="635468" y="11876"/>
                  </a:cubicBezTo>
                  <a:cubicBezTo>
                    <a:pt x="615777" y="-12738"/>
                    <a:pt x="617655" y="17905"/>
                    <a:pt x="617655" y="0"/>
                  </a:cubicBezTo>
                </a:path>
              </a:pathLst>
            </a:custGeom>
            <a:noFill/>
            <a:ln>
              <a:solidFill>
                <a:schemeClr val="accent1">
                  <a:shade val="5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45" name="Text Box 22"/>
            <p:cNvSpPr txBox="1"/>
            <p:nvPr/>
          </p:nvSpPr>
          <p:spPr>
            <a:xfrm>
              <a:off x="237506" y="570015"/>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46" name="Text Box 24"/>
            <p:cNvSpPr txBox="1"/>
            <p:nvPr/>
          </p:nvSpPr>
          <p:spPr>
            <a:xfrm>
              <a:off x="255319" y="267194"/>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47" name="Text Box 25"/>
            <p:cNvSpPr txBox="1"/>
            <p:nvPr/>
          </p:nvSpPr>
          <p:spPr>
            <a:xfrm>
              <a:off x="100940" y="0"/>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48" name="Text Box 26"/>
            <p:cNvSpPr txBox="1"/>
            <p:nvPr/>
          </p:nvSpPr>
          <p:spPr>
            <a:xfrm>
              <a:off x="106878" y="213755"/>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49" name="Text Box 27"/>
            <p:cNvSpPr txBox="1"/>
            <p:nvPr/>
          </p:nvSpPr>
          <p:spPr>
            <a:xfrm>
              <a:off x="237506" y="409698"/>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50" name="Text Box 28"/>
            <p:cNvSpPr txBox="1"/>
            <p:nvPr/>
          </p:nvSpPr>
          <p:spPr>
            <a:xfrm>
              <a:off x="5937" y="575953"/>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51" name="Text Box 29"/>
            <p:cNvSpPr txBox="1"/>
            <p:nvPr/>
          </p:nvSpPr>
          <p:spPr>
            <a:xfrm>
              <a:off x="47501" y="421574"/>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grpSp>
      <p:grpSp>
        <p:nvGrpSpPr>
          <p:cNvPr id="52" name="Group 51"/>
          <p:cNvGrpSpPr/>
          <p:nvPr/>
        </p:nvGrpSpPr>
        <p:grpSpPr>
          <a:xfrm>
            <a:off x="10041942" y="3491637"/>
            <a:ext cx="831216" cy="694690"/>
            <a:chOff x="0" y="0"/>
            <a:chExt cx="831272" cy="694707"/>
          </a:xfrm>
        </p:grpSpPr>
        <p:sp>
          <p:nvSpPr>
            <p:cNvPr id="53" name="Freeform 52"/>
            <p:cNvSpPr/>
            <p:nvPr/>
          </p:nvSpPr>
          <p:spPr>
            <a:xfrm rot="1241439">
              <a:off x="160316" y="35626"/>
              <a:ext cx="427512" cy="587581"/>
            </a:xfrm>
            <a:custGeom>
              <a:avLst/>
              <a:gdLst>
                <a:gd name="connsiteX0" fmla="*/ 338585 w 641896"/>
                <a:gd name="connsiteY0" fmla="*/ 819398 h 819398"/>
                <a:gd name="connsiteX1" fmla="*/ 291083 w 641896"/>
                <a:gd name="connsiteY1" fmla="*/ 789710 h 819398"/>
                <a:gd name="connsiteX2" fmla="*/ 273270 w 641896"/>
                <a:gd name="connsiteY2" fmla="*/ 771897 h 819398"/>
                <a:gd name="connsiteX3" fmla="*/ 243582 w 641896"/>
                <a:gd name="connsiteY3" fmla="*/ 760021 h 819398"/>
                <a:gd name="connsiteX4" fmla="*/ 213894 w 641896"/>
                <a:gd name="connsiteY4" fmla="*/ 742208 h 819398"/>
                <a:gd name="connsiteX5" fmla="*/ 136704 w 641896"/>
                <a:gd name="connsiteY5" fmla="*/ 706582 h 819398"/>
                <a:gd name="connsiteX6" fmla="*/ 112953 w 641896"/>
                <a:gd name="connsiteY6" fmla="*/ 694707 h 819398"/>
                <a:gd name="connsiteX7" fmla="*/ 89203 w 641896"/>
                <a:gd name="connsiteY7" fmla="*/ 676894 h 819398"/>
                <a:gd name="connsiteX8" fmla="*/ 53577 w 641896"/>
                <a:gd name="connsiteY8" fmla="*/ 665019 h 819398"/>
                <a:gd name="connsiteX9" fmla="*/ 35764 w 641896"/>
                <a:gd name="connsiteY9" fmla="*/ 653143 h 819398"/>
                <a:gd name="connsiteX10" fmla="*/ 17951 w 641896"/>
                <a:gd name="connsiteY10" fmla="*/ 647206 h 819398"/>
                <a:gd name="connsiteX11" fmla="*/ 6076 w 641896"/>
                <a:gd name="connsiteY11" fmla="*/ 635330 h 819398"/>
                <a:gd name="connsiteX12" fmla="*/ 138 w 641896"/>
                <a:gd name="connsiteY12" fmla="*/ 617517 h 819398"/>
                <a:gd name="connsiteX13" fmla="*/ 35764 w 641896"/>
                <a:gd name="connsiteY13" fmla="*/ 593767 h 819398"/>
                <a:gd name="connsiteX14" fmla="*/ 53577 w 641896"/>
                <a:gd name="connsiteY14" fmla="*/ 587829 h 819398"/>
                <a:gd name="connsiteX15" fmla="*/ 83265 w 641896"/>
                <a:gd name="connsiteY15" fmla="*/ 564078 h 819398"/>
                <a:gd name="connsiteX16" fmla="*/ 95141 w 641896"/>
                <a:gd name="connsiteY16" fmla="*/ 546265 h 819398"/>
                <a:gd name="connsiteX17" fmla="*/ 107016 w 641896"/>
                <a:gd name="connsiteY17" fmla="*/ 510639 h 819398"/>
                <a:gd name="connsiteX18" fmla="*/ 112953 w 641896"/>
                <a:gd name="connsiteY18" fmla="*/ 480951 h 819398"/>
                <a:gd name="connsiteX19" fmla="*/ 124829 w 641896"/>
                <a:gd name="connsiteY19" fmla="*/ 463138 h 819398"/>
                <a:gd name="connsiteX20" fmla="*/ 142642 w 641896"/>
                <a:gd name="connsiteY20" fmla="*/ 457200 h 819398"/>
                <a:gd name="connsiteX21" fmla="*/ 255457 w 641896"/>
                <a:gd name="connsiteY21" fmla="*/ 463138 h 819398"/>
                <a:gd name="connsiteX22" fmla="*/ 273270 w 641896"/>
                <a:gd name="connsiteY22" fmla="*/ 475013 h 819398"/>
                <a:gd name="connsiteX23" fmla="*/ 291083 w 641896"/>
                <a:gd name="connsiteY23" fmla="*/ 480951 h 819398"/>
                <a:gd name="connsiteX24" fmla="*/ 320772 w 641896"/>
                <a:gd name="connsiteY24" fmla="*/ 504702 h 819398"/>
                <a:gd name="connsiteX25" fmla="*/ 344522 w 641896"/>
                <a:gd name="connsiteY25" fmla="*/ 510639 h 819398"/>
                <a:gd name="connsiteX26" fmla="*/ 362335 w 641896"/>
                <a:gd name="connsiteY26" fmla="*/ 516577 h 819398"/>
                <a:gd name="connsiteX27" fmla="*/ 386086 w 641896"/>
                <a:gd name="connsiteY27" fmla="*/ 528452 h 819398"/>
                <a:gd name="connsiteX28" fmla="*/ 421712 w 641896"/>
                <a:gd name="connsiteY28" fmla="*/ 540328 h 819398"/>
                <a:gd name="connsiteX29" fmla="*/ 433587 w 641896"/>
                <a:gd name="connsiteY29" fmla="*/ 558141 h 819398"/>
                <a:gd name="connsiteX30" fmla="*/ 457338 w 641896"/>
                <a:gd name="connsiteY30" fmla="*/ 617517 h 819398"/>
                <a:gd name="connsiteX31" fmla="*/ 469213 w 641896"/>
                <a:gd name="connsiteY31" fmla="*/ 629393 h 819398"/>
                <a:gd name="connsiteX32" fmla="*/ 504839 w 641896"/>
                <a:gd name="connsiteY32" fmla="*/ 641268 h 819398"/>
                <a:gd name="connsiteX33" fmla="*/ 558278 w 641896"/>
                <a:gd name="connsiteY33" fmla="*/ 635330 h 819398"/>
                <a:gd name="connsiteX34" fmla="*/ 570153 w 641896"/>
                <a:gd name="connsiteY34" fmla="*/ 617517 h 819398"/>
                <a:gd name="connsiteX35" fmla="*/ 582029 w 641896"/>
                <a:gd name="connsiteY35" fmla="*/ 570016 h 819398"/>
                <a:gd name="connsiteX36" fmla="*/ 593904 w 641896"/>
                <a:gd name="connsiteY36" fmla="*/ 522515 h 819398"/>
                <a:gd name="connsiteX37" fmla="*/ 605779 w 641896"/>
                <a:gd name="connsiteY37" fmla="*/ 457200 h 819398"/>
                <a:gd name="connsiteX38" fmla="*/ 587966 w 641896"/>
                <a:gd name="connsiteY38" fmla="*/ 391886 h 819398"/>
                <a:gd name="connsiteX39" fmla="*/ 570153 w 641896"/>
                <a:gd name="connsiteY39" fmla="*/ 385949 h 819398"/>
                <a:gd name="connsiteX40" fmla="*/ 540465 w 641896"/>
                <a:gd name="connsiteY40" fmla="*/ 368136 h 819398"/>
                <a:gd name="connsiteX41" fmla="*/ 504839 w 641896"/>
                <a:gd name="connsiteY41" fmla="*/ 344385 h 819398"/>
                <a:gd name="connsiteX42" fmla="*/ 481089 w 641896"/>
                <a:gd name="connsiteY42" fmla="*/ 332510 h 819398"/>
                <a:gd name="connsiteX43" fmla="*/ 469213 w 641896"/>
                <a:gd name="connsiteY43" fmla="*/ 320634 h 819398"/>
                <a:gd name="connsiteX44" fmla="*/ 451400 w 641896"/>
                <a:gd name="connsiteY44" fmla="*/ 308759 h 819398"/>
                <a:gd name="connsiteX45" fmla="*/ 457338 w 641896"/>
                <a:gd name="connsiteY45" fmla="*/ 285008 h 819398"/>
                <a:gd name="connsiteX46" fmla="*/ 475151 w 641896"/>
                <a:gd name="connsiteY46" fmla="*/ 279071 h 819398"/>
                <a:gd name="connsiteX47" fmla="*/ 504839 w 641896"/>
                <a:gd name="connsiteY47" fmla="*/ 261258 h 819398"/>
                <a:gd name="connsiteX48" fmla="*/ 516715 w 641896"/>
                <a:gd name="connsiteY48" fmla="*/ 249382 h 819398"/>
                <a:gd name="connsiteX49" fmla="*/ 552341 w 641896"/>
                <a:gd name="connsiteY49" fmla="*/ 225632 h 819398"/>
                <a:gd name="connsiteX50" fmla="*/ 564216 w 641896"/>
                <a:gd name="connsiteY50" fmla="*/ 213756 h 819398"/>
                <a:gd name="connsiteX51" fmla="*/ 599842 w 641896"/>
                <a:gd name="connsiteY51" fmla="*/ 201881 h 819398"/>
                <a:gd name="connsiteX52" fmla="*/ 629530 w 641896"/>
                <a:gd name="connsiteY52" fmla="*/ 178130 h 819398"/>
                <a:gd name="connsiteX53" fmla="*/ 635468 w 641896"/>
                <a:gd name="connsiteY53" fmla="*/ 100941 h 819398"/>
                <a:gd name="connsiteX54" fmla="*/ 623592 w 641896"/>
                <a:gd name="connsiteY54" fmla="*/ 65315 h 819398"/>
                <a:gd name="connsiteX55" fmla="*/ 635468 w 641896"/>
                <a:gd name="connsiteY55" fmla="*/ 53439 h 819398"/>
                <a:gd name="connsiteX56" fmla="*/ 635468 w 641896"/>
                <a:gd name="connsiteY56" fmla="*/ 11876 h 819398"/>
                <a:gd name="connsiteX57" fmla="*/ 617655 w 641896"/>
                <a:gd name="connsiteY57" fmla="*/ 0 h 81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41896" h="819398">
                  <a:moveTo>
                    <a:pt x="338585" y="819398"/>
                  </a:moveTo>
                  <a:cubicBezTo>
                    <a:pt x="322751" y="809502"/>
                    <a:pt x="306184" y="800692"/>
                    <a:pt x="291083" y="789710"/>
                  </a:cubicBezTo>
                  <a:cubicBezTo>
                    <a:pt x="284292" y="784771"/>
                    <a:pt x="280391" y="776348"/>
                    <a:pt x="273270" y="771897"/>
                  </a:cubicBezTo>
                  <a:cubicBezTo>
                    <a:pt x="264232" y="766248"/>
                    <a:pt x="253115" y="764788"/>
                    <a:pt x="243582" y="760021"/>
                  </a:cubicBezTo>
                  <a:cubicBezTo>
                    <a:pt x="233260" y="754860"/>
                    <a:pt x="224055" y="747679"/>
                    <a:pt x="213894" y="742208"/>
                  </a:cubicBezTo>
                  <a:cubicBezTo>
                    <a:pt x="143997" y="704572"/>
                    <a:pt x="190572" y="730524"/>
                    <a:pt x="136704" y="706582"/>
                  </a:cubicBezTo>
                  <a:cubicBezTo>
                    <a:pt x="128616" y="702987"/>
                    <a:pt x="120459" y="699398"/>
                    <a:pt x="112953" y="694707"/>
                  </a:cubicBezTo>
                  <a:cubicBezTo>
                    <a:pt x="104561" y="689462"/>
                    <a:pt x="98054" y="681320"/>
                    <a:pt x="89203" y="676894"/>
                  </a:cubicBezTo>
                  <a:cubicBezTo>
                    <a:pt x="78007" y="671296"/>
                    <a:pt x="65452" y="668977"/>
                    <a:pt x="53577" y="665019"/>
                  </a:cubicBezTo>
                  <a:cubicBezTo>
                    <a:pt x="47639" y="661060"/>
                    <a:pt x="42147" y="656334"/>
                    <a:pt x="35764" y="653143"/>
                  </a:cubicBezTo>
                  <a:cubicBezTo>
                    <a:pt x="30166" y="650344"/>
                    <a:pt x="23318" y="650426"/>
                    <a:pt x="17951" y="647206"/>
                  </a:cubicBezTo>
                  <a:cubicBezTo>
                    <a:pt x="13151" y="644326"/>
                    <a:pt x="10034" y="639289"/>
                    <a:pt x="6076" y="635330"/>
                  </a:cubicBezTo>
                  <a:cubicBezTo>
                    <a:pt x="4097" y="629392"/>
                    <a:pt x="-891" y="623691"/>
                    <a:pt x="138" y="617517"/>
                  </a:cubicBezTo>
                  <a:cubicBezTo>
                    <a:pt x="3791" y="595598"/>
                    <a:pt x="19669" y="598365"/>
                    <a:pt x="35764" y="593767"/>
                  </a:cubicBezTo>
                  <a:cubicBezTo>
                    <a:pt x="41782" y="592048"/>
                    <a:pt x="47979" y="590628"/>
                    <a:pt x="53577" y="587829"/>
                  </a:cubicBezTo>
                  <a:cubicBezTo>
                    <a:pt x="63868" y="582684"/>
                    <a:pt x="75900" y="573285"/>
                    <a:pt x="83265" y="564078"/>
                  </a:cubicBezTo>
                  <a:cubicBezTo>
                    <a:pt x="87723" y="558505"/>
                    <a:pt x="91182" y="552203"/>
                    <a:pt x="95141" y="546265"/>
                  </a:cubicBezTo>
                  <a:cubicBezTo>
                    <a:pt x="99099" y="534390"/>
                    <a:pt x="104561" y="522914"/>
                    <a:pt x="107016" y="510639"/>
                  </a:cubicBezTo>
                  <a:cubicBezTo>
                    <a:pt x="108995" y="500743"/>
                    <a:pt x="109409" y="490400"/>
                    <a:pt x="112953" y="480951"/>
                  </a:cubicBezTo>
                  <a:cubicBezTo>
                    <a:pt x="115459" y="474269"/>
                    <a:pt x="119256" y="467596"/>
                    <a:pt x="124829" y="463138"/>
                  </a:cubicBezTo>
                  <a:cubicBezTo>
                    <a:pt x="129716" y="459228"/>
                    <a:pt x="136704" y="459179"/>
                    <a:pt x="142642" y="457200"/>
                  </a:cubicBezTo>
                  <a:cubicBezTo>
                    <a:pt x="180247" y="459179"/>
                    <a:pt x="218145" y="458050"/>
                    <a:pt x="255457" y="463138"/>
                  </a:cubicBezTo>
                  <a:cubicBezTo>
                    <a:pt x="262528" y="464102"/>
                    <a:pt x="266887" y="471822"/>
                    <a:pt x="273270" y="475013"/>
                  </a:cubicBezTo>
                  <a:cubicBezTo>
                    <a:pt x="278868" y="477812"/>
                    <a:pt x="285145" y="478972"/>
                    <a:pt x="291083" y="480951"/>
                  </a:cubicBezTo>
                  <a:cubicBezTo>
                    <a:pt x="300658" y="490526"/>
                    <a:pt x="307667" y="499085"/>
                    <a:pt x="320772" y="504702"/>
                  </a:cubicBezTo>
                  <a:cubicBezTo>
                    <a:pt x="328272" y="507917"/>
                    <a:pt x="336676" y="508397"/>
                    <a:pt x="344522" y="510639"/>
                  </a:cubicBezTo>
                  <a:cubicBezTo>
                    <a:pt x="350540" y="512358"/>
                    <a:pt x="356582" y="514112"/>
                    <a:pt x="362335" y="516577"/>
                  </a:cubicBezTo>
                  <a:cubicBezTo>
                    <a:pt x="370471" y="520064"/>
                    <a:pt x="377868" y="525165"/>
                    <a:pt x="386086" y="528452"/>
                  </a:cubicBezTo>
                  <a:cubicBezTo>
                    <a:pt x="397708" y="533101"/>
                    <a:pt x="421712" y="540328"/>
                    <a:pt x="421712" y="540328"/>
                  </a:cubicBezTo>
                  <a:cubicBezTo>
                    <a:pt x="425670" y="546266"/>
                    <a:pt x="430689" y="551620"/>
                    <a:pt x="433587" y="558141"/>
                  </a:cubicBezTo>
                  <a:cubicBezTo>
                    <a:pt x="446461" y="587108"/>
                    <a:pt x="441138" y="593217"/>
                    <a:pt x="457338" y="617517"/>
                  </a:cubicBezTo>
                  <a:cubicBezTo>
                    <a:pt x="460443" y="622175"/>
                    <a:pt x="464206" y="626889"/>
                    <a:pt x="469213" y="629393"/>
                  </a:cubicBezTo>
                  <a:cubicBezTo>
                    <a:pt x="480409" y="634991"/>
                    <a:pt x="504839" y="641268"/>
                    <a:pt x="504839" y="641268"/>
                  </a:cubicBezTo>
                  <a:cubicBezTo>
                    <a:pt x="522652" y="639289"/>
                    <a:pt x="541434" y="641455"/>
                    <a:pt x="558278" y="635330"/>
                  </a:cubicBezTo>
                  <a:cubicBezTo>
                    <a:pt x="564984" y="632891"/>
                    <a:pt x="567714" y="624223"/>
                    <a:pt x="570153" y="617517"/>
                  </a:cubicBezTo>
                  <a:cubicBezTo>
                    <a:pt x="575731" y="602179"/>
                    <a:pt x="576868" y="585500"/>
                    <a:pt x="582029" y="570016"/>
                  </a:cubicBezTo>
                  <a:cubicBezTo>
                    <a:pt x="589252" y="548344"/>
                    <a:pt x="589810" y="549125"/>
                    <a:pt x="593904" y="522515"/>
                  </a:cubicBezTo>
                  <a:cubicBezTo>
                    <a:pt x="603496" y="460167"/>
                    <a:pt x="593668" y="493539"/>
                    <a:pt x="605779" y="457200"/>
                  </a:cubicBezTo>
                  <a:cubicBezTo>
                    <a:pt x="603462" y="438663"/>
                    <a:pt x="606679" y="406855"/>
                    <a:pt x="587966" y="391886"/>
                  </a:cubicBezTo>
                  <a:cubicBezTo>
                    <a:pt x="583079" y="387976"/>
                    <a:pt x="576091" y="387928"/>
                    <a:pt x="570153" y="385949"/>
                  </a:cubicBezTo>
                  <a:cubicBezTo>
                    <a:pt x="543512" y="359305"/>
                    <a:pt x="575150" y="387405"/>
                    <a:pt x="540465" y="368136"/>
                  </a:cubicBezTo>
                  <a:cubicBezTo>
                    <a:pt x="527989" y="361205"/>
                    <a:pt x="517605" y="350768"/>
                    <a:pt x="504839" y="344385"/>
                  </a:cubicBezTo>
                  <a:cubicBezTo>
                    <a:pt x="496922" y="340427"/>
                    <a:pt x="488454" y="337420"/>
                    <a:pt x="481089" y="332510"/>
                  </a:cubicBezTo>
                  <a:cubicBezTo>
                    <a:pt x="476431" y="329405"/>
                    <a:pt x="473585" y="324131"/>
                    <a:pt x="469213" y="320634"/>
                  </a:cubicBezTo>
                  <a:cubicBezTo>
                    <a:pt x="463641" y="316176"/>
                    <a:pt x="457338" y="312717"/>
                    <a:pt x="451400" y="308759"/>
                  </a:cubicBezTo>
                  <a:cubicBezTo>
                    <a:pt x="453379" y="300842"/>
                    <a:pt x="452240" y="291380"/>
                    <a:pt x="457338" y="285008"/>
                  </a:cubicBezTo>
                  <a:cubicBezTo>
                    <a:pt x="461248" y="280121"/>
                    <a:pt x="469784" y="282291"/>
                    <a:pt x="475151" y="279071"/>
                  </a:cubicBezTo>
                  <a:cubicBezTo>
                    <a:pt x="515903" y="254620"/>
                    <a:pt x="454378" y="278076"/>
                    <a:pt x="504839" y="261258"/>
                  </a:cubicBezTo>
                  <a:cubicBezTo>
                    <a:pt x="508798" y="257299"/>
                    <a:pt x="512236" y="252741"/>
                    <a:pt x="516715" y="249382"/>
                  </a:cubicBezTo>
                  <a:cubicBezTo>
                    <a:pt x="528133" y="240819"/>
                    <a:pt x="542249" y="235724"/>
                    <a:pt x="552341" y="225632"/>
                  </a:cubicBezTo>
                  <a:cubicBezTo>
                    <a:pt x="556299" y="221673"/>
                    <a:pt x="559209" y="216260"/>
                    <a:pt x="564216" y="213756"/>
                  </a:cubicBezTo>
                  <a:cubicBezTo>
                    <a:pt x="575412" y="208158"/>
                    <a:pt x="589427" y="208824"/>
                    <a:pt x="599842" y="201881"/>
                  </a:cubicBezTo>
                  <a:cubicBezTo>
                    <a:pt x="622313" y="186901"/>
                    <a:pt x="612609" y="195052"/>
                    <a:pt x="629530" y="178130"/>
                  </a:cubicBezTo>
                  <a:cubicBezTo>
                    <a:pt x="643323" y="136750"/>
                    <a:pt x="645978" y="146486"/>
                    <a:pt x="635468" y="100941"/>
                  </a:cubicBezTo>
                  <a:cubicBezTo>
                    <a:pt x="632653" y="88744"/>
                    <a:pt x="623592" y="65315"/>
                    <a:pt x="623592" y="65315"/>
                  </a:cubicBezTo>
                  <a:cubicBezTo>
                    <a:pt x="627551" y="61356"/>
                    <a:pt x="632588" y="58240"/>
                    <a:pt x="635468" y="53439"/>
                  </a:cubicBezTo>
                  <a:cubicBezTo>
                    <a:pt x="642488" y="41739"/>
                    <a:pt x="644875" y="23635"/>
                    <a:pt x="635468" y="11876"/>
                  </a:cubicBezTo>
                  <a:cubicBezTo>
                    <a:pt x="615777" y="-12738"/>
                    <a:pt x="617655" y="17905"/>
                    <a:pt x="617655" y="0"/>
                  </a:cubicBezTo>
                </a:path>
              </a:pathLst>
            </a:custGeom>
            <a:noFill/>
            <a:ln>
              <a:solidFill>
                <a:schemeClr val="accent1">
                  <a:shade val="5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54" name="Text Box 19"/>
            <p:cNvSpPr txBox="1"/>
            <p:nvPr/>
          </p:nvSpPr>
          <p:spPr>
            <a:xfrm>
              <a:off x="0"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grpSp>
          <p:nvGrpSpPr>
            <p:cNvPr id="55" name="Group 54"/>
            <p:cNvGrpSpPr/>
            <p:nvPr/>
          </p:nvGrpSpPr>
          <p:grpSpPr>
            <a:xfrm>
              <a:off x="124690" y="0"/>
              <a:ext cx="706582" cy="694707"/>
              <a:chOff x="0" y="0"/>
              <a:chExt cx="706582" cy="694707"/>
            </a:xfrm>
          </p:grpSpPr>
          <p:sp>
            <p:nvSpPr>
              <p:cNvPr id="56" name="Text Box 13"/>
              <p:cNvSpPr txBox="1"/>
              <p:nvPr/>
            </p:nvSpPr>
            <p:spPr>
              <a:xfrm>
                <a:off x="17813" y="48095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57" name="Text Box 14"/>
              <p:cNvSpPr txBox="1"/>
              <p:nvPr/>
            </p:nvSpPr>
            <p:spPr>
              <a:xfrm>
                <a:off x="285008"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58" name="Text Box 16"/>
              <p:cNvSpPr txBox="1"/>
              <p:nvPr/>
            </p:nvSpPr>
            <p:spPr>
              <a:xfrm>
                <a:off x="409699" y="0"/>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59" name="Text Box 18"/>
              <p:cNvSpPr txBox="1"/>
              <p:nvPr/>
            </p:nvSpPr>
            <p:spPr>
              <a:xfrm>
                <a:off x="0" y="195943"/>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60" name="Text Box 20"/>
              <p:cNvSpPr txBox="1"/>
              <p:nvPr/>
            </p:nvSpPr>
            <p:spPr>
              <a:xfrm>
                <a:off x="213756" y="415637"/>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61" name="Text Box 21"/>
              <p:cNvSpPr txBox="1"/>
              <p:nvPr/>
            </p:nvSpPr>
            <p:spPr>
              <a:xfrm>
                <a:off x="344385" y="154380"/>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sp>
            <p:nvSpPr>
              <p:cNvPr id="62" name="Text Box 23"/>
              <p:cNvSpPr txBox="1"/>
              <p:nvPr/>
            </p:nvSpPr>
            <p:spPr>
              <a:xfrm>
                <a:off x="106878" y="302821"/>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effectLst/>
                    <a:ea typeface="Calibri" panose="020F0502020204030204" pitchFamily="34" charset="0"/>
                    <a:cs typeface="Times New Roman" panose="02020603050405020304" pitchFamily="18" charset="0"/>
                  </a:rPr>
                  <a:t>V</a:t>
                </a:r>
                <a:endParaRPr lang="en-AU" sz="1100">
                  <a:effectLst/>
                  <a:ea typeface="Calibri" panose="020F0502020204030204" pitchFamily="34" charset="0"/>
                  <a:cs typeface="Times New Roman" panose="02020603050405020304" pitchFamily="18" charset="0"/>
                </a:endParaRPr>
              </a:p>
            </p:txBody>
          </p:sp>
        </p:grpSp>
      </p:grpSp>
      <p:grpSp>
        <p:nvGrpSpPr>
          <p:cNvPr id="63" name="Group 62"/>
          <p:cNvGrpSpPr/>
          <p:nvPr/>
        </p:nvGrpSpPr>
        <p:grpSpPr>
          <a:xfrm rot="13565373">
            <a:off x="10101410" y="4029924"/>
            <a:ext cx="700404" cy="824865"/>
            <a:chOff x="0" y="0"/>
            <a:chExt cx="700644" cy="825336"/>
          </a:xfrm>
        </p:grpSpPr>
        <p:grpSp>
          <p:nvGrpSpPr>
            <p:cNvPr id="64" name="Group 63"/>
            <p:cNvGrpSpPr/>
            <p:nvPr/>
          </p:nvGrpSpPr>
          <p:grpSpPr>
            <a:xfrm>
              <a:off x="0" y="0"/>
              <a:ext cx="700644" cy="706334"/>
              <a:chOff x="0" y="0"/>
              <a:chExt cx="700644" cy="706334"/>
            </a:xfrm>
          </p:grpSpPr>
          <p:sp>
            <p:nvSpPr>
              <p:cNvPr id="66" name="Text Box 8"/>
              <p:cNvSpPr txBox="1"/>
              <p:nvPr/>
            </p:nvSpPr>
            <p:spPr>
              <a:xfrm>
                <a:off x="385948" y="166255"/>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67" name="Freeform 66"/>
              <p:cNvSpPr/>
              <p:nvPr/>
            </p:nvSpPr>
            <p:spPr>
              <a:xfrm>
                <a:off x="112816" y="118753"/>
                <a:ext cx="427512" cy="587581"/>
              </a:xfrm>
              <a:custGeom>
                <a:avLst/>
                <a:gdLst>
                  <a:gd name="connsiteX0" fmla="*/ 338585 w 641896"/>
                  <a:gd name="connsiteY0" fmla="*/ 819398 h 819398"/>
                  <a:gd name="connsiteX1" fmla="*/ 291083 w 641896"/>
                  <a:gd name="connsiteY1" fmla="*/ 789710 h 819398"/>
                  <a:gd name="connsiteX2" fmla="*/ 273270 w 641896"/>
                  <a:gd name="connsiteY2" fmla="*/ 771897 h 819398"/>
                  <a:gd name="connsiteX3" fmla="*/ 243582 w 641896"/>
                  <a:gd name="connsiteY3" fmla="*/ 760021 h 819398"/>
                  <a:gd name="connsiteX4" fmla="*/ 213894 w 641896"/>
                  <a:gd name="connsiteY4" fmla="*/ 742208 h 819398"/>
                  <a:gd name="connsiteX5" fmla="*/ 136704 w 641896"/>
                  <a:gd name="connsiteY5" fmla="*/ 706582 h 819398"/>
                  <a:gd name="connsiteX6" fmla="*/ 112953 w 641896"/>
                  <a:gd name="connsiteY6" fmla="*/ 694707 h 819398"/>
                  <a:gd name="connsiteX7" fmla="*/ 89203 w 641896"/>
                  <a:gd name="connsiteY7" fmla="*/ 676894 h 819398"/>
                  <a:gd name="connsiteX8" fmla="*/ 53577 w 641896"/>
                  <a:gd name="connsiteY8" fmla="*/ 665019 h 819398"/>
                  <a:gd name="connsiteX9" fmla="*/ 35764 w 641896"/>
                  <a:gd name="connsiteY9" fmla="*/ 653143 h 819398"/>
                  <a:gd name="connsiteX10" fmla="*/ 17951 w 641896"/>
                  <a:gd name="connsiteY10" fmla="*/ 647206 h 819398"/>
                  <a:gd name="connsiteX11" fmla="*/ 6076 w 641896"/>
                  <a:gd name="connsiteY11" fmla="*/ 635330 h 819398"/>
                  <a:gd name="connsiteX12" fmla="*/ 138 w 641896"/>
                  <a:gd name="connsiteY12" fmla="*/ 617517 h 819398"/>
                  <a:gd name="connsiteX13" fmla="*/ 35764 w 641896"/>
                  <a:gd name="connsiteY13" fmla="*/ 593767 h 819398"/>
                  <a:gd name="connsiteX14" fmla="*/ 53577 w 641896"/>
                  <a:gd name="connsiteY14" fmla="*/ 587829 h 819398"/>
                  <a:gd name="connsiteX15" fmla="*/ 83265 w 641896"/>
                  <a:gd name="connsiteY15" fmla="*/ 564078 h 819398"/>
                  <a:gd name="connsiteX16" fmla="*/ 95141 w 641896"/>
                  <a:gd name="connsiteY16" fmla="*/ 546265 h 819398"/>
                  <a:gd name="connsiteX17" fmla="*/ 107016 w 641896"/>
                  <a:gd name="connsiteY17" fmla="*/ 510639 h 819398"/>
                  <a:gd name="connsiteX18" fmla="*/ 112953 w 641896"/>
                  <a:gd name="connsiteY18" fmla="*/ 480951 h 819398"/>
                  <a:gd name="connsiteX19" fmla="*/ 124829 w 641896"/>
                  <a:gd name="connsiteY19" fmla="*/ 463138 h 819398"/>
                  <a:gd name="connsiteX20" fmla="*/ 142642 w 641896"/>
                  <a:gd name="connsiteY20" fmla="*/ 457200 h 819398"/>
                  <a:gd name="connsiteX21" fmla="*/ 255457 w 641896"/>
                  <a:gd name="connsiteY21" fmla="*/ 463138 h 819398"/>
                  <a:gd name="connsiteX22" fmla="*/ 273270 w 641896"/>
                  <a:gd name="connsiteY22" fmla="*/ 475013 h 819398"/>
                  <a:gd name="connsiteX23" fmla="*/ 291083 w 641896"/>
                  <a:gd name="connsiteY23" fmla="*/ 480951 h 819398"/>
                  <a:gd name="connsiteX24" fmla="*/ 320772 w 641896"/>
                  <a:gd name="connsiteY24" fmla="*/ 504702 h 819398"/>
                  <a:gd name="connsiteX25" fmla="*/ 344522 w 641896"/>
                  <a:gd name="connsiteY25" fmla="*/ 510639 h 819398"/>
                  <a:gd name="connsiteX26" fmla="*/ 362335 w 641896"/>
                  <a:gd name="connsiteY26" fmla="*/ 516577 h 819398"/>
                  <a:gd name="connsiteX27" fmla="*/ 386086 w 641896"/>
                  <a:gd name="connsiteY27" fmla="*/ 528452 h 819398"/>
                  <a:gd name="connsiteX28" fmla="*/ 421712 w 641896"/>
                  <a:gd name="connsiteY28" fmla="*/ 540328 h 819398"/>
                  <a:gd name="connsiteX29" fmla="*/ 433587 w 641896"/>
                  <a:gd name="connsiteY29" fmla="*/ 558141 h 819398"/>
                  <a:gd name="connsiteX30" fmla="*/ 457338 w 641896"/>
                  <a:gd name="connsiteY30" fmla="*/ 617517 h 819398"/>
                  <a:gd name="connsiteX31" fmla="*/ 469213 w 641896"/>
                  <a:gd name="connsiteY31" fmla="*/ 629393 h 819398"/>
                  <a:gd name="connsiteX32" fmla="*/ 504839 w 641896"/>
                  <a:gd name="connsiteY32" fmla="*/ 641268 h 819398"/>
                  <a:gd name="connsiteX33" fmla="*/ 558278 w 641896"/>
                  <a:gd name="connsiteY33" fmla="*/ 635330 h 819398"/>
                  <a:gd name="connsiteX34" fmla="*/ 570153 w 641896"/>
                  <a:gd name="connsiteY34" fmla="*/ 617517 h 819398"/>
                  <a:gd name="connsiteX35" fmla="*/ 582029 w 641896"/>
                  <a:gd name="connsiteY35" fmla="*/ 570016 h 819398"/>
                  <a:gd name="connsiteX36" fmla="*/ 593904 w 641896"/>
                  <a:gd name="connsiteY36" fmla="*/ 522515 h 819398"/>
                  <a:gd name="connsiteX37" fmla="*/ 605779 w 641896"/>
                  <a:gd name="connsiteY37" fmla="*/ 457200 h 819398"/>
                  <a:gd name="connsiteX38" fmla="*/ 587966 w 641896"/>
                  <a:gd name="connsiteY38" fmla="*/ 391886 h 819398"/>
                  <a:gd name="connsiteX39" fmla="*/ 570153 w 641896"/>
                  <a:gd name="connsiteY39" fmla="*/ 385949 h 819398"/>
                  <a:gd name="connsiteX40" fmla="*/ 540465 w 641896"/>
                  <a:gd name="connsiteY40" fmla="*/ 368136 h 819398"/>
                  <a:gd name="connsiteX41" fmla="*/ 504839 w 641896"/>
                  <a:gd name="connsiteY41" fmla="*/ 344385 h 819398"/>
                  <a:gd name="connsiteX42" fmla="*/ 481089 w 641896"/>
                  <a:gd name="connsiteY42" fmla="*/ 332510 h 819398"/>
                  <a:gd name="connsiteX43" fmla="*/ 469213 w 641896"/>
                  <a:gd name="connsiteY43" fmla="*/ 320634 h 819398"/>
                  <a:gd name="connsiteX44" fmla="*/ 451400 w 641896"/>
                  <a:gd name="connsiteY44" fmla="*/ 308759 h 819398"/>
                  <a:gd name="connsiteX45" fmla="*/ 457338 w 641896"/>
                  <a:gd name="connsiteY45" fmla="*/ 285008 h 819398"/>
                  <a:gd name="connsiteX46" fmla="*/ 475151 w 641896"/>
                  <a:gd name="connsiteY46" fmla="*/ 279071 h 819398"/>
                  <a:gd name="connsiteX47" fmla="*/ 504839 w 641896"/>
                  <a:gd name="connsiteY47" fmla="*/ 261258 h 819398"/>
                  <a:gd name="connsiteX48" fmla="*/ 516715 w 641896"/>
                  <a:gd name="connsiteY48" fmla="*/ 249382 h 819398"/>
                  <a:gd name="connsiteX49" fmla="*/ 552341 w 641896"/>
                  <a:gd name="connsiteY49" fmla="*/ 225632 h 819398"/>
                  <a:gd name="connsiteX50" fmla="*/ 564216 w 641896"/>
                  <a:gd name="connsiteY50" fmla="*/ 213756 h 819398"/>
                  <a:gd name="connsiteX51" fmla="*/ 599842 w 641896"/>
                  <a:gd name="connsiteY51" fmla="*/ 201881 h 819398"/>
                  <a:gd name="connsiteX52" fmla="*/ 629530 w 641896"/>
                  <a:gd name="connsiteY52" fmla="*/ 178130 h 819398"/>
                  <a:gd name="connsiteX53" fmla="*/ 635468 w 641896"/>
                  <a:gd name="connsiteY53" fmla="*/ 100941 h 819398"/>
                  <a:gd name="connsiteX54" fmla="*/ 623592 w 641896"/>
                  <a:gd name="connsiteY54" fmla="*/ 65315 h 819398"/>
                  <a:gd name="connsiteX55" fmla="*/ 635468 w 641896"/>
                  <a:gd name="connsiteY55" fmla="*/ 53439 h 819398"/>
                  <a:gd name="connsiteX56" fmla="*/ 635468 w 641896"/>
                  <a:gd name="connsiteY56" fmla="*/ 11876 h 819398"/>
                  <a:gd name="connsiteX57" fmla="*/ 617655 w 641896"/>
                  <a:gd name="connsiteY57" fmla="*/ 0 h 81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41896" h="819398">
                    <a:moveTo>
                      <a:pt x="338585" y="819398"/>
                    </a:moveTo>
                    <a:cubicBezTo>
                      <a:pt x="322751" y="809502"/>
                      <a:pt x="306184" y="800692"/>
                      <a:pt x="291083" y="789710"/>
                    </a:cubicBezTo>
                    <a:cubicBezTo>
                      <a:pt x="284292" y="784771"/>
                      <a:pt x="280391" y="776348"/>
                      <a:pt x="273270" y="771897"/>
                    </a:cubicBezTo>
                    <a:cubicBezTo>
                      <a:pt x="264232" y="766248"/>
                      <a:pt x="253115" y="764788"/>
                      <a:pt x="243582" y="760021"/>
                    </a:cubicBezTo>
                    <a:cubicBezTo>
                      <a:pt x="233260" y="754860"/>
                      <a:pt x="224055" y="747679"/>
                      <a:pt x="213894" y="742208"/>
                    </a:cubicBezTo>
                    <a:cubicBezTo>
                      <a:pt x="143997" y="704572"/>
                      <a:pt x="190572" y="730524"/>
                      <a:pt x="136704" y="706582"/>
                    </a:cubicBezTo>
                    <a:cubicBezTo>
                      <a:pt x="128616" y="702987"/>
                      <a:pt x="120459" y="699398"/>
                      <a:pt x="112953" y="694707"/>
                    </a:cubicBezTo>
                    <a:cubicBezTo>
                      <a:pt x="104561" y="689462"/>
                      <a:pt x="98054" y="681320"/>
                      <a:pt x="89203" y="676894"/>
                    </a:cubicBezTo>
                    <a:cubicBezTo>
                      <a:pt x="78007" y="671296"/>
                      <a:pt x="65452" y="668977"/>
                      <a:pt x="53577" y="665019"/>
                    </a:cubicBezTo>
                    <a:cubicBezTo>
                      <a:pt x="47639" y="661060"/>
                      <a:pt x="42147" y="656334"/>
                      <a:pt x="35764" y="653143"/>
                    </a:cubicBezTo>
                    <a:cubicBezTo>
                      <a:pt x="30166" y="650344"/>
                      <a:pt x="23318" y="650426"/>
                      <a:pt x="17951" y="647206"/>
                    </a:cubicBezTo>
                    <a:cubicBezTo>
                      <a:pt x="13151" y="644326"/>
                      <a:pt x="10034" y="639289"/>
                      <a:pt x="6076" y="635330"/>
                    </a:cubicBezTo>
                    <a:cubicBezTo>
                      <a:pt x="4097" y="629392"/>
                      <a:pt x="-891" y="623691"/>
                      <a:pt x="138" y="617517"/>
                    </a:cubicBezTo>
                    <a:cubicBezTo>
                      <a:pt x="3791" y="595598"/>
                      <a:pt x="19669" y="598365"/>
                      <a:pt x="35764" y="593767"/>
                    </a:cubicBezTo>
                    <a:cubicBezTo>
                      <a:pt x="41782" y="592048"/>
                      <a:pt x="47979" y="590628"/>
                      <a:pt x="53577" y="587829"/>
                    </a:cubicBezTo>
                    <a:cubicBezTo>
                      <a:pt x="63868" y="582684"/>
                      <a:pt x="75900" y="573285"/>
                      <a:pt x="83265" y="564078"/>
                    </a:cubicBezTo>
                    <a:cubicBezTo>
                      <a:pt x="87723" y="558505"/>
                      <a:pt x="91182" y="552203"/>
                      <a:pt x="95141" y="546265"/>
                    </a:cubicBezTo>
                    <a:cubicBezTo>
                      <a:pt x="99099" y="534390"/>
                      <a:pt x="104561" y="522914"/>
                      <a:pt x="107016" y="510639"/>
                    </a:cubicBezTo>
                    <a:cubicBezTo>
                      <a:pt x="108995" y="500743"/>
                      <a:pt x="109409" y="490400"/>
                      <a:pt x="112953" y="480951"/>
                    </a:cubicBezTo>
                    <a:cubicBezTo>
                      <a:pt x="115459" y="474269"/>
                      <a:pt x="119256" y="467596"/>
                      <a:pt x="124829" y="463138"/>
                    </a:cubicBezTo>
                    <a:cubicBezTo>
                      <a:pt x="129716" y="459228"/>
                      <a:pt x="136704" y="459179"/>
                      <a:pt x="142642" y="457200"/>
                    </a:cubicBezTo>
                    <a:cubicBezTo>
                      <a:pt x="180247" y="459179"/>
                      <a:pt x="218145" y="458050"/>
                      <a:pt x="255457" y="463138"/>
                    </a:cubicBezTo>
                    <a:cubicBezTo>
                      <a:pt x="262528" y="464102"/>
                      <a:pt x="266887" y="471822"/>
                      <a:pt x="273270" y="475013"/>
                    </a:cubicBezTo>
                    <a:cubicBezTo>
                      <a:pt x="278868" y="477812"/>
                      <a:pt x="285145" y="478972"/>
                      <a:pt x="291083" y="480951"/>
                    </a:cubicBezTo>
                    <a:cubicBezTo>
                      <a:pt x="300658" y="490526"/>
                      <a:pt x="307667" y="499085"/>
                      <a:pt x="320772" y="504702"/>
                    </a:cubicBezTo>
                    <a:cubicBezTo>
                      <a:pt x="328272" y="507917"/>
                      <a:pt x="336676" y="508397"/>
                      <a:pt x="344522" y="510639"/>
                    </a:cubicBezTo>
                    <a:cubicBezTo>
                      <a:pt x="350540" y="512358"/>
                      <a:pt x="356582" y="514112"/>
                      <a:pt x="362335" y="516577"/>
                    </a:cubicBezTo>
                    <a:cubicBezTo>
                      <a:pt x="370471" y="520064"/>
                      <a:pt x="377868" y="525165"/>
                      <a:pt x="386086" y="528452"/>
                    </a:cubicBezTo>
                    <a:cubicBezTo>
                      <a:pt x="397708" y="533101"/>
                      <a:pt x="421712" y="540328"/>
                      <a:pt x="421712" y="540328"/>
                    </a:cubicBezTo>
                    <a:cubicBezTo>
                      <a:pt x="425670" y="546266"/>
                      <a:pt x="430689" y="551620"/>
                      <a:pt x="433587" y="558141"/>
                    </a:cubicBezTo>
                    <a:cubicBezTo>
                      <a:pt x="446461" y="587108"/>
                      <a:pt x="441138" y="593217"/>
                      <a:pt x="457338" y="617517"/>
                    </a:cubicBezTo>
                    <a:cubicBezTo>
                      <a:pt x="460443" y="622175"/>
                      <a:pt x="464206" y="626889"/>
                      <a:pt x="469213" y="629393"/>
                    </a:cubicBezTo>
                    <a:cubicBezTo>
                      <a:pt x="480409" y="634991"/>
                      <a:pt x="504839" y="641268"/>
                      <a:pt x="504839" y="641268"/>
                    </a:cubicBezTo>
                    <a:cubicBezTo>
                      <a:pt x="522652" y="639289"/>
                      <a:pt x="541434" y="641455"/>
                      <a:pt x="558278" y="635330"/>
                    </a:cubicBezTo>
                    <a:cubicBezTo>
                      <a:pt x="564984" y="632891"/>
                      <a:pt x="567714" y="624223"/>
                      <a:pt x="570153" y="617517"/>
                    </a:cubicBezTo>
                    <a:cubicBezTo>
                      <a:pt x="575731" y="602179"/>
                      <a:pt x="576868" y="585500"/>
                      <a:pt x="582029" y="570016"/>
                    </a:cubicBezTo>
                    <a:cubicBezTo>
                      <a:pt x="589252" y="548344"/>
                      <a:pt x="589810" y="549125"/>
                      <a:pt x="593904" y="522515"/>
                    </a:cubicBezTo>
                    <a:cubicBezTo>
                      <a:pt x="603496" y="460167"/>
                      <a:pt x="593668" y="493539"/>
                      <a:pt x="605779" y="457200"/>
                    </a:cubicBezTo>
                    <a:cubicBezTo>
                      <a:pt x="603462" y="438663"/>
                      <a:pt x="606679" y="406855"/>
                      <a:pt x="587966" y="391886"/>
                    </a:cubicBezTo>
                    <a:cubicBezTo>
                      <a:pt x="583079" y="387976"/>
                      <a:pt x="576091" y="387928"/>
                      <a:pt x="570153" y="385949"/>
                    </a:cubicBezTo>
                    <a:cubicBezTo>
                      <a:pt x="543512" y="359305"/>
                      <a:pt x="575150" y="387405"/>
                      <a:pt x="540465" y="368136"/>
                    </a:cubicBezTo>
                    <a:cubicBezTo>
                      <a:pt x="527989" y="361205"/>
                      <a:pt x="517605" y="350768"/>
                      <a:pt x="504839" y="344385"/>
                    </a:cubicBezTo>
                    <a:cubicBezTo>
                      <a:pt x="496922" y="340427"/>
                      <a:pt x="488454" y="337420"/>
                      <a:pt x="481089" y="332510"/>
                    </a:cubicBezTo>
                    <a:cubicBezTo>
                      <a:pt x="476431" y="329405"/>
                      <a:pt x="473585" y="324131"/>
                      <a:pt x="469213" y="320634"/>
                    </a:cubicBezTo>
                    <a:cubicBezTo>
                      <a:pt x="463641" y="316176"/>
                      <a:pt x="457338" y="312717"/>
                      <a:pt x="451400" y="308759"/>
                    </a:cubicBezTo>
                    <a:cubicBezTo>
                      <a:pt x="453379" y="300842"/>
                      <a:pt x="452240" y="291380"/>
                      <a:pt x="457338" y="285008"/>
                    </a:cubicBezTo>
                    <a:cubicBezTo>
                      <a:pt x="461248" y="280121"/>
                      <a:pt x="469784" y="282291"/>
                      <a:pt x="475151" y="279071"/>
                    </a:cubicBezTo>
                    <a:cubicBezTo>
                      <a:pt x="515903" y="254620"/>
                      <a:pt x="454378" y="278076"/>
                      <a:pt x="504839" y="261258"/>
                    </a:cubicBezTo>
                    <a:cubicBezTo>
                      <a:pt x="508798" y="257299"/>
                      <a:pt x="512236" y="252741"/>
                      <a:pt x="516715" y="249382"/>
                    </a:cubicBezTo>
                    <a:cubicBezTo>
                      <a:pt x="528133" y="240819"/>
                      <a:pt x="542249" y="235724"/>
                      <a:pt x="552341" y="225632"/>
                    </a:cubicBezTo>
                    <a:cubicBezTo>
                      <a:pt x="556299" y="221673"/>
                      <a:pt x="559209" y="216260"/>
                      <a:pt x="564216" y="213756"/>
                    </a:cubicBezTo>
                    <a:cubicBezTo>
                      <a:pt x="575412" y="208158"/>
                      <a:pt x="589427" y="208824"/>
                      <a:pt x="599842" y="201881"/>
                    </a:cubicBezTo>
                    <a:cubicBezTo>
                      <a:pt x="622313" y="186901"/>
                      <a:pt x="612609" y="195052"/>
                      <a:pt x="629530" y="178130"/>
                    </a:cubicBezTo>
                    <a:cubicBezTo>
                      <a:pt x="643323" y="136750"/>
                      <a:pt x="645978" y="146486"/>
                      <a:pt x="635468" y="100941"/>
                    </a:cubicBezTo>
                    <a:cubicBezTo>
                      <a:pt x="632653" y="88744"/>
                      <a:pt x="623592" y="65315"/>
                      <a:pt x="623592" y="65315"/>
                    </a:cubicBezTo>
                    <a:cubicBezTo>
                      <a:pt x="627551" y="61356"/>
                      <a:pt x="632588" y="58240"/>
                      <a:pt x="635468" y="53439"/>
                    </a:cubicBezTo>
                    <a:cubicBezTo>
                      <a:pt x="642488" y="41739"/>
                      <a:pt x="644875" y="23635"/>
                      <a:pt x="635468" y="11876"/>
                    </a:cubicBezTo>
                    <a:cubicBezTo>
                      <a:pt x="615777" y="-12738"/>
                      <a:pt x="617655" y="17905"/>
                      <a:pt x="617655" y="0"/>
                    </a:cubicBezTo>
                  </a:path>
                </a:pathLst>
              </a:custGeom>
              <a:noFill/>
              <a:ln>
                <a:solidFill>
                  <a:schemeClr val="accent1">
                    <a:shade val="5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68" name="Text Box 4"/>
              <p:cNvSpPr txBox="1"/>
              <p:nvPr/>
            </p:nvSpPr>
            <p:spPr>
              <a:xfrm>
                <a:off x="403761" y="0"/>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69" name="Text Box 5"/>
              <p:cNvSpPr txBox="1"/>
              <p:nvPr/>
            </p:nvSpPr>
            <p:spPr>
              <a:xfrm>
                <a:off x="100941" y="350322"/>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70" name="Text Box 6"/>
              <p:cNvSpPr txBox="1"/>
              <p:nvPr/>
            </p:nvSpPr>
            <p:spPr>
              <a:xfrm>
                <a:off x="267195" y="415636"/>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71" name="Text Box 7"/>
              <p:cNvSpPr txBox="1"/>
              <p:nvPr/>
            </p:nvSpPr>
            <p:spPr>
              <a:xfrm>
                <a:off x="385948" y="314696"/>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sp>
            <p:nvSpPr>
              <p:cNvPr id="72" name="Text Box 9"/>
              <p:cNvSpPr txBox="1"/>
              <p:nvPr/>
            </p:nvSpPr>
            <p:spPr>
              <a:xfrm>
                <a:off x="0" y="469075"/>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grpSp>
        <p:sp>
          <p:nvSpPr>
            <p:cNvPr id="65" name="Text Box 10"/>
            <p:cNvSpPr txBox="1"/>
            <p:nvPr/>
          </p:nvSpPr>
          <p:spPr>
            <a:xfrm>
              <a:off x="231569" y="611580"/>
              <a:ext cx="296883" cy="21375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700">
                  <a:solidFill>
                    <a:srgbClr val="FF0000"/>
                  </a:solidFill>
                  <a:effectLst/>
                  <a:ea typeface="Calibri" panose="020F0502020204030204" pitchFamily="34" charset="0"/>
                  <a:cs typeface="Times New Roman" panose="02020603050405020304" pitchFamily="18" charset="0"/>
                </a:rPr>
                <a:t>B</a:t>
              </a:r>
              <a:endParaRPr lang="en-AU" sz="1100">
                <a:effectLst/>
                <a:ea typeface="Calibri" panose="020F0502020204030204" pitchFamily="34" charset="0"/>
                <a:cs typeface="Times New Roman" panose="02020603050405020304" pitchFamily="18" charset="0"/>
              </a:endParaRPr>
            </a:p>
          </p:txBody>
        </p:sp>
      </p:grpSp>
      <p:sp>
        <p:nvSpPr>
          <p:cNvPr id="73" name="TextBox 72"/>
          <p:cNvSpPr txBox="1"/>
          <p:nvPr/>
        </p:nvSpPr>
        <p:spPr>
          <a:xfrm>
            <a:off x="7835024" y="2932015"/>
            <a:ext cx="912429" cy="369332"/>
          </a:xfrm>
          <a:prstGeom prst="rect">
            <a:avLst/>
          </a:prstGeom>
          <a:noFill/>
        </p:spPr>
        <p:txBody>
          <a:bodyPr wrap="none" rtlCol="0">
            <a:spAutoFit/>
          </a:bodyPr>
          <a:lstStyle/>
          <a:p>
            <a:r>
              <a:rPr lang="en-AU" dirty="0" smtClean="0"/>
              <a:t>50% HV</a:t>
            </a:r>
            <a:endParaRPr lang="en-AU" dirty="0"/>
          </a:p>
        </p:txBody>
      </p:sp>
      <p:sp>
        <p:nvSpPr>
          <p:cNvPr id="74" name="TextBox 73"/>
          <p:cNvSpPr txBox="1"/>
          <p:nvPr/>
        </p:nvSpPr>
        <p:spPr>
          <a:xfrm>
            <a:off x="9710148" y="2925372"/>
            <a:ext cx="912429" cy="369332"/>
          </a:xfrm>
          <a:prstGeom prst="rect">
            <a:avLst/>
          </a:prstGeom>
          <a:noFill/>
        </p:spPr>
        <p:txBody>
          <a:bodyPr wrap="none" rtlCol="0">
            <a:spAutoFit/>
          </a:bodyPr>
          <a:lstStyle/>
          <a:p>
            <a:r>
              <a:rPr lang="en-AU" dirty="0" smtClean="0"/>
              <a:t>50% HV</a:t>
            </a:r>
            <a:endParaRPr lang="en-AU" dirty="0"/>
          </a:p>
        </p:txBody>
      </p:sp>
    </p:spTree>
    <p:extLst>
      <p:ext uri="{BB962C8B-B14F-4D97-AF65-F5344CB8AC3E}">
        <p14:creationId xmlns:p14="http://schemas.microsoft.com/office/powerpoint/2010/main" val="28401176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3488844"/>
              </p:ext>
            </p:extLst>
          </p:nvPr>
        </p:nvGraphicFramePr>
        <p:xfrm>
          <a:off x="3866059" y="1403609"/>
          <a:ext cx="8050619" cy="5134696"/>
        </p:xfrm>
        <a:graphic>
          <a:graphicData uri="http://schemas.openxmlformats.org/drawingml/2006/table">
            <a:tbl>
              <a:tblPr>
                <a:tableStyleId>{5C22544A-7EE6-4342-B048-85BDC9FD1C3A}</a:tableStyleId>
              </a:tblPr>
              <a:tblGrid>
                <a:gridCol w="805062"/>
                <a:gridCol w="931345"/>
                <a:gridCol w="789277"/>
                <a:gridCol w="694563"/>
                <a:gridCol w="805062"/>
                <a:gridCol w="805062"/>
                <a:gridCol w="805062"/>
                <a:gridCol w="805062"/>
                <a:gridCol w="805062"/>
                <a:gridCol w="805062"/>
              </a:tblGrid>
              <a:tr h="308974">
                <a:tc rowSpan="3">
                  <a:txBody>
                    <a:bodyPr/>
                    <a:lstStyle/>
                    <a:p>
                      <a:pPr algn="ctr" fontAlgn="ctr"/>
                      <a:r>
                        <a:rPr lang="en-AU" sz="1600" u="none" strike="noStrike" dirty="0">
                          <a:effectLst/>
                        </a:rPr>
                        <a:t>Sample</a:t>
                      </a:r>
                      <a:endParaRPr lang="en-AU" sz="1600" b="1" i="1" u="none" strike="noStrike" dirty="0">
                        <a:solidFill>
                          <a:srgbClr val="000000"/>
                        </a:solidFill>
                        <a:effectLst/>
                        <a:latin typeface="Times New Roman"/>
                      </a:endParaRPr>
                    </a:p>
                  </a:txBody>
                  <a:tcPr marL="9524" marR="9524" marT="9525" marB="0" anchor="ctr"/>
                </a:tc>
                <a:tc rowSpan="3">
                  <a:txBody>
                    <a:bodyPr/>
                    <a:lstStyle/>
                    <a:p>
                      <a:pPr algn="ctr" fontAlgn="ctr"/>
                      <a:r>
                        <a:rPr lang="en-AU" sz="1600" u="none" strike="noStrike" dirty="0">
                          <a:effectLst/>
                        </a:rPr>
                        <a:t>Fraction</a:t>
                      </a:r>
                      <a:endParaRPr lang="en-AU" sz="1600" b="1" i="1" u="none" strike="noStrike" dirty="0">
                        <a:solidFill>
                          <a:srgbClr val="000000"/>
                        </a:solidFill>
                        <a:effectLst/>
                        <a:latin typeface="Times New Roman"/>
                      </a:endParaRPr>
                    </a:p>
                  </a:txBody>
                  <a:tcPr marL="9524" marR="9524" marT="9525" marB="0" anchor="ctr"/>
                </a:tc>
                <a:tc rowSpan="3">
                  <a:txBody>
                    <a:bodyPr/>
                    <a:lstStyle/>
                    <a:p>
                      <a:pPr algn="ctr" fontAlgn="ctr"/>
                      <a:r>
                        <a:rPr lang="en-AU" sz="1600" u="none" strike="noStrike" dirty="0">
                          <a:effectLst/>
                        </a:rPr>
                        <a:t>%Mass fraction</a:t>
                      </a:r>
                      <a:endParaRPr lang="en-AU" sz="1600" b="1" i="1" u="none" strike="noStrike" dirty="0">
                        <a:solidFill>
                          <a:srgbClr val="000000"/>
                        </a:solidFill>
                        <a:effectLst/>
                        <a:latin typeface="Times New Roman"/>
                      </a:endParaRPr>
                    </a:p>
                  </a:txBody>
                  <a:tcPr marL="9524" marR="9524" marT="9525" marB="0" anchor="ctr"/>
                </a:tc>
                <a:tc gridSpan="2">
                  <a:txBody>
                    <a:bodyPr/>
                    <a:lstStyle/>
                    <a:p>
                      <a:pPr algn="ctr" fontAlgn="ctr"/>
                      <a:r>
                        <a:rPr lang="en-AU" sz="1800" u="none" strike="noStrike" dirty="0">
                          <a:effectLst/>
                        </a:rPr>
                        <a:t>HV %</a:t>
                      </a:r>
                      <a:r>
                        <a:rPr lang="en-AU" sz="1800" u="none" strike="noStrike" dirty="0" err="1">
                          <a:effectLst/>
                        </a:rPr>
                        <a:t>Cmol</a:t>
                      </a:r>
                      <a:endParaRPr lang="en-AU" sz="1800" b="1" i="1" u="none" strike="noStrike" dirty="0">
                        <a:solidFill>
                          <a:srgbClr val="000000"/>
                        </a:solidFill>
                        <a:effectLst/>
                        <a:latin typeface="Times New Roman"/>
                      </a:endParaRPr>
                    </a:p>
                  </a:txBody>
                  <a:tcPr marL="9524" marR="9524" marT="9525" marB="0" anchor="ctr"/>
                </a:tc>
                <a:tc hMerge="1">
                  <a:txBody>
                    <a:bodyPr/>
                    <a:lstStyle/>
                    <a:p>
                      <a:endParaRPr lang="en-AU"/>
                    </a:p>
                  </a:txBody>
                  <a:tcPr/>
                </a:tc>
                <a:tc>
                  <a:txBody>
                    <a:bodyPr/>
                    <a:lstStyle/>
                    <a:p>
                      <a:pPr algn="ctr" fontAlgn="ctr"/>
                      <a:r>
                        <a:rPr lang="en-AU" sz="1800" u="none" strike="noStrike" dirty="0" err="1">
                          <a:effectLst/>
                        </a:rPr>
                        <a:t>M</a:t>
                      </a:r>
                      <a:r>
                        <a:rPr lang="en-AU" sz="1800" u="none" strike="noStrike" baseline="-25000" dirty="0" err="1">
                          <a:effectLst/>
                        </a:rPr>
                        <a:t>n</a:t>
                      </a:r>
                      <a:endParaRPr lang="en-AU" sz="1800" b="1" i="1" u="none" strike="noStrike" dirty="0">
                        <a:solidFill>
                          <a:srgbClr val="000000"/>
                        </a:solidFill>
                        <a:effectLst/>
                        <a:latin typeface="Times New Roman"/>
                      </a:endParaRPr>
                    </a:p>
                  </a:txBody>
                  <a:tcPr marL="9524" marR="9524" marT="9525" marB="0" anchor="ctr"/>
                </a:tc>
                <a:tc>
                  <a:txBody>
                    <a:bodyPr/>
                    <a:lstStyle/>
                    <a:p>
                      <a:pPr algn="ctr" fontAlgn="ctr"/>
                      <a:r>
                        <a:rPr lang="en-AU" sz="1800" u="none" strike="noStrike" dirty="0">
                          <a:effectLst/>
                        </a:rPr>
                        <a:t>M</a:t>
                      </a:r>
                      <a:r>
                        <a:rPr lang="en-AU" sz="1800" u="none" strike="noStrike" baseline="-25000" dirty="0">
                          <a:effectLst/>
                        </a:rPr>
                        <a:t>w</a:t>
                      </a:r>
                      <a:endParaRPr lang="en-AU" sz="1800" b="1" i="1" u="none" strike="noStrike" dirty="0">
                        <a:solidFill>
                          <a:srgbClr val="000000"/>
                        </a:solidFill>
                        <a:effectLst/>
                        <a:latin typeface="Times New Roman"/>
                      </a:endParaRPr>
                    </a:p>
                  </a:txBody>
                  <a:tcPr marL="9524" marR="9524" marT="9525" marB="0" anchor="ctr"/>
                </a:tc>
                <a:tc rowSpan="3">
                  <a:txBody>
                    <a:bodyPr/>
                    <a:lstStyle/>
                    <a:p>
                      <a:pPr algn="ctr" fontAlgn="ctr"/>
                      <a:r>
                        <a:rPr lang="en-AU" sz="1600" u="none" strike="noStrike">
                          <a:effectLst/>
                        </a:rPr>
                        <a:t>PDI</a:t>
                      </a:r>
                      <a:endParaRPr lang="en-AU" sz="1600" b="1" i="1" u="none" strike="noStrike">
                        <a:solidFill>
                          <a:srgbClr val="000000"/>
                        </a:solidFill>
                        <a:effectLst/>
                        <a:latin typeface="Times New Roman"/>
                      </a:endParaRPr>
                    </a:p>
                  </a:txBody>
                  <a:tcPr marL="9524" marR="9524" marT="9525" marB="0" anchor="ctr"/>
                </a:tc>
                <a:tc rowSpan="3">
                  <a:txBody>
                    <a:bodyPr/>
                    <a:lstStyle/>
                    <a:p>
                      <a:pPr algn="ctr" fontAlgn="ctr"/>
                      <a:r>
                        <a:rPr lang="en-AU" sz="1600" u="none" strike="noStrike">
                          <a:effectLst/>
                        </a:rPr>
                        <a:t>D</a:t>
                      </a:r>
                      <a:endParaRPr lang="en-AU" sz="1600" b="1" i="1" u="none" strike="noStrike">
                        <a:solidFill>
                          <a:srgbClr val="000000"/>
                        </a:solidFill>
                        <a:effectLst/>
                        <a:latin typeface="Times New Roman"/>
                      </a:endParaRPr>
                    </a:p>
                  </a:txBody>
                  <a:tcPr marL="9524" marR="9524" marT="9525" marB="0" anchor="ctr"/>
                </a:tc>
                <a:tc rowSpan="3">
                  <a:txBody>
                    <a:bodyPr/>
                    <a:lstStyle/>
                    <a:p>
                      <a:pPr algn="ctr" fontAlgn="ctr"/>
                      <a:r>
                        <a:rPr lang="en-AU" sz="1600" u="none" strike="noStrike" dirty="0">
                          <a:effectLst/>
                        </a:rPr>
                        <a:t>R</a:t>
                      </a:r>
                      <a:endParaRPr lang="en-AU" sz="1600" b="1" i="1" u="none" strike="noStrike" dirty="0">
                        <a:solidFill>
                          <a:srgbClr val="000000"/>
                        </a:solidFill>
                        <a:effectLst/>
                        <a:latin typeface="Times New Roman"/>
                      </a:endParaRPr>
                    </a:p>
                  </a:txBody>
                  <a:tcPr marL="9524" marR="9524" marT="9525" marB="0" anchor="ctr"/>
                </a:tc>
              </a:tr>
              <a:tr h="324422">
                <a:tc vMerge="1">
                  <a:txBody>
                    <a:bodyPr/>
                    <a:lstStyle/>
                    <a:p>
                      <a:endParaRPr lang="en-AU"/>
                    </a:p>
                  </a:txBody>
                  <a:tcPr/>
                </a:tc>
                <a:tc vMerge="1">
                  <a:txBody>
                    <a:bodyPr/>
                    <a:lstStyle/>
                    <a:p>
                      <a:endParaRPr lang="en-AU"/>
                    </a:p>
                  </a:txBody>
                  <a:tcPr/>
                </a:tc>
                <a:tc vMerge="1">
                  <a:txBody>
                    <a:bodyPr/>
                    <a:lstStyle/>
                    <a:p>
                      <a:endParaRPr lang="en-AU"/>
                    </a:p>
                  </a:txBody>
                  <a:tcPr/>
                </a:tc>
                <a:tc rowSpan="2">
                  <a:txBody>
                    <a:bodyPr/>
                    <a:lstStyle/>
                    <a:p>
                      <a:pPr algn="ctr" fontAlgn="ctr"/>
                      <a:r>
                        <a:rPr lang="en-AU" sz="1600" u="none" strike="noStrike" dirty="0">
                          <a:effectLst/>
                        </a:rPr>
                        <a:t>by NMR</a:t>
                      </a:r>
                      <a:endParaRPr lang="en-AU" sz="1600" b="1" i="1" u="none" strike="noStrike" dirty="0">
                        <a:solidFill>
                          <a:srgbClr val="000000"/>
                        </a:solidFill>
                        <a:effectLst/>
                        <a:latin typeface="Times New Roman"/>
                      </a:endParaRPr>
                    </a:p>
                  </a:txBody>
                  <a:tcPr marL="9524" marR="9524" marT="9525" marB="0" anchor="ctr"/>
                </a:tc>
                <a:tc rowSpan="2">
                  <a:txBody>
                    <a:bodyPr/>
                    <a:lstStyle/>
                    <a:p>
                      <a:pPr algn="ctr" fontAlgn="ctr"/>
                      <a:r>
                        <a:rPr lang="en-AU" sz="1600" u="none" strike="noStrike" dirty="0">
                          <a:effectLst/>
                        </a:rPr>
                        <a:t>by GC/MS</a:t>
                      </a:r>
                      <a:endParaRPr lang="en-AU" sz="1600" b="1" i="1" u="none" strike="noStrike" dirty="0">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g mol</a:t>
                      </a:r>
                      <a:r>
                        <a:rPr lang="en-AU" sz="1600" u="none" strike="noStrike" baseline="30000">
                          <a:effectLst/>
                        </a:rPr>
                        <a:t>-1</a:t>
                      </a:r>
                      <a:endParaRPr lang="en-AU" sz="1600" b="1" i="1"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dirty="0">
                          <a:effectLst/>
                        </a:rPr>
                        <a:t>g mol</a:t>
                      </a:r>
                      <a:r>
                        <a:rPr lang="en-AU" sz="1600" u="none" strike="noStrike" baseline="30000" dirty="0">
                          <a:effectLst/>
                        </a:rPr>
                        <a:t>-1</a:t>
                      </a:r>
                      <a:endParaRPr lang="en-AU" sz="1600" b="1" i="1" u="none" strike="noStrike" dirty="0">
                        <a:solidFill>
                          <a:srgbClr val="000000"/>
                        </a:solidFill>
                        <a:effectLst/>
                        <a:latin typeface="Times New Roman"/>
                      </a:endParaRPr>
                    </a:p>
                  </a:txBody>
                  <a:tcPr marL="9524" marR="9524" marT="9525" marB="0" anchor="ctr"/>
                </a:tc>
                <a:tc vMerge="1">
                  <a:txBody>
                    <a:bodyPr/>
                    <a:lstStyle/>
                    <a:p>
                      <a:endParaRPr lang="en-AU"/>
                    </a:p>
                  </a:txBody>
                  <a:tcPr/>
                </a:tc>
                <a:tc vMerge="1">
                  <a:txBody>
                    <a:bodyPr/>
                    <a:lstStyle/>
                    <a:p>
                      <a:endParaRPr lang="en-AU"/>
                    </a:p>
                  </a:txBody>
                  <a:tcPr/>
                </a:tc>
                <a:tc vMerge="1">
                  <a:txBody>
                    <a:bodyPr/>
                    <a:lstStyle/>
                    <a:p>
                      <a:endParaRPr lang="en-AU"/>
                    </a:p>
                  </a:txBody>
                  <a:tcPr/>
                </a:tc>
              </a:tr>
              <a:tr h="339871">
                <a:tc vMerge="1">
                  <a:txBody>
                    <a:bodyPr/>
                    <a:lstStyle/>
                    <a:p>
                      <a:endParaRPr lang="en-AU"/>
                    </a:p>
                  </a:txBody>
                  <a:tcPr/>
                </a:tc>
                <a:tc vMerge="1">
                  <a:txBody>
                    <a:bodyPr/>
                    <a:lstStyle/>
                    <a:p>
                      <a:endParaRPr lang="en-AU"/>
                    </a:p>
                  </a:txBody>
                  <a:tcPr/>
                </a:tc>
                <a:tc vMerge="1">
                  <a:txBody>
                    <a:bodyPr/>
                    <a:lstStyle/>
                    <a:p>
                      <a:endParaRPr lang="en-AU"/>
                    </a:p>
                  </a:txBody>
                  <a:tcPr/>
                </a:tc>
                <a:tc vMerge="1">
                  <a:txBody>
                    <a:bodyPr/>
                    <a:lstStyle/>
                    <a:p>
                      <a:endParaRPr lang="en-AU"/>
                    </a:p>
                  </a:txBody>
                  <a:tcPr/>
                </a:tc>
                <a:tc vMerge="1">
                  <a:txBody>
                    <a:bodyPr/>
                    <a:lstStyle/>
                    <a:p>
                      <a:endParaRPr lang="en-AU"/>
                    </a:p>
                  </a:txBody>
                  <a:tcPr/>
                </a:tc>
                <a:tc>
                  <a:txBody>
                    <a:bodyPr/>
                    <a:lstStyle/>
                    <a:p>
                      <a:pPr algn="ctr" fontAlgn="ctr"/>
                      <a:r>
                        <a:rPr lang="en-AU" sz="1600" u="none" strike="noStrike" dirty="0">
                          <a:effectLst/>
                        </a:rPr>
                        <a:t>x 10</a:t>
                      </a:r>
                      <a:r>
                        <a:rPr lang="en-AU" sz="1600" u="none" strike="noStrike" baseline="30000" dirty="0">
                          <a:effectLst/>
                        </a:rPr>
                        <a:t>-5</a:t>
                      </a:r>
                      <a:endParaRPr lang="en-AU" sz="1600" b="1" i="1" u="none" strike="noStrike" dirty="0">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x10</a:t>
                      </a:r>
                      <a:r>
                        <a:rPr lang="en-AU" sz="1600" u="none" strike="noStrike" baseline="30000">
                          <a:effectLst/>
                        </a:rPr>
                        <a:t>-5</a:t>
                      </a:r>
                      <a:endParaRPr lang="en-AU" sz="1600" b="1" i="1" u="none" strike="noStrike">
                        <a:solidFill>
                          <a:srgbClr val="000000"/>
                        </a:solidFill>
                        <a:effectLst/>
                        <a:latin typeface="Times New Roman"/>
                      </a:endParaRPr>
                    </a:p>
                  </a:txBody>
                  <a:tcPr marL="9524" marR="9524" marT="9525" marB="0" anchor="ctr"/>
                </a:tc>
                <a:tc vMerge="1">
                  <a:txBody>
                    <a:bodyPr/>
                    <a:lstStyle/>
                    <a:p>
                      <a:endParaRPr lang="en-AU"/>
                    </a:p>
                  </a:txBody>
                  <a:tcPr/>
                </a:tc>
                <a:tc vMerge="1">
                  <a:txBody>
                    <a:bodyPr/>
                    <a:lstStyle/>
                    <a:p>
                      <a:endParaRPr lang="en-AU"/>
                    </a:p>
                  </a:txBody>
                  <a:tcPr/>
                </a:tc>
                <a:tc vMerge="1">
                  <a:txBody>
                    <a:bodyPr/>
                    <a:lstStyle/>
                    <a:p>
                      <a:endParaRPr lang="en-AU"/>
                    </a:p>
                  </a:txBody>
                  <a:tcPr/>
                </a:tc>
              </a:tr>
              <a:tr h="339871">
                <a:tc>
                  <a:txBody>
                    <a:bodyPr/>
                    <a:lstStyle/>
                    <a:p>
                      <a:pPr algn="ctr" fontAlgn="ctr"/>
                      <a:endParaRPr lang="en-AU" sz="1600" b="1" i="1"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1" i="1"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1" i="1"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1" i="1"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1" i="1"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1" i="1"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1" i="1"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1" i="1"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1" i="1"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1" i="1" u="none" strike="noStrike" dirty="0">
                        <a:solidFill>
                          <a:srgbClr val="000000"/>
                        </a:solidFill>
                        <a:effectLst/>
                        <a:latin typeface="Times New Roman"/>
                      </a:endParaRPr>
                    </a:p>
                  </a:txBody>
                  <a:tcPr marL="9524" marR="9524" marT="9525" marB="0" anchor="ctr">
                    <a:noFill/>
                  </a:tcPr>
                </a:tc>
              </a:tr>
              <a:tr h="497224">
                <a:tc>
                  <a:txBody>
                    <a:bodyPr/>
                    <a:lstStyle/>
                    <a:p>
                      <a:pPr algn="ctr" fontAlgn="ctr"/>
                      <a:r>
                        <a:rPr lang="en-AU" sz="1600" u="none" strike="noStrike">
                          <a:effectLst/>
                        </a:rPr>
                        <a:t>A4</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dirty="0">
                          <a:effectLst/>
                        </a:rPr>
                        <a:t>As-produced</a:t>
                      </a:r>
                      <a:endParaRPr lang="en-AU" sz="1600" b="1" i="1" u="none" strike="noStrike" dirty="0">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100</a:t>
                      </a:r>
                      <a:endParaRPr lang="en-AU" sz="1600" b="0" i="0" u="none" strike="noStrike">
                        <a:solidFill>
                          <a:srgbClr val="000000"/>
                        </a:solidFill>
                        <a:effectLst/>
                        <a:latin typeface="Times New Roman"/>
                      </a:endParaRPr>
                    </a:p>
                  </a:txBody>
                  <a:tcPr marL="9524" marR="9524" marT="9525" marB="0" anchor="ctr"/>
                </a:tc>
                <a:tc>
                  <a:txBody>
                    <a:bodyPr/>
                    <a:lstStyle/>
                    <a:p>
                      <a:pPr algn="l" fontAlgn="ctr"/>
                      <a:endParaRPr lang="en-AU" sz="1600" b="0" i="0" u="none" strike="noStrike">
                        <a:solidFill>
                          <a:srgbClr val="000000"/>
                        </a:solidFill>
                        <a:effectLst/>
                        <a:latin typeface="Calibri"/>
                      </a:endParaRPr>
                    </a:p>
                  </a:txBody>
                  <a:tcPr marL="9524" marR="9524" marT="9525" marB="0" anchor="ctr"/>
                </a:tc>
                <a:tc>
                  <a:txBody>
                    <a:bodyPr/>
                    <a:lstStyle/>
                    <a:p>
                      <a:pPr algn="ctr" fontAlgn="ctr"/>
                      <a:r>
                        <a:rPr lang="en-AU" sz="1600" u="none" strike="noStrike">
                          <a:effectLst/>
                        </a:rPr>
                        <a:t>52%</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dirty="0">
                          <a:effectLst/>
                        </a:rPr>
                        <a:t>2</a:t>
                      </a:r>
                      <a:endParaRPr lang="en-AU" sz="1600" b="0" i="0" u="none" strike="noStrike" dirty="0">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5.9</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2.9</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2.6</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0.9</a:t>
                      </a:r>
                      <a:endParaRPr lang="en-AU" sz="1600" b="0" i="0" u="none" strike="noStrike">
                        <a:solidFill>
                          <a:srgbClr val="000000"/>
                        </a:solidFill>
                        <a:effectLst/>
                        <a:latin typeface="Times New Roman"/>
                      </a:endParaRPr>
                    </a:p>
                  </a:txBody>
                  <a:tcPr marL="9524" marR="9524" marT="9525" marB="0" anchor="ctr"/>
                </a:tc>
              </a:tr>
              <a:tr h="308974">
                <a:tc>
                  <a:txBody>
                    <a:bodyPr/>
                    <a:lstStyle/>
                    <a:p>
                      <a:pPr algn="l" fontAlgn="ctr"/>
                      <a:r>
                        <a:rPr lang="en-AU" sz="1600" u="none" strike="noStrike">
                          <a:effectLst/>
                        </a:rPr>
                        <a:t> </a:t>
                      </a:r>
                      <a:endParaRPr lang="en-AU" sz="1600" b="0" i="0" u="none" strike="noStrike">
                        <a:solidFill>
                          <a:srgbClr val="000000"/>
                        </a:solidFill>
                        <a:effectLst/>
                        <a:latin typeface="Calibri"/>
                      </a:endParaRPr>
                    </a:p>
                  </a:txBody>
                  <a:tcPr marL="9524" marR="9524" marT="9525" marB="0" anchor="ctr"/>
                </a:tc>
                <a:tc>
                  <a:txBody>
                    <a:bodyPr/>
                    <a:lstStyle/>
                    <a:p>
                      <a:pPr algn="ctr" fontAlgn="ctr"/>
                      <a:r>
                        <a:rPr lang="en-AU" sz="1600" u="none" strike="noStrike">
                          <a:effectLst/>
                        </a:rPr>
                        <a:t>1</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42</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38%</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40%</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1.7</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5.3</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3.1</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8.7</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0.7</a:t>
                      </a:r>
                      <a:endParaRPr lang="en-AU" sz="1600" b="0" i="0" u="none" strike="noStrike">
                        <a:solidFill>
                          <a:srgbClr val="000000"/>
                        </a:solidFill>
                        <a:effectLst/>
                        <a:latin typeface="Times New Roman"/>
                      </a:endParaRPr>
                    </a:p>
                  </a:txBody>
                  <a:tcPr marL="9524" marR="9524" marT="9525" marB="0" anchor="ctr"/>
                </a:tc>
              </a:tr>
              <a:tr h="308974">
                <a:tc>
                  <a:txBody>
                    <a:bodyPr/>
                    <a:lstStyle/>
                    <a:p>
                      <a:pPr algn="ctr" fontAlgn="ctr"/>
                      <a:r>
                        <a:rPr lang="en-AU" sz="1600" u="none" strike="noStrike">
                          <a:effectLst/>
                        </a:rPr>
                        <a:t> </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2</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42</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55%</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63%</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1.5</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dirty="0">
                          <a:effectLst/>
                        </a:rPr>
                        <a:t>4.7</a:t>
                      </a:r>
                      <a:endParaRPr lang="en-AU" sz="1600" b="0" i="0" u="none" strike="noStrike" dirty="0">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3.1</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0.4</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a:t>
                      </a:r>
                      <a:endParaRPr lang="en-AU" sz="1600" b="0" i="0" u="none" strike="noStrike">
                        <a:solidFill>
                          <a:srgbClr val="000000"/>
                        </a:solidFill>
                        <a:effectLst/>
                        <a:latin typeface="Times New Roman"/>
                      </a:endParaRPr>
                    </a:p>
                  </a:txBody>
                  <a:tcPr marL="9524" marR="9524" marT="9525" marB="0" anchor="ctr"/>
                </a:tc>
              </a:tr>
              <a:tr h="308974">
                <a:tc>
                  <a:txBody>
                    <a:bodyPr/>
                    <a:lstStyle/>
                    <a:p>
                      <a:pPr algn="ctr" fontAlgn="ctr"/>
                      <a:r>
                        <a:rPr lang="en-AU" sz="1600" u="none" strike="noStrike">
                          <a:effectLst/>
                        </a:rPr>
                        <a:t> </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3</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16</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71%</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77%</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1.3</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4.6</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dirty="0">
                          <a:effectLst/>
                        </a:rPr>
                        <a:t>3.6</a:t>
                      </a:r>
                      <a:endParaRPr lang="en-AU" sz="1600" b="0" i="0" u="none" strike="noStrike" dirty="0">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1.6</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1.1</a:t>
                      </a:r>
                      <a:endParaRPr lang="en-AU" sz="1600" b="0" i="0" u="none" strike="noStrike">
                        <a:solidFill>
                          <a:srgbClr val="000000"/>
                        </a:solidFill>
                        <a:effectLst/>
                        <a:latin typeface="Times New Roman"/>
                      </a:endParaRPr>
                    </a:p>
                  </a:txBody>
                  <a:tcPr marL="9524" marR="9524" marT="9525" marB="0" anchor="ctr"/>
                </a:tc>
              </a:tr>
              <a:tr h="324422">
                <a:tc>
                  <a:txBody>
                    <a:bodyPr/>
                    <a:lstStyle/>
                    <a:p>
                      <a:pPr algn="ctr" fontAlgn="ctr"/>
                      <a:r>
                        <a:rPr lang="en-AU" sz="1400" i="1" u="none" strike="noStrike">
                          <a:effectLst/>
                        </a:rPr>
                        <a:t> </a:t>
                      </a:r>
                      <a:endParaRPr lang="en-AU" sz="1400" b="0" i="1" u="none" strike="noStrike">
                        <a:solidFill>
                          <a:srgbClr val="000000"/>
                        </a:solidFill>
                        <a:effectLst/>
                        <a:latin typeface="Times New Roman"/>
                      </a:endParaRPr>
                    </a:p>
                  </a:txBody>
                  <a:tcPr marL="9524" marR="9524" marT="9525" marB="0" anchor="ctr"/>
                </a:tc>
                <a:tc>
                  <a:txBody>
                    <a:bodyPr/>
                    <a:lstStyle/>
                    <a:p>
                      <a:pPr algn="ctr" fontAlgn="ctr"/>
                      <a:r>
                        <a:rPr lang="en-AU" sz="1400" i="1" u="none" strike="noStrike">
                          <a:effectLst/>
                        </a:rPr>
                        <a:t>R</a:t>
                      </a:r>
                      <a:endParaRPr lang="en-AU" sz="1400" b="0" i="1" u="none" strike="noStrike">
                        <a:solidFill>
                          <a:srgbClr val="000000"/>
                        </a:solidFill>
                        <a:effectLst/>
                        <a:latin typeface="Times New Roman"/>
                      </a:endParaRPr>
                    </a:p>
                  </a:txBody>
                  <a:tcPr marL="9524" marR="9524" marT="9525" marB="0" anchor="ctr"/>
                </a:tc>
                <a:tc>
                  <a:txBody>
                    <a:bodyPr/>
                    <a:lstStyle/>
                    <a:p>
                      <a:pPr algn="ctr" fontAlgn="ctr"/>
                      <a:r>
                        <a:rPr lang="en-AU" sz="1400" i="1" u="none" strike="noStrike">
                          <a:effectLst/>
                        </a:rPr>
                        <a:t>95</a:t>
                      </a:r>
                      <a:endParaRPr lang="en-AU" sz="1400" b="0" i="1" u="none" strike="noStrike">
                        <a:solidFill>
                          <a:srgbClr val="000000"/>
                        </a:solidFill>
                        <a:effectLst/>
                        <a:latin typeface="Times New Roman"/>
                      </a:endParaRPr>
                    </a:p>
                  </a:txBody>
                  <a:tcPr marL="9524" marR="9524" marT="9525" marB="0" anchor="ctr"/>
                </a:tc>
                <a:tc>
                  <a:txBody>
                    <a:bodyPr/>
                    <a:lstStyle/>
                    <a:p>
                      <a:pPr algn="ctr" fontAlgn="ctr"/>
                      <a:r>
                        <a:rPr lang="en-AU" sz="1400" i="1" u="none" strike="noStrike">
                          <a:effectLst/>
                        </a:rPr>
                        <a:t> </a:t>
                      </a:r>
                      <a:endParaRPr lang="en-AU" sz="1400" b="0" i="1" u="none" strike="noStrike">
                        <a:solidFill>
                          <a:srgbClr val="000000"/>
                        </a:solidFill>
                        <a:effectLst/>
                        <a:latin typeface="Times New Roman"/>
                      </a:endParaRPr>
                    </a:p>
                  </a:txBody>
                  <a:tcPr marL="9524" marR="9524" marT="9525" marB="0" anchor="ctr"/>
                </a:tc>
                <a:tc>
                  <a:txBody>
                    <a:bodyPr/>
                    <a:lstStyle/>
                    <a:p>
                      <a:pPr algn="ctr" fontAlgn="ctr"/>
                      <a:r>
                        <a:rPr lang="en-AU" sz="1400" i="1" u="none" strike="noStrike">
                          <a:effectLst/>
                        </a:rPr>
                        <a:t> </a:t>
                      </a:r>
                      <a:endParaRPr lang="en-AU" sz="1400" b="0" i="1" u="none" strike="noStrike">
                        <a:solidFill>
                          <a:srgbClr val="000000"/>
                        </a:solidFill>
                        <a:effectLst/>
                        <a:latin typeface="Times New Roman"/>
                      </a:endParaRPr>
                    </a:p>
                  </a:txBody>
                  <a:tcPr marL="9524" marR="9524" marT="9525" marB="0" anchor="ctr"/>
                </a:tc>
                <a:tc>
                  <a:txBody>
                    <a:bodyPr/>
                    <a:lstStyle/>
                    <a:p>
                      <a:pPr algn="ctr" fontAlgn="ctr"/>
                      <a:r>
                        <a:rPr lang="en-AU" sz="1400" i="1" u="none" strike="noStrike">
                          <a:effectLst/>
                        </a:rPr>
                        <a:t> </a:t>
                      </a:r>
                      <a:endParaRPr lang="en-AU" sz="1400" b="0" i="1" u="none" strike="noStrike">
                        <a:solidFill>
                          <a:srgbClr val="000000"/>
                        </a:solidFill>
                        <a:effectLst/>
                        <a:latin typeface="Times New Roman"/>
                      </a:endParaRPr>
                    </a:p>
                  </a:txBody>
                  <a:tcPr marL="9524" marR="9524" marT="9525" marB="0" anchor="ctr"/>
                </a:tc>
                <a:tc>
                  <a:txBody>
                    <a:bodyPr/>
                    <a:lstStyle/>
                    <a:p>
                      <a:pPr algn="ctr" fontAlgn="ctr"/>
                      <a:r>
                        <a:rPr lang="en-AU" sz="1400" i="1" u="none" strike="noStrike">
                          <a:effectLst/>
                        </a:rPr>
                        <a:t> </a:t>
                      </a:r>
                      <a:endParaRPr lang="en-AU" sz="1400" b="0" i="1" u="none" strike="noStrike">
                        <a:solidFill>
                          <a:srgbClr val="000000"/>
                        </a:solidFill>
                        <a:effectLst/>
                        <a:latin typeface="Times New Roman"/>
                      </a:endParaRPr>
                    </a:p>
                  </a:txBody>
                  <a:tcPr marL="9524" marR="9524" marT="9525" marB="0" anchor="ctr"/>
                </a:tc>
                <a:tc>
                  <a:txBody>
                    <a:bodyPr/>
                    <a:lstStyle/>
                    <a:p>
                      <a:pPr algn="ctr" fontAlgn="ctr"/>
                      <a:r>
                        <a:rPr lang="en-AU" sz="1400" i="1" u="none" strike="noStrike" dirty="0">
                          <a:effectLst/>
                        </a:rPr>
                        <a:t> </a:t>
                      </a:r>
                      <a:endParaRPr lang="en-AU" sz="1400" b="0" i="1" u="none" strike="noStrike" dirty="0">
                        <a:solidFill>
                          <a:srgbClr val="000000"/>
                        </a:solidFill>
                        <a:effectLst/>
                        <a:latin typeface="Times New Roman"/>
                      </a:endParaRPr>
                    </a:p>
                  </a:txBody>
                  <a:tcPr marL="9524" marR="9524" marT="9525" marB="0" anchor="ctr"/>
                </a:tc>
                <a:tc>
                  <a:txBody>
                    <a:bodyPr/>
                    <a:lstStyle/>
                    <a:p>
                      <a:pPr algn="ctr" fontAlgn="ctr"/>
                      <a:r>
                        <a:rPr lang="en-AU" sz="1400" i="1" u="none" strike="noStrike">
                          <a:effectLst/>
                        </a:rPr>
                        <a:t> </a:t>
                      </a:r>
                      <a:endParaRPr lang="en-AU" sz="1400" b="0" i="1" u="none" strike="noStrike">
                        <a:solidFill>
                          <a:srgbClr val="000000"/>
                        </a:solidFill>
                        <a:effectLst/>
                        <a:latin typeface="Times New Roman"/>
                      </a:endParaRPr>
                    </a:p>
                  </a:txBody>
                  <a:tcPr marL="9524" marR="9524" marT="9525" marB="0" anchor="ctr"/>
                </a:tc>
                <a:tc>
                  <a:txBody>
                    <a:bodyPr/>
                    <a:lstStyle/>
                    <a:p>
                      <a:pPr algn="ctr" fontAlgn="ctr"/>
                      <a:r>
                        <a:rPr lang="en-AU" sz="1400" i="1" u="none" strike="noStrike" dirty="0">
                          <a:effectLst/>
                        </a:rPr>
                        <a:t> </a:t>
                      </a:r>
                      <a:endParaRPr lang="en-AU" sz="1400" b="0" i="1" u="none" strike="noStrike" dirty="0">
                        <a:solidFill>
                          <a:srgbClr val="000000"/>
                        </a:solidFill>
                        <a:effectLst/>
                        <a:latin typeface="Times New Roman"/>
                      </a:endParaRPr>
                    </a:p>
                  </a:txBody>
                  <a:tcPr marL="9524" marR="9524" marT="9525" marB="0" anchor="ctr"/>
                </a:tc>
              </a:tr>
              <a:tr h="324422">
                <a:tc>
                  <a:txBody>
                    <a:bodyPr/>
                    <a:lstStyle/>
                    <a:p>
                      <a:pPr algn="ctr" fontAlgn="ctr"/>
                      <a:endParaRPr lang="en-AU" sz="1600" b="0" i="0"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0" i="0" u="none" strike="noStrike">
                        <a:solidFill>
                          <a:srgbClr val="000000"/>
                        </a:solidFill>
                        <a:effectLst/>
                        <a:latin typeface="Times New Roman"/>
                      </a:endParaRPr>
                    </a:p>
                  </a:txBody>
                  <a:tcPr marL="9524" marR="9524" marT="9525" marB="0" anchor="ctr">
                    <a:noFill/>
                  </a:tcPr>
                </a:tc>
                <a:tc>
                  <a:txBody>
                    <a:bodyPr/>
                    <a:lstStyle/>
                    <a:p>
                      <a:pPr algn="ctr" fontAlgn="ctr"/>
                      <a:endParaRPr lang="en-AU" sz="1600" b="0" i="0" u="none" strike="noStrike">
                        <a:solidFill>
                          <a:srgbClr val="000000"/>
                        </a:solidFill>
                        <a:effectLst/>
                        <a:latin typeface="Times New Roman"/>
                      </a:endParaRPr>
                    </a:p>
                  </a:txBody>
                  <a:tcPr marL="9524" marR="9524" marT="9525" marB="0" anchor="ctr">
                    <a:noFill/>
                  </a:tcPr>
                </a:tc>
                <a:tc>
                  <a:txBody>
                    <a:bodyPr/>
                    <a:lstStyle/>
                    <a:p>
                      <a:pPr algn="ctr" fontAlgn="ctr"/>
                      <a:endParaRPr lang="en-AU" sz="1600" b="0" i="0" u="none" strike="noStrike">
                        <a:solidFill>
                          <a:srgbClr val="000000"/>
                        </a:solidFill>
                        <a:effectLst/>
                        <a:latin typeface="Times New Roman"/>
                      </a:endParaRPr>
                    </a:p>
                  </a:txBody>
                  <a:tcPr marL="9524" marR="9524" marT="9525" marB="0" anchor="ctr">
                    <a:noFill/>
                  </a:tcPr>
                </a:tc>
                <a:tc>
                  <a:txBody>
                    <a:bodyPr/>
                    <a:lstStyle/>
                    <a:p>
                      <a:pPr algn="ctr" fontAlgn="ctr"/>
                      <a:endParaRPr lang="en-AU" sz="1600" b="0" i="0" u="none" strike="noStrike">
                        <a:solidFill>
                          <a:srgbClr val="000000"/>
                        </a:solidFill>
                        <a:effectLst/>
                        <a:latin typeface="Times New Roman"/>
                      </a:endParaRPr>
                    </a:p>
                  </a:txBody>
                  <a:tcPr marL="9524" marR="9524" marT="9525" marB="0" anchor="ctr">
                    <a:noFill/>
                  </a:tcPr>
                </a:tc>
                <a:tc>
                  <a:txBody>
                    <a:bodyPr/>
                    <a:lstStyle/>
                    <a:p>
                      <a:pPr algn="ctr" fontAlgn="ctr"/>
                      <a:endParaRPr lang="en-AU" sz="1600" b="0" i="0" u="none" strike="noStrike">
                        <a:solidFill>
                          <a:srgbClr val="000000"/>
                        </a:solidFill>
                        <a:effectLst/>
                        <a:latin typeface="Times New Roman"/>
                      </a:endParaRPr>
                    </a:p>
                  </a:txBody>
                  <a:tcPr marL="9524" marR="9524" marT="9525" marB="0" anchor="ctr">
                    <a:noFill/>
                  </a:tcPr>
                </a:tc>
                <a:tc>
                  <a:txBody>
                    <a:bodyPr/>
                    <a:lstStyle/>
                    <a:p>
                      <a:pPr algn="ctr" fontAlgn="ctr"/>
                      <a:endParaRPr lang="en-AU" sz="1600" b="0" i="0" u="none" strike="noStrike">
                        <a:solidFill>
                          <a:srgbClr val="000000"/>
                        </a:solidFill>
                        <a:effectLst/>
                        <a:latin typeface="Times New Roman"/>
                      </a:endParaRPr>
                    </a:p>
                  </a:txBody>
                  <a:tcPr marL="9524" marR="9524" marT="9525" marB="0" anchor="ctr">
                    <a:noFill/>
                  </a:tcPr>
                </a:tc>
                <a:tc>
                  <a:txBody>
                    <a:bodyPr/>
                    <a:lstStyle/>
                    <a:p>
                      <a:pPr algn="ctr" fontAlgn="ctr"/>
                      <a:endParaRPr lang="en-AU" sz="1600" b="0" i="0"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0" i="0" u="none" strike="noStrike" dirty="0">
                        <a:solidFill>
                          <a:srgbClr val="000000"/>
                        </a:solidFill>
                        <a:effectLst/>
                        <a:latin typeface="Times New Roman"/>
                      </a:endParaRPr>
                    </a:p>
                  </a:txBody>
                  <a:tcPr marL="9524" marR="9524" marT="9525" marB="0" anchor="ctr">
                    <a:noFill/>
                  </a:tcPr>
                </a:tc>
                <a:tc>
                  <a:txBody>
                    <a:bodyPr/>
                    <a:lstStyle/>
                    <a:p>
                      <a:pPr algn="ctr" fontAlgn="ctr"/>
                      <a:endParaRPr lang="en-AU" sz="1600" b="0" i="0" u="none" strike="noStrike" dirty="0">
                        <a:solidFill>
                          <a:srgbClr val="000000"/>
                        </a:solidFill>
                        <a:effectLst/>
                        <a:latin typeface="Times New Roman"/>
                      </a:endParaRPr>
                    </a:p>
                  </a:txBody>
                  <a:tcPr marL="9524" marR="9524" marT="9525" marB="0" anchor="ctr">
                    <a:noFill/>
                  </a:tcPr>
                </a:tc>
              </a:tr>
              <a:tr h="497224">
                <a:tc>
                  <a:txBody>
                    <a:bodyPr/>
                    <a:lstStyle/>
                    <a:p>
                      <a:pPr algn="ctr" fontAlgn="ctr"/>
                      <a:r>
                        <a:rPr lang="en-AU" sz="1600" u="none" strike="noStrike">
                          <a:effectLst/>
                        </a:rPr>
                        <a:t>B1</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As-produced</a:t>
                      </a:r>
                      <a:endParaRPr lang="en-AU" sz="1600" b="1" i="1"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100</a:t>
                      </a:r>
                      <a:endParaRPr lang="en-AU" sz="1600" b="0" i="0" u="none" strike="noStrike">
                        <a:solidFill>
                          <a:srgbClr val="000000"/>
                        </a:solidFill>
                        <a:effectLst/>
                        <a:latin typeface="Times New Roman"/>
                      </a:endParaRPr>
                    </a:p>
                  </a:txBody>
                  <a:tcPr marL="9524" marR="9524" marT="9525" marB="0" anchor="ctr"/>
                </a:tc>
                <a:tc>
                  <a:txBody>
                    <a:bodyPr/>
                    <a:lstStyle/>
                    <a:p>
                      <a:pPr algn="ctr" fontAlgn="ct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65%</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2.5</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5.5</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2.2</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dirty="0">
                          <a:effectLst/>
                        </a:rPr>
                        <a:t>2.9</a:t>
                      </a:r>
                      <a:endParaRPr lang="en-AU" sz="1600" b="0" i="0" u="none" strike="noStrike" dirty="0">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0.8</a:t>
                      </a:r>
                      <a:endParaRPr lang="en-AU" sz="1600" b="0" i="0" u="none" strike="noStrike">
                        <a:solidFill>
                          <a:srgbClr val="000000"/>
                        </a:solidFill>
                        <a:effectLst/>
                        <a:latin typeface="Times New Roman"/>
                      </a:endParaRPr>
                    </a:p>
                  </a:txBody>
                  <a:tcPr marL="9524" marR="9524" marT="9525" marB="0" anchor="ctr"/>
                </a:tc>
              </a:tr>
              <a:tr h="308974">
                <a:tc>
                  <a:txBody>
                    <a:bodyPr/>
                    <a:lstStyle/>
                    <a:p>
                      <a:pPr algn="l" fontAlgn="ctr"/>
                      <a:r>
                        <a:rPr lang="en-AU" sz="1600" u="none" strike="noStrike">
                          <a:effectLst/>
                        </a:rPr>
                        <a:t> </a:t>
                      </a:r>
                      <a:endParaRPr lang="en-AU" sz="1600" b="0" i="0" u="none" strike="noStrike">
                        <a:solidFill>
                          <a:srgbClr val="000000"/>
                        </a:solidFill>
                        <a:effectLst/>
                        <a:latin typeface="Calibri"/>
                      </a:endParaRPr>
                    </a:p>
                  </a:txBody>
                  <a:tcPr marL="9524" marR="9524" marT="9525" marB="0" anchor="ctr"/>
                </a:tc>
                <a:tc>
                  <a:txBody>
                    <a:bodyPr/>
                    <a:lstStyle/>
                    <a:p>
                      <a:pPr algn="ctr" fontAlgn="ctr"/>
                      <a:r>
                        <a:rPr lang="en-AU" sz="1600" u="none" strike="noStrike">
                          <a:effectLst/>
                        </a:rPr>
                        <a:t>1</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18</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33%</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45%</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1.9</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5.5</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3</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6.7</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0.56</a:t>
                      </a:r>
                      <a:endParaRPr lang="en-AU" sz="1600" b="0" i="0" u="none" strike="noStrike">
                        <a:solidFill>
                          <a:srgbClr val="000000"/>
                        </a:solidFill>
                        <a:effectLst/>
                        <a:latin typeface="Times New Roman"/>
                      </a:endParaRPr>
                    </a:p>
                  </a:txBody>
                  <a:tcPr marL="9524" marR="9524" marT="9525" marB="0" anchor="ctr"/>
                </a:tc>
              </a:tr>
              <a:tr h="308974">
                <a:tc>
                  <a:txBody>
                    <a:bodyPr/>
                    <a:lstStyle/>
                    <a:p>
                      <a:pPr algn="ctr" fontAlgn="ctr"/>
                      <a:r>
                        <a:rPr lang="en-AU" sz="1600" u="none" strike="noStrike">
                          <a:effectLst/>
                        </a:rPr>
                        <a:t> </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2</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21</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49%</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51%</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2.1</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5.4</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2.6</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2.6</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0.85</a:t>
                      </a:r>
                      <a:endParaRPr lang="en-AU" sz="1600" b="0" i="0" u="none" strike="noStrike">
                        <a:solidFill>
                          <a:srgbClr val="000000"/>
                        </a:solidFill>
                        <a:effectLst/>
                        <a:latin typeface="Times New Roman"/>
                      </a:endParaRPr>
                    </a:p>
                  </a:txBody>
                  <a:tcPr marL="9524" marR="9524" marT="9525" marB="0" anchor="ctr"/>
                </a:tc>
              </a:tr>
              <a:tr h="308974">
                <a:tc>
                  <a:txBody>
                    <a:bodyPr/>
                    <a:lstStyle/>
                    <a:p>
                      <a:pPr algn="ctr" fontAlgn="ctr"/>
                      <a:r>
                        <a:rPr lang="en-AU" sz="1600" u="none" strike="noStrike">
                          <a:effectLst/>
                        </a:rPr>
                        <a:t> </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3</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61</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89%</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91%</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1.6</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5.4</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3.3</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a:effectLst/>
                        </a:rPr>
                        <a:t>2</a:t>
                      </a:r>
                      <a:endParaRPr lang="en-AU" sz="1600" b="0" i="0" u="none" strike="noStrike">
                        <a:solidFill>
                          <a:srgbClr val="000000"/>
                        </a:solidFill>
                        <a:effectLst/>
                        <a:latin typeface="Times New Roman"/>
                      </a:endParaRPr>
                    </a:p>
                  </a:txBody>
                  <a:tcPr marL="9524" marR="9524" marT="9525" marB="0" anchor="ctr"/>
                </a:tc>
                <a:tc>
                  <a:txBody>
                    <a:bodyPr/>
                    <a:lstStyle/>
                    <a:p>
                      <a:pPr algn="ctr" fontAlgn="ctr"/>
                      <a:r>
                        <a:rPr lang="en-AU" sz="1600" u="none" strike="noStrike" dirty="0">
                          <a:effectLst/>
                        </a:rPr>
                        <a:t>0.9</a:t>
                      </a:r>
                      <a:endParaRPr lang="en-AU" sz="1600" b="0" i="0" u="none" strike="noStrike" dirty="0">
                        <a:solidFill>
                          <a:srgbClr val="000000"/>
                        </a:solidFill>
                        <a:effectLst/>
                        <a:latin typeface="Times New Roman"/>
                      </a:endParaRPr>
                    </a:p>
                  </a:txBody>
                  <a:tcPr marL="9524" marR="9524" marT="9525" marB="0" anchor="ctr"/>
                </a:tc>
              </a:tr>
              <a:tr h="324422">
                <a:tc>
                  <a:txBody>
                    <a:bodyPr/>
                    <a:lstStyle/>
                    <a:p>
                      <a:pPr algn="l" fontAlgn="b"/>
                      <a:r>
                        <a:rPr lang="en-AU" sz="1400" i="1" u="none" strike="noStrike" dirty="0">
                          <a:effectLst/>
                        </a:rPr>
                        <a:t> </a:t>
                      </a:r>
                      <a:endParaRPr lang="en-AU" sz="1400" b="0" i="1" u="none" strike="noStrike" dirty="0">
                        <a:solidFill>
                          <a:srgbClr val="000000"/>
                        </a:solidFill>
                        <a:effectLst/>
                        <a:latin typeface="Calibri"/>
                      </a:endParaRPr>
                    </a:p>
                  </a:txBody>
                  <a:tcPr marL="9524" marR="9524" marT="9525" marB="0" anchor="b"/>
                </a:tc>
                <a:tc>
                  <a:txBody>
                    <a:bodyPr/>
                    <a:lstStyle/>
                    <a:p>
                      <a:pPr algn="ctr" fontAlgn="ctr"/>
                      <a:r>
                        <a:rPr lang="en-AU" sz="1400" i="1" u="none" strike="noStrike" dirty="0">
                          <a:effectLst/>
                        </a:rPr>
                        <a:t>R</a:t>
                      </a:r>
                      <a:endParaRPr lang="en-AU" sz="1400" b="0" i="1" u="none" strike="noStrike" dirty="0">
                        <a:solidFill>
                          <a:srgbClr val="000000"/>
                        </a:solidFill>
                        <a:effectLst/>
                        <a:latin typeface="Times New Roman"/>
                      </a:endParaRPr>
                    </a:p>
                  </a:txBody>
                  <a:tcPr marL="9524" marR="9524" marT="9525" marB="0" anchor="ctr"/>
                </a:tc>
                <a:tc>
                  <a:txBody>
                    <a:bodyPr/>
                    <a:lstStyle/>
                    <a:p>
                      <a:pPr algn="ctr" fontAlgn="ctr"/>
                      <a:r>
                        <a:rPr lang="en-AU" sz="1400" i="1" u="none" strike="noStrike">
                          <a:effectLst/>
                        </a:rPr>
                        <a:t>94</a:t>
                      </a:r>
                      <a:endParaRPr lang="en-AU" sz="1400" b="0" i="1" u="none" strike="noStrike">
                        <a:solidFill>
                          <a:srgbClr val="000000"/>
                        </a:solidFill>
                        <a:effectLst/>
                        <a:latin typeface="Times New Roman"/>
                      </a:endParaRPr>
                    </a:p>
                  </a:txBody>
                  <a:tcPr marL="9524" marR="9524" marT="9525" marB="0" anchor="ctr"/>
                </a:tc>
                <a:tc>
                  <a:txBody>
                    <a:bodyPr/>
                    <a:lstStyle/>
                    <a:p>
                      <a:pPr algn="l" fontAlgn="ctr"/>
                      <a:r>
                        <a:rPr lang="en-AU" sz="1400" i="1" u="none" strike="noStrike">
                          <a:effectLst/>
                        </a:rPr>
                        <a:t> </a:t>
                      </a:r>
                      <a:endParaRPr lang="en-AU" sz="1400" b="0" i="1" u="none" strike="noStrike">
                        <a:solidFill>
                          <a:srgbClr val="000000"/>
                        </a:solidFill>
                        <a:effectLst/>
                        <a:latin typeface="Calibri"/>
                      </a:endParaRPr>
                    </a:p>
                  </a:txBody>
                  <a:tcPr marL="9524" marR="9524" marT="9525" marB="0" anchor="ctr"/>
                </a:tc>
                <a:tc>
                  <a:txBody>
                    <a:bodyPr/>
                    <a:lstStyle/>
                    <a:p>
                      <a:pPr algn="ctr" fontAlgn="ctr"/>
                      <a:r>
                        <a:rPr lang="en-AU" sz="1400" i="1" u="none" strike="noStrike">
                          <a:effectLst/>
                        </a:rPr>
                        <a:t> </a:t>
                      </a:r>
                      <a:endParaRPr lang="en-AU" sz="1400" b="0" i="1" u="none" strike="noStrike">
                        <a:solidFill>
                          <a:srgbClr val="000000"/>
                        </a:solidFill>
                        <a:effectLst/>
                        <a:latin typeface="Times New Roman"/>
                      </a:endParaRPr>
                    </a:p>
                  </a:txBody>
                  <a:tcPr marL="9524" marR="9524" marT="9525" marB="0" anchor="ctr"/>
                </a:tc>
                <a:tc>
                  <a:txBody>
                    <a:bodyPr/>
                    <a:lstStyle/>
                    <a:p>
                      <a:pPr algn="l" fontAlgn="b"/>
                      <a:r>
                        <a:rPr lang="en-AU" sz="1400" i="1" u="none" strike="noStrike">
                          <a:effectLst/>
                        </a:rPr>
                        <a:t> </a:t>
                      </a:r>
                      <a:endParaRPr lang="en-AU" sz="1400" b="0" i="1" u="none" strike="noStrike">
                        <a:solidFill>
                          <a:srgbClr val="000000"/>
                        </a:solidFill>
                        <a:effectLst/>
                        <a:latin typeface="Calibri"/>
                      </a:endParaRPr>
                    </a:p>
                  </a:txBody>
                  <a:tcPr marL="9524" marR="9524" marT="9525" marB="0" anchor="b"/>
                </a:tc>
                <a:tc>
                  <a:txBody>
                    <a:bodyPr/>
                    <a:lstStyle/>
                    <a:p>
                      <a:pPr algn="l" fontAlgn="b"/>
                      <a:r>
                        <a:rPr lang="en-AU" sz="1400" i="1" u="none" strike="noStrike">
                          <a:effectLst/>
                        </a:rPr>
                        <a:t> </a:t>
                      </a:r>
                      <a:endParaRPr lang="en-AU" sz="1400" b="0" i="1" u="none" strike="noStrike">
                        <a:solidFill>
                          <a:srgbClr val="000000"/>
                        </a:solidFill>
                        <a:effectLst/>
                        <a:latin typeface="Calibri"/>
                      </a:endParaRPr>
                    </a:p>
                  </a:txBody>
                  <a:tcPr marL="9524" marR="9524" marT="9525" marB="0" anchor="b"/>
                </a:tc>
                <a:tc>
                  <a:txBody>
                    <a:bodyPr/>
                    <a:lstStyle/>
                    <a:p>
                      <a:pPr algn="l" fontAlgn="b"/>
                      <a:r>
                        <a:rPr lang="en-AU" sz="1400" i="1" u="none" strike="noStrike">
                          <a:effectLst/>
                        </a:rPr>
                        <a:t> </a:t>
                      </a:r>
                      <a:endParaRPr lang="en-AU" sz="1400" b="0" i="1" u="none" strike="noStrike">
                        <a:solidFill>
                          <a:srgbClr val="000000"/>
                        </a:solidFill>
                        <a:effectLst/>
                        <a:latin typeface="Calibri"/>
                      </a:endParaRPr>
                    </a:p>
                  </a:txBody>
                  <a:tcPr marL="9524" marR="9524" marT="9525" marB="0" anchor="b"/>
                </a:tc>
                <a:tc>
                  <a:txBody>
                    <a:bodyPr/>
                    <a:lstStyle/>
                    <a:p>
                      <a:pPr algn="l" fontAlgn="b"/>
                      <a:r>
                        <a:rPr lang="en-AU" sz="1400" i="1" u="none" strike="noStrike">
                          <a:effectLst/>
                        </a:rPr>
                        <a:t> </a:t>
                      </a:r>
                      <a:endParaRPr lang="en-AU" sz="1400" b="0" i="1" u="none" strike="noStrike">
                        <a:solidFill>
                          <a:srgbClr val="000000"/>
                        </a:solidFill>
                        <a:effectLst/>
                        <a:latin typeface="Calibri"/>
                      </a:endParaRPr>
                    </a:p>
                  </a:txBody>
                  <a:tcPr marL="9524" marR="9524" marT="9525" marB="0" anchor="b"/>
                </a:tc>
                <a:tc>
                  <a:txBody>
                    <a:bodyPr/>
                    <a:lstStyle/>
                    <a:p>
                      <a:pPr algn="l" fontAlgn="b"/>
                      <a:r>
                        <a:rPr lang="en-AU" sz="1400" i="1" u="none" strike="noStrike" dirty="0">
                          <a:effectLst/>
                        </a:rPr>
                        <a:t> </a:t>
                      </a:r>
                      <a:endParaRPr lang="en-AU" sz="1400" b="0" i="1" u="none" strike="noStrike" dirty="0">
                        <a:solidFill>
                          <a:srgbClr val="000000"/>
                        </a:solidFill>
                        <a:effectLst/>
                        <a:latin typeface="Calibri"/>
                      </a:endParaRPr>
                    </a:p>
                  </a:txBody>
                  <a:tcPr marL="9524" marR="9524" marT="9525" marB="0" anchor="b"/>
                </a:tc>
              </a:tr>
            </a:tbl>
          </a:graphicData>
        </a:graphic>
      </p:graphicFrame>
      <p:sp>
        <p:nvSpPr>
          <p:cNvPr id="5" name="Title 1"/>
          <p:cNvSpPr>
            <a:spLocks noGrp="1"/>
          </p:cNvSpPr>
          <p:nvPr>
            <p:ph type="title"/>
          </p:nvPr>
        </p:nvSpPr>
        <p:spPr/>
        <p:txBody>
          <a:bodyPr/>
          <a:lstStyle/>
          <a:p>
            <a:r>
              <a:rPr lang="en-AU" dirty="0" smtClean="0"/>
              <a:t>PHA-PHA blends</a:t>
            </a:r>
            <a:endParaRPr lang="en-AU" dirty="0"/>
          </a:p>
        </p:txBody>
      </p:sp>
      <p:grpSp>
        <p:nvGrpSpPr>
          <p:cNvPr id="6" name="Group 5"/>
          <p:cNvGrpSpPr/>
          <p:nvPr/>
        </p:nvGrpSpPr>
        <p:grpSpPr>
          <a:xfrm>
            <a:off x="9097278" y="365125"/>
            <a:ext cx="2819400" cy="869473"/>
            <a:chOff x="5105399" y="471667"/>
            <a:chExt cx="6984864" cy="2154058"/>
          </a:xfrm>
        </p:grpSpPr>
        <p:pic>
          <p:nvPicPr>
            <p:cNvPr id="7" name="Picture 6"/>
            <p:cNvPicPr>
              <a:picLocks noChangeAspect="1"/>
            </p:cNvPicPr>
            <p:nvPr/>
          </p:nvPicPr>
          <p:blipFill rotWithShape="1">
            <a:blip r:embed="rId2"/>
            <a:srcRect b="94679"/>
            <a:stretch/>
          </p:blipFill>
          <p:spPr>
            <a:xfrm>
              <a:off x="5105400" y="471667"/>
              <a:ext cx="6984863" cy="185558"/>
            </a:xfrm>
            <a:prstGeom prst="rect">
              <a:avLst/>
            </a:prstGeom>
          </p:spPr>
        </p:pic>
        <p:pic>
          <p:nvPicPr>
            <p:cNvPr id="8" name="Picture 7"/>
            <p:cNvPicPr>
              <a:picLocks noChangeAspect="1"/>
            </p:cNvPicPr>
            <p:nvPr/>
          </p:nvPicPr>
          <p:blipFill rotWithShape="1">
            <a:blip r:embed="rId2"/>
            <a:srcRect t="43556"/>
            <a:stretch/>
          </p:blipFill>
          <p:spPr>
            <a:xfrm>
              <a:off x="5105399" y="657225"/>
              <a:ext cx="6984863" cy="1968500"/>
            </a:xfrm>
            <a:prstGeom prst="rect">
              <a:avLst/>
            </a:prstGeom>
          </p:spPr>
        </p:pic>
      </p:grpSp>
      <p:sp>
        <p:nvSpPr>
          <p:cNvPr id="3" name="TextBox 2"/>
          <p:cNvSpPr txBox="1"/>
          <p:nvPr/>
        </p:nvSpPr>
        <p:spPr>
          <a:xfrm>
            <a:off x="733645" y="2545678"/>
            <a:ext cx="2647507" cy="2677656"/>
          </a:xfrm>
          <a:prstGeom prst="rect">
            <a:avLst/>
          </a:prstGeom>
          <a:noFill/>
        </p:spPr>
        <p:txBody>
          <a:bodyPr wrap="square" rtlCol="0">
            <a:spAutoFit/>
          </a:bodyPr>
          <a:lstStyle/>
          <a:p>
            <a:r>
              <a:rPr lang="en-AU" sz="2800" dirty="0" smtClean="0"/>
              <a:t>Material A4 and B1 fractionated into &gt;3 distinct copolymers (based on composition)</a:t>
            </a:r>
            <a:endParaRPr lang="en-AU" sz="2800" dirty="0"/>
          </a:p>
        </p:txBody>
      </p:sp>
      <p:sp>
        <p:nvSpPr>
          <p:cNvPr id="9" name="Pentagon 8"/>
          <p:cNvSpPr/>
          <p:nvPr/>
        </p:nvSpPr>
        <p:spPr>
          <a:xfrm>
            <a:off x="3381152" y="2652004"/>
            <a:ext cx="648587" cy="53162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entagon 10"/>
          <p:cNvSpPr/>
          <p:nvPr/>
        </p:nvSpPr>
        <p:spPr>
          <a:xfrm>
            <a:off x="3381152" y="4676576"/>
            <a:ext cx="648587" cy="53162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Pentagon 11"/>
          <p:cNvSpPr/>
          <p:nvPr/>
        </p:nvSpPr>
        <p:spPr>
          <a:xfrm>
            <a:off x="4455227" y="3274828"/>
            <a:ext cx="308160" cy="25259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Pentagon 12"/>
          <p:cNvSpPr/>
          <p:nvPr/>
        </p:nvSpPr>
        <p:spPr>
          <a:xfrm>
            <a:off x="4455227" y="3527418"/>
            <a:ext cx="308160" cy="25259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Pentagon 13"/>
          <p:cNvSpPr/>
          <p:nvPr/>
        </p:nvSpPr>
        <p:spPr>
          <a:xfrm>
            <a:off x="4455227" y="3780008"/>
            <a:ext cx="308160" cy="25259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Pentagon 14"/>
          <p:cNvSpPr/>
          <p:nvPr/>
        </p:nvSpPr>
        <p:spPr>
          <a:xfrm>
            <a:off x="4455228" y="5362353"/>
            <a:ext cx="308160" cy="25259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Pentagon 15"/>
          <p:cNvSpPr/>
          <p:nvPr/>
        </p:nvSpPr>
        <p:spPr>
          <a:xfrm>
            <a:off x="4455228" y="5614943"/>
            <a:ext cx="308160" cy="25259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Pentagon 16"/>
          <p:cNvSpPr/>
          <p:nvPr/>
        </p:nvSpPr>
        <p:spPr>
          <a:xfrm>
            <a:off x="4455228" y="5867533"/>
            <a:ext cx="308160" cy="25259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59401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09935"/>
            <a:ext cx="7587059" cy="4593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AU" dirty="0" smtClean="0"/>
              <a:t>PHA-PHA blends (DSC)</a:t>
            </a:r>
            <a:endParaRPr lang="en-AU" dirty="0"/>
          </a:p>
        </p:txBody>
      </p:sp>
      <p:sp>
        <p:nvSpPr>
          <p:cNvPr id="12" name="TextBox 11"/>
          <p:cNvSpPr txBox="1"/>
          <p:nvPr/>
        </p:nvSpPr>
        <p:spPr>
          <a:xfrm>
            <a:off x="8721022" y="1488781"/>
            <a:ext cx="3024189" cy="1815882"/>
          </a:xfrm>
          <a:prstGeom prst="rect">
            <a:avLst/>
          </a:prstGeom>
          <a:noFill/>
        </p:spPr>
        <p:txBody>
          <a:bodyPr wrap="square" rtlCol="0">
            <a:spAutoFit/>
          </a:bodyPr>
          <a:lstStyle/>
          <a:p>
            <a:r>
              <a:rPr lang="en-AU" sz="2800" dirty="0" smtClean="0"/>
              <a:t>Properties controlled by more rapidly crystallising components</a:t>
            </a:r>
            <a:endParaRPr lang="en-AU" sz="2800" dirty="0"/>
          </a:p>
        </p:txBody>
      </p:sp>
    </p:spTree>
    <p:extLst>
      <p:ext uri="{BB962C8B-B14F-4D97-AF65-F5344CB8AC3E}">
        <p14:creationId xmlns:p14="http://schemas.microsoft.com/office/powerpoint/2010/main" val="4152237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581836" y="503628"/>
            <a:ext cx="6288553" cy="4697764"/>
          </a:xfrm>
          <a:prstGeom prst="rect">
            <a:avLst/>
          </a:prstGeom>
        </p:spPr>
      </p:pic>
      <p:sp>
        <p:nvSpPr>
          <p:cNvPr id="10" name="TextBox 9"/>
          <p:cNvSpPr txBox="1"/>
          <p:nvPr/>
        </p:nvSpPr>
        <p:spPr>
          <a:xfrm>
            <a:off x="741163" y="656133"/>
            <a:ext cx="1978286" cy="830997"/>
          </a:xfrm>
          <a:prstGeom prst="rect">
            <a:avLst/>
          </a:prstGeom>
          <a:solidFill>
            <a:schemeClr val="accent1"/>
          </a:solidFill>
        </p:spPr>
        <p:txBody>
          <a:bodyPr wrap="square" rtlCol="0">
            <a:spAutoFit/>
          </a:bodyPr>
          <a:lstStyle/>
          <a:p>
            <a:r>
              <a:rPr lang="en-AU" sz="4800" dirty="0" smtClean="0"/>
              <a:t>Blends</a:t>
            </a:r>
            <a:endParaRPr lang="en-AU" sz="4800" dirty="0"/>
          </a:p>
        </p:txBody>
      </p:sp>
      <p:pic>
        <p:nvPicPr>
          <p:cNvPr id="13" name="Picture 12"/>
          <p:cNvPicPr>
            <a:picLocks noChangeAspect="1"/>
          </p:cNvPicPr>
          <p:nvPr/>
        </p:nvPicPr>
        <p:blipFill>
          <a:blip r:embed="rId3"/>
          <a:stretch>
            <a:fillRect/>
          </a:stretch>
        </p:blipFill>
        <p:spPr>
          <a:xfrm>
            <a:off x="6745185" y="2253683"/>
            <a:ext cx="4938134" cy="4083232"/>
          </a:xfrm>
          <a:prstGeom prst="rect">
            <a:avLst/>
          </a:prstGeom>
        </p:spPr>
      </p:pic>
    </p:spTree>
    <p:extLst>
      <p:ext uri="{BB962C8B-B14F-4D97-AF65-F5344CB8AC3E}">
        <p14:creationId xmlns:p14="http://schemas.microsoft.com/office/powerpoint/2010/main" val="7152106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Macroscale architecture</a:t>
            </a:r>
            <a:endParaRPr lang="en-AU" dirty="0"/>
          </a:p>
        </p:txBody>
      </p:sp>
      <p:sp>
        <p:nvSpPr>
          <p:cNvPr id="9" name="Right Arrow 8"/>
          <p:cNvSpPr/>
          <p:nvPr/>
        </p:nvSpPr>
        <p:spPr>
          <a:xfrm>
            <a:off x="3463150" y="2490588"/>
            <a:ext cx="432058" cy="2295525"/>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p:cNvPicPr/>
          <p:nvPr/>
        </p:nvPicPr>
        <p:blipFill rotWithShape="1">
          <a:blip r:embed="rId3">
            <a:extLst>
              <a:ext uri="{28A0092B-C50C-407E-A947-70E740481C1C}">
                <a14:useLocalDpi xmlns:a14="http://schemas.microsoft.com/office/drawing/2010/main" val="0"/>
              </a:ext>
            </a:extLst>
          </a:blip>
          <a:srcRect l="41827" r="29648" b="24843"/>
          <a:stretch/>
        </p:blipFill>
        <p:spPr bwMode="auto">
          <a:xfrm>
            <a:off x="6332151" y="1722284"/>
            <a:ext cx="2535104" cy="2631951"/>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3">
            <a:extLst>
              <a:ext uri="{28A0092B-C50C-407E-A947-70E740481C1C}">
                <a14:useLocalDpi xmlns:a14="http://schemas.microsoft.com/office/drawing/2010/main" val="0"/>
              </a:ext>
            </a:extLst>
          </a:blip>
          <a:srcRect l="70513" b="24843"/>
          <a:stretch/>
        </p:blipFill>
        <p:spPr bwMode="auto">
          <a:xfrm>
            <a:off x="6332151" y="4235890"/>
            <a:ext cx="2654684" cy="2581659"/>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3" cstate="print">
            <a:extLst>
              <a:ext uri="{28A0092B-C50C-407E-A947-70E740481C1C}">
                <a14:useLocalDpi xmlns:a14="http://schemas.microsoft.com/office/drawing/2010/main" val="0"/>
              </a:ext>
            </a:extLst>
          </a:blip>
          <a:srcRect l="-1" r="65866" b="24843"/>
          <a:stretch/>
        </p:blipFill>
        <p:spPr bwMode="auto">
          <a:xfrm>
            <a:off x="8986835" y="3933825"/>
            <a:ext cx="2516059" cy="2272993"/>
          </a:xfrm>
          <a:prstGeom prst="rect">
            <a:avLst/>
          </a:prstGeom>
          <a:ln>
            <a:noFill/>
          </a:ln>
          <a:extLst>
            <a:ext uri="{53640926-AAD7-44D8-BBD7-CCE9431645EC}">
              <a14:shadowObscured xmlns:a14="http://schemas.microsoft.com/office/drawing/2010/main"/>
            </a:ext>
          </a:extLst>
        </p:spPr>
      </p:pic>
      <p:sp>
        <p:nvSpPr>
          <p:cNvPr id="4" name="Rectangle 3"/>
          <p:cNvSpPr/>
          <p:nvPr/>
        </p:nvSpPr>
        <p:spPr>
          <a:xfrm>
            <a:off x="10715624" y="3933825"/>
            <a:ext cx="981075" cy="1417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Box 12"/>
          <p:cNvSpPr txBox="1"/>
          <p:nvPr/>
        </p:nvSpPr>
        <p:spPr>
          <a:xfrm>
            <a:off x="8986836" y="1722969"/>
            <a:ext cx="3024189" cy="1384995"/>
          </a:xfrm>
          <a:prstGeom prst="rect">
            <a:avLst/>
          </a:prstGeom>
          <a:noFill/>
        </p:spPr>
        <p:txBody>
          <a:bodyPr wrap="square" rtlCol="0">
            <a:spAutoFit/>
          </a:bodyPr>
          <a:lstStyle/>
          <a:p>
            <a:r>
              <a:rPr lang="en-AU" sz="2800" dirty="0" smtClean="0"/>
              <a:t>Properties are </a:t>
            </a:r>
            <a:r>
              <a:rPr lang="en-AU" sz="2800" dirty="0"/>
              <a:t>a function </a:t>
            </a:r>
            <a:r>
              <a:rPr lang="en-AU" sz="2800" dirty="0" smtClean="0"/>
              <a:t>of macro-scale architecture</a:t>
            </a:r>
            <a:endParaRPr lang="en-AU" sz="2800" dirty="0"/>
          </a:p>
        </p:txBody>
      </p:sp>
      <p:sp>
        <p:nvSpPr>
          <p:cNvPr id="17" name="Oval 16"/>
          <p:cNvSpPr/>
          <p:nvPr/>
        </p:nvSpPr>
        <p:spPr>
          <a:xfrm>
            <a:off x="2419350" y="3356074"/>
            <a:ext cx="571500" cy="365554"/>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t>MW</a:t>
            </a:r>
            <a:endParaRPr lang="en-AU" sz="800" dirty="0"/>
          </a:p>
        </p:txBody>
      </p:sp>
      <p:graphicFrame>
        <p:nvGraphicFramePr>
          <p:cNvPr id="18" name="Content Placeholder 5"/>
          <p:cNvGraphicFramePr>
            <a:graphicFrameLocks noGrp="1"/>
          </p:cNvGraphicFramePr>
          <p:nvPr>
            <p:ph sz="half" idx="1"/>
            <p:extLst>
              <p:ext uri="{D42A27DB-BD31-4B8C-83A1-F6EECF244321}">
                <p14:modId xmlns:p14="http://schemas.microsoft.com/office/powerpoint/2010/main" val="3841584910"/>
              </p:ext>
            </p:extLst>
          </p:nvPr>
        </p:nvGraphicFramePr>
        <p:xfrm>
          <a:off x="838200" y="2778652"/>
          <a:ext cx="2601198" cy="21844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Oval 18"/>
          <p:cNvSpPr/>
          <p:nvPr/>
        </p:nvSpPr>
        <p:spPr>
          <a:xfrm>
            <a:off x="1733551" y="3018509"/>
            <a:ext cx="552449" cy="288832"/>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solidFill>
                  <a:schemeClr val="bg1"/>
                </a:solidFill>
              </a:rPr>
              <a:t>HB-HV</a:t>
            </a:r>
            <a:endParaRPr lang="en-AU" sz="800" dirty="0">
              <a:solidFill>
                <a:schemeClr val="bg1"/>
              </a:solidFill>
            </a:endParaRPr>
          </a:p>
        </p:txBody>
      </p:sp>
      <p:sp>
        <p:nvSpPr>
          <p:cNvPr id="20" name="Rectangle 19"/>
          <p:cNvSpPr/>
          <p:nvPr/>
        </p:nvSpPr>
        <p:spPr>
          <a:xfrm>
            <a:off x="4129089" y="3161298"/>
            <a:ext cx="1974462" cy="954107"/>
          </a:xfrm>
          <a:prstGeom prst="rect">
            <a:avLst/>
          </a:prstGeom>
          <a:solidFill>
            <a:schemeClr val="accent4">
              <a:lumMod val="20000"/>
              <a:lumOff val="80000"/>
            </a:schemeClr>
          </a:solidFill>
          <a:ln w="25400">
            <a:noFill/>
          </a:ln>
        </p:spPr>
        <p:txBody>
          <a:bodyPr wrap="square">
            <a:spAutoFit/>
          </a:bodyPr>
          <a:lstStyle/>
          <a:p>
            <a:pPr algn="ctr"/>
            <a:r>
              <a:rPr lang="en-AU" sz="2800" dirty="0" smtClean="0"/>
              <a:t>macroscale architecture</a:t>
            </a:r>
            <a:endParaRPr lang="en-AU" sz="2800" dirty="0"/>
          </a:p>
        </p:txBody>
      </p:sp>
      <p:grpSp>
        <p:nvGrpSpPr>
          <p:cNvPr id="5" name="Group 4"/>
          <p:cNvGrpSpPr/>
          <p:nvPr/>
        </p:nvGrpSpPr>
        <p:grpSpPr>
          <a:xfrm>
            <a:off x="274217" y="2514866"/>
            <a:ext cx="2193677" cy="877099"/>
            <a:chOff x="274217" y="2514866"/>
            <a:chExt cx="2193677" cy="877099"/>
          </a:xfrm>
        </p:grpSpPr>
        <p:sp>
          <p:nvSpPr>
            <p:cNvPr id="14" name="Oval 13"/>
            <p:cNvSpPr/>
            <p:nvPr/>
          </p:nvSpPr>
          <p:spPr>
            <a:xfrm>
              <a:off x="274217" y="2639380"/>
              <a:ext cx="1503363" cy="752585"/>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Synthesis</a:t>
              </a:r>
              <a:endParaRPr lang="en-AU" dirty="0">
                <a:solidFill>
                  <a:schemeClr val="tx1"/>
                </a:solidFill>
              </a:endParaRPr>
            </a:p>
          </p:txBody>
        </p:sp>
        <p:sp>
          <p:nvSpPr>
            <p:cNvPr id="15" name="Curved Down Arrow 14"/>
            <p:cNvSpPr/>
            <p:nvPr/>
          </p:nvSpPr>
          <p:spPr>
            <a:xfrm rot="691550">
              <a:off x="920658" y="2514866"/>
              <a:ext cx="1547236" cy="408413"/>
            </a:xfrm>
            <a:prstGeom prst="curvedDownArrow">
              <a:avLst>
                <a:gd name="adj1" fmla="val 69567"/>
                <a:gd name="adj2" fmla="val 116594"/>
                <a:gd name="adj3" fmla="val 29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a:solidFill>
                  <a:schemeClr val="tx1"/>
                </a:solidFill>
              </a:endParaRPr>
            </a:p>
          </p:txBody>
        </p:sp>
      </p:grpSp>
      <p:pic>
        <p:nvPicPr>
          <p:cNvPr id="7172" name="Picture 4" descr="Image result for question mark"/>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81065" y="4786113"/>
            <a:ext cx="796228" cy="1547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433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solidFill>
        </p:spPr>
        <p:txBody>
          <a:bodyPr/>
          <a:lstStyle/>
          <a:p>
            <a:r>
              <a:rPr lang="en-AU" dirty="0" smtClean="0"/>
              <a:t>2. PHA synthesis</a:t>
            </a:r>
            <a:endParaRPr lang="en-AU" dirty="0"/>
          </a:p>
        </p:txBody>
      </p:sp>
      <p:pic>
        <p:nvPicPr>
          <p:cNvPr id="3" name="Picture 2"/>
          <p:cNvPicPr>
            <a:picLocks noChangeAspect="1"/>
          </p:cNvPicPr>
          <p:nvPr/>
        </p:nvPicPr>
        <p:blipFill>
          <a:blip r:embed="rId2"/>
          <a:stretch>
            <a:fillRect/>
          </a:stretch>
        </p:blipFill>
        <p:spPr>
          <a:xfrm>
            <a:off x="838200" y="1977654"/>
            <a:ext cx="4352992" cy="2976009"/>
          </a:xfrm>
          <a:prstGeom prst="rect">
            <a:avLst/>
          </a:prstGeom>
        </p:spPr>
      </p:pic>
      <p:sp>
        <p:nvSpPr>
          <p:cNvPr id="4" name="TextBox 3"/>
          <p:cNvSpPr txBox="1"/>
          <p:nvPr/>
        </p:nvSpPr>
        <p:spPr>
          <a:xfrm>
            <a:off x="5433236" y="1977654"/>
            <a:ext cx="5427961" cy="1200329"/>
          </a:xfrm>
          <a:prstGeom prst="rect">
            <a:avLst/>
          </a:prstGeom>
          <a:noFill/>
        </p:spPr>
        <p:txBody>
          <a:bodyPr wrap="none" rtlCol="0">
            <a:spAutoFit/>
          </a:bodyPr>
          <a:lstStyle/>
          <a:p>
            <a:r>
              <a:rPr lang="en-AU" sz="2400" dirty="0" smtClean="0"/>
              <a:t>PHA biotechnology is relatively expensive:</a:t>
            </a:r>
          </a:p>
          <a:p>
            <a:pPr marL="285750" indent="-285750">
              <a:buFont typeface="Arial" panose="020B0604020202020204" pitchFamily="34" charset="0"/>
              <a:buChar char="•"/>
            </a:pPr>
            <a:r>
              <a:rPr lang="en-AU" sz="2400" dirty="0" smtClean="0"/>
              <a:t>Requirement for refined substrates</a:t>
            </a:r>
          </a:p>
          <a:p>
            <a:pPr marL="285750" indent="-285750">
              <a:buFont typeface="Arial" panose="020B0604020202020204" pitchFamily="34" charset="0"/>
              <a:buChar char="•"/>
            </a:pPr>
            <a:r>
              <a:rPr lang="en-AU" sz="2400" dirty="0" smtClean="0"/>
              <a:t>Requirement for sterilisation</a:t>
            </a:r>
            <a:endParaRPr lang="en-AU" sz="2400" dirty="0"/>
          </a:p>
        </p:txBody>
      </p:sp>
      <p:sp>
        <p:nvSpPr>
          <p:cNvPr id="5" name="TextBox 4"/>
          <p:cNvSpPr txBox="1"/>
          <p:nvPr/>
        </p:nvSpPr>
        <p:spPr>
          <a:xfrm>
            <a:off x="5433235" y="3464949"/>
            <a:ext cx="5452583" cy="1200329"/>
          </a:xfrm>
          <a:prstGeom prst="rect">
            <a:avLst/>
          </a:prstGeom>
          <a:solidFill>
            <a:schemeClr val="bg1">
              <a:lumMod val="95000"/>
            </a:schemeClr>
          </a:solidFill>
        </p:spPr>
        <p:txBody>
          <a:bodyPr wrap="none" rtlCol="0">
            <a:spAutoFit/>
          </a:bodyPr>
          <a:lstStyle/>
          <a:p>
            <a:r>
              <a:rPr lang="en-AU" sz="2400" dirty="0" smtClean="0">
                <a:solidFill>
                  <a:schemeClr val="accent6">
                    <a:lumMod val="75000"/>
                  </a:schemeClr>
                </a:solidFill>
              </a:rPr>
              <a:t>Opportunity for mixed culture production:</a:t>
            </a:r>
          </a:p>
          <a:p>
            <a:pPr marL="285750" indent="-285750">
              <a:buFont typeface="Arial" panose="020B0604020202020204" pitchFamily="34" charset="0"/>
              <a:buChar char="•"/>
            </a:pPr>
            <a:r>
              <a:rPr lang="en-AU" sz="2400" dirty="0" smtClean="0">
                <a:solidFill>
                  <a:schemeClr val="accent6">
                    <a:lumMod val="75000"/>
                  </a:schemeClr>
                </a:solidFill>
              </a:rPr>
              <a:t>Waste organics as a feedstock</a:t>
            </a:r>
          </a:p>
          <a:p>
            <a:pPr marL="285750" indent="-285750">
              <a:buFont typeface="Arial" panose="020B0604020202020204" pitchFamily="34" charset="0"/>
              <a:buChar char="•"/>
            </a:pPr>
            <a:r>
              <a:rPr lang="en-AU" sz="2400" dirty="0" smtClean="0">
                <a:solidFill>
                  <a:schemeClr val="accent6">
                    <a:lumMod val="75000"/>
                  </a:schemeClr>
                </a:solidFill>
              </a:rPr>
              <a:t>No requirement for sterilisation</a:t>
            </a:r>
            <a:endParaRPr lang="en-AU" sz="2400" dirty="0">
              <a:solidFill>
                <a:schemeClr val="accent6">
                  <a:lumMod val="75000"/>
                </a:schemeClr>
              </a:solidFill>
            </a:endParaRPr>
          </a:p>
        </p:txBody>
      </p:sp>
    </p:spTree>
    <p:extLst>
      <p:ext uri="{BB962C8B-B14F-4D97-AF65-F5344CB8AC3E}">
        <p14:creationId xmlns:p14="http://schemas.microsoft.com/office/powerpoint/2010/main" val="622974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710" y="335506"/>
            <a:ext cx="8011349" cy="5983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5" descr="DSC003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49757" y="4380022"/>
            <a:ext cx="1390650" cy="183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7" descr="DSC00406.JPG"/>
          <p:cNvPicPr>
            <a:picLocks noChangeAspect="1"/>
          </p:cNvPicPr>
          <p:nvPr/>
        </p:nvPicPr>
        <p:blipFill>
          <a:blip r:embed="rId4" cstate="print">
            <a:lum bright="20000" contrast="20000"/>
            <a:extLst>
              <a:ext uri="{28A0092B-C50C-407E-A947-70E740481C1C}">
                <a14:useLocalDpi xmlns:a14="http://schemas.microsoft.com/office/drawing/2010/main" val="0"/>
              </a:ext>
            </a:extLst>
          </a:blip>
          <a:srcRect t="7671"/>
          <a:stretch>
            <a:fillRect/>
          </a:stretch>
        </p:blipFill>
        <p:spPr bwMode="auto">
          <a:xfrm>
            <a:off x="9319532" y="1929445"/>
            <a:ext cx="24511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ight Arrow 7"/>
          <p:cNvSpPr/>
          <p:nvPr/>
        </p:nvSpPr>
        <p:spPr>
          <a:xfrm>
            <a:off x="8745652" y="4844367"/>
            <a:ext cx="828675" cy="8128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AU"/>
          </a:p>
        </p:txBody>
      </p:sp>
      <p:sp>
        <p:nvSpPr>
          <p:cNvPr id="10" name="Right Arrow 9"/>
          <p:cNvSpPr/>
          <p:nvPr/>
        </p:nvSpPr>
        <p:spPr>
          <a:xfrm rot="16200000">
            <a:off x="10235521" y="3545789"/>
            <a:ext cx="619125" cy="8128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AU"/>
          </a:p>
        </p:txBody>
      </p:sp>
      <p:sp>
        <p:nvSpPr>
          <p:cNvPr id="11" name="Rectangle 10"/>
          <p:cNvSpPr/>
          <p:nvPr/>
        </p:nvSpPr>
        <p:spPr>
          <a:xfrm>
            <a:off x="8996477" y="1408199"/>
            <a:ext cx="3097213" cy="530225"/>
          </a:xfrm>
          <a:prstGeom prst="rect">
            <a:avLst/>
          </a:prstGeom>
          <a:solidFill>
            <a:schemeClr val="bg1"/>
          </a:solidFill>
          <a:ln>
            <a:noFill/>
          </a:ln>
          <a:effectLst>
            <a:outerShdw blurRad="40000" dist="23000" sx="1000" sy="1000" rotWithShape="0">
              <a:srgbClr val="000000"/>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AU" sz="2000" b="1" dirty="0">
                <a:solidFill>
                  <a:schemeClr val="tx1"/>
                </a:solidFill>
              </a:rPr>
              <a:t>Process into </a:t>
            </a:r>
            <a:r>
              <a:rPr lang="en-AU" sz="2000" b="1" dirty="0" err="1">
                <a:solidFill>
                  <a:schemeClr val="tx1"/>
                </a:solidFill>
              </a:rPr>
              <a:t>bioplastic</a:t>
            </a:r>
            <a:endParaRPr lang="en-AU" sz="2000" b="1" dirty="0">
              <a:solidFill>
                <a:schemeClr val="tx1"/>
              </a:solidFill>
            </a:endParaRPr>
          </a:p>
        </p:txBody>
      </p:sp>
    </p:spTree>
    <p:extLst>
      <p:ext uri="{BB962C8B-B14F-4D97-AF65-F5344CB8AC3E}">
        <p14:creationId xmlns:p14="http://schemas.microsoft.com/office/powerpoint/2010/main" val="12483597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a:t>
            </a:r>
            <a:r>
              <a:rPr lang="en-AU" dirty="0"/>
              <a:t>does mixed culture synthesis mean for polymer properties</a:t>
            </a:r>
            <a:r>
              <a:rPr lang="en-AU" dirty="0" smtClean="0"/>
              <a:t>?</a:t>
            </a:r>
            <a:endParaRPr lang="en-AU" dirty="0"/>
          </a:p>
        </p:txBody>
      </p:sp>
      <p:pic>
        <p:nvPicPr>
          <p:cNvPr id="6" name="Content Placeholder 4"/>
          <p:cNvPicPr>
            <a:picLocks/>
          </p:cNvPicPr>
          <p:nvPr/>
        </p:nvPicPr>
        <p:blipFill>
          <a:blip r:embed="rId3" cstate="print">
            <a:extLst>
              <a:ext uri="{28A0092B-C50C-407E-A947-70E740481C1C}">
                <a14:useLocalDpi xmlns:a14="http://schemas.microsoft.com/office/drawing/2010/main" val="0"/>
              </a:ext>
            </a:extLst>
          </a:blip>
          <a:srcRect/>
          <a:stretch>
            <a:fillRect/>
          </a:stretch>
        </p:blipFill>
        <p:spPr>
          <a:xfrm>
            <a:off x="838200" y="1963188"/>
            <a:ext cx="6791329" cy="4529470"/>
          </a:xfrm>
          <a:prstGeom prst="rect">
            <a:avLst/>
          </a:prstGeom>
        </p:spPr>
      </p:pic>
      <p:sp>
        <p:nvSpPr>
          <p:cNvPr id="8" name="Rectangle 7"/>
          <p:cNvSpPr/>
          <p:nvPr/>
        </p:nvSpPr>
        <p:spPr>
          <a:xfrm>
            <a:off x="6602781" y="1963188"/>
            <a:ext cx="5358809" cy="1384995"/>
          </a:xfrm>
          <a:prstGeom prst="rect">
            <a:avLst/>
          </a:prstGeom>
          <a:solidFill>
            <a:schemeClr val="bg1"/>
          </a:solidFill>
        </p:spPr>
        <p:txBody>
          <a:bodyPr wrap="square">
            <a:spAutoFit/>
          </a:bodyPr>
          <a:lstStyle/>
          <a:p>
            <a:r>
              <a:rPr lang="en-AU" sz="2800" dirty="0" smtClean="0"/>
              <a:t>Broad </a:t>
            </a:r>
            <a:r>
              <a:rPr lang="en-AU" sz="2800" dirty="0"/>
              <a:t>and dynamic distribution of populations of PHA accumulating organisms</a:t>
            </a:r>
          </a:p>
        </p:txBody>
      </p:sp>
      <p:sp>
        <p:nvSpPr>
          <p:cNvPr id="5" name="Rectangle 4"/>
          <p:cNvSpPr/>
          <p:nvPr/>
        </p:nvSpPr>
        <p:spPr>
          <a:xfrm>
            <a:off x="6602781" y="5027651"/>
            <a:ext cx="5358809" cy="1384995"/>
          </a:xfrm>
          <a:prstGeom prst="rect">
            <a:avLst/>
          </a:prstGeom>
          <a:solidFill>
            <a:schemeClr val="bg1"/>
          </a:solidFill>
        </p:spPr>
        <p:txBody>
          <a:bodyPr wrap="square">
            <a:spAutoFit/>
          </a:bodyPr>
          <a:lstStyle/>
          <a:p>
            <a:r>
              <a:rPr lang="en-AU" sz="2800" dirty="0"/>
              <a:t>So how does the community </a:t>
            </a:r>
            <a:r>
              <a:rPr lang="en-AU" sz="2800" dirty="0" smtClean="0"/>
              <a:t>variability </a:t>
            </a:r>
            <a:r>
              <a:rPr lang="en-AU" sz="2800" dirty="0"/>
              <a:t>influence </a:t>
            </a:r>
            <a:r>
              <a:rPr lang="en-AU" sz="2800" dirty="0" smtClean="0"/>
              <a:t>biopolymer </a:t>
            </a:r>
            <a:r>
              <a:rPr lang="en-AU" sz="2800" dirty="0"/>
              <a:t>synthesis? </a:t>
            </a:r>
          </a:p>
        </p:txBody>
      </p:sp>
    </p:spTree>
    <p:extLst>
      <p:ext uri="{BB962C8B-B14F-4D97-AF65-F5344CB8AC3E}">
        <p14:creationId xmlns:p14="http://schemas.microsoft.com/office/powerpoint/2010/main" val="36115259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Title 1"/>
          <p:cNvSpPr>
            <a:spLocks noGrp="1"/>
          </p:cNvSpPr>
          <p:nvPr>
            <p:ph type="title"/>
          </p:nvPr>
        </p:nvSpPr>
        <p:spPr>
          <a:xfrm>
            <a:off x="1981200" y="116633"/>
            <a:ext cx="8219256" cy="706437"/>
          </a:xfrm>
        </p:spPr>
        <p:txBody>
          <a:bodyPr>
            <a:normAutofit fontScale="90000"/>
          </a:bodyPr>
          <a:lstStyle/>
          <a:p>
            <a:r>
              <a:rPr lang="en-AU" dirty="0" smtClean="0">
                <a:latin typeface="Alte DIN 1451 Mittelschrift gep" charset="0"/>
              </a:rPr>
              <a:t>Shift </a:t>
            </a:r>
            <a:r>
              <a:rPr lang="en-AU" dirty="0">
                <a:latin typeface="Alte DIN 1451 Mittelschrift gep" charset="0"/>
              </a:rPr>
              <a:t>in </a:t>
            </a:r>
            <a:r>
              <a:rPr lang="en-AU" dirty="0" smtClean="0">
                <a:latin typeface="Alte DIN 1451 Mittelschrift gep" charset="0"/>
              </a:rPr>
              <a:t>principal populations of species in SBR</a:t>
            </a:r>
            <a:endParaRPr lang="en-AU" dirty="0">
              <a:latin typeface="Alte DIN 1451 Mittelschrift gep" charset="0"/>
            </a:endParaRPr>
          </a:p>
        </p:txBody>
      </p:sp>
      <p:pic>
        <p:nvPicPr>
          <p:cNvPr id="14340" name="Bild 50"/>
          <p:cNvPicPr>
            <a:picLocks noGrp="1"/>
          </p:cNvPicPr>
          <p:nvPr>
            <p:ph idx="1"/>
          </p:nvPr>
        </p:nvPicPr>
        <p:blipFill>
          <a:blip r:embed="rId2">
            <a:extLst>
              <a:ext uri="{28A0092B-C50C-407E-A947-70E740481C1C}">
                <a14:useLocalDpi xmlns:a14="http://schemas.microsoft.com/office/drawing/2010/main" val="0"/>
              </a:ext>
            </a:extLst>
          </a:blip>
          <a:srcRect l="1512" t="1344" r="1118" b="2437"/>
          <a:stretch>
            <a:fillRect/>
          </a:stretch>
        </p:blipFill>
        <p:spPr>
          <a:xfrm>
            <a:off x="2020888" y="1303339"/>
            <a:ext cx="8356600" cy="4645025"/>
          </a:xfrm>
        </p:spPr>
      </p:pic>
      <p:grpSp>
        <p:nvGrpSpPr>
          <p:cNvPr id="4" name="Grupp 3"/>
          <p:cNvGrpSpPr/>
          <p:nvPr/>
        </p:nvGrpSpPr>
        <p:grpSpPr>
          <a:xfrm>
            <a:off x="8760296" y="5805265"/>
            <a:ext cx="1325962" cy="797547"/>
            <a:chOff x="4522472" y="2025687"/>
            <a:chExt cx="1325962" cy="797547"/>
          </a:xfrm>
        </p:grpSpPr>
        <p:sp>
          <p:nvSpPr>
            <p:cNvPr id="5" name="Freeform 5"/>
            <p:cNvSpPr>
              <a:spLocks/>
            </p:cNvSpPr>
            <p:nvPr/>
          </p:nvSpPr>
          <p:spPr bwMode="auto">
            <a:xfrm rot="5400000">
              <a:off x="4786679" y="1761480"/>
              <a:ext cx="797547" cy="1325962"/>
            </a:xfrm>
            <a:custGeom>
              <a:avLst/>
              <a:gdLst>
                <a:gd name="T0" fmla="*/ 2147483647 w 74"/>
                <a:gd name="T1" fmla="*/ 2147483647 h 116"/>
                <a:gd name="T2" fmla="*/ 2147483647 w 74"/>
                <a:gd name="T3" fmla="*/ 2147483647 h 116"/>
                <a:gd name="T4" fmla="*/ 0 w 74"/>
                <a:gd name="T5" fmla="*/ 2147483647 h 116"/>
                <a:gd name="T6" fmla="*/ 2147483647 w 74"/>
                <a:gd name="T7" fmla="*/ 0 h 116"/>
                <a:gd name="T8" fmla="*/ 2147483647 w 74"/>
                <a:gd name="T9" fmla="*/ 2147483647 h 116"/>
                <a:gd name="T10" fmla="*/ 0 60000 65536"/>
                <a:gd name="T11" fmla="*/ 0 60000 65536"/>
                <a:gd name="T12" fmla="*/ 0 60000 65536"/>
                <a:gd name="T13" fmla="*/ 0 60000 65536"/>
                <a:gd name="T14" fmla="*/ 0 60000 65536"/>
                <a:gd name="T15" fmla="*/ 0 w 74"/>
                <a:gd name="T16" fmla="*/ 0 h 116"/>
                <a:gd name="T17" fmla="*/ 74 w 74"/>
                <a:gd name="T18" fmla="*/ 116 h 116"/>
              </a:gdLst>
              <a:ahLst/>
              <a:cxnLst>
                <a:cxn ang="T10">
                  <a:pos x="T0" y="T1"/>
                </a:cxn>
                <a:cxn ang="T11">
                  <a:pos x="T2" y="T3"/>
                </a:cxn>
                <a:cxn ang="T12">
                  <a:pos x="T4" y="T5"/>
                </a:cxn>
                <a:cxn ang="T13">
                  <a:pos x="T6" y="T7"/>
                </a:cxn>
                <a:cxn ang="T14">
                  <a:pos x="T8" y="T9"/>
                </a:cxn>
              </a:cxnLst>
              <a:rect l="T15" t="T16" r="T17" b="T18"/>
              <a:pathLst>
                <a:path w="74" h="116">
                  <a:moveTo>
                    <a:pt x="74" y="74"/>
                  </a:moveTo>
                  <a:cubicBezTo>
                    <a:pt x="74" y="94"/>
                    <a:pt x="60" y="116"/>
                    <a:pt x="37" y="116"/>
                  </a:cubicBezTo>
                  <a:cubicBezTo>
                    <a:pt x="15" y="116"/>
                    <a:pt x="0" y="95"/>
                    <a:pt x="0" y="74"/>
                  </a:cubicBezTo>
                  <a:cubicBezTo>
                    <a:pt x="0" y="50"/>
                    <a:pt x="19" y="20"/>
                    <a:pt x="37" y="0"/>
                  </a:cubicBezTo>
                  <a:cubicBezTo>
                    <a:pt x="55" y="20"/>
                    <a:pt x="74" y="50"/>
                    <a:pt x="74" y="74"/>
                  </a:cubicBezTo>
                </a:path>
              </a:pathLst>
            </a:custGeom>
            <a:solidFill>
              <a:srgbClr val="C50000"/>
            </a:solidFill>
            <a:ln>
              <a:noFill/>
            </a:ln>
            <a:effectLst>
              <a:outerShdw blurRad="50800" dist="38100" dir="2700000" algn="tl" rotWithShape="0">
                <a:srgbClr val="000000">
                  <a:alpha val="43000"/>
                </a:srgbClr>
              </a:outerShdw>
            </a:effectLst>
            <a:extLst/>
          </p:spPr>
          <p:txBody>
            <a:bodyPr/>
            <a:lstStyle/>
            <a:p>
              <a:endParaRPr lang="sv-SE"/>
            </a:p>
          </p:txBody>
        </p:sp>
        <p:sp>
          <p:nvSpPr>
            <p:cNvPr id="6" name="Rectangle 6"/>
            <p:cNvSpPr txBox="1">
              <a:spLocks noChangeArrowheads="1"/>
            </p:cNvSpPr>
            <p:nvPr/>
          </p:nvSpPr>
          <p:spPr bwMode="auto">
            <a:xfrm>
              <a:off x="4621930" y="2160193"/>
              <a:ext cx="927695" cy="6256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a:solidFill>
                    <a:schemeClr val="tx1"/>
                  </a:solidFill>
                  <a:latin typeface="Calibri" charset="0"/>
                  <a:ea typeface="ＭＳ Ｐゴシック" charset="0"/>
                  <a:cs typeface="ＭＳ Ｐゴシック" charset="0"/>
                </a:defRPr>
              </a:lvl1pPr>
              <a:lvl2pPr marL="742950" indent="-285750" eaLnBrk="0" hangingPunct="0">
                <a:defRPr sz="2000">
                  <a:solidFill>
                    <a:schemeClr val="tx1"/>
                  </a:solidFill>
                  <a:latin typeface="Calibri" charset="0"/>
                  <a:ea typeface="ＭＳ Ｐゴシック" charset="0"/>
                </a:defRPr>
              </a:lvl2pPr>
              <a:lvl3pPr marL="1143000" indent="-228600" eaLnBrk="0" hangingPunct="0">
                <a:defRPr sz="2000">
                  <a:solidFill>
                    <a:schemeClr val="tx1"/>
                  </a:solidFill>
                  <a:latin typeface="Calibri" charset="0"/>
                  <a:ea typeface="ＭＳ Ｐゴシック" charset="0"/>
                </a:defRPr>
              </a:lvl3pPr>
              <a:lvl4pPr marL="1600200" indent="-228600" eaLnBrk="0" hangingPunct="0">
                <a:defRPr sz="2000">
                  <a:solidFill>
                    <a:schemeClr val="tx1"/>
                  </a:solidFill>
                  <a:latin typeface="Calibri" charset="0"/>
                  <a:ea typeface="ＭＳ Ｐゴシック" charset="0"/>
                </a:defRPr>
              </a:lvl4pPr>
              <a:lvl5pPr marL="2057400" indent="-228600" eaLnBrk="0" hangingPunct="0">
                <a:defRPr sz="2000">
                  <a:solidFill>
                    <a:schemeClr val="tx1"/>
                  </a:solidFill>
                  <a:latin typeface="Calibri" charset="0"/>
                  <a:ea typeface="ＭＳ Ｐゴシック" charset="0"/>
                </a:defRPr>
              </a:lvl5pPr>
              <a:lvl6pPr marL="2514600" indent="-228600" eaLnBrk="0" fontAlgn="base" hangingPunct="0">
                <a:spcBef>
                  <a:spcPct val="0"/>
                </a:spcBef>
                <a:spcAft>
                  <a:spcPct val="0"/>
                </a:spcAft>
                <a:defRPr sz="2000">
                  <a:solidFill>
                    <a:schemeClr val="tx1"/>
                  </a:solidFill>
                  <a:latin typeface="Calibri" charset="0"/>
                  <a:ea typeface="ＭＳ Ｐゴシック" charset="0"/>
                </a:defRPr>
              </a:lvl6pPr>
              <a:lvl7pPr marL="2971800" indent="-228600" eaLnBrk="0" fontAlgn="base" hangingPunct="0">
                <a:spcBef>
                  <a:spcPct val="0"/>
                </a:spcBef>
                <a:spcAft>
                  <a:spcPct val="0"/>
                </a:spcAft>
                <a:defRPr sz="2000">
                  <a:solidFill>
                    <a:schemeClr val="tx1"/>
                  </a:solidFill>
                  <a:latin typeface="Calibri" charset="0"/>
                  <a:ea typeface="ＭＳ Ｐゴシック" charset="0"/>
                </a:defRPr>
              </a:lvl7pPr>
              <a:lvl8pPr marL="3429000" indent="-228600" eaLnBrk="0" fontAlgn="base" hangingPunct="0">
                <a:spcBef>
                  <a:spcPct val="0"/>
                </a:spcBef>
                <a:spcAft>
                  <a:spcPct val="0"/>
                </a:spcAft>
                <a:defRPr sz="2000">
                  <a:solidFill>
                    <a:schemeClr val="tx1"/>
                  </a:solidFill>
                  <a:latin typeface="Calibri" charset="0"/>
                  <a:ea typeface="ＭＳ Ｐゴシック" charset="0"/>
                </a:defRPr>
              </a:lvl8pPr>
              <a:lvl9pPr marL="3886200" indent="-228600" eaLnBrk="0" fontAlgn="base" hangingPunct="0">
                <a:spcBef>
                  <a:spcPct val="0"/>
                </a:spcBef>
                <a:spcAft>
                  <a:spcPct val="0"/>
                </a:spcAft>
                <a:defRPr sz="2000">
                  <a:solidFill>
                    <a:schemeClr val="tx1"/>
                  </a:solidFill>
                  <a:latin typeface="Calibri" charset="0"/>
                  <a:ea typeface="ＭＳ Ｐゴシック" charset="0"/>
                </a:defRPr>
              </a:lvl9pPr>
            </a:lstStyle>
            <a:p>
              <a:pPr eaLnBrk="1" hangingPunct="1">
                <a:lnSpc>
                  <a:spcPct val="80000"/>
                </a:lnSpc>
                <a:spcBef>
                  <a:spcPct val="35000"/>
                </a:spcBef>
              </a:pPr>
              <a:r>
                <a:rPr lang="en-GB" sz="3600" dirty="0">
                  <a:ln w="18415" cmpd="sng">
                    <a:solidFill>
                      <a:srgbClr val="FFFFFF"/>
                    </a:solidFill>
                    <a:prstDash val="solid"/>
                  </a:ln>
                  <a:solidFill>
                    <a:srgbClr val="FFFFFF"/>
                  </a:solidFill>
                  <a:effectLst>
                    <a:outerShdw blurRad="60007" dist="310007" dir="7680000" sy="30000" kx="1300200" algn="ctr" rotWithShape="0">
                      <a:prstClr val="black">
                        <a:alpha val="32000"/>
                      </a:prstClr>
                    </a:outerShdw>
                  </a:effectLst>
                  <a:cs typeface="Arial" charset="0"/>
                </a:rPr>
                <a:t>PE2</a:t>
              </a:r>
            </a:p>
          </p:txBody>
        </p:sp>
      </p:grpSp>
    </p:spTree>
    <p:extLst>
      <p:ext uri="{BB962C8B-B14F-4D97-AF65-F5344CB8AC3E}">
        <p14:creationId xmlns:p14="http://schemas.microsoft.com/office/powerpoint/2010/main" val="2726628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Title 1"/>
          <p:cNvSpPr>
            <a:spLocks noGrp="1"/>
          </p:cNvSpPr>
          <p:nvPr>
            <p:ph type="title"/>
          </p:nvPr>
        </p:nvSpPr>
        <p:spPr>
          <a:xfrm>
            <a:off x="1919288" y="115889"/>
            <a:ext cx="8137152" cy="706437"/>
          </a:xfrm>
        </p:spPr>
        <p:txBody>
          <a:bodyPr>
            <a:normAutofit fontScale="90000"/>
          </a:bodyPr>
          <a:lstStyle/>
          <a:p>
            <a:r>
              <a:rPr lang="en-AU" dirty="0">
                <a:latin typeface="Bodoni MT" charset="0"/>
              </a:rPr>
              <a:t>Community shift in enrichment </a:t>
            </a:r>
            <a:r>
              <a:rPr lang="en-AU" dirty="0" smtClean="0">
                <a:latin typeface="Bodoni MT" charset="0"/>
              </a:rPr>
              <a:t>SBR over </a:t>
            </a:r>
            <a:r>
              <a:rPr lang="en-AU" dirty="0">
                <a:latin typeface="Bodoni MT" charset="0"/>
              </a:rPr>
              <a:t>time</a:t>
            </a:r>
          </a:p>
        </p:txBody>
      </p:sp>
      <p:pic>
        <p:nvPicPr>
          <p:cNvPr id="12291" name="Content Placeholder 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1774825" y="1412876"/>
            <a:ext cx="8642350" cy="4752975"/>
          </a:xfrm>
        </p:spPr>
      </p:pic>
      <p:grpSp>
        <p:nvGrpSpPr>
          <p:cNvPr id="4" name="Grupp 3"/>
          <p:cNvGrpSpPr/>
          <p:nvPr/>
        </p:nvGrpSpPr>
        <p:grpSpPr>
          <a:xfrm>
            <a:off x="8760296" y="5805265"/>
            <a:ext cx="1325962" cy="797547"/>
            <a:chOff x="4522472" y="2025687"/>
            <a:chExt cx="1325962" cy="797547"/>
          </a:xfrm>
        </p:grpSpPr>
        <p:sp>
          <p:nvSpPr>
            <p:cNvPr id="5" name="Freeform 5"/>
            <p:cNvSpPr>
              <a:spLocks/>
            </p:cNvSpPr>
            <p:nvPr/>
          </p:nvSpPr>
          <p:spPr bwMode="auto">
            <a:xfrm rot="5400000">
              <a:off x="4786679" y="1761480"/>
              <a:ext cx="797547" cy="1325962"/>
            </a:xfrm>
            <a:custGeom>
              <a:avLst/>
              <a:gdLst>
                <a:gd name="T0" fmla="*/ 2147483647 w 74"/>
                <a:gd name="T1" fmla="*/ 2147483647 h 116"/>
                <a:gd name="T2" fmla="*/ 2147483647 w 74"/>
                <a:gd name="T3" fmla="*/ 2147483647 h 116"/>
                <a:gd name="T4" fmla="*/ 0 w 74"/>
                <a:gd name="T5" fmla="*/ 2147483647 h 116"/>
                <a:gd name="T6" fmla="*/ 2147483647 w 74"/>
                <a:gd name="T7" fmla="*/ 0 h 116"/>
                <a:gd name="T8" fmla="*/ 2147483647 w 74"/>
                <a:gd name="T9" fmla="*/ 2147483647 h 116"/>
                <a:gd name="T10" fmla="*/ 0 60000 65536"/>
                <a:gd name="T11" fmla="*/ 0 60000 65536"/>
                <a:gd name="T12" fmla="*/ 0 60000 65536"/>
                <a:gd name="T13" fmla="*/ 0 60000 65536"/>
                <a:gd name="T14" fmla="*/ 0 60000 65536"/>
                <a:gd name="T15" fmla="*/ 0 w 74"/>
                <a:gd name="T16" fmla="*/ 0 h 116"/>
                <a:gd name="T17" fmla="*/ 74 w 74"/>
                <a:gd name="T18" fmla="*/ 116 h 116"/>
              </a:gdLst>
              <a:ahLst/>
              <a:cxnLst>
                <a:cxn ang="T10">
                  <a:pos x="T0" y="T1"/>
                </a:cxn>
                <a:cxn ang="T11">
                  <a:pos x="T2" y="T3"/>
                </a:cxn>
                <a:cxn ang="T12">
                  <a:pos x="T4" y="T5"/>
                </a:cxn>
                <a:cxn ang="T13">
                  <a:pos x="T6" y="T7"/>
                </a:cxn>
                <a:cxn ang="T14">
                  <a:pos x="T8" y="T9"/>
                </a:cxn>
              </a:cxnLst>
              <a:rect l="T15" t="T16" r="T17" b="T18"/>
              <a:pathLst>
                <a:path w="74" h="116">
                  <a:moveTo>
                    <a:pt x="74" y="74"/>
                  </a:moveTo>
                  <a:cubicBezTo>
                    <a:pt x="74" y="94"/>
                    <a:pt x="60" y="116"/>
                    <a:pt x="37" y="116"/>
                  </a:cubicBezTo>
                  <a:cubicBezTo>
                    <a:pt x="15" y="116"/>
                    <a:pt x="0" y="95"/>
                    <a:pt x="0" y="74"/>
                  </a:cubicBezTo>
                  <a:cubicBezTo>
                    <a:pt x="0" y="50"/>
                    <a:pt x="19" y="20"/>
                    <a:pt x="37" y="0"/>
                  </a:cubicBezTo>
                  <a:cubicBezTo>
                    <a:pt x="55" y="20"/>
                    <a:pt x="74" y="50"/>
                    <a:pt x="74" y="74"/>
                  </a:cubicBezTo>
                </a:path>
              </a:pathLst>
            </a:custGeom>
            <a:solidFill>
              <a:srgbClr val="C50000"/>
            </a:solidFill>
            <a:ln>
              <a:noFill/>
            </a:ln>
            <a:effectLst>
              <a:outerShdw blurRad="50800" dist="38100" dir="2700000" algn="tl" rotWithShape="0">
                <a:srgbClr val="000000">
                  <a:alpha val="43000"/>
                </a:srgbClr>
              </a:outerShdw>
            </a:effectLst>
            <a:extLst/>
          </p:spPr>
          <p:txBody>
            <a:bodyPr/>
            <a:lstStyle/>
            <a:p>
              <a:endParaRPr lang="sv-SE"/>
            </a:p>
          </p:txBody>
        </p:sp>
        <p:sp>
          <p:nvSpPr>
            <p:cNvPr id="6" name="Rectangle 6"/>
            <p:cNvSpPr txBox="1">
              <a:spLocks noChangeArrowheads="1"/>
            </p:cNvSpPr>
            <p:nvPr/>
          </p:nvSpPr>
          <p:spPr bwMode="auto">
            <a:xfrm>
              <a:off x="4621930" y="2160193"/>
              <a:ext cx="927695" cy="6256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a:solidFill>
                    <a:schemeClr val="tx1"/>
                  </a:solidFill>
                  <a:latin typeface="Calibri" charset="0"/>
                  <a:ea typeface="ＭＳ Ｐゴシック" charset="0"/>
                  <a:cs typeface="ＭＳ Ｐゴシック" charset="0"/>
                </a:defRPr>
              </a:lvl1pPr>
              <a:lvl2pPr marL="742950" indent="-285750" eaLnBrk="0" hangingPunct="0">
                <a:defRPr sz="2000">
                  <a:solidFill>
                    <a:schemeClr val="tx1"/>
                  </a:solidFill>
                  <a:latin typeface="Calibri" charset="0"/>
                  <a:ea typeface="ＭＳ Ｐゴシック" charset="0"/>
                </a:defRPr>
              </a:lvl2pPr>
              <a:lvl3pPr marL="1143000" indent="-228600" eaLnBrk="0" hangingPunct="0">
                <a:defRPr sz="2000">
                  <a:solidFill>
                    <a:schemeClr val="tx1"/>
                  </a:solidFill>
                  <a:latin typeface="Calibri" charset="0"/>
                  <a:ea typeface="ＭＳ Ｐゴシック" charset="0"/>
                </a:defRPr>
              </a:lvl3pPr>
              <a:lvl4pPr marL="1600200" indent="-228600" eaLnBrk="0" hangingPunct="0">
                <a:defRPr sz="2000">
                  <a:solidFill>
                    <a:schemeClr val="tx1"/>
                  </a:solidFill>
                  <a:latin typeface="Calibri" charset="0"/>
                  <a:ea typeface="ＭＳ Ｐゴシック" charset="0"/>
                </a:defRPr>
              </a:lvl4pPr>
              <a:lvl5pPr marL="2057400" indent="-228600" eaLnBrk="0" hangingPunct="0">
                <a:defRPr sz="2000">
                  <a:solidFill>
                    <a:schemeClr val="tx1"/>
                  </a:solidFill>
                  <a:latin typeface="Calibri" charset="0"/>
                  <a:ea typeface="ＭＳ Ｐゴシック" charset="0"/>
                </a:defRPr>
              </a:lvl5pPr>
              <a:lvl6pPr marL="2514600" indent="-228600" eaLnBrk="0" fontAlgn="base" hangingPunct="0">
                <a:spcBef>
                  <a:spcPct val="0"/>
                </a:spcBef>
                <a:spcAft>
                  <a:spcPct val="0"/>
                </a:spcAft>
                <a:defRPr sz="2000">
                  <a:solidFill>
                    <a:schemeClr val="tx1"/>
                  </a:solidFill>
                  <a:latin typeface="Calibri" charset="0"/>
                  <a:ea typeface="ＭＳ Ｐゴシック" charset="0"/>
                </a:defRPr>
              </a:lvl6pPr>
              <a:lvl7pPr marL="2971800" indent="-228600" eaLnBrk="0" fontAlgn="base" hangingPunct="0">
                <a:spcBef>
                  <a:spcPct val="0"/>
                </a:spcBef>
                <a:spcAft>
                  <a:spcPct val="0"/>
                </a:spcAft>
                <a:defRPr sz="2000">
                  <a:solidFill>
                    <a:schemeClr val="tx1"/>
                  </a:solidFill>
                  <a:latin typeface="Calibri" charset="0"/>
                  <a:ea typeface="ＭＳ Ｐゴシック" charset="0"/>
                </a:defRPr>
              </a:lvl7pPr>
              <a:lvl8pPr marL="3429000" indent="-228600" eaLnBrk="0" fontAlgn="base" hangingPunct="0">
                <a:spcBef>
                  <a:spcPct val="0"/>
                </a:spcBef>
                <a:spcAft>
                  <a:spcPct val="0"/>
                </a:spcAft>
                <a:defRPr sz="2000">
                  <a:solidFill>
                    <a:schemeClr val="tx1"/>
                  </a:solidFill>
                  <a:latin typeface="Calibri" charset="0"/>
                  <a:ea typeface="ＭＳ Ｐゴシック" charset="0"/>
                </a:defRPr>
              </a:lvl8pPr>
              <a:lvl9pPr marL="3886200" indent="-228600" eaLnBrk="0" fontAlgn="base" hangingPunct="0">
                <a:spcBef>
                  <a:spcPct val="0"/>
                </a:spcBef>
                <a:spcAft>
                  <a:spcPct val="0"/>
                </a:spcAft>
                <a:defRPr sz="2000">
                  <a:solidFill>
                    <a:schemeClr val="tx1"/>
                  </a:solidFill>
                  <a:latin typeface="Calibri" charset="0"/>
                  <a:ea typeface="ＭＳ Ｐゴシック" charset="0"/>
                </a:defRPr>
              </a:lvl9pPr>
            </a:lstStyle>
            <a:p>
              <a:pPr eaLnBrk="1" hangingPunct="1">
                <a:lnSpc>
                  <a:spcPct val="80000"/>
                </a:lnSpc>
                <a:spcBef>
                  <a:spcPct val="35000"/>
                </a:spcBef>
              </a:pPr>
              <a:r>
                <a:rPr lang="en-GB" sz="3600" dirty="0">
                  <a:ln w="18415" cmpd="sng">
                    <a:solidFill>
                      <a:srgbClr val="FFFFFF"/>
                    </a:solidFill>
                    <a:prstDash val="solid"/>
                  </a:ln>
                  <a:solidFill>
                    <a:srgbClr val="FFFFFF"/>
                  </a:solidFill>
                  <a:effectLst>
                    <a:outerShdw blurRad="60007" dist="310007" dir="7680000" sy="30000" kx="1300200" algn="ctr" rotWithShape="0">
                      <a:prstClr val="black">
                        <a:alpha val="32000"/>
                      </a:prstClr>
                    </a:outerShdw>
                  </a:effectLst>
                  <a:cs typeface="Arial" charset="0"/>
                </a:rPr>
                <a:t>PE2</a:t>
              </a:r>
            </a:p>
          </p:txBody>
        </p:sp>
      </p:grpSp>
    </p:spTree>
    <p:extLst>
      <p:ext uri="{BB962C8B-B14F-4D97-AF65-F5344CB8AC3E}">
        <p14:creationId xmlns:p14="http://schemas.microsoft.com/office/powerpoint/2010/main" val="2786710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a:t>
            </a:r>
            <a:r>
              <a:rPr lang="en-AU" dirty="0"/>
              <a:t>does mixed culture synthesis mean for polymer properties</a:t>
            </a:r>
            <a:r>
              <a:rPr lang="en-AU" dirty="0" smtClean="0"/>
              <a:t>?</a:t>
            </a:r>
            <a:endParaRPr lang="en-AU" dirty="0"/>
          </a:p>
        </p:txBody>
      </p:sp>
      <p:sp>
        <p:nvSpPr>
          <p:cNvPr id="8" name="Rectangle 7"/>
          <p:cNvSpPr/>
          <p:nvPr/>
        </p:nvSpPr>
        <p:spPr>
          <a:xfrm>
            <a:off x="838199" y="2143942"/>
            <a:ext cx="10515601" cy="4190891"/>
          </a:xfrm>
          <a:prstGeom prst="rect">
            <a:avLst/>
          </a:prstGeom>
          <a:solidFill>
            <a:schemeClr val="bg1"/>
          </a:solidFill>
        </p:spPr>
        <p:txBody>
          <a:bodyPr wrap="square">
            <a:spAutoFit/>
          </a:bodyPr>
          <a:lstStyle/>
          <a:p>
            <a:pPr marL="514350" indent="-514350">
              <a:spcAft>
                <a:spcPts val="1000"/>
              </a:spcAft>
              <a:buFont typeface="Arial" panose="020B0604020202020204" pitchFamily="34" charset="0"/>
              <a:buChar char="•"/>
            </a:pPr>
            <a:r>
              <a:rPr lang="en-AU" sz="2800" dirty="0"/>
              <a:t>Multiple populations metabolising substrates at different rates</a:t>
            </a:r>
            <a:r>
              <a:rPr lang="en-AU" sz="2800" dirty="0" smtClean="0"/>
              <a:t>.</a:t>
            </a:r>
          </a:p>
          <a:p>
            <a:pPr lvl="3">
              <a:spcAft>
                <a:spcPts val="1000"/>
              </a:spcAft>
            </a:pPr>
            <a:r>
              <a:rPr lang="en-AU" sz="2000" i="1" dirty="0" smtClean="0"/>
              <a:t>(</a:t>
            </a:r>
            <a:r>
              <a:rPr lang="en-AU" sz="2000" i="1" dirty="0" err="1" smtClean="0"/>
              <a:t>Lemos</a:t>
            </a:r>
            <a:r>
              <a:rPr lang="en-AU" sz="2000" i="1" dirty="0"/>
              <a:t> et al, and </a:t>
            </a:r>
            <a:r>
              <a:rPr lang="en-AU" sz="2000" i="1" dirty="0" smtClean="0"/>
              <a:t>Albuquerque et al, and UQ-</a:t>
            </a:r>
            <a:r>
              <a:rPr lang="en-AU" sz="2000" i="1" dirty="0" err="1" smtClean="0"/>
              <a:t>Anox</a:t>
            </a:r>
            <a:r>
              <a:rPr lang="en-AU" sz="2000" i="1" dirty="0" smtClean="0"/>
              <a:t>)</a:t>
            </a:r>
            <a:endParaRPr lang="en-AU" sz="2000" i="1" dirty="0"/>
          </a:p>
          <a:p>
            <a:pPr marL="514350" indent="-514350">
              <a:spcAft>
                <a:spcPts val="1000"/>
              </a:spcAft>
              <a:buFont typeface="Arial" panose="020B0604020202020204" pitchFamily="34" charset="0"/>
              <a:buChar char="•"/>
            </a:pPr>
            <a:r>
              <a:rPr lang="en-AU" sz="2800" dirty="0"/>
              <a:t>Individual populations </a:t>
            </a:r>
            <a:r>
              <a:rPr lang="en-AU" sz="2800" dirty="0" smtClean="0"/>
              <a:t>shift </a:t>
            </a:r>
            <a:r>
              <a:rPr lang="en-AU" sz="2800" dirty="0"/>
              <a:t>metabolic ‘state</a:t>
            </a:r>
            <a:r>
              <a:rPr lang="en-AU" sz="2800" dirty="0" smtClean="0"/>
              <a:t>’.</a:t>
            </a:r>
          </a:p>
          <a:p>
            <a:pPr lvl="3">
              <a:spcAft>
                <a:spcPts val="1000"/>
              </a:spcAft>
            </a:pPr>
            <a:r>
              <a:rPr lang="en-AU" sz="2000" i="1" dirty="0" smtClean="0"/>
              <a:t>(UQ-</a:t>
            </a:r>
            <a:r>
              <a:rPr lang="en-AU" sz="2000" i="1" dirty="0" err="1" smtClean="0"/>
              <a:t>Anox</a:t>
            </a:r>
            <a:r>
              <a:rPr lang="en-AU" sz="2000" i="1" dirty="0"/>
              <a:t>)</a:t>
            </a:r>
          </a:p>
          <a:p>
            <a:pPr>
              <a:spcAft>
                <a:spcPts val="1000"/>
              </a:spcAft>
            </a:pPr>
            <a:endParaRPr lang="en-AU" sz="2000" dirty="0" smtClean="0"/>
          </a:p>
          <a:p>
            <a:pPr indent="2062163">
              <a:spcAft>
                <a:spcPts val="1000"/>
              </a:spcAft>
            </a:pPr>
            <a:r>
              <a:rPr lang="en-AU" sz="2800" dirty="0" smtClean="0"/>
              <a:t>Potential for:</a:t>
            </a:r>
          </a:p>
          <a:p>
            <a:pPr marL="2509838" lvl="3" indent="-457200">
              <a:spcAft>
                <a:spcPts val="1000"/>
              </a:spcAft>
              <a:buFont typeface="Arial" panose="020B0604020202020204" pitchFamily="34" charset="0"/>
              <a:buChar char="•"/>
            </a:pPr>
            <a:r>
              <a:rPr lang="en-AU" sz="2800" dirty="0" smtClean="0"/>
              <a:t>Complex substrate-monomer relationships.</a:t>
            </a:r>
          </a:p>
          <a:p>
            <a:pPr marL="2509838" lvl="3" indent="-457200">
              <a:spcAft>
                <a:spcPts val="1000"/>
              </a:spcAft>
              <a:buFont typeface="Arial" panose="020B0604020202020204" pitchFamily="34" charset="0"/>
              <a:buChar char="•"/>
            </a:pPr>
            <a:r>
              <a:rPr lang="en-AU" sz="2800" dirty="0" smtClean="0"/>
              <a:t>PHA-PHA blends – broad compositional distribution.</a:t>
            </a:r>
          </a:p>
        </p:txBody>
      </p:sp>
      <p:sp>
        <p:nvSpPr>
          <p:cNvPr id="3" name="Bent Arrow 2"/>
          <p:cNvSpPr/>
          <p:nvPr/>
        </p:nvSpPr>
        <p:spPr>
          <a:xfrm flipV="1">
            <a:off x="967564" y="4054194"/>
            <a:ext cx="1637413" cy="1010094"/>
          </a:xfrm>
          <a:prstGeom prst="bentArrow">
            <a:avLst>
              <a:gd name="adj1" fmla="val 50000"/>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Tree>
    <p:extLst>
      <p:ext uri="{BB962C8B-B14F-4D97-AF65-F5344CB8AC3E}">
        <p14:creationId xmlns:p14="http://schemas.microsoft.com/office/powerpoint/2010/main" val="1463750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AU" dirty="0" smtClean="0"/>
              <a:t>Flux in community</a:t>
            </a:r>
            <a:endParaRPr lang="en-AU"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958941280"/>
              </p:ext>
            </p:extLst>
          </p:nvPr>
        </p:nvGraphicFramePr>
        <p:xfrm>
          <a:off x="948860" y="1447098"/>
          <a:ext cx="4629898" cy="5193958"/>
        </p:xfrm>
        <a:graphic>
          <a:graphicData uri="http://schemas.openxmlformats.org/drawingml/2006/table">
            <a:tbl>
              <a:tblPr/>
              <a:tblGrid>
                <a:gridCol w="1423155"/>
                <a:gridCol w="1614380"/>
                <a:gridCol w="1592363"/>
              </a:tblGrid>
              <a:tr h="122741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1" i="0" u="none" strike="noStrike" cap="none" normalizeH="0" baseline="0" dirty="0">
                          <a:ln>
                            <a:noFill/>
                          </a:ln>
                          <a:solidFill>
                            <a:srgbClr val="000000"/>
                          </a:solidFill>
                          <a:effectLst/>
                          <a:latin typeface="Arial" charset="0"/>
                          <a:ea typeface="ＭＳ Ｐゴシック" charset="0"/>
                        </a:rPr>
                        <a:t>Description</a:t>
                      </a:r>
                      <a:endParaRPr kumimoji="0" lang="en-AU" sz="1400" b="1" i="1" u="none" strike="noStrike" cap="none" normalizeH="0" baseline="0" dirty="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1" i="0" u="none" strike="noStrike" cap="none" normalizeH="0" baseline="0" dirty="0" smtClean="0">
                          <a:ln>
                            <a:noFill/>
                          </a:ln>
                          <a:solidFill>
                            <a:srgbClr val="000000"/>
                          </a:solidFill>
                          <a:effectLst/>
                          <a:latin typeface="Arial" charset="0"/>
                          <a:ea typeface="ＭＳ Ｐゴシック" charset="0"/>
                        </a:rPr>
                        <a:t>PAP</a:t>
                      </a:r>
                    </a:p>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1" i="0" u="none" strike="noStrike" cap="none" normalizeH="0" baseline="0" dirty="0" smtClean="0">
                          <a:ln>
                            <a:noFill/>
                          </a:ln>
                          <a:solidFill>
                            <a:srgbClr val="000000"/>
                          </a:solidFill>
                          <a:effectLst/>
                          <a:latin typeface="Arial" charset="0"/>
                          <a:ea typeface="ＭＳ Ｐゴシック" charset="0"/>
                        </a:rPr>
                        <a:t> </a:t>
                      </a:r>
                      <a:endParaRPr kumimoji="0" lang="en-AU" sz="1400" b="1" i="0" u="none" strike="noStrike" cap="none" normalizeH="0" baseline="0" dirty="0">
                        <a:ln>
                          <a:noFill/>
                        </a:ln>
                        <a:solidFill>
                          <a:srgbClr val="000000"/>
                        </a:solidFill>
                        <a:effectLst/>
                        <a:latin typeface="Arial" charset="0"/>
                        <a:ea typeface="ＭＳ Ｐゴシック" charset="0"/>
                      </a:endParaRPr>
                    </a:p>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1" i="0" u="none" strike="noStrike" cap="none" normalizeH="0" baseline="0" dirty="0">
                          <a:ln>
                            <a:noFill/>
                          </a:ln>
                          <a:solidFill>
                            <a:srgbClr val="000000"/>
                          </a:solidFill>
                          <a:effectLst/>
                          <a:latin typeface="Arial" charset="0"/>
                          <a:ea typeface="ＭＳ Ｐゴシック" charset="0"/>
                        </a:rPr>
                        <a:t>(</a:t>
                      </a:r>
                      <a:r>
                        <a:rPr kumimoji="0" lang="en-AU" sz="1400" b="1" i="0" u="none" strike="noStrike" cap="none" normalizeH="0" baseline="0" dirty="0" err="1">
                          <a:ln>
                            <a:noFill/>
                          </a:ln>
                          <a:solidFill>
                            <a:srgbClr val="000000"/>
                          </a:solidFill>
                          <a:effectLst/>
                          <a:latin typeface="Arial" charset="0"/>
                          <a:ea typeface="ＭＳ Ｐゴシック" charset="0"/>
                        </a:rPr>
                        <a:t>gPHA</a:t>
                      </a:r>
                      <a:r>
                        <a:rPr kumimoji="0" lang="en-AU" sz="1400" b="1" i="0" u="none" strike="noStrike" cap="none" normalizeH="0" baseline="0" dirty="0">
                          <a:ln>
                            <a:noFill/>
                          </a:ln>
                          <a:solidFill>
                            <a:srgbClr val="000000"/>
                          </a:solidFill>
                          <a:effectLst/>
                          <a:latin typeface="Arial" charset="0"/>
                          <a:ea typeface="ＭＳ Ｐゴシック" charset="0"/>
                        </a:rPr>
                        <a:t>/</a:t>
                      </a:r>
                      <a:r>
                        <a:rPr kumimoji="0" lang="en-AU" sz="1400" b="1" i="0" u="none" strike="noStrike" cap="none" normalizeH="0" baseline="0" dirty="0" err="1">
                          <a:ln>
                            <a:noFill/>
                          </a:ln>
                          <a:solidFill>
                            <a:srgbClr val="000000"/>
                          </a:solidFill>
                          <a:effectLst/>
                          <a:latin typeface="Arial" charset="0"/>
                          <a:ea typeface="ＭＳ Ｐゴシック" charset="0"/>
                        </a:rPr>
                        <a:t>gVSS</a:t>
                      </a:r>
                      <a:r>
                        <a:rPr kumimoji="0" lang="en-AU" sz="1400" b="1" i="0" u="none" strike="noStrike" cap="none" normalizeH="0" baseline="0" dirty="0">
                          <a:ln>
                            <a:noFill/>
                          </a:ln>
                          <a:solidFill>
                            <a:srgbClr val="000000"/>
                          </a:solidFill>
                          <a:effectLst/>
                          <a:latin typeface="Arial" charset="0"/>
                          <a:ea typeface="ＭＳ Ｐゴシック" charset="0"/>
                        </a:rPr>
                        <a:t>)</a:t>
                      </a:r>
                      <a:endParaRPr kumimoji="0" lang="en-AU" sz="1400" b="1" i="1" u="none" strike="noStrike" cap="none" normalizeH="0" baseline="0" dirty="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1" i="0" u="none" strike="noStrike" cap="none" normalizeH="0" baseline="0" dirty="0">
                          <a:ln>
                            <a:noFill/>
                          </a:ln>
                          <a:solidFill>
                            <a:srgbClr val="000000"/>
                          </a:solidFill>
                          <a:effectLst/>
                          <a:latin typeface="Arial" charset="0"/>
                          <a:ea typeface="ＭＳ Ｐゴシック" charset="0"/>
                        </a:rPr>
                        <a:t>Y(PHA/S) </a:t>
                      </a:r>
                      <a:r>
                        <a:rPr kumimoji="0" lang="en-AU" sz="1400" b="1" i="0" u="none" strike="noStrike" cap="none" normalizeH="0" baseline="0" dirty="0" smtClean="0">
                          <a:ln>
                            <a:noFill/>
                          </a:ln>
                          <a:solidFill>
                            <a:srgbClr val="000000"/>
                          </a:solidFill>
                          <a:effectLst/>
                          <a:latin typeface="Arial" charset="0"/>
                          <a:ea typeface="ＭＳ Ｐゴシック" charset="0"/>
                        </a:rPr>
                        <a:t>20 </a:t>
                      </a:r>
                      <a:r>
                        <a:rPr kumimoji="0" lang="en-AU" sz="1400" b="1" i="0" u="none" strike="noStrike" cap="none" normalizeH="0" baseline="0" dirty="0" err="1" smtClean="0">
                          <a:ln>
                            <a:noFill/>
                          </a:ln>
                          <a:solidFill>
                            <a:srgbClr val="000000"/>
                          </a:solidFill>
                          <a:effectLst/>
                          <a:latin typeface="Arial" charset="0"/>
                          <a:ea typeface="ＭＳ Ｐゴシック" charset="0"/>
                        </a:rPr>
                        <a:t>hr</a:t>
                      </a:r>
                      <a:r>
                        <a:rPr kumimoji="0" lang="en-AU" sz="1400" b="1" i="0" u="none" strike="noStrike" cap="none" normalizeH="0" baseline="0" dirty="0" smtClean="0">
                          <a:ln>
                            <a:noFill/>
                          </a:ln>
                          <a:solidFill>
                            <a:srgbClr val="000000"/>
                          </a:solidFill>
                          <a:effectLst/>
                          <a:latin typeface="Arial" charset="0"/>
                          <a:ea typeface="ＭＳ Ｐゴシック" charset="0"/>
                        </a:rPr>
                        <a:t> </a:t>
                      </a:r>
                    </a:p>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1" i="0" u="none" strike="noStrike" cap="none" normalizeH="0" baseline="0" dirty="0" smtClean="0">
                          <a:ln>
                            <a:noFill/>
                          </a:ln>
                          <a:solidFill>
                            <a:srgbClr val="000000"/>
                          </a:solidFill>
                          <a:effectLst/>
                          <a:latin typeface="Arial" charset="0"/>
                          <a:ea typeface="ＭＳ Ｐゴシック" charset="0"/>
                        </a:rPr>
                        <a:t> </a:t>
                      </a:r>
                      <a:r>
                        <a:rPr kumimoji="0" lang="en-AU" sz="1400" b="1" i="0" u="none" strike="noStrike" cap="none" normalizeH="0" baseline="0" dirty="0">
                          <a:ln>
                            <a:noFill/>
                          </a:ln>
                          <a:solidFill>
                            <a:srgbClr val="000000"/>
                          </a:solidFill>
                          <a:effectLst/>
                          <a:latin typeface="Arial" charset="0"/>
                          <a:ea typeface="ＭＳ Ｐゴシック" charset="0"/>
                        </a:rPr>
                        <a:t/>
                      </a:r>
                      <a:br>
                        <a:rPr kumimoji="0" lang="en-AU" sz="1400" b="1" i="0" u="none" strike="noStrike" cap="none" normalizeH="0" baseline="0" dirty="0">
                          <a:ln>
                            <a:noFill/>
                          </a:ln>
                          <a:solidFill>
                            <a:srgbClr val="000000"/>
                          </a:solidFill>
                          <a:effectLst/>
                          <a:latin typeface="Arial" charset="0"/>
                          <a:ea typeface="ＭＳ Ｐゴシック" charset="0"/>
                        </a:rPr>
                      </a:br>
                      <a:r>
                        <a:rPr kumimoji="0" lang="en-AU" sz="1400" b="1" i="0" u="none" strike="noStrike" cap="none" normalizeH="0" baseline="0" dirty="0">
                          <a:ln>
                            <a:noFill/>
                          </a:ln>
                          <a:solidFill>
                            <a:srgbClr val="000000"/>
                          </a:solidFill>
                          <a:effectLst/>
                          <a:latin typeface="Arial" charset="0"/>
                          <a:ea typeface="ＭＳ Ｐゴシック" charset="0"/>
                        </a:rPr>
                        <a:t> (</a:t>
                      </a:r>
                      <a:r>
                        <a:rPr kumimoji="0" lang="en-AU" sz="1400" b="1" i="0" u="none" strike="noStrike" cap="none" normalizeH="0" baseline="0" dirty="0" err="1">
                          <a:ln>
                            <a:noFill/>
                          </a:ln>
                          <a:solidFill>
                            <a:srgbClr val="000000"/>
                          </a:solidFill>
                          <a:effectLst/>
                          <a:latin typeface="Arial" charset="0"/>
                          <a:ea typeface="ＭＳ Ｐゴシック" charset="0"/>
                        </a:rPr>
                        <a:t>gCOD</a:t>
                      </a:r>
                      <a:r>
                        <a:rPr kumimoji="0" lang="en-AU" sz="1400" b="1" i="0" u="none" strike="noStrike" cap="none" normalizeH="0" baseline="0" dirty="0">
                          <a:ln>
                            <a:noFill/>
                          </a:ln>
                          <a:solidFill>
                            <a:srgbClr val="000000"/>
                          </a:solidFill>
                          <a:effectLst/>
                          <a:latin typeface="Arial" charset="0"/>
                          <a:ea typeface="ＭＳ Ｐゴシック" charset="0"/>
                        </a:rPr>
                        <a:t> PHA/</a:t>
                      </a:r>
                    </a:p>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1" i="0" u="none" strike="noStrike" cap="none" normalizeH="0" baseline="0" dirty="0" err="1">
                          <a:ln>
                            <a:noFill/>
                          </a:ln>
                          <a:solidFill>
                            <a:srgbClr val="000000"/>
                          </a:solidFill>
                          <a:effectLst/>
                          <a:latin typeface="Arial" charset="0"/>
                          <a:ea typeface="ＭＳ Ｐゴシック" charset="0"/>
                        </a:rPr>
                        <a:t>gCOD</a:t>
                      </a:r>
                      <a:r>
                        <a:rPr kumimoji="0" lang="en-AU" sz="1400" b="1" i="0" u="none" strike="noStrike" cap="none" normalizeH="0" baseline="0" dirty="0">
                          <a:ln>
                            <a:noFill/>
                          </a:ln>
                          <a:solidFill>
                            <a:srgbClr val="000000"/>
                          </a:solidFill>
                          <a:effectLst/>
                          <a:latin typeface="Arial" charset="0"/>
                          <a:ea typeface="ＭＳ Ｐゴシック" charset="0"/>
                        </a:rPr>
                        <a:t> VFA)</a:t>
                      </a:r>
                      <a:endParaRPr kumimoji="0" lang="en-AU" sz="1400" b="1" i="1" u="none" strike="noStrike" cap="none" normalizeH="0" baseline="0" dirty="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4072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100% HAc</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0.56 ± 0.04</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dirty="0">
                          <a:ln>
                            <a:noFill/>
                          </a:ln>
                          <a:solidFill>
                            <a:srgbClr val="000000"/>
                          </a:solidFill>
                          <a:effectLst/>
                          <a:latin typeface="Arial" charset="0"/>
                          <a:ea typeface="ＭＳ Ｐゴシック" charset="0"/>
                        </a:rPr>
                        <a:t>0.48 ± 0.02</a:t>
                      </a:r>
                      <a:endParaRPr kumimoji="0" lang="en-AU" sz="1400" b="0" i="0" u="none" strike="noStrike" cap="none" normalizeH="0" baseline="0" dirty="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4072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dirty="0">
                          <a:ln>
                            <a:noFill/>
                          </a:ln>
                          <a:solidFill>
                            <a:srgbClr val="000000"/>
                          </a:solidFill>
                          <a:effectLst/>
                          <a:latin typeface="Arial" charset="0"/>
                          <a:ea typeface="ＭＳ Ｐゴシック" charset="0"/>
                        </a:rPr>
                        <a:t>100% </a:t>
                      </a:r>
                      <a:r>
                        <a:rPr kumimoji="0" lang="en-AU" sz="1400" b="0" i="0" u="none" strike="noStrike" cap="none" normalizeH="0" baseline="0" dirty="0" err="1">
                          <a:ln>
                            <a:noFill/>
                          </a:ln>
                          <a:solidFill>
                            <a:srgbClr val="000000"/>
                          </a:solidFill>
                          <a:effectLst/>
                          <a:latin typeface="Arial" charset="0"/>
                          <a:ea typeface="ＭＳ Ｐゴシック" charset="0"/>
                        </a:rPr>
                        <a:t>HAc</a:t>
                      </a:r>
                      <a:endParaRPr kumimoji="0" lang="en-AU" sz="1400" b="0" i="0" u="none" strike="noStrike" cap="none" normalizeH="0" baseline="0" dirty="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dirty="0">
                          <a:ln>
                            <a:noFill/>
                          </a:ln>
                          <a:solidFill>
                            <a:srgbClr val="000000"/>
                          </a:solidFill>
                          <a:effectLst/>
                          <a:latin typeface="Arial" charset="0"/>
                          <a:ea typeface="ＭＳ Ｐゴシック" charset="0"/>
                        </a:rPr>
                        <a:t>0.48 ± 0.06</a:t>
                      </a:r>
                      <a:endParaRPr kumimoji="0" lang="en-AU" sz="1400" b="0" i="0" u="none" strike="noStrike" cap="none" normalizeH="0" baseline="0" dirty="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dirty="0">
                          <a:ln>
                            <a:noFill/>
                          </a:ln>
                          <a:solidFill>
                            <a:srgbClr val="000000"/>
                          </a:solidFill>
                          <a:effectLst/>
                          <a:latin typeface="Arial" charset="0"/>
                          <a:ea typeface="ＭＳ Ｐゴシック" charset="0"/>
                        </a:rPr>
                        <a:t>0.38 ± 0.04</a:t>
                      </a:r>
                      <a:endParaRPr kumimoji="0" lang="en-AU" sz="1400" b="0" i="0" u="none" strike="noStrike" cap="none" normalizeH="0" baseline="0" dirty="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4072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100% HPr</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dirty="0">
                          <a:ln>
                            <a:noFill/>
                          </a:ln>
                          <a:solidFill>
                            <a:srgbClr val="000000"/>
                          </a:solidFill>
                          <a:effectLst/>
                          <a:latin typeface="Arial" charset="0"/>
                          <a:ea typeface="ＭＳ Ｐゴシック" charset="0"/>
                        </a:rPr>
                        <a:t>0.40 ± 0.04</a:t>
                      </a:r>
                      <a:endParaRPr kumimoji="0" lang="en-AU" sz="1400" b="0" i="0" u="none" strike="noStrike" cap="none" normalizeH="0" baseline="0" dirty="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0.31 ± 0.03</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4072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100% HPr</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0.48 ± 0.03</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0.40 ± 0.07</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4072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50/50 HAc/HPr</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0.48 ± 0.06</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0.39 ± 0.03</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4072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50/50 HAc/HPr</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0.52 ± 0.03</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0.45 ± 0.03</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4072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Alt HAc/HPr</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0.59 ± 0.03</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0.52 ± 0.03</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4072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Alt HAc/HPr</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0.52 ± 0.06</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0.49 ± 0.03</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4072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a:ln>
                            <a:noFill/>
                          </a:ln>
                          <a:solidFill>
                            <a:srgbClr val="000000"/>
                          </a:solidFill>
                          <a:effectLst/>
                          <a:latin typeface="Arial" charset="0"/>
                          <a:ea typeface="ＭＳ Ｐゴシック" charset="0"/>
                        </a:rPr>
                        <a:t>Alt HAc/HPr</a:t>
                      </a:r>
                      <a:endParaRPr kumimoji="0" lang="en-AU" sz="1400" b="0" i="0" u="none" strike="noStrike" cap="none" normalizeH="0" baseline="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dirty="0">
                          <a:ln>
                            <a:noFill/>
                          </a:ln>
                          <a:solidFill>
                            <a:srgbClr val="000000"/>
                          </a:solidFill>
                          <a:effectLst/>
                          <a:latin typeface="Arial" charset="0"/>
                          <a:ea typeface="ＭＳ Ｐゴシック" charset="0"/>
                        </a:rPr>
                        <a:t>0.53 ± 0.04</a:t>
                      </a:r>
                      <a:endParaRPr kumimoji="0" lang="en-AU" sz="1400" b="0" i="0" u="none" strike="noStrike" cap="none" normalizeH="0" baseline="0" dirty="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AU" sz="1400" b="0" i="0" u="none" strike="noStrike" cap="none" normalizeH="0" baseline="0" dirty="0">
                          <a:ln>
                            <a:noFill/>
                          </a:ln>
                          <a:solidFill>
                            <a:srgbClr val="000000"/>
                          </a:solidFill>
                          <a:effectLst/>
                          <a:latin typeface="Arial" charset="0"/>
                          <a:ea typeface="ＭＳ Ｐゴシック" charset="0"/>
                        </a:rPr>
                        <a:t>0.59 ± 0.02</a:t>
                      </a:r>
                      <a:endParaRPr kumimoji="0" lang="en-AU" sz="1400" b="0" i="0" u="none" strike="noStrike" cap="none" normalizeH="0" baseline="0" dirty="0">
                        <a:ln>
                          <a:noFill/>
                        </a:ln>
                        <a:solidFill>
                          <a:srgbClr val="000000"/>
                        </a:solidFill>
                        <a:effectLst/>
                        <a:latin typeface="Calibri" charset="0"/>
                        <a:ea typeface="ＭＳ Ｐゴシック" charset="0"/>
                      </a:endParaRPr>
                    </a:p>
                  </a:txBody>
                  <a:tcPr marL="8562" marR="8562" marT="8562"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bl>
          </a:graphicData>
        </a:graphic>
      </p:graphicFrame>
      <p:sp>
        <p:nvSpPr>
          <p:cNvPr id="2" name="Rektangel med rundade hörn 1"/>
          <p:cNvSpPr/>
          <p:nvPr/>
        </p:nvSpPr>
        <p:spPr>
          <a:xfrm>
            <a:off x="2417286" y="1457731"/>
            <a:ext cx="1512168" cy="5184576"/>
          </a:xfrm>
          <a:prstGeom prst="round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9" name="Content Placeholder 4"/>
          <p:cNvPicPr>
            <a:picLocks/>
          </p:cNvPicPr>
          <p:nvPr/>
        </p:nvPicPr>
        <p:blipFill>
          <a:blip r:embed="rId2" cstate="print">
            <a:extLst>
              <a:ext uri="{28A0092B-C50C-407E-A947-70E740481C1C}">
                <a14:useLocalDpi xmlns:a14="http://schemas.microsoft.com/office/drawing/2010/main" val="0"/>
              </a:ext>
            </a:extLst>
          </a:blip>
          <a:srcRect/>
          <a:stretch>
            <a:fillRect/>
          </a:stretch>
        </p:blipFill>
        <p:spPr>
          <a:xfrm>
            <a:off x="5677786" y="1457731"/>
            <a:ext cx="3569422" cy="2380622"/>
          </a:xfrm>
          <a:prstGeom prst="rect">
            <a:avLst/>
          </a:prstGeom>
        </p:spPr>
      </p:pic>
      <p:sp>
        <p:nvSpPr>
          <p:cNvPr id="10" name="Content Placeholder 2"/>
          <p:cNvSpPr txBox="1">
            <a:spLocks/>
          </p:cNvSpPr>
          <p:nvPr/>
        </p:nvSpPr>
        <p:spPr>
          <a:xfrm>
            <a:off x="5869171" y="3838353"/>
            <a:ext cx="6124354" cy="24995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1200"/>
              </a:spcBef>
              <a:defRPr/>
            </a:pPr>
            <a:r>
              <a:rPr lang="en-AU" sz="2400" dirty="0" smtClean="0"/>
              <a:t>Little effect on accumulation performance. </a:t>
            </a:r>
          </a:p>
          <a:p>
            <a:pPr>
              <a:lnSpc>
                <a:spcPct val="150000"/>
              </a:lnSpc>
              <a:spcBef>
                <a:spcPts val="1200"/>
              </a:spcBef>
              <a:defRPr/>
            </a:pPr>
            <a:r>
              <a:rPr lang="en-AU" sz="2400" dirty="0" smtClean="0"/>
              <a:t>HV profile reproducible with feed strategy</a:t>
            </a:r>
          </a:p>
          <a:p>
            <a:pPr>
              <a:lnSpc>
                <a:spcPct val="150000"/>
              </a:lnSpc>
              <a:spcBef>
                <a:spcPts val="1200"/>
              </a:spcBef>
              <a:defRPr/>
            </a:pPr>
            <a:r>
              <a:rPr lang="en-AU" sz="2400" dirty="0" smtClean="0"/>
              <a:t>PHA Accumulation Potential relatively stable</a:t>
            </a:r>
          </a:p>
          <a:p>
            <a:pPr>
              <a:lnSpc>
                <a:spcPct val="150000"/>
              </a:lnSpc>
              <a:spcBef>
                <a:spcPts val="1200"/>
              </a:spcBef>
              <a:defRPr/>
            </a:pPr>
            <a:r>
              <a:rPr lang="en-AU" sz="2400" dirty="0" smtClean="0"/>
              <a:t>Overall PHA yields were similar</a:t>
            </a:r>
            <a:endParaRPr lang="en-AU" sz="2400" dirty="0"/>
          </a:p>
        </p:txBody>
      </p:sp>
    </p:spTree>
    <p:extLst>
      <p:ext uri="{BB962C8B-B14F-4D97-AF65-F5344CB8AC3E}">
        <p14:creationId xmlns:p14="http://schemas.microsoft.com/office/powerpoint/2010/main" val="2158341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AU" dirty="0" smtClean="0"/>
              <a:t>Substrate-monomer relationships</a:t>
            </a:r>
            <a:endParaRPr lang="en-AU" dirty="0"/>
          </a:p>
        </p:txBody>
      </p:sp>
      <p:pic>
        <p:nvPicPr>
          <p:cNvPr id="17413" name="Picture 3"/>
          <p:cNvPicPr>
            <a:picLocks noChangeAspect="1" noChangeArrowheads="1"/>
          </p:cNvPicPr>
          <p:nvPr/>
        </p:nvPicPr>
        <p:blipFill>
          <a:blip r:embed="rId3">
            <a:extLst>
              <a:ext uri="{28A0092B-C50C-407E-A947-70E740481C1C}">
                <a14:useLocalDpi xmlns:a14="http://schemas.microsoft.com/office/drawing/2010/main" val="0"/>
              </a:ext>
            </a:extLst>
          </a:blip>
          <a:srcRect l="31612" t="37012" r="13972" b="25623"/>
          <a:stretch>
            <a:fillRect/>
          </a:stretch>
        </p:blipFill>
        <p:spPr bwMode="auto">
          <a:xfrm>
            <a:off x="1730376" y="1989138"/>
            <a:ext cx="3863975" cy="1350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4" name="Content Placeholder 2"/>
          <p:cNvSpPr txBox="1">
            <a:spLocks/>
          </p:cNvSpPr>
          <p:nvPr/>
        </p:nvSpPr>
        <p:spPr bwMode="auto">
          <a:xfrm>
            <a:off x="1730376" y="3521075"/>
            <a:ext cx="3459163"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09538">
              <a:defRPr sz="2400">
                <a:solidFill>
                  <a:schemeClr val="tx1"/>
                </a:solidFill>
                <a:latin typeface="Arial" charset="0"/>
                <a:ea typeface="ＭＳ Ｐゴシック" charset="0"/>
              </a:defRPr>
            </a:lvl1pPr>
            <a:lvl2pPr marL="657225" indent="-246063">
              <a:defRPr sz="2000">
                <a:solidFill>
                  <a:schemeClr val="tx1"/>
                </a:solidFill>
                <a:latin typeface="Arial" charset="0"/>
                <a:ea typeface="ＭＳ Ｐゴシック" charset="0"/>
              </a:defRPr>
            </a:lvl2pPr>
            <a:lvl3pPr marL="922338" indent="-219075">
              <a:defRPr sz="2000">
                <a:solidFill>
                  <a:schemeClr val="tx1"/>
                </a:solidFill>
                <a:latin typeface="Arial" charset="0"/>
                <a:ea typeface="ＭＳ Ｐゴシック" charset="0"/>
              </a:defRPr>
            </a:lvl3pPr>
            <a:lvl4pPr marL="1179513" indent="-200025">
              <a:defRPr sz="2000">
                <a:solidFill>
                  <a:schemeClr val="tx1"/>
                </a:solidFill>
                <a:latin typeface="Arial" charset="0"/>
                <a:ea typeface="ＭＳ Ｐゴシック" charset="0"/>
              </a:defRPr>
            </a:lvl4pPr>
            <a:lvl5pPr marL="1389063" indent="-182563">
              <a:defRPr sz="2000">
                <a:solidFill>
                  <a:schemeClr val="tx1"/>
                </a:solidFill>
                <a:latin typeface="Arial" charset="0"/>
                <a:ea typeface="ＭＳ Ｐゴシック" charset="0"/>
              </a:defRPr>
            </a:lvl5pPr>
            <a:lvl6pPr marL="1846263" indent="-182563" eaLnBrk="0" hangingPunct="0">
              <a:defRPr sz="2000">
                <a:solidFill>
                  <a:schemeClr val="tx1"/>
                </a:solidFill>
                <a:latin typeface="Arial" charset="0"/>
                <a:ea typeface="ＭＳ Ｐゴシック" charset="0"/>
              </a:defRPr>
            </a:lvl6pPr>
            <a:lvl7pPr marL="2303463" indent="-182563" eaLnBrk="0" hangingPunct="0">
              <a:defRPr sz="2000">
                <a:solidFill>
                  <a:schemeClr val="tx1"/>
                </a:solidFill>
                <a:latin typeface="Arial" charset="0"/>
                <a:ea typeface="ＭＳ Ｐゴシック" charset="0"/>
              </a:defRPr>
            </a:lvl7pPr>
            <a:lvl8pPr marL="2760663" indent="-182563" eaLnBrk="0" hangingPunct="0">
              <a:defRPr sz="2000">
                <a:solidFill>
                  <a:schemeClr val="tx1"/>
                </a:solidFill>
                <a:latin typeface="Arial" charset="0"/>
                <a:ea typeface="ＭＳ Ｐゴシック" charset="0"/>
              </a:defRPr>
            </a:lvl8pPr>
            <a:lvl9pPr marL="3217863" indent="-182563" eaLnBrk="0" hangingPunct="0">
              <a:defRPr sz="2000">
                <a:solidFill>
                  <a:schemeClr val="tx1"/>
                </a:solidFill>
                <a:latin typeface="Arial" charset="0"/>
                <a:ea typeface="ＭＳ Ｐゴシック" charset="0"/>
              </a:defRPr>
            </a:lvl9pPr>
          </a:lstStyle>
          <a:p>
            <a:pPr>
              <a:spcBef>
                <a:spcPts val="300"/>
              </a:spcBef>
              <a:buClr>
                <a:srgbClr val="FFFFFF"/>
              </a:buClr>
            </a:pPr>
            <a:r>
              <a:rPr lang="en-AU" sz="1600" b="1"/>
              <a:t>       </a:t>
            </a:r>
            <a:r>
              <a:rPr lang="en-AU" sz="1400" b="1">
                <a:latin typeface="Alte DIN 1451 Mittelschrift" charset="0"/>
              </a:rPr>
              <a:t>HB Unit                          HV Unit</a:t>
            </a:r>
          </a:p>
        </p:txBody>
      </p:sp>
      <p:pic>
        <p:nvPicPr>
          <p:cNvPr id="17415" name="Picture 4"/>
          <p:cNvPicPr>
            <a:picLocks noChangeAspect="1" noChangeArrowheads="1"/>
          </p:cNvPicPr>
          <p:nvPr/>
        </p:nvPicPr>
        <p:blipFill>
          <a:blip r:embed="rId4">
            <a:extLst>
              <a:ext uri="{28A0092B-C50C-407E-A947-70E740481C1C}">
                <a14:useLocalDpi xmlns:a14="http://schemas.microsoft.com/office/drawing/2010/main" val="0"/>
              </a:ext>
            </a:extLst>
          </a:blip>
          <a:srcRect l="32495" t="18253" r="30785" b="15535"/>
          <a:stretch>
            <a:fillRect/>
          </a:stretch>
        </p:blipFill>
        <p:spPr bwMode="auto">
          <a:xfrm>
            <a:off x="6107113" y="1557338"/>
            <a:ext cx="4551362" cy="4360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6" name="TextBox 8"/>
          <p:cNvSpPr txBox="1">
            <a:spLocks noChangeArrowheads="1"/>
          </p:cNvSpPr>
          <p:nvPr/>
        </p:nvSpPr>
        <p:spPr bwMode="auto">
          <a:xfrm>
            <a:off x="1730376" y="4581525"/>
            <a:ext cx="4392613" cy="922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AU"/>
              <a:t>Acetate                   HB</a:t>
            </a:r>
          </a:p>
          <a:p>
            <a:pPr eaLnBrk="1" hangingPunct="1"/>
            <a:endParaRPr lang="en-AU"/>
          </a:p>
          <a:p>
            <a:pPr eaLnBrk="1" hangingPunct="1"/>
            <a:r>
              <a:rPr lang="en-AU"/>
              <a:t>Propionate              HV (mainly) and HB</a:t>
            </a:r>
          </a:p>
        </p:txBody>
      </p:sp>
      <p:grpSp>
        <p:nvGrpSpPr>
          <p:cNvPr id="17417" name="Group 13"/>
          <p:cNvGrpSpPr>
            <a:grpSpLocks/>
          </p:cNvGrpSpPr>
          <p:nvPr/>
        </p:nvGrpSpPr>
        <p:grpSpPr bwMode="auto">
          <a:xfrm>
            <a:off x="3005138" y="4767263"/>
            <a:ext cx="647700" cy="550862"/>
            <a:chOff x="1481474" y="3676906"/>
            <a:chExt cx="648072" cy="549731"/>
          </a:xfrm>
        </p:grpSpPr>
        <p:cxnSp>
          <p:nvCxnSpPr>
            <p:cNvPr id="11" name="Straight Arrow Connector 10"/>
            <p:cNvCxnSpPr/>
            <p:nvPr/>
          </p:nvCxnSpPr>
          <p:spPr>
            <a:xfrm>
              <a:off x="1481474" y="3676906"/>
              <a:ext cx="64807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481474" y="4226637"/>
              <a:ext cx="64807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908863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Substrate to monomer</a:t>
            </a:r>
            <a:endParaRPr lang="en-AU" dirty="0"/>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307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t="6125"/>
          <a:stretch/>
        </p:blipFill>
        <p:spPr bwMode="auto">
          <a:xfrm>
            <a:off x="723014" y="1807535"/>
            <a:ext cx="6315739" cy="464642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7038753" y="1807535"/>
            <a:ext cx="4880345"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AU" altLang="en-US" sz="2000" i="0" u="none" strike="noStrike" cap="none" normalizeH="0" baseline="0" dirty="0" smtClean="0">
                <a:ln>
                  <a:noFill/>
                </a:ln>
                <a:solidFill>
                  <a:schemeClr val="tx1"/>
                </a:solidFill>
                <a:effectLst/>
                <a:latin typeface="+mj-lt"/>
                <a:ea typeface="Calibri" panose="020F0502020204030204" pitchFamily="34" charset="0"/>
                <a:cs typeface="Times New Roman" panose="02020603050405020304" pitchFamily="18" charset="0"/>
              </a:rPr>
              <a:t>Evolution of instantaneous molar 3HV fraction with respect to total PHA in mixed cultures under conditions of negligible or low cell growth rate.</a:t>
            </a:r>
          </a:p>
          <a:p>
            <a:pPr lvl="0" algn="just" eaLnBrk="0" fontAlgn="base" hangingPunct="0">
              <a:spcBef>
                <a:spcPct val="0"/>
              </a:spcBef>
              <a:spcAft>
                <a:spcPct val="0"/>
              </a:spcAft>
            </a:pPr>
            <a:r>
              <a:rPr lang="da-DK" altLang="en-US" sz="2000" dirty="0">
                <a:latin typeface="+mj-lt"/>
                <a:ea typeface="Calibri" panose="020F0502020204030204" pitchFamily="34" charset="0"/>
                <a:cs typeface="Times New Roman" panose="02020603050405020304" pitchFamily="18" charset="0"/>
              </a:rPr>
              <a:t>(Jiang, Hebly et al. </a:t>
            </a:r>
            <a:r>
              <a:rPr lang="da-DK" altLang="en-US" sz="2000" dirty="0" smtClean="0">
                <a:latin typeface="+mj-lt"/>
                <a:ea typeface="Calibri" panose="020F0502020204030204" pitchFamily="34" charset="0"/>
                <a:cs typeface="Times New Roman" panose="02020603050405020304" pitchFamily="18" charset="0"/>
              </a:rPr>
              <a:t>2011; Pardelha</a:t>
            </a:r>
            <a:r>
              <a:rPr lang="da-DK" altLang="en-US" sz="2000" dirty="0">
                <a:latin typeface="+mj-lt"/>
                <a:ea typeface="Calibri" panose="020F0502020204030204" pitchFamily="34" charset="0"/>
                <a:cs typeface="Times New Roman" panose="02020603050405020304" pitchFamily="18" charset="0"/>
              </a:rPr>
              <a:t>, Albuquerque et al. </a:t>
            </a:r>
            <a:r>
              <a:rPr lang="da-DK" altLang="en-US" sz="2000" dirty="0" smtClean="0">
                <a:latin typeface="+mj-lt"/>
                <a:ea typeface="Calibri" panose="020F0502020204030204" pitchFamily="34" charset="0"/>
                <a:cs typeface="Times New Roman" panose="02020603050405020304" pitchFamily="18" charset="0"/>
              </a:rPr>
              <a:t>2014; Arcos-Hernandez</a:t>
            </a:r>
            <a:r>
              <a:rPr lang="da-DK" altLang="en-US" sz="2000" dirty="0">
                <a:latin typeface="+mj-lt"/>
                <a:ea typeface="Calibri" panose="020F0502020204030204" pitchFamily="34" charset="0"/>
                <a:cs typeface="Times New Roman" panose="02020603050405020304" pitchFamily="18" charset="0"/>
              </a:rPr>
              <a:t>, Laycock et al. 2013). </a:t>
            </a:r>
            <a:endParaRPr lang="da-DK" altLang="en-US" sz="2000" dirty="0" smtClean="0">
              <a:latin typeface="+mj-lt"/>
              <a:ea typeface="Calibri" panose="020F0502020204030204" pitchFamily="34" charset="0"/>
              <a:cs typeface="Times New Roman" panose="02020603050405020304" pitchFamily="18" charset="0"/>
            </a:endParaRPr>
          </a:p>
          <a:p>
            <a:pPr lvl="0" algn="just" eaLnBrk="0" fontAlgn="base" hangingPunct="0">
              <a:spcBef>
                <a:spcPct val="0"/>
              </a:spcBef>
              <a:spcAft>
                <a:spcPct val="0"/>
              </a:spcAft>
            </a:pPr>
            <a:endParaRPr lang="da-DK" altLang="en-US" sz="2000" dirty="0">
              <a:latin typeface="+mj-lt"/>
              <a:ea typeface="Calibri" panose="020F0502020204030204" pitchFamily="34" charset="0"/>
              <a:cs typeface="Times New Roman" panose="02020603050405020304" pitchFamily="18" charset="0"/>
            </a:endParaRPr>
          </a:p>
          <a:p>
            <a:pPr lvl="0" algn="just" eaLnBrk="0" fontAlgn="base" hangingPunct="0">
              <a:spcBef>
                <a:spcPct val="0"/>
              </a:spcBef>
              <a:spcAft>
                <a:spcPct val="0"/>
              </a:spcAft>
            </a:pPr>
            <a:r>
              <a:rPr lang="da-DK" altLang="en-US" sz="2800" dirty="0" smtClean="0">
                <a:latin typeface="+mj-lt"/>
                <a:ea typeface="Calibri" panose="020F0502020204030204" pitchFamily="34" charset="0"/>
                <a:cs typeface="Times New Roman" panose="02020603050405020304" pitchFamily="18" charset="0"/>
              </a:rPr>
              <a:t>Generally HV synthesis is consistent – but not always...</a:t>
            </a:r>
            <a:endParaRPr lang="da-DK" altLang="en-US" sz="2800" dirty="0">
              <a:latin typeface="+mj-lt"/>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AU" altLang="en-US" sz="2000" i="0" u="none" strike="noStrike" cap="none" normalizeH="0" baseline="0" dirty="0" smtClean="0">
              <a:ln>
                <a:noFill/>
              </a:ln>
              <a:solidFill>
                <a:schemeClr val="tx1"/>
              </a:solidFill>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95140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Polymer composition</a:t>
            </a:r>
            <a:endParaRPr lang="en-AU" dirty="0"/>
          </a:p>
        </p:txBody>
      </p:sp>
      <p:pic>
        <p:nvPicPr>
          <p:cNvPr id="6" name="Picture 5"/>
          <p:cNvPicPr>
            <a:picLocks noChangeAspect="1"/>
          </p:cNvPicPr>
          <p:nvPr/>
        </p:nvPicPr>
        <p:blipFill>
          <a:blip r:embed="rId3"/>
          <a:stretch>
            <a:fillRect/>
          </a:stretch>
        </p:blipFill>
        <p:spPr>
          <a:xfrm>
            <a:off x="7091933" y="1070910"/>
            <a:ext cx="4787434" cy="4476190"/>
          </a:xfrm>
          <a:prstGeom prst="rect">
            <a:avLst/>
          </a:prstGeom>
        </p:spPr>
      </p:pic>
      <p:sp>
        <p:nvSpPr>
          <p:cNvPr id="7" name="TextBox 6"/>
          <p:cNvSpPr txBox="1"/>
          <p:nvPr/>
        </p:nvSpPr>
        <p:spPr>
          <a:xfrm>
            <a:off x="451262" y="5509712"/>
            <a:ext cx="11305310" cy="1200329"/>
          </a:xfrm>
          <a:prstGeom prst="rect">
            <a:avLst/>
          </a:prstGeom>
          <a:noFill/>
        </p:spPr>
        <p:txBody>
          <a:bodyPr wrap="square" rtlCol="0">
            <a:spAutoFit/>
          </a:bodyPr>
          <a:lstStyle/>
          <a:p>
            <a:r>
              <a:rPr lang="en-AU" sz="2400" dirty="0" smtClean="0"/>
              <a:t>HV:HB is not simply a function of </a:t>
            </a:r>
            <a:r>
              <a:rPr lang="en-AU" sz="2400" dirty="0" err="1" smtClean="0"/>
              <a:t>Ac:Pr</a:t>
            </a:r>
            <a:r>
              <a:rPr lang="en-AU" sz="2400" dirty="0" smtClean="0"/>
              <a:t> consumption…</a:t>
            </a:r>
          </a:p>
          <a:p>
            <a:r>
              <a:rPr lang="en-AU" sz="2400" dirty="0" smtClean="0"/>
              <a:t>Carbon flux through to the relevant precursors to the respective monomers is controlled by ‘metabolic state’. </a:t>
            </a:r>
            <a:endParaRPr lang="en-AU" sz="2400" dirty="0"/>
          </a:p>
        </p:txBody>
      </p:sp>
      <p:grpSp>
        <p:nvGrpSpPr>
          <p:cNvPr id="8" name="Group 7"/>
          <p:cNvGrpSpPr/>
          <p:nvPr/>
        </p:nvGrpSpPr>
        <p:grpSpPr>
          <a:xfrm>
            <a:off x="349922" y="1511310"/>
            <a:ext cx="6734697" cy="3853543"/>
            <a:chOff x="1189401" y="1839251"/>
            <a:chExt cx="8771084" cy="5018749"/>
          </a:xfrm>
        </p:grpSpPr>
        <p:pic>
          <p:nvPicPr>
            <p:cNvPr id="9"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1820"/>
            <a:stretch/>
          </p:blipFill>
          <p:spPr bwMode="auto">
            <a:xfrm>
              <a:off x="1189401" y="1839251"/>
              <a:ext cx="8351837" cy="5018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5"/>
            <p:cNvSpPr txBox="1">
              <a:spLocks noChangeArrowheads="1"/>
            </p:cNvSpPr>
            <p:nvPr/>
          </p:nvSpPr>
          <p:spPr bwMode="auto">
            <a:xfrm>
              <a:off x="8827009" y="2755105"/>
              <a:ext cx="649287" cy="34071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AU" sz="1100" dirty="0" err="1"/>
                <a:t>Pr</a:t>
              </a:r>
              <a:endParaRPr lang="en-AU" sz="1100" dirty="0"/>
            </a:p>
          </p:txBody>
        </p:sp>
        <p:sp>
          <p:nvSpPr>
            <p:cNvPr id="11" name="TextBox 6"/>
            <p:cNvSpPr txBox="1">
              <a:spLocks noChangeArrowheads="1"/>
            </p:cNvSpPr>
            <p:nvPr/>
          </p:nvSpPr>
          <p:spPr bwMode="auto">
            <a:xfrm>
              <a:off x="8836535" y="3063081"/>
              <a:ext cx="647700" cy="34071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AU" sz="1100"/>
                <a:t>Pr</a:t>
              </a:r>
            </a:p>
          </p:txBody>
        </p:sp>
        <p:sp>
          <p:nvSpPr>
            <p:cNvPr id="12" name="TextBox 16"/>
            <p:cNvSpPr txBox="1">
              <a:spLocks noChangeArrowheads="1"/>
            </p:cNvSpPr>
            <p:nvPr/>
          </p:nvSpPr>
          <p:spPr bwMode="auto">
            <a:xfrm>
              <a:off x="8836535" y="4044156"/>
              <a:ext cx="915989" cy="34071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AU" sz="1100"/>
                <a:t>Ac</a:t>
              </a:r>
            </a:p>
          </p:txBody>
        </p:sp>
        <p:sp>
          <p:nvSpPr>
            <p:cNvPr id="13" name="TextBox 18"/>
            <p:cNvSpPr txBox="1">
              <a:spLocks noChangeArrowheads="1"/>
            </p:cNvSpPr>
            <p:nvPr/>
          </p:nvSpPr>
          <p:spPr bwMode="auto">
            <a:xfrm>
              <a:off x="8836535" y="5358606"/>
              <a:ext cx="1123950" cy="34071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AU" sz="1100" dirty="0"/>
                <a:t>Alt Ac/</a:t>
              </a:r>
              <a:r>
                <a:rPr lang="en-AU" sz="1100" dirty="0" err="1"/>
                <a:t>Pr</a:t>
              </a:r>
              <a:r>
                <a:rPr lang="en-AU" sz="1100" dirty="0"/>
                <a:t>’</a:t>
              </a:r>
            </a:p>
          </p:txBody>
        </p:sp>
        <p:sp>
          <p:nvSpPr>
            <p:cNvPr id="14" name="TextBox 19"/>
            <p:cNvSpPr txBox="1">
              <a:spLocks noChangeArrowheads="1"/>
            </p:cNvSpPr>
            <p:nvPr/>
          </p:nvSpPr>
          <p:spPr bwMode="auto">
            <a:xfrm>
              <a:off x="8836535" y="4998244"/>
              <a:ext cx="1123950" cy="34071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AU" sz="1100"/>
                <a:t>Alt Ac/Pr</a:t>
              </a:r>
            </a:p>
          </p:txBody>
        </p:sp>
        <p:sp>
          <p:nvSpPr>
            <p:cNvPr id="15" name="TextBox 20"/>
            <p:cNvSpPr txBox="1">
              <a:spLocks noChangeArrowheads="1"/>
            </p:cNvSpPr>
            <p:nvPr/>
          </p:nvSpPr>
          <p:spPr bwMode="auto">
            <a:xfrm>
              <a:off x="8836535" y="4661694"/>
              <a:ext cx="1123950" cy="34071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AU" sz="1100"/>
                <a:t>Alt Ac/Pr</a:t>
              </a:r>
            </a:p>
          </p:txBody>
        </p:sp>
        <p:sp>
          <p:nvSpPr>
            <p:cNvPr id="16" name="TextBox 21"/>
            <p:cNvSpPr txBox="1">
              <a:spLocks noChangeArrowheads="1"/>
            </p:cNvSpPr>
            <p:nvPr/>
          </p:nvSpPr>
          <p:spPr bwMode="auto">
            <a:xfrm>
              <a:off x="8822248" y="4342607"/>
              <a:ext cx="914400" cy="34071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AU" sz="1100"/>
                <a:t>Ac</a:t>
              </a:r>
            </a:p>
          </p:txBody>
        </p:sp>
        <p:sp>
          <p:nvSpPr>
            <p:cNvPr id="17" name="TextBox 23"/>
            <p:cNvSpPr txBox="1">
              <a:spLocks noChangeArrowheads="1"/>
            </p:cNvSpPr>
            <p:nvPr/>
          </p:nvSpPr>
          <p:spPr bwMode="auto">
            <a:xfrm>
              <a:off x="8827009" y="3428206"/>
              <a:ext cx="915989" cy="34071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AU" sz="1100" dirty="0"/>
                <a:t>Ac/</a:t>
              </a:r>
              <a:r>
                <a:rPr lang="en-AU" sz="1100" dirty="0" err="1"/>
                <a:t>Pr</a:t>
              </a:r>
              <a:endParaRPr lang="en-AU" sz="1100" dirty="0"/>
            </a:p>
          </p:txBody>
        </p:sp>
        <p:sp>
          <p:nvSpPr>
            <p:cNvPr id="18" name="TextBox 24"/>
            <p:cNvSpPr txBox="1">
              <a:spLocks noChangeArrowheads="1"/>
            </p:cNvSpPr>
            <p:nvPr/>
          </p:nvSpPr>
          <p:spPr bwMode="auto">
            <a:xfrm>
              <a:off x="8836535" y="3742531"/>
              <a:ext cx="915989" cy="34071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AU" sz="1100"/>
                <a:t>Ac/Pr</a:t>
              </a:r>
            </a:p>
          </p:txBody>
        </p:sp>
        <p:sp>
          <p:nvSpPr>
            <p:cNvPr id="19" name="TextBox 25"/>
            <p:cNvSpPr txBox="1">
              <a:spLocks noChangeArrowheads="1"/>
            </p:cNvSpPr>
            <p:nvPr/>
          </p:nvSpPr>
          <p:spPr bwMode="auto">
            <a:xfrm>
              <a:off x="6229960" y="1924844"/>
              <a:ext cx="3492501" cy="3407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AU" sz="1100" dirty="0"/>
                <a:t>Ac = acetate, </a:t>
              </a:r>
              <a:r>
                <a:rPr lang="en-AU" sz="1100" dirty="0" err="1"/>
                <a:t>Pr</a:t>
              </a:r>
              <a:r>
                <a:rPr lang="en-AU" sz="1100" dirty="0"/>
                <a:t> = propionate</a:t>
              </a:r>
            </a:p>
          </p:txBody>
        </p:sp>
      </p:grpSp>
    </p:spTree>
    <p:extLst>
      <p:ext uri="{BB962C8B-B14F-4D97-AF65-F5344CB8AC3E}">
        <p14:creationId xmlns:p14="http://schemas.microsoft.com/office/powerpoint/2010/main" val="2269544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Metabolic states</a:t>
            </a:r>
            <a:endParaRPr lang="en-AU" dirty="0"/>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6" name="Pictur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5760" y="1833192"/>
            <a:ext cx="9718040" cy="4627245"/>
          </a:xfrm>
          <a:prstGeom prst="rect">
            <a:avLst/>
          </a:prstGeom>
          <a:noFill/>
          <a:ln>
            <a:noFill/>
          </a:ln>
        </p:spPr>
      </p:pic>
      <p:sp>
        <p:nvSpPr>
          <p:cNvPr id="7" name="Oval 6"/>
          <p:cNvSpPr/>
          <p:nvPr/>
        </p:nvSpPr>
        <p:spPr>
          <a:xfrm>
            <a:off x="4923278" y="1472540"/>
            <a:ext cx="3895107" cy="961902"/>
          </a:xfrm>
          <a:prstGeom prst="ellipse">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8000029" y="1068089"/>
            <a:ext cx="2172261" cy="369332"/>
          </a:xfrm>
          <a:prstGeom prst="rect">
            <a:avLst/>
          </a:prstGeom>
          <a:noFill/>
        </p:spPr>
        <p:txBody>
          <a:bodyPr wrap="none" rtlCol="0">
            <a:spAutoFit/>
          </a:bodyPr>
          <a:lstStyle/>
          <a:p>
            <a:r>
              <a:rPr lang="en-AU" dirty="0" smtClean="0"/>
              <a:t>Polymer composition</a:t>
            </a:r>
            <a:endParaRPr lang="en-AU" dirty="0"/>
          </a:p>
        </p:txBody>
      </p:sp>
      <p:cxnSp>
        <p:nvCxnSpPr>
          <p:cNvPr id="10" name="Straight Connector 9"/>
          <p:cNvCxnSpPr>
            <a:stCxn id="7" idx="1"/>
          </p:cNvCxnSpPr>
          <p:nvPr/>
        </p:nvCxnSpPr>
        <p:spPr>
          <a:xfrm flipV="1">
            <a:off x="5493703" y="1212108"/>
            <a:ext cx="2493409" cy="4012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7"/>
          </p:cNvCxnSpPr>
          <p:nvPr/>
        </p:nvCxnSpPr>
        <p:spPr>
          <a:xfrm flipH="1" flipV="1">
            <a:off x="7987112" y="1212108"/>
            <a:ext cx="260848" cy="40129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19356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What </a:t>
            </a:r>
            <a:r>
              <a:rPr lang="en-AU" dirty="0"/>
              <a:t>does </a:t>
            </a:r>
            <a:r>
              <a:rPr lang="en-AU" i="1" dirty="0" smtClean="0"/>
              <a:t>(mixed culture) </a:t>
            </a:r>
            <a:r>
              <a:rPr lang="en-AU" b="1" dirty="0"/>
              <a:t>synthesis</a:t>
            </a:r>
            <a:r>
              <a:rPr lang="en-AU" dirty="0"/>
              <a:t> mean for polymer properties</a:t>
            </a:r>
            <a:r>
              <a:rPr lang="en-AU" dirty="0" smtClean="0"/>
              <a:t>?</a:t>
            </a:r>
            <a:endParaRPr lang="en-AU" dirty="0"/>
          </a:p>
        </p:txBody>
      </p:sp>
      <p:sp>
        <p:nvSpPr>
          <p:cNvPr id="8" name="Rectangle 7"/>
          <p:cNvSpPr/>
          <p:nvPr/>
        </p:nvSpPr>
        <p:spPr>
          <a:xfrm>
            <a:off x="838199" y="2143942"/>
            <a:ext cx="6316831" cy="4237057"/>
          </a:xfrm>
          <a:prstGeom prst="rect">
            <a:avLst/>
          </a:prstGeom>
          <a:solidFill>
            <a:schemeClr val="bg1"/>
          </a:solidFill>
        </p:spPr>
        <p:txBody>
          <a:bodyPr wrap="square">
            <a:spAutoFit/>
          </a:bodyPr>
          <a:lstStyle/>
          <a:p>
            <a:pPr marL="514350" indent="-514350">
              <a:spcAft>
                <a:spcPts val="1000"/>
              </a:spcAft>
              <a:buFont typeface="Arial" panose="020B0604020202020204" pitchFamily="34" charset="0"/>
              <a:buChar char="•"/>
            </a:pPr>
            <a:r>
              <a:rPr lang="en-AU" sz="2800" dirty="0"/>
              <a:t>Multiple populations metabolising substrates at different rates</a:t>
            </a:r>
            <a:r>
              <a:rPr lang="en-AU" sz="2800" dirty="0" smtClean="0"/>
              <a:t>.</a:t>
            </a:r>
          </a:p>
          <a:p>
            <a:pPr marL="514350" indent="-514350">
              <a:spcAft>
                <a:spcPts val="1000"/>
              </a:spcAft>
              <a:buFont typeface="Arial" panose="020B0604020202020204" pitchFamily="34" charset="0"/>
              <a:buChar char="•"/>
            </a:pPr>
            <a:r>
              <a:rPr lang="en-AU" sz="2800" dirty="0" smtClean="0"/>
              <a:t>Individual </a:t>
            </a:r>
            <a:r>
              <a:rPr lang="en-AU" sz="2800" dirty="0"/>
              <a:t>populations </a:t>
            </a:r>
            <a:r>
              <a:rPr lang="en-AU" sz="2800" dirty="0" smtClean="0"/>
              <a:t>shift </a:t>
            </a:r>
            <a:r>
              <a:rPr lang="en-AU" sz="2800" dirty="0"/>
              <a:t>metabolic ‘state</a:t>
            </a:r>
            <a:r>
              <a:rPr lang="en-AU" sz="2800" dirty="0" smtClean="0"/>
              <a:t>’.</a:t>
            </a:r>
          </a:p>
          <a:p>
            <a:pPr>
              <a:spcAft>
                <a:spcPts val="1000"/>
              </a:spcAft>
            </a:pPr>
            <a:endParaRPr lang="en-AU" sz="1200" dirty="0" smtClean="0"/>
          </a:p>
          <a:p>
            <a:pPr marL="1881188" lvl="3" indent="-457200">
              <a:spcAft>
                <a:spcPts val="1000"/>
              </a:spcAft>
              <a:buFont typeface="Arial" panose="020B0604020202020204" pitchFamily="34" charset="0"/>
              <a:buChar char="•"/>
            </a:pPr>
            <a:r>
              <a:rPr lang="en-AU" sz="2800" dirty="0" smtClean="0"/>
              <a:t>Complex substrate-monomer relationships.</a:t>
            </a:r>
          </a:p>
          <a:p>
            <a:pPr marL="1881188" lvl="3" indent="-457200">
              <a:spcAft>
                <a:spcPts val="1000"/>
              </a:spcAft>
              <a:buFont typeface="Arial" panose="020B0604020202020204" pitchFamily="34" charset="0"/>
              <a:buChar char="•"/>
            </a:pPr>
            <a:r>
              <a:rPr lang="en-AU" sz="2800" dirty="0" smtClean="0"/>
              <a:t>PHA-PHA blends – broad compositional distribution.</a:t>
            </a:r>
          </a:p>
        </p:txBody>
      </p:sp>
      <p:sp>
        <p:nvSpPr>
          <p:cNvPr id="3" name="Bent Arrow 2"/>
          <p:cNvSpPr/>
          <p:nvPr/>
        </p:nvSpPr>
        <p:spPr>
          <a:xfrm flipV="1">
            <a:off x="838199" y="4344802"/>
            <a:ext cx="1096927" cy="1176993"/>
          </a:xfrm>
          <a:prstGeom prst="bentArrow">
            <a:avLst>
              <a:gd name="adj1" fmla="val 50000"/>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6" name="Oval 5"/>
          <p:cNvSpPr/>
          <p:nvPr/>
        </p:nvSpPr>
        <p:spPr>
          <a:xfrm>
            <a:off x="9741176" y="2803617"/>
            <a:ext cx="571500" cy="365554"/>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t>MW</a:t>
            </a:r>
            <a:endParaRPr lang="en-AU" sz="800" dirty="0"/>
          </a:p>
        </p:txBody>
      </p:sp>
      <p:graphicFrame>
        <p:nvGraphicFramePr>
          <p:cNvPr id="7" name="Content Placeholder 5"/>
          <p:cNvGraphicFramePr>
            <a:graphicFrameLocks noGrp="1"/>
          </p:cNvGraphicFramePr>
          <p:nvPr>
            <p:ph sz="half" idx="1"/>
            <p:extLst>
              <p:ext uri="{D42A27DB-BD31-4B8C-83A1-F6EECF244321}">
                <p14:modId xmlns:p14="http://schemas.microsoft.com/office/powerpoint/2010/main" val="3192821600"/>
              </p:ext>
            </p:extLst>
          </p:nvPr>
        </p:nvGraphicFramePr>
        <p:xfrm>
          <a:off x="8160026" y="2226195"/>
          <a:ext cx="2601198" cy="21844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Oval 8"/>
          <p:cNvSpPr/>
          <p:nvPr/>
        </p:nvSpPr>
        <p:spPr>
          <a:xfrm>
            <a:off x="9055377" y="2466052"/>
            <a:ext cx="552449" cy="288832"/>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800" dirty="0" smtClean="0">
                <a:solidFill>
                  <a:schemeClr val="bg1"/>
                </a:solidFill>
              </a:rPr>
              <a:t>HB-HV</a:t>
            </a:r>
            <a:endParaRPr lang="en-AU" sz="800" dirty="0">
              <a:solidFill>
                <a:schemeClr val="bg1"/>
              </a:solidFill>
            </a:endParaRPr>
          </a:p>
        </p:txBody>
      </p:sp>
      <p:sp>
        <p:nvSpPr>
          <p:cNvPr id="10" name="Rectangle 9"/>
          <p:cNvSpPr/>
          <p:nvPr/>
        </p:nvSpPr>
        <p:spPr>
          <a:xfrm>
            <a:off x="7928705" y="5215540"/>
            <a:ext cx="1974462" cy="954107"/>
          </a:xfrm>
          <a:prstGeom prst="rect">
            <a:avLst/>
          </a:prstGeom>
          <a:solidFill>
            <a:schemeClr val="accent4">
              <a:lumMod val="20000"/>
              <a:lumOff val="80000"/>
            </a:schemeClr>
          </a:solidFill>
          <a:ln w="25400">
            <a:noFill/>
          </a:ln>
        </p:spPr>
        <p:txBody>
          <a:bodyPr wrap="square">
            <a:spAutoFit/>
          </a:bodyPr>
          <a:lstStyle/>
          <a:p>
            <a:pPr algn="ctr"/>
            <a:r>
              <a:rPr lang="en-AU" sz="2800" dirty="0" smtClean="0"/>
              <a:t>macroscale architecture</a:t>
            </a:r>
            <a:endParaRPr lang="en-AU" sz="2800" dirty="0"/>
          </a:p>
        </p:txBody>
      </p:sp>
      <p:grpSp>
        <p:nvGrpSpPr>
          <p:cNvPr id="11" name="Group 10"/>
          <p:cNvGrpSpPr/>
          <p:nvPr/>
        </p:nvGrpSpPr>
        <p:grpSpPr>
          <a:xfrm>
            <a:off x="7596043" y="1962409"/>
            <a:ext cx="2193677" cy="877099"/>
            <a:chOff x="274217" y="2514866"/>
            <a:chExt cx="2193677" cy="877099"/>
          </a:xfrm>
        </p:grpSpPr>
        <p:sp>
          <p:nvSpPr>
            <p:cNvPr id="12" name="Oval 11"/>
            <p:cNvSpPr/>
            <p:nvPr/>
          </p:nvSpPr>
          <p:spPr>
            <a:xfrm>
              <a:off x="274217" y="2639380"/>
              <a:ext cx="1503363" cy="752585"/>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Synthesis</a:t>
              </a:r>
              <a:endParaRPr lang="en-AU" dirty="0">
                <a:solidFill>
                  <a:schemeClr val="tx1"/>
                </a:solidFill>
              </a:endParaRPr>
            </a:p>
          </p:txBody>
        </p:sp>
        <p:sp>
          <p:nvSpPr>
            <p:cNvPr id="13" name="Curved Down Arrow 12"/>
            <p:cNvSpPr/>
            <p:nvPr/>
          </p:nvSpPr>
          <p:spPr>
            <a:xfrm rot="691550">
              <a:off x="920658" y="2514866"/>
              <a:ext cx="1547236" cy="408413"/>
            </a:xfrm>
            <a:prstGeom prst="curvedDownArrow">
              <a:avLst>
                <a:gd name="adj1" fmla="val 69567"/>
                <a:gd name="adj2" fmla="val 116594"/>
                <a:gd name="adj3" fmla="val 29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a:solidFill>
                  <a:schemeClr val="tx1"/>
                </a:solidFill>
              </a:endParaRPr>
            </a:p>
          </p:txBody>
        </p:sp>
      </p:grpSp>
      <p:pic>
        <p:nvPicPr>
          <p:cNvPr id="14" name="Picture 4" descr="Image result for question mark"/>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37727" y="3644948"/>
            <a:ext cx="616073" cy="119770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p:nvPr/>
        </p:nvPicPr>
        <p:blipFill rotWithShape="1">
          <a:blip r:embed="rId9" cstate="print">
            <a:extLst>
              <a:ext uri="{28A0092B-C50C-407E-A947-70E740481C1C}">
                <a14:useLocalDpi xmlns:a14="http://schemas.microsoft.com/office/drawing/2010/main" val="0"/>
              </a:ext>
            </a:extLst>
          </a:blip>
          <a:srcRect l="41827" r="29648" b="24843"/>
          <a:stretch/>
        </p:blipFill>
        <p:spPr bwMode="auto">
          <a:xfrm>
            <a:off x="9875468" y="5029848"/>
            <a:ext cx="1383853" cy="1436719"/>
          </a:xfrm>
          <a:prstGeom prst="rect">
            <a:avLst/>
          </a:prstGeom>
          <a:ln>
            <a:noFill/>
          </a:ln>
          <a:extLst>
            <a:ext uri="{53640926-AAD7-44D8-BBD7-CCE9431645EC}">
              <a14:shadowObscured xmlns:a14="http://schemas.microsoft.com/office/drawing/2010/main"/>
            </a:ext>
          </a:extLst>
        </p:spPr>
      </p:pic>
      <p:sp>
        <p:nvSpPr>
          <p:cNvPr id="5" name="Right Arrow 4"/>
          <p:cNvSpPr/>
          <p:nvPr/>
        </p:nvSpPr>
        <p:spPr>
          <a:xfrm rot="5400000">
            <a:off x="9083713" y="3283120"/>
            <a:ext cx="823545" cy="2295525"/>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5626403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AU" dirty="0" smtClean="0"/>
              <a:t>Material balance for PHA production</a:t>
            </a:r>
            <a:endParaRPr lang="en-AU" dirty="0"/>
          </a:p>
        </p:txBody>
      </p:sp>
      <p:graphicFrame>
        <p:nvGraphicFramePr>
          <p:cNvPr id="4" name="Table 3"/>
          <p:cNvGraphicFramePr>
            <a:graphicFrameLocks noGrp="1"/>
          </p:cNvGraphicFramePr>
          <p:nvPr>
            <p:extLst>
              <p:ext uri="{D42A27DB-BD31-4B8C-83A1-F6EECF244321}">
                <p14:modId xmlns:p14="http://schemas.microsoft.com/office/powerpoint/2010/main" val="680150893"/>
              </p:ext>
            </p:extLst>
          </p:nvPr>
        </p:nvGraphicFramePr>
        <p:xfrm>
          <a:off x="838200" y="2030819"/>
          <a:ext cx="7763540" cy="4574954"/>
        </p:xfrm>
        <a:graphic>
          <a:graphicData uri="http://schemas.openxmlformats.org/drawingml/2006/table">
            <a:tbl>
              <a:tblPr firstRow="1" firstCol="1" bandRow="1">
                <a:tableStyleId>{5C22544A-7EE6-4342-B048-85BDC9FD1C3A}</a:tableStyleId>
              </a:tblPr>
              <a:tblGrid>
                <a:gridCol w="2634270"/>
                <a:gridCol w="2404552"/>
                <a:gridCol w="1371423"/>
                <a:gridCol w="1353295"/>
              </a:tblGrid>
              <a:tr h="734474">
                <a:tc>
                  <a:txBody>
                    <a:bodyPr/>
                    <a:lstStyle/>
                    <a:p>
                      <a:pPr>
                        <a:lnSpc>
                          <a:spcPct val="200000"/>
                        </a:lnSpc>
                        <a:spcAft>
                          <a:spcPts val="0"/>
                        </a:spcAft>
                      </a:pPr>
                      <a:r>
                        <a:rPr lang="en-AU" sz="1400" dirty="0">
                          <a:effectLst/>
                        </a:rPr>
                        <a:t>Company name</a:t>
                      </a:r>
                      <a:endParaRPr lang="en-AU" sz="14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200000"/>
                        </a:lnSpc>
                        <a:spcAft>
                          <a:spcPts val="0"/>
                        </a:spcAft>
                      </a:pPr>
                      <a:r>
                        <a:rPr lang="en-AU" sz="1400">
                          <a:effectLst/>
                        </a:rPr>
                        <a:t>Carbon Substrate</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200000"/>
                        </a:lnSpc>
                        <a:spcAft>
                          <a:spcPts val="0"/>
                        </a:spcAft>
                      </a:pPr>
                      <a:r>
                        <a:rPr lang="en-AU" sz="1400">
                          <a:effectLst/>
                        </a:rPr>
                        <a:t>Product name</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200000"/>
                        </a:lnSpc>
                        <a:spcAft>
                          <a:spcPts val="0"/>
                        </a:spcAft>
                      </a:pPr>
                      <a:r>
                        <a:rPr lang="en-AU" sz="1400">
                          <a:effectLst/>
                        </a:rPr>
                        <a:t>Production (t/a)</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nchor="ctr"/>
                </a:tc>
              </a:tr>
              <a:tr h="338887">
                <a:tc>
                  <a:txBody>
                    <a:bodyPr/>
                    <a:lstStyle/>
                    <a:p>
                      <a:pPr>
                        <a:lnSpc>
                          <a:spcPct val="200000"/>
                        </a:lnSpc>
                        <a:spcAft>
                          <a:spcPts val="0"/>
                        </a:spcAft>
                      </a:pPr>
                      <a:r>
                        <a:rPr lang="en-AU" sz="1400" dirty="0" err="1">
                          <a:effectLst/>
                        </a:rPr>
                        <a:t>DaniMer</a:t>
                      </a:r>
                      <a:r>
                        <a:rPr lang="en-AU" sz="1400" dirty="0">
                          <a:effectLst/>
                        </a:rPr>
                        <a:t> Scientific </a:t>
                      </a:r>
                      <a:r>
                        <a:rPr lang="en-AU" sz="1400" dirty="0" smtClean="0">
                          <a:effectLst/>
                        </a:rPr>
                        <a:t>/ </a:t>
                      </a:r>
                      <a:r>
                        <a:rPr lang="en-AU" sz="1400" dirty="0" err="1" smtClean="0">
                          <a:effectLst/>
                        </a:rPr>
                        <a:t>Meredian</a:t>
                      </a:r>
                      <a:endParaRPr lang="en-AU" sz="14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Canola oil</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Seluma</a:t>
                      </a:r>
                      <a:r>
                        <a:rPr lang="en-AU" sz="1400" baseline="30000">
                          <a:effectLst/>
                        </a:rPr>
                        <a:t>TM</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15,000</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415293">
                <a:tc>
                  <a:txBody>
                    <a:bodyPr/>
                    <a:lstStyle/>
                    <a:p>
                      <a:pPr>
                        <a:lnSpc>
                          <a:spcPct val="200000"/>
                        </a:lnSpc>
                        <a:spcAft>
                          <a:spcPts val="0"/>
                        </a:spcAft>
                      </a:pPr>
                      <a:r>
                        <a:rPr lang="en-AU" sz="1400" dirty="0" err="1">
                          <a:effectLst/>
                        </a:rPr>
                        <a:t>Metabolix</a:t>
                      </a:r>
                      <a:r>
                        <a:rPr lang="en-AU" sz="1400" dirty="0">
                          <a:effectLst/>
                        </a:rPr>
                        <a:t>/</a:t>
                      </a:r>
                      <a:r>
                        <a:rPr lang="en-AU" sz="1400" dirty="0" err="1">
                          <a:effectLst/>
                        </a:rPr>
                        <a:t>Antibióticos</a:t>
                      </a:r>
                      <a:endParaRPr lang="en-AU" sz="14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dirty="0" err="1">
                          <a:effectLst/>
                        </a:rPr>
                        <a:t>Switchgrass</a:t>
                      </a:r>
                      <a:r>
                        <a:rPr lang="en-AU" sz="1400" dirty="0">
                          <a:effectLst/>
                        </a:rPr>
                        <a:t>, </a:t>
                      </a:r>
                      <a:r>
                        <a:rPr lang="en-AU" sz="1400" dirty="0" err="1">
                          <a:effectLst/>
                        </a:rPr>
                        <a:t>camelina</a:t>
                      </a:r>
                      <a:r>
                        <a:rPr lang="en-AU" sz="1400" dirty="0">
                          <a:effectLst/>
                        </a:rPr>
                        <a:t>, </a:t>
                      </a:r>
                      <a:r>
                        <a:rPr lang="en-AU" sz="1400" dirty="0" smtClean="0">
                          <a:effectLst/>
                        </a:rPr>
                        <a:t>sugar</a:t>
                      </a:r>
                      <a:endParaRPr lang="en-AU" sz="14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dirty="0" err="1">
                          <a:effectLst/>
                        </a:rPr>
                        <a:t>Mirel</a:t>
                      </a:r>
                      <a:r>
                        <a:rPr lang="en-AU" sz="1400" dirty="0">
                          <a:effectLst/>
                        </a:rPr>
                        <a:t>, </a:t>
                      </a:r>
                      <a:r>
                        <a:rPr lang="en-AU" sz="1400" dirty="0" err="1">
                          <a:effectLst/>
                        </a:rPr>
                        <a:t>Mvera</a:t>
                      </a:r>
                      <a:r>
                        <a:rPr lang="en-AU" sz="1400" baseline="30000" dirty="0" err="1">
                          <a:effectLst/>
                        </a:rPr>
                        <a:t>TM</a:t>
                      </a:r>
                      <a:endParaRPr lang="en-AU" sz="14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dirty="0">
                          <a:effectLst/>
                        </a:rPr>
                        <a:t>10,000</a:t>
                      </a:r>
                      <a:endParaRPr lang="en-AU" sz="14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338887">
                <a:tc>
                  <a:txBody>
                    <a:bodyPr/>
                    <a:lstStyle/>
                    <a:p>
                      <a:pPr>
                        <a:lnSpc>
                          <a:spcPct val="200000"/>
                        </a:lnSpc>
                        <a:spcAft>
                          <a:spcPts val="0"/>
                        </a:spcAft>
                      </a:pPr>
                      <a:r>
                        <a:rPr lang="en-AU" sz="1400">
                          <a:effectLst/>
                        </a:rPr>
                        <a:t>TianAn Biologic Material Co</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Corn/cassava starch</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ENMAT</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10,000</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338887">
                <a:tc>
                  <a:txBody>
                    <a:bodyPr/>
                    <a:lstStyle/>
                    <a:p>
                      <a:pPr>
                        <a:lnSpc>
                          <a:spcPct val="200000"/>
                        </a:lnSpc>
                        <a:spcAft>
                          <a:spcPts val="0"/>
                        </a:spcAft>
                      </a:pPr>
                      <a:r>
                        <a:rPr lang="en-AU" sz="1400">
                          <a:effectLst/>
                        </a:rPr>
                        <a:t>Tianjin GreenBio</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Corn starch</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SoGreen</a:t>
                      </a:r>
                      <a:r>
                        <a:rPr lang="en-AU" sz="1400" baseline="30000">
                          <a:effectLst/>
                        </a:rPr>
                        <a:t>TM</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10,000</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338887">
                <a:tc>
                  <a:txBody>
                    <a:bodyPr/>
                    <a:lstStyle/>
                    <a:p>
                      <a:pPr>
                        <a:lnSpc>
                          <a:spcPct val="200000"/>
                        </a:lnSpc>
                        <a:spcAft>
                          <a:spcPts val="0"/>
                        </a:spcAft>
                      </a:pPr>
                      <a:r>
                        <a:rPr lang="en-AU" sz="1400">
                          <a:effectLst/>
                        </a:rPr>
                        <a:t>Bio-on</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Beet or sugar cane</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Bio-on</a:t>
                      </a:r>
                      <a:r>
                        <a:rPr lang="en-AU" sz="1400" baseline="30000">
                          <a:effectLst/>
                        </a:rPr>
                        <a:t>TM</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10,000</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338887">
                <a:tc>
                  <a:txBody>
                    <a:bodyPr/>
                    <a:lstStyle/>
                    <a:p>
                      <a:pPr>
                        <a:lnSpc>
                          <a:spcPct val="200000"/>
                        </a:lnSpc>
                        <a:spcAft>
                          <a:spcPts val="0"/>
                        </a:spcAft>
                      </a:pPr>
                      <a:r>
                        <a:rPr lang="en-AU" sz="1400" dirty="0">
                          <a:effectLst/>
                        </a:rPr>
                        <a:t>PHB Industrial</a:t>
                      </a:r>
                      <a:endParaRPr lang="en-AU" sz="14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Sugar cane</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Biocycle</a:t>
                      </a:r>
                      <a:r>
                        <a:rPr lang="en-AU" sz="1400" baseline="30000">
                          <a:effectLst/>
                        </a:rPr>
                        <a:t>TM</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2,000</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338887">
                <a:tc>
                  <a:txBody>
                    <a:bodyPr/>
                    <a:lstStyle/>
                    <a:p>
                      <a:pPr>
                        <a:lnSpc>
                          <a:spcPct val="200000"/>
                        </a:lnSpc>
                        <a:spcAft>
                          <a:spcPts val="0"/>
                        </a:spcAft>
                      </a:pPr>
                      <a:r>
                        <a:rPr lang="en-AU" sz="1400">
                          <a:effectLst/>
                        </a:rPr>
                        <a:t>Kaneka</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Vegetable oil</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AONILEX™</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dirty="0">
                          <a:effectLst/>
                        </a:rPr>
                        <a:t>1000 </a:t>
                      </a:r>
                      <a:endParaRPr lang="en-AU" sz="14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338887">
                <a:tc>
                  <a:txBody>
                    <a:bodyPr/>
                    <a:lstStyle/>
                    <a:p>
                      <a:pPr>
                        <a:lnSpc>
                          <a:spcPct val="200000"/>
                        </a:lnSpc>
                        <a:spcAft>
                          <a:spcPts val="0"/>
                        </a:spcAft>
                      </a:pPr>
                      <a:r>
                        <a:rPr lang="en-AU" sz="1400">
                          <a:effectLst/>
                        </a:rPr>
                        <a:t>Biomer</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Sugar (sucrose)</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Biomer P</a:t>
                      </a:r>
                      <a:r>
                        <a:rPr lang="en-AU" sz="1400" baseline="30000">
                          <a:effectLst/>
                        </a:rPr>
                        <a:t>TM</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1,000 </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r h="338887">
                <a:tc>
                  <a:txBody>
                    <a:bodyPr/>
                    <a:lstStyle/>
                    <a:p>
                      <a:pPr>
                        <a:lnSpc>
                          <a:spcPct val="200000"/>
                        </a:lnSpc>
                        <a:spcAft>
                          <a:spcPts val="0"/>
                        </a:spcAft>
                      </a:pPr>
                      <a:r>
                        <a:rPr lang="en-AU" sz="1400">
                          <a:effectLst/>
                        </a:rPr>
                        <a:t>Newlight Technologies</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Waste methane</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a:effectLst/>
                        </a:rPr>
                        <a:t>AirCarbon</a:t>
                      </a:r>
                      <a:r>
                        <a:rPr lang="en-AU" sz="1400" baseline="30000">
                          <a:effectLst/>
                        </a:rPr>
                        <a:t>TM</a:t>
                      </a:r>
                      <a:endParaRPr lang="en-AU" sz="140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200000"/>
                        </a:lnSpc>
                        <a:spcAft>
                          <a:spcPts val="0"/>
                        </a:spcAft>
                      </a:pPr>
                      <a:r>
                        <a:rPr lang="en-AU" sz="1400" dirty="0">
                          <a:effectLst/>
                        </a:rPr>
                        <a:t>&gt;500</a:t>
                      </a:r>
                      <a:endParaRPr lang="en-AU" sz="1400" dirty="0">
                        <a:solidFill>
                          <a:srgbClr val="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5" name="TextBox 4"/>
          <p:cNvSpPr txBox="1"/>
          <p:nvPr/>
        </p:nvSpPr>
        <p:spPr>
          <a:xfrm>
            <a:off x="8718697" y="2030819"/>
            <a:ext cx="2635103" cy="4524315"/>
          </a:xfrm>
          <a:prstGeom prst="rect">
            <a:avLst/>
          </a:prstGeom>
          <a:solidFill>
            <a:schemeClr val="accent6">
              <a:lumMod val="20000"/>
              <a:lumOff val="80000"/>
            </a:schemeClr>
          </a:solidFill>
        </p:spPr>
        <p:txBody>
          <a:bodyPr wrap="square" rtlCol="0">
            <a:spAutoFit/>
          </a:bodyPr>
          <a:lstStyle/>
          <a:p>
            <a:r>
              <a:rPr lang="en-AU" sz="2800" b="1" dirty="0" smtClean="0"/>
              <a:t>Challenge: </a:t>
            </a:r>
          </a:p>
          <a:p>
            <a:r>
              <a:rPr lang="en-AU" sz="2800" dirty="0" smtClean="0"/>
              <a:t>Design for PHA production capacity of  </a:t>
            </a:r>
            <a:br>
              <a:rPr lang="en-AU" sz="2800" dirty="0" smtClean="0"/>
            </a:br>
            <a:r>
              <a:rPr lang="en-AU" sz="2800" dirty="0" smtClean="0"/>
              <a:t>&gt; 10,000 t/a</a:t>
            </a:r>
          </a:p>
          <a:p>
            <a:endParaRPr lang="en-AU" sz="3200" dirty="0"/>
          </a:p>
          <a:p>
            <a:r>
              <a:rPr lang="en-AU" sz="2800" i="1" dirty="0" smtClean="0"/>
              <a:t>How much feedstock is needed?</a:t>
            </a:r>
          </a:p>
          <a:p>
            <a:endParaRPr lang="en-AU" sz="3200" i="1" dirty="0"/>
          </a:p>
        </p:txBody>
      </p:sp>
    </p:spTree>
    <p:extLst>
      <p:ext uri="{BB962C8B-B14F-4D97-AF65-F5344CB8AC3E}">
        <p14:creationId xmlns:p14="http://schemas.microsoft.com/office/powerpoint/2010/main" val="13267414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AU" dirty="0" smtClean="0"/>
              <a:t>Material balance for PHA production</a:t>
            </a:r>
            <a:endParaRPr lang="en-AU" dirty="0"/>
          </a:p>
        </p:txBody>
      </p:sp>
      <p:sp>
        <p:nvSpPr>
          <p:cNvPr id="3" name="TextBox 2"/>
          <p:cNvSpPr txBox="1"/>
          <p:nvPr/>
        </p:nvSpPr>
        <p:spPr>
          <a:xfrm>
            <a:off x="838200" y="2493819"/>
            <a:ext cx="3248646" cy="2246769"/>
          </a:xfrm>
          <a:prstGeom prst="rect">
            <a:avLst/>
          </a:prstGeom>
          <a:noFill/>
        </p:spPr>
        <p:txBody>
          <a:bodyPr wrap="none" rtlCol="0">
            <a:spAutoFit/>
          </a:bodyPr>
          <a:lstStyle/>
          <a:p>
            <a:r>
              <a:rPr lang="en-AU" sz="2800" dirty="0" smtClean="0"/>
              <a:t>Accumulation Yield…</a:t>
            </a:r>
          </a:p>
          <a:p>
            <a:endParaRPr lang="en-AU" sz="2800" dirty="0"/>
          </a:p>
          <a:p>
            <a:r>
              <a:rPr lang="en-AU" sz="2800" dirty="0" smtClean="0"/>
              <a:t>PHA Content…</a:t>
            </a:r>
          </a:p>
          <a:p>
            <a:endParaRPr lang="en-AU" sz="2800" dirty="0"/>
          </a:p>
          <a:p>
            <a:r>
              <a:rPr lang="en-AU" sz="2800" dirty="0" smtClean="0"/>
              <a:t>Growth Yield…</a:t>
            </a:r>
            <a:endParaRPr lang="en-AU" sz="2800" dirty="0"/>
          </a:p>
        </p:txBody>
      </p:sp>
    </p:spTree>
    <p:extLst>
      <p:ext uri="{BB962C8B-B14F-4D97-AF65-F5344CB8AC3E}">
        <p14:creationId xmlns:p14="http://schemas.microsoft.com/office/powerpoint/2010/main" val="23197450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AU" dirty="0" smtClean="0"/>
              <a:t>Material balance for PHA production</a:t>
            </a:r>
            <a:endParaRPr lang="en-AU" dirty="0"/>
          </a:p>
        </p:txBody>
      </p:sp>
      <p:sp>
        <p:nvSpPr>
          <p:cNvPr id="5" name="TextBox 4"/>
          <p:cNvSpPr txBox="1"/>
          <p:nvPr/>
        </p:nvSpPr>
        <p:spPr>
          <a:xfrm>
            <a:off x="838200" y="1977656"/>
            <a:ext cx="2635103" cy="3970318"/>
          </a:xfrm>
          <a:prstGeom prst="rect">
            <a:avLst/>
          </a:prstGeom>
          <a:solidFill>
            <a:schemeClr val="accent6">
              <a:lumMod val="20000"/>
              <a:lumOff val="80000"/>
            </a:schemeClr>
          </a:solidFill>
        </p:spPr>
        <p:txBody>
          <a:bodyPr wrap="square" rtlCol="0">
            <a:spAutoFit/>
          </a:bodyPr>
          <a:lstStyle/>
          <a:p>
            <a:r>
              <a:rPr lang="en-AU" sz="2800" b="1" dirty="0" smtClean="0"/>
              <a:t>Challenge: </a:t>
            </a:r>
          </a:p>
          <a:p>
            <a:r>
              <a:rPr lang="en-AU" sz="2800" dirty="0" smtClean="0"/>
              <a:t>Design for PHA production capacity of  &gt; 10,000 t/a</a:t>
            </a:r>
          </a:p>
          <a:p>
            <a:endParaRPr lang="en-AU" sz="2800" dirty="0"/>
          </a:p>
          <a:p>
            <a:r>
              <a:rPr lang="en-AU" sz="2800" i="1" dirty="0" smtClean="0"/>
              <a:t>How much feedstock is needed?</a:t>
            </a:r>
            <a:endParaRPr lang="en-AU" sz="2800" i="1" dirty="0"/>
          </a:p>
        </p:txBody>
      </p:sp>
      <p:pic>
        <p:nvPicPr>
          <p:cNvPr id="7" name="Picture 6"/>
          <p:cNvPicPr>
            <a:picLocks noChangeAspect="1"/>
          </p:cNvPicPr>
          <p:nvPr/>
        </p:nvPicPr>
        <p:blipFill>
          <a:blip r:embed="rId2"/>
          <a:stretch>
            <a:fillRect/>
          </a:stretch>
        </p:blipFill>
        <p:spPr>
          <a:xfrm>
            <a:off x="8732860" y="5352052"/>
            <a:ext cx="3110037" cy="1304851"/>
          </a:xfrm>
          <a:prstGeom prst="rect">
            <a:avLst/>
          </a:prstGeom>
        </p:spPr>
      </p:pic>
      <p:pic>
        <p:nvPicPr>
          <p:cNvPr id="9" name="Picture 2" descr="http://static-content.springer.com/image/art%3A10.1007%2Fs12649-012-9165-z/MediaObjects/12649_2012_9165_Fig1_HTML.gif"/>
          <p:cNvPicPr>
            <a:picLocks noChangeAspect="1" noChangeArrowheads="1"/>
          </p:cNvPicPr>
          <p:nvPr/>
        </p:nvPicPr>
        <p:blipFill rotWithShape="1">
          <a:blip r:embed="rId3">
            <a:extLst>
              <a:ext uri="{28A0092B-C50C-407E-A947-70E740481C1C}">
                <a14:useLocalDpi xmlns:a14="http://schemas.microsoft.com/office/drawing/2010/main" val="0"/>
              </a:ext>
            </a:extLst>
          </a:blip>
          <a:srcRect b="51004"/>
          <a:stretch/>
        </p:blipFill>
        <p:spPr bwMode="auto">
          <a:xfrm>
            <a:off x="4041250" y="2985588"/>
            <a:ext cx="7215602" cy="209765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233431" y="2017048"/>
            <a:ext cx="1063112" cy="584775"/>
          </a:xfrm>
          <a:prstGeom prst="rect">
            <a:avLst/>
          </a:prstGeom>
          <a:noFill/>
        </p:spPr>
        <p:txBody>
          <a:bodyPr wrap="none" rtlCol="0">
            <a:spAutoFit/>
          </a:bodyPr>
          <a:lstStyle/>
          <a:p>
            <a:pPr algn="ctr"/>
            <a:r>
              <a:rPr lang="en-AU" sz="1600" dirty="0" smtClean="0"/>
              <a:t>&gt; 60% of C</a:t>
            </a:r>
          </a:p>
          <a:p>
            <a:pPr algn="ctr"/>
            <a:r>
              <a:rPr lang="en-AU" sz="1600" dirty="0" smtClean="0"/>
              <a:t>as CO</a:t>
            </a:r>
            <a:r>
              <a:rPr lang="en-AU" sz="1600" baseline="-25000" dirty="0" smtClean="0"/>
              <a:t>2</a:t>
            </a:r>
            <a:endParaRPr lang="en-AU" sz="1600" baseline="-25000" dirty="0"/>
          </a:p>
        </p:txBody>
      </p:sp>
      <p:sp>
        <p:nvSpPr>
          <p:cNvPr id="12" name="TextBox 11"/>
          <p:cNvSpPr txBox="1"/>
          <p:nvPr/>
        </p:nvSpPr>
        <p:spPr>
          <a:xfrm>
            <a:off x="8841175" y="2011091"/>
            <a:ext cx="1063112" cy="584775"/>
          </a:xfrm>
          <a:prstGeom prst="rect">
            <a:avLst/>
          </a:prstGeom>
          <a:noFill/>
        </p:spPr>
        <p:txBody>
          <a:bodyPr wrap="none" rtlCol="0">
            <a:spAutoFit/>
          </a:bodyPr>
          <a:lstStyle/>
          <a:p>
            <a:pPr algn="ctr"/>
            <a:r>
              <a:rPr lang="en-AU" sz="1600" dirty="0" smtClean="0"/>
              <a:t>&gt; 20% of C</a:t>
            </a:r>
          </a:p>
          <a:p>
            <a:pPr algn="ctr"/>
            <a:r>
              <a:rPr lang="en-AU" sz="1600" dirty="0" smtClean="0"/>
              <a:t>as CO</a:t>
            </a:r>
            <a:r>
              <a:rPr lang="en-AU" sz="1600" baseline="-25000" dirty="0" smtClean="0"/>
              <a:t>2</a:t>
            </a:r>
            <a:endParaRPr lang="en-AU" sz="1600" baseline="-25000" dirty="0"/>
          </a:p>
        </p:txBody>
      </p:sp>
      <p:sp>
        <p:nvSpPr>
          <p:cNvPr id="13" name="Striped Right Arrow 12"/>
          <p:cNvSpPr/>
          <p:nvPr/>
        </p:nvSpPr>
        <p:spPr>
          <a:xfrm rot="16200000">
            <a:off x="9238018" y="2286364"/>
            <a:ext cx="269428" cy="8872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Striped Right Arrow 13"/>
          <p:cNvSpPr/>
          <p:nvPr/>
        </p:nvSpPr>
        <p:spPr>
          <a:xfrm rot="16200000">
            <a:off x="6672980" y="2291523"/>
            <a:ext cx="269428" cy="8872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13515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AU" dirty="0" smtClean="0"/>
              <a:t>Material balance for PHA production</a:t>
            </a:r>
            <a:endParaRPr lang="en-AU" dirty="0"/>
          </a:p>
        </p:txBody>
      </p:sp>
      <p:sp>
        <p:nvSpPr>
          <p:cNvPr id="5" name="TextBox 4"/>
          <p:cNvSpPr txBox="1"/>
          <p:nvPr/>
        </p:nvSpPr>
        <p:spPr>
          <a:xfrm>
            <a:off x="838200" y="1977656"/>
            <a:ext cx="2635103" cy="3970318"/>
          </a:xfrm>
          <a:prstGeom prst="rect">
            <a:avLst/>
          </a:prstGeom>
          <a:solidFill>
            <a:schemeClr val="accent6">
              <a:lumMod val="20000"/>
              <a:lumOff val="80000"/>
            </a:schemeClr>
          </a:solidFill>
        </p:spPr>
        <p:txBody>
          <a:bodyPr wrap="square" rtlCol="0">
            <a:spAutoFit/>
          </a:bodyPr>
          <a:lstStyle/>
          <a:p>
            <a:r>
              <a:rPr lang="en-AU" sz="2800" b="1" dirty="0" smtClean="0"/>
              <a:t>Challenge: </a:t>
            </a:r>
          </a:p>
          <a:p>
            <a:r>
              <a:rPr lang="en-AU" sz="2800" dirty="0" smtClean="0"/>
              <a:t>Design for PHA production capacity of  &gt; 10,000 t/a</a:t>
            </a:r>
          </a:p>
          <a:p>
            <a:endParaRPr lang="en-AU" sz="2800" dirty="0"/>
          </a:p>
          <a:p>
            <a:r>
              <a:rPr lang="en-AU" sz="2800" i="1" dirty="0" smtClean="0"/>
              <a:t>How much feedstock is needed?</a:t>
            </a:r>
            <a:endParaRPr lang="en-AU" sz="2800" i="1" dirty="0"/>
          </a:p>
        </p:txBody>
      </p:sp>
      <p:sp>
        <p:nvSpPr>
          <p:cNvPr id="10" name="TextBox 9"/>
          <p:cNvSpPr txBox="1"/>
          <p:nvPr/>
        </p:nvSpPr>
        <p:spPr>
          <a:xfrm>
            <a:off x="3762508" y="1977656"/>
            <a:ext cx="7591292" cy="1610697"/>
          </a:xfrm>
          <a:prstGeom prst="rect">
            <a:avLst/>
          </a:prstGeom>
          <a:solidFill>
            <a:schemeClr val="accent5">
              <a:lumMod val="20000"/>
              <a:lumOff val="80000"/>
            </a:schemeClr>
          </a:solidFill>
        </p:spPr>
        <p:txBody>
          <a:bodyPr wrap="square" rtlCol="0">
            <a:spAutoFit/>
          </a:bodyPr>
          <a:lstStyle/>
          <a:p>
            <a:r>
              <a:rPr lang="en-AU" sz="2800" dirty="0" smtClean="0"/>
              <a:t>&lt; 20% of C as PHA</a:t>
            </a:r>
          </a:p>
          <a:p>
            <a:endParaRPr lang="en-AU" sz="2800" baseline="30000" dirty="0"/>
          </a:p>
          <a:p>
            <a:r>
              <a:rPr lang="en-AU" sz="2800" dirty="0" smtClean="0"/>
              <a:t>So need &gt; 50,000 t/a of organics</a:t>
            </a:r>
            <a:endParaRPr lang="en-AU" sz="2400" i="1" dirty="0" smtClean="0"/>
          </a:p>
          <a:p>
            <a:r>
              <a:rPr lang="en-AU" sz="2400" i="1" dirty="0" smtClean="0"/>
              <a:t>(less than the waste organics from a large paper mill)</a:t>
            </a:r>
          </a:p>
        </p:txBody>
      </p:sp>
      <p:sp>
        <p:nvSpPr>
          <p:cNvPr id="11" name="TextBox 10"/>
          <p:cNvSpPr txBox="1"/>
          <p:nvPr/>
        </p:nvSpPr>
        <p:spPr>
          <a:xfrm>
            <a:off x="3762508" y="3875321"/>
            <a:ext cx="7591292" cy="2062103"/>
          </a:xfrm>
          <a:prstGeom prst="rect">
            <a:avLst/>
          </a:prstGeom>
          <a:solidFill>
            <a:schemeClr val="accent2">
              <a:lumMod val="20000"/>
              <a:lumOff val="80000"/>
            </a:schemeClr>
          </a:solidFill>
        </p:spPr>
        <p:txBody>
          <a:bodyPr wrap="square" rtlCol="0">
            <a:spAutoFit/>
          </a:bodyPr>
          <a:lstStyle/>
          <a:p>
            <a:r>
              <a:rPr lang="en-AU" sz="2800" dirty="0" smtClean="0"/>
              <a:t>Alternative carbon sources?</a:t>
            </a:r>
          </a:p>
          <a:p>
            <a:endParaRPr lang="en-AU" sz="2000" i="1" dirty="0"/>
          </a:p>
          <a:p>
            <a:r>
              <a:rPr lang="en-AU" sz="2800" i="1" dirty="0" smtClean="0"/>
              <a:t>Biomass?  Methane?</a:t>
            </a:r>
          </a:p>
          <a:p>
            <a:endParaRPr lang="en-AU" sz="2400" i="1" dirty="0"/>
          </a:p>
          <a:p>
            <a:r>
              <a:rPr lang="en-AU" sz="2800" i="1" dirty="0" smtClean="0"/>
              <a:t>Techno-economics for PHA from CH</a:t>
            </a:r>
            <a:r>
              <a:rPr lang="en-AU" sz="2800" i="1" baseline="-25000" dirty="0" smtClean="0"/>
              <a:t>4</a:t>
            </a:r>
            <a:r>
              <a:rPr lang="en-AU" sz="2800" i="1" dirty="0" smtClean="0"/>
              <a:t>…</a:t>
            </a:r>
            <a:endParaRPr lang="en-AU" sz="2400" i="1" dirty="0" smtClean="0"/>
          </a:p>
        </p:txBody>
      </p:sp>
    </p:spTree>
    <p:extLst>
      <p:ext uri="{BB962C8B-B14F-4D97-AF65-F5344CB8AC3E}">
        <p14:creationId xmlns:p14="http://schemas.microsoft.com/office/powerpoint/2010/main" val="41136785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AU" dirty="0" smtClean="0"/>
              <a:t>Material balance for PHA production</a:t>
            </a:r>
            <a:endParaRPr lang="en-AU" dirty="0"/>
          </a:p>
        </p:txBody>
      </p:sp>
      <p:pic>
        <p:nvPicPr>
          <p:cNvPr id="6" name="Picture 5"/>
          <p:cNvPicPr>
            <a:picLocks noChangeAspect="1"/>
          </p:cNvPicPr>
          <p:nvPr/>
        </p:nvPicPr>
        <p:blipFill rotWithShape="1">
          <a:blip r:embed="rId2"/>
          <a:srcRect l="10137" t="13760" r="10683" b="19328"/>
          <a:stretch/>
        </p:blipFill>
        <p:spPr>
          <a:xfrm>
            <a:off x="1020725" y="1784314"/>
            <a:ext cx="8128147" cy="4670158"/>
          </a:xfrm>
          <a:prstGeom prst="rect">
            <a:avLst/>
          </a:prstGeom>
        </p:spPr>
      </p:pic>
    </p:spTree>
    <p:extLst>
      <p:ext uri="{BB962C8B-B14F-4D97-AF65-F5344CB8AC3E}">
        <p14:creationId xmlns:p14="http://schemas.microsoft.com/office/powerpoint/2010/main" val="20122685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797</TotalTime>
  <Words>2204</Words>
  <Application>Microsoft Office PowerPoint</Application>
  <PresentationFormat>Widescreen</PresentationFormat>
  <Paragraphs>678</Paragraphs>
  <Slides>40</Slides>
  <Notes>22</Notes>
  <HiddenSlides>4</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40</vt:i4>
      </vt:variant>
    </vt:vector>
  </HeadingPairs>
  <TitlesOfParts>
    <vt:vector size="53" baseType="lpstr">
      <vt:lpstr>ＭＳ Ｐゴシック</vt:lpstr>
      <vt:lpstr>Adobe Devanagari</vt:lpstr>
      <vt:lpstr>Alte DIN 1451 Mittelschrift</vt:lpstr>
      <vt:lpstr>Alte DIN 1451 Mittelschrift gep</vt:lpstr>
      <vt:lpstr>Arial</vt:lpstr>
      <vt:lpstr>Bodoni MT</vt:lpstr>
      <vt:lpstr>Calibri</vt:lpstr>
      <vt:lpstr>Calibri Light</vt:lpstr>
      <vt:lpstr>Cambria</vt:lpstr>
      <vt:lpstr>Times</vt:lpstr>
      <vt:lpstr>Times New Roman</vt:lpstr>
      <vt:lpstr>Verdana</vt:lpstr>
      <vt:lpstr>Office Theme</vt:lpstr>
      <vt:lpstr>PHA Bioplastics  Synthesis and Material Properties</vt:lpstr>
      <vt:lpstr>Some context…</vt:lpstr>
      <vt:lpstr>Overview</vt:lpstr>
      <vt:lpstr>Overview – our background in PHBV</vt:lpstr>
      <vt:lpstr>1. PHA properties – and how are they set?</vt:lpstr>
      <vt:lpstr>Processing and mechanical properties</vt:lpstr>
      <vt:lpstr>Processing and mechanical properties</vt:lpstr>
      <vt:lpstr>Composition</vt:lpstr>
      <vt:lpstr>PowerPoint Presentation</vt:lpstr>
      <vt:lpstr>Crystallinity</vt:lpstr>
      <vt:lpstr>Pseudoeutectic </vt:lpstr>
      <vt:lpstr>Crystallinity - Aging</vt:lpstr>
      <vt:lpstr>Microstructure</vt:lpstr>
      <vt:lpstr>Manipulating microstructure</vt:lpstr>
      <vt:lpstr>Characterising microstructure</vt:lpstr>
      <vt:lpstr>Manipulating microstructure</vt:lpstr>
      <vt:lpstr>Microstructure and macroscale architecture</vt:lpstr>
      <vt:lpstr>Manipulating microstructure</vt:lpstr>
      <vt:lpstr>PHA-PHA blends</vt:lpstr>
      <vt:lpstr>PHA-PHA blends</vt:lpstr>
      <vt:lpstr>PHA-PHA blends (DSC)</vt:lpstr>
      <vt:lpstr>PowerPoint Presentation</vt:lpstr>
      <vt:lpstr>Macroscale architecture</vt:lpstr>
      <vt:lpstr>2. PHA synthesis</vt:lpstr>
      <vt:lpstr>PowerPoint Presentation</vt:lpstr>
      <vt:lpstr>What does mixed culture synthesis mean for polymer properties?</vt:lpstr>
      <vt:lpstr>Shift in principal populations of species in SBR</vt:lpstr>
      <vt:lpstr>Community shift in enrichment SBR over time</vt:lpstr>
      <vt:lpstr>What does mixed culture synthesis mean for polymer properties?</vt:lpstr>
      <vt:lpstr>Flux in community</vt:lpstr>
      <vt:lpstr>Substrate-monomer relationships</vt:lpstr>
      <vt:lpstr>Substrate to monomer</vt:lpstr>
      <vt:lpstr>Polymer composition</vt:lpstr>
      <vt:lpstr>Metabolic states</vt:lpstr>
      <vt:lpstr>What does (mixed culture) synthesis mean for polymer properties?</vt:lpstr>
      <vt:lpstr>Material balance for PHA production</vt:lpstr>
      <vt:lpstr>Material balance for PHA production</vt:lpstr>
      <vt:lpstr>Material balance for PHA production</vt:lpstr>
      <vt:lpstr>Material balance for PHA production</vt:lpstr>
      <vt:lpstr>Material balance for PHA production</vt:lpstr>
    </vt:vector>
  </TitlesOfParts>
  <Company>The University of Queensland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 Bioplastics  Synthesis and Material Properties</dc:title>
  <dc:creator>Steven Pratt</dc:creator>
  <cp:lastModifiedBy>Steven Pratt</cp:lastModifiedBy>
  <cp:revision>73</cp:revision>
  <cp:lastPrinted>2015-07-07T07:25:33Z</cp:lastPrinted>
  <dcterms:created xsi:type="dcterms:W3CDTF">2015-06-23T05:07:11Z</dcterms:created>
  <dcterms:modified xsi:type="dcterms:W3CDTF">2015-08-09T20:23:20Z</dcterms:modified>
</cp:coreProperties>
</file>