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41"/>
  </p:notesMasterIdLst>
  <p:handoutMasterIdLst>
    <p:handoutMasterId r:id="rId42"/>
  </p:handoutMasterIdLst>
  <p:sldIdLst>
    <p:sldId id="352" r:id="rId2"/>
    <p:sldId id="353" r:id="rId3"/>
    <p:sldId id="355" r:id="rId4"/>
    <p:sldId id="356" r:id="rId5"/>
    <p:sldId id="357" r:id="rId6"/>
    <p:sldId id="358" r:id="rId7"/>
    <p:sldId id="359" r:id="rId8"/>
    <p:sldId id="360" r:id="rId9"/>
    <p:sldId id="361" r:id="rId10"/>
    <p:sldId id="362" r:id="rId11"/>
    <p:sldId id="363" r:id="rId12"/>
    <p:sldId id="364" r:id="rId13"/>
    <p:sldId id="267" r:id="rId14"/>
    <p:sldId id="369" r:id="rId15"/>
    <p:sldId id="273" r:id="rId16"/>
    <p:sldId id="365" r:id="rId17"/>
    <p:sldId id="366" r:id="rId18"/>
    <p:sldId id="292" r:id="rId19"/>
    <p:sldId id="293" r:id="rId20"/>
    <p:sldId id="294" r:id="rId21"/>
    <p:sldId id="342" r:id="rId22"/>
    <p:sldId id="296" r:id="rId23"/>
    <p:sldId id="297" r:id="rId24"/>
    <p:sldId id="298" r:id="rId25"/>
    <p:sldId id="299" r:id="rId26"/>
    <p:sldId id="300" r:id="rId27"/>
    <p:sldId id="301" r:id="rId28"/>
    <p:sldId id="303" r:id="rId29"/>
    <p:sldId id="304" r:id="rId30"/>
    <p:sldId id="305" r:id="rId31"/>
    <p:sldId id="306" r:id="rId32"/>
    <p:sldId id="302" r:id="rId33"/>
    <p:sldId id="319" r:id="rId34"/>
    <p:sldId id="372" r:id="rId35"/>
    <p:sldId id="370" r:id="rId36"/>
    <p:sldId id="371" r:id="rId37"/>
    <p:sldId id="373" r:id="rId38"/>
    <p:sldId id="374" r:id="rId39"/>
    <p:sldId id="341"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ry Grand" initials="CG"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940"/>
    <a:srgbClr val="FFFFC7"/>
    <a:srgbClr val="C3C3C3"/>
    <a:srgbClr val="E4E4E4"/>
    <a:srgbClr val="47A040"/>
    <a:srgbClr val="138C40"/>
    <a:srgbClr val="13A04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27" autoAdjust="0"/>
    <p:restoredTop sz="97179" autoAdjust="0"/>
  </p:normalViewPr>
  <p:slideViewPr>
    <p:cSldViewPr snapToGrid="0" snapToObjects="1">
      <p:cViewPr varScale="1">
        <p:scale>
          <a:sx n="91" d="100"/>
          <a:sy n="91" d="100"/>
        </p:scale>
        <p:origin x="1552" y="17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5584"/>
    </p:cViewPr>
  </p:sorterViewPr>
  <p:notesViewPr>
    <p:cSldViewPr snapToGrid="0" snapToObjects="1">
      <p:cViewPr varScale="1">
        <p:scale>
          <a:sx n="127" d="100"/>
          <a:sy n="127" d="100"/>
        </p:scale>
        <p:origin x="-1504"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commentAuthors" Target="commentAuthors.xml"/><Relationship Id="rId44" Type="http://schemas.openxmlformats.org/officeDocument/2006/relationships/presProps" Target="presProps.xml"/><Relationship Id="rId4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Ohrn:Box%20Sync:Tolero%20Science:Alvocidib%20Ad%20Board:KM.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Ohrn:Box%20Sync:Tolero%20Science:Alvocidib%20Ad%20Board:KM.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Brian\Downloads\NOXA%2040%20cutpoint%20survival%20Curve.xlsx"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1100" b="0">
                <a:solidFill>
                  <a:srgbClr val="136940"/>
                </a:solidFill>
                <a:latin typeface="Avenir Next Medium"/>
                <a:cs typeface="Avenir Next Medium"/>
              </a:defRPr>
            </a:pPr>
            <a:r>
              <a:rPr lang="en-US" sz="1100" b="0" baseline="0" dirty="0">
                <a:solidFill>
                  <a:srgbClr val="136940"/>
                </a:solidFill>
                <a:latin typeface="Avenir Next Medium"/>
                <a:cs typeface="Avenir Next Medium"/>
              </a:rPr>
              <a:t>CR Rate: ACM vs. 7+3</a:t>
            </a:r>
            <a:endParaRPr lang="en-US" sz="1100" b="0" dirty="0">
              <a:solidFill>
                <a:srgbClr val="136940"/>
              </a:solidFill>
              <a:latin typeface="Avenir Next Medium"/>
              <a:cs typeface="Avenir Next Medium"/>
            </a:endParaRPr>
          </a:p>
        </c:rich>
      </c:tx>
      <c:layout>
        <c:manualLayout>
          <c:xMode val="edge"/>
          <c:yMode val="edge"/>
          <c:x val="0.351952999528317"/>
          <c:y val="0.0724373270300575"/>
        </c:manualLayout>
      </c:layout>
      <c:overlay val="0"/>
    </c:title>
    <c:autoTitleDeleted val="0"/>
    <c:plotArea>
      <c:layout/>
      <c:barChart>
        <c:barDir val="bar"/>
        <c:grouping val="clustered"/>
        <c:varyColors val="0"/>
        <c:ser>
          <c:idx val="0"/>
          <c:order val="0"/>
          <c:tx>
            <c:strRef>
              <c:f>Sheet1!$E$10</c:f>
              <c:strCache>
                <c:ptCount val="1"/>
                <c:pt idx="0">
                  <c:v>Rate of CR</c:v>
                </c:pt>
              </c:strCache>
            </c:strRef>
          </c:tx>
          <c:invertIfNegative val="0"/>
          <c:dPt>
            <c:idx val="0"/>
            <c:invertIfNegative val="0"/>
            <c:bubble3D val="0"/>
            <c:spPr>
              <a:solidFill>
                <a:schemeClr val="bg1">
                  <a:lumMod val="75000"/>
                </a:schemeClr>
              </a:solidFill>
            </c:spPr>
            <c:extLst xmlns:c16r2="http://schemas.microsoft.com/office/drawing/2015/06/chart">
              <c:ext xmlns:c16="http://schemas.microsoft.com/office/drawing/2014/chart" uri="{C3380CC4-5D6E-409C-BE32-E72D297353CC}">
                <c16:uniqueId val="{00000001-0182-4966-B0CB-DC37E481A91A}"/>
              </c:ext>
            </c:extLst>
          </c:dPt>
          <c:dPt>
            <c:idx val="1"/>
            <c:invertIfNegative val="0"/>
            <c:bubble3D val="0"/>
            <c:spPr>
              <a:solidFill>
                <a:schemeClr val="tx2"/>
              </a:solidFill>
            </c:spPr>
            <c:extLst xmlns:c16r2="http://schemas.microsoft.com/office/drawing/2015/06/chart">
              <c:ext xmlns:c16="http://schemas.microsoft.com/office/drawing/2014/chart" uri="{C3380CC4-5D6E-409C-BE32-E72D297353CC}">
                <c16:uniqueId val="{00000003-0182-4966-B0CB-DC37E481A91A}"/>
              </c:ext>
            </c:extLst>
          </c:dPt>
          <c:dLbls>
            <c:dLbl>
              <c:idx val="0"/>
              <c:spPr>
                <a:noFill/>
                <a:ln>
                  <a:noFill/>
                </a:ln>
                <a:effectLst/>
              </c:spPr>
              <c:txPr>
                <a:bodyPr/>
                <a:lstStyle/>
                <a:p>
                  <a:pPr>
                    <a:defRPr sz="1400" b="1">
                      <a:solidFill>
                        <a:schemeClr val="tx1">
                          <a:lumMod val="50000"/>
                          <a:lumOff val="50000"/>
                        </a:schemeClr>
                      </a:solidFill>
                    </a:defRPr>
                  </a:pPr>
                  <a:endParaRPr lang="en-US"/>
                </a:p>
              </c:txPr>
              <c:showLegendKey val="0"/>
              <c:showVal val="1"/>
              <c:showCatName val="0"/>
              <c:showSerName val="0"/>
              <c:showPercent val="0"/>
              <c:showBubbleSize val="0"/>
            </c:dLbl>
            <c:spPr>
              <a:noFill/>
              <a:ln>
                <a:noFill/>
              </a:ln>
              <a:effectLst/>
            </c:spPr>
            <c:txPr>
              <a:bodyPr/>
              <a:lstStyle/>
              <a:p>
                <a:pPr>
                  <a:defRPr sz="1400" b="1">
                    <a:solidFill>
                      <a:srgbClr val="136940"/>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Sheet1!$D$12:$D$13</c:f>
              <c:strCache>
                <c:ptCount val="2"/>
                <c:pt idx="0">
                  <c:v>7+3 (n=56)</c:v>
                </c:pt>
                <c:pt idx="1">
                  <c:v>ACM (n=109)</c:v>
                </c:pt>
              </c:strCache>
            </c:strRef>
          </c:cat>
          <c:val>
            <c:numRef>
              <c:f>Sheet1!$E$12:$E$13</c:f>
              <c:numCache>
                <c:formatCode>0%</c:formatCode>
                <c:ptCount val="2"/>
                <c:pt idx="0">
                  <c:v>0.46</c:v>
                </c:pt>
                <c:pt idx="1">
                  <c:v>0.7</c:v>
                </c:pt>
              </c:numCache>
            </c:numRef>
          </c:val>
          <c:extLst xmlns:c16r2="http://schemas.microsoft.com/office/drawing/2015/06/chart">
            <c:ext xmlns:c16="http://schemas.microsoft.com/office/drawing/2014/chart" uri="{C3380CC4-5D6E-409C-BE32-E72D297353CC}">
              <c16:uniqueId val="{00000004-0182-4966-B0CB-DC37E481A91A}"/>
            </c:ext>
          </c:extLst>
        </c:ser>
        <c:dLbls>
          <c:showLegendKey val="0"/>
          <c:showVal val="0"/>
          <c:showCatName val="0"/>
          <c:showSerName val="0"/>
          <c:showPercent val="0"/>
          <c:showBubbleSize val="0"/>
        </c:dLbls>
        <c:gapWidth val="150"/>
        <c:axId val="-371820848"/>
        <c:axId val="-371819072"/>
      </c:barChart>
      <c:catAx>
        <c:axId val="-371820848"/>
        <c:scaling>
          <c:orientation val="minMax"/>
        </c:scaling>
        <c:delete val="0"/>
        <c:axPos val="l"/>
        <c:numFmt formatCode="General" sourceLinked="0"/>
        <c:majorTickMark val="out"/>
        <c:minorTickMark val="none"/>
        <c:tickLblPos val="nextTo"/>
        <c:spPr>
          <a:ln w="15875">
            <a:solidFill>
              <a:schemeClr val="tx1"/>
            </a:solidFill>
          </a:ln>
        </c:spPr>
        <c:txPr>
          <a:bodyPr/>
          <a:lstStyle/>
          <a:p>
            <a:pPr>
              <a:defRPr sz="1400" b="1">
                <a:solidFill>
                  <a:schemeClr val="tx2">
                    <a:lumMod val="75000"/>
                  </a:schemeClr>
                </a:solidFill>
              </a:defRPr>
            </a:pPr>
            <a:endParaRPr lang="en-US"/>
          </a:p>
        </c:txPr>
        <c:crossAx val="-371819072"/>
        <c:crosses val="autoZero"/>
        <c:auto val="1"/>
        <c:lblAlgn val="ctr"/>
        <c:lblOffset val="100"/>
        <c:noMultiLvlLbl val="0"/>
      </c:catAx>
      <c:valAx>
        <c:axId val="-371819072"/>
        <c:scaling>
          <c:orientation val="minMax"/>
        </c:scaling>
        <c:delete val="0"/>
        <c:axPos val="b"/>
        <c:numFmt formatCode="0%" sourceLinked="1"/>
        <c:majorTickMark val="out"/>
        <c:minorTickMark val="none"/>
        <c:tickLblPos val="nextTo"/>
        <c:spPr>
          <a:ln w="15875">
            <a:solidFill>
              <a:schemeClr val="tx1"/>
            </a:solidFill>
          </a:ln>
        </c:spPr>
        <c:txPr>
          <a:bodyPr/>
          <a:lstStyle/>
          <a:p>
            <a:pPr>
              <a:defRPr sz="1200" b="1">
                <a:solidFill>
                  <a:srgbClr val="7F7F7F"/>
                </a:solidFill>
              </a:defRPr>
            </a:pPr>
            <a:endParaRPr lang="en-US"/>
          </a:p>
        </c:txPr>
        <c:crossAx val="-371820848"/>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592543177233498"/>
          <c:y val="0.0420357220050793"/>
          <c:w val="0.926799329539253"/>
          <c:h val="0.877094185342217"/>
        </c:manualLayout>
      </c:layout>
      <c:scatterChart>
        <c:scatterStyle val="lineMarker"/>
        <c:varyColors val="0"/>
        <c:ser>
          <c:idx val="0"/>
          <c:order val="0"/>
          <c:tx>
            <c:v>KM</c:v>
          </c:tx>
          <c:spPr>
            <a:ln w="19050" cap="rnd">
              <a:solidFill>
                <a:schemeClr val="accent1"/>
              </a:solidFill>
              <a:round/>
            </a:ln>
            <a:effectLst/>
          </c:spPr>
          <c:marker>
            <c:symbol val="none"/>
          </c:marker>
          <c:xVal>
            <c:numRef>
              <c:f>'Data 3'!$J$2:$J$160</c:f>
              <c:numCache>
                <c:formatCode>General</c:formatCode>
                <c:ptCount val="159"/>
                <c:pt idx="0">
                  <c:v>0.0</c:v>
                </c:pt>
                <c:pt idx="1">
                  <c:v>1.413698630136984</c:v>
                </c:pt>
                <c:pt idx="2">
                  <c:v>1.413698630136984</c:v>
                </c:pt>
                <c:pt idx="3">
                  <c:v>1.446575342465753</c:v>
                </c:pt>
                <c:pt idx="4">
                  <c:v>1.446575342465753</c:v>
                </c:pt>
                <c:pt idx="5">
                  <c:v>1.512328767123288</c:v>
                </c:pt>
                <c:pt idx="6">
                  <c:v>1.512328767123288</c:v>
                </c:pt>
                <c:pt idx="7">
                  <c:v>1.841095890410959</c:v>
                </c:pt>
                <c:pt idx="8">
                  <c:v>1.841095890410959</c:v>
                </c:pt>
                <c:pt idx="9">
                  <c:v>1.972602739726028</c:v>
                </c:pt>
                <c:pt idx="10">
                  <c:v>1.972602739726028</c:v>
                </c:pt>
                <c:pt idx="11">
                  <c:v>2.005479452054795</c:v>
                </c:pt>
                <c:pt idx="12">
                  <c:v>2.005479452054795</c:v>
                </c:pt>
                <c:pt idx="13">
                  <c:v>2.136986301369863</c:v>
                </c:pt>
                <c:pt idx="14">
                  <c:v>2.136986301369863</c:v>
                </c:pt>
                <c:pt idx="15">
                  <c:v>2.432876712328762</c:v>
                </c:pt>
                <c:pt idx="16">
                  <c:v>2.432876712328762</c:v>
                </c:pt>
                <c:pt idx="17">
                  <c:v>2.432876712328762</c:v>
                </c:pt>
                <c:pt idx="18">
                  <c:v>2.432876712328762</c:v>
                </c:pt>
                <c:pt idx="19">
                  <c:v>2.465753424657534</c:v>
                </c:pt>
                <c:pt idx="20">
                  <c:v>2.465753424657534</c:v>
                </c:pt>
                <c:pt idx="21">
                  <c:v>2.597260273972603</c:v>
                </c:pt>
                <c:pt idx="22">
                  <c:v>2.597260273972603</c:v>
                </c:pt>
                <c:pt idx="23">
                  <c:v>2.958904109589039</c:v>
                </c:pt>
                <c:pt idx="24">
                  <c:v>2.958904109589039</c:v>
                </c:pt>
                <c:pt idx="25">
                  <c:v>3.024657534246575</c:v>
                </c:pt>
                <c:pt idx="26">
                  <c:v>3.024657534246575</c:v>
                </c:pt>
                <c:pt idx="27">
                  <c:v>3.123287671232877</c:v>
                </c:pt>
                <c:pt idx="28">
                  <c:v>3.123287671232877</c:v>
                </c:pt>
                <c:pt idx="29">
                  <c:v>3.123287671232877</c:v>
                </c:pt>
                <c:pt idx="30">
                  <c:v>3.123287671232877</c:v>
                </c:pt>
                <c:pt idx="31">
                  <c:v>3.189041095890411</c:v>
                </c:pt>
                <c:pt idx="32">
                  <c:v>3.189041095890411</c:v>
                </c:pt>
                <c:pt idx="33">
                  <c:v>3.484931506849315</c:v>
                </c:pt>
                <c:pt idx="34">
                  <c:v>3.484931506849315</c:v>
                </c:pt>
                <c:pt idx="35">
                  <c:v>3.682191780821921</c:v>
                </c:pt>
                <c:pt idx="36">
                  <c:v>3.682191780821921</c:v>
                </c:pt>
                <c:pt idx="37">
                  <c:v>3.945205479452054</c:v>
                </c:pt>
                <c:pt idx="38">
                  <c:v>3.945205479452054</c:v>
                </c:pt>
                <c:pt idx="39">
                  <c:v>3.978082191780818</c:v>
                </c:pt>
                <c:pt idx="40">
                  <c:v>3.978082191780818</c:v>
                </c:pt>
                <c:pt idx="41">
                  <c:v>4.405479452054796</c:v>
                </c:pt>
                <c:pt idx="42">
                  <c:v>4.405479452054796</c:v>
                </c:pt>
                <c:pt idx="43">
                  <c:v>4.471232876712331</c:v>
                </c:pt>
                <c:pt idx="44">
                  <c:v>4.471232876712331</c:v>
                </c:pt>
                <c:pt idx="45">
                  <c:v>4.504109589041096</c:v>
                </c:pt>
                <c:pt idx="46">
                  <c:v>4.504109589041096</c:v>
                </c:pt>
                <c:pt idx="47">
                  <c:v>5.227397260273968</c:v>
                </c:pt>
                <c:pt idx="48">
                  <c:v>5.227397260273968</c:v>
                </c:pt>
                <c:pt idx="49">
                  <c:v>5.457534246575092</c:v>
                </c:pt>
                <c:pt idx="50">
                  <c:v>5.457534246575092</c:v>
                </c:pt>
                <c:pt idx="51">
                  <c:v>5.556164383561648</c:v>
                </c:pt>
                <c:pt idx="52">
                  <c:v>5.556164383561648</c:v>
                </c:pt>
                <c:pt idx="53">
                  <c:v>5.720547945205475</c:v>
                </c:pt>
                <c:pt idx="54">
                  <c:v>5.720547945205475</c:v>
                </c:pt>
                <c:pt idx="55">
                  <c:v>5.950684931506847</c:v>
                </c:pt>
                <c:pt idx="56">
                  <c:v>5.950684931506847</c:v>
                </c:pt>
                <c:pt idx="57">
                  <c:v>5.950684931506847</c:v>
                </c:pt>
                <c:pt idx="58">
                  <c:v>5.950684931506847</c:v>
                </c:pt>
                <c:pt idx="59">
                  <c:v>6.016438356164381</c:v>
                </c:pt>
                <c:pt idx="60">
                  <c:v>6.016438356164381</c:v>
                </c:pt>
                <c:pt idx="61">
                  <c:v>6.312328767123287</c:v>
                </c:pt>
                <c:pt idx="62">
                  <c:v>6.312328767123287</c:v>
                </c:pt>
                <c:pt idx="63">
                  <c:v>6.443835616438355</c:v>
                </c:pt>
                <c:pt idx="64">
                  <c:v>6.443835616438355</c:v>
                </c:pt>
                <c:pt idx="65">
                  <c:v>6.673972602739726</c:v>
                </c:pt>
                <c:pt idx="66">
                  <c:v>6.673972602739726</c:v>
                </c:pt>
                <c:pt idx="67">
                  <c:v>6.936986301369863</c:v>
                </c:pt>
                <c:pt idx="68">
                  <c:v>6.936986301369863</c:v>
                </c:pt>
                <c:pt idx="69">
                  <c:v>6.96986301369864</c:v>
                </c:pt>
                <c:pt idx="70">
                  <c:v>6.96986301369864</c:v>
                </c:pt>
                <c:pt idx="71">
                  <c:v>7.397260273972603</c:v>
                </c:pt>
                <c:pt idx="72">
                  <c:v>7.397260273972603</c:v>
                </c:pt>
                <c:pt idx="73">
                  <c:v>7.43013698630137</c:v>
                </c:pt>
                <c:pt idx="74">
                  <c:v>7.43013698630137</c:v>
                </c:pt>
                <c:pt idx="75">
                  <c:v>8.08767123287671</c:v>
                </c:pt>
                <c:pt idx="76">
                  <c:v>8.08767123287671</c:v>
                </c:pt>
                <c:pt idx="77">
                  <c:v>8.41643835616439</c:v>
                </c:pt>
                <c:pt idx="78">
                  <c:v>8.41643835616439</c:v>
                </c:pt>
                <c:pt idx="79">
                  <c:v>9.205479452054792</c:v>
                </c:pt>
                <c:pt idx="80">
                  <c:v>9.205479452054792</c:v>
                </c:pt>
                <c:pt idx="81">
                  <c:v>9.928767123287668</c:v>
                </c:pt>
                <c:pt idx="82">
                  <c:v>9.928767123287668</c:v>
                </c:pt>
                <c:pt idx="83">
                  <c:v>10.02739726027397</c:v>
                </c:pt>
                <c:pt idx="84">
                  <c:v>10.02739726027397</c:v>
                </c:pt>
                <c:pt idx="85">
                  <c:v>10.58630136986301</c:v>
                </c:pt>
                <c:pt idx="86">
                  <c:v>10.58630136986301</c:v>
                </c:pt>
                <c:pt idx="87">
                  <c:v>10.75068493150685</c:v>
                </c:pt>
                <c:pt idx="88">
                  <c:v>10.75068493150685</c:v>
                </c:pt>
                <c:pt idx="89">
                  <c:v>11.6054794520548</c:v>
                </c:pt>
                <c:pt idx="90">
                  <c:v>11.6054794520548</c:v>
                </c:pt>
                <c:pt idx="91">
                  <c:v>12.13150684931507</c:v>
                </c:pt>
                <c:pt idx="92">
                  <c:v>12.13150684931507</c:v>
                </c:pt>
                <c:pt idx="93">
                  <c:v>12.65753424657535</c:v>
                </c:pt>
                <c:pt idx="94">
                  <c:v>12.65753424657535</c:v>
                </c:pt>
                <c:pt idx="95">
                  <c:v>13.01917808219177</c:v>
                </c:pt>
                <c:pt idx="96">
                  <c:v>13.01917808219177</c:v>
                </c:pt>
                <c:pt idx="97">
                  <c:v>13.15068493150685</c:v>
                </c:pt>
                <c:pt idx="98">
                  <c:v>13.15068493150685</c:v>
                </c:pt>
                <c:pt idx="99">
                  <c:v>13.31506849315068</c:v>
                </c:pt>
                <c:pt idx="100">
                  <c:v>13.31506849315068</c:v>
                </c:pt>
                <c:pt idx="101">
                  <c:v>13.34794520547945</c:v>
                </c:pt>
                <c:pt idx="102">
                  <c:v>13.34794520547945</c:v>
                </c:pt>
                <c:pt idx="103">
                  <c:v>14.66301369863014</c:v>
                </c:pt>
                <c:pt idx="104">
                  <c:v>14.66301369863014</c:v>
                </c:pt>
                <c:pt idx="105">
                  <c:v>15.02465753424658</c:v>
                </c:pt>
                <c:pt idx="106">
                  <c:v>15.02465753424658</c:v>
                </c:pt>
                <c:pt idx="107">
                  <c:v>15.48493150684932</c:v>
                </c:pt>
                <c:pt idx="108">
                  <c:v>15.48493150684932</c:v>
                </c:pt>
                <c:pt idx="109">
                  <c:v>16.07671232876708</c:v>
                </c:pt>
                <c:pt idx="110">
                  <c:v>16.07671232876708</c:v>
                </c:pt>
                <c:pt idx="111">
                  <c:v>16.8</c:v>
                </c:pt>
                <c:pt idx="112">
                  <c:v>16.8</c:v>
                </c:pt>
                <c:pt idx="113">
                  <c:v>17.9178082191781</c:v>
                </c:pt>
                <c:pt idx="114">
                  <c:v>17.9178082191781</c:v>
                </c:pt>
                <c:pt idx="115">
                  <c:v>18.67397260273973</c:v>
                </c:pt>
                <c:pt idx="116">
                  <c:v>18.67397260273973</c:v>
                </c:pt>
                <c:pt idx="117">
                  <c:v>18.8054794520548</c:v>
                </c:pt>
                <c:pt idx="118">
                  <c:v>18.8054794520548</c:v>
                </c:pt>
                <c:pt idx="119">
                  <c:v>21.89589041095892</c:v>
                </c:pt>
                <c:pt idx="120">
                  <c:v>21.89589041095892</c:v>
                </c:pt>
                <c:pt idx="121">
                  <c:v>28.76712328767112</c:v>
                </c:pt>
                <c:pt idx="122">
                  <c:v>28.76712328767112</c:v>
                </c:pt>
                <c:pt idx="123">
                  <c:v>32.186301369863</c:v>
                </c:pt>
                <c:pt idx="124">
                  <c:v>32.186301369863</c:v>
                </c:pt>
                <c:pt idx="125">
                  <c:v>32.77808219178083</c:v>
                </c:pt>
                <c:pt idx="126">
                  <c:v>32.77808219178083</c:v>
                </c:pt>
                <c:pt idx="127">
                  <c:v>36.75616438356165</c:v>
                </c:pt>
                <c:pt idx="128">
                  <c:v>36.75616438356165</c:v>
                </c:pt>
                <c:pt idx="129">
                  <c:v>38.10410958904102</c:v>
                </c:pt>
                <c:pt idx="130">
                  <c:v>38.10410958904102</c:v>
                </c:pt>
                <c:pt idx="131">
                  <c:v>39.38630136986274</c:v>
                </c:pt>
                <c:pt idx="132">
                  <c:v>39.38630136986274</c:v>
                </c:pt>
                <c:pt idx="133">
                  <c:v>50.69589041095891</c:v>
                </c:pt>
                <c:pt idx="134">
                  <c:v>50.69589041095891</c:v>
                </c:pt>
                <c:pt idx="135">
                  <c:v>63.97808219178082</c:v>
                </c:pt>
                <c:pt idx="136">
                  <c:v>63.97808219178082</c:v>
                </c:pt>
                <c:pt idx="137">
                  <c:v>64.40547945205284</c:v>
                </c:pt>
                <c:pt idx="138">
                  <c:v>64.40547945205284</c:v>
                </c:pt>
                <c:pt idx="139">
                  <c:v>64.86575342465754</c:v>
                </c:pt>
                <c:pt idx="140">
                  <c:v>64.86575342465754</c:v>
                </c:pt>
                <c:pt idx="141">
                  <c:v>67.3315068493152</c:v>
                </c:pt>
                <c:pt idx="142">
                  <c:v>67.3315068493152</c:v>
                </c:pt>
                <c:pt idx="143">
                  <c:v>67.85753424657534</c:v>
                </c:pt>
                <c:pt idx="144">
                  <c:v>67.85753424657534</c:v>
                </c:pt>
                <c:pt idx="145">
                  <c:v>68.9753424657525</c:v>
                </c:pt>
                <c:pt idx="146">
                  <c:v>68.9753424657525</c:v>
                </c:pt>
                <c:pt idx="147">
                  <c:v>75.25479452054794</c:v>
                </c:pt>
                <c:pt idx="148">
                  <c:v>75.25479452054794</c:v>
                </c:pt>
                <c:pt idx="149">
                  <c:v>78.18082191780775</c:v>
                </c:pt>
                <c:pt idx="150">
                  <c:v>78.18082191780775</c:v>
                </c:pt>
                <c:pt idx="151">
                  <c:v>78.70684931506848</c:v>
                </c:pt>
                <c:pt idx="152">
                  <c:v>78.70684931506848</c:v>
                </c:pt>
                <c:pt idx="153">
                  <c:v>81.17260273972286</c:v>
                </c:pt>
                <c:pt idx="154">
                  <c:v>81.17260273972286</c:v>
                </c:pt>
                <c:pt idx="155">
                  <c:v>85.51232876712328</c:v>
                </c:pt>
                <c:pt idx="156">
                  <c:v>85.51232876712328</c:v>
                </c:pt>
                <c:pt idx="157">
                  <c:v>114.9041095890412</c:v>
                </c:pt>
                <c:pt idx="158">
                  <c:v>114.9041095890412</c:v>
                </c:pt>
              </c:numCache>
            </c:numRef>
          </c:xVal>
          <c:yVal>
            <c:numRef>
              <c:f>'Data 3'!$K$2:$K$160</c:f>
              <c:numCache>
                <c:formatCode>General</c:formatCode>
                <c:ptCount val="159"/>
                <c:pt idx="0">
                  <c:v>1.0</c:v>
                </c:pt>
                <c:pt idx="1">
                  <c:v>1.0</c:v>
                </c:pt>
                <c:pt idx="2">
                  <c:v>0.9873</c:v>
                </c:pt>
                <c:pt idx="3">
                  <c:v>0.9873</c:v>
                </c:pt>
                <c:pt idx="4">
                  <c:v>0.9747</c:v>
                </c:pt>
                <c:pt idx="5">
                  <c:v>0.9747</c:v>
                </c:pt>
                <c:pt idx="6">
                  <c:v>0.962</c:v>
                </c:pt>
                <c:pt idx="7">
                  <c:v>0.962</c:v>
                </c:pt>
                <c:pt idx="8">
                  <c:v>0.9494</c:v>
                </c:pt>
                <c:pt idx="9">
                  <c:v>0.9494</c:v>
                </c:pt>
                <c:pt idx="10">
                  <c:v>0.9367</c:v>
                </c:pt>
                <c:pt idx="11">
                  <c:v>0.9367</c:v>
                </c:pt>
                <c:pt idx="12">
                  <c:v>0.9241</c:v>
                </c:pt>
                <c:pt idx="13">
                  <c:v>0.9241</c:v>
                </c:pt>
                <c:pt idx="14">
                  <c:v>0.9114</c:v>
                </c:pt>
                <c:pt idx="15">
                  <c:v>0.9114</c:v>
                </c:pt>
                <c:pt idx="16">
                  <c:v>0.9114</c:v>
                </c:pt>
                <c:pt idx="17">
                  <c:v>0.9114</c:v>
                </c:pt>
                <c:pt idx="18">
                  <c:v>0.8861</c:v>
                </c:pt>
                <c:pt idx="19">
                  <c:v>0.8861</c:v>
                </c:pt>
                <c:pt idx="20">
                  <c:v>0.8734</c:v>
                </c:pt>
                <c:pt idx="21">
                  <c:v>0.8734</c:v>
                </c:pt>
                <c:pt idx="22">
                  <c:v>0.8608</c:v>
                </c:pt>
                <c:pt idx="23">
                  <c:v>0.8608</c:v>
                </c:pt>
                <c:pt idx="24">
                  <c:v>0.8608</c:v>
                </c:pt>
                <c:pt idx="25">
                  <c:v>0.8608</c:v>
                </c:pt>
                <c:pt idx="26">
                  <c:v>0.8479</c:v>
                </c:pt>
                <c:pt idx="27">
                  <c:v>0.8479</c:v>
                </c:pt>
                <c:pt idx="28">
                  <c:v>0.8479</c:v>
                </c:pt>
                <c:pt idx="29">
                  <c:v>0.8479</c:v>
                </c:pt>
                <c:pt idx="30">
                  <c:v>0.8479</c:v>
                </c:pt>
                <c:pt idx="31">
                  <c:v>0.8479</c:v>
                </c:pt>
                <c:pt idx="32">
                  <c:v>0.8479</c:v>
                </c:pt>
                <c:pt idx="33">
                  <c:v>0.8479</c:v>
                </c:pt>
                <c:pt idx="34">
                  <c:v>0.8345</c:v>
                </c:pt>
                <c:pt idx="35">
                  <c:v>0.8345</c:v>
                </c:pt>
                <c:pt idx="36">
                  <c:v>0.821</c:v>
                </c:pt>
                <c:pt idx="37">
                  <c:v>0.821</c:v>
                </c:pt>
                <c:pt idx="38">
                  <c:v>0.8075</c:v>
                </c:pt>
                <c:pt idx="39">
                  <c:v>0.8075</c:v>
                </c:pt>
                <c:pt idx="40">
                  <c:v>0.7941</c:v>
                </c:pt>
                <c:pt idx="41">
                  <c:v>0.7941</c:v>
                </c:pt>
                <c:pt idx="42">
                  <c:v>0.7806</c:v>
                </c:pt>
                <c:pt idx="43">
                  <c:v>0.7806</c:v>
                </c:pt>
                <c:pt idx="44">
                  <c:v>0.7672</c:v>
                </c:pt>
                <c:pt idx="45">
                  <c:v>0.7672</c:v>
                </c:pt>
                <c:pt idx="46">
                  <c:v>0.7537</c:v>
                </c:pt>
                <c:pt idx="47">
                  <c:v>0.7537</c:v>
                </c:pt>
                <c:pt idx="48">
                  <c:v>0.7537</c:v>
                </c:pt>
                <c:pt idx="49">
                  <c:v>0.7537</c:v>
                </c:pt>
                <c:pt idx="50">
                  <c:v>0.74</c:v>
                </c:pt>
                <c:pt idx="51">
                  <c:v>0.74</c:v>
                </c:pt>
                <c:pt idx="52">
                  <c:v>0.7263</c:v>
                </c:pt>
                <c:pt idx="53">
                  <c:v>0.7263</c:v>
                </c:pt>
                <c:pt idx="54">
                  <c:v>0.7126</c:v>
                </c:pt>
                <c:pt idx="55">
                  <c:v>0.7126</c:v>
                </c:pt>
                <c:pt idx="56">
                  <c:v>0.6989</c:v>
                </c:pt>
                <c:pt idx="57">
                  <c:v>0.6989</c:v>
                </c:pt>
                <c:pt idx="58">
                  <c:v>0.6989</c:v>
                </c:pt>
                <c:pt idx="59">
                  <c:v>0.6989</c:v>
                </c:pt>
                <c:pt idx="60">
                  <c:v>0.6849</c:v>
                </c:pt>
                <c:pt idx="61">
                  <c:v>0.6849</c:v>
                </c:pt>
                <c:pt idx="62">
                  <c:v>0.6709</c:v>
                </c:pt>
                <c:pt idx="63">
                  <c:v>0.6709</c:v>
                </c:pt>
                <c:pt idx="64">
                  <c:v>0.657</c:v>
                </c:pt>
                <c:pt idx="65">
                  <c:v>0.657</c:v>
                </c:pt>
                <c:pt idx="66">
                  <c:v>0.657</c:v>
                </c:pt>
                <c:pt idx="67">
                  <c:v>0.657</c:v>
                </c:pt>
                <c:pt idx="68">
                  <c:v>0.6427</c:v>
                </c:pt>
                <c:pt idx="69">
                  <c:v>0.6427</c:v>
                </c:pt>
                <c:pt idx="70">
                  <c:v>0.6284</c:v>
                </c:pt>
                <c:pt idx="71">
                  <c:v>0.6284</c:v>
                </c:pt>
                <c:pt idx="72">
                  <c:v>0.6141</c:v>
                </c:pt>
                <c:pt idx="73">
                  <c:v>0.6141</c:v>
                </c:pt>
                <c:pt idx="74">
                  <c:v>0.5998</c:v>
                </c:pt>
                <c:pt idx="75">
                  <c:v>0.5998</c:v>
                </c:pt>
                <c:pt idx="76">
                  <c:v>0.5855</c:v>
                </c:pt>
                <c:pt idx="77">
                  <c:v>0.5855</c:v>
                </c:pt>
                <c:pt idx="78">
                  <c:v>0.5713</c:v>
                </c:pt>
                <c:pt idx="79">
                  <c:v>0.5713</c:v>
                </c:pt>
                <c:pt idx="80">
                  <c:v>0.557</c:v>
                </c:pt>
                <c:pt idx="81">
                  <c:v>0.557</c:v>
                </c:pt>
                <c:pt idx="82">
                  <c:v>0.5427</c:v>
                </c:pt>
                <c:pt idx="83">
                  <c:v>0.5427</c:v>
                </c:pt>
                <c:pt idx="84">
                  <c:v>0.5284</c:v>
                </c:pt>
                <c:pt idx="85">
                  <c:v>0.5284</c:v>
                </c:pt>
                <c:pt idx="86">
                  <c:v>0.5141</c:v>
                </c:pt>
                <c:pt idx="87">
                  <c:v>0.5141</c:v>
                </c:pt>
                <c:pt idx="88">
                  <c:v>0.5141</c:v>
                </c:pt>
                <c:pt idx="89">
                  <c:v>0.5141</c:v>
                </c:pt>
                <c:pt idx="90">
                  <c:v>0.4994</c:v>
                </c:pt>
                <c:pt idx="91">
                  <c:v>0.4994</c:v>
                </c:pt>
                <c:pt idx="92">
                  <c:v>0.4848</c:v>
                </c:pt>
                <c:pt idx="93">
                  <c:v>0.4848</c:v>
                </c:pt>
                <c:pt idx="94">
                  <c:v>0.4701</c:v>
                </c:pt>
                <c:pt idx="95">
                  <c:v>0.4701</c:v>
                </c:pt>
                <c:pt idx="96">
                  <c:v>0.4554</c:v>
                </c:pt>
                <c:pt idx="97">
                  <c:v>0.4554</c:v>
                </c:pt>
                <c:pt idx="98">
                  <c:v>0.4554</c:v>
                </c:pt>
                <c:pt idx="99">
                  <c:v>0.4554</c:v>
                </c:pt>
                <c:pt idx="100">
                  <c:v>0.4554</c:v>
                </c:pt>
                <c:pt idx="101">
                  <c:v>0.4554</c:v>
                </c:pt>
                <c:pt idx="102">
                  <c:v>0.4397</c:v>
                </c:pt>
                <c:pt idx="103">
                  <c:v>0.4397</c:v>
                </c:pt>
                <c:pt idx="104">
                  <c:v>0.424</c:v>
                </c:pt>
                <c:pt idx="105">
                  <c:v>0.424</c:v>
                </c:pt>
                <c:pt idx="106">
                  <c:v>0.4083</c:v>
                </c:pt>
                <c:pt idx="107">
                  <c:v>0.4083</c:v>
                </c:pt>
                <c:pt idx="108">
                  <c:v>0.3926</c:v>
                </c:pt>
                <c:pt idx="109">
                  <c:v>0.3926</c:v>
                </c:pt>
                <c:pt idx="110">
                  <c:v>0.3926</c:v>
                </c:pt>
                <c:pt idx="111">
                  <c:v>0.3926</c:v>
                </c:pt>
                <c:pt idx="112">
                  <c:v>0.3762</c:v>
                </c:pt>
                <c:pt idx="113">
                  <c:v>0.3762</c:v>
                </c:pt>
                <c:pt idx="114">
                  <c:v>0.3599</c:v>
                </c:pt>
                <c:pt idx="115">
                  <c:v>0.3599</c:v>
                </c:pt>
                <c:pt idx="116">
                  <c:v>0.3435</c:v>
                </c:pt>
                <c:pt idx="117">
                  <c:v>0.3435</c:v>
                </c:pt>
                <c:pt idx="118">
                  <c:v>0.3271</c:v>
                </c:pt>
                <c:pt idx="119">
                  <c:v>0.3271</c:v>
                </c:pt>
                <c:pt idx="120">
                  <c:v>0.3108</c:v>
                </c:pt>
                <c:pt idx="121">
                  <c:v>0.3108</c:v>
                </c:pt>
                <c:pt idx="122">
                  <c:v>0.2944</c:v>
                </c:pt>
                <c:pt idx="123">
                  <c:v>0.2944</c:v>
                </c:pt>
                <c:pt idx="124">
                  <c:v>0.2781</c:v>
                </c:pt>
                <c:pt idx="125">
                  <c:v>0.2781</c:v>
                </c:pt>
                <c:pt idx="126">
                  <c:v>0.2617</c:v>
                </c:pt>
                <c:pt idx="127">
                  <c:v>0.2617</c:v>
                </c:pt>
                <c:pt idx="128">
                  <c:v>0.2454</c:v>
                </c:pt>
                <c:pt idx="129">
                  <c:v>0.2454</c:v>
                </c:pt>
                <c:pt idx="130">
                  <c:v>0.229</c:v>
                </c:pt>
                <c:pt idx="131">
                  <c:v>0.229</c:v>
                </c:pt>
                <c:pt idx="132">
                  <c:v>0.2126</c:v>
                </c:pt>
                <c:pt idx="133">
                  <c:v>0.2126</c:v>
                </c:pt>
                <c:pt idx="134">
                  <c:v>0.2126</c:v>
                </c:pt>
                <c:pt idx="135">
                  <c:v>0.2126</c:v>
                </c:pt>
                <c:pt idx="136">
                  <c:v>0.2126</c:v>
                </c:pt>
                <c:pt idx="137">
                  <c:v>0.2126</c:v>
                </c:pt>
                <c:pt idx="138">
                  <c:v>0.2126</c:v>
                </c:pt>
                <c:pt idx="139">
                  <c:v>0.2126</c:v>
                </c:pt>
                <c:pt idx="140">
                  <c:v>0.2126</c:v>
                </c:pt>
                <c:pt idx="141">
                  <c:v>0.2126</c:v>
                </c:pt>
                <c:pt idx="142">
                  <c:v>0.2126</c:v>
                </c:pt>
                <c:pt idx="143">
                  <c:v>0.2126</c:v>
                </c:pt>
                <c:pt idx="144">
                  <c:v>0.2126</c:v>
                </c:pt>
                <c:pt idx="145">
                  <c:v>0.2126</c:v>
                </c:pt>
                <c:pt idx="146">
                  <c:v>0.2126</c:v>
                </c:pt>
                <c:pt idx="147">
                  <c:v>0.2126</c:v>
                </c:pt>
                <c:pt idx="148">
                  <c:v>0.2126</c:v>
                </c:pt>
                <c:pt idx="149">
                  <c:v>0.2126</c:v>
                </c:pt>
                <c:pt idx="150">
                  <c:v>0.2126</c:v>
                </c:pt>
                <c:pt idx="151">
                  <c:v>0.2126</c:v>
                </c:pt>
                <c:pt idx="152">
                  <c:v>0.2126</c:v>
                </c:pt>
                <c:pt idx="153">
                  <c:v>0.2126</c:v>
                </c:pt>
                <c:pt idx="154">
                  <c:v>0.2126</c:v>
                </c:pt>
                <c:pt idx="155">
                  <c:v>0.2126</c:v>
                </c:pt>
                <c:pt idx="156">
                  <c:v>0.2126</c:v>
                </c:pt>
                <c:pt idx="157">
                  <c:v>0.2126</c:v>
                </c:pt>
              </c:numCache>
            </c:numRef>
          </c:yVal>
          <c:smooth val="0"/>
          <c:extLst xmlns:c16r2="http://schemas.microsoft.com/office/drawing/2015/06/chart">
            <c:ext xmlns:c16="http://schemas.microsoft.com/office/drawing/2014/chart" uri="{C3380CC4-5D6E-409C-BE32-E72D297353CC}">
              <c16:uniqueId val="{00000000-E111-4828-9550-4E2223043508}"/>
            </c:ext>
          </c:extLst>
        </c:ser>
        <c:ser>
          <c:idx val="1"/>
          <c:order val="1"/>
          <c:tx>
            <c:v>Censor</c:v>
          </c:tx>
          <c:spPr>
            <a:ln w="19050" cap="rnd">
              <a:noFill/>
              <a:round/>
            </a:ln>
            <a:effectLst/>
          </c:spPr>
          <c:marker>
            <c:symbol val="diamond"/>
            <c:size val="5"/>
            <c:spPr>
              <a:solidFill>
                <a:schemeClr val="accent1"/>
              </a:solidFill>
              <a:ln w="9525">
                <a:solidFill>
                  <a:schemeClr val="accent1"/>
                </a:solidFill>
              </a:ln>
              <a:effectLst/>
            </c:spPr>
          </c:marker>
          <c:xVal>
            <c:numRef>
              <c:f>'Data 3'!$H$2:$H$81</c:f>
              <c:numCache>
                <c:formatCode>General</c:formatCode>
                <c:ptCount val="80"/>
                <c:pt idx="0">
                  <c:v>0.0</c:v>
                </c:pt>
                <c:pt idx="1">
                  <c:v>1.413698630136984</c:v>
                </c:pt>
                <c:pt idx="2">
                  <c:v>1.446575342465753</c:v>
                </c:pt>
                <c:pt idx="3">
                  <c:v>1.512328767123288</c:v>
                </c:pt>
                <c:pt idx="4">
                  <c:v>1.841095890410959</c:v>
                </c:pt>
                <c:pt idx="5">
                  <c:v>1.972602739726028</c:v>
                </c:pt>
                <c:pt idx="6">
                  <c:v>2.005479452054795</c:v>
                </c:pt>
                <c:pt idx="7">
                  <c:v>2.136986301369863</c:v>
                </c:pt>
                <c:pt idx="8">
                  <c:v>2.432876712328762</c:v>
                </c:pt>
                <c:pt idx="9">
                  <c:v>2.432876712328762</c:v>
                </c:pt>
                <c:pt idx="10">
                  <c:v>2.465753424657534</c:v>
                </c:pt>
                <c:pt idx="11">
                  <c:v>2.597260273972603</c:v>
                </c:pt>
                <c:pt idx="12">
                  <c:v>2.958904109589039</c:v>
                </c:pt>
                <c:pt idx="13">
                  <c:v>3.024657534246575</c:v>
                </c:pt>
                <c:pt idx="14">
                  <c:v>3.123287671232877</c:v>
                </c:pt>
                <c:pt idx="15">
                  <c:v>3.123287671232877</c:v>
                </c:pt>
                <c:pt idx="16">
                  <c:v>3.189041095890411</c:v>
                </c:pt>
                <c:pt idx="17">
                  <c:v>3.484931506849315</c:v>
                </c:pt>
                <c:pt idx="18">
                  <c:v>3.682191780821921</c:v>
                </c:pt>
                <c:pt idx="19">
                  <c:v>3.945205479452054</c:v>
                </c:pt>
                <c:pt idx="20">
                  <c:v>3.978082191780818</c:v>
                </c:pt>
                <c:pt idx="21">
                  <c:v>4.405479452054796</c:v>
                </c:pt>
                <c:pt idx="22">
                  <c:v>4.471232876712331</c:v>
                </c:pt>
                <c:pt idx="23">
                  <c:v>4.504109589041096</c:v>
                </c:pt>
                <c:pt idx="24">
                  <c:v>5.227397260273968</c:v>
                </c:pt>
                <c:pt idx="25">
                  <c:v>5.457534246575092</c:v>
                </c:pt>
                <c:pt idx="26">
                  <c:v>5.556164383561648</c:v>
                </c:pt>
                <c:pt idx="27">
                  <c:v>5.720547945205475</c:v>
                </c:pt>
                <c:pt idx="28">
                  <c:v>5.950684931506847</c:v>
                </c:pt>
                <c:pt idx="29">
                  <c:v>5.950684931506847</c:v>
                </c:pt>
                <c:pt idx="30">
                  <c:v>6.016438356164381</c:v>
                </c:pt>
                <c:pt idx="31">
                  <c:v>6.312328767123287</c:v>
                </c:pt>
                <c:pt idx="32">
                  <c:v>6.443835616438355</c:v>
                </c:pt>
                <c:pt idx="33">
                  <c:v>6.673972602739726</c:v>
                </c:pt>
                <c:pt idx="34">
                  <c:v>6.936986301369863</c:v>
                </c:pt>
                <c:pt idx="35">
                  <c:v>6.96986301369864</c:v>
                </c:pt>
                <c:pt idx="36">
                  <c:v>7.397260273972603</c:v>
                </c:pt>
                <c:pt idx="37">
                  <c:v>7.43013698630137</c:v>
                </c:pt>
                <c:pt idx="38">
                  <c:v>8.08767123287671</c:v>
                </c:pt>
                <c:pt idx="39">
                  <c:v>8.41643835616439</c:v>
                </c:pt>
                <c:pt idx="40">
                  <c:v>9.205479452054792</c:v>
                </c:pt>
                <c:pt idx="41">
                  <c:v>9.928767123287668</c:v>
                </c:pt>
                <c:pt idx="42">
                  <c:v>10.02739726027397</c:v>
                </c:pt>
                <c:pt idx="43">
                  <c:v>10.58630136986301</c:v>
                </c:pt>
                <c:pt idx="44">
                  <c:v>10.75068493150685</c:v>
                </c:pt>
                <c:pt idx="45">
                  <c:v>11.6054794520548</c:v>
                </c:pt>
                <c:pt idx="46">
                  <c:v>12.13150684931507</c:v>
                </c:pt>
                <c:pt idx="47">
                  <c:v>12.65753424657535</c:v>
                </c:pt>
                <c:pt idx="48">
                  <c:v>13.01917808219177</c:v>
                </c:pt>
                <c:pt idx="49">
                  <c:v>13.15068493150685</c:v>
                </c:pt>
                <c:pt idx="50">
                  <c:v>13.31506849315068</c:v>
                </c:pt>
                <c:pt idx="51">
                  <c:v>13.34794520547945</c:v>
                </c:pt>
                <c:pt idx="52">
                  <c:v>14.66301369863014</c:v>
                </c:pt>
                <c:pt idx="53">
                  <c:v>15.02465753424658</c:v>
                </c:pt>
                <c:pt idx="54">
                  <c:v>15.48493150684932</c:v>
                </c:pt>
                <c:pt idx="55">
                  <c:v>16.07671232876708</c:v>
                </c:pt>
                <c:pt idx="56">
                  <c:v>16.8</c:v>
                </c:pt>
                <c:pt idx="57">
                  <c:v>17.9178082191781</c:v>
                </c:pt>
                <c:pt idx="58">
                  <c:v>18.67397260273973</c:v>
                </c:pt>
                <c:pt idx="59">
                  <c:v>18.8054794520548</c:v>
                </c:pt>
                <c:pt idx="60">
                  <c:v>21.89589041095892</c:v>
                </c:pt>
                <c:pt idx="61">
                  <c:v>28.76712328767112</c:v>
                </c:pt>
                <c:pt idx="62">
                  <c:v>32.186301369863</c:v>
                </c:pt>
                <c:pt idx="63">
                  <c:v>32.77808219178083</c:v>
                </c:pt>
                <c:pt idx="64">
                  <c:v>36.75616438356165</c:v>
                </c:pt>
                <c:pt idx="65">
                  <c:v>38.10410958904102</c:v>
                </c:pt>
                <c:pt idx="66">
                  <c:v>39.38630136986274</c:v>
                </c:pt>
                <c:pt idx="67">
                  <c:v>50.69589041095891</c:v>
                </c:pt>
                <c:pt idx="68">
                  <c:v>63.97808219178082</c:v>
                </c:pt>
                <c:pt idx="69">
                  <c:v>64.40547945205284</c:v>
                </c:pt>
                <c:pt idx="70">
                  <c:v>64.86575342465754</c:v>
                </c:pt>
                <c:pt idx="71">
                  <c:v>67.3315068493152</c:v>
                </c:pt>
                <c:pt idx="72">
                  <c:v>67.85753424657534</c:v>
                </c:pt>
                <c:pt idx="73">
                  <c:v>68.9753424657525</c:v>
                </c:pt>
                <c:pt idx="74">
                  <c:v>75.25479452054794</c:v>
                </c:pt>
                <c:pt idx="75">
                  <c:v>78.18082191780775</c:v>
                </c:pt>
                <c:pt idx="76">
                  <c:v>78.70684931506848</c:v>
                </c:pt>
                <c:pt idx="77">
                  <c:v>81.17260273972286</c:v>
                </c:pt>
                <c:pt idx="78">
                  <c:v>85.51232876712328</c:v>
                </c:pt>
                <c:pt idx="79">
                  <c:v>114.9041095890412</c:v>
                </c:pt>
              </c:numCache>
            </c:numRef>
          </c:xVal>
          <c:yVal>
            <c:numRef>
              <c:f>'Data 3'!$L$2:$L$81</c:f>
              <c:numCache>
                <c:formatCode>General</c:formatCode>
                <c:ptCount val="80"/>
                <c:pt idx="0">
                  <c:v>-1.0</c:v>
                </c:pt>
                <c:pt idx="1">
                  <c:v>-1.0</c:v>
                </c:pt>
                <c:pt idx="2">
                  <c:v>-1.0</c:v>
                </c:pt>
                <c:pt idx="3">
                  <c:v>-1.0</c:v>
                </c:pt>
                <c:pt idx="4">
                  <c:v>-1.0</c:v>
                </c:pt>
                <c:pt idx="5">
                  <c:v>-1.0</c:v>
                </c:pt>
                <c:pt idx="6">
                  <c:v>-1.0</c:v>
                </c:pt>
                <c:pt idx="7">
                  <c:v>-1.0</c:v>
                </c:pt>
                <c:pt idx="8">
                  <c:v>-1.0</c:v>
                </c:pt>
                <c:pt idx="9">
                  <c:v>-1.0</c:v>
                </c:pt>
                <c:pt idx="10">
                  <c:v>-1.0</c:v>
                </c:pt>
                <c:pt idx="11">
                  <c:v>-1.0</c:v>
                </c:pt>
                <c:pt idx="12">
                  <c:v>0.8608</c:v>
                </c:pt>
                <c:pt idx="13">
                  <c:v>-1.0</c:v>
                </c:pt>
                <c:pt idx="14">
                  <c:v>0.8479</c:v>
                </c:pt>
                <c:pt idx="15">
                  <c:v>0.8479</c:v>
                </c:pt>
                <c:pt idx="16">
                  <c:v>0.8479</c:v>
                </c:pt>
                <c:pt idx="17">
                  <c:v>-1.0</c:v>
                </c:pt>
                <c:pt idx="18">
                  <c:v>-1.0</c:v>
                </c:pt>
                <c:pt idx="19">
                  <c:v>-1.0</c:v>
                </c:pt>
                <c:pt idx="20">
                  <c:v>-1.0</c:v>
                </c:pt>
                <c:pt idx="21">
                  <c:v>-1.0</c:v>
                </c:pt>
                <c:pt idx="22">
                  <c:v>-1.0</c:v>
                </c:pt>
                <c:pt idx="23">
                  <c:v>-1.0</c:v>
                </c:pt>
                <c:pt idx="24">
                  <c:v>0.7537</c:v>
                </c:pt>
                <c:pt idx="25">
                  <c:v>-1.0</c:v>
                </c:pt>
                <c:pt idx="26">
                  <c:v>-1.0</c:v>
                </c:pt>
                <c:pt idx="27">
                  <c:v>-1.0</c:v>
                </c:pt>
                <c:pt idx="28">
                  <c:v>-1.0</c:v>
                </c:pt>
                <c:pt idx="29">
                  <c:v>0.6989</c:v>
                </c:pt>
                <c:pt idx="30">
                  <c:v>-1.0</c:v>
                </c:pt>
                <c:pt idx="31">
                  <c:v>-1.0</c:v>
                </c:pt>
                <c:pt idx="32">
                  <c:v>-1.0</c:v>
                </c:pt>
                <c:pt idx="33">
                  <c:v>0.657</c:v>
                </c:pt>
                <c:pt idx="34">
                  <c:v>-1.0</c:v>
                </c:pt>
                <c:pt idx="35">
                  <c:v>-1.0</c:v>
                </c:pt>
                <c:pt idx="36">
                  <c:v>-1.0</c:v>
                </c:pt>
                <c:pt idx="37">
                  <c:v>-1.0</c:v>
                </c:pt>
                <c:pt idx="38">
                  <c:v>-1.0</c:v>
                </c:pt>
                <c:pt idx="39">
                  <c:v>-1.0</c:v>
                </c:pt>
                <c:pt idx="40">
                  <c:v>-1.0</c:v>
                </c:pt>
                <c:pt idx="41">
                  <c:v>-1.0</c:v>
                </c:pt>
                <c:pt idx="42">
                  <c:v>-1.0</c:v>
                </c:pt>
                <c:pt idx="43">
                  <c:v>-1.0</c:v>
                </c:pt>
                <c:pt idx="44">
                  <c:v>0.5141</c:v>
                </c:pt>
                <c:pt idx="45">
                  <c:v>-1.0</c:v>
                </c:pt>
                <c:pt idx="46">
                  <c:v>-1.0</c:v>
                </c:pt>
                <c:pt idx="47">
                  <c:v>-1.0</c:v>
                </c:pt>
                <c:pt idx="48">
                  <c:v>-1.0</c:v>
                </c:pt>
                <c:pt idx="49">
                  <c:v>0.4554</c:v>
                </c:pt>
                <c:pt idx="50">
                  <c:v>0.4554</c:v>
                </c:pt>
                <c:pt idx="51">
                  <c:v>-1.0</c:v>
                </c:pt>
                <c:pt idx="52">
                  <c:v>-1.0</c:v>
                </c:pt>
                <c:pt idx="53">
                  <c:v>-1.0</c:v>
                </c:pt>
                <c:pt idx="54">
                  <c:v>-1.0</c:v>
                </c:pt>
                <c:pt idx="55">
                  <c:v>0.3926</c:v>
                </c:pt>
                <c:pt idx="56">
                  <c:v>-1.0</c:v>
                </c:pt>
                <c:pt idx="57">
                  <c:v>-1.0</c:v>
                </c:pt>
                <c:pt idx="58">
                  <c:v>-1.0</c:v>
                </c:pt>
                <c:pt idx="59">
                  <c:v>-1.0</c:v>
                </c:pt>
                <c:pt idx="60">
                  <c:v>-1.0</c:v>
                </c:pt>
                <c:pt idx="61">
                  <c:v>-1.0</c:v>
                </c:pt>
                <c:pt idx="62">
                  <c:v>-1.0</c:v>
                </c:pt>
                <c:pt idx="63">
                  <c:v>-1.0</c:v>
                </c:pt>
                <c:pt idx="64">
                  <c:v>-1.0</c:v>
                </c:pt>
                <c:pt idx="65">
                  <c:v>-1.0</c:v>
                </c:pt>
                <c:pt idx="66">
                  <c:v>-1.0</c:v>
                </c:pt>
                <c:pt idx="67">
                  <c:v>0.2126</c:v>
                </c:pt>
                <c:pt idx="68">
                  <c:v>0.2126</c:v>
                </c:pt>
                <c:pt idx="69">
                  <c:v>0.2126</c:v>
                </c:pt>
                <c:pt idx="70">
                  <c:v>0.2126</c:v>
                </c:pt>
                <c:pt idx="71">
                  <c:v>0.2126</c:v>
                </c:pt>
                <c:pt idx="72">
                  <c:v>0.2126</c:v>
                </c:pt>
                <c:pt idx="73">
                  <c:v>0.2126</c:v>
                </c:pt>
                <c:pt idx="74">
                  <c:v>0.2126</c:v>
                </c:pt>
                <c:pt idx="75">
                  <c:v>0.2126</c:v>
                </c:pt>
                <c:pt idx="76">
                  <c:v>0.2126</c:v>
                </c:pt>
                <c:pt idx="77">
                  <c:v>0.2126</c:v>
                </c:pt>
                <c:pt idx="78">
                  <c:v>0.2126</c:v>
                </c:pt>
                <c:pt idx="79">
                  <c:v>-1.0</c:v>
                </c:pt>
              </c:numCache>
            </c:numRef>
          </c:yVal>
          <c:smooth val="0"/>
          <c:extLst xmlns:c16r2="http://schemas.microsoft.com/office/drawing/2015/06/chart">
            <c:ext xmlns:c16="http://schemas.microsoft.com/office/drawing/2014/chart" uri="{C3380CC4-5D6E-409C-BE32-E72D297353CC}">
              <c16:uniqueId val="{00000001-E111-4828-9550-4E2223043508}"/>
            </c:ext>
          </c:extLst>
        </c:ser>
        <c:dLbls>
          <c:showLegendKey val="0"/>
          <c:showVal val="0"/>
          <c:showCatName val="0"/>
          <c:showSerName val="0"/>
          <c:showPercent val="0"/>
          <c:showBubbleSize val="0"/>
        </c:dLbls>
        <c:axId val="-370317392"/>
        <c:axId val="-370315344"/>
      </c:scatterChart>
      <c:valAx>
        <c:axId val="-370317392"/>
        <c:scaling>
          <c:orientation val="minMax"/>
          <c:max val="48.0"/>
        </c:scaling>
        <c:delete val="0"/>
        <c:axPos val="b"/>
        <c:majorGridlines>
          <c:spPr>
            <a:ln w="9525" cap="flat" cmpd="sng" algn="ctr">
              <a:noFill/>
              <a:round/>
            </a:ln>
            <a:effectLst/>
          </c:spPr>
        </c:majorGridlines>
        <c:numFmt formatCode="General" sourceLinked="1"/>
        <c:majorTickMark val="cross"/>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370315344"/>
        <c:crosses val="autoZero"/>
        <c:crossBetween val="midCat"/>
        <c:majorUnit val="6.0"/>
      </c:valAx>
      <c:valAx>
        <c:axId val="-370315344"/>
        <c:scaling>
          <c:orientation val="minMax"/>
          <c:max val="1.01"/>
          <c:min val="0.0"/>
        </c:scaling>
        <c:delete val="0"/>
        <c:axPos val="l"/>
        <c:majorGridlines>
          <c:spPr>
            <a:ln w="9525" cap="flat" cmpd="sng" algn="ctr">
              <a:noFill/>
              <a:round/>
            </a:ln>
            <a:effectLst/>
          </c:spPr>
        </c:majorGridlines>
        <c:numFmt formatCode="#,##0.00" sourceLinked="0"/>
        <c:majorTickMark val="cross"/>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370317392"/>
        <c:crosses val="autoZero"/>
        <c:crossBetween val="midCat"/>
        <c:majorUnit val="0.25"/>
        <c:minorUnit val="0.1"/>
      </c:val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4314994840102"/>
          <c:y val="0.0296563199769033"/>
          <c:w val="0.926799329539253"/>
          <c:h val="0.877094185342217"/>
        </c:manualLayout>
      </c:layout>
      <c:scatterChart>
        <c:scatterStyle val="lineMarker"/>
        <c:varyColors val="0"/>
        <c:ser>
          <c:idx val="0"/>
          <c:order val="0"/>
          <c:tx>
            <c:v>KM</c:v>
          </c:tx>
          <c:spPr>
            <a:ln w="19050" cap="rnd">
              <a:solidFill>
                <a:sysClr val="windowText" lastClr="000000"/>
              </a:solidFill>
              <a:round/>
            </a:ln>
            <a:effectLst/>
          </c:spPr>
          <c:marker>
            <c:symbol val="none"/>
          </c:marker>
          <c:xVal>
            <c:numRef>
              <c:f>'Data 3'!$J$2:$J$160</c:f>
              <c:numCache>
                <c:formatCode>General</c:formatCode>
                <c:ptCount val="159"/>
                <c:pt idx="0">
                  <c:v>0.0</c:v>
                </c:pt>
                <c:pt idx="1">
                  <c:v>1.413698630136984</c:v>
                </c:pt>
                <c:pt idx="2">
                  <c:v>1.413698630136984</c:v>
                </c:pt>
                <c:pt idx="3">
                  <c:v>1.446575342465753</c:v>
                </c:pt>
                <c:pt idx="4">
                  <c:v>1.446575342465753</c:v>
                </c:pt>
                <c:pt idx="5">
                  <c:v>1.512328767123288</c:v>
                </c:pt>
                <c:pt idx="6">
                  <c:v>1.512328767123288</c:v>
                </c:pt>
                <c:pt idx="7">
                  <c:v>1.841095890410959</c:v>
                </c:pt>
                <c:pt idx="8">
                  <c:v>1.841095890410959</c:v>
                </c:pt>
                <c:pt idx="9">
                  <c:v>1.972602739726028</c:v>
                </c:pt>
                <c:pt idx="10">
                  <c:v>1.972602739726028</c:v>
                </c:pt>
                <c:pt idx="11">
                  <c:v>2.005479452054795</c:v>
                </c:pt>
                <c:pt idx="12">
                  <c:v>2.005479452054795</c:v>
                </c:pt>
                <c:pt idx="13">
                  <c:v>2.136986301369863</c:v>
                </c:pt>
                <c:pt idx="14">
                  <c:v>2.136986301369863</c:v>
                </c:pt>
                <c:pt idx="15">
                  <c:v>2.432876712328762</c:v>
                </c:pt>
                <c:pt idx="16">
                  <c:v>2.432876712328762</c:v>
                </c:pt>
                <c:pt idx="17">
                  <c:v>2.432876712328762</c:v>
                </c:pt>
                <c:pt idx="18">
                  <c:v>2.432876712328762</c:v>
                </c:pt>
                <c:pt idx="19">
                  <c:v>2.465753424657534</c:v>
                </c:pt>
                <c:pt idx="20">
                  <c:v>2.465753424657534</c:v>
                </c:pt>
                <c:pt idx="21">
                  <c:v>2.597260273972603</c:v>
                </c:pt>
                <c:pt idx="22">
                  <c:v>2.597260273972603</c:v>
                </c:pt>
                <c:pt idx="23">
                  <c:v>2.958904109589039</c:v>
                </c:pt>
                <c:pt idx="24">
                  <c:v>2.958904109589039</c:v>
                </c:pt>
                <c:pt idx="25">
                  <c:v>3.024657534246575</c:v>
                </c:pt>
                <c:pt idx="26">
                  <c:v>3.024657534246575</c:v>
                </c:pt>
                <c:pt idx="27">
                  <c:v>3.123287671232877</c:v>
                </c:pt>
                <c:pt idx="28">
                  <c:v>3.123287671232877</c:v>
                </c:pt>
                <c:pt idx="29">
                  <c:v>3.123287671232877</c:v>
                </c:pt>
                <c:pt idx="30">
                  <c:v>3.123287671232877</c:v>
                </c:pt>
                <c:pt idx="31">
                  <c:v>3.189041095890411</c:v>
                </c:pt>
                <c:pt idx="32">
                  <c:v>3.189041095890411</c:v>
                </c:pt>
                <c:pt idx="33">
                  <c:v>3.484931506849315</c:v>
                </c:pt>
                <c:pt idx="34">
                  <c:v>3.484931506849315</c:v>
                </c:pt>
                <c:pt idx="35">
                  <c:v>3.682191780821921</c:v>
                </c:pt>
                <c:pt idx="36">
                  <c:v>3.682191780821921</c:v>
                </c:pt>
                <c:pt idx="37">
                  <c:v>3.945205479452054</c:v>
                </c:pt>
                <c:pt idx="38">
                  <c:v>3.945205479452054</c:v>
                </c:pt>
                <c:pt idx="39">
                  <c:v>3.978082191780818</c:v>
                </c:pt>
                <c:pt idx="40">
                  <c:v>3.978082191780818</c:v>
                </c:pt>
                <c:pt idx="41">
                  <c:v>4.405479452054796</c:v>
                </c:pt>
                <c:pt idx="42">
                  <c:v>4.405479452054796</c:v>
                </c:pt>
                <c:pt idx="43">
                  <c:v>4.471232876712331</c:v>
                </c:pt>
                <c:pt idx="44">
                  <c:v>4.471232876712331</c:v>
                </c:pt>
                <c:pt idx="45">
                  <c:v>4.504109589041096</c:v>
                </c:pt>
                <c:pt idx="46">
                  <c:v>4.504109589041096</c:v>
                </c:pt>
                <c:pt idx="47">
                  <c:v>5.227397260273968</c:v>
                </c:pt>
                <c:pt idx="48">
                  <c:v>5.227397260273968</c:v>
                </c:pt>
                <c:pt idx="49">
                  <c:v>5.457534246575053</c:v>
                </c:pt>
                <c:pt idx="50">
                  <c:v>5.457534246575053</c:v>
                </c:pt>
                <c:pt idx="51">
                  <c:v>5.556164383561648</c:v>
                </c:pt>
                <c:pt idx="52">
                  <c:v>5.556164383561648</c:v>
                </c:pt>
                <c:pt idx="53">
                  <c:v>5.720547945205475</c:v>
                </c:pt>
                <c:pt idx="54">
                  <c:v>5.720547945205475</c:v>
                </c:pt>
                <c:pt idx="55">
                  <c:v>5.950684931506847</c:v>
                </c:pt>
                <c:pt idx="56">
                  <c:v>5.950684931506847</c:v>
                </c:pt>
                <c:pt idx="57">
                  <c:v>5.950684931506847</c:v>
                </c:pt>
                <c:pt idx="58">
                  <c:v>5.950684931506847</c:v>
                </c:pt>
                <c:pt idx="59">
                  <c:v>6.016438356164381</c:v>
                </c:pt>
                <c:pt idx="60">
                  <c:v>6.016438356164381</c:v>
                </c:pt>
                <c:pt idx="61">
                  <c:v>6.312328767123287</c:v>
                </c:pt>
                <c:pt idx="62">
                  <c:v>6.312328767123287</c:v>
                </c:pt>
                <c:pt idx="63">
                  <c:v>6.443835616438355</c:v>
                </c:pt>
                <c:pt idx="64">
                  <c:v>6.443835616438355</c:v>
                </c:pt>
                <c:pt idx="65">
                  <c:v>6.673972602739726</c:v>
                </c:pt>
                <c:pt idx="66">
                  <c:v>6.673972602739726</c:v>
                </c:pt>
                <c:pt idx="67">
                  <c:v>6.936986301369863</c:v>
                </c:pt>
                <c:pt idx="68">
                  <c:v>6.936986301369863</c:v>
                </c:pt>
                <c:pt idx="69">
                  <c:v>6.96986301369864</c:v>
                </c:pt>
                <c:pt idx="70">
                  <c:v>6.96986301369864</c:v>
                </c:pt>
                <c:pt idx="71">
                  <c:v>7.397260273972603</c:v>
                </c:pt>
                <c:pt idx="72">
                  <c:v>7.397260273972603</c:v>
                </c:pt>
                <c:pt idx="73">
                  <c:v>7.43013698630137</c:v>
                </c:pt>
                <c:pt idx="74">
                  <c:v>7.43013698630137</c:v>
                </c:pt>
                <c:pt idx="75">
                  <c:v>8.08767123287671</c:v>
                </c:pt>
                <c:pt idx="76">
                  <c:v>8.08767123287671</c:v>
                </c:pt>
                <c:pt idx="77">
                  <c:v>8.41643835616439</c:v>
                </c:pt>
                <c:pt idx="78">
                  <c:v>8.41643835616439</c:v>
                </c:pt>
                <c:pt idx="79">
                  <c:v>9.205479452054792</c:v>
                </c:pt>
                <c:pt idx="80">
                  <c:v>9.205479452054792</c:v>
                </c:pt>
                <c:pt idx="81">
                  <c:v>9.928767123287668</c:v>
                </c:pt>
                <c:pt idx="82">
                  <c:v>9.928767123287668</c:v>
                </c:pt>
                <c:pt idx="83">
                  <c:v>10.02739726027397</c:v>
                </c:pt>
                <c:pt idx="84">
                  <c:v>10.02739726027397</c:v>
                </c:pt>
                <c:pt idx="85">
                  <c:v>10.58630136986301</c:v>
                </c:pt>
                <c:pt idx="86">
                  <c:v>10.58630136986301</c:v>
                </c:pt>
                <c:pt idx="87">
                  <c:v>10.75068493150685</c:v>
                </c:pt>
                <c:pt idx="88">
                  <c:v>10.75068493150685</c:v>
                </c:pt>
                <c:pt idx="89">
                  <c:v>11.6054794520548</c:v>
                </c:pt>
                <c:pt idx="90">
                  <c:v>11.6054794520548</c:v>
                </c:pt>
                <c:pt idx="91">
                  <c:v>12.13150684931507</c:v>
                </c:pt>
                <c:pt idx="92">
                  <c:v>12.13150684931507</c:v>
                </c:pt>
                <c:pt idx="93">
                  <c:v>12.65753424657535</c:v>
                </c:pt>
                <c:pt idx="94">
                  <c:v>12.65753424657535</c:v>
                </c:pt>
                <c:pt idx="95">
                  <c:v>13.01917808219177</c:v>
                </c:pt>
                <c:pt idx="96">
                  <c:v>13.01917808219177</c:v>
                </c:pt>
                <c:pt idx="97">
                  <c:v>13.15068493150685</c:v>
                </c:pt>
                <c:pt idx="98">
                  <c:v>13.15068493150685</c:v>
                </c:pt>
                <c:pt idx="99">
                  <c:v>13.31506849315068</c:v>
                </c:pt>
                <c:pt idx="100">
                  <c:v>13.31506849315068</c:v>
                </c:pt>
                <c:pt idx="101">
                  <c:v>13.34794520547945</c:v>
                </c:pt>
                <c:pt idx="102">
                  <c:v>13.34794520547945</c:v>
                </c:pt>
                <c:pt idx="103">
                  <c:v>14.66301369863014</c:v>
                </c:pt>
                <c:pt idx="104">
                  <c:v>14.66301369863014</c:v>
                </c:pt>
                <c:pt idx="105">
                  <c:v>15.02465753424658</c:v>
                </c:pt>
                <c:pt idx="106">
                  <c:v>15.02465753424658</c:v>
                </c:pt>
                <c:pt idx="107">
                  <c:v>15.48493150684932</c:v>
                </c:pt>
                <c:pt idx="108">
                  <c:v>15.48493150684932</c:v>
                </c:pt>
                <c:pt idx="109">
                  <c:v>16.07671232876708</c:v>
                </c:pt>
                <c:pt idx="110">
                  <c:v>16.07671232876708</c:v>
                </c:pt>
                <c:pt idx="111">
                  <c:v>16.8</c:v>
                </c:pt>
                <c:pt idx="112">
                  <c:v>16.8</c:v>
                </c:pt>
                <c:pt idx="113">
                  <c:v>17.9178082191781</c:v>
                </c:pt>
                <c:pt idx="114">
                  <c:v>17.9178082191781</c:v>
                </c:pt>
                <c:pt idx="115">
                  <c:v>18.67397260273973</c:v>
                </c:pt>
                <c:pt idx="116">
                  <c:v>18.67397260273973</c:v>
                </c:pt>
                <c:pt idx="117">
                  <c:v>18.8054794520548</c:v>
                </c:pt>
                <c:pt idx="118">
                  <c:v>18.8054794520548</c:v>
                </c:pt>
                <c:pt idx="119">
                  <c:v>21.89589041095892</c:v>
                </c:pt>
                <c:pt idx="120">
                  <c:v>21.89589041095892</c:v>
                </c:pt>
                <c:pt idx="121">
                  <c:v>28.76712328767112</c:v>
                </c:pt>
                <c:pt idx="122">
                  <c:v>28.76712328767112</c:v>
                </c:pt>
                <c:pt idx="123">
                  <c:v>32.186301369863</c:v>
                </c:pt>
                <c:pt idx="124">
                  <c:v>32.186301369863</c:v>
                </c:pt>
                <c:pt idx="125">
                  <c:v>32.77808219178083</c:v>
                </c:pt>
                <c:pt idx="126">
                  <c:v>32.77808219178083</c:v>
                </c:pt>
                <c:pt idx="127">
                  <c:v>36.75616438356165</c:v>
                </c:pt>
                <c:pt idx="128">
                  <c:v>36.75616438356165</c:v>
                </c:pt>
                <c:pt idx="129">
                  <c:v>38.10410958904102</c:v>
                </c:pt>
                <c:pt idx="130">
                  <c:v>38.10410958904102</c:v>
                </c:pt>
                <c:pt idx="131">
                  <c:v>39.38630136986274</c:v>
                </c:pt>
                <c:pt idx="132">
                  <c:v>39.38630136986274</c:v>
                </c:pt>
                <c:pt idx="133">
                  <c:v>50.69589041095891</c:v>
                </c:pt>
                <c:pt idx="134">
                  <c:v>50.69589041095891</c:v>
                </c:pt>
                <c:pt idx="135">
                  <c:v>63.97808219178082</c:v>
                </c:pt>
                <c:pt idx="136">
                  <c:v>63.97808219178082</c:v>
                </c:pt>
                <c:pt idx="137">
                  <c:v>64.40547945205265</c:v>
                </c:pt>
                <c:pt idx="138">
                  <c:v>64.40547945205265</c:v>
                </c:pt>
                <c:pt idx="139">
                  <c:v>64.86575342465754</c:v>
                </c:pt>
                <c:pt idx="140">
                  <c:v>64.86575342465754</c:v>
                </c:pt>
                <c:pt idx="141">
                  <c:v>67.3315068493152</c:v>
                </c:pt>
                <c:pt idx="142">
                  <c:v>67.3315068493152</c:v>
                </c:pt>
                <c:pt idx="143">
                  <c:v>67.85753424657534</c:v>
                </c:pt>
                <c:pt idx="144">
                  <c:v>67.85753424657534</c:v>
                </c:pt>
                <c:pt idx="145">
                  <c:v>68.97534246575253</c:v>
                </c:pt>
                <c:pt idx="146">
                  <c:v>68.97534246575253</c:v>
                </c:pt>
                <c:pt idx="147">
                  <c:v>75.25479452054794</c:v>
                </c:pt>
                <c:pt idx="148">
                  <c:v>75.25479452054794</c:v>
                </c:pt>
                <c:pt idx="149">
                  <c:v>78.18082191780775</c:v>
                </c:pt>
                <c:pt idx="150">
                  <c:v>78.18082191780775</c:v>
                </c:pt>
                <c:pt idx="151">
                  <c:v>78.70684931506848</c:v>
                </c:pt>
                <c:pt idx="152">
                  <c:v>78.70684931506848</c:v>
                </c:pt>
                <c:pt idx="153">
                  <c:v>81.17260273972244</c:v>
                </c:pt>
                <c:pt idx="154">
                  <c:v>81.17260273972244</c:v>
                </c:pt>
                <c:pt idx="155">
                  <c:v>85.51232876712328</c:v>
                </c:pt>
                <c:pt idx="156">
                  <c:v>85.51232876712328</c:v>
                </c:pt>
                <c:pt idx="157">
                  <c:v>114.9041095890412</c:v>
                </c:pt>
                <c:pt idx="158">
                  <c:v>114.9041095890412</c:v>
                </c:pt>
              </c:numCache>
            </c:numRef>
          </c:xVal>
          <c:yVal>
            <c:numRef>
              <c:f>'Data 3'!$K$2:$K$160</c:f>
              <c:numCache>
                <c:formatCode>General</c:formatCode>
                <c:ptCount val="159"/>
                <c:pt idx="0">
                  <c:v>1.0</c:v>
                </c:pt>
                <c:pt idx="1">
                  <c:v>1.0</c:v>
                </c:pt>
                <c:pt idx="2">
                  <c:v>0.9873</c:v>
                </c:pt>
                <c:pt idx="3">
                  <c:v>0.9873</c:v>
                </c:pt>
                <c:pt idx="4">
                  <c:v>0.9747</c:v>
                </c:pt>
                <c:pt idx="5">
                  <c:v>0.9747</c:v>
                </c:pt>
                <c:pt idx="6">
                  <c:v>0.962</c:v>
                </c:pt>
                <c:pt idx="7">
                  <c:v>0.962</c:v>
                </c:pt>
                <c:pt idx="8">
                  <c:v>0.9494</c:v>
                </c:pt>
                <c:pt idx="9">
                  <c:v>0.9494</c:v>
                </c:pt>
                <c:pt idx="10">
                  <c:v>0.9367</c:v>
                </c:pt>
                <c:pt idx="11">
                  <c:v>0.9367</c:v>
                </c:pt>
                <c:pt idx="12">
                  <c:v>0.9241</c:v>
                </c:pt>
                <c:pt idx="13">
                  <c:v>0.9241</c:v>
                </c:pt>
                <c:pt idx="14">
                  <c:v>0.9114</c:v>
                </c:pt>
                <c:pt idx="15">
                  <c:v>0.9114</c:v>
                </c:pt>
                <c:pt idx="16">
                  <c:v>0.9114</c:v>
                </c:pt>
                <c:pt idx="17">
                  <c:v>0.9114</c:v>
                </c:pt>
                <c:pt idx="18">
                  <c:v>0.8861</c:v>
                </c:pt>
                <c:pt idx="19">
                  <c:v>0.8861</c:v>
                </c:pt>
                <c:pt idx="20">
                  <c:v>0.8734</c:v>
                </c:pt>
                <c:pt idx="21">
                  <c:v>0.8734</c:v>
                </c:pt>
                <c:pt idx="22">
                  <c:v>0.8608</c:v>
                </c:pt>
                <c:pt idx="23">
                  <c:v>0.8608</c:v>
                </c:pt>
                <c:pt idx="24">
                  <c:v>0.8608</c:v>
                </c:pt>
                <c:pt idx="25">
                  <c:v>0.8608</c:v>
                </c:pt>
                <c:pt idx="26">
                  <c:v>0.8479</c:v>
                </c:pt>
                <c:pt idx="27">
                  <c:v>0.8479</c:v>
                </c:pt>
                <c:pt idx="28">
                  <c:v>0.8479</c:v>
                </c:pt>
                <c:pt idx="29">
                  <c:v>0.8479</c:v>
                </c:pt>
                <c:pt idx="30">
                  <c:v>0.8479</c:v>
                </c:pt>
                <c:pt idx="31">
                  <c:v>0.8479</c:v>
                </c:pt>
                <c:pt idx="32">
                  <c:v>0.8479</c:v>
                </c:pt>
                <c:pt idx="33">
                  <c:v>0.8479</c:v>
                </c:pt>
                <c:pt idx="34">
                  <c:v>0.8345</c:v>
                </c:pt>
                <c:pt idx="35">
                  <c:v>0.8345</c:v>
                </c:pt>
                <c:pt idx="36">
                  <c:v>0.821</c:v>
                </c:pt>
                <c:pt idx="37">
                  <c:v>0.821</c:v>
                </c:pt>
                <c:pt idx="38">
                  <c:v>0.8075</c:v>
                </c:pt>
                <c:pt idx="39">
                  <c:v>0.8075</c:v>
                </c:pt>
                <c:pt idx="40">
                  <c:v>0.7941</c:v>
                </c:pt>
                <c:pt idx="41">
                  <c:v>0.7941</c:v>
                </c:pt>
                <c:pt idx="42">
                  <c:v>0.7806</c:v>
                </c:pt>
                <c:pt idx="43">
                  <c:v>0.7806</c:v>
                </c:pt>
                <c:pt idx="44">
                  <c:v>0.7672</c:v>
                </c:pt>
                <c:pt idx="45">
                  <c:v>0.7672</c:v>
                </c:pt>
                <c:pt idx="46">
                  <c:v>0.7537</c:v>
                </c:pt>
                <c:pt idx="47">
                  <c:v>0.7537</c:v>
                </c:pt>
                <c:pt idx="48">
                  <c:v>0.7537</c:v>
                </c:pt>
                <c:pt idx="49">
                  <c:v>0.7537</c:v>
                </c:pt>
                <c:pt idx="50">
                  <c:v>0.74</c:v>
                </c:pt>
                <c:pt idx="51">
                  <c:v>0.74</c:v>
                </c:pt>
                <c:pt idx="52">
                  <c:v>0.7263</c:v>
                </c:pt>
                <c:pt idx="53">
                  <c:v>0.7263</c:v>
                </c:pt>
                <c:pt idx="54">
                  <c:v>0.7126</c:v>
                </c:pt>
                <c:pt idx="55">
                  <c:v>0.7126</c:v>
                </c:pt>
                <c:pt idx="56">
                  <c:v>0.6989</c:v>
                </c:pt>
                <c:pt idx="57">
                  <c:v>0.6989</c:v>
                </c:pt>
                <c:pt idx="58">
                  <c:v>0.6989</c:v>
                </c:pt>
                <c:pt idx="59">
                  <c:v>0.6989</c:v>
                </c:pt>
                <c:pt idx="60">
                  <c:v>0.6849</c:v>
                </c:pt>
                <c:pt idx="61">
                  <c:v>0.6849</c:v>
                </c:pt>
                <c:pt idx="62">
                  <c:v>0.6709</c:v>
                </c:pt>
                <c:pt idx="63">
                  <c:v>0.6709</c:v>
                </c:pt>
                <c:pt idx="64">
                  <c:v>0.657</c:v>
                </c:pt>
                <c:pt idx="65">
                  <c:v>0.657</c:v>
                </c:pt>
                <c:pt idx="66">
                  <c:v>0.657</c:v>
                </c:pt>
                <c:pt idx="67">
                  <c:v>0.657</c:v>
                </c:pt>
                <c:pt idx="68">
                  <c:v>0.6427</c:v>
                </c:pt>
                <c:pt idx="69">
                  <c:v>0.6427</c:v>
                </c:pt>
                <c:pt idx="70">
                  <c:v>0.6284</c:v>
                </c:pt>
                <c:pt idx="71">
                  <c:v>0.6284</c:v>
                </c:pt>
                <c:pt idx="72">
                  <c:v>0.6141</c:v>
                </c:pt>
                <c:pt idx="73">
                  <c:v>0.6141</c:v>
                </c:pt>
                <c:pt idx="74">
                  <c:v>0.5998</c:v>
                </c:pt>
                <c:pt idx="75">
                  <c:v>0.5998</c:v>
                </c:pt>
                <c:pt idx="76">
                  <c:v>0.5855</c:v>
                </c:pt>
                <c:pt idx="77">
                  <c:v>0.5855</c:v>
                </c:pt>
                <c:pt idx="78">
                  <c:v>0.5713</c:v>
                </c:pt>
                <c:pt idx="79">
                  <c:v>0.5713</c:v>
                </c:pt>
                <c:pt idx="80">
                  <c:v>0.557</c:v>
                </c:pt>
                <c:pt idx="81">
                  <c:v>0.557</c:v>
                </c:pt>
                <c:pt idx="82">
                  <c:v>0.5427</c:v>
                </c:pt>
                <c:pt idx="83">
                  <c:v>0.5427</c:v>
                </c:pt>
                <c:pt idx="84">
                  <c:v>0.5284</c:v>
                </c:pt>
                <c:pt idx="85">
                  <c:v>0.5284</c:v>
                </c:pt>
                <c:pt idx="86">
                  <c:v>0.5141</c:v>
                </c:pt>
                <c:pt idx="87">
                  <c:v>0.5141</c:v>
                </c:pt>
                <c:pt idx="88">
                  <c:v>0.5141</c:v>
                </c:pt>
                <c:pt idx="89">
                  <c:v>0.5141</c:v>
                </c:pt>
                <c:pt idx="90">
                  <c:v>0.4994</c:v>
                </c:pt>
                <c:pt idx="91">
                  <c:v>0.4994</c:v>
                </c:pt>
                <c:pt idx="92">
                  <c:v>0.4848</c:v>
                </c:pt>
                <c:pt idx="93">
                  <c:v>0.4848</c:v>
                </c:pt>
                <c:pt idx="94">
                  <c:v>0.4701</c:v>
                </c:pt>
                <c:pt idx="95">
                  <c:v>0.4701</c:v>
                </c:pt>
                <c:pt idx="96">
                  <c:v>0.4554</c:v>
                </c:pt>
                <c:pt idx="97">
                  <c:v>0.4554</c:v>
                </c:pt>
                <c:pt idx="98">
                  <c:v>0.4554</c:v>
                </c:pt>
                <c:pt idx="99">
                  <c:v>0.4554</c:v>
                </c:pt>
                <c:pt idx="100">
                  <c:v>0.4554</c:v>
                </c:pt>
                <c:pt idx="101">
                  <c:v>0.4554</c:v>
                </c:pt>
                <c:pt idx="102">
                  <c:v>0.4397</c:v>
                </c:pt>
                <c:pt idx="103">
                  <c:v>0.4397</c:v>
                </c:pt>
                <c:pt idx="104">
                  <c:v>0.424</c:v>
                </c:pt>
                <c:pt idx="105">
                  <c:v>0.424</c:v>
                </c:pt>
                <c:pt idx="106">
                  <c:v>0.4083</c:v>
                </c:pt>
                <c:pt idx="107">
                  <c:v>0.4083</c:v>
                </c:pt>
                <c:pt idx="108">
                  <c:v>0.3926</c:v>
                </c:pt>
                <c:pt idx="109">
                  <c:v>0.3926</c:v>
                </c:pt>
                <c:pt idx="110">
                  <c:v>0.3926</c:v>
                </c:pt>
                <c:pt idx="111">
                  <c:v>0.3926</c:v>
                </c:pt>
                <c:pt idx="112">
                  <c:v>0.3762</c:v>
                </c:pt>
                <c:pt idx="113">
                  <c:v>0.3762</c:v>
                </c:pt>
                <c:pt idx="114">
                  <c:v>0.3599</c:v>
                </c:pt>
                <c:pt idx="115">
                  <c:v>0.3599</c:v>
                </c:pt>
                <c:pt idx="116">
                  <c:v>0.3435</c:v>
                </c:pt>
                <c:pt idx="117">
                  <c:v>0.3435</c:v>
                </c:pt>
                <c:pt idx="118">
                  <c:v>0.3271</c:v>
                </c:pt>
                <c:pt idx="119">
                  <c:v>0.3271</c:v>
                </c:pt>
                <c:pt idx="120">
                  <c:v>0.3108</c:v>
                </c:pt>
                <c:pt idx="121">
                  <c:v>0.3108</c:v>
                </c:pt>
                <c:pt idx="122">
                  <c:v>0.2944</c:v>
                </c:pt>
                <c:pt idx="123">
                  <c:v>0.2944</c:v>
                </c:pt>
                <c:pt idx="124">
                  <c:v>0.2781</c:v>
                </c:pt>
                <c:pt idx="125">
                  <c:v>0.2781</c:v>
                </c:pt>
                <c:pt idx="126">
                  <c:v>0.2617</c:v>
                </c:pt>
                <c:pt idx="127">
                  <c:v>0.2617</c:v>
                </c:pt>
                <c:pt idx="128">
                  <c:v>0.2454</c:v>
                </c:pt>
                <c:pt idx="129">
                  <c:v>0.2454</c:v>
                </c:pt>
                <c:pt idx="130">
                  <c:v>0.229</c:v>
                </c:pt>
                <c:pt idx="131">
                  <c:v>0.229</c:v>
                </c:pt>
                <c:pt idx="132">
                  <c:v>0.2126</c:v>
                </c:pt>
                <c:pt idx="133">
                  <c:v>0.2126</c:v>
                </c:pt>
                <c:pt idx="134">
                  <c:v>0.2126</c:v>
                </c:pt>
                <c:pt idx="135">
                  <c:v>0.2126</c:v>
                </c:pt>
                <c:pt idx="136">
                  <c:v>0.2126</c:v>
                </c:pt>
                <c:pt idx="137">
                  <c:v>0.2126</c:v>
                </c:pt>
                <c:pt idx="138">
                  <c:v>0.2126</c:v>
                </c:pt>
                <c:pt idx="139">
                  <c:v>0.2126</c:v>
                </c:pt>
                <c:pt idx="140">
                  <c:v>0.2126</c:v>
                </c:pt>
                <c:pt idx="141">
                  <c:v>0.2126</c:v>
                </c:pt>
                <c:pt idx="142">
                  <c:v>0.2126</c:v>
                </c:pt>
                <c:pt idx="143">
                  <c:v>0.2126</c:v>
                </c:pt>
                <c:pt idx="144">
                  <c:v>0.2126</c:v>
                </c:pt>
                <c:pt idx="145">
                  <c:v>0.2126</c:v>
                </c:pt>
                <c:pt idx="146">
                  <c:v>0.2126</c:v>
                </c:pt>
                <c:pt idx="147">
                  <c:v>0.2126</c:v>
                </c:pt>
                <c:pt idx="148">
                  <c:v>0.2126</c:v>
                </c:pt>
                <c:pt idx="149">
                  <c:v>0.2126</c:v>
                </c:pt>
                <c:pt idx="150">
                  <c:v>0.2126</c:v>
                </c:pt>
                <c:pt idx="151">
                  <c:v>0.2126</c:v>
                </c:pt>
                <c:pt idx="152">
                  <c:v>0.2126</c:v>
                </c:pt>
                <c:pt idx="153">
                  <c:v>0.2126</c:v>
                </c:pt>
                <c:pt idx="154">
                  <c:v>0.2126</c:v>
                </c:pt>
                <c:pt idx="155">
                  <c:v>0.2126</c:v>
                </c:pt>
                <c:pt idx="156">
                  <c:v>0.2126</c:v>
                </c:pt>
                <c:pt idx="157">
                  <c:v>0.2126</c:v>
                </c:pt>
              </c:numCache>
            </c:numRef>
          </c:yVal>
          <c:smooth val="0"/>
          <c:extLst xmlns:c16r2="http://schemas.microsoft.com/office/drawing/2015/06/chart">
            <c:ext xmlns:c16="http://schemas.microsoft.com/office/drawing/2014/chart" uri="{C3380CC4-5D6E-409C-BE32-E72D297353CC}">
              <c16:uniqueId val="{00000000-E111-4828-9550-4E2223043508}"/>
            </c:ext>
          </c:extLst>
        </c:ser>
        <c:ser>
          <c:idx val="1"/>
          <c:order val="1"/>
          <c:tx>
            <c:v>Censor</c:v>
          </c:tx>
          <c:spPr>
            <a:ln w="19050" cap="rnd">
              <a:noFill/>
              <a:round/>
            </a:ln>
            <a:effectLst/>
          </c:spPr>
          <c:marker>
            <c:symbol val="diamond"/>
            <c:size val="5"/>
            <c:spPr>
              <a:solidFill>
                <a:sysClr val="windowText" lastClr="000000"/>
              </a:solidFill>
              <a:ln w="9525">
                <a:solidFill>
                  <a:sysClr val="windowText" lastClr="000000"/>
                </a:solidFill>
              </a:ln>
              <a:effectLst/>
            </c:spPr>
          </c:marker>
          <c:xVal>
            <c:numRef>
              <c:f>'Data 3'!$H$2:$H$81</c:f>
              <c:numCache>
                <c:formatCode>General</c:formatCode>
                <c:ptCount val="80"/>
                <c:pt idx="0">
                  <c:v>0.0</c:v>
                </c:pt>
                <c:pt idx="1">
                  <c:v>1.413698630136984</c:v>
                </c:pt>
                <c:pt idx="2">
                  <c:v>1.446575342465753</c:v>
                </c:pt>
                <c:pt idx="3">
                  <c:v>1.512328767123288</c:v>
                </c:pt>
                <c:pt idx="4">
                  <c:v>1.841095890410959</c:v>
                </c:pt>
                <c:pt idx="5">
                  <c:v>1.972602739726028</c:v>
                </c:pt>
                <c:pt idx="6">
                  <c:v>2.005479452054795</c:v>
                </c:pt>
                <c:pt idx="7">
                  <c:v>2.136986301369863</c:v>
                </c:pt>
                <c:pt idx="8">
                  <c:v>2.432876712328762</c:v>
                </c:pt>
                <c:pt idx="9">
                  <c:v>2.432876712328762</c:v>
                </c:pt>
                <c:pt idx="10">
                  <c:v>2.465753424657534</c:v>
                </c:pt>
                <c:pt idx="11">
                  <c:v>2.597260273972603</c:v>
                </c:pt>
                <c:pt idx="12">
                  <c:v>2.958904109589039</c:v>
                </c:pt>
                <c:pt idx="13">
                  <c:v>3.024657534246575</c:v>
                </c:pt>
                <c:pt idx="14">
                  <c:v>3.123287671232877</c:v>
                </c:pt>
                <c:pt idx="15">
                  <c:v>3.123287671232877</c:v>
                </c:pt>
                <c:pt idx="16">
                  <c:v>3.189041095890411</c:v>
                </c:pt>
                <c:pt idx="17">
                  <c:v>3.484931506849315</c:v>
                </c:pt>
                <c:pt idx="18">
                  <c:v>3.682191780821921</c:v>
                </c:pt>
                <c:pt idx="19">
                  <c:v>3.945205479452054</c:v>
                </c:pt>
                <c:pt idx="20">
                  <c:v>3.978082191780818</c:v>
                </c:pt>
                <c:pt idx="21">
                  <c:v>4.405479452054796</c:v>
                </c:pt>
                <c:pt idx="22">
                  <c:v>4.471232876712331</c:v>
                </c:pt>
                <c:pt idx="23">
                  <c:v>4.504109589041096</c:v>
                </c:pt>
                <c:pt idx="24">
                  <c:v>5.227397260273968</c:v>
                </c:pt>
                <c:pt idx="25">
                  <c:v>5.457534246575053</c:v>
                </c:pt>
                <c:pt idx="26">
                  <c:v>5.556164383561648</c:v>
                </c:pt>
                <c:pt idx="27">
                  <c:v>5.720547945205475</c:v>
                </c:pt>
                <c:pt idx="28">
                  <c:v>5.950684931506847</c:v>
                </c:pt>
                <c:pt idx="29">
                  <c:v>5.950684931506847</c:v>
                </c:pt>
                <c:pt idx="30">
                  <c:v>6.016438356164381</c:v>
                </c:pt>
                <c:pt idx="31">
                  <c:v>6.312328767123287</c:v>
                </c:pt>
                <c:pt idx="32">
                  <c:v>6.443835616438355</c:v>
                </c:pt>
                <c:pt idx="33">
                  <c:v>6.673972602739726</c:v>
                </c:pt>
                <c:pt idx="34">
                  <c:v>6.936986301369863</c:v>
                </c:pt>
                <c:pt idx="35">
                  <c:v>6.96986301369864</c:v>
                </c:pt>
                <c:pt idx="36">
                  <c:v>7.397260273972603</c:v>
                </c:pt>
                <c:pt idx="37">
                  <c:v>7.43013698630137</c:v>
                </c:pt>
                <c:pt idx="38">
                  <c:v>8.08767123287671</c:v>
                </c:pt>
                <c:pt idx="39">
                  <c:v>8.41643835616439</c:v>
                </c:pt>
                <c:pt idx="40">
                  <c:v>9.205479452054792</c:v>
                </c:pt>
                <c:pt idx="41">
                  <c:v>9.928767123287668</c:v>
                </c:pt>
                <c:pt idx="42">
                  <c:v>10.02739726027397</c:v>
                </c:pt>
                <c:pt idx="43">
                  <c:v>10.58630136986301</c:v>
                </c:pt>
                <c:pt idx="44">
                  <c:v>10.75068493150685</c:v>
                </c:pt>
                <c:pt idx="45">
                  <c:v>11.6054794520548</c:v>
                </c:pt>
                <c:pt idx="46">
                  <c:v>12.13150684931507</c:v>
                </c:pt>
                <c:pt idx="47">
                  <c:v>12.65753424657535</c:v>
                </c:pt>
                <c:pt idx="48">
                  <c:v>13.01917808219177</c:v>
                </c:pt>
                <c:pt idx="49">
                  <c:v>13.15068493150685</c:v>
                </c:pt>
                <c:pt idx="50">
                  <c:v>13.31506849315068</c:v>
                </c:pt>
                <c:pt idx="51">
                  <c:v>13.34794520547945</c:v>
                </c:pt>
                <c:pt idx="52">
                  <c:v>14.66301369863014</c:v>
                </c:pt>
                <c:pt idx="53">
                  <c:v>15.02465753424658</c:v>
                </c:pt>
                <c:pt idx="54">
                  <c:v>15.48493150684932</c:v>
                </c:pt>
                <c:pt idx="55">
                  <c:v>16.07671232876708</c:v>
                </c:pt>
                <c:pt idx="56">
                  <c:v>16.8</c:v>
                </c:pt>
                <c:pt idx="57">
                  <c:v>17.9178082191781</c:v>
                </c:pt>
                <c:pt idx="58">
                  <c:v>18.67397260273973</c:v>
                </c:pt>
                <c:pt idx="59">
                  <c:v>18.8054794520548</c:v>
                </c:pt>
                <c:pt idx="60">
                  <c:v>21.89589041095892</c:v>
                </c:pt>
                <c:pt idx="61">
                  <c:v>28.76712328767112</c:v>
                </c:pt>
                <c:pt idx="62">
                  <c:v>32.186301369863</c:v>
                </c:pt>
                <c:pt idx="63">
                  <c:v>32.77808219178083</c:v>
                </c:pt>
                <c:pt idx="64">
                  <c:v>36.75616438356165</c:v>
                </c:pt>
                <c:pt idx="65">
                  <c:v>38.10410958904102</c:v>
                </c:pt>
                <c:pt idx="66">
                  <c:v>39.38630136986274</c:v>
                </c:pt>
                <c:pt idx="67">
                  <c:v>50.69589041095891</c:v>
                </c:pt>
                <c:pt idx="68">
                  <c:v>63.97808219178082</c:v>
                </c:pt>
                <c:pt idx="69">
                  <c:v>64.40547945205265</c:v>
                </c:pt>
                <c:pt idx="70">
                  <c:v>64.86575342465754</c:v>
                </c:pt>
                <c:pt idx="71">
                  <c:v>67.3315068493152</c:v>
                </c:pt>
                <c:pt idx="72">
                  <c:v>67.85753424657534</c:v>
                </c:pt>
                <c:pt idx="73">
                  <c:v>68.97534246575253</c:v>
                </c:pt>
                <c:pt idx="74">
                  <c:v>75.25479452054794</c:v>
                </c:pt>
                <c:pt idx="75">
                  <c:v>78.18082191780775</c:v>
                </c:pt>
                <c:pt idx="76">
                  <c:v>78.70684931506848</c:v>
                </c:pt>
                <c:pt idx="77">
                  <c:v>81.17260273972244</c:v>
                </c:pt>
                <c:pt idx="78">
                  <c:v>85.51232876712328</c:v>
                </c:pt>
                <c:pt idx="79">
                  <c:v>114.9041095890412</c:v>
                </c:pt>
              </c:numCache>
            </c:numRef>
          </c:xVal>
          <c:yVal>
            <c:numRef>
              <c:f>'Data 3'!$L$2:$L$81</c:f>
              <c:numCache>
                <c:formatCode>General</c:formatCode>
                <c:ptCount val="80"/>
                <c:pt idx="0">
                  <c:v>-1.0</c:v>
                </c:pt>
                <c:pt idx="1">
                  <c:v>-1.0</c:v>
                </c:pt>
                <c:pt idx="2">
                  <c:v>-1.0</c:v>
                </c:pt>
                <c:pt idx="3">
                  <c:v>-1.0</c:v>
                </c:pt>
                <c:pt idx="4">
                  <c:v>-1.0</c:v>
                </c:pt>
                <c:pt idx="5">
                  <c:v>-1.0</c:v>
                </c:pt>
                <c:pt idx="6">
                  <c:v>-1.0</c:v>
                </c:pt>
                <c:pt idx="7">
                  <c:v>-1.0</c:v>
                </c:pt>
                <c:pt idx="8">
                  <c:v>-1.0</c:v>
                </c:pt>
                <c:pt idx="9">
                  <c:v>-1.0</c:v>
                </c:pt>
                <c:pt idx="10">
                  <c:v>-1.0</c:v>
                </c:pt>
                <c:pt idx="11">
                  <c:v>-1.0</c:v>
                </c:pt>
                <c:pt idx="12">
                  <c:v>0.8608</c:v>
                </c:pt>
                <c:pt idx="13">
                  <c:v>-1.0</c:v>
                </c:pt>
                <c:pt idx="14">
                  <c:v>0.8479</c:v>
                </c:pt>
                <c:pt idx="15">
                  <c:v>0.8479</c:v>
                </c:pt>
                <c:pt idx="16">
                  <c:v>0.8479</c:v>
                </c:pt>
                <c:pt idx="17">
                  <c:v>-1.0</c:v>
                </c:pt>
                <c:pt idx="18">
                  <c:v>-1.0</c:v>
                </c:pt>
                <c:pt idx="19">
                  <c:v>-1.0</c:v>
                </c:pt>
                <c:pt idx="20">
                  <c:v>-1.0</c:v>
                </c:pt>
                <c:pt idx="21">
                  <c:v>-1.0</c:v>
                </c:pt>
                <c:pt idx="22">
                  <c:v>-1.0</c:v>
                </c:pt>
                <c:pt idx="23">
                  <c:v>-1.0</c:v>
                </c:pt>
                <c:pt idx="24">
                  <c:v>0.7537</c:v>
                </c:pt>
                <c:pt idx="25">
                  <c:v>-1.0</c:v>
                </c:pt>
                <c:pt idx="26">
                  <c:v>-1.0</c:v>
                </c:pt>
                <c:pt idx="27">
                  <c:v>-1.0</c:v>
                </c:pt>
                <c:pt idx="28">
                  <c:v>-1.0</c:v>
                </c:pt>
                <c:pt idx="29">
                  <c:v>0.6989</c:v>
                </c:pt>
                <c:pt idx="30">
                  <c:v>-1.0</c:v>
                </c:pt>
                <c:pt idx="31">
                  <c:v>-1.0</c:v>
                </c:pt>
                <c:pt idx="32">
                  <c:v>-1.0</c:v>
                </c:pt>
                <c:pt idx="33">
                  <c:v>0.657</c:v>
                </c:pt>
                <c:pt idx="34">
                  <c:v>-1.0</c:v>
                </c:pt>
                <c:pt idx="35">
                  <c:v>-1.0</c:v>
                </c:pt>
                <c:pt idx="36">
                  <c:v>-1.0</c:v>
                </c:pt>
                <c:pt idx="37">
                  <c:v>-1.0</c:v>
                </c:pt>
                <c:pt idx="38">
                  <c:v>-1.0</c:v>
                </c:pt>
                <c:pt idx="39">
                  <c:v>-1.0</c:v>
                </c:pt>
                <c:pt idx="40">
                  <c:v>-1.0</c:v>
                </c:pt>
                <c:pt idx="41">
                  <c:v>-1.0</c:v>
                </c:pt>
                <c:pt idx="42">
                  <c:v>-1.0</c:v>
                </c:pt>
                <c:pt idx="43">
                  <c:v>-1.0</c:v>
                </c:pt>
                <c:pt idx="44">
                  <c:v>0.5141</c:v>
                </c:pt>
                <c:pt idx="45">
                  <c:v>-1.0</c:v>
                </c:pt>
                <c:pt idx="46">
                  <c:v>-1.0</c:v>
                </c:pt>
                <c:pt idx="47">
                  <c:v>-1.0</c:v>
                </c:pt>
                <c:pt idx="48">
                  <c:v>-1.0</c:v>
                </c:pt>
                <c:pt idx="49">
                  <c:v>0.4554</c:v>
                </c:pt>
                <c:pt idx="50">
                  <c:v>0.4554</c:v>
                </c:pt>
                <c:pt idx="51">
                  <c:v>-1.0</c:v>
                </c:pt>
                <c:pt idx="52">
                  <c:v>-1.0</c:v>
                </c:pt>
                <c:pt idx="53">
                  <c:v>-1.0</c:v>
                </c:pt>
                <c:pt idx="54">
                  <c:v>-1.0</c:v>
                </c:pt>
                <c:pt idx="55">
                  <c:v>0.3926</c:v>
                </c:pt>
                <c:pt idx="56">
                  <c:v>-1.0</c:v>
                </c:pt>
                <c:pt idx="57">
                  <c:v>-1.0</c:v>
                </c:pt>
                <c:pt idx="58">
                  <c:v>-1.0</c:v>
                </c:pt>
                <c:pt idx="59">
                  <c:v>-1.0</c:v>
                </c:pt>
                <c:pt idx="60">
                  <c:v>-1.0</c:v>
                </c:pt>
                <c:pt idx="61">
                  <c:v>-1.0</c:v>
                </c:pt>
                <c:pt idx="62">
                  <c:v>-1.0</c:v>
                </c:pt>
                <c:pt idx="63">
                  <c:v>-1.0</c:v>
                </c:pt>
                <c:pt idx="64">
                  <c:v>-1.0</c:v>
                </c:pt>
                <c:pt idx="65">
                  <c:v>-1.0</c:v>
                </c:pt>
                <c:pt idx="66">
                  <c:v>-1.0</c:v>
                </c:pt>
                <c:pt idx="67">
                  <c:v>0.2126</c:v>
                </c:pt>
                <c:pt idx="68">
                  <c:v>0.2126</c:v>
                </c:pt>
                <c:pt idx="69">
                  <c:v>0.2126</c:v>
                </c:pt>
                <c:pt idx="70">
                  <c:v>0.2126</c:v>
                </c:pt>
                <c:pt idx="71">
                  <c:v>0.2126</c:v>
                </c:pt>
                <c:pt idx="72">
                  <c:v>0.2126</c:v>
                </c:pt>
                <c:pt idx="73">
                  <c:v>0.2126</c:v>
                </c:pt>
                <c:pt idx="74">
                  <c:v>0.2126</c:v>
                </c:pt>
                <c:pt idx="75">
                  <c:v>0.2126</c:v>
                </c:pt>
                <c:pt idx="76">
                  <c:v>0.2126</c:v>
                </c:pt>
                <c:pt idx="77">
                  <c:v>0.2126</c:v>
                </c:pt>
                <c:pt idx="78">
                  <c:v>0.2126</c:v>
                </c:pt>
                <c:pt idx="79">
                  <c:v>-1.0</c:v>
                </c:pt>
              </c:numCache>
            </c:numRef>
          </c:yVal>
          <c:smooth val="0"/>
          <c:extLst xmlns:c16r2="http://schemas.microsoft.com/office/drawing/2015/06/chart">
            <c:ext xmlns:c16="http://schemas.microsoft.com/office/drawing/2014/chart" uri="{C3380CC4-5D6E-409C-BE32-E72D297353CC}">
              <c16:uniqueId val="{00000001-E111-4828-9550-4E2223043508}"/>
            </c:ext>
          </c:extLst>
        </c:ser>
        <c:dLbls>
          <c:showLegendKey val="0"/>
          <c:showVal val="0"/>
          <c:showCatName val="0"/>
          <c:showSerName val="0"/>
          <c:showPercent val="0"/>
          <c:showBubbleSize val="0"/>
        </c:dLbls>
        <c:axId val="-334950368"/>
        <c:axId val="-334949840"/>
      </c:scatterChart>
      <c:valAx>
        <c:axId val="-334950368"/>
        <c:scaling>
          <c:orientation val="minMax"/>
          <c:max val="48.0"/>
        </c:scaling>
        <c:delete val="0"/>
        <c:axPos val="b"/>
        <c:majorGridlines>
          <c:spPr>
            <a:ln w="9525" cap="flat" cmpd="sng" algn="ctr">
              <a:noFill/>
              <a:round/>
            </a:ln>
            <a:effectLst/>
          </c:spPr>
        </c:majorGridlines>
        <c:numFmt formatCode="General" sourceLinked="1"/>
        <c:majorTickMark val="cross"/>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334949840"/>
        <c:crosses val="autoZero"/>
        <c:crossBetween val="midCat"/>
        <c:majorUnit val="6.0"/>
      </c:valAx>
      <c:valAx>
        <c:axId val="-334949840"/>
        <c:scaling>
          <c:orientation val="minMax"/>
          <c:max val="1.01"/>
          <c:min val="0.0"/>
        </c:scaling>
        <c:delete val="0"/>
        <c:axPos val="l"/>
        <c:majorGridlines>
          <c:spPr>
            <a:ln w="9525" cap="flat" cmpd="sng" algn="ctr">
              <a:noFill/>
              <a:round/>
            </a:ln>
            <a:effectLst/>
          </c:spPr>
        </c:majorGridlines>
        <c:numFmt formatCode="#,##0.00" sourceLinked="0"/>
        <c:majorTickMark val="cross"/>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334950368"/>
        <c:crosses val="autoZero"/>
        <c:crossBetween val="midCat"/>
        <c:majorUnit val="0.25"/>
        <c:minorUnit val="0.1"/>
      </c:val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rgbClr val="7F7F7F"/>
                </a:solidFill>
                <a:latin typeface="+mn-lt"/>
                <a:ea typeface="+mn-ea"/>
                <a:cs typeface="+mn-cs"/>
              </a:defRPr>
            </a:pPr>
            <a:r>
              <a:rPr lang="en-US" sz="1600" b="1" i="0" baseline="0" dirty="0">
                <a:solidFill>
                  <a:srgbClr val="7F7F7F"/>
                </a:solidFill>
                <a:latin typeface="Avenir Next Demi Bold" charset="0"/>
                <a:ea typeface="Avenir Next Demi Bold" charset="0"/>
                <a:cs typeface="Avenir Next Demi Bold" charset="0"/>
              </a:rPr>
              <a:t>Overall Survival</a:t>
            </a:r>
          </a:p>
        </c:rich>
      </c:tx>
      <c:layout/>
      <c:overlay val="0"/>
      <c:spPr>
        <a:noFill/>
        <a:ln>
          <a:noFill/>
        </a:ln>
        <a:effectLst/>
      </c:spPr>
    </c:title>
    <c:autoTitleDeleted val="0"/>
    <c:plotArea>
      <c:layout/>
      <c:scatterChart>
        <c:scatterStyle val="lineMarker"/>
        <c:varyColors val="0"/>
        <c:ser>
          <c:idx val="0"/>
          <c:order val="0"/>
          <c:tx>
            <c:v>Below 40% NOXA Priming (n=17)</c:v>
          </c:tx>
          <c:spPr>
            <a:ln w="38100" cap="rnd">
              <a:solidFill>
                <a:srgbClr val="136940"/>
              </a:solidFill>
              <a:round/>
            </a:ln>
            <a:effectLst/>
          </c:spPr>
          <c:marker>
            <c:symbol val="none"/>
          </c:marker>
          <c:xVal>
            <c:numRef>
              <c:f>'NOXA &lt;40%'!$J$2:$J$36</c:f>
              <c:numCache>
                <c:formatCode>General</c:formatCode>
                <c:ptCount val="35"/>
                <c:pt idx="0">
                  <c:v>0.0</c:v>
                </c:pt>
                <c:pt idx="1">
                  <c:v>0.0329</c:v>
                </c:pt>
                <c:pt idx="2">
                  <c:v>0.0329</c:v>
                </c:pt>
                <c:pt idx="3">
                  <c:v>0.23</c:v>
                </c:pt>
                <c:pt idx="4">
                  <c:v>0.23</c:v>
                </c:pt>
                <c:pt idx="5">
                  <c:v>1.5113</c:v>
                </c:pt>
                <c:pt idx="6">
                  <c:v>1.5113</c:v>
                </c:pt>
                <c:pt idx="7">
                  <c:v>1.807</c:v>
                </c:pt>
                <c:pt idx="8">
                  <c:v>1.807</c:v>
                </c:pt>
                <c:pt idx="9">
                  <c:v>3.712499999999999</c:v>
                </c:pt>
                <c:pt idx="10">
                  <c:v>3.712499999999999</c:v>
                </c:pt>
                <c:pt idx="11">
                  <c:v>4.665299999999997</c:v>
                </c:pt>
                <c:pt idx="12">
                  <c:v>4.665299999999997</c:v>
                </c:pt>
                <c:pt idx="13">
                  <c:v>8.903500000000004</c:v>
                </c:pt>
                <c:pt idx="14">
                  <c:v>8.903500000000004</c:v>
                </c:pt>
                <c:pt idx="15">
                  <c:v>9.7248</c:v>
                </c:pt>
                <c:pt idx="16">
                  <c:v>9.7248</c:v>
                </c:pt>
                <c:pt idx="17">
                  <c:v>9.9548</c:v>
                </c:pt>
                <c:pt idx="18">
                  <c:v>9.9548</c:v>
                </c:pt>
                <c:pt idx="19">
                  <c:v>9.9877</c:v>
                </c:pt>
                <c:pt idx="20">
                  <c:v>9.9877</c:v>
                </c:pt>
                <c:pt idx="21">
                  <c:v>10.6776</c:v>
                </c:pt>
                <c:pt idx="22">
                  <c:v>10.6776</c:v>
                </c:pt>
                <c:pt idx="23">
                  <c:v>13.963</c:v>
                </c:pt>
                <c:pt idx="24">
                  <c:v>13.963</c:v>
                </c:pt>
                <c:pt idx="25">
                  <c:v>25.8234</c:v>
                </c:pt>
                <c:pt idx="26">
                  <c:v>25.8234</c:v>
                </c:pt>
                <c:pt idx="27">
                  <c:v>29.8973</c:v>
                </c:pt>
                <c:pt idx="28">
                  <c:v>29.8973</c:v>
                </c:pt>
                <c:pt idx="29">
                  <c:v>30.5544</c:v>
                </c:pt>
                <c:pt idx="30">
                  <c:v>30.5544</c:v>
                </c:pt>
                <c:pt idx="31">
                  <c:v>59.5647</c:v>
                </c:pt>
                <c:pt idx="32">
                  <c:v>59.5647</c:v>
                </c:pt>
                <c:pt idx="33">
                  <c:v>77.5031</c:v>
                </c:pt>
                <c:pt idx="34">
                  <c:v>77.5031</c:v>
                </c:pt>
              </c:numCache>
            </c:numRef>
          </c:xVal>
          <c:yVal>
            <c:numRef>
              <c:f>'NOXA &lt;40%'!$K$2:$K$36</c:f>
              <c:numCache>
                <c:formatCode>General</c:formatCode>
                <c:ptCount val="35"/>
                <c:pt idx="0">
                  <c:v>1.0</c:v>
                </c:pt>
                <c:pt idx="1">
                  <c:v>1.0</c:v>
                </c:pt>
                <c:pt idx="2">
                  <c:v>0.9412</c:v>
                </c:pt>
                <c:pt idx="3">
                  <c:v>0.9412</c:v>
                </c:pt>
                <c:pt idx="4">
                  <c:v>0.8824</c:v>
                </c:pt>
                <c:pt idx="5">
                  <c:v>0.8824</c:v>
                </c:pt>
                <c:pt idx="6">
                  <c:v>0.8235</c:v>
                </c:pt>
                <c:pt idx="7">
                  <c:v>0.8235</c:v>
                </c:pt>
                <c:pt idx="8">
                  <c:v>0.7647</c:v>
                </c:pt>
                <c:pt idx="9">
                  <c:v>0.7647</c:v>
                </c:pt>
                <c:pt idx="10">
                  <c:v>0.7059</c:v>
                </c:pt>
                <c:pt idx="11">
                  <c:v>0.7059</c:v>
                </c:pt>
                <c:pt idx="12">
                  <c:v>0.6471</c:v>
                </c:pt>
                <c:pt idx="13">
                  <c:v>0.6471</c:v>
                </c:pt>
                <c:pt idx="14">
                  <c:v>0.5882</c:v>
                </c:pt>
                <c:pt idx="15">
                  <c:v>0.5882</c:v>
                </c:pt>
                <c:pt idx="16">
                  <c:v>0.5294</c:v>
                </c:pt>
                <c:pt idx="17">
                  <c:v>0.5294</c:v>
                </c:pt>
                <c:pt idx="18">
                  <c:v>0.4706</c:v>
                </c:pt>
                <c:pt idx="19">
                  <c:v>0.4706</c:v>
                </c:pt>
                <c:pt idx="20">
                  <c:v>0.4118</c:v>
                </c:pt>
                <c:pt idx="21">
                  <c:v>0.4118</c:v>
                </c:pt>
                <c:pt idx="22">
                  <c:v>0.3529</c:v>
                </c:pt>
                <c:pt idx="23">
                  <c:v>0.3529</c:v>
                </c:pt>
                <c:pt idx="24">
                  <c:v>0.2941</c:v>
                </c:pt>
                <c:pt idx="25">
                  <c:v>0.2941</c:v>
                </c:pt>
                <c:pt idx="26">
                  <c:v>0.2353</c:v>
                </c:pt>
                <c:pt idx="27">
                  <c:v>0.2353</c:v>
                </c:pt>
                <c:pt idx="28">
                  <c:v>0.2353</c:v>
                </c:pt>
                <c:pt idx="29">
                  <c:v>0.2353</c:v>
                </c:pt>
                <c:pt idx="30">
                  <c:v>0.2353</c:v>
                </c:pt>
                <c:pt idx="31">
                  <c:v>0.2353</c:v>
                </c:pt>
                <c:pt idx="32">
                  <c:v>0.2353</c:v>
                </c:pt>
                <c:pt idx="33">
                  <c:v>0.2353</c:v>
                </c:pt>
                <c:pt idx="34">
                  <c:v>0.0</c:v>
                </c:pt>
              </c:numCache>
            </c:numRef>
          </c:yVal>
          <c:smooth val="0"/>
          <c:extLst xmlns:c16r2="http://schemas.microsoft.com/office/drawing/2015/06/chart">
            <c:ext xmlns:c16="http://schemas.microsoft.com/office/drawing/2014/chart" uri="{C3380CC4-5D6E-409C-BE32-E72D297353CC}">
              <c16:uniqueId val="{00000000-FF0F-492E-90B3-E2FCDD7F6F56}"/>
            </c:ext>
          </c:extLst>
        </c:ser>
        <c:ser>
          <c:idx val="1"/>
          <c:order val="1"/>
          <c:tx>
            <c:v> </c:v>
          </c:tx>
          <c:spPr>
            <a:ln w="19050" cap="rnd">
              <a:noFill/>
              <a:round/>
            </a:ln>
            <a:effectLst/>
          </c:spPr>
          <c:marker>
            <c:symbol val="diamond"/>
            <c:size val="7"/>
            <c:spPr>
              <a:solidFill>
                <a:schemeClr val="accent1"/>
              </a:solidFill>
              <a:ln w="9525">
                <a:solidFill>
                  <a:schemeClr val="accent1"/>
                </a:solidFill>
              </a:ln>
              <a:effectLst/>
            </c:spPr>
          </c:marker>
          <c:xVal>
            <c:numRef>
              <c:f>'NOXA &lt;40%'!$H$2:$H$19</c:f>
              <c:numCache>
                <c:formatCode>General</c:formatCode>
                <c:ptCount val="18"/>
                <c:pt idx="0">
                  <c:v>0.0</c:v>
                </c:pt>
                <c:pt idx="1">
                  <c:v>0.0329</c:v>
                </c:pt>
                <c:pt idx="2">
                  <c:v>0.23</c:v>
                </c:pt>
                <c:pt idx="3">
                  <c:v>1.5113</c:v>
                </c:pt>
                <c:pt idx="4">
                  <c:v>1.807</c:v>
                </c:pt>
                <c:pt idx="5">
                  <c:v>3.712499999999999</c:v>
                </c:pt>
                <c:pt idx="6">
                  <c:v>4.665299999999997</c:v>
                </c:pt>
                <c:pt idx="7">
                  <c:v>8.903500000000004</c:v>
                </c:pt>
                <c:pt idx="8">
                  <c:v>9.7248</c:v>
                </c:pt>
                <c:pt idx="9">
                  <c:v>9.9548</c:v>
                </c:pt>
                <c:pt idx="10">
                  <c:v>9.9877</c:v>
                </c:pt>
                <c:pt idx="11">
                  <c:v>10.6776</c:v>
                </c:pt>
                <c:pt idx="12">
                  <c:v>13.963</c:v>
                </c:pt>
                <c:pt idx="13">
                  <c:v>25.8234</c:v>
                </c:pt>
                <c:pt idx="14">
                  <c:v>29.8973</c:v>
                </c:pt>
                <c:pt idx="15">
                  <c:v>30.5544</c:v>
                </c:pt>
                <c:pt idx="16">
                  <c:v>59.5647</c:v>
                </c:pt>
                <c:pt idx="17">
                  <c:v>77.5031</c:v>
                </c:pt>
              </c:numCache>
            </c:numRef>
          </c:xVal>
          <c:yVal>
            <c:numRef>
              <c:f>'NOXA &lt;40%'!$L$2:$L$19</c:f>
              <c:numCache>
                <c:formatCode>General</c:formatCode>
                <c:ptCount val="18"/>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0.2353</c:v>
                </c:pt>
                <c:pt idx="15">
                  <c:v>0.2353</c:v>
                </c:pt>
                <c:pt idx="16">
                  <c:v>0.2353</c:v>
                </c:pt>
                <c:pt idx="17">
                  <c:v>-1.0</c:v>
                </c:pt>
              </c:numCache>
            </c:numRef>
          </c:yVal>
          <c:smooth val="0"/>
          <c:extLst xmlns:c16r2="http://schemas.microsoft.com/office/drawing/2015/06/chart">
            <c:ext xmlns:c16="http://schemas.microsoft.com/office/drawing/2014/chart" uri="{C3380CC4-5D6E-409C-BE32-E72D297353CC}">
              <c16:uniqueId val="{00000001-FF0F-492E-90B3-E2FCDD7F6F56}"/>
            </c:ext>
          </c:extLst>
        </c:ser>
        <c:ser>
          <c:idx val="2"/>
          <c:order val="2"/>
          <c:tx>
            <c:v>Above 40% NOXA Priming (n=7)</c:v>
          </c:tx>
          <c:spPr>
            <a:ln w="38100" cap="rnd">
              <a:solidFill>
                <a:srgbClr val="FF0000"/>
              </a:solidFill>
              <a:round/>
            </a:ln>
            <a:effectLst/>
          </c:spPr>
          <c:marker>
            <c:symbol val="none"/>
          </c:marker>
          <c:xVal>
            <c:numRef>
              <c:f>'NOXA &gt;40%'!$J$2:$J$16</c:f>
              <c:numCache>
                <c:formatCode>General</c:formatCode>
                <c:ptCount val="15"/>
                <c:pt idx="0">
                  <c:v>0.0</c:v>
                </c:pt>
                <c:pt idx="1">
                  <c:v>2.9569</c:v>
                </c:pt>
                <c:pt idx="2">
                  <c:v>2.9569</c:v>
                </c:pt>
                <c:pt idx="3">
                  <c:v>31.5072</c:v>
                </c:pt>
                <c:pt idx="4">
                  <c:v>31.5072</c:v>
                </c:pt>
                <c:pt idx="5">
                  <c:v>33.807</c:v>
                </c:pt>
                <c:pt idx="6">
                  <c:v>33.807</c:v>
                </c:pt>
                <c:pt idx="7">
                  <c:v>58.152</c:v>
                </c:pt>
                <c:pt idx="8">
                  <c:v>58.152</c:v>
                </c:pt>
                <c:pt idx="9">
                  <c:v>60.9117</c:v>
                </c:pt>
                <c:pt idx="10">
                  <c:v>60.9117</c:v>
                </c:pt>
                <c:pt idx="11">
                  <c:v>91.039</c:v>
                </c:pt>
                <c:pt idx="12">
                  <c:v>91.039</c:v>
                </c:pt>
                <c:pt idx="13">
                  <c:v>91.039</c:v>
                </c:pt>
                <c:pt idx="14">
                  <c:v>91.039</c:v>
                </c:pt>
              </c:numCache>
            </c:numRef>
          </c:xVal>
          <c:yVal>
            <c:numRef>
              <c:f>'NOXA &gt;40%'!$K$2:$K$16</c:f>
              <c:numCache>
                <c:formatCode>General</c:formatCode>
                <c:ptCount val="15"/>
                <c:pt idx="0">
                  <c:v>1.0</c:v>
                </c:pt>
                <c:pt idx="1">
                  <c:v>1.0</c:v>
                </c:pt>
                <c:pt idx="2">
                  <c:v>0.8571</c:v>
                </c:pt>
                <c:pt idx="3">
                  <c:v>0.8571</c:v>
                </c:pt>
                <c:pt idx="4">
                  <c:v>0.7143</c:v>
                </c:pt>
                <c:pt idx="5">
                  <c:v>0.7143</c:v>
                </c:pt>
                <c:pt idx="6">
                  <c:v>0.5714</c:v>
                </c:pt>
                <c:pt idx="7">
                  <c:v>0.5714</c:v>
                </c:pt>
                <c:pt idx="8">
                  <c:v>0.5714</c:v>
                </c:pt>
                <c:pt idx="9">
                  <c:v>0.5714</c:v>
                </c:pt>
                <c:pt idx="10">
                  <c:v>0.5714</c:v>
                </c:pt>
                <c:pt idx="11">
                  <c:v>0.5714</c:v>
                </c:pt>
                <c:pt idx="12">
                  <c:v>0.5714</c:v>
                </c:pt>
                <c:pt idx="13">
                  <c:v>0.5714</c:v>
                </c:pt>
                <c:pt idx="14">
                  <c:v>0.5714</c:v>
                </c:pt>
              </c:numCache>
            </c:numRef>
          </c:yVal>
          <c:smooth val="0"/>
          <c:extLst xmlns:c16r2="http://schemas.microsoft.com/office/drawing/2015/06/chart">
            <c:ext xmlns:c16="http://schemas.microsoft.com/office/drawing/2014/chart" uri="{C3380CC4-5D6E-409C-BE32-E72D297353CC}">
              <c16:uniqueId val="{00000002-FF0F-492E-90B3-E2FCDD7F6F56}"/>
            </c:ext>
          </c:extLst>
        </c:ser>
        <c:ser>
          <c:idx val="3"/>
          <c:order val="3"/>
          <c:tx>
            <c:v> </c:v>
          </c:tx>
          <c:spPr>
            <a:ln w="19050" cap="rnd">
              <a:noFill/>
              <a:round/>
            </a:ln>
            <a:effectLst/>
          </c:spPr>
          <c:marker>
            <c:symbol val="diamond"/>
            <c:size val="7"/>
            <c:spPr>
              <a:solidFill>
                <a:srgbClr val="FF0000"/>
              </a:solidFill>
              <a:ln w="9525">
                <a:solidFill>
                  <a:srgbClr val="FF0000"/>
                </a:solidFill>
              </a:ln>
              <a:effectLst/>
            </c:spPr>
          </c:marker>
          <c:xVal>
            <c:numRef>
              <c:f>'NOXA &gt;40%'!$H$2:$H$9</c:f>
              <c:numCache>
                <c:formatCode>General</c:formatCode>
                <c:ptCount val="8"/>
                <c:pt idx="0">
                  <c:v>0.0</c:v>
                </c:pt>
                <c:pt idx="1">
                  <c:v>2.9569</c:v>
                </c:pt>
                <c:pt idx="2">
                  <c:v>31.5072</c:v>
                </c:pt>
                <c:pt idx="3">
                  <c:v>33.807</c:v>
                </c:pt>
                <c:pt idx="4">
                  <c:v>58.152</c:v>
                </c:pt>
                <c:pt idx="5">
                  <c:v>60.9117</c:v>
                </c:pt>
                <c:pt idx="6">
                  <c:v>91.039</c:v>
                </c:pt>
                <c:pt idx="7">
                  <c:v>91.039</c:v>
                </c:pt>
              </c:numCache>
            </c:numRef>
          </c:xVal>
          <c:yVal>
            <c:numRef>
              <c:f>'NOXA &gt;40%'!$L$2:$L$9</c:f>
              <c:numCache>
                <c:formatCode>General</c:formatCode>
                <c:ptCount val="8"/>
                <c:pt idx="0">
                  <c:v>-1.0</c:v>
                </c:pt>
                <c:pt idx="1">
                  <c:v>-1.0</c:v>
                </c:pt>
                <c:pt idx="2">
                  <c:v>-1.0</c:v>
                </c:pt>
                <c:pt idx="3">
                  <c:v>-1.0</c:v>
                </c:pt>
                <c:pt idx="4">
                  <c:v>0.5714</c:v>
                </c:pt>
                <c:pt idx="5">
                  <c:v>0.5714</c:v>
                </c:pt>
                <c:pt idx="6">
                  <c:v>0.5714</c:v>
                </c:pt>
                <c:pt idx="7">
                  <c:v>0.5714</c:v>
                </c:pt>
              </c:numCache>
            </c:numRef>
          </c:yVal>
          <c:smooth val="0"/>
          <c:extLst xmlns:c16r2="http://schemas.microsoft.com/office/drawing/2015/06/chart">
            <c:ext xmlns:c16="http://schemas.microsoft.com/office/drawing/2014/chart" uri="{C3380CC4-5D6E-409C-BE32-E72D297353CC}">
              <c16:uniqueId val="{00000003-FF0F-492E-90B3-E2FCDD7F6F56}"/>
            </c:ext>
          </c:extLst>
        </c:ser>
        <c:dLbls>
          <c:showLegendKey val="0"/>
          <c:showVal val="0"/>
          <c:showCatName val="0"/>
          <c:showSerName val="0"/>
          <c:showPercent val="0"/>
          <c:showBubbleSize val="0"/>
        </c:dLbls>
        <c:axId val="-376206928"/>
        <c:axId val="-369304752"/>
      </c:scatterChart>
      <c:valAx>
        <c:axId val="-376206928"/>
        <c:scaling>
          <c:orientation val="minMax"/>
          <c:max val="95.0"/>
          <c:min val="0.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600" b="0" i="0" u="none" strike="noStrike" kern="1200" baseline="0">
                    <a:solidFill>
                      <a:schemeClr val="tx1">
                        <a:lumMod val="50000"/>
                        <a:lumOff val="50000"/>
                      </a:schemeClr>
                    </a:solidFill>
                    <a:latin typeface="+mn-lt"/>
                    <a:ea typeface="+mn-ea"/>
                    <a:cs typeface="+mn-cs"/>
                  </a:defRPr>
                </a:pPr>
                <a:r>
                  <a:rPr lang="en-US" sz="1600" b="1" i="0" dirty="0">
                    <a:solidFill>
                      <a:schemeClr val="tx1">
                        <a:lumMod val="50000"/>
                        <a:lumOff val="50000"/>
                      </a:schemeClr>
                    </a:solidFill>
                    <a:latin typeface="Avenir Next Demi Bold" charset="0"/>
                    <a:ea typeface="Avenir Next Demi Bold" charset="0"/>
                    <a:cs typeface="Avenir Next Demi Bold" charset="0"/>
                  </a:rPr>
                  <a:t>Months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369304752"/>
        <c:crosses val="autoZero"/>
        <c:crossBetween val="midCat"/>
      </c:valAx>
      <c:valAx>
        <c:axId val="-369304752"/>
        <c:scaling>
          <c:orientation val="minMax"/>
          <c:max val="1.01"/>
          <c:min val="0.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rgbClr val="7F7F7F"/>
                    </a:solidFill>
                    <a:latin typeface="+mn-lt"/>
                    <a:ea typeface="+mn-ea"/>
                    <a:cs typeface="+mn-cs"/>
                  </a:defRPr>
                </a:pPr>
                <a:r>
                  <a:rPr lang="en-US" sz="1600" b="0" i="0" baseline="0" dirty="0">
                    <a:solidFill>
                      <a:srgbClr val="7F7F7F"/>
                    </a:solidFill>
                    <a:latin typeface="Avenir Next Demi Bold" charset="0"/>
                    <a:ea typeface="Avenir Next Demi Bold" charset="0"/>
                    <a:cs typeface="Avenir Next Demi Bold" charset="0"/>
                  </a:rPr>
                  <a:t>Proportion Alive</a:t>
                </a:r>
              </a:p>
            </c:rich>
          </c:tx>
          <c:layout>
            <c:manualLayout>
              <c:xMode val="edge"/>
              <c:yMode val="edge"/>
              <c:x val="0.0154413087837946"/>
              <c:y val="0.191999126118144"/>
            </c:manualLayout>
          </c:layout>
          <c:overlay val="0"/>
          <c:spPr>
            <a:noFill/>
            <a:ln>
              <a:noFill/>
            </a:ln>
            <a:effectLst/>
          </c:spPr>
        </c:title>
        <c:numFmt formatCode="General" sourceLinked="1"/>
        <c:majorTickMark val="cross"/>
        <c:minorTickMark val="cross"/>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376206928"/>
        <c:crosses val="autoZero"/>
        <c:crossBetween val="midCat"/>
        <c:majorUnit val="0.2"/>
        <c:minorUnit val="0.1"/>
      </c:valAx>
      <c:spPr>
        <a:noFill/>
        <a:ln>
          <a:noFill/>
        </a:ln>
        <a:effectLst/>
      </c:spPr>
    </c:plotArea>
    <c:plotVisOnly val="1"/>
    <c:dispBlanksAs val="gap"/>
    <c:showDLblsOverMax val="0"/>
  </c:chart>
  <c:spPr>
    <a:solidFill>
      <a:schemeClr val="bg1"/>
    </a:solidFill>
    <a:ln w="9525" cap="flat" cmpd="sng" algn="ctr">
      <a:solidFill>
        <a:schemeClr val="bg1"/>
      </a:solidFill>
      <a:round/>
    </a:ln>
    <a:effectLst/>
  </c:spPr>
  <c:txPr>
    <a:bodyPr/>
    <a:lstStyle/>
    <a:p>
      <a:pPr>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0.74487</cdr:x>
      <cdr:y>0.44802</cdr:y>
    </cdr:from>
    <cdr:to>
      <cdr:x>1</cdr:x>
      <cdr:y>0.58364</cdr:y>
    </cdr:to>
    <cdr:sp macro="" textlink="">
      <cdr:nvSpPr>
        <cdr:cNvPr id="2" name="TextBox 1"/>
        <cdr:cNvSpPr txBox="1"/>
      </cdr:nvSpPr>
      <cdr:spPr>
        <a:xfrm xmlns:a="http://schemas.openxmlformats.org/drawingml/2006/main">
          <a:off x="4288428" y="1476517"/>
          <a:ext cx="1468856" cy="44695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200" dirty="0">
              <a:solidFill>
                <a:srgbClr val="7F7F7F"/>
              </a:solidFill>
              <a:latin typeface="Avenir Next Demi Bold" charset="0"/>
              <a:ea typeface="Avenir Next Demi Bold" charset="0"/>
              <a:cs typeface="Avenir Next Demi Bold" charset="0"/>
            </a:rPr>
            <a:t>HR = 0.25</a:t>
          </a:r>
        </a:p>
        <a:p xmlns:a="http://schemas.openxmlformats.org/drawingml/2006/main">
          <a:pPr algn="ctr"/>
          <a:r>
            <a:rPr lang="en-US" sz="1200" dirty="0">
              <a:solidFill>
                <a:srgbClr val="7F7F7F"/>
              </a:solidFill>
              <a:latin typeface="Avenir Next Demi Bold" charset="0"/>
              <a:ea typeface="Avenir Next Demi Bold" charset="0"/>
              <a:cs typeface="Avenir Next Demi Bold" charset="0"/>
            </a:rPr>
            <a:t>p</a:t>
          </a:r>
          <a:r>
            <a:rPr lang="en-US" sz="1200" baseline="0" dirty="0">
              <a:solidFill>
                <a:srgbClr val="7F7F7F"/>
              </a:solidFill>
              <a:latin typeface="Avenir Next Demi Bold" charset="0"/>
              <a:ea typeface="Avenir Next Demi Bold" charset="0"/>
              <a:cs typeface="Avenir Next Demi Bold" charset="0"/>
            </a:rPr>
            <a:t> = 0.023</a:t>
          </a:r>
          <a:endParaRPr lang="en-US" sz="1200" dirty="0">
            <a:solidFill>
              <a:srgbClr val="7F7F7F"/>
            </a:solidFill>
            <a:latin typeface="Avenir Next Demi Bold" charset="0"/>
            <a:ea typeface="Avenir Next Demi Bold" charset="0"/>
            <a:cs typeface="Avenir Next Demi Bold"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DF898A0-D67D-484A-B5EC-3939226AD5F6}" type="datetime1">
              <a:rPr lang="en-US" smtClean="0"/>
              <a:t>6/25/17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A65D153-D51E-DE41-8F28-2BE037627F2B}" type="slidenum">
              <a:rPr lang="en-US" smtClean="0"/>
              <a:t>‹#›</a:t>
            </a:fld>
            <a:endParaRPr lang="en-US"/>
          </a:p>
        </p:txBody>
      </p:sp>
    </p:spTree>
    <p:extLst>
      <p:ext uri="{BB962C8B-B14F-4D97-AF65-F5344CB8AC3E}">
        <p14:creationId xmlns:p14="http://schemas.microsoft.com/office/powerpoint/2010/main" val="18018726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455AAE-93E8-F042-9242-15A8A338D2FF}" type="datetime1">
              <a:rPr lang="en-US" smtClean="0"/>
              <a:t>6/25/17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9E7755-33A6-6E4F-A25E-01FB9B006622}" type="slidenum">
              <a:rPr lang="en-US" smtClean="0"/>
              <a:t>‹#›</a:t>
            </a:fld>
            <a:endParaRPr lang="en-US"/>
          </a:p>
        </p:txBody>
      </p:sp>
    </p:spTree>
    <p:extLst>
      <p:ext uri="{BB962C8B-B14F-4D97-AF65-F5344CB8AC3E}">
        <p14:creationId xmlns:p14="http://schemas.microsoft.com/office/powerpoint/2010/main" val="23378867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85725" indent="-85725" eaLnBrk="1">
              <a:lnSpc>
                <a:spcPct val="93000"/>
              </a:lnSpc>
              <a:spcBef>
                <a:spcPct val="0"/>
              </a:spcBef>
              <a:buSzPct val="45000"/>
              <a:buFont typeface="Wingdings" charset="2"/>
              <a:buNone/>
              <a:tabLst>
                <a:tab pos="723900" algn="l"/>
                <a:tab pos="1447800" algn="l"/>
                <a:tab pos="2171700" algn="l"/>
                <a:tab pos="2895600" algn="l"/>
                <a:tab pos="3619500" algn="l"/>
                <a:tab pos="4343400" algn="l"/>
                <a:tab pos="5067300" algn="l"/>
              </a:tabLst>
            </a:pPr>
            <a:endParaRPr lang="en-GB" altLang="x-none" dirty="0">
              <a:latin typeface="Arial" charset="0"/>
              <a:ea typeface="msgothic" charset="-128"/>
              <a:cs typeface="msgothic" charset="-128"/>
            </a:endParaRPr>
          </a:p>
        </p:txBody>
      </p:sp>
    </p:spTree>
    <p:extLst>
      <p:ext uri="{BB962C8B-B14F-4D97-AF65-F5344CB8AC3E}">
        <p14:creationId xmlns:p14="http://schemas.microsoft.com/office/powerpoint/2010/main" val="198257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9E7755-33A6-6E4F-A25E-01FB9B006622}" type="slidenum">
              <a:rPr lang="en-US" smtClean="0"/>
              <a:t>6</a:t>
            </a:fld>
            <a:endParaRPr lang="en-US"/>
          </a:p>
        </p:txBody>
      </p:sp>
    </p:spTree>
    <p:extLst>
      <p:ext uri="{BB962C8B-B14F-4D97-AF65-F5344CB8AC3E}">
        <p14:creationId xmlns:p14="http://schemas.microsoft.com/office/powerpoint/2010/main" val="384413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9E7755-33A6-6E4F-A25E-01FB9B006622}" type="slidenum">
              <a:rPr lang="en-US" smtClean="0"/>
              <a:t>8</a:t>
            </a:fld>
            <a:endParaRPr lang="en-US"/>
          </a:p>
        </p:txBody>
      </p:sp>
    </p:spTree>
    <p:extLst>
      <p:ext uri="{BB962C8B-B14F-4D97-AF65-F5344CB8AC3E}">
        <p14:creationId xmlns:p14="http://schemas.microsoft.com/office/powerpoint/2010/main" val="1947870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849415-CFDD-46DE-BA08-C40E70124F46}" type="slidenum">
              <a:rPr lang="en-US" smtClean="0"/>
              <a:pPr/>
              <a:t>10</a:t>
            </a:fld>
            <a:endParaRPr lang="en-US" dirty="0"/>
          </a:p>
        </p:txBody>
      </p:sp>
    </p:spTree>
    <p:extLst>
      <p:ext uri="{BB962C8B-B14F-4D97-AF65-F5344CB8AC3E}">
        <p14:creationId xmlns:p14="http://schemas.microsoft.com/office/powerpoint/2010/main" val="1835488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CDK inhibitors have come full circle.   Early on they were studied intensely because they are important regulators of the cell cycle.  But early results with this class of compounds were mixed. </a:t>
            </a:r>
          </a:p>
          <a:p>
            <a:endParaRPr lang="en-US" dirty="0"/>
          </a:p>
          <a:p>
            <a:r>
              <a:rPr lang="en-US" dirty="0" smtClean="0"/>
              <a:t>Along the way we gained a better understanding of how to use these agents and now they are proving to be very effective</a:t>
            </a:r>
          </a:p>
          <a:p>
            <a:endParaRPr lang="en-US" dirty="0"/>
          </a:p>
          <a:p>
            <a:r>
              <a:rPr lang="en-US" dirty="0" smtClean="0"/>
              <a:t>Originally CDK 4/6 were in focus because of the role in controlling the cell cycle</a:t>
            </a:r>
          </a:p>
          <a:p>
            <a:endParaRPr lang="en-US" dirty="0"/>
          </a:p>
          <a:p>
            <a:r>
              <a:rPr lang="en-US" dirty="0" smtClean="0"/>
              <a:t>There is increasing interest in the role and function of CDK9 which effects functions in a critical step controlling transcription of genes known to be crucial in cancer biology.</a:t>
            </a:r>
            <a:endParaRPr lang="en-US" dirty="0"/>
          </a:p>
        </p:txBody>
      </p:sp>
      <p:sp>
        <p:nvSpPr>
          <p:cNvPr id="4" name="Slide Number Placeholder 3"/>
          <p:cNvSpPr>
            <a:spLocks noGrp="1"/>
          </p:cNvSpPr>
          <p:nvPr>
            <p:ph type="sldNum" sz="quarter" idx="10"/>
          </p:nvPr>
        </p:nvSpPr>
        <p:spPr/>
        <p:txBody>
          <a:bodyPr/>
          <a:lstStyle/>
          <a:p>
            <a:fld id="{8E849415-CFDD-46DE-BA08-C40E70124F46}" type="slidenum">
              <a:rPr lang="en-US" smtClean="0"/>
              <a:pPr/>
              <a:t>11</a:t>
            </a:fld>
            <a:endParaRPr lang="en-US" dirty="0"/>
          </a:p>
        </p:txBody>
      </p:sp>
    </p:spTree>
    <p:extLst>
      <p:ext uri="{BB962C8B-B14F-4D97-AF65-F5344CB8AC3E}">
        <p14:creationId xmlns:p14="http://schemas.microsoft.com/office/powerpoint/2010/main" val="1153521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982812" y="6469102"/>
            <a:ext cx="2133600" cy="365125"/>
          </a:xfrm>
          <a:prstGeom prst="rect">
            <a:avLst/>
          </a:prstGeom>
        </p:spPr>
        <p:txBody>
          <a:bodyPr/>
          <a:lstStyle>
            <a:lvl1pPr>
              <a:defRPr>
                <a:solidFill>
                  <a:schemeClr val="bg1"/>
                </a:solidFill>
              </a:defRPr>
            </a:lvl1pPr>
          </a:lstStyle>
          <a:p>
            <a:pPr algn="r"/>
            <a:fld id="{DC2BADA1-8F49-EE41-98E6-69B4CEA027EB}" type="slidenum">
              <a:rPr lang="en-US" smtClean="0"/>
              <a:pPr algn="r"/>
              <a:t>‹#›</a:t>
            </a:fld>
            <a:endParaRPr lang="en-US" dirty="0"/>
          </a:p>
        </p:txBody>
      </p:sp>
    </p:spTree>
    <p:extLst>
      <p:ext uri="{BB962C8B-B14F-4D97-AF65-F5344CB8AC3E}">
        <p14:creationId xmlns:p14="http://schemas.microsoft.com/office/powerpoint/2010/main" val="1541570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893372" y="6424382"/>
            <a:ext cx="2133600" cy="365125"/>
          </a:xfrm>
          <a:prstGeom prst="rect">
            <a:avLst/>
          </a:prstGeom>
        </p:spPr>
        <p:txBody>
          <a:bodyPr/>
          <a:lstStyle/>
          <a:p>
            <a:pPr algn="r"/>
            <a:fld id="{DC2BADA1-8F49-EE41-98E6-69B4CEA027EB}" type="slidenum">
              <a:rPr lang="en-US" smtClean="0"/>
              <a:pPr algn="r"/>
              <a:t>‹#›</a:t>
            </a:fld>
            <a:endParaRPr lang="en-US" dirty="0"/>
          </a:p>
        </p:txBody>
      </p:sp>
    </p:spTree>
    <p:extLst>
      <p:ext uri="{BB962C8B-B14F-4D97-AF65-F5344CB8AC3E}">
        <p14:creationId xmlns:p14="http://schemas.microsoft.com/office/powerpoint/2010/main" val="777137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C2BADA1-8F49-EE41-98E6-69B4CEA027EB}" type="slidenum">
              <a:rPr lang="en-US" smtClean="0"/>
              <a:t>‹#›</a:t>
            </a:fld>
            <a:endParaRPr lang="en-US"/>
          </a:p>
        </p:txBody>
      </p:sp>
    </p:spTree>
    <p:extLst>
      <p:ext uri="{BB962C8B-B14F-4D97-AF65-F5344CB8AC3E}">
        <p14:creationId xmlns:p14="http://schemas.microsoft.com/office/powerpoint/2010/main" val="147005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C2BADA1-8F49-EE41-98E6-69B4CEA027EB}" type="slidenum">
              <a:rPr lang="en-US" smtClean="0"/>
              <a:t>‹#›</a:t>
            </a:fld>
            <a:endParaRPr lang="en-US"/>
          </a:p>
        </p:txBody>
      </p:sp>
    </p:spTree>
    <p:extLst>
      <p:ext uri="{BB962C8B-B14F-4D97-AF65-F5344CB8AC3E}">
        <p14:creationId xmlns:p14="http://schemas.microsoft.com/office/powerpoint/2010/main" val="1882860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C2BADA1-8F49-EE41-98E6-69B4CEA027EB}" type="slidenum">
              <a:rPr lang="en-US" smtClean="0"/>
              <a:t>‹#›</a:t>
            </a:fld>
            <a:endParaRPr lang="en-US"/>
          </a:p>
        </p:txBody>
      </p:sp>
    </p:spTree>
    <p:extLst>
      <p:ext uri="{BB962C8B-B14F-4D97-AF65-F5344CB8AC3E}">
        <p14:creationId xmlns:p14="http://schemas.microsoft.com/office/powerpoint/2010/main" val="487533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C2BADA1-8F49-EE41-98E6-69B4CEA027EB}" type="slidenum">
              <a:rPr lang="en-US" smtClean="0"/>
              <a:t>‹#›</a:t>
            </a:fld>
            <a:endParaRPr lang="en-US"/>
          </a:p>
        </p:txBody>
      </p:sp>
    </p:spTree>
    <p:extLst>
      <p:ext uri="{BB962C8B-B14F-4D97-AF65-F5344CB8AC3E}">
        <p14:creationId xmlns:p14="http://schemas.microsoft.com/office/powerpoint/2010/main" val="2664227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C2BADA1-8F49-EE41-98E6-69B4CEA027EB}" type="slidenum">
              <a:rPr lang="en-US" smtClean="0"/>
              <a:t>‹#›</a:t>
            </a:fld>
            <a:endParaRPr lang="en-US"/>
          </a:p>
        </p:txBody>
      </p:sp>
    </p:spTree>
    <p:extLst>
      <p:ext uri="{BB962C8B-B14F-4D97-AF65-F5344CB8AC3E}">
        <p14:creationId xmlns:p14="http://schemas.microsoft.com/office/powerpoint/2010/main" val="393910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C2BADA1-8F49-EE41-98E6-69B4CEA027EB}" type="slidenum">
              <a:rPr lang="en-US" smtClean="0"/>
              <a:t>‹#›</a:t>
            </a:fld>
            <a:endParaRPr lang="en-US"/>
          </a:p>
        </p:txBody>
      </p:sp>
    </p:spTree>
    <p:extLst>
      <p:ext uri="{BB962C8B-B14F-4D97-AF65-F5344CB8AC3E}">
        <p14:creationId xmlns:p14="http://schemas.microsoft.com/office/powerpoint/2010/main" val="372264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C2BADA1-8F49-EE41-98E6-69B4CEA027EB}" type="slidenum">
              <a:rPr lang="en-US" smtClean="0"/>
              <a:t>‹#›</a:t>
            </a:fld>
            <a:endParaRPr lang="en-US"/>
          </a:p>
        </p:txBody>
      </p:sp>
    </p:spTree>
    <p:extLst>
      <p:ext uri="{BB962C8B-B14F-4D97-AF65-F5344CB8AC3E}">
        <p14:creationId xmlns:p14="http://schemas.microsoft.com/office/powerpoint/2010/main" val="174171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C2BADA1-8F49-EE41-98E6-69B4CEA027EB}" type="slidenum">
              <a:rPr lang="en-US" smtClean="0"/>
              <a:t>‹#›</a:t>
            </a:fld>
            <a:endParaRPr lang="en-US"/>
          </a:p>
        </p:txBody>
      </p:sp>
    </p:spTree>
    <p:extLst>
      <p:ext uri="{BB962C8B-B14F-4D97-AF65-F5344CB8AC3E}">
        <p14:creationId xmlns:p14="http://schemas.microsoft.com/office/powerpoint/2010/main" val="92840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C2BADA1-8F49-EE41-98E6-69B4CEA027EB}" type="slidenum">
              <a:rPr lang="en-US" smtClean="0"/>
              <a:t>‹#›</a:t>
            </a:fld>
            <a:endParaRPr lang="en-US"/>
          </a:p>
        </p:txBody>
      </p:sp>
    </p:spTree>
    <p:extLst>
      <p:ext uri="{BB962C8B-B14F-4D97-AF65-F5344CB8AC3E}">
        <p14:creationId xmlns:p14="http://schemas.microsoft.com/office/powerpoint/2010/main" val="3758774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1BCA946-4518-2149-A7F3-43D7A003736D}" type="datetimeFigureOut">
              <a:rPr lang="en-US" smtClean="0"/>
              <a:t>6/25/17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C4FAB6D-B5EF-9C47-9E55-60799EDAA4ED}" type="slidenum">
              <a:rPr lang="en-US" smtClean="0"/>
              <a:t>‹#›</a:t>
            </a:fld>
            <a:endParaRPr lang="en-US"/>
          </a:p>
        </p:txBody>
      </p:sp>
    </p:spTree>
    <p:extLst>
      <p:ext uri="{BB962C8B-B14F-4D97-AF65-F5344CB8AC3E}">
        <p14:creationId xmlns:p14="http://schemas.microsoft.com/office/powerpoint/2010/main" val="618028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6982812" y="6469102"/>
            <a:ext cx="2133600" cy="365125"/>
          </a:xfrm>
          <a:prstGeom prst="rect">
            <a:avLst/>
          </a:prstGeom>
        </p:spPr>
        <p:txBody>
          <a:bodyPr/>
          <a:lstStyle>
            <a:lvl1pPr>
              <a:defRPr>
                <a:solidFill>
                  <a:schemeClr val="bg1"/>
                </a:solidFill>
              </a:defRPr>
            </a:lvl1pPr>
          </a:lstStyle>
          <a:p>
            <a:pPr algn="r"/>
            <a:fld id="{DC2BADA1-8F49-EE41-98E6-69B4CEA027EB}" type="slidenum">
              <a:rPr lang="en-US" smtClean="0"/>
              <a:pPr algn="r"/>
              <a:t>‹#›</a:t>
            </a:fld>
            <a:endParaRPr lang="en-US" dirty="0"/>
          </a:p>
        </p:txBody>
      </p:sp>
    </p:spTree>
    <p:extLst>
      <p:ext uri="{BB962C8B-B14F-4D97-AF65-F5344CB8AC3E}">
        <p14:creationId xmlns:p14="http://schemas.microsoft.com/office/powerpoint/2010/main" val="29068369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g"/><Relationship Id="rId16" Type="http://schemas.openxmlformats.org/officeDocument/2006/relationships/image" Target="../media/image2.png"/><Relationship Id="rId17"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5">
            <a:extLst>
              <a:ext uri="{28A0092B-C50C-407E-A947-70E740481C1C}">
                <a14:useLocalDpi xmlns:a14="http://schemas.microsoft.com/office/drawing/2010/main" val="0"/>
              </a:ext>
            </a:extLst>
          </a:blip>
          <a:srcRect l="4840" t="10080" r="4637" b="15833"/>
          <a:stretch/>
        </p:blipFill>
        <p:spPr>
          <a:xfrm>
            <a:off x="7004241" y="245135"/>
            <a:ext cx="1924523" cy="536821"/>
          </a:xfrm>
          <a:prstGeom prst="rect">
            <a:avLst/>
          </a:prstGeom>
        </p:spPr>
      </p:pic>
      <p:pic>
        <p:nvPicPr>
          <p:cNvPr id="8" name="Picture 7"/>
          <p:cNvPicPr>
            <a:picLocks noChangeAspect="1"/>
          </p:cNvPicPr>
          <p:nvPr userDrawn="1"/>
        </p:nvPicPr>
        <p:blipFill>
          <a:blip r:embed="rId16"/>
          <a:stretch>
            <a:fillRect/>
          </a:stretch>
        </p:blipFill>
        <p:spPr>
          <a:xfrm>
            <a:off x="0" y="568992"/>
            <a:ext cx="9144000" cy="881349"/>
          </a:xfrm>
          <a:prstGeom prst="rect">
            <a:avLst/>
          </a:prstGeom>
        </p:spPr>
      </p:pic>
      <p:pic>
        <p:nvPicPr>
          <p:cNvPr id="3" name="Picture 2"/>
          <p:cNvPicPr>
            <a:picLocks noChangeAspect="1"/>
          </p:cNvPicPr>
          <p:nvPr userDrawn="1"/>
        </p:nvPicPr>
        <p:blipFill rotWithShape="1">
          <a:blip r:embed="rId17"/>
          <a:srcRect b="24058"/>
          <a:stretch/>
        </p:blipFill>
        <p:spPr>
          <a:xfrm>
            <a:off x="0" y="6188687"/>
            <a:ext cx="9144000" cy="669313"/>
          </a:xfrm>
          <a:prstGeom prst="rect">
            <a:avLst/>
          </a:prstGeom>
        </p:spPr>
      </p:pic>
      <p:sp>
        <p:nvSpPr>
          <p:cNvPr id="2" name="Slide Number Placeholder 1"/>
          <p:cNvSpPr>
            <a:spLocks noGrp="1"/>
          </p:cNvSpPr>
          <p:nvPr>
            <p:ph type="sldNum" sz="quarter" idx="4"/>
          </p:nvPr>
        </p:nvSpPr>
        <p:spPr>
          <a:xfrm>
            <a:off x="7005743" y="6484789"/>
            <a:ext cx="2133600" cy="365125"/>
          </a:xfrm>
          <a:prstGeom prst="rect">
            <a:avLst/>
          </a:prstGeom>
        </p:spPr>
        <p:txBody>
          <a:bodyPr vert="horz" lIns="91440" tIns="45720" rIns="91440" bIns="45720" rtlCol="0" anchor="ctr"/>
          <a:lstStyle>
            <a:lvl1pPr algn="r">
              <a:defRPr sz="1200" b="0">
                <a:solidFill>
                  <a:schemeClr val="bg1"/>
                </a:solidFill>
                <a:latin typeface="Avenir Next Medium"/>
                <a:cs typeface="Avenir Next Medium"/>
              </a:defRPr>
            </a:lvl1pPr>
          </a:lstStyle>
          <a:p>
            <a:fld id="{AEC0440F-B301-A546-AE56-724B346540BB}" type="slidenum">
              <a:rPr lang="en-US" smtClean="0"/>
              <a:pPr/>
              <a:t>‹#›</a:t>
            </a:fld>
            <a:endParaRPr lang="en-US" dirty="0"/>
          </a:p>
        </p:txBody>
      </p:sp>
    </p:spTree>
    <p:extLst>
      <p:ext uri="{BB962C8B-B14F-4D97-AF65-F5344CB8AC3E}">
        <p14:creationId xmlns:p14="http://schemas.microsoft.com/office/powerpoint/2010/main" val="2738411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tiff"/></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10.emf"/><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12.emf"/><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 Id="rId3"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4" Type="http://schemas.openxmlformats.org/officeDocument/2006/relationships/image" Target="../media/image26.jpg"/><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3.xml"/><Relationship Id="rId3" Type="http://schemas.openxmlformats.org/officeDocument/2006/relationships/image" Target="../media/image27.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tiff"/><Relationship Id="rId3" Type="http://schemas.openxmlformats.org/officeDocument/2006/relationships/image" Target="../media/image29.tiff"/></Relationships>
</file>

<file path=ppt/slides/_rels/slide21.xml.rels><?xml version="1.0" encoding="UTF-8" standalone="yes"?>
<Relationships xmlns="http://schemas.openxmlformats.org/package/2006/relationships"><Relationship Id="rId3" Type="http://schemas.openxmlformats.org/officeDocument/2006/relationships/image" Target="../media/image31.tiff"/><Relationship Id="rId4" Type="http://schemas.openxmlformats.org/officeDocument/2006/relationships/image" Target="../media/image32.tiff"/><Relationship Id="rId5" Type="http://schemas.openxmlformats.org/officeDocument/2006/relationships/image" Target="../media/image33.tiff"/><Relationship Id="rId6" Type="http://schemas.openxmlformats.org/officeDocument/2006/relationships/image" Target="../media/image34.tiff"/><Relationship Id="rId7" Type="http://schemas.openxmlformats.org/officeDocument/2006/relationships/image" Target="../media/image35.tiff"/><Relationship Id="rId8" Type="http://schemas.openxmlformats.org/officeDocument/2006/relationships/image" Target="../media/image36.tiff"/><Relationship Id="rId1" Type="http://schemas.openxmlformats.org/officeDocument/2006/relationships/slideLayout" Target="../slideLayouts/slideLayout1.xml"/><Relationship Id="rId2" Type="http://schemas.openxmlformats.org/officeDocument/2006/relationships/image" Target="../media/image30.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emf"/><Relationship Id="rId6" Type="http://schemas.openxmlformats.org/officeDocument/2006/relationships/image" Target="../media/image44.png"/><Relationship Id="rId7" Type="http://schemas.openxmlformats.org/officeDocument/2006/relationships/image" Target="../media/image45.png"/><Relationship Id="rId1" Type="http://schemas.openxmlformats.org/officeDocument/2006/relationships/slideLayout" Target="../slideLayouts/slideLayout1.xml"/><Relationship Id="rId2"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6.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7.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8.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0.png"/><Relationship Id="rId3" Type="http://schemas.openxmlformats.org/officeDocument/2006/relationships/image" Target="../media/image5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emf"/></Relationships>
</file>

<file path=ppt/slides/_rels/slide34.xml.rels><?xml version="1.0" encoding="UTF-8" standalone="yes"?>
<Relationships xmlns="http://schemas.openxmlformats.org/package/2006/relationships"><Relationship Id="rId3" Type="http://schemas.openxmlformats.org/officeDocument/2006/relationships/image" Target="../media/image32.tiff"/><Relationship Id="rId4" Type="http://schemas.openxmlformats.org/officeDocument/2006/relationships/image" Target="../media/image33.tiff"/><Relationship Id="rId1" Type="http://schemas.openxmlformats.org/officeDocument/2006/relationships/slideLayout" Target="../slideLayouts/slideLayout2.xml"/><Relationship Id="rId2" Type="http://schemas.openxmlformats.org/officeDocument/2006/relationships/image" Target="../media/image31.tif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3.tiff"/></Relationships>
</file>

<file path=ppt/slides/_rels/slide36.xml.rels><?xml version="1.0" encoding="UTF-8" standalone="yes"?>
<Relationships xmlns="http://schemas.openxmlformats.org/package/2006/relationships"><Relationship Id="rId3" Type="http://schemas.openxmlformats.org/officeDocument/2006/relationships/image" Target="../media/image55.emf"/><Relationship Id="rId4" Type="http://schemas.openxmlformats.org/officeDocument/2006/relationships/image" Target="../media/image56.emf"/><Relationship Id="rId1" Type="http://schemas.openxmlformats.org/officeDocument/2006/relationships/slideLayout" Target="../slideLayouts/slideLayout1.xml"/><Relationship Id="rId2" Type="http://schemas.openxmlformats.org/officeDocument/2006/relationships/image" Target="../media/image54.emf"/></Relationships>
</file>

<file path=ppt/slides/_rels/slide37.xml.rels><?xml version="1.0" encoding="UTF-8" standalone="yes"?>
<Relationships xmlns="http://schemas.openxmlformats.org/package/2006/relationships"><Relationship Id="rId3" Type="http://schemas.openxmlformats.org/officeDocument/2006/relationships/image" Target="../media/image58.emf"/><Relationship Id="rId4" Type="http://schemas.openxmlformats.org/officeDocument/2006/relationships/image" Target="../media/image59.png"/><Relationship Id="rId1" Type="http://schemas.openxmlformats.org/officeDocument/2006/relationships/slideLayout" Target="../slideLayouts/slideLayout6.xml"/><Relationship Id="rId2" Type="http://schemas.openxmlformats.org/officeDocument/2006/relationships/image" Target="../media/image57.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jpg"/><Relationship Id="rId3" Type="http://schemas.openxmlformats.org/officeDocument/2006/relationships/image" Target="../media/image6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0" y="0"/>
            <a:ext cx="9144000" cy="6858000"/>
          </a:xfrm>
          <a:prstGeom prst="rect">
            <a:avLst/>
          </a:prstGeom>
        </p:spPr>
      </p:pic>
      <p:sp>
        <p:nvSpPr>
          <p:cNvPr id="12" name="Rectangle 11"/>
          <p:cNvSpPr/>
          <p:nvPr/>
        </p:nvSpPr>
        <p:spPr>
          <a:xfrm>
            <a:off x="-10160" y="1139263"/>
            <a:ext cx="9184640" cy="583428"/>
          </a:xfrm>
          <a:custGeom>
            <a:avLst/>
            <a:gdLst>
              <a:gd name="connsiteX0" fmla="*/ 0 w 9144000"/>
              <a:gd name="connsiteY0" fmla="*/ 0 h 624550"/>
              <a:gd name="connsiteX1" fmla="*/ 9144000 w 9144000"/>
              <a:gd name="connsiteY1" fmla="*/ 0 h 624550"/>
              <a:gd name="connsiteX2" fmla="*/ 9144000 w 9144000"/>
              <a:gd name="connsiteY2" fmla="*/ 624550 h 624550"/>
              <a:gd name="connsiteX3" fmla="*/ 0 w 9144000"/>
              <a:gd name="connsiteY3" fmla="*/ 624550 h 624550"/>
              <a:gd name="connsiteX4" fmla="*/ 0 w 9144000"/>
              <a:gd name="connsiteY4" fmla="*/ 0 h 624550"/>
              <a:gd name="connsiteX0" fmla="*/ 0 w 9144000"/>
              <a:gd name="connsiteY0" fmla="*/ 121920 h 624550"/>
              <a:gd name="connsiteX1" fmla="*/ 9144000 w 9144000"/>
              <a:gd name="connsiteY1" fmla="*/ 0 h 624550"/>
              <a:gd name="connsiteX2" fmla="*/ 9144000 w 9144000"/>
              <a:gd name="connsiteY2" fmla="*/ 624550 h 624550"/>
              <a:gd name="connsiteX3" fmla="*/ 0 w 9144000"/>
              <a:gd name="connsiteY3" fmla="*/ 624550 h 624550"/>
              <a:gd name="connsiteX4" fmla="*/ 0 w 9144000"/>
              <a:gd name="connsiteY4" fmla="*/ 121920 h 624550"/>
              <a:gd name="connsiteX0" fmla="*/ 10160 w 9154160"/>
              <a:gd name="connsiteY0" fmla="*/ 121920 h 624550"/>
              <a:gd name="connsiteX1" fmla="*/ 9154160 w 9154160"/>
              <a:gd name="connsiteY1" fmla="*/ 0 h 624550"/>
              <a:gd name="connsiteX2" fmla="*/ 9154160 w 9154160"/>
              <a:gd name="connsiteY2" fmla="*/ 624550 h 624550"/>
              <a:gd name="connsiteX3" fmla="*/ 0 w 9154160"/>
              <a:gd name="connsiteY3" fmla="*/ 502630 h 624550"/>
              <a:gd name="connsiteX4" fmla="*/ 10160 w 9154160"/>
              <a:gd name="connsiteY4" fmla="*/ 121920 h 624550"/>
              <a:gd name="connsiteX0" fmla="*/ 10160 w 9174480"/>
              <a:gd name="connsiteY0" fmla="*/ 91440 h 594070"/>
              <a:gd name="connsiteX1" fmla="*/ 9174480 w 9174480"/>
              <a:gd name="connsiteY1" fmla="*/ 0 h 594070"/>
              <a:gd name="connsiteX2" fmla="*/ 9154160 w 9174480"/>
              <a:gd name="connsiteY2" fmla="*/ 594070 h 594070"/>
              <a:gd name="connsiteX3" fmla="*/ 0 w 9174480"/>
              <a:gd name="connsiteY3" fmla="*/ 472150 h 594070"/>
              <a:gd name="connsiteX4" fmla="*/ 10160 w 9174480"/>
              <a:gd name="connsiteY4" fmla="*/ 91440 h 594070"/>
              <a:gd name="connsiteX0" fmla="*/ 10160 w 9174480"/>
              <a:gd name="connsiteY0" fmla="*/ 137160 h 639790"/>
              <a:gd name="connsiteX1" fmla="*/ 9174480 w 9174480"/>
              <a:gd name="connsiteY1" fmla="*/ 45720 h 639790"/>
              <a:gd name="connsiteX2" fmla="*/ 9154160 w 9174480"/>
              <a:gd name="connsiteY2" fmla="*/ 639790 h 639790"/>
              <a:gd name="connsiteX3" fmla="*/ 0 w 9174480"/>
              <a:gd name="connsiteY3" fmla="*/ 517870 h 639790"/>
              <a:gd name="connsiteX4" fmla="*/ 10160 w 9174480"/>
              <a:gd name="connsiteY4" fmla="*/ 137160 h 639790"/>
              <a:gd name="connsiteX0" fmla="*/ 10160 w 9174480"/>
              <a:gd name="connsiteY0" fmla="*/ 137160 h 517870"/>
              <a:gd name="connsiteX1" fmla="*/ 9174480 w 9174480"/>
              <a:gd name="connsiteY1" fmla="*/ 45720 h 517870"/>
              <a:gd name="connsiteX2" fmla="*/ 9144000 w 9174480"/>
              <a:gd name="connsiteY2" fmla="*/ 456910 h 517870"/>
              <a:gd name="connsiteX3" fmla="*/ 0 w 9174480"/>
              <a:gd name="connsiteY3" fmla="*/ 517870 h 517870"/>
              <a:gd name="connsiteX4" fmla="*/ 10160 w 9174480"/>
              <a:gd name="connsiteY4" fmla="*/ 137160 h 517870"/>
              <a:gd name="connsiteX0" fmla="*/ 10160 w 9174480"/>
              <a:gd name="connsiteY0" fmla="*/ 137160 h 564726"/>
              <a:gd name="connsiteX1" fmla="*/ 9174480 w 9174480"/>
              <a:gd name="connsiteY1" fmla="*/ 45720 h 564726"/>
              <a:gd name="connsiteX2" fmla="*/ 9144000 w 9174480"/>
              <a:gd name="connsiteY2" fmla="*/ 456910 h 564726"/>
              <a:gd name="connsiteX3" fmla="*/ 0 w 9174480"/>
              <a:gd name="connsiteY3" fmla="*/ 517870 h 564726"/>
              <a:gd name="connsiteX4" fmla="*/ 10160 w 9174480"/>
              <a:gd name="connsiteY4" fmla="*/ 137160 h 564726"/>
              <a:gd name="connsiteX0" fmla="*/ 10160 w 9174480"/>
              <a:gd name="connsiteY0" fmla="*/ 137160 h 517870"/>
              <a:gd name="connsiteX1" fmla="*/ 9174480 w 9174480"/>
              <a:gd name="connsiteY1" fmla="*/ 45720 h 517870"/>
              <a:gd name="connsiteX2" fmla="*/ 9164320 w 9174480"/>
              <a:gd name="connsiteY2" fmla="*/ 314670 h 517870"/>
              <a:gd name="connsiteX3" fmla="*/ 0 w 9174480"/>
              <a:gd name="connsiteY3" fmla="*/ 517870 h 517870"/>
              <a:gd name="connsiteX4" fmla="*/ 10160 w 9174480"/>
              <a:gd name="connsiteY4" fmla="*/ 137160 h 517870"/>
              <a:gd name="connsiteX0" fmla="*/ 10160 w 9174480"/>
              <a:gd name="connsiteY0" fmla="*/ 137160 h 528533"/>
              <a:gd name="connsiteX1" fmla="*/ 9174480 w 9174480"/>
              <a:gd name="connsiteY1" fmla="*/ 45720 h 528533"/>
              <a:gd name="connsiteX2" fmla="*/ 9164320 w 9174480"/>
              <a:gd name="connsiteY2" fmla="*/ 314670 h 528533"/>
              <a:gd name="connsiteX3" fmla="*/ 0 w 9174480"/>
              <a:gd name="connsiteY3" fmla="*/ 517870 h 528533"/>
              <a:gd name="connsiteX4" fmla="*/ 10160 w 9174480"/>
              <a:gd name="connsiteY4" fmla="*/ 137160 h 528533"/>
              <a:gd name="connsiteX0" fmla="*/ 20320 w 9184640"/>
              <a:gd name="connsiteY0" fmla="*/ 137160 h 516907"/>
              <a:gd name="connsiteX1" fmla="*/ 9184640 w 9184640"/>
              <a:gd name="connsiteY1" fmla="*/ 45720 h 516907"/>
              <a:gd name="connsiteX2" fmla="*/ 9174480 w 9184640"/>
              <a:gd name="connsiteY2" fmla="*/ 314670 h 516907"/>
              <a:gd name="connsiteX3" fmla="*/ 0 w 9184640"/>
              <a:gd name="connsiteY3" fmla="*/ 497550 h 516907"/>
              <a:gd name="connsiteX4" fmla="*/ 20320 w 9184640"/>
              <a:gd name="connsiteY4" fmla="*/ 137160 h 516907"/>
              <a:gd name="connsiteX0" fmla="*/ 20320 w 9184640"/>
              <a:gd name="connsiteY0" fmla="*/ 137160 h 580972"/>
              <a:gd name="connsiteX1" fmla="*/ 9184640 w 9184640"/>
              <a:gd name="connsiteY1" fmla="*/ 45720 h 580972"/>
              <a:gd name="connsiteX2" fmla="*/ 9174480 w 9184640"/>
              <a:gd name="connsiteY2" fmla="*/ 314670 h 580972"/>
              <a:gd name="connsiteX3" fmla="*/ 0 w 9184640"/>
              <a:gd name="connsiteY3" fmla="*/ 497550 h 580972"/>
              <a:gd name="connsiteX4" fmla="*/ 20320 w 9184640"/>
              <a:gd name="connsiteY4" fmla="*/ 137160 h 580972"/>
              <a:gd name="connsiteX0" fmla="*/ 20320 w 9184640"/>
              <a:gd name="connsiteY0" fmla="*/ 137160 h 614477"/>
              <a:gd name="connsiteX1" fmla="*/ 9184640 w 9184640"/>
              <a:gd name="connsiteY1" fmla="*/ 45720 h 614477"/>
              <a:gd name="connsiteX2" fmla="*/ 9154160 w 9184640"/>
              <a:gd name="connsiteY2" fmla="*/ 395950 h 614477"/>
              <a:gd name="connsiteX3" fmla="*/ 0 w 9184640"/>
              <a:gd name="connsiteY3" fmla="*/ 497550 h 614477"/>
              <a:gd name="connsiteX4" fmla="*/ 20320 w 9184640"/>
              <a:gd name="connsiteY4" fmla="*/ 137160 h 614477"/>
              <a:gd name="connsiteX0" fmla="*/ 20320 w 9184640"/>
              <a:gd name="connsiteY0" fmla="*/ 137160 h 600019"/>
              <a:gd name="connsiteX1" fmla="*/ 9184640 w 9184640"/>
              <a:gd name="connsiteY1" fmla="*/ 45720 h 600019"/>
              <a:gd name="connsiteX2" fmla="*/ 9154160 w 9184640"/>
              <a:gd name="connsiteY2" fmla="*/ 395950 h 600019"/>
              <a:gd name="connsiteX3" fmla="*/ 0 w 9184640"/>
              <a:gd name="connsiteY3" fmla="*/ 497550 h 600019"/>
              <a:gd name="connsiteX4" fmla="*/ 20320 w 9184640"/>
              <a:gd name="connsiteY4" fmla="*/ 137160 h 600019"/>
              <a:gd name="connsiteX0" fmla="*/ 20320 w 9184640"/>
              <a:gd name="connsiteY0" fmla="*/ 137160 h 583428"/>
              <a:gd name="connsiteX1" fmla="*/ 9184640 w 9184640"/>
              <a:gd name="connsiteY1" fmla="*/ 45720 h 583428"/>
              <a:gd name="connsiteX2" fmla="*/ 9154160 w 9184640"/>
              <a:gd name="connsiteY2" fmla="*/ 395950 h 583428"/>
              <a:gd name="connsiteX3" fmla="*/ 0 w 9184640"/>
              <a:gd name="connsiteY3" fmla="*/ 497550 h 583428"/>
              <a:gd name="connsiteX4" fmla="*/ 20320 w 9184640"/>
              <a:gd name="connsiteY4" fmla="*/ 137160 h 583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4640" h="583428">
                <a:moveTo>
                  <a:pt x="20320" y="137160"/>
                </a:moveTo>
                <a:cubicBezTo>
                  <a:pt x="3075093" y="106680"/>
                  <a:pt x="2919307" y="-86360"/>
                  <a:pt x="9184640" y="45720"/>
                </a:cubicBezTo>
                <a:lnTo>
                  <a:pt x="9154160" y="395950"/>
                </a:lnTo>
                <a:cubicBezTo>
                  <a:pt x="7477760" y="619470"/>
                  <a:pt x="3037840" y="629630"/>
                  <a:pt x="0" y="497550"/>
                </a:cubicBezTo>
                <a:lnTo>
                  <a:pt x="20320" y="137160"/>
                </a:lnTo>
                <a:close/>
              </a:path>
            </a:pathLst>
          </a:custGeom>
          <a:solidFill>
            <a:schemeClr val="accent3">
              <a:lumMod val="40000"/>
              <a:lumOff val="60000"/>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3792305" y="1211704"/>
            <a:ext cx="4572000" cy="400110"/>
          </a:xfrm>
          <a:prstGeom prst="rect">
            <a:avLst/>
          </a:prstGeom>
        </p:spPr>
        <p:txBody>
          <a:bodyPr>
            <a:spAutoFit/>
          </a:bodyPr>
          <a:lstStyle/>
          <a:p>
            <a:pPr lvl="0" defTabSz="914400">
              <a:defRPr/>
            </a:pPr>
            <a:r>
              <a:rPr lang="en-US" sz="2000" dirty="0">
                <a:solidFill>
                  <a:srgbClr val="12653E"/>
                </a:solidFill>
                <a:effectLst>
                  <a:outerShdw blurRad="50800" dist="38100" dir="2700000" algn="tl" rotWithShape="0">
                    <a:srgbClr val="000000">
                      <a:alpha val="43000"/>
                    </a:srgbClr>
                  </a:outerShdw>
                </a:effectLst>
                <a:latin typeface="Avenir Next Demi Bold"/>
                <a:ea typeface="Palatino Linotype" charset="0"/>
                <a:cs typeface="Avenir Next Demi Bold"/>
              </a:rPr>
              <a:t>June </a:t>
            </a:r>
            <a:r>
              <a:rPr lang="en-US" sz="2000" dirty="0" smtClean="0">
                <a:solidFill>
                  <a:srgbClr val="12653E"/>
                </a:solidFill>
                <a:effectLst>
                  <a:outerShdw blurRad="50800" dist="38100" dir="2700000" algn="tl" rotWithShape="0">
                    <a:srgbClr val="000000">
                      <a:alpha val="43000"/>
                    </a:srgbClr>
                  </a:outerShdw>
                </a:effectLst>
                <a:latin typeface="Avenir Next Demi Bold"/>
                <a:ea typeface="Palatino Linotype" charset="0"/>
                <a:cs typeface="Avenir Next Demi Bold"/>
              </a:rPr>
              <a:t>27, </a:t>
            </a:r>
            <a:r>
              <a:rPr lang="en-US" sz="2000" dirty="0">
                <a:solidFill>
                  <a:srgbClr val="12653E"/>
                </a:solidFill>
                <a:effectLst>
                  <a:outerShdw blurRad="50800" dist="38100" dir="2700000" algn="tl" rotWithShape="0">
                    <a:srgbClr val="000000">
                      <a:alpha val="43000"/>
                    </a:srgbClr>
                  </a:outerShdw>
                </a:effectLst>
                <a:latin typeface="Avenir Next Demi Bold"/>
                <a:ea typeface="Palatino Linotype" charset="0"/>
                <a:cs typeface="Avenir Next Demi Bold"/>
              </a:rPr>
              <a:t>2017  |  </a:t>
            </a:r>
            <a:r>
              <a:rPr lang="en-US" sz="2000" dirty="0" smtClean="0">
                <a:solidFill>
                  <a:srgbClr val="12653E"/>
                </a:solidFill>
                <a:effectLst>
                  <a:outerShdw blurRad="50800" dist="38100" dir="2700000" algn="tl" rotWithShape="0">
                    <a:srgbClr val="000000">
                      <a:alpha val="43000"/>
                    </a:srgbClr>
                  </a:outerShdw>
                </a:effectLst>
                <a:latin typeface="Avenir Next Demi Bold"/>
                <a:ea typeface="Palatino Linotype" charset="0"/>
                <a:cs typeface="Avenir Next Demi Bold"/>
              </a:rPr>
              <a:t>London, UK</a:t>
            </a:r>
            <a:endParaRPr lang="en-US" sz="2000" dirty="0">
              <a:solidFill>
                <a:srgbClr val="12653E"/>
              </a:solidFill>
              <a:effectLst>
                <a:outerShdw blurRad="50800" dist="38100" dir="2700000" algn="tl" rotWithShape="0">
                  <a:srgbClr val="000000">
                    <a:alpha val="43000"/>
                  </a:srgbClr>
                </a:outerShdw>
              </a:effectLst>
              <a:latin typeface="Avenir Next Demi Bold"/>
              <a:cs typeface="Avenir Next Demi Bold"/>
            </a:endParaRPr>
          </a:p>
        </p:txBody>
      </p:sp>
      <p:grpSp>
        <p:nvGrpSpPr>
          <p:cNvPr id="10" name="Group 9"/>
          <p:cNvGrpSpPr/>
          <p:nvPr/>
        </p:nvGrpSpPr>
        <p:grpSpPr>
          <a:xfrm>
            <a:off x="919643" y="1024349"/>
            <a:ext cx="2529884" cy="924372"/>
            <a:chOff x="1970525" y="1885414"/>
            <a:chExt cx="6077832" cy="2049025"/>
          </a:xfrm>
        </p:grpSpPr>
        <p:sp>
          <p:nvSpPr>
            <p:cNvPr id="7" name="Rounded Rectangle 6"/>
            <p:cNvSpPr/>
            <p:nvPr/>
          </p:nvSpPr>
          <p:spPr>
            <a:xfrm>
              <a:off x="1970525" y="1885414"/>
              <a:ext cx="6077832" cy="2049025"/>
            </a:xfrm>
            <a:prstGeom prst="roundRect">
              <a:avLst>
                <a:gd name="adj" fmla="val 3428"/>
              </a:avLst>
            </a:prstGeom>
            <a:solidFill>
              <a:schemeClr val="bg1"/>
            </a:solidFill>
            <a:ln w="28575" cmpd="sng">
              <a:solidFill>
                <a:srgbClr val="12653E"/>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4840" t="10080" r="4637" b="15833"/>
            <a:stretch/>
          </p:blipFill>
          <p:spPr>
            <a:xfrm>
              <a:off x="2308321" y="2148877"/>
              <a:ext cx="5456777" cy="1522098"/>
            </a:xfrm>
            <a:prstGeom prst="rect">
              <a:avLst/>
            </a:prstGeom>
          </p:spPr>
        </p:pic>
      </p:grpSp>
      <p:sp>
        <p:nvSpPr>
          <p:cNvPr id="11" name="Rectangle 10"/>
          <p:cNvSpPr/>
          <p:nvPr/>
        </p:nvSpPr>
        <p:spPr>
          <a:xfrm>
            <a:off x="419750" y="2334082"/>
            <a:ext cx="5319870" cy="2923877"/>
          </a:xfrm>
          <a:prstGeom prst="rect">
            <a:avLst/>
          </a:prstGeom>
        </p:spPr>
        <p:txBody>
          <a:bodyPr wrap="square">
            <a:spAutoFit/>
          </a:bodyPr>
          <a:lstStyle/>
          <a:p>
            <a:r>
              <a:rPr lang="en-US" sz="3200" b="1" dirty="0"/>
              <a:t>Defining and exploiting the clinical mechanism of activity for alvocidib in acute myeloid leukemia </a:t>
            </a:r>
            <a:r>
              <a:rPr lang="en-US" sz="3200" b="1" dirty="0" smtClean="0"/>
              <a:t>patients</a:t>
            </a:r>
          </a:p>
          <a:p>
            <a:endParaRPr kumimoji="1" lang="en-US" altLang="ja-JP" sz="2800" b="1" dirty="0">
              <a:latin typeface="Arial"/>
              <a:cs typeface="Arial"/>
            </a:endParaRPr>
          </a:p>
          <a:p>
            <a:r>
              <a:rPr kumimoji="1" lang="en-US" altLang="ja-JP" sz="2400" b="1" dirty="0" smtClean="0">
                <a:latin typeface="Arial"/>
                <a:cs typeface="Arial"/>
              </a:rPr>
              <a:t>Steven L. Warner, PhD</a:t>
            </a:r>
            <a:endParaRPr kumimoji="1" lang="en-US" altLang="ja-JP" sz="2400" b="1" dirty="0">
              <a:latin typeface="Arial"/>
              <a:cs typeface="Arial"/>
            </a:endParaRPr>
          </a:p>
        </p:txBody>
      </p:sp>
    </p:spTree>
    <p:extLst>
      <p:ext uri="{BB962C8B-B14F-4D97-AF65-F5344CB8AC3E}">
        <p14:creationId xmlns:p14="http://schemas.microsoft.com/office/powerpoint/2010/main" val="3648008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flipV="1">
            <a:off x="-20320" y="2566990"/>
            <a:ext cx="9164320" cy="2057191"/>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217850" y="111789"/>
            <a:ext cx="5911903" cy="461665"/>
          </a:xfrm>
          <a:prstGeom prst="rect">
            <a:avLst/>
          </a:prstGeom>
          <a:noFill/>
          <a:ln>
            <a:noFill/>
          </a:ln>
        </p:spPr>
        <p:txBody>
          <a:bodyPr wrap="square" rtlCol="0">
            <a:spAutoFit/>
          </a:bodyPr>
          <a:lstStyle/>
          <a:p>
            <a:r>
              <a:rPr lang="en-US" sz="2400" dirty="0">
                <a:solidFill>
                  <a:srgbClr val="136940"/>
                </a:solidFill>
                <a:effectLst>
                  <a:outerShdw blurRad="50800" dist="38100" dir="2700000" algn="tl" rotWithShape="0">
                    <a:srgbClr val="000000">
                      <a:alpha val="43000"/>
                    </a:srgbClr>
                  </a:outerShdw>
                </a:effectLst>
                <a:latin typeface="Avenir Next Demi Bold"/>
                <a:cs typeface="Avenir Next Demi Bold"/>
              </a:rPr>
              <a:t>Tolero Pipeline</a:t>
            </a:r>
          </a:p>
        </p:txBody>
      </p:sp>
      <p:pic>
        <p:nvPicPr>
          <p:cNvPr id="6" name="Picture 5"/>
          <p:cNvPicPr>
            <a:picLocks noChangeAspect="1"/>
          </p:cNvPicPr>
          <p:nvPr/>
        </p:nvPicPr>
        <p:blipFill>
          <a:blip r:embed="rId2"/>
          <a:stretch>
            <a:fillRect/>
          </a:stretch>
        </p:blipFill>
        <p:spPr>
          <a:xfrm>
            <a:off x="1066800" y="1367652"/>
            <a:ext cx="6997700" cy="4668796"/>
          </a:xfrm>
          <a:prstGeom prst="rect">
            <a:avLst/>
          </a:prstGeom>
        </p:spPr>
      </p:pic>
    </p:spTree>
    <p:extLst>
      <p:ext uri="{BB962C8B-B14F-4D97-AF65-F5344CB8AC3E}">
        <p14:creationId xmlns:p14="http://schemas.microsoft.com/office/powerpoint/2010/main" val="114960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590" y="140537"/>
            <a:ext cx="8229600" cy="792162"/>
          </a:xfrm>
        </p:spPr>
        <p:txBody>
          <a:bodyPr>
            <a:normAutofit/>
          </a:bodyPr>
          <a:lstStyle/>
          <a:p>
            <a:pPr algn="l"/>
            <a:r>
              <a:rPr lang="en-US" sz="3200" b="1" dirty="0" smtClean="0">
                <a:solidFill>
                  <a:srgbClr val="136940"/>
                </a:solidFill>
                <a:latin typeface="Arial" charset="0"/>
                <a:ea typeface="Arial" charset="0"/>
                <a:cs typeface="Arial" charset="0"/>
              </a:rPr>
              <a:t>Alvocidib</a:t>
            </a:r>
            <a:endParaRPr lang="en-US" sz="3200" b="1" dirty="0">
              <a:solidFill>
                <a:srgbClr val="136940"/>
              </a:solidFill>
              <a:latin typeface="Arial" charset="0"/>
              <a:ea typeface="Arial" charset="0"/>
              <a:cs typeface="Arial" charset="0"/>
            </a:endParaRPr>
          </a:p>
        </p:txBody>
      </p:sp>
      <p:sp>
        <p:nvSpPr>
          <p:cNvPr id="3" name="Content Placeholder 2"/>
          <p:cNvSpPr>
            <a:spLocks noGrp="1"/>
          </p:cNvSpPr>
          <p:nvPr>
            <p:ph idx="1"/>
          </p:nvPr>
        </p:nvSpPr>
        <p:spPr>
          <a:xfrm>
            <a:off x="457200" y="1066800"/>
            <a:ext cx="8229600" cy="2128345"/>
          </a:xfrm>
        </p:spPr>
        <p:txBody>
          <a:bodyPr>
            <a:normAutofit fontScale="92500"/>
          </a:bodyPr>
          <a:lstStyle/>
          <a:p>
            <a:r>
              <a:rPr lang="en-US" sz="2000" dirty="0" smtClean="0">
                <a:latin typeface="Arial" charset="0"/>
                <a:ea typeface="Arial" charset="0"/>
                <a:cs typeface="Arial" charset="0"/>
              </a:rPr>
              <a:t>Alvocidib (</a:t>
            </a:r>
            <a:r>
              <a:rPr lang="en-US" sz="2000" dirty="0" err="1" smtClean="0">
                <a:latin typeface="Arial" charset="0"/>
                <a:ea typeface="Arial" charset="0"/>
                <a:cs typeface="Arial" charset="0"/>
              </a:rPr>
              <a:t>flavopiridol</a:t>
            </a:r>
            <a:r>
              <a:rPr lang="en-US" sz="2000" dirty="0" smtClean="0">
                <a:latin typeface="Arial" charset="0"/>
                <a:ea typeface="Arial" charset="0"/>
                <a:cs typeface="Arial" charset="0"/>
              </a:rPr>
              <a:t>) was discovered in the 1990s and has historically been described as a pan-cyclin-dependent kinase inhibitor</a:t>
            </a:r>
          </a:p>
          <a:p>
            <a:r>
              <a:rPr lang="en-US" sz="2000" dirty="0" smtClean="0">
                <a:latin typeface="Arial" charset="0"/>
                <a:ea typeface="Arial" charset="0"/>
                <a:cs typeface="Arial" charset="0"/>
              </a:rPr>
              <a:t>In the past, most of the clinical development for alvocidib has focused on cell cycle inhibition and cytostatic activities</a:t>
            </a:r>
          </a:p>
          <a:p>
            <a:r>
              <a:rPr lang="en-US" sz="2000" dirty="0" smtClean="0">
                <a:latin typeface="Arial" charset="0"/>
                <a:ea typeface="Arial" charset="0"/>
                <a:cs typeface="Arial" charset="0"/>
              </a:rPr>
              <a:t>Clinical activity observed with alvocidib across dozens of clinical trials, but typically in undefined subset of patient populations</a:t>
            </a:r>
          </a:p>
        </p:txBody>
      </p:sp>
      <p:pic>
        <p:nvPicPr>
          <p:cNvPr id="6" name="Picture 5"/>
          <p:cNvPicPr>
            <a:picLocks noChangeAspect="1"/>
          </p:cNvPicPr>
          <p:nvPr/>
        </p:nvPicPr>
        <p:blipFill rotWithShape="1">
          <a:blip r:embed="rId2" cstate="print"/>
          <a:srcRect l="2752" r="1836" b="7623"/>
          <a:stretch/>
        </p:blipFill>
        <p:spPr>
          <a:xfrm>
            <a:off x="3553289" y="2954331"/>
            <a:ext cx="5370786" cy="3358274"/>
          </a:xfrm>
          <a:prstGeom prst="rect">
            <a:avLst/>
          </a:prstGeom>
        </p:spPr>
      </p:pic>
      <p:sp>
        <p:nvSpPr>
          <p:cNvPr id="7" name="TextBox 6"/>
          <p:cNvSpPr txBox="1"/>
          <p:nvPr/>
        </p:nvSpPr>
        <p:spPr>
          <a:xfrm>
            <a:off x="3553289" y="6277436"/>
            <a:ext cx="2848708" cy="230832"/>
          </a:xfrm>
          <a:prstGeom prst="rect">
            <a:avLst/>
          </a:prstGeom>
          <a:noFill/>
        </p:spPr>
        <p:txBody>
          <a:bodyPr wrap="square" rtlCol="0">
            <a:spAutoFit/>
          </a:bodyPr>
          <a:lstStyle/>
          <a:p>
            <a:r>
              <a:rPr lang="en-US" sz="900" dirty="0" smtClean="0">
                <a:latin typeface="Arial" charset="0"/>
                <a:ea typeface="Arial" charset="0"/>
                <a:cs typeface="Arial" charset="0"/>
              </a:rPr>
              <a:t>Malumbres. Genome Biology. 2014;15:122</a:t>
            </a:r>
            <a:endParaRPr lang="en-US" sz="1000" b="1" dirty="0">
              <a:latin typeface="Arial" charset="0"/>
              <a:ea typeface="Arial" charset="0"/>
              <a:cs typeface="Arial" charset="0"/>
            </a:endParaRPr>
          </a:p>
        </p:txBody>
      </p:sp>
      <p:pic>
        <p:nvPicPr>
          <p:cNvPr id="4" name="Picture 3"/>
          <p:cNvPicPr>
            <a:picLocks noChangeAspect="1"/>
          </p:cNvPicPr>
          <p:nvPr/>
        </p:nvPicPr>
        <p:blipFill>
          <a:blip r:embed="rId3"/>
          <a:stretch>
            <a:fillRect/>
          </a:stretch>
        </p:blipFill>
        <p:spPr>
          <a:xfrm>
            <a:off x="457200" y="3346998"/>
            <a:ext cx="2857500" cy="2857500"/>
          </a:xfrm>
          <a:prstGeom prst="rect">
            <a:avLst/>
          </a:prstGeom>
        </p:spPr>
      </p:pic>
    </p:spTree>
    <p:extLst>
      <p:ext uri="{BB962C8B-B14F-4D97-AF65-F5344CB8AC3E}">
        <p14:creationId xmlns:p14="http://schemas.microsoft.com/office/powerpoint/2010/main" val="63606122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191" y="1093077"/>
            <a:ext cx="3724024" cy="249886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076" name="Text Box 4"/>
          <p:cNvSpPr txBox="1">
            <a:spLocks noChangeArrowheads="1"/>
          </p:cNvSpPr>
          <p:nvPr/>
        </p:nvSpPr>
        <p:spPr bwMode="auto">
          <a:xfrm>
            <a:off x="759191" y="3764871"/>
            <a:ext cx="3918240" cy="2318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1pPr>
            <a:lvl2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2pPr>
            <a:lvl3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3pPr>
            <a:lvl4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4pPr>
            <a:lvl5pPr>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charset="0"/>
                <a:ea typeface="msgothic" charset="-128"/>
                <a:cs typeface="msgothic" charset="-128"/>
              </a:defRPr>
            </a:lvl9pPr>
          </a:lstStyle>
          <a:p>
            <a:r>
              <a:rPr lang="en-GB" altLang="x-none" sz="1050" dirty="0">
                <a:latin typeface="Arial" charset="0"/>
              </a:rPr>
              <a:t>Judith E. Karp et al. </a:t>
            </a:r>
            <a:r>
              <a:rPr lang="en-GB" altLang="x-none" sz="1050" dirty="0" err="1">
                <a:latin typeface="Arial" charset="0"/>
              </a:rPr>
              <a:t>Clin</a:t>
            </a:r>
            <a:r>
              <a:rPr lang="en-GB" altLang="x-none" sz="1050" dirty="0">
                <a:latin typeface="Arial" charset="0"/>
              </a:rPr>
              <a:t> Cancer Res 2003;9:307-315</a:t>
            </a:r>
          </a:p>
        </p:txBody>
      </p:sp>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2759" y="1093077"/>
            <a:ext cx="3088240" cy="250091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8" name="Title 1"/>
          <p:cNvSpPr txBox="1">
            <a:spLocks/>
          </p:cNvSpPr>
          <p:nvPr/>
        </p:nvSpPr>
        <p:spPr>
          <a:xfrm>
            <a:off x="443131" y="218366"/>
            <a:ext cx="7120759" cy="482107"/>
          </a:xfrm>
          <a:prstGeom prst="rect">
            <a:avLst/>
          </a:prstGeom>
        </p:spPr>
        <p:txBody>
          <a:bodyPr>
            <a:noAutofit/>
          </a:bodyPr>
          <a:lstStyle>
            <a:lvl1pPr algn="l" defTabSz="914400" rtl="0" eaLnBrk="1" latinLnBrk="0" hangingPunct="1">
              <a:spcBef>
                <a:spcPct val="0"/>
              </a:spcBef>
              <a:buNone/>
              <a:defRPr sz="3600" kern="1200">
                <a:solidFill>
                  <a:schemeClr val="tx1"/>
                </a:solidFill>
                <a:latin typeface="Palatino Linotype" pitchFamily="18" charset="0"/>
                <a:ea typeface="+mj-ea"/>
                <a:cs typeface="+mj-cs"/>
              </a:defRPr>
            </a:lvl1pPr>
          </a:lstStyle>
          <a:p>
            <a:pPr fontAlgn="base"/>
            <a:r>
              <a:rPr lang="en-US" sz="2400" b="1" dirty="0">
                <a:solidFill>
                  <a:srgbClr val="136940"/>
                </a:solidFill>
                <a:latin typeface="Arial" charset="0"/>
                <a:ea typeface="Arial" charset="0"/>
                <a:cs typeface="Arial" charset="0"/>
              </a:rPr>
              <a:t>Timed Sequential Therapy </a:t>
            </a:r>
            <a:r>
              <a:rPr lang="en-US" sz="2400" b="1" dirty="0" smtClean="0">
                <a:solidFill>
                  <a:srgbClr val="136940"/>
                </a:solidFill>
                <a:latin typeface="Arial" charset="0"/>
                <a:ea typeface="Arial" charset="0"/>
                <a:cs typeface="Arial" charset="0"/>
              </a:rPr>
              <a:t>with Alvocidib</a:t>
            </a:r>
            <a:endParaRPr lang="en-US" sz="2400" b="1" dirty="0">
              <a:solidFill>
                <a:srgbClr val="136940"/>
              </a:solidFill>
              <a:latin typeface="Arial" charset="0"/>
              <a:ea typeface="Arial" charset="0"/>
              <a:cs typeface="Arial" charset="0"/>
            </a:endParaRPr>
          </a:p>
        </p:txBody>
      </p:sp>
      <p:sp>
        <p:nvSpPr>
          <p:cNvPr id="9" name="Content Placeholder 2"/>
          <p:cNvSpPr txBox="1">
            <a:spLocks/>
          </p:cNvSpPr>
          <p:nvPr/>
        </p:nvSpPr>
        <p:spPr>
          <a:xfrm>
            <a:off x="562631" y="4398579"/>
            <a:ext cx="8229600" cy="213522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Palatino Linotype"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alatino Linotype"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Palatino Linotype"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alatino Linotype"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latin typeface="Arial" charset="0"/>
                <a:ea typeface="Arial" charset="0"/>
                <a:cs typeface="Arial" charset="0"/>
              </a:rPr>
              <a:t>In AML, Dr. Judy Karp pioneered a timed-sequential therapy regimen called ACM (</a:t>
            </a:r>
            <a:r>
              <a:rPr lang="en-US" sz="2000" u="sng" dirty="0" smtClean="0">
                <a:latin typeface="Arial" charset="0"/>
                <a:ea typeface="Arial" charset="0"/>
                <a:cs typeface="Arial" charset="0"/>
              </a:rPr>
              <a:t>a</a:t>
            </a:r>
            <a:r>
              <a:rPr lang="en-US" sz="2000" dirty="0" smtClean="0">
                <a:latin typeface="Arial" charset="0"/>
                <a:ea typeface="Arial" charset="0"/>
                <a:cs typeface="Arial" charset="0"/>
              </a:rPr>
              <a:t>lvocidib, </a:t>
            </a:r>
            <a:r>
              <a:rPr lang="en-US" sz="2000" u="sng" dirty="0" err="1" smtClean="0">
                <a:latin typeface="Arial" charset="0"/>
                <a:ea typeface="Arial" charset="0"/>
                <a:cs typeface="Arial" charset="0"/>
              </a:rPr>
              <a:t>c</a:t>
            </a:r>
            <a:r>
              <a:rPr lang="en-US" sz="2000" dirty="0" err="1" smtClean="0">
                <a:latin typeface="Arial" charset="0"/>
                <a:ea typeface="Arial" charset="0"/>
                <a:cs typeface="Arial" charset="0"/>
              </a:rPr>
              <a:t>ytarabine</a:t>
            </a:r>
            <a:r>
              <a:rPr lang="en-US" sz="2000" dirty="0" smtClean="0">
                <a:latin typeface="Arial" charset="0"/>
                <a:ea typeface="Arial" charset="0"/>
                <a:cs typeface="Arial" charset="0"/>
              </a:rPr>
              <a:t>, and </a:t>
            </a:r>
            <a:r>
              <a:rPr lang="en-US" sz="2000" u="sng" dirty="0" err="1" smtClean="0">
                <a:latin typeface="Arial" charset="0"/>
                <a:ea typeface="Arial" charset="0"/>
                <a:cs typeface="Arial" charset="0"/>
              </a:rPr>
              <a:t>m</a:t>
            </a:r>
            <a:r>
              <a:rPr lang="en-US" sz="2000" dirty="0" err="1" smtClean="0">
                <a:latin typeface="Arial" charset="0"/>
                <a:ea typeface="Arial" charset="0"/>
                <a:cs typeface="Arial" charset="0"/>
              </a:rPr>
              <a:t>itoxantrone</a:t>
            </a:r>
            <a:r>
              <a:rPr lang="en-US" sz="2000" dirty="0" smtClean="0">
                <a:latin typeface="Arial" charset="0"/>
                <a:ea typeface="Arial" charset="0"/>
                <a:cs typeface="Arial" charset="0"/>
              </a:rPr>
              <a:t>)</a:t>
            </a:r>
          </a:p>
          <a:p>
            <a:r>
              <a:rPr lang="en-US" sz="2000" dirty="0" smtClean="0">
                <a:latin typeface="Arial" charset="0"/>
                <a:ea typeface="Arial" charset="0"/>
                <a:cs typeface="Arial" charset="0"/>
              </a:rPr>
              <a:t>The theory was that alvocidib would synchronize cells in the cell cycle followed by a release of cells into S-phase where agents such as </a:t>
            </a:r>
            <a:r>
              <a:rPr lang="en-US" sz="2000" dirty="0" err="1" smtClean="0">
                <a:latin typeface="Arial" charset="0"/>
                <a:ea typeface="Arial" charset="0"/>
                <a:cs typeface="Arial" charset="0"/>
              </a:rPr>
              <a:t>cytarabine</a:t>
            </a:r>
            <a:r>
              <a:rPr lang="en-US" sz="2000" dirty="0" smtClean="0">
                <a:latin typeface="Arial" charset="0"/>
                <a:ea typeface="Arial" charset="0"/>
                <a:cs typeface="Arial" charset="0"/>
              </a:rPr>
              <a:t> have maximal activity</a:t>
            </a:r>
          </a:p>
          <a:p>
            <a:endParaRPr lang="en-US" sz="2000" dirty="0" smtClean="0">
              <a:latin typeface="Arial" charset="0"/>
              <a:ea typeface="Arial" charset="0"/>
              <a:cs typeface="Arial" charset="0"/>
            </a:endParaRPr>
          </a:p>
        </p:txBody>
      </p:sp>
      <p:sp>
        <p:nvSpPr>
          <p:cNvPr id="2" name="TextBox 1"/>
          <p:cNvSpPr txBox="1"/>
          <p:nvPr/>
        </p:nvSpPr>
        <p:spPr>
          <a:xfrm>
            <a:off x="809982" y="1812494"/>
            <a:ext cx="623649" cy="153888"/>
          </a:xfrm>
          <a:prstGeom prst="rect">
            <a:avLst/>
          </a:prstGeom>
          <a:solidFill>
            <a:schemeClr val="tx1"/>
          </a:solidFill>
        </p:spPr>
        <p:txBody>
          <a:bodyPr wrap="square" rtlCol="0">
            <a:spAutoFit/>
          </a:bodyPr>
          <a:lstStyle/>
          <a:p>
            <a:pPr algn="ctr"/>
            <a:r>
              <a:rPr lang="en-US" sz="400" b="1" dirty="0" smtClean="0">
                <a:solidFill>
                  <a:schemeClr val="bg1"/>
                </a:solidFill>
              </a:rPr>
              <a:t>Alvocidib</a:t>
            </a:r>
            <a:endParaRPr lang="en-US" sz="400" b="1" dirty="0">
              <a:solidFill>
                <a:schemeClr val="bg1"/>
              </a:solidFill>
            </a:endParaRPr>
          </a:p>
        </p:txBody>
      </p:sp>
      <p:sp>
        <p:nvSpPr>
          <p:cNvPr id="11" name="TextBox 10"/>
          <p:cNvSpPr txBox="1"/>
          <p:nvPr/>
        </p:nvSpPr>
        <p:spPr>
          <a:xfrm>
            <a:off x="809982" y="2153289"/>
            <a:ext cx="623649" cy="153888"/>
          </a:xfrm>
          <a:prstGeom prst="rect">
            <a:avLst/>
          </a:prstGeom>
          <a:solidFill>
            <a:schemeClr val="tx1"/>
          </a:solidFill>
        </p:spPr>
        <p:txBody>
          <a:bodyPr wrap="square" rtlCol="0">
            <a:spAutoFit/>
          </a:bodyPr>
          <a:lstStyle/>
          <a:p>
            <a:pPr algn="ctr"/>
            <a:r>
              <a:rPr lang="en-US" sz="400" b="1" smtClean="0">
                <a:solidFill>
                  <a:schemeClr val="bg1"/>
                </a:solidFill>
              </a:rPr>
              <a:t>Alvocidib</a:t>
            </a:r>
            <a:endParaRPr lang="en-US" sz="400" b="1">
              <a:solidFill>
                <a:schemeClr val="bg1"/>
              </a:solidFill>
            </a:endParaRPr>
          </a:p>
        </p:txBody>
      </p:sp>
    </p:spTree>
    <p:extLst>
      <p:ext uri="{BB962C8B-B14F-4D97-AF65-F5344CB8AC3E}">
        <p14:creationId xmlns:p14="http://schemas.microsoft.com/office/powerpoint/2010/main" val="10744742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1303202"/>
            <a:ext cx="9144000" cy="4772979"/>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p:cNvSpPr/>
          <p:nvPr/>
        </p:nvSpPr>
        <p:spPr>
          <a:xfrm flipV="1">
            <a:off x="0" y="3595586"/>
            <a:ext cx="9164320" cy="2057191"/>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217850" y="122007"/>
            <a:ext cx="7270070" cy="523220"/>
          </a:xfrm>
          <a:prstGeom prst="rect">
            <a:avLst/>
          </a:prstGeom>
          <a:noFill/>
          <a:ln>
            <a:noFill/>
          </a:ln>
        </p:spPr>
        <p:txBody>
          <a:bodyPr wrap="square" rtlCol="0">
            <a:spAutoFit/>
          </a:bodyPr>
          <a:lstStyle/>
          <a:p>
            <a:r>
              <a:rPr lang="en-US" sz="2800" dirty="0">
                <a:solidFill>
                  <a:srgbClr val="136940"/>
                </a:solidFill>
                <a:effectLst>
                  <a:outerShdw blurRad="50800" dist="38100" dir="2700000" algn="tl" rotWithShape="0">
                    <a:srgbClr val="000000">
                      <a:alpha val="43000"/>
                    </a:srgbClr>
                  </a:outerShdw>
                </a:effectLst>
                <a:latin typeface="Avenir Next Demi Bold"/>
                <a:cs typeface="Avenir Next Demi Bold"/>
              </a:rPr>
              <a:t>ACM Dosing Schedule in AML</a:t>
            </a:r>
            <a:endParaRPr lang="en-US" sz="24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
        <p:nvSpPr>
          <p:cNvPr id="27" name="Rectangle 26"/>
          <p:cNvSpPr/>
          <p:nvPr/>
        </p:nvSpPr>
        <p:spPr>
          <a:xfrm>
            <a:off x="644313" y="5735430"/>
            <a:ext cx="3886200" cy="215444"/>
          </a:xfrm>
          <a:prstGeom prst="rect">
            <a:avLst/>
          </a:prstGeom>
        </p:spPr>
        <p:txBody>
          <a:bodyPr wrap="square">
            <a:spAutoFit/>
          </a:bodyPr>
          <a:lstStyle/>
          <a:p>
            <a:r>
              <a:rPr lang="fr-FR" sz="800" dirty="0" err="1">
                <a:solidFill>
                  <a:schemeClr val="tx1">
                    <a:lumMod val="50000"/>
                    <a:lumOff val="50000"/>
                  </a:schemeClr>
                </a:solidFill>
                <a:latin typeface="Avenir Next Demi Bold" charset="0"/>
                <a:ea typeface="Avenir Next Demi Bold" charset="0"/>
                <a:cs typeface="Avenir Next Demi Bold" charset="0"/>
              </a:rPr>
              <a:t>Karp</a:t>
            </a:r>
            <a:r>
              <a:rPr lang="fr-FR" sz="800" dirty="0">
                <a:solidFill>
                  <a:schemeClr val="tx1">
                    <a:lumMod val="50000"/>
                    <a:lumOff val="50000"/>
                  </a:schemeClr>
                </a:solidFill>
                <a:latin typeface="Avenir Next Demi Bold" charset="0"/>
                <a:ea typeface="Avenir Next Demi Bold" charset="0"/>
                <a:cs typeface="Avenir Next Demi Bold" charset="0"/>
              </a:rPr>
              <a:t> JE, et al. Blood. 2011;117:3302-10</a:t>
            </a:r>
            <a:r>
              <a:rPr lang="fr-FR" sz="800" dirty="0">
                <a:solidFill>
                  <a:schemeClr val="tx1">
                    <a:lumMod val="50000"/>
                    <a:lumOff val="50000"/>
                  </a:schemeClr>
                </a:solidFill>
                <a:latin typeface="Gisha" panose="020B0502040204020203" pitchFamily="34" charset="-79"/>
                <a:cs typeface="Gisha" panose="020B0502040204020203" pitchFamily="34" charset="-79"/>
              </a:rPr>
              <a:t>.</a:t>
            </a:r>
            <a:endParaRPr lang="en-US" sz="800" dirty="0">
              <a:solidFill>
                <a:schemeClr val="tx1">
                  <a:lumMod val="50000"/>
                  <a:lumOff val="50000"/>
                </a:schemeClr>
              </a:solidFill>
              <a:latin typeface="Gisha" panose="020B0502040204020203" pitchFamily="34" charset="-79"/>
              <a:cs typeface="Gisha" panose="020B0502040204020203" pitchFamily="34" charset="-79"/>
            </a:endParaRPr>
          </a:p>
        </p:txBody>
      </p:sp>
      <p:sp>
        <p:nvSpPr>
          <p:cNvPr id="30" name="Rounded Rectangle 29"/>
          <p:cNvSpPr/>
          <p:nvPr/>
        </p:nvSpPr>
        <p:spPr>
          <a:xfrm>
            <a:off x="554873" y="3401952"/>
            <a:ext cx="8821899" cy="23622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200"/>
              </a:spcAft>
              <a:defRPr/>
            </a:pPr>
            <a:r>
              <a:rPr lang="en-US" sz="2000" b="1" dirty="0">
                <a:solidFill>
                  <a:srgbClr val="136940"/>
                </a:solidFill>
                <a:latin typeface="Avenir Next Demi Bold"/>
                <a:cs typeface="Avenir Next Demi Bold"/>
              </a:rPr>
              <a:t>Alvocidib Dosing</a:t>
            </a:r>
          </a:p>
          <a:p>
            <a:pPr>
              <a:lnSpc>
                <a:spcPct val="50000"/>
              </a:lnSpc>
              <a:spcAft>
                <a:spcPts val="200"/>
              </a:spcAft>
              <a:defRPr/>
            </a:pPr>
            <a:endParaRPr lang="en-US" sz="2000" dirty="0">
              <a:solidFill>
                <a:srgbClr val="136940"/>
              </a:solidFill>
              <a:latin typeface="Avenir Next Demi Bold"/>
              <a:cs typeface="Avenir Next Demi Bold"/>
            </a:endParaRPr>
          </a:p>
          <a:p>
            <a:pPr marL="288925" indent="-288925">
              <a:lnSpc>
                <a:spcPct val="50000"/>
              </a:lnSpc>
              <a:spcAft>
                <a:spcPts val="200"/>
              </a:spcAft>
              <a:defRPr/>
            </a:pPr>
            <a:r>
              <a:rPr lang="en-US" sz="1600" dirty="0">
                <a:solidFill>
                  <a:srgbClr val="136940"/>
                </a:solidFill>
                <a:latin typeface="Avenir Next Demi Bold"/>
                <a:cs typeface="Avenir Next Demi Bold"/>
              </a:rPr>
              <a:t> </a:t>
            </a:r>
          </a:p>
          <a:p>
            <a:pPr marL="288925" indent="-288925">
              <a:lnSpc>
                <a:spcPct val="30000"/>
              </a:lnSpc>
              <a:spcAft>
                <a:spcPts val="200"/>
              </a:spcAft>
              <a:defRPr/>
            </a:pPr>
            <a:r>
              <a:rPr lang="en-US" sz="1600" dirty="0">
                <a:solidFill>
                  <a:srgbClr val="136940"/>
                </a:solidFill>
                <a:latin typeface="Avenir Next Demi Bold"/>
                <a:cs typeface="Avenir Next Demi Bold"/>
              </a:rPr>
              <a:t>	</a:t>
            </a:r>
            <a:r>
              <a:rPr lang="en-US" sz="1600" b="1" dirty="0">
                <a:solidFill>
                  <a:srgbClr val="136940"/>
                </a:solidFill>
                <a:latin typeface="Avenir Next Demi Bold"/>
                <a:cs typeface="Avenir Next Demi Bold"/>
              </a:rPr>
              <a:t>SCHEDULE</a:t>
            </a:r>
            <a:r>
              <a:rPr lang="en-US" sz="1600" dirty="0">
                <a:solidFill>
                  <a:srgbClr val="136940"/>
                </a:solidFill>
                <a:latin typeface="Avenir Next Demi Bold"/>
                <a:cs typeface="Avenir Next Demi Bold"/>
              </a:rPr>
              <a:t/>
            </a:r>
            <a:br>
              <a:rPr lang="en-US" sz="1600" dirty="0">
                <a:solidFill>
                  <a:srgbClr val="136940"/>
                </a:solidFill>
                <a:latin typeface="Avenir Next Demi Bold"/>
                <a:cs typeface="Avenir Next Demi Bold"/>
              </a:rPr>
            </a:br>
            <a:endParaRPr lang="en-US" sz="1600" dirty="0">
              <a:solidFill>
                <a:srgbClr val="136940"/>
              </a:solidFill>
              <a:latin typeface="Avenir Next Demi Bold"/>
              <a:cs typeface="Avenir Next Demi Bold"/>
            </a:endParaRPr>
          </a:p>
          <a:p>
            <a:pPr marL="288925" indent="-288925">
              <a:spcAft>
                <a:spcPts val="200"/>
              </a:spcAft>
              <a:defRPr/>
            </a:pPr>
            <a:r>
              <a:rPr lang="en-US" sz="1600" dirty="0">
                <a:solidFill>
                  <a:srgbClr val="136940"/>
                </a:solidFill>
                <a:latin typeface="Avenir Next Demi Bold"/>
                <a:cs typeface="Avenir Next Demi Bold"/>
              </a:rPr>
              <a:t>	</a:t>
            </a:r>
            <a:r>
              <a:rPr lang="en-US" sz="1500" dirty="0">
                <a:solidFill>
                  <a:srgbClr val="136940"/>
                </a:solidFill>
                <a:latin typeface="Avenir Next Demi Bold"/>
                <a:cs typeface="Avenir Next Demi Bold"/>
              </a:rPr>
              <a:t>Bolus loading dose (20-30 mg/m</a:t>
            </a:r>
            <a:r>
              <a:rPr lang="en-US" sz="1500" baseline="30000" dirty="0">
                <a:solidFill>
                  <a:srgbClr val="136940"/>
                </a:solidFill>
                <a:latin typeface="Avenir Next Demi Bold"/>
                <a:cs typeface="Avenir Next Demi Bold"/>
              </a:rPr>
              <a:t>2</a:t>
            </a:r>
            <a:r>
              <a:rPr lang="en-US" sz="1500" dirty="0">
                <a:solidFill>
                  <a:srgbClr val="136940"/>
                </a:solidFill>
                <a:latin typeface="Avenir Next Demi Bold"/>
                <a:cs typeface="Avenir Next Demi Bold"/>
              </a:rPr>
              <a:t> 30-min IV) followed by continuous infusion dosing </a:t>
            </a:r>
            <a:br>
              <a:rPr lang="en-US" sz="1500" dirty="0">
                <a:solidFill>
                  <a:srgbClr val="136940"/>
                </a:solidFill>
                <a:latin typeface="Avenir Next Demi Bold"/>
                <a:cs typeface="Avenir Next Demi Bold"/>
              </a:rPr>
            </a:br>
            <a:r>
              <a:rPr lang="en-US" sz="1500" dirty="0">
                <a:solidFill>
                  <a:srgbClr val="136940"/>
                </a:solidFill>
                <a:latin typeface="Avenir Next Demi Bold"/>
                <a:cs typeface="Avenir Next Demi Bold"/>
              </a:rPr>
              <a:t>(30-70 mg/m</a:t>
            </a:r>
            <a:r>
              <a:rPr lang="en-US" sz="1500" baseline="30000" dirty="0">
                <a:solidFill>
                  <a:srgbClr val="136940"/>
                </a:solidFill>
                <a:latin typeface="Avenir Next Demi Bold"/>
                <a:cs typeface="Avenir Next Demi Bold"/>
              </a:rPr>
              <a:t>2</a:t>
            </a:r>
            <a:r>
              <a:rPr lang="en-US" sz="1500" dirty="0">
                <a:solidFill>
                  <a:srgbClr val="136940"/>
                </a:solidFill>
                <a:latin typeface="Avenir Next Demi Bold"/>
                <a:cs typeface="Avenir Next Demi Bold"/>
              </a:rPr>
              <a:t> given by 4-hr IV)  </a:t>
            </a:r>
          </a:p>
        </p:txBody>
      </p:sp>
      <p:sp>
        <p:nvSpPr>
          <p:cNvPr id="5" name="TextBox 4"/>
          <p:cNvSpPr txBox="1"/>
          <p:nvPr/>
        </p:nvSpPr>
        <p:spPr>
          <a:xfrm>
            <a:off x="1003282" y="1797792"/>
            <a:ext cx="1428596" cy="1123384"/>
          </a:xfrm>
          <a:prstGeom prst="rect">
            <a:avLst/>
          </a:prstGeom>
          <a:noFill/>
        </p:spPr>
        <p:txBody>
          <a:bodyPr wrap="none" rtlCol="0">
            <a:spAutoFit/>
          </a:bodyPr>
          <a:lstStyle/>
          <a:p>
            <a:pPr algn="ctr">
              <a:spcAft>
                <a:spcPts val="200"/>
              </a:spcAft>
              <a:defRPr/>
            </a:pPr>
            <a:r>
              <a:rPr lang="en-US" sz="2000" b="1" dirty="0">
                <a:solidFill>
                  <a:srgbClr val="136940"/>
                </a:solidFill>
                <a:latin typeface="Avenir Next Demi Bold"/>
                <a:cs typeface="Avenir Next Demi Bold"/>
              </a:rPr>
              <a:t>Alvocidib:</a:t>
            </a:r>
          </a:p>
          <a:p>
            <a:pPr algn="ctr">
              <a:lnSpc>
                <a:spcPct val="50000"/>
              </a:lnSpc>
              <a:spcAft>
                <a:spcPts val="200"/>
              </a:spcAft>
              <a:defRPr/>
            </a:pPr>
            <a:endParaRPr lang="en-US" sz="2000" b="1" dirty="0">
              <a:solidFill>
                <a:srgbClr val="136940"/>
              </a:solidFill>
              <a:latin typeface="Avenir Next Demi Bold"/>
              <a:cs typeface="Avenir Next Demi Bold"/>
            </a:endParaRPr>
          </a:p>
          <a:p>
            <a:pPr algn="ctr">
              <a:spcAft>
                <a:spcPts val="200"/>
              </a:spcAft>
              <a:defRPr/>
            </a:pPr>
            <a:r>
              <a:rPr lang="en-US" sz="1600" dirty="0">
                <a:solidFill>
                  <a:srgbClr val="136940"/>
                </a:solidFill>
                <a:latin typeface="Avenir Next Demi Bold"/>
                <a:cs typeface="Avenir Next Demi Bold"/>
              </a:rPr>
              <a:t>D1-3</a:t>
            </a:r>
          </a:p>
          <a:p>
            <a:pPr algn="ctr">
              <a:spcAft>
                <a:spcPts val="200"/>
              </a:spcAft>
              <a:defRPr/>
            </a:pPr>
            <a:r>
              <a:rPr lang="en-US" sz="1600" b="1" dirty="0">
                <a:solidFill>
                  <a:srgbClr val="136940"/>
                </a:solidFill>
                <a:latin typeface="Avenir Next Demi Bold"/>
                <a:cs typeface="Avenir Next Demi Bold"/>
              </a:rPr>
              <a:t>[ See below ]</a:t>
            </a:r>
            <a:endParaRPr lang="en-US" sz="1600" dirty="0">
              <a:latin typeface="Avenir Next Demi Bold"/>
              <a:cs typeface="Avenir Next Demi Bold"/>
            </a:endParaRPr>
          </a:p>
        </p:txBody>
      </p:sp>
      <p:sp>
        <p:nvSpPr>
          <p:cNvPr id="36" name="TextBox 35"/>
          <p:cNvSpPr txBox="1"/>
          <p:nvPr/>
        </p:nvSpPr>
        <p:spPr>
          <a:xfrm>
            <a:off x="3665026" y="1797792"/>
            <a:ext cx="1864613" cy="1123384"/>
          </a:xfrm>
          <a:prstGeom prst="rect">
            <a:avLst/>
          </a:prstGeom>
          <a:noFill/>
        </p:spPr>
        <p:txBody>
          <a:bodyPr wrap="none" rtlCol="0">
            <a:spAutoFit/>
          </a:bodyPr>
          <a:lstStyle/>
          <a:p>
            <a:pPr algn="ctr">
              <a:spcAft>
                <a:spcPts val="200"/>
              </a:spcAft>
              <a:defRPr/>
            </a:pPr>
            <a:r>
              <a:rPr lang="en-US" sz="2000" b="1" dirty="0" err="1">
                <a:solidFill>
                  <a:srgbClr val="136940"/>
                </a:solidFill>
                <a:latin typeface="Avenir Next Demi Bold"/>
                <a:cs typeface="Avenir Next Demi Bold"/>
              </a:rPr>
              <a:t>Ara</a:t>
            </a:r>
            <a:r>
              <a:rPr lang="en-US" sz="2000" b="1" dirty="0">
                <a:solidFill>
                  <a:srgbClr val="136940"/>
                </a:solidFill>
                <a:latin typeface="Avenir Next Demi Bold"/>
                <a:cs typeface="Avenir Next Demi Bold"/>
              </a:rPr>
              <a:t>-C:</a:t>
            </a:r>
          </a:p>
          <a:p>
            <a:pPr algn="ctr">
              <a:lnSpc>
                <a:spcPct val="50000"/>
              </a:lnSpc>
              <a:spcAft>
                <a:spcPts val="200"/>
              </a:spcAft>
              <a:defRPr/>
            </a:pPr>
            <a:endParaRPr lang="en-US" sz="2000" b="1" dirty="0">
              <a:solidFill>
                <a:srgbClr val="136940"/>
              </a:solidFill>
              <a:latin typeface="Avenir Next Demi Bold"/>
              <a:cs typeface="Avenir Next Demi Bold"/>
            </a:endParaRPr>
          </a:p>
          <a:p>
            <a:pPr algn="ctr">
              <a:spcAft>
                <a:spcPts val="200"/>
              </a:spcAft>
              <a:defRPr/>
            </a:pPr>
            <a:r>
              <a:rPr lang="en-US" sz="1600" dirty="0">
                <a:solidFill>
                  <a:srgbClr val="136940"/>
                </a:solidFill>
                <a:latin typeface="Avenir Next Demi Bold"/>
                <a:cs typeface="Avenir Next Demi Bold"/>
              </a:rPr>
              <a:t>D6-8; 2 g/m</a:t>
            </a:r>
            <a:r>
              <a:rPr lang="en-US" sz="1600" baseline="30000" dirty="0">
                <a:solidFill>
                  <a:srgbClr val="136940"/>
                </a:solidFill>
                <a:latin typeface="Avenir Next Demi Bold"/>
                <a:cs typeface="Avenir Next Demi Bold"/>
              </a:rPr>
              <a:t>2 </a:t>
            </a:r>
          </a:p>
          <a:p>
            <a:pPr algn="ctr">
              <a:spcAft>
                <a:spcPts val="200"/>
              </a:spcAft>
              <a:defRPr/>
            </a:pPr>
            <a:r>
              <a:rPr lang="en-US" sz="1600" b="1" dirty="0">
                <a:solidFill>
                  <a:srgbClr val="136940"/>
                </a:solidFill>
                <a:latin typeface="Avenir Next Demi Bold"/>
                <a:cs typeface="Avenir Next Demi Bold"/>
              </a:rPr>
              <a:t>Given over 72 </a:t>
            </a:r>
            <a:r>
              <a:rPr lang="en-US" sz="1600" b="1" dirty="0" err="1">
                <a:solidFill>
                  <a:srgbClr val="136940"/>
                </a:solidFill>
                <a:latin typeface="Avenir Next Demi Bold"/>
                <a:cs typeface="Avenir Next Demi Bold"/>
              </a:rPr>
              <a:t>hrs</a:t>
            </a:r>
            <a:endParaRPr lang="en-US" sz="1600" dirty="0">
              <a:latin typeface="Avenir Next Demi Bold"/>
              <a:cs typeface="Avenir Next Demi Bold"/>
            </a:endParaRPr>
          </a:p>
        </p:txBody>
      </p:sp>
      <p:sp>
        <p:nvSpPr>
          <p:cNvPr id="37" name="TextBox 36"/>
          <p:cNvSpPr txBox="1"/>
          <p:nvPr/>
        </p:nvSpPr>
        <p:spPr>
          <a:xfrm>
            <a:off x="6544922" y="1797792"/>
            <a:ext cx="1864324" cy="882293"/>
          </a:xfrm>
          <a:prstGeom prst="rect">
            <a:avLst/>
          </a:prstGeom>
          <a:noFill/>
        </p:spPr>
        <p:txBody>
          <a:bodyPr wrap="none" rtlCol="0">
            <a:spAutoFit/>
          </a:bodyPr>
          <a:lstStyle/>
          <a:p>
            <a:pPr algn="ctr">
              <a:spcAft>
                <a:spcPts val="200"/>
              </a:spcAft>
              <a:defRPr/>
            </a:pPr>
            <a:r>
              <a:rPr lang="en-US" sz="2000" b="1" dirty="0" err="1">
                <a:solidFill>
                  <a:srgbClr val="136940"/>
                </a:solidFill>
                <a:latin typeface="Avenir Next Demi Bold"/>
                <a:cs typeface="Avenir Next Demi Bold"/>
              </a:rPr>
              <a:t>Mitoxantrone</a:t>
            </a:r>
            <a:r>
              <a:rPr lang="en-US" sz="2000" b="1" dirty="0">
                <a:solidFill>
                  <a:srgbClr val="136940"/>
                </a:solidFill>
                <a:latin typeface="Avenir Next Demi Bold"/>
                <a:cs typeface="Avenir Next Demi Bold"/>
              </a:rPr>
              <a:t>:</a:t>
            </a:r>
          </a:p>
          <a:p>
            <a:pPr algn="ctr">
              <a:lnSpc>
                <a:spcPct val="50000"/>
              </a:lnSpc>
              <a:spcAft>
                <a:spcPts val="200"/>
              </a:spcAft>
              <a:defRPr/>
            </a:pPr>
            <a:endParaRPr lang="en-US" sz="2000" b="1" dirty="0">
              <a:solidFill>
                <a:srgbClr val="136940"/>
              </a:solidFill>
              <a:latin typeface="Avenir Next Demi Bold"/>
              <a:cs typeface="Avenir Next Demi Bold"/>
            </a:endParaRPr>
          </a:p>
          <a:p>
            <a:pPr>
              <a:spcAft>
                <a:spcPts val="200"/>
              </a:spcAft>
              <a:defRPr/>
            </a:pPr>
            <a:r>
              <a:rPr lang="en-US" sz="1600" dirty="0">
                <a:solidFill>
                  <a:srgbClr val="136940"/>
                </a:solidFill>
                <a:latin typeface="Avenir Next Demi Bold"/>
                <a:cs typeface="Avenir Next Demi Bold"/>
              </a:rPr>
              <a:t>D9; 40 mg/m</a:t>
            </a:r>
            <a:r>
              <a:rPr lang="en-US" sz="1600" baseline="30000" dirty="0">
                <a:solidFill>
                  <a:srgbClr val="136940"/>
                </a:solidFill>
                <a:latin typeface="Avenir Next Demi Bold"/>
                <a:cs typeface="Avenir Next Demi Bold"/>
              </a:rPr>
              <a:t>2</a:t>
            </a:r>
            <a:endParaRPr lang="en-US" sz="1600" dirty="0">
              <a:solidFill>
                <a:srgbClr val="136940"/>
              </a:solidFill>
              <a:latin typeface="Avenir Next Demi Bold"/>
              <a:cs typeface="Avenir Next Demi Bold"/>
            </a:endParaRPr>
          </a:p>
        </p:txBody>
      </p:sp>
      <p:sp>
        <p:nvSpPr>
          <p:cNvPr id="6" name="Rounded Rectangle 5"/>
          <p:cNvSpPr/>
          <p:nvPr/>
        </p:nvSpPr>
        <p:spPr>
          <a:xfrm>
            <a:off x="6421706" y="1681518"/>
            <a:ext cx="2110756" cy="1404247"/>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ounded Rectangle 37"/>
          <p:cNvSpPr/>
          <p:nvPr/>
        </p:nvSpPr>
        <p:spPr>
          <a:xfrm>
            <a:off x="662201" y="1681518"/>
            <a:ext cx="2110756" cy="1404247"/>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Rounded Rectangle 39"/>
          <p:cNvSpPr/>
          <p:nvPr/>
        </p:nvSpPr>
        <p:spPr>
          <a:xfrm>
            <a:off x="3541954" y="1681518"/>
            <a:ext cx="2110756" cy="1404247"/>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77751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0" y="1797793"/>
            <a:ext cx="9144000" cy="4069608"/>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217850" y="122007"/>
            <a:ext cx="7270070" cy="523220"/>
          </a:xfrm>
          <a:prstGeom prst="rect">
            <a:avLst/>
          </a:prstGeom>
          <a:noFill/>
          <a:ln>
            <a:noFill/>
          </a:ln>
        </p:spPr>
        <p:txBody>
          <a:bodyPr wrap="square" rtlCol="0">
            <a:spAutoFit/>
          </a:bodyPr>
          <a:lstStyle/>
          <a:p>
            <a:r>
              <a:rPr lang="en-US" sz="2800" dirty="0">
                <a:solidFill>
                  <a:srgbClr val="136940"/>
                </a:solidFill>
                <a:effectLst>
                  <a:outerShdw blurRad="50800" dist="38100" dir="2700000" algn="tl" rotWithShape="0">
                    <a:srgbClr val="000000">
                      <a:alpha val="43000"/>
                    </a:srgbClr>
                  </a:outerShdw>
                </a:effectLst>
                <a:latin typeface="Avenir Next Demi Bold"/>
                <a:cs typeface="Avenir Next Demi Bold"/>
              </a:rPr>
              <a:t>Alvocidib Clinical History in AML</a:t>
            </a:r>
          </a:p>
        </p:txBody>
      </p:sp>
      <p:grpSp>
        <p:nvGrpSpPr>
          <p:cNvPr id="36" name="Group 35"/>
          <p:cNvGrpSpPr/>
          <p:nvPr/>
        </p:nvGrpSpPr>
        <p:grpSpPr>
          <a:xfrm>
            <a:off x="3787382" y="2338112"/>
            <a:ext cx="1277076" cy="965491"/>
            <a:chOff x="3787382" y="2304468"/>
            <a:chExt cx="1277076" cy="965491"/>
          </a:xfrm>
        </p:grpSpPr>
        <p:sp>
          <p:nvSpPr>
            <p:cNvPr id="26" name="Rounded Rectangle 25"/>
            <p:cNvSpPr/>
            <p:nvPr/>
          </p:nvSpPr>
          <p:spPr>
            <a:xfrm>
              <a:off x="3787382" y="2304468"/>
              <a:ext cx="1277076" cy="965491"/>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3787382" y="2356326"/>
              <a:ext cx="1277076" cy="861774"/>
            </a:xfrm>
            <a:prstGeom prst="rect">
              <a:avLst/>
            </a:prstGeom>
            <a:noFill/>
          </p:spPr>
          <p:txBody>
            <a:bodyPr wrap="square" rtlCol="0">
              <a:spAutoFit/>
            </a:bodyPr>
            <a:lstStyle/>
            <a:p>
              <a:pPr algn="ctr"/>
              <a:r>
                <a:rPr lang="en-US" sz="1000" dirty="0">
                  <a:solidFill>
                    <a:srgbClr val="136940"/>
                  </a:solidFill>
                  <a:latin typeface="Avenir Next Condensed Demi Bold"/>
                  <a:cs typeface="Avenir Next Condensed Demi Bold"/>
                </a:rPr>
                <a:t>OSU-O479/NCI-6947</a:t>
              </a:r>
            </a:p>
            <a:p>
              <a:pPr algn="ctr"/>
              <a:r>
                <a:rPr lang="en-US" sz="1000" dirty="0">
                  <a:solidFill>
                    <a:srgbClr val="136940"/>
                  </a:solidFill>
                  <a:latin typeface="Avenir Next Condensed Demi Bold"/>
                  <a:cs typeface="Avenir Next Condensed Demi Bold"/>
                </a:rPr>
                <a:t>Phase I</a:t>
              </a:r>
            </a:p>
            <a:p>
              <a:pPr algn="ctr"/>
              <a:r>
                <a:rPr lang="en-US" sz="1000" dirty="0">
                  <a:solidFill>
                    <a:srgbClr val="136940"/>
                  </a:solidFill>
                  <a:latin typeface="Avenir Next Condensed Demi Bold"/>
                  <a:cs typeface="Avenir Next Condensed Demi Bold"/>
                </a:rPr>
                <a:t>n=19</a:t>
              </a:r>
            </a:p>
            <a:p>
              <a:pPr algn="ctr"/>
              <a:r>
                <a:rPr lang="en-US" sz="1000" dirty="0" err="1">
                  <a:solidFill>
                    <a:srgbClr val="136940"/>
                  </a:solidFill>
                  <a:latin typeface="Avenir Next Condensed Demi Bold"/>
                  <a:cs typeface="Avenir Next Condensed Demi Bold"/>
                </a:rPr>
                <a:t>Monotherapy</a:t>
              </a:r>
              <a:endParaRPr lang="en-US" sz="1000" dirty="0">
                <a:solidFill>
                  <a:srgbClr val="136940"/>
                </a:solidFill>
                <a:latin typeface="Avenir Next Condensed Demi Bold"/>
                <a:cs typeface="Avenir Next Condensed Demi Bold"/>
              </a:endParaRPr>
            </a:p>
            <a:p>
              <a:pPr algn="ctr"/>
              <a:r>
                <a:rPr lang="en-US" sz="1000" dirty="0" err="1">
                  <a:solidFill>
                    <a:srgbClr val="136940"/>
                  </a:solidFill>
                  <a:latin typeface="Avenir Next Condensed Demi Bold"/>
                  <a:cs typeface="Avenir Next Condensed Demi Bold"/>
                </a:rPr>
                <a:t>alvocidib</a:t>
              </a:r>
              <a:endParaRPr lang="en-US" sz="1000" dirty="0">
                <a:solidFill>
                  <a:srgbClr val="136940"/>
                </a:solidFill>
                <a:latin typeface="Avenir Next Condensed Demi Bold"/>
                <a:cs typeface="Avenir Next Condensed Demi Bold"/>
              </a:endParaRPr>
            </a:p>
          </p:txBody>
        </p:sp>
      </p:grpSp>
      <p:grpSp>
        <p:nvGrpSpPr>
          <p:cNvPr id="34" name="Group 33"/>
          <p:cNvGrpSpPr/>
          <p:nvPr/>
        </p:nvGrpSpPr>
        <p:grpSpPr>
          <a:xfrm>
            <a:off x="7194146" y="2338112"/>
            <a:ext cx="1277076" cy="965491"/>
            <a:chOff x="7194146" y="2304468"/>
            <a:chExt cx="1277076" cy="965491"/>
          </a:xfrm>
        </p:grpSpPr>
        <p:sp>
          <p:nvSpPr>
            <p:cNvPr id="12" name="TextBox 11"/>
            <p:cNvSpPr txBox="1"/>
            <p:nvPr/>
          </p:nvSpPr>
          <p:spPr>
            <a:xfrm>
              <a:off x="7194146" y="2510214"/>
              <a:ext cx="1277076" cy="553998"/>
            </a:xfrm>
            <a:prstGeom prst="rect">
              <a:avLst/>
            </a:prstGeom>
            <a:noFill/>
          </p:spPr>
          <p:txBody>
            <a:bodyPr wrap="square" rtlCol="0">
              <a:spAutoFit/>
            </a:bodyPr>
            <a:lstStyle/>
            <a:p>
              <a:pPr algn="ctr"/>
              <a:r>
                <a:rPr lang="en-US" sz="1000" dirty="0">
                  <a:solidFill>
                    <a:srgbClr val="136940"/>
                  </a:solidFill>
                  <a:latin typeface="Avenir Next Condensed Demi Bold"/>
                  <a:cs typeface="Avenir Next Condensed Demi Bold"/>
                </a:rPr>
                <a:t>JHU-06133/NCI-7889</a:t>
              </a:r>
            </a:p>
            <a:p>
              <a:pPr algn="ctr"/>
              <a:r>
                <a:rPr lang="en-US" sz="1000" dirty="0">
                  <a:solidFill>
                    <a:srgbClr val="136940"/>
                  </a:solidFill>
                  <a:latin typeface="Avenir Next Condensed Demi Bold"/>
                  <a:cs typeface="Avenir Next Condensed Demi Bold"/>
                </a:rPr>
                <a:t>Phase I</a:t>
              </a:r>
            </a:p>
            <a:p>
              <a:pPr algn="ctr"/>
              <a:r>
                <a:rPr lang="en-US" sz="1000" dirty="0">
                  <a:solidFill>
                    <a:srgbClr val="136940"/>
                  </a:solidFill>
                  <a:latin typeface="Avenir Next Condensed Demi Bold"/>
                  <a:cs typeface="Avenir Next Condensed Demi Bold"/>
                </a:rPr>
                <a:t>n=49</a:t>
              </a:r>
            </a:p>
          </p:txBody>
        </p:sp>
        <p:sp>
          <p:nvSpPr>
            <p:cNvPr id="13" name="Rounded Rectangle 12"/>
            <p:cNvSpPr/>
            <p:nvPr/>
          </p:nvSpPr>
          <p:spPr>
            <a:xfrm>
              <a:off x="7194146" y="2304468"/>
              <a:ext cx="1277076" cy="965491"/>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35" name="Group 34"/>
          <p:cNvGrpSpPr/>
          <p:nvPr/>
        </p:nvGrpSpPr>
        <p:grpSpPr>
          <a:xfrm>
            <a:off x="5495879" y="2338112"/>
            <a:ext cx="1277076" cy="965491"/>
            <a:chOff x="5495879" y="2304468"/>
            <a:chExt cx="1277076" cy="965491"/>
          </a:xfrm>
        </p:grpSpPr>
        <p:sp>
          <p:nvSpPr>
            <p:cNvPr id="11" name="TextBox 10"/>
            <p:cNvSpPr txBox="1"/>
            <p:nvPr/>
          </p:nvSpPr>
          <p:spPr>
            <a:xfrm>
              <a:off x="5495879" y="2510214"/>
              <a:ext cx="1277076" cy="553998"/>
            </a:xfrm>
            <a:prstGeom prst="rect">
              <a:avLst/>
            </a:prstGeom>
            <a:noFill/>
          </p:spPr>
          <p:txBody>
            <a:bodyPr wrap="square" rtlCol="0">
              <a:spAutoFit/>
            </a:bodyPr>
            <a:lstStyle/>
            <a:p>
              <a:pPr algn="ctr"/>
              <a:r>
                <a:rPr lang="en-US" sz="1000" dirty="0">
                  <a:solidFill>
                    <a:srgbClr val="136940"/>
                  </a:solidFill>
                  <a:latin typeface="Avenir Next Condensed Demi Bold"/>
                  <a:cs typeface="Avenir Next Condensed Demi Bold"/>
                </a:rPr>
                <a:t>ECOG 1906</a:t>
              </a:r>
            </a:p>
            <a:p>
              <a:pPr algn="ctr"/>
              <a:r>
                <a:rPr lang="en-US" sz="1000" dirty="0">
                  <a:solidFill>
                    <a:srgbClr val="136940"/>
                  </a:solidFill>
                  <a:latin typeface="Avenir Next Condensed Demi Bold"/>
                  <a:cs typeface="Avenir Next Condensed Demi Bold"/>
                </a:rPr>
                <a:t>Phase II</a:t>
              </a:r>
            </a:p>
            <a:p>
              <a:pPr algn="ctr"/>
              <a:r>
                <a:rPr lang="en-US" sz="1000" dirty="0">
                  <a:solidFill>
                    <a:srgbClr val="136940"/>
                  </a:solidFill>
                  <a:latin typeface="Avenir Next Condensed Demi Bold"/>
                  <a:cs typeface="Avenir Next Condensed Demi Bold"/>
                </a:rPr>
                <a:t>n=36</a:t>
              </a:r>
            </a:p>
          </p:txBody>
        </p:sp>
        <p:sp>
          <p:nvSpPr>
            <p:cNvPr id="14" name="Rounded Rectangle 13"/>
            <p:cNvSpPr/>
            <p:nvPr/>
          </p:nvSpPr>
          <p:spPr>
            <a:xfrm>
              <a:off x="5495879" y="2304468"/>
              <a:ext cx="1277076" cy="965491"/>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37" name="Group 36"/>
          <p:cNvGrpSpPr/>
          <p:nvPr/>
        </p:nvGrpSpPr>
        <p:grpSpPr>
          <a:xfrm>
            <a:off x="2099347" y="2338112"/>
            <a:ext cx="1277076" cy="965491"/>
            <a:chOff x="2099347" y="2304468"/>
            <a:chExt cx="1277076" cy="965491"/>
          </a:xfrm>
        </p:grpSpPr>
        <p:sp>
          <p:nvSpPr>
            <p:cNvPr id="9" name="TextBox 8"/>
            <p:cNvSpPr txBox="1"/>
            <p:nvPr/>
          </p:nvSpPr>
          <p:spPr>
            <a:xfrm>
              <a:off x="2102553" y="2510214"/>
              <a:ext cx="1270664" cy="553998"/>
            </a:xfrm>
            <a:prstGeom prst="rect">
              <a:avLst/>
            </a:prstGeom>
            <a:noFill/>
          </p:spPr>
          <p:txBody>
            <a:bodyPr wrap="square" rtlCol="0">
              <a:spAutoFit/>
            </a:bodyPr>
            <a:lstStyle/>
            <a:p>
              <a:pPr algn="ctr"/>
              <a:r>
                <a:rPr lang="en-US" sz="1000" dirty="0">
                  <a:solidFill>
                    <a:srgbClr val="136940"/>
                  </a:solidFill>
                  <a:latin typeface="Avenir Next Condensed Demi Bold"/>
                  <a:cs typeface="Avenir Next Condensed Demi Bold"/>
                </a:rPr>
                <a:t>JHU-O254/NCI-3170</a:t>
              </a:r>
            </a:p>
            <a:p>
              <a:pPr algn="ctr"/>
              <a:r>
                <a:rPr lang="en-US" sz="1000" dirty="0">
                  <a:solidFill>
                    <a:srgbClr val="136940"/>
                  </a:solidFill>
                  <a:latin typeface="Avenir Next Condensed Demi Bold"/>
                  <a:cs typeface="Avenir Next Condensed Demi Bold"/>
                </a:rPr>
                <a:t>Phase II extension</a:t>
              </a:r>
            </a:p>
            <a:p>
              <a:pPr algn="ctr"/>
              <a:r>
                <a:rPr lang="en-US" sz="1000" dirty="0">
                  <a:solidFill>
                    <a:srgbClr val="136940"/>
                  </a:solidFill>
                  <a:latin typeface="Avenir Next Condensed Demi Bold"/>
                  <a:cs typeface="Avenir Next Condensed Demi Bold"/>
                </a:rPr>
                <a:t>n=62</a:t>
              </a:r>
            </a:p>
          </p:txBody>
        </p:sp>
        <p:sp>
          <p:nvSpPr>
            <p:cNvPr id="15" name="Rounded Rectangle 14"/>
            <p:cNvSpPr/>
            <p:nvPr/>
          </p:nvSpPr>
          <p:spPr>
            <a:xfrm>
              <a:off x="2099347" y="2304468"/>
              <a:ext cx="1277076" cy="965491"/>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38" name="Group 37"/>
          <p:cNvGrpSpPr/>
          <p:nvPr/>
        </p:nvGrpSpPr>
        <p:grpSpPr>
          <a:xfrm>
            <a:off x="401081" y="2338112"/>
            <a:ext cx="1277076" cy="965491"/>
            <a:chOff x="401081" y="2304468"/>
            <a:chExt cx="1277076" cy="965491"/>
          </a:xfrm>
        </p:grpSpPr>
        <p:sp>
          <p:nvSpPr>
            <p:cNvPr id="3" name="TextBox 2"/>
            <p:cNvSpPr txBox="1"/>
            <p:nvPr/>
          </p:nvSpPr>
          <p:spPr>
            <a:xfrm>
              <a:off x="401081" y="2510214"/>
              <a:ext cx="1277076" cy="553998"/>
            </a:xfrm>
            <a:prstGeom prst="rect">
              <a:avLst/>
            </a:prstGeom>
            <a:noFill/>
          </p:spPr>
          <p:txBody>
            <a:bodyPr wrap="square" rtlCol="0">
              <a:spAutoFit/>
            </a:bodyPr>
            <a:lstStyle/>
            <a:p>
              <a:pPr algn="ctr"/>
              <a:r>
                <a:rPr lang="en-US" sz="1000" dirty="0">
                  <a:solidFill>
                    <a:srgbClr val="136940"/>
                  </a:solidFill>
                  <a:latin typeface="Avenir Next Condensed Demi Bold"/>
                  <a:cs typeface="Avenir Next Condensed Demi Bold"/>
                </a:rPr>
                <a:t>JHU-O254/NCI-3170</a:t>
              </a:r>
            </a:p>
            <a:p>
              <a:pPr algn="ctr"/>
              <a:r>
                <a:rPr lang="en-US" sz="1000" dirty="0">
                  <a:solidFill>
                    <a:srgbClr val="136940"/>
                  </a:solidFill>
                  <a:latin typeface="Avenir Next Condensed Demi Bold"/>
                  <a:cs typeface="Avenir Next Condensed Demi Bold"/>
                </a:rPr>
                <a:t>Phase I</a:t>
              </a:r>
            </a:p>
            <a:p>
              <a:pPr algn="ctr"/>
              <a:r>
                <a:rPr lang="en-US" sz="1000" dirty="0">
                  <a:solidFill>
                    <a:srgbClr val="136940"/>
                  </a:solidFill>
                  <a:latin typeface="Avenir Next Condensed Demi Bold"/>
                  <a:cs typeface="Avenir Next Condensed Demi Bold"/>
                </a:rPr>
                <a:t>n=34 (26 AML)</a:t>
              </a:r>
            </a:p>
          </p:txBody>
        </p:sp>
        <p:sp>
          <p:nvSpPr>
            <p:cNvPr id="17" name="Rounded Rectangle 16"/>
            <p:cNvSpPr/>
            <p:nvPr/>
          </p:nvSpPr>
          <p:spPr>
            <a:xfrm>
              <a:off x="401081" y="2304468"/>
              <a:ext cx="1277076" cy="965491"/>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33" name="Group 32"/>
          <p:cNvGrpSpPr/>
          <p:nvPr/>
        </p:nvGrpSpPr>
        <p:grpSpPr>
          <a:xfrm>
            <a:off x="1277381" y="4374164"/>
            <a:ext cx="1277076" cy="965491"/>
            <a:chOff x="1398031" y="4225770"/>
            <a:chExt cx="1277076" cy="965491"/>
          </a:xfrm>
        </p:grpSpPr>
        <p:sp>
          <p:nvSpPr>
            <p:cNvPr id="21" name="TextBox 20"/>
            <p:cNvSpPr txBox="1"/>
            <p:nvPr/>
          </p:nvSpPr>
          <p:spPr>
            <a:xfrm>
              <a:off x="1398031" y="4431516"/>
              <a:ext cx="1277076" cy="553998"/>
            </a:xfrm>
            <a:prstGeom prst="rect">
              <a:avLst/>
            </a:prstGeom>
            <a:noFill/>
          </p:spPr>
          <p:txBody>
            <a:bodyPr wrap="square" rtlCol="0">
              <a:spAutoFit/>
            </a:bodyPr>
            <a:lstStyle/>
            <a:p>
              <a:pPr algn="ctr"/>
              <a:r>
                <a:rPr lang="en-US" sz="1000" dirty="0">
                  <a:solidFill>
                    <a:srgbClr val="136940"/>
                  </a:solidFill>
                  <a:latin typeface="Avenir Next Condensed Demi Bold"/>
                  <a:cs typeface="Avenir Next Condensed Demi Bold"/>
                </a:rPr>
                <a:t>JHU-0669/NCI-7845</a:t>
              </a:r>
            </a:p>
            <a:p>
              <a:pPr algn="ctr"/>
              <a:r>
                <a:rPr lang="en-US" sz="1000" dirty="0">
                  <a:solidFill>
                    <a:srgbClr val="136940"/>
                  </a:solidFill>
                  <a:latin typeface="Avenir Next Condensed Demi Bold"/>
                  <a:cs typeface="Avenir Next Condensed Demi Bold"/>
                </a:rPr>
                <a:t>Phase II</a:t>
              </a:r>
            </a:p>
            <a:p>
              <a:pPr algn="ctr"/>
              <a:r>
                <a:rPr lang="en-US" sz="1000" dirty="0">
                  <a:solidFill>
                    <a:srgbClr val="136940"/>
                  </a:solidFill>
                  <a:latin typeface="Avenir Next Condensed Demi Bold"/>
                  <a:cs typeface="Avenir Next Condensed Demi Bold"/>
                </a:rPr>
                <a:t>N=45</a:t>
              </a:r>
            </a:p>
          </p:txBody>
        </p:sp>
        <p:sp>
          <p:nvSpPr>
            <p:cNvPr id="22" name="Rounded Rectangle 21"/>
            <p:cNvSpPr/>
            <p:nvPr/>
          </p:nvSpPr>
          <p:spPr>
            <a:xfrm>
              <a:off x="1398031" y="4225770"/>
              <a:ext cx="1277076" cy="965491"/>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20" name="Group 19"/>
          <p:cNvGrpSpPr/>
          <p:nvPr/>
        </p:nvGrpSpPr>
        <p:grpSpPr>
          <a:xfrm>
            <a:off x="2975647" y="4374164"/>
            <a:ext cx="1277076" cy="965491"/>
            <a:chOff x="3315731" y="4235722"/>
            <a:chExt cx="1277076" cy="965491"/>
          </a:xfrm>
        </p:grpSpPr>
        <p:sp>
          <p:nvSpPr>
            <p:cNvPr id="23" name="TextBox 22"/>
            <p:cNvSpPr txBox="1"/>
            <p:nvPr/>
          </p:nvSpPr>
          <p:spPr>
            <a:xfrm>
              <a:off x="3315731" y="4364524"/>
              <a:ext cx="1277076" cy="707886"/>
            </a:xfrm>
            <a:prstGeom prst="rect">
              <a:avLst/>
            </a:prstGeom>
            <a:noFill/>
          </p:spPr>
          <p:txBody>
            <a:bodyPr wrap="square" rtlCol="0">
              <a:spAutoFit/>
            </a:bodyPr>
            <a:lstStyle/>
            <a:p>
              <a:pPr algn="ctr"/>
              <a:r>
                <a:rPr lang="en-US" sz="1000" dirty="0">
                  <a:solidFill>
                    <a:srgbClr val="136940"/>
                  </a:solidFill>
                  <a:latin typeface="Avenir Next Condensed Demi Bold"/>
                  <a:cs typeface="Avenir Next Condensed Demi Bold"/>
                </a:rPr>
                <a:t>JHU-1101/NCI-8972</a:t>
              </a:r>
            </a:p>
            <a:p>
              <a:pPr algn="ctr"/>
              <a:r>
                <a:rPr lang="en-US" sz="1000" dirty="0">
                  <a:solidFill>
                    <a:srgbClr val="136940"/>
                  </a:solidFill>
                  <a:latin typeface="Avenir Next Condensed Demi Bold"/>
                  <a:cs typeface="Avenir Next Condensed Demi Bold"/>
                </a:rPr>
                <a:t>Phase II</a:t>
              </a:r>
            </a:p>
            <a:p>
              <a:pPr algn="ctr"/>
              <a:r>
                <a:rPr lang="en-US" sz="1000" dirty="0" smtClean="0">
                  <a:solidFill>
                    <a:srgbClr val="136940"/>
                  </a:solidFill>
                  <a:latin typeface="Avenir Next Condensed Demi Bold"/>
                  <a:cs typeface="Avenir Next Condensed Demi Bold"/>
                </a:rPr>
                <a:t>ACM </a:t>
              </a:r>
              <a:r>
                <a:rPr lang="en-US" sz="1000" dirty="0">
                  <a:solidFill>
                    <a:srgbClr val="136940"/>
                  </a:solidFill>
                  <a:latin typeface="Avenir Next Condensed Demi Bold"/>
                  <a:cs typeface="Avenir Next Condensed Demi Bold"/>
                </a:rPr>
                <a:t>n=109; 7+3</a:t>
              </a:r>
            </a:p>
            <a:p>
              <a:pPr algn="ctr"/>
              <a:r>
                <a:rPr lang="en-US" sz="1000" dirty="0">
                  <a:solidFill>
                    <a:srgbClr val="136940"/>
                  </a:solidFill>
                  <a:latin typeface="Avenir Next Condensed Demi Bold"/>
                  <a:cs typeface="Avenir Next Condensed Demi Bold"/>
                </a:rPr>
                <a:t>n=56</a:t>
              </a:r>
            </a:p>
          </p:txBody>
        </p:sp>
        <p:sp>
          <p:nvSpPr>
            <p:cNvPr id="24" name="Rounded Rectangle 23"/>
            <p:cNvSpPr/>
            <p:nvPr/>
          </p:nvSpPr>
          <p:spPr>
            <a:xfrm>
              <a:off x="3315731" y="4235722"/>
              <a:ext cx="1277076" cy="965491"/>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9" name="Group 18"/>
          <p:cNvGrpSpPr/>
          <p:nvPr/>
        </p:nvGrpSpPr>
        <p:grpSpPr>
          <a:xfrm>
            <a:off x="4663682" y="4374164"/>
            <a:ext cx="1277076" cy="965491"/>
            <a:chOff x="5233431" y="4245674"/>
            <a:chExt cx="1277076" cy="965491"/>
          </a:xfrm>
        </p:grpSpPr>
        <p:sp>
          <p:nvSpPr>
            <p:cNvPr id="27" name="TextBox 26"/>
            <p:cNvSpPr txBox="1"/>
            <p:nvPr/>
          </p:nvSpPr>
          <p:spPr>
            <a:xfrm>
              <a:off x="5233431" y="4374476"/>
              <a:ext cx="1277076" cy="707886"/>
            </a:xfrm>
            <a:prstGeom prst="rect">
              <a:avLst/>
            </a:prstGeom>
            <a:noFill/>
          </p:spPr>
          <p:txBody>
            <a:bodyPr wrap="square" rtlCol="0">
              <a:spAutoFit/>
            </a:bodyPr>
            <a:lstStyle/>
            <a:p>
              <a:pPr algn="ctr"/>
              <a:r>
                <a:rPr lang="en-US" sz="1000" dirty="0">
                  <a:solidFill>
                    <a:srgbClr val="136940"/>
                  </a:solidFill>
                  <a:latin typeface="Avenir Next Condensed Demi Bold"/>
                  <a:cs typeface="Avenir Next Condensed Demi Bold"/>
                </a:rPr>
                <a:t>JHU-O856/NCI-8237</a:t>
              </a:r>
            </a:p>
            <a:p>
              <a:pPr algn="ctr"/>
              <a:r>
                <a:rPr lang="en-US" sz="1000" dirty="0">
                  <a:solidFill>
                    <a:srgbClr val="136940"/>
                  </a:solidFill>
                  <a:latin typeface="Avenir Next Condensed Demi Bold"/>
                  <a:cs typeface="Avenir Next Condensed Demi Bold"/>
                </a:rPr>
                <a:t>Phase II</a:t>
              </a:r>
            </a:p>
            <a:p>
              <a:pPr algn="ctr"/>
              <a:r>
                <a:rPr lang="en-US" sz="1000" dirty="0">
                  <a:solidFill>
                    <a:srgbClr val="136940"/>
                  </a:solidFill>
                  <a:latin typeface="Avenir Next Condensed Demi Bold"/>
                  <a:cs typeface="Avenir Next Condensed Demi Bold"/>
                </a:rPr>
                <a:t>Arm A</a:t>
              </a:r>
            </a:p>
            <a:p>
              <a:pPr algn="ctr"/>
              <a:r>
                <a:rPr lang="en-US" sz="1000" dirty="0">
                  <a:solidFill>
                    <a:srgbClr val="136940"/>
                  </a:solidFill>
                  <a:latin typeface="Avenir Next Condensed Demi Bold"/>
                  <a:cs typeface="Avenir Next Condensed Demi Bold"/>
                </a:rPr>
                <a:t>N=39</a:t>
              </a:r>
            </a:p>
          </p:txBody>
        </p:sp>
        <p:sp>
          <p:nvSpPr>
            <p:cNvPr id="28" name="Rounded Rectangle 27"/>
            <p:cNvSpPr/>
            <p:nvPr/>
          </p:nvSpPr>
          <p:spPr>
            <a:xfrm>
              <a:off x="5233431" y="4245674"/>
              <a:ext cx="1277076" cy="965491"/>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8" name="Group 17"/>
          <p:cNvGrpSpPr/>
          <p:nvPr/>
        </p:nvGrpSpPr>
        <p:grpSpPr>
          <a:xfrm>
            <a:off x="6372179" y="4374164"/>
            <a:ext cx="1277076" cy="965491"/>
            <a:chOff x="7151131" y="4255626"/>
            <a:chExt cx="1277076" cy="965491"/>
          </a:xfrm>
        </p:grpSpPr>
        <p:sp>
          <p:nvSpPr>
            <p:cNvPr id="30" name="TextBox 29"/>
            <p:cNvSpPr txBox="1"/>
            <p:nvPr/>
          </p:nvSpPr>
          <p:spPr>
            <a:xfrm>
              <a:off x="7151131" y="4384428"/>
              <a:ext cx="1277076" cy="707886"/>
            </a:xfrm>
            <a:prstGeom prst="rect">
              <a:avLst/>
            </a:prstGeom>
            <a:noFill/>
          </p:spPr>
          <p:txBody>
            <a:bodyPr wrap="square" rtlCol="0">
              <a:spAutoFit/>
            </a:bodyPr>
            <a:lstStyle/>
            <a:p>
              <a:pPr algn="ctr"/>
              <a:r>
                <a:rPr lang="en-US" sz="1000" dirty="0">
                  <a:solidFill>
                    <a:srgbClr val="136940"/>
                  </a:solidFill>
                  <a:latin typeface="Avenir Next Condensed Demi Bold"/>
                  <a:cs typeface="Avenir Next Condensed Demi Bold"/>
                </a:rPr>
                <a:t>JHU-O856/NCI-8237</a:t>
              </a:r>
            </a:p>
            <a:p>
              <a:pPr algn="ctr"/>
              <a:r>
                <a:rPr lang="en-US" sz="1000" dirty="0">
                  <a:solidFill>
                    <a:srgbClr val="136940"/>
                  </a:solidFill>
                  <a:latin typeface="Avenir Next Condensed Demi Bold"/>
                  <a:cs typeface="Avenir Next Condensed Demi Bold"/>
                </a:rPr>
                <a:t>Phase II</a:t>
              </a:r>
            </a:p>
            <a:p>
              <a:pPr algn="ctr"/>
              <a:r>
                <a:rPr lang="en-US" sz="1000" dirty="0">
                  <a:solidFill>
                    <a:srgbClr val="136940"/>
                  </a:solidFill>
                  <a:latin typeface="Avenir Next Condensed Demi Bold"/>
                  <a:cs typeface="Avenir Next Condensed Demi Bold"/>
                </a:rPr>
                <a:t>Arm B</a:t>
              </a:r>
            </a:p>
            <a:p>
              <a:pPr algn="ctr"/>
              <a:r>
                <a:rPr lang="en-US" sz="1000" dirty="0">
                  <a:solidFill>
                    <a:srgbClr val="136940"/>
                  </a:solidFill>
                  <a:latin typeface="Avenir Next Condensed Demi Bold"/>
                  <a:cs typeface="Avenir Next Condensed Demi Bold"/>
                </a:rPr>
                <a:t>N=39</a:t>
              </a:r>
            </a:p>
          </p:txBody>
        </p:sp>
        <p:sp>
          <p:nvSpPr>
            <p:cNvPr id="31" name="Rounded Rectangle 30"/>
            <p:cNvSpPr/>
            <p:nvPr/>
          </p:nvSpPr>
          <p:spPr>
            <a:xfrm>
              <a:off x="7151131" y="4255626"/>
              <a:ext cx="1277076" cy="965491"/>
            </a:xfrm>
            <a:prstGeom prst="roundRect">
              <a:avLst>
                <a:gd name="adj" fmla="val 5095"/>
              </a:avLst>
            </a:prstGeom>
            <a:noFill/>
            <a:ln>
              <a:solidFill>
                <a:srgbClr val="1369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46" name="Group 45"/>
          <p:cNvGrpSpPr/>
          <p:nvPr/>
        </p:nvGrpSpPr>
        <p:grpSpPr>
          <a:xfrm>
            <a:off x="0" y="1806260"/>
            <a:ext cx="9084733" cy="4058389"/>
            <a:chOff x="232760" y="1806260"/>
            <a:chExt cx="8070141" cy="4058389"/>
          </a:xfrm>
        </p:grpSpPr>
        <p:cxnSp>
          <p:nvCxnSpPr>
            <p:cNvPr id="8" name="Straight Connector 7"/>
            <p:cNvCxnSpPr/>
            <p:nvPr/>
          </p:nvCxnSpPr>
          <p:spPr>
            <a:xfrm>
              <a:off x="232760" y="3835455"/>
              <a:ext cx="8070141" cy="0"/>
            </a:xfrm>
            <a:prstGeom prst="line">
              <a:avLst/>
            </a:prstGeom>
            <a:ln>
              <a:solidFill>
                <a:srgbClr val="13694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232760" y="1806260"/>
              <a:ext cx="8070141" cy="0"/>
            </a:xfrm>
            <a:prstGeom prst="line">
              <a:avLst/>
            </a:prstGeom>
            <a:ln>
              <a:solidFill>
                <a:srgbClr val="13694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32760" y="5864649"/>
              <a:ext cx="8070141" cy="0"/>
            </a:xfrm>
            <a:prstGeom prst="line">
              <a:avLst/>
            </a:prstGeom>
            <a:ln>
              <a:solidFill>
                <a:srgbClr val="136940"/>
              </a:solidFill>
            </a:ln>
            <a:effectLst/>
          </p:spPr>
          <p:style>
            <a:lnRef idx="2">
              <a:schemeClr val="accent1"/>
            </a:lnRef>
            <a:fillRef idx="0">
              <a:schemeClr val="accent1"/>
            </a:fillRef>
            <a:effectRef idx="1">
              <a:schemeClr val="accent1"/>
            </a:effectRef>
            <a:fontRef idx="minor">
              <a:schemeClr val="tx1"/>
            </a:fontRef>
          </p:style>
        </p:cxnSp>
      </p:grpSp>
      <p:sp>
        <p:nvSpPr>
          <p:cNvPr id="4" name="Round Same Side Corner Rectangle 3"/>
          <p:cNvSpPr/>
          <p:nvPr/>
        </p:nvSpPr>
        <p:spPr>
          <a:xfrm rot="5400000">
            <a:off x="770144" y="864708"/>
            <a:ext cx="342814" cy="1883103"/>
          </a:xfrm>
          <a:prstGeom prst="round2Same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TextBox 38"/>
          <p:cNvSpPr txBox="1"/>
          <p:nvPr/>
        </p:nvSpPr>
        <p:spPr>
          <a:xfrm>
            <a:off x="91026" y="1675747"/>
            <a:ext cx="1560684" cy="276999"/>
          </a:xfrm>
          <a:prstGeom prst="rect">
            <a:avLst/>
          </a:prstGeom>
          <a:noFill/>
        </p:spPr>
        <p:txBody>
          <a:bodyPr wrap="none" rtlCol="0">
            <a:spAutoFit/>
          </a:bodyPr>
          <a:lstStyle/>
          <a:p>
            <a:r>
              <a:rPr lang="en-US" sz="1200" b="1" dirty="0">
                <a:solidFill>
                  <a:srgbClr val="136940"/>
                </a:solidFill>
                <a:latin typeface="Avenir Next Demi Bold"/>
                <a:cs typeface="Avenir Next Demi Bold"/>
              </a:rPr>
              <a:t>Relapsed / Refractory</a:t>
            </a:r>
          </a:p>
        </p:txBody>
      </p:sp>
      <p:sp>
        <p:nvSpPr>
          <p:cNvPr id="43" name="Round Same Side Corner Rectangle 42"/>
          <p:cNvSpPr/>
          <p:nvPr/>
        </p:nvSpPr>
        <p:spPr>
          <a:xfrm rot="5400000">
            <a:off x="770144" y="2882986"/>
            <a:ext cx="342814" cy="1883103"/>
          </a:xfrm>
          <a:prstGeom prst="round2Same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TextBox 39"/>
          <p:cNvSpPr txBox="1"/>
          <p:nvPr/>
        </p:nvSpPr>
        <p:spPr>
          <a:xfrm>
            <a:off x="91026" y="3687132"/>
            <a:ext cx="825867" cy="276999"/>
          </a:xfrm>
          <a:prstGeom prst="rect">
            <a:avLst/>
          </a:prstGeom>
          <a:noFill/>
        </p:spPr>
        <p:txBody>
          <a:bodyPr wrap="none" rtlCol="0">
            <a:spAutoFit/>
          </a:bodyPr>
          <a:lstStyle/>
          <a:p>
            <a:r>
              <a:rPr lang="en-US" sz="1200" b="1" dirty="0">
                <a:solidFill>
                  <a:srgbClr val="136940"/>
                </a:solidFill>
                <a:latin typeface="Avenir Next Demi Bold"/>
                <a:cs typeface="Avenir Next Demi Bold"/>
              </a:rPr>
              <a:t>Frontline</a:t>
            </a:r>
          </a:p>
        </p:txBody>
      </p:sp>
    </p:spTree>
    <p:extLst>
      <p:ext uri="{BB962C8B-B14F-4D97-AF65-F5344CB8AC3E}">
        <p14:creationId xmlns:p14="http://schemas.microsoft.com/office/powerpoint/2010/main" val="333998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0" y="1713128"/>
            <a:ext cx="9144000" cy="4069608"/>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ounded Rectangle 21"/>
          <p:cNvSpPr/>
          <p:nvPr/>
        </p:nvSpPr>
        <p:spPr>
          <a:xfrm>
            <a:off x="4671799" y="1265916"/>
            <a:ext cx="4150798" cy="4713617"/>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Rectangle 29"/>
          <p:cNvSpPr/>
          <p:nvPr/>
        </p:nvSpPr>
        <p:spPr>
          <a:xfrm>
            <a:off x="4675746" y="1501018"/>
            <a:ext cx="4146852" cy="954107"/>
          </a:xfrm>
          <a:prstGeom prst="rect">
            <a:avLst/>
          </a:prstGeom>
          <a:solidFill>
            <a:schemeClr val="accent3">
              <a:lumMod val="40000"/>
              <a:lumOff val="6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ounded Rectangle 22"/>
          <p:cNvSpPr/>
          <p:nvPr/>
        </p:nvSpPr>
        <p:spPr>
          <a:xfrm>
            <a:off x="336866" y="1265916"/>
            <a:ext cx="4150798" cy="4713617"/>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Rectangle 26"/>
          <p:cNvSpPr/>
          <p:nvPr/>
        </p:nvSpPr>
        <p:spPr>
          <a:xfrm>
            <a:off x="336866" y="1475723"/>
            <a:ext cx="4146852" cy="954107"/>
          </a:xfrm>
          <a:prstGeom prst="rect">
            <a:avLst/>
          </a:prstGeom>
          <a:solidFill>
            <a:schemeClr val="accent3">
              <a:lumMod val="40000"/>
              <a:lumOff val="6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107778" y="169543"/>
            <a:ext cx="6963581" cy="415498"/>
          </a:xfrm>
          <a:prstGeom prst="rect">
            <a:avLst/>
          </a:prstGeom>
          <a:noFill/>
          <a:ln>
            <a:noFill/>
          </a:ln>
        </p:spPr>
        <p:txBody>
          <a:bodyPr wrap="square" rtlCol="0">
            <a:spAutoFit/>
          </a:bodyPr>
          <a:lstStyle/>
          <a:p>
            <a:r>
              <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rPr>
              <a:t>Positive Randomized Phase II in Frontline AML Patients</a:t>
            </a:r>
          </a:p>
        </p:txBody>
      </p:sp>
      <p:sp>
        <p:nvSpPr>
          <p:cNvPr id="16" name="Rectangle 15"/>
          <p:cNvSpPr/>
          <p:nvPr/>
        </p:nvSpPr>
        <p:spPr>
          <a:xfrm>
            <a:off x="7071360" y="5113528"/>
            <a:ext cx="528320" cy="223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83725" y="2691842"/>
            <a:ext cx="3943715" cy="261610"/>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i="0" u="none" strike="noStrike" kern="0" cap="none" spc="0" normalizeH="0" baseline="0" noProof="0" dirty="0">
                <a:ln>
                  <a:noFill/>
                </a:ln>
                <a:solidFill>
                  <a:srgbClr val="136940"/>
                </a:solidFill>
                <a:effectLst/>
                <a:uLnTx/>
                <a:uFillTx/>
                <a:latin typeface="Avenir Next Medium"/>
                <a:cs typeface="Avenir Next Medium"/>
              </a:rPr>
              <a:t>Survival of ACM-Treated Patients</a:t>
            </a:r>
          </a:p>
        </p:txBody>
      </p:sp>
      <p:sp>
        <p:nvSpPr>
          <p:cNvPr id="17" name="TextBox 16"/>
          <p:cNvSpPr txBox="1"/>
          <p:nvPr/>
        </p:nvSpPr>
        <p:spPr>
          <a:xfrm>
            <a:off x="4671800" y="1741968"/>
            <a:ext cx="4150798" cy="461665"/>
          </a:xfrm>
          <a:prstGeom prst="rect">
            <a:avLst/>
          </a:prstGeom>
          <a:noFill/>
        </p:spPr>
        <p:txBody>
          <a:bodyPr wrap="square" rtlCol="0">
            <a:spAutoFit/>
          </a:bodyPr>
          <a:lstStyle/>
          <a:p>
            <a:pPr algn="ctr"/>
            <a:r>
              <a:rPr lang="en-US" sz="1200" dirty="0">
                <a:solidFill>
                  <a:srgbClr val="136940"/>
                </a:solidFill>
                <a:latin typeface="Avenir Next Demi Bold"/>
                <a:ea typeface="Avenir Next Demi Bold" charset="0"/>
                <a:cs typeface="Avenir Next Demi Bold"/>
              </a:rPr>
              <a:t>Survival Plateaued in a High </a:t>
            </a:r>
          </a:p>
          <a:p>
            <a:pPr algn="ctr"/>
            <a:r>
              <a:rPr lang="en-US" sz="1200" dirty="0">
                <a:solidFill>
                  <a:srgbClr val="136940"/>
                </a:solidFill>
                <a:latin typeface="Avenir Next Demi Bold"/>
                <a:ea typeface="Avenir Next Demi Bold" charset="0"/>
                <a:cs typeface="Avenir Next Demi Bold"/>
              </a:rPr>
              <a:t>Proportion of ACM-Treated Patients</a:t>
            </a:r>
          </a:p>
        </p:txBody>
      </p:sp>
      <p:sp>
        <p:nvSpPr>
          <p:cNvPr id="18" name="TextBox 17"/>
          <p:cNvSpPr txBox="1"/>
          <p:nvPr/>
        </p:nvSpPr>
        <p:spPr>
          <a:xfrm>
            <a:off x="336865" y="1526525"/>
            <a:ext cx="4150799" cy="830997"/>
          </a:xfrm>
          <a:prstGeom prst="rect">
            <a:avLst/>
          </a:prstGeom>
          <a:noFill/>
        </p:spPr>
        <p:txBody>
          <a:bodyPr wrap="square" rtlCol="0">
            <a:spAutoFit/>
          </a:bodyPr>
          <a:lstStyle/>
          <a:p>
            <a:pPr algn="ctr"/>
            <a:r>
              <a:rPr lang="en-US" sz="1200" dirty="0">
                <a:solidFill>
                  <a:srgbClr val="136940"/>
                </a:solidFill>
                <a:latin typeface="Avenir Next Demi Bold"/>
                <a:ea typeface="Avenir Next Demi Bold" charset="0"/>
                <a:cs typeface="Avenir Next Demi Bold"/>
              </a:rPr>
              <a:t>ACM Demonstrated a Statistically Significant Improvement In CR Rate Over 7+3 </a:t>
            </a:r>
          </a:p>
          <a:p>
            <a:pPr algn="ctr"/>
            <a:r>
              <a:rPr lang="en-US" sz="1200" dirty="0">
                <a:solidFill>
                  <a:srgbClr val="136940"/>
                </a:solidFill>
                <a:latin typeface="Avenir Next Demi Bold"/>
                <a:ea typeface="Avenir Next Demi Bold" charset="0"/>
                <a:cs typeface="Avenir Next Demi Bold"/>
              </a:rPr>
              <a:t>Most Patients Had Secondary AML or </a:t>
            </a:r>
          </a:p>
          <a:p>
            <a:pPr algn="ctr"/>
            <a:r>
              <a:rPr lang="en-US" sz="1200" dirty="0">
                <a:solidFill>
                  <a:srgbClr val="136940"/>
                </a:solidFill>
                <a:latin typeface="Avenir Next Demi Bold"/>
                <a:ea typeface="Avenir Next Demi Bold" charset="0"/>
                <a:cs typeface="Avenir Next Demi Bold"/>
              </a:rPr>
              <a:t>Other Poor-Risk Features</a:t>
            </a:r>
          </a:p>
        </p:txBody>
      </p:sp>
      <p:graphicFrame>
        <p:nvGraphicFramePr>
          <p:cNvPr id="20" name="Chart 19"/>
          <p:cNvGraphicFramePr>
            <a:graphicFrameLocks/>
          </p:cNvGraphicFramePr>
          <p:nvPr>
            <p:extLst/>
          </p:nvPr>
        </p:nvGraphicFramePr>
        <p:xfrm>
          <a:off x="336865" y="2567493"/>
          <a:ext cx="4146852" cy="2575592"/>
        </p:xfrm>
        <a:graphic>
          <a:graphicData uri="http://schemas.openxmlformats.org/drawingml/2006/chart">
            <c:chart xmlns:c="http://schemas.openxmlformats.org/drawingml/2006/chart" xmlns:r="http://schemas.openxmlformats.org/officeDocument/2006/relationships" r:id="rId3"/>
          </a:graphicData>
        </a:graphic>
      </p:graphicFrame>
      <p:sp>
        <p:nvSpPr>
          <p:cNvPr id="21" name="Rectangle 20">
            <a:extLst>
              <a:ext uri="{FF2B5EF4-FFF2-40B4-BE49-F238E27FC236}">
                <a16:creationId xmlns:a16="http://schemas.microsoft.com/office/drawing/2014/main" xmlns="" id="{F21A31B0-26C1-40DC-B841-B4936450955A}"/>
              </a:ext>
            </a:extLst>
          </p:cNvPr>
          <p:cNvSpPr/>
          <p:nvPr/>
        </p:nvSpPr>
        <p:spPr>
          <a:xfrm>
            <a:off x="459447" y="6082108"/>
            <a:ext cx="3967753" cy="215444"/>
          </a:xfrm>
          <a:prstGeom prst="rect">
            <a:avLst/>
          </a:prstGeom>
        </p:spPr>
        <p:txBody>
          <a:bodyPr wrap="square">
            <a:spAutoFit/>
          </a:bodyPr>
          <a:lstStyle/>
          <a:p>
            <a:pPr algn="r"/>
            <a:r>
              <a:rPr lang="fr-FR" sz="800" dirty="0">
                <a:solidFill>
                  <a:srgbClr val="7F7F7F"/>
                </a:solidFill>
                <a:latin typeface="Avenir Next Medium"/>
                <a:ea typeface="Avenir Next Demi Bold" charset="0"/>
                <a:cs typeface="Avenir Next Medium"/>
              </a:rPr>
              <a:t>Source: </a:t>
            </a:r>
            <a:r>
              <a:rPr lang="it-IT" sz="800" dirty="0">
                <a:solidFill>
                  <a:srgbClr val="7F7F7F"/>
                </a:solidFill>
                <a:latin typeface="Avenir Next Medium"/>
                <a:ea typeface="Avenir Next Demi Bold" charset="0"/>
                <a:cs typeface="Avenir Next Medium"/>
              </a:rPr>
              <a:t>Haematologica. 2015 Sep; 100(9): 1172–1179</a:t>
            </a:r>
            <a:endParaRPr lang="en-US" sz="800" dirty="0">
              <a:solidFill>
                <a:srgbClr val="7F7F7F"/>
              </a:solidFill>
              <a:latin typeface="Avenir Next Medium"/>
              <a:ea typeface="Avenir Next Demi Bold" charset="0"/>
              <a:cs typeface="Avenir Next Medium"/>
            </a:endParaRPr>
          </a:p>
        </p:txBody>
      </p:sp>
      <p:sp>
        <p:nvSpPr>
          <p:cNvPr id="31" name="Rectangle 30"/>
          <p:cNvSpPr/>
          <p:nvPr/>
        </p:nvSpPr>
        <p:spPr>
          <a:xfrm>
            <a:off x="6566638" y="5484286"/>
            <a:ext cx="1326412" cy="1203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rotWithShape="1">
          <a:blip r:embed="rId4"/>
          <a:srcRect b="4189"/>
          <a:stretch/>
        </p:blipFill>
        <p:spPr>
          <a:xfrm>
            <a:off x="4758131" y="2953452"/>
            <a:ext cx="3881189" cy="2422745"/>
          </a:xfrm>
          <a:prstGeom prst="rect">
            <a:avLst/>
          </a:prstGeom>
        </p:spPr>
      </p:pic>
      <p:sp>
        <p:nvSpPr>
          <p:cNvPr id="19" name="TextBox 18"/>
          <p:cNvSpPr txBox="1"/>
          <p:nvPr/>
        </p:nvSpPr>
        <p:spPr>
          <a:xfrm>
            <a:off x="672391" y="5389747"/>
            <a:ext cx="3506088" cy="415498"/>
          </a:xfrm>
          <a:prstGeom prst="rect">
            <a:avLst/>
          </a:prstGeom>
          <a:noFill/>
        </p:spPr>
        <p:txBody>
          <a:bodyPr wrap="none" rtlCol="0">
            <a:spAutoFit/>
          </a:bodyPr>
          <a:lstStyle/>
          <a:p>
            <a:pPr algn="ctr"/>
            <a:r>
              <a:rPr lang="en-US" sz="1050" dirty="0">
                <a:solidFill>
                  <a:srgbClr val="7F7F7F"/>
                </a:solidFill>
                <a:latin typeface="Avenir Next Demi Bold" charset="0"/>
                <a:ea typeface="Avenir Next Demi Bold" charset="0"/>
                <a:cs typeface="Avenir Next Demi Bold" charset="0"/>
              </a:rPr>
              <a:t>ACM advantage was consistent across subgroups</a:t>
            </a:r>
          </a:p>
          <a:p>
            <a:pPr algn="ctr"/>
            <a:r>
              <a:rPr lang="en-US" sz="1050" dirty="0">
                <a:solidFill>
                  <a:srgbClr val="7F7F7F"/>
                </a:solidFill>
                <a:latin typeface="Avenir Next Demi Bold" charset="0"/>
                <a:ea typeface="Avenir Next Demi Bold" charset="0"/>
                <a:cs typeface="Avenir Next Demi Bold" charset="0"/>
              </a:rPr>
              <a:t>including adverse cytogenetics, FLT3, secondary AML</a:t>
            </a:r>
          </a:p>
        </p:txBody>
      </p:sp>
      <p:sp>
        <p:nvSpPr>
          <p:cNvPr id="5" name="TextBox 4"/>
          <p:cNvSpPr txBox="1"/>
          <p:nvPr/>
        </p:nvSpPr>
        <p:spPr>
          <a:xfrm>
            <a:off x="5273040" y="5474386"/>
            <a:ext cx="3273956" cy="246221"/>
          </a:xfrm>
          <a:prstGeom prst="rect">
            <a:avLst/>
          </a:prstGeom>
          <a:noFill/>
        </p:spPr>
        <p:txBody>
          <a:bodyPr wrap="square" rtlCol="0">
            <a:spAutoFit/>
          </a:bodyPr>
          <a:lstStyle/>
          <a:p>
            <a:pPr algn="ctr"/>
            <a:r>
              <a:rPr lang="en-US" sz="1000" dirty="0">
                <a:solidFill>
                  <a:srgbClr val="7F7F7F"/>
                </a:solidFill>
                <a:latin typeface="Avenir Next Demi Bold"/>
                <a:cs typeface="Avenir Next Demi Bold"/>
              </a:rPr>
              <a:t>Months from randomization</a:t>
            </a:r>
          </a:p>
        </p:txBody>
      </p:sp>
      <p:sp>
        <p:nvSpPr>
          <p:cNvPr id="24" name="TextBox 23"/>
          <p:cNvSpPr txBox="1"/>
          <p:nvPr/>
        </p:nvSpPr>
        <p:spPr>
          <a:xfrm>
            <a:off x="3280101" y="3793129"/>
            <a:ext cx="1147099" cy="276999"/>
          </a:xfrm>
          <a:prstGeom prst="rect">
            <a:avLst/>
          </a:prstGeom>
          <a:noFill/>
        </p:spPr>
        <p:txBody>
          <a:bodyPr wrap="square" rtlCol="0">
            <a:spAutoFit/>
          </a:bodyPr>
          <a:lstStyle/>
          <a:p>
            <a:pPr algn="ctr"/>
            <a:r>
              <a:rPr lang="en-US" sz="1200" b="1" i="1" kern="1200" dirty="0">
                <a:solidFill>
                  <a:srgbClr val="000000"/>
                </a:solidFill>
              </a:rPr>
              <a:t>p</a:t>
            </a:r>
            <a:r>
              <a:rPr lang="en-US" sz="1200" b="1" kern="1200" dirty="0" smtClean="0">
                <a:solidFill>
                  <a:srgbClr val="000000"/>
                </a:solidFill>
              </a:rPr>
              <a:t> = 0.003</a:t>
            </a:r>
            <a:endParaRPr lang="en-US" sz="1400" b="1" kern="1200" dirty="0" smtClean="0">
              <a:solidFill>
                <a:srgbClr val="000000"/>
              </a:solidFill>
            </a:endParaRPr>
          </a:p>
        </p:txBody>
      </p:sp>
    </p:spTree>
    <p:extLst>
      <p:ext uri="{BB962C8B-B14F-4D97-AF65-F5344CB8AC3E}">
        <p14:creationId xmlns:p14="http://schemas.microsoft.com/office/powerpoint/2010/main" val="214507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370155"/>
            <a:ext cx="9144000" cy="1886885"/>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217850" y="149820"/>
            <a:ext cx="7270070" cy="461665"/>
          </a:xfrm>
          <a:prstGeom prst="rect">
            <a:avLst/>
          </a:prstGeom>
          <a:noFill/>
          <a:ln>
            <a:noFill/>
          </a:ln>
        </p:spPr>
        <p:txBody>
          <a:bodyPr wrap="square" rtlCol="0">
            <a:spAutoFit/>
          </a:bodyPr>
          <a:lstStyle/>
          <a:p>
            <a:r>
              <a:rPr lang="en-US" sz="24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Safety Profile (ACM </a:t>
            </a:r>
            <a:r>
              <a:rPr lang="en-US" sz="2400" dirty="0" err="1">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vs</a:t>
            </a:r>
            <a:r>
              <a:rPr lang="en-US" sz="24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 7+3, n=165)</a:t>
            </a:r>
            <a:endParaRPr lang="en-US" sz="24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
        <p:nvSpPr>
          <p:cNvPr id="16" name="Rectangle 15"/>
          <p:cNvSpPr/>
          <p:nvPr/>
        </p:nvSpPr>
        <p:spPr>
          <a:xfrm>
            <a:off x="7071360" y="5198193"/>
            <a:ext cx="528320" cy="223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stretch>
            <a:fillRect/>
          </a:stretch>
        </p:blipFill>
        <p:spPr>
          <a:xfrm>
            <a:off x="1270000" y="1574800"/>
            <a:ext cx="6591300" cy="3797300"/>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xmlns="" id="{F4FDF608-9EF2-4E3D-974B-CBCA7BD44791}"/>
              </a:ext>
            </a:extLst>
          </p:cNvPr>
          <p:cNvSpPr/>
          <p:nvPr/>
        </p:nvSpPr>
        <p:spPr>
          <a:xfrm>
            <a:off x="1280445" y="5533132"/>
            <a:ext cx="3172663" cy="261610"/>
          </a:xfrm>
          <a:prstGeom prst="rect">
            <a:avLst/>
          </a:prstGeom>
        </p:spPr>
        <p:txBody>
          <a:bodyPr wrap="none">
            <a:spAutoFit/>
          </a:bodyPr>
          <a:lstStyle/>
          <a:p>
            <a:r>
              <a:rPr lang="it-IT" sz="1100" dirty="0">
                <a:latin typeface="Avenir Next Medium"/>
                <a:cs typeface="Avenir Next Medium"/>
              </a:rPr>
              <a:t>Haematologica. 2015 Sep; 100(9): 1172–1179</a:t>
            </a:r>
            <a:endParaRPr lang="en-US" sz="1100" dirty="0">
              <a:latin typeface="Avenir Next Medium"/>
              <a:cs typeface="Avenir Next Medium"/>
            </a:endParaRPr>
          </a:p>
        </p:txBody>
      </p:sp>
    </p:spTree>
    <p:extLst>
      <p:ext uri="{BB962C8B-B14F-4D97-AF65-F5344CB8AC3E}">
        <p14:creationId xmlns:p14="http://schemas.microsoft.com/office/powerpoint/2010/main" val="120128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0" y="2133600"/>
            <a:ext cx="9144000" cy="3313856"/>
          </a:xfrm>
          <a:prstGeom prst="rect">
            <a:avLst/>
          </a:prstGeom>
          <a:solidFill>
            <a:schemeClr val="accent3">
              <a:lumMod val="20000"/>
              <a:lumOff val="8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ounded Rectangle 22"/>
          <p:cNvSpPr/>
          <p:nvPr/>
        </p:nvSpPr>
        <p:spPr>
          <a:xfrm>
            <a:off x="457200" y="1595120"/>
            <a:ext cx="7589520" cy="4049133"/>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28" name="Chart 27"/>
          <p:cNvGraphicFramePr>
            <a:graphicFrameLocks noGrp="1"/>
          </p:cNvGraphicFramePr>
          <p:nvPr>
            <p:extLst/>
          </p:nvPr>
        </p:nvGraphicFramePr>
        <p:xfrm>
          <a:off x="1046287" y="1681724"/>
          <a:ext cx="6901438" cy="3553216"/>
        </p:xfrm>
        <a:graphic>
          <a:graphicData uri="http://schemas.openxmlformats.org/drawingml/2006/chart">
            <c:chart xmlns:c="http://schemas.openxmlformats.org/drawingml/2006/chart" xmlns:r="http://schemas.openxmlformats.org/officeDocument/2006/relationships" r:id="rId3"/>
          </a:graphicData>
        </a:graphic>
      </p:graphicFrame>
      <p:sp>
        <p:nvSpPr>
          <p:cNvPr id="32" name="object 21"/>
          <p:cNvSpPr txBox="1"/>
          <p:nvPr/>
        </p:nvSpPr>
        <p:spPr>
          <a:xfrm>
            <a:off x="665869" y="1849120"/>
            <a:ext cx="169277" cy="3090333"/>
          </a:xfrm>
          <a:prstGeom prst="rect">
            <a:avLst/>
          </a:prstGeom>
        </p:spPr>
        <p:txBody>
          <a:bodyPr vert="vert270" wrap="square" lIns="0" tIns="0" rIns="0" bIns="0" rtlCol="0">
            <a:spAutoFit/>
          </a:bodyPr>
          <a:lstStyle/>
          <a:p>
            <a:pPr marL="12700" algn="ctr">
              <a:lnSpc>
                <a:spcPct val="100000"/>
              </a:lnSpc>
            </a:pPr>
            <a:r>
              <a:rPr sz="1100" b="1" spc="-5" dirty="0">
                <a:solidFill>
                  <a:schemeClr val="tx1">
                    <a:lumMod val="50000"/>
                    <a:lumOff val="50000"/>
                  </a:schemeClr>
                </a:solidFill>
                <a:latin typeface="Avenir Medium"/>
                <a:cs typeface="Avenir Medium"/>
              </a:rPr>
              <a:t>Surviva</a:t>
            </a:r>
            <a:r>
              <a:rPr sz="1100" b="1" dirty="0">
                <a:solidFill>
                  <a:schemeClr val="tx1">
                    <a:lumMod val="50000"/>
                    <a:lumOff val="50000"/>
                  </a:schemeClr>
                </a:solidFill>
                <a:latin typeface="Avenir Medium"/>
                <a:cs typeface="Avenir Medium"/>
              </a:rPr>
              <a:t>l</a:t>
            </a:r>
            <a:r>
              <a:rPr sz="1100" b="1" spc="5" dirty="0">
                <a:solidFill>
                  <a:schemeClr val="tx1">
                    <a:lumMod val="50000"/>
                    <a:lumOff val="50000"/>
                  </a:schemeClr>
                </a:solidFill>
                <a:latin typeface="Avenir Medium"/>
                <a:cs typeface="Avenir Medium"/>
              </a:rPr>
              <a:t> </a:t>
            </a:r>
            <a:r>
              <a:rPr sz="1100" b="1" spc="-5" dirty="0">
                <a:solidFill>
                  <a:schemeClr val="tx1">
                    <a:lumMod val="50000"/>
                    <a:lumOff val="50000"/>
                  </a:schemeClr>
                </a:solidFill>
                <a:latin typeface="Avenir Medium"/>
                <a:cs typeface="Avenir Medium"/>
              </a:rPr>
              <a:t>Probability</a:t>
            </a:r>
            <a:endParaRPr sz="1100" dirty="0">
              <a:solidFill>
                <a:schemeClr val="tx1">
                  <a:lumMod val="50000"/>
                  <a:lumOff val="50000"/>
                </a:schemeClr>
              </a:solidFill>
              <a:latin typeface="Avenir Medium"/>
              <a:cs typeface="Avenir Medium"/>
            </a:endParaRPr>
          </a:p>
        </p:txBody>
      </p:sp>
      <p:sp>
        <p:nvSpPr>
          <p:cNvPr id="33" name="object 109"/>
          <p:cNvSpPr txBox="1"/>
          <p:nvPr/>
        </p:nvSpPr>
        <p:spPr>
          <a:xfrm>
            <a:off x="1463040" y="5134616"/>
            <a:ext cx="6309360" cy="377667"/>
          </a:xfrm>
          <a:prstGeom prst="rect">
            <a:avLst/>
          </a:prstGeom>
        </p:spPr>
        <p:txBody>
          <a:bodyPr vert="horz" wrap="square" lIns="0" tIns="0" rIns="0" bIns="0" rtlCol="0">
            <a:spAutoFit/>
          </a:bodyPr>
          <a:lstStyle/>
          <a:p>
            <a:pPr algn="ctr">
              <a:lnSpc>
                <a:spcPct val="100000"/>
              </a:lnSpc>
            </a:pPr>
            <a:endParaRPr sz="1100" dirty="0">
              <a:solidFill>
                <a:schemeClr val="tx1">
                  <a:lumMod val="50000"/>
                  <a:lumOff val="50000"/>
                </a:schemeClr>
              </a:solidFill>
              <a:latin typeface="Avenir Medium"/>
              <a:cs typeface="Avenir Medium"/>
            </a:endParaRPr>
          </a:p>
          <a:p>
            <a:pPr algn="ctr">
              <a:lnSpc>
                <a:spcPct val="100000"/>
              </a:lnSpc>
              <a:spcBef>
                <a:spcPts val="305"/>
              </a:spcBef>
            </a:pPr>
            <a:r>
              <a:rPr sz="1100" b="1" spc="-10" dirty="0">
                <a:solidFill>
                  <a:schemeClr val="tx1">
                    <a:lumMod val="50000"/>
                    <a:lumOff val="50000"/>
                  </a:schemeClr>
                </a:solidFill>
                <a:latin typeface="Avenir Medium"/>
                <a:cs typeface="Avenir Medium"/>
              </a:rPr>
              <a:t>Tim</a:t>
            </a:r>
            <a:r>
              <a:rPr sz="1100" b="1" spc="-5" dirty="0">
                <a:solidFill>
                  <a:schemeClr val="tx1">
                    <a:lumMod val="50000"/>
                    <a:lumOff val="50000"/>
                  </a:schemeClr>
                </a:solidFill>
                <a:latin typeface="Avenir Medium"/>
                <a:cs typeface="Avenir Medium"/>
              </a:rPr>
              <a:t>e</a:t>
            </a:r>
            <a:r>
              <a:rPr sz="1100" b="1" spc="5" dirty="0">
                <a:solidFill>
                  <a:schemeClr val="tx1">
                    <a:lumMod val="50000"/>
                    <a:lumOff val="50000"/>
                  </a:schemeClr>
                </a:solidFill>
                <a:latin typeface="Avenir Medium"/>
                <a:cs typeface="Avenir Medium"/>
              </a:rPr>
              <a:t> </a:t>
            </a:r>
            <a:r>
              <a:rPr sz="1100" b="1" spc="-10" dirty="0">
                <a:solidFill>
                  <a:schemeClr val="tx1">
                    <a:lumMod val="50000"/>
                    <a:lumOff val="50000"/>
                  </a:schemeClr>
                </a:solidFill>
                <a:latin typeface="Avenir Medium"/>
                <a:cs typeface="Avenir Medium"/>
              </a:rPr>
              <a:t>(Months)</a:t>
            </a:r>
            <a:endParaRPr sz="1100" dirty="0">
              <a:solidFill>
                <a:schemeClr val="tx1">
                  <a:lumMod val="50000"/>
                  <a:lumOff val="50000"/>
                </a:schemeClr>
              </a:solidFill>
              <a:latin typeface="Avenir Medium"/>
              <a:cs typeface="Avenir Medium"/>
            </a:endParaRPr>
          </a:p>
        </p:txBody>
      </p:sp>
      <p:sp>
        <p:nvSpPr>
          <p:cNvPr id="35" name="TextBox 34"/>
          <p:cNvSpPr txBox="1"/>
          <p:nvPr/>
        </p:nvSpPr>
        <p:spPr>
          <a:xfrm>
            <a:off x="107778" y="189743"/>
            <a:ext cx="7766221" cy="384721"/>
          </a:xfrm>
          <a:prstGeom prst="rect">
            <a:avLst/>
          </a:prstGeom>
          <a:noFill/>
          <a:ln>
            <a:noFill/>
          </a:ln>
        </p:spPr>
        <p:txBody>
          <a:bodyPr wrap="square" rtlCol="0">
            <a:spAutoFit/>
          </a:bodyPr>
          <a:lstStyle/>
          <a:p>
            <a:r>
              <a:rPr lang="en-US" sz="1900" dirty="0">
                <a:solidFill>
                  <a:srgbClr val="136940"/>
                </a:solidFill>
                <a:effectLst>
                  <a:outerShdw blurRad="50800" dist="38100" dir="2700000" algn="tl" rotWithShape="0">
                    <a:srgbClr val="000000">
                      <a:alpha val="43000"/>
                    </a:srgbClr>
                  </a:outerShdw>
                </a:effectLst>
                <a:latin typeface="Avenir Next Demi Bold"/>
                <a:ea typeface="Palatino Linotype" charset="0"/>
                <a:cs typeface="Avenir Next Demi Bold"/>
              </a:rPr>
              <a:t>Phase I &amp; II R/R AML Trials Overall Survival – Pooled Analysis</a:t>
            </a:r>
            <a:endParaRPr lang="en-US" sz="19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pic>
        <p:nvPicPr>
          <p:cNvPr id="2" name="Picture 1"/>
          <p:cNvPicPr>
            <a:picLocks noChangeAspect="1"/>
          </p:cNvPicPr>
          <p:nvPr/>
        </p:nvPicPr>
        <p:blipFill>
          <a:blip r:embed="rId4"/>
          <a:stretch>
            <a:fillRect/>
          </a:stretch>
        </p:blipFill>
        <p:spPr>
          <a:xfrm>
            <a:off x="3863818" y="1939158"/>
            <a:ext cx="4709957" cy="1147985"/>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xmlns="" id="{CBC03DFE-A874-455B-8579-CD3CD9BC1B5A}"/>
              </a:ext>
            </a:extLst>
          </p:cNvPr>
          <p:cNvSpPr txBox="1"/>
          <p:nvPr/>
        </p:nvSpPr>
        <p:spPr>
          <a:xfrm>
            <a:off x="4329551" y="3543304"/>
            <a:ext cx="2150390" cy="307777"/>
          </a:xfrm>
          <a:prstGeom prst="rect">
            <a:avLst/>
          </a:prstGeom>
          <a:noFill/>
        </p:spPr>
        <p:txBody>
          <a:bodyPr wrap="square" rtlCol="0">
            <a:spAutoFit/>
          </a:bodyPr>
          <a:lstStyle/>
          <a:p>
            <a:pPr algn="ctr"/>
            <a:r>
              <a:rPr lang="en-US" sz="1400" dirty="0">
                <a:solidFill>
                  <a:srgbClr val="7F7F7F"/>
                </a:solidFill>
                <a:latin typeface="Avenir Next Demi Bold"/>
                <a:cs typeface="Avenir Next Demi Bold"/>
              </a:rPr>
              <a:t>ACM-treated patients</a:t>
            </a:r>
          </a:p>
        </p:txBody>
      </p:sp>
      <p:sp>
        <p:nvSpPr>
          <p:cNvPr id="10" name="Rectangle 9"/>
          <p:cNvSpPr/>
          <p:nvPr/>
        </p:nvSpPr>
        <p:spPr>
          <a:xfrm>
            <a:off x="494280" y="5774485"/>
            <a:ext cx="6963230" cy="230832"/>
          </a:xfrm>
          <a:prstGeom prst="rect">
            <a:avLst/>
          </a:prstGeom>
        </p:spPr>
        <p:txBody>
          <a:bodyPr wrap="square">
            <a:spAutoFit/>
          </a:bodyPr>
          <a:lstStyle/>
          <a:p>
            <a:r>
              <a:rPr lang="fr-FR" sz="900" dirty="0">
                <a:solidFill>
                  <a:srgbClr val="7F7F7F"/>
                </a:solidFill>
                <a:latin typeface="Avenir Next Medium"/>
                <a:ea typeface="Avenir Next Demi Bold" charset="0"/>
                <a:cs typeface="Avenir Next Medium"/>
              </a:rPr>
              <a:t>Combination of R/R patients from J06133 and J0254. Tolero, data on file.</a:t>
            </a:r>
            <a:endParaRPr lang="en-US" sz="900" dirty="0">
              <a:solidFill>
                <a:srgbClr val="7F7F7F"/>
              </a:solidFill>
              <a:latin typeface="Avenir Next Medium"/>
              <a:ea typeface="Avenir Next Demi Bold" charset="0"/>
              <a:cs typeface="Avenir Next Medium"/>
            </a:endParaRPr>
          </a:p>
        </p:txBody>
      </p:sp>
    </p:spTree>
    <p:extLst>
      <p:ext uri="{BB962C8B-B14F-4D97-AF65-F5344CB8AC3E}">
        <p14:creationId xmlns:p14="http://schemas.microsoft.com/office/powerpoint/2010/main" val="1546810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184401"/>
            <a:ext cx="9144000" cy="2479040"/>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217850" y="155875"/>
            <a:ext cx="7270070" cy="430887"/>
          </a:xfrm>
          <a:prstGeom prst="rect">
            <a:avLst/>
          </a:prstGeom>
          <a:noFill/>
          <a:ln>
            <a:noFill/>
          </a:ln>
        </p:spPr>
        <p:txBody>
          <a:bodyPr wrap="square" rtlCol="0">
            <a:spAutoFit/>
          </a:bodyPr>
          <a:lstStyle/>
          <a:p>
            <a:pPr>
              <a:lnSpc>
                <a:spcPct val="90000"/>
              </a:lnSpc>
            </a:pPr>
            <a:r>
              <a:rPr lang="en-US" sz="24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ACM Survival in R/R AML &amp; Early Mortality</a:t>
            </a:r>
          </a:p>
        </p:txBody>
      </p:sp>
      <p:pic>
        <p:nvPicPr>
          <p:cNvPr id="7" name="Picture 6"/>
          <p:cNvPicPr>
            <a:picLocks noChangeAspect="1"/>
          </p:cNvPicPr>
          <p:nvPr/>
        </p:nvPicPr>
        <p:blipFill>
          <a:blip r:embed="rId2"/>
          <a:stretch>
            <a:fillRect/>
          </a:stretch>
        </p:blipFill>
        <p:spPr>
          <a:xfrm>
            <a:off x="908537" y="1567631"/>
            <a:ext cx="7314226" cy="3722738"/>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908537" y="5434601"/>
            <a:ext cx="4287620" cy="754053"/>
          </a:xfrm>
          <a:prstGeom prst="rect">
            <a:avLst/>
          </a:prstGeom>
          <a:noFill/>
        </p:spPr>
        <p:txBody>
          <a:bodyPr wrap="square" rtlCol="0">
            <a:spAutoFit/>
          </a:bodyPr>
          <a:lstStyle/>
          <a:p>
            <a:pPr marL="228600" indent="-228600">
              <a:buAutoNum type="arabicPeriod"/>
            </a:pPr>
            <a:r>
              <a:rPr lang="en-US" sz="800" dirty="0">
                <a:solidFill>
                  <a:srgbClr val="7F7F7F"/>
                </a:solidFill>
                <a:latin typeface="Avenir Next Medium"/>
                <a:ea typeface="Avenir Next Demi Bold" charset="0"/>
                <a:cs typeface="Avenir Next Medium"/>
              </a:rPr>
              <a:t>“</a:t>
            </a:r>
            <a:r>
              <a:rPr lang="en-US" sz="800" dirty="0" err="1">
                <a:solidFill>
                  <a:srgbClr val="7F7F7F"/>
                </a:solidFill>
                <a:latin typeface="Avenir Next Medium"/>
                <a:ea typeface="Avenir Next Demi Bold" charset="0"/>
                <a:cs typeface="Avenir Next Medium"/>
              </a:rPr>
              <a:t>Vosaroxin</a:t>
            </a:r>
            <a:r>
              <a:rPr lang="en-US" sz="800" dirty="0">
                <a:solidFill>
                  <a:srgbClr val="7F7F7F"/>
                </a:solidFill>
                <a:latin typeface="Avenir Next Medium"/>
                <a:ea typeface="Avenir Next Demi Bold" charset="0"/>
                <a:cs typeface="Avenir Next Medium"/>
              </a:rPr>
              <a:t> + </a:t>
            </a:r>
            <a:r>
              <a:rPr lang="en-US" sz="800" dirty="0" err="1">
                <a:solidFill>
                  <a:srgbClr val="7F7F7F"/>
                </a:solidFill>
                <a:latin typeface="Avenir Next Medium"/>
                <a:ea typeface="Avenir Next Demi Bold" charset="0"/>
                <a:cs typeface="Avenir Next Medium"/>
              </a:rPr>
              <a:t>Ara</a:t>
            </a:r>
            <a:r>
              <a:rPr lang="en-US" sz="800" dirty="0">
                <a:solidFill>
                  <a:srgbClr val="7F7F7F"/>
                </a:solidFill>
                <a:latin typeface="Avenir Next Medium"/>
                <a:ea typeface="Avenir Next Demi Bold" charset="0"/>
                <a:cs typeface="Avenir Next Medium"/>
              </a:rPr>
              <a:t>-C” data references from recently reported VALOR  trial results.</a:t>
            </a:r>
          </a:p>
          <a:p>
            <a:pPr marL="228600" indent="-228600">
              <a:buAutoNum type="arabicPeriod"/>
            </a:pPr>
            <a:r>
              <a:rPr lang="en-US" sz="800" dirty="0">
                <a:solidFill>
                  <a:srgbClr val="7F7F7F"/>
                </a:solidFill>
                <a:latin typeface="Avenir Next Medium"/>
                <a:ea typeface="Avenir Next Demi Bold" charset="0"/>
                <a:cs typeface="Avenir Next Medium"/>
              </a:rPr>
              <a:t>R. </a:t>
            </a:r>
            <a:r>
              <a:rPr lang="en-US" sz="800" dirty="0" err="1">
                <a:solidFill>
                  <a:srgbClr val="7F7F7F"/>
                </a:solidFill>
                <a:latin typeface="Avenir Next Medium"/>
                <a:ea typeface="Avenir Next Demi Bold" charset="0"/>
                <a:cs typeface="Avenir Next Medium"/>
              </a:rPr>
              <a:t>Itzykson</a:t>
            </a:r>
            <a:r>
              <a:rPr lang="en-US" sz="800" dirty="0">
                <a:solidFill>
                  <a:srgbClr val="7F7F7F"/>
                </a:solidFill>
                <a:latin typeface="Avenir Next Medium"/>
                <a:ea typeface="Avenir Next Demi Bold" charset="0"/>
                <a:cs typeface="Avenir Next Medium"/>
              </a:rPr>
              <a:t> et al. Leukemia Research 39 (2015) 124-130.  </a:t>
            </a:r>
          </a:p>
          <a:p>
            <a:pPr marL="228600" indent="-228600">
              <a:buFontTx/>
              <a:buAutoNum type="arabicPeriod"/>
            </a:pPr>
            <a:r>
              <a:rPr lang="en-US" sz="800" dirty="0">
                <a:solidFill>
                  <a:srgbClr val="7F7F7F"/>
                </a:solidFill>
                <a:latin typeface="Avenir Next Medium"/>
                <a:ea typeface="Avenir Next Demi Bold" charset="0"/>
                <a:cs typeface="Avenir Next Medium"/>
              </a:rPr>
              <a:t>Ritchie, Ellen K. et al. Leukemia &amp; Lymphoma 54.9 (2013). </a:t>
            </a:r>
          </a:p>
          <a:p>
            <a:r>
              <a:rPr lang="en-US" sz="800" dirty="0">
                <a:solidFill>
                  <a:srgbClr val="7F7F7F"/>
                </a:solidFill>
                <a:latin typeface="Avenir Next Medium"/>
                <a:ea typeface="Avenir Next Demi Bold" charset="0"/>
                <a:cs typeface="Avenir Next Medium"/>
              </a:rPr>
              <a:t>4.       Cortes, Jorge E. et al. Cancer, 121 (2015): 234-242. (*Relapse Only)</a:t>
            </a:r>
            <a:endParaRPr lang="en-US" sz="800" baseline="30000" dirty="0">
              <a:solidFill>
                <a:srgbClr val="7F7F7F"/>
              </a:solidFill>
              <a:latin typeface="Avenir Next Medium"/>
              <a:ea typeface="Avenir Next Demi Bold" charset="0"/>
              <a:cs typeface="Avenir Next Medium"/>
            </a:endParaRPr>
          </a:p>
          <a:p>
            <a:pPr marL="228600" indent="-228600">
              <a:buFontTx/>
              <a:buAutoNum type="arabicPeriod"/>
            </a:pPr>
            <a:endParaRPr lang="en-US" sz="1100" b="1" dirty="0">
              <a:solidFill>
                <a:srgbClr val="7F7F7F"/>
              </a:solidFill>
              <a:latin typeface="Avenir Next Medium"/>
              <a:cs typeface="Avenir Next Medium"/>
            </a:endParaRPr>
          </a:p>
        </p:txBody>
      </p:sp>
    </p:spTree>
    <p:extLst>
      <p:ext uri="{BB962C8B-B14F-4D97-AF65-F5344CB8AC3E}">
        <p14:creationId xmlns:p14="http://schemas.microsoft.com/office/powerpoint/2010/main" val="162706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5-04-29 at 10.12.28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2471431"/>
            <a:ext cx="7239000" cy="2143738"/>
          </a:xfrm>
          <a:prstGeom prst="rect">
            <a:avLst/>
          </a:prstGeom>
        </p:spPr>
      </p:pic>
      <p:sp>
        <p:nvSpPr>
          <p:cNvPr id="2" name="Title 1"/>
          <p:cNvSpPr>
            <a:spLocks noGrp="1"/>
          </p:cNvSpPr>
          <p:nvPr>
            <p:ph type="title"/>
          </p:nvPr>
        </p:nvSpPr>
        <p:spPr>
          <a:xfrm>
            <a:off x="152400" y="261579"/>
            <a:ext cx="7086600" cy="474893"/>
          </a:xfrm>
        </p:spPr>
        <p:txBody>
          <a:bodyPr vert="horz" lIns="91440" tIns="45720" rIns="91440" bIns="45720" rtlCol="0" anchor="b">
            <a:noAutofit/>
          </a:bodyPr>
          <a:lstStyle/>
          <a:p>
            <a:pPr algn="l"/>
            <a:r>
              <a:rPr lang="en-US" sz="2000" dirty="0" smtClean="0">
                <a:solidFill>
                  <a:srgbClr val="136940"/>
                </a:solidFill>
                <a:latin typeface="Arial" charset="0"/>
                <a:ea typeface="Arial" charset="0"/>
                <a:cs typeface="Arial" charset="0"/>
              </a:rPr>
              <a:t>Alvocidib Activity in AML Is </a:t>
            </a:r>
            <a:r>
              <a:rPr lang="en-US" sz="2000">
                <a:solidFill>
                  <a:srgbClr val="136940"/>
                </a:solidFill>
                <a:latin typeface="Arial" charset="0"/>
                <a:ea typeface="Arial" charset="0"/>
                <a:cs typeface="Arial" charset="0"/>
              </a:rPr>
              <a:t>Not </a:t>
            </a:r>
            <a:r>
              <a:rPr lang="en-US" sz="2000" smtClean="0">
                <a:solidFill>
                  <a:srgbClr val="136940"/>
                </a:solidFill>
                <a:latin typeface="Arial" charset="0"/>
                <a:ea typeface="Arial" charset="0"/>
                <a:cs typeface="Arial" charset="0"/>
              </a:rPr>
              <a:t>Cell </a:t>
            </a:r>
            <a:r>
              <a:rPr lang="en-US" sz="2000" dirty="0">
                <a:solidFill>
                  <a:srgbClr val="136940"/>
                </a:solidFill>
                <a:latin typeface="Arial" charset="0"/>
                <a:ea typeface="Arial" charset="0"/>
                <a:cs typeface="Arial" charset="0"/>
              </a:rPr>
              <a:t>Cycle </a:t>
            </a:r>
            <a:r>
              <a:rPr lang="en-US" sz="2000" dirty="0" smtClean="0">
                <a:solidFill>
                  <a:srgbClr val="136940"/>
                </a:solidFill>
                <a:latin typeface="Arial" charset="0"/>
                <a:ea typeface="Arial" charset="0"/>
                <a:cs typeface="Arial" charset="0"/>
              </a:rPr>
              <a:t>Dependent</a:t>
            </a:r>
            <a:endParaRPr lang="en-US" sz="2000" dirty="0">
              <a:solidFill>
                <a:srgbClr val="136940"/>
              </a:solidFill>
              <a:latin typeface="Arial" charset="0"/>
              <a:ea typeface="Arial" charset="0"/>
              <a:cs typeface="Arial" charset="0"/>
            </a:endParaRPr>
          </a:p>
        </p:txBody>
      </p:sp>
      <p:sp>
        <p:nvSpPr>
          <p:cNvPr id="5" name="Content Placeholder 2"/>
          <p:cNvSpPr>
            <a:spLocks noGrp="1"/>
          </p:cNvSpPr>
          <p:nvPr>
            <p:ph idx="1"/>
          </p:nvPr>
        </p:nvSpPr>
        <p:spPr>
          <a:xfrm>
            <a:off x="381000" y="1371600"/>
            <a:ext cx="8686800" cy="4800600"/>
          </a:xfrm>
        </p:spPr>
        <p:txBody>
          <a:bodyPr>
            <a:noAutofit/>
          </a:bodyPr>
          <a:lstStyle/>
          <a:p>
            <a:pPr marL="342900" lvl="1" indent="-342900">
              <a:spcBef>
                <a:spcPts val="0"/>
              </a:spcBef>
              <a:spcAft>
                <a:spcPts val="1200"/>
              </a:spcAft>
              <a:buClr>
                <a:schemeClr val="tx1"/>
              </a:buClr>
              <a:buSzPct val="100000"/>
              <a:buFont typeface="Arial" charset="0"/>
              <a:buChar char="•"/>
            </a:pPr>
            <a:r>
              <a:rPr lang="en-US" sz="1800" dirty="0">
                <a:solidFill>
                  <a:srgbClr val="000000"/>
                </a:solidFill>
                <a:latin typeface="Arial" charset="0"/>
                <a:ea typeface="Arial" charset="0"/>
                <a:cs typeface="Arial" charset="0"/>
              </a:rPr>
              <a:t>Alvocidib causes rapid cell death; </a:t>
            </a:r>
            <a:r>
              <a:rPr lang="en-US" sz="1800" dirty="0" smtClean="0">
                <a:solidFill>
                  <a:srgbClr val="000000"/>
                </a:solidFill>
                <a:latin typeface="Arial" charset="0"/>
                <a:ea typeface="Arial" charset="0"/>
                <a:cs typeface="Arial" charset="0"/>
              </a:rPr>
              <a:t>this cell </a:t>
            </a:r>
            <a:r>
              <a:rPr lang="en-US" sz="1800" dirty="0">
                <a:solidFill>
                  <a:srgbClr val="000000"/>
                </a:solidFill>
                <a:latin typeface="Arial" charset="0"/>
                <a:ea typeface="Arial" charset="0"/>
                <a:cs typeface="Arial" charset="0"/>
              </a:rPr>
              <a:t>death is </a:t>
            </a:r>
            <a:r>
              <a:rPr lang="en-US" sz="1800" b="1" u="sng" dirty="0">
                <a:solidFill>
                  <a:srgbClr val="000000"/>
                </a:solidFill>
                <a:latin typeface="Arial" charset="0"/>
                <a:ea typeface="Arial" charset="0"/>
                <a:cs typeface="Arial" charset="0"/>
              </a:rPr>
              <a:t>not</a:t>
            </a:r>
            <a:r>
              <a:rPr lang="en-US" sz="1800" b="1" dirty="0">
                <a:solidFill>
                  <a:srgbClr val="000000"/>
                </a:solidFill>
                <a:latin typeface="Arial" charset="0"/>
                <a:ea typeface="Arial" charset="0"/>
                <a:cs typeface="Arial" charset="0"/>
              </a:rPr>
              <a:t> </a:t>
            </a:r>
            <a:r>
              <a:rPr lang="en-US" sz="1800" dirty="0">
                <a:solidFill>
                  <a:srgbClr val="000000"/>
                </a:solidFill>
                <a:latin typeface="Arial" charset="0"/>
                <a:ea typeface="Arial" charset="0"/>
                <a:cs typeface="Arial" charset="0"/>
              </a:rPr>
              <a:t>cell cycle </a:t>
            </a:r>
            <a:r>
              <a:rPr lang="en-US" sz="1800" dirty="0" smtClean="0">
                <a:solidFill>
                  <a:srgbClr val="000000"/>
                </a:solidFill>
                <a:latin typeface="Arial" charset="0"/>
                <a:ea typeface="Arial" charset="0"/>
                <a:cs typeface="Arial" charset="0"/>
              </a:rPr>
              <a:t>dependent.</a:t>
            </a:r>
            <a:endParaRPr lang="en-US" sz="1800" dirty="0">
              <a:solidFill>
                <a:srgbClr val="000000"/>
              </a:solidFill>
              <a:latin typeface="Arial" charset="0"/>
              <a:ea typeface="Arial" charset="0"/>
              <a:cs typeface="Arial" charset="0"/>
            </a:endParaRPr>
          </a:p>
          <a:p>
            <a:pPr marL="0" indent="0">
              <a:buNone/>
            </a:pPr>
            <a:r>
              <a:rPr lang="en-US" sz="1800" b="1" u="sng" dirty="0" smtClean="0">
                <a:solidFill>
                  <a:srgbClr val="000000"/>
                </a:solidFill>
                <a:latin typeface="Arial" charset="0"/>
                <a:ea typeface="Arial" charset="0"/>
                <a:cs typeface="Arial" charset="0"/>
              </a:rPr>
              <a:t>In the lab</a:t>
            </a:r>
          </a:p>
          <a:p>
            <a:pPr marL="468630" lvl="2" indent="-285750">
              <a:spcBef>
                <a:spcPts val="0"/>
              </a:spcBef>
              <a:spcAft>
                <a:spcPts val="1200"/>
              </a:spcAft>
              <a:buClr>
                <a:schemeClr val="tx1"/>
              </a:buClr>
              <a:buSzPct val="100000"/>
            </a:pPr>
            <a:r>
              <a:rPr lang="en-US" sz="1800" dirty="0">
                <a:latin typeface="Arial" charset="0"/>
                <a:ea typeface="Arial" charset="0"/>
                <a:cs typeface="Arial" charset="0"/>
              </a:rPr>
              <a:t>Apoptosis </a:t>
            </a:r>
            <a:r>
              <a:rPr lang="en-US" sz="1800" dirty="0" smtClean="0">
                <a:latin typeface="Arial" charset="0"/>
                <a:ea typeface="Arial" charset="0"/>
                <a:cs typeface="Arial" charset="0"/>
              </a:rPr>
              <a:t>is </a:t>
            </a:r>
            <a:r>
              <a:rPr lang="en-US" sz="1800" dirty="0">
                <a:latin typeface="Arial" charset="0"/>
                <a:ea typeface="Arial" charset="0"/>
                <a:cs typeface="Arial" charset="0"/>
              </a:rPr>
              <a:t>rapid and </a:t>
            </a:r>
            <a:r>
              <a:rPr lang="en-US" sz="1800" dirty="0" smtClean="0">
                <a:latin typeface="Arial" charset="0"/>
                <a:ea typeface="Arial" charset="0"/>
                <a:cs typeface="Arial" charset="0"/>
              </a:rPr>
              <a:t>not linked to cell </a:t>
            </a:r>
            <a:r>
              <a:rPr lang="en-US" sz="1800" dirty="0">
                <a:latin typeface="Arial" charset="0"/>
                <a:ea typeface="Arial" charset="0"/>
                <a:cs typeface="Arial" charset="0"/>
              </a:rPr>
              <a:t>cycle </a:t>
            </a:r>
            <a:r>
              <a:rPr lang="en-US" sz="1800" dirty="0" smtClean="0">
                <a:latin typeface="Arial" charset="0"/>
                <a:ea typeface="Arial" charset="0"/>
                <a:cs typeface="Arial" charset="0"/>
              </a:rPr>
              <a:t>arrest.</a:t>
            </a:r>
            <a:r>
              <a:rPr lang="en-US" sz="1800" baseline="30000" dirty="0" smtClean="0">
                <a:latin typeface="Arial" charset="0"/>
                <a:ea typeface="Arial" charset="0"/>
                <a:cs typeface="Arial" charset="0"/>
              </a:rPr>
              <a:t>1</a:t>
            </a:r>
            <a:endParaRPr lang="en-US" sz="1800" baseline="30000" dirty="0">
              <a:latin typeface="Arial" charset="0"/>
              <a:ea typeface="Arial" charset="0"/>
              <a:cs typeface="Arial" charset="0"/>
            </a:endParaRPr>
          </a:p>
          <a:p>
            <a:endParaRPr lang="en-US" sz="2000" dirty="0">
              <a:solidFill>
                <a:srgbClr val="000000"/>
              </a:solidFill>
              <a:latin typeface="Arial" charset="0"/>
              <a:ea typeface="Arial" charset="0"/>
              <a:cs typeface="Arial" charset="0"/>
            </a:endParaRPr>
          </a:p>
          <a:p>
            <a:pPr marL="0" indent="0">
              <a:buNone/>
            </a:pPr>
            <a:endParaRPr lang="en-US" sz="2000" dirty="0" smtClean="0">
              <a:solidFill>
                <a:srgbClr val="000000"/>
              </a:solidFill>
              <a:latin typeface="Arial" charset="0"/>
              <a:ea typeface="Arial" charset="0"/>
              <a:cs typeface="Arial" charset="0"/>
            </a:endParaRPr>
          </a:p>
          <a:p>
            <a:pPr marL="0" indent="0">
              <a:buNone/>
            </a:pPr>
            <a:endParaRPr lang="en-US" sz="2000" dirty="0" smtClean="0">
              <a:solidFill>
                <a:srgbClr val="000000"/>
              </a:solidFill>
              <a:latin typeface="Arial" charset="0"/>
              <a:ea typeface="Arial" charset="0"/>
              <a:cs typeface="Arial" charset="0"/>
            </a:endParaRPr>
          </a:p>
          <a:p>
            <a:pPr marL="0" indent="0">
              <a:buNone/>
            </a:pPr>
            <a:endParaRPr lang="en-US" sz="2000" dirty="0">
              <a:solidFill>
                <a:srgbClr val="000000"/>
              </a:solidFill>
              <a:latin typeface="Arial" charset="0"/>
              <a:ea typeface="Arial" charset="0"/>
              <a:cs typeface="Arial" charset="0"/>
            </a:endParaRPr>
          </a:p>
          <a:p>
            <a:pPr marL="0" indent="0">
              <a:buNone/>
            </a:pPr>
            <a:endParaRPr lang="en-US" sz="1900" b="1" u="sng" dirty="0">
              <a:solidFill>
                <a:srgbClr val="000000"/>
              </a:solidFill>
              <a:latin typeface="Arial" charset="0"/>
              <a:ea typeface="Arial" charset="0"/>
              <a:cs typeface="Arial" charset="0"/>
            </a:endParaRPr>
          </a:p>
          <a:p>
            <a:pPr marL="0" indent="0">
              <a:buNone/>
            </a:pPr>
            <a:r>
              <a:rPr lang="en-US" sz="1800" b="1" u="sng" dirty="0" smtClean="0">
                <a:solidFill>
                  <a:srgbClr val="000000"/>
                </a:solidFill>
                <a:latin typeface="Arial" charset="0"/>
                <a:ea typeface="Arial" charset="0"/>
                <a:cs typeface="Arial" charset="0"/>
              </a:rPr>
              <a:t>In the clinic</a:t>
            </a:r>
          </a:p>
          <a:p>
            <a:pPr marL="468630" lvl="2" indent="-285750">
              <a:spcBef>
                <a:spcPts val="0"/>
              </a:spcBef>
              <a:spcAft>
                <a:spcPts val="1200"/>
              </a:spcAft>
              <a:buClr>
                <a:schemeClr val="tx1"/>
              </a:buClr>
              <a:buSzPct val="100000"/>
              <a:buFont typeface="Arial" charset="0"/>
              <a:buChar char="•"/>
            </a:pPr>
            <a:r>
              <a:rPr lang="en-US" sz="1800" dirty="0">
                <a:solidFill>
                  <a:srgbClr val="000000"/>
                </a:solidFill>
                <a:latin typeface="Arial" charset="0"/>
                <a:ea typeface="Arial" charset="0"/>
                <a:cs typeface="Arial" charset="0"/>
              </a:rPr>
              <a:t>Three-day dosing of alvocidib </a:t>
            </a:r>
            <a:r>
              <a:rPr lang="en-US" sz="1800" dirty="0" smtClean="0">
                <a:solidFill>
                  <a:srgbClr val="000000"/>
                </a:solidFill>
                <a:latin typeface="Arial" charset="0"/>
                <a:ea typeface="Arial" charset="0"/>
                <a:cs typeface="Arial" charset="0"/>
              </a:rPr>
              <a:t>resulted </a:t>
            </a:r>
            <a:r>
              <a:rPr lang="en-US" sz="1800" dirty="0">
                <a:solidFill>
                  <a:srgbClr val="000000"/>
                </a:solidFill>
                <a:latin typeface="Arial" charset="0"/>
                <a:ea typeface="Arial" charset="0"/>
                <a:cs typeface="Arial" charset="0"/>
              </a:rPr>
              <a:t>in an average of 87%, 76%, and 82% reduction of circulating </a:t>
            </a:r>
            <a:r>
              <a:rPr lang="en-US" sz="1800" dirty="0" smtClean="0">
                <a:solidFill>
                  <a:srgbClr val="000000"/>
                </a:solidFill>
                <a:latin typeface="Arial" charset="0"/>
                <a:ea typeface="Arial" charset="0"/>
                <a:cs typeface="Arial" charset="0"/>
              </a:rPr>
              <a:t>blasts in </a:t>
            </a:r>
            <a:r>
              <a:rPr lang="en-US" sz="1800" dirty="0">
                <a:solidFill>
                  <a:srgbClr val="000000"/>
                </a:solidFill>
                <a:latin typeface="Arial" charset="0"/>
                <a:ea typeface="Arial" charset="0"/>
                <a:cs typeface="Arial" charset="0"/>
              </a:rPr>
              <a:t>patients with newly diagnosed, relapsed, and refractory disease, </a:t>
            </a:r>
            <a:r>
              <a:rPr lang="en-US" sz="1800" dirty="0" smtClean="0">
                <a:solidFill>
                  <a:srgbClr val="000000"/>
                </a:solidFill>
                <a:latin typeface="Arial" charset="0"/>
                <a:ea typeface="Arial" charset="0"/>
                <a:cs typeface="Arial" charset="0"/>
              </a:rPr>
              <a:t>respectively.</a:t>
            </a:r>
            <a:r>
              <a:rPr lang="en-US" sz="1800" baseline="30000" dirty="0" smtClean="0">
                <a:solidFill>
                  <a:srgbClr val="000000"/>
                </a:solidFill>
                <a:latin typeface="Arial" charset="0"/>
                <a:ea typeface="Arial" charset="0"/>
                <a:cs typeface="Arial" charset="0"/>
              </a:rPr>
              <a:t>2</a:t>
            </a:r>
            <a:r>
              <a:rPr lang="en-US" sz="1800" dirty="0" smtClean="0">
                <a:solidFill>
                  <a:srgbClr val="000000"/>
                </a:solidFill>
                <a:latin typeface="Arial" charset="0"/>
                <a:ea typeface="Arial" charset="0"/>
                <a:cs typeface="Arial" charset="0"/>
              </a:rPr>
              <a:t> </a:t>
            </a:r>
            <a:endParaRPr lang="en-US" sz="1800" dirty="0">
              <a:solidFill>
                <a:srgbClr val="000000"/>
              </a:solidFill>
              <a:latin typeface="Arial" charset="0"/>
              <a:ea typeface="Arial" charset="0"/>
              <a:cs typeface="Arial" charset="0"/>
            </a:endParaRPr>
          </a:p>
        </p:txBody>
      </p:sp>
      <p:sp>
        <p:nvSpPr>
          <p:cNvPr id="7" name="Rectangle 6"/>
          <p:cNvSpPr/>
          <p:nvPr/>
        </p:nvSpPr>
        <p:spPr>
          <a:xfrm>
            <a:off x="152400" y="5725190"/>
            <a:ext cx="2707793" cy="369332"/>
          </a:xfrm>
          <a:prstGeom prst="rect">
            <a:avLst/>
          </a:prstGeom>
        </p:spPr>
        <p:txBody>
          <a:bodyPr wrap="none">
            <a:spAutoFit/>
          </a:bodyPr>
          <a:lstStyle/>
          <a:p>
            <a:r>
              <a:rPr lang="en-US" sz="900" dirty="0">
                <a:latin typeface="Arial" charset="0"/>
                <a:ea typeface="Arial" charset="0"/>
                <a:cs typeface="Arial" charset="0"/>
              </a:rPr>
              <a:t>1. Mayer F. Invest New Drugs. 2005;23:205-11.</a:t>
            </a:r>
          </a:p>
          <a:p>
            <a:r>
              <a:rPr lang="en-US" sz="900" dirty="0">
                <a:latin typeface="Arial" charset="0"/>
                <a:ea typeface="Arial" charset="0"/>
                <a:cs typeface="Arial" charset="0"/>
              </a:rPr>
              <a:t>2. Blum W. </a:t>
            </a:r>
            <a:r>
              <a:rPr lang="ro-RO" sz="900" dirty="0">
                <a:latin typeface="Arial" charset="0"/>
                <a:ea typeface="Arial" charset="0"/>
                <a:cs typeface="Arial" charset="0"/>
              </a:rPr>
              <a:t>Haematologica 2010;1098-1105</a:t>
            </a:r>
            <a:r>
              <a:rPr lang="en-US" sz="900" dirty="0">
                <a:latin typeface="Arial" charset="0"/>
                <a:ea typeface="Arial" charset="0"/>
                <a:cs typeface="Arial" charset="0"/>
              </a:rPr>
              <a:t>.</a:t>
            </a:r>
          </a:p>
        </p:txBody>
      </p:sp>
    </p:spTree>
    <p:extLst>
      <p:ext uri="{BB962C8B-B14F-4D97-AF65-F5344CB8AC3E}">
        <p14:creationId xmlns:p14="http://schemas.microsoft.com/office/powerpoint/2010/main" val="185550339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323" y="214022"/>
            <a:ext cx="8569569" cy="409434"/>
          </a:xfrm>
        </p:spPr>
        <p:txBody>
          <a:bodyPr>
            <a:noAutofit/>
          </a:bodyPr>
          <a:lstStyle/>
          <a:p>
            <a:pPr algn="l"/>
            <a:r>
              <a:rPr lang="en-US" sz="2800" b="1" dirty="0" smtClean="0">
                <a:solidFill>
                  <a:srgbClr val="136940"/>
                </a:solidFill>
                <a:latin typeface="Arial" charset="0"/>
                <a:ea typeface="Arial" charset="0"/>
                <a:cs typeface="Arial" charset="0"/>
              </a:rPr>
              <a:t>Alvocidib is a Potent </a:t>
            </a:r>
            <a:r>
              <a:rPr lang="en-US" sz="2800" b="1" dirty="0">
                <a:solidFill>
                  <a:srgbClr val="136940"/>
                </a:solidFill>
                <a:latin typeface="Arial" charset="0"/>
                <a:ea typeface="Arial" charset="0"/>
                <a:cs typeface="Arial" charset="0"/>
              </a:rPr>
              <a:t>I</a:t>
            </a:r>
            <a:r>
              <a:rPr lang="en-US" sz="2800" b="1" dirty="0" smtClean="0">
                <a:solidFill>
                  <a:srgbClr val="136940"/>
                </a:solidFill>
                <a:latin typeface="Arial" charset="0"/>
                <a:ea typeface="Arial" charset="0"/>
                <a:cs typeface="Arial" charset="0"/>
              </a:rPr>
              <a:t>nhibitor </a:t>
            </a:r>
            <a:r>
              <a:rPr lang="en-US" sz="2800" b="1" smtClean="0">
                <a:solidFill>
                  <a:srgbClr val="136940"/>
                </a:solidFill>
                <a:latin typeface="Arial" charset="0"/>
                <a:ea typeface="Arial" charset="0"/>
                <a:cs typeface="Arial" charset="0"/>
              </a:rPr>
              <a:t>of CDK9</a:t>
            </a:r>
            <a:endParaRPr lang="en-US" sz="2800" b="1" dirty="0">
              <a:solidFill>
                <a:srgbClr val="136940"/>
              </a:solidFill>
              <a:latin typeface="Arial" charset="0"/>
              <a:ea typeface="Arial" charset="0"/>
              <a:cs typeface="Arial" charset="0"/>
            </a:endParaRPr>
          </a:p>
        </p:txBody>
      </p:sp>
      <p:sp>
        <p:nvSpPr>
          <p:cNvPr id="4" name="Content Placeholder 3"/>
          <p:cNvSpPr>
            <a:spLocks noGrp="1"/>
          </p:cNvSpPr>
          <p:nvPr>
            <p:ph sz="half" idx="1"/>
          </p:nvPr>
        </p:nvSpPr>
        <p:spPr>
          <a:xfrm>
            <a:off x="395281" y="1189356"/>
            <a:ext cx="8480259" cy="1636972"/>
          </a:xfrm>
        </p:spPr>
        <p:txBody>
          <a:bodyPr>
            <a:normAutofit/>
          </a:bodyPr>
          <a:lstStyle/>
          <a:p>
            <a:pPr>
              <a:buFont typeface="Arial" charset="0"/>
              <a:buChar char="•"/>
            </a:pPr>
            <a:r>
              <a:rPr lang="en-US" sz="1800" dirty="0" smtClean="0">
                <a:latin typeface="Arial" charset="0"/>
                <a:ea typeface="Arial" charset="0"/>
                <a:cs typeface="Arial" charset="0"/>
              </a:rPr>
              <a:t>Understanding how to effectively develop CDK inhibitors has led to new advances in cancer treatment</a:t>
            </a:r>
          </a:p>
          <a:p>
            <a:pPr>
              <a:buFont typeface="Arial" charset="0"/>
              <a:buChar char="•"/>
            </a:pPr>
            <a:endParaRPr lang="en-US" sz="1800" dirty="0" smtClean="0">
              <a:latin typeface="Arial" charset="0"/>
              <a:ea typeface="Arial" charset="0"/>
              <a:cs typeface="Arial" charset="0"/>
            </a:endParaRPr>
          </a:p>
          <a:p>
            <a:pPr>
              <a:buFont typeface="Arial" charset="0"/>
              <a:buChar char="•"/>
            </a:pPr>
            <a:r>
              <a:rPr lang="en-US" sz="1800" dirty="0" smtClean="0">
                <a:latin typeface="Arial" charset="0"/>
                <a:ea typeface="Arial" charset="0"/>
                <a:cs typeface="Arial" charset="0"/>
              </a:rPr>
              <a:t>Alvocidib has a differentiated profile targeting CDK 9 as well as CDK 4/6</a:t>
            </a:r>
            <a:endParaRPr lang="en-US" sz="1800" dirty="0">
              <a:latin typeface="Arial" charset="0"/>
              <a:ea typeface="Arial" charset="0"/>
              <a:cs typeface="Arial" charset="0"/>
            </a:endParaRPr>
          </a:p>
        </p:txBody>
      </p:sp>
      <p:graphicFrame>
        <p:nvGraphicFramePr>
          <p:cNvPr id="5" name="Table 4"/>
          <p:cNvGraphicFramePr>
            <a:graphicFrameLocks noGrp="1"/>
          </p:cNvGraphicFramePr>
          <p:nvPr>
            <p:extLst/>
          </p:nvPr>
        </p:nvGraphicFramePr>
        <p:xfrm>
          <a:off x="395281" y="3081363"/>
          <a:ext cx="4082826" cy="2697967"/>
        </p:xfrm>
        <a:graphic>
          <a:graphicData uri="http://schemas.openxmlformats.org/drawingml/2006/table">
            <a:tbl>
              <a:tblPr/>
              <a:tblGrid>
                <a:gridCol w="2220484"/>
                <a:gridCol w="1862342"/>
              </a:tblGrid>
              <a:tr h="533400">
                <a:tc gridSpan="2">
                  <a:txBody>
                    <a:bodyPr/>
                    <a:lstStyle/>
                    <a:p>
                      <a:pPr algn="ctr" fontAlgn="b"/>
                      <a:r>
                        <a:rPr lang="en-US" sz="1400" b="0" i="0" u="none" strike="noStrike" dirty="0" smtClean="0">
                          <a:solidFill>
                            <a:schemeClr val="tx1"/>
                          </a:solidFill>
                          <a:effectLst/>
                          <a:latin typeface="Avenir Next Demi Bold" charset="0"/>
                          <a:ea typeface="Avenir Next Demi Bold" charset="0"/>
                          <a:cs typeface="Avenir Next Demi Bold" charset="0"/>
                        </a:rPr>
                        <a:t>Kinase Inhibition</a:t>
                      </a:r>
                      <a:r>
                        <a:rPr lang="en-US" sz="1400" b="0" i="0" u="none" strike="noStrike" baseline="0" dirty="0" smtClean="0">
                          <a:solidFill>
                            <a:schemeClr val="tx1"/>
                          </a:solidFill>
                          <a:effectLst/>
                          <a:latin typeface="Avenir Next Demi Bold" charset="0"/>
                          <a:ea typeface="Avenir Next Demi Bold" charset="0"/>
                          <a:cs typeface="Avenir Next Demi Bold" charset="0"/>
                        </a:rPr>
                        <a:t> of CDK Family</a:t>
                      </a:r>
                      <a:endParaRPr lang="en-US" sz="1400" b="0" i="0" u="none" strike="noStrike" dirty="0">
                        <a:solidFill>
                          <a:schemeClr val="tx1"/>
                        </a:solidFill>
                        <a:effectLst/>
                        <a:latin typeface="Avenir Next Demi Bold" charset="0"/>
                        <a:ea typeface="Avenir Next Demi Bold" charset="0"/>
                        <a:cs typeface="Avenir Next Demi Bold" charset="0"/>
                      </a:endParaRPr>
                    </a:p>
                  </a:txBody>
                  <a:tcPr marL="12700" marR="12700"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white"/>
                      </a:solidFill>
                      <a:prstDash val="solid"/>
                      <a:round/>
                      <a:headEnd type="none" w="med" len="med"/>
                      <a:tailEnd type="none" w="med" len="med"/>
                    </a:lnB>
                    <a:noFill/>
                  </a:tcPr>
                </a:tc>
                <a:tc hMerge="1">
                  <a:txBody>
                    <a:bodyPr/>
                    <a:lstStyle/>
                    <a:p>
                      <a:pPr algn="ctr" fontAlgn="b"/>
                      <a:endParaRPr lang="en-US" sz="1800" b="1" i="0" u="none" strike="noStrike" dirty="0">
                        <a:solidFill>
                          <a:schemeClr val="bg1"/>
                        </a:solidFill>
                        <a:effectLst/>
                        <a:latin typeface="Arial"/>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51695">
                <a:tc>
                  <a:txBody>
                    <a:bodyPr/>
                    <a:lstStyle/>
                    <a:p>
                      <a:pPr algn="ctr" fontAlgn="b"/>
                      <a:r>
                        <a:rPr lang="en-US" sz="1200" b="0" i="0" u="none" strike="noStrike" dirty="0">
                          <a:solidFill>
                            <a:schemeClr val="bg1"/>
                          </a:solidFill>
                          <a:effectLst/>
                          <a:latin typeface="Avenir Next Demi Bold" charset="0"/>
                          <a:ea typeface="Avenir Next Demi Bold" charset="0"/>
                          <a:cs typeface="Avenir Next Demi Bold" charset="0"/>
                        </a:rPr>
                        <a:t>Kinase</a:t>
                      </a:r>
                    </a:p>
                  </a:txBody>
                  <a:tcPr marL="12700" marR="12700" marT="1270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376092"/>
                    </a:solidFill>
                  </a:tcPr>
                </a:tc>
                <a:tc>
                  <a:txBody>
                    <a:bodyPr/>
                    <a:lstStyle/>
                    <a:p>
                      <a:pPr algn="ctr" fontAlgn="b"/>
                      <a:r>
                        <a:rPr lang="en-US" sz="1200" b="0" i="0" u="none" strike="noStrike" dirty="0" smtClean="0">
                          <a:solidFill>
                            <a:schemeClr val="bg1"/>
                          </a:solidFill>
                          <a:effectLst/>
                          <a:latin typeface="Avenir Next Demi Bold" charset="0"/>
                          <a:ea typeface="Avenir Next Demi Bold" charset="0"/>
                          <a:cs typeface="Avenir Next Demi Bold" charset="0"/>
                        </a:rPr>
                        <a:t>Alvocidib IC</a:t>
                      </a:r>
                      <a:r>
                        <a:rPr lang="en-US" sz="1200" b="0" i="0" u="none" strike="noStrike" baseline="-25000" dirty="0" smtClean="0">
                          <a:solidFill>
                            <a:schemeClr val="bg1"/>
                          </a:solidFill>
                          <a:effectLst/>
                          <a:latin typeface="Avenir Next Demi Bold" charset="0"/>
                          <a:ea typeface="Avenir Next Demi Bold" charset="0"/>
                          <a:cs typeface="Avenir Next Demi Bold" charset="0"/>
                        </a:rPr>
                        <a:t>50</a:t>
                      </a:r>
                      <a:r>
                        <a:rPr lang="en-US" sz="1200" b="0" i="0" u="none" strike="noStrike" dirty="0" smtClean="0">
                          <a:solidFill>
                            <a:schemeClr val="bg1"/>
                          </a:solidFill>
                          <a:effectLst/>
                          <a:latin typeface="Avenir Next Demi Bold" charset="0"/>
                          <a:ea typeface="Avenir Next Demi Bold" charset="0"/>
                          <a:cs typeface="Avenir Next Demi Bold" charset="0"/>
                        </a:rPr>
                        <a:t> (</a:t>
                      </a:r>
                      <a:r>
                        <a:rPr lang="en-US" sz="1200" b="0" i="0" u="none" strike="noStrike" dirty="0">
                          <a:solidFill>
                            <a:schemeClr val="bg1"/>
                          </a:solidFill>
                          <a:effectLst/>
                          <a:latin typeface="Avenir Next Demi Bold" charset="0"/>
                          <a:ea typeface="Avenir Next Demi Bold" charset="0"/>
                          <a:cs typeface="Avenir Next Demi Bold" charset="0"/>
                        </a:rPr>
                        <a:t>nM)</a:t>
                      </a:r>
                    </a:p>
                  </a:txBody>
                  <a:tcPr marL="12700" marR="12700" marT="12700" marB="0" anchor="ctr">
                    <a:lnL w="12700" cap="flat" cmpd="sng" algn="ctr">
                      <a:solidFill>
                        <a:prstClr val="white"/>
                      </a:solidFill>
                      <a:prstDash val="solid"/>
                      <a:round/>
                      <a:headEnd type="none" w="med" len="med"/>
                      <a:tailEnd type="none" w="med" len="med"/>
                    </a:lnL>
                    <a:lnR w="12700" cap="flat" cmpd="sng" algn="ctr">
                      <a:solidFill>
                        <a:prstClr val="white"/>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solidFill>
                      <a:prstDash val="solid"/>
                      <a:round/>
                      <a:headEnd type="none" w="med" len="med"/>
                      <a:tailEnd type="none" w="med" len="med"/>
                    </a:lnB>
                    <a:solidFill>
                      <a:srgbClr val="376092"/>
                    </a:solidFill>
                  </a:tcPr>
                </a:tc>
              </a:tr>
              <a:tr h="226609">
                <a:tc>
                  <a:txBody>
                    <a:bodyPr/>
                    <a:lstStyle/>
                    <a:p>
                      <a:pPr algn="ctr" fontAlgn="b"/>
                      <a:r>
                        <a:rPr lang="en-US" sz="1400" b="1" i="0" u="none" strike="noStrike" dirty="0">
                          <a:solidFill>
                            <a:srgbClr val="FF0000"/>
                          </a:solidFill>
                          <a:effectLst/>
                          <a:latin typeface="Avenir Next Demi Bold" charset="0"/>
                          <a:ea typeface="Avenir Next Demi Bold" charset="0"/>
                          <a:cs typeface="Avenir Next Demi Bold" charset="0"/>
                        </a:rPr>
                        <a:t>CDK9</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noFill/>
                  </a:tcPr>
                </a:tc>
                <a:tc>
                  <a:txBody>
                    <a:bodyPr/>
                    <a:lstStyle/>
                    <a:p>
                      <a:pPr algn="ctr" fontAlgn="b"/>
                      <a:r>
                        <a:rPr lang="en-US" sz="1400" b="1" i="0" u="none" strike="noStrike" dirty="0" smtClean="0">
                          <a:solidFill>
                            <a:srgbClr val="FF0000"/>
                          </a:solidFill>
                          <a:effectLst/>
                          <a:latin typeface="Avenir Next Demi Bold" charset="0"/>
                          <a:ea typeface="Avenir Next Demi Bold" charset="0"/>
                          <a:cs typeface="Avenir Next Demi Bold" charset="0"/>
                        </a:rPr>
                        <a:t>6</a:t>
                      </a:r>
                      <a:endParaRPr lang="en-US" sz="1400" b="1" i="0" u="none" strike="noStrike" dirty="0">
                        <a:solidFill>
                          <a:srgbClr val="FF0000"/>
                        </a:solidFill>
                        <a:effectLst/>
                        <a:latin typeface="Avenir Next Demi Bold" charset="0"/>
                        <a:ea typeface="Avenir Next Demi Bold" charset="0"/>
                        <a:cs typeface="Avenir Next Demi Bold" charset="0"/>
                      </a:endParaRP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solidFill>
                      <a:srgbClr val="FFFFFF"/>
                    </a:solidFill>
                  </a:tcPr>
                </a:tc>
              </a:tr>
              <a:tr h="226609">
                <a:tc>
                  <a:txBody>
                    <a:bodyPr/>
                    <a:lstStyle/>
                    <a:p>
                      <a:pPr algn="ctr" fontAlgn="b"/>
                      <a:r>
                        <a:rPr lang="en-US" sz="1400" b="1" i="0" u="none" strike="noStrike" dirty="0" smtClean="0">
                          <a:solidFill>
                            <a:srgbClr val="000000"/>
                          </a:solidFill>
                          <a:effectLst/>
                          <a:latin typeface="Avenir Next Demi Bold" charset="0"/>
                          <a:ea typeface="Avenir Next Demi Bold" charset="0"/>
                          <a:cs typeface="Avenir Next Demi Bold" charset="0"/>
                        </a:rPr>
                        <a:t>CDK4/6</a:t>
                      </a:r>
                      <a:endParaRPr lang="en-US" sz="1400" b="1" i="0" u="none" strike="noStrike" dirty="0">
                        <a:solidFill>
                          <a:srgbClr val="000000"/>
                        </a:solidFill>
                        <a:effectLst/>
                        <a:latin typeface="Avenir Next Demi Bold" charset="0"/>
                        <a:ea typeface="Avenir Next Demi Bold" charset="0"/>
                        <a:cs typeface="Avenir Next Demi Bold" charset="0"/>
                      </a:endParaRP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9</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solidFill>
                      <a:srgbClr val="FFFFFF"/>
                    </a:solidFill>
                  </a:tcPr>
                </a:tc>
              </a:tr>
              <a:tr h="226609">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CDK7</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23</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solidFill>
                      <a:srgbClr val="FFFFFF"/>
                    </a:solidFill>
                  </a:tcPr>
                </a:tc>
              </a:tr>
              <a:tr h="226609">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CDK11</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57</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solidFill>
                      <a:srgbClr val="FFFFFF"/>
                    </a:solidFill>
                  </a:tcPr>
                </a:tc>
              </a:tr>
              <a:tr h="226609">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CDK5</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110</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solidFill>
                      <a:srgbClr val="FFFFFF"/>
                    </a:solidFill>
                  </a:tcPr>
                </a:tc>
              </a:tr>
              <a:tr h="226609">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CDK8</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120</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solidFill>
                      <a:srgbClr val="FFFFFF"/>
                    </a:solidFill>
                  </a:tcPr>
                </a:tc>
              </a:tr>
              <a:tr h="226609">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CDK3</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410</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solidFill>
                      <a:srgbClr val="FFFFFF"/>
                    </a:solidFill>
                  </a:tcPr>
                </a:tc>
              </a:tr>
              <a:tr h="226609">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CDK2</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Avenir Next Demi Bold" charset="0"/>
                          <a:ea typeface="Avenir Next Demi Bold" charset="0"/>
                          <a:cs typeface="Avenir Next Demi Bold" charset="0"/>
                        </a:rPr>
                        <a:t>550</a:t>
                      </a:r>
                    </a:p>
                  </a:txBody>
                  <a:tcPr marL="12700" marR="12700" marT="12700" marB="0" anchor="b">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solidFill>
                      <a:srgbClr val="FFFFFF"/>
                    </a:solidFill>
                  </a:tcPr>
                </a:tc>
              </a:tr>
            </a:tbl>
          </a:graphicData>
        </a:graphic>
      </p:graphicFrame>
      <p:pic>
        <p:nvPicPr>
          <p:cNvPr id="6" name="Picture 5"/>
          <p:cNvPicPr>
            <a:picLocks noChangeAspect="1"/>
          </p:cNvPicPr>
          <p:nvPr/>
        </p:nvPicPr>
        <p:blipFill rotWithShape="1">
          <a:blip r:embed="rId3" cstate="print"/>
          <a:srcRect l="2752" r="1836" b="7623"/>
          <a:stretch/>
        </p:blipFill>
        <p:spPr>
          <a:xfrm>
            <a:off x="4856863" y="2968703"/>
            <a:ext cx="4125788" cy="2579795"/>
          </a:xfrm>
          <a:prstGeom prst="rect">
            <a:avLst/>
          </a:prstGeom>
        </p:spPr>
      </p:pic>
      <p:sp>
        <p:nvSpPr>
          <p:cNvPr id="7" name="TextBox 6"/>
          <p:cNvSpPr txBox="1"/>
          <p:nvPr/>
        </p:nvSpPr>
        <p:spPr>
          <a:xfrm>
            <a:off x="4856863" y="5548498"/>
            <a:ext cx="2848708" cy="230832"/>
          </a:xfrm>
          <a:prstGeom prst="rect">
            <a:avLst/>
          </a:prstGeom>
          <a:noFill/>
        </p:spPr>
        <p:txBody>
          <a:bodyPr wrap="square" rtlCol="0">
            <a:spAutoFit/>
          </a:bodyPr>
          <a:lstStyle/>
          <a:p>
            <a:r>
              <a:rPr lang="en-US" sz="900" dirty="0" smtClean="0">
                <a:latin typeface="Arial" charset="0"/>
                <a:ea typeface="Arial" charset="0"/>
                <a:cs typeface="Arial" charset="0"/>
              </a:rPr>
              <a:t>Malumbres. Genome Biology. 2014;15:122</a:t>
            </a:r>
            <a:endParaRPr lang="en-US" sz="1000" b="1" dirty="0">
              <a:latin typeface="Arial" charset="0"/>
              <a:ea typeface="Arial" charset="0"/>
              <a:cs typeface="Arial" charset="0"/>
            </a:endParaRPr>
          </a:p>
        </p:txBody>
      </p:sp>
    </p:spTree>
    <p:extLst>
      <p:ext uri="{BB962C8B-B14F-4D97-AF65-F5344CB8AC3E}">
        <p14:creationId xmlns:p14="http://schemas.microsoft.com/office/powerpoint/2010/main" val="179568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2204720"/>
            <a:ext cx="9164320" cy="2865119"/>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p:cNvSpPr/>
          <p:nvPr/>
        </p:nvSpPr>
        <p:spPr>
          <a:xfrm>
            <a:off x="10160" y="2316480"/>
            <a:ext cx="9144000" cy="2631440"/>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ounded Rectangle 12"/>
          <p:cNvSpPr/>
          <p:nvPr/>
        </p:nvSpPr>
        <p:spPr>
          <a:xfrm>
            <a:off x="4383932" y="1599751"/>
            <a:ext cx="4150798" cy="4080505"/>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157280" y="215931"/>
            <a:ext cx="6706634" cy="353943"/>
          </a:xfrm>
          <a:prstGeom prst="rect">
            <a:avLst/>
          </a:prstGeom>
          <a:noFill/>
          <a:ln>
            <a:noFill/>
          </a:ln>
        </p:spPr>
        <p:txBody>
          <a:bodyPr wrap="square" rtlCol="0">
            <a:spAutoFit/>
          </a:bodyPr>
          <a:lstStyle/>
          <a:p>
            <a:r>
              <a:rPr lang="en-US" sz="1700" dirty="0">
                <a:solidFill>
                  <a:srgbClr val="136940"/>
                </a:solidFill>
                <a:effectLst>
                  <a:outerShdw blurRad="50800" dist="38100" dir="2700000" algn="tl" rotWithShape="0">
                    <a:srgbClr val="000000">
                      <a:alpha val="43000"/>
                    </a:srgbClr>
                  </a:outerShdw>
                </a:effectLst>
                <a:latin typeface="Avenir Next Demi Bold"/>
                <a:ea typeface="Palatino Linotype" charset="0"/>
                <a:cs typeface="Avenir Next Demi Bold"/>
              </a:rPr>
              <a:t>Alvocidib Disrupts Super Enhancer Activity via CDK9 Inhibition</a:t>
            </a:r>
            <a:endParaRPr lang="en-US" sz="17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
        <p:nvSpPr>
          <p:cNvPr id="11" name="Content Placeholder 2"/>
          <p:cNvSpPr txBox="1">
            <a:spLocks/>
          </p:cNvSpPr>
          <p:nvPr/>
        </p:nvSpPr>
        <p:spPr>
          <a:xfrm>
            <a:off x="558800" y="2548914"/>
            <a:ext cx="3581400" cy="2280625"/>
          </a:xfrm>
          <a:prstGeom prst="rect">
            <a:avLst/>
          </a:prstGeom>
          <a:noFill/>
        </p:spPr>
        <p:txBody>
          <a:bodyPr wrap="square"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2563" indent="-182563">
              <a:buClr>
                <a:schemeClr val="tx1">
                  <a:lumMod val="50000"/>
                  <a:lumOff val="50000"/>
                </a:schemeClr>
              </a:buClr>
            </a:pPr>
            <a:r>
              <a:rPr lang="en-US" sz="1800" dirty="0">
                <a:solidFill>
                  <a:schemeClr val="tx1">
                    <a:lumMod val="50000"/>
                    <a:lumOff val="50000"/>
                  </a:schemeClr>
                </a:solidFill>
                <a:latin typeface="Avenir Next Demi Bold"/>
                <a:ea typeface="Palatino Linotype" charset="0"/>
                <a:cs typeface="Avenir Next Demi Bold"/>
              </a:rPr>
              <a:t>Alvocidib is a potent inhibitor of CDK9</a:t>
            </a:r>
          </a:p>
          <a:p>
            <a:pPr marL="0" indent="0">
              <a:lnSpc>
                <a:spcPct val="50000"/>
              </a:lnSpc>
              <a:buClr>
                <a:schemeClr val="tx1"/>
              </a:buClr>
              <a:buFont typeface="Arial"/>
              <a:buNone/>
            </a:pPr>
            <a:endParaRPr lang="en-US" sz="1800" dirty="0">
              <a:solidFill>
                <a:schemeClr val="tx1">
                  <a:lumMod val="50000"/>
                  <a:lumOff val="50000"/>
                </a:schemeClr>
              </a:solidFill>
              <a:latin typeface="Avenir Next Demi Bold"/>
              <a:ea typeface="Palatino Linotype" charset="0"/>
              <a:cs typeface="Avenir Next Demi Bold"/>
            </a:endParaRPr>
          </a:p>
          <a:p>
            <a:pPr marL="182563" indent="-182563"/>
            <a:r>
              <a:rPr lang="en-US" sz="1800" dirty="0">
                <a:solidFill>
                  <a:schemeClr val="tx1">
                    <a:lumMod val="50000"/>
                    <a:lumOff val="50000"/>
                  </a:schemeClr>
                </a:solidFill>
                <a:latin typeface="Avenir Next Demi Bold"/>
                <a:ea typeface="Palatino Linotype" charset="0"/>
                <a:cs typeface="Avenir Next Demi Bold"/>
              </a:rPr>
              <a:t>Alvocidib </a:t>
            </a:r>
            <a:r>
              <a:rPr lang="en-US" sz="1800" dirty="0" err="1">
                <a:solidFill>
                  <a:schemeClr val="tx1">
                    <a:lumMod val="50000"/>
                    <a:lumOff val="50000"/>
                  </a:schemeClr>
                </a:solidFill>
                <a:latin typeface="Avenir Next Demi Bold"/>
                <a:ea typeface="Palatino Linotype" charset="0"/>
                <a:cs typeface="Avenir Next Demi Bold"/>
              </a:rPr>
              <a:t>downregulates</a:t>
            </a:r>
            <a:r>
              <a:rPr lang="en-US" sz="1800" dirty="0">
                <a:solidFill>
                  <a:schemeClr val="tx1">
                    <a:lumMod val="50000"/>
                    <a:lumOff val="50000"/>
                  </a:schemeClr>
                </a:solidFill>
                <a:latin typeface="Avenir Next Demi Bold"/>
                <a:ea typeface="Palatino Linotype" charset="0"/>
                <a:cs typeface="Avenir Next Demi Bold"/>
              </a:rPr>
              <a:t> CDK9-driven transcription of super enhancer-regulated genes, such as c-</a:t>
            </a:r>
            <a:r>
              <a:rPr lang="en-US" sz="1800" dirty="0" err="1">
                <a:solidFill>
                  <a:schemeClr val="tx1">
                    <a:lumMod val="50000"/>
                    <a:lumOff val="50000"/>
                  </a:schemeClr>
                </a:solidFill>
                <a:latin typeface="Avenir Next Demi Bold"/>
                <a:ea typeface="Palatino Linotype" charset="0"/>
                <a:cs typeface="Avenir Next Demi Bold"/>
              </a:rPr>
              <a:t>Myc</a:t>
            </a:r>
            <a:r>
              <a:rPr lang="en-US" sz="1800" dirty="0">
                <a:solidFill>
                  <a:schemeClr val="tx1">
                    <a:lumMod val="50000"/>
                    <a:lumOff val="50000"/>
                  </a:schemeClr>
                </a:solidFill>
                <a:latin typeface="Avenir Next Demi Bold"/>
                <a:ea typeface="Palatino Linotype" charset="0"/>
                <a:cs typeface="Avenir Next Demi Bold"/>
              </a:rPr>
              <a:t> and MCL-1</a:t>
            </a:r>
            <a:r>
              <a:rPr lang="en-US" sz="1800" dirty="0">
                <a:latin typeface="Avenir Next Demi Bold"/>
                <a:ea typeface="Palatino Linotype" charset="0"/>
                <a:cs typeface="Avenir Next Demi Bold"/>
              </a:rPr>
              <a:t> </a:t>
            </a:r>
          </a:p>
        </p:txBody>
      </p:sp>
      <p:pic>
        <p:nvPicPr>
          <p:cNvPr id="12" name="Picture 2" descr="Alvocidi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1693" y="1869625"/>
            <a:ext cx="3671290" cy="3540756"/>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13"/>
          <p:cNvSpPr txBox="1"/>
          <p:nvPr/>
        </p:nvSpPr>
        <p:spPr>
          <a:xfrm>
            <a:off x="6437139" y="5770740"/>
            <a:ext cx="2087431" cy="230832"/>
          </a:xfrm>
          <a:prstGeom prst="rect">
            <a:avLst/>
          </a:prstGeom>
          <a:noFill/>
        </p:spPr>
        <p:txBody>
          <a:bodyPr wrap="none" rtlCol="0">
            <a:spAutoFit/>
          </a:bodyPr>
          <a:lstStyle/>
          <a:p>
            <a:r>
              <a:rPr lang="en-US" sz="900" dirty="0" err="1">
                <a:solidFill>
                  <a:srgbClr val="7F7F7F"/>
                </a:solidFill>
                <a:latin typeface="Avenir Next Medium"/>
                <a:ea typeface="Avenir Next Demi Bold" charset="0"/>
                <a:cs typeface="Avenir Next Medium"/>
              </a:rPr>
              <a:t>Oncotarget</a:t>
            </a:r>
            <a:r>
              <a:rPr lang="en-US" sz="900" dirty="0">
                <a:solidFill>
                  <a:srgbClr val="7F7F7F"/>
                </a:solidFill>
                <a:latin typeface="Avenir Next Medium"/>
                <a:ea typeface="Avenir Next Demi Bold" charset="0"/>
                <a:cs typeface="Avenir Next Medium"/>
              </a:rPr>
              <a:t>. 2014: 6(5); 2667-2679</a:t>
            </a:r>
          </a:p>
        </p:txBody>
      </p:sp>
    </p:spTree>
    <p:extLst>
      <p:ext uri="{BB962C8B-B14F-4D97-AF65-F5344CB8AC3E}">
        <p14:creationId xmlns:p14="http://schemas.microsoft.com/office/powerpoint/2010/main" val="5138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extBox 124"/>
          <p:cNvSpPr txBox="1"/>
          <p:nvPr/>
        </p:nvSpPr>
        <p:spPr>
          <a:xfrm>
            <a:off x="679939" y="5560675"/>
            <a:ext cx="8068081" cy="738664"/>
          </a:xfrm>
          <a:prstGeom prst="rect">
            <a:avLst/>
          </a:prstGeom>
          <a:noFill/>
        </p:spPr>
        <p:txBody>
          <a:bodyPr wrap="square" rtlCol="0">
            <a:spAutoFit/>
          </a:bodyPr>
          <a:lstStyle/>
          <a:p>
            <a:pPr algn="just" defTabSz="1920099">
              <a:defRPr/>
            </a:pPr>
            <a:r>
              <a:rPr lang="en-US" sz="1400" kern="0" dirty="0" err="1">
                <a:latin typeface="Arial" charset="0"/>
                <a:ea typeface="Arial" charset="0"/>
                <a:cs typeface="Arial" charset="0"/>
              </a:rPr>
              <a:t>Alvocidib</a:t>
            </a:r>
            <a:r>
              <a:rPr lang="en-US" sz="1400" kern="0" dirty="0">
                <a:latin typeface="Arial" charset="0"/>
                <a:ea typeface="Arial" charset="0"/>
                <a:cs typeface="Arial" charset="0"/>
              </a:rPr>
              <a:t> inhibits the transcription of key anti-apoptotic genes, including MCL-1. Following Alvocidib treatment at various doses, </a:t>
            </a:r>
            <a:r>
              <a:rPr lang="en-US" sz="1400" kern="0" dirty="0" smtClean="0">
                <a:latin typeface="Arial" charset="0"/>
                <a:ea typeface="Arial" charset="0"/>
                <a:cs typeface="Arial" charset="0"/>
              </a:rPr>
              <a:t>protein levels </a:t>
            </a:r>
            <a:r>
              <a:rPr lang="en-US" sz="1400" kern="0" dirty="0">
                <a:latin typeface="Arial" charset="0"/>
                <a:ea typeface="Arial" charset="0"/>
                <a:cs typeface="Arial" charset="0"/>
              </a:rPr>
              <a:t>are decreased in a dose-dependent fashion in MV4-11 </a:t>
            </a:r>
            <a:r>
              <a:rPr lang="en-US" sz="1400" kern="0" dirty="0" smtClean="0">
                <a:latin typeface="Arial" charset="0"/>
                <a:ea typeface="Arial" charset="0"/>
                <a:cs typeface="Arial" charset="0"/>
              </a:rPr>
              <a:t>cells.</a:t>
            </a:r>
            <a:endParaRPr lang="en-US" sz="1400" kern="0" dirty="0">
              <a:latin typeface="Arial" charset="0"/>
              <a:ea typeface="Arial" charset="0"/>
              <a:cs typeface="Arial" charset="0"/>
            </a:endParaRPr>
          </a:p>
        </p:txBody>
      </p:sp>
      <p:pic>
        <p:nvPicPr>
          <p:cNvPr id="156" name="Picture 155"/>
          <p:cNvPicPr>
            <a:picLocks noChangeAspect="1"/>
          </p:cNvPicPr>
          <p:nvPr/>
        </p:nvPicPr>
        <p:blipFill rotWithShape="1">
          <a:blip r:embed="rId2"/>
          <a:srcRect l="41251"/>
          <a:stretch/>
        </p:blipFill>
        <p:spPr>
          <a:xfrm>
            <a:off x="4781109" y="2210590"/>
            <a:ext cx="4362891" cy="2373466"/>
          </a:xfrm>
          <a:prstGeom prst="rect">
            <a:avLst/>
          </a:prstGeom>
        </p:spPr>
      </p:pic>
      <p:sp>
        <p:nvSpPr>
          <p:cNvPr id="2" name="Rectangle 1"/>
          <p:cNvSpPr/>
          <p:nvPr/>
        </p:nvSpPr>
        <p:spPr>
          <a:xfrm>
            <a:off x="145409" y="134934"/>
            <a:ext cx="8212667" cy="523220"/>
          </a:xfrm>
          <a:prstGeom prst="rect">
            <a:avLst/>
          </a:prstGeom>
        </p:spPr>
        <p:txBody>
          <a:bodyPr wrap="square">
            <a:spAutoFit/>
          </a:bodyPr>
          <a:lstStyle/>
          <a:p>
            <a:r>
              <a:rPr lang="en-US" sz="2800" b="1" dirty="0">
                <a:solidFill>
                  <a:srgbClr val="136940"/>
                </a:solidFill>
                <a:latin typeface="Arial" charset="0"/>
                <a:ea typeface="Arial" charset="0"/>
                <a:cs typeface="Arial" charset="0"/>
              </a:rPr>
              <a:t>Alvocidib </a:t>
            </a:r>
            <a:r>
              <a:rPr lang="en-US" sz="2800" b="1">
                <a:solidFill>
                  <a:srgbClr val="136940"/>
                </a:solidFill>
                <a:latin typeface="Arial" charset="0"/>
                <a:ea typeface="Arial" charset="0"/>
                <a:cs typeface="Arial" charset="0"/>
              </a:rPr>
              <a:t>Inhibits </a:t>
            </a:r>
            <a:r>
              <a:rPr lang="en-US" sz="2800" b="1" smtClean="0">
                <a:solidFill>
                  <a:srgbClr val="136940"/>
                </a:solidFill>
                <a:latin typeface="Arial" charset="0"/>
                <a:ea typeface="Arial" charset="0"/>
                <a:cs typeface="Arial" charset="0"/>
              </a:rPr>
              <a:t>Expression </a:t>
            </a:r>
            <a:r>
              <a:rPr lang="en-US" sz="2800" b="1" dirty="0">
                <a:solidFill>
                  <a:srgbClr val="136940"/>
                </a:solidFill>
                <a:latin typeface="Arial" charset="0"/>
                <a:ea typeface="Arial" charset="0"/>
                <a:cs typeface="Arial" charset="0"/>
              </a:rPr>
              <a:t>of MCL-1</a:t>
            </a:r>
          </a:p>
        </p:txBody>
      </p:sp>
      <p:pic>
        <p:nvPicPr>
          <p:cNvPr id="6" name="Picture 5"/>
          <p:cNvPicPr>
            <a:picLocks noChangeAspect="1"/>
          </p:cNvPicPr>
          <p:nvPr/>
        </p:nvPicPr>
        <p:blipFill>
          <a:blip r:embed="rId3" cstate="print"/>
          <a:stretch>
            <a:fillRect/>
          </a:stretch>
        </p:blipFill>
        <p:spPr>
          <a:xfrm>
            <a:off x="251579" y="2071098"/>
            <a:ext cx="4347491" cy="2975388"/>
          </a:xfrm>
          <a:prstGeom prst="rect">
            <a:avLst/>
          </a:prstGeom>
        </p:spPr>
      </p:pic>
    </p:spTree>
    <p:extLst>
      <p:ext uri="{BB962C8B-B14F-4D97-AF65-F5344CB8AC3E}">
        <p14:creationId xmlns:p14="http://schemas.microsoft.com/office/powerpoint/2010/main" val="1486356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57280" y="34738"/>
            <a:ext cx="5755840" cy="707886"/>
          </a:xfrm>
          <a:prstGeom prst="rect">
            <a:avLst/>
          </a:prstGeom>
          <a:noFill/>
          <a:ln>
            <a:noFill/>
          </a:ln>
        </p:spPr>
        <p:txBody>
          <a:bodyPr wrap="square" rtlCol="0">
            <a:spAutoFit/>
          </a:bodyPr>
          <a:lstStyle/>
          <a:p>
            <a:r>
              <a:rPr lang="en-US" sz="20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Inhibition of MCL-1 Protein Expression Persists in the Absence of Alvocidib</a:t>
            </a:r>
          </a:p>
        </p:txBody>
      </p:sp>
      <p:grpSp>
        <p:nvGrpSpPr>
          <p:cNvPr id="6" name="Group 5"/>
          <p:cNvGrpSpPr/>
          <p:nvPr/>
        </p:nvGrpSpPr>
        <p:grpSpPr>
          <a:xfrm>
            <a:off x="0" y="1402080"/>
            <a:ext cx="9164320" cy="4622800"/>
            <a:chOff x="0" y="1686560"/>
            <a:chExt cx="9164320" cy="4277360"/>
          </a:xfrm>
        </p:grpSpPr>
        <p:sp>
          <p:nvSpPr>
            <p:cNvPr id="17" name="Rectangle 16"/>
            <p:cNvSpPr/>
            <p:nvPr/>
          </p:nvSpPr>
          <p:spPr>
            <a:xfrm>
              <a:off x="0" y="1686560"/>
              <a:ext cx="9164320" cy="4277360"/>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p:cNvSpPr/>
            <p:nvPr/>
          </p:nvSpPr>
          <p:spPr>
            <a:xfrm>
              <a:off x="10160" y="1840581"/>
              <a:ext cx="9144000" cy="3928499"/>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2" name="TextBox 21"/>
          <p:cNvSpPr txBox="1"/>
          <p:nvPr/>
        </p:nvSpPr>
        <p:spPr>
          <a:xfrm>
            <a:off x="292919" y="1802408"/>
            <a:ext cx="8429677" cy="772519"/>
          </a:xfrm>
          <a:prstGeom prst="rect">
            <a:avLst/>
          </a:prstGeom>
          <a:noFill/>
        </p:spPr>
        <p:txBody>
          <a:bodyPr wrap="square" rtlCol="0">
            <a:spAutoFit/>
          </a:bodyPr>
          <a:lstStyle/>
          <a:p>
            <a:pPr marL="285750" indent="-285750" algn="just">
              <a:lnSpc>
                <a:spcPct val="130000"/>
              </a:lnSpc>
              <a:buFont typeface="Arial"/>
              <a:buChar char="•"/>
            </a:pPr>
            <a:r>
              <a:rPr lang="en-US" sz="1700" b="1" dirty="0">
                <a:solidFill>
                  <a:schemeClr val="tx1">
                    <a:lumMod val="50000"/>
                    <a:lumOff val="50000"/>
                  </a:schemeClr>
                </a:solidFill>
                <a:latin typeface="Avenir Next Demi Bold" charset="0"/>
                <a:ea typeface="Avenir Next Demi Bold" charset="0"/>
                <a:cs typeface="Avenir Next Demi Bold" charset="0"/>
              </a:rPr>
              <a:t>Duration of knockdown of MCL-1 following treatment with alvocidib (80nM).</a:t>
            </a:r>
          </a:p>
          <a:p>
            <a:pPr marL="285750" indent="-285750" algn="just">
              <a:lnSpc>
                <a:spcPct val="130000"/>
              </a:lnSpc>
              <a:buFont typeface="Arial"/>
              <a:buChar char="•"/>
            </a:pPr>
            <a:r>
              <a:rPr lang="en-US" sz="1700" b="1" dirty="0">
                <a:solidFill>
                  <a:schemeClr val="tx1">
                    <a:lumMod val="50000"/>
                    <a:lumOff val="50000"/>
                  </a:schemeClr>
                </a:solidFill>
                <a:latin typeface="Avenir Next Demi Bold" charset="0"/>
                <a:ea typeface="Avenir Next Demi Bold" charset="0"/>
                <a:cs typeface="Avenir Next Demi Bold" charset="0"/>
              </a:rPr>
              <a:t>Knockdown exceeds 96 hours in MV4-11 cells.</a:t>
            </a:r>
          </a:p>
        </p:txBody>
      </p:sp>
      <p:sp>
        <p:nvSpPr>
          <p:cNvPr id="23" name="Rounded Rectangle 22"/>
          <p:cNvSpPr/>
          <p:nvPr/>
        </p:nvSpPr>
        <p:spPr>
          <a:xfrm>
            <a:off x="264160" y="2814321"/>
            <a:ext cx="8579920" cy="2469362"/>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7F7F7F"/>
              </a:solidFill>
            </a:endParaRPr>
          </a:p>
        </p:txBody>
      </p:sp>
      <p:sp>
        <p:nvSpPr>
          <p:cNvPr id="12" name="TextBox 11"/>
          <p:cNvSpPr txBox="1"/>
          <p:nvPr/>
        </p:nvSpPr>
        <p:spPr>
          <a:xfrm rot="13500000">
            <a:off x="1778215" y="3492324"/>
            <a:ext cx="392415" cy="528368"/>
          </a:xfrm>
          <a:prstGeom prst="rect">
            <a:avLst/>
          </a:prstGeom>
          <a:noFill/>
        </p:spPr>
        <p:txBody>
          <a:bodyPr vert="eaVert" wrap="square" rtlCol="0" anchor="ctr">
            <a:spAutoFit/>
          </a:bodyPr>
          <a:lstStyle/>
          <a:p>
            <a:pPr defTabSz="685800">
              <a:defRPr/>
            </a:pPr>
            <a:r>
              <a:rPr lang="en-US" sz="1350" b="1" kern="0" dirty="0">
                <a:solidFill>
                  <a:srgbClr val="7F7F7F"/>
                </a:solidFill>
              </a:rPr>
              <a:t>1 </a:t>
            </a:r>
            <a:r>
              <a:rPr lang="en-US" sz="1350" b="1" kern="0" dirty="0" err="1">
                <a:solidFill>
                  <a:srgbClr val="7F7F7F"/>
                </a:solidFill>
              </a:rPr>
              <a:t>hr</a:t>
            </a:r>
            <a:endParaRPr lang="en-US" sz="1350" b="1" kern="0" dirty="0">
              <a:solidFill>
                <a:srgbClr val="7F7F7F"/>
              </a:solidFill>
            </a:endParaRPr>
          </a:p>
        </p:txBody>
      </p:sp>
      <p:sp>
        <p:nvSpPr>
          <p:cNvPr id="13" name="TextBox 12"/>
          <p:cNvSpPr txBox="1"/>
          <p:nvPr/>
        </p:nvSpPr>
        <p:spPr>
          <a:xfrm rot="13500000">
            <a:off x="2158845" y="3514577"/>
            <a:ext cx="392415" cy="502296"/>
          </a:xfrm>
          <a:prstGeom prst="rect">
            <a:avLst/>
          </a:prstGeom>
          <a:noFill/>
        </p:spPr>
        <p:txBody>
          <a:bodyPr vert="eaVert" wrap="square" rtlCol="0" anchor="ctr">
            <a:spAutoFit/>
          </a:bodyPr>
          <a:lstStyle/>
          <a:p>
            <a:pPr defTabSz="685800">
              <a:defRPr/>
            </a:pPr>
            <a:r>
              <a:rPr lang="en-US" sz="1350" b="1" kern="0" dirty="0">
                <a:solidFill>
                  <a:srgbClr val="7F7F7F"/>
                </a:solidFill>
              </a:rPr>
              <a:t>3 </a:t>
            </a:r>
            <a:r>
              <a:rPr lang="en-US" sz="1350" b="1" kern="0" dirty="0" err="1">
                <a:solidFill>
                  <a:srgbClr val="7F7F7F"/>
                </a:solidFill>
              </a:rPr>
              <a:t>hrs</a:t>
            </a:r>
            <a:endParaRPr lang="en-US" sz="1350" b="1" kern="0" dirty="0">
              <a:solidFill>
                <a:srgbClr val="7F7F7F"/>
              </a:solidFill>
            </a:endParaRPr>
          </a:p>
        </p:txBody>
      </p:sp>
      <p:sp>
        <p:nvSpPr>
          <p:cNvPr id="14" name="TextBox 13"/>
          <p:cNvSpPr txBox="1"/>
          <p:nvPr/>
        </p:nvSpPr>
        <p:spPr>
          <a:xfrm rot="13500000">
            <a:off x="2492927" y="3570711"/>
            <a:ext cx="392415" cy="451406"/>
          </a:xfrm>
          <a:prstGeom prst="rect">
            <a:avLst/>
          </a:prstGeom>
          <a:noFill/>
        </p:spPr>
        <p:txBody>
          <a:bodyPr vert="eaVert" wrap="none" rtlCol="0" anchor="ctr">
            <a:spAutoFit/>
          </a:bodyPr>
          <a:lstStyle/>
          <a:p>
            <a:pPr defTabSz="685800">
              <a:defRPr/>
            </a:pPr>
            <a:r>
              <a:rPr lang="en-US" sz="1350" b="1" kern="0" dirty="0">
                <a:solidFill>
                  <a:srgbClr val="7F7F7F"/>
                </a:solidFill>
              </a:rPr>
              <a:t>6 </a:t>
            </a:r>
            <a:r>
              <a:rPr lang="en-US" sz="1350" b="1" kern="0" dirty="0" err="1">
                <a:solidFill>
                  <a:srgbClr val="7F7F7F"/>
                </a:solidFill>
              </a:rPr>
              <a:t>hrs</a:t>
            </a:r>
            <a:endParaRPr lang="en-US" sz="1350" b="1" kern="0" dirty="0">
              <a:solidFill>
                <a:srgbClr val="7F7F7F"/>
              </a:solidFill>
            </a:endParaRPr>
          </a:p>
        </p:txBody>
      </p:sp>
      <p:sp>
        <p:nvSpPr>
          <p:cNvPr id="15" name="TextBox 14"/>
          <p:cNvSpPr txBox="1"/>
          <p:nvPr/>
        </p:nvSpPr>
        <p:spPr>
          <a:xfrm rot="13500000">
            <a:off x="2866857" y="3494798"/>
            <a:ext cx="392415" cy="541174"/>
          </a:xfrm>
          <a:prstGeom prst="rect">
            <a:avLst/>
          </a:prstGeom>
          <a:noFill/>
        </p:spPr>
        <p:txBody>
          <a:bodyPr vert="eaVert" wrap="none" rtlCol="0" anchor="ctr">
            <a:spAutoFit/>
          </a:bodyPr>
          <a:lstStyle/>
          <a:p>
            <a:pPr defTabSz="685800">
              <a:defRPr/>
            </a:pPr>
            <a:r>
              <a:rPr lang="en-US" sz="1350" b="1" kern="0" dirty="0">
                <a:solidFill>
                  <a:srgbClr val="7F7F7F"/>
                </a:solidFill>
              </a:rPr>
              <a:t>16 </a:t>
            </a:r>
            <a:r>
              <a:rPr lang="en-US" sz="1350" b="1" kern="0" dirty="0" err="1">
                <a:solidFill>
                  <a:srgbClr val="7F7F7F"/>
                </a:solidFill>
              </a:rPr>
              <a:t>hrs</a:t>
            </a:r>
            <a:endParaRPr lang="en-US" sz="1350" b="1" kern="0" dirty="0">
              <a:solidFill>
                <a:srgbClr val="7F7F7F"/>
              </a:solidFill>
            </a:endParaRPr>
          </a:p>
        </p:txBody>
      </p:sp>
      <p:sp>
        <p:nvSpPr>
          <p:cNvPr id="16" name="TextBox 15"/>
          <p:cNvSpPr txBox="1"/>
          <p:nvPr/>
        </p:nvSpPr>
        <p:spPr>
          <a:xfrm rot="13500000">
            <a:off x="3193970" y="3494798"/>
            <a:ext cx="392415" cy="541174"/>
          </a:xfrm>
          <a:prstGeom prst="rect">
            <a:avLst/>
          </a:prstGeom>
          <a:noFill/>
        </p:spPr>
        <p:txBody>
          <a:bodyPr vert="eaVert" wrap="none" rtlCol="0" anchor="ctr">
            <a:spAutoFit/>
          </a:bodyPr>
          <a:lstStyle/>
          <a:p>
            <a:pPr defTabSz="685800">
              <a:defRPr/>
            </a:pPr>
            <a:r>
              <a:rPr lang="en-US" sz="1350" b="1" kern="0" dirty="0">
                <a:solidFill>
                  <a:srgbClr val="7F7F7F"/>
                </a:solidFill>
              </a:rPr>
              <a:t>24 </a:t>
            </a:r>
            <a:r>
              <a:rPr lang="en-US" sz="1350" b="1" kern="0" dirty="0" err="1">
                <a:solidFill>
                  <a:srgbClr val="7F7F7F"/>
                </a:solidFill>
              </a:rPr>
              <a:t>hrs</a:t>
            </a:r>
            <a:endParaRPr lang="en-US" sz="1350" b="1" kern="0" dirty="0">
              <a:solidFill>
                <a:srgbClr val="7F7F7F"/>
              </a:solidFill>
            </a:endParaRPr>
          </a:p>
        </p:txBody>
      </p:sp>
      <p:sp>
        <p:nvSpPr>
          <p:cNvPr id="19" name="TextBox 18"/>
          <p:cNvSpPr txBox="1"/>
          <p:nvPr/>
        </p:nvSpPr>
        <p:spPr>
          <a:xfrm rot="13500000">
            <a:off x="3536870" y="3494798"/>
            <a:ext cx="392415" cy="541174"/>
          </a:xfrm>
          <a:prstGeom prst="rect">
            <a:avLst/>
          </a:prstGeom>
          <a:noFill/>
        </p:spPr>
        <p:txBody>
          <a:bodyPr vert="eaVert" wrap="none" rtlCol="0" anchor="ctr">
            <a:spAutoFit/>
          </a:bodyPr>
          <a:lstStyle/>
          <a:p>
            <a:pPr defTabSz="685800">
              <a:defRPr/>
            </a:pPr>
            <a:r>
              <a:rPr lang="en-US" sz="1350" b="1" kern="0" dirty="0">
                <a:solidFill>
                  <a:srgbClr val="7F7F7F"/>
                </a:solidFill>
              </a:rPr>
              <a:t>48 </a:t>
            </a:r>
            <a:r>
              <a:rPr lang="en-US" sz="1350" b="1" kern="0" dirty="0" err="1">
                <a:solidFill>
                  <a:srgbClr val="7F7F7F"/>
                </a:solidFill>
              </a:rPr>
              <a:t>hrs</a:t>
            </a:r>
            <a:endParaRPr lang="en-US" sz="1350" b="1" kern="0" dirty="0">
              <a:solidFill>
                <a:srgbClr val="7F7F7F"/>
              </a:solidFill>
            </a:endParaRPr>
          </a:p>
        </p:txBody>
      </p:sp>
      <p:sp>
        <p:nvSpPr>
          <p:cNvPr id="20" name="TextBox 19"/>
          <p:cNvSpPr txBox="1"/>
          <p:nvPr/>
        </p:nvSpPr>
        <p:spPr>
          <a:xfrm rot="13500000">
            <a:off x="3922894" y="3514033"/>
            <a:ext cx="392415" cy="502702"/>
          </a:xfrm>
          <a:prstGeom prst="rect">
            <a:avLst/>
          </a:prstGeom>
          <a:noFill/>
        </p:spPr>
        <p:txBody>
          <a:bodyPr vert="eaVert" wrap="none" rtlCol="0" anchor="ctr">
            <a:spAutoFit/>
          </a:bodyPr>
          <a:lstStyle/>
          <a:p>
            <a:pPr defTabSz="685800">
              <a:defRPr/>
            </a:pPr>
            <a:r>
              <a:rPr lang="en-US" sz="1350" b="1" kern="0" dirty="0">
                <a:solidFill>
                  <a:srgbClr val="7F7F7F"/>
                </a:solidFill>
              </a:rPr>
              <a:t>72hrs </a:t>
            </a:r>
          </a:p>
        </p:txBody>
      </p:sp>
      <p:sp>
        <p:nvSpPr>
          <p:cNvPr id="21" name="TextBox 20"/>
          <p:cNvSpPr txBox="1"/>
          <p:nvPr/>
        </p:nvSpPr>
        <p:spPr>
          <a:xfrm rot="13500000">
            <a:off x="4295607" y="3494798"/>
            <a:ext cx="392415" cy="541174"/>
          </a:xfrm>
          <a:prstGeom prst="rect">
            <a:avLst/>
          </a:prstGeom>
          <a:noFill/>
        </p:spPr>
        <p:txBody>
          <a:bodyPr vert="eaVert" wrap="none" rtlCol="0" anchor="ctr">
            <a:spAutoFit/>
          </a:bodyPr>
          <a:lstStyle/>
          <a:p>
            <a:pPr defTabSz="685800">
              <a:defRPr/>
            </a:pPr>
            <a:r>
              <a:rPr lang="en-US" sz="1350" b="1" kern="0" dirty="0">
                <a:solidFill>
                  <a:srgbClr val="7F7F7F"/>
                </a:solidFill>
              </a:rPr>
              <a:t>96 </a:t>
            </a:r>
            <a:r>
              <a:rPr lang="en-US" sz="1350" b="1" kern="0" dirty="0" err="1">
                <a:solidFill>
                  <a:srgbClr val="7F7F7F"/>
                </a:solidFill>
              </a:rPr>
              <a:t>hrs</a:t>
            </a:r>
            <a:endParaRPr lang="en-US" sz="1350" b="1" kern="0" dirty="0">
              <a:solidFill>
                <a:srgbClr val="7F7F7F"/>
              </a:solidFill>
            </a:endParaRPr>
          </a:p>
        </p:txBody>
      </p:sp>
      <p:grpSp>
        <p:nvGrpSpPr>
          <p:cNvPr id="24" name="Group 23"/>
          <p:cNvGrpSpPr/>
          <p:nvPr/>
        </p:nvGrpSpPr>
        <p:grpSpPr>
          <a:xfrm>
            <a:off x="472283" y="4547773"/>
            <a:ext cx="4211663" cy="300082"/>
            <a:chOff x="155824" y="4380508"/>
            <a:chExt cx="5615551" cy="400109"/>
          </a:xfrm>
        </p:grpSpPr>
        <p:sp>
          <p:nvSpPr>
            <p:cNvPr id="45" name="TextBox 44"/>
            <p:cNvSpPr txBox="1"/>
            <p:nvPr/>
          </p:nvSpPr>
          <p:spPr>
            <a:xfrm>
              <a:off x="155824" y="4380508"/>
              <a:ext cx="913071" cy="400109"/>
            </a:xfrm>
            <a:prstGeom prst="rect">
              <a:avLst/>
            </a:prstGeom>
            <a:noFill/>
          </p:spPr>
          <p:txBody>
            <a:bodyPr wrap="none" rtlCol="0">
              <a:spAutoFit/>
            </a:bodyPr>
            <a:lstStyle/>
            <a:p>
              <a:pPr algn="r" defTabSz="685800">
                <a:defRPr/>
              </a:pPr>
              <a:r>
                <a:rPr lang="el-GR" sz="1350" b="1" kern="0" dirty="0">
                  <a:solidFill>
                    <a:srgbClr val="7F7F7F"/>
                  </a:solidFill>
                </a:rPr>
                <a:t>β</a:t>
              </a:r>
              <a:r>
                <a:rPr lang="en-US" sz="1350" b="1" kern="0" dirty="0">
                  <a:solidFill>
                    <a:srgbClr val="7F7F7F"/>
                  </a:solidFill>
                </a:rPr>
                <a:t>-actin</a:t>
              </a:r>
            </a:p>
          </p:txBody>
        </p:sp>
        <p:pic>
          <p:nvPicPr>
            <p:cNvPr id="46" name="Picture 45"/>
            <p:cNvPicPr>
              <a:picLocks noChangeAspect="1"/>
            </p:cNvPicPr>
            <p:nvPr/>
          </p:nvPicPr>
          <p:blipFill rotWithShape="1">
            <a:blip r:embed="rId2" cstate="print"/>
            <a:srcRect l="20603" t="57264" r="20665" b="35903"/>
            <a:stretch/>
          </p:blipFill>
          <p:spPr>
            <a:xfrm>
              <a:off x="1289918" y="4382544"/>
              <a:ext cx="4481457" cy="365253"/>
            </a:xfrm>
            <a:prstGeom prst="rect">
              <a:avLst/>
            </a:prstGeom>
          </p:spPr>
        </p:pic>
      </p:grpSp>
      <p:grpSp>
        <p:nvGrpSpPr>
          <p:cNvPr id="25" name="Group 24"/>
          <p:cNvGrpSpPr/>
          <p:nvPr/>
        </p:nvGrpSpPr>
        <p:grpSpPr>
          <a:xfrm>
            <a:off x="510754" y="4194782"/>
            <a:ext cx="4173191" cy="300082"/>
            <a:chOff x="207120" y="3907207"/>
            <a:chExt cx="5564254" cy="400110"/>
          </a:xfrm>
        </p:grpSpPr>
        <p:sp>
          <p:nvSpPr>
            <p:cNvPr id="43" name="TextBox 42"/>
            <p:cNvSpPr txBox="1"/>
            <p:nvPr/>
          </p:nvSpPr>
          <p:spPr>
            <a:xfrm>
              <a:off x="207120" y="3907207"/>
              <a:ext cx="861775" cy="400110"/>
            </a:xfrm>
            <a:prstGeom prst="rect">
              <a:avLst/>
            </a:prstGeom>
            <a:noFill/>
          </p:spPr>
          <p:txBody>
            <a:bodyPr wrap="none" rtlCol="0">
              <a:spAutoFit/>
            </a:bodyPr>
            <a:lstStyle/>
            <a:p>
              <a:pPr algn="r" defTabSz="685800">
                <a:defRPr/>
              </a:pPr>
              <a:r>
                <a:rPr lang="en-US" sz="1350" b="1" kern="0" dirty="0">
                  <a:solidFill>
                    <a:srgbClr val="7F7F7F"/>
                  </a:solidFill>
                </a:rPr>
                <a:t>MCL-1</a:t>
              </a:r>
            </a:p>
          </p:txBody>
        </p:sp>
        <p:pic>
          <p:nvPicPr>
            <p:cNvPr id="44" name="Picture 43"/>
            <p:cNvPicPr>
              <a:picLocks noChangeAspect="1"/>
            </p:cNvPicPr>
            <p:nvPr/>
          </p:nvPicPr>
          <p:blipFill rotWithShape="1">
            <a:blip r:embed="rId3" cstate="print"/>
            <a:srcRect l="18559" t="60130" r="20724" b="32781"/>
            <a:stretch/>
          </p:blipFill>
          <p:spPr>
            <a:xfrm>
              <a:off x="1289917" y="3908556"/>
              <a:ext cx="4481457" cy="366626"/>
            </a:xfrm>
            <a:prstGeom prst="rect">
              <a:avLst/>
            </a:prstGeom>
          </p:spPr>
        </p:pic>
      </p:grpSp>
      <p:sp>
        <p:nvSpPr>
          <p:cNvPr id="26" name="TextBox 25"/>
          <p:cNvSpPr txBox="1"/>
          <p:nvPr/>
        </p:nvSpPr>
        <p:spPr>
          <a:xfrm rot="13500000">
            <a:off x="1413858" y="3419959"/>
            <a:ext cx="392415" cy="627091"/>
          </a:xfrm>
          <a:prstGeom prst="rect">
            <a:avLst/>
          </a:prstGeom>
          <a:noFill/>
        </p:spPr>
        <p:txBody>
          <a:bodyPr vert="eaVert" wrap="none" rtlCol="0">
            <a:spAutoFit/>
          </a:bodyPr>
          <a:lstStyle/>
          <a:p>
            <a:pPr defTabSz="685800">
              <a:defRPr/>
            </a:pPr>
            <a:r>
              <a:rPr lang="en-US" sz="1350" b="1" kern="0" dirty="0">
                <a:solidFill>
                  <a:srgbClr val="7F7F7F"/>
                </a:solidFill>
              </a:rPr>
              <a:t>Control</a:t>
            </a:r>
          </a:p>
        </p:txBody>
      </p:sp>
      <p:sp>
        <p:nvSpPr>
          <p:cNvPr id="27" name="TextBox 26"/>
          <p:cNvSpPr txBox="1"/>
          <p:nvPr/>
        </p:nvSpPr>
        <p:spPr>
          <a:xfrm rot="13500000">
            <a:off x="4843016" y="3419959"/>
            <a:ext cx="392415" cy="627091"/>
          </a:xfrm>
          <a:prstGeom prst="rect">
            <a:avLst/>
          </a:prstGeom>
          <a:noFill/>
        </p:spPr>
        <p:txBody>
          <a:bodyPr vert="eaVert" wrap="none" rtlCol="0">
            <a:spAutoFit/>
          </a:bodyPr>
          <a:lstStyle/>
          <a:p>
            <a:pPr defTabSz="685800">
              <a:defRPr/>
            </a:pPr>
            <a:r>
              <a:rPr lang="en-US" sz="1350" b="1" kern="0" dirty="0">
                <a:solidFill>
                  <a:srgbClr val="7F7F7F"/>
                </a:solidFill>
              </a:rPr>
              <a:t>Control</a:t>
            </a:r>
          </a:p>
        </p:txBody>
      </p:sp>
      <p:sp>
        <p:nvSpPr>
          <p:cNvPr id="28" name="TextBox 27"/>
          <p:cNvSpPr txBox="1"/>
          <p:nvPr/>
        </p:nvSpPr>
        <p:spPr>
          <a:xfrm rot="13500000">
            <a:off x="5102200" y="3632986"/>
            <a:ext cx="392415" cy="374461"/>
          </a:xfrm>
          <a:prstGeom prst="rect">
            <a:avLst/>
          </a:prstGeom>
          <a:noFill/>
        </p:spPr>
        <p:txBody>
          <a:bodyPr vert="eaVert" wrap="none" rtlCol="0">
            <a:spAutoFit/>
          </a:bodyPr>
          <a:lstStyle/>
          <a:p>
            <a:pPr defTabSz="685800">
              <a:defRPr/>
            </a:pPr>
            <a:r>
              <a:rPr lang="en-US" sz="1350" b="1" kern="0" dirty="0">
                <a:solidFill>
                  <a:srgbClr val="7F7F7F"/>
                </a:solidFill>
              </a:rPr>
              <a:t>1 </a:t>
            </a:r>
            <a:r>
              <a:rPr lang="en-US" sz="1350" b="1" kern="0" dirty="0" err="1">
                <a:solidFill>
                  <a:srgbClr val="7F7F7F"/>
                </a:solidFill>
              </a:rPr>
              <a:t>hr</a:t>
            </a:r>
            <a:endParaRPr lang="en-US" sz="1350" b="1" kern="0" dirty="0">
              <a:solidFill>
                <a:srgbClr val="7F7F7F"/>
              </a:solidFill>
            </a:endParaRPr>
          </a:p>
        </p:txBody>
      </p:sp>
      <p:sp>
        <p:nvSpPr>
          <p:cNvPr id="29" name="TextBox 28"/>
          <p:cNvSpPr txBox="1"/>
          <p:nvPr/>
        </p:nvSpPr>
        <p:spPr>
          <a:xfrm rot="13500000">
            <a:off x="5579069" y="3507515"/>
            <a:ext cx="392415" cy="510570"/>
          </a:xfrm>
          <a:prstGeom prst="rect">
            <a:avLst/>
          </a:prstGeom>
          <a:noFill/>
        </p:spPr>
        <p:txBody>
          <a:bodyPr vert="eaVert" wrap="square" rtlCol="0">
            <a:spAutoFit/>
          </a:bodyPr>
          <a:lstStyle/>
          <a:p>
            <a:pPr defTabSz="685800">
              <a:defRPr/>
            </a:pPr>
            <a:r>
              <a:rPr lang="en-US" sz="1350" b="1" kern="0" dirty="0">
                <a:solidFill>
                  <a:srgbClr val="7F7F7F"/>
                </a:solidFill>
              </a:rPr>
              <a:t>3 </a:t>
            </a:r>
            <a:r>
              <a:rPr lang="en-US" sz="1350" b="1" kern="0" dirty="0" err="1">
                <a:solidFill>
                  <a:srgbClr val="7F7F7F"/>
                </a:solidFill>
              </a:rPr>
              <a:t>hrs</a:t>
            </a:r>
            <a:endParaRPr lang="en-US" sz="1350" b="1" kern="0" dirty="0">
              <a:solidFill>
                <a:srgbClr val="7F7F7F"/>
              </a:solidFill>
            </a:endParaRPr>
          </a:p>
        </p:txBody>
      </p:sp>
      <p:sp>
        <p:nvSpPr>
          <p:cNvPr id="33" name="TextBox 32"/>
          <p:cNvSpPr txBox="1"/>
          <p:nvPr/>
        </p:nvSpPr>
        <p:spPr>
          <a:xfrm rot="13500000">
            <a:off x="5889374" y="3570711"/>
            <a:ext cx="392415" cy="451406"/>
          </a:xfrm>
          <a:prstGeom prst="rect">
            <a:avLst/>
          </a:prstGeom>
          <a:noFill/>
        </p:spPr>
        <p:txBody>
          <a:bodyPr vert="eaVert" wrap="none" rtlCol="0">
            <a:spAutoFit/>
          </a:bodyPr>
          <a:lstStyle/>
          <a:p>
            <a:pPr defTabSz="685800">
              <a:defRPr/>
            </a:pPr>
            <a:r>
              <a:rPr lang="en-US" sz="1350" b="1" kern="0" dirty="0">
                <a:solidFill>
                  <a:srgbClr val="7F7F7F"/>
                </a:solidFill>
              </a:rPr>
              <a:t>6 </a:t>
            </a:r>
            <a:r>
              <a:rPr lang="en-US" sz="1350" b="1" kern="0" dirty="0" err="1">
                <a:solidFill>
                  <a:srgbClr val="7F7F7F"/>
                </a:solidFill>
              </a:rPr>
              <a:t>hrs</a:t>
            </a:r>
            <a:endParaRPr lang="en-US" sz="1350" b="1" kern="0" dirty="0">
              <a:solidFill>
                <a:srgbClr val="7F7F7F"/>
              </a:solidFill>
            </a:endParaRPr>
          </a:p>
        </p:txBody>
      </p:sp>
      <p:sp>
        <p:nvSpPr>
          <p:cNvPr id="34" name="TextBox 33"/>
          <p:cNvSpPr txBox="1"/>
          <p:nvPr/>
        </p:nvSpPr>
        <p:spPr>
          <a:xfrm rot="13500000">
            <a:off x="6377603" y="3494798"/>
            <a:ext cx="392415" cy="541174"/>
          </a:xfrm>
          <a:prstGeom prst="rect">
            <a:avLst/>
          </a:prstGeom>
          <a:noFill/>
        </p:spPr>
        <p:txBody>
          <a:bodyPr vert="eaVert" wrap="none" rtlCol="0">
            <a:spAutoFit/>
          </a:bodyPr>
          <a:lstStyle/>
          <a:p>
            <a:pPr defTabSz="685800">
              <a:defRPr/>
            </a:pPr>
            <a:r>
              <a:rPr lang="en-US" sz="1350" b="1" kern="0" dirty="0">
                <a:solidFill>
                  <a:srgbClr val="7F7F7F"/>
                </a:solidFill>
              </a:rPr>
              <a:t>16 </a:t>
            </a:r>
            <a:r>
              <a:rPr lang="en-US" sz="1350" b="1" kern="0" dirty="0" err="1">
                <a:solidFill>
                  <a:srgbClr val="7F7F7F"/>
                </a:solidFill>
              </a:rPr>
              <a:t>hrs</a:t>
            </a:r>
            <a:endParaRPr lang="en-US" sz="1350" b="1" kern="0" dirty="0">
              <a:solidFill>
                <a:srgbClr val="7F7F7F"/>
              </a:solidFill>
            </a:endParaRPr>
          </a:p>
        </p:txBody>
      </p:sp>
      <p:sp>
        <p:nvSpPr>
          <p:cNvPr id="35" name="TextBox 34"/>
          <p:cNvSpPr txBox="1"/>
          <p:nvPr/>
        </p:nvSpPr>
        <p:spPr>
          <a:xfrm rot="13500000">
            <a:off x="6777653" y="3494798"/>
            <a:ext cx="392415" cy="541174"/>
          </a:xfrm>
          <a:prstGeom prst="rect">
            <a:avLst/>
          </a:prstGeom>
          <a:noFill/>
        </p:spPr>
        <p:txBody>
          <a:bodyPr vert="eaVert" wrap="none" rtlCol="0">
            <a:spAutoFit/>
          </a:bodyPr>
          <a:lstStyle/>
          <a:p>
            <a:pPr defTabSz="685800">
              <a:defRPr/>
            </a:pPr>
            <a:r>
              <a:rPr lang="en-US" sz="1350" b="1" kern="0" dirty="0">
                <a:solidFill>
                  <a:srgbClr val="7F7F7F"/>
                </a:solidFill>
              </a:rPr>
              <a:t>24 </a:t>
            </a:r>
            <a:r>
              <a:rPr lang="en-US" sz="1350" b="1" kern="0" dirty="0" err="1">
                <a:solidFill>
                  <a:srgbClr val="7F7F7F"/>
                </a:solidFill>
              </a:rPr>
              <a:t>hrs</a:t>
            </a:r>
            <a:endParaRPr lang="en-US" sz="1350" b="1" kern="0" dirty="0">
              <a:solidFill>
                <a:srgbClr val="7F7F7F"/>
              </a:solidFill>
            </a:endParaRPr>
          </a:p>
        </p:txBody>
      </p:sp>
      <p:sp>
        <p:nvSpPr>
          <p:cNvPr id="36" name="TextBox 35"/>
          <p:cNvSpPr txBox="1"/>
          <p:nvPr/>
        </p:nvSpPr>
        <p:spPr>
          <a:xfrm rot="13500000">
            <a:off x="7234853" y="3494798"/>
            <a:ext cx="392415" cy="541174"/>
          </a:xfrm>
          <a:prstGeom prst="rect">
            <a:avLst/>
          </a:prstGeom>
          <a:noFill/>
        </p:spPr>
        <p:txBody>
          <a:bodyPr vert="eaVert" wrap="none" rtlCol="0">
            <a:spAutoFit/>
          </a:bodyPr>
          <a:lstStyle/>
          <a:p>
            <a:pPr defTabSz="685800">
              <a:defRPr/>
            </a:pPr>
            <a:r>
              <a:rPr lang="en-US" sz="1350" b="1" kern="0" dirty="0">
                <a:solidFill>
                  <a:srgbClr val="7F7F7F"/>
                </a:solidFill>
              </a:rPr>
              <a:t>48 </a:t>
            </a:r>
            <a:r>
              <a:rPr lang="en-US" sz="1350" b="1" kern="0" dirty="0" err="1">
                <a:solidFill>
                  <a:srgbClr val="7F7F7F"/>
                </a:solidFill>
              </a:rPr>
              <a:t>hrs</a:t>
            </a:r>
            <a:endParaRPr lang="en-US" sz="1350" b="1" kern="0" dirty="0">
              <a:solidFill>
                <a:srgbClr val="7F7F7F"/>
              </a:solidFill>
            </a:endParaRPr>
          </a:p>
        </p:txBody>
      </p:sp>
      <p:sp>
        <p:nvSpPr>
          <p:cNvPr id="37" name="TextBox 36"/>
          <p:cNvSpPr txBox="1"/>
          <p:nvPr/>
        </p:nvSpPr>
        <p:spPr>
          <a:xfrm rot="13500000">
            <a:off x="7619117" y="3494798"/>
            <a:ext cx="392415" cy="541174"/>
          </a:xfrm>
          <a:prstGeom prst="rect">
            <a:avLst/>
          </a:prstGeom>
          <a:noFill/>
        </p:spPr>
        <p:txBody>
          <a:bodyPr vert="eaVert" wrap="none" rtlCol="0">
            <a:spAutoFit/>
          </a:bodyPr>
          <a:lstStyle/>
          <a:p>
            <a:pPr defTabSz="685800">
              <a:defRPr/>
            </a:pPr>
            <a:r>
              <a:rPr lang="en-US" sz="1350" b="1" kern="0" dirty="0">
                <a:solidFill>
                  <a:srgbClr val="7F7F7F"/>
                </a:solidFill>
              </a:rPr>
              <a:t>72 </a:t>
            </a:r>
            <a:r>
              <a:rPr lang="en-US" sz="1350" b="1" kern="0" dirty="0" err="1">
                <a:solidFill>
                  <a:srgbClr val="7F7F7F"/>
                </a:solidFill>
              </a:rPr>
              <a:t>hrs</a:t>
            </a:r>
            <a:endParaRPr lang="en-US" sz="1350" b="1" kern="0" dirty="0">
              <a:solidFill>
                <a:srgbClr val="7F7F7F"/>
              </a:solidFill>
            </a:endParaRPr>
          </a:p>
        </p:txBody>
      </p:sp>
      <p:sp>
        <p:nvSpPr>
          <p:cNvPr id="38" name="TextBox 37"/>
          <p:cNvSpPr txBox="1"/>
          <p:nvPr/>
        </p:nvSpPr>
        <p:spPr>
          <a:xfrm rot="13500000">
            <a:off x="8019167" y="3494798"/>
            <a:ext cx="392415" cy="541174"/>
          </a:xfrm>
          <a:prstGeom prst="rect">
            <a:avLst/>
          </a:prstGeom>
          <a:noFill/>
        </p:spPr>
        <p:txBody>
          <a:bodyPr vert="eaVert" wrap="none" rtlCol="0">
            <a:spAutoFit/>
          </a:bodyPr>
          <a:lstStyle/>
          <a:p>
            <a:pPr defTabSz="685800">
              <a:defRPr/>
            </a:pPr>
            <a:r>
              <a:rPr lang="en-US" sz="1350" b="1" kern="0" dirty="0">
                <a:solidFill>
                  <a:srgbClr val="7F7F7F"/>
                </a:solidFill>
              </a:rPr>
              <a:t>96 </a:t>
            </a:r>
            <a:r>
              <a:rPr lang="en-US" sz="1350" b="1" kern="0" dirty="0" err="1">
                <a:solidFill>
                  <a:srgbClr val="7F7F7F"/>
                </a:solidFill>
              </a:rPr>
              <a:t>hrs</a:t>
            </a:r>
            <a:endParaRPr lang="en-US" sz="1350" b="1" kern="0" dirty="0">
              <a:solidFill>
                <a:srgbClr val="7F7F7F"/>
              </a:solidFill>
            </a:endParaRPr>
          </a:p>
        </p:txBody>
      </p:sp>
      <p:pic>
        <p:nvPicPr>
          <p:cNvPr id="39" name="Picture 38"/>
          <p:cNvPicPr>
            <a:picLocks noChangeAspect="1"/>
          </p:cNvPicPr>
          <p:nvPr/>
        </p:nvPicPr>
        <p:blipFill rotWithShape="1">
          <a:blip r:embed="rId4" cstate="print"/>
          <a:srcRect l="22068" t="57396" r="13666" b="35689"/>
          <a:stretch/>
        </p:blipFill>
        <p:spPr>
          <a:xfrm>
            <a:off x="4770193" y="4550720"/>
            <a:ext cx="3595949" cy="271098"/>
          </a:xfrm>
          <a:prstGeom prst="rect">
            <a:avLst/>
          </a:prstGeom>
        </p:spPr>
      </p:pic>
      <p:pic>
        <p:nvPicPr>
          <p:cNvPr id="40" name="Picture 39"/>
          <p:cNvPicPr>
            <a:picLocks noChangeAspect="1"/>
          </p:cNvPicPr>
          <p:nvPr/>
        </p:nvPicPr>
        <p:blipFill rotWithShape="1">
          <a:blip r:embed="rId5" cstate="print"/>
          <a:srcRect l="17035" t="57777" r="18005" b="35236"/>
          <a:stretch/>
        </p:blipFill>
        <p:spPr>
          <a:xfrm>
            <a:off x="4770193" y="4197782"/>
            <a:ext cx="3595949" cy="270996"/>
          </a:xfrm>
          <a:prstGeom prst="rect">
            <a:avLst/>
          </a:prstGeom>
        </p:spPr>
      </p:pic>
      <p:sp>
        <p:nvSpPr>
          <p:cNvPr id="41" name="Isosceles Triangle 261"/>
          <p:cNvSpPr/>
          <p:nvPr/>
        </p:nvSpPr>
        <p:spPr>
          <a:xfrm flipV="1">
            <a:off x="3480322" y="4053252"/>
            <a:ext cx="172744" cy="176000"/>
          </a:xfrm>
          <a:prstGeom prst="triangle">
            <a:avLst/>
          </a:prstGeom>
          <a:solidFill>
            <a:srgbClr val="1369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F7F7F"/>
              </a:solidFill>
            </a:endParaRPr>
          </a:p>
        </p:txBody>
      </p:sp>
      <p:sp>
        <p:nvSpPr>
          <p:cNvPr id="42" name="Isosceles Triangle 262"/>
          <p:cNvSpPr/>
          <p:nvPr/>
        </p:nvSpPr>
        <p:spPr>
          <a:xfrm>
            <a:off x="3480323" y="4791392"/>
            <a:ext cx="172742" cy="176002"/>
          </a:xfrm>
          <a:prstGeom prst="triangle">
            <a:avLst/>
          </a:prstGeom>
          <a:solidFill>
            <a:srgbClr val="1369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47" name="TextBox 46">
            <a:extLst>
              <a:ext uri="{FF2B5EF4-FFF2-40B4-BE49-F238E27FC236}">
                <a16:creationId xmlns:a16="http://schemas.microsoft.com/office/drawing/2014/main" xmlns="" id="{0971F2DA-8739-4989-890D-411AD9F91FA1}"/>
              </a:ext>
            </a:extLst>
          </p:cNvPr>
          <p:cNvSpPr txBox="1"/>
          <p:nvPr/>
        </p:nvSpPr>
        <p:spPr>
          <a:xfrm>
            <a:off x="2038724" y="3042108"/>
            <a:ext cx="2304676" cy="338554"/>
          </a:xfrm>
          <a:prstGeom prst="rect">
            <a:avLst/>
          </a:prstGeom>
          <a:noFill/>
        </p:spPr>
        <p:txBody>
          <a:bodyPr wrap="square" rtlCol="0">
            <a:spAutoFit/>
          </a:bodyPr>
          <a:lstStyle/>
          <a:p>
            <a:pPr algn="ctr"/>
            <a:r>
              <a:rPr lang="en-US" sz="1600" b="1" dirty="0">
                <a:solidFill>
                  <a:srgbClr val="136940"/>
                </a:solidFill>
                <a:latin typeface="Avenir Next Demi Bold"/>
                <a:cs typeface="Avenir Next Demi Bold"/>
              </a:rPr>
              <a:t>Washout</a:t>
            </a:r>
          </a:p>
        </p:txBody>
      </p:sp>
      <p:sp>
        <p:nvSpPr>
          <p:cNvPr id="48" name="TextBox 47">
            <a:extLst>
              <a:ext uri="{FF2B5EF4-FFF2-40B4-BE49-F238E27FC236}">
                <a16:creationId xmlns:a16="http://schemas.microsoft.com/office/drawing/2014/main" xmlns="" id="{63DE3DC9-FBB6-4891-980E-F65F88520985}"/>
              </a:ext>
            </a:extLst>
          </p:cNvPr>
          <p:cNvSpPr txBox="1"/>
          <p:nvPr/>
        </p:nvSpPr>
        <p:spPr>
          <a:xfrm>
            <a:off x="5564411" y="3042108"/>
            <a:ext cx="2304676" cy="338554"/>
          </a:xfrm>
          <a:prstGeom prst="rect">
            <a:avLst/>
          </a:prstGeom>
          <a:noFill/>
        </p:spPr>
        <p:txBody>
          <a:bodyPr wrap="square" rtlCol="0">
            <a:spAutoFit/>
          </a:bodyPr>
          <a:lstStyle/>
          <a:p>
            <a:pPr algn="ctr"/>
            <a:r>
              <a:rPr lang="en-US" sz="1600" b="1" dirty="0">
                <a:solidFill>
                  <a:srgbClr val="136940"/>
                </a:solidFill>
                <a:latin typeface="Avenir Next Demi Bold"/>
                <a:cs typeface="Avenir Next Demi Bold"/>
              </a:rPr>
              <a:t>No Washout</a:t>
            </a:r>
          </a:p>
        </p:txBody>
      </p:sp>
    </p:spTree>
    <p:extLst>
      <p:ext uri="{BB962C8B-B14F-4D97-AF65-F5344CB8AC3E}">
        <p14:creationId xmlns:p14="http://schemas.microsoft.com/office/powerpoint/2010/main" val="617077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7681" y="5104808"/>
            <a:ext cx="9525983" cy="1207120"/>
            <a:chOff x="1691928" y="5147411"/>
            <a:chExt cx="9701803" cy="1031550"/>
          </a:xfrm>
        </p:grpSpPr>
        <p:grpSp>
          <p:nvGrpSpPr>
            <p:cNvPr id="6" name="Group 5"/>
            <p:cNvGrpSpPr/>
            <p:nvPr/>
          </p:nvGrpSpPr>
          <p:grpSpPr>
            <a:xfrm>
              <a:off x="1691928" y="5147411"/>
              <a:ext cx="9701803" cy="1031550"/>
              <a:chOff x="1212577" y="5133068"/>
              <a:chExt cx="5349194" cy="1031550"/>
            </a:xfrm>
          </p:grpSpPr>
          <p:sp>
            <p:nvSpPr>
              <p:cNvPr id="10" name="Rectangle 9"/>
              <p:cNvSpPr/>
              <p:nvPr/>
            </p:nvSpPr>
            <p:spPr>
              <a:xfrm>
                <a:off x="2173467" y="5684701"/>
                <a:ext cx="788404" cy="102711"/>
              </a:xfrm>
              <a:prstGeom prst="rect">
                <a:avLst/>
              </a:prstGeom>
              <a:solidFill>
                <a:sysClr val="windowText" lastClr="000000"/>
              </a:solidFill>
              <a:ln w="635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1" name="TextBox 4"/>
              <p:cNvSpPr txBox="1"/>
              <p:nvPr/>
            </p:nvSpPr>
            <p:spPr>
              <a:xfrm>
                <a:off x="2108319" y="5887619"/>
                <a:ext cx="538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ea typeface="Malgun Gothic" panose="020B0503020000020004" pitchFamily="34" charset="-127"/>
                    <a:cs typeface="Times New Roman" panose="02020603050405020304" pitchFamily="18" charset="0"/>
                  </a:rPr>
                  <a:t>0 </a:t>
                </a:r>
                <a:r>
                  <a:rPr kumimoji="0" lang="en-US" sz="1200" b="0" i="0" u="none" strike="noStrike" kern="0" cap="none" spc="0" normalizeH="0" baseline="0" noProof="0" dirty="0" err="1" smtClean="0">
                    <a:ln>
                      <a:noFill/>
                    </a:ln>
                    <a:solidFill>
                      <a:srgbClr val="000000"/>
                    </a:solidFill>
                    <a:effectLst/>
                    <a:uLnTx/>
                    <a:uFillTx/>
                    <a:ea typeface="Malgun Gothic" panose="020B0503020000020004" pitchFamily="34" charset="-127"/>
                    <a:cs typeface="Times New Roman" panose="02020603050405020304" pitchFamily="18" charset="0"/>
                  </a:rPr>
                  <a:t>hrs</a:t>
                </a:r>
                <a:endParaRPr kumimoji="0" lang="en-US" sz="1800" b="0" i="0" u="none" strike="noStrike" kern="0" cap="none" spc="0" normalizeH="0" baseline="0" noProof="0" dirty="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cxnSp>
            <p:nvCxnSpPr>
              <p:cNvPr id="12" name="Straight Connector 11"/>
              <p:cNvCxnSpPr/>
              <p:nvPr/>
            </p:nvCxnSpPr>
            <p:spPr>
              <a:xfrm>
                <a:off x="2173467" y="5679202"/>
                <a:ext cx="0" cy="195786"/>
              </a:xfrm>
              <a:prstGeom prst="line">
                <a:avLst/>
              </a:prstGeom>
              <a:noFill/>
              <a:ln w="12700" cap="flat" cmpd="sng" algn="ctr">
                <a:solidFill>
                  <a:sysClr val="windowText" lastClr="000000"/>
                </a:solidFill>
                <a:prstDash val="solid"/>
                <a:miter lim="800000"/>
              </a:ln>
              <a:effectLst/>
            </p:spPr>
          </p:cxnSp>
          <p:cxnSp>
            <p:nvCxnSpPr>
              <p:cNvPr id="13" name="Straight Connector 12"/>
              <p:cNvCxnSpPr/>
              <p:nvPr/>
            </p:nvCxnSpPr>
            <p:spPr>
              <a:xfrm>
                <a:off x="2170162" y="5781977"/>
                <a:ext cx="3893362" cy="618"/>
              </a:xfrm>
              <a:prstGeom prst="line">
                <a:avLst/>
              </a:prstGeom>
              <a:noFill/>
              <a:ln w="12700" cap="flat" cmpd="sng" algn="ctr">
                <a:solidFill>
                  <a:sysClr val="windowText" lastClr="000000"/>
                </a:solidFill>
                <a:prstDash val="solid"/>
                <a:miter lim="800000"/>
              </a:ln>
              <a:effectLst/>
            </p:spPr>
          </p:cxnSp>
          <p:sp>
            <p:nvSpPr>
              <p:cNvPr id="14" name="TextBox 19"/>
              <p:cNvSpPr txBox="1"/>
              <p:nvPr/>
            </p:nvSpPr>
            <p:spPr>
              <a:xfrm>
                <a:off x="1283935" y="5887147"/>
                <a:ext cx="739156" cy="27699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ea typeface="Malgun Gothic" panose="020B0503020000020004" pitchFamily="34" charset="-127"/>
                    <a:cs typeface="Times New Roman" panose="02020603050405020304" pitchFamily="18" charset="0"/>
                  </a:rPr>
                  <a:t>Total time elapsed</a:t>
                </a:r>
                <a:endParaRPr kumimoji="0" lang="en-US" sz="1800" b="0" i="0" u="none" strike="noStrike" kern="0" cap="none" spc="0" normalizeH="0" baseline="0" noProof="0" dirty="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cxnSp>
            <p:nvCxnSpPr>
              <p:cNvPr id="15" name="Straight Connector 14"/>
              <p:cNvCxnSpPr/>
              <p:nvPr/>
            </p:nvCxnSpPr>
            <p:spPr>
              <a:xfrm>
                <a:off x="3339919" y="5779487"/>
                <a:ext cx="0" cy="98609"/>
              </a:xfrm>
              <a:prstGeom prst="line">
                <a:avLst/>
              </a:prstGeom>
              <a:noFill/>
              <a:ln w="12700" cap="flat" cmpd="sng" algn="ctr">
                <a:solidFill>
                  <a:sysClr val="windowText" lastClr="000000"/>
                </a:solidFill>
                <a:prstDash val="solid"/>
                <a:miter lim="800000"/>
              </a:ln>
              <a:effectLst/>
            </p:spPr>
          </p:cxnSp>
          <p:cxnSp>
            <p:nvCxnSpPr>
              <p:cNvPr id="16" name="Straight Connector 15"/>
              <p:cNvCxnSpPr/>
              <p:nvPr/>
            </p:nvCxnSpPr>
            <p:spPr>
              <a:xfrm>
                <a:off x="4158510" y="5779432"/>
                <a:ext cx="0" cy="98609"/>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a:off x="3741744" y="5779432"/>
                <a:ext cx="0" cy="9860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a:off x="2956280" y="5780647"/>
                <a:ext cx="0" cy="98609"/>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a:off x="2539514" y="5780647"/>
                <a:ext cx="0" cy="98609"/>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5661700" y="5782650"/>
                <a:ext cx="0" cy="98609"/>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6063525" y="5782595"/>
                <a:ext cx="0" cy="98609"/>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5278062" y="5781977"/>
                <a:ext cx="0" cy="98609"/>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861296" y="5781977"/>
                <a:ext cx="0" cy="98609"/>
              </a:xfrm>
              <a:prstGeom prst="line">
                <a:avLst/>
              </a:prstGeom>
              <a:noFill/>
              <a:ln w="12700" cap="flat" cmpd="sng" algn="ctr">
                <a:solidFill>
                  <a:sysClr val="windowText" lastClr="000000"/>
                </a:solidFill>
                <a:prstDash val="solid"/>
                <a:miter lim="800000"/>
              </a:ln>
              <a:effectLst/>
            </p:spPr>
          </p:cxnSp>
          <p:cxnSp>
            <p:nvCxnSpPr>
              <p:cNvPr id="24" name="Straight Connector 23"/>
              <p:cNvCxnSpPr/>
              <p:nvPr/>
            </p:nvCxnSpPr>
            <p:spPr>
              <a:xfrm>
                <a:off x="2956280" y="5682321"/>
                <a:ext cx="0" cy="195786"/>
              </a:xfrm>
              <a:prstGeom prst="line">
                <a:avLst/>
              </a:prstGeom>
              <a:noFill/>
              <a:ln w="12700" cap="flat" cmpd="sng" algn="ctr">
                <a:solidFill>
                  <a:sysClr val="windowText" lastClr="000000"/>
                </a:solidFill>
                <a:prstDash val="solid"/>
                <a:miter lim="800000"/>
              </a:ln>
              <a:effectLst/>
            </p:spPr>
          </p:cxnSp>
          <p:cxnSp>
            <p:nvCxnSpPr>
              <p:cNvPr id="25" name="Straight Connector 24"/>
              <p:cNvCxnSpPr/>
              <p:nvPr/>
            </p:nvCxnSpPr>
            <p:spPr>
              <a:xfrm>
                <a:off x="4503816" y="5783519"/>
                <a:ext cx="0" cy="98609"/>
              </a:xfrm>
              <a:prstGeom prst="line">
                <a:avLst/>
              </a:prstGeom>
              <a:noFill/>
              <a:ln w="12700" cap="flat" cmpd="sng" algn="ctr">
                <a:solidFill>
                  <a:sysClr val="windowText" lastClr="000000"/>
                </a:solidFill>
                <a:prstDash val="solid"/>
                <a:miter lim="800000"/>
              </a:ln>
              <a:effectLst/>
            </p:spPr>
          </p:cxnSp>
          <p:cxnSp>
            <p:nvCxnSpPr>
              <p:cNvPr id="26" name="Straight Connector 25"/>
              <p:cNvCxnSpPr/>
              <p:nvPr/>
            </p:nvCxnSpPr>
            <p:spPr>
              <a:xfrm>
                <a:off x="5278062" y="5688047"/>
                <a:ext cx="0" cy="195786"/>
              </a:xfrm>
              <a:prstGeom prst="line">
                <a:avLst/>
              </a:prstGeom>
              <a:noFill/>
              <a:ln w="12700" cap="flat" cmpd="sng" algn="ctr">
                <a:solidFill>
                  <a:sysClr val="windowText" lastClr="000000"/>
                </a:solidFill>
                <a:prstDash val="solid"/>
                <a:miter lim="800000"/>
              </a:ln>
              <a:effectLst/>
            </p:spPr>
          </p:cxnSp>
          <p:cxnSp>
            <p:nvCxnSpPr>
              <p:cNvPr id="27" name="Straight Connector 26"/>
              <p:cNvCxnSpPr/>
              <p:nvPr/>
            </p:nvCxnSpPr>
            <p:spPr>
              <a:xfrm>
                <a:off x="3741743" y="5684701"/>
                <a:ext cx="0" cy="195786"/>
              </a:xfrm>
              <a:prstGeom prst="line">
                <a:avLst/>
              </a:prstGeom>
              <a:noFill/>
              <a:ln w="12700" cap="flat" cmpd="sng" algn="ctr">
                <a:solidFill>
                  <a:sysClr val="windowText" lastClr="000000"/>
                </a:solidFill>
                <a:prstDash val="solid"/>
                <a:miter lim="800000"/>
              </a:ln>
              <a:effectLst/>
            </p:spPr>
          </p:cxnSp>
          <p:cxnSp>
            <p:nvCxnSpPr>
              <p:cNvPr id="28" name="Straight Connector 27"/>
              <p:cNvCxnSpPr/>
              <p:nvPr/>
            </p:nvCxnSpPr>
            <p:spPr>
              <a:xfrm>
                <a:off x="4503816" y="5681582"/>
                <a:ext cx="0" cy="195786"/>
              </a:xfrm>
              <a:prstGeom prst="line">
                <a:avLst/>
              </a:prstGeom>
              <a:noFill/>
              <a:ln w="12700" cap="flat" cmpd="sng" algn="ctr">
                <a:solidFill>
                  <a:sysClr val="windowText" lastClr="000000"/>
                </a:solidFill>
                <a:prstDash val="solid"/>
                <a:miter lim="800000"/>
              </a:ln>
              <a:effectLst/>
            </p:spPr>
          </p:cxnSp>
          <p:cxnSp>
            <p:nvCxnSpPr>
              <p:cNvPr id="29" name="Straight Connector 28"/>
              <p:cNvCxnSpPr/>
              <p:nvPr/>
            </p:nvCxnSpPr>
            <p:spPr>
              <a:xfrm>
                <a:off x="6063525" y="5688047"/>
                <a:ext cx="0" cy="195786"/>
              </a:xfrm>
              <a:prstGeom prst="line">
                <a:avLst/>
              </a:prstGeom>
              <a:noFill/>
              <a:ln w="12700" cap="flat" cmpd="sng" algn="ctr">
                <a:solidFill>
                  <a:sysClr val="windowText" lastClr="000000"/>
                </a:solidFill>
                <a:prstDash val="solid"/>
                <a:miter lim="800000"/>
              </a:ln>
              <a:effectLst/>
            </p:spPr>
          </p:cxnSp>
          <p:sp>
            <p:nvSpPr>
              <p:cNvPr id="30" name="TextBox 52"/>
              <p:cNvSpPr txBox="1"/>
              <p:nvPr/>
            </p:nvSpPr>
            <p:spPr>
              <a:xfrm>
                <a:off x="2835025" y="5887619"/>
                <a:ext cx="538623"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ea typeface="Malgun Gothic" panose="020B0503020000020004" pitchFamily="34" charset="-127"/>
                    <a:cs typeface="Times New Roman" panose="02020603050405020304" pitchFamily="18" charset="0"/>
                  </a:rPr>
                  <a:t>24 </a:t>
                </a:r>
                <a:r>
                  <a:rPr kumimoji="0" lang="en-US" sz="1200" b="0" i="0" u="none" strike="noStrike" kern="0" cap="none" spc="0" normalizeH="0" baseline="0" noProof="0" dirty="0" err="1" smtClean="0">
                    <a:ln>
                      <a:noFill/>
                    </a:ln>
                    <a:solidFill>
                      <a:srgbClr val="000000"/>
                    </a:solidFill>
                    <a:effectLst/>
                    <a:uLnTx/>
                    <a:uFillTx/>
                    <a:ea typeface="Malgun Gothic" panose="020B0503020000020004" pitchFamily="34" charset="-127"/>
                    <a:cs typeface="Times New Roman" panose="02020603050405020304" pitchFamily="18" charset="0"/>
                  </a:rPr>
                  <a:t>hrs</a:t>
                </a:r>
                <a:endParaRPr kumimoji="0" lang="en-US" sz="1800" b="0" i="0" u="none" strike="noStrike" kern="0" cap="none" spc="0" normalizeH="0" baseline="0" noProof="0" dirty="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sp>
            <p:nvSpPr>
              <p:cNvPr id="31" name="TextBox 53"/>
              <p:cNvSpPr txBox="1"/>
              <p:nvPr/>
            </p:nvSpPr>
            <p:spPr>
              <a:xfrm>
                <a:off x="3662499" y="5887619"/>
                <a:ext cx="538623"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smtClean="0">
                    <a:ln>
                      <a:noFill/>
                    </a:ln>
                    <a:solidFill>
                      <a:srgbClr val="000000"/>
                    </a:solidFill>
                    <a:effectLst/>
                    <a:uLnTx/>
                    <a:uFillTx/>
                    <a:ea typeface="Malgun Gothic" panose="020B0503020000020004" pitchFamily="34" charset="-127"/>
                    <a:cs typeface="Times New Roman" panose="02020603050405020304" pitchFamily="18" charset="0"/>
                  </a:rPr>
                  <a:t>48 hrs</a:t>
                </a:r>
                <a:endParaRPr kumimoji="0" lang="en-US" sz="1800" b="0" i="0" u="none" strike="noStrike" kern="0" cap="none" spc="0" normalizeH="0" baseline="0" noProof="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sp>
            <p:nvSpPr>
              <p:cNvPr id="32" name="TextBox 54"/>
              <p:cNvSpPr txBox="1"/>
              <p:nvPr/>
            </p:nvSpPr>
            <p:spPr>
              <a:xfrm>
                <a:off x="4424573" y="5887619"/>
                <a:ext cx="538623"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ea typeface="Malgun Gothic" panose="020B0503020000020004" pitchFamily="34" charset="-127"/>
                    <a:cs typeface="Times New Roman" panose="02020603050405020304" pitchFamily="18" charset="0"/>
                  </a:rPr>
                  <a:t>72 </a:t>
                </a:r>
                <a:r>
                  <a:rPr kumimoji="0" lang="en-US" sz="1200" b="0" i="0" u="none" strike="noStrike" kern="0" cap="none" spc="0" normalizeH="0" baseline="0" noProof="0" dirty="0" err="1" smtClean="0">
                    <a:ln>
                      <a:noFill/>
                    </a:ln>
                    <a:solidFill>
                      <a:srgbClr val="000000"/>
                    </a:solidFill>
                    <a:effectLst/>
                    <a:uLnTx/>
                    <a:uFillTx/>
                    <a:ea typeface="Malgun Gothic" panose="020B0503020000020004" pitchFamily="34" charset="-127"/>
                    <a:cs typeface="Times New Roman" panose="02020603050405020304" pitchFamily="18" charset="0"/>
                  </a:rPr>
                  <a:t>hrs</a:t>
                </a:r>
                <a:endParaRPr kumimoji="0" lang="en-US" sz="1800" b="0" i="0" u="none" strike="noStrike" kern="0" cap="none" spc="0" normalizeH="0" baseline="0" noProof="0" dirty="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sp>
            <p:nvSpPr>
              <p:cNvPr id="33" name="TextBox 55"/>
              <p:cNvSpPr txBox="1"/>
              <p:nvPr/>
            </p:nvSpPr>
            <p:spPr>
              <a:xfrm>
                <a:off x="5198818" y="5887619"/>
                <a:ext cx="538623"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ea typeface="Malgun Gothic" panose="020B0503020000020004" pitchFamily="34" charset="-127"/>
                    <a:cs typeface="Times New Roman" panose="02020603050405020304" pitchFamily="18" charset="0"/>
                  </a:rPr>
                  <a:t>96 </a:t>
                </a:r>
                <a:r>
                  <a:rPr kumimoji="0" lang="en-US" sz="1200" b="0" i="0" u="none" strike="noStrike" kern="0" cap="none" spc="0" normalizeH="0" baseline="0" noProof="0" dirty="0" err="1" smtClean="0">
                    <a:ln>
                      <a:noFill/>
                    </a:ln>
                    <a:solidFill>
                      <a:srgbClr val="000000"/>
                    </a:solidFill>
                    <a:effectLst/>
                    <a:uLnTx/>
                    <a:uFillTx/>
                    <a:ea typeface="Malgun Gothic" panose="020B0503020000020004" pitchFamily="34" charset="-127"/>
                    <a:cs typeface="Times New Roman" panose="02020603050405020304" pitchFamily="18" charset="0"/>
                  </a:rPr>
                  <a:t>hrs</a:t>
                </a:r>
                <a:endParaRPr kumimoji="0" lang="en-US" sz="1800" b="0" i="0" u="none" strike="noStrike" kern="0" cap="none" spc="0" normalizeH="0" baseline="0" noProof="0" dirty="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sp>
            <p:nvSpPr>
              <p:cNvPr id="34" name="TextBox 56"/>
              <p:cNvSpPr txBox="1"/>
              <p:nvPr/>
            </p:nvSpPr>
            <p:spPr>
              <a:xfrm>
                <a:off x="5945420" y="5887619"/>
                <a:ext cx="616351"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smtClean="0">
                    <a:ln>
                      <a:noFill/>
                    </a:ln>
                    <a:solidFill>
                      <a:srgbClr val="000000"/>
                    </a:solidFill>
                    <a:effectLst/>
                    <a:uLnTx/>
                    <a:uFillTx/>
                    <a:ea typeface="Malgun Gothic" panose="020B0503020000020004" pitchFamily="34" charset="-127"/>
                    <a:cs typeface="Times New Roman" panose="02020603050405020304" pitchFamily="18" charset="0"/>
                  </a:rPr>
                  <a:t>120 hrs</a:t>
                </a:r>
                <a:endParaRPr kumimoji="0" lang="en-US" sz="1800" b="0" i="0" u="none" strike="noStrike" kern="0" cap="none" spc="0" normalizeH="0" baseline="0" noProof="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sp>
            <p:nvSpPr>
              <p:cNvPr id="35" name="Isosceles Triangle 444"/>
              <p:cNvSpPr/>
              <p:nvPr/>
            </p:nvSpPr>
            <p:spPr>
              <a:xfrm rot="10800000">
                <a:off x="5249370" y="5561517"/>
                <a:ext cx="57382" cy="50584"/>
              </a:xfrm>
              <a:prstGeom prst="triangle">
                <a:avLst/>
              </a:prstGeom>
              <a:solidFill>
                <a:sysClr val="windowText" lastClr="000000">
                  <a:lumMod val="85000"/>
                  <a:lumOff val="15000"/>
                </a:sysClr>
              </a:solidFill>
              <a:ln w="12700" cap="flat" cmpd="sng" algn="ctr">
                <a:solidFill>
                  <a:sysClr val="windowText" lastClr="000000">
                    <a:lumMod val="85000"/>
                    <a:lumOff val="15000"/>
                  </a:sys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nvGrpSpPr>
              <p:cNvPr id="36" name="Group 35"/>
              <p:cNvGrpSpPr/>
              <p:nvPr/>
            </p:nvGrpSpPr>
            <p:grpSpPr>
              <a:xfrm>
                <a:off x="3747031" y="5671851"/>
                <a:ext cx="1531031" cy="106627"/>
                <a:chOff x="3082222" y="891431"/>
                <a:chExt cx="1549505" cy="123785"/>
              </a:xfrm>
            </p:grpSpPr>
            <p:sp>
              <p:nvSpPr>
                <p:cNvPr id="39" name="Rectangle 38"/>
                <p:cNvSpPr/>
                <p:nvPr/>
              </p:nvSpPr>
              <p:spPr>
                <a:xfrm>
                  <a:off x="3082222" y="891431"/>
                  <a:ext cx="1549505" cy="118559"/>
                </a:xfrm>
                <a:prstGeom prst="rect">
                  <a:avLst/>
                </a:prstGeom>
                <a:solidFill>
                  <a:sysClr val="window" lastClr="FFFFFF">
                    <a:lumMod val="65000"/>
                  </a:sysClr>
                </a:solidFill>
                <a:ln w="12700" cap="flat" cmpd="sng" algn="ctr">
                  <a:solidFill>
                    <a:sysClr val="window" lastClr="FFFFFF">
                      <a:lumMod val="65000"/>
                    </a:sys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40" name="Rectangle 39"/>
                <p:cNvSpPr/>
                <p:nvPr/>
              </p:nvSpPr>
              <p:spPr>
                <a:xfrm>
                  <a:off x="3853796" y="958048"/>
                  <a:ext cx="777931" cy="57168"/>
                </a:xfrm>
                <a:prstGeom prst="rect">
                  <a:avLst/>
                </a:prstGeom>
                <a:solidFill>
                  <a:sysClr val="windowText" lastClr="000000">
                    <a:lumMod val="65000"/>
                    <a:lumOff val="35000"/>
                  </a:sysClr>
                </a:solidFill>
                <a:ln w="12700" cap="flat" cmpd="sng" algn="ctr">
                  <a:solidFill>
                    <a:sysClr val="windowText" lastClr="000000">
                      <a:lumMod val="65000"/>
                      <a:lumOff val="35000"/>
                    </a:sys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sp>
            <p:nvSpPr>
              <p:cNvPr id="37" name="TextBox 97"/>
              <p:cNvSpPr txBox="1"/>
              <p:nvPr/>
            </p:nvSpPr>
            <p:spPr>
              <a:xfrm>
                <a:off x="2165767" y="5425627"/>
                <a:ext cx="108254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ea typeface="Malgun Gothic" panose="020B0503020000020004" pitchFamily="34" charset="-127"/>
                    <a:cs typeface="Times New Roman" panose="02020603050405020304" pitchFamily="18" charset="0"/>
                  </a:rPr>
                  <a:t>80nM Alvocidib</a:t>
                </a:r>
                <a:endParaRPr kumimoji="0" lang="en-US" sz="1800" b="0" i="0" u="none" strike="noStrike" kern="0" cap="none" spc="0" normalizeH="0" baseline="0" noProof="0" dirty="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sp>
            <p:nvSpPr>
              <p:cNvPr id="38" name="TextBox 19"/>
              <p:cNvSpPr txBox="1"/>
              <p:nvPr/>
            </p:nvSpPr>
            <p:spPr>
              <a:xfrm>
                <a:off x="1212577" y="5133068"/>
                <a:ext cx="810514" cy="27699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ea typeface="Malgun Gothic" panose="020B0503020000020004" pitchFamily="34" charset="-127"/>
                    <a:cs typeface="Times New Roman" panose="02020603050405020304" pitchFamily="18" charset="0"/>
                  </a:rPr>
                  <a:t>Treatment schedule</a:t>
                </a:r>
                <a:endParaRPr kumimoji="0" lang="en-US" sz="1800" b="0" i="0" u="none" strike="noStrike" kern="0" cap="none" spc="0" normalizeH="0" baseline="0" noProof="0" dirty="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grpSp>
        <p:sp>
          <p:nvSpPr>
            <p:cNvPr id="7" name="TextBox 97"/>
            <p:cNvSpPr txBox="1"/>
            <p:nvPr/>
          </p:nvSpPr>
          <p:spPr>
            <a:xfrm>
              <a:off x="6296841" y="5424410"/>
              <a:ext cx="165769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ea typeface="Malgun Gothic" panose="020B0503020000020004" pitchFamily="34" charset="-127"/>
                  <a:cs typeface="Times New Roman" panose="02020603050405020304" pitchFamily="18" charset="0"/>
                </a:rPr>
                <a:t>100nM Ara-C</a:t>
              </a:r>
              <a:endParaRPr kumimoji="0" lang="en-US" sz="1800" b="0" i="0" u="none" strike="noStrike" kern="0" cap="none" spc="0" normalizeH="0" baseline="0" noProof="0" dirty="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cxnSp>
          <p:nvCxnSpPr>
            <p:cNvPr id="8" name="Straight Connector 7"/>
            <p:cNvCxnSpPr/>
            <p:nvPr/>
          </p:nvCxnSpPr>
          <p:spPr>
            <a:xfrm flipV="1">
              <a:off x="7823976" y="5405064"/>
              <a:ext cx="0" cy="322110"/>
            </a:xfrm>
            <a:prstGeom prst="line">
              <a:avLst/>
            </a:prstGeom>
            <a:noFill/>
            <a:ln w="6350" cap="flat" cmpd="sng" algn="ctr">
              <a:solidFill>
                <a:sysClr val="windowText" lastClr="000000"/>
              </a:solidFill>
              <a:prstDash val="solid"/>
              <a:miter lim="800000"/>
            </a:ln>
            <a:effectLst/>
          </p:spPr>
        </p:cxnSp>
        <p:sp>
          <p:nvSpPr>
            <p:cNvPr id="9" name="TextBox 97"/>
            <p:cNvSpPr txBox="1"/>
            <p:nvPr/>
          </p:nvSpPr>
          <p:spPr>
            <a:xfrm>
              <a:off x="7151903" y="5154842"/>
              <a:ext cx="145405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ea typeface="Malgun Gothic" panose="020B0503020000020004" pitchFamily="34" charset="-127"/>
                  <a:cs typeface="Times New Roman" panose="02020603050405020304" pitchFamily="18" charset="0"/>
                </a:rPr>
                <a:t>1nM Mitoxantrone</a:t>
              </a:r>
              <a:endParaRPr kumimoji="0" lang="en-US" sz="1800" b="0" i="0" u="none" strike="noStrike" kern="0" cap="none" spc="0" normalizeH="0" baseline="0" noProof="0" dirty="0" smtClean="0">
                <a:ln>
                  <a:noFill/>
                </a:ln>
                <a:solidFill>
                  <a:prstClr val="black"/>
                </a:solidFill>
                <a:effectLst/>
                <a:uLnTx/>
                <a:uFillTx/>
                <a:latin typeface="Times New Roman" panose="02020603050405020304" pitchFamily="18" charset="0"/>
                <a:ea typeface="Malgun Gothic" panose="020B0503020000020004" pitchFamily="34" charset="-127"/>
              </a:endParaRPr>
            </a:p>
          </p:txBody>
        </p:sp>
      </p:grpSp>
      <p:grpSp>
        <p:nvGrpSpPr>
          <p:cNvPr id="41" name="Group 40"/>
          <p:cNvGrpSpPr/>
          <p:nvPr/>
        </p:nvGrpSpPr>
        <p:grpSpPr>
          <a:xfrm>
            <a:off x="457200" y="1367183"/>
            <a:ext cx="7902546" cy="3680621"/>
            <a:chOff x="26607534" y="19202400"/>
            <a:chExt cx="10361808" cy="4826026"/>
          </a:xfrm>
        </p:grpSpPr>
        <p:sp>
          <p:nvSpPr>
            <p:cNvPr id="42" name="Rectangle 41"/>
            <p:cNvSpPr/>
            <p:nvPr/>
          </p:nvSpPr>
          <p:spPr>
            <a:xfrm>
              <a:off x="26607534" y="19202400"/>
              <a:ext cx="10361808" cy="482602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3" name="Picture 42"/>
            <p:cNvPicPr>
              <a:picLocks noChangeAspect="1"/>
            </p:cNvPicPr>
            <p:nvPr/>
          </p:nvPicPr>
          <p:blipFill rotWithShape="1">
            <a:blip r:embed="rId2">
              <a:extLst>
                <a:ext uri="{28A0092B-C50C-407E-A947-70E740481C1C}">
                  <a14:useLocalDpi xmlns:a14="http://schemas.microsoft.com/office/drawing/2010/main" val="0"/>
                </a:ext>
              </a:extLst>
            </a:blip>
            <a:srcRect t="1012"/>
            <a:stretch/>
          </p:blipFill>
          <p:spPr>
            <a:xfrm>
              <a:off x="27052392" y="19478690"/>
              <a:ext cx="4773263" cy="4433259"/>
            </a:xfrm>
            <a:prstGeom prst="rect">
              <a:avLst/>
            </a:prstGeom>
          </p:spPr>
        </p:pic>
        <p:pic>
          <p:nvPicPr>
            <p:cNvPr id="44" name="Picture 43"/>
            <p:cNvPicPr>
              <a:picLocks noChangeAspect="1"/>
            </p:cNvPicPr>
            <p:nvPr/>
          </p:nvPicPr>
          <p:blipFill rotWithShape="1">
            <a:blip r:embed="rId3">
              <a:extLst>
                <a:ext uri="{28A0092B-C50C-407E-A947-70E740481C1C}">
                  <a14:useLocalDpi xmlns:a14="http://schemas.microsoft.com/office/drawing/2010/main" val="0"/>
                </a:ext>
              </a:extLst>
            </a:blip>
            <a:srcRect t="23826" b="8659"/>
            <a:stretch/>
          </p:blipFill>
          <p:spPr>
            <a:xfrm>
              <a:off x="32062882" y="19493845"/>
              <a:ext cx="4773263" cy="4433257"/>
            </a:xfrm>
            <a:prstGeom prst="rect">
              <a:avLst/>
            </a:prstGeom>
          </p:spPr>
        </p:pic>
        <p:sp>
          <p:nvSpPr>
            <p:cNvPr id="45" name="TextBox 44"/>
            <p:cNvSpPr txBox="1"/>
            <p:nvPr/>
          </p:nvSpPr>
          <p:spPr>
            <a:xfrm>
              <a:off x="26746200" y="19278600"/>
              <a:ext cx="358307" cy="369332"/>
            </a:xfrm>
            <a:prstGeom prst="rect">
              <a:avLst/>
            </a:prstGeom>
            <a:noFill/>
          </p:spPr>
          <p:txBody>
            <a:bodyPr wrap="square" rtlCol="0">
              <a:spAutoFit/>
            </a:bodyPr>
            <a:lstStyle/>
            <a:p>
              <a:r>
                <a:rPr lang="en-US" sz="1800" dirty="0" smtClean="0"/>
                <a:t>A</a:t>
              </a:r>
              <a:endParaRPr lang="en-US" sz="1800" dirty="0"/>
            </a:p>
          </p:txBody>
        </p:sp>
        <p:sp>
          <p:nvSpPr>
            <p:cNvPr id="46" name="TextBox 45"/>
            <p:cNvSpPr txBox="1"/>
            <p:nvPr/>
          </p:nvSpPr>
          <p:spPr>
            <a:xfrm>
              <a:off x="31780622" y="19278600"/>
              <a:ext cx="358307" cy="369332"/>
            </a:xfrm>
            <a:prstGeom prst="rect">
              <a:avLst/>
            </a:prstGeom>
            <a:noFill/>
          </p:spPr>
          <p:txBody>
            <a:bodyPr wrap="square" rtlCol="0">
              <a:spAutoFit/>
            </a:bodyPr>
            <a:lstStyle/>
            <a:p>
              <a:r>
                <a:rPr lang="en-US" sz="1800" dirty="0" smtClean="0"/>
                <a:t>B</a:t>
              </a:r>
              <a:endParaRPr lang="en-US" sz="1800" dirty="0"/>
            </a:p>
          </p:txBody>
        </p:sp>
      </p:grpSp>
      <p:sp>
        <p:nvSpPr>
          <p:cNvPr id="47" name="Title 6"/>
          <p:cNvSpPr txBox="1">
            <a:spLocks/>
          </p:cNvSpPr>
          <p:nvPr/>
        </p:nvSpPr>
        <p:spPr>
          <a:xfrm>
            <a:off x="233524" y="132377"/>
            <a:ext cx="7866633" cy="785627"/>
          </a:xfrm>
          <a:prstGeom prst="rect">
            <a:avLst/>
          </a:prstGeom>
        </p:spPr>
        <p:txBody>
          <a:bodyPr/>
          <a:lstStyle>
            <a:lvl1pPr algn="l" defTabSz="914400" rtl="0" eaLnBrk="1" latinLnBrk="0" hangingPunct="1">
              <a:spcBef>
                <a:spcPct val="0"/>
              </a:spcBef>
              <a:buNone/>
              <a:defRPr sz="2400" b="1" kern="1200">
                <a:solidFill>
                  <a:schemeClr val="tx1"/>
                </a:solidFill>
                <a:latin typeface="Arial"/>
                <a:ea typeface="+mj-ea"/>
                <a:cs typeface="Arial"/>
              </a:defRPr>
            </a:lvl1pPr>
          </a:lstStyle>
          <a:p>
            <a:r>
              <a:rPr lang="en-US" sz="2800" dirty="0" smtClean="0">
                <a:solidFill>
                  <a:srgbClr val="136940"/>
                </a:solidFill>
                <a:latin typeface="Arial" charset="0"/>
                <a:ea typeface="Arial" charset="0"/>
                <a:cs typeface="Arial" charset="0"/>
              </a:rPr>
              <a:t>ACM is </a:t>
            </a:r>
            <a:r>
              <a:rPr lang="en-US" sz="2800" smtClean="0">
                <a:solidFill>
                  <a:srgbClr val="136940"/>
                </a:solidFill>
                <a:latin typeface="Arial" charset="0"/>
                <a:ea typeface="Arial" charset="0"/>
                <a:cs typeface="Arial" charset="0"/>
              </a:rPr>
              <a:t>a </a:t>
            </a:r>
            <a:r>
              <a:rPr lang="en-US" sz="2800" smtClean="0">
                <a:solidFill>
                  <a:srgbClr val="136940"/>
                </a:solidFill>
                <a:latin typeface="Arial" charset="0"/>
                <a:ea typeface="Arial" charset="0"/>
                <a:cs typeface="Arial" charset="0"/>
              </a:rPr>
              <a:t>Synergistic </a:t>
            </a:r>
            <a:r>
              <a:rPr lang="en-US" sz="2800" dirty="0" smtClean="0">
                <a:solidFill>
                  <a:srgbClr val="136940"/>
                </a:solidFill>
                <a:latin typeface="Arial" charset="0"/>
                <a:ea typeface="Arial" charset="0"/>
                <a:cs typeface="Arial" charset="0"/>
              </a:rPr>
              <a:t>Regimen</a:t>
            </a:r>
            <a:endParaRPr lang="en-US" sz="2800" dirty="0">
              <a:solidFill>
                <a:srgbClr val="136940"/>
              </a:solidFill>
              <a:latin typeface="Arial" charset="0"/>
              <a:ea typeface="Arial" charset="0"/>
              <a:cs typeface="Arial" charset="0"/>
            </a:endParaRPr>
          </a:p>
        </p:txBody>
      </p:sp>
    </p:spTree>
    <p:extLst>
      <p:ext uri="{BB962C8B-B14F-4D97-AF65-F5344CB8AC3E}">
        <p14:creationId xmlns:p14="http://schemas.microsoft.com/office/powerpoint/2010/main" val="194349524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8575" y="1887143"/>
            <a:ext cx="8961600" cy="3340465"/>
            <a:chOff x="38733257" y="11565459"/>
            <a:chExt cx="11206415" cy="4177227"/>
          </a:xfrm>
        </p:grpSpPr>
        <p:sp>
          <p:nvSpPr>
            <p:cNvPr id="6" name="Rectangle 5"/>
            <p:cNvSpPr/>
            <p:nvPr/>
          </p:nvSpPr>
          <p:spPr>
            <a:xfrm>
              <a:off x="38733257" y="11565459"/>
              <a:ext cx="11206415" cy="417722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6"/>
            <p:cNvGrpSpPr/>
            <p:nvPr/>
          </p:nvGrpSpPr>
          <p:grpSpPr>
            <a:xfrm>
              <a:off x="39058077" y="11840487"/>
              <a:ext cx="10560015" cy="3581400"/>
              <a:chOff x="39003194" y="11813205"/>
              <a:chExt cx="10560015" cy="3581400"/>
            </a:xfrm>
          </p:grpSpPr>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17776" t="1990" b="3405"/>
              <a:stretch/>
            </p:blipFill>
            <p:spPr>
              <a:xfrm>
                <a:off x="39003194" y="11813205"/>
                <a:ext cx="3463564" cy="3581400"/>
              </a:xfrm>
              <a:prstGeom prst="rect">
                <a:avLst/>
              </a:prstGeom>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19488" t="1990" b="3405"/>
              <a:stretch/>
            </p:blipFill>
            <p:spPr>
              <a:xfrm>
                <a:off x="42591489" y="11813205"/>
                <a:ext cx="3391441" cy="3581400"/>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15835" t="1451" b="1119"/>
              <a:stretch/>
            </p:blipFill>
            <p:spPr>
              <a:xfrm>
                <a:off x="46107662" y="11813205"/>
                <a:ext cx="3455547" cy="3581400"/>
              </a:xfrm>
              <a:prstGeom prst="rect">
                <a:avLst/>
              </a:prstGeom>
            </p:spPr>
          </p:pic>
        </p:grpSp>
        <p:sp>
          <p:nvSpPr>
            <p:cNvPr id="8" name="TextBox 7"/>
            <p:cNvSpPr txBox="1"/>
            <p:nvPr/>
          </p:nvSpPr>
          <p:spPr>
            <a:xfrm>
              <a:off x="38884693" y="11638084"/>
              <a:ext cx="358307" cy="369332"/>
            </a:xfrm>
            <a:prstGeom prst="rect">
              <a:avLst/>
            </a:prstGeom>
            <a:noFill/>
          </p:spPr>
          <p:txBody>
            <a:bodyPr wrap="square" rtlCol="0">
              <a:spAutoFit/>
            </a:bodyPr>
            <a:lstStyle/>
            <a:p>
              <a:r>
                <a:rPr lang="en-US" sz="1800" dirty="0" smtClean="0"/>
                <a:t>A</a:t>
              </a:r>
              <a:endParaRPr lang="en-US" sz="1800" dirty="0"/>
            </a:p>
          </p:txBody>
        </p:sp>
        <p:sp>
          <p:nvSpPr>
            <p:cNvPr id="9" name="TextBox 8"/>
            <p:cNvSpPr txBox="1"/>
            <p:nvPr/>
          </p:nvSpPr>
          <p:spPr>
            <a:xfrm>
              <a:off x="42389893" y="11638084"/>
              <a:ext cx="358307" cy="369332"/>
            </a:xfrm>
            <a:prstGeom prst="rect">
              <a:avLst/>
            </a:prstGeom>
            <a:noFill/>
          </p:spPr>
          <p:txBody>
            <a:bodyPr wrap="square" rtlCol="0">
              <a:spAutoFit/>
            </a:bodyPr>
            <a:lstStyle/>
            <a:p>
              <a:r>
                <a:rPr lang="en-US" sz="1800" dirty="0" smtClean="0"/>
                <a:t>B</a:t>
              </a:r>
              <a:endParaRPr lang="en-US" sz="1800" dirty="0"/>
            </a:p>
          </p:txBody>
        </p:sp>
        <p:sp>
          <p:nvSpPr>
            <p:cNvPr id="10" name="TextBox 9"/>
            <p:cNvSpPr txBox="1"/>
            <p:nvPr/>
          </p:nvSpPr>
          <p:spPr>
            <a:xfrm>
              <a:off x="45895093" y="11638084"/>
              <a:ext cx="358307" cy="369332"/>
            </a:xfrm>
            <a:prstGeom prst="rect">
              <a:avLst/>
            </a:prstGeom>
            <a:noFill/>
          </p:spPr>
          <p:txBody>
            <a:bodyPr wrap="square" rtlCol="0">
              <a:spAutoFit/>
            </a:bodyPr>
            <a:lstStyle/>
            <a:p>
              <a:r>
                <a:rPr lang="en-US" sz="1800" dirty="0" smtClean="0"/>
                <a:t>C</a:t>
              </a:r>
              <a:endParaRPr lang="en-US" sz="1800" dirty="0"/>
            </a:p>
          </p:txBody>
        </p:sp>
      </p:grpSp>
      <p:sp>
        <p:nvSpPr>
          <p:cNvPr id="14" name="Title 6"/>
          <p:cNvSpPr txBox="1">
            <a:spLocks/>
          </p:cNvSpPr>
          <p:nvPr/>
        </p:nvSpPr>
        <p:spPr>
          <a:xfrm>
            <a:off x="233524" y="132377"/>
            <a:ext cx="7866633" cy="785627"/>
          </a:xfrm>
          <a:prstGeom prst="rect">
            <a:avLst/>
          </a:prstGeom>
        </p:spPr>
        <p:txBody>
          <a:bodyPr/>
          <a:lstStyle>
            <a:lvl1pPr algn="l" defTabSz="914400" rtl="0" eaLnBrk="1" latinLnBrk="0" hangingPunct="1">
              <a:spcBef>
                <a:spcPct val="0"/>
              </a:spcBef>
              <a:buNone/>
              <a:defRPr sz="2400" b="1" kern="1200">
                <a:solidFill>
                  <a:schemeClr val="tx1"/>
                </a:solidFill>
                <a:latin typeface="Arial"/>
                <a:ea typeface="+mj-ea"/>
                <a:cs typeface="Arial"/>
              </a:defRPr>
            </a:lvl1pPr>
          </a:lstStyle>
          <a:p>
            <a:r>
              <a:rPr lang="en-US" sz="2800" dirty="0" smtClean="0">
                <a:solidFill>
                  <a:srgbClr val="136940"/>
                </a:solidFill>
                <a:latin typeface="Arial" charset="0"/>
                <a:ea typeface="Arial" charset="0"/>
                <a:cs typeface="Arial" charset="0"/>
              </a:rPr>
              <a:t>CDK9/MCL-1 Drives ACM </a:t>
            </a:r>
            <a:r>
              <a:rPr lang="en-US" sz="2800" dirty="0" smtClean="0">
                <a:solidFill>
                  <a:srgbClr val="136940"/>
                </a:solidFill>
                <a:latin typeface="Arial" charset="0"/>
                <a:ea typeface="Arial" charset="0"/>
                <a:cs typeface="Arial" charset="0"/>
              </a:rPr>
              <a:t>Synergy</a:t>
            </a:r>
            <a:endParaRPr lang="en-US" sz="2800" dirty="0">
              <a:solidFill>
                <a:srgbClr val="136940"/>
              </a:solidFill>
              <a:latin typeface="Arial" charset="0"/>
              <a:ea typeface="Arial" charset="0"/>
              <a:cs typeface="Arial" charset="0"/>
            </a:endParaRPr>
          </a:p>
        </p:txBody>
      </p:sp>
    </p:spTree>
    <p:extLst>
      <p:ext uri="{BB962C8B-B14F-4D97-AF65-F5344CB8AC3E}">
        <p14:creationId xmlns:p14="http://schemas.microsoft.com/office/powerpoint/2010/main" val="109822781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0160" y="2642149"/>
            <a:ext cx="9144000" cy="2357418"/>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157280" y="29657"/>
            <a:ext cx="6706634" cy="707886"/>
          </a:xfrm>
          <a:prstGeom prst="rect">
            <a:avLst/>
          </a:prstGeom>
          <a:noFill/>
          <a:ln>
            <a:noFill/>
          </a:ln>
        </p:spPr>
        <p:txBody>
          <a:bodyPr wrap="square" rtlCol="0">
            <a:spAutoFit/>
          </a:bodyPr>
          <a:lstStyle/>
          <a:p>
            <a:r>
              <a:rPr lang="en-US" sz="20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Survival Plateaus in a High Proportion of ACM-Treated Patients in Frontline and R/R AML</a:t>
            </a:r>
            <a:endPar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
        <p:nvSpPr>
          <p:cNvPr id="20" name="Rounded Rectangle 19"/>
          <p:cNvSpPr/>
          <p:nvPr/>
        </p:nvSpPr>
        <p:spPr>
          <a:xfrm>
            <a:off x="4939856" y="1986647"/>
            <a:ext cx="3673728" cy="3611514"/>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ounded Rectangle 20"/>
          <p:cNvSpPr/>
          <p:nvPr/>
        </p:nvSpPr>
        <p:spPr>
          <a:xfrm>
            <a:off x="560896" y="1986647"/>
            <a:ext cx="3673728" cy="3611514"/>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530416" y="5663542"/>
            <a:ext cx="3673728" cy="215444"/>
          </a:xfrm>
          <a:prstGeom prst="rect">
            <a:avLst/>
          </a:prstGeom>
        </p:spPr>
        <p:txBody>
          <a:bodyPr wrap="square">
            <a:spAutoFit/>
          </a:bodyPr>
          <a:lstStyle/>
          <a:p>
            <a:pPr algn="r"/>
            <a:r>
              <a:rPr lang="fr-FR" sz="800" baseline="30000" dirty="0">
                <a:solidFill>
                  <a:srgbClr val="7F7F7F"/>
                </a:solidFill>
                <a:latin typeface="Avenir Medium"/>
                <a:cs typeface="Avenir Medium"/>
              </a:rPr>
              <a:t>1</a:t>
            </a:r>
            <a:r>
              <a:rPr lang="fr-FR" sz="800" dirty="0">
                <a:solidFill>
                  <a:srgbClr val="7F7F7F"/>
                </a:solidFill>
                <a:latin typeface="Avenir Medium"/>
                <a:cs typeface="Avenir Medium"/>
              </a:rPr>
              <a:t> </a:t>
            </a:r>
            <a:r>
              <a:rPr lang="fr-FR" sz="800" dirty="0" err="1">
                <a:solidFill>
                  <a:srgbClr val="7F7F7F"/>
                </a:solidFill>
                <a:latin typeface="Avenir Medium"/>
                <a:cs typeface="Avenir Medium"/>
              </a:rPr>
              <a:t>Combination</a:t>
            </a:r>
            <a:r>
              <a:rPr lang="fr-FR" sz="800" dirty="0">
                <a:solidFill>
                  <a:srgbClr val="7F7F7F"/>
                </a:solidFill>
                <a:latin typeface="Avenir Medium"/>
                <a:cs typeface="Avenir Medium"/>
              </a:rPr>
              <a:t> of R/R patients from J06133 and J0254. Tolero, data on file.</a:t>
            </a:r>
            <a:endParaRPr lang="en-US" sz="800" dirty="0">
              <a:solidFill>
                <a:srgbClr val="7F7F7F"/>
              </a:solidFill>
              <a:latin typeface="Avenir Medium"/>
              <a:cs typeface="Avenir Medium"/>
            </a:endParaRPr>
          </a:p>
        </p:txBody>
      </p:sp>
      <p:sp>
        <p:nvSpPr>
          <p:cNvPr id="24" name="object 21"/>
          <p:cNvSpPr txBox="1"/>
          <p:nvPr/>
        </p:nvSpPr>
        <p:spPr>
          <a:xfrm>
            <a:off x="704814" y="2565400"/>
            <a:ext cx="153888" cy="2434167"/>
          </a:xfrm>
          <a:prstGeom prst="rect">
            <a:avLst/>
          </a:prstGeom>
        </p:spPr>
        <p:txBody>
          <a:bodyPr vert="vert270" wrap="square" lIns="0" tIns="0" rIns="0" bIns="0" rtlCol="0">
            <a:spAutoFit/>
          </a:bodyPr>
          <a:lstStyle/>
          <a:p>
            <a:pPr marL="12700" algn="ctr">
              <a:lnSpc>
                <a:spcPct val="100000"/>
              </a:lnSpc>
            </a:pPr>
            <a:r>
              <a:rPr sz="1000" b="1" spc="-5" dirty="0">
                <a:solidFill>
                  <a:schemeClr val="tx1">
                    <a:lumMod val="50000"/>
                    <a:lumOff val="50000"/>
                  </a:schemeClr>
                </a:solidFill>
                <a:latin typeface="Avenir Medium"/>
                <a:cs typeface="Avenir Medium"/>
              </a:rPr>
              <a:t>Surviva</a:t>
            </a:r>
            <a:r>
              <a:rPr sz="1000" b="1" dirty="0">
                <a:solidFill>
                  <a:schemeClr val="tx1">
                    <a:lumMod val="50000"/>
                    <a:lumOff val="50000"/>
                  </a:schemeClr>
                </a:solidFill>
                <a:latin typeface="Avenir Medium"/>
                <a:cs typeface="Avenir Medium"/>
              </a:rPr>
              <a:t>l</a:t>
            </a:r>
            <a:r>
              <a:rPr sz="1000" b="1" spc="5" dirty="0">
                <a:solidFill>
                  <a:schemeClr val="tx1">
                    <a:lumMod val="50000"/>
                    <a:lumOff val="50000"/>
                  </a:schemeClr>
                </a:solidFill>
                <a:latin typeface="Avenir Medium"/>
                <a:cs typeface="Avenir Medium"/>
              </a:rPr>
              <a:t> </a:t>
            </a:r>
            <a:r>
              <a:rPr sz="1000" b="1" spc="-5" dirty="0">
                <a:solidFill>
                  <a:schemeClr val="tx1">
                    <a:lumMod val="50000"/>
                    <a:lumOff val="50000"/>
                  </a:schemeClr>
                </a:solidFill>
                <a:latin typeface="Avenir Medium"/>
                <a:cs typeface="Avenir Medium"/>
              </a:rPr>
              <a:t>Probability</a:t>
            </a:r>
            <a:endParaRPr sz="1000" dirty="0">
              <a:solidFill>
                <a:schemeClr val="tx1">
                  <a:lumMod val="50000"/>
                  <a:lumOff val="50000"/>
                </a:schemeClr>
              </a:solidFill>
              <a:latin typeface="Avenir Medium"/>
              <a:cs typeface="Avenir Medium"/>
            </a:endParaRPr>
          </a:p>
        </p:txBody>
      </p:sp>
      <p:graphicFrame>
        <p:nvGraphicFramePr>
          <p:cNvPr id="25" name="Chart 24"/>
          <p:cNvGraphicFramePr>
            <a:graphicFrameLocks noGrp="1"/>
          </p:cNvGraphicFramePr>
          <p:nvPr>
            <p:extLst>
              <p:ext uri="{D42A27DB-BD31-4B8C-83A1-F6EECF244321}">
                <p14:modId xmlns:p14="http://schemas.microsoft.com/office/powerpoint/2010/main" val="3084360"/>
              </p:ext>
            </p:extLst>
          </p:nvPr>
        </p:nvGraphicFramePr>
        <p:xfrm>
          <a:off x="967835" y="2456821"/>
          <a:ext cx="3044634" cy="2826379"/>
        </p:xfrm>
        <a:graphic>
          <a:graphicData uri="http://schemas.openxmlformats.org/drawingml/2006/chart">
            <c:chart xmlns:c="http://schemas.openxmlformats.org/drawingml/2006/chart" xmlns:r="http://schemas.openxmlformats.org/officeDocument/2006/relationships" r:id="rId2"/>
          </a:graphicData>
        </a:graphic>
      </p:graphicFrame>
      <p:sp>
        <p:nvSpPr>
          <p:cNvPr id="26" name="object 109"/>
          <p:cNvSpPr txBox="1"/>
          <p:nvPr/>
        </p:nvSpPr>
        <p:spPr>
          <a:xfrm>
            <a:off x="1380068" y="5322107"/>
            <a:ext cx="2463800" cy="153888"/>
          </a:xfrm>
          <a:prstGeom prst="rect">
            <a:avLst/>
          </a:prstGeom>
        </p:spPr>
        <p:txBody>
          <a:bodyPr vert="horz" wrap="square" lIns="0" tIns="0" rIns="0" bIns="0" rtlCol="0">
            <a:spAutoFit/>
          </a:bodyPr>
          <a:lstStyle/>
          <a:p>
            <a:pPr algn="ctr">
              <a:lnSpc>
                <a:spcPct val="100000"/>
              </a:lnSpc>
              <a:spcBef>
                <a:spcPts val="305"/>
              </a:spcBef>
            </a:pPr>
            <a:r>
              <a:rPr sz="1000" b="1" spc="-10" dirty="0">
                <a:solidFill>
                  <a:schemeClr val="tx1">
                    <a:lumMod val="50000"/>
                    <a:lumOff val="50000"/>
                  </a:schemeClr>
                </a:solidFill>
                <a:latin typeface="Avenir Medium"/>
                <a:cs typeface="Avenir Medium"/>
              </a:rPr>
              <a:t>Months</a:t>
            </a:r>
            <a:endParaRPr sz="1000" dirty="0">
              <a:solidFill>
                <a:schemeClr val="tx1">
                  <a:lumMod val="50000"/>
                  <a:lumOff val="50000"/>
                </a:schemeClr>
              </a:solidFill>
              <a:latin typeface="Avenir Medium"/>
              <a:cs typeface="Avenir Medium"/>
            </a:endParaRPr>
          </a:p>
        </p:txBody>
      </p:sp>
      <p:sp>
        <p:nvSpPr>
          <p:cNvPr id="27" name="TextBox 26"/>
          <p:cNvSpPr txBox="1"/>
          <p:nvPr/>
        </p:nvSpPr>
        <p:spPr>
          <a:xfrm>
            <a:off x="560896" y="2136809"/>
            <a:ext cx="3673728"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chemeClr val="tx1">
                    <a:lumMod val="50000"/>
                    <a:lumOff val="50000"/>
                  </a:schemeClr>
                </a:solidFill>
                <a:effectLst/>
                <a:uLnTx/>
                <a:uFillTx/>
                <a:latin typeface="Avenir Next Demi Bold"/>
                <a:cs typeface="Avenir Next Demi Bold"/>
              </a:rPr>
              <a:t>Pooled R/R AML Patients (n=79)</a:t>
            </a:r>
            <a:r>
              <a:rPr kumimoji="0" lang="en-US" sz="1400" b="1" i="0" u="none" strike="noStrike" kern="0" cap="none" spc="0" normalizeH="0" baseline="30000" noProof="0" dirty="0">
                <a:ln>
                  <a:noFill/>
                </a:ln>
                <a:solidFill>
                  <a:schemeClr val="tx1">
                    <a:lumMod val="50000"/>
                    <a:lumOff val="50000"/>
                  </a:schemeClr>
                </a:solidFill>
                <a:effectLst/>
                <a:uLnTx/>
                <a:uFillTx/>
                <a:latin typeface="Avenir Next Demi Bold"/>
                <a:cs typeface="Avenir Next Demi Bold"/>
              </a:rPr>
              <a:t>1</a:t>
            </a:r>
          </a:p>
        </p:txBody>
      </p:sp>
      <p:sp>
        <p:nvSpPr>
          <p:cNvPr id="28" name="TextBox 27"/>
          <p:cNvSpPr txBox="1"/>
          <p:nvPr/>
        </p:nvSpPr>
        <p:spPr>
          <a:xfrm>
            <a:off x="4939856" y="2136809"/>
            <a:ext cx="3673728" cy="307777"/>
          </a:xfrm>
          <a:prstGeom prst="rect">
            <a:avLst/>
          </a:prstGeom>
          <a:noFill/>
        </p:spPr>
        <p:txBody>
          <a:bodyPr wrap="square" rtlCol="0">
            <a:spAutoFit/>
          </a:bodyPr>
          <a:lstStyle/>
          <a:p>
            <a:pPr algn="ctr"/>
            <a:r>
              <a:rPr lang="en-US" sz="1400" b="1" dirty="0">
                <a:solidFill>
                  <a:schemeClr val="tx1">
                    <a:lumMod val="50000"/>
                    <a:lumOff val="50000"/>
                  </a:schemeClr>
                </a:solidFill>
                <a:latin typeface="Avenir Next Demi Bold"/>
                <a:cs typeface="Avenir Next Demi Bold"/>
              </a:rPr>
              <a:t>Int. &amp; HR Untreated AML (n=109)</a:t>
            </a:r>
            <a:r>
              <a:rPr lang="en-US" sz="1400" b="1" baseline="30000" dirty="0">
                <a:solidFill>
                  <a:schemeClr val="tx1">
                    <a:lumMod val="50000"/>
                    <a:lumOff val="50000"/>
                  </a:schemeClr>
                </a:solidFill>
                <a:latin typeface="Avenir Next Demi Bold"/>
                <a:cs typeface="Avenir Next Demi Bold"/>
              </a:rPr>
              <a:t>2</a:t>
            </a:r>
          </a:p>
        </p:txBody>
      </p:sp>
      <p:sp>
        <p:nvSpPr>
          <p:cNvPr id="30" name="Oval 29"/>
          <p:cNvSpPr/>
          <p:nvPr/>
        </p:nvSpPr>
        <p:spPr>
          <a:xfrm>
            <a:off x="2705808" y="4184429"/>
            <a:ext cx="1306661" cy="484467"/>
          </a:xfrm>
          <a:prstGeom prst="ellipse">
            <a:avLst/>
          </a:prstGeom>
          <a:noFill/>
          <a:ln w="38100" cmpd="sng">
            <a:solidFill>
              <a:srgbClr val="1369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venir Next Demi Bold"/>
              <a:cs typeface="Avenir Next Demi Bold"/>
            </a:endParaRPr>
          </a:p>
        </p:txBody>
      </p:sp>
      <p:pic>
        <p:nvPicPr>
          <p:cNvPr id="31" name="Picture 30"/>
          <p:cNvPicPr>
            <a:picLocks noChangeAspect="1"/>
          </p:cNvPicPr>
          <p:nvPr/>
        </p:nvPicPr>
        <p:blipFill rotWithShape="1">
          <a:blip r:embed="rId3"/>
          <a:srcRect l="7476" b="11817"/>
          <a:stretch/>
        </p:blipFill>
        <p:spPr>
          <a:xfrm>
            <a:off x="5239482" y="2565401"/>
            <a:ext cx="3148278" cy="2729196"/>
          </a:xfrm>
          <a:prstGeom prst="rect">
            <a:avLst/>
          </a:prstGeom>
        </p:spPr>
      </p:pic>
      <p:sp>
        <p:nvSpPr>
          <p:cNvPr id="32" name="object 109"/>
          <p:cNvSpPr txBox="1"/>
          <p:nvPr/>
        </p:nvSpPr>
        <p:spPr>
          <a:xfrm>
            <a:off x="5548270" y="5322106"/>
            <a:ext cx="2725779" cy="153888"/>
          </a:xfrm>
          <a:prstGeom prst="rect">
            <a:avLst/>
          </a:prstGeom>
        </p:spPr>
        <p:txBody>
          <a:bodyPr vert="horz" wrap="square" lIns="0" tIns="0" rIns="0" bIns="0" rtlCol="0">
            <a:spAutoFit/>
          </a:bodyPr>
          <a:lstStyle/>
          <a:p>
            <a:pPr algn="ctr">
              <a:lnSpc>
                <a:spcPct val="100000"/>
              </a:lnSpc>
              <a:spcBef>
                <a:spcPts val="305"/>
              </a:spcBef>
            </a:pPr>
            <a:r>
              <a:rPr sz="1000" b="1" spc="-10" dirty="0">
                <a:solidFill>
                  <a:schemeClr val="tx1">
                    <a:lumMod val="50000"/>
                    <a:lumOff val="50000"/>
                  </a:schemeClr>
                </a:solidFill>
                <a:latin typeface="Avenir Medium"/>
                <a:cs typeface="Avenir Medium"/>
              </a:rPr>
              <a:t>Months</a:t>
            </a:r>
            <a:endParaRPr sz="1000" dirty="0">
              <a:solidFill>
                <a:schemeClr val="tx1">
                  <a:lumMod val="50000"/>
                  <a:lumOff val="50000"/>
                </a:schemeClr>
              </a:solidFill>
              <a:latin typeface="Avenir Medium"/>
              <a:cs typeface="Avenir Medium"/>
            </a:endParaRPr>
          </a:p>
        </p:txBody>
      </p:sp>
      <p:sp>
        <p:nvSpPr>
          <p:cNvPr id="33" name="Oval 32"/>
          <p:cNvSpPr/>
          <p:nvPr/>
        </p:nvSpPr>
        <p:spPr>
          <a:xfrm>
            <a:off x="7188908" y="3699741"/>
            <a:ext cx="1306661" cy="484467"/>
          </a:xfrm>
          <a:prstGeom prst="ellipse">
            <a:avLst/>
          </a:prstGeom>
          <a:noFill/>
          <a:ln w="38100" cmpd="sng">
            <a:solidFill>
              <a:srgbClr val="1369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venir Next Demi Bold"/>
              <a:cs typeface="Avenir Next Demi Bold"/>
            </a:endParaRPr>
          </a:p>
        </p:txBody>
      </p:sp>
      <p:sp>
        <p:nvSpPr>
          <p:cNvPr id="34" name="object 21"/>
          <p:cNvSpPr txBox="1"/>
          <p:nvPr/>
        </p:nvSpPr>
        <p:spPr>
          <a:xfrm>
            <a:off x="5085594" y="2565400"/>
            <a:ext cx="153888" cy="2434167"/>
          </a:xfrm>
          <a:prstGeom prst="rect">
            <a:avLst/>
          </a:prstGeom>
        </p:spPr>
        <p:txBody>
          <a:bodyPr vert="vert270" wrap="square" lIns="0" tIns="0" rIns="0" bIns="0" rtlCol="0">
            <a:spAutoFit/>
          </a:bodyPr>
          <a:lstStyle/>
          <a:p>
            <a:pPr marL="12700" algn="ctr">
              <a:lnSpc>
                <a:spcPct val="100000"/>
              </a:lnSpc>
            </a:pPr>
            <a:r>
              <a:rPr lang="en-US" sz="1000" b="1" spc="-5" dirty="0">
                <a:solidFill>
                  <a:schemeClr val="tx1">
                    <a:lumMod val="50000"/>
                    <a:lumOff val="50000"/>
                  </a:schemeClr>
                </a:solidFill>
                <a:latin typeface="Avenir Medium"/>
                <a:cs typeface="Avenir Medium"/>
              </a:rPr>
              <a:t>Percent </a:t>
            </a:r>
            <a:r>
              <a:rPr sz="1000" b="1" spc="-5" dirty="0">
                <a:solidFill>
                  <a:schemeClr val="tx1">
                    <a:lumMod val="50000"/>
                    <a:lumOff val="50000"/>
                  </a:schemeClr>
                </a:solidFill>
                <a:latin typeface="Avenir Medium"/>
                <a:cs typeface="Avenir Medium"/>
              </a:rPr>
              <a:t>Probability</a:t>
            </a:r>
            <a:endParaRPr sz="1000" dirty="0">
              <a:solidFill>
                <a:schemeClr val="tx1">
                  <a:lumMod val="50000"/>
                  <a:lumOff val="50000"/>
                </a:schemeClr>
              </a:solidFill>
              <a:latin typeface="Avenir Medium"/>
              <a:cs typeface="Avenir Medium"/>
            </a:endParaRPr>
          </a:p>
        </p:txBody>
      </p:sp>
      <p:sp>
        <p:nvSpPr>
          <p:cNvPr id="35" name="Rectangle 34">
            <a:extLst>
              <a:ext uri="{FF2B5EF4-FFF2-40B4-BE49-F238E27FC236}">
                <a16:creationId xmlns:a16="http://schemas.microsoft.com/office/drawing/2014/main" xmlns="" id="{79EB321C-32CB-4EE1-8244-C702EAF69168}"/>
              </a:ext>
            </a:extLst>
          </p:cNvPr>
          <p:cNvSpPr/>
          <p:nvPr/>
        </p:nvSpPr>
        <p:spPr>
          <a:xfrm>
            <a:off x="4965081" y="5663542"/>
            <a:ext cx="3672449" cy="215444"/>
          </a:xfrm>
          <a:prstGeom prst="rect">
            <a:avLst/>
          </a:prstGeom>
        </p:spPr>
        <p:txBody>
          <a:bodyPr wrap="square">
            <a:spAutoFit/>
          </a:bodyPr>
          <a:lstStyle/>
          <a:p>
            <a:r>
              <a:rPr lang="it-IT" sz="800" baseline="30000" dirty="0">
                <a:solidFill>
                  <a:srgbClr val="7F7F7F"/>
                </a:solidFill>
                <a:latin typeface="Avenir Medium"/>
                <a:cs typeface="Avenir Medium"/>
              </a:rPr>
              <a:t>2 </a:t>
            </a:r>
            <a:r>
              <a:rPr lang="it-IT" sz="800" dirty="0" err="1">
                <a:solidFill>
                  <a:srgbClr val="7F7F7F"/>
                </a:solidFill>
                <a:latin typeface="Avenir Medium"/>
                <a:cs typeface="Avenir Medium"/>
              </a:rPr>
              <a:t>Haematologica</a:t>
            </a:r>
            <a:r>
              <a:rPr lang="it-IT" sz="800" dirty="0">
                <a:solidFill>
                  <a:srgbClr val="7F7F7F"/>
                </a:solidFill>
                <a:latin typeface="Avenir Medium"/>
                <a:cs typeface="Avenir Medium"/>
              </a:rPr>
              <a:t>. 2015 Sep; 100(9): 1172–1179.</a:t>
            </a:r>
            <a:endParaRPr lang="en-US" sz="800" dirty="0">
              <a:solidFill>
                <a:srgbClr val="7F7F7F"/>
              </a:solidFill>
              <a:latin typeface="Avenir Medium"/>
              <a:cs typeface="Avenir Medium"/>
            </a:endParaRPr>
          </a:p>
        </p:txBody>
      </p:sp>
      <p:sp>
        <p:nvSpPr>
          <p:cNvPr id="22" name="TextBox 21">
            <a:extLst>
              <a:ext uri="{FF2B5EF4-FFF2-40B4-BE49-F238E27FC236}">
                <a16:creationId xmlns:a16="http://schemas.microsoft.com/office/drawing/2014/main" xmlns="" id="{647E5558-D786-4B26-9770-C5AEBFCCB908}"/>
              </a:ext>
            </a:extLst>
          </p:cNvPr>
          <p:cNvSpPr txBox="1"/>
          <p:nvPr/>
        </p:nvSpPr>
        <p:spPr>
          <a:xfrm>
            <a:off x="560896" y="1328319"/>
            <a:ext cx="8052688" cy="369332"/>
          </a:xfrm>
          <a:prstGeom prst="rect">
            <a:avLst/>
          </a:prstGeom>
          <a:noFill/>
        </p:spPr>
        <p:txBody>
          <a:bodyPr wrap="square" rtlCol="0">
            <a:spAutoFit/>
          </a:bodyPr>
          <a:lstStyle/>
          <a:p>
            <a:r>
              <a:rPr lang="en-US" dirty="0">
                <a:solidFill>
                  <a:srgbClr val="136940"/>
                </a:solidFill>
                <a:latin typeface="Avenir Next Demi Bold"/>
                <a:cs typeface="Avenir Next Demi Bold"/>
              </a:rPr>
              <a:t>What distinguishes these patients?</a:t>
            </a:r>
          </a:p>
        </p:txBody>
      </p:sp>
    </p:spTree>
    <p:extLst>
      <p:ext uri="{BB962C8B-B14F-4D97-AF65-F5344CB8AC3E}">
        <p14:creationId xmlns:p14="http://schemas.microsoft.com/office/powerpoint/2010/main" val="116537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850" y="193559"/>
            <a:ext cx="7270070" cy="400110"/>
          </a:xfrm>
          <a:prstGeom prst="rect">
            <a:avLst/>
          </a:prstGeom>
          <a:noFill/>
          <a:ln>
            <a:noFill/>
          </a:ln>
        </p:spPr>
        <p:txBody>
          <a:bodyPr wrap="square" rtlCol="0">
            <a:spAutoFit/>
          </a:bodyPr>
          <a:lstStyle/>
          <a:p>
            <a:r>
              <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rPr>
              <a:t>Predictive Biomarker Linked to </a:t>
            </a:r>
            <a:r>
              <a:rPr lang="en-US" sz="2000" dirty="0" err="1">
                <a:solidFill>
                  <a:srgbClr val="136940"/>
                </a:solidFill>
                <a:effectLst>
                  <a:outerShdw blurRad="50800" dist="38100" dir="2700000" algn="tl" rotWithShape="0">
                    <a:srgbClr val="000000">
                      <a:alpha val="43000"/>
                    </a:srgbClr>
                  </a:outerShdw>
                </a:effectLst>
                <a:latin typeface="Avenir Next Demi Bold"/>
                <a:cs typeface="Avenir Next Demi Bold"/>
              </a:rPr>
              <a:t>Alvocidib</a:t>
            </a:r>
            <a:r>
              <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rPr>
              <a:t> Mechanism</a:t>
            </a:r>
          </a:p>
        </p:txBody>
      </p:sp>
      <p:sp>
        <p:nvSpPr>
          <p:cNvPr id="3" name="Rectangle 2"/>
          <p:cNvSpPr/>
          <p:nvPr/>
        </p:nvSpPr>
        <p:spPr>
          <a:xfrm>
            <a:off x="20320" y="1766216"/>
            <a:ext cx="9144000" cy="3238318"/>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ectangle 3"/>
          <p:cNvSpPr/>
          <p:nvPr/>
        </p:nvSpPr>
        <p:spPr>
          <a:xfrm flipV="1">
            <a:off x="20320" y="3643796"/>
            <a:ext cx="9164320" cy="1128523"/>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Content Placeholder 2"/>
          <p:cNvSpPr txBox="1">
            <a:spLocks/>
          </p:cNvSpPr>
          <p:nvPr/>
        </p:nvSpPr>
        <p:spPr>
          <a:xfrm>
            <a:off x="562880" y="1965803"/>
            <a:ext cx="8138159" cy="444817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solidFill>
                  <a:schemeClr val="tx1">
                    <a:lumMod val="50000"/>
                    <a:lumOff val="50000"/>
                  </a:schemeClr>
                </a:solidFill>
                <a:latin typeface="Avenir Next Demi Bold"/>
                <a:cs typeface="Avenir Next Demi Bold"/>
              </a:rPr>
              <a:t>The remission rate of alvocidib-treated AML patients can be enhanced by identifying those with MCL-1-dependent disease</a:t>
            </a:r>
          </a:p>
          <a:p>
            <a:pPr>
              <a:lnSpc>
                <a:spcPct val="50000"/>
              </a:lnSpc>
            </a:pPr>
            <a:endParaRPr lang="en-US" sz="1600" dirty="0">
              <a:solidFill>
                <a:schemeClr val="tx1">
                  <a:lumMod val="50000"/>
                  <a:lumOff val="50000"/>
                </a:schemeClr>
              </a:solidFill>
              <a:latin typeface="Avenir Next Demi Bold"/>
              <a:cs typeface="Avenir Next Demi Bold"/>
            </a:endParaRPr>
          </a:p>
          <a:p>
            <a:r>
              <a:rPr lang="en-US" sz="1600" dirty="0">
                <a:solidFill>
                  <a:schemeClr val="tx1">
                    <a:lumMod val="50000"/>
                    <a:lumOff val="50000"/>
                  </a:schemeClr>
                </a:solidFill>
                <a:latin typeface="Avenir Next Demi Bold"/>
                <a:cs typeface="Avenir Next Demi Bold"/>
              </a:rPr>
              <a:t> Alvocidib’s mechanism of action can be leveraged into an assay platform which identifies sensitive patients with MCL-1 dependence</a:t>
            </a:r>
          </a:p>
        </p:txBody>
      </p:sp>
      <p:grpSp>
        <p:nvGrpSpPr>
          <p:cNvPr id="6" name="Group 5"/>
          <p:cNvGrpSpPr/>
          <p:nvPr/>
        </p:nvGrpSpPr>
        <p:grpSpPr>
          <a:xfrm>
            <a:off x="1655391" y="3787428"/>
            <a:ext cx="6015409" cy="839142"/>
            <a:chOff x="1293708" y="5193730"/>
            <a:chExt cx="6554892" cy="914400"/>
          </a:xfrm>
        </p:grpSpPr>
        <p:grpSp>
          <p:nvGrpSpPr>
            <p:cNvPr id="7" name="Group 6">
              <a:extLst>
                <a:ext uri="{FF2B5EF4-FFF2-40B4-BE49-F238E27FC236}">
                  <a16:creationId xmlns:a16="http://schemas.microsoft.com/office/drawing/2014/main" xmlns="" id="{3D9DA25B-9BD6-42C1-B5CE-66261DD509D1}"/>
                </a:ext>
              </a:extLst>
            </p:cNvPr>
            <p:cNvGrpSpPr/>
            <p:nvPr/>
          </p:nvGrpSpPr>
          <p:grpSpPr>
            <a:xfrm>
              <a:off x="1295400" y="5193730"/>
              <a:ext cx="6553200" cy="914400"/>
              <a:chOff x="990600" y="1905000"/>
              <a:chExt cx="6553200" cy="914400"/>
            </a:xfrm>
          </p:grpSpPr>
          <p:grpSp>
            <p:nvGrpSpPr>
              <p:cNvPr id="10" name="Group 9">
                <a:extLst>
                  <a:ext uri="{FF2B5EF4-FFF2-40B4-BE49-F238E27FC236}">
                    <a16:creationId xmlns:a16="http://schemas.microsoft.com/office/drawing/2014/main" xmlns="" id="{BF05354D-5C89-4653-B779-35A8848DC1DE}"/>
                  </a:ext>
                </a:extLst>
              </p:cNvPr>
              <p:cNvGrpSpPr/>
              <p:nvPr/>
            </p:nvGrpSpPr>
            <p:grpSpPr>
              <a:xfrm>
                <a:off x="990600" y="1905000"/>
                <a:ext cx="4648200" cy="914400"/>
                <a:chOff x="457200" y="1905000"/>
                <a:chExt cx="4648200" cy="914400"/>
              </a:xfrm>
            </p:grpSpPr>
            <p:sp>
              <p:nvSpPr>
                <p:cNvPr id="14" name="Oval 13">
                  <a:extLst>
                    <a:ext uri="{FF2B5EF4-FFF2-40B4-BE49-F238E27FC236}">
                      <a16:creationId xmlns:a16="http://schemas.microsoft.com/office/drawing/2014/main" xmlns="" id="{802A5C13-EB64-447E-B352-3F578A65622D}"/>
                    </a:ext>
                  </a:extLst>
                </p:cNvPr>
                <p:cNvSpPr/>
                <p:nvPr/>
              </p:nvSpPr>
              <p:spPr>
                <a:xfrm>
                  <a:off x="457200" y="1905000"/>
                  <a:ext cx="1066800" cy="914400"/>
                </a:xfrm>
                <a:prstGeom prst="ellipse">
                  <a:avLst/>
                </a:prstGeom>
                <a:gradFill rotWithShape="1">
                  <a:gsLst>
                    <a:gs pos="0">
                      <a:srgbClr val="376552">
                        <a:shade val="51000"/>
                        <a:satMod val="130000"/>
                      </a:srgbClr>
                    </a:gs>
                    <a:gs pos="80000">
                      <a:srgbClr val="376552">
                        <a:shade val="93000"/>
                        <a:satMod val="130000"/>
                      </a:srgbClr>
                    </a:gs>
                    <a:gs pos="100000">
                      <a:srgbClr val="376552">
                        <a:shade val="94000"/>
                        <a:satMod val="135000"/>
                      </a:srgbClr>
                    </a:gs>
                  </a:gsLst>
                  <a:lin ang="16200000" scaled="0"/>
                </a:gradFill>
                <a:ln w="9525" cap="flat" cmpd="sng" algn="ctr">
                  <a:solidFill>
                    <a:srgbClr val="376552">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Avenir Next Demi Bold"/>
                    <a:ea typeface="+mn-ea"/>
                    <a:cs typeface="Avenir Next Demi Bold"/>
                  </a:endParaRPr>
                </a:p>
              </p:txBody>
            </p:sp>
            <p:sp>
              <p:nvSpPr>
                <p:cNvPr id="15" name="Oval 14">
                  <a:extLst>
                    <a:ext uri="{FF2B5EF4-FFF2-40B4-BE49-F238E27FC236}">
                      <a16:creationId xmlns:a16="http://schemas.microsoft.com/office/drawing/2014/main" xmlns="" id="{156DD386-C7A6-4FBE-9FAD-EE2B305FEE6C}"/>
                    </a:ext>
                  </a:extLst>
                </p:cNvPr>
                <p:cNvSpPr/>
                <p:nvPr/>
              </p:nvSpPr>
              <p:spPr>
                <a:xfrm>
                  <a:off x="2209800" y="1905000"/>
                  <a:ext cx="1066800" cy="914400"/>
                </a:xfrm>
                <a:prstGeom prst="ellipse">
                  <a:avLst/>
                </a:prstGeom>
                <a:gradFill rotWithShape="1">
                  <a:gsLst>
                    <a:gs pos="0">
                      <a:srgbClr val="376552">
                        <a:shade val="51000"/>
                        <a:satMod val="130000"/>
                      </a:srgbClr>
                    </a:gs>
                    <a:gs pos="80000">
                      <a:srgbClr val="376552">
                        <a:shade val="93000"/>
                        <a:satMod val="130000"/>
                      </a:srgbClr>
                    </a:gs>
                    <a:gs pos="100000">
                      <a:srgbClr val="376552">
                        <a:shade val="94000"/>
                        <a:satMod val="135000"/>
                      </a:srgbClr>
                    </a:gs>
                  </a:gsLst>
                  <a:lin ang="16200000" scaled="0"/>
                </a:gradFill>
                <a:ln w="9525" cap="flat" cmpd="sng" algn="ctr">
                  <a:solidFill>
                    <a:srgbClr val="376552">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ysClr val="window" lastClr="FFFFFF"/>
                      </a:solidFill>
                      <a:effectLst/>
                      <a:uLnTx/>
                      <a:uFillTx/>
                      <a:latin typeface="Avenir Next Demi Bold"/>
                      <a:ea typeface="+mn-ea"/>
                      <a:cs typeface="Avenir Next Demi Bold"/>
                    </a:rPr>
                    <a:t>CDK9</a:t>
                  </a:r>
                </a:p>
              </p:txBody>
            </p:sp>
            <p:sp>
              <p:nvSpPr>
                <p:cNvPr id="16" name="Oval 15">
                  <a:extLst>
                    <a:ext uri="{FF2B5EF4-FFF2-40B4-BE49-F238E27FC236}">
                      <a16:creationId xmlns:a16="http://schemas.microsoft.com/office/drawing/2014/main" xmlns="" id="{95095B40-21CD-4D90-8869-4BD64E6CB9B6}"/>
                    </a:ext>
                  </a:extLst>
                </p:cNvPr>
                <p:cNvSpPr/>
                <p:nvPr/>
              </p:nvSpPr>
              <p:spPr>
                <a:xfrm>
                  <a:off x="4038600" y="1905000"/>
                  <a:ext cx="1066800" cy="914400"/>
                </a:xfrm>
                <a:prstGeom prst="ellipse">
                  <a:avLst/>
                </a:prstGeom>
                <a:gradFill rotWithShape="1">
                  <a:gsLst>
                    <a:gs pos="0">
                      <a:srgbClr val="376552">
                        <a:shade val="51000"/>
                        <a:satMod val="130000"/>
                      </a:srgbClr>
                    </a:gs>
                    <a:gs pos="80000">
                      <a:srgbClr val="376552">
                        <a:shade val="93000"/>
                        <a:satMod val="130000"/>
                      </a:srgbClr>
                    </a:gs>
                    <a:gs pos="100000">
                      <a:srgbClr val="376552">
                        <a:shade val="94000"/>
                        <a:satMod val="135000"/>
                      </a:srgbClr>
                    </a:gs>
                  </a:gsLst>
                  <a:lin ang="16200000" scaled="0"/>
                </a:gradFill>
                <a:ln w="9525" cap="flat" cmpd="sng" algn="ctr">
                  <a:solidFill>
                    <a:srgbClr val="376552">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ysClr val="window" lastClr="FFFFFF"/>
                      </a:solidFill>
                      <a:effectLst/>
                      <a:uLnTx/>
                      <a:uFillTx/>
                      <a:latin typeface="Avenir Next Demi Bold"/>
                      <a:ea typeface="+mn-ea"/>
                      <a:cs typeface="Avenir Next Demi Bold"/>
                    </a:rPr>
                    <a:t>MCL-1</a:t>
                  </a:r>
                </a:p>
              </p:txBody>
            </p:sp>
            <p:cxnSp>
              <p:nvCxnSpPr>
                <p:cNvPr id="17" name="Straight Connector 16">
                  <a:extLst>
                    <a:ext uri="{FF2B5EF4-FFF2-40B4-BE49-F238E27FC236}">
                      <a16:creationId xmlns:a16="http://schemas.microsoft.com/office/drawing/2014/main" xmlns="" id="{17C2509E-08C0-4F14-9DB2-3B41D2F7F595}"/>
                    </a:ext>
                  </a:extLst>
                </p:cNvPr>
                <p:cNvCxnSpPr/>
                <p:nvPr/>
              </p:nvCxnSpPr>
              <p:spPr>
                <a:xfrm>
                  <a:off x="1600200" y="2362200"/>
                  <a:ext cx="457200" cy="0"/>
                </a:xfrm>
                <a:prstGeom prst="line">
                  <a:avLst/>
                </a:prstGeom>
                <a:noFill/>
                <a:ln w="25400" cap="flat" cmpd="sng" algn="ctr">
                  <a:solidFill>
                    <a:srgbClr val="376552"/>
                  </a:solidFill>
                  <a:prstDash val="solid"/>
                </a:ln>
                <a:effectLst/>
              </p:spPr>
            </p:cxnSp>
          </p:grpSp>
          <p:cxnSp>
            <p:nvCxnSpPr>
              <p:cNvPr id="11" name="Straight Connector 10">
                <a:extLst>
                  <a:ext uri="{FF2B5EF4-FFF2-40B4-BE49-F238E27FC236}">
                    <a16:creationId xmlns:a16="http://schemas.microsoft.com/office/drawing/2014/main" xmlns="" id="{C0044612-DF87-403F-91AE-B33E7801140B}"/>
                  </a:ext>
                </a:extLst>
              </p:cNvPr>
              <p:cNvCxnSpPr/>
              <p:nvPr/>
            </p:nvCxnSpPr>
            <p:spPr>
              <a:xfrm>
                <a:off x="2588755" y="2209800"/>
                <a:ext cx="0" cy="304800"/>
              </a:xfrm>
              <a:prstGeom prst="line">
                <a:avLst/>
              </a:prstGeom>
              <a:noFill/>
              <a:ln w="25400" cap="flat" cmpd="sng" algn="ctr">
                <a:solidFill>
                  <a:srgbClr val="376552"/>
                </a:solidFill>
                <a:prstDash val="solid"/>
              </a:ln>
              <a:effectLst/>
            </p:spPr>
          </p:cxnSp>
          <p:sp>
            <p:nvSpPr>
              <p:cNvPr id="12" name="Oval 11">
                <a:extLst>
                  <a:ext uri="{FF2B5EF4-FFF2-40B4-BE49-F238E27FC236}">
                    <a16:creationId xmlns:a16="http://schemas.microsoft.com/office/drawing/2014/main" xmlns="" id="{4E5413A1-F96C-4262-A84F-15D22D0690C0}"/>
                  </a:ext>
                </a:extLst>
              </p:cNvPr>
              <p:cNvSpPr/>
              <p:nvPr/>
            </p:nvSpPr>
            <p:spPr>
              <a:xfrm>
                <a:off x="6477000" y="1905000"/>
                <a:ext cx="1066800" cy="914400"/>
              </a:xfrm>
              <a:prstGeom prst="ellipse">
                <a:avLst/>
              </a:prstGeom>
              <a:gradFill rotWithShape="1">
                <a:gsLst>
                  <a:gs pos="0">
                    <a:srgbClr val="376552">
                      <a:shade val="51000"/>
                      <a:satMod val="130000"/>
                    </a:srgbClr>
                  </a:gs>
                  <a:gs pos="80000">
                    <a:srgbClr val="376552">
                      <a:shade val="93000"/>
                      <a:satMod val="130000"/>
                    </a:srgbClr>
                  </a:gs>
                  <a:gs pos="100000">
                    <a:srgbClr val="376552">
                      <a:shade val="94000"/>
                      <a:satMod val="135000"/>
                    </a:srgbClr>
                  </a:gs>
                </a:gsLst>
                <a:lin ang="16200000" scaled="0"/>
              </a:gradFill>
              <a:ln w="9525" cap="flat" cmpd="sng" algn="ctr">
                <a:solidFill>
                  <a:srgbClr val="376552">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ysClr val="window" lastClr="FFFFFF"/>
                    </a:solidFill>
                    <a:effectLst/>
                    <a:uLnTx/>
                    <a:uFillTx/>
                    <a:latin typeface="Avenir Next Demi Bold"/>
                    <a:ea typeface="+mn-ea"/>
                    <a:cs typeface="Avenir Next Demi Bold"/>
                  </a:rPr>
                  <a:t>AML</a:t>
                </a:r>
              </a:p>
            </p:txBody>
          </p:sp>
          <p:cxnSp>
            <p:nvCxnSpPr>
              <p:cNvPr id="13" name="Straight Arrow Connector 12">
                <a:extLst>
                  <a:ext uri="{FF2B5EF4-FFF2-40B4-BE49-F238E27FC236}">
                    <a16:creationId xmlns:a16="http://schemas.microsoft.com/office/drawing/2014/main" xmlns="" id="{D6D92F8C-C4CA-456F-ABD3-5073AD548AC8}"/>
                  </a:ext>
                </a:extLst>
              </p:cNvPr>
              <p:cNvCxnSpPr/>
              <p:nvPr/>
            </p:nvCxnSpPr>
            <p:spPr>
              <a:xfrm>
                <a:off x="5791200" y="2362200"/>
                <a:ext cx="533400" cy="0"/>
              </a:xfrm>
              <a:prstGeom prst="straightConnector1">
                <a:avLst/>
              </a:prstGeom>
              <a:noFill/>
              <a:ln w="25400" cap="flat" cmpd="sng" algn="ctr">
                <a:solidFill>
                  <a:srgbClr val="376552"/>
                </a:solidFill>
                <a:prstDash val="solid"/>
                <a:tailEnd type="arrow"/>
              </a:ln>
              <a:effectLst/>
            </p:spPr>
          </p:cxnSp>
        </p:grpSp>
        <p:cxnSp>
          <p:nvCxnSpPr>
            <p:cNvPr id="8" name="Straight Arrow Connector 7">
              <a:extLst>
                <a:ext uri="{FF2B5EF4-FFF2-40B4-BE49-F238E27FC236}">
                  <a16:creationId xmlns:a16="http://schemas.microsoft.com/office/drawing/2014/main" xmlns="" id="{2D67C73A-B3C4-4F66-A518-4A03EAAD0F98}"/>
                </a:ext>
              </a:extLst>
            </p:cNvPr>
            <p:cNvCxnSpPr/>
            <p:nvPr/>
          </p:nvCxnSpPr>
          <p:spPr>
            <a:xfrm>
              <a:off x="4222958" y="5650930"/>
              <a:ext cx="533400" cy="0"/>
            </a:xfrm>
            <a:prstGeom prst="straightConnector1">
              <a:avLst/>
            </a:prstGeom>
            <a:noFill/>
            <a:ln w="25400" cap="flat" cmpd="sng" algn="ctr">
              <a:solidFill>
                <a:srgbClr val="376552"/>
              </a:solidFill>
              <a:prstDash val="solid"/>
              <a:tailEnd type="arrow"/>
            </a:ln>
            <a:effectLst/>
          </p:spPr>
        </p:cxnSp>
        <p:sp>
          <p:nvSpPr>
            <p:cNvPr id="9" name="TextBox 8"/>
            <p:cNvSpPr txBox="1"/>
            <p:nvPr/>
          </p:nvSpPr>
          <p:spPr>
            <a:xfrm>
              <a:off x="1293708" y="5467689"/>
              <a:ext cx="979755" cy="523220"/>
            </a:xfrm>
            <a:prstGeom prst="rect">
              <a:avLst/>
            </a:prstGeom>
            <a:noFill/>
          </p:spPr>
          <p:txBody>
            <a:bodyPr wrap="none" rtlCol="0">
              <a:spAutoFit/>
            </a:bodyPr>
            <a:lstStyle/>
            <a:p>
              <a:pPr lvl="0"/>
              <a:r>
                <a:rPr lang="en-US" sz="1400" kern="0" dirty="0">
                  <a:solidFill>
                    <a:sysClr val="window" lastClr="FFFFFF"/>
                  </a:solidFill>
                  <a:latin typeface="Avenir Next Demi Bold"/>
                  <a:cs typeface="Avenir Next Demi Bold"/>
                </a:rPr>
                <a:t>Alvocidib</a:t>
              </a:r>
            </a:p>
            <a:p>
              <a:endParaRPr lang="en-US" sz="1400" dirty="0"/>
            </a:p>
          </p:txBody>
        </p:sp>
      </p:grpSp>
    </p:spTree>
    <p:extLst>
      <p:ext uri="{BB962C8B-B14F-4D97-AF65-F5344CB8AC3E}">
        <p14:creationId xmlns:p14="http://schemas.microsoft.com/office/powerpoint/2010/main" val="32187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850" y="130951"/>
            <a:ext cx="7270070" cy="523220"/>
          </a:xfrm>
          <a:prstGeom prst="rect">
            <a:avLst/>
          </a:prstGeom>
          <a:noFill/>
          <a:ln>
            <a:noFill/>
          </a:ln>
        </p:spPr>
        <p:txBody>
          <a:bodyPr wrap="square" rtlCol="0">
            <a:spAutoFit/>
          </a:bodyPr>
          <a:lstStyle/>
          <a:p>
            <a:r>
              <a:rPr lang="en-US" sz="2800" dirty="0" err="1">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Alvocidib</a:t>
            </a:r>
            <a:r>
              <a:rPr lang="en-US" sz="28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 </a:t>
            </a:r>
            <a:r>
              <a:rPr lang="en-US" sz="2800" dirty="0" err="1">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Downregulates</a:t>
            </a:r>
            <a:r>
              <a:rPr lang="en-US" sz="28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 MCL-1</a:t>
            </a:r>
          </a:p>
        </p:txBody>
      </p:sp>
      <p:sp>
        <p:nvSpPr>
          <p:cNvPr id="3" name="Rectangle 2"/>
          <p:cNvSpPr/>
          <p:nvPr/>
        </p:nvSpPr>
        <p:spPr>
          <a:xfrm>
            <a:off x="10160" y="2228864"/>
            <a:ext cx="9144000" cy="2775669"/>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ounded Rectangle 3"/>
          <p:cNvSpPr/>
          <p:nvPr/>
        </p:nvSpPr>
        <p:spPr>
          <a:xfrm>
            <a:off x="449136" y="1810220"/>
            <a:ext cx="8136064" cy="3563834"/>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642176" y="4437377"/>
            <a:ext cx="7729664" cy="646331"/>
          </a:xfrm>
          <a:prstGeom prst="rect">
            <a:avLst/>
          </a:prstGeom>
          <a:noFill/>
        </p:spPr>
        <p:txBody>
          <a:bodyPr wrap="square" rtlCol="0">
            <a:spAutoFit/>
          </a:bodyPr>
          <a:lstStyle/>
          <a:p>
            <a:pPr algn="ctr"/>
            <a:r>
              <a:rPr lang="en-US" dirty="0">
                <a:solidFill>
                  <a:srgbClr val="7F7F7F"/>
                </a:solidFill>
                <a:latin typeface="Avenir Next Demi Bold" charset="0"/>
                <a:ea typeface="Avenir Next Demi Bold" charset="0"/>
                <a:cs typeface="Avenir Next Demi Bold" charset="0"/>
              </a:rPr>
              <a:t>Alvocidib completely inhibits the expression of MCL-1 in MV4-11 cells in a concentration-dependent manner at a 16-hour time point</a:t>
            </a:r>
          </a:p>
        </p:txBody>
      </p:sp>
      <p:grpSp>
        <p:nvGrpSpPr>
          <p:cNvPr id="6" name="Group 5"/>
          <p:cNvGrpSpPr/>
          <p:nvPr/>
        </p:nvGrpSpPr>
        <p:grpSpPr>
          <a:xfrm>
            <a:off x="955040" y="2358548"/>
            <a:ext cx="6876120" cy="1768535"/>
            <a:chOff x="17841685" y="16516348"/>
            <a:chExt cx="6876120" cy="1768535"/>
          </a:xfrm>
        </p:grpSpPr>
        <p:sp>
          <p:nvSpPr>
            <p:cNvPr id="7" name="TextBox 6"/>
            <p:cNvSpPr txBox="1"/>
            <p:nvPr/>
          </p:nvSpPr>
          <p:spPr>
            <a:xfrm>
              <a:off x="18094959" y="17413950"/>
              <a:ext cx="790602" cy="369332"/>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cs typeface="Arial" panose="020B0604020202020204" pitchFamily="34" charset="0"/>
                </a:rPr>
                <a:t>MCL-1</a:t>
              </a:r>
            </a:p>
          </p:txBody>
        </p:sp>
        <p:sp>
          <p:nvSpPr>
            <p:cNvPr id="8" name="TextBox 7"/>
            <p:cNvSpPr txBox="1"/>
            <p:nvPr/>
          </p:nvSpPr>
          <p:spPr>
            <a:xfrm>
              <a:off x="18046869" y="17903366"/>
              <a:ext cx="838692" cy="369332"/>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800" kern="0" dirty="0">
                  <a:solidFill>
                    <a:prstClr val="black"/>
                  </a:solidFill>
                  <a:cs typeface="Arial" panose="020B0604020202020204" pitchFamily="34" charset="0"/>
                </a:rPr>
                <a:t>β</a:t>
              </a:r>
              <a:r>
                <a:rPr kumimoji="0" lang="en-US" sz="1800" b="0" i="0" u="none" strike="noStrike" kern="0" cap="none" spc="0" normalizeH="0" baseline="0" noProof="0" dirty="0">
                  <a:ln>
                    <a:noFill/>
                  </a:ln>
                  <a:solidFill>
                    <a:prstClr val="black"/>
                  </a:solidFill>
                  <a:effectLst/>
                  <a:uLnTx/>
                  <a:uFillTx/>
                  <a:cs typeface="Arial" panose="020B0604020202020204" pitchFamily="34" charset="0"/>
                </a:rPr>
                <a:t>-actin</a:t>
              </a:r>
            </a:p>
          </p:txBody>
        </p:sp>
        <p:sp>
          <p:nvSpPr>
            <p:cNvPr id="9" name="TextBox 8"/>
            <p:cNvSpPr txBox="1"/>
            <p:nvPr/>
          </p:nvSpPr>
          <p:spPr>
            <a:xfrm>
              <a:off x="17841685" y="17006793"/>
              <a:ext cx="1043876" cy="369332"/>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cs typeface="Arial" panose="020B0604020202020204" pitchFamily="34" charset="0"/>
                </a:rPr>
                <a:t>Alvocidib</a:t>
              </a:r>
            </a:p>
          </p:txBody>
        </p:sp>
        <p:sp>
          <p:nvSpPr>
            <p:cNvPr id="10" name="TextBox 9"/>
            <p:cNvSpPr txBox="1"/>
            <p:nvPr/>
          </p:nvSpPr>
          <p:spPr>
            <a:xfrm>
              <a:off x="19133358" y="17022182"/>
              <a:ext cx="247184" cy="338554"/>
            </a:xfrm>
            <a:prstGeom prst="rect">
              <a:avLst/>
            </a:prstGeom>
            <a:noFill/>
          </p:spPr>
          <p:txBody>
            <a:bodyPr wrap="none" rtlCol="0">
              <a:spAutoFit/>
            </a:bodyPr>
            <a:lstStyle/>
            <a:p>
              <a:r>
                <a:rPr lang="en-US" sz="1600" dirty="0"/>
                <a:t>-</a:t>
              </a:r>
            </a:p>
          </p:txBody>
        </p:sp>
        <p:sp>
          <p:nvSpPr>
            <p:cNvPr id="11" name="TextBox 10"/>
            <p:cNvSpPr txBox="1"/>
            <p:nvPr/>
          </p:nvSpPr>
          <p:spPr>
            <a:xfrm rot="18900000">
              <a:off x="19708626" y="16516348"/>
              <a:ext cx="874739" cy="338554"/>
            </a:xfrm>
            <a:prstGeom prst="rect">
              <a:avLst/>
            </a:prstGeom>
            <a:noFill/>
          </p:spPr>
          <p:txBody>
            <a:bodyPr wrap="square" rtlCol="0">
              <a:spAutoFit/>
            </a:bodyPr>
            <a:lstStyle/>
            <a:p>
              <a:r>
                <a:rPr lang="en-US" sz="1600" dirty="0"/>
                <a:t>0.05µM</a:t>
              </a:r>
            </a:p>
          </p:txBody>
        </p:sp>
        <p:sp>
          <p:nvSpPr>
            <p:cNvPr id="12" name="TextBox 11"/>
            <p:cNvSpPr txBox="1"/>
            <p:nvPr/>
          </p:nvSpPr>
          <p:spPr>
            <a:xfrm>
              <a:off x="19814132" y="17022182"/>
              <a:ext cx="287258" cy="338554"/>
            </a:xfrm>
            <a:prstGeom prst="rect">
              <a:avLst/>
            </a:prstGeom>
            <a:noFill/>
          </p:spPr>
          <p:txBody>
            <a:bodyPr wrap="none" rtlCol="0">
              <a:spAutoFit/>
            </a:bodyPr>
            <a:lstStyle/>
            <a:p>
              <a:r>
                <a:rPr lang="en-US" sz="1600" dirty="0"/>
                <a:t>+</a:t>
              </a:r>
            </a:p>
          </p:txBody>
        </p:sp>
        <p:sp>
          <p:nvSpPr>
            <p:cNvPr id="13" name="TextBox 12"/>
            <p:cNvSpPr txBox="1"/>
            <p:nvPr/>
          </p:nvSpPr>
          <p:spPr>
            <a:xfrm>
              <a:off x="20534980" y="17022182"/>
              <a:ext cx="287258" cy="338554"/>
            </a:xfrm>
            <a:prstGeom prst="rect">
              <a:avLst/>
            </a:prstGeom>
            <a:noFill/>
          </p:spPr>
          <p:txBody>
            <a:bodyPr wrap="none" rtlCol="0">
              <a:spAutoFit/>
            </a:bodyPr>
            <a:lstStyle/>
            <a:p>
              <a:r>
                <a:rPr lang="en-US" sz="1600" dirty="0"/>
                <a:t>+</a:t>
              </a:r>
            </a:p>
          </p:txBody>
        </p:sp>
        <p:sp>
          <p:nvSpPr>
            <p:cNvPr id="14" name="TextBox 13"/>
            <p:cNvSpPr txBox="1"/>
            <p:nvPr/>
          </p:nvSpPr>
          <p:spPr>
            <a:xfrm rot="18900000">
              <a:off x="20441945" y="16539631"/>
              <a:ext cx="808887" cy="338554"/>
            </a:xfrm>
            <a:prstGeom prst="rect">
              <a:avLst/>
            </a:prstGeom>
            <a:noFill/>
          </p:spPr>
          <p:txBody>
            <a:bodyPr wrap="square" rtlCol="0">
              <a:spAutoFit/>
            </a:bodyPr>
            <a:lstStyle/>
            <a:p>
              <a:r>
                <a:rPr lang="en-US" sz="1600" dirty="0"/>
                <a:t>0.1µM</a:t>
              </a:r>
            </a:p>
          </p:txBody>
        </p:sp>
        <p:sp>
          <p:nvSpPr>
            <p:cNvPr id="15" name="TextBox 14"/>
            <p:cNvSpPr txBox="1"/>
            <p:nvPr/>
          </p:nvSpPr>
          <p:spPr>
            <a:xfrm>
              <a:off x="21255828" y="17022182"/>
              <a:ext cx="287258" cy="338554"/>
            </a:xfrm>
            <a:prstGeom prst="rect">
              <a:avLst/>
            </a:prstGeom>
            <a:noFill/>
          </p:spPr>
          <p:txBody>
            <a:bodyPr wrap="none" rtlCol="0">
              <a:spAutoFit/>
            </a:bodyPr>
            <a:lstStyle/>
            <a:p>
              <a:r>
                <a:rPr lang="en-US" sz="1600" dirty="0"/>
                <a:t>+</a:t>
              </a:r>
            </a:p>
          </p:txBody>
        </p:sp>
        <p:sp>
          <p:nvSpPr>
            <p:cNvPr id="16" name="TextBox 15"/>
            <p:cNvSpPr txBox="1"/>
            <p:nvPr/>
          </p:nvSpPr>
          <p:spPr>
            <a:xfrm rot="18900000">
              <a:off x="21180532" y="16595121"/>
              <a:ext cx="651935" cy="338554"/>
            </a:xfrm>
            <a:prstGeom prst="rect">
              <a:avLst/>
            </a:prstGeom>
            <a:noFill/>
          </p:spPr>
          <p:txBody>
            <a:bodyPr wrap="square" rtlCol="0">
              <a:spAutoFit/>
            </a:bodyPr>
            <a:lstStyle/>
            <a:p>
              <a:r>
                <a:rPr lang="en-US" sz="1600" dirty="0"/>
                <a:t>1µM</a:t>
              </a:r>
            </a:p>
          </p:txBody>
        </p:sp>
        <p:sp>
          <p:nvSpPr>
            <p:cNvPr id="17" name="TextBox 16"/>
            <p:cNvSpPr txBox="1"/>
            <p:nvPr/>
          </p:nvSpPr>
          <p:spPr>
            <a:xfrm>
              <a:off x="21976676" y="17022182"/>
              <a:ext cx="287258" cy="338554"/>
            </a:xfrm>
            <a:prstGeom prst="rect">
              <a:avLst/>
            </a:prstGeom>
            <a:noFill/>
          </p:spPr>
          <p:txBody>
            <a:bodyPr wrap="none" rtlCol="0">
              <a:spAutoFit/>
            </a:bodyPr>
            <a:lstStyle/>
            <a:p>
              <a:r>
                <a:rPr lang="en-US" sz="1600" dirty="0"/>
                <a:t>+</a:t>
              </a:r>
            </a:p>
          </p:txBody>
        </p:sp>
        <p:sp>
          <p:nvSpPr>
            <p:cNvPr id="18" name="TextBox 17"/>
            <p:cNvSpPr txBox="1"/>
            <p:nvPr/>
          </p:nvSpPr>
          <p:spPr>
            <a:xfrm rot="18900000">
              <a:off x="21899327" y="16595121"/>
              <a:ext cx="651935" cy="338554"/>
            </a:xfrm>
            <a:prstGeom prst="rect">
              <a:avLst/>
            </a:prstGeom>
            <a:noFill/>
          </p:spPr>
          <p:txBody>
            <a:bodyPr wrap="square" rtlCol="0">
              <a:spAutoFit/>
            </a:bodyPr>
            <a:lstStyle/>
            <a:p>
              <a:r>
                <a:rPr lang="en-US" sz="1600" dirty="0"/>
                <a:t>2µM</a:t>
              </a:r>
            </a:p>
          </p:txBody>
        </p:sp>
        <p:sp>
          <p:nvSpPr>
            <p:cNvPr id="19" name="TextBox 18"/>
            <p:cNvSpPr txBox="1"/>
            <p:nvPr/>
          </p:nvSpPr>
          <p:spPr>
            <a:xfrm>
              <a:off x="22697524" y="17022182"/>
              <a:ext cx="287258" cy="338554"/>
            </a:xfrm>
            <a:prstGeom prst="rect">
              <a:avLst/>
            </a:prstGeom>
            <a:noFill/>
          </p:spPr>
          <p:txBody>
            <a:bodyPr wrap="none" rtlCol="0">
              <a:spAutoFit/>
            </a:bodyPr>
            <a:lstStyle/>
            <a:p>
              <a:r>
                <a:rPr lang="en-US" sz="1600" dirty="0"/>
                <a:t>+</a:t>
              </a:r>
            </a:p>
          </p:txBody>
        </p:sp>
        <p:sp>
          <p:nvSpPr>
            <p:cNvPr id="20" name="TextBox 19"/>
            <p:cNvSpPr txBox="1"/>
            <p:nvPr/>
          </p:nvSpPr>
          <p:spPr>
            <a:xfrm rot="18900000">
              <a:off x="22623202" y="16595121"/>
              <a:ext cx="651935" cy="338554"/>
            </a:xfrm>
            <a:prstGeom prst="rect">
              <a:avLst/>
            </a:prstGeom>
            <a:noFill/>
          </p:spPr>
          <p:txBody>
            <a:bodyPr wrap="square" rtlCol="0">
              <a:spAutoFit/>
            </a:bodyPr>
            <a:lstStyle/>
            <a:p>
              <a:r>
                <a:rPr lang="en-US" sz="1600" dirty="0"/>
                <a:t>4µM</a:t>
              </a:r>
            </a:p>
          </p:txBody>
        </p:sp>
        <p:sp>
          <p:nvSpPr>
            <p:cNvPr id="21" name="TextBox 20"/>
            <p:cNvSpPr txBox="1"/>
            <p:nvPr/>
          </p:nvSpPr>
          <p:spPr>
            <a:xfrm>
              <a:off x="24139217" y="17022182"/>
              <a:ext cx="287258" cy="338554"/>
            </a:xfrm>
            <a:prstGeom prst="rect">
              <a:avLst/>
            </a:prstGeom>
            <a:noFill/>
          </p:spPr>
          <p:txBody>
            <a:bodyPr wrap="none" rtlCol="0">
              <a:spAutoFit/>
            </a:bodyPr>
            <a:lstStyle/>
            <a:p>
              <a:r>
                <a:rPr lang="en-US" sz="1600" dirty="0"/>
                <a:t>+</a:t>
              </a:r>
            </a:p>
          </p:txBody>
        </p:sp>
        <p:sp>
          <p:nvSpPr>
            <p:cNvPr id="22" name="TextBox 21"/>
            <p:cNvSpPr txBox="1"/>
            <p:nvPr/>
          </p:nvSpPr>
          <p:spPr>
            <a:xfrm rot="18900000">
              <a:off x="24065870" y="16595121"/>
              <a:ext cx="651935" cy="338554"/>
            </a:xfrm>
            <a:prstGeom prst="rect">
              <a:avLst/>
            </a:prstGeom>
            <a:noFill/>
          </p:spPr>
          <p:txBody>
            <a:bodyPr wrap="square" rtlCol="0">
              <a:spAutoFit/>
            </a:bodyPr>
            <a:lstStyle/>
            <a:p>
              <a:r>
                <a:rPr lang="en-US" sz="1600" dirty="0"/>
                <a:t>8µM</a:t>
              </a:r>
            </a:p>
          </p:txBody>
        </p:sp>
        <p:sp>
          <p:nvSpPr>
            <p:cNvPr id="23" name="TextBox 22"/>
            <p:cNvSpPr txBox="1"/>
            <p:nvPr/>
          </p:nvSpPr>
          <p:spPr>
            <a:xfrm>
              <a:off x="23418372" y="17022182"/>
              <a:ext cx="287258" cy="338554"/>
            </a:xfrm>
            <a:prstGeom prst="rect">
              <a:avLst/>
            </a:prstGeom>
            <a:noFill/>
          </p:spPr>
          <p:txBody>
            <a:bodyPr wrap="none" rtlCol="0">
              <a:spAutoFit/>
            </a:bodyPr>
            <a:lstStyle/>
            <a:p>
              <a:r>
                <a:rPr lang="en-US" sz="1600" dirty="0"/>
                <a:t>+</a:t>
              </a:r>
            </a:p>
          </p:txBody>
        </p:sp>
        <p:sp>
          <p:nvSpPr>
            <p:cNvPr id="24" name="TextBox 23"/>
            <p:cNvSpPr txBox="1"/>
            <p:nvPr/>
          </p:nvSpPr>
          <p:spPr>
            <a:xfrm rot="18900000">
              <a:off x="23339457" y="16595122"/>
              <a:ext cx="651935" cy="338554"/>
            </a:xfrm>
            <a:prstGeom prst="rect">
              <a:avLst/>
            </a:prstGeom>
            <a:noFill/>
          </p:spPr>
          <p:txBody>
            <a:bodyPr wrap="square" rtlCol="0">
              <a:spAutoFit/>
            </a:bodyPr>
            <a:lstStyle/>
            <a:p>
              <a:r>
                <a:rPr lang="en-US" sz="1600" dirty="0"/>
                <a:t>6µM</a:t>
              </a:r>
            </a:p>
          </p:txBody>
        </p:sp>
        <p:pic>
          <p:nvPicPr>
            <p:cNvPr id="25" name="Content Placeholder 3"/>
            <p:cNvPicPr>
              <a:picLocks noChangeAspect="1"/>
            </p:cNvPicPr>
            <p:nvPr/>
          </p:nvPicPr>
          <p:blipFill rotWithShape="1">
            <a:blip r:embed="rId2" cstate="print">
              <a:extLst>
                <a:ext uri="{28A0092B-C50C-407E-A947-70E740481C1C}">
                  <a14:useLocalDpi xmlns:a14="http://schemas.microsoft.com/office/drawing/2010/main" val="0"/>
                </a:ext>
              </a:extLst>
            </a:blip>
            <a:srcRect l="24226" t="57072" r="15304" b="37773"/>
            <a:stretch/>
          </p:blipFill>
          <p:spPr>
            <a:xfrm flipH="1">
              <a:off x="18885559" y="17891182"/>
              <a:ext cx="5770290" cy="393701"/>
            </a:xfrm>
            <a:prstGeom prst="rect">
              <a:avLst/>
            </a:prstGeom>
            <a:ln>
              <a:noFill/>
            </a:ln>
          </p:spPr>
        </p:pic>
        <p:pic>
          <p:nvPicPr>
            <p:cNvPr id="26" name="Picture 25"/>
            <p:cNvPicPr>
              <a:picLocks noChangeAspect="1"/>
            </p:cNvPicPr>
            <p:nvPr/>
          </p:nvPicPr>
          <p:blipFill rotWithShape="1">
            <a:blip r:embed="rId3" cstate="print">
              <a:extLst>
                <a:ext uri="{28A0092B-C50C-407E-A947-70E740481C1C}">
                  <a14:useLocalDpi xmlns:a14="http://schemas.microsoft.com/office/drawing/2010/main" val="0"/>
                </a:ext>
              </a:extLst>
            </a:blip>
            <a:srcRect l="19880" t="52807" r="19856" b="42869"/>
            <a:stretch/>
          </p:blipFill>
          <p:spPr>
            <a:xfrm flipH="1">
              <a:off x="18885559" y="17429481"/>
              <a:ext cx="5770290" cy="330200"/>
            </a:xfrm>
            <a:prstGeom prst="rect">
              <a:avLst/>
            </a:prstGeom>
            <a:ln>
              <a:noFill/>
            </a:ln>
          </p:spPr>
        </p:pic>
      </p:grpSp>
    </p:spTree>
    <p:extLst>
      <p:ext uri="{BB962C8B-B14F-4D97-AF65-F5344CB8AC3E}">
        <p14:creationId xmlns:p14="http://schemas.microsoft.com/office/powerpoint/2010/main" val="684348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8939160" y="2228864"/>
            <a:ext cx="219261" cy="2775669"/>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5" name="Rectangle 114"/>
          <p:cNvSpPr/>
          <p:nvPr/>
        </p:nvSpPr>
        <p:spPr>
          <a:xfrm>
            <a:off x="10160" y="2228864"/>
            <a:ext cx="268421" cy="2775669"/>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3" name="Rounded Rectangle 62"/>
          <p:cNvSpPr/>
          <p:nvPr/>
        </p:nvSpPr>
        <p:spPr>
          <a:xfrm>
            <a:off x="278581" y="5017233"/>
            <a:ext cx="8619939" cy="1405444"/>
          </a:xfrm>
          <a:prstGeom prst="roundRect">
            <a:avLst>
              <a:gd name="adj" fmla="val 10657"/>
            </a:avLst>
          </a:prstGeom>
          <a:solidFill>
            <a:srgbClr val="FFFFFF"/>
          </a:solidFill>
          <a:ln w="2857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42" name="Group 41"/>
          <p:cNvGrpSpPr/>
          <p:nvPr/>
        </p:nvGrpSpPr>
        <p:grpSpPr>
          <a:xfrm>
            <a:off x="4668441" y="2286757"/>
            <a:ext cx="1123026" cy="1123026"/>
            <a:chOff x="4422261" y="75502"/>
            <a:chExt cx="1123026" cy="1123026"/>
          </a:xfrm>
        </p:grpSpPr>
        <p:pic>
          <p:nvPicPr>
            <p:cNvPr id="43" name="Picture 42"/>
            <p:cNvPicPr>
              <a:picLocks noChangeAspect="1"/>
            </p:cNvPicPr>
            <p:nvPr/>
          </p:nvPicPr>
          <p:blipFill>
            <a:blip r:embed="rId2"/>
            <a:stretch>
              <a:fillRect/>
            </a:stretch>
          </p:blipFill>
          <p:spPr>
            <a:xfrm>
              <a:off x="4422261" y="75502"/>
              <a:ext cx="1123026" cy="1123026"/>
            </a:xfrm>
            <a:prstGeom prst="rect">
              <a:avLst/>
            </a:prstGeom>
          </p:spPr>
        </p:pic>
        <p:sp>
          <p:nvSpPr>
            <p:cNvPr id="44" name="TextBox 43"/>
            <p:cNvSpPr txBox="1"/>
            <p:nvPr/>
          </p:nvSpPr>
          <p:spPr>
            <a:xfrm>
              <a:off x="4447198" y="858765"/>
              <a:ext cx="437940" cy="276999"/>
            </a:xfrm>
            <a:prstGeom prst="rect">
              <a:avLst/>
            </a:prstGeom>
            <a:noFill/>
          </p:spPr>
          <p:txBody>
            <a:bodyPr wrap="none" rtlCol="0">
              <a:spAutoFit/>
            </a:bodyPr>
            <a:lstStyle/>
            <a:p>
              <a:r>
                <a:rPr lang="en-US" sz="1200">
                  <a:solidFill>
                    <a:schemeClr val="tx1">
                      <a:lumMod val="50000"/>
                      <a:lumOff val="50000"/>
                    </a:schemeClr>
                  </a:solidFill>
                </a:rPr>
                <a:t>BIM</a:t>
              </a:r>
            </a:p>
          </p:txBody>
        </p:sp>
      </p:grpSp>
      <p:sp>
        <p:nvSpPr>
          <p:cNvPr id="7" name="TextBox 6"/>
          <p:cNvSpPr txBox="1"/>
          <p:nvPr/>
        </p:nvSpPr>
        <p:spPr>
          <a:xfrm>
            <a:off x="3950707" y="5656145"/>
            <a:ext cx="2415982" cy="646331"/>
          </a:xfrm>
          <a:prstGeom prst="rect">
            <a:avLst/>
          </a:prstGeom>
          <a:noFill/>
        </p:spPr>
        <p:txBody>
          <a:bodyPr wrap="none" rtlCol="0">
            <a:spAutoFit/>
          </a:bodyPr>
          <a:lstStyle/>
          <a:p>
            <a:r>
              <a:rPr lang="en-US" sz="3600" b="1" dirty="0">
                <a:solidFill>
                  <a:srgbClr val="008059"/>
                </a:solidFill>
                <a:latin typeface="Avenir Next Demi Bold" charset="0"/>
                <a:ea typeface="Avenir Next Demi Bold" charset="0"/>
                <a:cs typeface="Avenir Next Demi Bold" charset="0"/>
              </a:rPr>
              <a:t>Cell Death</a:t>
            </a:r>
          </a:p>
        </p:txBody>
      </p:sp>
      <p:pic>
        <p:nvPicPr>
          <p:cNvPr id="8" name="Picture 7"/>
          <p:cNvPicPr>
            <a:picLocks noChangeAspect="1"/>
          </p:cNvPicPr>
          <p:nvPr/>
        </p:nvPicPr>
        <p:blipFill>
          <a:blip r:embed="rId3"/>
          <a:stretch>
            <a:fillRect/>
          </a:stretch>
        </p:blipFill>
        <p:spPr>
          <a:xfrm>
            <a:off x="2017154" y="3356426"/>
            <a:ext cx="1099246" cy="1099246"/>
          </a:xfrm>
          <a:prstGeom prst="rect">
            <a:avLst/>
          </a:prstGeom>
        </p:spPr>
      </p:pic>
      <p:pic>
        <p:nvPicPr>
          <p:cNvPr id="9" name="Picture 8"/>
          <p:cNvPicPr>
            <a:picLocks noChangeAspect="1"/>
          </p:cNvPicPr>
          <p:nvPr/>
        </p:nvPicPr>
        <p:blipFill>
          <a:blip r:embed="rId4"/>
          <a:stretch>
            <a:fillRect/>
          </a:stretch>
        </p:blipFill>
        <p:spPr>
          <a:xfrm>
            <a:off x="6969598" y="3356426"/>
            <a:ext cx="1099244" cy="1099244"/>
          </a:xfrm>
          <a:prstGeom prst="rect">
            <a:avLst/>
          </a:prstGeom>
        </p:spPr>
      </p:pic>
      <p:pic>
        <p:nvPicPr>
          <p:cNvPr id="10" name="Picture 9"/>
          <p:cNvPicPr>
            <a:picLocks noChangeAspect="1"/>
          </p:cNvPicPr>
          <p:nvPr/>
        </p:nvPicPr>
        <p:blipFill>
          <a:blip r:embed="rId5"/>
          <a:stretch>
            <a:fillRect/>
          </a:stretch>
        </p:blipFill>
        <p:spPr>
          <a:xfrm>
            <a:off x="4584357" y="3356426"/>
            <a:ext cx="1099245" cy="1099245"/>
          </a:xfrm>
          <a:prstGeom prst="rect">
            <a:avLst/>
          </a:prstGeom>
        </p:spPr>
      </p:pic>
      <p:sp>
        <p:nvSpPr>
          <p:cNvPr id="11" name="TextBox 10"/>
          <p:cNvSpPr txBox="1"/>
          <p:nvPr/>
        </p:nvSpPr>
        <p:spPr>
          <a:xfrm>
            <a:off x="1740426" y="4160922"/>
            <a:ext cx="718466" cy="369332"/>
          </a:xfrm>
          <a:prstGeom prst="rect">
            <a:avLst/>
          </a:prstGeom>
          <a:noFill/>
        </p:spPr>
        <p:txBody>
          <a:bodyPr wrap="none" rtlCol="0">
            <a:spAutoFit/>
          </a:bodyPr>
          <a:lstStyle/>
          <a:p>
            <a:r>
              <a:rPr lang="en-US">
                <a:solidFill>
                  <a:schemeClr val="tx1">
                    <a:lumMod val="50000"/>
                    <a:lumOff val="50000"/>
                  </a:schemeClr>
                </a:solidFill>
              </a:rPr>
              <a:t>BCL-2</a:t>
            </a:r>
          </a:p>
        </p:txBody>
      </p:sp>
      <p:sp>
        <p:nvSpPr>
          <p:cNvPr id="12" name="TextBox 11"/>
          <p:cNvSpPr txBox="1"/>
          <p:nvPr/>
        </p:nvSpPr>
        <p:spPr>
          <a:xfrm>
            <a:off x="4318604" y="4185688"/>
            <a:ext cx="794448" cy="369332"/>
          </a:xfrm>
          <a:prstGeom prst="rect">
            <a:avLst/>
          </a:prstGeom>
          <a:noFill/>
        </p:spPr>
        <p:txBody>
          <a:bodyPr wrap="none" rtlCol="0">
            <a:spAutoFit/>
          </a:bodyPr>
          <a:lstStyle/>
          <a:p>
            <a:r>
              <a:rPr lang="en-US" dirty="0">
                <a:solidFill>
                  <a:schemeClr val="tx1">
                    <a:lumMod val="50000"/>
                    <a:lumOff val="50000"/>
                  </a:schemeClr>
                </a:solidFill>
              </a:rPr>
              <a:t>BCL-</a:t>
            </a:r>
            <a:r>
              <a:rPr lang="en-US" dirty="0" err="1">
                <a:solidFill>
                  <a:schemeClr val="tx1">
                    <a:lumMod val="50000"/>
                    <a:lumOff val="50000"/>
                  </a:schemeClr>
                </a:solidFill>
              </a:rPr>
              <a:t>xL</a:t>
            </a:r>
            <a:endParaRPr lang="en-US" dirty="0">
              <a:solidFill>
                <a:schemeClr val="tx1">
                  <a:lumMod val="50000"/>
                  <a:lumOff val="50000"/>
                </a:schemeClr>
              </a:solidFill>
            </a:endParaRPr>
          </a:p>
        </p:txBody>
      </p:sp>
      <p:sp>
        <p:nvSpPr>
          <p:cNvPr id="13" name="TextBox 12"/>
          <p:cNvSpPr txBox="1"/>
          <p:nvPr/>
        </p:nvSpPr>
        <p:spPr>
          <a:xfrm>
            <a:off x="7334973" y="4370354"/>
            <a:ext cx="790601" cy="369332"/>
          </a:xfrm>
          <a:prstGeom prst="rect">
            <a:avLst/>
          </a:prstGeom>
          <a:noFill/>
        </p:spPr>
        <p:txBody>
          <a:bodyPr wrap="none" rtlCol="0">
            <a:spAutoFit/>
          </a:bodyPr>
          <a:lstStyle/>
          <a:p>
            <a:r>
              <a:rPr lang="en-US" dirty="0">
                <a:solidFill>
                  <a:schemeClr val="tx1">
                    <a:lumMod val="50000"/>
                    <a:lumOff val="50000"/>
                  </a:schemeClr>
                </a:solidFill>
              </a:rPr>
              <a:t>MCL-1</a:t>
            </a:r>
          </a:p>
        </p:txBody>
      </p:sp>
      <p:cxnSp>
        <p:nvCxnSpPr>
          <p:cNvPr id="14" name="Straight Connector 13"/>
          <p:cNvCxnSpPr>
            <a:stCxn id="10" idx="2"/>
            <a:endCxn id="7" idx="0"/>
          </p:cNvCxnSpPr>
          <p:nvPr/>
        </p:nvCxnSpPr>
        <p:spPr>
          <a:xfrm>
            <a:off x="5133980" y="4455671"/>
            <a:ext cx="24718" cy="1200474"/>
          </a:xfrm>
          <a:prstGeom prst="line">
            <a:avLst/>
          </a:prstGeom>
          <a:ln>
            <a:solidFill>
              <a:srgbClr val="008059"/>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905153" y="5638422"/>
            <a:ext cx="447189" cy="0"/>
          </a:xfrm>
          <a:prstGeom prst="line">
            <a:avLst/>
          </a:prstGeom>
          <a:ln>
            <a:solidFill>
              <a:srgbClr val="008059"/>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6207454" y="4455670"/>
            <a:ext cx="844647" cy="1149675"/>
          </a:xfrm>
          <a:prstGeom prst="line">
            <a:avLst/>
          </a:prstGeom>
          <a:ln>
            <a:solidFill>
              <a:srgbClr val="008059"/>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978627" y="5602492"/>
            <a:ext cx="447189" cy="0"/>
          </a:xfrm>
          <a:prstGeom prst="line">
            <a:avLst/>
          </a:prstGeom>
          <a:ln>
            <a:solidFill>
              <a:srgbClr val="008059"/>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116400" y="4414417"/>
            <a:ext cx="976286" cy="1190928"/>
          </a:xfrm>
          <a:prstGeom prst="line">
            <a:avLst/>
          </a:prstGeom>
          <a:ln>
            <a:solidFill>
              <a:srgbClr val="008059"/>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863859" y="5598666"/>
            <a:ext cx="447189" cy="0"/>
          </a:xfrm>
          <a:prstGeom prst="line">
            <a:avLst/>
          </a:prstGeom>
          <a:ln>
            <a:solidFill>
              <a:srgbClr val="008059"/>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09910" y="3613488"/>
            <a:ext cx="1201070" cy="338554"/>
          </a:xfrm>
          <a:prstGeom prst="rect">
            <a:avLst/>
          </a:prstGeom>
          <a:noFill/>
        </p:spPr>
        <p:txBody>
          <a:bodyPr wrap="none" rtlCol="0">
            <a:spAutoFit/>
          </a:bodyPr>
          <a:lstStyle/>
          <a:p>
            <a:r>
              <a:rPr lang="en-US" sz="1600" b="1">
                <a:solidFill>
                  <a:schemeClr val="tx1">
                    <a:lumMod val="50000"/>
                    <a:lumOff val="50000"/>
                  </a:schemeClr>
                </a:solidFill>
              </a:rPr>
              <a:t>Pro-survival</a:t>
            </a:r>
            <a:endParaRPr lang="en-US" sz="1600" b="1" dirty="0">
              <a:solidFill>
                <a:schemeClr val="tx1">
                  <a:lumMod val="50000"/>
                  <a:lumOff val="50000"/>
                </a:schemeClr>
              </a:solidFill>
            </a:endParaRPr>
          </a:p>
        </p:txBody>
      </p:sp>
      <p:sp>
        <p:nvSpPr>
          <p:cNvPr id="21" name="TextBox 20"/>
          <p:cNvSpPr txBox="1"/>
          <p:nvPr/>
        </p:nvSpPr>
        <p:spPr>
          <a:xfrm>
            <a:off x="438673" y="1827246"/>
            <a:ext cx="1429398" cy="584776"/>
          </a:xfrm>
          <a:prstGeom prst="rect">
            <a:avLst/>
          </a:prstGeom>
          <a:noFill/>
        </p:spPr>
        <p:txBody>
          <a:bodyPr wrap="none" rtlCol="0">
            <a:spAutoFit/>
          </a:bodyPr>
          <a:lstStyle/>
          <a:p>
            <a:r>
              <a:rPr lang="en-US" sz="1600" b="1" dirty="0">
                <a:solidFill>
                  <a:schemeClr val="tx1">
                    <a:lumMod val="50000"/>
                    <a:lumOff val="50000"/>
                  </a:schemeClr>
                </a:solidFill>
              </a:rPr>
              <a:t>Anti-survival</a:t>
            </a:r>
          </a:p>
          <a:p>
            <a:r>
              <a:rPr lang="en-US" sz="1600" b="1" dirty="0">
                <a:solidFill>
                  <a:schemeClr val="tx1">
                    <a:lumMod val="50000"/>
                    <a:lumOff val="50000"/>
                  </a:schemeClr>
                </a:solidFill>
              </a:rPr>
              <a:t>(BH3 Proteins)</a:t>
            </a:r>
          </a:p>
        </p:txBody>
      </p:sp>
      <p:grpSp>
        <p:nvGrpSpPr>
          <p:cNvPr id="22" name="Group 21"/>
          <p:cNvGrpSpPr/>
          <p:nvPr/>
        </p:nvGrpSpPr>
        <p:grpSpPr>
          <a:xfrm>
            <a:off x="2382652" y="1468136"/>
            <a:ext cx="1123026" cy="1123026"/>
            <a:chOff x="1968437" y="590421"/>
            <a:chExt cx="1123026" cy="1123026"/>
          </a:xfrm>
        </p:grpSpPr>
        <p:pic>
          <p:nvPicPr>
            <p:cNvPr id="23" name="Picture 22"/>
            <p:cNvPicPr>
              <a:picLocks noChangeAspect="1"/>
            </p:cNvPicPr>
            <p:nvPr/>
          </p:nvPicPr>
          <p:blipFill>
            <a:blip r:embed="rId2"/>
            <a:stretch>
              <a:fillRect/>
            </a:stretch>
          </p:blipFill>
          <p:spPr>
            <a:xfrm>
              <a:off x="1968437" y="590421"/>
              <a:ext cx="1123026" cy="1123026"/>
            </a:xfrm>
            <a:prstGeom prst="rect">
              <a:avLst/>
            </a:prstGeom>
          </p:spPr>
        </p:pic>
        <p:sp>
          <p:nvSpPr>
            <p:cNvPr id="24" name="TextBox 23"/>
            <p:cNvSpPr txBox="1"/>
            <p:nvPr/>
          </p:nvSpPr>
          <p:spPr>
            <a:xfrm>
              <a:off x="1993374" y="1373684"/>
              <a:ext cx="437940" cy="276999"/>
            </a:xfrm>
            <a:prstGeom prst="rect">
              <a:avLst/>
            </a:prstGeom>
            <a:noFill/>
          </p:spPr>
          <p:txBody>
            <a:bodyPr wrap="none" rtlCol="0">
              <a:spAutoFit/>
            </a:bodyPr>
            <a:lstStyle/>
            <a:p>
              <a:r>
                <a:rPr lang="en-US" sz="1200">
                  <a:solidFill>
                    <a:schemeClr val="tx1">
                      <a:lumMod val="50000"/>
                      <a:lumOff val="50000"/>
                    </a:schemeClr>
                  </a:solidFill>
                </a:rPr>
                <a:t>BIM</a:t>
              </a:r>
            </a:p>
          </p:txBody>
        </p:sp>
      </p:grpSp>
      <p:grpSp>
        <p:nvGrpSpPr>
          <p:cNvPr id="25" name="Group 24"/>
          <p:cNvGrpSpPr/>
          <p:nvPr/>
        </p:nvGrpSpPr>
        <p:grpSpPr>
          <a:xfrm>
            <a:off x="3831515" y="1658121"/>
            <a:ext cx="1097576" cy="743057"/>
            <a:chOff x="3046865" y="781078"/>
            <a:chExt cx="1097576" cy="743057"/>
          </a:xfrm>
        </p:grpSpPr>
        <p:pic>
          <p:nvPicPr>
            <p:cNvPr id="26" name="Picture 25"/>
            <p:cNvPicPr>
              <a:picLocks noChangeAspect="1"/>
            </p:cNvPicPr>
            <p:nvPr/>
          </p:nvPicPr>
          <p:blipFill>
            <a:blip r:embed="rId6"/>
            <a:stretch>
              <a:fillRect/>
            </a:stretch>
          </p:blipFill>
          <p:spPr>
            <a:xfrm>
              <a:off x="3116400" y="781078"/>
              <a:ext cx="1028041" cy="707292"/>
            </a:xfrm>
            <a:prstGeom prst="rect">
              <a:avLst/>
            </a:prstGeom>
          </p:spPr>
        </p:pic>
        <p:sp>
          <p:nvSpPr>
            <p:cNvPr id="27" name="TextBox 26"/>
            <p:cNvSpPr txBox="1"/>
            <p:nvPr/>
          </p:nvSpPr>
          <p:spPr>
            <a:xfrm>
              <a:off x="3046865" y="1247136"/>
              <a:ext cx="450957" cy="276999"/>
            </a:xfrm>
            <a:prstGeom prst="rect">
              <a:avLst/>
            </a:prstGeom>
            <a:noFill/>
          </p:spPr>
          <p:txBody>
            <a:bodyPr wrap="none" rtlCol="0">
              <a:spAutoFit/>
            </a:bodyPr>
            <a:lstStyle/>
            <a:p>
              <a:r>
                <a:rPr lang="en-US" sz="1200">
                  <a:solidFill>
                    <a:schemeClr val="tx1">
                      <a:lumMod val="50000"/>
                      <a:lumOff val="50000"/>
                    </a:schemeClr>
                  </a:solidFill>
                </a:rPr>
                <a:t>BAD</a:t>
              </a:r>
            </a:p>
          </p:txBody>
        </p:sp>
      </p:grpSp>
      <p:grpSp>
        <p:nvGrpSpPr>
          <p:cNvPr id="28" name="Group 27"/>
          <p:cNvGrpSpPr/>
          <p:nvPr/>
        </p:nvGrpSpPr>
        <p:grpSpPr>
          <a:xfrm>
            <a:off x="5254928" y="1472421"/>
            <a:ext cx="1150701" cy="1114456"/>
            <a:chOff x="4711716" y="689908"/>
            <a:chExt cx="1150701" cy="1114456"/>
          </a:xfrm>
        </p:grpSpPr>
        <p:pic>
          <p:nvPicPr>
            <p:cNvPr id="29" name="Picture 28"/>
            <p:cNvPicPr>
              <a:picLocks noChangeAspect="1"/>
            </p:cNvPicPr>
            <p:nvPr/>
          </p:nvPicPr>
          <p:blipFill>
            <a:blip r:embed="rId7"/>
            <a:stretch>
              <a:fillRect/>
            </a:stretch>
          </p:blipFill>
          <p:spPr>
            <a:xfrm>
              <a:off x="4747961" y="689908"/>
              <a:ext cx="1114456" cy="1114456"/>
            </a:xfrm>
            <a:prstGeom prst="rect">
              <a:avLst/>
            </a:prstGeom>
          </p:spPr>
        </p:pic>
        <p:sp>
          <p:nvSpPr>
            <p:cNvPr id="30" name="TextBox 29"/>
            <p:cNvSpPr txBox="1"/>
            <p:nvPr/>
          </p:nvSpPr>
          <p:spPr>
            <a:xfrm>
              <a:off x="4711716" y="1386246"/>
              <a:ext cx="444352" cy="276999"/>
            </a:xfrm>
            <a:prstGeom prst="rect">
              <a:avLst/>
            </a:prstGeom>
            <a:noFill/>
          </p:spPr>
          <p:txBody>
            <a:bodyPr wrap="none" rtlCol="0">
              <a:spAutoFit/>
            </a:bodyPr>
            <a:lstStyle/>
            <a:p>
              <a:r>
                <a:rPr lang="en-US" sz="1200" dirty="0">
                  <a:solidFill>
                    <a:schemeClr val="tx1">
                      <a:lumMod val="50000"/>
                      <a:lumOff val="50000"/>
                    </a:schemeClr>
                  </a:solidFill>
                </a:rPr>
                <a:t>HRK</a:t>
              </a:r>
            </a:p>
          </p:txBody>
        </p:sp>
      </p:grpSp>
      <p:grpSp>
        <p:nvGrpSpPr>
          <p:cNvPr id="31" name="Group 30"/>
          <p:cNvGrpSpPr/>
          <p:nvPr/>
        </p:nvGrpSpPr>
        <p:grpSpPr>
          <a:xfrm>
            <a:off x="6731467" y="1539041"/>
            <a:ext cx="1179996" cy="1179996"/>
            <a:chOff x="6317252" y="624368"/>
            <a:chExt cx="1179996" cy="1179996"/>
          </a:xfrm>
        </p:grpSpPr>
        <p:pic>
          <p:nvPicPr>
            <p:cNvPr id="32" name="Picture 31"/>
            <p:cNvPicPr>
              <a:picLocks noChangeAspect="1"/>
            </p:cNvPicPr>
            <p:nvPr/>
          </p:nvPicPr>
          <p:blipFill>
            <a:blip r:embed="rId8"/>
            <a:stretch>
              <a:fillRect/>
            </a:stretch>
          </p:blipFill>
          <p:spPr>
            <a:xfrm>
              <a:off x="6317252" y="624368"/>
              <a:ext cx="1179996" cy="1179996"/>
            </a:xfrm>
            <a:prstGeom prst="rect">
              <a:avLst/>
            </a:prstGeom>
          </p:spPr>
        </p:pic>
        <p:sp>
          <p:nvSpPr>
            <p:cNvPr id="33" name="TextBox 32"/>
            <p:cNvSpPr txBox="1"/>
            <p:nvPr/>
          </p:nvSpPr>
          <p:spPr>
            <a:xfrm>
              <a:off x="6346297" y="1415884"/>
              <a:ext cx="551818" cy="276999"/>
            </a:xfrm>
            <a:prstGeom prst="rect">
              <a:avLst/>
            </a:prstGeom>
            <a:noFill/>
          </p:spPr>
          <p:txBody>
            <a:bodyPr wrap="none" rtlCol="0">
              <a:spAutoFit/>
            </a:bodyPr>
            <a:lstStyle/>
            <a:p>
              <a:r>
                <a:rPr lang="en-US" sz="1200" dirty="0">
                  <a:solidFill>
                    <a:schemeClr val="tx1">
                      <a:lumMod val="50000"/>
                      <a:lumOff val="50000"/>
                    </a:schemeClr>
                  </a:solidFill>
                </a:rPr>
                <a:t>NOXA</a:t>
              </a:r>
            </a:p>
          </p:txBody>
        </p:sp>
      </p:grpSp>
      <p:grpSp>
        <p:nvGrpSpPr>
          <p:cNvPr id="34" name="Group 33"/>
          <p:cNvGrpSpPr/>
          <p:nvPr/>
        </p:nvGrpSpPr>
        <p:grpSpPr>
          <a:xfrm>
            <a:off x="1095639" y="2427536"/>
            <a:ext cx="1123026" cy="1123026"/>
            <a:chOff x="682600" y="339510"/>
            <a:chExt cx="1123026" cy="1123026"/>
          </a:xfrm>
        </p:grpSpPr>
        <p:pic>
          <p:nvPicPr>
            <p:cNvPr id="35" name="Picture 34"/>
            <p:cNvPicPr>
              <a:picLocks noChangeAspect="1"/>
            </p:cNvPicPr>
            <p:nvPr/>
          </p:nvPicPr>
          <p:blipFill>
            <a:blip r:embed="rId2"/>
            <a:stretch>
              <a:fillRect/>
            </a:stretch>
          </p:blipFill>
          <p:spPr>
            <a:xfrm>
              <a:off x="682600" y="339510"/>
              <a:ext cx="1123026" cy="1123026"/>
            </a:xfrm>
            <a:prstGeom prst="rect">
              <a:avLst/>
            </a:prstGeom>
          </p:spPr>
        </p:pic>
        <p:sp>
          <p:nvSpPr>
            <p:cNvPr id="36" name="TextBox 35"/>
            <p:cNvSpPr txBox="1"/>
            <p:nvPr/>
          </p:nvSpPr>
          <p:spPr>
            <a:xfrm>
              <a:off x="707537" y="1122773"/>
              <a:ext cx="437940" cy="276999"/>
            </a:xfrm>
            <a:prstGeom prst="rect">
              <a:avLst/>
            </a:prstGeom>
            <a:noFill/>
          </p:spPr>
          <p:txBody>
            <a:bodyPr wrap="none" rtlCol="0">
              <a:spAutoFit/>
            </a:bodyPr>
            <a:lstStyle/>
            <a:p>
              <a:r>
                <a:rPr lang="en-US" sz="1200">
                  <a:solidFill>
                    <a:schemeClr val="tx1">
                      <a:lumMod val="50000"/>
                      <a:lumOff val="50000"/>
                    </a:schemeClr>
                  </a:solidFill>
                </a:rPr>
                <a:t>BIM</a:t>
              </a:r>
            </a:p>
          </p:txBody>
        </p:sp>
      </p:grpSp>
      <p:grpSp>
        <p:nvGrpSpPr>
          <p:cNvPr id="37" name="Group 36"/>
          <p:cNvGrpSpPr/>
          <p:nvPr/>
        </p:nvGrpSpPr>
        <p:grpSpPr>
          <a:xfrm>
            <a:off x="2174067" y="2688528"/>
            <a:ext cx="1097576" cy="743057"/>
            <a:chOff x="1761028" y="530167"/>
            <a:chExt cx="1097576" cy="743057"/>
          </a:xfrm>
        </p:grpSpPr>
        <p:pic>
          <p:nvPicPr>
            <p:cNvPr id="38" name="Picture 37"/>
            <p:cNvPicPr>
              <a:picLocks noChangeAspect="1"/>
            </p:cNvPicPr>
            <p:nvPr/>
          </p:nvPicPr>
          <p:blipFill>
            <a:blip r:embed="rId6"/>
            <a:stretch>
              <a:fillRect/>
            </a:stretch>
          </p:blipFill>
          <p:spPr>
            <a:xfrm>
              <a:off x="1830563" y="530167"/>
              <a:ext cx="1028041" cy="707292"/>
            </a:xfrm>
            <a:prstGeom prst="rect">
              <a:avLst/>
            </a:prstGeom>
          </p:spPr>
        </p:pic>
        <p:sp>
          <p:nvSpPr>
            <p:cNvPr id="39" name="TextBox 38"/>
            <p:cNvSpPr txBox="1"/>
            <p:nvPr/>
          </p:nvSpPr>
          <p:spPr>
            <a:xfrm>
              <a:off x="1761028" y="996225"/>
              <a:ext cx="450957" cy="276999"/>
            </a:xfrm>
            <a:prstGeom prst="rect">
              <a:avLst/>
            </a:prstGeom>
            <a:noFill/>
          </p:spPr>
          <p:txBody>
            <a:bodyPr wrap="none" rtlCol="0">
              <a:spAutoFit/>
            </a:bodyPr>
            <a:lstStyle/>
            <a:p>
              <a:r>
                <a:rPr lang="en-US" sz="1200">
                  <a:solidFill>
                    <a:schemeClr val="tx1">
                      <a:lumMod val="50000"/>
                      <a:lumOff val="50000"/>
                    </a:schemeClr>
                  </a:solidFill>
                </a:rPr>
                <a:t>BAD</a:t>
              </a:r>
            </a:p>
          </p:txBody>
        </p:sp>
      </p:grpSp>
      <p:cxnSp>
        <p:nvCxnSpPr>
          <p:cNvPr id="40" name="Straight Arrow Connector 39"/>
          <p:cNvCxnSpPr/>
          <p:nvPr/>
        </p:nvCxnSpPr>
        <p:spPr>
          <a:xfrm>
            <a:off x="3116400" y="4414417"/>
            <a:ext cx="1033569" cy="1255563"/>
          </a:xfrm>
          <a:prstGeom prst="straightConnector1">
            <a:avLst/>
          </a:prstGeom>
          <a:ln w="38100">
            <a:solidFill>
              <a:srgbClr val="008059"/>
            </a:solidFill>
            <a:tailEnd type="triangle"/>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93188" y="5419082"/>
            <a:ext cx="2167281" cy="523220"/>
          </a:xfrm>
          <a:prstGeom prst="rect">
            <a:avLst/>
          </a:prstGeom>
          <a:noFill/>
        </p:spPr>
        <p:txBody>
          <a:bodyPr wrap="square" rtlCol="0">
            <a:spAutoFit/>
          </a:bodyPr>
          <a:lstStyle/>
          <a:p>
            <a:pPr algn="r"/>
            <a:r>
              <a:rPr lang="en-US" sz="1400" b="1" dirty="0">
                <a:solidFill>
                  <a:schemeClr val="tx1">
                    <a:lumMod val="50000"/>
                    <a:lumOff val="50000"/>
                  </a:schemeClr>
                </a:solidFill>
              </a:rPr>
              <a:t>If suppression </a:t>
            </a:r>
            <a:r>
              <a:rPr lang="en-US" sz="1400" b="1">
                <a:solidFill>
                  <a:schemeClr val="tx1">
                    <a:lumMod val="50000"/>
                    <a:lumOff val="50000"/>
                  </a:schemeClr>
                </a:solidFill>
              </a:rPr>
              <a:t>of cell death is dependent on BCL-2</a:t>
            </a:r>
          </a:p>
        </p:txBody>
      </p:sp>
      <p:grpSp>
        <p:nvGrpSpPr>
          <p:cNvPr id="45" name="Group 44"/>
          <p:cNvGrpSpPr/>
          <p:nvPr/>
        </p:nvGrpSpPr>
        <p:grpSpPr>
          <a:xfrm>
            <a:off x="3619160" y="2664310"/>
            <a:ext cx="1097576" cy="743057"/>
            <a:chOff x="3372980" y="222391"/>
            <a:chExt cx="1097576" cy="743057"/>
          </a:xfrm>
        </p:grpSpPr>
        <p:pic>
          <p:nvPicPr>
            <p:cNvPr id="46" name="Picture 45"/>
            <p:cNvPicPr>
              <a:picLocks noChangeAspect="1"/>
            </p:cNvPicPr>
            <p:nvPr/>
          </p:nvPicPr>
          <p:blipFill>
            <a:blip r:embed="rId6"/>
            <a:stretch>
              <a:fillRect/>
            </a:stretch>
          </p:blipFill>
          <p:spPr>
            <a:xfrm>
              <a:off x="3442515" y="222391"/>
              <a:ext cx="1028041" cy="707292"/>
            </a:xfrm>
            <a:prstGeom prst="rect">
              <a:avLst/>
            </a:prstGeom>
          </p:spPr>
        </p:pic>
        <p:sp>
          <p:nvSpPr>
            <p:cNvPr id="47" name="TextBox 46"/>
            <p:cNvSpPr txBox="1"/>
            <p:nvPr/>
          </p:nvSpPr>
          <p:spPr>
            <a:xfrm>
              <a:off x="3372980" y="688449"/>
              <a:ext cx="450957" cy="276999"/>
            </a:xfrm>
            <a:prstGeom prst="rect">
              <a:avLst/>
            </a:prstGeom>
            <a:noFill/>
          </p:spPr>
          <p:txBody>
            <a:bodyPr wrap="none" rtlCol="0">
              <a:spAutoFit/>
            </a:bodyPr>
            <a:lstStyle/>
            <a:p>
              <a:r>
                <a:rPr lang="en-US" sz="1200">
                  <a:solidFill>
                    <a:schemeClr val="tx1">
                      <a:lumMod val="50000"/>
                      <a:lumOff val="50000"/>
                    </a:schemeClr>
                  </a:solidFill>
                </a:rPr>
                <a:t>BAD</a:t>
              </a:r>
            </a:p>
          </p:txBody>
        </p:sp>
      </p:grpSp>
      <p:grpSp>
        <p:nvGrpSpPr>
          <p:cNvPr id="48" name="Group 47"/>
          <p:cNvGrpSpPr/>
          <p:nvPr/>
        </p:nvGrpSpPr>
        <p:grpSpPr>
          <a:xfrm>
            <a:off x="5665289" y="2478610"/>
            <a:ext cx="1150701" cy="1114456"/>
            <a:chOff x="5419109" y="161387"/>
            <a:chExt cx="1150701" cy="1114456"/>
          </a:xfrm>
        </p:grpSpPr>
        <p:pic>
          <p:nvPicPr>
            <p:cNvPr id="49" name="Picture 48"/>
            <p:cNvPicPr>
              <a:picLocks noChangeAspect="1"/>
            </p:cNvPicPr>
            <p:nvPr/>
          </p:nvPicPr>
          <p:blipFill>
            <a:blip r:embed="rId7"/>
            <a:stretch>
              <a:fillRect/>
            </a:stretch>
          </p:blipFill>
          <p:spPr>
            <a:xfrm>
              <a:off x="5455354" y="161387"/>
              <a:ext cx="1114456" cy="1114456"/>
            </a:xfrm>
            <a:prstGeom prst="rect">
              <a:avLst/>
            </a:prstGeom>
          </p:spPr>
        </p:pic>
        <p:sp>
          <p:nvSpPr>
            <p:cNvPr id="50" name="TextBox 49"/>
            <p:cNvSpPr txBox="1"/>
            <p:nvPr/>
          </p:nvSpPr>
          <p:spPr>
            <a:xfrm>
              <a:off x="5419109" y="857725"/>
              <a:ext cx="444352" cy="276999"/>
            </a:xfrm>
            <a:prstGeom prst="rect">
              <a:avLst/>
            </a:prstGeom>
            <a:noFill/>
          </p:spPr>
          <p:txBody>
            <a:bodyPr wrap="none" rtlCol="0">
              <a:spAutoFit/>
            </a:bodyPr>
            <a:lstStyle/>
            <a:p>
              <a:r>
                <a:rPr lang="en-US" sz="1200" dirty="0">
                  <a:solidFill>
                    <a:schemeClr val="tx1">
                      <a:lumMod val="50000"/>
                      <a:lumOff val="50000"/>
                    </a:schemeClr>
                  </a:solidFill>
                </a:rPr>
                <a:t>HRK</a:t>
              </a:r>
            </a:p>
          </p:txBody>
        </p:sp>
      </p:grpSp>
      <p:cxnSp>
        <p:nvCxnSpPr>
          <p:cNvPr id="51" name="Straight Arrow Connector 50"/>
          <p:cNvCxnSpPr/>
          <p:nvPr/>
        </p:nvCxnSpPr>
        <p:spPr>
          <a:xfrm>
            <a:off x="5145709" y="4558295"/>
            <a:ext cx="0" cy="1149674"/>
          </a:xfrm>
          <a:prstGeom prst="straightConnector1">
            <a:avLst/>
          </a:prstGeom>
          <a:ln w="38100">
            <a:solidFill>
              <a:srgbClr val="008059"/>
            </a:solidFill>
            <a:tailEnd type="triangle"/>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597092" y="5423000"/>
            <a:ext cx="2167281" cy="523220"/>
          </a:xfrm>
          <a:prstGeom prst="rect">
            <a:avLst/>
          </a:prstGeom>
          <a:noFill/>
        </p:spPr>
        <p:txBody>
          <a:bodyPr wrap="square" rtlCol="0">
            <a:spAutoFit/>
          </a:bodyPr>
          <a:lstStyle/>
          <a:p>
            <a:pPr algn="r"/>
            <a:r>
              <a:rPr lang="en-US" sz="1400" b="1" dirty="0">
                <a:solidFill>
                  <a:schemeClr val="tx1">
                    <a:lumMod val="50000"/>
                    <a:lumOff val="50000"/>
                  </a:schemeClr>
                </a:solidFill>
              </a:rPr>
              <a:t>If suppression of cell death is dependent on BCL-</a:t>
            </a:r>
            <a:r>
              <a:rPr lang="en-US" sz="1400" b="1" dirty="0" err="1">
                <a:solidFill>
                  <a:schemeClr val="tx1">
                    <a:lumMod val="50000"/>
                    <a:lumOff val="50000"/>
                  </a:schemeClr>
                </a:solidFill>
              </a:rPr>
              <a:t>xL</a:t>
            </a:r>
            <a:endParaRPr lang="en-US" sz="1400" b="1" dirty="0">
              <a:solidFill>
                <a:schemeClr val="tx1">
                  <a:lumMod val="50000"/>
                  <a:lumOff val="50000"/>
                </a:schemeClr>
              </a:solidFill>
            </a:endParaRPr>
          </a:p>
        </p:txBody>
      </p:sp>
      <p:grpSp>
        <p:nvGrpSpPr>
          <p:cNvPr id="53" name="Group 52"/>
          <p:cNvGrpSpPr/>
          <p:nvPr/>
        </p:nvGrpSpPr>
        <p:grpSpPr>
          <a:xfrm>
            <a:off x="6802530" y="2283363"/>
            <a:ext cx="1123026" cy="1123026"/>
            <a:chOff x="1968437" y="590421"/>
            <a:chExt cx="1123026" cy="1123026"/>
          </a:xfrm>
        </p:grpSpPr>
        <p:pic>
          <p:nvPicPr>
            <p:cNvPr id="54" name="Picture 53"/>
            <p:cNvPicPr>
              <a:picLocks noChangeAspect="1"/>
            </p:cNvPicPr>
            <p:nvPr/>
          </p:nvPicPr>
          <p:blipFill>
            <a:blip r:embed="rId2"/>
            <a:stretch>
              <a:fillRect/>
            </a:stretch>
          </p:blipFill>
          <p:spPr>
            <a:xfrm>
              <a:off x="1968437" y="590421"/>
              <a:ext cx="1123026" cy="1123026"/>
            </a:xfrm>
            <a:prstGeom prst="rect">
              <a:avLst/>
            </a:prstGeom>
          </p:spPr>
        </p:pic>
        <p:sp>
          <p:nvSpPr>
            <p:cNvPr id="55" name="TextBox 54"/>
            <p:cNvSpPr txBox="1"/>
            <p:nvPr/>
          </p:nvSpPr>
          <p:spPr>
            <a:xfrm>
              <a:off x="1993374" y="1373684"/>
              <a:ext cx="437940" cy="276999"/>
            </a:xfrm>
            <a:prstGeom prst="rect">
              <a:avLst/>
            </a:prstGeom>
            <a:noFill/>
          </p:spPr>
          <p:txBody>
            <a:bodyPr wrap="none" rtlCol="0">
              <a:spAutoFit/>
            </a:bodyPr>
            <a:lstStyle/>
            <a:p>
              <a:r>
                <a:rPr lang="en-US" sz="1200">
                  <a:solidFill>
                    <a:schemeClr val="tx1">
                      <a:lumMod val="50000"/>
                      <a:lumOff val="50000"/>
                    </a:schemeClr>
                  </a:solidFill>
                </a:rPr>
                <a:t>BIM</a:t>
              </a:r>
            </a:p>
          </p:txBody>
        </p:sp>
      </p:grpSp>
      <p:grpSp>
        <p:nvGrpSpPr>
          <p:cNvPr id="56" name="Group 55"/>
          <p:cNvGrpSpPr/>
          <p:nvPr/>
        </p:nvGrpSpPr>
        <p:grpSpPr>
          <a:xfrm>
            <a:off x="7784879" y="2328830"/>
            <a:ext cx="1179996" cy="1179996"/>
            <a:chOff x="6317252" y="624368"/>
            <a:chExt cx="1179996" cy="1179996"/>
          </a:xfrm>
        </p:grpSpPr>
        <p:pic>
          <p:nvPicPr>
            <p:cNvPr id="57" name="Picture 56"/>
            <p:cNvPicPr>
              <a:picLocks noChangeAspect="1"/>
            </p:cNvPicPr>
            <p:nvPr/>
          </p:nvPicPr>
          <p:blipFill>
            <a:blip r:embed="rId8"/>
            <a:stretch>
              <a:fillRect/>
            </a:stretch>
          </p:blipFill>
          <p:spPr>
            <a:xfrm>
              <a:off x="6317252" y="624368"/>
              <a:ext cx="1179996" cy="1179996"/>
            </a:xfrm>
            <a:prstGeom prst="rect">
              <a:avLst/>
            </a:prstGeom>
          </p:spPr>
        </p:pic>
        <p:sp>
          <p:nvSpPr>
            <p:cNvPr id="58" name="TextBox 57"/>
            <p:cNvSpPr txBox="1"/>
            <p:nvPr/>
          </p:nvSpPr>
          <p:spPr>
            <a:xfrm>
              <a:off x="6346297" y="1415884"/>
              <a:ext cx="551818" cy="276999"/>
            </a:xfrm>
            <a:prstGeom prst="rect">
              <a:avLst/>
            </a:prstGeom>
            <a:noFill/>
          </p:spPr>
          <p:txBody>
            <a:bodyPr wrap="none" rtlCol="0">
              <a:spAutoFit/>
            </a:bodyPr>
            <a:lstStyle/>
            <a:p>
              <a:r>
                <a:rPr lang="en-US" sz="1200" dirty="0">
                  <a:solidFill>
                    <a:schemeClr val="tx1">
                      <a:lumMod val="50000"/>
                      <a:lumOff val="50000"/>
                    </a:schemeClr>
                  </a:solidFill>
                </a:rPr>
                <a:t>NOXA</a:t>
              </a:r>
            </a:p>
          </p:txBody>
        </p:sp>
      </p:grpSp>
      <p:cxnSp>
        <p:nvCxnSpPr>
          <p:cNvPr id="59" name="Straight Arrow Connector 58"/>
          <p:cNvCxnSpPr/>
          <p:nvPr/>
        </p:nvCxnSpPr>
        <p:spPr>
          <a:xfrm flipH="1">
            <a:off x="6172668" y="4581059"/>
            <a:ext cx="794748" cy="1068412"/>
          </a:xfrm>
          <a:prstGeom prst="straightConnector1">
            <a:avLst/>
          </a:prstGeom>
          <a:ln w="38100">
            <a:solidFill>
              <a:srgbClr val="008059"/>
            </a:solidFill>
            <a:tailEnd type="triangle"/>
          </a:ln>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596956" y="5568507"/>
            <a:ext cx="2167281" cy="523220"/>
          </a:xfrm>
          <a:prstGeom prst="rect">
            <a:avLst/>
          </a:prstGeom>
          <a:noFill/>
        </p:spPr>
        <p:txBody>
          <a:bodyPr wrap="square" rtlCol="0">
            <a:spAutoFit/>
          </a:bodyPr>
          <a:lstStyle/>
          <a:p>
            <a:pPr algn="r"/>
            <a:r>
              <a:rPr lang="en-US" sz="1400" b="1" dirty="0">
                <a:solidFill>
                  <a:schemeClr val="tx1">
                    <a:lumMod val="50000"/>
                    <a:lumOff val="50000"/>
                  </a:schemeClr>
                </a:solidFill>
              </a:rPr>
              <a:t>If suppression of cell death is dependent on MCL-1</a:t>
            </a:r>
          </a:p>
        </p:txBody>
      </p:sp>
      <p:sp>
        <p:nvSpPr>
          <p:cNvPr id="61" name="Rounded Rectangle 60"/>
          <p:cNvSpPr/>
          <p:nvPr/>
        </p:nvSpPr>
        <p:spPr>
          <a:xfrm>
            <a:off x="278581" y="1367617"/>
            <a:ext cx="8660579" cy="5062680"/>
          </a:xfrm>
          <a:prstGeom prst="roundRect">
            <a:avLst>
              <a:gd name="adj" fmla="val 3428"/>
            </a:avLst>
          </a:prstGeom>
          <a:no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22108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9"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dissolve">
                                      <p:cBhvr>
                                        <p:cTn id="10" dur="500"/>
                                        <p:tgtEl>
                                          <p:spTgt spid="22"/>
                                        </p:tgtEl>
                                      </p:cBhvr>
                                    </p:animEffect>
                                  </p:childTnLst>
                                </p:cTn>
                              </p:par>
                              <p:par>
                                <p:cTn id="11" presetID="9"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dissolve">
                                      <p:cBhvr>
                                        <p:cTn id="13" dur="500"/>
                                        <p:tgtEl>
                                          <p:spTgt spid="25"/>
                                        </p:tgtEl>
                                      </p:cBhvr>
                                    </p:animEffect>
                                  </p:childTnLst>
                                </p:cTn>
                              </p:par>
                              <p:par>
                                <p:cTn id="14" presetID="9"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dissolve">
                                      <p:cBhvr>
                                        <p:cTn id="16" dur="500"/>
                                        <p:tgtEl>
                                          <p:spTgt spid="28"/>
                                        </p:tgtEl>
                                      </p:cBhvr>
                                    </p:animEffect>
                                  </p:childTnLst>
                                </p:cTn>
                              </p:par>
                              <p:par>
                                <p:cTn id="17" presetID="9"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dissolve">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xit" presetSubtype="0" fill="hold" grpId="1" nodeType="clickEffect">
                                  <p:stCondLst>
                                    <p:cond delay="0"/>
                                  </p:stCondLst>
                                  <p:childTnLst>
                                    <p:animEffect transition="out" filter="dissolve">
                                      <p:cBhvr>
                                        <p:cTn id="23" dur="500"/>
                                        <p:tgtEl>
                                          <p:spTgt spid="21"/>
                                        </p:tgtEl>
                                      </p:cBhvr>
                                    </p:animEffect>
                                    <p:set>
                                      <p:cBhvr>
                                        <p:cTn id="24" dur="1" fill="hold">
                                          <p:stCondLst>
                                            <p:cond delay="499"/>
                                          </p:stCondLst>
                                        </p:cTn>
                                        <p:tgtEl>
                                          <p:spTgt spid="21"/>
                                        </p:tgtEl>
                                        <p:attrNameLst>
                                          <p:attrName>style.visibility</p:attrName>
                                        </p:attrNameLst>
                                      </p:cBhvr>
                                      <p:to>
                                        <p:strVal val="hidden"/>
                                      </p:to>
                                    </p:set>
                                  </p:childTnLst>
                                </p:cTn>
                              </p:par>
                              <p:par>
                                <p:cTn id="25" presetID="9" presetClass="exit" presetSubtype="0" fill="hold" nodeType="withEffect">
                                  <p:stCondLst>
                                    <p:cond delay="0"/>
                                  </p:stCondLst>
                                  <p:childTnLst>
                                    <p:animEffect transition="out" filter="dissolve">
                                      <p:cBhvr>
                                        <p:cTn id="26" dur="500"/>
                                        <p:tgtEl>
                                          <p:spTgt spid="22"/>
                                        </p:tgtEl>
                                      </p:cBhvr>
                                    </p:animEffect>
                                    <p:set>
                                      <p:cBhvr>
                                        <p:cTn id="27" dur="1" fill="hold">
                                          <p:stCondLst>
                                            <p:cond delay="499"/>
                                          </p:stCondLst>
                                        </p:cTn>
                                        <p:tgtEl>
                                          <p:spTgt spid="22"/>
                                        </p:tgtEl>
                                        <p:attrNameLst>
                                          <p:attrName>style.visibility</p:attrName>
                                        </p:attrNameLst>
                                      </p:cBhvr>
                                      <p:to>
                                        <p:strVal val="hidden"/>
                                      </p:to>
                                    </p:set>
                                  </p:childTnLst>
                                </p:cTn>
                              </p:par>
                              <p:par>
                                <p:cTn id="28" presetID="9" presetClass="exit" presetSubtype="0" fill="hold" nodeType="withEffect">
                                  <p:stCondLst>
                                    <p:cond delay="0"/>
                                  </p:stCondLst>
                                  <p:childTnLst>
                                    <p:animEffect transition="out" filter="dissolve">
                                      <p:cBhvr>
                                        <p:cTn id="29" dur="500"/>
                                        <p:tgtEl>
                                          <p:spTgt spid="25"/>
                                        </p:tgtEl>
                                      </p:cBhvr>
                                    </p:animEffect>
                                    <p:set>
                                      <p:cBhvr>
                                        <p:cTn id="30" dur="1" fill="hold">
                                          <p:stCondLst>
                                            <p:cond delay="499"/>
                                          </p:stCondLst>
                                        </p:cTn>
                                        <p:tgtEl>
                                          <p:spTgt spid="25"/>
                                        </p:tgtEl>
                                        <p:attrNameLst>
                                          <p:attrName>style.visibility</p:attrName>
                                        </p:attrNameLst>
                                      </p:cBhvr>
                                      <p:to>
                                        <p:strVal val="hidden"/>
                                      </p:to>
                                    </p:set>
                                  </p:childTnLst>
                                </p:cTn>
                              </p:par>
                              <p:par>
                                <p:cTn id="31" presetID="9" presetClass="exit" presetSubtype="0" fill="hold" nodeType="withEffect">
                                  <p:stCondLst>
                                    <p:cond delay="0"/>
                                  </p:stCondLst>
                                  <p:childTnLst>
                                    <p:animEffect transition="out" filter="dissolve">
                                      <p:cBhvr>
                                        <p:cTn id="32" dur="500"/>
                                        <p:tgtEl>
                                          <p:spTgt spid="28"/>
                                        </p:tgtEl>
                                      </p:cBhvr>
                                    </p:animEffect>
                                    <p:set>
                                      <p:cBhvr>
                                        <p:cTn id="33" dur="1" fill="hold">
                                          <p:stCondLst>
                                            <p:cond delay="499"/>
                                          </p:stCondLst>
                                        </p:cTn>
                                        <p:tgtEl>
                                          <p:spTgt spid="28"/>
                                        </p:tgtEl>
                                        <p:attrNameLst>
                                          <p:attrName>style.visibility</p:attrName>
                                        </p:attrNameLst>
                                      </p:cBhvr>
                                      <p:to>
                                        <p:strVal val="hidden"/>
                                      </p:to>
                                    </p:set>
                                  </p:childTnLst>
                                </p:cTn>
                              </p:par>
                              <p:par>
                                <p:cTn id="34" presetID="9" presetClass="exit" presetSubtype="0" fill="hold" nodeType="withEffect">
                                  <p:stCondLst>
                                    <p:cond delay="0"/>
                                  </p:stCondLst>
                                  <p:childTnLst>
                                    <p:animEffect transition="out" filter="dissolve">
                                      <p:cBhvr>
                                        <p:cTn id="35" dur="500"/>
                                        <p:tgtEl>
                                          <p:spTgt spid="31"/>
                                        </p:tgtEl>
                                      </p:cBhvr>
                                    </p:animEffect>
                                    <p:set>
                                      <p:cBhvr>
                                        <p:cTn id="36" dur="1" fill="hold">
                                          <p:stCondLst>
                                            <p:cond delay="499"/>
                                          </p:stCondLst>
                                        </p:cTn>
                                        <p:tgtEl>
                                          <p:spTgt spid="31"/>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dissolve">
                                      <p:cBhvr>
                                        <p:cTn id="41" dur="500"/>
                                        <p:tgtEl>
                                          <p:spTgt spid="34"/>
                                        </p:tgtEl>
                                      </p:cBhvr>
                                    </p:animEffect>
                                  </p:childTnLst>
                                </p:cTn>
                              </p:par>
                              <p:par>
                                <p:cTn id="42" presetID="9" presetClass="entr" presetSubtype="0"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dissolve">
                                      <p:cBhvr>
                                        <p:cTn id="44" dur="500"/>
                                        <p:tgtEl>
                                          <p:spTgt spid="37"/>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dissolve">
                                      <p:cBhvr>
                                        <p:cTn id="47" dur="500"/>
                                        <p:tgtEl>
                                          <p:spTgt spid="41"/>
                                        </p:tgtEl>
                                      </p:cBhvr>
                                    </p:animEffect>
                                  </p:childTnLst>
                                </p:cTn>
                              </p:par>
                              <p:par>
                                <p:cTn id="48" presetID="9" presetClass="exit" presetSubtype="0" fill="hold" nodeType="withEffect">
                                  <p:stCondLst>
                                    <p:cond delay="0"/>
                                  </p:stCondLst>
                                  <p:childTnLst>
                                    <p:animEffect transition="out" filter="dissolve">
                                      <p:cBhvr>
                                        <p:cTn id="49" dur="500"/>
                                        <p:tgtEl>
                                          <p:spTgt spid="18"/>
                                        </p:tgtEl>
                                      </p:cBhvr>
                                    </p:animEffect>
                                    <p:set>
                                      <p:cBhvr>
                                        <p:cTn id="50" dur="1" fill="hold">
                                          <p:stCondLst>
                                            <p:cond delay="499"/>
                                          </p:stCondLst>
                                        </p:cTn>
                                        <p:tgtEl>
                                          <p:spTgt spid="18"/>
                                        </p:tgtEl>
                                        <p:attrNameLst>
                                          <p:attrName>style.visibility</p:attrName>
                                        </p:attrNameLst>
                                      </p:cBhvr>
                                      <p:to>
                                        <p:strVal val="hidden"/>
                                      </p:to>
                                    </p:set>
                                  </p:childTnLst>
                                </p:cTn>
                              </p:par>
                              <p:par>
                                <p:cTn id="51" presetID="9" presetClass="entr" presetSubtype="0" fill="hold"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dissolve">
                                      <p:cBhvr>
                                        <p:cTn id="53" dur="500"/>
                                        <p:tgtEl>
                                          <p:spTgt spid="40"/>
                                        </p:tgtEl>
                                      </p:cBhvr>
                                    </p:animEffect>
                                  </p:childTnLst>
                                </p:cTn>
                              </p:par>
                              <p:par>
                                <p:cTn id="54" presetID="9" presetClass="exit" presetSubtype="0" fill="hold" nodeType="withEffect">
                                  <p:stCondLst>
                                    <p:cond delay="0"/>
                                  </p:stCondLst>
                                  <p:childTnLst>
                                    <p:animEffect transition="out" filter="dissolve">
                                      <p:cBhvr>
                                        <p:cTn id="55" dur="500"/>
                                        <p:tgtEl>
                                          <p:spTgt spid="19"/>
                                        </p:tgtEl>
                                      </p:cBhvr>
                                    </p:animEffect>
                                    <p:set>
                                      <p:cBhvr>
                                        <p:cTn id="56" dur="1" fill="hold">
                                          <p:stCondLst>
                                            <p:cond delay="499"/>
                                          </p:stCondLst>
                                        </p:cTn>
                                        <p:tgtEl>
                                          <p:spTgt spid="19"/>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9" presetClass="exit" presetSubtype="0" fill="hold" nodeType="clickEffect">
                                  <p:stCondLst>
                                    <p:cond delay="0"/>
                                  </p:stCondLst>
                                  <p:childTnLst>
                                    <p:animEffect transition="out" filter="dissolve">
                                      <p:cBhvr>
                                        <p:cTn id="60" dur="500"/>
                                        <p:tgtEl>
                                          <p:spTgt spid="14"/>
                                        </p:tgtEl>
                                      </p:cBhvr>
                                    </p:animEffect>
                                    <p:set>
                                      <p:cBhvr>
                                        <p:cTn id="61" dur="1" fill="hold">
                                          <p:stCondLst>
                                            <p:cond delay="499"/>
                                          </p:stCondLst>
                                        </p:cTn>
                                        <p:tgtEl>
                                          <p:spTgt spid="14"/>
                                        </p:tgtEl>
                                        <p:attrNameLst>
                                          <p:attrName>style.visibility</p:attrName>
                                        </p:attrNameLst>
                                      </p:cBhvr>
                                      <p:to>
                                        <p:strVal val="hidden"/>
                                      </p:to>
                                    </p:set>
                                  </p:childTnLst>
                                </p:cTn>
                              </p:par>
                              <p:par>
                                <p:cTn id="62" presetID="9" presetClass="exit" presetSubtype="0" fill="hold" nodeType="withEffect">
                                  <p:stCondLst>
                                    <p:cond delay="0"/>
                                  </p:stCondLst>
                                  <p:childTnLst>
                                    <p:animEffect transition="out" filter="dissolve">
                                      <p:cBhvr>
                                        <p:cTn id="63" dur="500"/>
                                        <p:tgtEl>
                                          <p:spTgt spid="15"/>
                                        </p:tgtEl>
                                      </p:cBhvr>
                                    </p:animEffect>
                                    <p:set>
                                      <p:cBhvr>
                                        <p:cTn id="64" dur="1" fill="hold">
                                          <p:stCondLst>
                                            <p:cond delay="499"/>
                                          </p:stCondLst>
                                        </p:cTn>
                                        <p:tgtEl>
                                          <p:spTgt spid="15"/>
                                        </p:tgtEl>
                                        <p:attrNameLst>
                                          <p:attrName>style.visibility</p:attrName>
                                        </p:attrNameLst>
                                      </p:cBhvr>
                                      <p:to>
                                        <p:strVal val="hidden"/>
                                      </p:to>
                                    </p:set>
                                  </p:childTnLst>
                                </p:cTn>
                              </p:par>
                              <p:par>
                                <p:cTn id="65" presetID="9"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dissolve">
                                      <p:cBhvr>
                                        <p:cTn id="67" dur="500"/>
                                        <p:tgtEl>
                                          <p:spTgt spid="18"/>
                                        </p:tgtEl>
                                      </p:cBhvr>
                                    </p:animEffect>
                                  </p:childTnLst>
                                </p:cTn>
                              </p:par>
                              <p:par>
                                <p:cTn id="68" presetID="9" presetClass="entr" presetSubtype="0" fill="hold"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dissolve">
                                      <p:cBhvr>
                                        <p:cTn id="70" dur="500"/>
                                        <p:tgtEl>
                                          <p:spTgt spid="19"/>
                                        </p:tgtEl>
                                      </p:cBhvr>
                                    </p:animEffect>
                                  </p:childTnLst>
                                </p:cTn>
                              </p:par>
                              <p:par>
                                <p:cTn id="71" presetID="9" presetClass="exit" presetSubtype="0" fill="hold" nodeType="withEffect">
                                  <p:stCondLst>
                                    <p:cond delay="0"/>
                                  </p:stCondLst>
                                  <p:childTnLst>
                                    <p:animEffect transition="out" filter="dissolve">
                                      <p:cBhvr>
                                        <p:cTn id="72" dur="500"/>
                                        <p:tgtEl>
                                          <p:spTgt spid="40"/>
                                        </p:tgtEl>
                                      </p:cBhvr>
                                    </p:animEffect>
                                    <p:set>
                                      <p:cBhvr>
                                        <p:cTn id="73" dur="1" fill="hold">
                                          <p:stCondLst>
                                            <p:cond delay="499"/>
                                          </p:stCondLst>
                                        </p:cTn>
                                        <p:tgtEl>
                                          <p:spTgt spid="40"/>
                                        </p:tgtEl>
                                        <p:attrNameLst>
                                          <p:attrName>style.visibility</p:attrName>
                                        </p:attrNameLst>
                                      </p:cBhvr>
                                      <p:to>
                                        <p:strVal val="hidden"/>
                                      </p:to>
                                    </p:set>
                                  </p:childTnLst>
                                </p:cTn>
                              </p:par>
                              <p:par>
                                <p:cTn id="74" presetID="9" presetClass="entr" presetSubtype="0" fill="hold" nodeType="with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dissolve">
                                      <p:cBhvr>
                                        <p:cTn id="76" dur="500"/>
                                        <p:tgtEl>
                                          <p:spTgt spid="51"/>
                                        </p:tgtEl>
                                      </p:cBhvr>
                                    </p:animEffect>
                                  </p:childTnLst>
                                </p:cTn>
                              </p:par>
                              <p:par>
                                <p:cTn id="77" presetID="9" presetClass="exit" presetSubtype="0" fill="hold" nodeType="withEffect">
                                  <p:stCondLst>
                                    <p:cond delay="0"/>
                                  </p:stCondLst>
                                  <p:childTnLst>
                                    <p:animEffect transition="out" filter="dissolve">
                                      <p:cBhvr>
                                        <p:cTn id="78" dur="500"/>
                                        <p:tgtEl>
                                          <p:spTgt spid="34"/>
                                        </p:tgtEl>
                                      </p:cBhvr>
                                    </p:animEffect>
                                    <p:set>
                                      <p:cBhvr>
                                        <p:cTn id="79" dur="1" fill="hold">
                                          <p:stCondLst>
                                            <p:cond delay="499"/>
                                          </p:stCondLst>
                                        </p:cTn>
                                        <p:tgtEl>
                                          <p:spTgt spid="34"/>
                                        </p:tgtEl>
                                        <p:attrNameLst>
                                          <p:attrName>style.visibility</p:attrName>
                                        </p:attrNameLst>
                                      </p:cBhvr>
                                      <p:to>
                                        <p:strVal val="hidden"/>
                                      </p:to>
                                    </p:set>
                                  </p:childTnLst>
                                </p:cTn>
                              </p:par>
                              <p:par>
                                <p:cTn id="80" presetID="9" presetClass="exit" presetSubtype="0" fill="hold" nodeType="withEffect">
                                  <p:stCondLst>
                                    <p:cond delay="0"/>
                                  </p:stCondLst>
                                  <p:childTnLst>
                                    <p:animEffect transition="out" filter="dissolve">
                                      <p:cBhvr>
                                        <p:cTn id="81" dur="500"/>
                                        <p:tgtEl>
                                          <p:spTgt spid="37"/>
                                        </p:tgtEl>
                                      </p:cBhvr>
                                    </p:animEffect>
                                    <p:set>
                                      <p:cBhvr>
                                        <p:cTn id="82" dur="1" fill="hold">
                                          <p:stCondLst>
                                            <p:cond delay="499"/>
                                          </p:stCondLst>
                                        </p:cTn>
                                        <p:tgtEl>
                                          <p:spTgt spid="37"/>
                                        </p:tgtEl>
                                        <p:attrNameLst>
                                          <p:attrName>style.visibility</p:attrName>
                                        </p:attrNameLst>
                                      </p:cBhvr>
                                      <p:to>
                                        <p:strVal val="hidden"/>
                                      </p:to>
                                    </p:set>
                                  </p:childTnLst>
                                </p:cTn>
                              </p:par>
                              <p:par>
                                <p:cTn id="83" presetID="9" presetClass="exit" presetSubtype="0" fill="hold" grpId="1" nodeType="withEffect">
                                  <p:stCondLst>
                                    <p:cond delay="0"/>
                                  </p:stCondLst>
                                  <p:childTnLst>
                                    <p:animEffect transition="out" filter="dissolve">
                                      <p:cBhvr>
                                        <p:cTn id="84" dur="500"/>
                                        <p:tgtEl>
                                          <p:spTgt spid="41"/>
                                        </p:tgtEl>
                                      </p:cBhvr>
                                    </p:animEffect>
                                    <p:set>
                                      <p:cBhvr>
                                        <p:cTn id="85" dur="1" fill="hold">
                                          <p:stCondLst>
                                            <p:cond delay="499"/>
                                          </p:stCondLst>
                                        </p:cTn>
                                        <p:tgtEl>
                                          <p:spTgt spid="41"/>
                                        </p:tgtEl>
                                        <p:attrNameLst>
                                          <p:attrName>style.visibility</p:attrName>
                                        </p:attrNameLst>
                                      </p:cBhvr>
                                      <p:to>
                                        <p:strVal val="hidden"/>
                                      </p:to>
                                    </p:set>
                                  </p:childTnLst>
                                </p:cTn>
                              </p:par>
                              <p:par>
                                <p:cTn id="86" presetID="9"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dissolve">
                                      <p:cBhvr>
                                        <p:cTn id="88" dur="500"/>
                                        <p:tgtEl>
                                          <p:spTgt spid="52"/>
                                        </p:tgtEl>
                                      </p:cBhvr>
                                    </p:animEffect>
                                  </p:childTnLst>
                                </p:cTn>
                              </p:par>
                              <p:par>
                                <p:cTn id="89" presetID="9" presetClass="entr" presetSubtype="0" fill="hold"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dissolve">
                                      <p:cBhvr>
                                        <p:cTn id="91" dur="500"/>
                                        <p:tgtEl>
                                          <p:spTgt spid="45"/>
                                        </p:tgtEl>
                                      </p:cBhvr>
                                    </p:animEffect>
                                  </p:childTnLst>
                                </p:cTn>
                              </p:par>
                              <p:par>
                                <p:cTn id="92" presetID="9" presetClass="entr" presetSubtype="0" fill="hold"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dissolve">
                                      <p:cBhvr>
                                        <p:cTn id="94" dur="500"/>
                                        <p:tgtEl>
                                          <p:spTgt spid="42"/>
                                        </p:tgtEl>
                                      </p:cBhvr>
                                    </p:animEffect>
                                  </p:childTnLst>
                                </p:cTn>
                              </p:par>
                              <p:par>
                                <p:cTn id="95" presetID="9" presetClass="entr" presetSubtype="0" fill="hold" nodeType="with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dissolve">
                                      <p:cBhvr>
                                        <p:cTn id="97" dur="500"/>
                                        <p:tgtEl>
                                          <p:spTgt spid="48"/>
                                        </p:tgtEl>
                                      </p:cBhvr>
                                    </p:animEffect>
                                  </p:childTnLst>
                                </p:cTn>
                              </p:par>
                            </p:childTnLst>
                          </p:cTn>
                        </p:par>
                      </p:childTnLst>
                    </p:cTn>
                  </p:par>
                  <p:par>
                    <p:cTn id="98" fill="hold">
                      <p:stCondLst>
                        <p:cond delay="indefinite"/>
                      </p:stCondLst>
                      <p:childTnLst>
                        <p:par>
                          <p:cTn id="99" fill="hold">
                            <p:stCondLst>
                              <p:cond delay="0"/>
                            </p:stCondLst>
                            <p:childTnLst>
                              <p:par>
                                <p:cTn id="100" presetID="9" presetClass="entr" presetSubtype="0" fill="hold" nodeType="clickEffect">
                                  <p:stCondLst>
                                    <p:cond delay="0"/>
                                  </p:stCondLst>
                                  <p:childTnLst>
                                    <p:set>
                                      <p:cBhvr>
                                        <p:cTn id="101" dur="1" fill="hold">
                                          <p:stCondLst>
                                            <p:cond delay="0"/>
                                          </p:stCondLst>
                                        </p:cTn>
                                        <p:tgtEl>
                                          <p:spTgt spid="14"/>
                                        </p:tgtEl>
                                        <p:attrNameLst>
                                          <p:attrName>style.visibility</p:attrName>
                                        </p:attrNameLst>
                                      </p:cBhvr>
                                      <p:to>
                                        <p:strVal val="visible"/>
                                      </p:to>
                                    </p:set>
                                    <p:animEffect transition="in" filter="dissolve">
                                      <p:cBhvr>
                                        <p:cTn id="102" dur="500"/>
                                        <p:tgtEl>
                                          <p:spTgt spid="14"/>
                                        </p:tgtEl>
                                      </p:cBhvr>
                                    </p:animEffect>
                                  </p:childTnLst>
                                </p:cTn>
                              </p:par>
                              <p:par>
                                <p:cTn id="103" presetID="9" presetClass="entr" presetSubtype="0" fill="hold" nodeType="with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dissolve">
                                      <p:cBhvr>
                                        <p:cTn id="105" dur="500"/>
                                        <p:tgtEl>
                                          <p:spTgt spid="15"/>
                                        </p:tgtEl>
                                      </p:cBhvr>
                                    </p:animEffect>
                                  </p:childTnLst>
                                </p:cTn>
                              </p:par>
                              <p:par>
                                <p:cTn id="106" presetID="9" presetClass="exit" presetSubtype="0" fill="hold" nodeType="withEffect">
                                  <p:stCondLst>
                                    <p:cond delay="0"/>
                                  </p:stCondLst>
                                  <p:childTnLst>
                                    <p:animEffect transition="out" filter="dissolve">
                                      <p:cBhvr>
                                        <p:cTn id="107" dur="500"/>
                                        <p:tgtEl>
                                          <p:spTgt spid="16"/>
                                        </p:tgtEl>
                                      </p:cBhvr>
                                    </p:animEffect>
                                    <p:set>
                                      <p:cBhvr>
                                        <p:cTn id="108" dur="1" fill="hold">
                                          <p:stCondLst>
                                            <p:cond delay="499"/>
                                          </p:stCondLst>
                                        </p:cTn>
                                        <p:tgtEl>
                                          <p:spTgt spid="16"/>
                                        </p:tgtEl>
                                        <p:attrNameLst>
                                          <p:attrName>style.visibility</p:attrName>
                                        </p:attrNameLst>
                                      </p:cBhvr>
                                      <p:to>
                                        <p:strVal val="hidden"/>
                                      </p:to>
                                    </p:set>
                                  </p:childTnLst>
                                </p:cTn>
                              </p:par>
                              <p:par>
                                <p:cTn id="109" presetID="9" presetClass="exit" presetSubtype="0" fill="hold" nodeType="withEffect">
                                  <p:stCondLst>
                                    <p:cond delay="0"/>
                                  </p:stCondLst>
                                  <p:childTnLst>
                                    <p:animEffect transition="out" filter="dissolve">
                                      <p:cBhvr>
                                        <p:cTn id="110" dur="500"/>
                                        <p:tgtEl>
                                          <p:spTgt spid="17"/>
                                        </p:tgtEl>
                                      </p:cBhvr>
                                    </p:animEffect>
                                    <p:set>
                                      <p:cBhvr>
                                        <p:cTn id="111" dur="1" fill="hold">
                                          <p:stCondLst>
                                            <p:cond delay="499"/>
                                          </p:stCondLst>
                                        </p:cTn>
                                        <p:tgtEl>
                                          <p:spTgt spid="17"/>
                                        </p:tgtEl>
                                        <p:attrNameLst>
                                          <p:attrName>style.visibility</p:attrName>
                                        </p:attrNameLst>
                                      </p:cBhvr>
                                      <p:to>
                                        <p:strVal val="hidden"/>
                                      </p:to>
                                    </p:set>
                                  </p:childTnLst>
                                </p:cTn>
                              </p:par>
                              <p:par>
                                <p:cTn id="112" presetID="9" presetClass="exit" presetSubtype="0" fill="hold" nodeType="withEffect">
                                  <p:stCondLst>
                                    <p:cond delay="0"/>
                                  </p:stCondLst>
                                  <p:childTnLst>
                                    <p:animEffect transition="out" filter="dissolve">
                                      <p:cBhvr>
                                        <p:cTn id="113" dur="500"/>
                                        <p:tgtEl>
                                          <p:spTgt spid="51"/>
                                        </p:tgtEl>
                                      </p:cBhvr>
                                    </p:animEffect>
                                    <p:set>
                                      <p:cBhvr>
                                        <p:cTn id="114" dur="1" fill="hold">
                                          <p:stCondLst>
                                            <p:cond delay="499"/>
                                          </p:stCondLst>
                                        </p:cTn>
                                        <p:tgtEl>
                                          <p:spTgt spid="51"/>
                                        </p:tgtEl>
                                        <p:attrNameLst>
                                          <p:attrName>style.visibility</p:attrName>
                                        </p:attrNameLst>
                                      </p:cBhvr>
                                      <p:to>
                                        <p:strVal val="hidden"/>
                                      </p:to>
                                    </p:set>
                                  </p:childTnLst>
                                </p:cTn>
                              </p:par>
                              <p:par>
                                <p:cTn id="115" presetID="9" presetClass="entr" presetSubtype="0" fill="hold" nodeType="with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dissolve">
                                      <p:cBhvr>
                                        <p:cTn id="117" dur="500"/>
                                        <p:tgtEl>
                                          <p:spTgt spid="59"/>
                                        </p:tgtEl>
                                      </p:cBhvr>
                                    </p:animEffect>
                                  </p:childTnLst>
                                </p:cTn>
                              </p:par>
                              <p:par>
                                <p:cTn id="118" presetID="9" presetClass="exit" presetSubtype="0" fill="hold" nodeType="withEffect">
                                  <p:stCondLst>
                                    <p:cond delay="0"/>
                                  </p:stCondLst>
                                  <p:childTnLst>
                                    <p:animEffect transition="out" filter="dissolve">
                                      <p:cBhvr>
                                        <p:cTn id="119" dur="500"/>
                                        <p:tgtEl>
                                          <p:spTgt spid="45"/>
                                        </p:tgtEl>
                                      </p:cBhvr>
                                    </p:animEffect>
                                    <p:set>
                                      <p:cBhvr>
                                        <p:cTn id="120" dur="1" fill="hold">
                                          <p:stCondLst>
                                            <p:cond delay="499"/>
                                          </p:stCondLst>
                                        </p:cTn>
                                        <p:tgtEl>
                                          <p:spTgt spid="45"/>
                                        </p:tgtEl>
                                        <p:attrNameLst>
                                          <p:attrName>style.visibility</p:attrName>
                                        </p:attrNameLst>
                                      </p:cBhvr>
                                      <p:to>
                                        <p:strVal val="hidden"/>
                                      </p:to>
                                    </p:set>
                                  </p:childTnLst>
                                </p:cTn>
                              </p:par>
                              <p:par>
                                <p:cTn id="121" presetID="9" presetClass="exit" presetSubtype="0" fill="hold" nodeType="withEffect">
                                  <p:stCondLst>
                                    <p:cond delay="0"/>
                                  </p:stCondLst>
                                  <p:childTnLst>
                                    <p:animEffect transition="out" filter="dissolve">
                                      <p:cBhvr>
                                        <p:cTn id="122" dur="500"/>
                                        <p:tgtEl>
                                          <p:spTgt spid="42"/>
                                        </p:tgtEl>
                                      </p:cBhvr>
                                    </p:animEffect>
                                    <p:set>
                                      <p:cBhvr>
                                        <p:cTn id="123" dur="1" fill="hold">
                                          <p:stCondLst>
                                            <p:cond delay="499"/>
                                          </p:stCondLst>
                                        </p:cTn>
                                        <p:tgtEl>
                                          <p:spTgt spid="42"/>
                                        </p:tgtEl>
                                        <p:attrNameLst>
                                          <p:attrName>style.visibility</p:attrName>
                                        </p:attrNameLst>
                                      </p:cBhvr>
                                      <p:to>
                                        <p:strVal val="hidden"/>
                                      </p:to>
                                    </p:set>
                                  </p:childTnLst>
                                </p:cTn>
                              </p:par>
                              <p:par>
                                <p:cTn id="124" presetID="9" presetClass="exit" presetSubtype="0" fill="hold" nodeType="withEffect">
                                  <p:stCondLst>
                                    <p:cond delay="0"/>
                                  </p:stCondLst>
                                  <p:childTnLst>
                                    <p:animEffect transition="out" filter="dissolve">
                                      <p:cBhvr>
                                        <p:cTn id="125" dur="500"/>
                                        <p:tgtEl>
                                          <p:spTgt spid="48"/>
                                        </p:tgtEl>
                                      </p:cBhvr>
                                    </p:animEffect>
                                    <p:set>
                                      <p:cBhvr>
                                        <p:cTn id="126" dur="1" fill="hold">
                                          <p:stCondLst>
                                            <p:cond delay="499"/>
                                          </p:stCondLst>
                                        </p:cTn>
                                        <p:tgtEl>
                                          <p:spTgt spid="48"/>
                                        </p:tgtEl>
                                        <p:attrNameLst>
                                          <p:attrName>style.visibility</p:attrName>
                                        </p:attrNameLst>
                                      </p:cBhvr>
                                      <p:to>
                                        <p:strVal val="hidden"/>
                                      </p:to>
                                    </p:set>
                                  </p:childTnLst>
                                </p:cTn>
                              </p:par>
                              <p:par>
                                <p:cTn id="127" presetID="9" presetClass="entr" presetSubtype="0" fill="hold" nodeType="withEffect">
                                  <p:stCondLst>
                                    <p:cond delay="0"/>
                                  </p:stCondLst>
                                  <p:childTnLst>
                                    <p:set>
                                      <p:cBhvr>
                                        <p:cTn id="128" dur="1" fill="hold">
                                          <p:stCondLst>
                                            <p:cond delay="0"/>
                                          </p:stCondLst>
                                        </p:cTn>
                                        <p:tgtEl>
                                          <p:spTgt spid="53"/>
                                        </p:tgtEl>
                                        <p:attrNameLst>
                                          <p:attrName>style.visibility</p:attrName>
                                        </p:attrNameLst>
                                      </p:cBhvr>
                                      <p:to>
                                        <p:strVal val="visible"/>
                                      </p:to>
                                    </p:set>
                                    <p:animEffect transition="in" filter="dissolve">
                                      <p:cBhvr>
                                        <p:cTn id="129" dur="500"/>
                                        <p:tgtEl>
                                          <p:spTgt spid="53"/>
                                        </p:tgtEl>
                                      </p:cBhvr>
                                    </p:animEffect>
                                  </p:childTnLst>
                                </p:cTn>
                              </p:par>
                              <p:par>
                                <p:cTn id="130" presetID="9" presetClass="entr" presetSubtype="0" fill="hold" nodeType="withEffect">
                                  <p:stCondLst>
                                    <p:cond delay="0"/>
                                  </p:stCondLst>
                                  <p:childTnLst>
                                    <p:set>
                                      <p:cBhvr>
                                        <p:cTn id="131" dur="1" fill="hold">
                                          <p:stCondLst>
                                            <p:cond delay="0"/>
                                          </p:stCondLst>
                                        </p:cTn>
                                        <p:tgtEl>
                                          <p:spTgt spid="56"/>
                                        </p:tgtEl>
                                        <p:attrNameLst>
                                          <p:attrName>style.visibility</p:attrName>
                                        </p:attrNameLst>
                                      </p:cBhvr>
                                      <p:to>
                                        <p:strVal val="visible"/>
                                      </p:to>
                                    </p:set>
                                    <p:animEffect transition="in" filter="dissolve">
                                      <p:cBhvr>
                                        <p:cTn id="132" dur="500"/>
                                        <p:tgtEl>
                                          <p:spTgt spid="56"/>
                                        </p:tgtEl>
                                      </p:cBhvr>
                                    </p:animEffect>
                                  </p:childTnLst>
                                </p:cTn>
                              </p:par>
                              <p:par>
                                <p:cTn id="133" presetID="9" presetClass="exit" presetSubtype="0" fill="hold" grpId="1" nodeType="withEffect">
                                  <p:stCondLst>
                                    <p:cond delay="0"/>
                                  </p:stCondLst>
                                  <p:childTnLst>
                                    <p:animEffect transition="out" filter="dissolve">
                                      <p:cBhvr>
                                        <p:cTn id="134" dur="500"/>
                                        <p:tgtEl>
                                          <p:spTgt spid="52"/>
                                        </p:tgtEl>
                                      </p:cBhvr>
                                    </p:animEffect>
                                    <p:set>
                                      <p:cBhvr>
                                        <p:cTn id="135" dur="1" fill="hold">
                                          <p:stCondLst>
                                            <p:cond delay="499"/>
                                          </p:stCondLst>
                                        </p:cTn>
                                        <p:tgtEl>
                                          <p:spTgt spid="52"/>
                                        </p:tgtEl>
                                        <p:attrNameLst>
                                          <p:attrName>style.visibility</p:attrName>
                                        </p:attrNameLst>
                                      </p:cBhvr>
                                      <p:to>
                                        <p:strVal val="hidden"/>
                                      </p:to>
                                    </p:set>
                                  </p:childTnLst>
                                </p:cTn>
                              </p:par>
                              <p:par>
                                <p:cTn id="136" presetID="9" presetClass="entr" presetSubtype="0" fill="hold" grpId="0" nodeType="withEffect">
                                  <p:stCondLst>
                                    <p:cond delay="0"/>
                                  </p:stCondLst>
                                  <p:childTnLst>
                                    <p:set>
                                      <p:cBhvr>
                                        <p:cTn id="137" dur="1" fill="hold">
                                          <p:stCondLst>
                                            <p:cond delay="0"/>
                                          </p:stCondLst>
                                        </p:cTn>
                                        <p:tgtEl>
                                          <p:spTgt spid="60"/>
                                        </p:tgtEl>
                                        <p:attrNameLst>
                                          <p:attrName>style.visibility</p:attrName>
                                        </p:attrNameLst>
                                      </p:cBhvr>
                                      <p:to>
                                        <p:strVal val="visible"/>
                                      </p:to>
                                    </p:set>
                                    <p:animEffect transition="in" filter="dissolve">
                                      <p:cBhvr>
                                        <p:cTn id="13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41" grpId="0"/>
      <p:bldP spid="41" grpId="1"/>
      <p:bldP spid="52" grpId="0"/>
      <p:bldP spid="52" grpId="1"/>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10160" y="2228864"/>
            <a:ext cx="9144000" cy="2775669"/>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3" name="Group 2"/>
          <p:cNvGrpSpPr/>
          <p:nvPr/>
        </p:nvGrpSpPr>
        <p:grpSpPr>
          <a:xfrm>
            <a:off x="730410" y="1203326"/>
            <a:ext cx="7600790" cy="5413374"/>
            <a:chOff x="1119700" y="1205191"/>
            <a:chExt cx="6924920" cy="4932012"/>
          </a:xfrm>
        </p:grpSpPr>
        <p:sp>
          <p:nvSpPr>
            <p:cNvPr id="44" name="Rounded Rectangle 43"/>
            <p:cNvSpPr/>
            <p:nvPr/>
          </p:nvSpPr>
          <p:spPr>
            <a:xfrm>
              <a:off x="1119700" y="1205191"/>
              <a:ext cx="6924920" cy="4932012"/>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2" name="Picture 41"/>
            <p:cNvPicPr>
              <a:picLocks noChangeAspect="1"/>
            </p:cNvPicPr>
            <p:nvPr/>
          </p:nvPicPr>
          <p:blipFill>
            <a:blip r:embed="rId2"/>
            <a:stretch>
              <a:fillRect/>
            </a:stretch>
          </p:blipFill>
          <p:spPr>
            <a:xfrm>
              <a:off x="1294404" y="1288630"/>
              <a:ext cx="6436669" cy="4779388"/>
            </a:xfrm>
            <a:prstGeom prst="rect">
              <a:avLst/>
            </a:prstGeom>
          </p:spPr>
        </p:pic>
      </p:grpSp>
    </p:spTree>
    <p:extLst>
      <p:ext uri="{BB962C8B-B14F-4D97-AF65-F5344CB8AC3E}">
        <p14:creationId xmlns:p14="http://schemas.microsoft.com/office/powerpoint/2010/main" val="381375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0160" y="1766216"/>
            <a:ext cx="9144000" cy="3238318"/>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217850" y="175671"/>
            <a:ext cx="7270070" cy="461665"/>
          </a:xfrm>
          <a:prstGeom prst="rect">
            <a:avLst/>
          </a:prstGeom>
          <a:noFill/>
          <a:ln>
            <a:noFill/>
          </a:ln>
        </p:spPr>
        <p:txBody>
          <a:bodyPr wrap="square" rtlCol="0">
            <a:spAutoFit/>
          </a:bodyPr>
          <a:lstStyle/>
          <a:p>
            <a:r>
              <a:rPr lang="en-US" sz="24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MCL-1 Dependence Assay</a:t>
            </a:r>
            <a:endParaRPr lang="en-US" sz="23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grpSp>
        <p:nvGrpSpPr>
          <p:cNvPr id="11" name="Group 10"/>
          <p:cNvGrpSpPr/>
          <p:nvPr/>
        </p:nvGrpSpPr>
        <p:grpSpPr>
          <a:xfrm>
            <a:off x="568604" y="1509548"/>
            <a:ext cx="7734568" cy="4326584"/>
            <a:chOff x="449136" y="1442720"/>
            <a:chExt cx="7973504" cy="4460239"/>
          </a:xfrm>
        </p:grpSpPr>
        <p:sp>
          <p:nvSpPr>
            <p:cNvPr id="9" name="Rounded Rectangle 8"/>
            <p:cNvSpPr/>
            <p:nvPr/>
          </p:nvSpPr>
          <p:spPr>
            <a:xfrm>
              <a:off x="449136" y="1442720"/>
              <a:ext cx="7973504" cy="4460239"/>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89" y="1534898"/>
              <a:ext cx="7526215" cy="42234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840220" y="3781410"/>
              <a:ext cx="1819525" cy="280385"/>
            </a:xfrm>
            <a:prstGeom prst="rect">
              <a:avLst/>
            </a:prstGeom>
            <a:solidFill>
              <a:schemeClr val="bg1"/>
            </a:solidFill>
          </p:spPr>
          <p:txBody>
            <a:bodyPr wrap="square" rtlCol="0">
              <a:spAutoFit/>
            </a:bodyPr>
            <a:lstStyle/>
            <a:p>
              <a:pPr algn="ctr"/>
              <a:r>
                <a:rPr lang="en-US" sz="1000" b="1" dirty="0"/>
                <a:t>NOXA BH3 Peptide</a:t>
              </a:r>
            </a:p>
          </p:txBody>
        </p:sp>
        <p:sp>
          <p:nvSpPr>
            <p:cNvPr id="5" name="Oval 4"/>
            <p:cNvSpPr/>
            <p:nvPr/>
          </p:nvSpPr>
          <p:spPr>
            <a:xfrm>
              <a:off x="2112438" y="4804133"/>
              <a:ext cx="413528" cy="18834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000" b="1" dirty="0">
                  <a:solidFill>
                    <a:schemeClr val="tx1"/>
                  </a:solidFill>
                </a:rPr>
                <a:t>NOXA</a:t>
              </a:r>
            </a:p>
          </p:txBody>
        </p:sp>
      </p:grpSp>
    </p:spTree>
    <p:extLst>
      <p:ext uri="{BB962C8B-B14F-4D97-AF65-F5344CB8AC3E}">
        <p14:creationId xmlns:p14="http://schemas.microsoft.com/office/powerpoint/2010/main" val="71512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160" y="1853806"/>
            <a:ext cx="9144000" cy="3238318"/>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217850" y="175671"/>
            <a:ext cx="7270070" cy="461665"/>
          </a:xfrm>
          <a:prstGeom prst="rect">
            <a:avLst/>
          </a:prstGeom>
          <a:noFill/>
          <a:ln>
            <a:noFill/>
          </a:ln>
        </p:spPr>
        <p:txBody>
          <a:bodyPr wrap="square" rtlCol="0">
            <a:spAutoFit/>
          </a:bodyPr>
          <a:lstStyle/>
          <a:p>
            <a:r>
              <a:rPr lang="en-US" sz="24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Flow </a:t>
            </a:r>
            <a:r>
              <a:rPr lang="en-US" sz="2400" dirty="0" err="1">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Cytometry</a:t>
            </a:r>
            <a:r>
              <a:rPr lang="en-US" sz="24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 Readout</a:t>
            </a:r>
            <a:endParaRPr lang="en-US" sz="23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grpSp>
        <p:nvGrpSpPr>
          <p:cNvPr id="6" name="Group 5"/>
          <p:cNvGrpSpPr/>
          <p:nvPr/>
        </p:nvGrpSpPr>
        <p:grpSpPr>
          <a:xfrm>
            <a:off x="1263519" y="1707756"/>
            <a:ext cx="6601722" cy="3926836"/>
            <a:chOff x="802639" y="1442720"/>
            <a:chExt cx="7498472" cy="4460239"/>
          </a:xfrm>
        </p:grpSpPr>
        <p:sp>
          <p:nvSpPr>
            <p:cNvPr id="5" name="Rounded Rectangle 4"/>
            <p:cNvSpPr/>
            <p:nvPr/>
          </p:nvSpPr>
          <p:spPr>
            <a:xfrm>
              <a:off x="802639" y="1442720"/>
              <a:ext cx="7498471" cy="4460239"/>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137" y="1607674"/>
              <a:ext cx="7200974" cy="42428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5472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0160" y="1766215"/>
            <a:ext cx="9144000" cy="3637853"/>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Rectangle 33"/>
          <p:cNvSpPr/>
          <p:nvPr/>
        </p:nvSpPr>
        <p:spPr>
          <a:xfrm>
            <a:off x="0" y="3815195"/>
            <a:ext cx="9144000" cy="1191394"/>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217850" y="175671"/>
            <a:ext cx="7270070" cy="461665"/>
          </a:xfrm>
          <a:prstGeom prst="rect">
            <a:avLst/>
          </a:prstGeom>
          <a:noFill/>
          <a:ln>
            <a:noFill/>
          </a:ln>
        </p:spPr>
        <p:txBody>
          <a:bodyPr wrap="square" rtlCol="0">
            <a:spAutoFit/>
          </a:bodyPr>
          <a:lstStyle/>
          <a:p>
            <a:r>
              <a:rPr lang="en-US" sz="24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MCL-1 Dependence Study Design</a:t>
            </a:r>
            <a:endPar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pic>
        <p:nvPicPr>
          <p:cNvPr id="3" name="Picture 38" descr="Linear regression.sv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2161" y="2125218"/>
            <a:ext cx="1785892" cy="1134376"/>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xmlns="">
                <a:solidFill>
                  <a:srgbClr val="FFFFFF"/>
                </a:solidFill>
              </a14:hiddenFill>
            </a:ext>
          </a:extLst>
        </p:spPr>
      </p:pic>
      <p:pic>
        <p:nvPicPr>
          <p:cNvPr id="4" name="Picture 30" descr="http://www.veryicon.com/icon/png/Object/Nova/Bar%20Grap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0897" y="2267304"/>
            <a:ext cx="965722" cy="929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1026"/>
          <p:cNvSpPr txBox="1">
            <a:spLocks noChangeArrowheads="1"/>
          </p:cNvSpPr>
          <p:nvPr/>
        </p:nvSpPr>
        <p:spPr bwMode="auto">
          <a:xfrm>
            <a:off x="233915" y="3975376"/>
            <a:ext cx="2603878" cy="8710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1088" tIns="65544" rIns="131088" bIns="65544">
            <a:spAutoFit/>
          </a:bodyPr>
          <a:lstStyle>
            <a:lvl1pPr eaLnBrk="0" hangingPunct="0">
              <a:defRPr sz="8700">
                <a:solidFill>
                  <a:schemeClr val="tx1"/>
                </a:solidFill>
                <a:latin typeface="Calibri" charset="0"/>
                <a:ea typeface="ＭＳ Ｐゴシック" charset="0"/>
                <a:cs typeface="Arial" charset="0"/>
              </a:defRPr>
            </a:lvl1pPr>
            <a:lvl2pPr marL="742950" indent="-285750" eaLnBrk="0" hangingPunct="0">
              <a:defRPr sz="8700">
                <a:solidFill>
                  <a:schemeClr val="tx1"/>
                </a:solidFill>
                <a:latin typeface="Calibri" charset="0"/>
                <a:ea typeface="Arial" charset="0"/>
                <a:cs typeface="Arial" charset="0"/>
              </a:defRPr>
            </a:lvl2pPr>
            <a:lvl3pPr marL="1143000" indent="-228600" eaLnBrk="0" hangingPunct="0">
              <a:defRPr sz="8700">
                <a:solidFill>
                  <a:schemeClr val="tx1"/>
                </a:solidFill>
                <a:latin typeface="Calibri" charset="0"/>
                <a:ea typeface="Arial" charset="0"/>
                <a:cs typeface="Arial" charset="0"/>
              </a:defRPr>
            </a:lvl3pPr>
            <a:lvl4pPr marL="1600200" indent="-228600" eaLnBrk="0" hangingPunct="0">
              <a:defRPr sz="8700">
                <a:solidFill>
                  <a:schemeClr val="tx1"/>
                </a:solidFill>
                <a:latin typeface="Calibri" charset="0"/>
                <a:ea typeface="Arial" charset="0"/>
                <a:cs typeface="Arial" charset="0"/>
              </a:defRPr>
            </a:lvl4pPr>
            <a:lvl5pPr marL="2057400" indent="-228600" eaLnBrk="0" hangingPunct="0">
              <a:defRPr sz="8700">
                <a:solidFill>
                  <a:schemeClr val="tx1"/>
                </a:solidFill>
                <a:latin typeface="Calibri" charset="0"/>
                <a:ea typeface="Arial" charset="0"/>
                <a:cs typeface="Arial" charset="0"/>
              </a:defRPr>
            </a:lvl5pPr>
            <a:lvl6pPr marL="2514600" indent="-228600" defTabSz="4418013" eaLnBrk="0" fontAlgn="base" hangingPunct="0">
              <a:spcBef>
                <a:spcPct val="0"/>
              </a:spcBef>
              <a:spcAft>
                <a:spcPct val="0"/>
              </a:spcAft>
              <a:defRPr sz="8700">
                <a:solidFill>
                  <a:schemeClr val="tx1"/>
                </a:solidFill>
                <a:latin typeface="Calibri" charset="0"/>
                <a:ea typeface="Arial" charset="0"/>
                <a:cs typeface="Arial" charset="0"/>
              </a:defRPr>
            </a:lvl6pPr>
            <a:lvl7pPr marL="2971800" indent="-228600" defTabSz="4418013" eaLnBrk="0" fontAlgn="base" hangingPunct="0">
              <a:spcBef>
                <a:spcPct val="0"/>
              </a:spcBef>
              <a:spcAft>
                <a:spcPct val="0"/>
              </a:spcAft>
              <a:defRPr sz="8700">
                <a:solidFill>
                  <a:schemeClr val="tx1"/>
                </a:solidFill>
                <a:latin typeface="Calibri" charset="0"/>
                <a:ea typeface="Arial" charset="0"/>
                <a:cs typeface="Arial" charset="0"/>
              </a:defRPr>
            </a:lvl7pPr>
            <a:lvl8pPr marL="3429000" indent="-228600" defTabSz="4418013" eaLnBrk="0" fontAlgn="base" hangingPunct="0">
              <a:spcBef>
                <a:spcPct val="0"/>
              </a:spcBef>
              <a:spcAft>
                <a:spcPct val="0"/>
              </a:spcAft>
              <a:defRPr sz="8700">
                <a:solidFill>
                  <a:schemeClr val="tx1"/>
                </a:solidFill>
                <a:latin typeface="Calibri" charset="0"/>
                <a:ea typeface="Arial" charset="0"/>
                <a:cs typeface="Arial" charset="0"/>
              </a:defRPr>
            </a:lvl8pPr>
            <a:lvl9pPr marL="3886200" indent="-228600" defTabSz="4418013" eaLnBrk="0" fontAlgn="base" hangingPunct="0">
              <a:spcBef>
                <a:spcPct val="0"/>
              </a:spcBef>
              <a:spcAft>
                <a:spcPct val="0"/>
              </a:spcAft>
              <a:defRPr sz="8700">
                <a:solidFill>
                  <a:schemeClr val="tx1"/>
                </a:solidFill>
                <a:latin typeface="Calibri" charset="0"/>
                <a:ea typeface="Arial" charset="0"/>
                <a:cs typeface="Arial" charset="0"/>
              </a:defRPr>
            </a:lvl9pPr>
          </a:lstStyle>
          <a:p>
            <a:pPr algn="ctr" eaLnBrk="1" hangingPunct="1"/>
            <a:r>
              <a:rPr lang="en-US" sz="1200" dirty="0">
                <a:solidFill>
                  <a:srgbClr val="136940"/>
                </a:solidFill>
                <a:latin typeface="Avenir Next Demi Bold" charset="0"/>
                <a:ea typeface="Avenir Next Demi Bold" charset="0"/>
                <a:cs typeface="Avenir Next Demi Bold" charset="0"/>
              </a:rPr>
              <a:t>Pretreatment bone marrow from newly diagnosed AML patients treated with ACM from </a:t>
            </a:r>
          </a:p>
          <a:p>
            <a:pPr algn="ctr" eaLnBrk="1" hangingPunct="1"/>
            <a:r>
              <a:rPr lang="en-US" sz="1200" dirty="0">
                <a:solidFill>
                  <a:srgbClr val="136940"/>
                </a:solidFill>
                <a:latin typeface="Avenir Next Demi Bold" charset="0"/>
                <a:ea typeface="Avenir Next Demi Bold" charset="0"/>
                <a:cs typeface="Avenir Next Demi Bold" charset="0"/>
              </a:rPr>
              <a:t>Phase 2 clinical trials</a:t>
            </a:r>
          </a:p>
        </p:txBody>
      </p:sp>
      <p:sp>
        <p:nvSpPr>
          <p:cNvPr id="6" name="TextBox 503"/>
          <p:cNvSpPr txBox="1">
            <a:spLocks noChangeArrowheads="1"/>
          </p:cNvSpPr>
          <p:nvPr/>
        </p:nvSpPr>
        <p:spPr bwMode="auto">
          <a:xfrm>
            <a:off x="3471219" y="4160042"/>
            <a:ext cx="2221884" cy="50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1088" tIns="65544" rIns="131088" bIns="65544">
            <a:spAutoFit/>
          </a:bodyPr>
          <a:lstStyle>
            <a:lvl1pPr eaLnBrk="0" hangingPunct="0">
              <a:defRPr sz="8700">
                <a:solidFill>
                  <a:schemeClr val="tx1"/>
                </a:solidFill>
                <a:latin typeface="Calibri" charset="0"/>
                <a:ea typeface="ＭＳ Ｐゴシック" charset="0"/>
                <a:cs typeface="Arial" charset="0"/>
              </a:defRPr>
            </a:lvl1pPr>
            <a:lvl2pPr marL="742950" indent="-285750" eaLnBrk="0" hangingPunct="0">
              <a:defRPr sz="8700">
                <a:solidFill>
                  <a:schemeClr val="tx1"/>
                </a:solidFill>
                <a:latin typeface="Calibri" charset="0"/>
                <a:ea typeface="Arial" charset="0"/>
                <a:cs typeface="Arial" charset="0"/>
              </a:defRPr>
            </a:lvl2pPr>
            <a:lvl3pPr marL="1143000" indent="-228600" eaLnBrk="0" hangingPunct="0">
              <a:defRPr sz="8700">
                <a:solidFill>
                  <a:schemeClr val="tx1"/>
                </a:solidFill>
                <a:latin typeface="Calibri" charset="0"/>
                <a:ea typeface="Arial" charset="0"/>
                <a:cs typeface="Arial" charset="0"/>
              </a:defRPr>
            </a:lvl3pPr>
            <a:lvl4pPr marL="1600200" indent="-228600" eaLnBrk="0" hangingPunct="0">
              <a:defRPr sz="8700">
                <a:solidFill>
                  <a:schemeClr val="tx1"/>
                </a:solidFill>
                <a:latin typeface="Calibri" charset="0"/>
                <a:ea typeface="Arial" charset="0"/>
                <a:cs typeface="Arial" charset="0"/>
              </a:defRPr>
            </a:lvl4pPr>
            <a:lvl5pPr marL="2057400" indent="-228600" eaLnBrk="0" hangingPunct="0">
              <a:defRPr sz="8700">
                <a:solidFill>
                  <a:schemeClr val="tx1"/>
                </a:solidFill>
                <a:latin typeface="Calibri" charset="0"/>
                <a:ea typeface="Arial" charset="0"/>
                <a:cs typeface="Arial" charset="0"/>
              </a:defRPr>
            </a:lvl5pPr>
            <a:lvl6pPr marL="2514600" indent="-228600" defTabSz="4418013" eaLnBrk="0" fontAlgn="base" hangingPunct="0">
              <a:spcBef>
                <a:spcPct val="0"/>
              </a:spcBef>
              <a:spcAft>
                <a:spcPct val="0"/>
              </a:spcAft>
              <a:defRPr sz="8700">
                <a:solidFill>
                  <a:schemeClr val="tx1"/>
                </a:solidFill>
                <a:latin typeface="Calibri" charset="0"/>
                <a:ea typeface="Arial" charset="0"/>
                <a:cs typeface="Arial" charset="0"/>
              </a:defRPr>
            </a:lvl6pPr>
            <a:lvl7pPr marL="2971800" indent="-228600" defTabSz="4418013" eaLnBrk="0" fontAlgn="base" hangingPunct="0">
              <a:spcBef>
                <a:spcPct val="0"/>
              </a:spcBef>
              <a:spcAft>
                <a:spcPct val="0"/>
              </a:spcAft>
              <a:defRPr sz="8700">
                <a:solidFill>
                  <a:schemeClr val="tx1"/>
                </a:solidFill>
                <a:latin typeface="Calibri" charset="0"/>
                <a:ea typeface="Arial" charset="0"/>
                <a:cs typeface="Arial" charset="0"/>
              </a:defRPr>
            </a:lvl7pPr>
            <a:lvl8pPr marL="3429000" indent="-228600" defTabSz="4418013" eaLnBrk="0" fontAlgn="base" hangingPunct="0">
              <a:spcBef>
                <a:spcPct val="0"/>
              </a:spcBef>
              <a:spcAft>
                <a:spcPct val="0"/>
              </a:spcAft>
              <a:defRPr sz="8700">
                <a:solidFill>
                  <a:schemeClr val="tx1"/>
                </a:solidFill>
                <a:latin typeface="Calibri" charset="0"/>
                <a:ea typeface="Arial" charset="0"/>
                <a:cs typeface="Arial" charset="0"/>
              </a:defRPr>
            </a:lvl8pPr>
            <a:lvl9pPr marL="3886200" indent="-228600" defTabSz="4418013" eaLnBrk="0" fontAlgn="base" hangingPunct="0">
              <a:spcBef>
                <a:spcPct val="0"/>
              </a:spcBef>
              <a:spcAft>
                <a:spcPct val="0"/>
              </a:spcAft>
              <a:defRPr sz="8700">
                <a:solidFill>
                  <a:schemeClr val="tx1"/>
                </a:solidFill>
                <a:latin typeface="Calibri" charset="0"/>
                <a:ea typeface="Arial" charset="0"/>
                <a:cs typeface="Arial" charset="0"/>
              </a:defRPr>
            </a:lvl9pPr>
          </a:lstStyle>
          <a:p>
            <a:pPr algn="ctr" eaLnBrk="1" hangingPunct="1"/>
            <a:r>
              <a:rPr lang="en-US" sz="1200" dirty="0" err="1">
                <a:solidFill>
                  <a:srgbClr val="136940"/>
                </a:solidFill>
                <a:latin typeface="Avenir Next Demi Bold" charset="0"/>
                <a:ea typeface="Avenir Next Demi Bold" charset="0"/>
                <a:cs typeface="Avenir Next Demi Bold" charset="0"/>
              </a:rPr>
              <a:t>Immunostain</a:t>
            </a:r>
            <a:r>
              <a:rPr lang="en-US" sz="1200" dirty="0">
                <a:solidFill>
                  <a:srgbClr val="136940"/>
                </a:solidFill>
                <a:latin typeface="Avenir Next Demi Bold" charset="0"/>
                <a:ea typeface="Avenir Next Demi Bold" charset="0"/>
                <a:cs typeface="Avenir Next Demi Bold" charset="0"/>
              </a:rPr>
              <a:t> and BH3 profile each sample</a:t>
            </a:r>
          </a:p>
        </p:txBody>
      </p:sp>
      <p:sp>
        <p:nvSpPr>
          <p:cNvPr id="7" name="TextBox 504"/>
          <p:cNvSpPr txBox="1">
            <a:spLocks noChangeArrowheads="1"/>
          </p:cNvSpPr>
          <p:nvPr/>
        </p:nvSpPr>
        <p:spPr bwMode="auto">
          <a:xfrm>
            <a:off x="6409326" y="4160042"/>
            <a:ext cx="2428122" cy="50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1088" tIns="65544" rIns="131088" bIns="65544">
            <a:spAutoFit/>
          </a:bodyPr>
          <a:lstStyle>
            <a:lvl1pPr eaLnBrk="0" hangingPunct="0">
              <a:defRPr sz="8700">
                <a:solidFill>
                  <a:schemeClr val="tx1"/>
                </a:solidFill>
                <a:latin typeface="Calibri" charset="0"/>
                <a:ea typeface="ＭＳ Ｐゴシック" charset="0"/>
                <a:cs typeface="Arial" charset="0"/>
              </a:defRPr>
            </a:lvl1pPr>
            <a:lvl2pPr marL="742950" indent="-285750" eaLnBrk="0" hangingPunct="0">
              <a:defRPr sz="8700">
                <a:solidFill>
                  <a:schemeClr val="tx1"/>
                </a:solidFill>
                <a:latin typeface="Calibri" charset="0"/>
                <a:ea typeface="Arial" charset="0"/>
                <a:cs typeface="Arial" charset="0"/>
              </a:defRPr>
            </a:lvl2pPr>
            <a:lvl3pPr marL="1143000" indent="-228600" eaLnBrk="0" hangingPunct="0">
              <a:defRPr sz="8700">
                <a:solidFill>
                  <a:schemeClr val="tx1"/>
                </a:solidFill>
                <a:latin typeface="Calibri" charset="0"/>
                <a:ea typeface="Arial" charset="0"/>
                <a:cs typeface="Arial" charset="0"/>
              </a:defRPr>
            </a:lvl3pPr>
            <a:lvl4pPr marL="1600200" indent="-228600" eaLnBrk="0" hangingPunct="0">
              <a:defRPr sz="8700">
                <a:solidFill>
                  <a:schemeClr val="tx1"/>
                </a:solidFill>
                <a:latin typeface="Calibri" charset="0"/>
                <a:ea typeface="Arial" charset="0"/>
                <a:cs typeface="Arial" charset="0"/>
              </a:defRPr>
            </a:lvl4pPr>
            <a:lvl5pPr marL="2057400" indent="-228600" eaLnBrk="0" hangingPunct="0">
              <a:defRPr sz="8700">
                <a:solidFill>
                  <a:schemeClr val="tx1"/>
                </a:solidFill>
                <a:latin typeface="Calibri" charset="0"/>
                <a:ea typeface="Arial" charset="0"/>
                <a:cs typeface="Arial" charset="0"/>
              </a:defRPr>
            </a:lvl5pPr>
            <a:lvl6pPr marL="2514600" indent="-228600" defTabSz="4418013" eaLnBrk="0" fontAlgn="base" hangingPunct="0">
              <a:spcBef>
                <a:spcPct val="0"/>
              </a:spcBef>
              <a:spcAft>
                <a:spcPct val="0"/>
              </a:spcAft>
              <a:defRPr sz="8700">
                <a:solidFill>
                  <a:schemeClr val="tx1"/>
                </a:solidFill>
                <a:latin typeface="Calibri" charset="0"/>
                <a:ea typeface="Arial" charset="0"/>
                <a:cs typeface="Arial" charset="0"/>
              </a:defRPr>
            </a:lvl6pPr>
            <a:lvl7pPr marL="2971800" indent="-228600" defTabSz="4418013" eaLnBrk="0" fontAlgn="base" hangingPunct="0">
              <a:spcBef>
                <a:spcPct val="0"/>
              </a:spcBef>
              <a:spcAft>
                <a:spcPct val="0"/>
              </a:spcAft>
              <a:defRPr sz="8700">
                <a:solidFill>
                  <a:schemeClr val="tx1"/>
                </a:solidFill>
                <a:latin typeface="Calibri" charset="0"/>
                <a:ea typeface="Arial" charset="0"/>
                <a:cs typeface="Arial" charset="0"/>
              </a:defRPr>
            </a:lvl7pPr>
            <a:lvl8pPr marL="3429000" indent="-228600" defTabSz="4418013" eaLnBrk="0" fontAlgn="base" hangingPunct="0">
              <a:spcBef>
                <a:spcPct val="0"/>
              </a:spcBef>
              <a:spcAft>
                <a:spcPct val="0"/>
              </a:spcAft>
              <a:defRPr sz="8700">
                <a:solidFill>
                  <a:schemeClr val="tx1"/>
                </a:solidFill>
                <a:latin typeface="Calibri" charset="0"/>
                <a:ea typeface="Arial" charset="0"/>
                <a:cs typeface="Arial" charset="0"/>
              </a:defRPr>
            </a:lvl8pPr>
            <a:lvl9pPr marL="3886200" indent="-228600" defTabSz="4418013" eaLnBrk="0" fontAlgn="base" hangingPunct="0">
              <a:spcBef>
                <a:spcPct val="0"/>
              </a:spcBef>
              <a:spcAft>
                <a:spcPct val="0"/>
              </a:spcAft>
              <a:defRPr sz="8700">
                <a:solidFill>
                  <a:schemeClr val="tx1"/>
                </a:solidFill>
                <a:latin typeface="Calibri" charset="0"/>
                <a:ea typeface="Arial" charset="0"/>
                <a:cs typeface="Arial" charset="0"/>
              </a:defRPr>
            </a:lvl9pPr>
          </a:lstStyle>
          <a:p>
            <a:pPr algn="ctr" eaLnBrk="1" hangingPunct="1"/>
            <a:r>
              <a:rPr lang="en-US" sz="1200" dirty="0">
                <a:solidFill>
                  <a:srgbClr val="136940"/>
                </a:solidFill>
                <a:latin typeface="Avenir Next Demi Bold" charset="0"/>
                <a:ea typeface="Avenir Next Demi Bold" charset="0"/>
                <a:cs typeface="Avenir Next Demi Bold" charset="0"/>
              </a:rPr>
              <a:t>Correlate individual patient profiles with response</a:t>
            </a:r>
          </a:p>
        </p:txBody>
      </p:sp>
      <p:grpSp>
        <p:nvGrpSpPr>
          <p:cNvPr id="9" name="Group 1029"/>
          <p:cNvGrpSpPr>
            <a:grpSpLocks/>
          </p:cNvGrpSpPr>
          <p:nvPr/>
        </p:nvGrpSpPr>
        <p:grpSpPr bwMode="auto">
          <a:xfrm>
            <a:off x="957923" y="2257577"/>
            <a:ext cx="1450698" cy="1396360"/>
            <a:chOff x="1234071" y="15248615"/>
            <a:chExt cx="1544274" cy="1544274"/>
          </a:xfrm>
        </p:grpSpPr>
        <p:sp>
          <p:nvSpPr>
            <p:cNvPr id="10" name="Rectangle 9"/>
            <p:cNvSpPr/>
            <p:nvPr/>
          </p:nvSpPr>
          <p:spPr>
            <a:xfrm rot="2713348">
              <a:off x="2305173" y="15770034"/>
              <a:ext cx="120186" cy="31322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419514" fontAlgn="auto">
                <a:spcBef>
                  <a:spcPts val="0"/>
                </a:spcBef>
                <a:spcAft>
                  <a:spcPts val="0"/>
                </a:spcAft>
                <a:defRPr/>
              </a:pPr>
              <a:endParaRPr lang="en-US" sz="1600"/>
            </a:p>
          </p:txBody>
        </p:sp>
        <p:pic>
          <p:nvPicPr>
            <p:cNvPr id="11" name="Picture 28"/>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34071" y="15248615"/>
              <a:ext cx="1544274" cy="15442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pSp>
      <p:pic>
        <p:nvPicPr>
          <p:cNvPr id="12" name="Picture 56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3243" y="3175267"/>
            <a:ext cx="248362" cy="235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34" descr="http://www.veryicon.com/icon/png/System/Arrow/Arrow%20Blue%200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107479">
            <a:off x="4346069" y="2943078"/>
            <a:ext cx="360413" cy="346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36" descr="http://www.veryicon.com/icon/png/Business/Pretty%20Office%205/Analysis.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98529" y="2656596"/>
            <a:ext cx="968032" cy="9310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56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37959" y="3052391"/>
            <a:ext cx="249517" cy="235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56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04803" y="2983081"/>
            <a:ext cx="249517" cy="235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56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04148" y="3333097"/>
            <a:ext cx="248361" cy="235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56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74924" y="3315770"/>
            <a:ext cx="249517" cy="235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3" name="Straight Connector 22"/>
          <p:cNvCxnSpPr/>
          <p:nvPr/>
        </p:nvCxnSpPr>
        <p:spPr>
          <a:xfrm>
            <a:off x="3061547" y="1727200"/>
            <a:ext cx="0" cy="396590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6102774" y="1574800"/>
            <a:ext cx="0" cy="3969407"/>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Right Arrow 7"/>
          <p:cNvSpPr/>
          <p:nvPr/>
        </p:nvSpPr>
        <p:spPr>
          <a:xfrm>
            <a:off x="2754270" y="2911162"/>
            <a:ext cx="614556" cy="421936"/>
          </a:xfrm>
          <a:prstGeom prst="rightArrow">
            <a:avLst/>
          </a:prstGeom>
          <a:gradFill flip="none" rotWithShape="1">
            <a:gsLst>
              <a:gs pos="73000">
                <a:srgbClr val="136940"/>
              </a:gs>
              <a:gs pos="0">
                <a:schemeClr val="tx1">
                  <a:lumMod val="50000"/>
                  <a:lumOff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34095" tIns="367047" rIns="734095" bIns="367047" anchor="ctr"/>
          <a:lstStyle/>
          <a:p>
            <a:pPr algn="ctr" defTabSz="4419514" fontAlgn="auto">
              <a:spcBef>
                <a:spcPts val="0"/>
              </a:spcBef>
              <a:spcAft>
                <a:spcPts val="0"/>
              </a:spcAft>
              <a:defRPr/>
            </a:pPr>
            <a:endParaRPr lang="en-US" sz="10500"/>
          </a:p>
        </p:txBody>
      </p:sp>
      <p:sp>
        <p:nvSpPr>
          <p:cNvPr id="29" name="Right Arrow 28"/>
          <p:cNvSpPr/>
          <p:nvPr/>
        </p:nvSpPr>
        <p:spPr>
          <a:xfrm>
            <a:off x="5795496" y="2911162"/>
            <a:ext cx="614556" cy="421936"/>
          </a:xfrm>
          <a:prstGeom prst="rightArrow">
            <a:avLst/>
          </a:prstGeom>
          <a:gradFill flip="none" rotWithShape="1">
            <a:gsLst>
              <a:gs pos="73000">
                <a:srgbClr val="136940"/>
              </a:gs>
              <a:gs pos="0">
                <a:schemeClr val="tx1">
                  <a:lumMod val="50000"/>
                  <a:lumOff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34095" tIns="367047" rIns="734095" bIns="367047" anchor="ctr"/>
          <a:lstStyle/>
          <a:p>
            <a:pPr algn="ctr" defTabSz="4419514" fontAlgn="auto">
              <a:spcBef>
                <a:spcPts val="0"/>
              </a:spcBef>
              <a:spcAft>
                <a:spcPts val="0"/>
              </a:spcAft>
              <a:defRPr/>
            </a:pPr>
            <a:endParaRPr lang="en-US" sz="10500"/>
          </a:p>
        </p:txBody>
      </p:sp>
    </p:spTree>
    <p:extLst>
      <p:ext uri="{BB962C8B-B14F-4D97-AF65-F5344CB8AC3E}">
        <p14:creationId xmlns:p14="http://schemas.microsoft.com/office/powerpoint/2010/main" val="1224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080" y="1654455"/>
            <a:ext cx="9144000" cy="4106265"/>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p:cNvSpPr/>
          <p:nvPr/>
        </p:nvSpPr>
        <p:spPr>
          <a:xfrm>
            <a:off x="5080" y="1981199"/>
            <a:ext cx="9144000" cy="809789"/>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128410" y="31351"/>
            <a:ext cx="5166366" cy="1015663"/>
          </a:xfrm>
          <a:prstGeom prst="rect">
            <a:avLst/>
          </a:prstGeom>
          <a:noFill/>
          <a:ln>
            <a:noFill/>
          </a:ln>
        </p:spPr>
        <p:txBody>
          <a:bodyPr wrap="square" rtlCol="0">
            <a:spAutoFit/>
          </a:bodyPr>
          <a:lstStyle/>
          <a:p>
            <a:r>
              <a:rPr lang="en-US" sz="20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MCL-1 Dependence did not Correlate with Responses in Peripheral Blood</a:t>
            </a:r>
          </a:p>
          <a:p>
            <a:endPar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
        <p:nvSpPr>
          <p:cNvPr id="3" name="TextBox 2"/>
          <p:cNvSpPr txBox="1"/>
          <p:nvPr/>
        </p:nvSpPr>
        <p:spPr>
          <a:xfrm>
            <a:off x="413119" y="2094506"/>
            <a:ext cx="8327923" cy="584776"/>
          </a:xfrm>
          <a:prstGeom prst="rect">
            <a:avLst/>
          </a:prstGeom>
          <a:noFill/>
        </p:spPr>
        <p:txBody>
          <a:bodyPr wrap="square" rtlCol="0">
            <a:spAutoFit/>
          </a:bodyPr>
          <a:lstStyle/>
          <a:p>
            <a:r>
              <a:rPr lang="en-US" sz="1600" dirty="0">
                <a:solidFill>
                  <a:srgbClr val="136940"/>
                </a:solidFill>
                <a:latin typeface="Avenir Next Demi Bold" charset="0"/>
                <a:ea typeface="Avenir Next Demi Bold" charset="0"/>
                <a:cs typeface="Avenir Next Demi Bold" charset="0"/>
              </a:rPr>
              <a:t>None of the individual BH3 peptides correlated with complete response (CR) when peripheral blood and bone marrow samples were analyzed together</a:t>
            </a:r>
          </a:p>
        </p:txBody>
      </p:sp>
      <p:pic>
        <p:nvPicPr>
          <p:cNvPr id="5" name="Picture 4"/>
          <p:cNvPicPr>
            <a:picLocks noChangeAspect="1"/>
          </p:cNvPicPr>
          <p:nvPr/>
        </p:nvPicPr>
        <p:blipFill>
          <a:blip r:embed="rId2"/>
          <a:stretch>
            <a:fillRect/>
          </a:stretch>
        </p:blipFill>
        <p:spPr>
          <a:xfrm>
            <a:off x="1107440" y="3033093"/>
            <a:ext cx="6939280" cy="22989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4526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080" y="1654455"/>
            <a:ext cx="9144000" cy="4106265"/>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5080" y="1981199"/>
            <a:ext cx="9144000" cy="809789"/>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132080" y="99600"/>
            <a:ext cx="6451599" cy="892552"/>
          </a:xfrm>
          <a:prstGeom prst="rect">
            <a:avLst/>
          </a:prstGeom>
          <a:noFill/>
          <a:ln>
            <a:noFill/>
          </a:ln>
        </p:spPr>
        <p:txBody>
          <a:bodyPr wrap="square" rtlCol="0">
            <a:spAutoFit/>
          </a:bodyPr>
          <a:lstStyle/>
          <a:p>
            <a:r>
              <a:rPr lang="en-US" sz="16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MCL-1 Dependence Highly Correlated with Complete Remission in Bone Marrow Samples from ACM-Treated Patients </a:t>
            </a:r>
          </a:p>
          <a:p>
            <a:endPar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
        <p:nvSpPr>
          <p:cNvPr id="4" name="TextBox 3"/>
          <p:cNvSpPr txBox="1"/>
          <p:nvPr/>
        </p:nvSpPr>
        <p:spPr>
          <a:xfrm>
            <a:off x="1075690" y="2216654"/>
            <a:ext cx="7002781" cy="353943"/>
          </a:xfrm>
          <a:prstGeom prst="rect">
            <a:avLst/>
          </a:prstGeom>
          <a:noFill/>
        </p:spPr>
        <p:txBody>
          <a:bodyPr wrap="square" rtlCol="0">
            <a:spAutoFit/>
          </a:bodyPr>
          <a:lstStyle/>
          <a:p>
            <a:pPr algn="ctr"/>
            <a:r>
              <a:rPr lang="en-US" sz="1700" dirty="0">
                <a:solidFill>
                  <a:srgbClr val="136940"/>
                </a:solidFill>
                <a:latin typeface="Avenir Next Demi Bold" charset="0"/>
                <a:ea typeface="Avenir Next Demi Bold" charset="0"/>
                <a:cs typeface="Avenir Next Demi Bold" charset="0"/>
              </a:rPr>
              <a:t>Correlation consistent with CDK9 Inhibition and MCL-1 dependency</a:t>
            </a:r>
          </a:p>
        </p:txBody>
      </p:sp>
      <p:grpSp>
        <p:nvGrpSpPr>
          <p:cNvPr id="13" name="Group 12"/>
          <p:cNvGrpSpPr/>
          <p:nvPr/>
        </p:nvGrpSpPr>
        <p:grpSpPr>
          <a:xfrm>
            <a:off x="1075690" y="3119852"/>
            <a:ext cx="7002780" cy="2399634"/>
            <a:chOff x="1162910" y="3119852"/>
            <a:chExt cx="7002780" cy="2399634"/>
          </a:xfrm>
        </p:grpSpPr>
        <p:pic>
          <p:nvPicPr>
            <p:cNvPr id="6" name="Picture 5"/>
            <p:cNvPicPr>
              <a:picLocks noChangeAspect="1"/>
            </p:cNvPicPr>
            <p:nvPr/>
          </p:nvPicPr>
          <p:blipFill>
            <a:blip r:embed="rId2"/>
            <a:stretch>
              <a:fillRect/>
            </a:stretch>
          </p:blipFill>
          <p:spPr>
            <a:xfrm>
              <a:off x="1162910" y="3119852"/>
              <a:ext cx="7002780" cy="2399634"/>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a:xfrm>
              <a:off x="1162910" y="3119852"/>
              <a:ext cx="7002780" cy="2399634"/>
            </a:xfrm>
            <a:prstGeom prst="rect">
              <a:avLst/>
            </a:prstGeom>
            <a:noFill/>
            <a:ln w="38100" cmpd="sng">
              <a:solidFill>
                <a:srgbClr val="1369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3795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160" y="1363302"/>
            <a:ext cx="9144000" cy="3238318"/>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ounded Rectangle 3"/>
          <p:cNvSpPr/>
          <p:nvPr/>
        </p:nvSpPr>
        <p:spPr>
          <a:xfrm>
            <a:off x="656896" y="1559034"/>
            <a:ext cx="7928303" cy="3608551"/>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160107" y="62016"/>
            <a:ext cx="6642106" cy="646331"/>
          </a:xfrm>
          <a:prstGeom prst="rect">
            <a:avLst/>
          </a:prstGeom>
          <a:noFill/>
          <a:ln>
            <a:noFill/>
          </a:ln>
        </p:spPr>
        <p:txBody>
          <a:bodyPr wrap="square" rtlCol="0">
            <a:spAutoFit/>
          </a:bodyPr>
          <a:lstStyle/>
          <a:p>
            <a:r>
              <a:rPr lang="en-US" dirty="0">
                <a:solidFill>
                  <a:srgbClr val="136940"/>
                </a:solidFill>
                <a:effectLst>
                  <a:outerShdw blurRad="50800" dist="38100" dir="2700000" algn="tl" rotWithShape="0">
                    <a:srgbClr val="000000">
                      <a:alpha val="43000"/>
                    </a:srgbClr>
                  </a:outerShdw>
                </a:effectLst>
                <a:latin typeface="Avenir Next Demi Bold"/>
                <a:cs typeface="Avenir Next Demi Bold"/>
              </a:rPr>
              <a:t>Results from Validation Set: High </a:t>
            </a:r>
            <a:r>
              <a:rPr lang="en-US"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MCL-1 Dependency </a:t>
            </a:r>
            <a:r>
              <a:rPr lang="en-US" dirty="0">
                <a:solidFill>
                  <a:srgbClr val="136940"/>
                </a:solidFill>
                <a:effectLst>
                  <a:outerShdw blurRad="50800" dist="38100" dir="2700000" algn="tl" rotWithShape="0">
                    <a:srgbClr val="000000">
                      <a:alpha val="43000"/>
                    </a:srgbClr>
                  </a:outerShdw>
                </a:effectLst>
                <a:latin typeface="Avenir Next Demi Bold"/>
                <a:cs typeface="Avenir Next Demi Bold"/>
              </a:rPr>
              <a:t>is Predictive of Alvocidib Sensitivity in AML Patients </a:t>
            </a:r>
          </a:p>
        </p:txBody>
      </p:sp>
      <p:pic>
        <p:nvPicPr>
          <p:cNvPr id="32"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513" b="11938"/>
          <a:stretch/>
        </p:blipFill>
        <p:spPr bwMode="auto">
          <a:xfrm>
            <a:off x="846778" y="1723662"/>
            <a:ext cx="5138951" cy="3172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9" name="TextBox 28"/>
          <p:cNvSpPr txBox="1"/>
          <p:nvPr/>
        </p:nvSpPr>
        <p:spPr>
          <a:xfrm>
            <a:off x="5615721" y="2267670"/>
            <a:ext cx="2598949" cy="300082"/>
          </a:xfrm>
          <a:prstGeom prst="rect">
            <a:avLst/>
          </a:prstGeom>
          <a:noFill/>
        </p:spPr>
        <p:txBody>
          <a:bodyPr wrap="square" rtlCol="0">
            <a:spAutoFit/>
          </a:bodyPr>
          <a:lstStyle/>
          <a:p>
            <a:endParaRPr lang="en-US" sz="1350" dirty="0">
              <a:solidFill>
                <a:srgbClr val="17375E"/>
              </a:solidFill>
              <a:latin typeface="Avenir Next Demi Bold"/>
              <a:cs typeface="Avenir Next Demi Bold"/>
            </a:endParaRPr>
          </a:p>
        </p:txBody>
      </p:sp>
      <p:sp>
        <p:nvSpPr>
          <p:cNvPr id="34" name="TextBox 495"/>
          <p:cNvSpPr txBox="1">
            <a:spLocks noChangeArrowheads="1"/>
          </p:cNvSpPr>
          <p:nvPr/>
        </p:nvSpPr>
        <p:spPr bwMode="auto">
          <a:xfrm>
            <a:off x="820501" y="5333522"/>
            <a:ext cx="7738421" cy="832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1088" tIns="65544" rIns="131088" bIns="65544">
            <a:spAutoFit/>
          </a:bodyPr>
          <a:lstStyle>
            <a:lvl1pPr eaLnBrk="0" hangingPunct="0">
              <a:defRPr sz="8700">
                <a:solidFill>
                  <a:schemeClr val="tx1"/>
                </a:solidFill>
                <a:latin typeface="Calibri" charset="0"/>
                <a:ea typeface="ＭＳ Ｐゴシック" charset="0"/>
                <a:cs typeface="Arial" charset="0"/>
              </a:defRPr>
            </a:lvl1pPr>
            <a:lvl2pPr marL="742950" indent="-285750" eaLnBrk="0" hangingPunct="0">
              <a:defRPr sz="8700">
                <a:solidFill>
                  <a:schemeClr val="tx1"/>
                </a:solidFill>
                <a:latin typeface="Calibri" charset="0"/>
                <a:ea typeface="Arial" charset="0"/>
                <a:cs typeface="Arial" charset="0"/>
              </a:defRPr>
            </a:lvl2pPr>
            <a:lvl3pPr marL="1143000" indent="-228600" eaLnBrk="0" hangingPunct="0">
              <a:defRPr sz="8700">
                <a:solidFill>
                  <a:schemeClr val="tx1"/>
                </a:solidFill>
                <a:latin typeface="Calibri" charset="0"/>
                <a:ea typeface="Arial" charset="0"/>
                <a:cs typeface="Arial" charset="0"/>
              </a:defRPr>
            </a:lvl3pPr>
            <a:lvl4pPr marL="1600200" indent="-228600" eaLnBrk="0" hangingPunct="0">
              <a:defRPr sz="8700">
                <a:solidFill>
                  <a:schemeClr val="tx1"/>
                </a:solidFill>
                <a:latin typeface="Calibri" charset="0"/>
                <a:ea typeface="Arial" charset="0"/>
                <a:cs typeface="Arial" charset="0"/>
              </a:defRPr>
            </a:lvl4pPr>
            <a:lvl5pPr marL="2057400" indent="-228600" eaLnBrk="0" hangingPunct="0">
              <a:defRPr sz="8700">
                <a:solidFill>
                  <a:schemeClr val="tx1"/>
                </a:solidFill>
                <a:latin typeface="Calibri" charset="0"/>
                <a:ea typeface="Arial" charset="0"/>
                <a:cs typeface="Arial" charset="0"/>
              </a:defRPr>
            </a:lvl5pPr>
            <a:lvl6pPr marL="2514600" indent="-228600" defTabSz="4418013" eaLnBrk="0" fontAlgn="base" hangingPunct="0">
              <a:spcBef>
                <a:spcPct val="0"/>
              </a:spcBef>
              <a:spcAft>
                <a:spcPct val="0"/>
              </a:spcAft>
              <a:defRPr sz="8700">
                <a:solidFill>
                  <a:schemeClr val="tx1"/>
                </a:solidFill>
                <a:latin typeface="Calibri" charset="0"/>
                <a:ea typeface="Arial" charset="0"/>
                <a:cs typeface="Arial" charset="0"/>
              </a:defRPr>
            </a:lvl6pPr>
            <a:lvl7pPr marL="2971800" indent="-228600" defTabSz="4418013" eaLnBrk="0" fontAlgn="base" hangingPunct="0">
              <a:spcBef>
                <a:spcPct val="0"/>
              </a:spcBef>
              <a:spcAft>
                <a:spcPct val="0"/>
              </a:spcAft>
              <a:defRPr sz="8700">
                <a:solidFill>
                  <a:schemeClr val="tx1"/>
                </a:solidFill>
                <a:latin typeface="Calibri" charset="0"/>
                <a:ea typeface="Arial" charset="0"/>
                <a:cs typeface="Arial" charset="0"/>
              </a:defRPr>
            </a:lvl7pPr>
            <a:lvl8pPr marL="3429000" indent="-228600" defTabSz="4418013" eaLnBrk="0" fontAlgn="base" hangingPunct="0">
              <a:spcBef>
                <a:spcPct val="0"/>
              </a:spcBef>
              <a:spcAft>
                <a:spcPct val="0"/>
              </a:spcAft>
              <a:defRPr sz="8700">
                <a:solidFill>
                  <a:schemeClr val="tx1"/>
                </a:solidFill>
                <a:latin typeface="Calibri" charset="0"/>
                <a:ea typeface="Arial" charset="0"/>
                <a:cs typeface="Arial" charset="0"/>
              </a:defRPr>
            </a:lvl8pPr>
            <a:lvl9pPr marL="3886200" indent="-228600" defTabSz="4418013" eaLnBrk="0" fontAlgn="base" hangingPunct="0">
              <a:spcBef>
                <a:spcPct val="0"/>
              </a:spcBef>
              <a:spcAft>
                <a:spcPct val="0"/>
              </a:spcAft>
              <a:defRPr sz="8700">
                <a:solidFill>
                  <a:schemeClr val="tx1"/>
                </a:solidFill>
                <a:latin typeface="Calibri" charset="0"/>
                <a:ea typeface="Arial" charset="0"/>
                <a:cs typeface="Arial" charset="0"/>
              </a:defRPr>
            </a:lvl9pPr>
          </a:lstStyle>
          <a:p>
            <a:pPr eaLnBrk="1" hangingPunct="1"/>
            <a:r>
              <a:rPr lang="en-US" sz="1300" dirty="0">
                <a:solidFill>
                  <a:srgbClr val="136940"/>
                </a:solidFill>
                <a:latin typeface="Avenir Next Demi Bold" charset="0"/>
                <a:ea typeface="Avenir Next Demi Bold" charset="0"/>
                <a:cs typeface="Avenir Next Demi Bold" charset="0"/>
              </a:rPr>
              <a:t>MCL-1 Dependence </a:t>
            </a:r>
            <a:r>
              <a:rPr lang="en-US" sz="1300" dirty="0">
                <a:solidFill>
                  <a:srgbClr val="136940"/>
                </a:solidFill>
                <a:latin typeface="Avenir Next Demi Bold"/>
                <a:ea typeface="Palatino Linotype" charset="0"/>
                <a:cs typeface="Avenir Next Demi Bold"/>
              </a:rPr>
              <a:t>in CR and NR (No Response) pre-treatment bone marrow samples from AML patients treated with the ACM regimen</a:t>
            </a:r>
          </a:p>
          <a:p>
            <a:pPr eaLnBrk="1" hangingPunct="1">
              <a:lnSpc>
                <a:spcPct val="50000"/>
              </a:lnSpc>
            </a:pPr>
            <a:endParaRPr lang="en-US" sz="1300" dirty="0">
              <a:solidFill>
                <a:srgbClr val="136940"/>
              </a:solidFill>
              <a:latin typeface="Avenir Next Demi Bold"/>
              <a:ea typeface="Palatino Linotype" charset="0"/>
              <a:cs typeface="Avenir Next Demi Bold"/>
            </a:endParaRPr>
          </a:p>
          <a:p>
            <a:pPr eaLnBrk="1" hangingPunct="1"/>
            <a:r>
              <a:rPr lang="en-US" sz="1300" dirty="0">
                <a:solidFill>
                  <a:srgbClr val="136940"/>
                </a:solidFill>
                <a:latin typeface="Avenir Next Demi Bold" charset="0"/>
                <a:ea typeface="Avenir Next Demi Bold" charset="0"/>
                <a:cs typeface="Avenir Next Demi Bold" charset="0"/>
              </a:rPr>
              <a:t>MCL-1 Dependence </a:t>
            </a:r>
            <a:r>
              <a:rPr lang="en-US" sz="1300" dirty="0">
                <a:solidFill>
                  <a:srgbClr val="136940"/>
                </a:solidFill>
                <a:latin typeface="Avenir Next Demi Bold"/>
                <a:ea typeface="Palatino Linotype" charset="0"/>
                <a:cs typeface="Avenir Next Demi Bold"/>
              </a:rPr>
              <a:t>did not predict response in patients treated with 7+3</a:t>
            </a:r>
          </a:p>
        </p:txBody>
      </p:sp>
      <p:cxnSp>
        <p:nvCxnSpPr>
          <p:cNvPr id="35" name="Straight Connector 34"/>
          <p:cNvCxnSpPr/>
          <p:nvPr/>
        </p:nvCxnSpPr>
        <p:spPr>
          <a:xfrm>
            <a:off x="5379357" y="3280087"/>
            <a:ext cx="2784929" cy="18143"/>
          </a:xfrm>
          <a:prstGeom prst="line">
            <a:avLst/>
          </a:prstGeom>
          <a:ln>
            <a:solidFill>
              <a:srgbClr val="136940"/>
            </a:solidFill>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5251993" y="2490873"/>
            <a:ext cx="3151825" cy="646331"/>
          </a:xfrm>
          <a:prstGeom prst="rect">
            <a:avLst/>
          </a:prstGeom>
          <a:noFill/>
        </p:spPr>
        <p:txBody>
          <a:bodyPr wrap="none" rtlCol="0">
            <a:spAutoFit/>
          </a:bodyPr>
          <a:lstStyle/>
          <a:p>
            <a:pPr algn="ctr"/>
            <a:r>
              <a:rPr lang="en-US" b="1" dirty="0"/>
              <a:t>100% CR Rate in AML Patients</a:t>
            </a:r>
          </a:p>
          <a:p>
            <a:pPr algn="ctr"/>
            <a:r>
              <a:rPr lang="en-US" b="1" dirty="0"/>
              <a:t>with MCL-1 Dependence ≥ 40%</a:t>
            </a:r>
          </a:p>
        </p:txBody>
      </p:sp>
      <p:sp>
        <p:nvSpPr>
          <p:cNvPr id="33" name="Rectangle 32"/>
          <p:cNvSpPr/>
          <p:nvPr/>
        </p:nvSpPr>
        <p:spPr>
          <a:xfrm>
            <a:off x="1667154" y="4501638"/>
            <a:ext cx="3552375" cy="59587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30" name="TextBox 495"/>
          <p:cNvSpPr txBox="1">
            <a:spLocks noChangeArrowheads="1"/>
          </p:cNvSpPr>
          <p:nvPr/>
        </p:nvSpPr>
        <p:spPr bwMode="auto">
          <a:xfrm>
            <a:off x="1718875" y="4367932"/>
            <a:ext cx="1811015" cy="799653"/>
          </a:xfrm>
          <a:prstGeom prst="rect">
            <a:avLst/>
          </a:prstGeom>
          <a:noFill/>
          <a:ln>
            <a:noFill/>
          </a:ln>
          <a:extLst/>
        </p:spPr>
        <p:txBody>
          <a:bodyPr wrap="square" lIns="98316" tIns="49158" rIns="98316" bIns="49158">
            <a:spAutoFit/>
          </a:bodyPr>
          <a:lstStyle>
            <a:lvl1pPr eaLnBrk="0" hangingPunct="0">
              <a:defRPr sz="8700">
                <a:solidFill>
                  <a:schemeClr val="tx1"/>
                </a:solidFill>
                <a:latin typeface="Calibri" charset="0"/>
                <a:ea typeface="ＭＳ Ｐゴシック" charset="0"/>
                <a:cs typeface="Arial" charset="0"/>
              </a:defRPr>
            </a:lvl1pPr>
            <a:lvl2pPr marL="742950" indent="-285750" eaLnBrk="0" hangingPunct="0">
              <a:defRPr sz="8700">
                <a:solidFill>
                  <a:schemeClr val="tx1"/>
                </a:solidFill>
                <a:latin typeface="Calibri" charset="0"/>
                <a:ea typeface="Arial" charset="0"/>
                <a:cs typeface="Arial" charset="0"/>
              </a:defRPr>
            </a:lvl2pPr>
            <a:lvl3pPr marL="1143000" indent="-228600" eaLnBrk="0" hangingPunct="0">
              <a:defRPr sz="8700">
                <a:solidFill>
                  <a:schemeClr val="tx1"/>
                </a:solidFill>
                <a:latin typeface="Calibri" charset="0"/>
                <a:ea typeface="Arial" charset="0"/>
                <a:cs typeface="Arial" charset="0"/>
              </a:defRPr>
            </a:lvl3pPr>
            <a:lvl4pPr marL="1600200" indent="-228600" eaLnBrk="0" hangingPunct="0">
              <a:defRPr sz="8700">
                <a:solidFill>
                  <a:schemeClr val="tx1"/>
                </a:solidFill>
                <a:latin typeface="Calibri" charset="0"/>
                <a:ea typeface="Arial" charset="0"/>
                <a:cs typeface="Arial" charset="0"/>
              </a:defRPr>
            </a:lvl4pPr>
            <a:lvl5pPr marL="2057400" indent="-228600" eaLnBrk="0" hangingPunct="0">
              <a:defRPr sz="8700">
                <a:solidFill>
                  <a:schemeClr val="tx1"/>
                </a:solidFill>
                <a:latin typeface="Calibri" charset="0"/>
                <a:ea typeface="Arial" charset="0"/>
                <a:cs typeface="Arial" charset="0"/>
              </a:defRPr>
            </a:lvl5pPr>
            <a:lvl6pPr marL="2514600" indent="-228600" defTabSz="4418013" eaLnBrk="0" fontAlgn="base" hangingPunct="0">
              <a:spcBef>
                <a:spcPct val="0"/>
              </a:spcBef>
              <a:spcAft>
                <a:spcPct val="0"/>
              </a:spcAft>
              <a:defRPr sz="8700">
                <a:solidFill>
                  <a:schemeClr val="tx1"/>
                </a:solidFill>
                <a:latin typeface="Calibri" charset="0"/>
                <a:ea typeface="Arial" charset="0"/>
                <a:cs typeface="Arial" charset="0"/>
              </a:defRPr>
            </a:lvl6pPr>
            <a:lvl7pPr marL="2971800" indent="-228600" defTabSz="4418013" eaLnBrk="0" fontAlgn="base" hangingPunct="0">
              <a:spcBef>
                <a:spcPct val="0"/>
              </a:spcBef>
              <a:spcAft>
                <a:spcPct val="0"/>
              </a:spcAft>
              <a:defRPr sz="8700">
                <a:solidFill>
                  <a:schemeClr val="tx1"/>
                </a:solidFill>
                <a:latin typeface="Calibri" charset="0"/>
                <a:ea typeface="Arial" charset="0"/>
                <a:cs typeface="Arial" charset="0"/>
              </a:defRPr>
            </a:lvl7pPr>
            <a:lvl8pPr marL="3429000" indent="-228600" defTabSz="4418013" eaLnBrk="0" fontAlgn="base" hangingPunct="0">
              <a:spcBef>
                <a:spcPct val="0"/>
              </a:spcBef>
              <a:spcAft>
                <a:spcPct val="0"/>
              </a:spcAft>
              <a:defRPr sz="8700">
                <a:solidFill>
                  <a:schemeClr val="tx1"/>
                </a:solidFill>
                <a:latin typeface="Calibri" charset="0"/>
                <a:ea typeface="Arial" charset="0"/>
                <a:cs typeface="Arial" charset="0"/>
              </a:defRPr>
            </a:lvl8pPr>
            <a:lvl9pPr marL="3886200" indent="-228600" defTabSz="4418013" eaLnBrk="0" fontAlgn="base" hangingPunct="0">
              <a:spcBef>
                <a:spcPct val="0"/>
              </a:spcBef>
              <a:spcAft>
                <a:spcPct val="0"/>
              </a:spcAft>
              <a:defRPr sz="8700">
                <a:solidFill>
                  <a:schemeClr val="tx1"/>
                </a:solidFill>
                <a:latin typeface="Calibri" charset="0"/>
                <a:ea typeface="Arial" charset="0"/>
                <a:cs typeface="Arial" charset="0"/>
              </a:defRPr>
            </a:lvl9pPr>
          </a:lstStyle>
          <a:p>
            <a:pPr algn="ctr" eaLnBrk="1" hangingPunct="1"/>
            <a:endParaRPr lang="en-US" sz="1200" b="1" dirty="0">
              <a:solidFill>
                <a:srgbClr val="000000"/>
              </a:solidFill>
              <a:latin typeface="Gisha" charset="0"/>
              <a:ea typeface="Gisha" charset="0"/>
              <a:cs typeface="Gisha" charset="0"/>
            </a:endParaRPr>
          </a:p>
          <a:p>
            <a:pPr algn="ctr" eaLnBrk="1" hangingPunct="1"/>
            <a:r>
              <a:rPr lang="en-US" sz="1200" b="1" dirty="0">
                <a:solidFill>
                  <a:srgbClr val="000000"/>
                </a:solidFill>
                <a:latin typeface="Gisha" charset="0"/>
                <a:ea typeface="Gisha" charset="0"/>
                <a:cs typeface="Gisha" charset="0"/>
              </a:rPr>
              <a:t>No Response</a:t>
            </a:r>
          </a:p>
          <a:p>
            <a:pPr algn="ctr" eaLnBrk="1" hangingPunct="1"/>
            <a:r>
              <a:rPr lang="en-US" sz="1200" b="1" dirty="0">
                <a:solidFill>
                  <a:srgbClr val="000000"/>
                </a:solidFill>
                <a:latin typeface="Gisha" charset="0"/>
                <a:ea typeface="Gisha" charset="0"/>
                <a:cs typeface="Gisha" charset="0"/>
              </a:rPr>
              <a:t>(n=12)</a:t>
            </a:r>
          </a:p>
        </p:txBody>
      </p:sp>
      <p:sp>
        <p:nvSpPr>
          <p:cNvPr id="31" name="TextBox 495"/>
          <p:cNvSpPr txBox="1">
            <a:spLocks noChangeArrowheads="1"/>
          </p:cNvSpPr>
          <p:nvPr/>
        </p:nvSpPr>
        <p:spPr bwMode="auto">
          <a:xfrm>
            <a:off x="3277131" y="4367932"/>
            <a:ext cx="2577213" cy="799653"/>
          </a:xfrm>
          <a:prstGeom prst="rect">
            <a:avLst/>
          </a:prstGeom>
          <a:noFill/>
          <a:ln>
            <a:noFill/>
          </a:ln>
          <a:extLst/>
        </p:spPr>
        <p:txBody>
          <a:bodyPr wrap="square" lIns="98316" tIns="49158" rIns="98316" bIns="49158">
            <a:spAutoFit/>
          </a:bodyPr>
          <a:lstStyle>
            <a:lvl1pPr eaLnBrk="0" hangingPunct="0">
              <a:defRPr sz="8700">
                <a:solidFill>
                  <a:schemeClr val="tx1"/>
                </a:solidFill>
                <a:latin typeface="Calibri" charset="0"/>
                <a:ea typeface="ＭＳ Ｐゴシック" charset="0"/>
                <a:cs typeface="Arial" charset="0"/>
              </a:defRPr>
            </a:lvl1pPr>
            <a:lvl2pPr marL="742950" indent="-285750" eaLnBrk="0" hangingPunct="0">
              <a:defRPr sz="8700">
                <a:solidFill>
                  <a:schemeClr val="tx1"/>
                </a:solidFill>
                <a:latin typeface="Calibri" charset="0"/>
                <a:ea typeface="Arial" charset="0"/>
                <a:cs typeface="Arial" charset="0"/>
              </a:defRPr>
            </a:lvl2pPr>
            <a:lvl3pPr marL="1143000" indent="-228600" eaLnBrk="0" hangingPunct="0">
              <a:defRPr sz="8700">
                <a:solidFill>
                  <a:schemeClr val="tx1"/>
                </a:solidFill>
                <a:latin typeface="Calibri" charset="0"/>
                <a:ea typeface="Arial" charset="0"/>
                <a:cs typeface="Arial" charset="0"/>
              </a:defRPr>
            </a:lvl3pPr>
            <a:lvl4pPr marL="1600200" indent="-228600" eaLnBrk="0" hangingPunct="0">
              <a:defRPr sz="8700">
                <a:solidFill>
                  <a:schemeClr val="tx1"/>
                </a:solidFill>
                <a:latin typeface="Calibri" charset="0"/>
                <a:ea typeface="Arial" charset="0"/>
                <a:cs typeface="Arial" charset="0"/>
              </a:defRPr>
            </a:lvl4pPr>
            <a:lvl5pPr marL="2057400" indent="-228600" eaLnBrk="0" hangingPunct="0">
              <a:defRPr sz="8700">
                <a:solidFill>
                  <a:schemeClr val="tx1"/>
                </a:solidFill>
                <a:latin typeface="Calibri" charset="0"/>
                <a:ea typeface="Arial" charset="0"/>
                <a:cs typeface="Arial" charset="0"/>
              </a:defRPr>
            </a:lvl5pPr>
            <a:lvl6pPr marL="2514600" indent="-228600" defTabSz="4418013" eaLnBrk="0" fontAlgn="base" hangingPunct="0">
              <a:spcBef>
                <a:spcPct val="0"/>
              </a:spcBef>
              <a:spcAft>
                <a:spcPct val="0"/>
              </a:spcAft>
              <a:defRPr sz="8700">
                <a:solidFill>
                  <a:schemeClr val="tx1"/>
                </a:solidFill>
                <a:latin typeface="Calibri" charset="0"/>
                <a:ea typeface="Arial" charset="0"/>
                <a:cs typeface="Arial" charset="0"/>
              </a:defRPr>
            </a:lvl6pPr>
            <a:lvl7pPr marL="2971800" indent="-228600" defTabSz="4418013" eaLnBrk="0" fontAlgn="base" hangingPunct="0">
              <a:spcBef>
                <a:spcPct val="0"/>
              </a:spcBef>
              <a:spcAft>
                <a:spcPct val="0"/>
              </a:spcAft>
              <a:defRPr sz="8700">
                <a:solidFill>
                  <a:schemeClr val="tx1"/>
                </a:solidFill>
                <a:latin typeface="Calibri" charset="0"/>
                <a:ea typeface="Arial" charset="0"/>
                <a:cs typeface="Arial" charset="0"/>
              </a:defRPr>
            </a:lvl7pPr>
            <a:lvl8pPr marL="3429000" indent="-228600" defTabSz="4418013" eaLnBrk="0" fontAlgn="base" hangingPunct="0">
              <a:spcBef>
                <a:spcPct val="0"/>
              </a:spcBef>
              <a:spcAft>
                <a:spcPct val="0"/>
              </a:spcAft>
              <a:defRPr sz="8700">
                <a:solidFill>
                  <a:schemeClr val="tx1"/>
                </a:solidFill>
                <a:latin typeface="Calibri" charset="0"/>
                <a:ea typeface="Arial" charset="0"/>
                <a:cs typeface="Arial" charset="0"/>
              </a:defRPr>
            </a:lvl8pPr>
            <a:lvl9pPr marL="3886200" indent="-228600" defTabSz="4418013" eaLnBrk="0" fontAlgn="base" hangingPunct="0">
              <a:spcBef>
                <a:spcPct val="0"/>
              </a:spcBef>
              <a:spcAft>
                <a:spcPct val="0"/>
              </a:spcAft>
              <a:defRPr sz="8700">
                <a:solidFill>
                  <a:schemeClr val="tx1"/>
                </a:solidFill>
                <a:latin typeface="Calibri" charset="0"/>
                <a:ea typeface="Arial" charset="0"/>
                <a:cs typeface="Arial" charset="0"/>
              </a:defRPr>
            </a:lvl9pPr>
          </a:lstStyle>
          <a:p>
            <a:pPr algn="ctr" eaLnBrk="1" hangingPunct="1"/>
            <a:endParaRPr lang="en-US" sz="1200" b="1" dirty="0">
              <a:solidFill>
                <a:srgbClr val="000000"/>
              </a:solidFill>
              <a:latin typeface="Gisha" charset="0"/>
              <a:ea typeface="Gisha" charset="0"/>
              <a:cs typeface="Gisha" charset="0"/>
            </a:endParaRPr>
          </a:p>
          <a:p>
            <a:pPr algn="ctr" eaLnBrk="1" hangingPunct="1"/>
            <a:r>
              <a:rPr lang="en-US" sz="1200" b="1" dirty="0">
                <a:solidFill>
                  <a:srgbClr val="000000"/>
                </a:solidFill>
                <a:latin typeface="Gisha" charset="0"/>
                <a:ea typeface="Gisha" charset="0"/>
                <a:cs typeface="Gisha" charset="0"/>
              </a:rPr>
              <a:t>Complete Remission</a:t>
            </a:r>
          </a:p>
          <a:p>
            <a:pPr algn="ctr" eaLnBrk="1" hangingPunct="1"/>
            <a:r>
              <a:rPr lang="en-US" sz="1200" b="1" dirty="0">
                <a:solidFill>
                  <a:srgbClr val="000000"/>
                </a:solidFill>
                <a:latin typeface="Gisha" charset="0"/>
                <a:ea typeface="Gisha" charset="0"/>
                <a:cs typeface="Gisha" charset="0"/>
              </a:rPr>
              <a:t>(n=12)</a:t>
            </a:r>
          </a:p>
        </p:txBody>
      </p:sp>
      <p:sp>
        <p:nvSpPr>
          <p:cNvPr id="5" name="TextBox 4"/>
          <p:cNvSpPr txBox="1"/>
          <p:nvPr/>
        </p:nvSpPr>
        <p:spPr>
          <a:xfrm rot="16200000">
            <a:off x="84831" y="3148549"/>
            <a:ext cx="2037337" cy="338554"/>
          </a:xfrm>
          <a:prstGeom prst="rect">
            <a:avLst/>
          </a:prstGeom>
          <a:solidFill>
            <a:schemeClr val="bg1"/>
          </a:solidFill>
        </p:spPr>
        <p:txBody>
          <a:bodyPr wrap="none" rtlCol="0">
            <a:spAutoFit/>
          </a:bodyPr>
          <a:lstStyle/>
          <a:p>
            <a:r>
              <a:rPr lang="en-US" sz="1600" b="1" dirty="0"/>
              <a:t>% MCL-1 Dependence</a:t>
            </a:r>
          </a:p>
        </p:txBody>
      </p:sp>
    </p:spTree>
    <p:extLst>
      <p:ext uri="{BB962C8B-B14F-4D97-AF65-F5344CB8AC3E}">
        <p14:creationId xmlns:p14="http://schemas.microsoft.com/office/powerpoint/2010/main" val="3068916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850" y="87662"/>
            <a:ext cx="5774550" cy="646331"/>
          </a:xfrm>
          <a:prstGeom prst="rect">
            <a:avLst/>
          </a:prstGeom>
          <a:noFill/>
          <a:ln>
            <a:noFill/>
          </a:ln>
        </p:spPr>
        <p:txBody>
          <a:bodyPr wrap="square" rtlCol="0">
            <a:spAutoFit/>
          </a:bodyPr>
          <a:lstStyle/>
          <a:p>
            <a:r>
              <a:rPr lang="en-US" dirty="0">
                <a:solidFill>
                  <a:srgbClr val="136940"/>
                </a:solidFill>
                <a:effectLst>
                  <a:outerShdw blurRad="50800" dist="38100" dir="2700000" algn="tl" rotWithShape="0">
                    <a:srgbClr val="000000">
                      <a:alpha val="43000"/>
                    </a:srgbClr>
                  </a:outerShdw>
                </a:effectLst>
                <a:latin typeface="Avenir Next Demi Bold"/>
                <a:cs typeface="Avenir Next Demi Bold"/>
              </a:rPr>
              <a:t>ACM-Treated AML Patients with ≥ 40% </a:t>
            </a:r>
            <a:r>
              <a:rPr lang="en-US"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MCL-1 Dependency </a:t>
            </a:r>
            <a:r>
              <a:rPr lang="en-US" dirty="0">
                <a:solidFill>
                  <a:srgbClr val="136940"/>
                </a:solidFill>
                <a:effectLst>
                  <a:outerShdw blurRad="50800" dist="38100" dir="2700000" algn="tl" rotWithShape="0">
                    <a:srgbClr val="000000">
                      <a:alpha val="43000"/>
                    </a:srgbClr>
                  </a:outerShdw>
                </a:effectLst>
                <a:latin typeface="Avenir Next Demi Bold"/>
                <a:cs typeface="Avenir Next Demi Bold"/>
              </a:rPr>
              <a:t>Demonstrated Improved Survival</a:t>
            </a:r>
          </a:p>
        </p:txBody>
      </p:sp>
      <p:sp>
        <p:nvSpPr>
          <p:cNvPr id="3" name="Rectangle 2"/>
          <p:cNvSpPr/>
          <p:nvPr/>
        </p:nvSpPr>
        <p:spPr>
          <a:xfrm>
            <a:off x="10160" y="1909765"/>
            <a:ext cx="9144000" cy="2987838"/>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ounded Rectangle 3"/>
          <p:cNvSpPr/>
          <p:nvPr/>
        </p:nvSpPr>
        <p:spPr>
          <a:xfrm>
            <a:off x="1380067" y="1592902"/>
            <a:ext cx="6290734" cy="3608551"/>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5" name="Chart 4"/>
          <p:cNvGraphicFramePr>
            <a:graphicFrameLocks noGrp="1"/>
          </p:cNvGraphicFramePr>
          <p:nvPr>
            <p:extLst>
              <p:ext uri="{D42A27DB-BD31-4B8C-83A1-F6EECF244321}">
                <p14:modId xmlns:p14="http://schemas.microsoft.com/office/powerpoint/2010/main" val="2719789592"/>
              </p:ext>
            </p:extLst>
          </p:nvPr>
        </p:nvGraphicFramePr>
        <p:xfrm>
          <a:off x="1696302" y="1743900"/>
          <a:ext cx="5757284" cy="329564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5243201" y="2369379"/>
            <a:ext cx="2417440" cy="430887"/>
          </a:xfrm>
          <a:prstGeom prst="rect">
            <a:avLst/>
          </a:prstGeom>
          <a:noFill/>
        </p:spPr>
        <p:txBody>
          <a:bodyPr wrap="square" rtlCol="0">
            <a:spAutoFit/>
          </a:bodyPr>
          <a:lstStyle/>
          <a:p>
            <a:r>
              <a:rPr lang="en-US" sz="1100" dirty="0">
                <a:solidFill>
                  <a:srgbClr val="FF0000"/>
                </a:solidFill>
                <a:latin typeface="Avenir Next Demi Bold" charset="0"/>
                <a:ea typeface="Avenir Next Demi Bold" charset="0"/>
                <a:cs typeface="Avenir Next Demi Bold" charset="0"/>
              </a:rPr>
              <a:t>MCL-1 Dependent </a:t>
            </a:r>
            <a:r>
              <a:rPr lang="en-US" sz="1100" b="1" dirty="0">
                <a:solidFill>
                  <a:srgbClr val="FF0000"/>
                </a:solidFill>
                <a:latin typeface="Avenir Next Demi Bold" charset="0"/>
                <a:ea typeface="Avenir Next Demi Bold" charset="0"/>
                <a:cs typeface="Avenir Next Demi Bold" charset="0"/>
              </a:rPr>
              <a:t>(n=7)</a:t>
            </a:r>
          </a:p>
          <a:p>
            <a:r>
              <a:rPr lang="en-US" sz="1100" dirty="0">
                <a:solidFill>
                  <a:srgbClr val="136940"/>
                </a:solidFill>
                <a:latin typeface="Avenir Next Demi Bold" charset="0"/>
                <a:ea typeface="Avenir Next Demi Bold" charset="0"/>
                <a:cs typeface="Avenir Next Demi Bold" charset="0"/>
              </a:rPr>
              <a:t>MCL-1 Non-Dependent </a:t>
            </a:r>
            <a:r>
              <a:rPr lang="en-US" sz="1100" b="1" dirty="0">
                <a:solidFill>
                  <a:srgbClr val="136940"/>
                </a:solidFill>
                <a:latin typeface="Avenir Next Demi Bold" charset="0"/>
                <a:ea typeface="Avenir Next Demi Bold" charset="0"/>
                <a:cs typeface="Avenir Next Demi Bold" charset="0"/>
              </a:rPr>
              <a:t>(n=17)</a:t>
            </a:r>
          </a:p>
        </p:txBody>
      </p:sp>
    </p:spTree>
    <p:extLst>
      <p:ext uri="{BB962C8B-B14F-4D97-AF65-F5344CB8AC3E}">
        <p14:creationId xmlns:p14="http://schemas.microsoft.com/office/powerpoint/2010/main" val="3053546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849" y="59876"/>
            <a:ext cx="5694056" cy="646331"/>
          </a:xfrm>
          <a:prstGeom prst="rect">
            <a:avLst/>
          </a:prstGeom>
          <a:noFill/>
          <a:ln>
            <a:noFill/>
          </a:ln>
        </p:spPr>
        <p:txBody>
          <a:bodyPr wrap="square" rtlCol="0">
            <a:spAutoFit/>
          </a:bodyPr>
          <a:lstStyle/>
          <a:p>
            <a:r>
              <a:rPr lang="en-US"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No Correlation of MCL-1 Dependency to Response to 7+3 in Patients’ Bone Marrow Samples</a:t>
            </a:r>
            <a:endParaRPr lang="en-US"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
        <p:nvSpPr>
          <p:cNvPr id="3" name="Rectangle 2"/>
          <p:cNvSpPr/>
          <p:nvPr/>
        </p:nvSpPr>
        <p:spPr>
          <a:xfrm>
            <a:off x="10160" y="2057400"/>
            <a:ext cx="9144000" cy="2788920"/>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ounded Rectangle 3"/>
          <p:cNvSpPr/>
          <p:nvPr/>
        </p:nvSpPr>
        <p:spPr>
          <a:xfrm>
            <a:off x="2359660" y="1592902"/>
            <a:ext cx="4445000" cy="3608551"/>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B365A8E3-ABFD-44BC-8AF6-E46D929FB904.png"/>
          <p:cNvPicPr>
            <a:picLocks noChangeAspect="1"/>
          </p:cNvPicPr>
          <p:nvPr/>
        </p:nvPicPr>
        <p:blipFill rotWithShape="1">
          <a:blip r:embed="rId2">
            <a:extLst>
              <a:ext uri="{28A0092B-C50C-407E-A947-70E740481C1C}">
                <a14:useLocalDpi xmlns:a14="http://schemas.microsoft.com/office/drawing/2010/main" val="0"/>
              </a:ext>
            </a:extLst>
          </a:blip>
          <a:srcRect r="36974"/>
          <a:stretch/>
        </p:blipFill>
        <p:spPr>
          <a:xfrm>
            <a:off x="2549813" y="1765205"/>
            <a:ext cx="3881814" cy="3656794"/>
          </a:xfrm>
          <a:prstGeom prst="rect">
            <a:avLst/>
          </a:prstGeom>
          <a:ln>
            <a:noFill/>
          </a:ln>
        </p:spPr>
      </p:pic>
      <p:sp>
        <p:nvSpPr>
          <p:cNvPr id="7" name="Rectangle 6">
            <a:extLst>
              <a:ext uri="{FF2B5EF4-FFF2-40B4-BE49-F238E27FC236}">
                <a16:creationId xmlns:a16="http://schemas.microsoft.com/office/drawing/2014/main" xmlns="" id="{C8413D75-A190-40DB-A12A-3B9BADB146A1}"/>
              </a:ext>
            </a:extLst>
          </p:cNvPr>
          <p:cNvSpPr/>
          <p:nvPr/>
        </p:nvSpPr>
        <p:spPr>
          <a:xfrm>
            <a:off x="6043985" y="3212448"/>
            <a:ext cx="536331" cy="6506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C2AD3AD5-F6B8-48CA-9F29-1FA7E150C7E0}"/>
              </a:ext>
            </a:extLst>
          </p:cNvPr>
          <p:cNvSpPr/>
          <p:nvPr/>
        </p:nvSpPr>
        <p:spPr>
          <a:xfrm>
            <a:off x="6043985" y="4550822"/>
            <a:ext cx="536331" cy="5715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rot="16200000">
            <a:off x="1843235" y="3308056"/>
            <a:ext cx="1805753" cy="307777"/>
          </a:xfrm>
          <a:prstGeom prst="rect">
            <a:avLst/>
          </a:prstGeom>
          <a:solidFill>
            <a:schemeClr val="bg1"/>
          </a:solidFill>
        </p:spPr>
        <p:txBody>
          <a:bodyPr wrap="none" rtlCol="0">
            <a:spAutoFit/>
          </a:bodyPr>
          <a:lstStyle/>
          <a:p>
            <a:r>
              <a:rPr lang="en-US" sz="1400" b="1" dirty="0"/>
              <a:t>% MCL-1 Dependence</a:t>
            </a:r>
          </a:p>
        </p:txBody>
      </p:sp>
      <p:sp>
        <p:nvSpPr>
          <p:cNvPr id="10" name="TextBox 9"/>
          <p:cNvSpPr txBox="1"/>
          <p:nvPr/>
        </p:nvSpPr>
        <p:spPr>
          <a:xfrm>
            <a:off x="2738020" y="1813441"/>
            <a:ext cx="3693607" cy="584776"/>
          </a:xfrm>
          <a:prstGeom prst="rect">
            <a:avLst/>
          </a:prstGeom>
          <a:solidFill>
            <a:schemeClr val="bg1"/>
          </a:solidFill>
        </p:spPr>
        <p:txBody>
          <a:bodyPr wrap="square" rtlCol="0">
            <a:spAutoFit/>
          </a:bodyPr>
          <a:lstStyle/>
          <a:p>
            <a:pPr algn="ctr"/>
            <a:r>
              <a:rPr lang="en-US" sz="1600" b="1" dirty="0"/>
              <a:t>% MCL-1 Dependence Categorized by 7+3 Response in Bone Marrow Samples</a:t>
            </a:r>
          </a:p>
        </p:txBody>
      </p:sp>
    </p:spTree>
    <p:extLst>
      <p:ext uri="{BB962C8B-B14F-4D97-AF65-F5344CB8AC3E}">
        <p14:creationId xmlns:p14="http://schemas.microsoft.com/office/powerpoint/2010/main" val="1750981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0160" y="2057400"/>
            <a:ext cx="9144000" cy="3386666"/>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Box 1"/>
          <p:cNvSpPr txBox="1"/>
          <p:nvPr/>
        </p:nvSpPr>
        <p:spPr>
          <a:xfrm>
            <a:off x="158581" y="45804"/>
            <a:ext cx="4835443" cy="646331"/>
          </a:xfrm>
          <a:prstGeom prst="rect">
            <a:avLst/>
          </a:prstGeom>
          <a:noFill/>
          <a:ln>
            <a:noFill/>
          </a:ln>
        </p:spPr>
        <p:txBody>
          <a:bodyPr wrap="square" rtlCol="0">
            <a:spAutoFit/>
          </a:bodyPr>
          <a:lstStyle/>
          <a:p>
            <a:r>
              <a:rPr lang="en-US"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MCL-1 Dependence Predicts for ACM Response (unpublished data) </a:t>
            </a:r>
          </a:p>
        </p:txBody>
      </p:sp>
      <p:sp>
        <p:nvSpPr>
          <p:cNvPr id="3" name="Rounded Rectangle 2"/>
          <p:cNvSpPr/>
          <p:nvPr/>
        </p:nvSpPr>
        <p:spPr>
          <a:xfrm>
            <a:off x="484412" y="1450251"/>
            <a:ext cx="8010071" cy="4548064"/>
          </a:xfrm>
          <a:prstGeom prst="roundRect">
            <a:avLst>
              <a:gd name="adj" fmla="val 4922"/>
            </a:avLst>
          </a:prstGeom>
          <a:solidFill>
            <a:schemeClr val="bg1"/>
          </a:solidFill>
          <a:ln w="28575" cmpd="sng">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23"/>
          <p:cNvPicPr>
            <a:picLocks noChangeAspect="1" noChangeArrowheads="1"/>
          </p:cNvPicPr>
          <p:nvPr/>
        </p:nvPicPr>
        <p:blipFill rotWithShape="1">
          <a:blip r:embed="rId2">
            <a:extLst>
              <a:ext uri="{28A0092B-C50C-407E-A947-70E740481C1C}">
                <a14:useLocalDpi xmlns:a14="http://schemas.microsoft.com/office/drawing/2010/main" val="0"/>
              </a:ext>
            </a:extLst>
          </a:blip>
          <a:srcRect t="13238" b="7515"/>
          <a:stretch/>
        </p:blipFill>
        <p:spPr bwMode="auto">
          <a:xfrm>
            <a:off x="1199213" y="3537215"/>
            <a:ext cx="6642128" cy="21070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ound Same Side Corner Rectangle 4"/>
          <p:cNvSpPr/>
          <p:nvPr/>
        </p:nvSpPr>
        <p:spPr>
          <a:xfrm>
            <a:off x="484412" y="1450250"/>
            <a:ext cx="8010076" cy="1145986"/>
          </a:xfrm>
          <a:prstGeom prst="round2SameRect">
            <a:avLst>
              <a:gd name="adj1" fmla="val 16927"/>
              <a:gd name="adj2" fmla="val 0"/>
            </a:avLst>
          </a:prstGeom>
          <a:solidFill>
            <a:schemeClr val="accent3">
              <a:lumMod val="20000"/>
              <a:lumOff val="80000"/>
            </a:schemeClr>
          </a:solidFill>
          <a:ln w="28575"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36940"/>
              </a:solidFill>
            </a:endParaRPr>
          </a:p>
        </p:txBody>
      </p:sp>
      <p:sp>
        <p:nvSpPr>
          <p:cNvPr id="6" name="Rounded Rectangle 5"/>
          <p:cNvSpPr/>
          <p:nvPr/>
        </p:nvSpPr>
        <p:spPr>
          <a:xfrm>
            <a:off x="2416633" y="2432955"/>
            <a:ext cx="4145636" cy="716642"/>
          </a:xfrm>
          <a:prstGeom prst="roundRect">
            <a:avLst>
              <a:gd name="adj" fmla="val 13397"/>
            </a:avLst>
          </a:prstGeom>
          <a:solidFill>
            <a:schemeClr val="bg1"/>
          </a:solidFill>
          <a:ln w="38100" cmpd="sng">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p:nvSpPr>
        <p:spPr>
          <a:xfrm>
            <a:off x="484407" y="1471126"/>
            <a:ext cx="8010075" cy="860748"/>
          </a:xfrm>
          <a:prstGeom prst="rect">
            <a:avLst/>
          </a:prstGeom>
          <a:noFill/>
        </p:spPr>
        <p:txBody>
          <a:bodyPr wrap="square" rtlCol="0">
            <a:spAutoFit/>
          </a:bodyPr>
          <a:lstStyle/>
          <a:p>
            <a:pPr marL="173038" indent="-173038">
              <a:lnSpc>
                <a:spcPct val="120000"/>
              </a:lnSpc>
              <a:buFont typeface="Arial"/>
              <a:buChar char="•"/>
            </a:pPr>
            <a:r>
              <a:rPr lang="en-US" sz="1400" dirty="0">
                <a:solidFill>
                  <a:srgbClr val="136940"/>
                </a:solidFill>
                <a:latin typeface="Avenir Next Demi Bold" charset="0"/>
                <a:ea typeface="Avenir Next Demi Bold" charset="0"/>
                <a:cs typeface="Avenir Next Demi Bold" charset="0"/>
              </a:rPr>
              <a:t>Pre-Treatment AML patient bone marrow from viably frozen</a:t>
            </a:r>
          </a:p>
          <a:p>
            <a:pPr marL="173038" indent="-173038">
              <a:lnSpc>
                <a:spcPct val="120000"/>
              </a:lnSpc>
              <a:buFont typeface="Arial"/>
              <a:buChar char="•"/>
            </a:pPr>
            <a:r>
              <a:rPr lang="en-US" sz="1400" dirty="0">
                <a:solidFill>
                  <a:srgbClr val="136940"/>
                </a:solidFill>
                <a:latin typeface="Avenir Next Demi Bold" charset="0"/>
                <a:ea typeface="Avenir Next Demi Bold" charset="0"/>
                <a:cs typeface="Avenir Next Demi Bold" charset="0"/>
              </a:rPr>
              <a:t>Patients treated with ACM and patients classified according to response (CR versus NR)</a:t>
            </a:r>
          </a:p>
          <a:p>
            <a:pPr marL="173038" indent="-173038">
              <a:lnSpc>
                <a:spcPct val="120000"/>
              </a:lnSpc>
              <a:buFont typeface="Arial"/>
              <a:buChar char="•"/>
            </a:pPr>
            <a:r>
              <a:rPr lang="en-US" sz="1400" dirty="0">
                <a:solidFill>
                  <a:srgbClr val="136940"/>
                </a:solidFill>
                <a:latin typeface="Avenir Next Demi Bold" charset="0"/>
                <a:ea typeface="Avenir Next Demi Bold" charset="0"/>
                <a:cs typeface="Avenir Next Demi Bold" charset="0"/>
              </a:rPr>
              <a:t>MCL-1 Dependence greater than 40% is used as threshold and compared to response</a:t>
            </a:r>
          </a:p>
        </p:txBody>
      </p:sp>
      <p:pic>
        <p:nvPicPr>
          <p:cNvPr id="8"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74459" y="2532231"/>
            <a:ext cx="3829984" cy="5180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Rectangle 8"/>
          <p:cNvSpPr/>
          <p:nvPr/>
        </p:nvSpPr>
        <p:spPr>
          <a:xfrm>
            <a:off x="5318366" y="3378193"/>
            <a:ext cx="316523" cy="703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xmlns="" id="{B13F99D0-B6D0-413B-83C3-8017DC8D0554}"/>
              </a:ext>
            </a:extLst>
          </p:cNvPr>
          <p:cNvSpPr txBox="1"/>
          <p:nvPr/>
        </p:nvSpPr>
        <p:spPr>
          <a:xfrm>
            <a:off x="1634067" y="5632164"/>
            <a:ext cx="5485303" cy="276999"/>
          </a:xfrm>
          <a:prstGeom prst="rect">
            <a:avLst/>
          </a:prstGeom>
          <a:noFill/>
        </p:spPr>
        <p:txBody>
          <a:bodyPr wrap="square" rtlCol="0">
            <a:spAutoFit/>
          </a:bodyPr>
          <a:lstStyle/>
          <a:p>
            <a:pPr algn="ctr"/>
            <a:r>
              <a:rPr lang="en-US" sz="1200" dirty="0">
                <a:solidFill>
                  <a:schemeClr val="tx1">
                    <a:lumMod val="50000"/>
                    <a:lumOff val="50000"/>
                  </a:schemeClr>
                </a:solidFill>
                <a:latin typeface="Avenir Next Demi Bold"/>
                <a:cs typeface="Avenir Next Demi Bold"/>
              </a:rPr>
              <a:t>MCL-1 Dependency Assay Score</a:t>
            </a:r>
          </a:p>
        </p:txBody>
      </p:sp>
      <p:sp>
        <p:nvSpPr>
          <p:cNvPr id="11" name="TextBox 10">
            <a:extLst>
              <a:ext uri="{FF2B5EF4-FFF2-40B4-BE49-F238E27FC236}">
                <a16:creationId xmlns:a16="http://schemas.microsoft.com/office/drawing/2014/main" xmlns="" id="{0EACE365-EF67-4BBC-A0A6-2952F3582A3D}"/>
              </a:ext>
            </a:extLst>
          </p:cNvPr>
          <p:cNvSpPr txBox="1"/>
          <p:nvPr/>
        </p:nvSpPr>
        <p:spPr>
          <a:xfrm>
            <a:off x="7085502" y="5570609"/>
            <a:ext cx="1282190" cy="338554"/>
          </a:xfrm>
          <a:prstGeom prst="rect">
            <a:avLst/>
          </a:prstGeom>
          <a:noFill/>
        </p:spPr>
        <p:txBody>
          <a:bodyPr wrap="square" rtlCol="0">
            <a:spAutoFit/>
          </a:bodyPr>
          <a:lstStyle/>
          <a:p>
            <a:r>
              <a:rPr lang="en-US" sz="1600" dirty="0">
                <a:solidFill>
                  <a:schemeClr val="tx1">
                    <a:lumMod val="50000"/>
                    <a:lumOff val="50000"/>
                  </a:schemeClr>
                </a:solidFill>
                <a:latin typeface="Avenir Next Demi Bold"/>
                <a:cs typeface="Avenir Next Demi Bold"/>
              </a:rPr>
              <a:t>AUC = 0.81</a:t>
            </a:r>
          </a:p>
        </p:txBody>
      </p:sp>
    </p:spTree>
    <p:extLst>
      <p:ext uri="{BB962C8B-B14F-4D97-AF65-F5344CB8AC3E}">
        <p14:creationId xmlns:p14="http://schemas.microsoft.com/office/powerpoint/2010/main" val="404011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850" y="175671"/>
            <a:ext cx="7270070" cy="461665"/>
          </a:xfrm>
          <a:prstGeom prst="rect">
            <a:avLst/>
          </a:prstGeom>
          <a:noFill/>
          <a:ln>
            <a:noFill/>
          </a:ln>
        </p:spPr>
        <p:txBody>
          <a:bodyPr wrap="square" rtlCol="0">
            <a:spAutoFit/>
          </a:bodyPr>
          <a:lstStyle/>
          <a:p>
            <a:r>
              <a:rPr lang="en-US" sz="2400" dirty="0">
                <a:solidFill>
                  <a:srgbClr val="136940"/>
                </a:solidFill>
                <a:effectLst>
                  <a:outerShdw blurRad="50800" dist="38100" dir="2700000" algn="tl" rotWithShape="0">
                    <a:srgbClr val="000000">
                      <a:alpha val="43000"/>
                    </a:srgbClr>
                  </a:outerShdw>
                </a:effectLst>
                <a:latin typeface="Avenir Next Demi Bold"/>
                <a:cs typeface="Avenir Next Demi Bold"/>
              </a:rPr>
              <a:t>What is the </a:t>
            </a:r>
            <a:r>
              <a:rPr lang="en-US" sz="24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MCL-1 Dependency Assay</a:t>
            </a:r>
            <a:r>
              <a:rPr lang="en-US" sz="2400" dirty="0">
                <a:solidFill>
                  <a:srgbClr val="136940"/>
                </a:solidFill>
                <a:effectLst>
                  <a:outerShdw blurRad="50800" dist="38100" dir="2700000" algn="tl" rotWithShape="0">
                    <a:srgbClr val="000000">
                      <a:alpha val="43000"/>
                    </a:srgbClr>
                  </a:outerShdw>
                </a:effectLst>
                <a:latin typeface="Avenir Next Demi Bold"/>
                <a:cs typeface="Avenir Next Demi Bold"/>
              </a:rPr>
              <a:t>?</a:t>
            </a:r>
            <a:endParaRPr lang="en-US" sz="23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
        <p:nvSpPr>
          <p:cNvPr id="4" name="Rectangle 3"/>
          <p:cNvSpPr/>
          <p:nvPr/>
        </p:nvSpPr>
        <p:spPr>
          <a:xfrm>
            <a:off x="0" y="1635442"/>
            <a:ext cx="9144000" cy="3871278"/>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Content Placeholder 2"/>
          <p:cNvSpPr txBox="1">
            <a:spLocks/>
          </p:cNvSpPr>
          <p:nvPr/>
        </p:nvSpPr>
        <p:spPr>
          <a:xfrm>
            <a:off x="497840" y="1955038"/>
            <a:ext cx="8422639" cy="444817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solidFill>
                  <a:schemeClr val="tx1">
                    <a:lumMod val="50000"/>
                    <a:lumOff val="50000"/>
                  </a:schemeClr>
                </a:solidFill>
                <a:latin typeface="Avenir Next Demi Bold"/>
                <a:cs typeface="Avenir Next Demi Bold"/>
              </a:rPr>
              <a:t>A functional assay to identify patients with a malignancy dependent on MCL-1</a:t>
            </a:r>
          </a:p>
          <a:p>
            <a:pPr>
              <a:lnSpc>
                <a:spcPct val="50000"/>
              </a:lnSpc>
            </a:pPr>
            <a:endParaRPr lang="en-US" sz="1600" dirty="0">
              <a:solidFill>
                <a:schemeClr val="tx1">
                  <a:lumMod val="50000"/>
                  <a:lumOff val="50000"/>
                </a:schemeClr>
              </a:solidFill>
              <a:latin typeface="Avenir Next Demi Bold"/>
              <a:cs typeface="Avenir Next Demi Bold"/>
            </a:endParaRPr>
          </a:p>
          <a:p>
            <a:r>
              <a:rPr lang="en-US" sz="1800" dirty="0">
                <a:solidFill>
                  <a:schemeClr val="tx1">
                    <a:lumMod val="50000"/>
                    <a:lumOff val="50000"/>
                  </a:schemeClr>
                </a:solidFill>
                <a:latin typeface="Avenir Next Demi Bold"/>
                <a:cs typeface="Avenir Next Demi Bold"/>
              </a:rPr>
              <a:t>NOXA peptide is added to patient samples and induction of apoptosis is measured – readout is percentage of cells entering apoptosis</a:t>
            </a:r>
          </a:p>
          <a:p>
            <a:pPr marL="0" indent="0">
              <a:buNone/>
            </a:pPr>
            <a:endParaRPr lang="en-US" sz="1700" dirty="0">
              <a:solidFill>
                <a:schemeClr val="tx1">
                  <a:lumMod val="50000"/>
                  <a:lumOff val="50000"/>
                </a:schemeClr>
              </a:solidFill>
              <a:latin typeface="Avenir Next Demi Bold"/>
              <a:cs typeface="Avenir Next Demi Bold"/>
            </a:endParaRPr>
          </a:p>
          <a:p>
            <a:r>
              <a:rPr lang="en-US" sz="1800" dirty="0">
                <a:solidFill>
                  <a:schemeClr val="tx1">
                    <a:lumMod val="50000"/>
                    <a:lumOff val="50000"/>
                  </a:schemeClr>
                </a:solidFill>
                <a:latin typeface="Avenir Next Demi Bold"/>
                <a:cs typeface="Avenir Next Demi Bold"/>
              </a:rPr>
              <a:t>In AML patients the assay is run on standard bone marrow aspirates, usually taken during diagnosis or determination of relapse / resistance</a:t>
            </a:r>
          </a:p>
          <a:p>
            <a:endParaRPr lang="en-US" sz="1800" dirty="0">
              <a:solidFill>
                <a:schemeClr val="tx1">
                  <a:lumMod val="50000"/>
                  <a:lumOff val="50000"/>
                </a:schemeClr>
              </a:solidFill>
              <a:latin typeface="Avenir Next Demi Bold"/>
              <a:cs typeface="Avenir Next Demi Bold"/>
            </a:endParaRPr>
          </a:p>
          <a:p>
            <a:r>
              <a:rPr lang="en-US" sz="1800" dirty="0">
                <a:solidFill>
                  <a:schemeClr val="tx1">
                    <a:lumMod val="50000"/>
                    <a:lumOff val="50000"/>
                  </a:schemeClr>
                </a:solidFill>
                <a:latin typeface="Avenir Next Demi Bold"/>
                <a:cs typeface="Avenir Next Demi Bold"/>
              </a:rPr>
              <a:t>Easy, scalable and quick turnaround</a:t>
            </a:r>
          </a:p>
          <a:p>
            <a:endParaRPr lang="en-US" sz="1800" dirty="0">
              <a:solidFill>
                <a:schemeClr val="tx1">
                  <a:lumMod val="50000"/>
                  <a:lumOff val="50000"/>
                </a:schemeClr>
              </a:solidFill>
              <a:latin typeface="Avenir Next Demi Bold"/>
              <a:cs typeface="Avenir Next Demi Bold"/>
            </a:endParaRPr>
          </a:p>
        </p:txBody>
      </p:sp>
    </p:spTree>
    <p:extLst>
      <p:ext uri="{BB962C8B-B14F-4D97-AF65-F5344CB8AC3E}">
        <p14:creationId xmlns:p14="http://schemas.microsoft.com/office/powerpoint/2010/main" val="2526297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850" y="175671"/>
            <a:ext cx="7270070" cy="461665"/>
          </a:xfrm>
          <a:prstGeom prst="rect">
            <a:avLst/>
          </a:prstGeom>
          <a:noFill/>
          <a:ln>
            <a:noFill/>
          </a:ln>
        </p:spPr>
        <p:txBody>
          <a:bodyPr wrap="square" rtlCol="0">
            <a:spAutoFit/>
          </a:bodyPr>
          <a:lstStyle/>
          <a:p>
            <a:r>
              <a:rPr lang="en-US" sz="2400" dirty="0">
                <a:solidFill>
                  <a:srgbClr val="136940"/>
                </a:solidFill>
                <a:effectLst>
                  <a:outerShdw blurRad="50800" dist="38100" dir="2700000" algn="tl" rotWithShape="0">
                    <a:srgbClr val="000000">
                      <a:alpha val="43000"/>
                    </a:srgbClr>
                  </a:outerShdw>
                </a:effectLst>
                <a:latin typeface="Avenir Next Demi Bold"/>
                <a:cs typeface="Avenir Next Demi Bold"/>
              </a:rPr>
              <a:t>Phase II Biomarker Protocol Design</a:t>
            </a:r>
            <a:endParaRPr lang="en-US" sz="23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
        <p:nvSpPr>
          <p:cNvPr id="3" name="Rectangle 2"/>
          <p:cNvSpPr/>
          <p:nvPr/>
        </p:nvSpPr>
        <p:spPr>
          <a:xfrm>
            <a:off x="10160" y="1403941"/>
            <a:ext cx="9144000" cy="4260525"/>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1018154" y="4742029"/>
            <a:ext cx="6058069" cy="846386"/>
          </a:xfrm>
          <a:prstGeom prst="rect">
            <a:avLst/>
          </a:prstGeom>
          <a:noFill/>
        </p:spPr>
        <p:txBody>
          <a:bodyPr wrap="none" rtlCol="0">
            <a:spAutoFit/>
          </a:bodyPr>
          <a:lstStyle/>
          <a:p>
            <a:pPr marL="173038" indent="-173038">
              <a:buFont typeface="Arial"/>
              <a:buChar char="•"/>
            </a:pPr>
            <a:r>
              <a:rPr lang="en-US" sz="1400" dirty="0">
                <a:solidFill>
                  <a:schemeClr val="tx1">
                    <a:lumMod val="50000"/>
                    <a:lumOff val="50000"/>
                  </a:schemeClr>
                </a:solidFill>
                <a:latin typeface="Avenir Next Demi Bold"/>
                <a:ea typeface="Palatino Linotype" charset="0"/>
                <a:cs typeface="Avenir Next Demi Bold"/>
              </a:rPr>
              <a:t>Primary Endpoint: Rate of Complete Remission</a:t>
            </a:r>
          </a:p>
          <a:p>
            <a:pPr>
              <a:lnSpc>
                <a:spcPct val="50000"/>
              </a:lnSpc>
            </a:pPr>
            <a:endParaRPr lang="en-US" sz="1400" dirty="0">
              <a:solidFill>
                <a:schemeClr val="tx1">
                  <a:lumMod val="50000"/>
                  <a:lumOff val="50000"/>
                </a:schemeClr>
              </a:solidFill>
              <a:latin typeface="Avenir Next Demi Bold"/>
              <a:ea typeface="Palatino Linotype" charset="0"/>
              <a:cs typeface="Avenir Next Demi Bold"/>
            </a:endParaRPr>
          </a:p>
          <a:p>
            <a:pPr marL="173038" indent="-173038">
              <a:buFont typeface="Arial"/>
              <a:buChar char="•"/>
            </a:pPr>
            <a:r>
              <a:rPr lang="en-US" sz="1400" dirty="0">
                <a:solidFill>
                  <a:schemeClr val="tx1">
                    <a:lumMod val="50000"/>
                    <a:lumOff val="50000"/>
                  </a:schemeClr>
                </a:solidFill>
                <a:latin typeface="Avenir Next Demi Bold"/>
                <a:ea typeface="Palatino Linotype" charset="0"/>
                <a:cs typeface="Avenir Next Demi Bold"/>
              </a:rPr>
              <a:t>Secondary endpoints: EFS, OS, safety, </a:t>
            </a:r>
            <a:r>
              <a:rPr lang="en-US" sz="1400" dirty="0" err="1">
                <a:solidFill>
                  <a:schemeClr val="tx1">
                    <a:lumMod val="50000"/>
                    <a:lumOff val="50000"/>
                  </a:schemeClr>
                </a:solidFill>
                <a:latin typeface="Avenir Next Demi Bold"/>
                <a:ea typeface="Palatino Linotype" charset="0"/>
                <a:cs typeface="Avenir Next Demi Bold"/>
              </a:rPr>
              <a:t>CRi</a:t>
            </a:r>
            <a:r>
              <a:rPr lang="en-US" sz="1400" dirty="0">
                <a:solidFill>
                  <a:schemeClr val="tx1">
                    <a:lumMod val="50000"/>
                    <a:lumOff val="50000"/>
                  </a:schemeClr>
                </a:solidFill>
                <a:latin typeface="Avenir Next Demi Bold"/>
                <a:ea typeface="Palatino Linotype" charset="0"/>
                <a:cs typeface="Avenir Next Demi Bold"/>
              </a:rPr>
              <a:t>, </a:t>
            </a:r>
            <a:r>
              <a:rPr lang="en-US" sz="1400" dirty="0" err="1">
                <a:solidFill>
                  <a:schemeClr val="tx1">
                    <a:lumMod val="50000"/>
                    <a:lumOff val="50000"/>
                  </a:schemeClr>
                </a:solidFill>
                <a:latin typeface="Avenir Next Demi Bold"/>
                <a:ea typeface="Palatino Linotype" charset="0"/>
                <a:cs typeface="Avenir Next Demi Bold"/>
              </a:rPr>
              <a:t>CRp</a:t>
            </a:r>
            <a:r>
              <a:rPr lang="en-US" sz="1400" dirty="0">
                <a:solidFill>
                  <a:schemeClr val="tx1">
                    <a:lumMod val="50000"/>
                    <a:lumOff val="50000"/>
                  </a:schemeClr>
                </a:solidFill>
                <a:latin typeface="Avenir Next Demi Bold"/>
                <a:ea typeface="Palatino Linotype" charset="0"/>
                <a:cs typeface="Avenir Next Demi Bold"/>
              </a:rPr>
              <a:t>, duration of response</a:t>
            </a:r>
          </a:p>
          <a:p>
            <a:endParaRPr lang="en-US" sz="1400" dirty="0">
              <a:solidFill>
                <a:schemeClr val="tx1">
                  <a:lumMod val="50000"/>
                  <a:lumOff val="50000"/>
                </a:schemeClr>
              </a:solidFill>
              <a:latin typeface="Avenir Next Demi Bold"/>
              <a:ea typeface="Palatino Linotype" charset="0"/>
              <a:cs typeface="Avenir Next Demi Bold"/>
            </a:endParaRPr>
          </a:p>
        </p:txBody>
      </p:sp>
      <p:pic>
        <p:nvPicPr>
          <p:cNvPr id="17" name="Picture 16"/>
          <p:cNvPicPr>
            <a:picLocks noChangeAspect="1"/>
          </p:cNvPicPr>
          <p:nvPr/>
        </p:nvPicPr>
        <p:blipFill rotWithShape="1">
          <a:blip r:embed="rId2"/>
          <a:srcRect t="22339"/>
          <a:stretch/>
        </p:blipFill>
        <p:spPr>
          <a:xfrm>
            <a:off x="959348" y="2460395"/>
            <a:ext cx="7148332" cy="2063375"/>
          </a:xfrm>
          <a:prstGeom prst="rect">
            <a:avLst/>
          </a:prstGeom>
        </p:spPr>
      </p:pic>
      <p:sp>
        <p:nvSpPr>
          <p:cNvPr id="4" name="TextBox 3">
            <a:extLst>
              <a:ext uri="{FF2B5EF4-FFF2-40B4-BE49-F238E27FC236}">
                <a16:creationId xmlns:a16="http://schemas.microsoft.com/office/drawing/2014/main" xmlns="" id="{A1F67257-B00B-4691-8B7F-48A9693E8774}"/>
              </a:ext>
            </a:extLst>
          </p:cNvPr>
          <p:cNvSpPr txBox="1"/>
          <p:nvPr/>
        </p:nvSpPr>
        <p:spPr>
          <a:xfrm>
            <a:off x="819353" y="2111376"/>
            <a:ext cx="7428322" cy="369332"/>
          </a:xfrm>
          <a:prstGeom prst="rect">
            <a:avLst/>
          </a:prstGeom>
          <a:noFill/>
        </p:spPr>
        <p:txBody>
          <a:bodyPr wrap="square" rtlCol="0">
            <a:spAutoFit/>
          </a:bodyPr>
          <a:lstStyle/>
          <a:p>
            <a:pPr algn="ctr"/>
            <a:r>
              <a:rPr lang="en-US" dirty="0">
                <a:solidFill>
                  <a:srgbClr val="136940"/>
                </a:solidFill>
                <a:latin typeface="Avenir Next Demi Bold" charset="0"/>
              </a:rPr>
              <a:t>R/R AML Patients with Demonstrated MCL-1 Dependence Greater than 40%</a:t>
            </a:r>
          </a:p>
        </p:txBody>
      </p:sp>
    </p:spTree>
    <p:extLst>
      <p:ext uri="{BB962C8B-B14F-4D97-AF65-F5344CB8AC3E}">
        <p14:creationId xmlns:p14="http://schemas.microsoft.com/office/powerpoint/2010/main" val="553649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79426" y="3195176"/>
            <a:ext cx="6385148" cy="2956805"/>
            <a:chOff x="1759087" y="3195174"/>
            <a:chExt cx="6385148" cy="2956805"/>
          </a:xfrm>
        </p:grpSpPr>
        <p:sp>
          <p:nvSpPr>
            <p:cNvPr id="4" name="TextBox 3"/>
            <p:cNvSpPr txBox="1"/>
            <p:nvPr/>
          </p:nvSpPr>
          <p:spPr>
            <a:xfrm>
              <a:off x="3969368" y="5444093"/>
              <a:ext cx="2366545" cy="707886"/>
            </a:xfrm>
            <a:prstGeom prst="rect">
              <a:avLst/>
            </a:prstGeom>
            <a:noFill/>
          </p:spPr>
          <p:txBody>
            <a:bodyPr wrap="none" rtlCol="0">
              <a:spAutoFit/>
            </a:bodyPr>
            <a:lstStyle/>
            <a:p>
              <a:r>
                <a:rPr lang="en-US" sz="4000" b="1" dirty="0"/>
                <a:t>Cell Death</a:t>
              </a:r>
            </a:p>
          </p:txBody>
        </p:sp>
        <p:pic>
          <p:nvPicPr>
            <p:cNvPr id="5" name="Picture 4"/>
            <p:cNvPicPr>
              <a:picLocks noChangeAspect="1"/>
            </p:cNvPicPr>
            <p:nvPr/>
          </p:nvPicPr>
          <p:blipFill>
            <a:blip r:embed="rId2"/>
            <a:stretch>
              <a:fillRect/>
            </a:stretch>
          </p:blipFill>
          <p:spPr>
            <a:xfrm>
              <a:off x="2035815" y="3195174"/>
              <a:ext cx="1099246" cy="1099246"/>
            </a:xfrm>
            <a:prstGeom prst="rect">
              <a:avLst/>
            </a:prstGeom>
          </p:spPr>
        </p:pic>
        <p:pic>
          <p:nvPicPr>
            <p:cNvPr id="6" name="Picture 5"/>
            <p:cNvPicPr>
              <a:picLocks noChangeAspect="1"/>
            </p:cNvPicPr>
            <p:nvPr/>
          </p:nvPicPr>
          <p:blipFill>
            <a:blip r:embed="rId3"/>
            <a:stretch>
              <a:fillRect/>
            </a:stretch>
          </p:blipFill>
          <p:spPr>
            <a:xfrm>
              <a:off x="6988259" y="3195174"/>
              <a:ext cx="1099244" cy="1099244"/>
            </a:xfrm>
            <a:prstGeom prst="rect">
              <a:avLst/>
            </a:prstGeom>
          </p:spPr>
        </p:pic>
        <p:pic>
          <p:nvPicPr>
            <p:cNvPr id="7" name="Picture 6"/>
            <p:cNvPicPr>
              <a:picLocks noChangeAspect="1"/>
            </p:cNvPicPr>
            <p:nvPr/>
          </p:nvPicPr>
          <p:blipFill>
            <a:blip r:embed="rId4"/>
            <a:stretch>
              <a:fillRect/>
            </a:stretch>
          </p:blipFill>
          <p:spPr>
            <a:xfrm>
              <a:off x="4603018" y="3195174"/>
              <a:ext cx="1099245" cy="1099245"/>
            </a:xfrm>
            <a:prstGeom prst="rect">
              <a:avLst/>
            </a:prstGeom>
          </p:spPr>
        </p:pic>
        <p:sp>
          <p:nvSpPr>
            <p:cNvPr id="9" name="TextBox 8"/>
            <p:cNvSpPr txBox="1"/>
            <p:nvPr/>
          </p:nvSpPr>
          <p:spPr>
            <a:xfrm>
              <a:off x="1759087" y="3999670"/>
              <a:ext cx="718466" cy="369332"/>
            </a:xfrm>
            <a:prstGeom prst="rect">
              <a:avLst/>
            </a:prstGeom>
            <a:noFill/>
          </p:spPr>
          <p:txBody>
            <a:bodyPr wrap="none" rtlCol="0">
              <a:spAutoFit/>
            </a:bodyPr>
            <a:lstStyle/>
            <a:p>
              <a:r>
                <a:rPr lang="en-US"/>
                <a:t>BCL-2</a:t>
              </a:r>
            </a:p>
          </p:txBody>
        </p:sp>
        <p:sp>
          <p:nvSpPr>
            <p:cNvPr id="10" name="TextBox 9"/>
            <p:cNvSpPr txBox="1"/>
            <p:nvPr/>
          </p:nvSpPr>
          <p:spPr>
            <a:xfrm>
              <a:off x="4337265" y="4024436"/>
              <a:ext cx="794448" cy="369332"/>
            </a:xfrm>
            <a:prstGeom prst="rect">
              <a:avLst/>
            </a:prstGeom>
            <a:noFill/>
          </p:spPr>
          <p:txBody>
            <a:bodyPr wrap="none" rtlCol="0">
              <a:spAutoFit/>
            </a:bodyPr>
            <a:lstStyle/>
            <a:p>
              <a:r>
                <a:rPr lang="en-US" dirty="0"/>
                <a:t>BCL-</a:t>
              </a:r>
              <a:r>
                <a:rPr lang="en-US" dirty="0" err="1"/>
                <a:t>xL</a:t>
              </a:r>
              <a:endParaRPr lang="en-US" dirty="0"/>
            </a:p>
          </p:txBody>
        </p:sp>
        <p:sp>
          <p:nvSpPr>
            <p:cNvPr id="11" name="TextBox 10"/>
            <p:cNvSpPr txBox="1"/>
            <p:nvPr/>
          </p:nvSpPr>
          <p:spPr>
            <a:xfrm>
              <a:off x="7353634" y="4209102"/>
              <a:ext cx="790601" cy="369332"/>
            </a:xfrm>
            <a:prstGeom prst="rect">
              <a:avLst/>
            </a:prstGeom>
            <a:noFill/>
          </p:spPr>
          <p:txBody>
            <a:bodyPr wrap="none" rtlCol="0">
              <a:spAutoFit/>
            </a:bodyPr>
            <a:lstStyle/>
            <a:p>
              <a:r>
                <a:rPr lang="en-US" dirty="0"/>
                <a:t>MCL-1</a:t>
              </a:r>
            </a:p>
          </p:txBody>
        </p:sp>
        <p:cxnSp>
          <p:nvCxnSpPr>
            <p:cNvPr id="12" name="Straight Connector 11"/>
            <p:cNvCxnSpPr/>
            <p:nvPr/>
          </p:nvCxnSpPr>
          <p:spPr>
            <a:xfrm>
              <a:off x="5152641" y="4294419"/>
              <a:ext cx="0" cy="114967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923814" y="5437414"/>
              <a:ext cx="44718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6226115" y="4294418"/>
              <a:ext cx="844647" cy="11496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5997288" y="5441240"/>
              <a:ext cx="44718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3135061" y="4246945"/>
              <a:ext cx="976286" cy="119092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882520" y="5437414"/>
              <a:ext cx="44718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9" name="TextBox 18"/>
          <p:cNvSpPr txBox="1"/>
          <p:nvPr/>
        </p:nvSpPr>
        <p:spPr>
          <a:xfrm>
            <a:off x="1468014" y="2394862"/>
            <a:ext cx="1193660" cy="369332"/>
          </a:xfrm>
          <a:prstGeom prst="rect">
            <a:avLst/>
          </a:prstGeom>
          <a:noFill/>
        </p:spPr>
        <p:txBody>
          <a:bodyPr wrap="none" rtlCol="0">
            <a:spAutoFit/>
          </a:bodyPr>
          <a:lstStyle/>
          <a:p>
            <a:r>
              <a:rPr lang="en-US" dirty="0" err="1"/>
              <a:t>venetoclax</a:t>
            </a:r>
            <a:endParaRPr lang="en-US" dirty="0"/>
          </a:p>
        </p:txBody>
      </p:sp>
      <p:sp>
        <p:nvSpPr>
          <p:cNvPr id="20" name="TextBox 19"/>
          <p:cNvSpPr txBox="1"/>
          <p:nvPr/>
        </p:nvSpPr>
        <p:spPr>
          <a:xfrm>
            <a:off x="6608598" y="2394794"/>
            <a:ext cx="1019382" cy="369332"/>
          </a:xfrm>
          <a:prstGeom prst="rect">
            <a:avLst/>
          </a:prstGeom>
          <a:noFill/>
        </p:spPr>
        <p:txBody>
          <a:bodyPr wrap="none" rtlCol="0">
            <a:spAutoFit/>
          </a:bodyPr>
          <a:lstStyle/>
          <a:p>
            <a:r>
              <a:rPr lang="en-US"/>
              <a:t>alvocidib</a:t>
            </a:r>
            <a:endParaRPr lang="en-US" dirty="0"/>
          </a:p>
        </p:txBody>
      </p:sp>
      <p:cxnSp>
        <p:nvCxnSpPr>
          <p:cNvPr id="21" name="Straight Connector 20"/>
          <p:cNvCxnSpPr/>
          <p:nvPr/>
        </p:nvCxnSpPr>
        <p:spPr>
          <a:xfrm>
            <a:off x="2092661" y="2764128"/>
            <a:ext cx="5233" cy="39017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1869067" y="3147618"/>
            <a:ext cx="44718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7184065" y="2752001"/>
            <a:ext cx="5233" cy="39017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960471" y="3135491"/>
            <a:ext cx="44718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xmlns="" id="{3BC25496-FCEE-4BD8-80A0-5A3D10EEC460}"/>
              </a:ext>
            </a:extLst>
          </p:cNvPr>
          <p:cNvSpPr txBox="1"/>
          <p:nvPr/>
        </p:nvSpPr>
        <p:spPr>
          <a:xfrm>
            <a:off x="187370" y="320451"/>
            <a:ext cx="6706634" cy="369332"/>
          </a:xfrm>
          <a:prstGeom prst="rect">
            <a:avLst/>
          </a:prstGeom>
          <a:noFill/>
          <a:ln>
            <a:noFill/>
          </a:ln>
        </p:spPr>
        <p:txBody>
          <a:bodyPr wrap="square" rtlCol="0">
            <a:spAutoFit/>
          </a:bodyPr>
          <a:lstStyle/>
          <a:p>
            <a:pPr>
              <a:lnSpc>
                <a:spcPct val="90000"/>
              </a:lnSpc>
            </a:pPr>
            <a:r>
              <a:rPr lang="en-US" sz="2000" dirty="0" err="1">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Venetoclax</a:t>
            </a:r>
            <a:r>
              <a:rPr lang="en-US" sz="20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 and Alvocidib Act Synergistically</a:t>
            </a:r>
            <a:endPar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
        <p:nvSpPr>
          <p:cNvPr id="28" name="TextBox 27">
            <a:extLst>
              <a:ext uri="{FF2B5EF4-FFF2-40B4-BE49-F238E27FC236}">
                <a16:creationId xmlns:a16="http://schemas.microsoft.com/office/drawing/2014/main" xmlns="" id="{B4B28AEB-84A4-4F21-96D4-525D5B86BD95}"/>
              </a:ext>
            </a:extLst>
          </p:cNvPr>
          <p:cNvSpPr txBox="1"/>
          <p:nvPr/>
        </p:nvSpPr>
        <p:spPr>
          <a:xfrm>
            <a:off x="5502769" y="1513730"/>
            <a:ext cx="3373057" cy="830997"/>
          </a:xfrm>
          <a:prstGeom prst="rect">
            <a:avLst/>
          </a:prstGeom>
          <a:noFill/>
        </p:spPr>
        <p:txBody>
          <a:bodyPr wrap="square" rtlCol="0">
            <a:spAutoFit/>
          </a:bodyPr>
          <a:lstStyle/>
          <a:p>
            <a:pPr algn="ctr"/>
            <a:r>
              <a:rPr lang="en-US" sz="1600" b="1" dirty="0">
                <a:solidFill>
                  <a:srgbClr val="136940"/>
                </a:solidFill>
                <a:latin typeface="Avenir Next Demi Bold" charset="0"/>
                <a:ea typeface="Avenir Next Demi Bold" charset="0"/>
                <a:cs typeface="Avenir Next Demi Bold" charset="0"/>
              </a:rPr>
              <a:t>Synergy between alvocidib and </a:t>
            </a:r>
            <a:r>
              <a:rPr lang="en-US" sz="1600" b="1" dirty="0" err="1">
                <a:solidFill>
                  <a:srgbClr val="136940"/>
                </a:solidFill>
                <a:latin typeface="Avenir Next Demi Bold" charset="0"/>
                <a:ea typeface="Avenir Next Demi Bold" charset="0"/>
                <a:cs typeface="Avenir Next Demi Bold" charset="0"/>
              </a:rPr>
              <a:t>venetoclax</a:t>
            </a:r>
            <a:r>
              <a:rPr lang="en-US" sz="1600" b="1" dirty="0">
                <a:solidFill>
                  <a:srgbClr val="136940"/>
                </a:solidFill>
                <a:latin typeface="Avenir Next Demi Bold" charset="0"/>
                <a:ea typeface="Avenir Next Demi Bold" charset="0"/>
                <a:cs typeface="Avenir Next Demi Bold" charset="0"/>
              </a:rPr>
              <a:t> is through CDK9-dependent pharmacology</a:t>
            </a:r>
          </a:p>
        </p:txBody>
      </p:sp>
    </p:spTree>
    <p:extLst>
      <p:ext uri="{BB962C8B-B14F-4D97-AF65-F5344CB8AC3E}">
        <p14:creationId xmlns:p14="http://schemas.microsoft.com/office/powerpoint/2010/main" val="18541964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2204720"/>
            <a:ext cx="9164320" cy="2865119"/>
            <a:chOff x="0" y="2204720"/>
            <a:chExt cx="9164320" cy="2865119"/>
          </a:xfrm>
        </p:grpSpPr>
        <p:sp>
          <p:nvSpPr>
            <p:cNvPr id="9" name="Rectangle 8"/>
            <p:cNvSpPr/>
            <p:nvPr/>
          </p:nvSpPr>
          <p:spPr>
            <a:xfrm>
              <a:off x="0" y="2204720"/>
              <a:ext cx="9164320" cy="2865119"/>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10160" y="2316480"/>
              <a:ext cx="9144000" cy="2631440"/>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TextBox 1"/>
          <p:cNvSpPr txBox="1"/>
          <p:nvPr/>
        </p:nvSpPr>
        <p:spPr>
          <a:xfrm>
            <a:off x="217850" y="226471"/>
            <a:ext cx="6706634" cy="400110"/>
          </a:xfrm>
          <a:prstGeom prst="rect">
            <a:avLst/>
          </a:prstGeom>
          <a:noFill/>
          <a:ln>
            <a:noFill/>
          </a:ln>
        </p:spPr>
        <p:txBody>
          <a:bodyPr wrap="square" rtlCol="0">
            <a:spAutoFit/>
          </a:bodyPr>
          <a:lstStyle/>
          <a:p>
            <a:r>
              <a:rPr lang="en-US" sz="20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MCL-1 </a:t>
            </a:r>
            <a:r>
              <a:rPr lang="en-US" sz="2000" dirty="0" err="1">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Upregulation</a:t>
            </a:r>
            <a:r>
              <a:rPr lang="en-US" sz="20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 Conveys Resistance to </a:t>
            </a:r>
            <a:r>
              <a:rPr lang="en-US" sz="2000" dirty="0" err="1">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Venetoclax</a:t>
            </a:r>
            <a:endPar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pic>
        <p:nvPicPr>
          <p:cNvPr id="7" name="Picture 6"/>
          <p:cNvPicPr>
            <a:picLocks noChangeAspect="1"/>
          </p:cNvPicPr>
          <p:nvPr/>
        </p:nvPicPr>
        <p:blipFill rotWithShape="1">
          <a:blip r:embed="rId2"/>
          <a:srcRect l="3129" t="2940" r="3919" b="3225"/>
          <a:stretch/>
        </p:blipFill>
        <p:spPr>
          <a:xfrm>
            <a:off x="1741884" y="1557866"/>
            <a:ext cx="5517992" cy="4284134"/>
          </a:xfrm>
          <a:prstGeom prst="rect">
            <a:avLst/>
          </a:prstGeom>
          <a:ln w="28575" cmpd="sng">
            <a:solidFill>
              <a:schemeClr val="accent3">
                <a:lumMod val="40000"/>
                <a:lumOff val="60000"/>
              </a:schemeClr>
            </a:solidFill>
          </a:ln>
          <a:effectLst>
            <a:outerShdw blurRad="292100" dist="139700" dir="2700000" algn="tl" rotWithShape="0">
              <a:srgbClr val="333333">
                <a:alpha val="65000"/>
              </a:srgbClr>
            </a:outerShdw>
          </a:effectLst>
        </p:spPr>
      </p:pic>
      <p:sp>
        <p:nvSpPr>
          <p:cNvPr id="12" name="Rounded Rectangle 11"/>
          <p:cNvSpPr/>
          <p:nvPr/>
        </p:nvSpPr>
        <p:spPr>
          <a:xfrm>
            <a:off x="5435601" y="1886355"/>
            <a:ext cx="2367279" cy="623166"/>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7F7F7F"/>
              </a:solidFill>
            </a:endParaRPr>
          </a:p>
        </p:txBody>
      </p:sp>
      <p:sp>
        <p:nvSpPr>
          <p:cNvPr id="10" name="Title 1">
            <a:extLst>
              <a:ext uri="{FF2B5EF4-FFF2-40B4-BE49-F238E27FC236}">
                <a16:creationId xmlns:a16="http://schemas.microsoft.com/office/drawing/2014/main" xmlns="" id="{BC9C552C-5EAF-457D-B418-6E7C4D2FBBA8}"/>
              </a:ext>
            </a:extLst>
          </p:cNvPr>
          <p:cNvSpPr txBox="1">
            <a:spLocks/>
          </p:cNvSpPr>
          <p:nvPr/>
        </p:nvSpPr>
        <p:spPr>
          <a:xfrm>
            <a:off x="5425441" y="1916834"/>
            <a:ext cx="2367279" cy="792162"/>
          </a:xfrm>
          <a:prstGeom prst="rect">
            <a:avLst/>
          </a:prstGeom>
        </p:spPr>
        <p:txBody>
          <a:bodyPr/>
          <a:lstStyle>
            <a:lvl1pPr algn="l" defTabSz="914400" rtl="0" eaLnBrk="1" latinLnBrk="0" hangingPunct="1">
              <a:spcBef>
                <a:spcPct val="0"/>
              </a:spcBef>
              <a:buNone/>
              <a:defRPr sz="3600" kern="1200">
                <a:solidFill>
                  <a:schemeClr val="tx1"/>
                </a:solidFill>
                <a:latin typeface="Palatino Linotype" pitchFamily="18" charset="0"/>
                <a:ea typeface="+mj-ea"/>
                <a:cs typeface="+mj-cs"/>
              </a:defRPr>
            </a:lvl1pPr>
          </a:lstStyle>
          <a:p>
            <a:pPr algn="ctr"/>
            <a:r>
              <a:rPr lang="en-US" sz="1500" dirty="0" err="1">
                <a:solidFill>
                  <a:srgbClr val="136940"/>
                </a:solidFill>
                <a:latin typeface="Avenir Next Demi Bold" charset="0"/>
                <a:ea typeface="Avenir Next Demi Bold" charset="0"/>
                <a:cs typeface="Avenir Next Demi Bold" charset="0"/>
              </a:rPr>
              <a:t>Venetoclax</a:t>
            </a:r>
            <a:r>
              <a:rPr lang="en-US" sz="1500" dirty="0">
                <a:solidFill>
                  <a:srgbClr val="136940"/>
                </a:solidFill>
                <a:latin typeface="Avenir Next Demi Bold" charset="0"/>
                <a:ea typeface="Avenir Next Demi Bold" charset="0"/>
                <a:cs typeface="Avenir Next Demi Bold" charset="0"/>
              </a:rPr>
              <a:t> Inhibits BH3 Family Member BCL-2</a:t>
            </a:r>
          </a:p>
        </p:txBody>
      </p:sp>
    </p:spTree>
    <p:extLst>
      <p:ext uri="{BB962C8B-B14F-4D97-AF65-F5344CB8AC3E}">
        <p14:creationId xmlns:p14="http://schemas.microsoft.com/office/powerpoint/2010/main" val="26952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2009140"/>
            <a:ext cx="9164320" cy="2865119"/>
            <a:chOff x="0" y="2204720"/>
            <a:chExt cx="9164320" cy="2865119"/>
          </a:xfrm>
        </p:grpSpPr>
        <p:sp>
          <p:nvSpPr>
            <p:cNvPr id="9" name="Rectangle 8"/>
            <p:cNvSpPr/>
            <p:nvPr/>
          </p:nvSpPr>
          <p:spPr>
            <a:xfrm>
              <a:off x="0" y="2204720"/>
              <a:ext cx="9164320" cy="2865119"/>
            </a:xfrm>
            <a:prstGeom prst="rect">
              <a:avLst/>
            </a:prstGeom>
            <a:solidFill>
              <a:schemeClr val="bg1">
                <a:lumMod val="85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10160" y="2316480"/>
              <a:ext cx="9144000" cy="2631440"/>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9" name="Rounded Rectangle 18"/>
          <p:cNvSpPr/>
          <p:nvPr/>
        </p:nvSpPr>
        <p:spPr>
          <a:xfrm>
            <a:off x="264160" y="1375312"/>
            <a:ext cx="8579920" cy="4638511"/>
          </a:xfrm>
          <a:prstGeom prst="roundRect">
            <a:avLst>
              <a:gd name="adj" fmla="val 3428"/>
            </a:avLst>
          </a:prstGeom>
          <a:solidFill>
            <a:schemeClr val="bg1"/>
          </a:solidFill>
          <a:ln w="28575" cmpd="sng">
            <a:solidFill>
              <a:schemeClr val="accent3">
                <a:lumMod val="40000"/>
                <a:lumOff val="60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7F7F7F"/>
              </a:solidFill>
            </a:endParaRPr>
          </a:p>
        </p:txBody>
      </p:sp>
      <p:sp>
        <p:nvSpPr>
          <p:cNvPr id="2" name="TextBox 1"/>
          <p:cNvSpPr txBox="1"/>
          <p:nvPr/>
        </p:nvSpPr>
        <p:spPr>
          <a:xfrm>
            <a:off x="187370" y="53751"/>
            <a:ext cx="6706634" cy="651460"/>
          </a:xfrm>
          <a:prstGeom prst="rect">
            <a:avLst/>
          </a:prstGeom>
          <a:noFill/>
          <a:ln>
            <a:noFill/>
          </a:ln>
        </p:spPr>
        <p:txBody>
          <a:bodyPr wrap="square" rtlCol="0">
            <a:spAutoFit/>
          </a:bodyPr>
          <a:lstStyle/>
          <a:p>
            <a:pPr>
              <a:lnSpc>
                <a:spcPct val="90000"/>
              </a:lnSpc>
            </a:pPr>
            <a:r>
              <a:rPr lang="en-US" sz="20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MCL-1 Expression Negatively Correlates with Venetoclax Sensitivity</a:t>
            </a:r>
            <a:endPar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pic>
        <p:nvPicPr>
          <p:cNvPr id="10" name="Picture 9"/>
          <p:cNvPicPr>
            <a:picLocks noChangeAspect="1"/>
          </p:cNvPicPr>
          <p:nvPr/>
        </p:nvPicPr>
        <p:blipFill rotWithShape="1">
          <a:blip r:embed="rId2"/>
          <a:srcRect r="51883"/>
          <a:stretch/>
        </p:blipFill>
        <p:spPr>
          <a:xfrm>
            <a:off x="546326" y="1627397"/>
            <a:ext cx="2726300" cy="1924592"/>
          </a:xfrm>
          <a:prstGeom prst="rect">
            <a:avLst/>
          </a:prstGeom>
        </p:spPr>
      </p:pic>
      <p:pic>
        <p:nvPicPr>
          <p:cNvPr id="12" name="Picture 11"/>
          <p:cNvPicPr>
            <a:picLocks noChangeAspect="1"/>
          </p:cNvPicPr>
          <p:nvPr/>
        </p:nvPicPr>
        <p:blipFill rotWithShape="1">
          <a:blip r:embed="rId2"/>
          <a:srcRect l="50045"/>
          <a:stretch/>
        </p:blipFill>
        <p:spPr>
          <a:xfrm>
            <a:off x="677123" y="3759862"/>
            <a:ext cx="2728638" cy="2098360"/>
          </a:xfrm>
          <a:prstGeom prst="rect">
            <a:avLst/>
          </a:prstGeom>
        </p:spPr>
      </p:pic>
      <p:grpSp>
        <p:nvGrpSpPr>
          <p:cNvPr id="13" name="Group 12"/>
          <p:cNvGrpSpPr/>
          <p:nvPr/>
        </p:nvGrpSpPr>
        <p:grpSpPr>
          <a:xfrm>
            <a:off x="4010300" y="1608197"/>
            <a:ext cx="2005104" cy="2468828"/>
            <a:chOff x="4038600" y="1219200"/>
            <a:chExt cx="2819400" cy="3850981"/>
          </a:xfrm>
        </p:grpSpPr>
        <p:pic>
          <p:nvPicPr>
            <p:cNvPr id="14" name="Picture 13"/>
            <p:cNvPicPr>
              <a:picLocks noChangeAspect="1"/>
            </p:cNvPicPr>
            <p:nvPr/>
          </p:nvPicPr>
          <p:blipFill>
            <a:blip r:embed="rId3"/>
            <a:stretch>
              <a:fillRect/>
            </a:stretch>
          </p:blipFill>
          <p:spPr>
            <a:xfrm>
              <a:off x="4038600" y="1219200"/>
              <a:ext cx="2741041" cy="3850981"/>
            </a:xfrm>
            <a:prstGeom prst="rect">
              <a:avLst/>
            </a:prstGeom>
          </p:spPr>
        </p:pic>
        <p:sp>
          <p:nvSpPr>
            <p:cNvPr id="15" name="Rectangle 14"/>
            <p:cNvSpPr/>
            <p:nvPr/>
          </p:nvSpPr>
          <p:spPr>
            <a:xfrm>
              <a:off x="6286500" y="2115990"/>
              <a:ext cx="571500" cy="205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p:cNvPicPr>
            <a:picLocks noChangeAspect="1"/>
          </p:cNvPicPr>
          <p:nvPr/>
        </p:nvPicPr>
        <p:blipFill>
          <a:blip r:embed="rId4"/>
          <a:stretch>
            <a:fillRect/>
          </a:stretch>
        </p:blipFill>
        <p:spPr>
          <a:xfrm>
            <a:off x="6405903" y="1754644"/>
            <a:ext cx="2255496" cy="2192270"/>
          </a:xfrm>
          <a:prstGeom prst="rect">
            <a:avLst/>
          </a:prstGeom>
        </p:spPr>
      </p:pic>
      <p:sp>
        <p:nvSpPr>
          <p:cNvPr id="17" name="TextBox 16"/>
          <p:cNvSpPr txBox="1"/>
          <p:nvPr/>
        </p:nvSpPr>
        <p:spPr>
          <a:xfrm>
            <a:off x="3702336" y="5691739"/>
            <a:ext cx="4964723" cy="215444"/>
          </a:xfrm>
          <a:prstGeom prst="rect">
            <a:avLst/>
          </a:prstGeom>
          <a:noFill/>
        </p:spPr>
        <p:txBody>
          <a:bodyPr wrap="square" rtlCol="0">
            <a:spAutoFit/>
          </a:bodyPr>
          <a:lstStyle/>
          <a:p>
            <a:pPr algn="r"/>
            <a:r>
              <a:rPr lang="en-US" sz="800" dirty="0" err="1">
                <a:solidFill>
                  <a:srgbClr val="7F7F7F"/>
                </a:solidFill>
                <a:latin typeface="Avenir Next Demi Bold" charset="0"/>
                <a:ea typeface="Avenir Next Demi Bold" charset="0"/>
                <a:cs typeface="Avenir Next Demi Bold" charset="0"/>
              </a:rPr>
              <a:t>Choudhary</a:t>
            </a:r>
            <a:r>
              <a:rPr lang="en-US" sz="800" dirty="0">
                <a:solidFill>
                  <a:srgbClr val="7F7F7F"/>
                </a:solidFill>
                <a:latin typeface="Avenir Next Demi Bold" charset="0"/>
                <a:ea typeface="Avenir Next Demi Bold" charset="0"/>
                <a:cs typeface="Avenir Next Demi Bold" charset="0"/>
              </a:rPr>
              <a:t>, GS. et al. 2015. Cell Death Dis. e1593; doi:10.1038/cddis.2014.525.</a:t>
            </a:r>
          </a:p>
        </p:txBody>
      </p:sp>
      <p:sp>
        <p:nvSpPr>
          <p:cNvPr id="18" name="TextBox 17"/>
          <p:cNvSpPr txBox="1"/>
          <p:nvPr/>
        </p:nvSpPr>
        <p:spPr>
          <a:xfrm>
            <a:off x="3880652" y="4569109"/>
            <a:ext cx="4780747" cy="1061829"/>
          </a:xfrm>
          <a:prstGeom prst="rect">
            <a:avLst/>
          </a:prstGeom>
          <a:noFill/>
        </p:spPr>
        <p:txBody>
          <a:bodyPr wrap="square" rtlCol="0">
            <a:spAutoFit/>
          </a:bodyPr>
          <a:lstStyle/>
          <a:p>
            <a:pPr marL="285750" indent="-285750">
              <a:buFont typeface="Arial" panose="020B0604020202020204" pitchFamily="34" charset="0"/>
              <a:buChar char="•"/>
            </a:pPr>
            <a:r>
              <a:rPr lang="en-US" sz="1400" b="1" dirty="0">
                <a:solidFill>
                  <a:srgbClr val="136940"/>
                </a:solidFill>
                <a:latin typeface="Avenir Next Demi Bold" charset="0"/>
                <a:ea typeface="Avenir Next Demi Bold" charset="0"/>
                <a:cs typeface="Avenir Next Demi Bold" charset="0"/>
              </a:rPr>
              <a:t>Mcl-1 expression is associated with higher resistance to Venetoclax (ABT-199) in multiple lymphoid cell lines </a:t>
            </a:r>
          </a:p>
          <a:p>
            <a:pPr>
              <a:lnSpc>
                <a:spcPct val="50000"/>
              </a:lnSpc>
            </a:pPr>
            <a:endParaRPr lang="en-US" sz="1400" b="1" dirty="0">
              <a:solidFill>
                <a:srgbClr val="136940"/>
              </a:solidFill>
              <a:latin typeface="Avenir Next Demi Bold" charset="0"/>
              <a:ea typeface="Avenir Next Demi Bold" charset="0"/>
              <a:cs typeface="Avenir Next Demi Bold" charset="0"/>
            </a:endParaRPr>
          </a:p>
          <a:p>
            <a:pPr marL="285750" indent="-285750">
              <a:buFont typeface="Arial" panose="020B0604020202020204" pitchFamily="34" charset="0"/>
              <a:buChar char="•"/>
            </a:pPr>
            <a:r>
              <a:rPr lang="en-US" sz="1400" b="1" dirty="0">
                <a:solidFill>
                  <a:srgbClr val="136940"/>
                </a:solidFill>
                <a:latin typeface="Avenir Next Demi Bold" charset="0"/>
                <a:ea typeface="Avenir Next Demi Bold" charset="0"/>
                <a:cs typeface="Avenir Next Demi Bold" charset="0"/>
              </a:rPr>
              <a:t>siRNA to Mcl-1 enhances sensitivity to </a:t>
            </a:r>
            <a:r>
              <a:rPr lang="en-US" sz="1400" b="1" dirty="0" err="1">
                <a:solidFill>
                  <a:srgbClr val="136940"/>
                </a:solidFill>
                <a:latin typeface="Avenir Next Demi Bold" charset="0"/>
                <a:ea typeface="Avenir Next Demi Bold" charset="0"/>
                <a:cs typeface="Avenir Next Demi Bold" charset="0"/>
              </a:rPr>
              <a:t>Venetoclax</a:t>
            </a:r>
            <a:endParaRPr lang="en-US" sz="1400" b="1" dirty="0">
              <a:solidFill>
                <a:srgbClr val="136940"/>
              </a:solidFill>
              <a:latin typeface="Avenir Next Demi Bold" charset="0"/>
              <a:ea typeface="Avenir Next Demi Bold" charset="0"/>
              <a:cs typeface="Avenir Next Demi Bold" charset="0"/>
            </a:endParaRPr>
          </a:p>
        </p:txBody>
      </p:sp>
      <p:cxnSp>
        <p:nvCxnSpPr>
          <p:cNvPr id="4" name="Straight Connector 3"/>
          <p:cNvCxnSpPr/>
          <p:nvPr/>
        </p:nvCxnSpPr>
        <p:spPr>
          <a:xfrm>
            <a:off x="3759200" y="1375312"/>
            <a:ext cx="0" cy="4636307"/>
          </a:xfrm>
          <a:prstGeom prst="line">
            <a:avLst/>
          </a:prstGeom>
          <a:ln>
            <a:solidFill>
              <a:srgbClr val="D7E4BD"/>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64160" y="3492500"/>
            <a:ext cx="3495040" cy="0"/>
          </a:xfrm>
          <a:prstGeom prst="line">
            <a:avLst/>
          </a:prstGeom>
          <a:ln>
            <a:solidFill>
              <a:srgbClr val="D7E4BD"/>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3773456" y="4291374"/>
            <a:ext cx="5070624" cy="0"/>
          </a:xfrm>
          <a:prstGeom prst="line">
            <a:avLst/>
          </a:prstGeom>
          <a:ln>
            <a:solidFill>
              <a:srgbClr val="D7E4BD"/>
            </a:solidFill>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xmlns="" id="{38D7B9A6-C7EE-41D3-9572-2E7FF4F1E36A}"/>
              </a:ext>
            </a:extLst>
          </p:cNvPr>
          <p:cNvSpPr/>
          <p:nvPr/>
        </p:nvSpPr>
        <p:spPr>
          <a:xfrm flipH="1">
            <a:off x="514442" y="1574470"/>
            <a:ext cx="242270" cy="2309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F7F7F"/>
              </a:solidFill>
            </a:endParaRPr>
          </a:p>
        </p:txBody>
      </p:sp>
      <p:cxnSp>
        <p:nvCxnSpPr>
          <p:cNvPr id="32" name="Straight Connector 31"/>
          <p:cNvCxnSpPr/>
          <p:nvPr/>
        </p:nvCxnSpPr>
        <p:spPr>
          <a:xfrm>
            <a:off x="6149578" y="1386804"/>
            <a:ext cx="0" cy="2895626"/>
          </a:xfrm>
          <a:prstGeom prst="line">
            <a:avLst/>
          </a:prstGeom>
          <a:ln>
            <a:solidFill>
              <a:srgbClr val="D7E4BD"/>
            </a:solidFill>
          </a:ln>
          <a:effectLst/>
        </p:spPr>
        <p:style>
          <a:lnRef idx="2">
            <a:schemeClr val="accent1"/>
          </a:lnRef>
          <a:fillRef idx="0">
            <a:schemeClr val="accent1"/>
          </a:fillRef>
          <a:effectRef idx="1">
            <a:schemeClr val="accent1"/>
          </a:effectRef>
          <a:fontRef idx="minor">
            <a:schemeClr val="tx1"/>
          </a:fontRef>
        </p:style>
      </p:cxnSp>
      <p:sp>
        <p:nvSpPr>
          <p:cNvPr id="40" name="Rectangle 39"/>
          <p:cNvSpPr/>
          <p:nvPr/>
        </p:nvSpPr>
        <p:spPr>
          <a:xfrm>
            <a:off x="665373" y="3724150"/>
            <a:ext cx="189717" cy="1619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xmlns="" id="{38D7B9A6-C7EE-41D3-9572-2E7FF4F1E36A}"/>
              </a:ext>
            </a:extLst>
          </p:cNvPr>
          <p:cNvSpPr/>
          <p:nvPr/>
        </p:nvSpPr>
        <p:spPr>
          <a:xfrm flipH="1">
            <a:off x="4010300" y="1559584"/>
            <a:ext cx="242270" cy="2309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F7F7F"/>
              </a:solidFill>
            </a:endParaRPr>
          </a:p>
        </p:txBody>
      </p:sp>
      <p:sp>
        <p:nvSpPr>
          <p:cNvPr id="33" name="Rectangle 32">
            <a:extLst>
              <a:ext uri="{FF2B5EF4-FFF2-40B4-BE49-F238E27FC236}">
                <a16:creationId xmlns:a16="http://schemas.microsoft.com/office/drawing/2014/main" xmlns="" id="{38D7B9A6-C7EE-41D3-9572-2E7FF4F1E36A}"/>
              </a:ext>
            </a:extLst>
          </p:cNvPr>
          <p:cNvSpPr/>
          <p:nvPr/>
        </p:nvSpPr>
        <p:spPr>
          <a:xfrm flipH="1">
            <a:off x="6248303" y="1687591"/>
            <a:ext cx="242270" cy="2309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F7F7F"/>
              </a:solidFill>
            </a:endParaRPr>
          </a:p>
        </p:txBody>
      </p:sp>
    </p:spTree>
    <p:extLst>
      <p:ext uri="{BB962C8B-B14F-4D97-AF65-F5344CB8AC3E}">
        <p14:creationId xmlns:p14="http://schemas.microsoft.com/office/powerpoint/2010/main" val="933110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7470" y="2190059"/>
            <a:ext cx="3393706" cy="2749871"/>
          </a:xfrm>
          <a:prstGeom prst="rect">
            <a:avLst/>
          </a:prstGeom>
        </p:spPr>
      </p:pic>
      <p:pic>
        <p:nvPicPr>
          <p:cNvPr id="24" name="Picture 23"/>
          <p:cNvPicPr>
            <a:picLocks noChangeAspect="1"/>
          </p:cNvPicPr>
          <p:nvPr/>
        </p:nvPicPr>
        <p:blipFill>
          <a:blip r:embed="rId3"/>
          <a:stretch>
            <a:fillRect/>
          </a:stretch>
        </p:blipFill>
        <p:spPr>
          <a:xfrm>
            <a:off x="4171794" y="5102740"/>
            <a:ext cx="4060260" cy="1127520"/>
          </a:xfrm>
          <a:prstGeom prst="rect">
            <a:avLst/>
          </a:prstGeom>
        </p:spPr>
      </p:pic>
      <p:grpSp>
        <p:nvGrpSpPr>
          <p:cNvPr id="10" name="Group 9"/>
          <p:cNvGrpSpPr/>
          <p:nvPr/>
        </p:nvGrpSpPr>
        <p:grpSpPr>
          <a:xfrm>
            <a:off x="244968" y="2430787"/>
            <a:ext cx="3481371" cy="3581400"/>
            <a:chOff x="-100474" y="2451107"/>
            <a:chExt cx="3481371" cy="3581400"/>
          </a:xfrm>
        </p:grpSpPr>
        <p:grpSp>
          <p:nvGrpSpPr>
            <p:cNvPr id="9" name="Group 8"/>
            <p:cNvGrpSpPr/>
            <p:nvPr/>
          </p:nvGrpSpPr>
          <p:grpSpPr>
            <a:xfrm>
              <a:off x="-100474" y="2451107"/>
              <a:ext cx="3300626" cy="3581400"/>
              <a:chOff x="629952" y="2362758"/>
              <a:chExt cx="3300626" cy="3581400"/>
            </a:xfrm>
          </p:grpSpPr>
          <p:grpSp>
            <p:nvGrpSpPr>
              <p:cNvPr id="15" name="Group 14"/>
              <p:cNvGrpSpPr/>
              <p:nvPr/>
            </p:nvGrpSpPr>
            <p:grpSpPr>
              <a:xfrm>
                <a:off x="629952" y="2362758"/>
                <a:ext cx="3300626" cy="3581400"/>
                <a:chOff x="609600" y="2059292"/>
                <a:chExt cx="2827860" cy="3117095"/>
              </a:xfrm>
            </p:grpSpPr>
            <p:pic>
              <p:nvPicPr>
                <p:cNvPr id="6" name="Picture 5"/>
                <p:cNvPicPr>
                  <a:picLocks noChangeAspect="1"/>
                </p:cNvPicPr>
                <p:nvPr/>
              </p:nvPicPr>
              <p:blipFill rotWithShape="1">
                <a:blip r:embed="rId4"/>
                <a:srcRect l="7613" t="30209" r="74879" b="31670"/>
                <a:stretch/>
              </p:blipFill>
              <p:spPr>
                <a:xfrm>
                  <a:off x="609600" y="2076941"/>
                  <a:ext cx="2278037" cy="2788634"/>
                </a:xfrm>
                <a:prstGeom prst="rect">
                  <a:avLst/>
                </a:prstGeom>
              </p:spPr>
            </p:pic>
            <p:sp>
              <p:nvSpPr>
                <p:cNvPr id="5" name="Rectangle 4"/>
                <p:cNvSpPr/>
                <p:nvPr/>
              </p:nvSpPr>
              <p:spPr>
                <a:xfrm>
                  <a:off x="2735237" y="2158829"/>
                  <a:ext cx="304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512767" y="2059292"/>
                  <a:ext cx="304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8642877">
                  <a:off x="2401558" y="4140486"/>
                  <a:ext cx="1111497" cy="9603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rot="18724155">
                <a:off x="2220114" y="4599518"/>
                <a:ext cx="777970" cy="276999"/>
              </a:xfrm>
              <a:prstGeom prst="rect">
                <a:avLst/>
              </a:prstGeom>
              <a:solidFill>
                <a:schemeClr val="bg1"/>
              </a:solidFill>
            </p:spPr>
            <p:txBody>
              <a:bodyPr wrap="none" rtlCol="0">
                <a:spAutoFit/>
              </a:bodyPr>
              <a:lstStyle/>
              <a:p>
                <a:r>
                  <a:rPr lang="en-US" sz="1200" b="1" dirty="0"/>
                  <a:t>Alvocidib</a:t>
                </a:r>
              </a:p>
            </p:txBody>
          </p:sp>
          <p:sp>
            <p:nvSpPr>
              <p:cNvPr id="20" name="TextBox 19"/>
              <p:cNvSpPr txBox="1"/>
              <p:nvPr/>
            </p:nvSpPr>
            <p:spPr>
              <a:xfrm rot="18724185">
                <a:off x="2054200" y="4852175"/>
                <a:ext cx="1478936" cy="461665"/>
              </a:xfrm>
              <a:prstGeom prst="rect">
                <a:avLst/>
              </a:prstGeom>
              <a:solidFill>
                <a:schemeClr val="bg1"/>
              </a:solidFill>
            </p:spPr>
            <p:txBody>
              <a:bodyPr wrap="square" rtlCol="0">
                <a:spAutoFit/>
              </a:bodyPr>
              <a:lstStyle/>
              <a:p>
                <a:r>
                  <a:rPr lang="en-US" sz="1200" b="1" dirty="0"/>
                  <a:t>Alvocidib  + ABT-199</a:t>
                </a:r>
              </a:p>
            </p:txBody>
          </p:sp>
          <p:sp>
            <p:nvSpPr>
              <p:cNvPr id="22" name="TextBox 21"/>
              <p:cNvSpPr txBox="1"/>
              <p:nvPr/>
            </p:nvSpPr>
            <p:spPr>
              <a:xfrm rot="18724155">
                <a:off x="1940489" y="4584515"/>
                <a:ext cx="719877" cy="276999"/>
              </a:xfrm>
              <a:prstGeom prst="rect">
                <a:avLst/>
              </a:prstGeom>
              <a:solidFill>
                <a:schemeClr val="bg1"/>
              </a:solidFill>
            </p:spPr>
            <p:txBody>
              <a:bodyPr wrap="none" rtlCol="0">
                <a:spAutoFit/>
              </a:bodyPr>
              <a:lstStyle/>
              <a:p>
                <a:r>
                  <a:rPr lang="en-US" sz="1200" b="1" dirty="0"/>
                  <a:t>ABT-199</a:t>
                </a:r>
              </a:p>
            </p:txBody>
          </p:sp>
        </p:grpSp>
        <p:sp>
          <p:nvSpPr>
            <p:cNvPr id="3" name="TextBox 2"/>
            <p:cNvSpPr txBox="1"/>
            <p:nvPr/>
          </p:nvSpPr>
          <p:spPr>
            <a:xfrm>
              <a:off x="810569" y="5751272"/>
              <a:ext cx="2570328" cy="261610"/>
            </a:xfrm>
            <a:prstGeom prst="rect">
              <a:avLst/>
            </a:prstGeom>
            <a:noFill/>
          </p:spPr>
          <p:txBody>
            <a:bodyPr wrap="square" rtlCol="0">
              <a:spAutoFit/>
            </a:bodyPr>
            <a:lstStyle/>
            <a:p>
              <a:r>
                <a:rPr lang="en-US" sz="1100" dirty="0">
                  <a:latin typeface="Avenir Next Demi Bold" charset="0"/>
                  <a:ea typeface="Avenir Next Demi Bold" charset="0"/>
                  <a:cs typeface="Avenir Next Demi Bold" charset="0"/>
                </a:rPr>
                <a:t>Leukemia (2015) 29, 1702-1712</a:t>
              </a:r>
            </a:p>
          </p:txBody>
        </p:sp>
        <p:sp>
          <p:nvSpPr>
            <p:cNvPr id="25" name="TextBox 24"/>
            <p:cNvSpPr txBox="1"/>
            <p:nvPr/>
          </p:nvSpPr>
          <p:spPr>
            <a:xfrm rot="16200000">
              <a:off x="134130" y="3515830"/>
              <a:ext cx="2040858" cy="261610"/>
            </a:xfrm>
            <a:prstGeom prst="rect">
              <a:avLst/>
            </a:prstGeom>
            <a:solidFill>
              <a:schemeClr val="bg1"/>
            </a:solidFill>
          </p:spPr>
          <p:txBody>
            <a:bodyPr wrap="square" rtlCol="0">
              <a:spAutoFit/>
            </a:bodyPr>
            <a:lstStyle/>
            <a:p>
              <a:pPr algn="ctr"/>
              <a:r>
                <a:rPr lang="en-US" sz="1100" b="1" dirty="0"/>
                <a:t>Viability </a:t>
              </a:r>
              <a:r>
                <a:rPr lang="en-US" sz="1100" b="1"/>
                <a:t>(% untreated at 24h</a:t>
              </a:r>
              <a:endParaRPr lang="en-US" sz="1100" b="1" dirty="0"/>
            </a:p>
          </p:txBody>
        </p:sp>
      </p:grpSp>
      <p:sp>
        <p:nvSpPr>
          <p:cNvPr id="21" name="TextBox 20">
            <a:extLst>
              <a:ext uri="{FF2B5EF4-FFF2-40B4-BE49-F238E27FC236}">
                <a16:creationId xmlns:a16="http://schemas.microsoft.com/office/drawing/2014/main" xmlns="" id="{68844BCC-F5B0-49DF-84D1-E316367FF7E0}"/>
              </a:ext>
            </a:extLst>
          </p:cNvPr>
          <p:cNvSpPr txBox="1"/>
          <p:nvPr/>
        </p:nvSpPr>
        <p:spPr>
          <a:xfrm>
            <a:off x="149270" y="355332"/>
            <a:ext cx="6706634" cy="369332"/>
          </a:xfrm>
          <a:prstGeom prst="rect">
            <a:avLst/>
          </a:prstGeom>
          <a:noFill/>
          <a:ln>
            <a:noFill/>
          </a:ln>
        </p:spPr>
        <p:txBody>
          <a:bodyPr wrap="square" rtlCol="0">
            <a:spAutoFit/>
          </a:bodyPr>
          <a:lstStyle/>
          <a:p>
            <a:pPr>
              <a:lnSpc>
                <a:spcPct val="90000"/>
              </a:lnSpc>
            </a:pPr>
            <a:r>
              <a:rPr lang="en-US" sz="2000" dirty="0" err="1">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Venetoclax</a:t>
            </a:r>
            <a:r>
              <a:rPr lang="en-US" sz="2000" dirty="0">
                <a:solidFill>
                  <a:srgbClr val="136940"/>
                </a:solidFill>
                <a:effectLst>
                  <a:outerShdw blurRad="50800" dist="38100" dir="2700000" algn="tl" rotWithShape="0">
                    <a:srgbClr val="000000">
                      <a:alpha val="43000"/>
                    </a:srgbClr>
                  </a:outerShdw>
                </a:effectLst>
                <a:latin typeface="Avenir Next Demi Bold" charset="0"/>
                <a:ea typeface="Avenir Next Demi Bold" charset="0"/>
                <a:cs typeface="Avenir Next Demi Bold" charset="0"/>
              </a:rPr>
              <a:t> and Alvocidib Act Synergistically</a:t>
            </a:r>
            <a:endParaRPr lang="en-US" sz="2000" dirty="0">
              <a:solidFill>
                <a:srgbClr val="136940"/>
              </a:solidFill>
              <a:effectLst>
                <a:outerShdw blurRad="50800" dist="38100" dir="2700000" algn="tl" rotWithShape="0">
                  <a:srgbClr val="000000">
                    <a:alpha val="43000"/>
                  </a:srgbClr>
                </a:outerShdw>
              </a:effectLst>
              <a:latin typeface="Avenir Next Demi Bold"/>
              <a:cs typeface="Avenir Next Demi Bold"/>
            </a:endParaRPr>
          </a:p>
        </p:txBody>
      </p:sp>
    </p:spTree>
    <p:extLst>
      <p:ext uri="{BB962C8B-B14F-4D97-AF65-F5344CB8AC3E}">
        <p14:creationId xmlns:p14="http://schemas.microsoft.com/office/powerpoint/2010/main" val="1343911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433" y="160577"/>
            <a:ext cx="8229600" cy="1143000"/>
          </a:xfrm>
        </p:spPr>
        <p:txBody>
          <a:bodyPr/>
          <a:lstStyle/>
          <a:p>
            <a:pPr algn="l"/>
            <a:r>
              <a:rPr lang="en-US" sz="2800" b="1" dirty="0">
                <a:solidFill>
                  <a:srgbClr val="136940"/>
                </a:solidFill>
              </a:rPr>
              <a:t>Alvocidib synergizes with </a:t>
            </a:r>
            <a:r>
              <a:rPr lang="en-US" sz="2800" b="1">
                <a:solidFill>
                  <a:srgbClr val="136940"/>
                </a:solidFill>
              </a:rPr>
              <a:t>ABT-199 </a:t>
            </a:r>
            <a:r>
              <a:rPr lang="en-US" sz="2800" b="1" smtClean="0">
                <a:solidFill>
                  <a:srgbClr val="136940"/>
                </a:solidFill>
              </a:rPr>
              <a:t>treatment</a:t>
            </a:r>
            <a:endParaRPr lang="en-US" sz="2800" b="1" dirty="0">
              <a:solidFill>
                <a:srgbClr val="136940"/>
              </a:solidFill>
            </a:endParaRPr>
          </a:p>
        </p:txBody>
      </p:sp>
      <p:grpSp>
        <p:nvGrpSpPr>
          <p:cNvPr id="7" name="Group 6"/>
          <p:cNvGrpSpPr/>
          <p:nvPr/>
        </p:nvGrpSpPr>
        <p:grpSpPr>
          <a:xfrm>
            <a:off x="628650" y="1303577"/>
            <a:ext cx="7455459" cy="3262307"/>
            <a:chOff x="39801269" y="20348408"/>
            <a:chExt cx="7135128" cy="3122139"/>
          </a:xfrm>
        </p:grpSpPr>
        <p:pic>
          <p:nvPicPr>
            <p:cNvPr id="27" name="Picture 26"/>
            <p:cNvPicPr>
              <a:picLocks noChangeAspect="1"/>
            </p:cNvPicPr>
            <p:nvPr/>
          </p:nvPicPr>
          <p:blipFill>
            <a:blip r:embed="rId2"/>
            <a:stretch>
              <a:fillRect/>
            </a:stretch>
          </p:blipFill>
          <p:spPr>
            <a:xfrm>
              <a:off x="39929061" y="20348408"/>
              <a:ext cx="4714905" cy="3122139"/>
            </a:xfrm>
            <a:prstGeom prst="rect">
              <a:avLst/>
            </a:prstGeom>
          </p:spPr>
        </p:pic>
        <p:pic>
          <p:nvPicPr>
            <p:cNvPr id="28" name="Picture 27"/>
            <p:cNvPicPr>
              <a:picLocks noChangeAspect="1"/>
            </p:cNvPicPr>
            <p:nvPr/>
          </p:nvPicPr>
          <p:blipFill>
            <a:blip r:embed="rId3"/>
            <a:stretch>
              <a:fillRect/>
            </a:stretch>
          </p:blipFill>
          <p:spPr>
            <a:xfrm>
              <a:off x="43655774" y="20348408"/>
              <a:ext cx="3280623" cy="3093083"/>
            </a:xfrm>
            <a:prstGeom prst="rect">
              <a:avLst/>
            </a:prstGeom>
          </p:spPr>
        </p:pic>
        <p:sp>
          <p:nvSpPr>
            <p:cNvPr id="29" name="TextBox 28"/>
            <p:cNvSpPr txBox="1"/>
            <p:nvPr/>
          </p:nvSpPr>
          <p:spPr>
            <a:xfrm>
              <a:off x="43437668" y="20401487"/>
              <a:ext cx="436215" cy="400109"/>
            </a:xfrm>
            <a:prstGeom prst="rect">
              <a:avLst/>
            </a:prstGeom>
            <a:noFill/>
          </p:spPr>
          <p:txBody>
            <a:bodyPr wrap="square" rtlCol="0">
              <a:spAutoFit/>
            </a:bodyPr>
            <a:lstStyle/>
            <a:p>
              <a:r>
                <a:rPr lang="en-US" sz="1350" dirty="0"/>
                <a:t>B</a:t>
              </a:r>
            </a:p>
          </p:txBody>
        </p:sp>
        <p:sp>
          <p:nvSpPr>
            <p:cNvPr id="30" name="TextBox 29"/>
            <p:cNvSpPr txBox="1"/>
            <p:nvPr/>
          </p:nvSpPr>
          <p:spPr>
            <a:xfrm>
              <a:off x="39801269" y="20401487"/>
              <a:ext cx="436215" cy="400109"/>
            </a:xfrm>
            <a:prstGeom prst="rect">
              <a:avLst/>
            </a:prstGeom>
            <a:noFill/>
          </p:spPr>
          <p:txBody>
            <a:bodyPr wrap="square" rtlCol="0">
              <a:spAutoFit/>
            </a:bodyPr>
            <a:lstStyle/>
            <a:p>
              <a:r>
                <a:rPr lang="en-US" sz="1350" dirty="0"/>
                <a:t>A</a:t>
              </a:r>
            </a:p>
          </p:txBody>
        </p:sp>
      </p:grpSp>
      <p:sp>
        <p:nvSpPr>
          <p:cNvPr id="31" name="TextBox 30"/>
          <p:cNvSpPr txBox="1"/>
          <p:nvPr/>
        </p:nvSpPr>
        <p:spPr>
          <a:xfrm>
            <a:off x="628650" y="4731572"/>
            <a:ext cx="7886700" cy="1061829"/>
          </a:xfrm>
          <a:prstGeom prst="rect">
            <a:avLst/>
          </a:prstGeom>
          <a:noFill/>
        </p:spPr>
        <p:txBody>
          <a:bodyPr wrap="square" rtlCol="0">
            <a:spAutoFit/>
          </a:bodyPr>
          <a:lstStyle/>
          <a:p>
            <a:pPr algn="just"/>
            <a:r>
              <a:rPr lang="en-US" sz="1050" dirty="0"/>
              <a:t>Alvocidib + ABT-199 is an active combination in an ABT-199-resistant AML xenograft (OCI-AML3) model. Female </a:t>
            </a:r>
            <a:r>
              <a:rPr lang="en-US" sz="1050" dirty="0" err="1"/>
              <a:t>athymic</a:t>
            </a:r>
            <a:r>
              <a:rPr lang="en-US" sz="1050" dirty="0"/>
              <a:t> nude mice were injected subcutaneously with 1x10</a:t>
            </a:r>
            <a:r>
              <a:rPr lang="en-US" sz="1050" baseline="30000" dirty="0"/>
              <a:t>7</a:t>
            </a:r>
            <a:r>
              <a:rPr lang="en-US" sz="1050" dirty="0"/>
              <a:t> OCI-AML3 cells in the hind flank. Following randomization when tumors reached approximately 100mm</a:t>
            </a:r>
            <a:r>
              <a:rPr lang="en-US" sz="1050" baseline="30000" dirty="0"/>
              <a:t>3</a:t>
            </a:r>
            <a:r>
              <a:rPr lang="en-US" sz="1050" dirty="0"/>
              <a:t>, mice were treated with 100 mg/kg ABT-199, 2.5 mg/kg alvocidib, or a combination of the two drugs. Mice were dosed daily by oral gavage (ABT-199) or by intraperitoneal injection (alvocidib). Tumor volumes (A) and body weights (B) were recorded twice weekly. (C) Intratumor MCL-1 changes were assessed by immunoblotting. Anti-tumor activity was not observed with treatment using sub-optimal doses of either alvocidib or ABT-199. Synergic anti-tumor activity was observed in mice treated with the combination. </a:t>
            </a:r>
            <a:endParaRPr lang="en-US" sz="1050" i="1" dirty="0"/>
          </a:p>
        </p:txBody>
      </p:sp>
    </p:spTree>
    <p:extLst>
      <p:ext uri="{BB962C8B-B14F-4D97-AF65-F5344CB8AC3E}">
        <p14:creationId xmlns:p14="http://schemas.microsoft.com/office/powerpoint/2010/main" val="17358637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flipV="1">
            <a:off x="10160" y="3393440"/>
            <a:ext cx="9144000" cy="1087120"/>
          </a:xfrm>
          <a:prstGeom prst="rect">
            <a:avLst/>
          </a:prstGeom>
          <a:solidFill>
            <a:srgbClr val="EBF1DE">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clrChange>
              <a:clrFrom>
                <a:srgbClr val="FFFFFF"/>
              </a:clrFrom>
              <a:clrTo>
                <a:srgbClr val="FFFFFF">
                  <a:alpha val="0"/>
                </a:srgbClr>
              </a:clrTo>
            </a:clrChange>
            <a:lum bright="70000" contrast="-70000"/>
          </a:blip>
          <a:stretch>
            <a:fillRect/>
          </a:stretch>
        </p:blipFill>
        <p:spPr>
          <a:xfrm>
            <a:off x="631920" y="1473200"/>
            <a:ext cx="3035840" cy="2765417"/>
          </a:xfrm>
          <a:prstGeom prst="rect">
            <a:avLst/>
          </a:prstGeom>
        </p:spPr>
      </p:pic>
      <p:sp>
        <p:nvSpPr>
          <p:cNvPr id="5" name="TextBox 4">
            <a:extLst>
              <a:ext uri="{FF2B5EF4-FFF2-40B4-BE49-F238E27FC236}">
                <a16:creationId xmlns:a16="http://schemas.microsoft.com/office/drawing/2014/main" xmlns="" id="{E0BDBC3C-FB16-487B-B1EF-E4B16DFEB3B8}"/>
              </a:ext>
            </a:extLst>
          </p:cNvPr>
          <p:cNvSpPr txBox="1"/>
          <p:nvPr/>
        </p:nvSpPr>
        <p:spPr>
          <a:xfrm>
            <a:off x="1494670" y="2012448"/>
            <a:ext cx="7070210" cy="461665"/>
          </a:xfrm>
          <a:prstGeom prst="rect">
            <a:avLst/>
          </a:prstGeom>
          <a:noFill/>
        </p:spPr>
        <p:txBody>
          <a:bodyPr wrap="square" rtlCol="0">
            <a:spAutoFit/>
          </a:bodyPr>
          <a:lstStyle/>
          <a:p>
            <a:pPr lvl="0" defTabSz="914400">
              <a:defRPr/>
            </a:pPr>
            <a:endParaRPr lang="en-US" sz="2400" dirty="0">
              <a:solidFill>
                <a:srgbClr val="136940"/>
              </a:solidFill>
              <a:effectLst>
                <a:glow rad="127000">
                  <a:schemeClr val="bg1">
                    <a:alpha val="75000"/>
                  </a:schemeClr>
                </a:glow>
              </a:effectLst>
              <a:latin typeface="Avenir Next Demi Bold"/>
              <a:cs typeface="Avenir Next Demi Bold"/>
            </a:endParaRPr>
          </a:p>
        </p:txBody>
      </p:sp>
      <p:sp>
        <p:nvSpPr>
          <p:cNvPr id="6" name="テキスト ボックス 3"/>
          <p:cNvSpPr txBox="1"/>
          <p:nvPr/>
        </p:nvSpPr>
        <p:spPr>
          <a:xfrm>
            <a:off x="4031073" y="3660766"/>
            <a:ext cx="3199767" cy="523220"/>
          </a:xfrm>
          <a:prstGeom prst="rect">
            <a:avLst/>
          </a:prstGeom>
          <a:noFill/>
        </p:spPr>
        <p:txBody>
          <a:bodyPr wrap="square" rtlCol="0">
            <a:spAutoFit/>
          </a:bodyPr>
          <a:lstStyle/>
          <a:p>
            <a:pPr lvl="0" defTabSz="914400">
              <a:defRPr/>
            </a:pPr>
            <a:r>
              <a:rPr kumimoji="1" lang="en-US" altLang="ja-JP" sz="2800" b="1" dirty="0">
                <a:solidFill>
                  <a:srgbClr val="136940"/>
                </a:solidFill>
                <a:latin typeface="Avenir Next Demi Bold"/>
                <a:ea typeface="ＭＳ Ｐゴシック" panose="020B0600070205080204" pitchFamily="34" charset="-128"/>
                <a:cs typeface="Avenir Next Demi Bold"/>
              </a:rPr>
              <a:t>THANK YOU!</a:t>
            </a:r>
            <a:endParaRPr kumimoji="1" lang="ja-JP" altLang="en-US" sz="2400" dirty="0">
              <a:solidFill>
                <a:srgbClr val="136940"/>
              </a:solidFill>
              <a:latin typeface="Avenir Next Medium"/>
              <a:ea typeface="ＭＳ Ｐゴシック" panose="020B0600070205080204" pitchFamily="34" charset="-128"/>
              <a:cs typeface="Avenir Next Medium"/>
            </a:endParaRPr>
          </a:p>
        </p:txBody>
      </p:sp>
    </p:spTree>
    <p:extLst>
      <p:ext uri="{BB962C8B-B14F-4D97-AF65-F5344CB8AC3E}">
        <p14:creationId xmlns:p14="http://schemas.microsoft.com/office/powerpoint/2010/main" val="1079375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5">
    <a:dk1>
      <a:sysClr val="windowText" lastClr="000000"/>
    </a:dk1>
    <a:lt1>
      <a:sysClr val="window" lastClr="FFFFFF"/>
    </a:lt1>
    <a:dk2>
      <a:srgbClr val="006342"/>
    </a:dk2>
    <a:lt2>
      <a:srgbClr val="EEECE1"/>
    </a:lt2>
    <a:accent1>
      <a:srgbClr val="376552"/>
    </a:accent1>
    <a:accent2>
      <a:srgbClr val="539167"/>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5">
    <a:dk1>
      <a:sysClr val="windowText" lastClr="000000"/>
    </a:dk1>
    <a:lt1>
      <a:sysClr val="window" lastClr="FFFFFF"/>
    </a:lt1>
    <a:dk2>
      <a:srgbClr val="006342"/>
    </a:dk2>
    <a:lt2>
      <a:srgbClr val="EEECE1"/>
    </a:lt2>
    <a:accent1>
      <a:srgbClr val="376552"/>
    </a:accent1>
    <a:accent2>
      <a:srgbClr val="539167"/>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5">
    <a:dk1>
      <a:sysClr val="windowText" lastClr="000000"/>
    </a:dk1>
    <a:lt1>
      <a:sysClr val="window" lastClr="FFFFFF"/>
    </a:lt1>
    <a:dk2>
      <a:srgbClr val="006342"/>
    </a:dk2>
    <a:lt2>
      <a:srgbClr val="EEECE1"/>
    </a:lt2>
    <a:accent1>
      <a:srgbClr val="376552"/>
    </a:accent1>
    <a:accent2>
      <a:srgbClr val="539167"/>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4865</TotalTime>
  <Words>1756</Words>
  <Application>Microsoft Macintosh PowerPoint</Application>
  <PresentationFormat>On-screen Show (4:3)</PresentationFormat>
  <Paragraphs>335</Paragraphs>
  <Slides>39</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39</vt:i4>
      </vt:variant>
    </vt:vector>
  </HeadingPairs>
  <TitlesOfParts>
    <vt:vector size="53" baseType="lpstr">
      <vt:lpstr>Avenir Medium</vt:lpstr>
      <vt:lpstr>Avenir Next Condensed Demi Bold</vt:lpstr>
      <vt:lpstr>Avenir Next Demi Bold</vt:lpstr>
      <vt:lpstr>Avenir Next Medium</vt:lpstr>
      <vt:lpstr>Calibri</vt:lpstr>
      <vt:lpstr>Gisha</vt:lpstr>
      <vt:lpstr>Malgun Gothic</vt:lpstr>
      <vt:lpstr>ＭＳ Ｐゴシック</vt:lpstr>
      <vt:lpstr>msgothic</vt:lpstr>
      <vt:lpstr>Palatino Linotype</vt:lpstr>
      <vt:lpstr>Times New Roman</vt:lpstr>
      <vt:lpstr>Wingdings</vt:lpstr>
      <vt:lpstr>Arial</vt:lpstr>
      <vt:lpstr>Office Theme</vt:lpstr>
      <vt:lpstr>PowerPoint Presentation</vt:lpstr>
      <vt:lpstr>PowerPoint Presentation</vt:lpstr>
      <vt:lpstr>Alvocidib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Alvocidib Activity in AML Is Not Cell Cycle Dependent</vt:lpstr>
      <vt:lpstr>Alvocidib is a Potent Inhibitor of CDK9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Alvocidib synergizes with ABT-199 treatment</vt:lpstr>
      <vt:lpstr>PowerPoint Presentation</vt:lpstr>
    </vt:vector>
  </TitlesOfParts>
  <Company>Social5</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Matt Brown</dc:creator>
  <cp:lastModifiedBy>Steve Warner</cp:lastModifiedBy>
  <cp:revision>223</cp:revision>
  <dcterms:created xsi:type="dcterms:W3CDTF">2017-06-12T22:19:34Z</dcterms:created>
  <dcterms:modified xsi:type="dcterms:W3CDTF">2017-06-25T22:21:59Z</dcterms:modified>
</cp:coreProperties>
</file>