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jpg" ContentType="image/jpg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1" i="1">
                <a:solidFill>
                  <a:srgbClr val="0000D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88340" y="1740408"/>
            <a:ext cx="3585210" cy="35420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044821" y="1740408"/>
            <a:ext cx="3503929" cy="4048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76200" y="25907"/>
            <a:ext cx="3124200" cy="14218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97255" y="76961"/>
            <a:ext cx="8349488" cy="13411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FFFF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3694" y="1740915"/>
            <a:ext cx="8436610" cy="45535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1" i="1">
                <a:solidFill>
                  <a:srgbClr val="0000D3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3" Type="http://schemas.openxmlformats.org/officeDocument/2006/relationships/image" Target="../media/image28.png"/><Relationship Id="rId4" Type="http://schemas.openxmlformats.org/officeDocument/2006/relationships/image" Target="../media/image29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png"/><Relationship Id="rId3" Type="http://schemas.openxmlformats.org/officeDocument/2006/relationships/image" Target="../media/image31.png"/><Relationship Id="rId4" Type="http://schemas.openxmlformats.org/officeDocument/2006/relationships/image" Target="../media/image32.png"/><Relationship Id="rId5" Type="http://schemas.openxmlformats.org/officeDocument/2006/relationships/image" Target="../media/image33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6" Type="http://schemas.openxmlformats.org/officeDocument/2006/relationships/image" Target="../media/image38.png"/><Relationship Id="rId7" Type="http://schemas.openxmlformats.org/officeDocument/2006/relationships/image" Target="../media/image39.png"/><Relationship Id="rId8" Type="http://schemas.openxmlformats.org/officeDocument/2006/relationships/image" Target="../media/image40.png"/><Relationship Id="rId9" Type="http://schemas.openxmlformats.org/officeDocument/2006/relationships/image" Target="../media/image41.png"/><Relationship Id="rId10" Type="http://schemas.openxmlformats.org/officeDocument/2006/relationships/image" Target="../media/image42.png"/><Relationship Id="rId11" Type="http://schemas.openxmlformats.org/officeDocument/2006/relationships/image" Target="../media/image43.png"/><Relationship Id="rId12" Type="http://schemas.openxmlformats.org/officeDocument/2006/relationships/image" Target="../media/image44.png"/><Relationship Id="rId13" Type="http://schemas.openxmlformats.org/officeDocument/2006/relationships/image" Target="../media/image4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4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png"/><Relationship Id="rId3" Type="http://schemas.openxmlformats.org/officeDocument/2006/relationships/image" Target="../media/image51.png"/><Relationship Id="rId4" Type="http://schemas.openxmlformats.org/officeDocument/2006/relationships/image" Target="../media/image52.png"/><Relationship Id="rId5" Type="http://schemas.openxmlformats.org/officeDocument/2006/relationships/image" Target="../media/image53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Relationship Id="rId3" Type="http://schemas.openxmlformats.org/officeDocument/2006/relationships/image" Target="../media/image55.png"/><Relationship Id="rId4" Type="http://schemas.openxmlformats.org/officeDocument/2006/relationships/image" Target="../media/image56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7.jpg"/><Relationship Id="rId3" Type="http://schemas.openxmlformats.org/officeDocument/2006/relationships/image" Target="../media/image58.png"/><Relationship Id="rId4" Type="http://schemas.openxmlformats.org/officeDocument/2006/relationships/image" Target="../media/image59.png"/><Relationship Id="rId5" Type="http://schemas.openxmlformats.org/officeDocument/2006/relationships/image" Target="../media/image60.png"/><Relationship Id="rId6" Type="http://schemas.openxmlformats.org/officeDocument/2006/relationships/image" Target="../media/image61.png"/><Relationship Id="rId7" Type="http://schemas.openxmlformats.org/officeDocument/2006/relationships/image" Target="../media/image6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3.png"/><Relationship Id="rId3" Type="http://schemas.openxmlformats.org/officeDocument/2006/relationships/image" Target="../media/image64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5.png"/><Relationship Id="rId3" Type="http://schemas.openxmlformats.org/officeDocument/2006/relationships/image" Target="../media/image66.png"/><Relationship Id="rId4" Type="http://schemas.openxmlformats.org/officeDocument/2006/relationships/image" Target="../media/image67.pn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8.png"/><Relationship Id="rId3" Type="http://schemas.openxmlformats.org/officeDocument/2006/relationships/image" Target="../media/image69.pn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png"/><Relationship Id="rId3" Type="http://schemas.openxmlformats.org/officeDocument/2006/relationships/image" Target="../media/image75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6.png"/><Relationship Id="rId3" Type="http://schemas.openxmlformats.org/officeDocument/2006/relationships/image" Target="../media/image77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8.png"/><Relationship Id="rId3" Type="http://schemas.openxmlformats.org/officeDocument/2006/relationships/image" Target="../media/image79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0.png"/><Relationship Id="rId3" Type="http://schemas.openxmlformats.org/officeDocument/2006/relationships/image" Target="../media/image81.png"/><Relationship Id="rId4" Type="http://schemas.openxmlformats.org/officeDocument/2006/relationships/image" Target="../media/image82.png"/><Relationship Id="rId5" Type="http://schemas.openxmlformats.org/officeDocument/2006/relationships/image" Target="../media/image83.png"/><Relationship Id="rId6" Type="http://schemas.openxmlformats.org/officeDocument/2006/relationships/image" Target="../media/image84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5.jpg"/><Relationship Id="rId3" Type="http://schemas.openxmlformats.org/officeDocument/2006/relationships/image" Target="../media/image86.png"/><Relationship Id="rId4" Type="http://schemas.openxmlformats.org/officeDocument/2006/relationships/image" Target="../media/image87.png"/><Relationship Id="rId5" Type="http://schemas.openxmlformats.org/officeDocument/2006/relationships/image" Target="../media/image88.png"/><Relationship Id="rId6" Type="http://schemas.openxmlformats.org/officeDocument/2006/relationships/image" Target="../media/image89.png"/><Relationship Id="rId7" Type="http://schemas.openxmlformats.org/officeDocument/2006/relationships/image" Target="../media/image90.png"/><Relationship Id="rId8" Type="http://schemas.openxmlformats.org/officeDocument/2006/relationships/image" Target="../media/image91.png"/><Relationship Id="rId9" Type="http://schemas.openxmlformats.org/officeDocument/2006/relationships/image" Target="../media/image92.png"/><Relationship Id="rId10" Type="http://schemas.openxmlformats.org/officeDocument/2006/relationships/image" Target="../media/image93.png"/><Relationship Id="rId11" Type="http://schemas.openxmlformats.org/officeDocument/2006/relationships/image" Target="../media/image94.png"/><Relationship Id="rId12" Type="http://schemas.openxmlformats.org/officeDocument/2006/relationships/image" Target="../media/image95.png"/><Relationship Id="rId13" Type="http://schemas.openxmlformats.org/officeDocument/2006/relationships/image" Target="../media/image96.png"/><Relationship Id="rId14" Type="http://schemas.openxmlformats.org/officeDocument/2006/relationships/image" Target="../media/image97.png"/><Relationship Id="rId15" Type="http://schemas.openxmlformats.org/officeDocument/2006/relationships/image" Target="../media/image98.png"/><Relationship Id="rId16" Type="http://schemas.openxmlformats.org/officeDocument/2006/relationships/image" Target="../media/image99.png"/><Relationship Id="rId17" Type="http://schemas.openxmlformats.org/officeDocument/2006/relationships/image" Target="../media/image100.png"/><Relationship Id="rId18" Type="http://schemas.openxmlformats.org/officeDocument/2006/relationships/image" Target="../media/image101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2.png"/><Relationship Id="rId3" Type="http://schemas.openxmlformats.org/officeDocument/2006/relationships/image" Target="../media/image103.png"/><Relationship Id="rId4" Type="http://schemas.openxmlformats.org/officeDocument/2006/relationships/image" Target="../media/image104.png"/><Relationship Id="rId5" Type="http://schemas.openxmlformats.org/officeDocument/2006/relationships/image" Target="../media/image105.png"/><Relationship Id="rId6" Type="http://schemas.openxmlformats.org/officeDocument/2006/relationships/image" Target="../media/image106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7.png"/><Relationship Id="rId3" Type="http://schemas.openxmlformats.org/officeDocument/2006/relationships/image" Target="../media/image108.png"/><Relationship Id="rId4" Type="http://schemas.openxmlformats.org/officeDocument/2006/relationships/image" Target="../media/image109.png"/><Relationship Id="rId5" Type="http://schemas.openxmlformats.org/officeDocument/2006/relationships/image" Target="../media/image110.png"/><Relationship Id="rId6" Type="http://schemas.openxmlformats.org/officeDocument/2006/relationships/image" Target="../media/image111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2.png"/><Relationship Id="rId3" Type="http://schemas.openxmlformats.org/officeDocument/2006/relationships/image" Target="../media/image113.png"/><Relationship Id="rId4" Type="http://schemas.openxmlformats.org/officeDocument/2006/relationships/image" Target="../media/image114.png"/><Relationship Id="rId5" Type="http://schemas.openxmlformats.org/officeDocument/2006/relationships/image" Target="../media/image115.png"/><Relationship Id="rId6" Type="http://schemas.openxmlformats.org/officeDocument/2006/relationships/image" Target="../media/image116.png"/><Relationship Id="rId7" Type="http://schemas.openxmlformats.org/officeDocument/2006/relationships/image" Target="../media/image117.png"/><Relationship Id="rId8" Type="http://schemas.openxmlformats.org/officeDocument/2006/relationships/image" Target="../media/image118.png"/><Relationship Id="rId9" Type="http://schemas.openxmlformats.org/officeDocument/2006/relationships/image" Target="../media/image119.png"/><Relationship Id="rId10" Type="http://schemas.openxmlformats.org/officeDocument/2006/relationships/image" Target="../media/image120.jpg"/><Relationship Id="rId11" Type="http://schemas.openxmlformats.org/officeDocument/2006/relationships/image" Target="../media/image121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2.png"/><Relationship Id="rId3" Type="http://schemas.openxmlformats.org/officeDocument/2006/relationships/image" Target="../media/image123.png"/><Relationship Id="rId4" Type="http://schemas.openxmlformats.org/officeDocument/2006/relationships/image" Target="../media/image124.png"/><Relationship Id="rId5" Type="http://schemas.openxmlformats.org/officeDocument/2006/relationships/image" Target="../media/image125.png"/><Relationship Id="rId6" Type="http://schemas.openxmlformats.org/officeDocument/2006/relationships/image" Target="../media/image126.pn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7.png"/><Relationship Id="rId3" Type="http://schemas.openxmlformats.org/officeDocument/2006/relationships/image" Target="../media/image128.png"/><Relationship Id="rId4" Type="http://schemas.openxmlformats.org/officeDocument/2006/relationships/image" Target="../media/image129.png"/><Relationship Id="rId5" Type="http://schemas.openxmlformats.org/officeDocument/2006/relationships/image" Target="../media/image130.pn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1.png"/><Relationship Id="rId3" Type="http://schemas.openxmlformats.org/officeDocument/2006/relationships/image" Target="../media/image132.png"/><Relationship Id="rId4" Type="http://schemas.openxmlformats.org/officeDocument/2006/relationships/image" Target="../media/image133.pn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4.png"/><Relationship Id="rId3" Type="http://schemas.openxmlformats.org/officeDocument/2006/relationships/image" Target="../media/image135.png"/><Relationship Id="rId4" Type="http://schemas.openxmlformats.org/officeDocument/2006/relationships/image" Target="../media/image136.png"/><Relationship Id="rId5" Type="http://schemas.openxmlformats.org/officeDocument/2006/relationships/image" Target="../media/image137.png"/><Relationship Id="rId6" Type="http://schemas.openxmlformats.org/officeDocument/2006/relationships/image" Target="../media/image138.png"/><Relationship Id="rId7" Type="http://schemas.openxmlformats.org/officeDocument/2006/relationships/image" Target="../media/image139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40.png"/><Relationship Id="rId3" Type="http://schemas.openxmlformats.org/officeDocument/2006/relationships/image" Target="../media/image141.jpg"/><Relationship Id="rId4" Type="http://schemas.openxmlformats.org/officeDocument/2006/relationships/image" Target="../media/image142.png"/><Relationship Id="rId5" Type="http://schemas.openxmlformats.org/officeDocument/2006/relationships/image" Target="../media/image143.jpg"/><Relationship Id="rId6" Type="http://schemas.openxmlformats.org/officeDocument/2006/relationships/image" Target="../media/image144.png"/><Relationship Id="rId7" Type="http://schemas.openxmlformats.org/officeDocument/2006/relationships/image" Target="../media/image145.jp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6.png"/><Relationship Id="rId3" Type="http://schemas.openxmlformats.org/officeDocument/2006/relationships/image" Target="../media/image147.png"/><Relationship Id="rId4" Type="http://schemas.openxmlformats.org/officeDocument/2006/relationships/image" Target="../media/image148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9.png"/><Relationship Id="rId3" Type="http://schemas.openxmlformats.org/officeDocument/2006/relationships/image" Target="../media/image150.png"/><Relationship Id="rId4" Type="http://schemas.openxmlformats.org/officeDocument/2006/relationships/image" Target="../media/image151.png"/><Relationship Id="rId5" Type="http://schemas.openxmlformats.org/officeDocument/2006/relationships/image" Target="../media/image152.png"/><Relationship Id="rId6" Type="http://schemas.openxmlformats.org/officeDocument/2006/relationships/image" Target="../media/image153.pn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4.png"/><Relationship Id="rId3" Type="http://schemas.openxmlformats.org/officeDocument/2006/relationships/image" Target="../media/image155.png"/><Relationship Id="rId4" Type="http://schemas.openxmlformats.org/officeDocument/2006/relationships/image" Target="../media/image156.pn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7.png"/><Relationship Id="rId3" Type="http://schemas.openxmlformats.org/officeDocument/2006/relationships/image" Target="../media/image158.png"/><Relationship Id="rId4" Type="http://schemas.openxmlformats.org/officeDocument/2006/relationships/image" Target="../media/image159.png"/><Relationship Id="rId5" Type="http://schemas.openxmlformats.org/officeDocument/2006/relationships/image" Target="../media/image160.png"/><Relationship Id="rId6" Type="http://schemas.openxmlformats.org/officeDocument/2006/relationships/image" Target="../media/image161.pn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2.png"/><Relationship Id="rId3" Type="http://schemas.openxmlformats.org/officeDocument/2006/relationships/image" Target="../media/image163.png"/><Relationship Id="rId4" Type="http://schemas.openxmlformats.org/officeDocument/2006/relationships/image" Target="../media/image164.png"/><Relationship Id="rId5" Type="http://schemas.openxmlformats.org/officeDocument/2006/relationships/image" Target="../media/image165.pn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6.png"/><Relationship Id="rId3" Type="http://schemas.openxmlformats.org/officeDocument/2006/relationships/image" Target="../media/image167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68.png"/><Relationship Id="rId3" Type="http://schemas.openxmlformats.org/officeDocument/2006/relationships/image" Target="../media/image169.png"/><Relationship Id="rId4" Type="http://schemas.openxmlformats.org/officeDocument/2006/relationships/image" Target="../media/image170.png"/><Relationship Id="rId5" Type="http://schemas.openxmlformats.org/officeDocument/2006/relationships/image" Target="../media/image171.pn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72.png"/><Relationship Id="rId3" Type="http://schemas.openxmlformats.org/officeDocument/2006/relationships/image" Target="../media/image173.png"/><Relationship Id="rId4" Type="http://schemas.openxmlformats.org/officeDocument/2006/relationships/image" Target="../media/image174.png"/><Relationship Id="rId5" Type="http://schemas.openxmlformats.org/officeDocument/2006/relationships/image" Target="../media/image175.png"/><Relationship Id="rId6" Type="http://schemas.openxmlformats.org/officeDocument/2006/relationships/image" Target="../media/image176.png"/><Relationship Id="rId7" Type="http://schemas.openxmlformats.org/officeDocument/2006/relationships/image" Target="../media/image177.png"/><Relationship Id="rId8" Type="http://schemas.openxmlformats.org/officeDocument/2006/relationships/image" Target="../media/image178.pn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9.pn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0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81.png"/><Relationship Id="rId3" Type="http://schemas.openxmlformats.org/officeDocument/2006/relationships/image" Target="../media/image182.png"/><Relationship Id="rId4" Type="http://schemas.openxmlformats.org/officeDocument/2006/relationships/image" Target="../media/image183.png"/><Relationship Id="rId5" Type="http://schemas.openxmlformats.org/officeDocument/2006/relationships/image" Target="../media/image184.pn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5.png"/><Relationship Id="rId3" Type="http://schemas.openxmlformats.org/officeDocument/2006/relationships/image" Target="../media/image186.png"/><Relationship Id="rId4" Type="http://schemas.openxmlformats.org/officeDocument/2006/relationships/image" Target="../media/image187.png"/><Relationship Id="rId5" Type="http://schemas.openxmlformats.org/officeDocument/2006/relationships/image" Target="../media/image188.png"/><Relationship Id="rId6" Type="http://schemas.openxmlformats.org/officeDocument/2006/relationships/image" Target="../media/image189.png"/><Relationship Id="rId7" Type="http://schemas.openxmlformats.org/officeDocument/2006/relationships/image" Target="../media/image190.png"/><Relationship Id="rId8" Type="http://schemas.openxmlformats.org/officeDocument/2006/relationships/image" Target="../media/image191.png"/><Relationship Id="rId9" Type="http://schemas.openxmlformats.org/officeDocument/2006/relationships/image" Target="../media/image192.pn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3.png"/><Relationship Id="rId3" Type="http://schemas.openxmlformats.org/officeDocument/2006/relationships/image" Target="../media/image194.png"/><Relationship Id="rId4" Type="http://schemas.openxmlformats.org/officeDocument/2006/relationships/image" Target="../media/image195.png"/><Relationship Id="rId5" Type="http://schemas.openxmlformats.org/officeDocument/2006/relationships/image" Target="../media/image196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7.png"/><Relationship Id="rId3" Type="http://schemas.openxmlformats.org/officeDocument/2006/relationships/image" Target="../media/image198.png"/><Relationship Id="rId4" Type="http://schemas.openxmlformats.org/officeDocument/2006/relationships/image" Target="../media/image199.png"/><Relationship Id="rId5" Type="http://schemas.openxmlformats.org/officeDocument/2006/relationships/image" Target="../media/image200.png"/><Relationship Id="rId6" Type="http://schemas.openxmlformats.org/officeDocument/2006/relationships/image" Target="../media/image201.pn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2.png"/><Relationship Id="rId3" Type="http://schemas.openxmlformats.org/officeDocument/2006/relationships/image" Target="../media/image203.png"/><Relationship Id="rId4" Type="http://schemas.openxmlformats.org/officeDocument/2006/relationships/image" Target="../media/image204.png"/><Relationship Id="rId5" Type="http://schemas.openxmlformats.org/officeDocument/2006/relationships/image" Target="../media/image205.png"/><Relationship Id="rId6" Type="http://schemas.openxmlformats.org/officeDocument/2006/relationships/image" Target="../media/image206.png"/><Relationship Id="rId7" Type="http://schemas.openxmlformats.org/officeDocument/2006/relationships/image" Target="../media/image207.png"/><Relationship Id="rId8" Type="http://schemas.openxmlformats.org/officeDocument/2006/relationships/image" Target="../media/image208.pn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9.png"/><Relationship Id="rId3" Type="http://schemas.openxmlformats.org/officeDocument/2006/relationships/image" Target="../media/image210.png"/><Relationship Id="rId4" Type="http://schemas.openxmlformats.org/officeDocument/2006/relationships/image" Target="../media/image211.png"/><Relationship Id="rId5" Type="http://schemas.openxmlformats.org/officeDocument/2006/relationships/image" Target="../media/image212.png"/><Relationship Id="rId6" Type="http://schemas.openxmlformats.org/officeDocument/2006/relationships/image" Target="../media/image213.png"/><Relationship Id="rId7" Type="http://schemas.openxmlformats.org/officeDocument/2006/relationships/image" Target="../media/image214.pn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5.png"/><Relationship Id="rId3" Type="http://schemas.openxmlformats.org/officeDocument/2006/relationships/image" Target="../media/image216.png"/><Relationship Id="rId4" Type="http://schemas.openxmlformats.org/officeDocument/2006/relationships/image" Target="../media/image217.png"/><Relationship Id="rId5" Type="http://schemas.openxmlformats.org/officeDocument/2006/relationships/image" Target="../media/image218.png"/><Relationship Id="rId6" Type="http://schemas.openxmlformats.org/officeDocument/2006/relationships/image" Target="../media/image219.pn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0.png"/><Relationship Id="rId3" Type="http://schemas.openxmlformats.org/officeDocument/2006/relationships/image" Target="../media/image221.png"/><Relationship Id="rId4" Type="http://schemas.openxmlformats.org/officeDocument/2006/relationships/image" Target="../media/image222.png"/><Relationship Id="rId5" Type="http://schemas.openxmlformats.org/officeDocument/2006/relationships/image" Target="../media/image223.png"/><Relationship Id="rId6" Type="http://schemas.openxmlformats.org/officeDocument/2006/relationships/image" Target="../media/image224.pn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5.png"/><Relationship Id="rId3" Type="http://schemas.openxmlformats.org/officeDocument/2006/relationships/image" Target="../media/image226.png"/><Relationship Id="rId4" Type="http://schemas.openxmlformats.org/officeDocument/2006/relationships/image" Target="../media/image227.png"/><Relationship Id="rId5" Type="http://schemas.openxmlformats.org/officeDocument/2006/relationships/image" Target="../media/image228.pn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9.png"/><Relationship Id="rId3" Type="http://schemas.openxmlformats.org/officeDocument/2006/relationships/image" Target="../media/image230.png"/><Relationship Id="rId4" Type="http://schemas.openxmlformats.org/officeDocument/2006/relationships/image" Target="../media/image231.png"/><Relationship Id="rId5" Type="http://schemas.openxmlformats.org/officeDocument/2006/relationships/image" Target="../media/image232.png"/><Relationship Id="rId6" Type="http://schemas.openxmlformats.org/officeDocument/2006/relationships/image" Target="../media/image233.png"/><Relationship Id="rId7" Type="http://schemas.openxmlformats.org/officeDocument/2006/relationships/image" Target="../media/image234.pn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5.png"/><Relationship Id="rId3" Type="http://schemas.openxmlformats.org/officeDocument/2006/relationships/image" Target="../media/image236.png"/><Relationship Id="rId4" Type="http://schemas.openxmlformats.org/officeDocument/2006/relationships/image" Target="../media/image237.pn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8.png"/><Relationship Id="rId3" Type="http://schemas.openxmlformats.org/officeDocument/2006/relationships/image" Target="../media/image239.png"/><Relationship Id="rId4" Type="http://schemas.openxmlformats.org/officeDocument/2006/relationships/image" Target="../media/image240.png"/><Relationship Id="rId5" Type="http://schemas.openxmlformats.org/officeDocument/2006/relationships/image" Target="../media/image241.png"/><Relationship Id="rId6" Type="http://schemas.openxmlformats.org/officeDocument/2006/relationships/image" Target="../media/image242.png"/><Relationship Id="rId7" Type="http://schemas.openxmlformats.org/officeDocument/2006/relationships/image" Target="../media/image243.pn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4.pn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5.png"/><Relationship Id="rId3" Type="http://schemas.openxmlformats.org/officeDocument/2006/relationships/image" Target="../media/image246.png"/><Relationship Id="rId4" Type="http://schemas.openxmlformats.org/officeDocument/2006/relationships/image" Target="../media/image247.png"/><Relationship Id="rId5" Type="http://schemas.openxmlformats.org/officeDocument/2006/relationships/image" Target="../media/image248.png"/><Relationship Id="rId6" Type="http://schemas.openxmlformats.org/officeDocument/2006/relationships/image" Target="../media/image249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50.png"/><Relationship Id="rId3" Type="http://schemas.openxmlformats.org/officeDocument/2006/relationships/image" Target="../media/image251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2.png"/><Relationship Id="rId3" Type="http://schemas.openxmlformats.org/officeDocument/2006/relationships/image" Target="../media/image253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4.png"/><Relationship Id="rId3" Type="http://schemas.openxmlformats.org/officeDocument/2006/relationships/image" Target="../media/image255.png"/><Relationship Id="rId4" Type="http://schemas.openxmlformats.org/officeDocument/2006/relationships/image" Target="../media/image256.png"/><Relationship Id="rId5" Type="http://schemas.openxmlformats.org/officeDocument/2006/relationships/image" Target="../media/image257.png"/><Relationship Id="rId6" Type="http://schemas.openxmlformats.org/officeDocument/2006/relationships/image" Target="../media/image258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9.png"/><Relationship Id="rId3" Type="http://schemas.openxmlformats.org/officeDocument/2006/relationships/image" Target="../media/image260.png"/><Relationship Id="rId4" Type="http://schemas.openxmlformats.org/officeDocument/2006/relationships/image" Target="../media/image261.png"/><Relationship Id="rId5" Type="http://schemas.openxmlformats.org/officeDocument/2006/relationships/image" Target="../media/image262.png"/><Relationship Id="rId6" Type="http://schemas.openxmlformats.org/officeDocument/2006/relationships/image" Target="../media/image263.png"/><Relationship Id="rId7" Type="http://schemas.openxmlformats.org/officeDocument/2006/relationships/image" Target="../media/image264.png"/><Relationship Id="rId8" Type="http://schemas.openxmlformats.org/officeDocument/2006/relationships/image" Target="../media/image265.png"/><Relationship Id="rId9" Type="http://schemas.openxmlformats.org/officeDocument/2006/relationships/image" Target="../media/image266.png"/><Relationship Id="rId10" Type="http://schemas.openxmlformats.org/officeDocument/2006/relationships/image" Target="../media/image267.png"/><Relationship Id="rId11" Type="http://schemas.openxmlformats.org/officeDocument/2006/relationships/image" Target="../media/image268.png"/><Relationship Id="rId12" Type="http://schemas.openxmlformats.org/officeDocument/2006/relationships/image" Target="../media/image269.png"/><Relationship Id="rId13" Type="http://schemas.openxmlformats.org/officeDocument/2006/relationships/image" Target="../media/image270.png"/><Relationship Id="rId14" Type="http://schemas.openxmlformats.org/officeDocument/2006/relationships/image" Target="../media/image271.png"/><Relationship Id="rId15" Type="http://schemas.openxmlformats.org/officeDocument/2006/relationships/image" Target="../media/image272.jpg"/><Relationship Id="rId16" Type="http://schemas.openxmlformats.org/officeDocument/2006/relationships/image" Target="../media/image273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17091" y="3848100"/>
            <a:ext cx="3927348" cy="78943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4575047" y="3848100"/>
            <a:ext cx="588263" cy="78943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4693920" y="3848100"/>
            <a:ext cx="3461004" cy="7894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713231" y="4274820"/>
            <a:ext cx="4837176" cy="78943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81015" y="4274820"/>
            <a:ext cx="588263" cy="78943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199888" y="4274820"/>
            <a:ext cx="3361944" cy="78943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920902" y="3953382"/>
            <a:ext cx="7302500" cy="8629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2800" spc="-5" b="1" i="1">
                <a:solidFill>
                  <a:srgbClr val="000099"/>
                </a:solidFill>
                <a:latin typeface="Arial"/>
                <a:cs typeface="Arial"/>
              </a:rPr>
              <a:t>Pediatric </a:t>
            </a:r>
            <a:r>
              <a:rPr dirty="0" sz="2800" b="1" i="1">
                <a:solidFill>
                  <a:srgbClr val="000099"/>
                </a:solidFill>
                <a:latin typeface="Arial"/>
                <a:cs typeface="Arial"/>
              </a:rPr>
              <a:t>Laboratory-Based</a:t>
            </a:r>
            <a:r>
              <a:rPr dirty="0" sz="2800" spc="25" b="1" i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800" spc="-5" b="1" i="1">
                <a:solidFill>
                  <a:srgbClr val="000099"/>
                </a:solidFill>
                <a:latin typeface="Arial"/>
                <a:cs typeface="Arial"/>
              </a:rPr>
              <a:t>Screening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2800" spc="-5" b="1" i="1">
                <a:solidFill>
                  <a:srgbClr val="000099"/>
                </a:solidFill>
                <a:latin typeface="Arial"/>
                <a:cs typeface="Arial"/>
              </a:rPr>
              <a:t>Methodology for Nutrition-based</a:t>
            </a:r>
            <a:r>
              <a:rPr dirty="0" sz="2800" spc="130" b="1" i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2800" spc="-5" b="1" i="1">
                <a:solidFill>
                  <a:srgbClr val="000099"/>
                </a:solidFill>
                <a:latin typeface="Arial"/>
                <a:cs typeface="Arial"/>
              </a:rPr>
              <a:t>Disorders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440" y="5370321"/>
            <a:ext cx="4558030" cy="48640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1870"/>
              </a:lnSpc>
            </a:pPr>
            <a:r>
              <a:rPr dirty="0" sz="1600" spc="-5">
                <a:latin typeface="Arial"/>
                <a:cs typeface="Arial"/>
              </a:rPr>
              <a:t>Steven </a:t>
            </a:r>
            <a:r>
              <a:rPr dirty="0" sz="1600">
                <a:latin typeface="Arial"/>
                <a:cs typeface="Arial"/>
              </a:rPr>
              <a:t>J. </a:t>
            </a:r>
            <a:r>
              <a:rPr dirty="0" sz="1600" spc="-5">
                <a:latin typeface="Arial"/>
                <a:cs typeface="Arial"/>
              </a:rPr>
              <a:t>Melnick, Ph.D., M.D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ts val="1870"/>
              </a:lnSpc>
            </a:pPr>
            <a:r>
              <a:rPr dirty="0" sz="1600" spc="-5">
                <a:latin typeface="Arial"/>
                <a:cs typeface="Arial"/>
              </a:rPr>
              <a:t>Department of Pathology and Clinical</a:t>
            </a:r>
            <a:r>
              <a:rPr dirty="0" sz="1600" spc="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Laboratories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Assessment of</a:t>
            </a:r>
            <a:r>
              <a:rPr dirty="0" sz="4400" spc="-85"/>
              <a:t> </a:t>
            </a:r>
            <a:r>
              <a:rPr dirty="0" sz="4400"/>
              <a:t>Wellness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 spc="-5"/>
              <a:t>vs.</a:t>
            </a:r>
            <a:r>
              <a:rPr dirty="0" sz="4400" spc="-75"/>
              <a:t> </a:t>
            </a:r>
            <a:r>
              <a:rPr dirty="0" sz="4400" spc="-5"/>
              <a:t>Disease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907539"/>
            <a:ext cx="178307" cy="1874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492372"/>
            <a:ext cx="178307" cy="1874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5077333"/>
            <a:ext cx="178307" cy="18745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36852"/>
            <a:ext cx="8056245" cy="4033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4408170" algn="l"/>
              </a:tabLst>
            </a:pPr>
            <a:r>
              <a:rPr dirty="0" sz="2800" spc="-5">
                <a:latin typeface="Arial"/>
                <a:cs typeface="Arial"/>
              </a:rPr>
              <a:t>The development of a </a:t>
            </a:r>
            <a:r>
              <a:rPr dirty="0" sz="2800">
                <a:latin typeface="Arial"/>
                <a:cs typeface="Arial"/>
              </a:rPr>
              <a:t>nutritional </a:t>
            </a:r>
            <a:r>
              <a:rPr dirty="0" sz="2800" spc="-5">
                <a:latin typeface="Arial"/>
                <a:cs typeface="Arial"/>
              </a:rPr>
              <a:t>status </a:t>
            </a:r>
            <a:r>
              <a:rPr dirty="0" sz="2800">
                <a:latin typeface="Arial"/>
                <a:cs typeface="Arial"/>
              </a:rPr>
              <a:t>screening  </a:t>
            </a:r>
            <a:r>
              <a:rPr dirty="0" sz="2800" spc="-5">
                <a:latin typeface="Arial"/>
                <a:cs typeface="Arial"/>
              </a:rPr>
              <a:t>panel </a:t>
            </a:r>
            <a:r>
              <a:rPr dirty="0" sz="2800">
                <a:latin typeface="Arial"/>
                <a:cs typeface="Arial"/>
              </a:rPr>
              <a:t>is </a:t>
            </a:r>
            <a:r>
              <a:rPr dirty="0" sz="2800" spc="-5">
                <a:latin typeface="Arial"/>
                <a:cs typeface="Arial"/>
              </a:rPr>
              <a:t>a </a:t>
            </a:r>
            <a:r>
              <a:rPr dirty="0" sz="2800">
                <a:latin typeface="Arial"/>
                <a:cs typeface="Arial"/>
              </a:rPr>
              <a:t>potentially important tool for assessing  nutritional-based</a:t>
            </a:r>
            <a:r>
              <a:rPr dirty="0" sz="2800" spc="2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disorders	</a:t>
            </a:r>
            <a:r>
              <a:rPr dirty="0" sz="2800" spc="-5">
                <a:latin typeface="Arial"/>
                <a:cs typeface="Arial"/>
              </a:rPr>
              <a:t>in </a:t>
            </a:r>
            <a:r>
              <a:rPr dirty="0" sz="2800">
                <a:latin typeface="Arial"/>
                <a:cs typeface="Arial"/>
              </a:rPr>
              <a:t>children </a:t>
            </a:r>
            <a:r>
              <a:rPr dirty="0" sz="2800" spc="-5">
                <a:latin typeface="Arial"/>
                <a:cs typeface="Arial"/>
              </a:rPr>
              <a:t>and</a:t>
            </a:r>
            <a:r>
              <a:rPr dirty="0" sz="2800" spc="-6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adults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400"/>
              </a:spcBef>
            </a:pPr>
            <a:r>
              <a:rPr dirty="0" sz="2800" spc="-5">
                <a:latin typeface="Arial"/>
                <a:cs typeface="Arial"/>
              </a:rPr>
              <a:t>A </a:t>
            </a:r>
            <a:r>
              <a:rPr dirty="0" sz="2800">
                <a:latin typeface="Arial"/>
                <a:cs typeface="Arial"/>
              </a:rPr>
              <a:t>further </a:t>
            </a:r>
            <a:r>
              <a:rPr dirty="0" sz="2800" spc="-5">
                <a:latin typeface="Arial"/>
                <a:cs typeface="Arial"/>
              </a:rPr>
              <a:t>goal is a </a:t>
            </a:r>
            <a:r>
              <a:rPr dirty="0" sz="2800">
                <a:latin typeface="Arial"/>
                <a:cs typeface="Arial"/>
              </a:rPr>
              <a:t>general </a:t>
            </a:r>
            <a:r>
              <a:rPr dirty="0" sz="2800" spc="-5">
                <a:latin typeface="Arial"/>
                <a:cs typeface="Arial"/>
              </a:rPr>
              <a:t>assessment of wellness,  not simply an </a:t>
            </a:r>
            <a:r>
              <a:rPr dirty="0" sz="2800">
                <a:latin typeface="Arial"/>
                <a:cs typeface="Arial"/>
              </a:rPr>
              <a:t>identification </a:t>
            </a:r>
            <a:r>
              <a:rPr dirty="0" sz="2800" spc="-5">
                <a:latin typeface="Arial"/>
                <a:cs typeface="Arial"/>
              </a:rPr>
              <a:t>of </a:t>
            </a:r>
            <a:r>
              <a:rPr dirty="0" sz="2800">
                <a:latin typeface="Arial"/>
                <a:cs typeface="Arial"/>
              </a:rPr>
              <a:t>disease </a:t>
            </a:r>
            <a:r>
              <a:rPr dirty="0" sz="2800" spc="-5">
                <a:latin typeface="Arial"/>
                <a:cs typeface="Arial"/>
              </a:rPr>
              <a:t>or </a:t>
            </a:r>
            <a:r>
              <a:rPr dirty="0" sz="2800">
                <a:latin typeface="Arial"/>
                <a:cs typeface="Arial"/>
              </a:rPr>
              <a:t>disease  risk, typical </a:t>
            </a:r>
            <a:r>
              <a:rPr dirty="0" sz="2800" spc="-5">
                <a:latin typeface="Arial"/>
                <a:cs typeface="Arial"/>
              </a:rPr>
              <a:t>of most </a:t>
            </a:r>
            <a:r>
              <a:rPr dirty="0" sz="2800">
                <a:latin typeface="Arial"/>
                <a:cs typeface="Arial"/>
              </a:rPr>
              <a:t>laboratory</a:t>
            </a:r>
            <a:r>
              <a:rPr dirty="0" sz="2800" spc="-70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screens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400"/>
              </a:spcBef>
            </a:pPr>
            <a:r>
              <a:rPr dirty="0" sz="2800" spc="-5">
                <a:latin typeface="Arial"/>
                <a:cs typeface="Arial"/>
              </a:rPr>
              <a:t>However, </a:t>
            </a:r>
            <a:r>
              <a:rPr dirty="0" sz="2800">
                <a:latin typeface="Arial"/>
                <a:cs typeface="Arial"/>
              </a:rPr>
              <a:t>further delineating this process</a:t>
            </a:r>
            <a:r>
              <a:rPr dirty="0" sz="2800" spc="-15">
                <a:latin typeface="Arial"/>
                <a:cs typeface="Arial"/>
              </a:rPr>
              <a:t> </a:t>
            </a:r>
            <a:r>
              <a:rPr dirty="0" sz="2800">
                <a:latin typeface="Arial"/>
                <a:cs typeface="Arial"/>
              </a:rPr>
              <a:t>requires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spc="-5">
                <a:latin typeface="Arial"/>
                <a:cs typeface="Arial"/>
              </a:rPr>
              <a:t>an </a:t>
            </a:r>
            <a:r>
              <a:rPr dirty="0" sz="2800">
                <a:latin typeface="Arial"/>
                <a:cs typeface="Arial"/>
              </a:rPr>
              <a:t>understanding </a:t>
            </a:r>
            <a:r>
              <a:rPr dirty="0" sz="2800" spc="-5">
                <a:latin typeface="Arial"/>
                <a:cs typeface="Arial"/>
              </a:rPr>
              <a:t>of</a:t>
            </a:r>
            <a:r>
              <a:rPr dirty="0" sz="2800" spc="-35">
                <a:latin typeface="Arial"/>
                <a:cs typeface="Arial"/>
              </a:rPr>
              <a:t> </a:t>
            </a:r>
            <a:r>
              <a:rPr dirty="0" sz="2800" spc="-5">
                <a:latin typeface="Arial"/>
                <a:cs typeface="Arial"/>
              </a:rPr>
              <a:t>wellness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Definitions of</a:t>
            </a:r>
            <a:r>
              <a:rPr dirty="0" sz="4400" spc="-90"/>
              <a:t> </a:t>
            </a:r>
            <a:r>
              <a:rPr dirty="0" sz="4400"/>
              <a:t>Wellness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02941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556380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958460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40408"/>
            <a:ext cx="7974965" cy="4217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746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"a </a:t>
            </a:r>
            <a:r>
              <a:rPr dirty="0" sz="1800">
                <a:latin typeface="Arial"/>
                <a:cs typeface="Arial"/>
              </a:rPr>
              <a:t>state of </a:t>
            </a:r>
            <a:r>
              <a:rPr dirty="0" sz="1800" spc="-5">
                <a:latin typeface="Arial"/>
                <a:cs typeface="Arial"/>
              </a:rPr>
              <a:t>complete </a:t>
            </a:r>
            <a:r>
              <a:rPr dirty="0" sz="1800" spc="-10">
                <a:latin typeface="Arial"/>
                <a:cs typeface="Arial"/>
              </a:rPr>
              <a:t>physical, </a:t>
            </a:r>
            <a:r>
              <a:rPr dirty="0" sz="1800" spc="-5">
                <a:latin typeface="Arial"/>
                <a:cs typeface="Arial"/>
              </a:rPr>
              <a:t>mental, and social </a:t>
            </a:r>
            <a:r>
              <a:rPr dirty="0" sz="1800" spc="-10">
                <a:latin typeface="Arial"/>
                <a:cs typeface="Arial"/>
              </a:rPr>
              <a:t>well-being </a:t>
            </a:r>
            <a:r>
              <a:rPr dirty="0" sz="1800" spc="-5">
                <a:latin typeface="Arial"/>
                <a:cs typeface="Arial"/>
              </a:rPr>
              <a:t>and not merely </a:t>
            </a:r>
            <a:r>
              <a:rPr dirty="0" sz="1800">
                <a:latin typeface="Arial"/>
                <a:cs typeface="Arial"/>
              </a:rPr>
              <a:t>the  </a:t>
            </a:r>
            <a:r>
              <a:rPr dirty="0" sz="1800" spc="-5">
                <a:latin typeface="Arial"/>
                <a:cs typeface="Arial"/>
              </a:rPr>
              <a:t>absence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disease or infirmity“-</a:t>
            </a:r>
            <a:r>
              <a:rPr dirty="0" sz="1800" spc="-5" i="1">
                <a:latin typeface="Arial"/>
                <a:cs typeface="Arial"/>
              </a:rPr>
              <a:t>WHO,</a:t>
            </a:r>
            <a:r>
              <a:rPr dirty="0" sz="1800" spc="40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1948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“healthy </a:t>
            </a:r>
            <a:r>
              <a:rPr dirty="0" sz="1800" spc="-10">
                <a:latin typeface="Arial"/>
                <a:cs typeface="Arial"/>
              </a:rPr>
              <a:t>balance </a:t>
            </a:r>
            <a:r>
              <a:rPr dirty="0" sz="1800" spc="-5">
                <a:latin typeface="Arial"/>
                <a:cs typeface="Arial"/>
              </a:rPr>
              <a:t>of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mind, </a:t>
            </a:r>
            <a:r>
              <a:rPr dirty="0" sz="1800" spc="-10">
                <a:latin typeface="Arial"/>
                <a:cs typeface="Arial"/>
              </a:rPr>
              <a:t>body and </a:t>
            </a:r>
            <a:r>
              <a:rPr dirty="0" sz="1800" spc="-5">
                <a:latin typeface="Arial"/>
                <a:cs typeface="Arial"/>
              </a:rPr>
              <a:t>spirit that results </a:t>
            </a: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an overall feeling</a:t>
            </a:r>
            <a:r>
              <a:rPr dirty="0" sz="1800" spc="17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of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well-being”-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Wikipedia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19621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“Wellness is a multidimensional </a:t>
            </a:r>
            <a:r>
              <a:rPr dirty="0" sz="1800">
                <a:latin typeface="Arial"/>
                <a:cs typeface="Arial"/>
              </a:rPr>
              <a:t>state of </a:t>
            </a:r>
            <a:r>
              <a:rPr dirty="0" sz="1800" spc="-5">
                <a:latin typeface="Arial"/>
                <a:cs typeface="Arial"/>
              </a:rPr>
              <a:t>being describing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existence </a:t>
            </a:r>
            <a:r>
              <a:rPr dirty="0" sz="1800">
                <a:latin typeface="Arial"/>
                <a:cs typeface="Arial"/>
              </a:rPr>
              <a:t>of  </a:t>
            </a:r>
            <a:r>
              <a:rPr dirty="0" sz="1800" spc="-5">
                <a:latin typeface="Arial"/>
                <a:cs typeface="Arial"/>
              </a:rPr>
              <a:t>positive health in an individual as exemplified by quality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life and a sense </a:t>
            </a:r>
            <a:r>
              <a:rPr dirty="0" sz="1800">
                <a:latin typeface="Arial"/>
                <a:cs typeface="Arial"/>
              </a:rPr>
              <a:t>of  </a:t>
            </a:r>
            <a:r>
              <a:rPr dirty="0" sz="1800" spc="-5">
                <a:latin typeface="Arial"/>
                <a:cs typeface="Arial"/>
              </a:rPr>
              <a:t>well-being”-</a:t>
            </a:r>
            <a:r>
              <a:rPr dirty="0" sz="1800" spc="-5" i="1">
                <a:latin typeface="Arial"/>
                <a:cs typeface="Arial"/>
              </a:rPr>
              <a:t>Corbin and </a:t>
            </a:r>
            <a:r>
              <a:rPr dirty="0" sz="1800" spc="-10" i="1">
                <a:latin typeface="Arial"/>
                <a:cs typeface="Arial"/>
              </a:rPr>
              <a:t>Pangrazi, </a:t>
            </a:r>
            <a:r>
              <a:rPr dirty="0" sz="1800" spc="-5" i="1">
                <a:latin typeface="Arial"/>
                <a:cs typeface="Arial"/>
              </a:rPr>
              <a:t>Research Digest, Publ. </a:t>
            </a:r>
            <a:r>
              <a:rPr dirty="0" sz="1800" i="1">
                <a:latin typeface="Arial"/>
                <a:cs typeface="Arial"/>
              </a:rPr>
              <a:t>of the </a:t>
            </a:r>
            <a:r>
              <a:rPr dirty="0" sz="1800" spc="-5" i="1">
                <a:latin typeface="Arial"/>
                <a:cs typeface="Arial"/>
              </a:rPr>
              <a:t>President’s  </a:t>
            </a:r>
            <a:r>
              <a:rPr dirty="0" sz="1800" spc="-5" i="1">
                <a:latin typeface="Arial"/>
                <a:cs typeface="Arial"/>
              </a:rPr>
              <a:t>Council on Physical Fitness and Sports,</a:t>
            </a:r>
            <a:r>
              <a:rPr dirty="0" sz="1800" spc="45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2001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6667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“an integrated method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functioning </a:t>
            </a:r>
            <a:r>
              <a:rPr dirty="0" sz="1800" spc="-15">
                <a:latin typeface="Arial"/>
                <a:cs typeface="Arial"/>
              </a:rPr>
              <a:t>which </a:t>
            </a:r>
            <a:r>
              <a:rPr dirty="0" sz="1800" spc="-5">
                <a:latin typeface="Arial"/>
                <a:cs typeface="Arial"/>
              </a:rPr>
              <a:t>is oriented </a:t>
            </a:r>
            <a:r>
              <a:rPr dirty="0" sz="1800" spc="-10">
                <a:latin typeface="Arial"/>
                <a:cs typeface="Arial"/>
              </a:rPr>
              <a:t>toward </a:t>
            </a:r>
            <a:r>
              <a:rPr dirty="0" sz="1800" spc="-5" b="1" i="1">
                <a:latin typeface="Arial"/>
                <a:cs typeface="Arial"/>
              </a:rPr>
              <a:t>maximizing </a:t>
            </a:r>
            <a:r>
              <a:rPr dirty="0" sz="1800" b="1" i="1">
                <a:latin typeface="Arial"/>
                <a:cs typeface="Arial"/>
              </a:rPr>
              <a:t>the  </a:t>
            </a:r>
            <a:r>
              <a:rPr dirty="0" sz="1800" spc="-5" b="1" i="1">
                <a:latin typeface="Arial"/>
                <a:cs typeface="Arial"/>
              </a:rPr>
              <a:t>potential </a:t>
            </a:r>
            <a:r>
              <a:rPr dirty="0" sz="1800" spc="-5">
                <a:latin typeface="Arial"/>
                <a:cs typeface="Arial"/>
              </a:rPr>
              <a:t>of </a:t>
            </a:r>
            <a:r>
              <a:rPr dirty="0" sz="1800" spc="-10">
                <a:latin typeface="Arial"/>
                <a:cs typeface="Arial"/>
              </a:rPr>
              <a:t>which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10">
                <a:latin typeface="Arial"/>
                <a:cs typeface="Arial"/>
              </a:rPr>
              <a:t>individual </a:t>
            </a:r>
            <a:r>
              <a:rPr dirty="0" sz="1800">
                <a:latin typeface="Arial"/>
                <a:cs typeface="Arial"/>
              </a:rPr>
              <a:t>is </a:t>
            </a:r>
            <a:r>
              <a:rPr dirty="0" sz="1800" spc="-10">
                <a:latin typeface="Arial"/>
                <a:cs typeface="Arial"/>
              </a:rPr>
              <a:t>capable. </a:t>
            </a:r>
            <a:r>
              <a:rPr dirty="0" sz="1800">
                <a:latin typeface="Arial"/>
                <a:cs typeface="Arial"/>
              </a:rPr>
              <a:t>It </a:t>
            </a:r>
            <a:r>
              <a:rPr dirty="0" sz="1800" spc="-5">
                <a:latin typeface="Arial"/>
                <a:cs typeface="Arial"/>
              </a:rPr>
              <a:t>requires that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10">
                <a:latin typeface="Arial"/>
                <a:cs typeface="Arial"/>
              </a:rPr>
              <a:t>individual  </a:t>
            </a:r>
            <a:r>
              <a:rPr dirty="0" sz="1800" spc="-5">
                <a:latin typeface="Arial"/>
                <a:cs typeface="Arial"/>
              </a:rPr>
              <a:t>maintain a </a:t>
            </a:r>
            <a:r>
              <a:rPr dirty="0" sz="1800" b="1" i="1">
                <a:latin typeface="Arial"/>
                <a:cs typeface="Arial"/>
              </a:rPr>
              <a:t>continuum of </a:t>
            </a:r>
            <a:r>
              <a:rPr dirty="0" sz="1800" spc="-5" b="1" i="1">
                <a:latin typeface="Arial"/>
                <a:cs typeface="Arial"/>
              </a:rPr>
              <a:t>balance and </a:t>
            </a:r>
            <a:r>
              <a:rPr dirty="0" sz="1800" b="1" i="1">
                <a:latin typeface="Arial"/>
                <a:cs typeface="Arial"/>
              </a:rPr>
              <a:t>purposeful </a:t>
            </a:r>
            <a:r>
              <a:rPr dirty="0" sz="1800" spc="-5" b="1" i="1">
                <a:latin typeface="Arial"/>
                <a:cs typeface="Arial"/>
              </a:rPr>
              <a:t>direction </a:t>
            </a:r>
            <a:r>
              <a:rPr dirty="0" sz="1800" b="1" i="1">
                <a:latin typeface="Arial"/>
                <a:cs typeface="Arial"/>
              </a:rPr>
              <a:t>within the  </a:t>
            </a:r>
            <a:r>
              <a:rPr dirty="0" sz="1800" spc="-5" b="1" i="1">
                <a:latin typeface="Arial"/>
                <a:cs typeface="Arial"/>
              </a:rPr>
              <a:t>environment </a:t>
            </a:r>
            <a:r>
              <a:rPr dirty="0" sz="1800" spc="-15">
                <a:latin typeface="Arial"/>
                <a:cs typeface="Arial"/>
              </a:rPr>
              <a:t>where </a:t>
            </a:r>
            <a:r>
              <a:rPr dirty="0" sz="1800" spc="-5">
                <a:latin typeface="Arial"/>
                <a:cs typeface="Arial"/>
              </a:rPr>
              <a:t>he is functioning.”-</a:t>
            </a:r>
            <a:r>
              <a:rPr dirty="0" sz="1800" spc="-5" i="1">
                <a:latin typeface="Arial"/>
                <a:cs typeface="Arial"/>
              </a:rPr>
              <a:t>Halbert L.</a:t>
            </a:r>
            <a:r>
              <a:rPr dirty="0" sz="1800" spc="160" i="1">
                <a:latin typeface="Arial"/>
                <a:cs typeface="Arial"/>
              </a:rPr>
              <a:t> </a:t>
            </a:r>
            <a:r>
              <a:rPr dirty="0" sz="1800" spc="-5" i="1">
                <a:latin typeface="Arial"/>
                <a:cs typeface="Arial"/>
              </a:rPr>
              <a:t>Dunn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94791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2400" spc="-5" i="1">
                <a:latin typeface="Arial"/>
                <a:cs typeface="Arial"/>
              </a:rPr>
              <a:t>Halbert </a:t>
            </a:r>
            <a:r>
              <a:rPr dirty="0" sz="2400" i="1">
                <a:latin typeface="Arial"/>
                <a:cs typeface="Arial"/>
              </a:rPr>
              <a:t>L. </a:t>
            </a:r>
            <a:r>
              <a:rPr dirty="0" sz="2400" spc="-5" i="1">
                <a:latin typeface="Arial"/>
                <a:cs typeface="Arial"/>
              </a:rPr>
              <a:t>Dunn, </a:t>
            </a:r>
            <a:r>
              <a:rPr dirty="0" sz="2400" spc="-10" i="1">
                <a:latin typeface="Arial"/>
                <a:cs typeface="Arial"/>
              </a:rPr>
              <a:t>M.D., </a:t>
            </a:r>
            <a:r>
              <a:rPr dirty="0" sz="2400" i="1">
                <a:latin typeface="Arial"/>
                <a:cs typeface="Arial"/>
              </a:rPr>
              <a:t>Ph.D.</a:t>
            </a:r>
            <a:r>
              <a:rPr dirty="0" sz="2400" spc="-25" i="1">
                <a:latin typeface="Arial"/>
                <a:cs typeface="Arial"/>
              </a:rPr>
              <a:t> </a:t>
            </a:r>
            <a:r>
              <a:rPr dirty="0" sz="2400" spc="-5" i="1">
                <a:latin typeface="Arial"/>
                <a:cs typeface="Arial"/>
              </a:rPr>
              <a:t>(1896-1975)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22295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688969"/>
            <a:ext cx="126491" cy="134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450969"/>
            <a:ext cx="126491" cy="134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517832"/>
            <a:ext cx="126491" cy="134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39391"/>
            <a:ext cx="7802245" cy="4278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Regarded as the “Father of the Wellness</a:t>
            </a:r>
            <a:r>
              <a:rPr dirty="0" sz="2000" spc="-1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Movement”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>
                <a:latin typeface="Arial"/>
                <a:cs typeface="Arial"/>
              </a:rPr>
              <a:t>1929- the first biostatistician hired by </a:t>
            </a:r>
            <a:r>
              <a:rPr dirty="0" sz="2000" spc="-5">
                <a:latin typeface="Arial"/>
                <a:cs typeface="Arial"/>
              </a:rPr>
              <a:t>the </a:t>
            </a:r>
            <a:r>
              <a:rPr dirty="0" sz="2000">
                <a:latin typeface="Arial"/>
                <a:cs typeface="Arial"/>
              </a:rPr>
              <a:t>Mayo Clinic and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established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its computer coding system for deriving medical</a:t>
            </a:r>
            <a:r>
              <a:rPr dirty="0" sz="2000" spc="-1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statistics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00"/>
              </a:spcBef>
            </a:pPr>
            <a:r>
              <a:rPr dirty="0" sz="2000">
                <a:latin typeface="Arial"/>
                <a:cs typeface="Arial"/>
              </a:rPr>
              <a:t>1935-1960- Chief of the National Office of </a:t>
            </a:r>
            <a:r>
              <a:rPr dirty="0" sz="2000" spc="-5">
                <a:latin typeface="Arial"/>
                <a:cs typeface="Arial"/>
              </a:rPr>
              <a:t>Vital</a:t>
            </a:r>
            <a:r>
              <a:rPr dirty="0" sz="2000" spc="-1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Statistics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 marR="105410">
              <a:lnSpc>
                <a:spcPct val="100000"/>
              </a:lnSpc>
              <a:spcBef>
                <a:spcPts val="1300"/>
              </a:spcBef>
            </a:pPr>
            <a:r>
              <a:rPr dirty="0" sz="2000">
                <a:latin typeface="Arial"/>
                <a:cs typeface="Arial"/>
              </a:rPr>
              <a:t>1933- founder of the National Association for Public Health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Statistics  and Information Systems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(NAPHSIS)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000">
              <a:latin typeface="Times New Roman"/>
              <a:cs typeface="Times New Roman"/>
            </a:endParaRPr>
          </a:p>
          <a:p>
            <a:pPr marL="12700" marR="617220">
              <a:lnSpc>
                <a:spcPct val="100000"/>
              </a:lnSpc>
              <a:spcBef>
                <a:spcPts val="1300"/>
              </a:spcBef>
            </a:pPr>
            <a:r>
              <a:rPr dirty="0" sz="2000">
                <a:latin typeface="Arial"/>
                <a:cs typeface="Arial"/>
              </a:rPr>
              <a:t>Late 1950’s-Introduced the concept of wellness in a series of</a:t>
            </a:r>
            <a:r>
              <a:rPr dirty="0" sz="2000" spc="-2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29  lectures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8097011" y="0"/>
            <a:ext cx="1046986" cy="152400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The Health</a:t>
            </a:r>
            <a:r>
              <a:rPr dirty="0" sz="4400" spc="-90"/>
              <a:t> </a:t>
            </a:r>
            <a:r>
              <a:rPr dirty="0" sz="4400"/>
              <a:t>Grid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219200" y="1905000"/>
            <a:ext cx="6324600" cy="4191000"/>
          </a:xfrm>
          <a:custGeom>
            <a:avLst/>
            <a:gdLst/>
            <a:ahLst/>
            <a:cxnLst/>
            <a:rect l="l" t="t" r="r" b="b"/>
            <a:pathLst>
              <a:path w="6324600" h="4191000">
                <a:moveTo>
                  <a:pt x="3329940" y="3981450"/>
                </a:moveTo>
                <a:lnTo>
                  <a:pt x="2994660" y="3981450"/>
                </a:lnTo>
                <a:lnTo>
                  <a:pt x="3162300" y="4191000"/>
                </a:lnTo>
                <a:lnTo>
                  <a:pt x="3329940" y="3981450"/>
                </a:lnTo>
                <a:close/>
              </a:path>
              <a:path w="6324600" h="4191000">
                <a:moveTo>
                  <a:pt x="3204210" y="2137410"/>
                </a:moveTo>
                <a:lnTo>
                  <a:pt x="3120390" y="2137410"/>
                </a:lnTo>
                <a:lnTo>
                  <a:pt x="3120390" y="3981450"/>
                </a:lnTo>
                <a:lnTo>
                  <a:pt x="3204210" y="3981450"/>
                </a:lnTo>
                <a:lnTo>
                  <a:pt x="3204210" y="2137410"/>
                </a:lnTo>
                <a:close/>
              </a:path>
              <a:path w="6324600" h="4191000">
                <a:moveTo>
                  <a:pt x="209550" y="1927860"/>
                </a:moveTo>
                <a:lnTo>
                  <a:pt x="0" y="2095500"/>
                </a:lnTo>
                <a:lnTo>
                  <a:pt x="209550" y="2263140"/>
                </a:lnTo>
                <a:lnTo>
                  <a:pt x="209550" y="2137410"/>
                </a:lnTo>
                <a:lnTo>
                  <a:pt x="6272212" y="2137410"/>
                </a:lnTo>
                <a:lnTo>
                  <a:pt x="6324600" y="2095500"/>
                </a:lnTo>
                <a:lnTo>
                  <a:pt x="6272212" y="2053589"/>
                </a:lnTo>
                <a:lnTo>
                  <a:pt x="209550" y="2053589"/>
                </a:lnTo>
                <a:lnTo>
                  <a:pt x="209550" y="1927860"/>
                </a:lnTo>
                <a:close/>
              </a:path>
              <a:path w="6324600" h="4191000">
                <a:moveTo>
                  <a:pt x="6272212" y="2137410"/>
                </a:moveTo>
                <a:lnTo>
                  <a:pt x="6115050" y="2137410"/>
                </a:lnTo>
                <a:lnTo>
                  <a:pt x="6115050" y="2263140"/>
                </a:lnTo>
                <a:lnTo>
                  <a:pt x="6272212" y="2137410"/>
                </a:lnTo>
                <a:close/>
              </a:path>
              <a:path w="6324600" h="4191000">
                <a:moveTo>
                  <a:pt x="3204210" y="209550"/>
                </a:moveTo>
                <a:lnTo>
                  <a:pt x="3120390" y="209550"/>
                </a:lnTo>
                <a:lnTo>
                  <a:pt x="3120390" y="2053589"/>
                </a:lnTo>
                <a:lnTo>
                  <a:pt x="3204210" y="2053589"/>
                </a:lnTo>
                <a:lnTo>
                  <a:pt x="3204210" y="209550"/>
                </a:lnTo>
                <a:close/>
              </a:path>
              <a:path w="6324600" h="4191000">
                <a:moveTo>
                  <a:pt x="6115050" y="1927860"/>
                </a:moveTo>
                <a:lnTo>
                  <a:pt x="6115050" y="2053589"/>
                </a:lnTo>
                <a:lnTo>
                  <a:pt x="6272212" y="2053589"/>
                </a:lnTo>
                <a:lnTo>
                  <a:pt x="6115050" y="1927860"/>
                </a:lnTo>
                <a:close/>
              </a:path>
              <a:path w="6324600" h="4191000">
                <a:moveTo>
                  <a:pt x="3162300" y="0"/>
                </a:moveTo>
                <a:lnTo>
                  <a:pt x="2994660" y="209550"/>
                </a:lnTo>
                <a:lnTo>
                  <a:pt x="3329940" y="209550"/>
                </a:lnTo>
                <a:lnTo>
                  <a:pt x="3162300" y="0"/>
                </a:lnTo>
                <a:close/>
              </a:path>
            </a:pathLst>
          </a:custGeom>
          <a:solidFill>
            <a:srgbClr val="CACAD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86127" y="1906523"/>
            <a:ext cx="2308860" cy="1831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137917" y="2249170"/>
            <a:ext cx="1604645" cy="1149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ts val="3000"/>
              </a:lnSpc>
            </a:pPr>
            <a:r>
              <a:rPr dirty="0" sz="2900">
                <a:latin typeface="Arial"/>
                <a:cs typeface="Arial"/>
              </a:rPr>
              <a:t>Protect</a:t>
            </a:r>
            <a:r>
              <a:rPr dirty="0" sz="2900" spc="5">
                <a:latin typeface="Arial"/>
                <a:cs typeface="Arial"/>
              </a:rPr>
              <a:t>e</a:t>
            </a:r>
            <a:r>
              <a:rPr dirty="0" sz="2900">
                <a:latin typeface="Arial"/>
                <a:cs typeface="Arial"/>
              </a:rPr>
              <a:t>d  </a:t>
            </a:r>
            <a:r>
              <a:rPr dirty="0" sz="2900">
                <a:latin typeface="Arial"/>
                <a:cs typeface="Arial"/>
              </a:rPr>
              <a:t>Poor  Health</a:t>
            </a:r>
            <a:endParaRPr sz="29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39055" y="1906523"/>
            <a:ext cx="2260092" cy="18318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4915661" y="2452497"/>
            <a:ext cx="1706880" cy="743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4620" marR="5080" indent="-121920">
              <a:lnSpc>
                <a:spcPts val="2900"/>
              </a:lnSpc>
            </a:pPr>
            <a:r>
              <a:rPr dirty="0" sz="2800" spc="-5">
                <a:solidFill>
                  <a:srgbClr val="FFFFFF"/>
                </a:solidFill>
                <a:latin typeface="Arial"/>
                <a:cs typeface="Arial"/>
              </a:rPr>
              <a:t>High</a:t>
            </a:r>
            <a:r>
              <a:rPr dirty="0" sz="2800" spc="-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800">
                <a:solidFill>
                  <a:srgbClr val="FFFFFF"/>
                </a:solidFill>
                <a:latin typeface="Arial"/>
                <a:cs typeface="Arial"/>
              </a:rPr>
              <a:t>Level  </a:t>
            </a:r>
            <a:r>
              <a:rPr dirty="0" sz="2800" spc="-10">
                <a:solidFill>
                  <a:srgbClr val="FFFFFF"/>
                </a:solidFill>
                <a:latin typeface="Arial"/>
                <a:cs typeface="Arial"/>
              </a:rPr>
              <a:t>Wellness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82139" y="4186428"/>
            <a:ext cx="2273808" cy="18272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2492755" y="4670805"/>
            <a:ext cx="1053465" cy="8045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3130"/>
              </a:lnSpc>
            </a:pPr>
            <a:r>
              <a:rPr dirty="0" sz="2800" spc="-5">
                <a:latin typeface="Arial"/>
                <a:cs typeface="Arial"/>
              </a:rPr>
              <a:t>Poor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ts val="3130"/>
              </a:lnSpc>
            </a:pPr>
            <a:r>
              <a:rPr dirty="0" sz="2800" spc="-5">
                <a:latin typeface="Arial"/>
                <a:cs typeface="Arial"/>
              </a:rPr>
              <a:t>Heal</a:t>
            </a:r>
            <a:r>
              <a:rPr dirty="0" sz="2800">
                <a:latin typeface="Arial"/>
                <a:cs typeface="Arial"/>
              </a:rPr>
              <a:t>t</a:t>
            </a:r>
            <a:r>
              <a:rPr dirty="0" sz="2800" spc="-5">
                <a:latin typeface="Arial"/>
                <a:cs typeface="Arial"/>
              </a:rPr>
              <a:t>h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639055" y="4186428"/>
            <a:ext cx="2260092" cy="182727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4948173" y="4567046"/>
            <a:ext cx="1645920" cy="1073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 indent="66675">
              <a:lnSpc>
                <a:spcPts val="2800"/>
              </a:lnSpc>
            </a:pPr>
            <a:r>
              <a:rPr dirty="0" sz="2700" spc="-5">
                <a:solidFill>
                  <a:srgbClr val="FFFFFF"/>
                </a:solidFill>
                <a:latin typeface="Arial"/>
                <a:cs typeface="Arial"/>
              </a:rPr>
              <a:t>Emergent  High</a:t>
            </a:r>
            <a:r>
              <a:rPr dirty="0" sz="2700" spc="-9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dirty="0" sz="2700">
                <a:solidFill>
                  <a:srgbClr val="FFFFFF"/>
                </a:solidFill>
                <a:latin typeface="Arial"/>
                <a:cs typeface="Arial"/>
              </a:rPr>
              <a:t>Level  </a:t>
            </a:r>
            <a:r>
              <a:rPr dirty="0" sz="2700" spc="-10">
                <a:solidFill>
                  <a:srgbClr val="FFFFFF"/>
                </a:solidFill>
                <a:latin typeface="Arial"/>
                <a:cs typeface="Arial"/>
              </a:rPr>
              <a:t>Wellness</a:t>
            </a:r>
            <a:endParaRPr sz="27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00400" y="3822191"/>
            <a:ext cx="838200" cy="30797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66675" rIns="0" bIns="0" rtlCol="0" vert="horz">
            <a:spAutoFit/>
          </a:bodyPr>
          <a:lstStyle/>
          <a:p>
            <a:pPr marL="185420">
              <a:lnSpc>
                <a:spcPct val="100000"/>
              </a:lnSpc>
              <a:spcBef>
                <a:spcPts val="525"/>
              </a:spcBef>
            </a:pPr>
            <a:r>
              <a:rPr dirty="0" sz="1200" b="1">
                <a:latin typeface="Arial"/>
                <a:cs typeface="Arial"/>
              </a:rPr>
              <a:t>Health</a:t>
            </a:r>
            <a:endParaRPr sz="1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029200" y="3822191"/>
            <a:ext cx="685800" cy="277495"/>
          </a:xfrm>
          <a:prstGeom prst="rect">
            <a:avLst/>
          </a:prstGeom>
          <a:solidFill>
            <a:srgbClr val="FFFFFF"/>
          </a:solidFill>
        </p:spPr>
        <p:txBody>
          <a:bodyPr wrap="square" lIns="0" tIns="42545" rIns="0" bIns="0" rtlCol="0" vert="horz">
            <a:spAutoFit/>
          </a:bodyPr>
          <a:lstStyle/>
          <a:p>
            <a:pPr marL="184150">
              <a:lnSpc>
                <a:spcPct val="100000"/>
              </a:lnSpc>
              <a:spcBef>
                <a:spcPts val="335"/>
              </a:spcBef>
            </a:pPr>
            <a:r>
              <a:rPr dirty="0" sz="1200" spc="-15" b="1">
                <a:latin typeface="Arial"/>
                <a:cs typeface="Arial"/>
              </a:rPr>
              <a:t>Axis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267200" y="4191000"/>
            <a:ext cx="276225" cy="1295400"/>
          </a:xfrm>
          <a:custGeom>
            <a:avLst/>
            <a:gdLst/>
            <a:ahLst/>
            <a:cxnLst/>
            <a:rect l="l" t="t" r="r" b="b"/>
            <a:pathLst>
              <a:path w="276225" h="1295400">
                <a:moveTo>
                  <a:pt x="0" y="1295400"/>
                </a:moveTo>
                <a:lnTo>
                  <a:pt x="275844" y="1295400"/>
                </a:lnTo>
                <a:lnTo>
                  <a:pt x="275844" y="0"/>
                </a:lnTo>
                <a:lnTo>
                  <a:pt x="0" y="0"/>
                </a:lnTo>
                <a:lnTo>
                  <a:pt x="0" y="129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325191" y="4300118"/>
            <a:ext cx="177800" cy="108267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10"/>
              </a:lnSpc>
            </a:pPr>
            <a:r>
              <a:rPr dirty="0" sz="1200" b="1">
                <a:latin typeface="Arial"/>
                <a:cs typeface="Arial"/>
              </a:rPr>
              <a:t>E</a:t>
            </a:r>
            <a:r>
              <a:rPr dirty="0" sz="1200" b="1">
                <a:latin typeface="Arial"/>
                <a:cs typeface="Arial"/>
              </a:rPr>
              <a:t>n</a:t>
            </a:r>
            <a:r>
              <a:rPr dirty="0" sz="1200" spc="-25" b="1">
                <a:latin typeface="Arial"/>
                <a:cs typeface="Arial"/>
              </a:rPr>
              <a:t>v</a:t>
            </a:r>
            <a:r>
              <a:rPr dirty="0" sz="1200" b="1">
                <a:latin typeface="Arial"/>
                <a:cs typeface="Arial"/>
              </a:rPr>
              <a:t>ironm</a:t>
            </a:r>
            <a:r>
              <a:rPr dirty="0" sz="1200" spc="5" b="1">
                <a:latin typeface="Arial"/>
                <a:cs typeface="Arial"/>
              </a:rPr>
              <a:t>e</a:t>
            </a:r>
            <a:r>
              <a:rPr dirty="0" sz="1200" b="1">
                <a:latin typeface="Arial"/>
                <a:cs typeface="Arial"/>
              </a:rPr>
              <a:t>n</a:t>
            </a:r>
            <a:r>
              <a:rPr dirty="0" sz="1200" spc="-5" b="1">
                <a:latin typeface="Arial"/>
                <a:cs typeface="Arial"/>
              </a:rPr>
              <a:t>t</a:t>
            </a:r>
            <a:r>
              <a:rPr dirty="0" sz="1200" b="1">
                <a:latin typeface="Arial"/>
                <a:cs typeface="Arial"/>
              </a:rPr>
              <a:t>a</a:t>
            </a:r>
            <a:r>
              <a:rPr dirty="0" sz="1200" b="1">
                <a:latin typeface="Arial"/>
                <a:cs typeface="Arial"/>
              </a:rPr>
              <a:t>l</a:t>
            </a:r>
            <a:endParaRPr sz="12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267200" y="2895600"/>
            <a:ext cx="276225" cy="710565"/>
          </a:xfrm>
          <a:custGeom>
            <a:avLst/>
            <a:gdLst/>
            <a:ahLst/>
            <a:cxnLst/>
            <a:rect l="l" t="t" r="r" b="b"/>
            <a:pathLst>
              <a:path w="276225" h="710564">
                <a:moveTo>
                  <a:pt x="0" y="710184"/>
                </a:moveTo>
                <a:lnTo>
                  <a:pt x="275844" y="710184"/>
                </a:lnTo>
                <a:lnTo>
                  <a:pt x="275844" y="0"/>
                </a:lnTo>
                <a:lnTo>
                  <a:pt x="0" y="0"/>
                </a:lnTo>
                <a:lnTo>
                  <a:pt x="0" y="71018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4325191" y="3080308"/>
            <a:ext cx="177800" cy="342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310"/>
              </a:lnSpc>
            </a:pPr>
            <a:r>
              <a:rPr dirty="0" sz="1200" spc="-40" b="1">
                <a:latin typeface="Arial"/>
                <a:cs typeface="Arial"/>
              </a:rPr>
              <a:t>A</a:t>
            </a:r>
            <a:r>
              <a:rPr dirty="0" sz="1200" b="1">
                <a:latin typeface="Arial"/>
                <a:cs typeface="Arial"/>
              </a:rPr>
              <a:t>xis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33575" y="6452412"/>
            <a:ext cx="577024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Dunn H. High Level </a:t>
            </a:r>
            <a:r>
              <a:rPr dirty="0" sz="1000">
                <a:latin typeface="Arial"/>
                <a:cs typeface="Arial"/>
              </a:rPr>
              <a:t>Wellness for man </a:t>
            </a:r>
            <a:r>
              <a:rPr dirty="0" sz="1000" spc="-5">
                <a:latin typeface="Arial"/>
                <a:cs typeface="Arial"/>
              </a:rPr>
              <a:t>and </a:t>
            </a:r>
            <a:r>
              <a:rPr dirty="0" sz="1000" spc="-10">
                <a:latin typeface="Arial"/>
                <a:cs typeface="Arial"/>
              </a:rPr>
              <a:t>society. </a:t>
            </a:r>
            <a:r>
              <a:rPr dirty="0" sz="1000" spc="-5">
                <a:latin typeface="Arial"/>
                <a:cs typeface="Arial"/>
              </a:rPr>
              <a:t>American Journal of </a:t>
            </a:r>
            <a:r>
              <a:rPr dirty="0" sz="1000" spc="-10">
                <a:latin typeface="Arial"/>
                <a:cs typeface="Arial"/>
              </a:rPr>
              <a:t>Public </a:t>
            </a:r>
            <a:r>
              <a:rPr dirty="0" sz="1000" spc="-5">
                <a:latin typeface="Arial"/>
                <a:cs typeface="Arial"/>
              </a:rPr>
              <a:t>Health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1959;49:786-792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87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600" spc="-5"/>
              <a:t>Steps </a:t>
            </a:r>
            <a:r>
              <a:rPr dirty="0" sz="3600"/>
              <a:t>to </a:t>
            </a:r>
            <a:r>
              <a:rPr dirty="0" sz="3600" spc="-5"/>
              <a:t>Quantify Positive</a:t>
            </a:r>
            <a:r>
              <a:rPr dirty="0" sz="3600" spc="25"/>
              <a:t> </a:t>
            </a:r>
            <a:r>
              <a:rPr dirty="0" sz="3600" spc="-5"/>
              <a:t>Health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84679"/>
            <a:ext cx="152400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844800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804920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45440" y="1738884"/>
            <a:ext cx="8395970" cy="4385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9144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Refine incidence and prevalence </a:t>
            </a:r>
            <a:r>
              <a:rPr dirty="0" sz="2400">
                <a:latin typeface="Arial"/>
                <a:cs typeface="Arial"/>
              </a:rPr>
              <a:t>rates </a:t>
            </a:r>
            <a:r>
              <a:rPr dirty="0" sz="2400" spc="-5">
                <a:latin typeface="Arial"/>
                <a:cs typeface="Arial"/>
              </a:rPr>
              <a:t>distinguishing  positive health </a:t>
            </a:r>
            <a:r>
              <a:rPr dirty="0" sz="2400">
                <a:latin typeface="Arial"/>
                <a:cs typeface="Arial"/>
              </a:rPr>
              <a:t>from </a:t>
            </a:r>
            <a:r>
              <a:rPr dirty="0" sz="2400" spc="-5">
                <a:latin typeface="Arial"/>
                <a:cs typeface="Arial"/>
              </a:rPr>
              <a:t>illness or</a:t>
            </a:r>
            <a:r>
              <a:rPr dirty="0" sz="2400" spc="3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disability</a:t>
            </a:r>
            <a:endParaRPr sz="2400">
              <a:latin typeface="Arial"/>
              <a:cs typeface="Arial"/>
            </a:endParaRPr>
          </a:p>
          <a:p>
            <a:pPr marL="355600" marR="85725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latin typeface="Arial"/>
                <a:cs typeface="Arial"/>
              </a:rPr>
              <a:t>Develop susceptibility indexes using biochemical and  functional</a:t>
            </a:r>
            <a:r>
              <a:rPr dirty="0" sz="2400" spc="-5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tests</a:t>
            </a:r>
            <a:endParaRPr sz="24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800"/>
              </a:spcBef>
            </a:pPr>
            <a:r>
              <a:rPr dirty="0" sz="2400" spc="-5">
                <a:latin typeface="Arial"/>
                <a:cs typeface="Arial"/>
              </a:rPr>
              <a:t>Establish precursors-of-disease</a:t>
            </a:r>
            <a:r>
              <a:rPr dirty="0" sz="2400" spc="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indexes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8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“Once the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concept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of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high-level wellness has been  crystalized…the battle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for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wellness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in man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and society will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be 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joined. There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must </a:t>
            </a:r>
            <a:r>
              <a:rPr dirty="0" sz="2400" spc="-10">
                <a:solidFill>
                  <a:srgbClr val="0909FF"/>
                </a:solidFill>
                <a:latin typeface="Arial"/>
                <a:cs typeface="Arial"/>
              </a:rPr>
              <a:t>be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many points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of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engagement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if the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battle  is </a:t>
            </a:r>
            <a:r>
              <a:rPr dirty="0" sz="2400">
                <a:solidFill>
                  <a:srgbClr val="0909FF"/>
                </a:solidFill>
                <a:latin typeface="Arial"/>
                <a:cs typeface="Arial"/>
              </a:rPr>
              <a:t>to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be</a:t>
            </a:r>
            <a:r>
              <a:rPr dirty="0" sz="2400" spc="-65">
                <a:solidFill>
                  <a:srgbClr val="0909FF"/>
                </a:solidFill>
                <a:latin typeface="Arial"/>
                <a:cs typeface="Arial"/>
              </a:rPr>
              <a:t> </a:t>
            </a:r>
            <a:r>
              <a:rPr dirty="0" sz="2400" spc="-5">
                <a:solidFill>
                  <a:srgbClr val="0909FF"/>
                </a:solidFill>
                <a:latin typeface="Arial"/>
                <a:cs typeface="Arial"/>
              </a:rPr>
              <a:t>won.”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928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200"/>
              <a:t>Key points from </a:t>
            </a:r>
            <a:r>
              <a:rPr dirty="0" sz="3200" spc="-5"/>
              <a:t>his 1959 </a:t>
            </a:r>
            <a:r>
              <a:rPr dirty="0" sz="3200"/>
              <a:t>paper</a:t>
            </a:r>
            <a:r>
              <a:rPr dirty="0" sz="3200" spc="-140"/>
              <a:t> </a:t>
            </a:r>
            <a:r>
              <a:rPr dirty="0" sz="3200"/>
              <a:t>“High  </a:t>
            </a:r>
            <a:r>
              <a:rPr dirty="0" sz="3200" spc="-5"/>
              <a:t>Level Wellness </a:t>
            </a:r>
            <a:r>
              <a:rPr dirty="0" sz="3200"/>
              <a:t>for </a:t>
            </a:r>
            <a:r>
              <a:rPr dirty="0" sz="3200" spc="-5"/>
              <a:t>Man and</a:t>
            </a:r>
            <a:r>
              <a:rPr dirty="0" sz="3200" spc="-55"/>
              <a:t> </a:t>
            </a:r>
            <a:r>
              <a:rPr dirty="0" sz="3200" spc="-5"/>
              <a:t>Society”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8140" y="1838960"/>
            <a:ext cx="140207" cy="1463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93923"/>
            <a:ext cx="140207" cy="14630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548760"/>
            <a:ext cx="140207" cy="1463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403725"/>
            <a:ext cx="140207" cy="14630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42439"/>
            <a:ext cx="8010525" cy="4382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029969">
              <a:lnSpc>
                <a:spcPts val="2380"/>
              </a:lnSpc>
            </a:pPr>
            <a:r>
              <a:rPr dirty="0" sz="2200" spc="-5">
                <a:latin typeface="Arial"/>
                <a:cs typeface="Arial"/>
              </a:rPr>
              <a:t>Both medicine and public health must be engaged in the  elucidation of factors responsible </a:t>
            </a:r>
            <a:r>
              <a:rPr dirty="0" sz="2200">
                <a:latin typeface="Arial"/>
                <a:cs typeface="Arial"/>
              </a:rPr>
              <a:t>for </a:t>
            </a:r>
            <a:r>
              <a:rPr dirty="0" sz="2200" spc="-5">
                <a:latin typeface="Arial"/>
                <a:cs typeface="Arial"/>
              </a:rPr>
              <a:t>good</a:t>
            </a:r>
            <a:r>
              <a:rPr dirty="0" sz="2200" spc="8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health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10"/>
              </a:lnSpc>
              <a:spcBef>
                <a:spcPts val="1680"/>
              </a:spcBef>
            </a:pPr>
            <a:r>
              <a:rPr dirty="0" sz="2200" spc="-5">
                <a:latin typeface="Arial"/>
                <a:cs typeface="Arial"/>
              </a:rPr>
              <a:t>Disease and health </a:t>
            </a:r>
            <a:r>
              <a:rPr dirty="0" sz="2200">
                <a:latin typeface="Arial"/>
                <a:cs typeface="Arial"/>
              </a:rPr>
              <a:t>should </a:t>
            </a:r>
            <a:r>
              <a:rPr dirty="0" sz="2200" spc="-5">
                <a:latin typeface="Arial"/>
                <a:cs typeface="Arial"/>
              </a:rPr>
              <a:t>be regarded as a continuum, not</a:t>
            </a:r>
            <a:r>
              <a:rPr dirty="0" sz="2200" spc="140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a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10"/>
              </a:lnSpc>
            </a:pPr>
            <a:r>
              <a:rPr dirty="0" sz="2200" spc="-5">
                <a:latin typeface="Arial"/>
                <a:cs typeface="Arial"/>
              </a:rPr>
              <a:t>dichotomy.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10"/>
              </a:lnSpc>
              <a:spcBef>
                <a:spcPts val="1714"/>
              </a:spcBef>
            </a:pPr>
            <a:r>
              <a:rPr dirty="0" sz="2200" spc="-5">
                <a:latin typeface="Arial"/>
                <a:cs typeface="Arial"/>
              </a:rPr>
              <a:t>Wellness must take into account concerns of the body, mind</a:t>
            </a:r>
            <a:r>
              <a:rPr dirty="0" sz="2200" spc="155">
                <a:latin typeface="Arial"/>
                <a:cs typeface="Arial"/>
              </a:rPr>
              <a:t> </a:t>
            </a:r>
            <a:r>
              <a:rPr dirty="0" sz="2200" spc="-5">
                <a:latin typeface="Arial"/>
                <a:cs typeface="Arial"/>
              </a:rPr>
              <a:t>and</a:t>
            </a:r>
            <a:endParaRPr sz="2200">
              <a:latin typeface="Arial"/>
              <a:cs typeface="Arial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latin typeface="Arial"/>
                <a:cs typeface="Arial"/>
              </a:rPr>
              <a:t>spirit; “</a:t>
            </a:r>
            <a:r>
              <a:rPr dirty="0" sz="2200" i="1">
                <a:latin typeface="Arial"/>
                <a:cs typeface="Arial"/>
              </a:rPr>
              <a:t>As </a:t>
            </a:r>
            <a:r>
              <a:rPr dirty="0" sz="2200" spc="-5" i="1">
                <a:latin typeface="Arial"/>
                <a:cs typeface="Arial"/>
              </a:rPr>
              <a:t>if we </a:t>
            </a:r>
            <a:r>
              <a:rPr dirty="0" sz="2200" i="1">
                <a:latin typeface="Arial"/>
                <a:cs typeface="Arial"/>
              </a:rPr>
              <a:t>could </a:t>
            </a:r>
            <a:r>
              <a:rPr dirty="0" sz="2200" spc="-5" i="1">
                <a:latin typeface="Arial"/>
                <a:cs typeface="Arial"/>
              </a:rPr>
              <a:t>divide the sum total of </a:t>
            </a:r>
            <a:r>
              <a:rPr dirty="0" sz="2200" spc="-10" i="1">
                <a:latin typeface="Arial"/>
                <a:cs typeface="Arial"/>
              </a:rPr>
              <a:t>man</a:t>
            </a:r>
            <a:r>
              <a:rPr dirty="0" sz="2200" spc="65" i="1">
                <a:latin typeface="Arial"/>
                <a:cs typeface="Arial"/>
              </a:rPr>
              <a:t> </a:t>
            </a:r>
            <a:r>
              <a:rPr dirty="0" sz="2200" spc="5" i="1">
                <a:latin typeface="Arial"/>
                <a:cs typeface="Arial"/>
              </a:rPr>
              <a:t>thus!</a:t>
            </a:r>
            <a:r>
              <a:rPr dirty="0" sz="2200" spc="5">
                <a:latin typeface="Arial"/>
                <a:cs typeface="Arial"/>
              </a:rPr>
              <a:t>”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700">
              <a:latin typeface="Times New Roman"/>
              <a:cs typeface="Times New Roman"/>
            </a:endParaRPr>
          </a:p>
          <a:p>
            <a:pPr marL="12700" marR="84455">
              <a:lnSpc>
                <a:spcPct val="90000"/>
              </a:lnSpc>
            </a:pPr>
            <a:r>
              <a:rPr dirty="0" sz="2200" spc="-5" b="1" i="1">
                <a:solidFill>
                  <a:srgbClr val="0000D3"/>
                </a:solidFill>
                <a:latin typeface="Arial"/>
                <a:cs typeface="Arial"/>
              </a:rPr>
              <a:t>Wellness must eventually become </a:t>
            </a:r>
            <a:r>
              <a:rPr dirty="0" sz="2200" b="1" i="1">
                <a:solidFill>
                  <a:srgbClr val="0000D3"/>
                </a:solidFill>
                <a:latin typeface="Arial"/>
                <a:cs typeface="Arial"/>
              </a:rPr>
              <a:t>measurable</a:t>
            </a:r>
            <a:r>
              <a:rPr dirty="0" sz="2200">
                <a:solidFill>
                  <a:srgbClr val="0000D3"/>
                </a:solidFill>
                <a:latin typeface="Arial"/>
                <a:cs typeface="Arial"/>
              </a:rPr>
              <a:t>: </a:t>
            </a:r>
            <a:r>
              <a:rPr dirty="0" sz="2200" spc="-5">
                <a:solidFill>
                  <a:srgbClr val="0000D3"/>
                </a:solidFill>
                <a:latin typeface="Arial"/>
                <a:cs typeface="Arial"/>
              </a:rPr>
              <a:t>“</a:t>
            </a:r>
            <a:r>
              <a:rPr dirty="0" sz="2200" spc="-5" i="1">
                <a:solidFill>
                  <a:srgbClr val="0000D3"/>
                </a:solidFill>
                <a:latin typeface="Arial"/>
                <a:cs typeface="Arial"/>
              </a:rPr>
              <a:t>If an  </a:t>
            </a:r>
            <a:r>
              <a:rPr dirty="0" sz="2200" spc="-5" i="1">
                <a:solidFill>
                  <a:srgbClr val="0000D3"/>
                </a:solidFill>
                <a:latin typeface="Arial"/>
                <a:cs typeface="Arial"/>
              </a:rPr>
              <a:t>objective yardstick of wellness can be calibrated </a:t>
            </a:r>
            <a:r>
              <a:rPr dirty="0" sz="2200" i="1">
                <a:solidFill>
                  <a:srgbClr val="0000D3"/>
                </a:solidFill>
                <a:latin typeface="Arial"/>
                <a:cs typeface="Arial"/>
              </a:rPr>
              <a:t>in </a:t>
            </a:r>
            <a:r>
              <a:rPr dirty="0" sz="2200" spc="-5" i="1" u="heavy">
                <a:solidFill>
                  <a:srgbClr val="0000D3"/>
                </a:solidFill>
                <a:latin typeface="Arial"/>
                <a:cs typeface="Arial"/>
              </a:rPr>
              <a:t>biochemical</a:t>
            </a:r>
            <a:r>
              <a:rPr dirty="0" sz="2200" spc="-5" i="1">
                <a:solidFill>
                  <a:srgbClr val="0000D3"/>
                </a:solidFill>
                <a:latin typeface="Arial"/>
                <a:cs typeface="Arial"/>
              </a:rPr>
              <a:t>,  </a:t>
            </a:r>
            <a:r>
              <a:rPr dirty="0" sz="2200" i="1">
                <a:solidFill>
                  <a:srgbClr val="0000D3"/>
                </a:solidFill>
                <a:latin typeface="Arial"/>
                <a:cs typeface="Arial"/>
              </a:rPr>
              <a:t>physiological, </a:t>
            </a:r>
            <a:r>
              <a:rPr dirty="0" sz="2200" spc="-5" i="1">
                <a:solidFill>
                  <a:srgbClr val="0000D3"/>
                </a:solidFill>
                <a:latin typeface="Arial"/>
                <a:cs typeface="Arial"/>
              </a:rPr>
              <a:t>and </a:t>
            </a:r>
            <a:r>
              <a:rPr dirty="0" sz="2200" i="1">
                <a:solidFill>
                  <a:srgbClr val="0000D3"/>
                </a:solidFill>
                <a:latin typeface="Arial"/>
                <a:cs typeface="Arial"/>
              </a:rPr>
              <a:t>psychological </a:t>
            </a:r>
            <a:r>
              <a:rPr dirty="0" sz="2200" spc="-5" i="1">
                <a:solidFill>
                  <a:srgbClr val="0000D3"/>
                </a:solidFill>
                <a:latin typeface="Arial"/>
                <a:cs typeface="Arial"/>
              </a:rPr>
              <a:t>terms, it would soon become a  powerful new tool for the physician, enabling him to recognize  low-level wellness and to develop therapies to raise lower levels  to higher</a:t>
            </a:r>
            <a:r>
              <a:rPr dirty="0" sz="2200" spc="-50" i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2200" i="1">
                <a:solidFill>
                  <a:srgbClr val="0000D3"/>
                </a:solidFill>
                <a:latin typeface="Arial"/>
                <a:cs typeface="Arial"/>
              </a:rPr>
              <a:t>ones.</a:t>
            </a:r>
            <a:r>
              <a:rPr dirty="0" sz="2200">
                <a:solidFill>
                  <a:srgbClr val="0000D3"/>
                </a:solidFill>
                <a:latin typeface="Arial"/>
                <a:cs typeface="Arial"/>
              </a:rPr>
              <a:t>”</a:t>
            </a:r>
            <a:endParaRPr sz="2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96341" y="4070730"/>
            <a:ext cx="8348345" cy="6096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Nutritional Status Screening</a:t>
            </a:r>
            <a:r>
              <a:rPr dirty="0" sz="4000" spc="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Panel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5440" y="4965446"/>
            <a:ext cx="7875270" cy="80835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87375">
              <a:lnSpc>
                <a:spcPct val="100000"/>
              </a:lnSpc>
            </a:pPr>
            <a:r>
              <a:rPr dirty="0" sz="2400" b="1">
                <a:solidFill>
                  <a:srgbClr val="2929FF"/>
                </a:solidFill>
                <a:latin typeface="Arial"/>
                <a:cs typeface="Arial"/>
              </a:rPr>
              <a:t>“More is missed by not looking than not</a:t>
            </a:r>
            <a:r>
              <a:rPr dirty="0" sz="2400" spc="-170" b="1">
                <a:solidFill>
                  <a:srgbClr val="2929FF"/>
                </a:solidFill>
                <a:latin typeface="Arial"/>
                <a:cs typeface="Arial"/>
              </a:rPr>
              <a:t> </a:t>
            </a:r>
            <a:r>
              <a:rPr dirty="0" sz="2400" b="1">
                <a:solidFill>
                  <a:srgbClr val="2929FF"/>
                </a:solidFill>
                <a:latin typeface="Arial"/>
                <a:cs typeface="Arial"/>
              </a:rPr>
              <a:t>knowing”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39"/>
              </a:spcBef>
            </a:pPr>
            <a:r>
              <a:rPr dirty="0" sz="1200" b="1">
                <a:latin typeface="Arial"/>
                <a:cs typeface="Arial"/>
              </a:rPr>
              <a:t>Thomas </a:t>
            </a:r>
            <a:r>
              <a:rPr dirty="0" sz="1200" spc="-5" b="1">
                <a:latin typeface="Arial"/>
                <a:cs typeface="Arial"/>
              </a:rPr>
              <a:t>McCrae (1870-1935), </a:t>
            </a:r>
            <a:r>
              <a:rPr dirty="0" sz="1200" b="1">
                <a:latin typeface="Arial"/>
                <a:cs typeface="Arial"/>
              </a:rPr>
              <a:t>Professor of Medicine </a:t>
            </a:r>
            <a:r>
              <a:rPr dirty="0" sz="1200" spc="-5" b="1">
                <a:latin typeface="Arial"/>
                <a:cs typeface="Arial"/>
              </a:rPr>
              <a:t>at Jefferson Memorial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College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87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600" spc="-5"/>
              <a:t>Continuum </a:t>
            </a:r>
            <a:r>
              <a:rPr dirty="0" sz="3600"/>
              <a:t>of </a:t>
            </a:r>
            <a:r>
              <a:rPr dirty="0" sz="3600" spc="-5"/>
              <a:t>Nutritional</a:t>
            </a:r>
            <a:r>
              <a:rPr dirty="0" sz="3600" spc="20"/>
              <a:t> </a:t>
            </a:r>
            <a:r>
              <a:rPr dirty="0" sz="3600" spc="-5"/>
              <a:t>Needs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1481327" y="1481327"/>
            <a:ext cx="6455664" cy="53766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676400" y="1676400"/>
            <a:ext cx="5867400" cy="4953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036820" y="2583179"/>
            <a:ext cx="516636" cy="49834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061203" y="2607564"/>
            <a:ext cx="516636" cy="4983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050535" y="2596895"/>
            <a:ext cx="513715" cy="495300"/>
          </a:xfrm>
          <a:custGeom>
            <a:avLst/>
            <a:gdLst/>
            <a:ahLst/>
            <a:cxnLst/>
            <a:rect l="l" t="t" r="r" b="b"/>
            <a:pathLst>
              <a:path w="513714" h="495300">
                <a:moveTo>
                  <a:pt x="256793" y="0"/>
                </a:moveTo>
                <a:lnTo>
                  <a:pt x="210625" y="3989"/>
                </a:lnTo>
                <a:lnTo>
                  <a:pt x="167175" y="15492"/>
                </a:lnTo>
                <a:lnTo>
                  <a:pt x="127169" y="33810"/>
                </a:lnTo>
                <a:lnTo>
                  <a:pt x="91330" y="58242"/>
                </a:lnTo>
                <a:lnTo>
                  <a:pt x="60383" y="88089"/>
                </a:lnTo>
                <a:lnTo>
                  <a:pt x="35052" y="122653"/>
                </a:lnTo>
                <a:lnTo>
                  <a:pt x="16061" y="161234"/>
                </a:lnTo>
                <a:lnTo>
                  <a:pt x="4136" y="203133"/>
                </a:lnTo>
                <a:lnTo>
                  <a:pt x="0" y="247650"/>
                </a:lnTo>
                <a:lnTo>
                  <a:pt x="4136" y="292166"/>
                </a:lnTo>
                <a:lnTo>
                  <a:pt x="16061" y="334065"/>
                </a:lnTo>
                <a:lnTo>
                  <a:pt x="35051" y="372646"/>
                </a:lnTo>
                <a:lnTo>
                  <a:pt x="60383" y="407210"/>
                </a:lnTo>
                <a:lnTo>
                  <a:pt x="91330" y="437057"/>
                </a:lnTo>
                <a:lnTo>
                  <a:pt x="127169" y="461489"/>
                </a:lnTo>
                <a:lnTo>
                  <a:pt x="167175" y="479807"/>
                </a:lnTo>
                <a:lnTo>
                  <a:pt x="210625" y="491310"/>
                </a:lnTo>
                <a:lnTo>
                  <a:pt x="256793" y="495300"/>
                </a:lnTo>
                <a:lnTo>
                  <a:pt x="302962" y="491310"/>
                </a:lnTo>
                <a:lnTo>
                  <a:pt x="346412" y="479807"/>
                </a:lnTo>
                <a:lnTo>
                  <a:pt x="386418" y="461489"/>
                </a:lnTo>
                <a:lnTo>
                  <a:pt x="422257" y="437057"/>
                </a:lnTo>
                <a:lnTo>
                  <a:pt x="453204" y="407210"/>
                </a:lnTo>
                <a:lnTo>
                  <a:pt x="478535" y="372646"/>
                </a:lnTo>
                <a:lnTo>
                  <a:pt x="497526" y="334065"/>
                </a:lnTo>
                <a:lnTo>
                  <a:pt x="509451" y="292166"/>
                </a:lnTo>
                <a:lnTo>
                  <a:pt x="513588" y="247650"/>
                </a:lnTo>
                <a:lnTo>
                  <a:pt x="509451" y="203133"/>
                </a:lnTo>
                <a:lnTo>
                  <a:pt x="497526" y="161234"/>
                </a:lnTo>
                <a:lnTo>
                  <a:pt x="478536" y="122653"/>
                </a:lnTo>
                <a:lnTo>
                  <a:pt x="453204" y="88089"/>
                </a:lnTo>
                <a:lnTo>
                  <a:pt x="422257" y="58242"/>
                </a:lnTo>
                <a:lnTo>
                  <a:pt x="386418" y="33810"/>
                </a:lnTo>
                <a:lnTo>
                  <a:pt x="346412" y="15492"/>
                </a:lnTo>
                <a:lnTo>
                  <a:pt x="302962" y="3989"/>
                </a:lnTo>
                <a:lnTo>
                  <a:pt x="256793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29100" y="2936748"/>
            <a:ext cx="370332" cy="3566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253484" y="2961132"/>
            <a:ext cx="370332" cy="3566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42815" y="2950464"/>
            <a:ext cx="367665" cy="353695"/>
          </a:xfrm>
          <a:custGeom>
            <a:avLst/>
            <a:gdLst/>
            <a:ahLst/>
            <a:cxnLst/>
            <a:rect l="l" t="t" r="r" b="b"/>
            <a:pathLst>
              <a:path w="367664" h="353695">
                <a:moveTo>
                  <a:pt x="183642" y="0"/>
                </a:moveTo>
                <a:lnTo>
                  <a:pt x="134805" y="6312"/>
                </a:lnTo>
                <a:lnTo>
                  <a:pt x="90932" y="24129"/>
                </a:lnTo>
                <a:lnTo>
                  <a:pt x="53768" y="51768"/>
                </a:lnTo>
                <a:lnTo>
                  <a:pt x="25061" y="87545"/>
                </a:lnTo>
                <a:lnTo>
                  <a:pt x="6556" y="129778"/>
                </a:lnTo>
                <a:lnTo>
                  <a:pt x="0" y="176784"/>
                </a:lnTo>
                <a:lnTo>
                  <a:pt x="6556" y="223789"/>
                </a:lnTo>
                <a:lnTo>
                  <a:pt x="25061" y="266022"/>
                </a:lnTo>
                <a:lnTo>
                  <a:pt x="53768" y="301799"/>
                </a:lnTo>
                <a:lnTo>
                  <a:pt x="90932" y="329438"/>
                </a:lnTo>
                <a:lnTo>
                  <a:pt x="134805" y="347255"/>
                </a:lnTo>
                <a:lnTo>
                  <a:pt x="183642" y="353568"/>
                </a:lnTo>
                <a:lnTo>
                  <a:pt x="232478" y="347255"/>
                </a:lnTo>
                <a:lnTo>
                  <a:pt x="276351" y="329438"/>
                </a:lnTo>
                <a:lnTo>
                  <a:pt x="313515" y="301799"/>
                </a:lnTo>
                <a:lnTo>
                  <a:pt x="342222" y="266022"/>
                </a:lnTo>
                <a:lnTo>
                  <a:pt x="360727" y="223789"/>
                </a:lnTo>
                <a:lnTo>
                  <a:pt x="367284" y="176784"/>
                </a:lnTo>
                <a:lnTo>
                  <a:pt x="360727" y="129778"/>
                </a:lnTo>
                <a:lnTo>
                  <a:pt x="342222" y="87545"/>
                </a:lnTo>
                <a:lnTo>
                  <a:pt x="313515" y="51768"/>
                </a:lnTo>
                <a:lnTo>
                  <a:pt x="276352" y="24129"/>
                </a:lnTo>
                <a:lnTo>
                  <a:pt x="232478" y="6312"/>
                </a:lnTo>
                <a:lnTo>
                  <a:pt x="183642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49752" y="3432047"/>
            <a:ext cx="295655" cy="28498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374135" y="3456432"/>
            <a:ext cx="295656" cy="28498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363467" y="3445764"/>
            <a:ext cx="292735" cy="281940"/>
          </a:xfrm>
          <a:custGeom>
            <a:avLst/>
            <a:gdLst/>
            <a:ahLst/>
            <a:cxnLst/>
            <a:rect l="l" t="t" r="r" b="b"/>
            <a:pathLst>
              <a:path w="292735" h="281939">
                <a:moveTo>
                  <a:pt x="146304" y="0"/>
                </a:moveTo>
                <a:lnTo>
                  <a:pt x="100071" y="7187"/>
                </a:lnTo>
                <a:lnTo>
                  <a:pt x="59911" y="27200"/>
                </a:lnTo>
                <a:lnTo>
                  <a:pt x="28236" y="57716"/>
                </a:lnTo>
                <a:lnTo>
                  <a:pt x="7461" y="96414"/>
                </a:lnTo>
                <a:lnTo>
                  <a:pt x="0" y="140970"/>
                </a:lnTo>
                <a:lnTo>
                  <a:pt x="7461" y="185525"/>
                </a:lnTo>
                <a:lnTo>
                  <a:pt x="28236" y="224223"/>
                </a:lnTo>
                <a:lnTo>
                  <a:pt x="59911" y="254739"/>
                </a:lnTo>
                <a:lnTo>
                  <a:pt x="100071" y="274752"/>
                </a:lnTo>
                <a:lnTo>
                  <a:pt x="146304" y="281940"/>
                </a:lnTo>
                <a:lnTo>
                  <a:pt x="192536" y="274752"/>
                </a:lnTo>
                <a:lnTo>
                  <a:pt x="232696" y="254739"/>
                </a:lnTo>
                <a:lnTo>
                  <a:pt x="264371" y="224223"/>
                </a:lnTo>
                <a:lnTo>
                  <a:pt x="285146" y="185525"/>
                </a:lnTo>
                <a:lnTo>
                  <a:pt x="292608" y="140970"/>
                </a:lnTo>
                <a:lnTo>
                  <a:pt x="285146" y="96414"/>
                </a:lnTo>
                <a:lnTo>
                  <a:pt x="264371" y="57716"/>
                </a:lnTo>
                <a:lnTo>
                  <a:pt x="232696" y="27200"/>
                </a:lnTo>
                <a:lnTo>
                  <a:pt x="192536" y="7187"/>
                </a:lnTo>
                <a:lnTo>
                  <a:pt x="146304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2543555" y="4139184"/>
            <a:ext cx="222504" cy="21488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2567939" y="4163567"/>
            <a:ext cx="222504" cy="21488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2557272" y="4152900"/>
            <a:ext cx="219710" cy="212090"/>
          </a:xfrm>
          <a:custGeom>
            <a:avLst/>
            <a:gdLst/>
            <a:ahLst/>
            <a:cxnLst/>
            <a:rect l="l" t="t" r="r" b="b"/>
            <a:pathLst>
              <a:path w="219710" h="212089">
                <a:moveTo>
                  <a:pt x="109727" y="0"/>
                </a:moveTo>
                <a:lnTo>
                  <a:pt x="67026" y="8316"/>
                </a:lnTo>
                <a:lnTo>
                  <a:pt x="32146" y="31003"/>
                </a:lnTo>
                <a:lnTo>
                  <a:pt x="8626" y="64668"/>
                </a:lnTo>
                <a:lnTo>
                  <a:pt x="0" y="105918"/>
                </a:lnTo>
                <a:lnTo>
                  <a:pt x="8626" y="147167"/>
                </a:lnTo>
                <a:lnTo>
                  <a:pt x="32146" y="180832"/>
                </a:lnTo>
                <a:lnTo>
                  <a:pt x="67026" y="203519"/>
                </a:lnTo>
                <a:lnTo>
                  <a:pt x="109727" y="211836"/>
                </a:lnTo>
                <a:lnTo>
                  <a:pt x="152429" y="203519"/>
                </a:lnTo>
                <a:lnTo>
                  <a:pt x="187309" y="180832"/>
                </a:lnTo>
                <a:lnTo>
                  <a:pt x="210829" y="147167"/>
                </a:lnTo>
                <a:lnTo>
                  <a:pt x="219455" y="105918"/>
                </a:lnTo>
                <a:lnTo>
                  <a:pt x="210829" y="64668"/>
                </a:lnTo>
                <a:lnTo>
                  <a:pt x="187309" y="31003"/>
                </a:lnTo>
                <a:lnTo>
                  <a:pt x="152429" y="8316"/>
                </a:lnTo>
                <a:lnTo>
                  <a:pt x="109727" y="0"/>
                </a:lnTo>
                <a:close/>
              </a:path>
            </a:pathLst>
          </a:custGeom>
          <a:solidFill>
            <a:srgbClr val="B1B1B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2103120" y="4988052"/>
            <a:ext cx="149351" cy="14478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2127504" y="5012435"/>
            <a:ext cx="149351" cy="14478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2116835" y="5001767"/>
            <a:ext cx="146685" cy="142240"/>
          </a:xfrm>
          <a:custGeom>
            <a:avLst/>
            <a:gdLst/>
            <a:ahLst/>
            <a:cxnLst/>
            <a:rect l="l" t="t" r="r" b="b"/>
            <a:pathLst>
              <a:path w="146685" h="142239">
                <a:moveTo>
                  <a:pt x="73151" y="0"/>
                </a:moveTo>
                <a:lnTo>
                  <a:pt x="44684" y="5572"/>
                </a:lnTo>
                <a:lnTo>
                  <a:pt x="21431" y="20764"/>
                </a:lnTo>
                <a:lnTo>
                  <a:pt x="5750" y="43291"/>
                </a:lnTo>
                <a:lnTo>
                  <a:pt x="0" y="70865"/>
                </a:lnTo>
                <a:lnTo>
                  <a:pt x="5750" y="98440"/>
                </a:lnTo>
                <a:lnTo>
                  <a:pt x="21431" y="120967"/>
                </a:lnTo>
                <a:lnTo>
                  <a:pt x="44684" y="136159"/>
                </a:lnTo>
                <a:lnTo>
                  <a:pt x="73151" y="141731"/>
                </a:lnTo>
                <a:lnTo>
                  <a:pt x="101619" y="136159"/>
                </a:lnTo>
                <a:lnTo>
                  <a:pt x="124872" y="120967"/>
                </a:lnTo>
                <a:lnTo>
                  <a:pt x="140553" y="98440"/>
                </a:lnTo>
                <a:lnTo>
                  <a:pt x="146303" y="70865"/>
                </a:lnTo>
                <a:lnTo>
                  <a:pt x="140553" y="43291"/>
                </a:lnTo>
                <a:lnTo>
                  <a:pt x="124872" y="20764"/>
                </a:lnTo>
                <a:lnTo>
                  <a:pt x="101619" y="5572"/>
                </a:lnTo>
                <a:lnTo>
                  <a:pt x="7315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2345817" y="3039617"/>
            <a:ext cx="3780790" cy="22078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315970">
              <a:lnSpc>
                <a:spcPct val="100000"/>
              </a:lnSpc>
            </a:pPr>
            <a:r>
              <a:rPr dirty="0" sz="1400" spc="-114" b="1">
                <a:latin typeface="Arial"/>
                <a:cs typeface="Arial"/>
              </a:rPr>
              <a:t>T</a:t>
            </a:r>
            <a:r>
              <a:rPr dirty="0" sz="1400" spc="-10" b="1">
                <a:latin typeface="Arial"/>
                <a:cs typeface="Arial"/>
              </a:rPr>
              <a:t>o</a:t>
            </a:r>
            <a:r>
              <a:rPr dirty="0" sz="1400" b="1">
                <a:latin typeface="Arial"/>
                <a:cs typeface="Arial"/>
              </a:rPr>
              <a:t>xic</a:t>
            </a:r>
            <a:endParaRPr sz="1400">
              <a:latin typeface="Arial"/>
              <a:cs typeface="Arial"/>
            </a:endParaRPr>
          </a:p>
          <a:p>
            <a:pPr marL="2112010">
              <a:lnSpc>
                <a:spcPct val="100000"/>
              </a:lnSpc>
              <a:spcBef>
                <a:spcPts val="1095"/>
              </a:spcBef>
            </a:pPr>
            <a:r>
              <a:rPr dirty="0" sz="1400" b="1">
                <a:latin typeface="Arial"/>
                <a:cs typeface="Arial"/>
              </a:rPr>
              <a:t>Optimal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450">
              <a:latin typeface="Times New Roman"/>
              <a:cs typeface="Times New Roman"/>
            </a:endParaRPr>
          </a:p>
          <a:p>
            <a:pPr marL="1249045">
              <a:lnSpc>
                <a:spcPct val="100000"/>
              </a:lnSpc>
              <a:spcBef>
                <a:spcPts val="5"/>
              </a:spcBef>
            </a:pPr>
            <a:r>
              <a:rPr dirty="0" sz="1400" b="1">
                <a:latin typeface="Arial"/>
                <a:cs typeface="Arial"/>
              </a:rPr>
              <a:t>Sufficient</a:t>
            </a:r>
            <a:endParaRPr sz="1400">
              <a:latin typeface="Arial"/>
              <a:cs typeface="Arial"/>
            </a:endParaRPr>
          </a:p>
          <a:p>
            <a:pPr marL="12700" marR="2390140" indent="421640">
              <a:lnSpc>
                <a:spcPts val="5030"/>
              </a:lnSpc>
              <a:spcBef>
                <a:spcPts val="140"/>
              </a:spcBef>
            </a:pP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s</a:t>
            </a:r>
            <a:r>
              <a:rPr dirty="0" sz="1400" spc="-10" b="1">
                <a:latin typeface="Arial"/>
                <a:cs typeface="Arial"/>
              </a:rPr>
              <a:t>u</a:t>
            </a:r>
            <a:r>
              <a:rPr dirty="0" sz="1400" b="1">
                <a:latin typeface="Arial"/>
                <a:cs typeface="Arial"/>
              </a:rPr>
              <a:t>ff</a:t>
            </a:r>
            <a:r>
              <a:rPr dirty="0" sz="1400" spc="5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c</a:t>
            </a:r>
            <a:r>
              <a:rPr dirty="0" sz="1400" b="1">
                <a:latin typeface="Arial"/>
                <a:cs typeface="Arial"/>
              </a:rPr>
              <a:t>i</a:t>
            </a:r>
            <a:r>
              <a:rPr dirty="0" sz="1400" spc="-15" b="1">
                <a:latin typeface="Arial"/>
                <a:cs typeface="Arial"/>
              </a:rPr>
              <a:t>e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t  </a:t>
            </a:r>
            <a:r>
              <a:rPr dirty="0" sz="1400" b="1">
                <a:latin typeface="Arial"/>
                <a:cs typeface="Arial"/>
              </a:rPr>
              <a:t>Deficient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65922"/>
            <a:ext cx="6111240" cy="105156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23200"/>
              </a:lnSpc>
              <a:tabLst>
                <a:tab pos="1969770" algn="l"/>
              </a:tabLst>
            </a:pPr>
            <a:r>
              <a:rPr dirty="0" spc="-5"/>
              <a:t>Governing Principles: Screening for  “Disease”	</a:t>
            </a:r>
            <a:r>
              <a:rPr dirty="0" spc="-5">
                <a:solidFill>
                  <a:srgbClr val="FF0000"/>
                </a:solidFill>
              </a:rPr>
              <a:t>Malnutrition</a:t>
            </a:r>
          </a:p>
        </p:txBody>
      </p:sp>
      <p:sp>
        <p:nvSpPr>
          <p:cNvPr id="3" name="object 3"/>
          <p:cNvSpPr/>
          <p:nvPr/>
        </p:nvSpPr>
        <p:spPr>
          <a:xfrm>
            <a:off x="320040" y="1647444"/>
            <a:ext cx="8598408" cy="443941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402742" y="1692021"/>
            <a:ext cx="8395335" cy="4752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 condition sought should be an important health</a:t>
            </a:r>
            <a:r>
              <a:rPr dirty="0" sz="1600" spc="9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problem.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There should be an accepted treatment for patients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recognized</a:t>
            </a:r>
            <a:r>
              <a:rPr dirty="0" sz="1600" spc="2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disease.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Facilities for diagnosis and treatment should be</a:t>
            </a:r>
            <a:r>
              <a:rPr dirty="0" sz="1600" spc="9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available.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There should be a recognizable latent or early symptomatic</a:t>
            </a:r>
            <a:r>
              <a:rPr dirty="0" sz="1600" spc="114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stage.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There should be a suitable test or</a:t>
            </a:r>
            <a:r>
              <a:rPr dirty="0" sz="1600" spc="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examination.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 test should be acceptable to the</a:t>
            </a:r>
            <a:r>
              <a:rPr dirty="0" sz="1600" spc="8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population.</a:t>
            </a:r>
            <a:endParaRPr sz="1600">
              <a:latin typeface="Arial"/>
              <a:cs typeface="Arial"/>
            </a:endParaRPr>
          </a:p>
          <a:p>
            <a:pPr marL="241300" marR="508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 natural history of the condition, including development from latent to declared disease,  should be adequately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understood.</a:t>
            </a:r>
            <a:endParaRPr sz="1600">
              <a:latin typeface="Arial"/>
              <a:cs typeface="Arial"/>
            </a:endParaRPr>
          </a:p>
          <a:p>
            <a:pPr marL="241300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There should be an agreed policy on </a:t>
            </a:r>
            <a:r>
              <a:rPr dirty="0" sz="1600" spc="-10">
                <a:latin typeface="Arial"/>
                <a:cs typeface="Arial"/>
              </a:rPr>
              <a:t>whom </a:t>
            </a:r>
            <a:r>
              <a:rPr dirty="0" sz="1600" spc="-5">
                <a:latin typeface="Arial"/>
                <a:cs typeface="Arial"/>
              </a:rPr>
              <a:t>to treat as</a:t>
            </a:r>
            <a:r>
              <a:rPr dirty="0" sz="1600" spc="1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patients.</a:t>
            </a:r>
            <a:endParaRPr sz="1600">
              <a:latin typeface="Arial"/>
              <a:cs typeface="Arial"/>
            </a:endParaRPr>
          </a:p>
          <a:p>
            <a:pPr marL="241300" marR="130175" indent="-22860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241300" algn="l"/>
              </a:tabLst>
            </a:pPr>
            <a:r>
              <a:rPr dirty="0" sz="1600" spc="-5">
                <a:latin typeface="Arial"/>
                <a:cs typeface="Arial"/>
              </a:rPr>
              <a:t>The cost of case-finding (including diagnosis and treatment of patients diagnosed) should  be economically balanced in relation to possible expenditure on medical care as a</a:t>
            </a:r>
            <a:r>
              <a:rPr dirty="0" sz="1600" spc="1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whole.</a:t>
            </a:r>
            <a:endParaRPr sz="1600">
              <a:latin typeface="Arial"/>
              <a:cs typeface="Arial"/>
            </a:endParaRPr>
          </a:p>
          <a:p>
            <a:pPr marL="350520" indent="-337820">
              <a:lnSpc>
                <a:spcPct val="100000"/>
              </a:lnSpc>
              <a:spcBef>
                <a:spcPts val="1200"/>
              </a:spcBef>
              <a:buAutoNum type="arabicPeriod"/>
              <a:tabLst>
                <a:tab pos="351155" algn="l"/>
              </a:tabLst>
            </a:pPr>
            <a:r>
              <a:rPr dirty="0" sz="1600" spc="-5">
                <a:latin typeface="Arial"/>
                <a:cs typeface="Arial"/>
              </a:rPr>
              <a:t>Case-finding should be a continuing process and not a “once and for all”</a:t>
            </a:r>
            <a:r>
              <a:rPr dirty="0" sz="1600" spc="17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project.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50">
              <a:latin typeface="Times New Roman"/>
              <a:cs typeface="Times New Roman"/>
            </a:endParaRPr>
          </a:p>
          <a:p>
            <a:pPr marL="145415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latin typeface="Arial"/>
                <a:cs typeface="Arial"/>
              </a:rPr>
              <a:t>Wilson JMG</a:t>
            </a:r>
            <a:r>
              <a:rPr dirty="0" sz="1600" spc="-5">
                <a:latin typeface="Arial"/>
                <a:cs typeface="Arial"/>
              </a:rPr>
              <a:t>, </a:t>
            </a:r>
            <a:r>
              <a:rPr dirty="0" sz="1600" spc="-10" b="1">
                <a:latin typeface="Arial"/>
                <a:cs typeface="Arial"/>
              </a:rPr>
              <a:t>Jungner </a:t>
            </a:r>
            <a:r>
              <a:rPr dirty="0" sz="1600" spc="-5" b="1">
                <a:latin typeface="Arial"/>
                <a:cs typeface="Arial"/>
              </a:rPr>
              <a:t>G </a:t>
            </a:r>
            <a:r>
              <a:rPr dirty="0" sz="1600" spc="-5">
                <a:latin typeface="Arial"/>
                <a:cs typeface="Arial"/>
              </a:rPr>
              <a:t>- Principles and practice of screening for Disease. WHO</a:t>
            </a:r>
            <a:r>
              <a:rPr dirty="0" sz="1600" spc="2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1968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510789" y="4039742"/>
            <a:ext cx="4124325" cy="678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b="1">
                <a:solidFill>
                  <a:srgbClr val="0000D3"/>
                </a:solidFill>
                <a:latin typeface="Arial"/>
                <a:cs typeface="Arial"/>
              </a:rPr>
              <a:t>Nutrition</a:t>
            </a:r>
            <a:r>
              <a:rPr dirty="0" sz="4400" spc="-9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0000D3"/>
                </a:solidFill>
                <a:latin typeface="Arial"/>
                <a:cs typeface="Arial"/>
              </a:rPr>
              <a:t>Model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928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200" spc="-5"/>
              <a:t>Reductionism vs. Systems</a:t>
            </a:r>
            <a:r>
              <a:rPr dirty="0" sz="3200" spc="-55"/>
              <a:t> </a:t>
            </a:r>
            <a:r>
              <a:rPr dirty="0" sz="3200"/>
              <a:t>Approach  </a:t>
            </a:r>
            <a:r>
              <a:rPr dirty="0" sz="3200" spc="-5">
                <a:solidFill>
                  <a:srgbClr val="99CC00"/>
                </a:solidFill>
              </a:rPr>
              <a:t>Clinical</a:t>
            </a:r>
            <a:r>
              <a:rPr dirty="0" sz="3200" spc="-50">
                <a:solidFill>
                  <a:srgbClr val="99CC00"/>
                </a:solidFill>
              </a:rPr>
              <a:t> </a:t>
            </a:r>
            <a:r>
              <a:rPr dirty="0" sz="3200" spc="-5">
                <a:solidFill>
                  <a:srgbClr val="99CC00"/>
                </a:solidFill>
              </a:rPr>
              <a:t>Features</a:t>
            </a:r>
            <a:endParaRPr sz="32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1524063"/>
          <a:ext cx="9144000" cy="518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  <a:gridCol w="3048000"/>
              </a:tblGrid>
              <a:tr h="83026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847725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Characteristic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848360">
                        <a:lnSpc>
                          <a:spcPct val="100000"/>
                        </a:lnSpc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Reductionism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marL="606425">
                        <a:lnSpc>
                          <a:spcPct val="100000"/>
                        </a:lnSpc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Systems</a:t>
                      </a:r>
                      <a:r>
                        <a:rPr dirty="0" sz="1600" spc="-10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Approach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</a:tr>
              <a:tr h="117627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spc="-5" b="1">
                          <a:latin typeface="Arial"/>
                          <a:cs typeface="Arial"/>
                        </a:rPr>
                        <a:t>Principle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22860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Behavior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of a biological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systems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can be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explained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by the</a:t>
                      </a:r>
                      <a:r>
                        <a:rPr dirty="0" sz="14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properties  of its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constituent</a:t>
                      </a:r>
                      <a:r>
                        <a:rPr dirty="0" sz="14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parts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2565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Biological systems possess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emergent properties that are only  possessed by the system as a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whole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and not by any isolated</a:t>
                      </a:r>
                      <a:r>
                        <a:rPr dirty="0" sz="14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part  of the</a:t>
                      </a:r>
                      <a:r>
                        <a:rPr dirty="0" sz="14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system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</a:tr>
              <a:tr h="3763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5" b="1">
                          <a:latin typeface="Arial"/>
                          <a:cs typeface="Arial"/>
                        </a:rPr>
                        <a:t>Metaphor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Machine, magic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bullet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Network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7429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10" b="1">
                          <a:latin typeface="Arial"/>
                          <a:cs typeface="Arial"/>
                        </a:rPr>
                        <a:t>Approach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29908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One factor is singled out for  attention and is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given</a:t>
                      </a:r>
                      <a:r>
                        <a:rPr dirty="0" sz="1400" spc="-1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explanatory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weight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on its</a:t>
                      </a:r>
                      <a:r>
                        <a:rPr dirty="0" sz="14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own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9080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Many factors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are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simultaneously  evaluated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to assess the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dynamics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of  the</a:t>
                      </a:r>
                      <a:r>
                        <a:rPr dirty="0" sz="14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system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Critical</a:t>
                      </a:r>
                      <a:r>
                        <a:rPr dirty="0" sz="14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Factors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spc="-5">
                          <a:latin typeface="Arial"/>
                          <a:cs typeface="Arial"/>
                        </a:rPr>
                        <a:t>Predictors/associated</a:t>
                      </a:r>
                      <a:r>
                        <a:rPr dirty="0" sz="14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factors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spc="-15">
                          <a:latin typeface="Arial"/>
                          <a:cs typeface="Arial"/>
                        </a:rPr>
                        <a:t>Time,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space,</a:t>
                      </a:r>
                      <a:r>
                        <a:rPr dirty="0" sz="1400" spc="-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context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54286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Model</a:t>
                      </a:r>
                      <a:r>
                        <a:rPr dirty="0" sz="1400" spc="-8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Characteristics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61468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Linear,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predictable,</a:t>
                      </a:r>
                      <a:r>
                        <a:rPr dirty="0" sz="1400" spc="-1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frequently  deterministic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46164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spc="-10">
                          <a:latin typeface="Arial"/>
                          <a:cs typeface="Arial"/>
                        </a:rPr>
                        <a:t>Nonlinear,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sensitive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to initial  conditions,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stochastical,</a:t>
                      </a:r>
                      <a:r>
                        <a:rPr dirty="0" sz="14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chaotic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</a:tr>
              <a:tr h="1090612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Medical</a:t>
                      </a:r>
                      <a:r>
                        <a:rPr dirty="0" sz="1400" spc="-1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Concepts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250825">
                        <a:lnSpc>
                          <a:spcPct val="100000"/>
                        </a:lnSpc>
                      </a:pPr>
                      <a:r>
                        <a:rPr dirty="0" sz="1000" spc="-5">
                          <a:latin typeface="Arial"/>
                          <a:cs typeface="Arial"/>
                        </a:rPr>
                        <a:t>Ahn AC, et. al.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PLoS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Medicine.</a:t>
                      </a:r>
                      <a:r>
                        <a:rPr dirty="0" sz="10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2006;3:956-60.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143000">
                        <a:lnSpc>
                          <a:spcPts val="2020"/>
                        </a:lnSpc>
                        <a:spcBef>
                          <a:spcPts val="6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Health is normalcy  Health is risk</a:t>
                      </a:r>
                      <a:r>
                        <a:rPr dirty="0" sz="14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reduction  Health is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homeostasis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Health is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robustness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85725" marR="646430">
                        <a:lnSpc>
                          <a:spcPct val="120000"/>
                        </a:lnSpc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Health is</a:t>
                      </a:r>
                      <a:r>
                        <a:rPr dirty="0" sz="14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adaptation/plasticity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Health is</a:t>
                      </a:r>
                      <a:r>
                        <a:rPr dirty="0" sz="14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homeodynamics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048761" y="5639561"/>
            <a:ext cx="1981200" cy="914400"/>
          </a:xfrm>
          <a:custGeom>
            <a:avLst/>
            <a:gdLst/>
            <a:ahLst/>
            <a:cxnLst/>
            <a:rect l="l" t="t" r="r" b="b"/>
            <a:pathLst>
              <a:path w="1981200" h="914400">
                <a:moveTo>
                  <a:pt x="0" y="152400"/>
                </a:moveTo>
                <a:lnTo>
                  <a:pt x="7766" y="104231"/>
                </a:lnTo>
                <a:lnTo>
                  <a:pt x="29394" y="62396"/>
                </a:lnTo>
                <a:lnTo>
                  <a:pt x="62380" y="29405"/>
                </a:lnTo>
                <a:lnTo>
                  <a:pt x="104217" y="7769"/>
                </a:lnTo>
                <a:lnTo>
                  <a:pt x="152400" y="0"/>
                </a:lnTo>
                <a:lnTo>
                  <a:pt x="1828800" y="0"/>
                </a:lnTo>
                <a:lnTo>
                  <a:pt x="1876982" y="7769"/>
                </a:lnTo>
                <a:lnTo>
                  <a:pt x="1918819" y="29405"/>
                </a:lnTo>
                <a:lnTo>
                  <a:pt x="1951805" y="62396"/>
                </a:lnTo>
                <a:lnTo>
                  <a:pt x="1973433" y="104231"/>
                </a:lnTo>
                <a:lnTo>
                  <a:pt x="1981200" y="152400"/>
                </a:lnTo>
                <a:lnTo>
                  <a:pt x="1981200" y="762000"/>
                </a:lnTo>
                <a:lnTo>
                  <a:pt x="1973433" y="810168"/>
                </a:lnTo>
                <a:lnTo>
                  <a:pt x="1951805" y="852003"/>
                </a:lnTo>
                <a:lnTo>
                  <a:pt x="1918819" y="884994"/>
                </a:lnTo>
                <a:lnTo>
                  <a:pt x="1876982" y="906630"/>
                </a:lnTo>
                <a:lnTo>
                  <a:pt x="1828800" y="914400"/>
                </a:lnTo>
                <a:lnTo>
                  <a:pt x="152400" y="914400"/>
                </a:lnTo>
                <a:lnTo>
                  <a:pt x="104217" y="906630"/>
                </a:lnTo>
                <a:lnTo>
                  <a:pt x="62380" y="884994"/>
                </a:lnTo>
                <a:lnTo>
                  <a:pt x="29394" y="852003"/>
                </a:lnTo>
                <a:lnTo>
                  <a:pt x="7766" y="810168"/>
                </a:lnTo>
                <a:lnTo>
                  <a:pt x="0" y="762000"/>
                </a:lnTo>
                <a:lnTo>
                  <a:pt x="0" y="152400"/>
                </a:lnTo>
                <a:close/>
              </a:path>
            </a:pathLst>
          </a:custGeom>
          <a:ln w="2286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096761" y="5639561"/>
            <a:ext cx="2514600" cy="914400"/>
          </a:xfrm>
          <a:custGeom>
            <a:avLst/>
            <a:gdLst/>
            <a:ahLst/>
            <a:cxnLst/>
            <a:rect l="l" t="t" r="r" b="b"/>
            <a:pathLst>
              <a:path w="2514600" h="914400">
                <a:moveTo>
                  <a:pt x="0" y="152400"/>
                </a:moveTo>
                <a:lnTo>
                  <a:pt x="7766" y="104231"/>
                </a:lnTo>
                <a:lnTo>
                  <a:pt x="29394" y="62396"/>
                </a:lnTo>
                <a:lnTo>
                  <a:pt x="62380" y="29405"/>
                </a:lnTo>
                <a:lnTo>
                  <a:pt x="104217" y="7769"/>
                </a:lnTo>
                <a:lnTo>
                  <a:pt x="152400" y="0"/>
                </a:lnTo>
                <a:lnTo>
                  <a:pt x="2362199" y="0"/>
                </a:lnTo>
                <a:lnTo>
                  <a:pt x="2410382" y="7769"/>
                </a:lnTo>
                <a:lnTo>
                  <a:pt x="2452219" y="29405"/>
                </a:lnTo>
                <a:lnTo>
                  <a:pt x="2485205" y="62396"/>
                </a:lnTo>
                <a:lnTo>
                  <a:pt x="2506833" y="104231"/>
                </a:lnTo>
                <a:lnTo>
                  <a:pt x="2514599" y="152400"/>
                </a:lnTo>
                <a:lnTo>
                  <a:pt x="2514599" y="762000"/>
                </a:lnTo>
                <a:lnTo>
                  <a:pt x="2506833" y="810168"/>
                </a:lnTo>
                <a:lnTo>
                  <a:pt x="2485205" y="852003"/>
                </a:lnTo>
                <a:lnTo>
                  <a:pt x="2452219" y="884994"/>
                </a:lnTo>
                <a:lnTo>
                  <a:pt x="2410382" y="906630"/>
                </a:lnTo>
                <a:lnTo>
                  <a:pt x="2362199" y="914400"/>
                </a:lnTo>
                <a:lnTo>
                  <a:pt x="152400" y="914400"/>
                </a:lnTo>
                <a:lnTo>
                  <a:pt x="104217" y="906630"/>
                </a:lnTo>
                <a:lnTo>
                  <a:pt x="62380" y="884994"/>
                </a:lnTo>
                <a:lnTo>
                  <a:pt x="29394" y="852003"/>
                </a:lnTo>
                <a:lnTo>
                  <a:pt x="7766" y="810168"/>
                </a:lnTo>
                <a:lnTo>
                  <a:pt x="0" y="762000"/>
                </a:lnTo>
                <a:lnTo>
                  <a:pt x="0" y="152400"/>
                </a:lnTo>
                <a:close/>
              </a:path>
            </a:pathLst>
          </a:custGeom>
          <a:ln w="22860">
            <a:solidFill>
              <a:srgbClr val="0000D3"/>
            </a:solidFill>
          </a:ln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429767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200" spc="-5"/>
              <a:t>Reductionism vs. Systems</a:t>
            </a:r>
            <a:r>
              <a:rPr dirty="0" sz="3200" spc="-55"/>
              <a:t> </a:t>
            </a:r>
            <a:r>
              <a:rPr dirty="0" sz="3200"/>
              <a:t>Approach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6096761" y="2667761"/>
            <a:ext cx="2971800" cy="1143000"/>
          </a:xfrm>
          <a:custGeom>
            <a:avLst/>
            <a:gdLst/>
            <a:ahLst/>
            <a:cxnLst/>
            <a:rect l="l" t="t" r="r" b="b"/>
            <a:pathLst>
              <a:path w="2971800" h="1143000">
                <a:moveTo>
                  <a:pt x="0" y="190500"/>
                </a:moveTo>
                <a:lnTo>
                  <a:pt x="5034" y="146837"/>
                </a:lnTo>
                <a:lnTo>
                  <a:pt x="19372" y="106746"/>
                </a:lnTo>
                <a:lnTo>
                  <a:pt x="41867" y="71374"/>
                </a:lnTo>
                <a:lnTo>
                  <a:pt x="71374" y="41867"/>
                </a:lnTo>
                <a:lnTo>
                  <a:pt x="106746" y="19372"/>
                </a:lnTo>
                <a:lnTo>
                  <a:pt x="146837" y="5034"/>
                </a:lnTo>
                <a:lnTo>
                  <a:pt x="190500" y="0"/>
                </a:lnTo>
                <a:lnTo>
                  <a:pt x="2781299" y="0"/>
                </a:lnTo>
                <a:lnTo>
                  <a:pt x="2824962" y="5034"/>
                </a:lnTo>
                <a:lnTo>
                  <a:pt x="2865053" y="19372"/>
                </a:lnTo>
                <a:lnTo>
                  <a:pt x="2900425" y="41867"/>
                </a:lnTo>
                <a:lnTo>
                  <a:pt x="2929932" y="71374"/>
                </a:lnTo>
                <a:lnTo>
                  <a:pt x="2952427" y="106746"/>
                </a:lnTo>
                <a:lnTo>
                  <a:pt x="2966765" y="146837"/>
                </a:lnTo>
                <a:lnTo>
                  <a:pt x="2971799" y="190500"/>
                </a:lnTo>
                <a:lnTo>
                  <a:pt x="2971799" y="952500"/>
                </a:lnTo>
                <a:lnTo>
                  <a:pt x="2966765" y="996162"/>
                </a:lnTo>
                <a:lnTo>
                  <a:pt x="2952427" y="1036253"/>
                </a:lnTo>
                <a:lnTo>
                  <a:pt x="2929932" y="1071625"/>
                </a:lnTo>
                <a:lnTo>
                  <a:pt x="2900425" y="1101132"/>
                </a:lnTo>
                <a:lnTo>
                  <a:pt x="2865053" y="1123627"/>
                </a:lnTo>
                <a:lnTo>
                  <a:pt x="2824962" y="1137965"/>
                </a:lnTo>
                <a:lnTo>
                  <a:pt x="2781299" y="1143000"/>
                </a:lnTo>
                <a:lnTo>
                  <a:pt x="190500" y="1143000"/>
                </a:lnTo>
                <a:lnTo>
                  <a:pt x="146837" y="1137965"/>
                </a:lnTo>
                <a:lnTo>
                  <a:pt x="106746" y="1123627"/>
                </a:lnTo>
                <a:lnTo>
                  <a:pt x="71374" y="1101132"/>
                </a:lnTo>
                <a:lnTo>
                  <a:pt x="41867" y="1071625"/>
                </a:lnTo>
                <a:lnTo>
                  <a:pt x="19372" y="1036253"/>
                </a:lnTo>
                <a:lnTo>
                  <a:pt x="5034" y="996162"/>
                </a:lnTo>
                <a:lnTo>
                  <a:pt x="0" y="952500"/>
                </a:lnTo>
                <a:lnTo>
                  <a:pt x="0" y="190500"/>
                </a:lnTo>
                <a:close/>
              </a:path>
            </a:pathLst>
          </a:custGeom>
          <a:ln w="22860">
            <a:solidFill>
              <a:srgbClr val="0000D3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0" y="1524000"/>
          <a:ext cx="9144000" cy="5181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8000"/>
                <a:gridCol w="3048000"/>
                <a:gridCol w="3048000"/>
              </a:tblGrid>
              <a:tr h="1104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45819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Characteristic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84645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00" spc="-5" b="1">
                          <a:latin typeface="Arial"/>
                          <a:cs typeface="Arial"/>
                        </a:rPr>
                        <a:t>Reductionism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603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Systems</a:t>
                      </a:r>
                      <a:r>
                        <a:rPr dirty="0" sz="1600" spc="-10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Approach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CC66FF"/>
                    </a:solidFill>
                  </a:tcPr>
                </a:tc>
              </a:tr>
              <a:tr h="1424051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Optimal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6446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Conditions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where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one or few  components are responsible for</a:t>
                      </a:r>
                      <a:r>
                        <a:rPr dirty="0" sz="1400" spc="-2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the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overall behavior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of the</a:t>
                      </a:r>
                      <a:r>
                        <a:rPr dirty="0" sz="14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system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8859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Conditions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where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interaction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between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components are  responsible for the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overall</a:t>
                      </a:r>
                      <a:r>
                        <a:rPr dirty="0" sz="14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behavior 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of the</a:t>
                      </a:r>
                      <a:r>
                        <a:rPr dirty="0" sz="14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system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</a:tr>
              <a:tr h="58572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Disease</a:t>
                      </a:r>
                      <a:r>
                        <a:rPr dirty="0" sz="1400" spc="-13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10" b="1">
                          <a:latin typeface="Arial"/>
                          <a:cs typeface="Arial"/>
                        </a:rPr>
                        <a:t>types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Acute, simple</a:t>
                      </a:r>
                      <a:r>
                        <a:rPr dirty="0" sz="14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diseases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Chronic, complex</a:t>
                      </a:r>
                      <a:r>
                        <a:rPr dirty="0" sz="1400" spc="-1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diseases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9CC00"/>
                    </a:solidFill>
                  </a:tcPr>
                </a:tc>
              </a:tr>
              <a:tr h="12636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 b="1">
                          <a:latin typeface="Arial"/>
                          <a:cs typeface="Arial"/>
                        </a:rPr>
                        <a:t>Examples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 marR="1174115">
                        <a:lnSpc>
                          <a:spcPts val="2020"/>
                        </a:lnSpc>
                        <a:spcBef>
                          <a:spcPts val="6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Urinary tract</a:t>
                      </a:r>
                      <a:r>
                        <a:rPr dirty="0" sz="1400" spc="-14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infections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Appendicitis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85725">
                        <a:lnSpc>
                          <a:spcPct val="100000"/>
                        </a:lnSpc>
                        <a:spcBef>
                          <a:spcPts val="21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Aortic</a:t>
                      </a:r>
                      <a:r>
                        <a:rPr dirty="0" sz="14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aneurysms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Diabetes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85725" marR="1052195">
                        <a:lnSpc>
                          <a:spcPct val="120000"/>
                        </a:lnSpc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Coronary artery</a:t>
                      </a:r>
                      <a:r>
                        <a:rPr dirty="0" sz="1400" spc="-1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disease  Asthma</a:t>
                      </a:r>
                      <a:endParaRPr sz="14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CCFF33"/>
                    </a:solidFill>
                  </a:tcPr>
                </a:tc>
              </a:tr>
              <a:tr h="80327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400" spc="-5" b="1">
                          <a:latin typeface="Arial"/>
                          <a:cs typeface="Arial"/>
                        </a:rPr>
                        <a:t>Theoretical</a:t>
                      </a:r>
                      <a:r>
                        <a:rPr dirty="0" sz="1400" spc="-7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 b="1">
                          <a:latin typeface="Arial"/>
                          <a:cs typeface="Arial"/>
                        </a:rPr>
                        <a:t>limitations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50825">
                        <a:lnSpc>
                          <a:spcPct val="100000"/>
                        </a:lnSpc>
                        <a:spcBef>
                          <a:spcPts val="825"/>
                        </a:spcBef>
                      </a:pPr>
                      <a:r>
                        <a:rPr dirty="0" sz="1000" spc="-5">
                          <a:latin typeface="Arial"/>
                          <a:cs typeface="Arial"/>
                        </a:rPr>
                        <a:t>Ahn AC, et. al. </a:t>
                      </a:r>
                      <a:r>
                        <a:rPr dirty="0" sz="1000" spc="-10">
                          <a:latin typeface="Arial"/>
                          <a:cs typeface="Arial"/>
                        </a:rPr>
                        <a:t>PLoS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Medicine.</a:t>
                      </a:r>
                      <a:r>
                        <a:rPr dirty="0" sz="10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spc="-5">
                          <a:latin typeface="Arial"/>
                          <a:cs typeface="Arial"/>
                        </a:rPr>
                        <a:t>2006;3:956-60.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R w="22860">
                      <a:solidFill>
                        <a:srgbClr val="FF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0010" marR="21336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Disregards</a:t>
                      </a:r>
                      <a:r>
                        <a:rPr dirty="0" sz="1400" spc="-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component-component  interactions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and</a:t>
                      </a:r>
                      <a:r>
                        <a:rPr dirty="0" sz="1400" spc="-7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dynamics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755"/>
                        </a:spcBef>
                        <a:tabLst>
                          <a:tab pos="2999740" algn="l"/>
                        </a:tabLst>
                      </a:pPr>
                      <a:r>
                        <a:rPr dirty="0" sz="1000" u="heavy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u="heavy">
                          <a:latin typeface="Arial"/>
                          <a:cs typeface="Arial"/>
                        </a:rPr>
                        <a:t>	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2860">
                      <a:solidFill>
                        <a:srgbClr val="FF0000"/>
                      </a:solidFill>
                      <a:prstDash val="solid"/>
                    </a:lnL>
                    <a:lnR w="22860">
                      <a:solidFill>
                        <a:srgbClr val="0000D3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marL="80645" marR="363220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dirty="0" sz="1400">
                          <a:latin typeface="Arial"/>
                          <a:cs typeface="Arial"/>
                        </a:rPr>
                        <a:t>Costly in resources in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time</a:t>
                      </a:r>
                      <a:r>
                        <a:rPr dirty="0" sz="1400" spc="-1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400">
                          <a:latin typeface="Arial"/>
                          <a:cs typeface="Arial"/>
                        </a:rPr>
                        <a:t>(short  </a:t>
                      </a:r>
                      <a:r>
                        <a:rPr dirty="0" sz="1400" spc="-5">
                          <a:latin typeface="Arial"/>
                          <a:cs typeface="Arial"/>
                        </a:rPr>
                        <a:t>term)</a:t>
                      </a:r>
                      <a:endParaRPr sz="1400">
                        <a:latin typeface="Arial"/>
                        <a:cs typeface="Arial"/>
                      </a:endParaRPr>
                    </a:p>
                    <a:p>
                      <a:pPr marL="57785">
                        <a:lnSpc>
                          <a:spcPct val="100000"/>
                        </a:lnSpc>
                        <a:spcBef>
                          <a:spcPts val="755"/>
                        </a:spcBef>
                        <a:tabLst>
                          <a:tab pos="2923540" algn="l"/>
                        </a:tabLst>
                      </a:pPr>
                      <a:r>
                        <a:rPr dirty="0" sz="1000" u="heavy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000" u="heavy">
                          <a:latin typeface="Arial"/>
                          <a:cs typeface="Arial"/>
                        </a:rPr>
                        <a:t>	</a:t>
                      </a:r>
                      <a:endParaRPr sz="10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22860">
                      <a:solidFill>
                        <a:srgbClr val="0000D3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99CC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Reductionist</a:t>
            </a:r>
            <a:r>
              <a:rPr dirty="0" sz="4400" spc="-85"/>
              <a:t> </a:t>
            </a:r>
            <a:r>
              <a:rPr dirty="0" sz="4400"/>
              <a:t>Approaches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to Nutrition </a:t>
            </a:r>
            <a:r>
              <a:rPr dirty="0" sz="4400" spc="-5"/>
              <a:t>are</a:t>
            </a:r>
            <a:r>
              <a:rPr dirty="0" sz="4400" spc="-90"/>
              <a:t> </a:t>
            </a:r>
            <a:r>
              <a:rPr dirty="0" sz="4400"/>
              <a:t>Inadequate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4877689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5914072"/>
            <a:ext cx="126491" cy="134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39391"/>
            <a:ext cx="8097520" cy="46748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32893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The early </a:t>
            </a:r>
            <a:r>
              <a:rPr dirty="0" sz="2000" spc="5">
                <a:latin typeface="Arial"/>
                <a:cs typeface="Arial"/>
              </a:rPr>
              <a:t>20</a:t>
            </a:r>
            <a:r>
              <a:rPr dirty="0" baseline="25641" sz="1950" spc="7">
                <a:latin typeface="Arial"/>
                <a:cs typeface="Arial"/>
              </a:rPr>
              <a:t>th </a:t>
            </a:r>
            <a:r>
              <a:rPr dirty="0" sz="2000">
                <a:latin typeface="Arial"/>
                <a:cs typeface="Arial"/>
              </a:rPr>
              <a:t>Century nutrition paradigm (single-nutrient model) that  explains disease based on micronutrient deficiency, is inadequate</a:t>
            </a:r>
            <a:r>
              <a:rPr dirty="0" sz="2000" spc="-1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for  complex forms of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malnutrition:</a:t>
            </a:r>
            <a:endParaRPr sz="2000">
              <a:latin typeface="Arial"/>
              <a:cs typeface="Arial"/>
            </a:endParaRPr>
          </a:p>
          <a:p>
            <a:pPr marL="413384" marR="125730" indent="-286385">
              <a:lnSpc>
                <a:spcPct val="100000"/>
              </a:lnSpc>
              <a:spcBef>
                <a:spcPts val="61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A simple cause-effect relationship exists between a specific disease and a particular  nutrient (François Magendie, Early </a:t>
            </a:r>
            <a:r>
              <a:rPr dirty="0" sz="1600" spc="5">
                <a:latin typeface="Arial"/>
                <a:cs typeface="Arial"/>
              </a:rPr>
              <a:t>19</a:t>
            </a:r>
            <a:r>
              <a:rPr dirty="0" baseline="26455" sz="1575" spc="7">
                <a:latin typeface="Arial"/>
                <a:cs typeface="Arial"/>
              </a:rPr>
              <a:t>th</a:t>
            </a:r>
            <a:r>
              <a:rPr dirty="0" baseline="26455" sz="1575" spc="284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century).</a:t>
            </a:r>
            <a:endParaRPr sz="1600">
              <a:latin typeface="Arial"/>
              <a:cs typeface="Arial"/>
            </a:endParaRPr>
          </a:p>
          <a:p>
            <a:pPr marL="413384" marR="7175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Each nutrient deficiency disease can be explained physiologically in terms of the role  </a:t>
            </a:r>
            <a:r>
              <a:rPr dirty="0" sz="1600" spc="-10">
                <a:latin typeface="Arial"/>
                <a:cs typeface="Arial"/>
              </a:rPr>
              <a:t>played </a:t>
            </a:r>
            <a:r>
              <a:rPr dirty="0" sz="1600" spc="-5">
                <a:latin typeface="Arial"/>
                <a:cs typeface="Arial"/>
              </a:rPr>
              <a:t>by the respective</a:t>
            </a:r>
            <a:r>
              <a:rPr dirty="0" sz="1600" spc="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nutrient.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Providing the nutrient in the diet can prevent, and in many cases reverse, the</a:t>
            </a:r>
            <a:r>
              <a:rPr dirty="0" sz="1600" spc="2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disease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8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"/>
                <a:cs typeface="Arial"/>
              </a:rPr>
              <a:t>Obesity is a complex multifactorial disorder that is a function</a:t>
            </a:r>
            <a:r>
              <a:rPr dirty="0" sz="2000" spc="-2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of</a:t>
            </a:r>
            <a:endParaRPr sz="20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evolutionary trade-offs, socioeconomic, environmental and other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factors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900">
              <a:latin typeface="Times New Roman"/>
              <a:cs typeface="Times New Roman"/>
            </a:endParaRPr>
          </a:p>
          <a:p>
            <a:pPr marL="12700" marR="12065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A comprehensive model is required to address and monitor (screen)</a:t>
            </a:r>
            <a:r>
              <a:rPr dirty="0" sz="2000" spc="-2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  entire spectrum of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malnutrition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6267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000" spc="-5"/>
              <a:t>Classification of</a:t>
            </a:r>
            <a:r>
              <a:rPr dirty="0" sz="4000" spc="10"/>
              <a:t> </a:t>
            </a:r>
            <a:r>
              <a:rPr dirty="0" sz="4000" spc="-5"/>
              <a:t>Malnutrition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84679"/>
            <a:ext cx="152400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073400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896233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719320"/>
            <a:ext cx="152400" cy="1600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38884"/>
            <a:ext cx="7806690" cy="39427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5024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Primary </a:t>
            </a:r>
            <a:r>
              <a:rPr dirty="0" sz="2400">
                <a:latin typeface="Arial"/>
                <a:cs typeface="Arial"/>
              </a:rPr>
              <a:t>nutrient </a:t>
            </a:r>
            <a:r>
              <a:rPr dirty="0" sz="2400" spc="-5">
                <a:latin typeface="Arial"/>
                <a:cs typeface="Arial"/>
              </a:rPr>
              <a:t>deficiency/insufficiency/sufficient </a:t>
            </a:r>
            <a:r>
              <a:rPr dirty="0" sz="2400">
                <a:latin typeface="Arial"/>
                <a:cs typeface="Arial"/>
              </a:rPr>
              <a:t>but  </a:t>
            </a:r>
            <a:r>
              <a:rPr dirty="0" sz="2400" spc="-5">
                <a:latin typeface="Arial"/>
                <a:cs typeface="Arial"/>
              </a:rPr>
              <a:t>suboptimal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Secondary nutrient</a:t>
            </a:r>
            <a:r>
              <a:rPr dirty="0" sz="2400" spc="75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deficiency/insufficiency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Primary metabolic disorders (inborn </a:t>
            </a:r>
            <a:r>
              <a:rPr dirty="0" sz="2400">
                <a:latin typeface="Arial"/>
                <a:cs typeface="Arial"/>
              </a:rPr>
              <a:t>errors </a:t>
            </a:r>
            <a:r>
              <a:rPr dirty="0" sz="2400" spc="-5">
                <a:latin typeface="Arial"/>
                <a:cs typeface="Arial"/>
              </a:rPr>
              <a:t>of</a:t>
            </a:r>
            <a:r>
              <a:rPr dirty="0" sz="2400" spc="16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metabolism)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352425">
              <a:lnSpc>
                <a:spcPct val="100000"/>
              </a:lnSpc>
            </a:pPr>
            <a:r>
              <a:rPr dirty="0" sz="2400" spc="-5" b="1">
                <a:solidFill>
                  <a:srgbClr val="0000D3"/>
                </a:solidFill>
                <a:latin typeface="Arial"/>
                <a:cs typeface="Arial"/>
              </a:rPr>
              <a:t>Nutrition-acquired (secondary) </a:t>
            </a:r>
            <a:r>
              <a:rPr dirty="0" sz="2400" b="1">
                <a:solidFill>
                  <a:srgbClr val="0000D3"/>
                </a:solidFill>
                <a:latin typeface="Arial"/>
                <a:cs typeface="Arial"/>
              </a:rPr>
              <a:t>metabolic </a:t>
            </a:r>
            <a:r>
              <a:rPr dirty="0" sz="2400" spc="-5" b="1">
                <a:solidFill>
                  <a:srgbClr val="0000D3"/>
                </a:solidFill>
                <a:latin typeface="Arial"/>
                <a:cs typeface="Arial"/>
              </a:rPr>
              <a:t>disorders  with/without </a:t>
            </a:r>
            <a:r>
              <a:rPr dirty="0" sz="2400" b="1">
                <a:solidFill>
                  <a:srgbClr val="0000D3"/>
                </a:solidFill>
                <a:latin typeface="Arial"/>
                <a:cs typeface="Arial"/>
              </a:rPr>
              <a:t>primary or </a:t>
            </a:r>
            <a:r>
              <a:rPr dirty="0" sz="2400" spc="-5" b="1">
                <a:solidFill>
                  <a:srgbClr val="0000D3"/>
                </a:solidFill>
                <a:latin typeface="Arial"/>
                <a:cs typeface="Arial"/>
              </a:rPr>
              <a:t>secondary nutrient  deficiency/insufficiency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Systems Biology</a:t>
            </a:r>
            <a:r>
              <a:rPr dirty="0" sz="4400" spc="-70"/>
              <a:t> </a:t>
            </a:r>
            <a:r>
              <a:rPr dirty="0" sz="4400"/>
              <a:t>Approach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to</a:t>
            </a:r>
            <a:r>
              <a:rPr dirty="0" sz="4400" spc="-85"/>
              <a:t> </a:t>
            </a:r>
            <a:r>
              <a:rPr dirty="0" sz="4400"/>
              <a:t>Nutrition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84679"/>
            <a:ext cx="152400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439159"/>
            <a:ext cx="152400" cy="1600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5359400"/>
            <a:ext cx="152400" cy="16001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38884"/>
            <a:ext cx="7974330" cy="45827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34290">
              <a:lnSpc>
                <a:spcPct val="100000"/>
              </a:lnSpc>
            </a:pPr>
            <a:r>
              <a:rPr dirty="0" sz="2400">
                <a:latin typeface="Arial"/>
                <a:cs typeface="Arial"/>
              </a:rPr>
              <a:t>Systems </a:t>
            </a:r>
            <a:r>
              <a:rPr dirty="0" sz="2400" spc="-5">
                <a:latin typeface="Arial"/>
                <a:cs typeface="Arial"/>
              </a:rPr>
              <a:t>biology is an emerging multidisciplinary field </a:t>
            </a:r>
            <a:r>
              <a:rPr dirty="0" sz="2400">
                <a:latin typeface="Arial"/>
                <a:cs typeface="Arial"/>
              </a:rPr>
              <a:t>that  </a:t>
            </a:r>
            <a:r>
              <a:rPr dirty="0" sz="2400" spc="-5">
                <a:latin typeface="Arial"/>
                <a:cs typeface="Arial"/>
              </a:rPr>
              <a:t>bridges holistic and reductionist approaches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biology and  medicine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90805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The goal is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develop predictive models </a:t>
            </a:r>
            <a:r>
              <a:rPr dirty="0" sz="2400">
                <a:latin typeface="Arial"/>
                <a:cs typeface="Arial"/>
              </a:rPr>
              <a:t>that that </a:t>
            </a:r>
            <a:r>
              <a:rPr dirty="0" sz="2400" spc="-5">
                <a:latin typeface="Arial"/>
                <a:cs typeface="Arial"/>
              </a:rPr>
              <a:t>describe  how biological </a:t>
            </a:r>
            <a:r>
              <a:rPr dirty="0" sz="2400">
                <a:latin typeface="Arial"/>
                <a:cs typeface="Arial"/>
              </a:rPr>
              <a:t>system act </a:t>
            </a:r>
            <a:r>
              <a:rPr dirty="0" sz="2400" spc="-5">
                <a:latin typeface="Arial"/>
                <a:cs typeface="Arial"/>
              </a:rPr>
              <a:t>and change over </a:t>
            </a:r>
            <a:r>
              <a:rPr dirty="0" sz="2400">
                <a:latin typeface="Arial"/>
                <a:cs typeface="Arial"/>
              </a:rPr>
              <a:t>time, </a:t>
            </a:r>
            <a:r>
              <a:rPr dirty="0" sz="2400" spc="-5">
                <a:latin typeface="Arial"/>
                <a:cs typeface="Arial"/>
              </a:rPr>
              <a:t>respond 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perturbations and how diseases manifest, can be  diagnosed and</a:t>
            </a:r>
            <a:r>
              <a:rPr dirty="0" sz="2400" spc="-25">
                <a:latin typeface="Arial"/>
                <a:cs typeface="Arial"/>
              </a:rPr>
              <a:t> </a:t>
            </a:r>
            <a:r>
              <a:rPr dirty="0" sz="2400">
                <a:latin typeface="Arial"/>
                <a:cs typeface="Arial"/>
              </a:rPr>
              <a:t>treated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Application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a </a:t>
            </a:r>
            <a:r>
              <a:rPr dirty="0" sz="2400">
                <a:latin typeface="Arial"/>
                <a:cs typeface="Arial"/>
              </a:rPr>
              <a:t>systems </a:t>
            </a:r>
            <a:r>
              <a:rPr dirty="0" sz="2400" spc="-5">
                <a:latin typeface="Arial"/>
                <a:cs typeface="Arial"/>
              </a:rPr>
              <a:t>approach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nutrition is ideally  suited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understand complex disorders such a obesity and  metabolic</a:t>
            </a:r>
            <a:r>
              <a:rPr dirty="0" sz="2400" spc="-2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syndrome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3773" y="3765930"/>
            <a:ext cx="8302625" cy="12268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Framework for Systems</a:t>
            </a:r>
            <a:r>
              <a:rPr dirty="0" sz="4000" spc="7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Approach</a:t>
            </a:r>
            <a:endParaRPr sz="4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to Nutrition and</a:t>
            </a:r>
            <a:r>
              <a:rPr dirty="0" sz="4000" spc="-2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Wellness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838200" y="0"/>
            <a:ext cx="7467600" cy="1219200"/>
          </a:xfrm>
          <a:custGeom>
            <a:avLst/>
            <a:gdLst/>
            <a:ahLst/>
            <a:cxnLst/>
            <a:rect l="l" t="t" r="r" b="b"/>
            <a:pathLst>
              <a:path w="7467600" h="1219200">
                <a:moveTo>
                  <a:pt x="7264400" y="0"/>
                </a:moveTo>
                <a:lnTo>
                  <a:pt x="203200" y="0"/>
                </a:lnTo>
                <a:lnTo>
                  <a:pt x="156610" y="5364"/>
                </a:lnTo>
                <a:lnTo>
                  <a:pt x="113840" y="20645"/>
                </a:lnTo>
                <a:lnTo>
                  <a:pt x="76111" y="44626"/>
                </a:lnTo>
                <a:lnTo>
                  <a:pt x="44642" y="76090"/>
                </a:lnTo>
                <a:lnTo>
                  <a:pt x="20654" y="113818"/>
                </a:lnTo>
                <a:lnTo>
                  <a:pt x="5367" y="156594"/>
                </a:lnTo>
                <a:lnTo>
                  <a:pt x="0" y="203200"/>
                </a:lnTo>
                <a:lnTo>
                  <a:pt x="0" y="1016000"/>
                </a:lnTo>
                <a:lnTo>
                  <a:pt x="5367" y="1062605"/>
                </a:lnTo>
                <a:lnTo>
                  <a:pt x="20654" y="1105381"/>
                </a:lnTo>
                <a:lnTo>
                  <a:pt x="44642" y="1143109"/>
                </a:lnTo>
                <a:lnTo>
                  <a:pt x="76111" y="1174573"/>
                </a:lnTo>
                <a:lnTo>
                  <a:pt x="113840" y="1198554"/>
                </a:lnTo>
                <a:lnTo>
                  <a:pt x="156610" y="1213835"/>
                </a:lnTo>
                <a:lnTo>
                  <a:pt x="203200" y="1219200"/>
                </a:lnTo>
                <a:lnTo>
                  <a:pt x="7264400" y="1219200"/>
                </a:lnTo>
                <a:lnTo>
                  <a:pt x="7311005" y="1213835"/>
                </a:lnTo>
                <a:lnTo>
                  <a:pt x="7353781" y="1198554"/>
                </a:lnTo>
                <a:lnTo>
                  <a:pt x="7391509" y="1174573"/>
                </a:lnTo>
                <a:lnTo>
                  <a:pt x="7422973" y="1143109"/>
                </a:lnTo>
                <a:lnTo>
                  <a:pt x="7446954" y="1105381"/>
                </a:lnTo>
                <a:lnTo>
                  <a:pt x="7462235" y="1062605"/>
                </a:lnTo>
                <a:lnTo>
                  <a:pt x="7467600" y="1016000"/>
                </a:lnTo>
                <a:lnTo>
                  <a:pt x="7467600" y="203200"/>
                </a:lnTo>
                <a:lnTo>
                  <a:pt x="7462235" y="156594"/>
                </a:lnTo>
                <a:lnTo>
                  <a:pt x="7446954" y="113818"/>
                </a:lnTo>
                <a:lnTo>
                  <a:pt x="7422973" y="76090"/>
                </a:lnTo>
                <a:lnTo>
                  <a:pt x="7391509" y="44626"/>
                </a:lnTo>
                <a:lnTo>
                  <a:pt x="7353781" y="20645"/>
                </a:lnTo>
                <a:lnTo>
                  <a:pt x="7311005" y="5364"/>
                </a:lnTo>
                <a:lnTo>
                  <a:pt x="7264400" y="0"/>
                </a:lnTo>
                <a:close/>
              </a:path>
            </a:pathLst>
          </a:custGeom>
          <a:solidFill>
            <a:srgbClr val="00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74419" y="0"/>
            <a:ext cx="6964680" cy="8930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930275">
              <a:lnSpc>
                <a:spcPct val="100000"/>
              </a:lnSpc>
            </a:pPr>
            <a:r>
              <a:rPr dirty="0" sz="3200" spc="-5">
                <a:solidFill>
                  <a:srgbClr val="0000D3"/>
                </a:solidFill>
              </a:rPr>
              <a:t>Systems Perspective </a:t>
            </a:r>
            <a:r>
              <a:rPr dirty="0" sz="3200">
                <a:solidFill>
                  <a:srgbClr val="0000D3"/>
                </a:solidFill>
              </a:rPr>
              <a:t>of</a:t>
            </a:r>
            <a:r>
              <a:rPr dirty="0" sz="3200" spc="-50">
                <a:solidFill>
                  <a:srgbClr val="0000D3"/>
                </a:solidFill>
              </a:rPr>
              <a:t> </a:t>
            </a:r>
            <a:r>
              <a:rPr dirty="0" sz="3200" spc="-5">
                <a:solidFill>
                  <a:srgbClr val="0000D3"/>
                </a:solidFill>
              </a:rPr>
              <a:t>Wellness</a:t>
            </a:r>
            <a:endParaRPr sz="3200"/>
          </a:p>
        </p:txBody>
      </p:sp>
      <p:sp>
        <p:nvSpPr>
          <p:cNvPr id="6" name="object 6"/>
          <p:cNvSpPr txBox="1"/>
          <p:nvPr/>
        </p:nvSpPr>
        <p:spPr>
          <a:xfrm>
            <a:off x="1766061" y="750570"/>
            <a:ext cx="5346700" cy="3048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5" b="1">
                <a:solidFill>
                  <a:srgbClr val="800000"/>
                </a:solidFill>
                <a:latin typeface="Arial"/>
                <a:cs typeface="Arial"/>
              </a:rPr>
              <a:t>Evolutionary </a:t>
            </a:r>
            <a:r>
              <a:rPr dirty="0" sz="2000" b="1">
                <a:solidFill>
                  <a:srgbClr val="800000"/>
                </a:solidFill>
                <a:latin typeface="Arial"/>
                <a:cs typeface="Arial"/>
              </a:rPr>
              <a:t>Basis-”Hypothesis Non</a:t>
            </a:r>
            <a:r>
              <a:rPr dirty="0" sz="2000" spc="-70" b="1">
                <a:solidFill>
                  <a:srgbClr val="8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800000"/>
                </a:solidFill>
                <a:latin typeface="Arial"/>
                <a:cs typeface="Arial"/>
              </a:rPr>
              <a:t>Fingo”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595627" y="1062227"/>
            <a:ext cx="6179820" cy="56479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906139" y="1838578"/>
            <a:ext cx="155956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Homeodynamic</a:t>
            </a:r>
            <a:r>
              <a:rPr dirty="0" sz="1100" spc="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Space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212848" y="2189988"/>
            <a:ext cx="4945380" cy="451866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4354448" y="2903728"/>
            <a:ext cx="66421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 b="1">
                <a:latin typeface="Arial"/>
                <a:cs typeface="Arial"/>
              </a:rPr>
              <a:t>H</a:t>
            </a:r>
            <a:r>
              <a:rPr dirty="0" sz="1100" b="1">
                <a:latin typeface="Arial"/>
                <a:cs typeface="Arial"/>
              </a:rPr>
              <a:t>ormesis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830067" y="3317747"/>
            <a:ext cx="3710939" cy="339090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3941445" y="3947032"/>
            <a:ext cx="148971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Nutritional</a:t>
            </a:r>
            <a:r>
              <a:rPr dirty="0" sz="1100" spc="-12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Landscape</a:t>
            </a:r>
            <a:endParaRPr sz="11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48811" y="4445508"/>
            <a:ext cx="2476500" cy="226314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274311" y="5482945"/>
            <a:ext cx="82613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Robustness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6255"/>
            <a:ext cx="2926715" cy="6096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10"/>
              <a:t>Robustness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794764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8340" y="630682"/>
            <a:ext cx="7609840" cy="22142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74700" marR="464184">
              <a:lnSpc>
                <a:spcPct val="100000"/>
              </a:lnSpc>
            </a:pPr>
            <a:r>
              <a:rPr dirty="0" sz="2800" spc="-5" b="1">
                <a:solidFill>
                  <a:srgbClr val="99CC00"/>
                </a:solidFill>
                <a:latin typeface="Arial"/>
                <a:cs typeface="Arial"/>
              </a:rPr>
              <a:t>A Fundamental Property of Biological  </a:t>
            </a:r>
            <a:r>
              <a:rPr dirty="0" sz="2800" spc="-10" b="1">
                <a:solidFill>
                  <a:srgbClr val="99CC00"/>
                </a:solidFill>
                <a:latin typeface="Arial"/>
                <a:cs typeface="Arial"/>
              </a:rPr>
              <a:t>Systems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85"/>
              </a:spcBef>
            </a:pPr>
            <a:r>
              <a:rPr dirty="0" sz="1800" spc="-5">
                <a:latin typeface="Arial"/>
                <a:cs typeface="Arial"/>
              </a:rPr>
              <a:t>Robustness, a concept </a:t>
            </a:r>
            <a:r>
              <a:rPr dirty="0" sz="1800">
                <a:latin typeface="Arial"/>
                <a:cs typeface="Arial"/>
              </a:rPr>
              <a:t>from </a:t>
            </a:r>
            <a:r>
              <a:rPr dirty="0" sz="1800" spc="-5">
                <a:latin typeface="Arial"/>
                <a:cs typeface="Arial"/>
              </a:rPr>
              <a:t>Systems Biology</a:t>
            </a:r>
            <a:r>
              <a:rPr dirty="0" sz="1800" spc="2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is:</a:t>
            </a:r>
            <a:endParaRPr sz="1800">
              <a:latin typeface="Arial"/>
              <a:cs typeface="Arial"/>
            </a:endParaRPr>
          </a:p>
          <a:p>
            <a:pPr marL="413384" marR="5080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The property of active maintenance of the function of a </a:t>
            </a:r>
            <a:r>
              <a:rPr dirty="0" sz="1600" spc="-10">
                <a:latin typeface="Arial"/>
                <a:cs typeface="Arial"/>
              </a:rPr>
              <a:t>system </a:t>
            </a:r>
            <a:r>
              <a:rPr dirty="0" sz="1600" spc="-5">
                <a:latin typeface="Arial"/>
                <a:cs typeface="Arial"/>
              </a:rPr>
              <a:t>while exposed to  internal/external environmental perturbations using an integrated network of  regulatory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controls</a:t>
            </a:r>
            <a:endParaRPr sz="16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58140" y="4050157"/>
            <a:ext cx="114300" cy="120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3149853"/>
            <a:ext cx="7919720" cy="329120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13384" marR="13970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Robustness of the </a:t>
            </a:r>
            <a:r>
              <a:rPr dirty="0" sz="1600" spc="-10">
                <a:latin typeface="Arial"/>
                <a:cs typeface="Arial"/>
              </a:rPr>
              <a:t>system </a:t>
            </a:r>
            <a:r>
              <a:rPr dirty="0" sz="1600" spc="-5">
                <a:latin typeface="Arial"/>
                <a:cs typeface="Arial"/>
              </a:rPr>
              <a:t>is manifested as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adaptation </a:t>
            </a:r>
            <a:r>
              <a:rPr dirty="0" sz="1600" spc="-5">
                <a:latin typeface="Arial"/>
                <a:cs typeface="Arial"/>
              </a:rPr>
              <a:t>to the environment and as  stability against external and internal</a:t>
            </a:r>
            <a:r>
              <a:rPr dirty="0" sz="1600" spc="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disturbances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00D3"/>
              </a:buClr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system exerts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capacity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“adapt” </a:t>
            </a:r>
            <a:r>
              <a:rPr dirty="0" sz="1800">
                <a:latin typeface="Arial"/>
                <a:cs typeface="Arial"/>
              </a:rPr>
              <a:t>to the </a:t>
            </a:r>
            <a:r>
              <a:rPr dirty="0" sz="1800" spc="-5">
                <a:latin typeface="Arial"/>
                <a:cs typeface="Arial"/>
              </a:rPr>
              <a:t>environment and maintain  stability against perturbations or uncertainly </a:t>
            </a:r>
            <a:r>
              <a:rPr dirty="0" sz="1800">
                <a:latin typeface="Arial"/>
                <a:cs typeface="Arial"/>
              </a:rPr>
              <a:t>(of </a:t>
            </a:r>
            <a:r>
              <a:rPr dirty="0" sz="1800" spc="-5">
                <a:latin typeface="Arial"/>
                <a:cs typeface="Arial"/>
              </a:rPr>
              <a:t>variable duration and intensity)  through: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9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Feedback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control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05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>
                <a:latin typeface="Arial"/>
                <a:cs typeface="Arial"/>
              </a:rPr>
              <a:t>Redundancy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05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Modularity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05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Structural</a:t>
            </a:r>
            <a:r>
              <a:rPr dirty="0" sz="1600" spc="-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stability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87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600"/>
              <a:t>Characteristics of</a:t>
            </a:r>
            <a:r>
              <a:rPr dirty="0" sz="3600" spc="-75"/>
              <a:t> </a:t>
            </a:r>
            <a:r>
              <a:rPr dirty="0" sz="3600" spc="-5"/>
              <a:t>Robustness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22295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72539" y="5049901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39391"/>
            <a:ext cx="7753984" cy="424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70815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Robustness has meaning only through the relationship of a</a:t>
            </a:r>
            <a:r>
              <a:rPr dirty="0" sz="2000" spc="-1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system,  function and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perturbation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Implicit in Robustness</a:t>
            </a:r>
            <a:r>
              <a:rPr dirty="0" sz="2000" spc="-10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are:</a:t>
            </a:r>
            <a:endParaRPr sz="2000">
              <a:latin typeface="Arial"/>
              <a:cs typeface="Arial"/>
            </a:endParaRPr>
          </a:p>
          <a:p>
            <a:pPr marL="413384" marR="280670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Feedback regulation that maintain homeostatic mechanisms</a:t>
            </a:r>
            <a:r>
              <a:rPr dirty="0" sz="2000" spc="-19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(a  function of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robustness)</a:t>
            </a:r>
            <a:endParaRPr sz="2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Functional redundancy of gene products as fail-safe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mechanisms</a:t>
            </a:r>
            <a:endParaRPr sz="2000">
              <a:latin typeface="Arial"/>
              <a:cs typeface="Arial"/>
            </a:endParaRPr>
          </a:p>
          <a:p>
            <a:pPr marL="413384" marR="5397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Modularity that minimizes propagation of local perturbations</a:t>
            </a:r>
            <a:r>
              <a:rPr dirty="0" sz="2000" spc="-1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from  becoming system-wide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(buffer)</a:t>
            </a:r>
            <a:endParaRPr sz="2000">
              <a:latin typeface="Arial"/>
              <a:cs typeface="Arial"/>
            </a:endParaRPr>
          </a:p>
          <a:p>
            <a:pPr marL="812800">
              <a:lnSpc>
                <a:spcPct val="100000"/>
              </a:lnSpc>
              <a:spcBef>
                <a:spcPts val="1205"/>
              </a:spcBef>
            </a:pPr>
            <a:r>
              <a:rPr dirty="0" sz="1800" spc="-5">
                <a:latin typeface="Arial"/>
                <a:cs typeface="Arial"/>
              </a:rPr>
              <a:t>Also minimizes drug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effectiveness</a:t>
            </a:r>
            <a:endParaRPr sz="1800">
              <a:latin typeface="Arial"/>
              <a:cs typeface="Arial"/>
            </a:endParaRPr>
          </a:p>
          <a:p>
            <a:pPr marL="413384" marR="681990" indent="-286385">
              <a:lnSpc>
                <a:spcPct val="100000"/>
              </a:lnSpc>
              <a:spcBef>
                <a:spcPts val="119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Tight regulation of cellular sensing, signaling and</a:t>
            </a:r>
            <a:r>
              <a:rPr dirty="0" sz="2000" spc="-14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metabolic  processes that are highly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conserved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In other</a:t>
            </a:r>
            <a:r>
              <a:rPr dirty="0" sz="4400" spc="-60"/>
              <a:t> </a:t>
            </a:r>
            <a:r>
              <a:rPr dirty="0" sz="4400" spc="-5"/>
              <a:t>words…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84679"/>
            <a:ext cx="152400" cy="1600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4170553"/>
            <a:ext cx="152400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8340" y="1738884"/>
            <a:ext cx="8037830" cy="30283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11175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Robustness </a:t>
            </a:r>
            <a:r>
              <a:rPr dirty="0" sz="2400">
                <a:latin typeface="Arial"/>
                <a:cs typeface="Arial"/>
              </a:rPr>
              <a:t>reflects the </a:t>
            </a:r>
            <a:r>
              <a:rPr dirty="0" sz="2400" spc="-5">
                <a:latin typeface="Arial"/>
                <a:cs typeface="Arial"/>
              </a:rPr>
              <a:t>ability </a:t>
            </a:r>
            <a:r>
              <a:rPr dirty="0" sz="2400">
                <a:latin typeface="Arial"/>
                <a:cs typeface="Arial"/>
              </a:rPr>
              <a:t>of the </a:t>
            </a:r>
            <a:r>
              <a:rPr dirty="0" sz="2400" spc="-5">
                <a:latin typeface="Arial"/>
                <a:cs typeface="Arial"/>
              </a:rPr>
              <a:t>body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respond </a:t>
            </a:r>
            <a:r>
              <a:rPr dirty="0" sz="2400">
                <a:latin typeface="Arial"/>
                <a:cs typeface="Arial"/>
              </a:rPr>
              <a:t>to  </a:t>
            </a:r>
            <a:r>
              <a:rPr dirty="0" sz="2400" spc="-5">
                <a:latin typeface="Arial"/>
                <a:cs typeface="Arial"/>
              </a:rPr>
              <a:t>changes through coordination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multiple </a:t>
            </a:r>
            <a:r>
              <a:rPr dirty="0" sz="2400">
                <a:latin typeface="Arial"/>
                <a:cs typeface="Arial"/>
              </a:rPr>
              <a:t>subsystems,  </a:t>
            </a:r>
            <a:r>
              <a:rPr dirty="0" sz="2400" spc="-5">
                <a:latin typeface="Arial"/>
                <a:cs typeface="Arial"/>
              </a:rPr>
              <a:t>organs, regulatory mechanisms </a:t>
            </a:r>
            <a:r>
              <a:rPr dirty="0" sz="2400">
                <a:latin typeface="Arial"/>
                <a:cs typeface="Arial"/>
              </a:rPr>
              <a:t>at a </a:t>
            </a:r>
            <a:r>
              <a:rPr dirty="0" sz="2400" spc="-5">
                <a:latin typeface="Arial"/>
                <a:cs typeface="Arial"/>
              </a:rPr>
              <a:t>biochemical and  physiological level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ensure survival </a:t>
            </a:r>
            <a:r>
              <a:rPr dirty="0" sz="2400">
                <a:latin typeface="Arial"/>
                <a:cs typeface="Arial"/>
              </a:rPr>
              <a:t>(somatic  </a:t>
            </a:r>
            <a:r>
              <a:rPr dirty="0" sz="2400" spc="-5">
                <a:latin typeface="Arial"/>
                <a:cs typeface="Arial"/>
              </a:rPr>
              <a:t>maintenance)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3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400" spc="-5">
                <a:latin typeface="Arial"/>
                <a:cs typeface="Arial"/>
              </a:rPr>
              <a:t>Compromise </a:t>
            </a:r>
            <a:r>
              <a:rPr dirty="0" sz="2400">
                <a:latin typeface="Arial"/>
                <a:cs typeface="Arial"/>
              </a:rPr>
              <a:t>of </a:t>
            </a:r>
            <a:r>
              <a:rPr dirty="0" sz="2400" spc="-5">
                <a:latin typeface="Arial"/>
                <a:cs typeface="Arial"/>
              </a:rPr>
              <a:t>this capacity may correlate </a:t>
            </a:r>
            <a:r>
              <a:rPr dirty="0" sz="2400">
                <a:latin typeface="Arial"/>
                <a:cs typeface="Arial"/>
              </a:rPr>
              <a:t>to </a:t>
            </a:r>
            <a:r>
              <a:rPr dirty="0" sz="2400" spc="-5">
                <a:latin typeface="Arial"/>
                <a:cs typeface="Arial"/>
              </a:rPr>
              <a:t>disease while  optimal </a:t>
            </a:r>
            <a:r>
              <a:rPr dirty="0" sz="2400">
                <a:latin typeface="Arial"/>
                <a:cs typeface="Arial"/>
              </a:rPr>
              <a:t>somatic </a:t>
            </a:r>
            <a:r>
              <a:rPr dirty="0" sz="2400" spc="-5">
                <a:latin typeface="Arial"/>
                <a:cs typeface="Arial"/>
              </a:rPr>
              <a:t>maintenance may relate </a:t>
            </a:r>
            <a:r>
              <a:rPr dirty="0" sz="2400">
                <a:latin typeface="Arial"/>
                <a:cs typeface="Arial"/>
              </a:rPr>
              <a:t>to</a:t>
            </a:r>
            <a:r>
              <a:rPr dirty="0" sz="2400" spc="70">
                <a:latin typeface="Arial"/>
                <a:cs typeface="Arial"/>
              </a:rPr>
              <a:t> </a:t>
            </a:r>
            <a:r>
              <a:rPr dirty="0" sz="2400" spc="-5">
                <a:latin typeface="Arial"/>
                <a:cs typeface="Arial"/>
              </a:rPr>
              <a:t>Wellness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Why</a:t>
            </a:r>
            <a:r>
              <a:rPr dirty="0" sz="4400" spc="-85"/>
              <a:t> </a:t>
            </a:r>
            <a:r>
              <a:rPr dirty="0" sz="4400"/>
              <a:t>Robustness?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74695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688969"/>
            <a:ext cx="126491" cy="134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603369"/>
            <a:ext cx="126491" cy="134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39391"/>
            <a:ext cx="7980045" cy="44170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32715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Robustness is a powerful concept because it is capable of reflecting</a:t>
            </a:r>
            <a:r>
              <a:rPr dirty="0" sz="2000" spc="-229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  highly dynamic system such as a biological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organism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8067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"/>
                <a:cs typeface="Arial"/>
              </a:rPr>
              <a:t>Robustness is a universal feature in biological systems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(evolutionary  adaptation) that is highly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conserved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All biological systems are in constant motion, the behavior of</a:t>
            </a:r>
            <a:r>
              <a:rPr dirty="0" sz="2000" spc="-19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which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arises from the interactions of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components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While the dynamic system is complex it rests on three basis</a:t>
            </a:r>
            <a:r>
              <a:rPr dirty="0" sz="2000" spc="-2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principles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 b="1" i="1">
                <a:solidFill>
                  <a:srgbClr val="000066"/>
                </a:solidFill>
                <a:latin typeface="Arial"/>
                <a:cs typeface="Arial"/>
              </a:rPr>
              <a:t>Context</a:t>
            </a:r>
            <a:r>
              <a:rPr dirty="0" sz="1800" spc="-5">
                <a:latin typeface="Arial"/>
                <a:cs typeface="Arial"/>
              </a:rPr>
              <a:t>-the components that participate </a:t>
            </a: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the</a:t>
            </a:r>
            <a:r>
              <a:rPr dirty="0" sz="1800" spc="4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process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 b="1" i="1">
                <a:solidFill>
                  <a:srgbClr val="000066"/>
                </a:solidFill>
                <a:latin typeface="Arial"/>
                <a:cs typeface="Arial"/>
              </a:rPr>
              <a:t>Time</a:t>
            </a:r>
            <a:r>
              <a:rPr dirty="0" sz="1800" spc="-5">
                <a:latin typeface="Arial"/>
                <a:cs typeface="Arial"/>
              </a:rPr>
              <a:t>-the temporal variations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components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 b="1" i="1">
                <a:solidFill>
                  <a:srgbClr val="000066"/>
                </a:solidFill>
                <a:latin typeface="Arial"/>
                <a:cs typeface="Arial"/>
              </a:rPr>
              <a:t>Space</a:t>
            </a:r>
            <a:r>
              <a:rPr dirty="0" sz="1800" spc="-5">
                <a:latin typeface="Arial"/>
                <a:cs typeface="Arial"/>
              </a:rPr>
              <a:t>-the topographical relationship </a:t>
            </a:r>
            <a:r>
              <a:rPr dirty="0" sz="1800" spc="-10">
                <a:latin typeface="Arial"/>
                <a:cs typeface="Arial"/>
              </a:rPr>
              <a:t>between </a:t>
            </a:r>
            <a:r>
              <a:rPr dirty="0" sz="1800" spc="-5">
                <a:latin typeface="Arial"/>
                <a:cs typeface="Arial"/>
              </a:rPr>
              <a:t>and among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1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components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Robustness and</a:t>
            </a:r>
            <a:r>
              <a:rPr dirty="0" sz="4400" spc="-80"/>
              <a:t> </a:t>
            </a:r>
            <a:r>
              <a:rPr dirty="0" sz="4400"/>
              <a:t>Disease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5822632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8340" y="1739391"/>
            <a:ext cx="8009890" cy="4278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65532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There is an important balance between robustness and fragility</a:t>
            </a:r>
            <a:r>
              <a:rPr dirty="0" sz="2000" spc="-20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in  biological</a:t>
            </a:r>
            <a:r>
              <a:rPr dirty="0" sz="2000" spc="-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systems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413384" marR="929640" indent="-286385">
              <a:lnSpc>
                <a:spcPct val="100000"/>
              </a:lnSpc>
              <a:spcBef>
                <a:spcPts val="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The cost of improved robustness is fragility against</a:t>
            </a:r>
            <a:r>
              <a:rPr dirty="0" sz="2000" spc="-17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unusual  perturbations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00D3"/>
              </a:buClr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Feedback mitigates this to a point but a cost elsewhere in</a:t>
            </a:r>
            <a:r>
              <a:rPr dirty="0" sz="2000" spc="-21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413384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system-fragility to unexpected</a:t>
            </a:r>
            <a:r>
              <a:rPr dirty="0" sz="2000" spc="-1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perturbations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413384" marR="508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2000">
                <a:latin typeface="Arial"/>
                <a:cs typeface="Arial"/>
              </a:rPr>
              <a:t>Redundancy and modularity also help but at the cost of increased  resources (redundancy) or </a:t>
            </a:r>
            <a:r>
              <a:rPr dirty="0" sz="2000" spc="-5">
                <a:latin typeface="Arial"/>
                <a:cs typeface="Arial"/>
              </a:rPr>
              <a:t>ineffective </a:t>
            </a:r>
            <a:r>
              <a:rPr dirty="0" sz="2000">
                <a:latin typeface="Arial"/>
                <a:cs typeface="Arial"/>
              </a:rPr>
              <a:t>therapy (modularity of</a:t>
            </a:r>
            <a:r>
              <a:rPr dirty="0" sz="2000" spc="-1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system  reduces drug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effectiveness)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"/>
                <a:cs typeface="Arial"/>
              </a:rPr>
              <a:t>That which ensures survival can be</a:t>
            </a:r>
            <a:r>
              <a:rPr dirty="0" sz="2000" spc="-155">
                <a:latin typeface="Arial"/>
                <a:cs typeface="Arial"/>
              </a:rPr>
              <a:t> </a:t>
            </a:r>
            <a:r>
              <a:rPr dirty="0" sz="2000" spc="5">
                <a:latin typeface="Arial"/>
                <a:cs typeface="Arial"/>
              </a:rPr>
              <a:t>co-opted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95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Clinical</a:t>
            </a:r>
            <a:r>
              <a:rPr dirty="0" sz="4400" spc="-50"/>
              <a:t> </a:t>
            </a:r>
            <a:r>
              <a:rPr dirty="0" sz="4400" spc="-5"/>
              <a:t>Trade-offs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4420615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8340" y="811021"/>
            <a:ext cx="7905750" cy="55143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774700">
              <a:lnSpc>
                <a:spcPct val="100000"/>
              </a:lnSpc>
            </a:pPr>
            <a:r>
              <a:rPr dirty="0" sz="3600" b="1">
                <a:solidFill>
                  <a:srgbClr val="FF0000"/>
                </a:solidFill>
                <a:latin typeface="Arial"/>
                <a:cs typeface="Arial"/>
              </a:rPr>
              <a:t>In </a:t>
            </a:r>
            <a:r>
              <a:rPr dirty="0" sz="3600" spc="-5" b="1">
                <a:solidFill>
                  <a:srgbClr val="FF0000"/>
                </a:solidFill>
                <a:latin typeface="Arial"/>
                <a:cs typeface="Arial"/>
              </a:rPr>
              <a:t>Nature there is </a:t>
            </a:r>
            <a:r>
              <a:rPr dirty="0" sz="3600" b="1">
                <a:solidFill>
                  <a:srgbClr val="FF0000"/>
                </a:solidFill>
                <a:latin typeface="Arial"/>
                <a:cs typeface="Arial"/>
              </a:rPr>
              <a:t>no </a:t>
            </a:r>
            <a:r>
              <a:rPr dirty="0" sz="3600" spc="-5" b="1">
                <a:solidFill>
                  <a:srgbClr val="FF0000"/>
                </a:solidFill>
                <a:latin typeface="Arial"/>
                <a:cs typeface="Arial"/>
              </a:rPr>
              <a:t>Free</a:t>
            </a:r>
            <a:r>
              <a:rPr dirty="0" sz="3600" spc="-3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FF0000"/>
                </a:solidFill>
                <a:latin typeface="Arial"/>
                <a:cs typeface="Arial"/>
              </a:rPr>
              <a:t>Lunch</a:t>
            </a:r>
            <a:endParaRPr sz="3600">
              <a:latin typeface="Arial"/>
              <a:cs typeface="Arial"/>
            </a:endParaRPr>
          </a:p>
          <a:p>
            <a:pPr algn="just" marL="12700" marR="83820">
              <a:lnSpc>
                <a:spcPct val="100000"/>
              </a:lnSpc>
              <a:spcBef>
                <a:spcPts val="2990"/>
              </a:spcBef>
            </a:pPr>
            <a:r>
              <a:rPr dirty="0" sz="2000">
                <a:latin typeface="Arial"/>
                <a:cs typeface="Arial"/>
              </a:rPr>
              <a:t>Through evolution, humans have developed robustness against near  starvation, a high energy demand </a:t>
            </a:r>
            <a:r>
              <a:rPr dirty="0" sz="2000" spc="-5">
                <a:latin typeface="Arial"/>
                <a:cs typeface="Arial"/>
              </a:rPr>
              <a:t>lifestyle </a:t>
            </a:r>
            <a:r>
              <a:rPr dirty="0" sz="2000">
                <a:latin typeface="Arial"/>
                <a:cs typeface="Arial"/>
              </a:rPr>
              <a:t>and risk of infection but the  system is susceptible to the unusual perturbation of over nutrition</a:t>
            </a:r>
            <a:r>
              <a:rPr dirty="0" sz="2000" spc="-18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and  low energy</a:t>
            </a:r>
            <a:r>
              <a:rPr dirty="0" sz="2000" spc="-11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demand</a:t>
            </a:r>
            <a:endParaRPr sz="2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1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>
                <a:latin typeface="Arial"/>
                <a:cs typeface="Arial"/>
              </a:rPr>
              <a:t>Type </a:t>
            </a:r>
            <a:r>
              <a:rPr dirty="0" sz="1600" spc="-5">
                <a:latin typeface="Arial"/>
                <a:cs typeface="Arial"/>
              </a:rPr>
              <a:t>2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diabetes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Metabolic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syndrome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D3"/>
              </a:buClr>
              <a:buFont typeface="Wingdings"/>
              <a:buChar char=""/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21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The system is relatively tolerant to the removal of some compounds</a:t>
            </a:r>
            <a:r>
              <a:rPr dirty="0" sz="2000" spc="-23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or  cells because of alternative mechanisms (redundancy) but vulnerable  when components or mechanisms are not recognized (hijack the  system)</a:t>
            </a:r>
            <a:endParaRPr sz="2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1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Cancer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>
                <a:latin typeface="Arial"/>
                <a:cs typeface="Arial"/>
              </a:rPr>
              <a:t>HIV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6267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000" spc="-5"/>
              <a:t>Evolutionary Basis of Obesity</a:t>
            </a:r>
            <a:endParaRPr sz="4000"/>
          </a:p>
        </p:txBody>
      </p:sp>
      <p:sp>
        <p:nvSpPr>
          <p:cNvPr id="3" name="object 3"/>
          <p:cNvSpPr txBox="1"/>
          <p:nvPr/>
        </p:nvSpPr>
        <p:spPr>
          <a:xfrm>
            <a:off x="345440" y="1734820"/>
            <a:ext cx="8282305" cy="9842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spc="-5">
                <a:latin typeface="Arial"/>
                <a:cs typeface="Arial"/>
              </a:rPr>
              <a:t>Humans </a:t>
            </a:r>
            <a:r>
              <a:rPr dirty="0" sz="3200">
                <a:latin typeface="Arial"/>
                <a:cs typeface="Arial"/>
              </a:rPr>
              <a:t>evolved to resist starvation, </a:t>
            </a:r>
            <a:r>
              <a:rPr dirty="0" sz="3200" spc="-5" u="heavy">
                <a:latin typeface="Arial"/>
                <a:cs typeface="Arial"/>
              </a:rPr>
              <a:t>not</a:t>
            </a:r>
            <a:r>
              <a:rPr dirty="0" sz="3200" spc="-135" u="heavy">
                <a:latin typeface="Arial"/>
                <a:cs typeface="Arial"/>
              </a:rPr>
              <a:t> </a:t>
            </a:r>
            <a:r>
              <a:rPr dirty="0" sz="3200" spc="-5" u="heavy">
                <a:latin typeface="Arial"/>
                <a:cs typeface="Arial"/>
              </a:rPr>
              <a:t>over-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spc="-5" u="heavy">
                <a:latin typeface="Arial"/>
                <a:cs typeface="Arial"/>
              </a:rPr>
              <a:t>nutrition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560575" y="2802635"/>
            <a:ext cx="5565648" cy="37901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52600" y="2994660"/>
            <a:ext cx="5181600" cy="3406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82041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2600"/>
              <a:t>Nutritional Landscape and the Ames</a:t>
            </a:r>
            <a:r>
              <a:rPr dirty="0" sz="2600" spc="-75"/>
              <a:t> </a:t>
            </a:r>
            <a:r>
              <a:rPr dirty="0" sz="2600"/>
              <a:t>Triage  Hypothesis of Micronutrients and Chronic  Diseases</a:t>
            </a:r>
            <a:endParaRPr sz="26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581148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312540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592701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872924"/>
            <a:ext cx="114300" cy="1203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0408"/>
            <a:ext cx="7924165" cy="43091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Natural Selection favors short-term survival </a:t>
            </a:r>
            <a:r>
              <a:rPr dirty="0" sz="1800">
                <a:latin typeface="Arial"/>
                <a:cs typeface="Arial"/>
              </a:rPr>
              <a:t>at the </a:t>
            </a:r>
            <a:r>
              <a:rPr dirty="0" sz="1800" spc="-5">
                <a:latin typeface="Arial"/>
                <a:cs typeface="Arial"/>
              </a:rPr>
              <a:t>expense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long-term</a:t>
            </a:r>
            <a:r>
              <a:rPr dirty="0" sz="1800" spc="1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health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1800" spc="-5">
                <a:latin typeface="Arial"/>
                <a:cs typeface="Arial"/>
              </a:rPr>
              <a:t>Short-term survival is achieved by allocating </a:t>
            </a:r>
            <a:r>
              <a:rPr dirty="0" sz="1800">
                <a:latin typeface="Arial"/>
                <a:cs typeface="Arial"/>
              </a:rPr>
              <a:t>scarce </a:t>
            </a:r>
            <a:r>
              <a:rPr dirty="0" sz="1800" spc="-5">
                <a:latin typeface="Arial"/>
                <a:cs typeface="Arial"/>
              </a:rPr>
              <a:t>micronutrients by</a:t>
            </a:r>
            <a:r>
              <a:rPr dirty="0" sz="1800" spc="1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triage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168910">
              <a:lnSpc>
                <a:spcPct val="100000"/>
              </a:lnSpc>
              <a:spcBef>
                <a:spcPts val="1530"/>
              </a:spcBef>
            </a:pPr>
            <a:r>
              <a:rPr dirty="0" sz="1800" spc="-5">
                <a:latin typeface="Arial"/>
                <a:cs typeface="Arial"/>
              </a:rPr>
              <a:t>Micronutrient deficiencies that trigger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triage response accelerate aging,  cancer, neural degeneration, </a:t>
            </a:r>
            <a:r>
              <a:rPr dirty="0" sz="1800">
                <a:latin typeface="Arial"/>
                <a:cs typeface="Arial"/>
              </a:rPr>
              <a:t>etc. </a:t>
            </a:r>
            <a:r>
              <a:rPr dirty="0" sz="1800" spc="-5">
                <a:latin typeface="Arial"/>
                <a:cs typeface="Arial"/>
              </a:rPr>
              <a:t>sparing critical metabolic functions such as  energy metabolism </a:t>
            </a:r>
            <a:r>
              <a:rPr dirty="0" sz="1800">
                <a:latin typeface="Arial"/>
                <a:cs typeface="Arial"/>
              </a:rPr>
              <a:t>(ATP) at the </a:t>
            </a:r>
            <a:r>
              <a:rPr dirty="0" sz="1800" spc="-5">
                <a:latin typeface="Arial"/>
                <a:cs typeface="Arial"/>
              </a:rPr>
              <a:t>expense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“less essential”</a:t>
            </a:r>
            <a:r>
              <a:rPr dirty="0" sz="1800" spc="6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functions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 marR="19050">
              <a:lnSpc>
                <a:spcPct val="100000"/>
              </a:lnSpc>
              <a:spcBef>
                <a:spcPts val="1530"/>
              </a:spcBef>
            </a:pPr>
            <a:r>
              <a:rPr dirty="0" sz="1800" spc="-5">
                <a:latin typeface="Arial"/>
                <a:cs typeface="Arial"/>
              </a:rPr>
              <a:t>Micronutrient malnutrition accelerates late onset diseases; damage </a:t>
            </a:r>
            <a:r>
              <a:rPr dirty="0" sz="1800">
                <a:latin typeface="Arial"/>
                <a:cs typeface="Arial"/>
              </a:rPr>
              <a:t>from  </a:t>
            </a:r>
            <a:r>
              <a:rPr dirty="0" sz="1800" spc="-5">
                <a:latin typeface="Arial"/>
                <a:cs typeface="Arial"/>
              </a:rPr>
              <a:t>inflammation, oxidative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5">
                <a:latin typeface="Arial"/>
                <a:cs typeface="Arial"/>
              </a:rPr>
              <a:t>and other stressors that increase </a:t>
            </a:r>
            <a:r>
              <a:rPr dirty="0" sz="1800">
                <a:latin typeface="Arial"/>
                <a:cs typeface="Arial"/>
              </a:rPr>
              <a:t>the risk of </a:t>
            </a:r>
            <a:r>
              <a:rPr dirty="0" sz="1800" spc="-5">
                <a:latin typeface="Arial"/>
                <a:cs typeface="Arial"/>
              </a:rPr>
              <a:t>age  related diseases </a:t>
            </a:r>
            <a:r>
              <a:rPr dirty="0" sz="1800" spc="-10">
                <a:latin typeface="Arial"/>
                <a:cs typeface="Arial"/>
              </a:rPr>
              <a:t>and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disorders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1800" spc="-5">
                <a:latin typeface="Arial"/>
                <a:cs typeface="Arial"/>
              </a:rPr>
              <a:t>Triage can be extended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macronutrients-Protein Leverage</a:t>
            </a:r>
            <a:r>
              <a:rPr dirty="0" sz="1800" spc="15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Hypothesis</a:t>
            </a:r>
            <a:endParaRPr sz="1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45440" y="6292088"/>
            <a:ext cx="30505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solidFill>
                  <a:srgbClr val="0000D3"/>
                </a:solidFill>
                <a:latin typeface="Arial"/>
                <a:cs typeface="Arial"/>
              </a:rPr>
              <a:t>Ames </a:t>
            </a:r>
            <a:r>
              <a:rPr dirty="0" sz="1000" spc="-10">
                <a:solidFill>
                  <a:srgbClr val="0000D3"/>
                </a:solidFill>
                <a:latin typeface="Arial"/>
                <a:cs typeface="Arial"/>
              </a:rPr>
              <a:t>PNAS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2006; McCann and </a:t>
            </a:r>
            <a:r>
              <a:rPr dirty="0" sz="1000">
                <a:solidFill>
                  <a:srgbClr val="0000D3"/>
                </a:solidFill>
                <a:latin typeface="Arial"/>
                <a:cs typeface="Arial"/>
              </a:rPr>
              <a:t>Ames </a:t>
            </a:r>
            <a:r>
              <a:rPr dirty="0" sz="1000" spc="-10">
                <a:solidFill>
                  <a:srgbClr val="0000D3"/>
                </a:solidFill>
                <a:latin typeface="Arial"/>
                <a:cs typeface="Arial"/>
              </a:rPr>
              <a:t>FASEB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J</a:t>
            </a:r>
            <a:r>
              <a:rPr dirty="0" sz="1000" spc="-55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2011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Role of Protein</a:t>
            </a:r>
            <a:r>
              <a:rPr dirty="0" sz="4400" spc="-50"/>
              <a:t> </a:t>
            </a:r>
            <a:r>
              <a:rPr dirty="0" sz="4400" spc="-5"/>
              <a:t>Leverage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05200" y="2397251"/>
            <a:ext cx="749808" cy="6004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862198" y="1738629"/>
            <a:ext cx="676275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High: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AA/CHO+FA</a:t>
            </a:r>
            <a:endParaRPr sz="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578477" y="1744979"/>
            <a:ext cx="676275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Low: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900" spc="-5">
                <a:latin typeface="Arial"/>
                <a:cs typeface="Arial"/>
              </a:rPr>
              <a:t>AA/CHO+FA</a:t>
            </a:r>
            <a:endParaRPr sz="9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5119115" y="5308091"/>
            <a:ext cx="1470660" cy="2682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203063" y="5354320"/>
            <a:ext cx="129222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Increased</a:t>
            </a:r>
            <a:r>
              <a:rPr dirty="0" sz="1100" spc="-10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Lifespan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825751" y="5902452"/>
            <a:ext cx="1510284" cy="26822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908175" y="5948679"/>
            <a:ext cx="133159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Shortened</a:t>
            </a:r>
            <a:r>
              <a:rPr dirty="0" sz="1100" spc="-9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Lifespan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595115" y="1744979"/>
            <a:ext cx="810767" cy="2697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3678428" y="1791461"/>
            <a:ext cx="64135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 b="1">
                <a:latin typeface="Arial"/>
                <a:cs typeface="Arial"/>
              </a:rPr>
              <a:t>N</a:t>
            </a:r>
            <a:r>
              <a:rPr dirty="0" sz="1100" b="1">
                <a:latin typeface="Arial"/>
                <a:cs typeface="Arial"/>
              </a:rPr>
              <a:t>utr</a:t>
            </a:r>
            <a:r>
              <a:rPr dirty="0" sz="1100" b="1">
                <a:latin typeface="Arial"/>
                <a:cs typeface="Arial"/>
              </a:rPr>
              <a:t>i</a:t>
            </a:r>
            <a:r>
              <a:rPr dirty="0" sz="1100" b="1">
                <a:latin typeface="Arial"/>
                <a:cs typeface="Arial"/>
              </a:rPr>
              <a:t>e</a:t>
            </a:r>
            <a:r>
              <a:rPr dirty="0" sz="1100" spc="-5" b="1">
                <a:latin typeface="Arial"/>
                <a:cs typeface="Arial"/>
              </a:rPr>
              <a:t>n</a:t>
            </a:r>
            <a:r>
              <a:rPr dirty="0" sz="1100" b="1">
                <a:latin typeface="Arial"/>
                <a:cs typeface="Arial"/>
              </a:rPr>
              <a:t>t</a:t>
            </a:r>
            <a:r>
              <a:rPr dirty="0" sz="1100" b="1">
                <a:latin typeface="Arial"/>
                <a:cs typeface="Arial"/>
              </a:rPr>
              <a:t>s</a:t>
            </a:r>
            <a:endParaRPr sz="11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662427" y="2223516"/>
            <a:ext cx="615696" cy="2682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745485" y="2269109"/>
            <a:ext cx="445134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m</a:t>
            </a:r>
            <a:r>
              <a:rPr dirty="0" sz="1100" spc="-15" b="1">
                <a:latin typeface="Arial"/>
                <a:cs typeface="Arial"/>
              </a:rPr>
              <a:t>T</a:t>
            </a:r>
            <a:r>
              <a:rPr dirty="0" sz="1100" b="1">
                <a:latin typeface="Arial"/>
                <a:cs typeface="Arial"/>
              </a:rPr>
              <a:t>O</a:t>
            </a:r>
            <a:r>
              <a:rPr dirty="0" sz="1100" b="1">
                <a:latin typeface="Arial"/>
                <a:cs typeface="Arial"/>
              </a:rPr>
              <a:t>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728971" y="2263139"/>
            <a:ext cx="608076" cy="2682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4812029" y="2308478"/>
            <a:ext cx="43307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45" b="1">
                <a:latin typeface="Arial"/>
                <a:cs typeface="Arial"/>
              </a:rPr>
              <a:t>A</a:t>
            </a:r>
            <a:r>
              <a:rPr dirty="0" sz="1100" b="1">
                <a:latin typeface="Arial"/>
                <a:cs typeface="Arial"/>
              </a:rPr>
              <a:t>M</a:t>
            </a:r>
            <a:r>
              <a:rPr dirty="0" sz="1100" spc="-5" b="1">
                <a:latin typeface="Arial"/>
                <a:cs typeface="Arial"/>
              </a:rPr>
              <a:t>P</a:t>
            </a:r>
            <a:r>
              <a:rPr dirty="0" sz="1100" b="1">
                <a:latin typeface="Arial"/>
                <a:cs typeface="Arial"/>
              </a:rPr>
              <a:t>K</a:t>
            </a:r>
            <a:endParaRPr sz="11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30936" y="2223516"/>
            <a:ext cx="1610868" cy="60807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713028" y="2269109"/>
            <a:ext cx="1433195" cy="514984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Insulin Resistance:  </a:t>
            </a:r>
            <a:r>
              <a:rPr dirty="0" sz="1100" spc="-5">
                <a:latin typeface="Arial"/>
                <a:cs typeface="Arial"/>
              </a:rPr>
              <a:t>Inhibition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autophagy  and</a:t>
            </a:r>
            <a:r>
              <a:rPr dirty="0" sz="1100" spc="-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repair</a:t>
            </a:r>
            <a:endParaRPr sz="11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5891784" y="2223516"/>
            <a:ext cx="1491995" cy="60807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 txBox="1"/>
          <p:nvPr/>
        </p:nvSpPr>
        <p:spPr>
          <a:xfrm>
            <a:off x="5975350" y="2269997"/>
            <a:ext cx="1316355" cy="51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Insulin </a:t>
            </a:r>
            <a:r>
              <a:rPr dirty="0" sz="1100" spc="-5" b="1">
                <a:latin typeface="Arial"/>
                <a:cs typeface="Arial"/>
              </a:rPr>
              <a:t>Sensitivity</a:t>
            </a:r>
            <a:r>
              <a:rPr dirty="0" sz="1100" spc="-5">
                <a:latin typeface="Arial"/>
                <a:cs typeface="Arial"/>
              </a:rPr>
              <a:t>:  </a:t>
            </a:r>
            <a:r>
              <a:rPr dirty="0" sz="1100">
                <a:latin typeface="Arial"/>
                <a:cs typeface="Arial"/>
              </a:rPr>
              <a:t>Promotes</a:t>
            </a:r>
            <a:r>
              <a:rPr dirty="0" sz="1100" spc="-10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autophagy  and</a:t>
            </a:r>
            <a:r>
              <a:rPr dirty="0" sz="1100" spc="-8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repair</a:t>
            </a:r>
            <a:endParaRPr sz="1100">
              <a:latin typeface="Arial"/>
              <a:cs typeface="Arial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1708404" y="3683508"/>
            <a:ext cx="1629156" cy="11155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1791461" y="3730370"/>
            <a:ext cx="144526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10" b="1">
                <a:latin typeface="Arial"/>
                <a:cs typeface="Arial"/>
              </a:rPr>
              <a:t>Anabolic</a:t>
            </a:r>
            <a:r>
              <a:rPr dirty="0" sz="1100" spc="-15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Responses: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791461" y="3898010"/>
            <a:ext cx="1261745" cy="8502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>
                <a:latin typeface="Arial"/>
                <a:cs typeface="Arial"/>
              </a:rPr>
              <a:t>Protein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synthesis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Lipogenesis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Cell</a:t>
            </a:r>
            <a:r>
              <a:rPr dirty="0" sz="1100" spc="-7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proliferation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Growth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Reproduction</a:t>
            </a:r>
            <a:endParaRPr sz="11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864608" y="3678935"/>
            <a:ext cx="1909572" cy="11155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 txBox="1"/>
          <p:nvPr/>
        </p:nvSpPr>
        <p:spPr>
          <a:xfrm>
            <a:off x="4948173" y="3724909"/>
            <a:ext cx="148336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Catabolic</a:t>
            </a:r>
            <a:r>
              <a:rPr dirty="0" sz="1100" spc="-100" b="1">
                <a:latin typeface="Arial"/>
                <a:cs typeface="Arial"/>
              </a:rPr>
              <a:t> </a:t>
            </a:r>
            <a:r>
              <a:rPr dirty="0" sz="1100" spc="-5" b="1">
                <a:latin typeface="Arial"/>
                <a:cs typeface="Arial"/>
              </a:rPr>
              <a:t>Responses:</a:t>
            </a:r>
            <a:endParaRPr sz="11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4948173" y="3892550"/>
            <a:ext cx="1729105" cy="8502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Cell cycle</a:t>
            </a:r>
            <a:r>
              <a:rPr dirty="0" sz="1100" spc="-4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arrest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Inhibition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-55">
                <a:latin typeface="Arial"/>
                <a:cs typeface="Arial"/>
              </a:rPr>
              <a:t> </a:t>
            </a:r>
            <a:r>
              <a:rPr dirty="0" sz="1100" spc="-5">
                <a:latin typeface="Arial"/>
                <a:cs typeface="Arial"/>
              </a:rPr>
              <a:t>growth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Inhibition </a:t>
            </a:r>
            <a:r>
              <a:rPr dirty="0" sz="1100">
                <a:latin typeface="Arial"/>
                <a:cs typeface="Arial"/>
              </a:rPr>
              <a:t>of</a:t>
            </a:r>
            <a:r>
              <a:rPr dirty="0" sz="1100" spc="-80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reproduction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Lipolysis</a:t>
            </a:r>
            <a:endParaRPr sz="11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Char char="•"/>
              <a:tabLst>
                <a:tab pos="185420" algn="l"/>
              </a:tabLst>
            </a:pPr>
            <a:r>
              <a:rPr dirty="0" sz="1100" spc="-5">
                <a:latin typeface="Arial"/>
                <a:cs typeface="Arial"/>
              </a:rPr>
              <a:t>Proteolysis</a:t>
            </a:r>
            <a:endParaRPr sz="11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020567" y="3101339"/>
            <a:ext cx="795528" cy="26974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 txBox="1"/>
          <p:nvPr/>
        </p:nvSpPr>
        <p:spPr>
          <a:xfrm>
            <a:off x="3102991" y="3147567"/>
            <a:ext cx="62039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45" b="1">
                <a:latin typeface="Arial"/>
                <a:cs typeface="Arial"/>
              </a:rPr>
              <a:t>A</a:t>
            </a:r>
            <a:r>
              <a:rPr dirty="0" sz="1100" b="1">
                <a:latin typeface="Arial"/>
                <a:cs typeface="Arial"/>
              </a:rPr>
              <a:t>n</a:t>
            </a:r>
            <a:r>
              <a:rPr dirty="0" sz="1100" spc="-10" b="1">
                <a:latin typeface="Arial"/>
                <a:cs typeface="Arial"/>
              </a:rPr>
              <a:t>o</a:t>
            </a:r>
            <a:r>
              <a:rPr dirty="0" sz="1100" b="1">
                <a:latin typeface="Arial"/>
                <a:cs typeface="Arial"/>
              </a:rPr>
              <a:t>rexic</a:t>
            </a:r>
            <a:endParaRPr sz="11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3997452" y="3096767"/>
            <a:ext cx="918972" cy="2682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 txBox="1"/>
          <p:nvPr/>
        </p:nvSpPr>
        <p:spPr>
          <a:xfrm>
            <a:off x="4080128" y="3142360"/>
            <a:ext cx="75057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O</a:t>
            </a:r>
            <a:r>
              <a:rPr dirty="0" sz="1100" b="1">
                <a:latin typeface="Arial"/>
                <a:cs typeface="Arial"/>
              </a:rPr>
              <a:t>rexi</a:t>
            </a:r>
            <a:r>
              <a:rPr dirty="0" sz="1100" b="1">
                <a:latin typeface="Arial"/>
                <a:cs typeface="Arial"/>
              </a:rPr>
              <a:t>g</a:t>
            </a:r>
            <a:r>
              <a:rPr dirty="0" sz="1100" spc="-5" b="1">
                <a:latin typeface="Arial"/>
                <a:cs typeface="Arial"/>
              </a:rPr>
              <a:t>e</a:t>
            </a:r>
            <a:r>
              <a:rPr dirty="0" sz="1100" b="1">
                <a:latin typeface="Arial"/>
                <a:cs typeface="Arial"/>
              </a:rPr>
              <a:t>nic</a:t>
            </a:r>
            <a:endParaRPr sz="11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376427" y="3122676"/>
            <a:ext cx="844296" cy="2697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459740" y="3169539"/>
            <a:ext cx="67119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Under</a:t>
            </a:r>
            <a:r>
              <a:rPr dirty="0" sz="1100" spc="-8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eat</a:t>
            </a:r>
            <a:endParaRPr sz="11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7540752" y="2953511"/>
            <a:ext cx="1431036" cy="60807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 txBox="1"/>
          <p:nvPr/>
        </p:nvSpPr>
        <p:spPr>
          <a:xfrm>
            <a:off x="7623809" y="3000375"/>
            <a:ext cx="1255395" cy="5143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Over</a:t>
            </a:r>
            <a:r>
              <a:rPr dirty="0" sz="1100" spc="-105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eat:</a:t>
            </a:r>
            <a:endParaRPr sz="11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1100">
                <a:latin typeface="Arial"/>
                <a:cs typeface="Arial"/>
              </a:rPr>
              <a:t>Low protein and  high </a:t>
            </a:r>
            <a:r>
              <a:rPr dirty="0" sz="1100" spc="-5">
                <a:latin typeface="Arial"/>
                <a:cs typeface="Arial"/>
              </a:rPr>
              <a:t>glycemic</a:t>
            </a:r>
            <a:r>
              <a:rPr dirty="0" sz="1100" spc="-65">
                <a:latin typeface="Arial"/>
                <a:cs typeface="Arial"/>
              </a:rPr>
              <a:t> </a:t>
            </a:r>
            <a:r>
              <a:rPr dirty="0" sz="1100">
                <a:latin typeface="Arial"/>
                <a:cs typeface="Arial"/>
              </a:rPr>
              <a:t>foods</a:t>
            </a:r>
            <a:endParaRPr sz="11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7540752" y="5736335"/>
            <a:ext cx="1380744" cy="437387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 txBox="1"/>
          <p:nvPr/>
        </p:nvSpPr>
        <p:spPr>
          <a:xfrm>
            <a:off x="7623809" y="5782868"/>
            <a:ext cx="1206500" cy="346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Obesity and  insulin</a:t>
            </a:r>
            <a:r>
              <a:rPr dirty="0" sz="1100" spc="-1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resistance</a:t>
            </a:r>
            <a:endParaRPr sz="11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222504" y="5265420"/>
            <a:ext cx="1456944" cy="2682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 txBox="1"/>
          <p:nvPr/>
        </p:nvSpPr>
        <p:spPr>
          <a:xfrm>
            <a:off x="305815" y="5311647"/>
            <a:ext cx="1273810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Anorexia/Cachexia</a:t>
            </a:r>
            <a:endParaRPr sz="11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3266694" y="1995042"/>
            <a:ext cx="349250" cy="233679"/>
          </a:xfrm>
          <a:custGeom>
            <a:avLst/>
            <a:gdLst/>
            <a:ahLst/>
            <a:cxnLst/>
            <a:rect l="l" t="t" r="r" b="b"/>
            <a:pathLst>
              <a:path w="349250" h="233680">
                <a:moveTo>
                  <a:pt x="43052" y="159766"/>
                </a:moveTo>
                <a:lnTo>
                  <a:pt x="0" y="233426"/>
                </a:lnTo>
                <a:lnTo>
                  <a:pt x="84581" y="223647"/>
                </a:lnTo>
                <a:lnTo>
                  <a:pt x="74591" y="208280"/>
                </a:lnTo>
                <a:lnTo>
                  <a:pt x="59435" y="208280"/>
                </a:lnTo>
                <a:lnTo>
                  <a:pt x="46989" y="189103"/>
                </a:lnTo>
                <a:lnTo>
                  <a:pt x="57615" y="182166"/>
                </a:lnTo>
                <a:lnTo>
                  <a:pt x="43052" y="159766"/>
                </a:lnTo>
                <a:close/>
              </a:path>
              <a:path w="349250" h="233680">
                <a:moveTo>
                  <a:pt x="57615" y="182166"/>
                </a:moveTo>
                <a:lnTo>
                  <a:pt x="46989" y="189103"/>
                </a:lnTo>
                <a:lnTo>
                  <a:pt x="59435" y="208280"/>
                </a:lnTo>
                <a:lnTo>
                  <a:pt x="70077" y="201336"/>
                </a:lnTo>
                <a:lnTo>
                  <a:pt x="57615" y="182166"/>
                </a:lnTo>
                <a:close/>
              </a:path>
              <a:path w="349250" h="233680">
                <a:moveTo>
                  <a:pt x="70077" y="201336"/>
                </a:moveTo>
                <a:lnTo>
                  <a:pt x="59435" y="208280"/>
                </a:lnTo>
                <a:lnTo>
                  <a:pt x="74591" y="208280"/>
                </a:lnTo>
                <a:lnTo>
                  <a:pt x="70077" y="201336"/>
                </a:lnTo>
                <a:close/>
              </a:path>
              <a:path w="349250" h="233680">
                <a:moveTo>
                  <a:pt x="336676" y="0"/>
                </a:moveTo>
                <a:lnTo>
                  <a:pt x="57615" y="182166"/>
                </a:lnTo>
                <a:lnTo>
                  <a:pt x="70077" y="201336"/>
                </a:lnTo>
                <a:lnTo>
                  <a:pt x="349250" y="19177"/>
                </a:lnTo>
                <a:lnTo>
                  <a:pt x="33667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4332859" y="1995042"/>
            <a:ext cx="400050" cy="271780"/>
          </a:xfrm>
          <a:custGeom>
            <a:avLst/>
            <a:gdLst/>
            <a:ahLst/>
            <a:cxnLst/>
            <a:rect l="l" t="t" r="r" b="b"/>
            <a:pathLst>
              <a:path w="400050" h="271780">
                <a:moveTo>
                  <a:pt x="330299" y="238716"/>
                </a:moveTo>
                <a:lnTo>
                  <a:pt x="315467" y="260985"/>
                </a:lnTo>
                <a:lnTo>
                  <a:pt x="400050" y="271526"/>
                </a:lnTo>
                <a:lnTo>
                  <a:pt x="385324" y="245745"/>
                </a:lnTo>
                <a:lnTo>
                  <a:pt x="340867" y="245745"/>
                </a:lnTo>
                <a:lnTo>
                  <a:pt x="330299" y="238716"/>
                </a:lnTo>
                <a:close/>
              </a:path>
              <a:path w="400050" h="271780">
                <a:moveTo>
                  <a:pt x="342933" y="219745"/>
                </a:moveTo>
                <a:lnTo>
                  <a:pt x="330299" y="238716"/>
                </a:lnTo>
                <a:lnTo>
                  <a:pt x="340867" y="245745"/>
                </a:lnTo>
                <a:lnTo>
                  <a:pt x="353567" y="226822"/>
                </a:lnTo>
                <a:lnTo>
                  <a:pt x="342933" y="219745"/>
                </a:lnTo>
                <a:close/>
              </a:path>
              <a:path w="400050" h="271780">
                <a:moveTo>
                  <a:pt x="357758" y="197485"/>
                </a:moveTo>
                <a:lnTo>
                  <a:pt x="342933" y="219745"/>
                </a:lnTo>
                <a:lnTo>
                  <a:pt x="353567" y="226822"/>
                </a:lnTo>
                <a:lnTo>
                  <a:pt x="340867" y="245745"/>
                </a:lnTo>
                <a:lnTo>
                  <a:pt x="385324" y="245745"/>
                </a:lnTo>
                <a:lnTo>
                  <a:pt x="357758" y="197485"/>
                </a:lnTo>
                <a:close/>
              </a:path>
              <a:path w="400050" h="271780">
                <a:moveTo>
                  <a:pt x="12700" y="0"/>
                </a:moveTo>
                <a:lnTo>
                  <a:pt x="0" y="19050"/>
                </a:lnTo>
                <a:lnTo>
                  <a:pt x="330299" y="238716"/>
                </a:lnTo>
                <a:lnTo>
                  <a:pt x="342933" y="219745"/>
                </a:lnTo>
                <a:lnTo>
                  <a:pt x="127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1905761" y="2827782"/>
            <a:ext cx="0" cy="860425"/>
          </a:xfrm>
          <a:custGeom>
            <a:avLst/>
            <a:gdLst/>
            <a:ahLst/>
            <a:cxnLst/>
            <a:rect l="l" t="t" r="r" b="b"/>
            <a:pathLst>
              <a:path w="0" h="860425">
                <a:moveTo>
                  <a:pt x="0" y="0"/>
                </a:moveTo>
                <a:lnTo>
                  <a:pt x="0" y="860424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2705861" y="2476500"/>
            <a:ext cx="76200" cy="1205230"/>
          </a:xfrm>
          <a:custGeom>
            <a:avLst/>
            <a:gdLst/>
            <a:ahLst/>
            <a:cxnLst/>
            <a:rect l="l" t="t" r="r" b="b"/>
            <a:pathLst>
              <a:path w="76200" h="1205229">
                <a:moveTo>
                  <a:pt x="26669" y="1129029"/>
                </a:moveTo>
                <a:lnTo>
                  <a:pt x="0" y="1129029"/>
                </a:lnTo>
                <a:lnTo>
                  <a:pt x="38100" y="1205230"/>
                </a:lnTo>
                <a:lnTo>
                  <a:pt x="69850" y="1141730"/>
                </a:lnTo>
                <a:lnTo>
                  <a:pt x="26669" y="1141730"/>
                </a:lnTo>
                <a:lnTo>
                  <a:pt x="26669" y="1129029"/>
                </a:lnTo>
                <a:close/>
              </a:path>
              <a:path w="76200" h="1205229">
                <a:moveTo>
                  <a:pt x="49530" y="0"/>
                </a:moveTo>
                <a:lnTo>
                  <a:pt x="26669" y="0"/>
                </a:lnTo>
                <a:lnTo>
                  <a:pt x="26669" y="1141730"/>
                </a:lnTo>
                <a:lnTo>
                  <a:pt x="49530" y="1141730"/>
                </a:lnTo>
                <a:lnTo>
                  <a:pt x="49530" y="0"/>
                </a:lnTo>
                <a:close/>
              </a:path>
              <a:path w="76200" h="1205229">
                <a:moveTo>
                  <a:pt x="76200" y="1129029"/>
                </a:moveTo>
                <a:lnTo>
                  <a:pt x="49530" y="1129029"/>
                </a:lnTo>
                <a:lnTo>
                  <a:pt x="49530" y="1141730"/>
                </a:lnTo>
                <a:lnTo>
                  <a:pt x="69850" y="1141730"/>
                </a:lnTo>
                <a:lnTo>
                  <a:pt x="76200" y="112902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249161" y="2827782"/>
            <a:ext cx="0" cy="860425"/>
          </a:xfrm>
          <a:custGeom>
            <a:avLst/>
            <a:gdLst/>
            <a:ahLst/>
            <a:cxnLst/>
            <a:rect l="l" t="t" r="r" b="b"/>
            <a:pathLst>
              <a:path w="0" h="860425">
                <a:moveTo>
                  <a:pt x="0" y="0"/>
                </a:moveTo>
                <a:lnTo>
                  <a:pt x="0" y="860424"/>
                </a:lnTo>
              </a:path>
            </a:pathLst>
          </a:custGeom>
          <a:ln w="2286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144261" y="2516123"/>
            <a:ext cx="76200" cy="1165860"/>
          </a:xfrm>
          <a:custGeom>
            <a:avLst/>
            <a:gdLst/>
            <a:ahLst/>
            <a:cxnLst/>
            <a:rect l="l" t="t" r="r" b="b"/>
            <a:pathLst>
              <a:path w="76200" h="1165860">
                <a:moveTo>
                  <a:pt x="26670" y="1089278"/>
                </a:moveTo>
                <a:lnTo>
                  <a:pt x="0" y="1089278"/>
                </a:lnTo>
                <a:lnTo>
                  <a:pt x="38100" y="1165478"/>
                </a:lnTo>
                <a:lnTo>
                  <a:pt x="69786" y="1102106"/>
                </a:lnTo>
                <a:lnTo>
                  <a:pt x="26670" y="1102106"/>
                </a:lnTo>
                <a:lnTo>
                  <a:pt x="26670" y="1089278"/>
                </a:lnTo>
                <a:close/>
              </a:path>
              <a:path w="76200" h="1165860">
                <a:moveTo>
                  <a:pt x="49529" y="0"/>
                </a:moveTo>
                <a:lnTo>
                  <a:pt x="26670" y="0"/>
                </a:lnTo>
                <a:lnTo>
                  <a:pt x="26670" y="1102106"/>
                </a:lnTo>
                <a:lnTo>
                  <a:pt x="49529" y="1102106"/>
                </a:lnTo>
                <a:lnTo>
                  <a:pt x="49529" y="0"/>
                </a:lnTo>
                <a:close/>
              </a:path>
              <a:path w="76200" h="1165860">
                <a:moveTo>
                  <a:pt x="76200" y="1089278"/>
                </a:moveTo>
                <a:lnTo>
                  <a:pt x="49529" y="1089278"/>
                </a:lnTo>
                <a:lnTo>
                  <a:pt x="49529" y="1102106"/>
                </a:lnTo>
                <a:lnTo>
                  <a:pt x="69786" y="1102106"/>
                </a:lnTo>
                <a:lnTo>
                  <a:pt x="76200" y="108927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61237" y="3377184"/>
            <a:ext cx="76200" cy="1892935"/>
          </a:xfrm>
          <a:custGeom>
            <a:avLst/>
            <a:gdLst/>
            <a:ahLst/>
            <a:cxnLst/>
            <a:rect l="l" t="t" r="r" b="b"/>
            <a:pathLst>
              <a:path w="76200" h="1892935">
                <a:moveTo>
                  <a:pt x="26670" y="1816353"/>
                </a:moveTo>
                <a:lnTo>
                  <a:pt x="0" y="1816353"/>
                </a:lnTo>
                <a:lnTo>
                  <a:pt x="38100" y="1892553"/>
                </a:lnTo>
                <a:lnTo>
                  <a:pt x="69786" y="1829180"/>
                </a:lnTo>
                <a:lnTo>
                  <a:pt x="26670" y="1829180"/>
                </a:lnTo>
                <a:lnTo>
                  <a:pt x="26670" y="1816353"/>
                </a:lnTo>
                <a:close/>
              </a:path>
              <a:path w="76200" h="1892935">
                <a:moveTo>
                  <a:pt x="49530" y="0"/>
                </a:moveTo>
                <a:lnTo>
                  <a:pt x="26670" y="0"/>
                </a:lnTo>
                <a:lnTo>
                  <a:pt x="26670" y="1829180"/>
                </a:lnTo>
                <a:lnTo>
                  <a:pt x="49530" y="1829180"/>
                </a:lnTo>
                <a:lnTo>
                  <a:pt x="49530" y="0"/>
                </a:lnTo>
                <a:close/>
              </a:path>
              <a:path w="76200" h="1892935">
                <a:moveTo>
                  <a:pt x="76200" y="1816353"/>
                </a:moveTo>
                <a:lnTo>
                  <a:pt x="49530" y="1816353"/>
                </a:lnTo>
                <a:lnTo>
                  <a:pt x="49530" y="1829180"/>
                </a:lnTo>
                <a:lnTo>
                  <a:pt x="69786" y="1829180"/>
                </a:lnTo>
                <a:lnTo>
                  <a:pt x="76200" y="1816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8218169" y="3546347"/>
            <a:ext cx="76200" cy="2173605"/>
          </a:xfrm>
          <a:custGeom>
            <a:avLst/>
            <a:gdLst/>
            <a:ahLst/>
            <a:cxnLst/>
            <a:rect l="l" t="t" r="r" b="b"/>
            <a:pathLst>
              <a:path w="76200" h="2173604">
                <a:moveTo>
                  <a:pt x="26670" y="2097404"/>
                </a:moveTo>
                <a:lnTo>
                  <a:pt x="0" y="2097404"/>
                </a:lnTo>
                <a:lnTo>
                  <a:pt x="38100" y="2173604"/>
                </a:lnTo>
                <a:lnTo>
                  <a:pt x="69850" y="2110104"/>
                </a:lnTo>
                <a:lnTo>
                  <a:pt x="26670" y="2110104"/>
                </a:lnTo>
                <a:lnTo>
                  <a:pt x="26670" y="2097404"/>
                </a:lnTo>
                <a:close/>
              </a:path>
              <a:path w="76200" h="2173604">
                <a:moveTo>
                  <a:pt x="49529" y="0"/>
                </a:moveTo>
                <a:lnTo>
                  <a:pt x="26670" y="0"/>
                </a:lnTo>
                <a:lnTo>
                  <a:pt x="26670" y="2110104"/>
                </a:lnTo>
                <a:lnTo>
                  <a:pt x="49529" y="2110104"/>
                </a:lnTo>
                <a:lnTo>
                  <a:pt x="49529" y="0"/>
                </a:lnTo>
                <a:close/>
              </a:path>
              <a:path w="76200" h="2173604">
                <a:moveTo>
                  <a:pt x="76200" y="2097404"/>
                </a:moveTo>
                <a:lnTo>
                  <a:pt x="49529" y="2097404"/>
                </a:lnTo>
                <a:lnTo>
                  <a:pt x="49529" y="2110104"/>
                </a:lnTo>
                <a:lnTo>
                  <a:pt x="69850" y="2110104"/>
                </a:lnTo>
                <a:lnTo>
                  <a:pt x="76200" y="20974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82817" y="4779264"/>
            <a:ext cx="76200" cy="534035"/>
          </a:xfrm>
          <a:custGeom>
            <a:avLst/>
            <a:gdLst/>
            <a:ahLst/>
            <a:cxnLst/>
            <a:rect l="l" t="t" r="r" b="b"/>
            <a:pathLst>
              <a:path w="76200" h="534035">
                <a:moveTo>
                  <a:pt x="26670" y="457454"/>
                </a:moveTo>
                <a:lnTo>
                  <a:pt x="0" y="457454"/>
                </a:lnTo>
                <a:lnTo>
                  <a:pt x="38100" y="533654"/>
                </a:lnTo>
                <a:lnTo>
                  <a:pt x="69850" y="470154"/>
                </a:lnTo>
                <a:lnTo>
                  <a:pt x="26670" y="470154"/>
                </a:lnTo>
                <a:lnTo>
                  <a:pt x="26670" y="457454"/>
                </a:lnTo>
                <a:close/>
              </a:path>
              <a:path w="76200" h="534035">
                <a:moveTo>
                  <a:pt x="49530" y="0"/>
                </a:moveTo>
                <a:lnTo>
                  <a:pt x="26670" y="0"/>
                </a:lnTo>
                <a:lnTo>
                  <a:pt x="26670" y="470154"/>
                </a:lnTo>
                <a:lnTo>
                  <a:pt x="49530" y="470154"/>
                </a:lnTo>
                <a:lnTo>
                  <a:pt x="49530" y="0"/>
                </a:lnTo>
                <a:close/>
              </a:path>
              <a:path w="76200" h="534035">
                <a:moveTo>
                  <a:pt x="76200" y="457454"/>
                </a:moveTo>
                <a:lnTo>
                  <a:pt x="49530" y="457454"/>
                </a:lnTo>
                <a:lnTo>
                  <a:pt x="49530" y="470154"/>
                </a:lnTo>
                <a:lnTo>
                  <a:pt x="69850" y="470154"/>
                </a:lnTo>
                <a:lnTo>
                  <a:pt x="76200" y="4574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2495169" y="4785233"/>
            <a:ext cx="76200" cy="1121410"/>
          </a:xfrm>
          <a:custGeom>
            <a:avLst/>
            <a:gdLst/>
            <a:ahLst/>
            <a:cxnLst/>
            <a:rect l="l" t="t" r="r" b="b"/>
            <a:pathLst>
              <a:path w="76200" h="1121410">
                <a:moveTo>
                  <a:pt x="26670" y="1045133"/>
                </a:moveTo>
                <a:lnTo>
                  <a:pt x="0" y="1045400"/>
                </a:lnTo>
                <a:lnTo>
                  <a:pt x="38862" y="1121219"/>
                </a:lnTo>
                <a:lnTo>
                  <a:pt x="69766" y="1057833"/>
                </a:lnTo>
                <a:lnTo>
                  <a:pt x="26797" y="1057833"/>
                </a:lnTo>
                <a:lnTo>
                  <a:pt x="26670" y="1045133"/>
                </a:lnTo>
                <a:close/>
              </a:path>
              <a:path w="76200" h="1121410">
                <a:moveTo>
                  <a:pt x="49530" y="1044905"/>
                </a:moveTo>
                <a:lnTo>
                  <a:pt x="26670" y="1045133"/>
                </a:lnTo>
                <a:lnTo>
                  <a:pt x="26797" y="1057833"/>
                </a:lnTo>
                <a:lnTo>
                  <a:pt x="49656" y="1057605"/>
                </a:lnTo>
                <a:lnTo>
                  <a:pt x="49530" y="1044905"/>
                </a:lnTo>
                <a:close/>
              </a:path>
              <a:path w="76200" h="1121410">
                <a:moveTo>
                  <a:pt x="76200" y="1044638"/>
                </a:moveTo>
                <a:lnTo>
                  <a:pt x="49530" y="1044905"/>
                </a:lnTo>
                <a:lnTo>
                  <a:pt x="49656" y="1057605"/>
                </a:lnTo>
                <a:lnTo>
                  <a:pt x="26797" y="1057833"/>
                </a:lnTo>
                <a:lnTo>
                  <a:pt x="69766" y="1057833"/>
                </a:lnTo>
                <a:lnTo>
                  <a:pt x="76200" y="1044638"/>
                </a:lnTo>
                <a:close/>
              </a:path>
              <a:path w="76200" h="1121410">
                <a:moveTo>
                  <a:pt x="39116" y="0"/>
                </a:moveTo>
                <a:lnTo>
                  <a:pt x="16256" y="254"/>
                </a:lnTo>
                <a:lnTo>
                  <a:pt x="26670" y="1045133"/>
                </a:lnTo>
                <a:lnTo>
                  <a:pt x="49530" y="1044905"/>
                </a:lnTo>
                <a:lnTo>
                  <a:pt x="3911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898690" y="5516371"/>
            <a:ext cx="921385" cy="398780"/>
          </a:xfrm>
          <a:custGeom>
            <a:avLst/>
            <a:gdLst/>
            <a:ahLst/>
            <a:cxnLst/>
            <a:rect l="l" t="t" r="r" b="b"/>
            <a:pathLst>
              <a:path w="921385" h="398779">
                <a:moveTo>
                  <a:pt x="8788" y="0"/>
                </a:moveTo>
                <a:lnTo>
                  <a:pt x="0" y="21081"/>
                </a:lnTo>
                <a:lnTo>
                  <a:pt x="94957" y="60705"/>
                </a:lnTo>
                <a:lnTo>
                  <a:pt x="103746" y="39623"/>
                </a:lnTo>
                <a:lnTo>
                  <a:pt x="8788" y="0"/>
                </a:lnTo>
                <a:close/>
              </a:path>
              <a:path w="921385" h="398779">
                <a:moveTo>
                  <a:pt x="167043" y="66039"/>
                </a:moveTo>
                <a:lnTo>
                  <a:pt x="158254" y="87096"/>
                </a:lnTo>
                <a:lnTo>
                  <a:pt x="242658" y="122275"/>
                </a:lnTo>
                <a:lnTo>
                  <a:pt x="251447" y="101180"/>
                </a:lnTo>
                <a:lnTo>
                  <a:pt x="167043" y="66039"/>
                </a:lnTo>
                <a:close/>
              </a:path>
              <a:path w="921385" h="398779">
                <a:moveTo>
                  <a:pt x="314756" y="127558"/>
                </a:moveTo>
                <a:lnTo>
                  <a:pt x="305955" y="148666"/>
                </a:lnTo>
                <a:lnTo>
                  <a:pt x="390359" y="183845"/>
                </a:lnTo>
                <a:lnTo>
                  <a:pt x="399122" y="162737"/>
                </a:lnTo>
                <a:lnTo>
                  <a:pt x="314756" y="127558"/>
                </a:lnTo>
                <a:close/>
              </a:path>
              <a:path w="921385" h="398779">
                <a:moveTo>
                  <a:pt x="462495" y="189128"/>
                </a:moveTo>
                <a:lnTo>
                  <a:pt x="453605" y="210223"/>
                </a:lnTo>
                <a:lnTo>
                  <a:pt x="538060" y="245402"/>
                </a:lnTo>
                <a:lnTo>
                  <a:pt x="546823" y="224307"/>
                </a:lnTo>
                <a:lnTo>
                  <a:pt x="462495" y="189128"/>
                </a:lnTo>
                <a:close/>
              </a:path>
              <a:path w="921385" h="398779">
                <a:moveTo>
                  <a:pt x="610196" y="250685"/>
                </a:moveTo>
                <a:lnTo>
                  <a:pt x="601306" y="271792"/>
                </a:lnTo>
                <a:lnTo>
                  <a:pt x="685761" y="306971"/>
                </a:lnTo>
                <a:lnTo>
                  <a:pt x="694524" y="285876"/>
                </a:lnTo>
                <a:lnTo>
                  <a:pt x="610196" y="250685"/>
                </a:lnTo>
                <a:close/>
              </a:path>
              <a:path w="921385" h="398779">
                <a:moveTo>
                  <a:pt x="865720" y="328320"/>
                </a:moveTo>
                <a:lnTo>
                  <a:pt x="836383" y="398665"/>
                </a:lnTo>
                <a:lnTo>
                  <a:pt x="921346" y="392810"/>
                </a:lnTo>
                <a:lnTo>
                  <a:pt x="865720" y="328320"/>
                </a:lnTo>
                <a:close/>
              </a:path>
              <a:path w="921385" h="398779">
                <a:moveTo>
                  <a:pt x="757897" y="312254"/>
                </a:moveTo>
                <a:lnTo>
                  <a:pt x="749007" y="333362"/>
                </a:lnTo>
                <a:lnTo>
                  <a:pt x="833462" y="368541"/>
                </a:lnTo>
                <a:lnTo>
                  <a:pt x="842225" y="347433"/>
                </a:lnTo>
                <a:lnTo>
                  <a:pt x="757897" y="31225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3335273" y="5999226"/>
            <a:ext cx="4211955" cy="76200"/>
          </a:xfrm>
          <a:custGeom>
            <a:avLst/>
            <a:gdLst/>
            <a:ahLst/>
            <a:cxnLst/>
            <a:rect l="l" t="t" r="r" b="b"/>
            <a:pathLst>
              <a:path w="4211955" h="76200">
                <a:moveTo>
                  <a:pt x="4211955" y="26670"/>
                </a:moveTo>
                <a:lnTo>
                  <a:pt x="4109084" y="26670"/>
                </a:lnTo>
                <a:lnTo>
                  <a:pt x="4109084" y="49530"/>
                </a:lnTo>
                <a:lnTo>
                  <a:pt x="4211955" y="49530"/>
                </a:lnTo>
                <a:lnTo>
                  <a:pt x="4211955" y="26670"/>
                </a:lnTo>
                <a:close/>
              </a:path>
              <a:path w="4211955" h="76200">
                <a:moveTo>
                  <a:pt x="4040504" y="26670"/>
                </a:moveTo>
                <a:lnTo>
                  <a:pt x="3949065" y="26670"/>
                </a:lnTo>
                <a:lnTo>
                  <a:pt x="3949065" y="49530"/>
                </a:lnTo>
                <a:lnTo>
                  <a:pt x="4040504" y="49530"/>
                </a:lnTo>
                <a:lnTo>
                  <a:pt x="4040504" y="26670"/>
                </a:lnTo>
                <a:close/>
              </a:path>
              <a:path w="4211955" h="76200">
                <a:moveTo>
                  <a:pt x="3880484" y="26670"/>
                </a:moveTo>
                <a:lnTo>
                  <a:pt x="3789045" y="26670"/>
                </a:lnTo>
                <a:lnTo>
                  <a:pt x="3789045" y="49530"/>
                </a:lnTo>
                <a:lnTo>
                  <a:pt x="3880484" y="49530"/>
                </a:lnTo>
                <a:lnTo>
                  <a:pt x="3880484" y="26670"/>
                </a:lnTo>
                <a:close/>
              </a:path>
              <a:path w="4211955" h="76200">
                <a:moveTo>
                  <a:pt x="3720465" y="26670"/>
                </a:moveTo>
                <a:lnTo>
                  <a:pt x="3629025" y="26670"/>
                </a:lnTo>
                <a:lnTo>
                  <a:pt x="3629025" y="49530"/>
                </a:lnTo>
                <a:lnTo>
                  <a:pt x="3720465" y="49530"/>
                </a:lnTo>
                <a:lnTo>
                  <a:pt x="3720465" y="26670"/>
                </a:lnTo>
                <a:close/>
              </a:path>
              <a:path w="4211955" h="76200">
                <a:moveTo>
                  <a:pt x="3560445" y="26670"/>
                </a:moveTo>
                <a:lnTo>
                  <a:pt x="3469004" y="26670"/>
                </a:lnTo>
                <a:lnTo>
                  <a:pt x="3469004" y="49530"/>
                </a:lnTo>
                <a:lnTo>
                  <a:pt x="3560445" y="49530"/>
                </a:lnTo>
                <a:lnTo>
                  <a:pt x="3560445" y="26670"/>
                </a:lnTo>
                <a:close/>
              </a:path>
              <a:path w="4211955" h="76200">
                <a:moveTo>
                  <a:pt x="3400425" y="26670"/>
                </a:moveTo>
                <a:lnTo>
                  <a:pt x="3308984" y="26670"/>
                </a:lnTo>
                <a:lnTo>
                  <a:pt x="3308984" y="49530"/>
                </a:lnTo>
                <a:lnTo>
                  <a:pt x="3400425" y="49530"/>
                </a:lnTo>
                <a:lnTo>
                  <a:pt x="3400425" y="26670"/>
                </a:lnTo>
                <a:close/>
              </a:path>
              <a:path w="4211955" h="76200">
                <a:moveTo>
                  <a:pt x="3240404" y="26670"/>
                </a:moveTo>
                <a:lnTo>
                  <a:pt x="3148965" y="26670"/>
                </a:lnTo>
                <a:lnTo>
                  <a:pt x="3148965" y="49530"/>
                </a:lnTo>
                <a:lnTo>
                  <a:pt x="3240404" y="49530"/>
                </a:lnTo>
                <a:lnTo>
                  <a:pt x="3240404" y="26670"/>
                </a:lnTo>
                <a:close/>
              </a:path>
              <a:path w="4211955" h="76200">
                <a:moveTo>
                  <a:pt x="3080385" y="26670"/>
                </a:moveTo>
                <a:lnTo>
                  <a:pt x="2988945" y="26670"/>
                </a:lnTo>
                <a:lnTo>
                  <a:pt x="2988945" y="49530"/>
                </a:lnTo>
                <a:lnTo>
                  <a:pt x="3080385" y="49530"/>
                </a:lnTo>
                <a:lnTo>
                  <a:pt x="3080385" y="26670"/>
                </a:lnTo>
                <a:close/>
              </a:path>
              <a:path w="4211955" h="76200">
                <a:moveTo>
                  <a:pt x="2920365" y="26670"/>
                </a:moveTo>
                <a:lnTo>
                  <a:pt x="2828925" y="26670"/>
                </a:lnTo>
                <a:lnTo>
                  <a:pt x="2828925" y="49530"/>
                </a:lnTo>
                <a:lnTo>
                  <a:pt x="2920365" y="49530"/>
                </a:lnTo>
                <a:lnTo>
                  <a:pt x="2920365" y="26670"/>
                </a:lnTo>
                <a:close/>
              </a:path>
              <a:path w="4211955" h="76200">
                <a:moveTo>
                  <a:pt x="2760345" y="26670"/>
                </a:moveTo>
                <a:lnTo>
                  <a:pt x="2668904" y="26670"/>
                </a:lnTo>
                <a:lnTo>
                  <a:pt x="2668904" y="49530"/>
                </a:lnTo>
                <a:lnTo>
                  <a:pt x="2760345" y="49530"/>
                </a:lnTo>
                <a:lnTo>
                  <a:pt x="2760345" y="26670"/>
                </a:lnTo>
                <a:close/>
              </a:path>
              <a:path w="4211955" h="76200">
                <a:moveTo>
                  <a:pt x="2600325" y="26670"/>
                </a:moveTo>
                <a:lnTo>
                  <a:pt x="2508885" y="26670"/>
                </a:lnTo>
                <a:lnTo>
                  <a:pt x="2508885" y="49530"/>
                </a:lnTo>
                <a:lnTo>
                  <a:pt x="2600325" y="49530"/>
                </a:lnTo>
                <a:lnTo>
                  <a:pt x="2600325" y="26670"/>
                </a:lnTo>
                <a:close/>
              </a:path>
              <a:path w="4211955" h="76200">
                <a:moveTo>
                  <a:pt x="2440304" y="26670"/>
                </a:moveTo>
                <a:lnTo>
                  <a:pt x="2348865" y="26670"/>
                </a:lnTo>
                <a:lnTo>
                  <a:pt x="2348865" y="49530"/>
                </a:lnTo>
                <a:lnTo>
                  <a:pt x="2440304" y="49530"/>
                </a:lnTo>
                <a:lnTo>
                  <a:pt x="2440304" y="26670"/>
                </a:lnTo>
                <a:close/>
              </a:path>
              <a:path w="4211955" h="76200">
                <a:moveTo>
                  <a:pt x="2280285" y="26670"/>
                </a:moveTo>
                <a:lnTo>
                  <a:pt x="2188845" y="26670"/>
                </a:lnTo>
                <a:lnTo>
                  <a:pt x="2188845" y="49530"/>
                </a:lnTo>
                <a:lnTo>
                  <a:pt x="2280285" y="49530"/>
                </a:lnTo>
                <a:lnTo>
                  <a:pt x="2280285" y="26670"/>
                </a:lnTo>
                <a:close/>
              </a:path>
              <a:path w="4211955" h="76200">
                <a:moveTo>
                  <a:pt x="2120265" y="26670"/>
                </a:moveTo>
                <a:lnTo>
                  <a:pt x="2028825" y="26670"/>
                </a:lnTo>
                <a:lnTo>
                  <a:pt x="2028825" y="49530"/>
                </a:lnTo>
                <a:lnTo>
                  <a:pt x="2120265" y="49530"/>
                </a:lnTo>
                <a:lnTo>
                  <a:pt x="2120265" y="26670"/>
                </a:lnTo>
                <a:close/>
              </a:path>
              <a:path w="4211955" h="76200">
                <a:moveTo>
                  <a:pt x="1960245" y="26670"/>
                </a:moveTo>
                <a:lnTo>
                  <a:pt x="1868804" y="26670"/>
                </a:lnTo>
                <a:lnTo>
                  <a:pt x="1868804" y="49530"/>
                </a:lnTo>
                <a:lnTo>
                  <a:pt x="1960245" y="49530"/>
                </a:lnTo>
                <a:lnTo>
                  <a:pt x="1960245" y="26670"/>
                </a:lnTo>
                <a:close/>
              </a:path>
              <a:path w="4211955" h="76200">
                <a:moveTo>
                  <a:pt x="1800225" y="26670"/>
                </a:moveTo>
                <a:lnTo>
                  <a:pt x="1708785" y="26670"/>
                </a:lnTo>
                <a:lnTo>
                  <a:pt x="1708785" y="49530"/>
                </a:lnTo>
                <a:lnTo>
                  <a:pt x="1800225" y="49530"/>
                </a:lnTo>
                <a:lnTo>
                  <a:pt x="1800225" y="26670"/>
                </a:lnTo>
                <a:close/>
              </a:path>
              <a:path w="4211955" h="76200">
                <a:moveTo>
                  <a:pt x="1640204" y="26670"/>
                </a:moveTo>
                <a:lnTo>
                  <a:pt x="1548764" y="26670"/>
                </a:lnTo>
                <a:lnTo>
                  <a:pt x="1548764" y="49530"/>
                </a:lnTo>
                <a:lnTo>
                  <a:pt x="1640204" y="49530"/>
                </a:lnTo>
                <a:lnTo>
                  <a:pt x="1640204" y="26670"/>
                </a:lnTo>
                <a:close/>
              </a:path>
              <a:path w="4211955" h="76200">
                <a:moveTo>
                  <a:pt x="1480185" y="26670"/>
                </a:moveTo>
                <a:lnTo>
                  <a:pt x="1388745" y="26670"/>
                </a:lnTo>
                <a:lnTo>
                  <a:pt x="1388745" y="49530"/>
                </a:lnTo>
                <a:lnTo>
                  <a:pt x="1480185" y="49530"/>
                </a:lnTo>
                <a:lnTo>
                  <a:pt x="1480185" y="26670"/>
                </a:lnTo>
                <a:close/>
              </a:path>
              <a:path w="4211955" h="76200">
                <a:moveTo>
                  <a:pt x="1320164" y="26670"/>
                </a:moveTo>
                <a:lnTo>
                  <a:pt x="1228725" y="26670"/>
                </a:lnTo>
                <a:lnTo>
                  <a:pt x="1228725" y="49530"/>
                </a:lnTo>
                <a:lnTo>
                  <a:pt x="1320164" y="49530"/>
                </a:lnTo>
                <a:lnTo>
                  <a:pt x="1320164" y="26670"/>
                </a:lnTo>
                <a:close/>
              </a:path>
              <a:path w="4211955" h="76200">
                <a:moveTo>
                  <a:pt x="1160145" y="26670"/>
                </a:moveTo>
                <a:lnTo>
                  <a:pt x="1068704" y="26670"/>
                </a:lnTo>
                <a:lnTo>
                  <a:pt x="1068704" y="49530"/>
                </a:lnTo>
                <a:lnTo>
                  <a:pt x="1160145" y="49530"/>
                </a:lnTo>
                <a:lnTo>
                  <a:pt x="1160145" y="26670"/>
                </a:lnTo>
                <a:close/>
              </a:path>
              <a:path w="4211955" h="76200">
                <a:moveTo>
                  <a:pt x="1000125" y="26670"/>
                </a:moveTo>
                <a:lnTo>
                  <a:pt x="908685" y="26670"/>
                </a:lnTo>
                <a:lnTo>
                  <a:pt x="908685" y="49530"/>
                </a:lnTo>
                <a:lnTo>
                  <a:pt x="1000125" y="49530"/>
                </a:lnTo>
                <a:lnTo>
                  <a:pt x="1000125" y="26670"/>
                </a:lnTo>
                <a:close/>
              </a:path>
              <a:path w="4211955" h="76200">
                <a:moveTo>
                  <a:pt x="840104" y="26670"/>
                </a:moveTo>
                <a:lnTo>
                  <a:pt x="748664" y="26670"/>
                </a:lnTo>
                <a:lnTo>
                  <a:pt x="748664" y="49530"/>
                </a:lnTo>
                <a:lnTo>
                  <a:pt x="840104" y="49530"/>
                </a:lnTo>
                <a:lnTo>
                  <a:pt x="840104" y="26670"/>
                </a:lnTo>
                <a:close/>
              </a:path>
              <a:path w="4211955" h="76200">
                <a:moveTo>
                  <a:pt x="680085" y="26670"/>
                </a:moveTo>
                <a:lnTo>
                  <a:pt x="588645" y="26670"/>
                </a:lnTo>
                <a:lnTo>
                  <a:pt x="588645" y="49530"/>
                </a:lnTo>
                <a:lnTo>
                  <a:pt x="680085" y="49530"/>
                </a:lnTo>
                <a:lnTo>
                  <a:pt x="680085" y="26670"/>
                </a:lnTo>
                <a:close/>
              </a:path>
              <a:path w="4211955" h="76200">
                <a:moveTo>
                  <a:pt x="520064" y="26670"/>
                </a:moveTo>
                <a:lnTo>
                  <a:pt x="428625" y="26670"/>
                </a:lnTo>
                <a:lnTo>
                  <a:pt x="428625" y="49530"/>
                </a:lnTo>
                <a:lnTo>
                  <a:pt x="520064" y="49530"/>
                </a:lnTo>
                <a:lnTo>
                  <a:pt x="520064" y="26670"/>
                </a:lnTo>
                <a:close/>
              </a:path>
              <a:path w="4211955" h="76200">
                <a:moveTo>
                  <a:pt x="360045" y="26670"/>
                </a:moveTo>
                <a:lnTo>
                  <a:pt x="268604" y="26670"/>
                </a:lnTo>
                <a:lnTo>
                  <a:pt x="268604" y="49530"/>
                </a:lnTo>
                <a:lnTo>
                  <a:pt x="360045" y="49530"/>
                </a:lnTo>
                <a:lnTo>
                  <a:pt x="360045" y="26670"/>
                </a:lnTo>
                <a:close/>
              </a:path>
              <a:path w="4211955" h="76200">
                <a:moveTo>
                  <a:pt x="200025" y="26670"/>
                </a:moveTo>
                <a:lnTo>
                  <a:pt x="108585" y="26670"/>
                </a:lnTo>
                <a:lnTo>
                  <a:pt x="108585" y="49530"/>
                </a:lnTo>
                <a:lnTo>
                  <a:pt x="200025" y="49530"/>
                </a:lnTo>
                <a:lnTo>
                  <a:pt x="200025" y="26670"/>
                </a:lnTo>
                <a:close/>
              </a:path>
              <a:path w="4211955" h="76200">
                <a:moveTo>
                  <a:pt x="76200" y="0"/>
                </a:moveTo>
                <a:lnTo>
                  <a:pt x="0" y="38100"/>
                </a:lnTo>
                <a:lnTo>
                  <a:pt x="76200" y="76200"/>
                </a:lnTo>
                <a:lnTo>
                  <a:pt x="762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4902708" y="3193542"/>
            <a:ext cx="2632710" cy="76200"/>
          </a:xfrm>
          <a:custGeom>
            <a:avLst/>
            <a:gdLst/>
            <a:ahLst/>
            <a:cxnLst/>
            <a:rect l="l" t="t" r="r" b="b"/>
            <a:pathLst>
              <a:path w="2632709" h="76200">
                <a:moveTo>
                  <a:pt x="2556128" y="0"/>
                </a:moveTo>
                <a:lnTo>
                  <a:pt x="2556128" y="76200"/>
                </a:lnTo>
                <a:lnTo>
                  <a:pt x="2609468" y="49530"/>
                </a:lnTo>
                <a:lnTo>
                  <a:pt x="2568956" y="49530"/>
                </a:lnTo>
                <a:lnTo>
                  <a:pt x="2568956" y="26670"/>
                </a:lnTo>
                <a:lnTo>
                  <a:pt x="2609468" y="26670"/>
                </a:lnTo>
                <a:lnTo>
                  <a:pt x="2556128" y="0"/>
                </a:lnTo>
                <a:close/>
              </a:path>
              <a:path w="2632709" h="76200">
                <a:moveTo>
                  <a:pt x="2556128" y="26670"/>
                </a:moveTo>
                <a:lnTo>
                  <a:pt x="0" y="26670"/>
                </a:lnTo>
                <a:lnTo>
                  <a:pt x="0" y="49530"/>
                </a:lnTo>
                <a:lnTo>
                  <a:pt x="2556128" y="49530"/>
                </a:lnTo>
                <a:lnTo>
                  <a:pt x="2556128" y="26670"/>
                </a:lnTo>
                <a:close/>
              </a:path>
              <a:path w="2632709" h="76200">
                <a:moveTo>
                  <a:pt x="2609468" y="26670"/>
                </a:moveTo>
                <a:lnTo>
                  <a:pt x="2568956" y="26670"/>
                </a:lnTo>
                <a:lnTo>
                  <a:pt x="2568956" y="49530"/>
                </a:lnTo>
                <a:lnTo>
                  <a:pt x="2609468" y="49530"/>
                </a:lnTo>
                <a:lnTo>
                  <a:pt x="2632328" y="38100"/>
                </a:lnTo>
                <a:lnTo>
                  <a:pt x="2609468" y="26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1216913" y="3193795"/>
            <a:ext cx="1819910" cy="76200"/>
          </a:xfrm>
          <a:custGeom>
            <a:avLst/>
            <a:gdLst/>
            <a:ahLst/>
            <a:cxnLst/>
            <a:rect l="l" t="t" r="r" b="b"/>
            <a:pathLst>
              <a:path w="1819910" h="76200">
                <a:moveTo>
                  <a:pt x="76327" y="0"/>
                </a:moveTo>
                <a:lnTo>
                  <a:pt x="0" y="37845"/>
                </a:lnTo>
                <a:lnTo>
                  <a:pt x="76073" y="76200"/>
                </a:lnTo>
                <a:lnTo>
                  <a:pt x="76162" y="49436"/>
                </a:lnTo>
                <a:lnTo>
                  <a:pt x="63500" y="49402"/>
                </a:lnTo>
                <a:lnTo>
                  <a:pt x="63500" y="26542"/>
                </a:lnTo>
                <a:lnTo>
                  <a:pt x="76238" y="26542"/>
                </a:lnTo>
                <a:lnTo>
                  <a:pt x="76327" y="0"/>
                </a:lnTo>
                <a:close/>
              </a:path>
              <a:path w="1819910" h="76200">
                <a:moveTo>
                  <a:pt x="76238" y="26577"/>
                </a:moveTo>
                <a:lnTo>
                  <a:pt x="76162" y="49436"/>
                </a:lnTo>
                <a:lnTo>
                  <a:pt x="1819529" y="54101"/>
                </a:lnTo>
                <a:lnTo>
                  <a:pt x="1819656" y="31241"/>
                </a:lnTo>
                <a:lnTo>
                  <a:pt x="76238" y="26577"/>
                </a:lnTo>
                <a:close/>
              </a:path>
              <a:path w="1819910" h="76200">
                <a:moveTo>
                  <a:pt x="63500" y="26542"/>
                </a:moveTo>
                <a:lnTo>
                  <a:pt x="63500" y="49402"/>
                </a:lnTo>
                <a:lnTo>
                  <a:pt x="76162" y="49436"/>
                </a:lnTo>
                <a:lnTo>
                  <a:pt x="76238" y="26577"/>
                </a:lnTo>
                <a:lnTo>
                  <a:pt x="63500" y="26542"/>
                </a:lnTo>
                <a:close/>
              </a:path>
              <a:path w="1819910" h="76200">
                <a:moveTo>
                  <a:pt x="76238" y="26542"/>
                </a:moveTo>
                <a:lnTo>
                  <a:pt x="63500" y="26542"/>
                </a:lnTo>
                <a:lnTo>
                  <a:pt x="76238" y="2657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850635" y="1546860"/>
            <a:ext cx="1458467" cy="560832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 txBox="1"/>
          <p:nvPr/>
        </p:nvSpPr>
        <p:spPr>
          <a:xfrm>
            <a:off x="5934202" y="1593341"/>
            <a:ext cx="1279525" cy="4686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 b="1">
                <a:latin typeface="Arial"/>
                <a:cs typeface="Arial"/>
              </a:rPr>
              <a:t>Calorie</a:t>
            </a:r>
            <a:r>
              <a:rPr dirty="0" sz="1000" spc="-6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restriction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 b="1">
                <a:latin typeface="Arial"/>
                <a:cs typeface="Arial"/>
              </a:rPr>
              <a:t>Exercise</a:t>
            </a:r>
            <a:endParaRPr sz="1000">
              <a:latin typeface="Arial"/>
              <a:cs typeface="Arial"/>
            </a:endParaRPr>
          </a:p>
          <a:p>
            <a:pPr marL="184785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 b="1">
                <a:latin typeface="Arial"/>
                <a:cs typeface="Arial"/>
              </a:rPr>
              <a:t>Phytochemicals</a:t>
            </a:r>
            <a:endParaRPr sz="10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5334761" y="1863851"/>
            <a:ext cx="537210" cy="401955"/>
          </a:xfrm>
          <a:custGeom>
            <a:avLst/>
            <a:gdLst/>
            <a:ahLst/>
            <a:cxnLst/>
            <a:rect l="l" t="t" r="r" b="b"/>
            <a:pathLst>
              <a:path w="537210" h="401955">
                <a:moveTo>
                  <a:pt x="38608" y="325755"/>
                </a:moveTo>
                <a:lnTo>
                  <a:pt x="0" y="401700"/>
                </a:lnTo>
                <a:lnTo>
                  <a:pt x="83947" y="386969"/>
                </a:lnTo>
                <a:lnTo>
                  <a:pt x="73693" y="373125"/>
                </a:lnTo>
                <a:lnTo>
                  <a:pt x="57785" y="373125"/>
                </a:lnTo>
                <a:lnTo>
                  <a:pt x="44196" y="354838"/>
                </a:lnTo>
                <a:lnTo>
                  <a:pt x="54496" y="347206"/>
                </a:lnTo>
                <a:lnTo>
                  <a:pt x="38608" y="325755"/>
                </a:lnTo>
                <a:close/>
              </a:path>
              <a:path w="537210" h="401955">
                <a:moveTo>
                  <a:pt x="54496" y="347206"/>
                </a:moveTo>
                <a:lnTo>
                  <a:pt x="44196" y="354838"/>
                </a:lnTo>
                <a:lnTo>
                  <a:pt x="57785" y="373125"/>
                </a:lnTo>
                <a:lnTo>
                  <a:pt x="68058" y="365517"/>
                </a:lnTo>
                <a:lnTo>
                  <a:pt x="54496" y="347206"/>
                </a:lnTo>
                <a:close/>
              </a:path>
              <a:path w="537210" h="401955">
                <a:moveTo>
                  <a:pt x="68058" y="365517"/>
                </a:moveTo>
                <a:lnTo>
                  <a:pt x="57785" y="373125"/>
                </a:lnTo>
                <a:lnTo>
                  <a:pt x="73693" y="373125"/>
                </a:lnTo>
                <a:lnTo>
                  <a:pt x="68058" y="365517"/>
                </a:lnTo>
                <a:close/>
              </a:path>
              <a:path w="537210" h="401955">
                <a:moveTo>
                  <a:pt x="523113" y="0"/>
                </a:moveTo>
                <a:lnTo>
                  <a:pt x="54496" y="347206"/>
                </a:lnTo>
                <a:lnTo>
                  <a:pt x="68058" y="365517"/>
                </a:lnTo>
                <a:lnTo>
                  <a:pt x="536701" y="18414"/>
                </a:lnTo>
                <a:lnTo>
                  <a:pt x="52311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 txBox="1"/>
          <p:nvPr/>
        </p:nvSpPr>
        <p:spPr>
          <a:xfrm>
            <a:off x="1753870" y="6444488"/>
            <a:ext cx="545909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Simpson SJ and Raubenheimer D, </a:t>
            </a:r>
            <a:r>
              <a:rPr dirty="0" sz="1000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Nature of Nutrition Princeton University </a:t>
            </a:r>
            <a:r>
              <a:rPr dirty="0" sz="1000" spc="-10" b="1">
                <a:solidFill>
                  <a:srgbClr val="0000D3"/>
                </a:solidFill>
                <a:latin typeface="Arial"/>
                <a:cs typeface="Arial"/>
              </a:rPr>
              <a:t>Press</a:t>
            </a:r>
            <a:r>
              <a:rPr dirty="0" sz="1000" spc="6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2012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Cycle of </a:t>
            </a:r>
            <a:r>
              <a:rPr dirty="0" sz="4400" spc="-5"/>
              <a:t>Insulin</a:t>
            </a:r>
            <a:r>
              <a:rPr dirty="0" sz="4400" spc="-45"/>
              <a:t> </a:t>
            </a:r>
            <a:r>
              <a:rPr dirty="0" sz="4400"/>
              <a:t>Resistance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672840" y="1665732"/>
            <a:ext cx="1514856" cy="151485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927475" y="2161285"/>
            <a:ext cx="1003935" cy="527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4300" marR="5080" indent="-102235">
              <a:lnSpc>
                <a:spcPts val="2050"/>
              </a:lnSpc>
            </a:pPr>
            <a:r>
              <a:rPr dirty="0" sz="1900" spc="-5" b="1">
                <a:latin typeface="Arial"/>
                <a:cs typeface="Arial"/>
              </a:rPr>
              <a:t>Eat</a:t>
            </a:r>
            <a:r>
              <a:rPr dirty="0" sz="1900" spc="-7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High  GI</a:t>
            </a:r>
            <a:r>
              <a:rPr dirty="0" sz="1900" spc="-95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Diet</a:t>
            </a:r>
            <a:endParaRPr sz="19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5087746" y="2834894"/>
            <a:ext cx="422275" cy="447040"/>
          </a:xfrm>
          <a:custGeom>
            <a:avLst/>
            <a:gdLst/>
            <a:ahLst/>
            <a:cxnLst/>
            <a:rect l="l" t="t" r="r" b="b"/>
            <a:pathLst>
              <a:path w="422275" h="447039">
                <a:moveTo>
                  <a:pt x="175767" y="0"/>
                </a:moveTo>
                <a:lnTo>
                  <a:pt x="0" y="245617"/>
                </a:lnTo>
                <a:lnTo>
                  <a:pt x="167131" y="365251"/>
                </a:lnTo>
                <a:lnTo>
                  <a:pt x="108457" y="447039"/>
                </a:lnTo>
                <a:lnTo>
                  <a:pt x="422148" y="362203"/>
                </a:lnTo>
                <a:lnTo>
                  <a:pt x="406674" y="119760"/>
                </a:lnTo>
                <a:lnTo>
                  <a:pt x="342900" y="119760"/>
                </a:lnTo>
                <a:lnTo>
                  <a:pt x="175767" y="0"/>
                </a:lnTo>
                <a:close/>
              </a:path>
              <a:path w="422275" h="447039">
                <a:moveTo>
                  <a:pt x="401447" y="37845"/>
                </a:moveTo>
                <a:lnTo>
                  <a:pt x="342900" y="119760"/>
                </a:lnTo>
                <a:lnTo>
                  <a:pt x="406674" y="119760"/>
                </a:lnTo>
                <a:lnTo>
                  <a:pt x="401447" y="37845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516879" y="2987039"/>
            <a:ext cx="1516379" cy="15148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873622" y="3449573"/>
            <a:ext cx="803910" cy="5607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ts val="2165"/>
              </a:lnSpc>
            </a:pPr>
            <a:r>
              <a:rPr dirty="0" sz="1900" spc="-5" b="1">
                <a:latin typeface="Arial"/>
                <a:cs typeface="Arial"/>
              </a:rPr>
              <a:t>Ins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lin</a:t>
            </a:r>
            <a:endParaRPr sz="1900">
              <a:latin typeface="Arial"/>
              <a:cs typeface="Arial"/>
            </a:endParaRPr>
          </a:p>
          <a:p>
            <a:pPr algn="ctr">
              <a:lnSpc>
                <a:spcPts val="2165"/>
              </a:lnSpc>
            </a:pPr>
            <a:r>
              <a:rPr dirty="0" sz="1900" spc="-5" b="1">
                <a:latin typeface="Arial"/>
                <a:cs typeface="Arial"/>
              </a:rPr>
              <a:t>spike</a:t>
            </a:r>
            <a:endParaRPr sz="19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690870" y="4566665"/>
            <a:ext cx="480059" cy="426084"/>
          </a:xfrm>
          <a:custGeom>
            <a:avLst/>
            <a:gdLst/>
            <a:ahLst/>
            <a:cxnLst/>
            <a:rect l="l" t="t" r="r" b="b"/>
            <a:pathLst>
              <a:path w="480060" h="426085">
                <a:moveTo>
                  <a:pt x="0" y="158368"/>
                </a:moveTo>
                <a:lnTo>
                  <a:pt x="178434" y="425830"/>
                </a:lnTo>
                <a:lnTo>
                  <a:pt x="480059" y="314324"/>
                </a:lnTo>
                <a:lnTo>
                  <a:pt x="384047" y="283082"/>
                </a:lnTo>
                <a:lnTo>
                  <a:pt x="414473" y="189483"/>
                </a:lnTo>
                <a:lnTo>
                  <a:pt x="96012" y="189483"/>
                </a:lnTo>
                <a:lnTo>
                  <a:pt x="0" y="158368"/>
                </a:lnTo>
                <a:close/>
              </a:path>
              <a:path w="480060" h="426085">
                <a:moveTo>
                  <a:pt x="157606" y="0"/>
                </a:moveTo>
                <a:lnTo>
                  <a:pt x="96012" y="189483"/>
                </a:lnTo>
                <a:lnTo>
                  <a:pt x="414473" y="189483"/>
                </a:lnTo>
                <a:lnTo>
                  <a:pt x="445642" y="93598"/>
                </a:lnTo>
                <a:lnTo>
                  <a:pt x="157606" y="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823459" y="5123688"/>
            <a:ext cx="1514856" cy="1514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4270247" y="5629655"/>
            <a:ext cx="399415" cy="504825"/>
          </a:xfrm>
          <a:custGeom>
            <a:avLst/>
            <a:gdLst/>
            <a:ahLst/>
            <a:cxnLst/>
            <a:rect l="l" t="t" r="r" b="b"/>
            <a:pathLst>
              <a:path w="399414" h="504825">
                <a:moveTo>
                  <a:pt x="199643" y="0"/>
                </a:moveTo>
                <a:lnTo>
                  <a:pt x="0" y="252222"/>
                </a:lnTo>
                <a:lnTo>
                  <a:pt x="199643" y="504444"/>
                </a:lnTo>
                <a:lnTo>
                  <a:pt x="199643" y="403555"/>
                </a:lnTo>
                <a:lnTo>
                  <a:pt x="399288" y="403555"/>
                </a:lnTo>
                <a:lnTo>
                  <a:pt x="399288" y="100888"/>
                </a:lnTo>
                <a:lnTo>
                  <a:pt x="199643" y="100888"/>
                </a:lnTo>
                <a:lnTo>
                  <a:pt x="199643" y="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2577083" y="5123688"/>
            <a:ext cx="1514856" cy="15148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2845689" y="5489346"/>
            <a:ext cx="977265" cy="788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ts val="2050"/>
              </a:lnSpc>
            </a:pPr>
            <a:r>
              <a:rPr dirty="0" sz="1900" spc="-5" b="1">
                <a:latin typeface="Arial"/>
                <a:cs typeface="Arial"/>
              </a:rPr>
              <a:t>Gl</a:t>
            </a:r>
            <a:r>
              <a:rPr dirty="0" sz="190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c</a:t>
            </a:r>
            <a:r>
              <a:rPr dirty="0" sz="1900" b="1">
                <a:latin typeface="Arial"/>
                <a:cs typeface="Arial"/>
              </a:rPr>
              <a:t>o</a:t>
            </a:r>
            <a:r>
              <a:rPr dirty="0" sz="1900" spc="-5" b="1">
                <a:latin typeface="Arial"/>
                <a:cs typeface="Arial"/>
              </a:rPr>
              <a:t>se  </a:t>
            </a:r>
            <a:r>
              <a:rPr dirty="0" sz="1900" spc="-5" b="1">
                <a:latin typeface="Arial"/>
                <a:cs typeface="Arial"/>
              </a:rPr>
              <a:t>stores  as</a:t>
            </a:r>
            <a:r>
              <a:rPr dirty="0" sz="1900" spc="-80" b="1">
                <a:latin typeface="Arial"/>
                <a:cs typeface="Arial"/>
              </a:rPr>
              <a:t> </a:t>
            </a:r>
            <a:r>
              <a:rPr dirty="0" sz="1900" spc="-5" b="1">
                <a:latin typeface="Arial"/>
                <a:cs typeface="Arial"/>
              </a:rPr>
              <a:t>fat</a:t>
            </a:r>
            <a:endParaRPr sz="19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2750820" y="4634103"/>
            <a:ext cx="480059" cy="426084"/>
          </a:xfrm>
          <a:custGeom>
            <a:avLst/>
            <a:gdLst/>
            <a:ahLst/>
            <a:cxnLst/>
            <a:rect l="l" t="t" r="r" b="b"/>
            <a:pathLst>
              <a:path w="480060" h="426085">
                <a:moveTo>
                  <a:pt x="414473" y="236347"/>
                </a:moveTo>
                <a:lnTo>
                  <a:pt x="96012" y="236347"/>
                </a:lnTo>
                <a:lnTo>
                  <a:pt x="157606" y="425831"/>
                </a:lnTo>
                <a:lnTo>
                  <a:pt x="445643" y="332232"/>
                </a:lnTo>
                <a:lnTo>
                  <a:pt x="414473" y="236347"/>
                </a:lnTo>
                <a:close/>
              </a:path>
              <a:path w="480060" h="426085">
                <a:moveTo>
                  <a:pt x="178435" y="0"/>
                </a:moveTo>
                <a:lnTo>
                  <a:pt x="0" y="267462"/>
                </a:lnTo>
                <a:lnTo>
                  <a:pt x="96012" y="236347"/>
                </a:lnTo>
                <a:lnTo>
                  <a:pt x="414473" y="236347"/>
                </a:lnTo>
                <a:lnTo>
                  <a:pt x="384048" y="142748"/>
                </a:lnTo>
                <a:lnTo>
                  <a:pt x="480060" y="111506"/>
                </a:lnTo>
                <a:lnTo>
                  <a:pt x="178435" y="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882139" y="2987039"/>
            <a:ext cx="1516380" cy="1514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2219960" y="3217926"/>
            <a:ext cx="843915" cy="1052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-3810">
              <a:lnSpc>
                <a:spcPct val="90000"/>
              </a:lnSpc>
            </a:pPr>
            <a:r>
              <a:rPr dirty="0" sz="1900" spc="-5" b="1">
                <a:latin typeface="Arial"/>
                <a:cs typeface="Arial"/>
              </a:rPr>
              <a:t>Feel  tired  and  </a:t>
            </a:r>
            <a:r>
              <a:rPr dirty="0" sz="1900" spc="-5" b="1">
                <a:latin typeface="Arial"/>
                <a:cs typeface="Arial"/>
              </a:rPr>
              <a:t>h</a:t>
            </a:r>
            <a:r>
              <a:rPr dirty="0" sz="1900" spc="0" b="1">
                <a:latin typeface="Arial"/>
                <a:cs typeface="Arial"/>
              </a:rPr>
              <a:t>u</a:t>
            </a:r>
            <a:r>
              <a:rPr dirty="0" sz="1900" spc="-5" b="1">
                <a:latin typeface="Arial"/>
                <a:cs typeface="Arial"/>
              </a:rPr>
              <a:t>n</a:t>
            </a:r>
            <a:r>
              <a:rPr dirty="0" sz="1900" spc="0" b="1">
                <a:latin typeface="Arial"/>
                <a:cs typeface="Arial"/>
              </a:rPr>
              <a:t>g</a:t>
            </a:r>
            <a:r>
              <a:rPr dirty="0" sz="1900" spc="-5" b="1">
                <a:latin typeface="Arial"/>
                <a:cs typeface="Arial"/>
              </a:rPr>
              <a:t>ry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280028" y="2887852"/>
            <a:ext cx="401955" cy="440055"/>
          </a:xfrm>
          <a:custGeom>
            <a:avLst/>
            <a:gdLst/>
            <a:ahLst/>
            <a:cxnLst/>
            <a:rect l="l" t="t" r="r" b="b"/>
            <a:pathLst>
              <a:path w="401954" h="440054">
                <a:moveTo>
                  <a:pt x="95885" y="0"/>
                </a:moveTo>
                <a:lnTo>
                  <a:pt x="155829" y="81152"/>
                </a:lnTo>
                <a:lnTo>
                  <a:pt x="0" y="196214"/>
                </a:lnTo>
                <a:lnTo>
                  <a:pt x="179959" y="439927"/>
                </a:lnTo>
                <a:lnTo>
                  <a:pt x="335788" y="324866"/>
                </a:lnTo>
                <a:lnTo>
                  <a:pt x="397222" y="324866"/>
                </a:lnTo>
                <a:lnTo>
                  <a:pt x="401574" y="88011"/>
                </a:lnTo>
                <a:lnTo>
                  <a:pt x="95885" y="0"/>
                </a:lnTo>
                <a:close/>
              </a:path>
              <a:path w="401954" h="440054">
                <a:moveTo>
                  <a:pt x="397222" y="324866"/>
                </a:moveTo>
                <a:lnTo>
                  <a:pt x="335788" y="324866"/>
                </a:lnTo>
                <a:lnTo>
                  <a:pt x="395732" y="406019"/>
                </a:lnTo>
                <a:lnTo>
                  <a:pt x="397222" y="324866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928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200" spc="-5"/>
              <a:t>Increases </a:t>
            </a:r>
            <a:r>
              <a:rPr dirty="0" sz="3200"/>
              <a:t>in </a:t>
            </a:r>
            <a:r>
              <a:rPr dirty="0" sz="3200" spc="-5"/>
              <a:t>Added </a:t>
            </a:r>
            <a:r>
              <a:rPr dirty="0" sz="3200"/>
              <a:t>Sugar</a:t>
            </a:r>
            <a:r>
              <a:rPr dirty="0" sz="3200" spc="-100"/>
              <a:t> </a:t>
            </a:r>
            <a:r>
              <a:rPr dirty="0" sz="3200"/>
              <a:t>and  </a:t>
            </a:r>
            <a:r>
              <a:rPr dirty="0" sz="3200" spc="-5"/>
              <a:t>Refined</a:t>
            </a:r>
            <a:r>
              <a:rPr dirty="0" sz="3200" spc="-40"/>
              <a:t> </a:t>
            </a:r>
            <a:r>
              <a:rPr dirty="0" sz="3200" spc="-5"/>
              <a:t>Carbohydrates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276348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2702941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45440" y="1740408"/>
            <a:ext cx="8339455" cy="4007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Sugar consumption: </a:t>
            </a:r>
            <a:r>
              <a:rPr dirty="0" sz="1800" spc="-5">
                <a:latin typeface="Arial"/>
                <a:cs typeface="Arial"/>
              </a:rPr>
              <a:t>152 lbs/yr up </a:t>
            </a:r>
            <a:r>
              <a:rPr dirty="0" sz="1800">
                <a:latin typeface="Arial"/>
                <a:cs typeface="Arial"/>
              </a:rPr>
              <a:t>from </a:t>
            </a:r>
            <a:r>
              <a:rPr dirty="0" sz="1800" spc="-5">
                <a:latin typeface="Arial"/>
                <a:cs typeface="Arial"/>
              </a:rPr>
              <a:t>40 lbs in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1980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dirty="0" sz="1800" b="1">
                <a:latin typeface="Arial"/>
                <a:cs typeface="Arial"/>
              </a:rPr>
              <a:t>Flour consumption: </a:t>
            </a:r>
            <a:r>
              <a:rPr dirty="0" sz="1800" spc="-5">
                <a:latin typeface="Arial"/>
                <a:cs typeface="Arial"/>
              </a:rPr>
              <a:t>146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lbs/yr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200"/>
              </a:spcBef>
            </a:pPr>
            <a:r>
              <a:rPr dirty="0" sz="1800" spc="-15" b="1">
                <a:latin typeface="Arial"/>
                <a:cs typeface="Arial"/>
              </a:rPr>
              <a:t>Added</a:t>
            </a:r>
            <a:r>
              <a:rPr dirty="0" sz="1800" spc="-4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sugars:</a:t>
            </a:r>
            <a:endParaRPr sz="18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1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5">
                <a:latin typeface="Arial"/>
                <a:cs typeface="Arial"/>
              </a:rPr>
              <a:t>600,000 products and 80%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added</a:t>
            </a:r>
            <a:r>
              <a:rPr dirty="0" sz="1600" spc="7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sugar</a:t>
            </a:r>
            <a:endParaRPr sz="1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5">
                <a:latin typeface="Arial"/>
                <a:cs typeface="Arial"/>
              </a:rPr>
              <a:t>8-15% calories from soda</a:t>
            </a:r>
            <a:endParaRPr sz="1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5">
                <a:latin typeface="Arial"/>
                <a:cs typeface="Arial"/>
              </a:rPr>
              <a:t>HFCS biggest source of calories in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diet</a:t>
            </a:r>
            <a:endParaRPr sz="1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5">
                <a:latin typeface="Arial"/>
                <a:cs typeface="Arial"/>
              </a:rPr>
              <a:t>Children sugar consumption facts: </a:t>
            </a:r>
            <a:r>
              <a:rPr dirty="0" sz="1600" spc="-5" b="1" i="1">
                <a:latin typeface="Arial"/>
                <a:cs typeface="Arial"/>
              </a:rPr>
              <a:t>34</a:t>
            </a:r>
            <a:r>
              <a:rPr dirty="0" sz="1600" spc="55" b="1" i="1">
                <a:latin typeface="Arial"/>
                <a:cs typeface="Arial"/>
              </a:rPr>
              <a:t> </a:t>
            </a:r>
            <a:r>
              <a:rPr dirty="0" sz="1600" spc="-5" b="1" i="1">
                <a:latin typeface="Arial"/>
                <a:cs typeface="Arial"/>
              </a:rPr>
              <a:t>tsp/day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</a:pPr>
            <a:r>
              <a:rPr dirty="0" sz="1800" spc="-5" b="1">
                <a:latin typeface="Arial"/>
                <a:cs typeface="Arial"/>
              </a:rPr>
              <a:t>Chair </a:t>
            </a:r>
            <a:r>
              <a:rPr dirty="0" sz="1800" b="1">
                <a:latin typeface="Arial"/>
                <a:cs typeface="Arial"/>
              </a:rPr>
              <a:t>of </a:t>
            </a:r>
            <a:r>
              <a:rPr dirty="0" sz="1800" spc="-10" b="1">
                <a:latin typeface="Arial"/>
                <a:cs typeface="Arial"/>
              </a:rPr>
              <a:t>American Beverage Association </a:t>
            </a:r>
            <a:r>
              <a:rPr dirty="0" sz="1800" b="1">
                <a:latin typeface="Arial"/>
                <a:cs typeface="Arial"/>
              </a:rPr>
              <a:t>in </a:t>
            </a:r>
            <a:r>
              <a:rPr dirty="0" sz="1800" spc="-5" b="1">
                <a:latin typeface="Arial"/>
                <a:cs typeface="Arial"/>
              </a:rPr>
              <a:t>testimony </a:t>
            </a:r>
            <a:r>
              <a:rPr dirty="0" sz="1800" b="1">
                <a:latin typeface="Arial"/>
                <a:cs typeface="Arial"/>
              </a:rPr>
              <a:t>to </a:t>
            </a:r>
            <a:r>
              <a:rPr dirty="0" sz="1800" spc="-5" b="1">
                <a:latin typeface="Arial"/>
                <a:cs typeface="Arial"/>
              </a:rPr>
              <a:t>Congress: </a:t>
            </a:r>
            <a:r>
              <a:rPr dirty="0" sz="1800" b="1">
                <a:latin typeface="Arial"/>
                <a:cs typeface="Arial"/>
              </a:rPr>
              <a:t>“</a:t>
            </a: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a </a:t>
            </a:r>
            <a:r>
              <a:rPr dirty="0" sz="1800" spc="-15">
                <a:latin typeface="Arial"/>
                <a:cs typeface="Arial"/>
              </a:rPr>
              <a:t>well  </a:t>
            </a:r>
            <a:r>
              <a:rPr dirty="0" sz="1800" spc="-5">
                <a:latin typeface="Arial"/>
                <a:cs typeface="Arial"/>
              </a:rPr>
              <a:t>balanced diet </a:t>
            </a:r>
            <a:r>
              <a:rPr dirty="0" sz="1800" spc="-25">
                <a:latin typeface="Arial"/>
                <a:cs typeface="Arial"/>
              </a:rPr>
              <a:t>we </a:t>
            </a:r>
            <a:r>
              <a:rPr dirty="0" sz="1800" spc="-5">
                <a:latin typeface="Arial"/>
                <a:cs typeface="Arial"/>
              </a:rPr>
              <a:t>need </a:t>
            </a:r>
            <a:r>
              <a:rPr dirty="0" sz="1800" spc="-15">
                <a:latin typeface="Arial"/>
                <a:cs typeface="Arial"/>
              </a:rPr>
              <a:t>two </a:t>
            </a:r>
            <a:r>
              <a:rPr dirty="0" sz="1800" spc="-5">
                <a:latin typeface="Arial"/>
                <a:cs typeface="Arial"/>
              </a:rPr>
              <a:t>liters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liquids a </a:t>
            </a:r>
            <a:r>
              <a:rPr dirty="0" sz="1800" spc="-10">
                <a:latin typeface="Arial"/>
                <a:cs typeface="Arial"/>
              </a:rPr>
              <a:t>day. </a:t>
            </a:r>
            <a:r>
              <a:rPr dirty="0" sz="1800" spc="-5">
                <a:latin typeface="Arial"/>
                <a:cs typeface="Arial"/>
              </a:rPr>
              <a:t>Soft drinks can be a healthy part 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that intake. </a:t>
            </a:r>
            <a:r>
              <a:rPr dirty="0" sz="1800">
                <a:latin typeface="Arial"/>
                <a:cs typeface="Arial"/>
              </a:rPr>
              <a:t>I </a:t>
            </a:r>
            <a:r>
              <a:rPr dirty="0" sz="1800" spc="-15">
                <a:latin typeface="Arial"/>
                <a:cs typeface="Arial"/>
              </a:rPr>
              <a:t>would </a:t>
            </a:r>
            <a:r>
              <a:rPr dirty="0" sz="1800" spc="-5">
                <a:latin typeface="Arial"/>
                <a:cs typeface="Arial"/>
              </a:rPr>
              <a:t>reject any argument that they are in any </a:t>
            </a:r>
            <a:r>
              <a:rPr dirty="0" sz="1800" spc="-15">
                <a:latin typeface="Arial"/>
                <a:cs typeface="Arial"/>
              </a:rPr>
              <a:t>way</a:t>
            </a:r>
            <a:r>
              <a:rPr dirty="0" sz="1800" spc="2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Harmful.”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5507735" y="2779776"/>
            <a:ext cx="2860548" cy="2100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699759" y="2971800"/>
            <a:ext cx="2476499" cy="17160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07340" y="6215633"/>
            <a:ext cx="2870200" cy="1720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50">
                <a:latin typeface="Arial"/>
                <a:cs typeface="Arial"/>
              </a:rPr>
              <a:t>Lustig, R, Nature, Feb 2012, </a:t>
            </a:r>
            <a:r>
              <a:rPr dirty="0" sz="1050" spc="5">
                <a:latin typeface="Arial"/>
                <a:cs typeface="Arial"/>
              </a:rPr>
              <a:t>Volume </a:t>
            </a:r>
            <a:r>
              <a:rPr dirty="0" sz="1050">
                <a:latin typeface="Arial"/>
                <a:cs typeface="Arial"/>
              </a:rPr>
              <a:t>482,</a:t>
            </a:r>
            <a:r>
              <a:rPr dirty="0" sz="1050" spc="-165">
                <a:latin typeface="Arial"/>
                <a:cs typeface="Arial"/>
              </a:rPr>
              <a:t> </a:t>
            </a:r>
            <a:r>
              <a:rPr dirty="0" sz="1050" spc="5">
                <a:latin typeface="Arial"/>
                <a:cs typeface="Arial"/>
              </a:rPr>
              <a:t>27-29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Consequences of</a:t>
            </a:r>
            <a:r>
              <a:rPr dirty="0" sz="4400" spc="-70"/>
              <a:t> </a:t>
            </a:r>
            <a:r>
              <a:rPr dirty="0" sz="4400" spc="-5"/>
              <a:t>Added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Sugar </a:t>
            </a:r>
            <a:r>
              <a:rPr dirty="0" sz="4400" spc="-5"/>
              <a:t>and</a:t>
            </a:r>
            <a:r>
              <a:rPr dirty="0" sz="4400" spc="-60"/>
              <a:t> </a:t>
            </a:r>
            <a:r>
              <a:rPr dirty="0" sz="4400"/>
              <a:t>HFCS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317495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079495"/>
            <a:ext cx="126491" cy="134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3841369"/>
            <a:ext cx="126491" cy="1341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4298569"/>
            <a:ext cx="126491" cy="1341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8140" y="4755769"/>
            <a:ext cx="126491" cy="1341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8140" y="5213096"/>
            <a:ext cx="126491" cy="13411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88340" y="1739391"/>
            <a:ext cx="8107045" cy="36582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Empty calories that replace foods containing</a:t>
            </a:r>
            <a:r>
              <a:rPr dirty="0" sz="2000" spc="-16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nutrients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HFCS (no physiologic role for fructose) is exclusively metabolized in</a:t>
            </a:r>
            <a:r>
              <a:rPr dirty="0" sz="2000" spc="-16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liver-NAFLD/NASH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Induces IR and can result in obesity and metabolic syndrome in</a:t>
            </a:r>
            <a:r>
              <a:rPr dirty="0" sz="2000" spc="-170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children  </a:t>
            </a:r>
            <a:r>
              <a:rPr dirty="0" sz="2000">
                <a:latin typeface="Arial"/>
                <a:cs typeface="Arial"/>
              </a:rPr>
              <a:t>and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adults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Associated with a higher risk of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cancer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Stimulates hunger and</a:t>
            </a:r>
            <a:r>
              <a:rPr dirty="0" sz="2000" spc="-12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fatigue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Raises cholesterol increasing CVD</a:t>
            </a:r>
            <a:r>
              <a:rPr dirty="0" sz="2000" spc="-114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risk</a:t>
            </a:r>
            <a:endParaRPr sz="2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2000">
                <a:latin typeface="Arial"/>
                <a:cs typeface="Arial"/>
              </a:rPr>
              <a:t>Cause massive dopamine</a:t>
            </a:r>
            <a:r>
              <a:rPr dirty="0" sz="2000" spc="-10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release-addictive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5446776" y="3998976"/>
            <a:ext cx="3697224" cy="26700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638800" y="4191000"/>
            <a:ext cx="3433572" cy="228600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6324600" y="838200"/>
            <a:ext cx="1181100" cy="62941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Physiologic </a:t>
            </a:r>
            <a:r>
              <a:rPr dirty="0" sz="4400" spc="-5"/>
              <a:t>Impacts</a:t>
            </a:r>
            <a:r>
              <a:rPr dirty="0" sz="4400" spc="-50"/>
              <a:t> </a:t>
            </a:r>
            <a:r>
              <a:rPr dirty="0" sz="4400"/>
              <a:t>of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Obesity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068827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287901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5110860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31951" y="1740408"/>
            <a:ext cx="6789420" cy="4756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68580">
              <a:lnSpc>
                <a:spcPct val="100000"/>
              </a:lnSpc>
            </a:pPr>
            <a:r>
              <a:rPr dirty="0" sz="1800" spc="-10" b="1">
                <a:latin typeface="Arial"/>
                <a:cs typeface="Arial"/>
              </a:rPr>
              <a:t>Assimilation</a:t>
            </a:r>
            <a:r>
              <a:rPr dirty="0" sz="1800" spc="5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(intestine)</a:t>
            </a:r>
            <a:endParaRPr sz="18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Changes in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microbiome</a:t>
            </a:r>
            <a:endParaRPr sz="16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Leaky Gut: metabolic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endotoxemia</a:t>
            </a:r>
            <a:endParaRPr sz="16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1190"/>
              </a:spcBef>
            </a:pPr>
            <a:r>
              <a:rPr dirty="0" sz="1800" spc="-5" b="1">
                <a:latin typeface="Arial"/>
                <a:cs typeface="Arial"/>
              </a:rPr>
              <a:t>Defense </a:t>
            </a:r>
            <a:r>
              <a:rPr dirty="0" sz="1800" b="1">
                <a:latin typeface="Arial"/>
                <a:cs typeface="Arial"/>
              </a:rPr>
              <a:t>and</a:t>
            </a:r>
            <a:r>
              <a:rPr dirty="0" sz="1800" spc="-6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Repair</a:t>
            </a:r>
            <a:endParaRPr sz="18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Chronic inflammatory state</a:t>
            </a:r>
            <a:endParaRPr sz="16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Immune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dysfunction</a:t>
            </a:r>
            <a:endParaRPr sz="16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1195"/>
              </a:spcBef>
            </a:pPr>
            <a:r>
              <a:rPr dirty="0" sz="1800" spc="-5" b="1">
                <a:latin typeface="Arial"/>
                <a:cs typeface="Arial"/>
              </a:rPr>
              <a:t>Energy</a:t>
            </a:r>
            <a:endParaRPr sz="18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Mitochondrial</a:t>
            </a:r>
            <a:r>
              <a:rPr dirty="0" sz="1600" spc="-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dysfunction</a:t>
            </a:r>
            <a:endParaRPr sz="16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  <a:spcBef>
                <a:spcPts val="1190"/>
              </a:spcBef>
            </a:pPr>
            <a:r>
              <a:rPr dirty="0" sz="1800" spc="-5" b="1">
                <a:latin typeface="Arial"/>
                <a:cs typeface="Arial"/>
              </a:rPr>
              <a:t>Communication</a:t>
            </a:r>
            <a:endParaRPr sz="18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1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Neuroendocrine dysregulation: cortisol, insulin, leptin, ghrelin,</a:t>
            </a:r>
            <a:r>
              <a:rPr dirty="0" sz="1600" spc="1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appetite</a:t>
            </a:r>
            <a:endParaRPr sz="1600">
              <a:latin typeface="Arial"/>
              <a:cs typeface="Arial"/>
            </a:endParaRPr>
          </a:p>
          <a:p>
            <a:pPr marL="469900" indent="-287020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69900" algn="l"/>
                <a:tab pos="470534" algn="l"/>
              </a:tabLst>
            </a:pPr>
            <a:r>
              <a:rPr dirty="0" sz="1600" spc="-5">
                <a:latin typeface="Arial"/>
                <a:cs typeface="Arial"/>
              </a:rPr>
              <a:t>Metabolic</a:t>
            </a:r>
            <a:r>
              <a:rPr dirty="0" sz="1600" spc="-5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inflexibility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 spc="-5" b="1">
                <a:latin typeface="Arial"/>
                <a:cs typeface="Arial"/>
              </a:rPr>
              <a:t>Secondary</a:t>
            </a:r>
            <a:r>
              <a:rPr dirty="0" sz="1800" spc="-80" b="1">
                <a:latin typeface="Arial"/>
                <a:cs typeface="Arial"/>
              </a:rPr>
              <a:t> </a:t>
            </a:r>
            <a:r>
              <a:rPr dirty="0" sz="1800" b="1">
                <a:latin typeface="Arial"/>
                <a:cs typeface="Arial"/>
              </a:rPr>
              <a:t>malnutrition</a:t>
            </a:r>
            <a:endParaRPr sz="1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58140" y="6330124"/>
            <a:ext cx="114300" cy="1203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59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600" spc="-5"/>
              <a:t>Not Only </a:t>
            </a:r>
            <a:r>
              <a:rPr dirty="0" sz="3600"/>
              <a:t>Food </a:t>
            </a:r>
            <a:r>
              <a:rPr dirty="0" sz="3600" spc="-5"/>
              <a:t>Composition and  Quality but Loss of</a:t>
            </a:r>
            <a:r>
              <a:rPr dirty="0" sz="3600" spc="10"/>
              <a:t> </a:t>
            </a:r>
            <a:r>
              <a:rPr dirty="0" sz="3600" spc="-5"/>
              <a:t>Agency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60295"/>
            <a:ext cx="126491" cy="1341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932809"/>
            <a:ext cx="126491" cy="1341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4838700" y="4995671"/>
            <a:ext cx="3967479" cy="1582420"/>
          </a:xfrm>
          <a:prstGeom prst="rect">
            <a:avLst/>
          </a:prstGeom>
        </p:spPr>
        <p:txBody>
          <a:bodyPr wrap="square" lIns="0" tIns="635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endParaRPr sz="900">
              <a:latin typeface="Times New Roman"/>
              <a:cs typeface="Times New Roman"/>
            </a:endParaRPr>
          </a:p>
          <a:p>
            <a:pPr marL="1905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1002/ajhb.22253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88340" y="1739391"/>
            <a:ext cx="8108315" cy="4217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413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Commercial organizations maximize profits through making</a:t>
            </a:r>
            <a:r>
              <a:rPr dirty="0" sz="2000" spc="-17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consumer  decisions for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them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10" b="1">
                <a:latin typeface="Arial"/>
                <a:cs typeface="Arial"/>
              </a:rPr>
              <a:t>Behavioral level: </a:t>
            </a:r>
            <a:r>
              <a:rPr dirty="0" sz="1800" spc="-5">
                <a:latin typeface="Arial"/>
                <a:cs typeface="Arial"/>
              </a:rPr>
              <a:t>advertising, price manipulation, restriction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2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choice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00D3"/>
              </a:buClr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spcBef>
                <a:spcPts val="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 b="1">
                <a:latin typeface="Arial"/>
                <a:cs typeface="Arial"/>
              </a:rPr>
              <a:t>Physiological </a:t>
            </a:r>
            <a:r>
              <a:rPr dirty="0" sz="1800" spc="-10" b="1">
                <a:latin typeface="Arial"/>
                <a:cs typeface="Arial"/>
              </a:rPr>
              <a:t>level: </a:t>
            </a:r>
            <a:r>
              <a:rPr dirty="0" sz="1800" spc="-5">
                <a:latin typeface="Arial"/>
                <a:cs typeface="Arial"/>
              </a:rPr>
              <a:t>Enhancement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addictive properties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foods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2000">
                <a:latin typeface="Arial"/>
                <a:cs typeface="Arial"/>
              </a:rPr>
              <a:t>“Loss of agency characterizes not only individuals but also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 spc="-5">
                <a:latin typeface="Arial"/>
                <a:cs typeface="Arial"/>
              </a:rPr>
              <a:t>governments  </a:t>
            </a:r>
            <a:r>
              <a:rPr dirty="0" sz="2000">
                <a:latin typeface="Arial"/>
                <a:cs typeface="Arial"/>
              </a:rPr>
              <a:t>and other organizations promoting health. In the </a:t>
            </a:r>
            <a:r>
              <a:rPr dirty="0" sz="2000" spc="10">
                <a:latin typeface="Arial"/>
                <a:cs typeface="Arial"/>
              </a:rPr>
              <a:t>21</a:t>
            </a:r>
            <a:r>
              <a:rPr dirty="0" baseline="25641" sz="1950" spc="15">
                <a:latin typeface="Arial"/>
                <a:cs typeface="Arial"/>
              </a:rPr>
              <a:t>st </a:t>
            </a:r>
            <a:r>
              <a:rPr dirty="0" sz="2000">
                <a:latin typeface="Arial"/>
                <a:cs typeface="Arial"/>
              </a:rPr>
              <a:t>century, the food-  industrial complex has become so powerful that efforts to redress the  scenario have proven </a:t>
            </a:r>
            <a:r>
              <a:rPr dirty="0" sz="2000" spc="-5">
                <a:latin typeface="Arial"/>
                <a:cs typeface="Arial"/>
              </a:rPr>
              <a:t>futile </a:t>
            </a:r>
            <a:r>
              <a:rPr dirty="0" sz="2000">
                <a:latin typeface="Arial"/>
                <a:cs typeface="Arial"/>
              </a:rPr>
              <a:t>and each of obesity and malnutrition is  increasing” </a:t>
            </a:r>
            <a:r>
              <a:rPr dirty="0" sz="1200">
                <a:latin typeface="Arial"/>
                <a:cs typeface="Arial"/>
              </a:rPr>
              <a:t>Wells, JCK. Am J </a:t>
            </a:r>
            <a:r>
              <a:rPr dirty="0" sz="1200" spc="-5">
                <a:latin typeface="Arial"/>
                <a:cs typeface="Arial"/>
              </a:rPr>
              <a:t>Hum </a:t>
            </a:r>
            <a:r>
              <a:rPr dirty="0" sz="1200">
                <a:latin typeface="Arial"/>
                <a:cs typeface="Arial"/>
              </a:rPr>
              <a:t>Biol, </a:t>
            </a:r>
            <a:r>
              <a:rPr dirty="0" sz="1200" spc="-5">
                <a:latin typeface="Arial"/>
                <a:cs typeface="Arial"/>
              </a:rPr>
              <a:t>2012 </a:t>
            </a:r>
            <a:r>
              <a:rPr dirty="0" sz="1200">
                <a:latin typeface="Arial"/>
                <a:cs typeface="Arial"/>
              </a:rPr>
              <a:t>DOI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10.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>
                <a:latin typeface="Arial"/>
                <a:cs typeface="Arial"/>
              </a:rPr>
              <a:t>Governments are also</a:t>
            </a:r>
            <a:r>
              <a:rPr dirty="0" sz="2000" spc="-145">
                <a:latin typeface="Arial"/>
                <a:cs typeface="Arial"/>
              </a:rPr>
              <a:t> </a:t>
            </a:r>
            <a:r>
              <a:rPr dirty="0" sz="2000">
                <a:latin typeface="Arial"/>
                <a:cs typeface="Arial"/>
              </a:rPr>
              <a:t>complicit</a:t>
            </a:r>
            <a:endParaRPr sz="20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8140" y="5761672"/>
            <a:ext cx="126491" cy="1341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838700" y="4995671"/>
            <a:ext cx="3967479" cy="1582420"/>
          </a:xfrm>
          <a:custGeom>
            <a:avLst/>
            <a:gdLst/>
            <a:ahLst/>
            <a:cxnLst/>
            <a:rect l="l" t="t" r="r" b="b"/>
            <a:pathLst>
              <a:path w="3967479" h="1582420">
                <a:moveTo>
                  <a:pt x="0" y="1581911"/>
                </a:moveTo>
                <a:lnTo>
                  <a:pt x="3966972" y="1581911"/>
                </a:lnTo>
                <a:lnTo>
                  <a:pt x="3966972" y="0"/>
                </a:lnTo>
                <a:lnTo>
                  <a:pt x="0" y="0"/>
                </a:lnTo>
                <a:lnTo>
                  <a:pt x="0" y="158191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5431028" y="6500774"/>
            <a:ext cx="3595370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Traditional </a:t>
            </a:r>
            <a:r>
              <a:rPr dirty="0" sz="1200" b="1">
                <a:latin typeface="Arial"/>
                <a:cs typeface="Arial"/>
              </a:rPr>
              <a:t>and modern shops in </a:t>
            </a:r>
            <a:r>
              <a:rPr dirty="0" sz="1200" spc="-5" b="1">
                <a:latin typeface="Arial"/>
                <a:cs typeface="Arial"/>
              </a:rPr>
              <a:t>Jimma,</a:t>
            </a:r>
            <a:r>
              <a:rPr dirty="0" sz="1200" spc="15" b="1">
                <a:latin typeface="Arial"/>
                <a:cs typeface="Arial"/>
              </a:rPr>
              <a:t> </a:t>
            </a:r>
            <a:r>
              <a:rPr dirty="0" sz="1200" spc="-5" b="1">
                <a:latin typeface="Arial"/>
                <a:cs typeface="Arial"/>
              </a:rPr>
              <a:t>Ethiopia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108703" y="5105400"/>
            <a:ext cx="5035295" cy="14721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6266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pc="-5"/>
              <a:t>Hormesis-Response to</a:t>
            </a:r>
            <a:r>
              <a:rPr dirty="0" spc="50"/>
              <a:t> </a:t>
            </a:r>
            <a:r>
              <a:rPr dirty="0" spc="-5"/>
              <a:t>Stress</a:t>
            </a:r>
          </a:p>
          <a:p>
            <a:pPr marL="1065530" marR="5080">
              <a:lnSpc>
                <a:spcPct val="100000"/>
              </a:lnSpc>
              <a:spcBef>
                <a:spcPts val="15"/>
              </a:spcBef>
            </a:pPr>
            <a:r>
              <a:rPr dirty="0" sz="2400" spc="-5">
                <a:solidFill>
                  <a:srgbClr val="99CC00"/>
                </a:solidFill>
              </a:rPr>
              <a:t>Capacity </a:t>
            </a:r>
            <a:r>
              <a:rPr dirty="0" sz="2400">
                <a:solidFill>
                  <a:srgbClr val="99CC00"/>
                </a:solidFill>
              </a:rPr>
              <a:t>to Improve Somatic </a:t>
            </a:r>
            <a:r>
              <a:rPr dirty="0" sz="2400" spc="-5">
                <a:solidFill>
                  <a:srgbClr val="99CC00"/>
                </a:solidFill>
              </a:rPr>
              <a:t>Maintenance</a:t>
            </a:r>
            <a:r>
              <a:rPr dirty="0" sz="2400" spc="-45">
                <a:solidFill>
                  <a:srgbClr val="99CC00"/>
                </a:solidFill>
              </a:rPr>
              <a:t> </a:t>
            </a:r>
            <a:r>
              <a:rPr dirty="0" sz="2400">
                <a:solidFill>
                  <a:srgbClr val="99CC00"/>
                </a:solidFill>
              </a:rPr>
              <a:t>and  </a:t>
            </a:r>
            <a:r>
              <a:rPr dirty="0" sz="2400" spc="-5">
                <a:solidFill>
                  <a:srgbClr val="99CC00"/>
                </a:solidFill>
              </a:rPr>
              <a:t>Resist</a:t>
            </a:r>
            <a:r>
              <a:rPr dirty="0" sz="2400" spc="-50">
                <a:solidFill>
                  <a:srgbClr val="99CC00"/>
                </a:solidFill>
              </a:rPr>
              <a:t> </a:t>
            </a:r>
            <a:r>
              <a:rPr dirty="0" sz="2400" spc="-5">
                <a:solidFill>
                  <a:srgbClr val="99CC00"/>
                </a:solidFill>
              </a:rPr>
              <a:t>Stress</a:t>
            </a:r>
            <a:endParaRPr sz="2400"/>
          </a:p>
        </p:txBody>
      </p:sp>
      <p:sp>
        <p:nvSpPr>
          <p:cNvPr id="3" name="object 3"/>
          <p:cNvSpPr/>
          <p:nvPr/>
        </p:nvSpPr>
        <p:spPr>
          <a:xfrm>
            <a:off x="358140" y="1838960"/>
            <a:ext cx="102107" cy="10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479039"/>
            <a:ext cx="102107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216272"/>
            <a:ext cx="102107" cy="10668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41423"/>
            <a:ext cx="8047355" cy="4735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56845">
              <a:lnSpc>
                <a:spcPct val="100000"/>
              </a:lnSpc>
            </a:pPr>
            <a:r>
              <a:rPr dirty="0" sz="1600" spc="-5" b="1">
                <a:latin typeface="Arial"/>
                <a:cs typeface="Arial"/>
              </a:rPr>
              <a:t>Toxicology </a:t>
            </a:r>
            <a:r>
              <a:rPr dirty="0" sz="1600" spc="-5">
                <a:latin typeface="Arial"/>
                <a:cs typeface="Arial"/>
              </a:rPr>
              <a:t>- biphasic dose response to an environmental agent characterized by a low  dose stimulation or beneficial effect and a high dose inhibitory or toxic</a:t>
            </a:r>
            <a:r>
              <a:rPr dirty="0" sz="1600" spc="1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effect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600" spc="-5" b="1">
                <a:latin typeface="Arial"/>
                <a:cs typeface="Arial"/>
              </a:rPr>
              <a:t>Biological </a:t>
            </a:r>
            <a:r>
              <a:rPr dirty="0" sz="1600" spc="-10" b="1">
                <a:latin typeface="Arial"/>
                <a:cs typeface="Arial"/>
              </a:rPr>
              <a:t>systems </a:t>
            </a:r>
            <a:r>
              <a:rPr dirty="0" sz="1600" spc="-5">
                <a:latin typeface="Arial"/>
                <a:cs typeface="Arial"/>
              </a:rPr>
              <a:t>- biologically adaptive process whereby nonlethal</a:t>
            </a:r>
            <a:r>
              <a:rPr dirty="0" sz="1600" spc="17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improves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robustness of an organism to resist it and improve somatic</a:t>
            </a:r>
            <a:r>
              <a:rPr dirty="0" sz="1600" spc="18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maintenance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19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Exercise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Dietary energy</a:t>
            </a:r>
            <a:r>
              <a:rPr dirty="0" sz="1400" spc="-9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restriction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Exposures </a:t>
            </a:r>
            <a:r>
              <a:rPr dirty="0" sz="1400">
                <a:latin typeface="Arial"/>
                <a:cs typeface="Arial"/>
              </a:rPr>
              <a:t>to low doses of certain</a:t>
            </a:r>
            <a:r>
              <a:rPr dirty="0" sz="1400" spc="-9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phytochemicals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dirty="0" sz="1600" spc="-5" b="1">
                <a:latin typeface="Arial"/>
                <a:cs typeface="Arial"/>
              </a:rPr>
              <a:t>Hormesis is integral to </a:t>
            </a:r>
            <a:r>
              <a:rPr dirty="0" sz="1600" spc="-10" b="1">
                <a:latin typeface="Arial"/>
                <a:cs typeface="Arial"/>
              </a:rPr>
              <a:t>the </a:t>
            </a:r>
            <a:r>
              <a:rPr dirty="0" sz="1600" spc="-5" b="1">
                <a:latin typeface="Arial"/>
                <a:cs typeface="Arial"/>
              </a:rPr>
              <a:t>normal </a:t>
            </a:r>
            <a:r>
              <a:rPr dirty="0" sz="1600" spc="-10" b="1">
                <a:latin typeface="Arial"/>
                <a:cs typeface="Arial"/>
              </a:rPr>
              <a:t>physiological </a:t>
            </a:r>
            <a:r>
              <a:rPr dirty="0" sz="1600" spc="-5" b="1">
                <a:latin typeface="Arial"/>
                <a:cs typeface="Arial"/>
              </a:rPr>
              <a:t>function of cells and</a:t>
            </a:r>
            <a:r>
              <a:rPr dirty="0" sz="1600" spc="345" b="1">
                <a:latin typeface="Arial"/>
                <a:cs typeface="Arial"/>
              </a:rPr>
              <a:t> </a:t>
            </a:r>
            <a:r>
              <a:rPr dirty="0" sz="1600" spc="-5" b="1">
                <a:latin typeface="Arial"/>
                <a:cs typeface="Arial"/>
              </a:rPr>
              <a:t>organisms</a:t>
            </a:r>
            <a:endParaRPr sz="1600">
              <a:latin typeface="Arial"/>
              <a:cs typeface="Arial"/>
            </a:endParaRPr>
          </a:p>
          <a:p>
            <a:pPr marL="413384" marR="5080" indent="-286385">
              <a:lnSpc>
                <a:spcPct val="100000"/>
              </a:lnSpc>
              <a:spcBef>
                <a:spcPts val="1195"/>
              </a:spcBef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Implicitly understood for millennia: </a:t>
            </a:r>
            <a:r>
              <a:rPr dirty="0" sz="1400">
                <a:latin typeface="Arial"/>
                <a:cs typeface="Arial"/>
              </a:rPr>
              <a:t>“if </a:t>
            </a:r>
            <a:r>
              <a:rPr dirty="0" sz="1400" spc="-5">
                <a:latin typeface="Arial"/>
                <a:cs typeface="Arial"/>
              </a:rPr>
              <a:t>you </a:t>
            </a:r>
            <a:r>
              <a:rPr dirty="0" sz="1400">
                <a:latin typeface="Arial"/>
                <a:cs typeface="Arial"/>
              </a:rPr>
              <a:t>don’t use it, </a:t>
            </a:r>
            <a:r>
              <a:rPr dirty="0" sz="1400" spc="-5">
                <a:latin typeface="Arial"/>
                <a:cs typeface="Arial"/>
              </a:rPr>
              <a:t>you </a:t>
            </a:r>
            <a:r>
              <a:rPr dirty="0" sz="1400">
                <a:latin typeface="Arial"/>
                <a:cs typeface="Arial"/>
              </a:rPr>
              <a:t>lose it”; “that </a:t>
            </a:r>
            <a:r>
              <a:rPr dirty="0" sz="1400" spc="-5">
                <a:latin typeface="Arial"/>
                <a:cs typeface="Arial"/>
              </a:rPr>
              <a:t>which </a:t>
            </a:r>
            <a:r>
              <a:rPr dirty="0" sz="1400">
                <a:latin typeface="Arial"/>
                <a:cs typeface="Arial"/>
              </a:rPr>
              <a:t>does not kill</a:t>
            </a:r>
            <a:r>
              <a:rPr dirty="0" sz="1400" spc="-2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you  </a:t>
            </a:r>
            <a:r>
              <a:rPr dirty="0" sz="1400">
                <a:latin typeface="Arial"/>
                <a:cs typeface="Arial"/>
              </a:rPr>
              <a:t>makes </a:t>
            </a:r>
            <a:r>
              <a:rPr dirty="0" sz="1400" spc="-5">
                <a:latin typeface="Arial"/>
                <a:cs typeface="Arial"/>
              </a:rPr>
              <a:t>you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stronger”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Conditioning by </a:t>
            </a:r>
            <a:r>
              <a:rPr dirty="0" sz="1400" spc="-5">
                <a:latin typeface="Arial"/>
                <a:cs typeface="Arial"/>
              </a:rPr>
              <a:t>exogenous/endogenous </a:t>
            </a:r>
            <a:r>
              <a:rPr dirty="0" sz="1400">
                <a:latin typeface="Arial"/>
                <a:cs typeface="Arial"/>
              </a:rPr>
              <a:t>stressors</a:t>
            </a:r>
            <a:r>
              <a:rPr dirty="0" sz="1400" spc="-2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contribute to enhancing cells capacity to</a:t>
            </a:r>
            <a:endParaRPr sz="1400">
              <a:latin typeface="Arial"/>
              <a:cs typeface="Arial"/>
            </a:endParaRPr>
          </a:p>
          <a:p>
            <a:pPr marL="413384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respond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to/resist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stress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(stress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tolerance/reduced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stress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response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mediators)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This </a:t>
            </a:r>
            <a:r>
              <a:rPr dirty="0" sz="1400">
                <a:latin typeface="Arial"/>
                <a:cs typeface="Arial"/>
              </a:rPr>
              <a:t>conditioning is mediated by molecular signaling </a:t>
            </a:r>
            <a:r>
              <a:rPr dirty="0" sz="1400" spc="-5">
                <a:latin typeface="Arial"/>
                <a:cs typeface="Arial"/>
              </a:rPr>
              <a:t>pathways </a:t>
            </a:r>
            <a:r>
              <a:rPr dirty="0" sz="1400">
                <a:latin typeface="Arial"/>
                <a:cs typeface="Arial"/>
              </a:rPr>
              <a:t>and cellular</a:t>
            </a:r>
            <a:r>
              <a:rPr dirty="0" sz="1400" spc="-2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processes</a:t>
            </a:r>
            <a:endParaRPr sz="1400">
              <a:latin typeface="Arial"/>
              <a:cs typeface="Arial"/>
            </a:endParaRPr>
          </a:p>
          <a:p>
            <a:pPr marL="413384" marR="504190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Interventions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including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nutritional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botanical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therapy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(adaptogens)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may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support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stress  response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capacity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908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000" spc="-10"/>
              <a:t>Homeodynamic</a:t>
            </a:r>
            <a:r>
              <a:rPr dirty="0" sz="4000" spc="5"/>
              <a:t> </a:t>
            </a:r>
            <a:r>
              <a:rPr dirty="0" sz="4000" spc="-5"/>
              <a:t>Space</a:t>
            </a:r>
            <a:endParaRPr sz="4000"/>
          </a:p>
          <a:p>
            <a:pPr marL="1065530">
              <a:lnSpc>
                <a:spcPct val="100000"/>
              </a:lnSpc>
              <a:spcBef>
                <a:spcPts val="35"/>
              </a:spcBef>
            </a:pPr>
            <a:r>
              <a:rPr dirty="0" spc="-5">
                <a:solidFill>
                  <a:srgbClr val="00FF00"/>
                </a:solidFill>
              </a:rPr>
              <a:t>A Broad Indicator of General</a:t>
            </a:r>
            <a:r>
              <a:rPr dirty="0" spc="60">
                <a:solidFill>
                  <a:srgbClr val="00FF00"/>
                </a:solidFill>
              </a:rPr>
              <a:t> </a:t>
            </a:r>
            <a:r>
              <a:rPr dirty="0" spc="-5">
                <a:solidFill>
                  <a:srgbClr val="00FF00"/>
                </a:solidFill>
              </a:rPr>
              <a:t>Wellness</a:t>
            </a:r>
          </a:p>
        </p:txBody>
      </p:sp>
      <p:sp>
        <p:nvSpPr>
          <p:cNvPr id="3" name="object 3"/>
          <p:cNvSpPr/>
          <p:nvPr/>
        </p:nvSpPr>
        <p:spPr>
          <a:xfrm>
            <a:off x="358140" y="1838960"/>
            <a:ext cx="102107" cy="10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31439"/>
            <a:ext cx="102107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423792"/>
            <a:ext cx="102107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216272"/>
            <a:ext cx="102107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252592"/>
            <a:ext cx="102107" cy="106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1423"/>
            <a:ext cx="8083550" cy="45104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The dynamic range of implicit integral network of cellular and </a:t>
            </a:r>
            <a:r>
              <a:rPr dirty="0" sz="1600" spc="-10">
                <a:latin typeface="Arial"/>
                <a:cs typeface="Arial"/>
              </a:rPr>
              <a:t>system </a:t>
            </a:r>
            <a:r>
              <a:rPr dirty="0" sz="1600" spc="-5">
                <a:latin typeface="Arial"/>
                <a:cs typeface="Arial"/>
              </a:rPr>
              <a:t>metabolic processes  involved in somatic maintenance and repair of a biological </a:t>
            </a:r>
            <a:r>
              <a:rPr dirty="0" sz="1600" spc="-10">
                <a:latin typeface="Arial"/>
                <a:cs typeface="Arial"/>
              </a:rPr>
              <a:t>system </a:t>
            </a:r>
            <a:r>
              <a:rPr dirty="0" sz="1600" spc="-5">
                <a:latin typeface="Arial"/>
                <a:cs typeface="Arial"/>
              </a:rPr>
              <a:t>that ensure</a:t>
            </a:r>
            <a:r>
              <a:rPr dirty="0" sz="1600" spc="204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survival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19939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Property of biological systems that reflects the capacity to respond to stress; a measure  of the system’s robustness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246379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The ability of the living systems to respond and counteract stress, to repair and remove  the damage, and to undergo constant remodeling and</a:t>
            </a:r>
            <a:r>
              <a:rPr dirty="0" sz="1600" spc="1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adaptation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16002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Genetic polymorphism and epigenetic factors establish a personalized homeodynamic  space during growth, development and maturation, within the evolutionary constraints of  essential</a:t>
            </a:r>
            <a:r>
              <a:rPr dirty="0" sz="1600" spc="-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lifespan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Imperfections of the maintenance and repair systems reflect an </a:t>
            </a:r>
            <a:r>
              <a:rPr dirty="0" sz="1600" spc="-10">
                <a:latin typeface="Arial"/>
                <a:cs typeface="Arial"/>
              </a:rPr>
              <a:t>always</a:t>
            </a:r>
            <a:r>
              <a:rPr dirty="0" sz="1600" spc="26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existing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vulnerability zone even at a </a:t>
            </a:r>
            <a:r>
              <a:rPr dirty="0" sz="1600" spc="-10">
                <a:latin typeface="Arial"/>
                <a:cs typeface="Arial"/>
              </a:rPr>
              <a:t>young</a:t>
            </a:r>
            <a:r>
              <a:rPr dirty="0" sz="1600" spc="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aging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45"/>
              </a:spcBef>
            </a:pP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ultimate determinant of an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individuals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state of</a:t>
            </a:r>
            <a:r>
              <a:rPr dirty="0" sz="1600" spc="26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600" b="1">
                <a:solidFill>
                  <a:srgbClr val="0000D3"/>
                </a:solidFill>
                <a:latin typeface="Arial"/>
                <a:cs typeface="Arial"/>
              </a:rPr>
              <a:t>wellness</a:t>
            </a:r>
            <a:endParaRPr sz="16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58140" y="6093904"/>
            <a:ext cx="102107" cy="10667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35940" y="6487464"/>
            <a:ext cx="3694429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Rattan </a:t>
            </a:r>
            <a:r>
              <a:rPr dirty="0" sz="1000" spc="-10">
                <a:solidFill>
                  <a:srgbClr val="0000D3"/>
                </a:solidFill>
                <a:latin typeface="Arial"/>
                <a:cs typeface="Arial"/>
              </a:rPr>
              <a:t>SIS.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Current Pharmaceutical Design, 2014, 20,</a:t>
            </a:r>
            <a:r>
              <a:rPr dirty="0" sz="1000" spc="-30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3036-3039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59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600" spc="-5"/>
              <a:t>Relationship </a:t>
            </a:r>
            <a:r>
              <a:rPr dirty="0" sz="3600"/>
              <a:t>of Hormesis</a:t>
            </a:r>
            <a:r>
              <a:rPr dirty="0" sz="3600" spc="-35"/>
              <a:t> </a:t>
            </a:r>
            <a:r>
              <a:rPr dirty="0" sz="3600" spc="-10"/>
              <a:t>and  </a:t>
            </a:r>
            <a:r>
              <a:rPr dirty="0" sz="3600" spc="-5"/>
              <a:t>Homeodynamic</a:t>
            </a:r>
            <a:r>
              <a:rPr dirty="0" sz="3600" spc="-25"/>
              <a:t> </a:t>
            </a:r>
            <a:r>
              <a:rPr dirty="0" sz="3600" spc="-5"/>
              <a:t>Space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569976" y="1645920"/>
            <a:ext cx="3584448" cy="32430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762000" y="1837944"/>
            <a:ext cx="3200400" cy="285902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96155" y="1645920"/>
            <a:ext cx="3515867" cy="319430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488179" y="1837944"/>
            <a:ext cx="3131820" cy="281025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156463" y="6368288"/>
            <a:ext cx="438213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Olsen RKJ, Cornelius N, Gregersen N. J Inherit Metab Dis (2015)</a:t>
            </a:r>
            <a:r>
              <a:rPr dirty="0" sz="1000" spc="35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000" spc="-5">
                <a:solidFill>
                  <a:srgbClr val="0000D3"/>
                </a:solidFill>
                <a:latin typeface="Arial"/>
                <a:cs typeface="Arial"/>
              </a:rPr>
              <a:t>38:703–719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4402835" y="4608574"/>
            <a:ext cx="3438144" cy="22494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4594859" y="4800600"/>
            <a:ext cx="3054095" cy="18836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70433" y="3796410"/>
            <a:ext cx="8403590" cy="11684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4000" spc="-5" b="1">
                <a:solidFill>
                  <a:srgbClr val="0000D3"/>
                </a:solidFill>
                <a:latin typeface="Arial"/>
                <a:cs typeface="Arial"/>
              </a:rPr>
              <a:t>Probing the </a:t>
            </a:r>
            <a:r>
              <a:rPr dirty="0" sz="4000" spc="-10" b="1">
                <a:solidFill>
                  <a:srgbClr val="0000D3"/>
                </a:solidFill>
                <a:latin typeface="Arial"/>
                <a:cs typeface="Arial"/>
              </a:rPr>
              <a:t>Homeodynamic</a:t>
            </a:r>
            <a:r>
              <a:rPr dirty="0" sz="4000" spc="4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D3"/>
                </a:solidFill>
                <a:latin typeface="Arial"/>
                <a:cs typeface="Arial"/>
              </a:rPr>
              <a:t>Space</a:t>
            </a:r>
            <a:endParaRPr sz="4000">
              <a:latin typeface="Arial"/>
              <a:cs typeface="Arial"/>
            </a:endParaRPr>
          </a:p>
          <a:p>
            <a:pPr algn="ctr" marL="635">
              <a:lnSpc>
                <a:spcPct val="100000"/>
              </a:lnSpc>
              <a:spcBef>
                <a:spcPts val="15"/>
              </a:spcBef>
            </a:pPr>
            <a:r>
              <a:rPr dirty="0" sz="3600" b="1">
                <a:solidFill>
                  <a:srgbClr val="6F2F9F"/>
                </a:solidFill>
                <a:latin typeface="Arial"/>
                <a:cs typeface="Arial"/>
              </a:rPr>
              <a:t>Role of the </a:t>
            </a:r>
            <a:r>
              <a:rPr dirty="0" sz="3600" spc="-5" b="1">
                <a:solidFill>
                  <a:srgbClr val="6F2F9F"/>
                </a:solidFill>
                <a:latin typeface="Arial"/>
                <a:cs typeface="Arial"/>
              </a:rPr>
              <a:t>TOP™ </a:t>
            </a:r>
            <a:r>
              <a:rPr dirty="0" sz="3600" b="1">
                <a:solidFill>
                  <a:srgbClr val="6F2F9F"/>
                </a:solidFill>
                <a:latin typeface="Arial"/>
                <a:cs typeface="Arial"/>
              </a:rPr>
              <a:t>Screening</a:t>
            </a:r>
            <a:r>
              <a:rPr dirty="0" sz="3600" spc="-85" b="1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dirty="0" sz="3600" b="1">
                <a:solidFill>
                  <a:srgbClr val="6F2F9F"/>
                </a:solidFill>
                <a:latin typeface="Arial"/>
                <a:cs typeface="Arial"/>
              </a:rPr>
              <a:t>Panel</a:t>
            </a:r>
            <a:endParaRPr sz="3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544322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Markers of the  </a:t>
            </a:r>
            <a:r>
              <a:rPr dirty="0" sz="4000" spc="-10"/>
              <a:t>Homeodynamic</a:t>
            </a:r>
            <a:r>
              <a:rPr dirty="0" sz="4000" spc="5"/>
              <a:t> </a:t>
            </a:r>
            <a:r>
              <a:rPr dirty="0" sz="4000" spc="-5"/>
              <a:t>Space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678301"/>
            <a:ext cx="114300" cy="120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958460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40408"/>
            <a:ext cx="7715884" cy="4512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b="1">
                <a:latin typeface="Arial"/>
                <a:cs typeface="Arial"/>
              </a:rPr>
              <a:t>Micronutrient </a:t>
            </a:r>
            <a:r>
              <a:rPr dirty="0" sz="1800" spc="-5" b="1">
                <a:latin typeface="Arial"/>
                <a:cs typeface="Arial"/>
              </a:rPr>
              <a:t>Status</a:t>
            </a:r>
            <a:r>
              <a:rPr dirty="0" sz="1800" spc="-5">
                <a:latin typeface="Arial"/>
                <a:cs typeface="Arial"/>
              </a:rPr>
              <a:t>-Nutritional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landscape</a:t>
            </a:r>
            <a:endParaRPr sz="1800">
              <a:latin typeface="Arial"/>
              <a:cs typeface="Arial"/>
            </a:endParaRPr>
          </a:p>
          <a:p>
            <a:pPr marL="413384" marR="63500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>
                <a:latin typeface="Arial"/>
                <a:cs typeface="Arial"/>
              </a:rPr>
              <a:t>Nutrients that ensure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potential </a:t>
            </a:r>
            <a:r>
              <a:rPr dirty="0" sz="1800">
                <a:latin typeface="Arial"/>
                <a:cs typeface="Arial"/>
              </a:rPr>
              <a:t>for </a:t>
            </a:r>
            <a:r>
              <a:rPr dirty="0" sz="1800" spc="-5">
                <a:latin typeface="Arial"/>
                <a:cs typeface="Arial"/>
              </a:rPr>
              <a:t>optimal metabolic and </a:t>
            </a:r>
            <a:r>
              <a:rPr dirty="0" sz="1800" spc="-10">
                <a:latin typeface="Arial"/>
                <a:cs typeface="Arial"/>
              </a:rPr>
              <a:t>physiologic  </a:t>
            </a:r>
            <a:r>
              <a:rPr dirty="0" sz="1800" spc="-5">
                <a:latin typeface="Arial"/>
                <a:cs typeface="Arial"/>
              </a:rPr>
              <a:t>function</a:t>
            </a:r>
            <a:endParaRPr sz="1800">
              <a:latin typeface="Arial"/>
              <a:cs typeface="Arial"/>
            </a:endParaRPr>
          </a:p>
          <a:p>
            <a:pPr marL="413384" marR="5080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>
                <a:latin typeface="Arial"/>
                <a:cs typeface="Arial"/>
              </a:rPr>
              <a:t>Insufficiency results in triage favoring short </a:t>
            </a:r>
            <a:r>
              <a:rPr dirty="0" sz="1800">
                <a:latin typeface="Arial"/>
                <a:cs typeface="Arial"/>
              </a:rPr>
              <a:t>term </a:t>
            </a:r>
            <a:r>
              <a:rPr dirty="0" sz="1800" spc="-5">
                <a:latin typeface="Arial"/>
                <a:cs typeface="Arial"/>
              </a:rPr>
              <a:t>survival and resulting in  long </a:t>
            </a:r>
            <a:r>
              <a:rPr dirty="0" sz="1800">
                <a:latin typeface="Arial"/>
                <a:cs typeface="Arial"/>
              </a:rPr>
              <a:t>term </a:t>
            </a:r>
            <a:r>
              <a:rPr dirty="0" sz="1800" spc="-5">
                <a:latin typeface="Arial"/>
                <a:cs typeface="Arial"/>
              </a:rPr>
              <a:t>nutrition-acquired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diseases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5" b="1">
                <a:latin typeface="Arial"/>
                <a:cs typeface="Arial"/>
              </a:rPr>
              <a:t>Energy</a:t>
            </a:r>
            <a:r>
              <a:rPr dirty="0" sz="1800" spc="-35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Metabolism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>
                <a:latin typeface="Arial"/>
                <a:cs typeface="Arial"/>
              </a:rPr>
              <a:t>Quantitative and qualitative features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7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macronutrients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>
                <a:latin typeface="Arial"/>
                <a:cs typeface="Arial"/>
              </a:rPr>
              <a:t>Protein, carbohydrate and lipid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metabolism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5" b="1">
                <a:latin typeface="Arial"/>
                <a:cs typeface="Arial"/>
              </a:rPr>
              <a:t>Stress Response</a:t>
            </a:r>
            <a:r>
              <a:rPr dirty="0" sz="1800" spc="-20" b="1">
                <a:latin typeface="Arial"/>
                <a:cs typeface="Arial"/>
              </a:rPr>
              <a:t> </a:t>
            </a:r>
            <a:r>
              <a:rPr dirty="0" sz="1800" spc="-5" b="1">
                <a:latin typeface="Arial"/>
                <a:cs typeface="Arial"/>
              </a:rPr>
              <a:t>Capacity</a:t>
            </a:r>
            <a:endParaRPr sz="1800">
              <a:latin typeface="Arial"/>
              <a:cs typeface="Arial"/>
            </a:endParaRPr>
          </a:p>
          <a:p>
            <a:pPr marL="413384" marR="220979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capacity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respond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environmental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5">
                <a:latin typeface="Arial"/>
                <a:cs typeface="Arial"/>
              </a:rPr>
              <a:t>(internal, external) as  reflected by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oxidative and inflammatory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states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800" spc="-5">
                <a:latin typeface="Arial"/>
                <a:cs typeface="Arial"/>
              </a:rPr>
              <a:t>Metabolic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flexibility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928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200"/>
              <a:t>Shrinking of the</a:t>
            </a:r>
            <a:r>
              <a:rPr dirty="0" sz="3200" spc="-150"/>
              <a:t> </a:t>
            </a:r>
            <a:r>
              <a:rPr dirty="0" sz="3200"/>
              <a:t>Homeodynamic  </a:t>
            </a:r>
            <a:r>
              <a:rPr dirty="0" sz="3200" spc="-5"/>
              <a:t>Space </a:t>
            </a:r>
            <a:r>
              <a:rPr dirty="0" sz="3200"/>
              <a:t>and Chronic</a:t>
            </a:r>
            <a:r>
              <a:rPr dirty="0" sz="3200" spc="-105"/>
              <a:t> </a:t>
            </a:r>
            <a:r>
              <a:rPr dirty="0" sz="3200" spc="-5"/>
              <a:t>Disease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04007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083941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3564001"/>
            <a:ext cx="114300" cy="1203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4447921"/>
            <a:ext cx="114300" cy="12039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5440" y="1740408"/>
            <a:ext cx="8443595" cy="42265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464184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There is an important balance </a:t>
            </a:r>
            <a:r>
              <a:rPr dirty="0" sz="1800" spc="-10">
                <a:latin typeface="Arial"/>
                <a:cs typeface="Arial"/>
              </a:rPr>
              <a:t>between </a:t>
            </a:r>
            <a:r>
              <a:rPr dirty="0" sz="1800" spc="-5">
                <a:latin typeface="Arial"/>
                <a:cs typeface="Arial"/>
              </a:rPr>
              <a:t>robustness and fragility in biological  systems.</a:t>
            </a:r>
            <a:endParaRPr sz="1800">
              <a:latin typeface="Arial"/>
              <a:cs typeface="Arial"/>
            </a:endParaRPr>
          </a:p>
          <a:p>
            <a:pPr marL="355600" marR="748665" indent="-56515">
              <a:lnSpc>
                <a:spcPts val="3779"/>
              </a:lnSpc>
              <a:spcBef>
                <a:spcPts val="395"/>
              </a:spcBef>
            </a:pPr>
            <a:r>
              <a:rPr dirty="0" sz="1800">
                <a:latin typeface="Arial"/>
                <a:cs typeface="Arial"/>
              </a:rPr>
              <a:t>The cost of </a:t>
            </a:r>
            <a:r>
              <a:rPr dirty="0" sz="1800" spc="-5">
                <a:latin typeface="Arial"/>
                <a:cs typeface="Arial"/>
              </a:rPr>
              <a:t>improved robustness is fragility against unusual perturbations  </a:t>
            </a:r>
            <a:r>
              <a:rPr dirty="0" sz="1800">
                <a:latin typeface="Arial"/>
                <a:cs typeface="Arial"/>
              </a:rPr>
              <a:t>That </a:t>
            </a:r>
            <a:r>
              <a:rPr dirty="0" sz="1800" spc="-15">
                <a:latin typeface="Arial"/>
                <a:cs typeface="Arial"/>
              </a:rPr>
              <a:t>which </a:t>
            </a:r>
            <a:r>
              <a:rPr dirty="0" sz="1800" spc="-5">
                <a:latin typeface="Arial"/>
                <a:cs typeface="Arial"/>
              </a:rPr>
              <a:t>ensures survival can be</a:t>
            </a:r>
            <a:r>
              <a:rPr dirty="0" sz="1800" spc="9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co-opted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  <a:spcBef>
                <a:spcPts val="1220"/>
              </a:spcBef>
            </a:pPr>
            <a:r>
              <a:rPr dirty="0" sz="1800" spc="-5">
                <a:latin typeface="Arial"/>
                <a:cs typeface="Arial"/>
              </a:rPr>
              <a:t>Reduced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5">
                <a:latin typeface="Arial"/>
                <a:cs typeface="Arial"/>
              </a:rPr>
              <a:t>response capacity-risk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decompensation</a:t>
            </a:r>
            <a:r>
              <a:rPr dirty="0" sz="1800" spc="11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(catastrophe)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2000" b="1">
                <a:solidFill>
                  <a:srgbClr val="C00000"/>
                </a:solidFill>
                <a:latin typeface="Arial"/>
                <a:cs typeface="Arial"/>
              </a:rPr>
              <a:t>Biological trade-off (in Nature there is no free</a:t>
            </a:r>
            <a:r>
              <a:rPr dirty="0" sz="2000" spc="-20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000" b="1">
                <a:solidFill>
                  <a:srgbClr val="C00000"/>
                </a:solidFill>
                <a:latin typeface="Arial"/>
                <a:cs typeface="Arial"/>
              </a:rPr>
              <a:t>lunch)</a:t>
            </a:r>
            <a:endParaRPr sz="20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  <a:spcBef>
                <a:spcPts val="605"/>
              </a:spcBef>
            </a:pPr>
            <a:r>
              <a:rPr dirty="0" sz="1800" spc="-5">
                <a:latin typeface="Arial"/>
                <a:cs typeface="Arial"/>
              </a:rPr>
              <a:t>Through evolution, humans have developed </a:t>
            </a:r>
            <a:r>
              <a:rPr dirty="0" sz="1800" spc="-5" u="heavy">
                <a:latin typeface="Arial"/>
                <a:cs typeface="Arial"/>
              </a:rPr>
              <a:t>robustness against near starvation</a:t>
            </a:r>
            <a:r>
              <a:rPr dirty="0" sz="1800" spc="-5">
                <a:latin typeface="Arial"/>
                <a:cs typeface="Arial"/>
              </a:rPr>
              <a:t>,  a </a:t>
            </a:r>
            <a:r>
              <a:rPr dirty="0" sz="1800" spc="-10">
                <a:latin typeface="Arial"/>
                <a:cs typeface="Arial"/>
              </a:rPr>
              <a:t>high </a:t>
            </a:r>
            <a:r>
              <a:rPr dirty="0" sz="1800" spc="-5">
                <a:latin typeface="Arial"/>
                <a:cs typeface="Arial"/>
              </a:rPr>
              <a:t>energy demand lifestyle and </a:t>
            </a:r>
            <a:r>
              <a:rPr dirty="0" sz="1800">
                <a:latin typeface="Arial"/>
                <a:cs typeface="Arial"/>
              </a:rPr>
              <a:t>risk of </a:t>
            </a:r>
            <a:r>
              <a:rPr dirty="0" sz="1800" spc="-5">
                <a:latin typeface="Arial"/>
                <a:cs typeface="Arial"/>
              </a:rPr>
              <a:t>infection but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system is  susceptible </a:t>
            </a:r>
            <a:r>
              <a:rPr dirty="0" sz="1800">
                <a:latin typeface="Arial"/>
                <a:cs typeface="Arial"/>
              </a:rPr>
              <a:t>to the </a:t>
            </a:r>
            <a:r>
              <a:rPr dirty="0" sz="1800" spc="-5">
                <a:latin typeface="Arial"/>
                <a:cs typeface="Arial"/>
              </a:rPr>
              <a:t>unusual perturbation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over-nutrition and low energy</a:t>
            </a:r>
            <a:r>
              <a:rPr dirty="0" sz="1800" spc="1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demand</a:t>
            </a:r>
            <a:endParaRPr sz="18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1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10">
                <a:latin typeface="Arial"/>
                <a:cs typeface="Arial"/>
              </a:rPr>
              <a:t>Type </a:t>
            </a:r>
            <a:r>
              <a:rPr dirty="0" sz="1600" spc="-5">
                <a:latin typeface="Arial"/>
                <a:cs typeface="Arial"/>
              </a:rPr>
              <a:t>2</a:t>
            </a:r>
            <a:r>
              <a:rPr dirty="0" sz="1600" spc="-3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diabetes</a:t>
            </a:r>
            <a:endParaRPr sz="1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600" spc="-5">
                <a:latin typeface="Arial"/>
                <a:cs typeface="Arial"/>
              </a:rPr>
              <a:t>Metabolic</a:t>
            </a:r>
            <a:r>
              <a:rPr dirty="0" sz="1600" spc="-8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syndrome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59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600"/>
              <a:t>Hormesis: Expansion of</a:t>
            </a:r>
            <a:r>
              <a:rPr dirty="0" sz="3600" spc="-110"/>
              <a:t> </a:t>
            </a:r>
            <a:r>
              <a:rPr dirty="0" sz="3600" spc="-5"/>
              <a:t>the  Homeodynamic</a:t>
            </a:r>
            <a:r>
              <a:rPr dirty="0" sz="3600" spc="-20"/>
              <a:t> </a:t>
            </a:r>
            <a:r>
              <a:rPr dirty="0" sz="3600" spc="-5"/>
              <a:t>Space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02941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830701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459740" y="1740408"/>
            <a:ext cx="8265795" cy="44088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41300" marR="66675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universal biological principle </a:t>
            </a:r>
            <a:r>
              <a:rPr dirty="0" sz="1800" spc="-15">
                <a:latin typeface="Arial"/>
                <a:cs typeface="Arial"/>
              </a:rPr>
              <a:t>where </a:t>
            </a:r>
            <a:r>
              <a:rPr dirty="0" sz="1800" spc="-5">
                <a:latin typeface="Arial"/>
                <a:cs typeface="Arial"/>
              </a:rPr>
              <a:t>mild, non-lethal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10" b="1">
                <a:solidFill>
                  <a:srgbClr val="0000D3"/>
                </a:solidFill>
                <a:latin typeface="Arial"/>
                <a:cs typeface="Arial"/>
              </a:rPr>
              <a:t>improves 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somatic maintenance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and</a:t>
            </a:r>
            <a:r>
              <a:rPr dirty="0" sz="1800" spc="1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robustness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2413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Principle that </a:t>
            </a:r>
            <a:r>
              <a:rPr dirty="0" sz="1800">
                <a:latin typeface="Arial"/>
                <a:cs typeface="Arial"/>
              </a:rPr>
              <a:t>it </a:t>
            </a:r>
            <a:r>
              <a:rPr dirty="0" sz="1800" spc="-5">
                <a:latin typeface="Arial"/>
                <a:cs typeface="Arial"/>
              </a:rPr>
              <a:t>has </a:t>
            </a:r>
            <a:r>
              <a:rPr dirty="0" sz="1800" spc="-10">
                <a:latin typeface="Arial"/>
                <a:cs typeface="Arial"/>
              </a:rPr>
              <a:t>been </a:t>
            </a:r>
            <a:r>
              <a:rPr dirty="0" sz="1800" spc="-15">
                <a:latin typeface="Arial"/>
                <a:cs typeface="Arial"/>
              </a:rPr>
              <a:t>viewed </a:t>
            </a:r>
            <a:r>
              <a:rPr dirty="0" sz="1800" spc="-5">
                <a:latin typeface="Arial"/>
                <a:cs typeface="Arial"/>
              </a:rPr>
              <a:t>as essential </a:t>
            </a:r>
            <a:r>
              <a:rPr dirty="0" sz="1800">
                <a:latin typeface="Arial"/>
                <a:cs typeface="Arial"/>
              </a:rPr>
              <a:t>for </a:t>
            </a:r>
            <a:r>
              <a:rPr dirty="0" sz="1800" spc="-5">
                <a:latin typeface="Arial"/>
                <a:cs typeface="Arial"/>
              </a:rPr>
              <a:t>life </a:t>
            </a:r>
            <a:r>
              <a:rPr dirty="0" sz="1800" spc="-10">
                <a:latin typeface="Arial"/>
                <a:cs typeface="Arial"/>
              </a:rPr>
              <a:t>and </a:t>
            </a:r>
            <a:r>
              <a:rPr dirty="0" sz="1800" spc="-5">
                <a:latin typeface="Arial"/>
                <a:cs typeface="Arial"/>
              </a:rPr>
              <a:t>evolution since natural  selection requires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ability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adaptation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ever-changing and uncertain  environmental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influences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241300" marR="13144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Explains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health benefits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periodic calorie restriction, activity/exercise and  plant phytochemicals since they produce a mild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5">
                <a:latin typeface="Arial"/>
                <a:cs typeface="Arial"/>
              </a:rPr>
              <a:t>that stimulates vital  </a:t>
            </a:r>
            <a:r>
              <a:rPr dirty="0" sz="1800" spc="-10">
                <a:latin typeface="Arial"/>
                <a:cs typeface="Arial"/>
              </a:rPr>
              <a:t>underlying </a:t>
            </a:r>
            <a:r>
              <a:rPr dirty="0" sz="1800" spc="-5">
                <a:latin typeface="Arial"/>
                <a:cs typeface="Arial"/>
              </a:rPr>
              <a:t>processes that ensure improvement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organism’s</a:t>
            </a:r>
            <a:r>
              <a:rPr dirty="0" sz="1800" spc="19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maintenance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50">
              <a:latin typeface="Times New Roman"/>
              <a:cs typeface="Times New Roman"/>
            </a:endParaRPr>
          </a:p>
          <a:p>
            <a:pPr marL="12700" marR="902335">
              <a:lnSpc>
                <a:spcPct val="100000"/>
              </a:lnSpc>
            </a:pP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“Adaptability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and resistance to stress are fundamental prerequisites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for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life,  and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every vital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organ and function participates in them.”-Hans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Selye</a:t>
            </a:r>
            <a:r>
              <a:rPr dirty="0" sz="1600" spc="33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1950.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 marR="369570">
              <a:lnSpc>
                <a:spcPct val="100000"/>
              </a:lnSpc>
              <a:spcBef>
                <a:spcPts val="5"/>
              </a:spcBef>
            </a:pP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“Stress is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salt of life… total elimination of stress (cessation of demands  made upon any part of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600" spc="-15" b="1">
                <a:solidFill>
                  <a:srgbClr val="0000D3"/>
                </a:solidFill>
                <a:latin typeface="Arial"/>
                <a:cs typeface="Arial"/>
              </a:rPr>
              <a:t>body) </a:t>
            </a:r>
            <a:r>
              <a:rPr dirty="0" sz="1600" b="1">
                <a:solidFill>
                  <a:srgbClr val="0000D3"/>
                </a:solidFill>
                <a:latin typeface="Arial"/>
                <a:cs typeface="Arial"/>
              </a:rPr>
              <a:t>would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be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equivalent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to </a:t>
            </a:r>
            <a:r>
              <a:rPr dirty="0" sz="1600" b="1">
                <a:solidFill>
                  <a:srgbClr val="0000D3"/>
                </a:solidFill>
                <a:latin typeface="Arial"/>
                <a:cs typeface="Arial"/>
              </a:rPr>
              <a:t>death.”-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Hans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Selye</a:t>
            </a:r>
            <a:r>
              <a:rPr dirty="0" sz="1600" spc="36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1976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79473" y="4070730"/>
            <a:ext cx="5385435" cy="617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Rationale for</a:t>
            </a:r>
            <a:r>
              <a:rPr dirty="0" sz="4000" spc="-40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Analytes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Technical Principles of</a:t>
            </a:r>
            <a:r>
              <a:rPr dirty="0" sz="4400" spc="-60"/>
              <a:t> </a:t>
            </a:r>
            <a:r>
              <a:rPr dirty="0" sz="4400" spc="-5"/>
              <a:t>the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 spc="5"/>
              <a:t>TOP™</a:t>
            </a:r>
            <a:r>
              <a:rPr dirty="0" sz="4400" spc="-100"/>
              <a:t> </a:t>
            </a:r>
            <a:r>
              <a:rPr dirty="0" sz="4400"/>
              <a:t>Panel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72588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099307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562221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263260"/>
            <a:ext cx="114300" cy="1203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0408"/>
            <a:ext cx="7746365" cy="472694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panel </a:t>
            </a:r>
            <a:r>
              <a:rPr dirty="0" sz="1800" u="heavy">
                <a:latin typeface="Arial"/>
                <a:cs typeface="Arial"/>
              </a:rPr>
              <a:t>must </a:t>
            </a:r>
            <a:r>
              <a:rPr dirty="0" sz="1800" spc="-5">
                <a:latin typeface="Arial"/>
                <a:cs typeface="Arial"/>
              </a:rPr>
              <a:t>be supported </a:t>
            </a:r>
            <a:r>
              <a:rPr dirty="0" sz="1800">
                <a:latin typeface="Arial"/>
                <a:cs typeface="Arial"/>
              </a:rPr>
              <a:t>by </a:t>
            </a:r>
            <a:r>
              <a:rPr dirty="0" sz="1800" spc="-5">
                <a:latin typeface="Arial"/>
                <a:cs typeface="Arial"/>
              </a:rPr>
              <a:t>evidence-based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documentation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Valid for screening (non-fasting) purposes in children (or</a:t>
            </a:r>
            <a:r>
              <a:rPr dirty="0" sz="1600" spc="1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adults)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0"/>
              </a:spcBef>
            </a:pPr>
            <a:r>
              <a:rPr dirty="0" sz="1800" spc="-5">
                <a:latin typeface="Arial"/>
                <a:cs typeface="Arial"/>
              </a:rPr>
              <a:t>Minimal </a:t>
            </a:r>
            <a:r>
              <a:rPr dirty="0" sz="1800" spc="-10">
                <a:latin typeface="Arial"/>
                <a:cs typeface="Arial"/>
              </a:rPr>
              <a:t>blood </a:t>
            </a:r>
            <a:r>
              <a:rPr dirty="0" sz="1800" spc="-5">
                <a:latin typeface="Arial"/>
                <a:cs typeface="Arial"/>
              </a:rPr>
              <a:t>volume</a:t>
            </a:r>
            <a:r>
              <a:rPr dirty="0" sz="1800" spc="-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requirement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 spc="-5">
                <a:latin typeface="Arial"/>
                <a:cs typeface="Arial"/>
              </a:rPr>
              <a:t>Not intended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be a comprehensive assessment </a:t>
            </a:r>
            <a:r>
              <a:rPr dirty="0" sz="1800">
                <a:latin typeface="Arial"/>
                <a:cs typeface="Arial"/>
              </a:rPr>
              <a:t>of</a:t>
            </a:r>
            <a:r>
              <a:rPr dirty="0" sz="1800" spc="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nutrition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Initial assessment for common nutritional deficiencies and</a:t>
            </a:r>
            <a:r>
              <a:rPr dirty="0" sz="1600" spc="12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insufficiencies</a:t>
            </a:r>
            <a:endParaRPr sz="16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Potential for reflecting other nutritional disorders or health problems requiring</a:t>
            </a:r>
            <a:r>
              <a:rPr dirty="0" sz="1600" spc="2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</a:t>
            </a:r>
            <a:endParaRPr sz="1600">
              <a:latin typeface="Arial"/>
              <a:cs typeface="Arial"/>
            </a:endParaRPr>
          </a:p>
          <a:p>
            <a:pPr marL="413384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secondary</a:t>
            </a:r>
            <a:r>
              <a:rPr dirty="0" sz="1600" spc="-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evaluation</a:t>
            </a:r>
            <a:endParaRPr sz="1600">
              <a:latin typeface="Arial"/>
              <a:cs typeface="Arial"/>
            </a:endParaRPr>
          </a:p>
          <a:p>
            <a:pPr marL="12700" marR="121285">
              <a:lnSpc>
                <a:spcPct val="100000"/>
              </a:lnSpc>
              <a:spcBef>
                <a:spcPts val="1190"/>
              </a:spcBef>
            </a:pPr>
            <a:r>
              <a:rPr dirty="0" sz="1800" spc="-5">
                <a:latin typeface="Arial"/>
                <a:cs typeface="Arial"/>
              </a:rPr>
              <a:t>Ideally performed on a single platform capable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high throughput and rapid  turnaround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time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laboratory report </a:t>
            </a:r>
            <a:r>
              <a:rPr dirty="0" sz="1800" spc="-15">
                <a:latin typeface="Arial"/>
                <a:cs typeface="Arial"/>
              </a:rPr>
              <a:t>will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include: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Information about the significance of each</a:t>
            </a:r>
            <a:r>
              <a:rPr dirty="0" sz="1600" spc="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analyte</a:t>
            </a:r>
            <a:endParaRPr sz="1600">
              <a:latin typeface="Arial"/>
              <a:cs typeface="Arial"/>
            </a:endParaRPr>
          </a:p>
          <a:p>
            <a:pPr marL="413384" marR="5080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Interpretation of each result or combination of results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appropriate disclaimers  and recommendations for</a:t>
            </a:r>
            <a:r>
              <a:rPr dirty="0" sz="1600" spc="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follow-up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Governing Principles</a:t>
            </a:r>
            <a:r>
              <a:rPr dirty="0" sz="4400" spc="-75"/>
              <a:t> </a:t>
            </a:r>
            <a:r>
              <a:rPr dirty="0" sz="4400"/>
              <a:t>of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the TOP™</a:t>
            </a:r>
            <a:r>
              <a:rPr dirty="0" sz="4400" spc="-65"/>
              <a:t> </a:t>
            </a:r>
            <a:r>
              <a:rPr dirty="0" sz="4400" spc="-5"/>
              <a:t>Panel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02941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105021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5507164"/>
            <a:ext cx="114300" cy="1203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40408"/>
            <a:ext cx="7999095" cy="42176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80645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Non-fasting: fasting may artificially bias </a:t>
            </a:r>
            <a:r>
              <a:rPr dirty="0" sz="1800" spc="-10">
                <a:latin typeface="Arial"/>
                <a:cs typeface="Arial"/>
              </a:rPr>
              <a:t>or </a:t>
            </a:r>
            <a:r>
              <a:rPr dirty="0" sz="1800">
                <a:latin typeface="Arial"/>
                <a:cs typeface="Arial"/>
              </a:rPr>
              <a:t>mask </a:t>
            </a:r>
            <a:r>
              <a:rPr dirty="0" sz="1800" spc="-10">
                <a:latin typeface="Arial"/>
                <a:cs typeface="Arial"/>
              </a:rPr>
              <a:t>underlying </a:t>
            </a:r>
            <a:r>
              <a:rPr dirty="0" sz="1800">
                <a:latin typeface="Arial"/>
                <a:cs typeface="Arial"/>
              </a:rPr>
              <a:t>state of </a:t>
            </a:r>
            <a:r>
              <a:rPr dirty="0" sz="1800" spc="-5">
                <a:latin typeface="Arial"/>
                <a:cs typeface="Arial"/>
              </a:rPr>
              <a:t>insufficient  or non-optimal </a:t>
            </a:r>
            <a:r>
              <a:rPr dirty="0" sz="1800">
                <a:latin typeface="Arial"/>
                <a:cs typeface="Arial"/>
              </a:rPr>
              <a:t>stress </a:t>
            </a:r>
            <a:r>
              <a:rPr dirty="0" sz="1800" spc="-5">
                <a:latin typeface="Arial"/>
                <a:cs typeface="Arial"/>
              </a:rPr>
              <a:t>response</a:t>
            </a:r>
            <a:r>
              <a:rPr dirty="0" sz="180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capacity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Avoid </a:t>
            </a:r>
            <a:r>
              <a:rPr dirty="0" sz="1800" spc="-10">
                <a:latin typeface="Arial"/>
                <a:cs typeface="Arial"/>
              </a:rPr>
              <a:t>analytes </a:t>
            </a:r>
            <a:r>
              <a:rPr dirty="0" sz="1800" spc="-5">
                <a:latin typeface="Arial"/>
                <a:cs typeface="Arial"/>
              </a:rPr>
              <a:t>that are highly </a:t>
            </a:r>
            <a:r>
              <a:rPr dirty="0" sz="1800" spc="-10">
                <a:latin typeface="Arial"/>
                <a:cs typeface="Arial"/>
              </a:rPr>
              <a:t>dynamic and </a:t>
            </a:r>
            <a:r>
              <a:rPr dirty="0" sz="1800" spc="-5">
                <a:latin typeface="Arial"/>
                <a:cs typeface="Arial"/>
              </a:rPr>
              <a:t>do not afford </a:t>
            </a:r>
            <a:r>
              <a:rPr dirty="0" sz="1800">
                <a:latin typeface="Arial"/>
                <a:cs typeface="Arial"/>
              </a:rPr>
              <a:t>a </a:t>
            </a:r>
            <a:r>
              <a:rPr dirty="0" sz="1800" spc="-5">
                <a:latin typeface="Arial"/>
                <a:cs typeface="Arial"/>
              </a:rPr>
              <a:t>picture over </a:t>
            </a:r>
            <a:r>
              <a:rPr dirty="0" sz="1800">
                <a:latin typeface="Arial"/>
                <a:cs typeface="Arial"/>
              </a:rPr>
              <a:t>a</a:t>
            </a:r>
            <a:r>
              <a:rPr dirty="0" sz="1800" spc="18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broad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range in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time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e.g; fasting glucose vs. HbA1c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00D3"/>
              </a:buClr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12700" marR="12242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Include </a:t>
            </a:r>
            <a:r>
              <a:rPr dirty="0" sz="1800" spc="-10">
                <a:latin typeface="Arial"/>
                <a:cs typeface="Arial"/>
              </a:rPr>
              <a:t>analytes </a:t>
            </a:r>
            <a:r>
              <a:rPr dirty="0" sz="1800" spc="-5">
                <a:latin typeface="Arial"/>
                <a:cs typeface="Arial"/>
              </a:rPr>
              <a:t>that reflect nutritional </a:t>
            </a:r>
            <a:r>
              <a:rPr dirty="0" sz="1800">
                <a:latin typeface="Arial"/>
                <a:cs typeface="Arial"/>
              </a:rPr>
              <a:t>status </a:t>
            </a:r>
            <a:r>
              <a:rPr dirty="0" sz="1800" spc="-5">
                <a:latin typeface="Arial"/>
                <a:cs typeface="Arial"/>
              </a:rPr>
              <a:t>and chronic disorders  (malnutrition) </a:t>
            </a:r>
            <a:r>
              <a:rPr dirty="0" sz="1800">
                <a:latin typeface="Arial"/>
                <a:cs typeface="Arial"/>
              </a:rPr>
              <a:t>at </a:t>
            </a:r>
            <a:r>
              <a:rPr dirty="0" sz="1800" spc="-5">
                <a:latin typeface="Arial"/>
                <a:cs typeface="Arial"/>
              </a:rPr>
              <a:t>early and late</a:t>
            </a:r>
            <a:r>
              <a:rPr dirty="0" sz="1800" spc="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stages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0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e.g.; Fe and</a:t>
            </a:r>
            <a:r>
              <a:rPr dirty="0" sz="1600" spc="-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ferritin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2050">
              <a:latin typeface="Times New Roman"/>
              <a:cs typeface="Times New Roman"/>
            </a:endParaRPr>
          </a:p>
          <a:p>
            <a:pPr marL="12700" marR="92964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Secondary evaluation (not in </a:t>
            </a:r>
            <a:r>
              <a:rPr dirty="0" sz="1800">
                <a:latin typeface="Arial"/>
                <a:cs typeface="Arial"/>
              </a:rPr>
              <a:t>TOP™ </a:t>
            </a:r>
            <a:r>
              <a:rPr dirty="0" sz="1800" spc="-5">
                <a:latin typeface="Arial"/>
                <a:cs typeface="Arial"/>
              </a:rPr>
              <a:t>panel)-Functional assay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probe  </a:t>
            </a:r>
            <a:r>
              <a:rPr dirty="0" sz="1800" spc="-10">
                <a:latin typeface="Arial"/>
                <a:cs typeface="Arial"/>
              </a:rPr>
              <a:t>homeodynamic</a:t>
            </a:r>
            <a:r>
              <a:rPr dirty="0" sz="1800" spc="1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space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96162" y="4039742"/>
            <a:ext cx="6953884" cy="6781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400" b="1">
                <a:solidFill>
                  <a:srgbClr val="0000D3"/>
                </a:solidFill>
                <a:latin typeface="Arial"/>
                <a:cs typeface="Arial"/>
              </a:rPr>
              <a:t>Consideration of</a:t>
            </a:r>
            <a:r>
              <a:rPr dirty="0" sz="4400" spc="-7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4400" b="1">
                <a:solidFill>
                  <a:srgbClr val="0000D3"/>
                </a:solidFill>
                <a:latin typeface="Arial"/>
                <a:cs typeface="Arial"/>
              </a:rPr>
              <a:t>Analytes</a:t>
            </a:r>
            <a:endParaRPr sz="4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928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200"/>
              <a:t>Complex </a:t>
            </a:r>
            <a:r>
              <a:rPr dirty="0" sz="3200" spc="-5"/>
              <a:t>Reductionist </a:t>
            </a:r>
            <a:r>
              <a:rPr dirty="0" sz="3200"/>
              <a:t>Description</a:t>
            </a:r>
            <a:r>
              <a:rPr dirty="0" sz="3200" spc="-140"/>
              <a:t> </a:t>
            </a:r>
            <a:r>
              <a:rPr dirty="0" sz="3200"/>
              <a:t>of  </a:t>
            </a:r>
            <a:r>
              <a:rPr dirty="0" sz="3200" spc="-5"/>
              <a:t>Biochemical</a:t>
            </a:r>
            <a:r>
              <a:rPr dirty="0" sz="3200" spc="-80"/>
              <a:t> </a:t>
            </a:r>
            <a:r>
              <a:rPr dirty="0" sz="3200"/>
              <a:t>Pathways</a:t>
            </a:r>
            <a:endParaRPr sz="3200"/>
          </a:p>
        </p:txBody>
      </p:sp>
      <p:sp>
        <p:nvSpPr>
          <p:cNvPr id="3" name="object 3"/>
          <p:cNvSpPr/>
          <p:nvPr/>
        </p:nvSpPr>
        <p:spPr>
          <a:xfrm>
            <a:off x="798576" y="1397506"/>
            <a:ext cx="7623048" cy="546049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990600" y="1589532"/>
            <a:ext cx="7239000" cy="50977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Essential</a:t>
            </a:r>
            <a:r>
              <a:rPr dirty="0" sz="4400" spc="-65"/>
              <a:t> </a:t>
            </a:r>
            <a:r>
              <a:rPr dirty="0" sz="4400"/>
              <a:t>Micronutrients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688340" y="1740915"/>
            <a:ext cx="76898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b="1">
                <a:latin typeface="Arial"/>
                <a:cs typeface="Arial"/>
              </a:rPr>
              <a:t>Vi</a:t>
            </a:r>
            <a:r>
              <a:rPr dirty="0" sz="1400" b="1">
                <a:latin typeface="Arial"/>
                <a:cs typeface="Arial"/>
              </a:rPr>
              <a:t>tami</a:t>
            </a:r>
            <a:r>
              <a:rPr dirty="0" sz="1400" spc="-10" b="1">
                <a:latin typeface="Arial"/>
                <a:cs typeface="Arial"/>
              </a:rPr>
              <a:t>n</a:t>
            </a:r>
            <a:r>
              <a:rPr dirty="0" sz="1400" b="1"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58140" y="1826767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02640" y="1955291"/>
            <a:ext cx="2298065" cy="2572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 B1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(thiamine)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 B2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(riboflavin)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 B3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(niacin)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 B5 </a:t>
            </a:r>
            <a:r>
              <a:rPr dirty="0" sz="1200" spc="-5">
                <a:latin typeface="Arial"/>
                <a:cs typeface="Arial"/>
              </a:rPr>
              <a:t>(pantothenic</a:t>
            </a:r>
            <a:r>
              <a:rPr dirty="0" sz="1200" spc="-114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acid)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B6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 B9 (folic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acid)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14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B12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Biotin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Vitamin</a:t>
            </a:r>
            <a:r>
              <a:rPr dirty="0" sz="1200" spc="-1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K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Choline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140" y="4755769"/>
            <a:ext cx="76200" cy="807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4683886"/>
            <a:ext cx="1382395" cy="18402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10" b="1">
                <a:latin typeface="Arial"/>
                <a:cs typeface="Arial"/>
              </a:rPr>
              <a:t>Amino</a:t>
            </a:r>
            <a:r>
              <a:rPr dirty="0" sz="1200" spc="-3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Acids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Isoleucine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Leucine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Lysine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Methionine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Phenylalanine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Threonine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Tryptophan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Valine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histidine</a:t>
            </a:r>
            <a:endParaRPr sz="1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070728" y="1741932"/>
            <a:ext cx="644525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M</a:t>
            </a:r>
            <a:r>
              <a:rPr dirty="0" sz="1200" b="1">
                <a:latin typeface="Arial"/>
                <a:cs typeface="Arial"/>
              </a:rPr>
              <a:t>in</a:t>
            </a:r>
            <a:r>
              <a:rPr dirty="0" sz="1200" spc="5" b="1">
                <a:latin typeface="Arial"/>
                <a:cs typeface="Arial"/>
              </a:rPr>
              <a:t>e</a:t>
            </a:r>
            <a:r>
              <a:rPr dirty="0" sz="1200" spc="-5" b="1">
                <a:latin typeface="Arial"/>
                <a:cs typeface="Arial"/>
              </a:rPr>
              <a:t>ra</a:t>
            </a:r>
            <a:r>
              <a:rPr dirty="0" sz="1200" b="1">
                <a:latin typeface="Arial"/>
                <a:cs typeface="Arial"/>
              </a:rPr>
              <a:t>ls</a:t>
            </a:r>
            <a:endParaRPr sz="1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39640" y="1814576"/>
            <a:ext cx="76200" cy="80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185028" y="1924811"/>
            <a:ext cx="1183640" cy="2572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Calcium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Chloride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Chromium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Cobalt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Copper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Iodide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Iron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Magnesium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Manganese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Molybdenum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>
                <a:latin typeface="Arial"/>
                <a:cs typeface="Arial"/>
              </a:rPr>
              <a:t>Potassium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Selenium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Sodium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Zinc</a:t>
            </a:r>
            <a:endParaRPr sz="1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70728" y="4653407"/>
            <a:ext cx="842644" cy="194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200" spc="-5" b="1">
                <a:latin typeface="Arial"/>
                <a:cs typeface="Arial"/>
              </a:rPr>
              <a:t>Fatty</a:t>
            </a:r>
            <a:r>
              <a:rPr dirty="0" sz="1200" spc="-75" b="1">
                <a:latin typeface="Arial"/>
                <a:cs typeface="Arial"/>
              </a:rPr>
              <a:t> </a:t>
            </a:r>
            <a:r>
              <a:rPr dirty="0" sz="1200" spc="-10" b="1">
                <a:latin typeface="Arial"/>
                <a:cs typeface="Arial"/>
              </a:rPr>
              <a:t>Acids</a:t>
            </a:r>
            <a:endParaRPr sz="1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4739640" y="4725289"/>
            <a:ext cx="76200" cy="807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185028" y="4836286"/>
            <a:ext cx="280098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alpha-Linolenic acid/DHA (omega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-3)</a:t>
            </a:r>
            <a:endParaRPr sz="12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299085" algn="l"/>
                <a:tab pos="299720" algn="l"/>
              </a:tabLst>
            </a:pPr>
            <a:r>
              <a:rPr dirty="0" sz="1200" spc="-5">
                <a:latin typeface="Arial"/>
                <a:cs typeface="Arial"/>
              </a:rPr>
              <a:t>Linoleic acid</a:t>
            </a:r>
            <a:r>
              <a:rPr dirty="0" sz="1200" spc="-9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(omega-6)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443229"/>
            <a:ext cx="7303770" cy="61722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/>
              <a:t>Typical Screening</a:t>
            </a:r>
            <a:r>
              <a:rPr dirty="0" sz="4000" spc="-30"/>
              <a:t> </a:t>
            </a:r>
            <a:r>
              <a:rPr dirty="0" sz="4000" spc="-5"/>
              <a:t>Biomarkers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10004"/>
            <a:ext cx="64008" cy="73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907283"/>
            <a:ext cx="64008" cy="731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156836"/>
            <a:ext cx="64008" cy="731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5147436"/>
            <a:ext cx="64008" cy="7315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955220"/>
            <a:ext cx="64008" cy="7315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2440"/>
            <a:ext cx="2118360" cy="48056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Hematologic</a:t>
            </a:r>
            <a:endParaRPr sz="11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00" spc="5">
                <a:latin typeface="Arial"/>
                <a:cs typeface="Arial"/>
              </a:rPr>
              <a:t>WBC</a:t>
            </a:r>
            <a:endParaRPr sz="1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00" spc="-5">
                <a:latin typeface="Arial"/>
                <a:cs typeface="Arial"/>
              </a:rPr>
              <a:t>Hemoglobin</a:t>
            </a:r>
            <a:endParaRPr sz="1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00" spc="-5">
                <a:latin typeface="Arial"/>
                <a:cs typeface="Arial"/>
              </a:rPr>
              <a:t>Hematocrit</a:t>
            </a:r>
            <a:endParaRPr sz="1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00" spc="-5">
                <a:latin typeface="Arial"/>
                <a:cs typeface="Arial"/>
              </a:rPr>
              <a:t>Iron</a:t>
            </a:r>
            <a:endParaRPr sz="10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00" spc="-5">
                <a:latin typeface="Arial"/>
                <a:cs typeface="Arial"/>
              </a:rPr>
              <a:t>Ferritin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"/>
            </a:pPr>
            <a:endParaRPr sz="11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Lipids</a:t>
            </a:r>
            <a:endParaRPr sz="11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Total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Cholesterol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LDL-cholesterol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HDL-cholesterol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Non-HDL-cholesterol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Triglycerodes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Lipoprotein particle</a:t>
            </a:r>
            <a:r>
              <a:rPr dirty="0" sz="1050" spc="-6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numbers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har char=""/>
            </a:pPr>
            <a:endParaRPr sz="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Vascular/Inflammation</a:t>
            </a:r>
            <a:endParaRPr sz="11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ApoB</a:t>
            </a:r>
            <a:r>
              <a:rPr dirty="0" sz="1050" spc="-9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100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Lp(a)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 spc="5">
                <a:latin typeface="Arial"/>
                <a:cs typeface="Arial"/>
              </a:rPr>
              <a:t>Hs-CRP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Homocysteine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buChar char=""/>
            </a:pPr>
            <a:endParaRPr sz="12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Hepatic</a:t>
            </a:r>
            <a:endParaRPr sz="11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AST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ALT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 spc="-10">
                <a:latin typeface="Arial"/>
                <a:cs typeface="Arial"/>
              </a:rPr>
              <a:t>GGT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har char=""/>
            </a:pPr>
            <a:endParaRPr sz="10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Glucose</a:t>
            </a:r>
            <a:r>
              <a:rPr dirty="0" sz="1100" spc="-110" b="1">
                <a:latin typeface="Arial"/>
                <a:cs typeface="Arial"/>
              </a:rPr>
              <a:t> </a:t>
            </a:r>
            <a:r>
              <a:rPr dirty="0" sz="1100" b="1">
                <a:latin typeface="Arial"/>
                <a:cs typeface="Arial"/>
              </a:rPr>
              <a:t>metabolism</a:t>
            </a:r>
            <a:endParaRPr sz="11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Glucose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Insulin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HbA1c</a:t>
            </a:r>
            <a:endParaRPr sz="105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739640" y="1810004"/>
            <a:ext cx="64008" cy="7315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070728" y="4966334"/>
            <a:ext cx="791845" cy="1790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-5" b="1">
                <a:latin typeface="Arial"/>
                <a:cs typeface="Arial"/>
              </a:rPr>
              <a:t>Antioxidant</a:t>
            </a:r>
            <a:endParaRPr sz="11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4739640" y="5033136"/>
            <a:ext cx="64008" cy="731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5070728" y="1742440"/>
            <a:ext cx="2919095" cy="38836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b="1">
                <a:latin typeface="Arial"/>
                <a:cs typeface="Arial"/>
              </a:rPr>
              <a:t>Endocrine</a:t>
            </a:r>
            <a:endParaRPr sz="1100">
              <a:latin typeface="Arial"/>
              <a:cs typeface="Arial"/>
            </a:endParaRPr>
          </a:p>
          <a:p>
            <a:pPr marL="127000">
              <a:lnSpc>
                <a:spcPct val="100000"/>
              </a:lnSpc>
            </a:pPr>
            <a:r>
              <a:rPr dirty="0" sz="1050">
                <a:latin typeface="Arial"/>
                <a:cs typeface="Arial"/>
              </a:rPr>
              <a:t>Thyroid</a:t>
            </a:r>
            <a:r>
              <a:rPr dirty="0" sz="1050" spc="-7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hormones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Free T3,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T4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Total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T4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rT3 - Reverse</a:t>
            </a:r>
            <a:r>
              <a:rPr dirty="0" sz="1050" spc="-114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T3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 spc="5">
                <a:latin typeface="Arial"/>
                <a:cs typeface="Arial"/>
              </a:rPr>
              <a:t>TSH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Anti-TG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Anti-TPO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TG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 spc="5">
                <a:latin typeface="Arial"/>
                <a:cs typeface="Arial"/>
              </a:rPr>
              <a:t>TBG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5"/>
              </a:spcBef>
              <a:buClr>
                <a:srgbClr val="0000D3"/>
              </a:buClr>
              <a:buFont typeface="Wingdings"/>
              <a:buChar char=""/>
            </a:pPr>
            <a:endParaRPr sz="1100">
              <a:latin typeface="Times New Roman"/>
              <a:cs typeface="Times New Roman"/>
            </a:endParaRPr>
          </a:p>
          <a:p>
            <a:pPr marL="127000">
              <a:lnSpc>
                <a:spcPct val="100000"/>
              </a:lnSpc>
            </a:pPr>
            <a:r>
              <a:rPr dirty="0" sz="1050">
                <a:latin typeface="Arial"/>
                <a:cs typeface="Arial"/>
              </a:rPr>
              <a:t>Sex steroid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hormones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DHEAS (Dehydroepiandrosterone</a:t>
            </a:r>
            <a:r>
              <a:rPr dirty="0" sz="1050" spc="-6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sulfate)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Androstenedione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Testosterone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Estradiol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Estrone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Estriol,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unconjugated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Progesterone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2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Alpha Lipoic</a:t>
            </a:r>
            <a:r>
              <a:rPr dirty="0" sz="1050" spc="-85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Acid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Coenzyme</a:t>
            </a:r>
            <a:r>
              <a:rPr dirty="0" sz="1050" spc="-100">
                <a:latin typeface="Arial"/>
                <a:cs typeface="Arial"/>
              </a:rPr>
              <a:t> </a:t>
            </a:r>
            <a:r>
              <a:rPr dirty="0" sz="1050">
                <a:latin typeface="Arial"/>
                <a:cs typeface="Arial"/>
              </a:rPr>
              <a:t>Q10</a:t>
            </a:r>
            <a:endParaRPr sz="105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619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050">
                <a:latin typeface="Arial"/>
                <a:cs typeface="Arial"/>
              </a:rPr>
              <a:t>Glutathione</a:t>
            </a:r>
            <a:endParaRPr sz="1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50617" y="1862454"/>
            <a:ext cx="1784985" cy="86486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509270">
              <a:lnSpc>
                <a:spcPct val="100000"/>
              </a:lnSpc>
            </a:pPr>
            <a:r>
              <a:rPr dirty="0" sz="2800" spc="-15" b="1">
                <a:latin typeface="Times New Roman"/>
                <a:cs typeface="Times New Roman"/>
              </a:rPr>
              <a:t>Core  </a:t>
            </a:r>
            <a:r>
              <a:rPr dirty="0" sz="2800" spc="-5" b="1">
                <a:latin typeface="Times New Roman"/>
                <a:cs typeface="Times New Roman"/>
              </a:rPr>
              <a:t>met</a:t>
            </a:r>
            <a:r>
              <a:rPr dirty="0" sz="2800" b="1">
                <a:latin typeface="Times New Roman"/>
                <a:cs typeface="Times New Roman"/>
              </a:rPr>
              <a:t>a</a:t>
            </a:r>
            <a:r>
              <a:rPr dirty="0" sz="2800" spc="-5" b="1">
                <a:latin typeface="Times New Roman"/>
                <a:cs typeface="Times New Roman"/>
              </a:rPr>
              <a:t>b</a:t>
            </a:r>
            <a:r>
              <a:rPr dirty="0" sz="2800" spc="0" b="1">
                <a:latin typeface="Times New Roman"/>
                <a:cs typeface="Times New Roman"/>
              </a:rPr>
              <a:t>o</a:t>
            </a:r>
            <a:r>
              <a:rPr dirty="0" sz="2800" spc="-5" b="1">
                <a:latin typeface="Times New Roman"/>
                <a:cs typeface="Times New Roman"/>
              </a:rPr>
              <a:t>li</a:t>
            </a:r>
            <a:r>
              <a:rPr dirty="0" sz="2800" b="1">
                <a:latin typeface="Times New Roman"/>
                <a:cs typeface="Times New Roman"/>
              </a:rPr>
              <a:t>s</a:t>
            </a:r>
            <a:r>
              <a:rPr dirty="0" sz="2800" spc="-5" b="1">
                <a:latin typeface="Times New Roman"/>
                <a:cs typeface="Times New Roman"/>
              </a:rPr>
              <a:t>m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4988178" y="4335779"/>
            <a:ext cx="1482725" cy="1199515"/>
          </a:xfrm>
          <a:custGeom>
            <a:avLst/>
            <a:gdLst/>
            <a:ahLst/>
            <a:cxnLst/>
            <a:rect l="l" t="t" r="r" b="b"/>
            <a:pathLst>
              <a:path w="1482725" h="1199514">
                <a:moveTo>
                  <a:pt x="152134" y="226272"/>
                </a:moveTo>
                <a:lnTo>
                  <a:pt x="76059" y="230294"/>
                </a:lnTo>
                <a:lnTo>
                  <a:pt x="125603" y="1163320"/>
                </a:lnTo>
                <a:lnTo>
                  <a:pt x="129125" y="1177474"/>
                </a:lnTo>
                <a:lnTo>
                  <a:pt x="137398" y="1188926"/>
                </a:lnTo>
                <a:lnTo>
                  <a:pt x="149266" y="1196592"/>
                </a:lnTo>
                <a:lnTo>
                  <a:pt x="163575" y="1199388"/>
                </a:lnTo>
                <a:lnTo>
                  <a:pt x="1444625" y="1199388"/>
                </a:lnTo>
                <a:lnTo>
                  <a:pt x="1459472" y="1196399"/>
                </a:lnTo>
                <a:lnTo>
                  <a:pt x="1471580" y="1188243"/>
                </a:lnTo>
                <a:lnTo>
                  <a:pt x="1479736" y="1176135"/>
                </a:lnTo>
                <a:lnTo>
                  <a:pt x="1482725" y="1161288"/>
                </a:lnTo>
                <a:lnTo>
                  <a:pt x="1406525" y="1161288"/>
                </a:lnTo>
                <a:lnTo>
                  <a:pt x="1406525" y="1159256"/>
                </a:lnTo>
                <a:lnTo>
                  <a:pt x="201675" y="1159256"/>
                </a:lnTo>
                <a:lnTo>
                  <a:pt x="163575" y="1123188"/>
                </a:lnTo>
                <a:lnTo>
                  <a:pt x="199760" y="1123188"/>
                </a:lnTo>
                <a:lnTo>
                  <a:pt x="152134" y="226272"/>
                </a:lnTo>
                <a:close/>
              </a:path>
              <a:path w="1482725" h="1199514">
                <a:moveTo>
                  <a:pt x="1406525" y="493014"/>
                </a:moveTo>
                <a:lnTo>
                  <a:pt x="1406525" y="1161288"/>
                </a:lnTo>
                <a:lnTo>
                  <a:pt x="1444625" y="1123188"/>
                </a:lnTo>
                <a:lnTo>
                  <a:pt x="1482725" y="1123188"/>
                </a:lnTo>
                <a:lnTo>
                  <a:pt x="1482725" y="531114"/>
                </a:lnTo>
                <a:lnTo>
                  <a:pt x="1444625" y="531114"/>
                </a:lnTo>
                <a:lnTo>
                  <a:pt x="1406525" y="493014"/>
                </a:lnTo>
                <a:close/>
              </a:path>
              <a:path w="1482725" h="1199514">
                <a:moveTo>
                  <a:pt x="1482725" y="1123188"/>
                </a:moveTo>
                <a:lnTo>
                  <a:pt x="1444625" y="1123188"/>
                </a:lnTo>
                <a:lnTo>
                  <a:pt x="1406525" y="1161288"/>
                </a:lnTo>
                <a:lnTo>
                  <a:pt x="1482725" y="1161288"/>
                </a:lnTo>
                <a:lnTo>
                  <a:pt x="1482725" y="1123188"/>
                </a:lnTo>
                <a:close/>
              </a:path>
              <a:path w="1482725" h="1199514">
                <a:moveTo>
                  <a:pt x="199760" y="1123188"/>
                </a:moveTo>
                <a:lnTo>
                  <a:pt x="163575" y="1123188"/>
                </a:lnTo>
                <a:lnTo>
                  <a:pt x="201675" y="1159256"/>
                </a:lnTo>
                <a:lnTo>
                  <a:pt x="199760" y="1123188"/>
                </a:lnTo>
                <a:close/>
              </a:path>
              <a:path w="1482725" h="1199514">
                <a:moveTo>
                  <a:pt x="1406525" y="1123188"/>
                </a:moveTo>
                <a:lnTo>
                  <a:pt x="199760" y="1123188"/>
                </a:lnTo>
                <a:lnTo>
                  <a:pt x="201675" y="1159256"/>
                </a:lnTo>
                <a:lnTo>
                  <a:pt x="1406525" y="1159256"/>
                </a:lnTo>
                <a:lnTo>
                  <a:pt x="1406525" y="1123188"/>
                </a:lnTo>
                <a:close/>
              </a:path>
              <a:path w="1482725" h="1199514">
                <a:moveTo>
                  <a:pt x="1444625" y="454914"/>
                </a:moveTo>
                <a:lnTo>
                  <a:pt x="1055751" y="454914"/>
                </a:lnTo>
                <a:lnTo>
                  <a:pt x="1055751" y="531114"/>
                </a:lnTo>
                <a:lnTo>
                  <a:pt x="1406525" y="531114"/>
                </a:lnTo>
                <a:lnTo>
                  <a:pt x="1406525" y="493014"/>
                </a:lnTo>
                <a:lnTo>
                  <a:pt x="1482725" y="493014"/>
                </a:lnTo>
                <a:lnTo>
                  <a:pt x="1479736" y="478220"/>
                </a:lnTo>
                <a:lnTo>
                  <a:pt x="1471580" y="466105"/>
                </a:lnTo>
                <a:lnTo>
                  <a:pt x="1459472" y="457920"/>
                </a:lnTo>
                <a:lnTo>
                  <a:pt x="1444625" y="454914"/>
                </a:lnTo>
                <a:close/>
              </a:path>
              <a:path w="1482725" h="1199514">
                <a:moveTo>
                  <a:pt x="1482725" y="493014"/>
                </a:moveTo>
                <a:lnTo>
                  <a:pt x="1406525" y="493014"/>
                </a:lnTo>
                <a:lnTo>
                  <a:pt x="1444625" y="531114"/>
                </a:lnTo>
                <a:lnTo>
                  <a:pt x="1482725" y="531114"/>
                </a:lnTo>
                <a:lnTo>
                  <a:pt x="1482725" y="493014"/>
                </a:lnTo>
                <a:close/>
              </a:path>
              <a:path w="1482725" h="1199514">
                <a:moveTo>
                  <a:pt x="101981" y="0"/>
                </a:moveTo>
                <a:lnTo>
                  <a:pt x="0" y="234315"/>
                </a:lnTo>
                <a:lnTo>
                  <a:pt x="76059" y="230294"/>
                </a:lnTo>
                <a:lnTo>
                  <a:pt x="74041" y="192278"/>
                </a:lnTo>
                <a:lnTo>
                  <a:pt x="150113" y="188214"/>
                </a:lnTo>
                <a:lnTo>
                  <a:pt x="208886" y="188214"/>
                </a:lnTo>
                <a:lnTo>
                  <a:pt x="101981" y="0"/>
                </a:lnTo>
                <a:close/>
              </a:path>
              <a:path w="1482725" h="1199514">
                <a:moveTo>
                  <a:pt x="150113" y="188214"/>
                </a:moveTo>
                <a:lnTo>
                  <a:pt x="74041" y="192278"/>
                </a:lnTo>
                <a:lnTo>
                  <a:pt x="76059" y="230294"/>
                </a:lnTo>
                <a:lnTo>
                  <a:pt x="152134" y="226272"/>
                </a:lnTo>
                <a:lnTo>
                  <a:pt x="150113" y="188214"/>
                </a:lnTo>
                <a:close/>
              </a:path>
              <a:path w="1482725" h="1199514">
                <a:moveTo>
                  <a:pt x="208886" y="188214"/>
                </a:moveTo>
                <a:lnTo>
                  <a:pt x="150113" y="188214"/>
                </a:lnTo>
                <a:lnTo>
                  <a:pt x="152134" y="226272"/>
                </a:lnTo>
                <a:lnTo>
                  <a:pt x="228219" y="222250"/>
                </a:lnTo>
                <a:lnTo>
                  <a:pt x="208886" y="18821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005583" y="3064764"/>
            <a:ext cx="5265420" cy="2912745"/>
          </a:xfrm>
          <a:custGeom>
            <a:avLst/>
            <a:gdLst/>
            <a:ahLst/>
            <a:cxnLst/>
            <a:rect l="l" t="t" r="r" b="b"/>
            <a:pathLst>
              <a:path w="5265420" h="2912745">
                <a:moveTo>
                  <a:pt x="152400" y="1301496"/>
                </a:moveTo>
                <a:lnTo>
                  <a:pt x="76200" y="1301496"/>
                </a:lnTo>
                <a:lnTo>
                  <a:pt x="76200" y="2874264"/>
                </a:lnTo>
                <a:lnTo>
                  <a:pt x="79188" y="2889095"/>
                </a:lnTo>
                <a:lnTo>
                  <a:pt x="87344" y="2901205"/>
                </a:lnTo>
                <a:lnTo>
                  <a:pt x="99452" y="2909370"/>
                </a:lnTo>
                <a:lnTo>
                  <a:pt x="114300" y="2912364"/>
                </a:lnTo>
                <a:lnTo>
                  <a:pt x="5227320" y="2912364"/>
                </a:lnTo>
                <a:lnTo>
                  <a:pt x="5242167" y="2909370"/>
                </a:lnTo>
                <a:lnTo>
                  <a:pt x="5254275" y="2901205"/>
                </a:lnTo>
                <a:lnTo>
                  <a:pt x="5262431" y="2889095"/>
                </a:lnTo>
                <a:lnTo>
                  <a:pt x="5265420" y="2874264"/>
                </a:lnTo>
                <a:lnTo>
                  <a:pt x="152400" y="2874264"/>
                </a:lnTo>
                <a:lnTo>
                  <a:pt x="114300" y="2836164"/>
                </a:lnTo>
                <a:lnTo>
                  <a:pt x="152400" y="2836164"/>
                </a:lnTo>
                <a:lnTo>
                  <a:pt x="152400" y="1301496"/>
                </a:lnTo>
                <a:close/>
              </a:path>
              <a:path w="5265420" h="2912745">
                <a:moveTo>
                  <a:pt x="152400" y="2836164"/>
                </a:moveTo>
                <a:lnTo>
                  <a:pt x="114300" y="2836164"/>
                </a:lnTo>
                <a:lnTo>
                  <a:pt x="152400" y="2874264"/>
                </a:lnTo>
                <a:lnTo>
                  <a:pt x="152400" y="2836164"/>
                </a:lnTo>
                <a:close/>
              </a:path>
              <a:path w="5265420" h="2912745">
                <a:moveTo>
                  <a:pt x="5189220" y="2836164"/>
                </a:moveTo>
                <a:lnTo>
                  <a:pt x="152400" y="2836164"/>
                </a:lnTo>
                <a:lnTo>
                  <a:pt x="152400" y="2874264"/>
                </a:lnTo>
                <a:lnTo>
                  <a:pt x="5189220" y="2874264"/>
                </a:lnTo>
                <a:lnTo>
                  <a:pt x="5189220" y="2836164"/>
                </a:lnTo>
                <a:close/>
              </a:path>
              <a:path w="5265420" h="2912745">
                <a:moveTo>
                  <a:pt x="5265420" y="38100"/>
                </a:moveTo>
                <a:lnTo>
                  <a:pt x="5189220" y="38100"/>
                </a:lnTo>
                <a:lnTo>
                  <a:pt x="5227574" y="76200"/>
                </a:lnTo>
                <a:lnTo>
                  <a:pt x="5189220" y="76398"/>
                </a:lnTo>
                <a:lnTo>
                  <a:pt x="5189220" y="2874264"/>
                </a:lnTo>
                <a:lnTo>
                  <a:pt x="5227320" y="2836164"/>
                </a:lnTo>
                <a:lnTo>
                  <a:pt x="5265420" y="2836164"/>
                </a:lnTo>
                <a:lnTo>
                  <a:pt x="5265420" y="38100"/>
                </a:lnTo>
                <a:close/>
              </a:path>
              <a:path w="5265420" h="2912745">
                <a:moveTo>
                  <a:pt x="5265420" y="2836164"/>
                </a:moveTo>
                <a:lnTo>
                  <a:pt x="5227320" y="2836164"/>
                </a:lnTo>
                <a:lnTo>
                  <a:pt x="5189220" y="2874264"/>
                </a:lnTo>
                <a:lnTo>
                  <a:pt x="5265420" y="2874264"/>
                </a:lnTo>
                <a:lnTo>
                  <a:pt x="5265420" y="2836164"/>
                </a:lnTo>
                <a:close/>
              </a:path>
              <a:path w="5265420" h="2912745">
                <a:moveTo>
                  <a:pt x="114300" y="1110996"/>
                </a:moveTo>
                <a:lnTo>
                  <a:pt x="0" y="1339596"/>
                </a:lnTo>
                <a:lnTo>
                  <a:pt x="76200" y="1339596"/>
                </a:lnTo>
                <a:lnTo>
                  <a:pt x="76200" y="1301496"/>
                </a:lnTo>
                <a:lnTo>
                  <a:pt x="209550" y="1301496"/>
                </a:lnTo>
                <a:lnTo>
                  <a:pt x="114300" y="1110996"/>
                </a:lnTo>
                <a:close/>
              </a:path>
              <a:path w="5265420" h="2912745">
                <a:moveTo>
                  <a:pt x="209550" y="1301496"/>
                </a:moveTo>
                <a:lnTo>
                  <a:pt x="152400" y="1301496"/>
                </a:lnTo>
                <a:lnTo>
                  <a:pt x="152400" y="1339596"/>
                </a:lnTo>
                <a:lnTo>
                  <a:pt x="228600" y="1339596"/>
                </a:lnTo>
                <a:lnTo>
                  <a:pt x="209550" y="1301496"/>
                </a:lnTo>
                <a:close/>
              </a:path>
              <a:path w="5265420" h="2912745">
                <a:moveTo>
                  <a:pt x="5227066" y="0"/>
                </a:moveTo>
                <a:lnTo>
                  <a:pt x="3948811" y="6603"/>
                </a:lnTo>
                <a:lnTo>
                  <a:pt x="3949319" y="82803"/>
                </a:lnTo>
                <a:lnTo>
                  <a:pt x="5189220" y="76398"/>
                </a:lnTo>
                <a:lnTo>
                  <a:pt x="5189220" y="38100"/>
                </a:lnTo>
                <a:lnTo>
                  <a:pt x="5265420" y="38100"/>
                </a:lnTo>
                <a:lnTo>
                  <a:pt x="5241750" y="2857"/>
                </a:lnTo>
                <a:lnTo>
                  <a:pt x="5234580" y="726"/>
                </a:lnTo>
                <a:lnTo>
                  <a:pt x="5227066" y="0"/>
                </a:lnTo>
                <a:close/>
              </a:path>
              <a:path w="5265420" h="2912745">
                <a:moveTo>
                  <a:pt x="5189220" y="38100"/>
                </a:moveTo>
                <a:lnTo>
                  <a:pt x="5189220" y="76398"/>
                </a:lnTo>
                <a:lnTo>
                  <a:pt x="5227574" y="76200"/>
                </a:lnTo>
                <a:lnTo>
                  <a:pt x="5189220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43227" y="2825495"/>
            <a:ext cx="1231900" cy="1780539"/>
          </a:xfrm>
          <a:custGeom>
            <a:avLst/>
            <a:gdLst/>
            <a:ahLst/>
            <a:cxnLst/>
            <a:rect l="l" t="t" r="r" b="b"/>
            <a:pathLst>
              <a:path w="1231900" h="1780539">
                <a:moveTo>
                  <a:pt x="0" y="0"/>
                </a:moveTo>
                <a:lnTo>
                  <a:pt x="0" y="1780031"/>
                </a:lnTo>
                <a:lnTo>
                  <a:pt x="1231392" y="890015"/>
                </a:lnTo>
                <a:lnTo>
                  <a:pt x="0" y="0"/>
                </a:lnTo>
                <a:close/>
              </a:path>
            </a:pathLst>
          </a:custGeom>
          <a:solidFill>
            <a:srgbClr val="33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532255" y="3221863"/>
            <a:ext cx="948055" cy="438150"/>
          </a:xfrm>
          <a:custGeom>
            <a:avLst/>
            <a:gdLst/>
            <a:ahLst/>
            <a:cxnLst/>
            <a:rect l="l" t="t" r="r" b="b"/>
            <a:pathLst>
              <a:path w="948055" h="438150">
                <a:moveTo>
                  <a:pt x="835774" y="403295"/>
                </a:moveTo>
                <a:lnTo>
                  <a:pt x="820419" y="438150"/>
                </a:lnTo>
                <a:lnTo>
                  <a:pt x="948055" y="431926"/>
                </a:lnTo>
                <a:lnTo>
                  <a:pt x="930696" y="410972"/>
                </a:lnTo>
                <a:lnTo>
                  <a:pt x="853186" y="410972"/>
                </a:lnTo>
                <a:lnTo>
                  <a:pt x="835774" y="403295"/>
                </a:lnTo>
                <a:close/>
              </a:path>
              <a:path w="948055" h="438150">
                <a:moveTo>
                  <a:pt x="851156" y="368378"/>
                </a:moveTo>
                <a:lnTo>
                  <a:pt x="835774" y="403295"/>
                </a:lnTo>
                <a:lnTo>
                  <a:pt x="853186" y="410972"/>
                </a:lnTo>
                <a:lnTo>
                  <a:pt x="868552" y="376047"/>
                </a:lnTo>
                <a:lnTo>
                  <a:pt x="851156" y="368378"/>
                </a:lnTo>
                <a:close/>
              </a:path>
              <a:path w="948055" h="438150">
                <a:moveTo>
                  <a:pt x="866520" y="333501"/>
                </a:moveTo>
                <a:lnTo>
                  <a:pt x="851156" y="368378"/>
                </a:lnTo>
                <a:lnTo>
                  <a:pt x="868552" y="376047"/>
                </a:lnTo>
                <a:lnTo>
                  <a:pt x="853186" y="410972"/>
                </a:lnTo>
                <a:lnTo>
                  <a:pt x="930696" y="410972"/>
                </a:lnTo>
                <a:lnTo>
                  <a:pt x="866520" y="333501"/>
                </a:lnTo>
                <a:close/>
              </a:path>
              <a:path w="948055" h="438150">
                <a:moveTo>
                  <a:pt x="15493" y="0"/>
                </a:moveTo>
                <a:lnTo>
                  <a:pt x="0" y="34798"/>
                </a:lnTo>
                <a:lnTo>
                  <a:pt x="835774" y="403295"/>
                </a:lnTo>
                <a:lnTo>
                  <a:pt x="851156" y="368378"/>
                </a:lnTo>
                <a:lnTo>
                  <a:pt x="1549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535175" y="3428110"/>
            <a:ext cx="945515" cy="293370"/>
          </a:xfrm>
          <a:custGeom>
            <a:avLst/>
            <a:gdLst/>
            <a:ahLst/>
            <a:cxnLst/>
            <a:rect l="l" t="t" r="r" b="b"/>
            <a:pathLst>
              <a:path w="945514" h="293370">
                <a:moveTo>
                  <a:pt x="829787" y="255986"/>
                </a:moveTo>
                <a:lnTo>
                  <a:pt x="820038" y="292862"/>
                </a:lnTo>
                <a:lnTo>
                  <a:pt x="945134" y="266826"/>
                </a:lnTo>
                <a:lnTo>
                  <a:pt x="938357" y="260857"/>
                </a:lnTo>
                <a:lnTo>
                  <a:pt x="848232" y="260857"/>
                </a:lnTo>
                <a:lnTo>
                  <a:pt x="829787" y="255986"/>
                </a:lnTo>
                <a:close/>
              </a:path>
              <a:path w="945514" h="293370">
                <a:moveTo>
                  <a:pt x="839518" y="219177"/>
                </a:moveTo>
                <a:lnTo>
                  <a:pt x="829787" y="255986"/>
                </a:lnTo>
                <a:lnTo>
                  <a:pt x="848232" y="260857"/>
                </a:lnTo>
                <a:lnTo>
                  <a:pt x="857885" y="224027"/>
                </a:lnTo>
                <a:lnTo>
                  <a:pt x="839518" y="219177"/>
                </a:lnTo>
                <a:close/>
              </a:path>
              <a:path w="945514" h="293370">
                <a:moveTo>
                  <a:pt x="849249" y="182371"/>
                </a:moveTo>
                <a:lnTo>
                  <a:pt x="839518" y="219177"/>
                </a:lnTo>
                <a:lnTo>
                  <a:pt x="857885" y="224027"/>
                </a:lnTo>
                <a:lnTo>
                  <a:pt x="848232" y="260857"/>
                </a:lnTo>
                <a:lnTo>
                  <a:pt x="938357" y="260857"/>
                </a:lnTo>
                <a:lnTo>
                  <a:pt x="849249" y="182371"/>
                </a:lnTo>
                <a:close/>
              </a:path>
              <a:path w="945514" h="293370">
                <a:moveTo>
                  <a:pt x="9652" y="0"/>
                </a:moveTo>
                <a:lnTo>
                  <a:pt x="0" y="36829"/>
                </a:lnTo>
                <a:lnTo>
                  <a:pt x="829787" y="255986"/>
                </a:lnTo>
                <a:lnTo>
                  <a:pt x="839518" y="219177"/>
                </a:lnTo>
                <a:lnTo>
                  <a:pt x="96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39113" y="3675379"/>
            <a:ext cx="941705" cy="114300"/>
          </a:xfrm>
          <a:custGeom>
            <a:avLst/>
            <a:gdLst/>
            <a:ahLst/>
            <a:cxnLst/>
            <a:rect l="l" t="t" r="r" b="b"/>
            <a:pathLst>
              <a:path w="941705" h="114300">
                <a:moveTo>
                  <a:pt x="829563" y="0"/>
                </a:moveTo>
                <a:lnTo>
                  <a:pt x="827873" y="37995"/>
                </a:lnTo>
                <a:lnTo>
                  <a:pt x="846963" y="38862"/>
                </a:lnTo>
                <a:lnTo>
                  <a:pt x="845185" y="76962"/>
                </a:lnTo>
                <a:lnTo>
                  <a:pt x="826139" y="76962"/>
                </a:lnTo>
                <a:lnTo>
                  <a:pt x="824484" y="114173"/>
                </a:lnTo>
                <a:lnTo>
                  <a:pt x="908095" y="76962"/>
                </a:lnTo>
                <a:lnTo>
                  <a:pt x="845185" y="76962"/>
                </a:lnTo>
                <a:lnTo>
                  <a:pt x="826178" y="76099"/>
                </a:lnTo>
                <a:lnTo>
                  <a:pt x="910033" y="76099"/>
                </a:lnTo>
                <a:lnTo>
                  <a:pt x="941197" y="62230"/>
                </a:lnTo>
                <a:lnTo>
                  <a:pt x="829563" y="0"/>
                </a:lnTo>
                <a:close/>
              </a:path>
              <a:path w="941705" h="114300">
                <a:moveTo>
                  <a:pt x="827873" y="37995"/>
                </a:moveTo>
                <a:lnTo>
                  <a:pt x="826178" y="76099"/>
                </a:lnTo>
                <a:lnTo>
                  <a:pt x="845185" y="76962"/>
                </a:lnTo>
                <a:lnTo>
                  <a:pt x="846963" y="38862"/>
                </a:lnTo>
                <a:lnTo>
                  <a:pt x="827873" y="37995"/>
                </a:lnTo>
                <a:close/>
              </a:path>
              <a:path w="941705" h="114300">
                <a:moveTo>
                  <a:pt x="1778" y="508"/>
                </a:moveTo>
                <a:lnTo>
                  <a:pt x="0" y="38608"/>
                </a:lnTo>
                <a:lnTo>
                  <a:pt x="826178" y="76099"/>
                </a:lnTo>
                <a:lnTo>
                  <a:pt x="827873" y="37995"/>
                </a:lnTo>
                <a:lnTo>
                  <a:pt x="1778" y="508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535938" y="3747515"/>
            <a:ext cx="944880" cy="257175"/>
          </a:xfrm>
          <a:custGeom>
            <a:avLst/>
            <a:gdLst/>
            <a:ahLst/>
            <a:cxnLst/>
            <a:rect l="l" t="t" r="r" b="b"/>
            <a:pathLst>
              <a:path w="944880" h="257175">
                <a:moveTo>
                  <a:pt x="828639" y="37243"/>
                </a:moveTo>
                <a:lnTo>
                  <a:pt x="0" y="219963"/>
                </a:lnTo>
                <a:lnTo>
                  <a:pt x="8128" y="257047"/>
                </a:lnTo>
                <a:lnTo>
                  <a:pt x="836853" y="74460"/>
                </a:lnTo>
                <a:lnTo>
                  <a:pt x="828639" y="37243"/>
                </a:lnTo>
                <a:close/>
              </a:path>
              <a:path w="944880" h="257175">
                <a:moveTo>
                  <a:pt x="942018" y="33146"/>
                </a:moveTo>
                <a:lnTo>
                  <a:pt x="847217" y="33146"/>
                </a:lnTo>
                <a:lnTo>
                  <a:pt x="855472" y="70357"/>
                </a:lnTo>
                <a:lnTo>
                  <a:pt x="836853" y="74460"/>
                </a:lnTo>
                <a:lnTo>
                  <a:pt x="845057" y="111632"/>
                </a:lnTo>
                <a:lnTo>
                  <a:pt x="942018" y="33146"/>
                </a:lnTo>
                <a:close/>
              </a:path>
              <a:path w="944880" h="257175">
                <a:moveTo>
                  <a:pt x="847217" y="33146"/>
                </a:moveTo>
                <a:lnTo>
                  <a:pt x="828639" y="37243"/>
                </a:lnTo>
                <a:lnTo>
                  <a:pt x="836853" y="74460"/>
                </a:lnTo>
                <a:lnTo>
                  <a:pt x="855472" y="70357"/>
                </a:lnTo>
                <a:lnTo>
                  <a:pt x="847217" y="33146"/>
                </a:lnTo>
                <a:close/>
              </a:path>
              <a:path w="944880" h="257175">
                <a:moveTo>
                  <a:pt x="820419" y="0"/>
                </a:moveTo>
                <a:lnTo>
                  <a:pt x="828639" y="37243"/>
                </a:lnTo>
                <a:lnTo>
                  <a:pt x="847217" y="33146"/>
                </a:lnTo>
                <a:lnTo>
                  <a:pt x="942018" y="33146"/>
                </a:lnTo>
                <a:lnTo>
                  <a:pt x="944372" y="31241"/>
                </a:lnTo>
                <a:lnTo>
                  <a:pt x="8204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532255" y="3813683"/>
            <a:ext cx="948055" cy="438150"/>
          </a:xfrm>
          <a:custGeom>
            <a:avLst/>
            <a:gdLst/>
            <a:ahLst/>
            <a:cxnLst/>
            <a:rect l="l" t="t" r="r" b="b"/>
            <a:pathLst>
              <a:path w="948055" h="438150">
                <a:moveTo>
                  <a:pt x="835774" y="34854"/>
                </a:moveTo>
                <a:lnTo>
                  <a:pt x="0" y="403352"/>
                </a:lnTo>
                <a:lnTo>
                  <a:pt x="15493" y="438150"/>
                </a:lnTo>
                <a:lnTo>
                  <a:pt x="851156" y="69771"/>
                </a:lnTo>
                <a:lnTo>
                  <a:pt x="835774" y="34854"/>
                </a:lnTo>
                <a:close/>
              </a:path>
              <a:path w="948055" h="438150">
                <a:moveTo>
                  <a:pt x="930696" y="27178"/>
                </a:moveTo>
                <a:lnTo>
                  <a:pt x="853186" y="27178"/>
                </a:lnTo>
                <a:lnTo>
                  <a:pt x="868552" y="62103"/>
                </a:lnTo>
                <a:lnTo>
                  <a:pt x="851156" y="69771"/>
                </a:lnTo>
                <a:lnTo>
                  <a:pt x="866520" y="104648"/>
                </a:lnTo>
                <a:lnTo>
                  <a:pt x="930696" y="27178"/>
                </a:lnTo>
                <a:close/>
              </a:path>
              <a:path w="948055" h="438150">
                <a:moveTo>
                  <a:pt x="853186" y="27178"/>
                </a:moveTo>
                <a:lnTo>
                  <a:pt x="835774" y="34854"/>
                </a:lnTo>
                <a:lnTo>
                  <a:pt x="851156" y="69771"/>
                </a:lnTo>
                <a:lnTo>
                  <a:pt x="868552" y="62103"/>
                </a:lnTo>
                <a:lnTo>
                  <a:pt x="853186" y="27178"/>
                </a:lnTo>
                <a:close/>
              </a:path>
              <a:path w="948055" h="438150">
                <a:moveTo>
                  <a:pt x="820419" y="0"/>
                </a:moveTo>
                <a:lnTo>
                  <a:pt x="835774" y="34854"/>
                </a:lnTo>
                <a:lnTo>
                  <a:pt x="853186" y="27178"/>
                </a:lnTo>
                <a:lnTo>
                  <a:pt x="930696" y="27178"/>
                </a:lnTo>
                <a:lnTo>
                  <a:pt x="948055" y="6223"/>
                </a:lnTo>
                <a:lnTo>
                  <a:pt x="82041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35940" y="4841620"/>
            <a:ext cx="1125855" cy="3168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000" spc="-155" b="1">
                <a:latin typeface="Times New Roman"/>
                <a:cs typeface="Times New Roman"/>
              </a:rPr>
              <a:t>T</a:t>
            </a:r>
            <a:r>
              <a:rPr dirty="0" sz="2000" b="1">
                <a:latin typeface="Times New Roman"/>
                <a:cs typeface="Times New Roman"/>
              </a:rPr>
              <a:t>ransp</a:t>
            </a:r>
            <a:r>
              <a:rPr dirty="0" sz="2000" spc="5" b="1">
                <a:latin typeface="Times New Roman"/>
                <a:cs typeface="Times New Roman"/>
              </a:rPr>
              <a:t>o</a:t>
            </a:r>
            <a:r>
              <a:rPr dirty="0" sz="2000" b="1">
                <a:latin typeface="Times New Roman"/>
                <a:cs typeface="Times New Roman"/>
              </a:rPr>
              <a:t>rt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763895" y="1635886"/>
            <a:ext cx="2007235" cy="11087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2400" spc="-5" b="1">
                <a:latin typeface="Times New Roman"/>
                <a:cs typeface="Times New Roman"/>
              </a:rPr>
              <a:t>Polymerization</a:t>
            </a:r>
            <a:endParaRPr sz="2400">
              <a:latin typeface="Times New Roman"/>
              <a:cs typeface="Times New Roman"/>
            </a:endParaRPr>
          </a:p>
          <a:p>
            <a:pPr marL="806450" marR="5080" indent="695960">
              <a:lnSpc>
                <a:spcPct val="100000"/>
              </a:lnSpc>
            </a:pPr>
            <a:r>
              <a:rPr dirty="0" sz="2400" spc="-5" b="1">
                <a:latin typeface="Times New Roman"/>
                <a:cs typeface="Times New Roman"/>
              </a:rPr>
              <a:t>and  asse</a:t>
            </a:r>
            <a:r>
              <a:rPr dirty="0" sz="2400" spc="0" b="1">
                <a:latin typeface="Times New Roman"/>
                <a:cs typeface="Times New Roman"/>
              </a:rPr>
              <a:t>m</a:t>
            </a:r>
            <a:r>
              <a:rPr dirty="0" sz="2400" spc="-5" b="1">
                <a:latin typeface="Times New Roman"/>
                <a:cs typeface="Times New Roman"/>
              </a:rPr>
              <a:t>bly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523232" y="2045207"/>
            <a:ext cx="1539240" cy="3229610"/>
          </a:xfrm>
          <a:custGeom>
            <a:avLst/>
            <a:gdLst/>
            <a:ahLst/>
            <a:cxnLst/>
            <a:rect l="l" t="t" r="r" b="b"/>
            <a:pathLst>
              <a:path w="1539239" h="3229610">
                <a:moveTo>
                  <a:pt x="1539239" y="0"/>
                </a:moveTo>
                <a:lnTo>
                  <a:pt x="0" y="1614677"/>
                </a:lnTo>
                <a:lnTo>
                  <a:pt x="1539239" y="3229355"/>
                </a:lnTo>
                <a:lnTo>
                  <a:pt x="1539239" y="0"/>
                </a:lnTo>
                <a:close/>
              </a:path>
            </a:pathLst>
          </a:custGeom>
          <a:solidFill>
            <a:srgbClr val="CC66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4676394" y="2466848"/>
            <a:ext cx="1283970" cy="1130935"/>
          </a:xfrm>
          <a:custGeom>
            <a:avLst/>
            <a:gdLst/>
            <a:ahLst/>
            <a:cxnLst/>
            <a:rect l="l" t="t" r="r" b="b"/>
            <a:pathLst>
              <a:path w="1283970" h="1130935">
                <a:moveTo>
                  <a:pt x="1185219" y="61192"/>
                </a:moveTo>
                <a:lnTo>
                  <a:pt x="0" y="1101852"/>
                </a:lnTo>
                <a:lnTo>
                  <a:pt x="25145" y="1130427"/>
                </a:lnTo>
                <a:lnTo>
                  <a:pt x="1210344" y="89786"/>
                </a:lnTo>
                <a:lnTo>
                  <a:pt x="1185219" y="61192"/>
                </a:lnTo>
                <a:close/>
              </a:path>
              <a:path w="1283970" h="1130935">
                <a:moveTo>
                  <a:pt x="1263809" y="48640"/>
                </a:moveTo>
                <a:lnTo>
                  <a:pt x="1199514" y="48640"/>
                </a:lnTo>
                <a:lnTo>
                  <a:pt x="1224660" y="77215"/>
                </a:lnTo>
                <a:lnTo>
                  <a:pt x="1210344" y="89786"/>
                </a:lnTo>
                <a:lnTo>
                  <a:pt x="1235455" y="118363"/>
                </a:lnTo>
                <a:lnTo>
                  <a:pt x="1263809" y="48640"/>
                </a:lnTo>
                <a:close/>
              </a:path>
              <a:path w="1283970" h="1130935">
                <a:moveTo>
                  <a:pt x="1199514" y="48640"/>
                </a:moveTo>
                <a:lnTo>
                  <a:pt x="1185219" y="61192"/>
                </a:lnTo>
                <a:lnTo>
                  <a:pt x="1210344" y="89786"/>
                </a:lnTo>
                <a:lnTo>
                  <a:pt x="1224660" y="77215"/>
                </a:lnTo>
                <a:lnTo>
                  <a:pt x="1199514" y="48640"/>
                </a:lnTo>
                <a:close/>
              </a:path>
              <a:path w="1283970" h="1130935">
                <a:moveTo>
                  <a:pt x="1283589" y="0"/>
                </a:moveTo>
                <a:lnTo>
                  <a:pt x="1160017" y="32512"/>
                </a:lnTo>
                <a:lnTo>
                  <a:pt x="1185219" y="61192"/>
                </a:lnTo>
                <a:lnTo>
                  <a:pt x="1199514" y="48640"/>
                </a:lnTo>
                <a:lnTo>
                  <a:pt x="1263809" y="48640"/>
                </a:lnTo>
                <a:lnTo>
                  <a:pt x="128358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4693792" y="2756154"/>
            <a:ext cx="1147445" cy="867410"/>
          </a:xfrm>
          <a:custGeom>
            <a:avLst/>
            <a:gdLst/>
            <a:ahLst/>
            <a:cxnLst/>
            <a:rect l="l" t="t" r="r" b="b"/>
            <a:pathLst>
              <a:path w="1147445" h="867410">
                <a:moveTo>
                  <a:pt x="1044448" y="53339"/>
                </a:moveTo>
                <a:lnTo>
                  <a:pt x="0" y="836676"/>
                </a:lnTo>
                <a:lnTo>
                  <a:pt x="22860" y="867156"/>
                </a:lnTo>
                <a:lnTo>
                  <a:pt x="1067308" y="83820"/>
                </a:lnTo>
                <a:lnTo>
                  <a:pt x="1044448" y="53339"/>
                </a:lnTo>
                <a:close/>
              </a:path>
              <a:path w="1147445" h="867410">
                <a:moveTo>
                  <a:pt x="1126363" y="41910"/>
                </a:moveTo>
                <a:lnTo>
                  <a:pt x="1059688" y="41910"/>
                </a:lnTo>
                <a:lnTo>
                  <a:pt x="1082548" y="72390"/>
                </a:lnTo>
                <a:lnTo>
                  <a:pt x="1067308" y="83820"/>
                </a:lnTo>
                <a:lnTo>
                  <a:pt x="1090168" y="114300"/>
                </a:lnTo>
                <a:lnTo>
                  <a:pt x="1126363" y="41910"/>
                </a:lnTo>
                <a:close/>
              </a:path>
              <a:path w="1147445" h="867410">
                <a:moveTo>
                  <a:pt x="1059688" y="41910"/>
                </a:moveTo>
                <a:lnTo>
                  <a:pt x="1044448" y="53339"/>
                </a:lnTo>
                <a:lnTo>
                  <a:pt x="1067308" y="83820"/>
                </a:lnTo>
                <a:lnTo>
                  <a:pt x="1082548" y="72390"/>
                </a:lnTo>
                <a:lnTo>
                  <a:pt x="1059688" y="41910"/>
                </a:lnTo>
                <a:close/>
              </a:path>
              <a:path w="1147445" h="867410">
                <a:moveTo>
                  <a:pt x="1147318" y="0"/>
                </a:moveTo>
                <a:lnTo>
                  <a:pt x="1021588" y="22860"/>
                </a:lnTo>
                <a:lnTo>
                  <a:pt x="1044448" y="53339"/>
                </a:lnTo>
                <a:lnTo>
                  <a:pt x="1059688" y="41910"/>
                </a:lnTo>
                <a:lnTo>
                  <a:pt x="1126363" y="41910"/>
                </a:lnTo>
                <a:lnTo>
                  <a:pt x="11473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4711572" y="2984119"/>
            <a:ext cx="1178560" cy="668020"/>
          </a:xfrm>
          <a:custGeom>
            <a:avLst/>
            <a:gdLst/>
            <a:ahLst/>
            <a:cxnLst/>
            <a:rect l="l" t="t" r="r" b="b"/>
            <a:pathLst>
              <a:path w="1178560" h="668020">
                <a:moveTo>
                  <a:pt x="1068957" y="38985"/>
                </a:moveTo>
                <a:lnTo>
                  <a:pt x="0" y="634364"/>
                </a:lnTo>
                <a:lnTo>
                  <a:pt x="18541" y="667765"/>
                </a:lnTo>
                <a:lnTo>
                  <a:pt x="1087499" y="72260"/>
                </a:lnTo>
                <a:lnTo>
                  <a:pt x="1068957" y="38985"/>
                </a:lnTo>
                <a:close/>
              </a:path>
              <a:path w="1178560" h="668020">
                <a:moveTo>
                  <a:pt x="1157775" y="29717"/>
                </a:moveTo>
                <a:lnTo>
                  <a:pt x="1085596" y="29717"/>
                </a:lnTo>
                <a:lnTo>
                  <a:pt x="1104138" y="62991"/>
                </a:lnTo>
                <a:lnTo>
                  <a:pt x="1087499" y="72260"/>
                </a:lnTo>
                <a:lnTo>
                  <a:pt x="1106042" y="105536"/>
                </a:lnTo>
                <a:lnTo>
                  <a:pt x="1157775" y="29717"/>
                </a:lnTo>
                <a:close/>
              </a:path>
              <a:path w="1178560" h="668020">
                <a:moveTo>
                  <a:pt x="1085596" y="29717"/>
                </a:moveTo>
                <a:lnTo>
                  <a:pt x="1068957" y="38985"/>
                </a:lnTo>
                <a:lnTo>
                  <a:pt x="1087499" y="72260"/>
                </a:lnTo>
                <a:lnTo>
                  <a:pt x="1104138" y="62991"/>
                </a:lnTo>
                <a:lnTo>
                  <a:pt x="1085596" y="29717"/>
                </a:lnTo>
                <a:close/>
              </a:path>
              <a:path w="1178560" h="668020">
                <a:moveTo>
                  <a:pt x="1178052" y="0"/>
                </a:moveTo>
                <a:lnTo>
                  <a:pt x="1050416" y="5714"/>
                </a:lnTo>
                <a:lnTo>
                  <a:pt x="1068957" y="38985"/>
                </a:lnTo>
                <a:lnTo>
                  <a:pt x="1085596" y="29717"/>
                </a:lnTo>
                <a:lnTo>
                  <a:pt x="1157775" y="29717"/>
                </a:lnTo>
                <a:lnTo>
                  <a:pt x="117805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4728590" y="3222117"/>
            <a:ext cx="1146810" cy="456565"/>
          </a:xfrm>
          <a:custGeom>
            <a:avLst/>
            <a:gdLst/>
            <a:ahLst/>
            <a:cxnLst/>
            <a:rect l="l" t="t" r="r" b="b"/>
            <a:pathLst>
              <a:path w="1146810" h="456564">
                <a:moveTo>
                  <a:pt x="1032862" y="35723"/>
                </a:moveTo>
                <a:lnTo>
                  <a:pt x="0" y="420878"/>
                </a:lnTo>
                <a:lnTo>
                  <a:pt x="13335" y="456565"/>
                </a:lnTo>
                <a:lnTo>
                  <a:pt x="1046160" y="71424"/>
                </a:lnTo>
                <a:lnTo>
                  <a:pt x="1032862" y="35723"/>
                </a:lnTo>
                <a:close/>
              </a:path>
              <a:path w="1146810" h="456564">
                <a:moveTo>
                  <a:pt x="1132114" y="29083"/>
                </a:moveTo>
                <a:lnTo>
                  <a:pt x="1050671" y="29083"/>
                </a:lnTo>
                <a:lnTo>
                  <a:pt x="1064006" y="64770"/>
                </a:lnTo>
                <a:lnTo>
                  <a:pt x="1046160" y="71424"/>
                </a:lnTo>
                <a:lnTo>
                  <a:pt x="1059434" y="107061"/>
                </a:lnTo>
                <a:lnTo>
                  <a:pt x="1132114" y="29083"/>
                </a:lnTo>
                <a:close/>
              </a:path>
              <a:path w="1146810" h="456564">
                <a:moveTo>
                  <a:pt x="1050671" y="29083"/>
                </a:moveTo>
                <a:lnTo>
                  <a:pt x="1032862" y="35723"/>
                </a:lnTo>
                <a:lnTo>
                  <a:pt x="1046160" y="71424"/>
                </a:lnTo>
                <a:lnTo>
                  <a:pt x="1064006" y="64770"/>
                </a:lnTo>
                <a:lnTo>
                  <a:pt x="1050671" y="29083"/>
                </a:lnTo>
                <a:close/>
              </a:path>
              <a:path w="1146810" h="456564">
                <a:moveTo>
                  <a:pt x="1019556" y="0"/>
                </a:moveTo>
                <a:lnTo>
                  <a:pt x="1032862" y="35723"/>
                </a:lnTo>
                <a:lnTo>
                  <a:pt x="1050671" y="29083"/>
                </a:lnTo>
                <a:lnTo>
                  <a:pt x="1132114" y="29083"/>
                </a:lnTo>
                <a:lnTo>
                  <a:pt x="1146556" y="13588"/>
                </a:lnTo>
                <a:lnTo>
                  <a:pt x="10195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747514" y="3469513"/>
            <a:ext cx="1061085" cy="236220"/>
          </a:xfrm>
          <a:custGeom>
            <a:avLst/>
            <a:gdLst/>
            <a:ahLst/>
            <a:cxnLst/>
            <a:rect l="l" t="t" r="r" b="b"/>
            <a:pathLst>
              <a:path w="1061085" h="236220">
                <a:moveTo>
                  <a:pt x="945059" y="37608"/>
                </a:moveTo>
                <a:lnTo>
                  <a:pt x="0" y="198500"/>
                </a:lnTo>
                <a:lnTo>
                  <a:pt x="6350" y="235966"/>
                </a:lnTo>
                <a:lnTo>
                  <a:pt x="951439" y="75089"/>
                </a:lnTo>
                <a:lnTo>
                  <a:pt x="945059" y="37608"/>
                </a:lnTo>
                <a:close/>
              </a:path>
              <a:path w="1061085" h="236220">
                <a:moveTo>
                  <a:pt x="1051774" y="34416"/>
                </a:moveTo>
                <a:lnTo>
                  <a:pt x="963802" y="34416"/>
                </a:lnTo>
                <a:lnTo>
                  <a:pt x="970280" y="71882"/>
                </a:lnTo>
                <a:lnTo>
                  <a:pt x="951439" y="75089"/>
                </a:lnTo>
                <a:lnTo>
                  <a:pt x="957834" y="112649"/>
                </a:lnTo>
                <a:lnTo>
                  <a:pt x="1060958" y="37211"/>
                </a:lnTo>
                <a:lnTo>
                  <a:pt x="1051774" y="34416"/>
                </a:lnTo>
                <a:close/>
              </a:path>
              <a:path w="1061085" h="236220">
                <a:moveTo>
                  <a:pt x="963802" y="34416"/>
                </a:moveTo>
                <a:lnTo>
                  <a:pt x="945059" y="37608"/>
                </a:lnTo>
                <a:lnTo>
                  <a:pt x="951439" y="75089"/>
                </a:lnTo>
                <a:lnTo>
                  <a:pt x="970280" y="71882"/>
                </a:lnTo>
                <a:lnTo>
                  <a:pt x="963802" y="34416"/>
                </a:lnTo>
                <a:close/>
              </a:path>
              <a:path w="1061085" h="236220">
                <a:moveTo>
                  <a:pt x="938657" y="0"/>
                </a:moveTo>
                <a:lnTo>
                  <a:pt x="945059" y="37608"/>
                </a:lnTo>
                <a:lnTo>
                  <a:pt x="963802" y="34416"/>
                </a:lnTo>
                <a:lnTo>
                  <a:pt x="1051774" y="34416"/>
                </a:lnTo>
                <a:lnTo>
                  <a:pt x="93865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20920" y="3667505"/>
            <a:ext cx="1076960" cy="118110"/>
          </a:xfrm>
          <a:custGeom>
            <a:avLst/>
            <a:gdLst/>
            <a:ahLst/>
            <a:cxnLst/>
            <a:rect l="l" t="t" r="r" b="b"/>
            <a:pathLst>
              <a:path w="1076960" h="118110">
                <a:moveTo>
                  <a:pt x="965200" y="3429"/>
                </a:moveTo>
                <a:lnTo>
                  <a:pt x="963546" y="41594"/>
                </a:lnTo>
                <a:lnTo>
                  <a:pt x="982599" y="42418"/>
                </a:lnTo>
                <a:lnTo>
                  <a:pt x="980947" y="80391"/>
                </a:lnTo>
                <a:lnTo>
                  <a:pt x="961864" y="80391"/>
                </a:lnTo>
                <a:lnTo>
                  <a:pt x="960246" y="117729"/>
                </a:lnTo>
                <a:lnTo>
                  <a:pt x="1043644" y="80391"/>
                </a:lnTo>
                <a:lnTo>
                  <a:pt x="980947" y="80391"/>
                </a:lnTo>
                <a:lnTo>
                  <a:pt x="961900" y="79569"/>
                </a:lnTo>
                <a:lnTo>
                  <a:pt x="1045478" y="79569"/>
                </a:lnTo>
                <a:lnTo>
                  <a:pt x="1076832" y="65532"/>
                </a:lnTo>
                <a:lnTo>
                  <a:pt x="965200" y="3429"/>
                </a:lnTo>
                <a:close/>
              </a:path>
              <a:path w="1076960" h="118110">
                <a:moveTo>
                  <a:pt x="963546" y="41594"/>
                </a:moveTo>
                <a:lnTo>
                  <a:pt x="961900" y="79569"/>
                </a:lnTo>
                <a:lnTo>
                  <a:pt x="980947" y="80391"/>
                </a:lnTo>
                <a:lnTo>
                  <a:pt x="982599" y="42418"/>
                </a:lnTo>
                <a:lnTo>
                  <a:pt x="963546" y="41594"/>
                </a:lnTo>
                <a:close/>
              </a:path>
              <a:path w="1076960" h="118110">
                <a:moveTo>
                  <a:pt x="1650" y="0"/>
                </a:moveTo>
                <a:lnTo>
                  <a:pt x="0" y="38100"/>
                </a:lnTo>
                <a:lnTo>
                  <a:pt x="961900" y="79569"/>
                </a:lnTo>
                <a:lnTo>
                  <a:pt x="963546" y="41594"/>
                </a:lnTo>
                <a:lnTo>
                  <a:pt x="16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794758" y="3684015"/>
            <a:ext cx="1149985" cy="425450"/>
          </a:xfrm>
          <a:custGeom>
            <a:avLst/>
            <a:gdLst/>
            <a:ahLst/>
            <a:cxnLst/>
            <a:rect l="l" t="t" r="r" b="b"/>
            <a:pathLst>
              <a:path w="1149985" h="425450">
                <a:moveTo>
                  <a:pt x="1035155" y="389316"/>
                </a:moveTo>
                <a:lnTo>
                  <a:pt x="1022857" y="425322"/>
                </a:lnTo>
                <a:lnTo>
                  <a:pt x="1149477" y="408177"/>
                </a:lnTo>
                <a:lnTo>
                  <a:pt x="1136971" y="395477"/>
                </a:lnTo>
                <a:lnTo>
                  <a:pt x="1053211" y="395477"/>
                </a:lnTo>
                <a:lnTo>
                  <a:pt x="1035155" y="389316"/>
                </a:lnTo>
                <a:close/>
              </a:path>
              <a:path w="1149985" h="425450">
                <a:moveTo>
                  <a:pt x="1047474" y="353248"/>
                </a:moveTo>
                <a:lnTo>
                  <a:pt x="1035155" y="389316"/>
                </a:lnTo>
                <a:lnTo>
                  <a:pt x="1053211" y="395477"/>
                </a:lnTo>
                <a:lnTo>
                  <a:pt x="1065529" y="359409"/>
                </a:lnTo>
                <a:lnTo>
                  <a:pt x="1047474" y="353248"/>
                </a:lnTo>
                <a:close/>
              </a:path>
              <a:path w="1149985" h="425450">
                <a:moveTo>
                  <a:pt x="1059814" y="317118"/>
                </a:moveTo>
                <a:lnTo>
                  <a:pt x="1047474" y="353248"/>
                </a:lnTo>
                <a:lnTo>
                  <a:pt x="1065529" y="359409"/>
                </a:lnTo>
                <a:lnTo>
                  <a:pt x="1053211" y="395477"/>
                </a:lnTo>
                <a:lnTo>
                  <a:pt x="1136971" y="395477"/>
                </a:lnTo>
                <a:lnTo>
                  <a:pt x="1059814" y="317118"/>
                </a:lnTo>
                <a:close/>
              </a:path>
              <a:path w="1149985" h="425450">
                <a:moveTo>
                  <a:pt x="12318" y="0"/>
                </a:moveTo>
                <a:lnTo>
                  <a:pt x="0" y="36067"/>
                </a:lnTo>
                <a:lnTo>
                  <a:pt x="1035155" y="389316"/>
                </a:lnTo>
                <a:lnTo>
                  <a:pt x="1047474" y="353248"/>
                </a:lnTo>
                <a:lnTo>
                  <a:pt x="123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772278" y="3704463"/>
            <a:ext cx="1194435" cy="672465"/>
          </a:xfrm>
          <a:custGeom>
            <a:avLst/>
            <a:gdLst/>
            <a:ahLst/>
            <a:cxnLst/>
            <a:rect l="l" t="t" r="r" b="b"/>
            <a:pathLst>
              <a:path w="1194435" h="672464">
                <a:moveTo>
                  <a:pt x="1084761" y="633751"/>
                </a:moveTo>
                <a:lnTo>
                  <a:pt x="1066292" y="667131"/>
                </a:lnTo>
                <a:lnTo>
                  <a:pt x="1193927" y="672464"/>
                </a:lnTo>
                <a:lnTo>
                  <a:pt x="1173728" y="643001"/>
                </a:lnTo>
                <a:lnTo>
                  <a:pt x="1101471" y="643001"/>
                </a:lnTo>
                <a:lnTo>
                  <a:pt x="1084761" y="633751"/>
                </a:lnTo>
                <a:close/>
              </a:path>
              <a:path w="1194435" h="672464">
                <a:moveTo>
                  <a:pt x="1103225" y="600379"/>
                </a:moveTo>
                <a:lnTo>
                  <a:pt x="1084761" y="633751"/>
                </a:lnTo>
                <a:lnTo>
                  <a:pt x="1101471" y="643001"/>
                </a:lnTo>
                <a:lnTo>
                  <a:pt x="1119886" y="609600"/>
                </a:lnTo>
                <a:lnTo>
                  <a:pt x="1103225" y="600379"/>
                </a:lnTo>
                <a:close/>
              </a:path>
              <a:path w="1194435" h="672464">
                <a:moveTo>
                  <a:pt x="1121664" y="567055"/>
                </a:moveTo>
                <a:lnTo>
                  <a:pt x="1103225" y="600379"/>
                </a:lnTo>
                <a:lnTo>
                  <a:pt x="1119886" y="609600"/>
                </a:lnTo>
                <a:lnTo>
                  <a:pt x="1101471" y="643001"/>
                </a:lnTo>
                <a:lnTo>
                  <a:pt x="1173728" y="643001"/>
                </a:lnTo>
                <a:lnTo>
                  <a:pt x="1121664" y="567055"/>
                </a:lnTo>
                <a:close/>
              </a:path>
              <a:path w="1194435" h="672464">
                <a:moveTo>
                  <a:pt x="18415" y="0"/>
                </a:moveTo>
                <a:lnTo>
                  <a:pt x="0" y="33274"/>
                </a:lnTo>
                <a:lnTo>
                  <a:pt x="1084761" y="633751"/>
                </a:lnTo>
                <a:lnTo>
                  <a:pt x="1103225" y="600379"/>
                </a:lnTo>
                <a:lnTo>
                  <a:pt x="18415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749800" y="3727069"/>
            <a:ext cx="1139190" cy="882015"/>
          </a:xfrm>
          <a:custGeom>
            <a:avLst/>
            <a:gdLst/>
            <a:ahLst/>
            <a:cxnLst/>
            <a:rect l="l" t="t" r="r" b="b"/>
            <a:pathLst>
              <a:path w="1139189" h="882014">
                <a:moveTo>
                  <a:pt x="1036830" y="827092"/>
                </a:moveTo>
                <a:lnTo>
                  <a:pt x="1013587" y="857376"/>
                </a:lnTo>
                <a:lnTo>
                  <a:pt x="1139063" y="881633"/>
                </a:lnTo>
                <a:lnTo>
                  <a:pt x="1118192" y="838707"/>
                </a:lnTo>
                <a:lnTo>
                  <a:pt x="1051940" y="838707"/>
                </a:lnTo>
                <a:lnTo>
                  <a:pt x="1036830" y="827092"/>
                </a:lnTo>
                <a:close/>
              </a:path>
              <a:path w="1139189" h="882014">
                <a:moveTo>
                  <a:pt x="1059997" y="796907"/>
                </a:moveTo>
                <a:lnTo>
                  <a:pt x="1036830" y="827092"/>
                </a:lnTo>
                <a:lnTo>
                  <a:pt x="1051940" y="838707"/>
                </a:lnTo>
                <a:lnTo>
                  <a:pt x="1075054" y="808481"/>
                </a:lnTo>
                <a:lnTo>
                  <a:pt x="1059997" y="796907"/>
                </a:lnTo>
                <a:close/>
              </a:path>
              <a:path w="1139189" h="882014">
                <a:moveTo>
                  <a:pt x="1083183" y="766698"/>
                </a:moveTo>
                <a:lnTo>
                  <a:pt x="1059997" y="796907"/>
                </a:lnTo>
                <a:lnTo>
                  <a:pt x="1075054" y="808481"/>
                </a:lnTo>
                <a:lnTo>
                  <a:pt x="1051940" y="838707"/>
                </a:lnTo>
                <a:lnTo>
                  <a:pt x="1118192" y="838707"/>
                </a:lnTo>
                <a:lnTo>
                  <a:pt x="1083183" y="766698"/>
                </a:lnTo>
                <a:close/>
              </a:path>
              <a:path w="1139189" h="882014">
                <a:moveTo>
                  <a:pt x="23240" y="0"/>
                </a:moveTo>
                <a:lnTo>
                  <a:pt x="0" y="30098"/>
                </a:lnTo>
                <a:lnTo>
                  <a:pt x="1036830" y="827092"/>
                </a:lnTo>
                <a:lnTo>
                  <a:pt x="1059997" y="796907"/>
                </a:lnTo>
                <a:lnTo>
                  <a:pt x="2324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729607" y="3745865"/>
            <a:ext cx="1212850" cy="1100455"/>
          </a:xfrm>
          <a:custGeom>
            <a:avLst/>
            <a:gdLst/>
            <a:ahLst/>
            <a:cxnLst/>
            <a:rect l="l" t="t" r="r" b="b"/>
            <a:pathLst>
              <a:path w="1212850" h="1100454">
                <a:moveTo>
                  <a:pt x="1115381" y="1037605"/>
                </a:moveTo>
                <a:lnTo>
                  <a:pt x="1089787" y="1065911"/>
                </a:lnTo>
                <a:lnTo>
                  <a:pt x="1212850" y="1100201"/>
                </a:lnTo>
                <a:lnTo>
                  <a:pt x="1193477" y="1050417"/>
                </a:lnTo>
                <a:lnTo>
                  <a:pt x="1129538" y="1050417"/>
                </a:lnTo>
                <a:lnTo>
                  <a:pt x="1115381" y="1037605"/>
                </a:lnTo>
                <a:close/>
              </a:path>
              <a:path w="1212850" h="1100454">
                <a:moveTo>
                  <a:pt x="1140951" y="1009325"/>
                </a:moveTo>
                <a:lnTo>
                  <a:pt x="1115381" y="1037605"/>
                </a:lnTo>
                <a:lnTo>
                  <a:pt x="1129538" y="1050417"/>
                </a:lnTo>
                <a:lnTo>
                  <a:pt x="1155064" y="1022096"/>
                </a:lnTo>
                <a:lnTo>
                  <a:pt x="1140951" y="1009325"/>
                </a:lnTo>
                <a:close/>
              </a:path>
              <a:path w="1212850" h="1100454">
                <a:moveTo>
                  <a:pt x="1166494" y="981075"/>
                </a:moveTo>
                <a:lnTo>
                  <a:pt x="1140951" y="1009325"/>
                </a:lnTo>
                <a:lnTo>
                  <a:pt x="1155064" y="1022096"/>
                </a:lnTo>
                <a:lnTo>
                  <a:pt x="1129538" y="1050417"/>
                </a:lnTo>
                <a:lnTo>
                  <a:pt x="1193477" y="1050417"/>
                </a:lnTo>
                <a:lnTo>
                  <a:pt x="1166494" y="981075"/>
                </a:lnTo>
                <a:close/>
              </a:path>
              <a:path w="1212850" h="1100454">
                <a:moveTo>
                  <a:pt x="25526" y="0"/>
                </a:moveTo>
                <a:lnTo>
                  <a:pt x="0" y="28193"/>
                </a:lnTo>
                <a:lnTo>
                  <a:pt x="1115381" y="1037605"/>
                </a:lnTo>
                <a:lnTo>
                  <a:pt x="1140951" y="1009325"/>
                </a:lnTo>
                <a:lnTo>
                  <a:pt x="2552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2551176" y="2880360"/>
            <a:ext cx="2033270" cy="1725295"/>
          </a:xfrm>
          <a:custGeom>
            <a:avLst/>
            <a:gdLst/>
            <a:ahLst/>
            <a:cxnLst/>
            <a:rect l="l" t="t" r="r" b="b"/>
            <a:pathLst>
              <a:path w="2033270" h="1725295">
                <a:moveTo>
                  <a:pt x="1745488" y="0"/>
                </a:moveTo>
                <a:lnTo>
                  <a:pt x="287528" y="0"/>
                </a:lnTo>
                <a:lnTo>
                  <a:pt x="240900" y="3764"/>
                </a:lnTo>
                <a:lnTo>
                  <a:pt x="196665" y="14662"/>
                </a:lnTo>
                <a:lnTo>
                  <a:pt x="155413" y="32102"/>
                </a:lnTo>
                <a:lnTo>
                  <a:pt x="117738" y="55489"/>
                </a:lnTo>
                <a:lnTo>
                  <a:pt x="84232" y="84232"/>
                </a:lnTo>
                <a:lnTo>
                  <a:pt x="55489" y="117738"/>
                </a:lnTo>
                <a:lnTo>
                  <a:pt x="32102" y="155413"/>
                </a:lnTo>
                <a:lnTo>
                  <a:pt x="14662" y="196665"/>
                </a:lnTo>
                <a:lnTo>
                  <a:pt x="3764" y="240900"/>
                </a:lnTo>
                <a:lnTo>
                  <a:pt x="0" y="287527"/>
                </a:lnTo>
                <a:lnTo>
                  <a:pt x="0" y="1437639"/>
                </a:lnTo>
                <a:lnTo>
                  <a:pt x="3764" y="1484267"/>
                </a:lnTo>
                <a:lnTo>
                  <a:pt x="14662" y="1528502"/>
                </a:lnTo>
                <a:lnTo>
                  <a:pt x="32102" y="1569754"/>
                </a:lnTo>
                <a:lnTo>
                  <a:pt x="55489" y="1607429"/>
                </a:lnTo>
                <a:lnTo>
                  <a:pt x="84232" y="1640935"/>
                </a:lnTo>
                <a:lnTo>
                  <a:pt x="117738" y="1669678"/>
                </a:lnTo>
                <a:lnTo>
                  <a:pt x="155413" y="1693065"/>
                </a:lnTo>
                <a:lnTo>
                  <a:pt x="196665" y="1710505"/>
                </a:lnTo>
                <a:lnTo>
                  <a:pt x="240900" y="1721403"/>
                </a:lnTo>
                <a:lnTo>
                  <a:pt x="287528" y="1725167"/>
                </a:lnTo>
                <a:lnTo>
                  <a:pt x="1745488" y="1725167"/>
                </a:lnTo>
                <a:lnTo>
                  <a:pt x="1792115" y="1721403"/>
                </a:lnTo>
                <a:lnTo>
                  <a:pt x="1836350" y="1710505"/>
                </a:lnTo>
                <a:lnTo>
                  <a:pt x="1877602" y="1693065"/>
                </a:lnTo>
                <a:lnTo>
                  <a:pt x="1915277" y="1669678"/>
                </a:lnTo>
                <a:lnTo>
                  <a:pt x="1948783" y="1640935"/>
                </a:lnTo>
                <a:lnTo>
                  <a:pt x="1977526" y="1607429"/>
                </a:lnTo>
                <a:lnTo>
                  <a:pt x="2000913" y="1569754"/>
                </a:lnTo>
                <a:lnTo>
                  <a:pt x="2018353" y="1528502"/>
                </a:lnTo>
                <a:lnTo>
                  <a:pt x="2029251" y="1484267"/>
                </a:lnTo>
                <a:lnTo>
                  <a:pt x="2033015" y="1437639"/>
                </a:lnTo>
                <a:lnTo>
                  <a:pt x="2033015" y="287527"/>
                </a:lnTo>
                <a:lnTo>
                  <a:pt x="2029251" y="240900"/>
                </a:lnTo>
                <a:lnTo>
                  <a:pt x="2018353" y="196665"/>
                </a:lnTo>
                <a:lnTo>
                  <a:pt x="2000913" y="155413"/>
                </a:lnTo>
                <a:lnTo>
                  <a:pt x="1977526" y="117738"/>
                </a:lnTo>
                <a:lnTo>
                  <a:pt x="1948783" y="84232"/>
                </a:lnTo>
                <a:lnTo>
                  <a:pt x="1915277" y="55489"/>
                </a:lnTo>
                <a:lnTo>
                  <a:pt x="1877602" y="32102"/>
                </a:lnTo>
                <a:lnTo>
                  <a:pt x="1836350" y="14662"/>
                </a:lnTo>
                <a:lnTo>
                  <a:pt x="1792115" y="3764"/>
                </a:lnTo>
                <a:lnTo>
                  <a:pt x="1745488" y="0"/>
                </a:lnTo>
                <a:close/>
              </a:path>
            </a:pathLst>
          </a:custGeom>
          <a:solidFill>
            <a:srgbClr val="8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2551176" y="2880360"/>
            <a:ext cx="2033270" cy="1725295"/>
          </a:xfrm>
          <a:custGeom>
            <a:avLst/>
            <a:gdLst/>
            <a:ahLst/>
            <a:cxnLst/>
            <a:rect l="l" t="t" r="r" b="b"/>
            <a:pathLst>
              <a:path w="2033270" h="1725295">
                <a:moveTo>
                  <a:pt x="0" y="287527"/>
                </a:moveTo>
                <a:lnTo>
                  <a:pt x="3764" y="240900"/>
                </a:lnTo>
                <a:lnTo>
                  <a:pt x="14662" y="196665"/>
                </a:lnTo>
                <a:lnTo>
                  <a:pt x="32102" y="155413"/>
                </a:lnTo>
                <a:lnTo>
                  <a:pt x="55489" y="117738"/>
                </a:lnTo>
                <a:lnTo>
                  <a:pt x="84232" y="84232"/>
                </a:lnTo>
                <a:lnTo>
                  <a:pt x="117738" y="55489"/>
                </a:lnTo>
                <a:lnTo>
                  <a:pt x="155413" y="32102"/>
                </a:lnTo>
                <a:lnTo>
                  <a:pt x="196665" y="14662"/>
                </a:lnTo>
                <a:lnTo>
                  <a:pt x="240900" y="3764"/>
                </a:lnTo>
                <a:lnTo>
                  <a:pt x="287528" y="0"/>
                </a:lnTo>
                <a:lnTo>
                  <a:pt x="1745488" y="0"/>
                </a:lnTo>
                <a:lnTo>
                  <a:pt x="1792115" y="3764"/>
                </a:lnTo>
                <a:lnTo>
                  <a:pt x="1836350" y="14662"/>
                </a:lnTo>
                <a:lnTo>
                  <a:pt x="1877602" y="32102"/>
                </a:lnTo>
                <a:lnTo>
                  <a:pt x="1915277" y="55489"/>
                </a:lnTo>
                <a:lnTo>
                  <a:pt x="1948783" y="84232"/>
                </a:lnTo>
                <a:lnTo>
                  <a:pt x="1977526" y="117738"/>
                </a:lnTo>
                <a:lnTo>
                  <a:pt x="2000913" y="155413"/>
                </a:lnTo>
                <a:lnTo>
                  <a:pt x="2018353" y="196665"/>
                </a:lnTo>
                <a:lnTo>
                  <a:pt x="2029251" y="240900"/>
                </a:lnTo>
                <a:lnTo>
                  <a:pt x="2033015" y="287527"/>
                </a:lnTo>
                <a:lnTo>
                  <a:pt x="2033015" y="1437639"/>
                </a:lnTo>
                <a:lnTo>
                  <a:pt x="2029251" y="1484267"/>
                </a:lnTo>
                <a:lnTo>
                  <a:pt x="2018353" y="1528502"/>
                </a:lnTo>
                <a:lnTo>
                  <a:pt x="2000913" y="1569754"/>
                </a:lnTo>
                <a:lnTo>
                  <a:pt x="1977526" y="1607429"/>
                </a:lnTo>
                <a:lnTo>
                  <a:pt x="1948783" y="1640935"/>
                </a:lnTo>
                <a:lnTo>
                  <a:pt x="1915277" y="1669678"/>
                </a:lnTo>
                <a:lnTo>
                  <a:pt x="1877602" y="1693065"/>
                </a:lnTo>
                <a:lnTo>
                  <a:pt x="1836350" y="1710505"/>
                </a:lnTo>
                <a:lnTo>
                  <a:pt x="1792115" y="1721403"/>
                </a:lnTo>
                <a:lnTo>
                  <a:pt x="1745488" y="1725167"/>
                </a:lnTo>
                <a:lnTo>
                  <a:pt x="287528" y="1725167"/>
                </a:lnTo>
                <a:lnTo>
                  <a:pt x="240900" y="1721403"/>
                </a:lnTo>
                <a:lnTo>
                  <a:pt x="196665" y="1710505"/>
                </a:lnTo>
                <a:lnTo>
                  <a:pt x="155413" y="1693065"/>
                </a:lnTo>
                <a:lnTo>
                  <a:pt x="117738" y="1669678"/>
                </a:lnTo>
                <a:lnTo>
                  <a:pt x="84232" y="1640935"/>
                </a:lnTo>
                <a:lnTo>
                  <a:pt x="55489" y="1607429"/>
                </a:lnTo>
                <a:lnTo>
                  <a:pt x="32102" y="1569754"/>
                </a:lnTo>
                <a:lnTo>
                  <a:pt x="14662" y="1528502"/>
                </a:lnTo>
                <a:lnTo>
                  <a:pt x="3764" y="1484267"/>
                </a:lnTo>
                <a:lnTo>
                  <a:pt x="0" y="1437639"/>
                </a:lnTo>
                <a:lnTo>
                  <a:pt x="0" y="287527"/>
                </a:lnTo>
                <a:close/>
              </a:path>
            </a:pathLst>
          </a:custGeom>
          <a:ln w="762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3804411" y="3845052"/>
            <a:ext cx="3187700" cy="1858010"/>
          </a:xfrm>
          <a:custGeom>
            <a:avLst/>
            <a:gdLst/>
            <a:ahLst/>
            <a:cxnLst/>
            <a:rect l="l" t="t" r="r" b="b"/>
            <a:pathLst>
              <a:path w="3187700" h="1858010">
                <a:moveTo>
                  <a:pt x="152347" y="1053337"/>
                </a:moveTo>
                <a:lnTo>
                  <a:pt x="76147" y="1054989"/>
                </a:lnTo>
                <a:lnTo>
                  <a:pt x="92963" y="1820494"/>
                </a:lnTo>
                <a:lnTo>
                  <a:pt x="96166" y="1835049"/>
                </a:lnTo>
                <a:lnTo>
                  <a:pt x="104394" y="1846887"/>
                </a:lnTo>
                <a:lnTo>
                  <a:pt x="116431" y="1854844"/>
                </a:lnTo>
                <a:lnTo>
                  <a:pt x="131063" y="1857756"/>
                </a:lnTo>
                <a:lnTo>
                  <a:pt x="3149599" y="1857756"/>
                </a:lnTo>
                <a:lnTo>
                  <a:pt x="3164447" y="1854762"/>
                </a:lnTo>
                <a:lnTo>
                  <a:pt x="3176555" y="1846597"/>
                </a:lnTo>
                <a:lnTo>
                  <a:pt x="3184711" y="1834487"/>
                </a:lnTo>
                <a:lnTo>
                  <a:pt x="3187699" y="1819656"/>
                </a:lnTo>
                <a:lnTo>
                  <a:pt x="3111499" y="1819656"/>
                </a:lnTo>
                <a:lnTo>
                  <a:pt x="3111499" y="1818817"/>
                </a:lnTo>
                <a:lnTo>
                  <a:pt x="169163" y="1818817"/>
                </a:lnTo>
                <a:lnTo>
                  <a:pt x="131063" y="1781556"/>
                </a:lnTo>
                <a:lnTo>
                  <a:pt x="168345" y="1781556"/>
                </a:lnTo>
                <a:lnTo>
                  <a:pt x="152347" y="1053337"/>
                </a:lnTo>
                <a:close/>
              </a:path>
              <a:path w="3187700" h="1858010">
                <a:moveTo>
                  <a:pt x="3111499" y="38100"/>
                </a:moveTo>
                <a:lnTo>
                  <a:pt x="3111499" y="1819656"/>
                </a:lnTo>
                <a:lnTo>
                  <a:pt x="3149599" y="1781556"/>
                </a:lnTo>
                <a:lnTo>
                  <a:pt x="3187699" y="1781556"/>
                </a:lnTo>
                <a:lnTo>
                  <a:pt x="3187699" y="76200"/>
                </a:lnTo>
                <a:lnTo>
                  <a:pt x="3149599" y="76200"/>
                </a:lnTo>
                <a:lnTo>
                  <a:pt x="3111499" y="38100"/>
                </a:lnTo>
                <a:close/>
              </a:path>
              <a:path w="3187700" h="1858010">
                <a:moveTo>
                  <a:pt x="3187699" y="1781556"/>
                </a:moveTo>
                <a:lnTo>
                  <a:pt x="3149599" y="1781556"/>
                </a:lnTo>
                <a:lnTo>
                  <a:pt x="3111499" y="1819656"/>
                </a:lnTo>
                <a:lnTo>
                  <a:pt x="3187699" y="1819656"/>
                </a:lnTo>
                <a:lnTo>
                  <a:pt x="3187699" y="1781556"/>
                </a:lnTo>
                <a:close/>
              </a:path>
              <a:path w="3187700" h="1858010">
                <a:moveTo>
                  <a:pt x="168345" y="1781556"/>
                </a:moveTo>
                <a:lnTo>
                  <a:pt x="131063" y="1781556"/>
                </a:lnTo>
                <a:lnTo>
                  <a:pt x="169163" y="1818817"/>
                </a:lnTo>
                <a:lnTo>
                  <a:pt x="168345" y="1781556"/>
                </a:lnTo>
                <a:close/>
              </a:path>
              <a:path w="3187700" h="1858010">
                <a:moveTo>
                  <a:pt x="3111499" y="1781556"/>
                </a:moveTo>
                <a:lnTo>
                  <a:pt x="168345" y="1781556"/>
                </a:lnTo>
                <a:lnTo>
                  <a:pt x="169163" y="1818817"/>
                </a:lnTo>
                <a:lnTo>
                  <a:pt x="3111499" y="1818817"/>
                </a:lnTo>
                <a:lnTo>
                  <a:pt x="3111499" y="1781556"/>
                </a:lnTo>
                <a:close/>
              </a:path>
              <a:path w="3187700" h="1858010">
                <a:moveTo>
                  <a:pt x="109220" y="825627"/>
                </a:moveTo>
                <a:lnTo>
                  <a:pt x="0" y="1056640"/>
                </a:lnTo>
                <a:lnTo>
                  <a:pt x="76147" y="1054989"/>
                </a:lnTo>
                <a:lnTo>
                  <a:pt x="75311" y="1016889"/>
                </a:lnTo>
                <a:lnTo>
                  <a:pt x="151511" y="1015238"/>
                </a:lnTo>
                <a:lnTo>
                  <a:pt x="209245" y="1015238"/>
                </a:lnTo>
                <a:lnTo>
                  <a:pt x="109220" y="825627"/>
                </a:lnTo>
                <a:close/>
              </a:path>
              <a:path w="3187700" h="1858010">
                <a:moveTo>
                  <a:pt x="151511" y="1015238"/>
                </a:moveTo>
                <a:lnTo>
                  <a:pt x="75311" y="1016889"/>
                </a:lnTo>
                <a:lnTo>
                  <a:pt x="76147" y="1054989"/>
                </a:lnTo>
                <a:lnTo>
                  <a:pt x="152347" y="1053337"/>
                </a:lnTo>
                <a:lnTo>
                  <a:pt x="151511" y="1015238"/>
                </a:lnTo>
                <a:close/>
              </a:path>
              <a:path w="3187700" h="1858010">
                <a:moveTo>
                  <a:pt x="209245" y="1015238"/>
                </a:moveTo>
                <a:lnTo>
                  <a:pt x="151511" y="1015238"/>
                </a:lnTo>
                <a:lnTo>
                  <a:pt x="152347" y="1053337"/>
                </a:lnTo>
                <a:lnTo>
                  <a:pt x="228473" y="1051687"/>
                </a:lnTo>
                <a:lnTo>
                  <a:pt x="209245" y="1015238"/>
                </a:lnTo>
                <a:close/>
              </a:path>
              <a:path w="3187700" h="1858010">
                <a:moveTo>
                  <a:pt x="3149599" y="0"/>
                </a:moveTo>
                <a:lnTo>
                  <a:pt x="2234565" y="0"/>
                </a:lnTo>
                <a:lnTo>
                  <a:pt x="2234565" y="76200"/>
                </a:lnTo>
                <a:lnTo>
                  <a:pt x="3111499" y="76200"/>
                </a:lnTo>
                <a:lnTo>
                  <a:pt x="3111499" y="38100"/>
                </a:lnTo>
                <a:lnTo>
                  <a:pt x="3187699" y="38100"/>
                </a:lnTo>
                <a:lnTo>
                  <a:pt x="3184711" y="23252"/>
                </a:lnTo>
                <a:lnTo>
                  <a:pt x="3176555" y="11144"/>
                </a:lnTo>
                <a:lnTo>
                  <a:pt x="3164447" y="2988"/>
                </a:lnTo>
                <a:lnTo>
                  <a:pt x="3149599" y="0"/>
                </a:lnTo>
                <a:close/>
              </a:path>
              <a:path w="3187700" h="1858010">
                <a:moveTo>
                  <a:pt x="3187699" y="38100"/>
                </a:moveTo>
                <a:lnTo>
                  <a:pt x="3111499" y="38100"/>
                </a:lnTo>
                <a:lnTo>
                  <a:pt x="3149599" y="76200"/>
                </a:lnTo>
                <a:lnTo>
                  <a:pt x="3187699" y="76200"/>
                </a:lnTo>
                <a:lnTo>
                  <a:pt x="3187699" y="381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859023" y="2936748"/>
            <a:ext cx="1475231" cy="16139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Whole Cell</a:t>
            </a:r>
            <a:r>
              <a:rPr dirty="0" sz="4400" spc="-75"/>
              <a:t> </a:t>
            </a:r>
            <a:r>
              <a:rPr dirty="0" sz="4400"/>
              <a:t>Metabolism</a:t>
            </a:r>
            <a:endParaRPr sz="4400"/>
          </a:p>
        </p:txBody>
      </p:sp>
      <p:sp>
        <p:nvSpPr>
          <p:cNvPr id="29" name="object 29"/>
          <p:cNvSpPr txBox="1"/>
          <p:nvPr/>
        </p:nvSpPr>
        <p:spPr>
          <a:xfrm>
            <a:off x="78739" y="6238951"/>
            <a:ext cx="7268845" cy="493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2259965">
              <a:lnSpc>
                <a:spcPts val="2855"/>
              </a:lnSpc>
            </a:pPr>
            <a:r>
              <a:rPr dirty="0" sz="2400" b="1">
                <a:latin typeface="Times New Roman"/>
                <a:cs typeface="Times New Roman"/>
              </a:rPr>
              <a:t>Autocatalytic </a:t>
            </a:r>
            <a:r>
              <a:rPr dirty="0" sz="2400" spc="-5" b="1">
                <a:latin typeface="Times New Roman"/>
                <a:cs typeface="Times New Roman"/>
              </a:rPr>
              <a:t>and regulatory</a:t>
            </a:r>
            <a:r>
              <a:rPr dirty="0" sz="2400" spc="-120" b="1">
                <a:latin typeface="Times New Roman"/>
                <a:cs typeface="Times New Roman"/>
              </a:rPr>
              <a:t> </a:t>
            </a:r>
            <a:r>
              <a:rPr dirty="0" sz="2400" b="1">
                <a:latin typeface="Times New Roman"/>
                <a:cs typeface="Times New Roman"/>
              </a:rPr>
              <a:t>feedback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ts val="935"/>
              </a:lnSpc>
            </a:pPr>
            <a:r>
              <a:rPr dirty="0" sz="800" spc="-5">
                <a:latin typeface="Arial"/>
                <a:cs typeface="Arial"/>
              </a:rPr>
              <a:t>Doyle </a:t>
            </a:r>
            <a:r>
              <a:rPr dirty="0" sz="800">
                <a:latin typeface="Arial"/>
                <a:cs typeface="Arial"/>
              </a:rPr>
              <a:t>J Systems Biology </a:t>
            </a:r>
            <a:r>
              <a:rPr dirty="0" sz="800" spc="-5">
                <a:latin typeface="Arial"/>
                <a:cs typeface="Arial"/>
              </a:rPr>
              <a:t>Short Course-Introduction Cal </a:t>
            </a:r>
            <a:r>
              <a:rPr dirty="0" sz="800">
                <a:latin typeface="Arial"/>
                <a:cs typeface="Arial"/>
              </a:rPr>
              <a:t>Tech </a:t>
            </a:r>
            <a:r>
              <a:rPr dirty="0" sz="800" spc="-5">
                <a:latin typeface="Arial"/>
                <a:cs typeface="Arial"/>
              </a:rPr>
              <a:t>May 21-24,</a:t>
            </a:r>
            <a:r>
              <a:rPr dirty="0" sz="800" spc="145">
                <a:latin typeface="Arial"/>
                <a:cs typeface="Arial"/>
              </a:rPr>
              <a:t> </a:t>
            </a:r>
            <a:r>
              <a:rPr dirty="0" sz="800" spc="-5">
                <a:latin typeface="Arial"/>
                <a:cs typeface="Arial"/>
              </a:rPr>
              <a:t>1999</a:t>
            </a:r>
            <a:endParaRPr sz="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59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600" spc="-5"/>
              <a:t>Biosynthesis </a:t>
            </a:r>
            <a:r>
              <a:rPr dirty="0" sz="3600"/>
              <a:t>Bow </a:t>
            </a:r>
            <a:r>
              <a:rPr dirty="0" sz="3600" spc="-5"/>
              <a:t>Tie Structure  </a:t>
            </a:r>
            <a:r>
              <a:rPr dirty="0" sz="3600" spc="-5">
                <a:solidFill>
                  <a:srgbClr val="00FF00"/>
                </a:solidFill>
              </a:rPr>
              <a:t>(and nested </a:t>
            </a:r>
            <a:r>
              <a:rPr dirty="0" sz="3600">
                <a:solidFill>
                  <a:srgbClr val="00FF00"/>
                </a:solidFill>
              </a:rPr>
              <a:t>bow</a:t>
            </a:r>
            <a:r>
              <a:rPr dirty="0" sz="3600" spc="-35">
                <a:solidFill>
                  <a:srgbClr val="00FF00"/>
                </a:solidFill>
              </a:rPr>
              <a:t> </a:t>
            </a:r>
            <a:r>
              <a:rPr dirty="0" sz="3600" spc="-5">
                <a:solidFill>
                  <a:srgbClr val="00FF00"/>
                </a:solidFill>
              </a:rPr>
              <a:t>ties)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990600" y="1981199"/>
            <a:ext cx="7162800" cy="42534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6400800" y="6172200"/>
            <a:ext cx="1752600" cy="304800"/>
          </a:xfrm>
          <a:custGeom>
            <a:avLst/>
            <a:gdLst/>
            <a:ahLst/>
            <a:cxnLst/>
            <a:rect l="l" t="t" r="r" b="b"/>
            <a:pathLst>
              <a:path w="1752600" h="304800">
                <a:moveTo>
                  <a:pt x="0" y="304800"/>
                </a:moveTo>
                <a:lnTo>
                  <a:pt x="1752600" y="304800"/>
                </a:lnTo>
                <a:lnTo>
                  <a:pt x="17526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6400800" y="6172200"/>
            <a:ext cx="1752600" cy="304800"/>
          </a:xfrm>
          <a:custGeom>
            <a:avLst/>
            <a:gdLst/>
            <a:ahLst/>
            <a:cxnLst/>
            <a:rect l="l" t="t" r="r" b="b"/>
            <a:pathLst>
              <a:path w="1752600" h="304800">
                <a:moveTo>
                  <a:pt x="0" y="304800"/>
                </a:moveTo>
                <a:lnTo>
                  <a:pt x="1752600" y="304800"/>
                </a:lnTo>
                <a:lnTo>
                  <a:pt x="1752600" y="0"/>
                </a:ln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ln w="12192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77825" y="6203391"/>
            <a:ext cx="5909945" cy="4813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57680">
              <a:lnSpc>
                <a:spcPct val="100000"/>
              </a:lnSpc>
            </a:pPr>
            <a:r>
              <a:rPr dirty="0" sz="1300" spc="-10">
                <a:latin typeface="Arial"/>
                <a:cs typeface="Arial"/>
              </a:rPr>
              <a:t>Structural proteins, enzymes, </a:t>
            </a:r>
            <a:r>
              <a:rPr dirty="0" sz="1300" spc="-5">
                <a:latin typeface="Arial"/>
                <a:cs typeface="Arial"/>
              </a:rPr>
              <a:t>Co-factors, </a:t>
            </a:r>
            <a:r>
              <a:rPr dirty="0" sz="1300" spc="-10">
                <a:latin typeface="Arial"/>
                <a:cs typeface="Arial"/>
              </a:rPr>
              <a:t>hormones,</a:t>
            </a:r>
            <a:r>
              <a:rPr dirty="0" sz="1300" spc="250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etc.</a:t>
            </a:r>
            <a:endParaRPr sz="13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35"/>
              </a:spcBef>
            </a:pPr>
            <a:r>
              <a:rPr dirty="0" sz="1000" spc="-5">
                <a:latin typeface="Arial"/>
                <a:cs typeface="Arial"/>
              </a:rPr>
              <a:t>Csete M and </a:t>
            </a:r>
            <a:r>
              <a:rPr dirty="0" sz="1000" spc="-15">
                <a:latin typeface="Arial"/>
                <a:cs typeface="Arial"/>
              </a:rPr>
              <a:t>Doyle </a:t>
            </a:r>
            <a:r>
              <a:rPr dirty="0" sz="1000" spc="-5">
                <a:latin typeface="Arial"/>
                <a:cs typeface="Arial"/>
              </a:rPr>
              <a:t>J Trends in Biotechnology</a:t>
            </a:r>
            <a:r>
              <a:rPr dirty="0" sz="1000" spc="25">
                <a:latin typeface="Arial"/>
                <a:cs typeface="Arial"/>
              </a:rPr>
              <a:t> </a:t>
            </a:r>
            <a:r>
              <a:rPr dirty="0" sz="1000" spc="-5">
                <a:latin typeface="Arial"/>
                <a:cs typeface="Arial"/>
              </a:rPr>
              <a:t>2004;22:446-450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52908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000" spc="-5"/>
              <a:t>TOP</a:t>
            </a:r>
            <a:r>
              <a:rPr dirty="0" sz="4000" spc="-100"/>
              <a:t> </a:t>
            </a:r>
            <a:r>
              <a:rPr dirty="0" sz="4000" spc="-5"/>
              <a:t>Panel™</a:t>
            </a:r>
            <a:endParaRPr sz="4000"/>
          </a:p>
          <a:p>
            <a:pPr marL="1065530">
              <a:lnSpc>
                <a:spcPct val="100000"/>
              </a:lnSpc>
              <a:spcBef>
                <a:spcPts val="35"/>
              </a:spcBef>
            </a:pPr>
            <a:r>
              <a:rPr dirty="0" spc="-5">
                <a:solidFill>
                  <a:srgbClr val="00FF00"/>
                </a:solidFill>
              </a:rPr>
              <a:t>Probe of Homeodynamic</a:t>
            </a:r>
            <a:r>
              <a:rPr dirty="0" spc="25">
                <a:solidFill>
                  <a:srgbClr val="00FF00"/>
                </a:solidFill>
              </a:rPr>
              <a:t> </a:t>
            </a:r>
            <a:r>
              <a:rPr dirty="0" spc="-5">
                <a:solidFill>
                  <a:srgbClr val="00FF00"/>
                </a:solidFill>
              </a:rPr>
              <a:t>Space</a:t>
            </a:r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4537836"/>
            <a:ext cx="114300" cy="120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>
            <a:spLocks noGrp="1"/>
          </p:cNvSpPr>
          <p:nvPr>
            <p:ph idx="2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5"/>
              <a:t>Energy Metabolism</a:t>
            </a:r>
            <a:r>
              <a:rPr dirty="0" spc="-35"/>
              <a:t> </a:t>
            </a:r>
            <a:r>
              <a:rPr dirty="0"/>
              <a:t>Status</a:t>
            </a:r>
          </a:p>
          <a:p>
            <a:pPr marL="413384" indent="-286385">
              <a:lnSpc>
                <a:spcPct val="100000"/>
              </a:lnSpc>
              <a:spcBef>
                <a:spcPts val="3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/>
              <a:t>Lipid</a:t>
            </a:r>
            <a:r>
              <a:rPr dirty="0" sz="1600" spc="-75"/>
              <a:t> </a:t>
            </a:r>
            <a:r>
              <a:rPr dirty="0" sz="1600" spc="-5"/>
              <a:t>metabolism</a:t>
            </a:r>
            <a:endParaRPr sz="1600"/>
          </a:p>
          <a:p>
            <a:pPr lvl="1" marL="812800" indent="-228600">
              <a:lnSpc>
                <a:spcPct val="100000"/>
              </a:lnSpc>
              <a:spcBef>
                <a:spcPts val="330"/>
              </a:spcBef>
              <a:buClr>
                <a:srgbClr val="0000D3"/>
              </a:buClr>
              <a:buSzPct val="75000"/>
              <a:buChar char="•"/>
              <a:tabLst>
                <a:tab pos="812800" algn="l"/>
                <a:tab pos="813435" algn="l"/>
              </a:tabLst>
            </a:pPr>
            <a:r>
              <a:rPr dirty="0" sz="1400" spc="-5">
                <a:latin typeface="Arial"/>
                <a:cs typeface="Arial"/>
              </a:rPr>
              <a:t>Non-HDL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cholesterol</a:t>
            </a:r>
            <a:endParaRPr sz="1400">
              <a:latin typeface="Arial"/>
              <a:cs typeface="Arial"/>
            </a:endParaRPr>
          </a:p>
          <a:p>
            <a:pPr lvl="1" marL="812800" indent="-228600">
              <a:lnSpc>
                <a:spcPct val="100000"/>
              </a:lnSpc>
              <a:spcBef>
                <a:spcPts val="335"/>
              </a:spcBef>
              <a:buClr>
                <a:srgbClr val="0000D3"/>
              </a:buClr>
              <a:buSzPct val="75000"/>
              <a:buChar char="•"/>
              <a:tabLst>
                <a:tab pos="812800" algn="l"/>
                <a:tab pos="813435" algn="l"/>
              </a:tabLst>
            </a:pPr>
            <a:r>
              <a:rPr dirty="0" sz="1400" spc="-5">
                <a:latin typeface="Arial"/>
                <a:cs typeface="Arial"/>
              </a:rPr>
              <a:t>HDL-cholesterol</a:t>
            </a:r>
            <a:endParaRPr sz="1400">
              <a:latin typeface="Arial"/>
              <a:cs typeface="Arial"/>
            </a:endParaRPr>
          </a:p>
          <a:p>
            <a:pPr lvl="1" marL="812800" indent="-228600">
              <a:lnSpc>
                <a:spcPct val="100000"/>
              </a:lnSpc>
              <a:spcBef>
                <a:spcPts val="335"/>
              </a:spcBef>
              <a:buClr>
                <a:srgbClr val="0000D3"/>
              </a:buClr>
              <a:buSzPct val="75000"/>
              <a:buChar char="•"/>
              <a:tabLst>
                <a:tab pos="812800" algn="l"/>
                <a:tab pos="813435" algn="l"/>
              </a:tabLst>
            </a:pPr>
            <a:r>
              <a:rPr dirty="0" sz="1400" spc="-5">
                <a:latin typeface="Arial"/>
                <a:cs typeface="Arial"/>
              </a:rPr>
              <a:t>Triglycerides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38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/>
              <a:t>Carbohydrate</a:t>
            </a:r>
            <a:r>
              <a:rPr dirty="0" sz="1600" spc="-5"/>
              <a:t> metabolism</a:t>
            </a:r>
            <a:endParaRPr sz="1600"/>
          </a:p>
          <a:p>
            <a:pPr lvl="1" marL="812800" indent="-228600">
              <a:lnSpc>
                <a:spcPct val="100000"/>
              </a:lnSpc>
              <a:spcBef>
                <a:spcPts val="330"/>
              </a:spcBef>
              <a:buClr>
                <a:srgbClr val="0000D3"/>
              </a:buClr>
              <a:buSzPct val="75000"/>
              <a:buChar char="•"/>
              <a:tabLst>
                <a:tab pos="812800" algn="l"/>
                <a:tab pos="813435" algn="l"/>
              </a:tabLst>
            </a:pPr>
            <a:r>
              <a:rPr dirty="0" sz="1400">
                <a:latin typeface="Arial"/>
                <a:cs typeface="Arial"/>
              </a:rPr>
              <a:t>HbA1c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38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/>
              <a:t>Protein</a:t>
            </a:r>
            <a:r>
              <a:rPr dirty="0" sz="1600" spc="-65"/>
              <a:t> </a:t>
            </a:r>
            <a:r>
              <a:rPr dirty="0" sz="1600" spc="-5"/>
              <a:t>metabolism</a:t>
            </a:r>
            <a:endParaRPr sz="1600"/>
          </a:p>
          <a:p>
            <a:pPr lvl="1" marL="812800" indent="-228600">
              <a:lnSpc>
                <a:spcPct val="100000"/>
              </a:lnSpc>
              <a:spcBef>
                <a:spcPts val="330"/>
              </a:spcBef>
              <a:buClr>
                <a:srgbClr val="0000D3"/>
              </a:buClr>
              <a:buSzPct val="75000"/>
              <a:buChar char="•"/>
              <a:tabLst>
                <a:tab pos="812800" algn="l"/>
                <a:tab pos="813435" algn="l"/>
              </a:tabLst>
            </a:pPr>
            <a:r>
              <a:rPr dirty="0" sz="1400" spc="-5">
                <a:latin typeface="Arial"/>
                <a:cs typeface="Arial"/>
              </a:rPr>
              <a:t>Transthyretin</a:t>
            </a:r>
            <a:r>
              <a:rPr dirty="0" sz="1400" spc="-8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(prealbumin)</a:t>
            </a:r>
            <a:endParaRPr sz="1400">
              <a:latin typeface="Arial"/>
              <a:cs typeface="Arial"/>
            </a:endParaRPr>
          </a:p>
          <a:p>
            <a:pPr lvl="1">
              <a:lnSpc>
                <a:spcPct val="100000"/>
              </a:lnSpc>
              <a:buClr>
                <a:srgbClr val="0000D3"/>
              </a:buClr>
              <a:buFont typeface="Arial"/>
              <a:buChar char="•"/>
            </a:pPr>
            <a:endParaRPr sz="1750">
              <a:latin typeface="Times New Roman"/>
              <a:cs typeface="Times New Roman"/>
            </a:endParaRPr>
          </a:p>
          <a:p>
            <a:pPr marL="12700" marR="198120">
              <a:lnSpc>
                <a:spcPct val="100000"/>
              </a:lnSpc>
            </a:pPr>
            <a:r>
              <a:rPr dirty="0" spc="-5"/>
              <a:t>Nutrition-associated </a:t>
            </a:r>
            <a:r>
              <a:rPr dirty="0"/>
              <a:t>endocrine  </a:t>
            </a:r>
            <a:r>
              <a:rPr dirty="0" spc="-5"/>
              <a:t>status</a:t>
            </a:r>
          </a:p>
          <a:p>
            <a:pPr marL="413384" indent="-286385">
              <a:lnSpc>
                <a:spcPct val="100000"/>
              </a:lnSpc>
              <a:spcBef>
                <a:spcPts val="3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 b="0">
                <a:latin typeface="Arial"/>
                <a:cs typeface="Arial"/>
              </a:rPr>
              <a:t>Thyroid </a:t>
            </a:r>
            <a:r>
              <a:rPr dirty="0" sz="1600" spc="-5" b="0">
                <a:latin typeface="Arial"/>
                <a:cs typeface="Arial"/>
              </a:rPr>
              <a:t>stimulating hormone</a:t>
            </a:r>
            <a:r>
              <a:rPr dirty="0" sz="1600" spc="50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(TSH)</a:t>
            </a:r>
            <a:endParaRPr sz="16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739640" y="1849627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739640" y="4458589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idx="3" sz="half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8100" marR="123189">
              <a:lnSpc>
                <a:spcPct val="100000"/>
              </a:lnSpc>
            </a:pPr>
            <a:r>
              <a:rPr dirty="0"/>
              <a:t>Micronutrient Status</a:t>
            </a:r>
            <a:r>
              <a:rPr dirty="0" spc="-70"/>
              <a:t> </a:t>
            </a:r>
            <a:r>
              <a:rPr dirty="0" spc="-10"/>
              <a:t>(sensitive  </a:t>
            </a:r>
            <a:r>
              <a:rPr dirty="0"/>
              <a:t>points in </a:t>
            </a:r>
            <a:r>
              <a:rPr dirty="0" spc="-5"/>
              <a:t>metabolic</a:t>
            </a:r>
            <a:r>
              <a:rPr dirty="0" spc="-80"/>
              <a:t> </a:t>
            </a:r>
            <a:r>
              <a:rPr dirty="0" spc="-5"/>
              <a:t>cycles)</a:t>
            </a:r>
          </a:p>
          <a:p>
            <a:pPr marL="439420" indent="-287020">
              <a:lnSpc>
                <a:spcPct val="100000"/>
              </a:lnSpc>
              <a:spcBef>
                <a:spcPts val="3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Vitamin</a:t>
            </a:r>
            <a:r>
              <a:rPr dirty="0" sz="1600" spc="-85" b="0">
                <a:latin typeface="Arial"/>
                <a:cs typeface="Arial"/>
              </a:rPr>
              <a:t> </a:t>
            </a:r>
            <a:r>
              <a:rPr dirty="0" sz="1600" b="0">
                <a:latin typeface="Arial"/>
                <a:cs typeface="Arial"/>
              </a:rPr>
              <a:t>B</a:t>
            </a:r>
            <a:r>
              <a:rPr dirty="0" baseline="-21164" sz="1575" b="0">
                <a:latin typeface="Arial"/>
                <a:cs typeface="Arial"/>
              </a:rPr>
              <a:t>12</a:t>
            </a:r>
            <a:endParaRPr baseline="-21164" sz="1575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4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Folate (Vitamin</a:t>
            </a:r>
            <a:r>
              <a:rPr dirty="0" sz="1600" spc="-55" b="0">
                <a:latin typeface="Arial"/>
                <a:cs typeface="Arial"/>
              </a:rPr>
              <a:t> </a:t>
            </a:r>
            <a:r>
              <a:rPr dirty="0" sz="1600" b="0">
                <a:latin typeface="Arial"/>
                <a:cs typeface="Arial"/>
              </a:rPr>
              <a:t>B</a:t>
            </a:r>
            <a:r>
              <a:rPr dirty="0" baseline="-21164" sz="1575" b="0">
                <a:latin typeface="Arial"/>
                <a:cs typeface="Arial"/>
              </a:rPr>
              <a:t>9</a:t>
            </a:r>
            <a:r>
              <a:rPr dirty="0" sz="1600" b="0">
                <a:latin typeface="Arial"/>
                <a:cs typeface="Arial"/>
              </a:rPr>
              <a:t>)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Vitamin</a:t>
            </a:r>
            <a:r>
              <a:rPr dirty="0" sz="1600" spc="-85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D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Iron</a:t>
            </a:r>
            <a:r>
              <a:rPr dirty="0" sz="1600" spc="-65" b="0">
                <a:latin typeface="Arial"/>
                <a:cs typeface="Arial"/>
              </a:rPr>
              <a:t> </a:t>
            </a:r>
            <a:r>
              <a:rPr dirty="0" sz="1600" spc="-5" b="0">
                <a:latin typeface="Arial"/>
                <a:cs typeface="Arial"/>
              </a:rPr>
              <a:t>(Fe)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4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Ferritin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4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10" b="0">
                <a:latin typeface="Arial"/>
                <a:cs typeface="Arial"/>
              </a:rPr>
              <a:t>Zn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  <a:buClr>
                <a:srgbClr val="0000D3"/>
              </a:buClr>
              <a:buFont typeface="Wingdings"/>
              <a:buChar char=""/>
            </a:pPr>
            <a:endParaRPr sz="2050">
              <a:latin typeface="Times New Roman"/>
              <a:cs typeface="Times New Roman"/>
            </a:endParaRPr>
          </a:p>
          <a:p>
            <a:pPr marL="12700" marR="5080" indent="25400">
              <a:lnSpc>
                <a:spcPct val="100000"/>
              </a:lnSpc>
            </a:pPr>
            <a:r>
              <a:rPr dirty="0" spc="-5"/>
              <a:t>Inflammation/Oxidative stress  (biomarkers </a:t>
            </a:r>
            <a:r>
              <a:rPr dirty="0"/>
              <a:t>of </a:t>
            </a:r>
            <a:r>
              <a:rPr dirty="0" spc="-5"/>
              <a:t>stress response)</a:t>
            </a:r>
          </a:p>
          <a:p>
            <a:pPr marL="439420" indent="-287020">
              <a:lnSpc>
                <a:spcPct val="100000"/>
              </a:lnSpc>
              <a:spcBef>
                <a:spcPts val="3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Homocysteine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5" b="0">
                <a:latin typeface="Arial"/>
                <a:cs typeface="Arial"/>
              </a:rPr>
              <a:t>hs-CRP</a:t>
            </a:r>
            <a:endParaRPr sz="1600">
              <a:latin typeface="Arial"/>
              <a:cs typeface="Arial"/>
            </a:endParaRPr>
          </a:p>
          <a:p>
            <a:pPr marL="439420" indent="-287020">
              <a:lnSpc>
                <a:spcPct val="100000"/>
              </a:lnSpc>
              <a:spcBef>
                <a:spcPts val="384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38784" algn="l"/>
                <a:tab pos="439420" algn="l"/>
              </a:tabLst>
            </a:pPr>
            <a:r>
              <a:rPr dirty="0" sz="1600" spc="-15" b="0">
                <a:latin typeface="Arial"/>
                <a:cs typeface="Arial"/>
              </a:rPr>
              <a:t>GGT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4459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3600" spc="-5"/>
              <a:t>Vitamin B12/Folate (Vitamin B9)  Rationale (Nexus </a:t>
            </a:r>
            <a:r>
              <a:rPr dirty="0" sz="3600"/>
              <a:t>of</a:t>
            </a:r>
            <a:r>
              <a:rPr dirty="0" sz="3600" spc="-5"/>
              <a:t> cycles)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15339" y="2338832"/>
            <a:ext cx="114300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15339" y="2802127"/>
            <a:ext cx="114300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815339" y="3265423"/>
            <a:ext cx="114300" cy="10667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272539" y="3695065"/>
            <a:ext cx="88391" cy="92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72539" y="4100448"/>
            <a:ext cx="88391" cy="92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8140" y="4571365"/>
            <a:ext cx="114300" cy="12039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58140" y="5915596"/>
            <a:ext cx="114300" cy="12039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688340" y="1740408"/>
            <a:ext cx="7833995" cy="462597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Key interactions occur </a:t>
            </a:r>
            <a:r>
              <a:rPr dirty="0" sz="1800" spc="-10">
                <a:latin typeface="Arial"/>
                <a:cs typeface="Arial"/>
              </a:rPr>
              <a:t>between </a:t>
            </a:r>
            <a:r>
              <a:rPr dirty="0" sz="1800" spc="-5">
                <a:latin typeface="Arial"/>
                <a:cs typeface="Arial"/>
              </a:rPr>
              <a:t>folate and vitamin B12 in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folate</a:t>
            </a:r>
            <a:r>
              <a:rPr dirty="0" sz="1800" spc="1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cycle</a:t>
            </a:r>
            <a:endParaRPr sz="1800">
              <a:latin typeface="Arial"/>
              <a:cs typeface="Arial"/>
            </a:endParaRPr>
          </a:p>
          <a:p>
            <a:pPr marL="413384" marR="4132579">
              <a:lnSpc>
                <a:spcPct val="190100"/>
              </a:lnSpc>
              <a:spcBef>
                <a:spcPts val="55"/>
              </a:spcBef>
            </a:pPr>
            <a:r>
              <a:rPr dirty="0" sz="1600" spc="-5">
                <a:latin typeface="Arial"/>
                <a:cs typeface="Arial"/>
              </a:rPr>
              <a:t>Nucleotide, DNA and RNA synthesis  Neurotransmitter synthesis</a:t>
            </a:r>
            <a:endParaRPr sz="1600">
              <a:latin typeface="Arial"/>
              <a:cs typeface="Arial"/>
            </a:endParaRPr>
          </a:p>
          <a:p>
            <a:pPr marL="812800" marR="3807460" indent="-399415">
              <a:lnSpc>
                <a:spcPct val="185300"/>
              </a:lnSpc>
              <a:spcBef>
                <a:spcPts val="90"/>
              </a:spcBef>
            </a:pPr>
            <a:r>
              <a:rPr dirty="0" sz="1600" spc="-5">
                <a:latin typeface="Arial"/>
                <a:cs typeface="Arial"/>
              </a:rPr>
              <a:t>Coupling </a:t>
            </a:r>
            <a:r>
              <a:rPr dirty="0" sz="1600" spc="-10">
                <a:latin typeface="Arial"/>
                <a:cs typeface="Arial"/>
              </a:rPr>
              <a:t>with </a:t>
            </a:r>
            <a:r>
              <a:rPr dirty="0" sz="1600" spc="-5">
                <a:latin typeface="Arial"/>
                <a:cs typeface="Arial"/>
              </a:rPr>
              <a:t>Methylation </a:t>
            </a:r>
            <a:r>
              <a:rPr dirty="0" sz="1600" spc="-10">
                <a:latin typeface="Arial"/>
                <a:cs typeface="Arial"/>
              </a:rPr>
              <a:t>cycle  </a:t>
            </a:r>
            <a:r>
              <a:rPr dirty="0" sz="1400" spc="-5">
                <a:latin typeface="Arial"/>
                <a:cs typeface="Arial"/>
              </a:rPr>
              <a:t>Homocysteine </a:t>
            </a:r>
            <a:r>
              <a:rPr dirty="0" sz="1400">
                <a:latin typeface="Arial"/>
                <a:cs typeface="Arial"/>
              </a:rPr>
              <a:t>and glutathione </a:t>
            </a:r>
            <a:r>
              <a:rPr dirty="0" sz="1400" spc="-5">
                <a:latin typeface="Arial"/>
                <a:cs typeface="Arial"/>
              </a:rPr>
              <a:t>synthesis  Epigenetic regulation of gene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expression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"/>
                <a:cs typeface="Arial"/>
              </a:rPr>
              <a:t>Vitamin B12 and folate deficiency/insufficiency in infants and </a:t>
            </a:r>
            <a:r>
              <a:rPr dirty="0" sz="1800" spc="-10">
                <a:latin typeface="Arial"/>
                <a:cs typeface="Arial"/>
              </a:rPr>
              <a:t>young </a:t>
            </a:r>
            <a:r>
              <a:rPr dirty="0" sz="1800" spc="-5">
                <a:latin typeface="Arial"/>
                <a:cs typeface="Arial"/>
              </a:rPr>
              <a:t>children  </a:t>
            </a:r>
            <a:r>
              <a:rPr dirty="0" sz="1800">
                <a:latin typeface="Arial"/>
                <a:cs typeface="Arial"/>
              </a:rPr>
              <a:t>may </a:t>
            </a:r>
            <a:r>
              <a:rPr dirty="0" sz="1800" spc="-5">
                <a:latin typeface="Arial"/>
                <a:cs typeface="Arial"/>
              </a:rPr>
              <a:t>result in a variety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clinical manifestations; hematologic, neurologic, and  gastrointestinal that may be ameliorated </a:t>
            </a:r>
            <a:r>
              <a:rPr dirty="0" sz="1800" spc="-15">
                <a:latin typeface="Arial"/>
                <a:cs typeface="Arial"/>
              </a:rPr>
              <a:t>with </a:t>
            </a:r>
            <a:r>
              <a:rPr dirty="0" sz="1800" spc="-5">
                <a:latin typeface="Arial"/>
                <a:cs typeface="Arial"/>
              </a:rPr>
              <a:t>administration of vitamin B12  and/or folate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therapy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6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Prevalence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vitamin B12 deficiency in children and adolescents in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145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US-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&lt;1% (&lt;200pg/ml); &lt;4 years-</a:t>
            </a:r>
            <a:r>
              <a:rPr dirty="0" sz="1800" spc="2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&lt;3%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467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4000" spc="-5"/>
              <a:t>Vitamin B9 and</a:t>
            </a:r>
            <a:r>
              <a:rPr dirty="0" sz="4000" spc="-45"/>
              <a:t> </a:t>
            </a:r>
            <a:r>
              <a:rPr dirty="0" sz="4000" spc="-5"/>
              <a:t>B12  Insufficiency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352548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129788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653660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40408"/>
            <a:ext cx="7981950" cy="45085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prevalence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Vitamin B9 and B12 deficiency is low in </a:t>
            </a:r>
            <a:r>
              <a:rPr dirty="0" sz="1800">
                <a:latin typeface="Arial"/>
                <a:cs typeface="Arial"/>
              </a:rPr>
              <a:t>the</a:t>
            </a:r>
            <a:r>
              <a:rPr dirty="0" sz="1800" spc="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US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However,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prevalence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insufficiency and associated conditions has</a:t>
            </a:r>
            <a:r>
              <a:rPr dirty="0" sz="1800" spc="18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not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800" spc="-10">
                <a:latin typeface="Arial"/>
                <a:cs typeface="Arial"/>
              </a:rPr>
              <a:t>been </a:t>
            </a:r>
            <a:r>
              <a:rPr dirty="0" sz="1800" spc="-15">
                <a:latin typeface="Arial"/>
                <a:cs typeface="Arial"/>
              </a:rPr>
              <a:t>well </a:t>
            </a:r>
            <a:r>
              <a:rPr dirty="0" sz="1800" spc="-5">
                <a:latin typeface="Arial"/>
                <a:cs typeface="Arial"/>
              </a:rPr>
              <a:t>established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"/>
                <a:cs typeface="Arial"/>
              </a:rPr>
              <a:t>Abnormal Methylation is a potential consequence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Vitamin B9 and B12 (and  other micronutrients) insufficiency </a:t>
            </a:r>
            <a:r>
              <a:rPr dirty="0" sz="1800" spc="-15">
                <a:latin typeface="Arial"/>
                <a:cs typeface="Arial"/>
              </a:rPr>
              <a:t>with </a:t>
            </a:r>
            <a:r>
              <a:rPr dirty="0" sz="1800" spc="-5">
                <a:latin typeface="Arial"/>
                <a:cs typeface="Arial"/>
              </a:rPr>
              <a:t>or </a:t>
            </a:r>
            <a:r>
              <a:rPr dirty="0" sz="1800" spc="-10">
                <a:latin typeface="Arial"/>
                <a:cs typeface="Arial"/>
              </a:rPr>
              <a:t>without </a:t>
            </a:r>
            <a:r>
              <a:rPr dirty="0" sz="1800">
                <a:latin typeface="Arial"/>
                <a:cs typeface="Arial"/>
              </a:rPr>
              <a:t>MTHFR </a:t>
            </a:r>
            <a:r>
              <a:rPr dirty="0" sz="1800" spc="-5">
                <a:latin typeface="Arial"/>
                <a:cs typeface="Arial"/>
              </a:rPr>
              <a:t>gene polymorphisms  such as C677T or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A1298C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Either may be reflected by elevated homocysteine</a:t>
            </a:r>
            <a:r>
              <a:rPr dirty="0" sz="1600" spc="9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levels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Clr>
                <a:srgbClr val="0000D3"/>
              </a:buClr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800" spc="-5">
                <a:latin typeface="Arial"/>
                <a:cs typeface="Arial"/>
              </a:rPr>
              <a:t>Disorders associated </a:t>
            </a:r>
            <a:r>
              <a:rPr dirty="0" sz="1800" spc="-15">
                <a:latin typeface="Arial"/>
                <a:cs typeface="Arial"/>
              </a:rPr>
              <a:t>with </a:t>
            </a:r>
            <a:r>
              <a:rPr dirty="0" sz="1800" spc="-5">
                <a:latin typeface="Arial"/>
                <a:cs typeface="Arial"/>
              </a:rPr>
              <a:t>deficient methylation</a:t>
            </a:r>
            <a:r>
              <a:rPr dirty="0" sz="1800" spc="1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include: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Cancer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D3"/>
              </a:buClr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spcBef>
                <a:spcPts val="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Cardiovascular</a:t>
            </a:r>
            <a:r>
              <a:rPr dirty="0" sz="1600" spc="-6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risk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  <a:buClr>
                <a:srgbClr val="0000D3"/>
              </a:buClr>
              <a:buFont typeface="Wingdings"/>
              <a:buChar char=""/>
            </a:pPr>
            <a:endParaRPr sz="155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5">
                <a:latin typeface="Arial"/>
                <a:cs typeface="Arial"/>
              </a:rPr>
              <a:t>Dementia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487743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Vitamin D</a:t>
            </a:r>
            <a:r>
              <a:rPr dirty="0" sz="4000" spc="-45"/>
              <a:t> </a:t>
            </a:r>
            <a:r>
              <a:rPr dirty="0" sz="4000" spc="-5"/>
              <a:t>[25(OH)D]  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02941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105021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958460"/>
            <a:ext cx="114300" cy="1203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811964"/>
            <a:ext cx="114300" cy="12039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47345" marR="567055">
              <a:lnSpc>
                <a:spcPct val="100000"/>
              </a:lnSpc>
            </a:pP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Vitamin D [25(OH)D] deficiency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(≤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20 ng/ml) is a </a:t>
            </a:r>
            <a:r>
              <a:rPr dirty="0" sz="1800" spc="-10" b="0" i="0">
                <a:solidFill>
                  <a:srgbClr val="000000"/>
                </a:solidFill>
                <a:latin typeface="Arial"/>
                <a:cs typeface="Arial"/>
              </a:rPr>
              <a:t>highly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prevalent condition  among infants, children, and adolescents in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the USA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and</a:t>
            </a:r>
            <a:r>
              <a:rPr dirty="0" sz="1800" spc="8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spc="-10" b="0" i="0">
                <a:solidFill>
                  <a:srgbClr val="000000"/>
                </a:solidFill>
                <a:latin typeface="Arial"/>
                <a:cs typeface="Arial"/>
              </a:rPr>
              <a:t>worldwide</a:t>
            </a:r>
            <a:endParaRPr sz="18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347345" marR="297180">
              <a:lnSpc>
                <a:spcPct val="100000"/>
              </a:lnSpc>
            </a:pPr>
            <a:r>
              <a:rPr dirty="0" sz="1800" spc="-5"/>
              <a:t>Evidence links vitamin </a:t>
            </a:r>
            <a:r>
              <a:rPr dirty="0" sz="1800"/>
              <a:t>D </a:t>
            </a:r>
            <a:r>
              <a:rPr dirty="0" sz="1800" spc="-5"/>
              <a:t>deficiency </a:t>
            </a:r>
            <a:r>
              <a:rPr dirty="0" sz="1800"/>
              <a:t>in </a:t>
            </a:r>
            <a:r>
              <a:rPr dirty="0" sz="1800" spc="-5"/>
              <a:t>early </a:t>
            </a:r>
            <a:r>
              <a:rPr dirty="0" sz="1800"/>
              <a:t>childhood </a:t>
            </a:r>
            <a:r>
              <a:rPr dirty="0" sz="1800" spc="-5"/>
              <a:t>and specific  </a:t>
            </a:r>
            <a:r>
              <a:rPr dirty="0" sz="1800" i="1"/>
              <a:t>conditions that </a:t>
            </a:r>
            <a:r>
              <a:rPr dirty="0" sz="1800" spc="-5" i="1"/>
              <a:t>manifest more frequently </a:t>
            </a:r>
            <a:r>
              <a:rPr dirty="0" sz="1800" i="1"/>
              <a:t>in adults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;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osteoporosis, multiple  sclerosis, obesity, type 2 diabetes, cancer, immune suppression, asthma and  cardiovascular</a:t>
            </a:r>
            <a:r>
              <a:rPr dirty="0" sz="1800" spc="-3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disease</a:t>
            </a:r>
            <a:endParaRPr sz="18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347345" marR="406400">
              <a:lnSpc>
                <a:spcPct val="100000"/>
              </a:lnSpc>
            </a:pP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Prevalence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vitamin D deficiency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(&lt;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15 ng/ml) is as high as 24% in healthy  adolescents and 14% in toddlers and</a:t>
            </a:r>
            <a:r>
              <a:rPr dirty="0" sz="1800" spc="3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infants</a:t>
            </a:r>
            <a:endParaRPr sz="18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0"/>
              </a:spcBef>
            </a:pPr>
            <a:endParaRPr sz="2050">
              <a:latin typeface="Times New Roman"/>
              <a:cs typeface="Times New Roman"/>
            </a:endParaRPr>
          </a:p>
          <a:p>
            <a:pPr marL="347345">
              <a:lnSpc>
                <a:spcPct val="100000"/>
              </a:lnSpc>
            </a:pP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highest prevalence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deficiency seen in </a:t>
            </a:r>
            <a:r>
              <a:rPr dirty="0" sz="1800" b="0" i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African American and</a:t>
            </a:r>
            <a:r>
              <a:rPr dirty="0" sz="1800" spc="9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800" spc="-5" b="0" i="0">
                <a:solidFill>
                  <a:srgbClr val="000000"/>
                </a:solidFill>
                <a:latin typeface="Arial"/>
                <a:cs typeface="Arial"/>
              </a:rPr>
              <a:t>Hispanic</a:t>
            </a:r>
            <a:endParaRPr sz="1800">
              <a:latin typeface="Arial"/>
              <a:cs typeface="Arial"/>
            </a:endParaRPr>
          </a:p>
          <a:p>
            <a:pPr marL="347345">
              <a:lnSpc>
                <a:spcPct val="100000"/>
              </a:lnSpc>
            </a:pPr>
            <a:r>
              <a:rPr dirty="0" sz="1800" spc="-10" b="0" i="0">
                <a:solidFill>
                  <a:srgbClr val="000000"/>
                </a:solidFill>
                <a:latin typeface="Arial"/>
                <a:cs typeface="Arial"/>
              </a:rPr>
              <a:t>populations</a:t>
            </a:r>
            <a:endParaRPr sz="18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5"/>
              </a:spcBef>
            </a:pPr>
            <a:endParaRPr sz="2050">
              <a:latin typeface="Times New Roman"/>
              <a:cs typeface="Times New Roman"/>
            </a:endParaRPr>
          </a:p>
          <a:p>
            <a:pPr marL="347345" marR="5080">
              <a:lnSpc>
                <a:spcPct val="100000"/>
              </a:lnSpc>
            </a:pPr>
            <a:r>
              <a:rPr dirty="0" sz="1800" i="0">
                <a:latin typeface="Arial"/>
                <a:cs typeface="Arial"/>
              </a:rPr>
              <a:t>The </a:t>
            </a:r>
            <a:r>
              <a:rPr dirty="0" sz="1800" spc="-10" i="0">
                <a:latin typeface="Arial"/>
                <a:cs typeface="Arial"/>
              </a:rPr>
              <a:t>prevalence </a:t>
            </a:r>
            <a:r>
              <a:rPr dirty="0" sz="1800" i="0">
                <a:latin typeface="Arial"/>
                <a:cs typeface="Arial"/>
              </a:rPr>
              <a:t>of </a:t>
            </a:r>
            <a:r>
              <a:rPr dirty="0" sz="1800" spc="-5" i="0">
                <a:latin typeface="Arial"/>
                <a:cs typeface="Arial"/>
              </a:rPr>
              <a:t>“healthy” </a:t>
            </a:r>
            <a:r>
              <a:rPr dirty="0" sz="1800" i="0">
                <a:latin typeface="Arial"/>
                <a:cs typeface="Arial"/>
              </a:rPr>
              <a:t>children </a:t>
            </a:r>
            <a:r>
              <a:rPr dirty="0" sz="1800" spc="-5" i="0">
                <a:latin typeface="Arial"/>
                <a:cs typeface="Arial"/>
              </a:rPr>
              <a:t>and adolescents </a:t>
            </a:r>
            <a:r>
              <a:rPr dirty="0" sz="1800" spc="5" i="0">
                <a:latin typeface="Arial"/>
                <a:cs typeface="Arial"/>
              </a:rPr>
              <a:t>with </a:t>
            </a:r>
            <a:r>
              <a:rPr dirty="0" sz="1800" i="0">
                <a:latin typeface="Arial"/>
                <a:cs typeface="Arial"/>
              </a:rPr>
              <a:t>insufficiency is  </a:t>
            </a:r>
            <a:r>
              <a:rPr dirty="0" sz="1800" spc="-15" i="0">
                <a:latin typeface="Arial"/>
                <a:cs typeface="Arial"/>
              </a:rPr>
              <a:t>even</a:t>
            </a:r>
            <a:r>
              <a:rPr dirty="0" sz="1800" spc="-45" i="0">
                <a:latin typeface="Arial"/>
                <a:cs typeface="Arial"/>
              </a:rPr>
              <a:t> </a:t>
            </a:r>
            <a:r>
              <a:rPr dirty="0" sz="1800" i="0">
                <a:latin typeface="Arial"/>
                <a:cs typeface="Arial"/>
              </a:rPr>
              <a:t>higher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287464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Iron/Ferr</a:t>
            </a:r>
            <a:r>
              <a:rPr dirty="0" sz="4000"/>
              <a:t>i</a:t>
            </a:r>
            <a:r>
              <a:rPr dirty="0" sz="4000" spc="-5"/>
              <a:t>tin  </a:t>
            </a:r>
            <a:r>
              <a:rPr dirty="0" sz="4000" spc="-5"/>
              <a:t>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32864"/>
            <a:ext cx="88391" cy="1005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47264"/>
            <a:ext cx="88391" cy="1005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272539" y="4199509"/>
            <a:ext cx="76200" cy="807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272539" y="4534789"/>
            <a:ext cx="76200" cy="807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4926457"/>
            <a:ext cx="88391" cy="1005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8140" y="5612320"/>
            <a:ext cx="88391" cy="1005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58140" y="6069520"/>
            <a:ext cx="88391" cy="10058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688340" y="1741932"/>
            <a:ext cx="8068945" cy="4705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0955">
              <a:lnSpc>
                <a:spcPct val="100000"/>
              </a:lnSpc>
            </a:pPr>
            <a:r>
              <a:rPr dirty="0" sz="1500" b="1">
                <a:solidFill>
                  <a:srgbClr val="0000D3"/>
                </a:solidFill>
                <a:latin typeface="Arial"/>
                <a:cs typeface="Arial"/>
              </a:rPr>
              <a:t>Clinical </a:t>
            </a:r>
            <a:r>
              <a:rPr dirty="0" sz="1500" spc="-5" b="1">
                <a:solidFill>
                  <a:srgbClr val="0000D3"/>
                </a:solidFill>
                <a:latin typeface="Arial"/>
                <a:cs typeface="Arial"/>
              </a:rPr>
              <a:t>manifestations of </a:t>
            </a:r>
            <a:r>
              <a:rPr dirty="0" sz="1500" b="1">
                <a:solidFill>
                  <a:srgbClr val="0000D3"/>
                </a:solidFill>
                <a:latin typeface="Arial"/>
                <a:cs typeface="Arial"/>
              </a:rPr>
              <a:t>iron </a:t>
            </a:r>
            <a:r>
              <a:rPr dirty="0" sz="1500" spc="-10" b="1">
                <a:solidFill>
                  <a:srgbClr val="0000D3"/>
                </a:solidFill>
                <a:latin typeface="Arial"/>
                <a:cs typeface="Arial"/>
              </a:rPr>
              <a:t>deficiency: </a:t>
            </a:r>
            <a:r>
              <a:rPr dirty="0" sz="1500">
                <a:latin typeface="Arial"/>
                <a:cs typeface="Arial"/>
              </a:rPr>
              <a:t>iron deficiency anemia, impaired </a:t>
            </a:r>
            <a:r>
              <a:rPr dirty="0" sz="1500" spc="-5">
                <a:latin typeface="Arial"/>
                <a:cs typeface="Arial"/>
              </a:rPr>
              <a:t>psychomotor  </a:t>
            </a:r>
            <a:r>
              <a:rPr dirty="0" sz="1500">
                <a:latin typeface="Arial"/>
                <a:cs typeface="Arial"/>
              </a:rPr>
              <a:t>and/or mental </a:t>
            </a:r>
            <a:r>
              <a:rPr dirty="0" sz="1500" spc="-5">
                <a:latin typeface="Arial"/>
                <a:cs typeface="Arial"/>
              </a:rPr>
              <a:t>development, cognitive </a:t>
            </a:r>
            <a:r>
              <a:rPr dirty="0" sz="1500">
                <a:latin typeface="Arial"/>
                <a:cs typeface="Arial"/>
              </a:rPr>
              <a:t>impairment, </a:t>
            </a:r>
            <a:r>
              <a:rPr dirty="0" sz="1500" spc="-5">
                <a:latin typeface="Arial"/>
                <a:cs typeface="Arial"/>
              </a:rPr>
              <a:t>susceptibility </a:t>
            </a:r>
            <a:r>
              <a:rPr dirty="0" sz="1500">
                <a:latin typeface="Arial"/>
                <a:cs typeface="Arial"/>
              </a:rPr>
              <a:t>to infection, impaired </a:t>
            </a:r>
            <a:r>
              <a:rPr dirty="0" sz="1500" spc="-5">
                <a:latin typeface="Arial"/>
                <a:cs typeface="Arial"/>
              </a:rPr>
              <a:t>immunity,  </a:t>
            </a:r>
            <a:r>
              <a:rPr dirty="0" sz="1500">
                <a:latin typeface="Arial"/>
                <a:cs typeface="Arial"/>
              </a:rPr>
              <a:t>decreased </a:t>
            </a:r>
            <a:r>
              <a:rPr dirty="0" sz="1500" spc="-5">
                <a:latin typeface="Arial"/>
                <a:cs typeface="Arial"/>
              </a:rPr>
              <a:t>exercise </a:t>
            </a:r>
            <a:r>
              <a:rPr dirty="0" sz="1500">
                <a:latin typeface="Arial"/>
                <a:cs typeface="Arial"/>
              </a:rPr>
              <a:t>capacity </a:t>
            </a:r>
            <a:r>
              <a:rPr dirty="0" sz="1500" spc="-5">
                <a:latin typeface="Arial"/>
                <a:cs typeface="Arial"/>
              </a:rPr>
              <a:t>(even without evidence </a:t>
            </a:r>
            <a:r>
              <a:rPr dirty="0" sz="1500">
                <a:latin typeface="Arial"/>
                <a:cs typeface="Arial"/>
              </a:rPr>
              <a:t>of</a:t>
            </a:r>
            <a:r>
              <a:rPr dirty="0" sz="1500" spc="-85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anemia)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500" spc="-5">
                <a:latin typeface="Arial"/>
                <a:cs typeface="Arial"/>
              </a:rPr>
              <a:t>Prevalence </a:t>
            </a:r>
            <a:r>
              <a:rPr dirty="0" sz="1500">
                <a:latin typeface="Arial"/>
                <a:cs typeface="Arial"/>
              </a:rPr>
              <a:t>of iron deficiency in the</a:t>
            </a:r>
            <a:r>
              <a:rPr dirty="0" sz="1500" spc="-100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US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3076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300" spc="-5">
                <a:latin typeface="Arial"/>
                <a:cs typeface="Arial"/>
              </a:rPr>
              <a:t>9% percent of toddlers (one to three years old) </a:t>
            </a:r>
            <a:r>
              <a:rPr dirty="0" sz="1300" spc="-10">
                <a:latin typeface="Arial"/>
                <a:cs typeface="Arial"/>
              </a:rPr>
              <a:t>have </a:t>
            </a:r>
            <a:r>
              <a:rPr dirty="0" sz="1300" spc="-5">
                <a:latin typeface="Arial"/>
                <a:cs typeface="Arial"/>
              </a:rPr>
              <a:t>iron</a:t>
            </a:r>
            <a:r>
              <a:rPr dirty="0" sz="1300" spc="29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deficiency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3076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300" spc="-5">
                <a:latin typeface="Arial"/>
                <a:cs typeface="Arial"/>
              </a:rPr>
              <a:t>2% to 3% percent of toddlers </a:t>
            </a:r>
            <a:r>
              <a:rPr dirty="0" sz="1300" spc="-10">
                <a:latin typeface="Arial"/>
                <a:cs typeface="Arial"/>
              </a:rPr>
              <a:t>have </a:t>
            </a:r>
            <a:r>
              <a:rPr dirty="0" sz="1300" spc="-5">
                <a:latin typeface="Arial"/>
                <a:cs typeface="Arial"/>
              </a:rPr>
              <a:t>iron deficiency</a:t>
            </a:r>
            <a:r>
              <a:rPr dirty="0" sz="1300" spc="204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anemia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3076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300" spc="-5">
                <a:latin typeface="Arial"/>
                <a:cs typeface="Arial"/>
              </a:rPr>
              <a:t>Rates decrease </a:t>
            </a:r>
            <a:r>
              <a:rPr dirty="0" sz="1300" spc="-10">
                <a:latin typeface="Arial"/>
                <a:cs typeface="Arial"/>
              </a:rPr>
              <a:t>with </a:t>
            </a:r>
            <a:r>
              <a:rPr dirty="0" sz="1300" spc="-5">
                <a:latin typeface="Arial"/>
                <a:cs typeface="Arial"/>
              </a:rPr>
              <a:t>advancing age until</a:t>
            </a:r>
            <a:r>
              <a:rPr dirty="0" sz="1300" spc="165">
                <a:latin typeface="Arial"/>
                <a:cs typeface="Arial"/>
              </a:rPr>
              <a:t> </a:t>
            </a:r>
            <a:r>
              <a:rPr dirty="0" sz="1300" spc="-5">
                <a:latin typeface="Arial"/>
                <a:cs typeface="Arial"/>
              </a:rPr>
              <a:t>adolescence</a:t>
            </a:r>
            <a:endParaRPr sz="1300">
              <a:latin typeface="Arial"/>
              <a:cs typeface="Arial"/>
            </a:endParaRPr>
          </a:p>
          <a:p>
            <a:pPr marL="812800" marR="4232910">
              <a:lnSpc>
                <a:spcPct val="183300"/>
              </a:lnSpc>
              <a:spcBef>
                <a:spcPts val="5"/>
              </a:spcBef>
            </a:pPr>
            <a:r>
              <a:rPr dirty="0" sz="1200">
                <a:latin typeface="Arial"/>
                <a:cs typeface="Arial"/>
              </a:rPr>
              <a:t>≤16% percent of </a:t>
            </a:r>
            <a:r>
              <a:rPr dirty="0" sz="1200" spc="-5">
                <a:latin typeface="Arial"/>
                <a:cs typeface="Arial"/>
              </a:rPr>
              <a:t>girls develop iron</a:t>
            </a:r>
            <a:r>
              <a:rPr dirty="0" sz="1200" spc="-11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deficiency  3%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girls develop iron deficiency</a:t>
            </a:r>
            <a:r>
              <a:rPr dirty="0" sz="1200" spc="-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anemia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500" spc="-5">
                <a:latin typeface="Arial"/>
                <a:cs typeface="Arial"/>
              </a:rPr>
              <a:t>The prevalence </a:t>
            </a:r>
            <a:r>
              <a:rPr dirty="0" sz="1500">
                <a:latin typeface="Arial"/>
                <a:cs typeface="Arial"/>
              </a:rPr>
              <a:t>of iron deficiency </a:t>
            </a:r>
            <a:r>
              <a:rPr dirty="0" sz="1500" spc="-5">
                <a:latin typeface="Arial"/>
                <a:cs typeface="Arial"/>
              </a:rPr>
              <a:t>is </a:t>
            </a:r>
            <a:r>
              <a:rPr dirty="0" sz="1500">
                <a:latin typeface="Arial"/>
                <a:cs typeface="Arial"/>
              </a:rPr>
              <a:t>higher </a:t>
            </a:r>
            <a:r>
              <a:rPr dirty="0" sz="1500" spc="-5">
                <a:latin typeface="Arial"/>
                <a:cs typeface="Arial"/>
              </a:rPr>
              <a:t>among </a:t>
            </a:r>
            <a:r>
              <a:rPr dirty="0" sz="1500">
                <a:latin typeface="Arial"/>
                <a:cs typeface="Arial"/>
              </a:rPr>
              <a:t>children </a:t>
            </a:r>
            <a:r>
              <a:rPr dirty="0" sz="1500" spc="-5">
                <a:latin typeface="Arial"/>
                <a:cs typeface="Arial"/>
              </a:rPr>
              <a:t>living </a:t>
            </a:r>
            <a:r>
              <a:rPr dirty="0" sz="1500">
                <a:latin typeface="Arial"/>
                <a:cs typeface="Arial"/>
              </a:rPr>
              <a:t>at </a:t>
            </a:r>
            <a:r>
              <a:rPr dirty="0" sz="1500" spc="-5">
                <a:latin typeface="Arial"/>
                <a:cs typeface="Arial"/>
              </a:rPr>
              <a:t>or </a:t>
            </a:r>
            <a:r>
              <a:rPr dirty="0" sz="1500">
                <a:latin typeface="Arial"/>
                <a:cs typeface="Arial"/>
              </a:rPr>
              <a:t>below the </a:t>
            </a:r>
            <a:r>
              <a:rPr dirty="0" sz="1500" spc="-5">
                <a:latin typeface="Arial"/>
                <a:cs typeface="Arial"/>
              </a:rPr>
              <a:t>poverty</a:t>
            </a:r>
            <a:r>
              <a:rPr dirty="0" sz="1500" spc="-65">
                <a:latin typeface="Arial"/>
                <a:cs typeface="Arial"/>
              </a:rPr>
              <a:t> </a:t>
            </a:r>
            <a:r>
              <a:rPr dirty="0" sz="1500" spc="-5">
                <a:latin typeface="Arial"/>
                <a:cs typeface="Arial"/>
              </a:rPr>
              <a:t>level,</a:t>
            </a:r>
            <a:endParaRPr sz="1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500">
                <a:latin typeface="Arial"/>
                <a:cs typeface="Arial"/>
              </a:rPr>
              <a:t>and in African American and Hispanic</a:t>
            </a:r>
            <a:r>
              <a:rPr dirty="0" sz="1500" spc="-130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children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500" b="1">
                <a:solidFill>
                  <a:srgbClr val="0000D3"/>
                </a:solidFill>
                <a:latin typeface="Arial"/>
                <a:cs typeface="Arial"/>
              </a:rPr>
              <a:t>Inflammation </a:t>
            </a:r>
            <a:r>
              <a:rPr dirty="0" sz="1500" spc="-5" b="1">
                <a:solidFill>
                  <a:srgbClr val="0000D3"/>
                </a:solidFill>
                <a:latin typeface="Arial"/>
                <a:cs typeface="Arial"/>
              </a:rPr>
              <a:t>of obesity is becoming recognized as an important cause of </a:t>
            </a:r>
            <a:r>
              <a:rPr dirty="0" sz="1500" b="1">
                <a:solidFill>
                  <a:srgbClr val="0000D3"/>
                </a:solidFill>
                <a:latin typeface="Arial"/>
                <a:cs typeface="Arial"/>
              </a:rPr>
              <a:t>iron</a:t>
            </a:r>
            <a:r>
              <a:rPr dirty="0" sz="1500" spc="1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500" spc="-5" b="1">
                <a:solidFill>
                  <a:srgbClr val="0000D3"/>
                </a:solidFill>
                <a:latin typeface="Arial"/>
                <a:cs typeface="Arial"/>
              </a:rPr>
              <a:t>deficiency</a:t>
            </a:r>
            <a:endParaRPr sz="15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596265">
              <a:lnSpc>
                <a:spcPct val="100000"/>
              </a:lnSpc>
            </a:pPr>
            <a:r>
              <a:rPr dirty="0" sz="1500">
                <a:latin typeface="Arial"/>
                <a:cs typeface="Arial"/>
              </a:rPr>
              <a:t>Serum ferritin </a:t>
            </a:r>
            <a:r>
              <a:rPr dirty="0" sz="1500" spc="-5">
                <a:latin typeface="Arial"/>
                <a:cs typeface="Arial"/>
              </a:rPr>
              <a:t>is </a:t>
            </a:r>
            <a:r>
              <a:rPr dirty="0" sz="1500">
                <a:latin typeface="Arial"/>
                <a:cs typeface="Arial"/>
              </a:rPr>
              <a:t>the earliest marker of iron deficiency </a:t>
            </a:r>
            <a:r>
              <a:rPr dirty="0" sz="1500" spc="-5">
                <a:latin typeface="Arial"/>
                <a:cs typeface="Arial"/>
              </a:rPr>
              <a:t>and </a:t>
            </a:r>
            <a:r>
              <a:rPr dirty="0" sz="1500">
                <a:latin typeface="Arial"/>
                <a:cs typeface="Arial"/>
              </a:rPr>
              <a:t>thus </a:t>
            </a:r>
            <a:r>
              <a:rPr dirty="0" sz="1500" spc="-5">
                <a:latin typeface="Arial"/>
                <a:cs typeface="Arial"/>
              </a:rPr>
              <a:t>a sensitive </a:t>
            </a:r>
            <a:r>
              <a:rPr dirty="0" sz="1500">
                <a:latin typeface="Arial"/>
                <a:cs typeface="Arial"/>
              </a:rPr>
              <a:t>marker for</a:t>
            </a:r>
            <a:r>
              <a:rPr dirty="0" sz="1500" spc="-204">
                <a:latin typeface="Arial"/>
                <a:cs typeface="Arial"/>
              </a:rPr>
              <a:t> </a:t>
            </a:r>
            <a:r>
              <a:rPr dirty="0" sz="1500">
                <a:latin typeface="Arial"/>
                <a:cs typeface="Arial"/>
              </a:rPr>
              <a:t>this  condition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560578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Ch</a:t>
            </a:r>
            <a:r>
              <a:rPr dirty="0" sz="4000" spc="-20"/>
              <a:t>o</a:t>
            </a:r>
            <a:r>
              <a:rPr dirty="0" sz="4000" spc="-5"/>
              <a:t>lesterol/Non-</a:t>
            </a:r>
            <a:r>
              <a:rPr dirty="0" sz="4000" spc="-15"/>
              <a:t>HD</a:t>
            </a:r>
            <a:r>
              <a:rPr dirty="0" sz="4000" spc="-10"/>
              <a:t>L</a:t>
            </a:r>
            <a:r>
              <a:rPr dirty="0" sz="4000" spc="0"/>
              <a:t>-</a:t>
            </a:r>
            <a:r>
              <a:rPr dirty="0" sz="4000" spc="-5"/>
              <a:t>c  </a:t>
            </a:r>
            <a:r>
              <a:rPr dirty="0" sz="4000" spc="-5"/>
              <a:t>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26767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924048"/>
            <a:ext cx="88391" cy="92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630801"/>
            <a:ext cx="88391" cy="92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996560"/>
            <a:ext cx="88391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575744"/>
            <a:ext cx="88391" cy="9296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8140" y="5941504"/>
            <a:ext cx="88391" cy="9296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347345" marR="768985">
              <a:lnSpc>
                <a:spcPct val="100000"/>
              </a:lnSpc>
            </a:pPr>
            <a:r>
              <a:rPr dirty="0"/>
              <a:t>American </a:t>
            </a:r>
            <a:r>
              <a:rPr dirty="0" spc="-5"/>
              <a:t>Academy of </a:t>
            </a:r>
            <a:r>
              <a:rPr dirty="0"/>
              <a:t>Pediatrics </a:t>
            </a:r>
            <a:r>
              <a:rPr dirty="0" spc="-5"/>
              <a:t>guidelines strongly </a:t>
            </a:r>
            <a:r>
              <a:rPr dirty="0"/>
              <a:t>recommend </a:t>
            </a:r>
            <a:r>
              <a:rPr dirty="0" spc="-5"/>
              <a:t>universal cholesterol  </a:t>
            </a:r>
            <a:r>
              <a:rPr dirty="0" spc="-5" i="1"/>
              <a:t>screening </a:t>
            </a:r>
            <a:r>
              <a:rPr dirty="0" i="1"/>
              <a:t>between </a:t>
            </a:r>
            <a:r>
              <a:rPr dirty="0" spc="-5" i="1"/>
              <a:t>the ages of </a:t>
            </a:r>
            <a:r>
              <a:rPr dirty="0" i="1"/>
              <a:t>9 </a:t>
            </a:r>
            <a:r>
              <a:rPr dirty="0" spc="-5" i="1"/>
              <a:t>and </a:t>
            </a:r>
            <a:r>
              <a:rPr dirty="0" i="1"/>
              <a:t>11 </a:t>
            </a:r>
            <a:r>
              <a:rPr dirty="0" spc="-5" i="1"/>
              <a:t>and </a:t>
            </a:r>
            <a:r>
              <a:rPr dirty="0" i="1"/>
              <a:t>between 17 </a:t>
            </a:r>
            <a:r>
              <a:rPr dirty="0" spc="-5" i="1"/>
              <a:t>and </a:t>
            </a:r>
            <a:r>
              <a:rPr dirty="0" i="1"/>
              <a:t>21</a:t>
            </a:r>
            <a:r>
              <a:rPr dirty="0" spc="-210" i="1"/>
              <a:t> </a:t>
            </a:r>
            <a:r>
              <a:rPr dirty="0" i="1"/>
              <a:t>years</a:t>
            </a:r>
          </a:p>
          <a:p>
            <a:pPr marL="748030" marR="5080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48030" algn="l"/>
                <a:tab pos="748665" algn="l"/>
              </a:tabLst>
            </a:pP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Selective screening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fasting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lipid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profile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(FLP) </a:t>
            </a:r>
            <a:r>
              <a:rPr dirty="0" sz="1200" spc="-10" b="0" i="0">
                <a:solidFill>
                  <a:srgbClr val="000000"/>
                </a:solidFill>
                <a:latin typeface="Arial"/>
                <a:cs typeface="Arial"/>
              </a:rPr>
              <a:t>was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expanded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to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include children with conditions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that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increase risk of  cardiovascular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disease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with or without a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family</a:t>
            </a:r>
            <a:r>
              <a:rPr dirty="0" sz="1200" spc="-9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history</a:t>
            </a:r>
            <a:endParaRPr sz="12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347345">
              <a:lnSpc>
                <a:spcPct val="100000"/>
              </a:lnSpc>
              <a:spcBef>
                <a:spcPts val="5"/>
              </a:spcBef>
            </a:pP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The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new guidelines are based on</a:t>
            </a:r>
            <a:r>
              <a:rPr dirty="0" spc="-17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research:</a:t>
            </a:r>
          </a:p>
          <a:p>
            <a:pPr marL="748030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48030" algn="l"/>
                <a:tab pos="748665" algn="l"/>
              </a:tabLst>
            </a:pP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Early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atherosclerosis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exists in young patients with elevated</a:t>
            </a:r>
            <a:r>
              <a:rPr dirty="0" sz="1200" spc="-3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cholesterol</a:t>
            </a:r>
            <a:endParaRPr sz="12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74803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748030" algn="l"/>
                <a:tab pos="748665" algn="l"/>
              </a:tabLst>
            </a:pP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Early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treatment of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cardiovascular risk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factors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in youth is</a:t>
            </a:r>
            <a:r>
              <a:rPr dirty="0" sz="1200" spc="-7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effective</a:t>
            </a:r>
            <a:endParaRPr sz="12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74803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748030" algn="l"/>
                <a:tab pos="748665" algn="l"/>
              </a:tabLst>
            </a:pP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Lipid disorders are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common </a:t>
            </a:r>
            <a:r>
              <a:rPr dirty="0" sz="1200" spc="-5" b="0" i="0">
                <a:solidFill>
                  <a:srgbClr val="000000"/>
                </a:solidFill>
                <a:latin typeface="Arial"/>
                <a:cs typeface="Arial"/>
              </a:rPr>
              <a:t>in children and increasing coincident with childhood</a:t>
            </a:r>
            <a:r>
              <a:rPr dirty="0" sz="1200" spc="-5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b="0" i="0">
                <a:solidFill>
                  <a:srgbClr val="000000"/>
                </a:solidFill>
                <a:latin typeface="Arial"/>
                <a:cs typeface="Arial"/>
              </a:rPr>
              <a:t>obesity</a:t>
            </a:r>
            <a:endParaRPr sz="12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74803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748030" algn="l"/>
                <a:tab pos="748665" algn="l"/>
              </a:tabLst>
            </a:pPr>
            <a:r>
              <a:rPr dirty="0" sz="1200" spc="-5" b="0" i="0" u="sng">
                <a:solidFill>
                  <a:srgbClr val="000000"/>
                </a:solidFill>
                <a:latin typeface="Arial"/>
                <a:cs typeface="Arial"/>
              </a:rPr>
              <a:t>30-60% </a:t>
            </a:r>
            <a:r>
              <a:rPr dirty="0" sz="1200" b="0" i="0" u="sng">
                <a:solidFill>
                  <a:srgbClr val="000000"/>
                </a:solidFill>
                <a:latin typeface="Arial"/>
                <a:cs typeface="Arial"/>
              </a:rPr>
              <a:t>of </a:t>
            </a:r>
            <a:r>
              <a:rPr dirty="0" sz="1200" spc="-5" b="0" i="0" u="sng">
                <a:solidFill>
                  <a:srgbClr val="000000"/>
                </a:solidFill>
                <a:latin typeface="Arial"/>
                <a:cs typeface="Arial"/>
              </a:rPr>
              <a:t>children with dyslipidemias are </a:t>
            </a:r>
            <a:r>
              <a:rPr dirty="0" sz="1200" b="0" i="0" u="sng">
                <a:solidFill>
                  <a:srgbClr val="000000"/>
                </a:solidFill>
                <a:latin typeface="Arial"/>
                <a:cs typeface="Arial"/>
              </a:rPr>
              <a:t>missed </a:t>
            </a:r>
            <a:r>
              <a:rPr dirty="0" sz="1200" spc="-5" b="0" i="0" u="sng">
                <a:solidFill>
                  <a:srgbClr val="000000"/>
                </a:solidFill>
                <a:latin typeface="Arial"/>
                <a:cs typeface="Arial"/>
              </a:rPr>
              <a:t>using </a:t>
            </a:r>
            <a:r>
              <a:rPr dirty="0" sz="1200" b="0" i="0" u="sng">
                <a:solidFill>
                  <a:srgbClr val="000000"/>
                </a:solidFill>
                <a:latin typeface="Arial"/>
                <a:cs typeface="Arial"/>
              </a:rPr>
              <a:t>the traditional </a:t>
            </a:r>
            <a:r>
              <a:rPr dirty="0" sz="1200" spc="-5" b="0" i="0" u="sng">
                <a:solidFill>
                  <a:srgbClr val="000000"/>
                </a:solidFill>
                <a:latin typeface="Arial"/>
                <a:cs typeface="Arial"/>
              </a:rPr>
              <a:t>selective screening</a:t>
            </a:r>
            <a:r>
              <a:rPr dirty="0" sz="1200" spc="-100" b="0" i="0" u="sng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b="0" i="0" u="sng">
                <a:solidFill>
                  <a:srgbClr val="000000"/>
                </a:solidFill>
                <a:latin typeface="Arial"/>
                <a:cs typeface="Arial"/>
              </a:rPr>
              <a:t>methods</a:t>
            </a:r>
            <a:endParaRPr sz="1200">
              <a:latin typeface="Arial"/>
              <a:cs typeface="Arial"/>
            </a:endParaRPr>
          </a:p>
          <a:p>
            <a:pPr marL="334645"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347345">
              <a:lnSpc>
                <a:spcPct val="100000"/>
              </a:lnSpc>
            </a:pPr>
            <a:r>
              <a:rPr dirty="0" spc="-5"/>
              <a:t>The universal screening lipid profile </a:t>
            </a:r>
            <a:r>
              <a:rPr dirty="0"/>
              <a:t>can </a:t>
            </a:r>
            <a:r>
              <a:rPr dirty="0" spc="-5"/>
              <a:t>be </a:t>
            </a:r>
            <a:r>
              <a:rPr dirty="0" spc="-10"/>
              <a:t>done</a:t>
            </a:r>
            <a:r>
              <a:rPr dirty="0" spc="-135"/>
              <a:t> </a:t>
            </a:r>
            <a:r>
              <a:rPr dirty="0"/>
              <a:t>non-fasting</a:t>
            </a:r>
          </a:p>
          <a:p>
            <a:pPr marL="347345">
              <a:lnSpc>
                <a:spcPct val="100000"/>
              </a:lnSpc>
              <a:spcBef>
                <a:spcPts val="1200"/>
              </a:spcBef>
            </a:pP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NON-high density lipoprotein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cholesterol fraction (known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as non-HDL-c) has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comparable predictive</a:t>
            </a:r>
            <a:r>
              <a:rPr dirty="0" spc="-15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risk</a:t>
            </a:r>
          </a:p>
          <a:p>
            <a:pPr marL="347345">
              <a:lnSpc>
                <a:spcPct val="100000"/>
              </a:lnSpc>
            </a:pP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to</a:t>
            </a:r>
            <a:r>
              <a:rPr dirty="0" spc="-2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the</a:t>
            </a:r>
            <a:r>
              <a:rPr dirty="0" spc="-2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low</a:t>
            </a:r>
            <a:r>
              <a:rPr dirty="0" spc="-1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density</a:t>
            </a:r>
            <a:r>
              <a:rPr dirty="0" spc="-4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lipoprotein</a:t>
            </a:r>
            <a:r>
              <a:rPr dirty="0" spc="-5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cholesterol</a:t>
            </a:r>
            <a:r>
              <a:rPr dirty="0" spc="-3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(LDL-C)</a:t>
            </a:r>
            <a:r>
              <a:rPr dirty="0" spc="-2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calculation</a:t>
            </a:r>
            <a:r>
              <a:rPr dirty="0" spc="-5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on</a:t>
            </a:r>
            <a:r>
              <a:rPr dirty="0" spc="-25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pc="-1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standard</a:t>
            </a:r>
            <a:r>
              <a:rPr dirty="0" spc="-5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FLP</a:t>
            </a:r>
          </a:p>
          <a:p>
            <a:pPr marL="347345">
              <a:lnSpc>
                <a:spcPct val="100000"/>
              </a:lnSpc>
              <a:spcBef>
                <a:spcPts val="1200"/>
              </a:spcBef>
            </a:pP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The prevalence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of abnormal lipid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levels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in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youths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(12-19 </a:t>
            </a:r>
            <a:r>
              <a:rPr dirty="0" spc="-5" b="0" i="0">
                <a:solidFill>
                  <a:srgbClr val="000000"/>
                </a:solidFill>
                <a:latin typeface="Arial"/>
                <a:cs typeface="Arial"/>
              </a:rPr>
              <a:t>years)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is at least</a:t>
            </a:r>
            <a:r>
              <a:rPr dirty="0" spc="-120" b="0" i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b="0" i="0">
                <a:solidFill>
                  <a:srgbClr val="000000"/>
                </a:solidFill>
                <a:latin typeface="Arial"/>
                <a:cs typeface="Arial"/>
              </a:rPr>
              <a:t>20%</a:t>
            </a:r>
          </a:p>
          <a:p>
            <a:pPr marL="347345" marR="109855">
              <a:lnSpc>
                <a:spcPct val="100000"/>
              </a:lnSpc>
              <a:spcBef>
                <a:spcPts val="1200"/>
              </a:spcBef>
            </a:pPr>
            <a:r>
              <a:rPr dirty="0" spc="-5"/>
              <a:t>Approximately </a:t>
            </a:r>
            <a:r>
              <a:rPr dirty="0"/>
              <a:t>32% </a:t>
            </a:r>
            <a:r>
              <a:rPr dirty="0" spc="-5"/>
              <a:t>of youths </a:t>
            </a:r>
            <a:r>
              <a:rPr dirty="0"/>
              <a:t>are </a:t>
            </a:r>
            <a:r>
              <a:rPr dirty="0" spc="-5"/>
              <a:t>overweight or obese and </a:t>
            </a:r>
            <a:r>
              <a:rPr dirty="0"/>
              <a:t>are </a:t>
            </a:r>
            <a:r>
              <a:rPr dirty="0" spc="-5"/>
              <a:t>considered </a:t>
            </a:r>
            <a:r>
              <a:rPr dirty="0"/>
              <a:t>to </a:t>
            </a:r>
            <a:r>
              <a:rPr dirty="0" spc="-5"/>
              <a:t>be candidates for  </a:t>
            </a:r>
            <a:r>
              <a:rPr dirty="0" spc="-5" i="1"/>
              <a:t>lipid</a:t>
            </a:r>
            <a:r>
              <a:rPr dirty="0" spc="-70" i="1"/>
              <a:t> </a:t>
            </a:r>
            <a:r>
              <a:rPr dirty="0" spc="-5" i="1"/>
              <a:t>screening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230822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10"/>
              <a:t>HbA1c  </a:t>
            </a:r>
            <a:r>
              <a:rPr dirty="0" sz="4000" spc="-5"/>
              <a:t>Ration</a:t>
            </a:r>
            <a:r>
              <a:rPr dirty="0" sz="4000" spc="-15"/>
              <a:t>a</a:t>
            </a:r>
            <a:r>
              <a:rPr dirty="0" sz="4000" spc="-5"/>
              <a:t>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26767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619248"/>
            <a:ext cx="88391" cy="92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198367"/>
            <a:ext cx="88391" cy="92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3777360"/>
            <a:ext cx="88391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331967"/>
            <a:ext cx="88391" cy="92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0915"/>
            <a:ext cx="8103870" cy="47682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25095">
              <a:lnSpc>
                <a:spcPct val="100000"/>
              </a:lnSpc>
            </a:pP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American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Diabetes Association position</a:t>
            </a:r>
            <a:r>
              <a:rPr dirty="0" sz="1400" spc="-5">
                <a:solidFill>
                  <a:srgbClr val="0000D3"/>
                </a:solidFill>
                <a:latin typeface="Arial"/>
                <a:cs typeface="Arial"/>
              </a:rPr>
              <a:t>: </a:t>
            </a:r>
            <a:r>
              <a:rPr dirty="0" sz="1400">
                <a:latin typeface="Arial"/>
                <a:cs typeface="Arial"/>
              </a:rPr>
              <a:t>HbA1c </a:t>
            </a:r>
            <a:r>
              <a:rPr dirty="0" sz="1400" spc="-5">
                <a:latin typeface="Arial"/>
                <a:cs typeface="Arial"/>
              </a:rPr>
              <a:t>measurements </a:t>
            </a:r>
            <a:r>
              <a:rPr dirty="0" sz="1400">
                <a:latin typeface="Arial"/>
                <a:cs typeface="Arial"/>
              </a:rPr>
              <a:t>are supported for the  diagnosis of diabetes </a:t>
            </a:r>
            <a:r>
              <a:rPr dirty="0" sz="1400" spc="-5">
                <a:latin typeface="Arial"/>
                <a:cs typeface="Arial"/>
              </a:rPr>
              <a:t>with values </a:t>
            </a:r>
            <a:r>
              <a:rPr dirty="0" sz="1400">
                <a:latin typeface="Arial"/>
                <a:cs typeface="Arial"/>
              </a:rPr>
              <a:t>≥6.5% considered diagnostic </a:t>
            </a:r>
            <a:r>
              <a:rPr dirty="0" sz="1400" spc="-5">
                <a:latin typeface="Arial"/>
                <a:cs typeface="Arial"/>
              </a:rPr>
              <a:t>with </a:t>
            </a:r>
            <a:r>
              <a:rPr dirty="0" sz="1400">
                <a:latin typeface="Arial"/>
                <a:cs typeface="Arial"/>
              </a:rPr>
              <a:t>a range of 5.7%-6.4%</a:t>
            </a:r>
            <a:r>
              <a:rPr dirty="0" sz="1400" spc="-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considered  pre-diabetic</a:t>
            </a:r>
            <a:endParaRPr sz="1400">
              <a:latin typeface="Arial"/>
              <a:cs typeface="Arial"/>
            </a:endParaRPr>
          </a:p>
          <a:p>
            <a:pPr marL="12700" marR="563880">
              <a:lnSpc>
                <a:spcPct val="100000"/>
              </a:lnSpc>
              <a:spcBef>
                <a:spcPts val="1200"/>
              </a:spcBef>
            </a:pPr>
            <a:r>
              <a:rPr dirty="0" sz="1400" spc="-5">
                <a:latin typeface="Arial"/>
                <a:cs typeface="Arial"/>
              </a:rPr>
              <a:t>Glycated </a:t>
            </a:r>
            <a:r>
              <a:rPr dirty="0" sz="1400">
                <a:latin typeface="Arial"/>
                <a:cs typeface="Arial"/>
              </a:rPr>
              <a:t>hemoglobin </a:t>
            </a:r>
            <a:r>
              <a:rPr dirty="0" sz="1400" spc="-5">
                <a:latin typeface="Arial"/>
                <a:cs typeface="Arial"/>
              </a:rPr>
              <a:t>values </a:t>
            </a:r>
            <a:r>
              <a:rPr dirty="0" sz="1400">
                <a:latin typeface="Arial"/>
                <a:cs typeface="Arial"/>
              </a:rPr>
              <a:t>reflect the </a:t>
            </a:r>
            <a:r>
              <a:rPr dirty="0" sz="1400" spc="-5">
                <a:latin typeface="Arial"/>
                <a:cs typeface="Arial"/>
              </a:rPr>
              <a:t>2-to-3-month average </a:t>
            </a:r>
            <a:r>
              <a:rPr dirty="0" sz="1400">
                <a:latin typeface="Arial"/>
                <a:cs typeface="Arial"/>
              </a:rPr>
              <a:t>endogenous </a:t>
            </a:r>
            <a:r>
              <a:rPr dirty="0" sz="1400" spc="-5">
                <a:latin typeface="Arial"/>
                <a:cs typeface="Arial"/>
              </a:rPr>
              <a:t>exposure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glucose,  including </a:t>
            </a:r>
            <a:r>
              <a:rPr dirty="0" sz="1400" spc="-5">
                <a:latin typeface="Arial"/>
                <a:cs typeface="Arial"/>
              </a:rPr>
              <a:t>postprandial </a:t>
            </a:r>
            <a:r>
              <a:rPr dirty="0" sz="1400">
                <a:latin typeface="Arial"/>
                <a:cs typeface="Arial"/>
              </a:rPr>
              <a:t>spikes in the blood glucose </a:t>
            </a:r>
            <a:r>
              <a:rPr dirty="0" sz="1400" spc="-5">
                <a:latin typeface="Arial"/>
                <a:cs typeface="Arial"/>
              </a:rPr>
              <a:t>level with </a:t>
            </a:r>
            <a:r>
              <a:rPr dirty="0" sz="1400">
                <a:latin typeface="Arial"/>
                <a:cs typeface="Arial"/>
              </a:rPr>
              <a:t>low intra-individual</a:t>
            </a:r>
            <a:r>
              <a:rPr dirty="0" sz="1400" spc="-1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variability</a:t>
            </a:r>
            <a:endParaRPr sz="1400">
              <a:latin typeface="Arial"/>
              <a:cs typeface="Arial"/>
            </a:endParaRPr>
          </a:p>
          <a:p>
            <a:pPr marL="12700" marR="52451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"/>
                <a:cs typeface="Arial"/>
              </a:rPr>
              <a:t>HbA1c testing has been </a:t>
            </a:r>
            <a:r>
              <a:rPr dirty="0" sz="1400" spc="-5">
                <a:latin typeface="Arial"/>
                <a:cs typeface="Arial"/>
              </a:rPr>
              <a:t>recommended </a:t>
            </a:r>
            <a:r>
              <a:rPr dirty="0" sz="1400">
                <a:latin typeface="Arial"/>
                <a:cs typeface="Arial"/>
              </a:rPr>
              <a:t>by </a:t>
            </a:r>
            <a:r>
              <a:rPr dirty="0" sz="1400" spc="-5">
                <a:latin typeface="Arial"/>
                <a:cs typeface="Arial"/>
              </a:rPr>
              <a:t>International </a:t>
            </a:r>
            <a:r>
              <a:rPr dirty="0" sz="1400">
                <a:latin typeface="Arial"/>
                <a:cs typeface="Arial"/>
              </a:rPr>
              <a:t>guidelines for the first-line screening</a:t>
            </a:r>
            <a:r>
              <a:rPr dirty="0" sz="1400" spc="-2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  diagnosis of </a:t>
            </a:r>
            <a:r>
              <a:rPr dirty="0" sz="1400" spc="-5">
                <a:latin typeface="Arial"/>
                <a:cs typeface="Arial"/>
              </a:rPr>
              <a:t>type </a:t>
            </a:r>
            <a:r>
              <a:rPr dirty="0" sz="1400">
                <a:latin typeface="Arial"/>
                <a:cs typeface="Arial"/>
              </a:rPr>
              <a:t>2 diabetes in Europe and other</a:t>
            </a:r>
            <a:r>
              <a:rPr dirty="0" sz="1400" spc="-2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countries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"/>
                <a:cs typeface="Arial"/>
              </a:rPr>
              <a:t>HbA1c has </a:t>
            </a:r>
            <a:r>
              <a:rPr dirty="0" sz="1400" spc="-5">
                <a:latin typeface="Arial"/>
                <a:cs typeface="Arial"/>
              </a:rPr>
              <a:t>several </a:t>
            </a:r>
            <a:r>
              <a:rPr dirty="0" sz="1400">
                <a:latin typeface="Arial"/>
                <a:cs typeface="Arial"/>
              </a:rPr>
              <a:t>advantages </a:t>
            </a:r>
            <a:r>
              <a:rPr dirty="0" sz="1400" spc="-5">
                <a:latin typeface="Arial"/>
                <a:cs typeface="Arial"/>
              </a:rPr>
              <a:t>over </a:t>
            </a:r>
            <a:r>
              <a:rPr dirty="0" sz="1400">
                <a:latin typeface="Arial"/>
                <a:cs typeface="Arial"/>
              </a:rPr>
              <a:t>these tests for the majority of</a:t>
            </a:r>
            <a:r>
              <a:rPr dirty="0" sz="1400" spc="-2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patients: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1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There </a:t>
            </a:r>
            <a:r>
              <a:rPr dirty="0" sz="1200" spc="-5">
                <a:latin typeface="Arial"/>
                <a:cs typeface="Arial"/>
              </a:rPr>
              <a:t>is no need </a:t>
            </a:r>
            <a:r>
              <a:rPr dirty="0" sz="1200">
                <a:latin typeface="Arial"/>
                <a:cs typeface="Arial"/>
              </a:rPr>
              <a:t>for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fasting.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marR="129539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People are </a:t>
            </a:r>
            <a:r>
              <a:rPr dirty="0" sz="1200">
                <a:latin typeface="Arial"/>
                <a:cs typeface="Arial"/>
              </a:rPr>
              <a:t>often </a:t>
            </a:r>
            <a:r>
              <a:rPr dirty="0" sz="1200" spc="-5">
                <a:latin typeface="Arial"/>
                <a:cs typeface="Arial"/>
              </a:rPr>
              <a:t>non-compliant with </a:t>
            </a: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requirement </a:t>
            </a:r>
            <a:r>
              <a:rPr dirty="0" sz="1200">
                <a:latin typeface="Arial"/>
                <a:cs typeface="Arial"/>
              </a:rPr>
              <a:t>for fasting, thereby </a:t>
            </a:r>
            <a:r>
              <a:rPr dirty="0" sz="1200" spc="-5">
                <a:latin typeface="Arial"/>
                <a:cs typeface="Arial"/>
              </a:rPr>
              <a:t>reducing </a:t>
            </a:r>
            <a:r>
              <a:rPr dirty="0" sz="1200">
                <a:latin typeface="Arial"/>
                <a:cs typeface="Arial"/>
              </a:rPr>
              <a:t>the accuracy of fasting</a:t>
            </a:r>
            <a:r>
              <a:rPr dirty="0" sz="1200" spc="-2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plasma  </a:t>
            </a:r>
            <a:r>
              <a:rPr dirty="0" sz="1200" spc="-5">
                <a:latin typeface="Arial"/>
                <a:cs typeface="Arial"/>
              </a:rPr>
              <a:t>and oral glucose </a:t>
            </a:r>
            <a:r>
              <a:rPr dirty="0" sz="1200">
                <a:latin typeface="Arial"/>
                <a:cs typeface="Arial"/>
              </a:rPr>
              <a:t>tolerance</a:t>
            </a:r>
            <a:r>
              <a:rPr dirty="0" sz="1200" spc="-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tests.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HbA1c is </a:t>
            </a:r>
            <a:r>
              <a:rPr dirty="0" sz="1200">
                <a:latin typeface="Arial"/>
                <a:cs typeface="Arial"/>
              </a:rPr>
              <a:t>less affected by </a:t>
            </a:r>
            <a:r>
              <a:rPr dirty="0" sz="1200" spc="-5">
                <a:latin typeface="Arial"/>
                <a:cs typeface="Arial"/>
              </a:rPr>
              <a:t>day </a:t>
            </a:r>
            <a:r>
              <a:rPr dirty="0" sz="1200">
                <a:latin typeface="Arial"/>
                <a:cs typeface="Arial"/>
              </a:rPr>
              <a:t>to </a:t>
            </a:r>
            <a:r>
              <a:rPr dirty="0" sz="1200" spc="-5">
                <a:latin typeface="Arial"/>
                <a:cs typeface="Arial"/>
              </a:rPr>
              <a:t>day variation in </a:t>
            </a:r>
            <a:r>
              <a:rPr dirty="0" sz="1200">
                <a:latin typeface="Arial"/>
                <a:cs typeface="Arial"/>
              </a:rPr>
              <a:t>plasma </a:t>
            </a:r>
            <a:r>
              <a:rPr dirty="0" sz="1200" spc="-5">
                <a:latin typeface="Arial"/>
                <a:cs typeface="Arial"/>
              </a:rPr>
              <a:t>glucose (exercise, medicines, </a:t>
            </a:r>
            <a:r>
              <a:rPr dirty="0" sz="1200">
                <a:latin typeface="Arial"/>
                <a:cs typeface="Arial"/>
              </a:rPr>
              <a:t>diet,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etc.)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Arial"/>
                <a:cs typeface="Arial"/>
              </a:rPr>
              <a:t>HbA1c has simpler sampling and </a:t>
            </a:r>
            <a:r>
              <a:rPr dirty="0" sz="1400" spc="-5">
                <a:latin typeface="Arial"/>
                <a:cs typeface="Arial"/>
              </a:rPr>
              <a:t>analysis </a:t>
            </a:r>
            <a:r>
              <a:rPr dirty="0" sz="1400">
                <a:latin typeface="Arial"/>
                <a:cs typeface="Arial"/>
              </a:rPr>
              <a:t>requirements and is </a:t>
            </a:r>
            <a:r>
              <a:rPr dirty="0" sz="1400" spc="-5">
                <a:latin typeface="Arial"/>
                <a:cs typeface="Arial"/>
              </a:rPr>
              <a:t>very</a:t>
            </a:r>
            <a:r>
              <a:rPr dirty="0" sz="1400" spc="-20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stable</a:t>
            </a:r>
            <a:endParaRPr sz="1400">
              <a:latin typeface="Arial"/>
              <a:cs typeface="Arial"/>
            </a:endParaRPr>
          </a:p>
          <a:p>
            <a:pPr marL="413384" marR="5080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Glucose </a:t>
            </a:r>
            <a:r>
              <a:rPr dirty="0" sz="1200" spc="-5">
                <a:latin typeface="Arial"/>
                <a:cs typeface="Arial"/>
              </a:rPr>
              <a:t>levels can be misleading </a:t>
            </a:r>
            <a:r>
              <a:rPr dirty="0" sz="1200">
                <a:latin typeface="Arial"/>
                <a:cs typeface="Arial"/>
              </a:rPr>
              <a:t>if the sample </a:t>
            </a:r>
            <a:r>
              <a:rPr dirty="0" sz="1200" spc="-5">
                <a:latin typeface="Arial"/>
                <a:cs typeface="Arial"/>
              </a:rPr>
              <a:t>is </a:t>
            </a:r>
            <a:r>
              <a:rPr dirty="0" sz="1200">
                <a:latin typeface="Arial"/>
                <a:cs typeface="Arial"/>
              </a:rPr>
              <a:t>not </a:t>
            </a:r>
            <a:r>
              <a:rPr dirty="0" sz="1200" spc="-5">
                <a:latin typeface="Arial"/>
                <a:cs typeface="Arial"/>
              </a:rPr>
              <a:t>processed immediately, due </a:t>
            </a:r>
            <a:r>
              <a:rPr dirty="0" sz="1200">
                <a:latin typeface="Arial"/>
                <a:cs typeface="Arial"/>
              </a:rPr>
              <a:t>to pre-analytical </a:t>
            </a:r>
            <a:r>
              <a:rPr dirty="0" sz="1200" spc="-5">
                <a:latin typeface="Arial"/>
                <a:cs typeface="Arial"/>
              </a:rPr>
              <a:t>instability since  glucose consumption continues </a:t>
            </a:r>
            <a:r>
              <a:rPr dirty="0" sz="1200">
                <a:latin typeface="Arial"/>
                <a:cs typeface="Arial"/>
              </a:rPr>
              <a:t>to occur </a:t>
            </a:r>
            <a:r>
              <a:rPr dirty="0" sz="1200" spc="-5">
                <a:latin typeface="Arial"/>
                <a:cs typeface="Arial"/>
              </a:rPr>
              <a:t>in </a:t>
            </a:r>
            <a:r>
              <a:rPr dirty="0" sz="1200">
                <a:latin typeface="Arial"/>
                <a:cs typeface="Arial"/>
              </a:rPr>
              <a:t>blood after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sampling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marR="7620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The </a:t>
            </a:r>
            <a:r>
              <a:rPr dirty="0" sz="1200" spc="-5">
                <a:latin typeface="Arial"/>
                <a:cs typeface="Arial"/>
              </a:rPr>
              <a:t>pre-analytic variability </a:t>
            </a:r>
            <a:r>
              <a:rPr dirty="0" sz="1200">
                <a:latin typeface="Arial"/>
                <a:cs typeface="Arial"/>
              </a:rPr>
              <a:t>of fasting plasma </a:t>
            </a:r>
            <a:r>
              <a:rPr dirty="0" sz="1200" spc="-5">
                <a:latin typeface="Arial"/>
                <a:cs typeface="Arial"/>
              </a:rPr>
              <a:t>glucose </a:t>
            </a:r>
            <a:r>
              <a:rPr dirty="0" sz="1200">
                <a:latin typeface="Arial"/>
                <a:cs typeface="Arial"/>
              </a:rPr>
              <a:t>testing </a:t>
            </a:r>
            <a:r>
              <a:rPr dirty="0" sz="1200" spc="-5">
                <a:latin typeface="Arial"/>
                <a:cs typeface="Arial"/>
              </a:rPr>
              <a:t>is approximately </a:t>
            </a:r>
            <a:r>
              <a:rPr dirty="0" sz="1200" spc="5">
                <a:latin typeface="Arial"/>
                <a:cs typeface="Arial"/>
              </a:rPr>
              <a:t>5-10% </a:t>
            </a:r>
            <a:r>
              <a:rPr dirty="0" sz="1200" spc="-5">
                <a:latin typeface="Arial"/>
                <a:cs typeface="Arial"/>
              </a:rPr>
              <a:t>compared </a:t>
            </a:r>
            <a:r>
              <a:rPr dirty="0" sz="1200">
                <a:latin typeface="Arial"/>
                <a:cs typeface="Arial"/>
              </a:rPr>
              <a:t>to the </a:t>
            </a:r>
            <a:r>
              <a:rPr dirty="0" sz="1200" spc="-5">
                <a:latin typeface="Arial"/>
                <a:cs typeface="Arial"/>
              </a:rPr>
              <a:t>pre-analytic  variability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HbA1c which is</a:t>
            </a:r>
            <a:r>
              <a:rPr dirty="0" sz="1200" spc="-3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negligible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HbA1c</a:t>
            </a:r>
            <a:endParaRPr sz="4400"/>
          </a:p>
          <a:p>
            <a:pPr marL="1065530">
              <a:lnSpc>
                <a:spcPct val="100000"/>
              </a:lnSpc>
            </a:pPr>
            <a:r>
              <a:rPr dirty="0" sz="4400"/>
              <a:t>Ratio</a:t>
            </a:r>
            <a:r>
              <a:rPr dirty="0" sz="4400" spc="-20"/>
              <a:t>n</a:t>
            </a:r>
            <a:r>
              <a:rPr dirty="0" sz="4400"/>
              <a:t>ale</a:t>
            </a:r>
            <a:endParaRPr sz="4400"/>
          </a:p>
        </p:txBody>
      </p:sp>
      <p:sp>
        <p:nvSpPr>
          <p:cNvPr id="3" name="object 3"/>
          <p:cNvSpPr txBox="1"/>
          <p:nvPr/>
        </p:nvSpPr>
        <p:spPr>
          <a:xfrm>
            <a:off x="345440" y="1734820"/>
            <a:ext cx="8099425" cy="9753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0000D3"/>
                </a:solidFill>
                <a:latin typeface="Arial"/>
                <a:cs typeface="Arial"/>
              </a:rPr>
              <a:t>Drugs and </a:t>
            </a:r>
            <a:r>
              <a:rPr dirty="0" sz="3200" spc="-5" b="1">
                <a:solidFill>
                  <a:srgbClr val="0000D3"/>
                </a:solidFill>
                <a:latin typeface="Arial"/>
                <a:cs typeface="Arial"/>
              </a:rPr>
              <a:t>Therapeutics </a:t>
            </a:r>
            <a:r>
              <a:rPr dirty="0" sz="3200" b="1">
                <a:solidFill>
                  <a:srgbClr val="0000D3"/>
                </a:solidFill>
                <a:latin typeface="Arial"/>
                <a:cs typeface="Arial"/>
              </a:rPr>
              <a:t>Committee of</a:t>
            </a:r>
            <a:r>
              <a:rPr dirty="0" sz="3200" spc="-13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3200" b="1">
                <a:solidFill>
                  <a:srgbClr val="0000D3"/>
                </a:solidFill>
                <a:latin typeface="Arial"/>
                <a:cs typeface="Arial"/>
              </a:rPr>
              <a:t>the</a:t>
            </a:r>
            <a:endParaRPr sz="3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3200" b="1">
                <a:solidFill>
                  <a:srgbClr val="0000D3"/>
                </a:solidFill>
                <a:latin typeface="Arial"/>
                <a:cs typeface="Arial"/>
              </a:rPr>
              <a:t>Pediatric Endocrine</a:t>
            </a:r>
            <a:r>
              <a:rPr dirty="0" sz="3200" spc="-13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3200" spc="-5" b="1">
                <a:solidFill>
                  <a:srgbClr val="0000D3"/>
                </a:solidFill>
                <a:latin typeface="Arial"/>
                <a:cs typeface="Arial"/>
              </a:rPr>
              <a:t>Society</a:t>
            </a:r>
            <a:endParaRPr sz="3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5440" y="3356102"/>
            <a:ext cx="8379459" cy="138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“Conclusions that dismiss HbA1c use </a:t>
            </a:r>
            <a:r>
              <a:rPr dirty="0" sz="1800">
                <a:latin typeface="Arial"/>
                <a:cs typeface="Arial"/>
              </a:rPr>
              <a:t>for the </a:t>
            </a:r>
            <a:r>
              <a:rPr dirty="0" sz="1800" spc="-5">
                <a:latin typeface="Arial"/>
                <a:cs typeface="Arial"/>
              </a:rPr>
              <a:t>diagnosis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diabetes in children are  based on incomplete data. Considering that the demographics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Type 2 diabetes  skew </a:t>
            </a:r>
            <a:r>
              <a:rPr dirty="0" sz="1800" spc="-10">
                <a:latin typeface="Arial"/>
                <a:cs typeface="Arial"/>
              </a:rPr>
              <a:t>towards </a:t>
            </a:r>
            <a:r>
              <a:rPr dirty="0" sz="1800" spc="-5">
                <a:latin typeface="Arial"/>
                <a:cs typeface="Arial"/>
              </a:rPr>
              <a:t>disadvantaged </a:t>
            </a:r>
            <a:r>
              <a:rPr dirty="0" sz="1800" spc="-10">
                <a:latin typeface="Arial"/>
                <a:cs typeface="Arial"/>
              </a:rPr>
              <a:t>populations, </a:t>
            </a:r>
            <a:r>
              <a:rPr dirty="0" sz="1800" spc="-25">
                <a:latin typeface="Arial"/>
                <a:cs typeface="Arial"/>
              </a:rPr>
              <a:t>we </a:t>
            </a:r>
            <a:r>
              <a:rPr dirty="0" sz="1800" spc="-5">
                <a:latin typeface="Arial"/>
                <a:cs typeface="Arial"/>
              </a:rPr>
              <a:t>should </a:t>
            </a:r>
            <a:r>
              <a:rPr dirty="0" sz="1800" spc="-10">
                <a:latin typeface="Arial"/>
                <a:cs typeface="Arial"/>
              </a:rPr>
              <a:t>not </a:t>
            </a:r>
            <a:r>
              <a:rPr dirty="0" sz="1800" spc="-5">
                <a:latin typeface="Arial"/>
                <a:cs typeface="Arial"/>
              </a:rPr>
              <a:t>dismiss </a:t>
            </a:r>
            <a:r>
              <a:rPr dirty="0" sz="1800">
                <a:latin typeface="Arial"/>
                <a:cs typeface="Arial"/>
              </a:rPr>
              <a:t>a </a:t>
            </a:r>
            <a:r>
              <a:rPr dirty="0" sz="1800" spc="-10">
                <a:latin typeface="Arial"/>
                <a:cs typeface="Arial"/>
              </a:rPr>
              <a:t>valuable,  </a:t>
            </a:r>
            <a:r>
              <a:rPr dirty="0" sz="1800" spc="-5">
                <a:latin typeface="Arial"/>
                <a:cs typeface="Arial"/>
              </a:rPr>
              <a:t>flexible tool that, put into </a:t>
            </a:r>
            <a:r>
              <a:rPr dirty="0" sz="1800" spc="-10">
                <a:latin typeface="Arial"/>
                <a:cs typeface="Arial"/>
              </a:rPr>
              <a:t>widespread </a:t>
            </a:r>
            <a:r>
              <a:rPr dirty="0" sz="1800" spc="-5">
                <a:latin typeface="Arial"/>
                <a:cs typeface="Arial"/>
              </a:rPr>
              <a:t>use, </a:t>
            </a:r>
            <a:r>
              <a:rPr dirty="0" sz="1800">
                <a:latin typeface="Arial"/>
                <a:cs typeface="Arial"/>
              </a:rPr>
              <a:t>may </a:t>
            </a:r>
            <a:r>
              <a:rPr dirty="0" sz="1800" spc="-5">
                <a:latin typeface="Arial"/>
                <a:cs typeface="Arial"/>
              </a:rPr>
              <a:t>in </a:t>
            </a:r>
            <a:r>
              <a:rPr dirty="0" sz="1800">
                <a:latin typeface="Arial"/>
                <a:cs typeface="Arial"/>
              </a:rPr>
              <a:t>fact </a:t>
            </a:r>
            <a:r>
              <a:rPr dirty="0" sz="1800" spc="-5">
                <a:latin typeface="Arial"/>
                <a:cs typeface="Arial"/>
              </a:rPr>
              <a:t>increase, not decrease, early  detection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this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disease.”</a:t>
            </a:r>
            <a:endParaRPr sz="1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45440" y="5095366"/>
            <a:ext cx="7954645" cy="3771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200" spc="-5">
                <a:latin typeface="Arial"/>
                <a:cs typeface="Arial"/>
              </a:rPr>
              <a:t>Kapadia C and </a:t>
            </a:r>
            <a:r>
              <a:rPr dirty="0" sz="1200">
                <a:latin typeface="Arial"/>
                <a:cs typeface="Arial"/>
              </a:rPr>
              <a:t>Zeitler P. </a:t>
            </a:r>
            <a:r>
              <a:rPr dirty="0" sz="1200" spc="-5">
                <a:latin typeface="Arial"/>
                <a:cs typeface="Arial"/>
              </a:rPr>
              <a:t>Hemoglobin </a:t>
            </a:r>
            <a:r>
              <a:rPr dirty="0" sz="1200">
                <a:latin typeface="Arial"/>
                <a:cs typeface="Arial"/>
              </a:rPr>
              <a:t>A1c </a:t>
            </a:r>
            <a:r>
              <a:rPr dirty="0" sz="1200" spc="-5">
                <a:latin typeface="Arial"/>
                <a:cs typeface="Arial"/>
              </a:rPr>
              <a:t>measurement </a:t>
            </a:r>
            <a:r>
              <a:rPr dirty="0" sz="1200">
                <a:latin typeface="Arial"/>
                <a:cs typeface="Arial"/>
              </a:rPr>
              <a:t>for the </a:t>
            </a:r>
            <a:r>
              <a:rPr dirty="0" sz="1200" spc="-5">
                <a:latin typeface="Arial"/>
                <a:cs typeface="Arial"/>
              </a:rPr>
              <a:t>diagnosis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Type 2 </a:t>
            </a:r>
            <a:r>
              <a:rPr dirty="0" sz="1200">
                <a:latin typeface="Arial"/>
                <a:cs typeface="Arial"/>
              </a:rPr>
              <a:t>diabetes </a:t>
            </a:r>
            <a:r>
              <a:rPr dirty="0" sz="1200" spc="-5">
                <a:latin typeface="Arial"/>
                <a:cs typeface="Arial"/>
              </a:rPr>
              <a:t>in children. International  Journal </a:t>
            </a:r>
            <a:r>
              <a:rPr dirty="0" sz="1200">
                <a:latin typeface="Arial"/>
                <a:cs typeface="Arial"/>
              </a:rPr>
              <a:t>of </a:t>
            </a:r>
            <a:r>
              <a:rPr dirty="0" sz="1200" spc="-5">
                <a:latin typeface="Arial"/>
                <a:cs typeface="Arial"/>
              </a:rPr>
              <a:t>Pediatric Endocrinology 2012;</a:t>
            </a:r>
            <a:r>
              <a:rPr dirty="0" sz="1200" spc="-4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2012:31-34.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3492500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Hom</a:t>
            </a:r>
            <a:r>
              <a:rPr dirty="0" sz="4000" spc="-20"/>
              <a:t>o</a:t>
            </a:r>
            <a:r>
              <a:rPr dirty="0" sz="4000" spc="-5"/>
              <a:t>cysteine  </a:t>
            </a:r>
            <a:r>
              <a:rPr dirty="0" sz="4000" spc="-5"/>
              <a:t>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26767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405760"/>
            <a:ext cx="88391" cy="92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447921"/>
            <a:ext cx="88391" cy="92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5027040"/>
            <a:ext cx="88391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819584"/>
            <a:ext cx="88391" cy="92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688340" y="1740915"/>
            <a:ext cx="8035290" cy="4431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9271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Screening of </a:t>
            </a:r>
            <a:r>
              <a:rPr dirty="0" sz="1400" spc="-5">
                <a:latin typeface="Arial"/>
                <a:cs typeface="Arial"/>
              </a:rPr>
              <a:t>homocysteine levels (traditionally </a:t>
            </a:r>
            <a:r>
              <a:rPr dirty="0" sz="1400">
                <a:latin typeface="Arial"/>
                <a:cs typeface="Arial"/>
              </a:rPr>
              <a:t>for </a:t>
            </a:r>
            <a:r>
              <a:rPr dirty="0" sz="1400" spc="-5">
                <a:latin typeface="Arial"/>
                <a:cs typeface="Arial"/>
              </a:rPr>
              <a:t>newborn </a:t>
            </a:r>
            <a:r>
              <a:rPr dirty="0" sz="1400">
                <a:latin typeface="Arial"/>
                <a:cs typeface="Arial"/>
              </a:rPr>
              <a:t>screening for </a:t>
            </a:r>
            <a:r>
              <a:rPr dirty="0" sz="1400" spc="-5">
                <a:latin typeface="Arial"/>
                <a:cs typeface="Arial"/>
              </a:rPr>
              <a:t>homocystinuria attributable  </a:t>
            </a:r>
            <a:r>
              <a:rPr dirty="0" sz="1400">
                <a:latin typeface="Arial"/>
                <a:cs typeface="Arial"/>
              </a:rPr>
              <a:t>to cystathionine β-synthase </a:t>
            </a:r>
            <a:r>
              <a:rPr dirty="0" sz="1400" spc="-5">
                <a:latin typeface="Arial"/>
                <a:cs typeface="Arial"/>
              </a:rPr>
              <a:t>deficiency) </a:t>
            </a:r>
            <a:r>
              <a:rPr dirty="0" sz="1400">
                <a:latin typeface="Arial"/>
                <a:cs typeface="Arial"/>
              </a:rPr>
              <a:t>has </a:t>
            </a:r>
            <a:r>
              <a:rPr dirty="0" sz="1400" spc="-5">
                <a:latin typeface="Arial"/>
                <a:cs typeface="Arial"/>
              </a:rPr>
              <a:t>expanded </a:t>
            </a:r>
            <a:r>
              <a:rPr dirty="0" sz="1400">
                <a:latin typeface="Arial"/>
                <a:cs typeface="Arial"/>
              </a:rPr>
              <a:t>role for screening</a:t>
            </a:r>
            <a:r>
              <a:rPr dirty="0" sz="1400" spc="-27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 adults and children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200"/>
              </a:spcBef>
            </a:pPr>
            <a:r>
              <a:rPr dirty="0" sz="1400">
                <a:latin typeface="Arial"/>
                <a:cs typeface="Arial"/>
              </a:rPr>
              <a:t>Screening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may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play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role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risk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assessment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disease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diagnosis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conditions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Folate, </a:t>
            </a:r>
            <a:r>
              <a:rPr dirty="0" sz="1200" spc="-5">
                <a:latin typeface="Arial"/>
                <a:cs typeface="Arial"/>
              </a:rPr>
              <a:t>vitamins </a:t>
            </a:r>
            <a:r>
              <a:rPr dirty="0" sz="1200">
                <a:latin typeface="Arial"/>
                <a:cs typeface="Arial"/>
              </a:rPr>
              <a:t>B2, B6 and B12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deficiencies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Renal failure, </a:t>
            </a:r>
            <a:r>
              <a:rPr dirty="0" sz="1200" spc="-5">
                <a:latin typeface="Arial"/>
                <a:cs typeface="Arial"/>
              </a:rPr>
              <a:t>hypothyroidism and</a:t>
            </a:r>
            <a:r>
              <a:rPr dirty="0" sz="1200" spc="-9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osteoporosis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Psychiatric disorders and cognitive</a:t>
            </a:r>
            <a:r>
              <a:rPr dirty="0" sz="1200" spc="-2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impairment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Pregnancy complications and birth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defects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Genetic factors such as the </a:t>
            </a:r>
            <a:r>
              <a:rPr dirty="0" sz="1200" spc="-5">
                <a:latin typeface="Arial"/>
                <a:cs typeface="Arial"/>
              </a:rPr>
              <a:t>MTHFR </a:t>
            </a:r>
            <a:r>
              <a:rPr dirty="0" sz="1200">
                <a:latin typeface="Arial"/>
                <a:cs typeface="Arial"/>
              </a:rPr>
              <a:t>677C→T</a:t>
            </a:r>
            <a:r>
              <a:rPr dirty="0" sz="1200" spc="-1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polymorphism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 marR="573405">
              <a:lnSpc>
                <a:spcPct val="100000"/>
              </a:lnSpc>
            </a:pP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A causal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relationship has been established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between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hyperhomocysteinemia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certain 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nutritional deficiencies;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folate,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vitamins B2, B6, B12 and Zn deficiency or</a:t>
            </a:r>
            <a:r>
              <a:rPr dirty="0" sz="1400" spc="-9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insufficiency</a:t>
            </a:r>
            <a:endParaRPr sz="1400">
              <a:latin typeface="Arial"/>
              <a:cs typeface="Arial"/>
            </a:endParaRPr>
          </a:p>
          <a:p>
            <a:pPr marL="12700" marR="279400">
              <a:lnSpc>
                <a:spcPct val="100000"/>
              </a:lnSpc>
              <a:spcBef>
                <a:spcPts val="1200"/>
              </a:spcBef>
            </a:pPr>
            <a:r>
              <a:rPr dirty="0" sz="1400" spc="-5">
                <a:latin typeface="Arial"/>
                <a:cs typeface="Arial"/>
              </a:rPr>
              <a:t>Homocysteine </a:t>
            </a:r>
            <a:r>
              <a:rPr dirty="0" sz="1400">
                <a:latin typeface="Arial"/>
                <a:cs typeface="Arial"/>
              </a:rPr>
              <a:t>has been </a:t>
            </a:r>
            <a:r>
              <a:rPr dirty="0" sz="1400" spc="-5">
                <a:latin typeface="Arial"/>
                <a:cs typeface="Arial"/>
              </a:rPr>
              <a:t>shown </a:t>
            </a:r>
            <a:r>
              <a:rPr dirty="0" sz="1400">
                <a:latin typeface="Arial"/>
                <a:cs typeface="Arial"/>
              </a:rPr>
              <a:t>to induce </a:t>
            </a:r>
            <a:r>
              <a:rPr dirty="0" sz="1400" spc="-5">
                <a:latin typeface="Arial"/>
                <a:cs typeface="Arial"/>
              </a:rPr>
              <a:t>oxidative </a:t>
            </a:r>
            <a:r>
              <a:rPr dirty="0" sz="1400">
                <a:latin typeface="Arial"/>
                <a:cs typeface="Arial"/>
              </a:rPr>
              <a:t>stress </a:t>
            </a:r>
            <a:r>
              <a:rPr dirty="0" sz="1400" spc="-5">
                <a:latin typeface="Arial"/>
                <a:cs typeface="Arial"/>
              </a:rPr>
              <a:t>(inefficient conversion </a:t>
            </a:r>
            <a:r>
              <a:rPr dirty="0" sz="1400">
                <a:latin typeface="Arial"/>
                <a:cs typeface="Arial"/>
              </a:rPr>
              <a:t>to glutathione)  resulting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damage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cholesterol,</a:t>
            </a:r>
            <a:r>
              <a:rPr dirty="0" sz="1400" spc="-5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inhibition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eNOS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and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apoptosis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endothelial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progenitor</a:t>
            </a:r>
            <a:r>
              <a:rPr dirty="0" sz="1400" spc="-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cells,  </a:t>
            </a:r>
            <a:r>
              <a:rPr dirty="0" sz="1400" spc="-5">
                <a:latin typeface="Arial"/>
                <a:cs typeface="Arial"/>
              </a:rPr>
              <a:t>contributing </a:t>
            </a:r>
            <a:r>
              <a:rPr dirty="0" sz="1400">
                <a:latin typeface="Arial"/>
                <a:cs typeface="Arial"/>
              </a:rPr>
              <a:t>to </a:t>
            </a:r>
            <a:r>
              <a:rPr dirty="0" sz="1400" spc="-5">
                <a:latin typeface="Arial"/>
                <a:cs typeface="Arial"/>
              </a:rPr>
              <a:t>atherosclerosis, </a:t>
            </a:r>
            <a:r>
              <a:rPr dirty="0" sz="1400">
                <a:latin typeface="Arial"/>
                <a:cs typeface="Arial"/>
              </a:rPr>
              <a:t>impaired </a:t>
            </a:r>
            <a:r>
              <a:rPr dirty="0" sz="1400" spc="-5">
                <a:latin typeface="Arial"/>
                <a:cs typeface="Arial"/>
              </a:rPr>
              <a:t>function </a:t>
            </a:r>
            <a:r>
              <a:rPr dirty="0" sz="1400">
                <a:latin typeface="Arial"/>
                <a:cs typeface="Arial"/>
              </a:rPr>
              <a:t>of </a:t>
            </a:r>
            <a:r>
              <a:rPr dirty="0" sz="1400" spc="-5">
                <a:latin typeface="Arial"/>
                <a:cs typeface="Arial"/>
              </a:rPr>
              <a:t>immune </a:t>
            </a:r>
            <a:r>
              <a:rPr dirty="0" sz="1400">
                <a:latin typeface="Arial"/>
                <a:cs typeface="Arial"/>
              </a:rPr>
              <a:t>cells and induction of</a:t>
            </a:r>
            <a:r>
              <a:rPr dirty="0" sz="1400" spc="-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inflammation</a:t>
            </a:r>
            <a:endParaRPr sz="1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1200"/>
              </a:spcBef>
            </a:pP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In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general there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exists a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strong relationships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between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high levels of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homocysteine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and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disease 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and between low levels of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homocysteine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and</a:t>
            </a:r>
            <a:r>
              <a:rPr dirty="0" sz="1400" spc="-5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health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467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4000" spc="-5"/>
              <a:t>Transthyretin (Prealbumin)  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26767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3777360"/>
            <a:ext cx="88391" cy="92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5362321"/>
            <a:ext cx="88391" cy="9296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5941504"/>
            <a:ext cx="88391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688340" y="1740915"/>
            <a:ext cx="8073390" cy="4766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295910">
              <a:lnSpc>
                <a:spcPct val="100000"/>
              </a:lnSpc>
            </a:pP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Currently, transthyretin (prealbumin)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testing is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used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in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nutrition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assessment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and monitoring 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which is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now one of the most utilized nutritional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marker</a:t>
            </a:r>
            <a:r>
              <a:rPr dirty="0" sz="1400" spc="-160" b="1" i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worldwide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Low transthyretin levels suggest a risk </a:t>
            </a:r>
            <a:r>
              <a:rPr dirty="0" sz="1200">
                <a:latin typeface="Arial"/>
                <a:cs typeface="Arial"/>
              </a:rPr>
              <a:t>for malnutrition (status of the </a:t>
            </a:r>
            <a:r>
              <a:rPr dirty="0" sz="1200" spc="-5">
                <a:latin typeface="Arial"/>
                <a:cs typeface="Arial"/>
              </a:rPr>
              <a:t>body's metabolic nitrogen</a:t>
            </a:r>
            <a:r>
              <a:rPr dirty="0" sz="1200" spc="-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pool)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marR="113030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The half-life of </a:t>
            </a:r>
            <a:r>
              <a:rPr dirty="0" sz="1200" spc="-5">
                <a:latin typeface="Arial"/>
                <a:cs typeface="Arial"/>
              </a:rPr>
              <a:t>transthyretin is approximately </a:t>
            </a:r>
            <a:r>
              <a:rPr dirty="0" sz="1200">
                <a:latin typeface="Arial"/>
                <a:cs typeface="Arial"/>
              </a:rPr>
              <a:t>1.9 </a:t>
            </a:r>
            <a:r>
              <a:rPr dirty="0" sz="1200" spc="-5">
                <a:latin typeface="Arial"/>
                <a:cs typeface="Arial"/>
              </a:rPr>
              <a:t>days, </a:t>
            </a:r>
            <a:r>
              <a:rPr dirty="0" sz="1200">
                <a:latin typeface="Arial"/>
                <a:cs typeface="Arial"/>
              </a:rPr>
              <a:t>making this </a:t>
            </a:r>
            <a:r>
              <a:rPr dirty="0" sz="1200" spc="-5">
                <a:latin typeface="Arial"/>
                <a:cs typeface="Arial"/>
              </a:rPr>
              <a:t>a </a:t>
            </a:r>
            <a:r>
              <a:rPr dirty="0" sz="1200">
                <a:latin typeface="Arial"/>
                <a:cs typeface="Arial"/>
              </a:rPr>
              <a:t>more </a:t>
            </a:r>
            <a:r>
              <a:rPr dirty="0" sz="1200" spc="-5">
                <a:latin typeface="Arial"/>
                <a:cs typeface="Arial"/>
              </a:rPr>
              <a:t>sensitive </a:t>
            </a:r>
            <a:r>
              <a:rPr dirty="0" sz="1200">
                <a:latin typeface="Arial"/>
                <a:cs typeface="Arial"/>
              </a:rPr>
              <a:t>marker of protein status that  albumin </a:t>
            </a:r>
            <a:r>
              <a:rPr dirty="0" sz="1200" spc="-5">
                <a:latin typeface="Arial"/>
                <a:cs typeface="Arial"/>
              </a:rPr>
              <a:t>and </a:t>
            </a:r>
            <a:r>
              <a:rPr dirty="0" sz="1200">
                <a:latin typeface="Arial"/>
                <a:cs typeface="Arial"/>
              </a:rPr>
              <a:t>other markers of </a:t>
            </a:r>
            <a:r>
              <a:rPr dirty="0" sz="1200" spc="-5">
                <a:latin typeface="Arial"/>
                <a:cs typeface="Arial"/>
              </a:rPr>
              <a:t>nutritional</a:t>
            </a:r>
            <a:r>
              <a:rPr dirty="0" sz="1200" spc="-1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status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marR="554355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Transthyretin is also depressed </a:t>
            </a:r>
            <a:r>
              <a:rPr dirty="0" sz="1200">
                <a:latin typeface="Arial"/>
                <a:cs typeface="Arial"/>
              </a:rPr>
              <a:t>by anti-inflammatory </a:t>
            </a:r>
            <a:r>
              <a:rPr dirty="0" sz="1200" spc="-5">
                <a:latin typeface="Arial"/>
                <a:cs typeface="Arial"/>
              </a:rPr>
              <a:t>response; consequently, </a:t>
            </a:r>
            <a:r>
              <a:rPr dirty="0" sz="1200">
                <a:latin typeface="Arial"/>
                <a:cs typeface="Arial"/>
              </a:rPr>
              <a:t>it </a:t>
            </a:r>
            <a:r>
              <a:rPr dirty="0" sz="1200" spc="-5">
                <a:latin typeface="Arial"/>
                <a:cs typeface="Arial"/>
              </a:rPr>
              <a:t>is a negative </a:t>
            </a:r>
            <a:r>
              <a:rPr dirty="0" sz="1200">
                <a:latin typeface="Arial"/>
                <a:cs typeface="Arial"/>
              </a:rPr>
              <a:t>acute </a:t>
            </a:r>
            <a:r>
              <a:rPr dirty="0" sz="1200" spc="-5">
                <a:latin typeface="Arial"/>
                <a:cs typeface="Arial"/>
              </a:rPr>
              <a:t>phase  </a:t>
            </a:r>
            <a:r>
              <a:rPr dirty="0" sz="1200">
                <a:latin typeface="Arial"/>
                <a:cs typeface="Arial"/>
              </a:rPr>
              <a:t>reactant </a:t>
            </a:r>
            <a:r>
              <a:rPr dirty="0" sz="1200" spc="-5">
                <a:latin typeface="Arial"/>
                <a:cs typeface="Arial"/>
              </a:rPr>
              <a:t>(complement </a:t>
            </a:r>
            <a:r>
              <a:rPr dirty="0" sz="1200">
                <a:latin typeface="Arial"/>
                <a:cs typeface="Arial"/>
              </a:rPr>
              <a:t>to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hs-CRP)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Typically, transthyretin </a:t>
            </a:r>
            <a:r>
              <a:rPr dirty="0" sz="1400">
                <a:latin typeface="Arial"/>
                <a:cs typeface="Arial"/>
              </a:rPr>
              <a:t>screening is used in the hospital setting </a:t>
            </a:r>
            <a:r>
              <a:rPr dirty="0" sz="1400" spc="-5">
                <a:latin typeface="Arial"/>
                <a:cs typeface="Arial"/>
              </a:rPr>
              <a:t>where </a:t>
            </a:r>
            <a:r>
              <a:rPr dirty="0" sz="1400">
                <a:latin typeface="Arial"/>
                <a:cs typeface="Arial"/>
              </a:rPr>
              <a:t>studies </a:t>
            </a:r>
            <a:r>
              <a:rPr dirty="0" sz="1400" spc="-5">
                <a:latin typeface="Arial"/>
                <a:cs typeface="Arial"/>
              </a:rPr>
              <a:t>have shown</a:t>
            </a:r>
            <a:r>
              <a:rPr dirty="0" sz="1400" spc="-17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substantial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benefits;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1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Reduced </a:t>
            </a:r>
            <a:r>
              <a:rPr dirty="0" sz="1200" spc="-5">
                <a:latin typeface="Arial"/>
                <a:cs typeface="Arial"/>
              </a:rPr>
              <a:t>lengths </a:t>
            </a:r>
            <a:r>
              <a:rPr dirty="0" sz="1200">
                <a:latin typeface="Arial"/>
                <a:cs typeface="Arial"/>
              </a:rPr>
              <a:t>of</a:t>
            </a:r>
            <a:r>
              <a:rPr dirty="0" sz="1200" spc="-1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stay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Decreased </a:t>
            </a:r>
            <a:r>
              <a:rPr dirty="0" sz="1200" spc="-5">
                <a:latin typeface="Arial"/>
                <a:cs typeface="Arial"/>
              </a:rPr>
              <a:t>morbidity/mortality through earlier nutritional</a:t>
            </a:r>
            <a:r>
              <a:rPr dirty="0" sz="1200" spc="-3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intervention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00D3"/>
              </a:buClr>
              <a:buFont typeface="Wingdings"/>
              <a:buChar char=""/>
            </a:pPr>
            <a:endParaRPr sz="1000">
              <a:latin typeface="Times New Roman"/>
              <a:cs typeface="Times New Roman"/>
            </a:endParaRPr>
          </a:p>
          <a:p>
            <a:pPr marL="413384" indent="-286385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Decreased</a:t>
            </a:r>
            <a:r>
              <a:rPr dirty="0" sz="1200" spc="-1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costs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Measurement </a:t>
            </a:r>
            <a:r>
              <a:rPr dirty="0" sz="1400">
                <a:latin typeface="Arial"/>
                <a:cs typeface="Arial"/>
              </a:rPr>
              <a:t>of </a:t>
            </a:r>
            <a:r>
              <a:rPr dirty="0" sz="1400" spc="-5">
                <a:latin typeface="Arial"/>
                <a:cs typeface="Arial"/>
              </a:rPr>
              <a:t>transthyretin </a:t>
            </a:r>
            <a:r>
              <a:rPr dirty="0" sz="1400">
                <a:latin typeface="Arial"/>
                <a:cs typeface="Arial"/>
              </a:rPr>
              <a:t>is a simple, rapid, </a:t>
            </a:r>
            <a:r>
              <a:rPr dirty="0" sz="1400" spc="-5">
                <a:latin typeface="Arial"/>
                <a:cs typeface="Arial"/>
              </a:rPr>
              <a:t>inexpensive </a:t>
            </a:r>
            <a:r>
              <a:rPr dirty="0" sz="1400">
                <a:latin typeface="Arial"/>
                <a:cs typeface="Arial"/>
              </a:rPr>
              <a:t>and accurate </a:t>
            </a:r>
            <a:r>
              <a:rPr dirty="0" sz="1400" spc="-5">
                <a:latin typeface="Arial"/>
                <a:cs typeface="Arial"/>
              </a:rPr>
              <a:t>with well </a:t>
            </a:r>
            <a:r>
              <a:rPr dirty="0" sz="1400">
                <a:latin typeface="Arial"/>
                <a:cs typeface="Arial"/>
              </a:rPr>
              <a:t>established</a:t>
            </a:r>
            <a:r>
              <a:rPr dirty="0" sz="1400" spc="-1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normal  ranges in children and</a:t>
            </a:r>
            <a:r>
              <a:rPr dirty="0" sz="1400" spc="-1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adults</a:t>
            </a:r>
            <a:endParaRPr sz="1400">
              <a:latin typeface="Arial"/>
              <a:cs typeface="Arial"/>
            </a:endParaRPr>
          </a:p>
          <a:p>
            <a:pPr marL="12700" marR="38100">
              <a:lnSpc>
                <a:spcPct val="100000"/>
              </a:lnSpc>
              <a:spcBef>
                <a:spcPts val="1200"/>
              </a:spcBef>
            </a:pPr>
            <a:r>
              <a:rPr dirty="0" sz="1400" spc="-5">
                <a:latin typeface="Arial"/>
                <a:cs typeface="Arial"/>
              </a:rPr>
              <a:t>Transthyretin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screening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as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compliment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other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markers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community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setting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should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be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useful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  </a:t>
            </a:r>
            <a:r>
              <a:rPr dirty="0" sz="1400" spc="-5">
                <a:latin typeface="Arial"/>
                <a:cs typeface="Arial"/>
              </a:rPr>
              <a:t>uncovering </a:t>
            </a:r>
            <a:r>
              <a:rPr dirty="0" sz="1400">
                <a:latin typeface="Arial"/>
                <a:cs typeface="Arial"/>
              </a:rPr>
              <a:t>children at risk for nutritional deficiencies and </a:t>
            </a:r>
            <a:r>
              <a:rPr dirty="0" sz="1400" spc="-5">
                <a:latin typeface="Arial"/>
                <a:cs typeface="Arial"/>
              </a:rPr>
              <a:t>may </a:t>
            </a:r>
            <a:r>
              <a:rPr dirty="0" sz="1400">
                <a:latin typeface="Arial"/>
                <a:cs typeface="Arial"/>
              </a:rPr>
              <a:t>be an important tool to consider (along  </a:t>
            </a:r>
            <a:r>
              <a:rPr dirty="0" sz="1400" spc="-5">
                <a:latin typeface="Arial"/>
                <a:cs typeface="Arial"/>
              </a:rPr>
              <a:t>with</a:t>
            </a:r>
            <a:r>
              <a:rPr dirty="0" sz="1400" spc="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panel)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inpatient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setting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to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address</a:t>
            </a:r>
            <a:r>
              <a:rPr dirty="0" sz="1400" spc="-3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early</a:t>
            </a:r>
            <a:r>
              <a:rPr dirty="0" sz="1400" spc="-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undocumented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nutritional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deficiencies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1467" rIns="0" bIns="0" rtlCol="0" vert="horz">
            <a:spAutoFit/>
          </a:bodyPr>
          <a:lstStyle/>
          <a:p>
            <a:pPr marL="1065530" marR="5080">
              <a:lnSpc>
                <a:spcPct val="100000"/>
              </a:lnSpc>
            </a:pPr>
            <a:r>
              <a:rPr dirty="0" sz="4000" spc="-5"/>
              <a:t>hs (high</a:t>
            </a:r>
            <a:r>
              <a:rPr dirty="0" sz="4000" spc="-50"/>
              <a:t> </a:t>
            </a:r>
            <a:r>
              <a:rPr dirty="0" sz="4000" spc="-5"/>
              <a:t>sensitivity)-CRP  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05432"/>
            <a:ext cx="88391" cy="9296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349373"/>
            <a:ext cx="88391" cy="929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908552"/>
            <a:ext cx="88391" cy="9296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644516"/>
            <a:ext cx="88391" cy="92963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188711"/>
            <a:ext cx="88391" cy="9296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8140" y="5924740"/>
            <a:ext cx="88391" cy="9296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688340" y="1743963"/>
            <a:ext cx="8059420" cy="4512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422275">
              <a:lnSpc>
                <a:spcPts val="1510"/>
              </a:lnSpc>
            </a:pPr>
            <a:r>
              <a:rPr dirty="0" sz="1400" spc="-5">
                <a:latin typeface="Arial"/>
                <a:cs typeface="Arial"/>
              </a:rPr>
              <a:t>hs-CRP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nonspecific</a:t>
            </a:r>
            <a:r>
              <a:rPr dirty="0" sz="1400" spc="-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acute</a:t>
            </a:r>
            <a:r>
              <a:rPr dirty="0" sz="1400" spc="-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phase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reactant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or</a:t>
            </a:r>
            <a:r>
              <a:rPr dirty="0" sz="1400" spc="-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marker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</a:t>
            </a:r>
            <a:r>
              <a:rPr dirty="0" sz="1400" spc="-1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the</a:t>
            </a:r>
            <a:r>
              <a:rPr dirty="0" sz="1400" spc="-2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inflammatory</a:t>
            </a:r>
            <a:r>
              <a:rPr dirty="0" sz="1400" spc="-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state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that</a:t>
            </a:r>
            <a:r>
              <a:rPr dirty="0" sz="1400" spc="-3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is clinically  important in clinical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context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70"/>
              </a:spcBef>
            </a:pPr>
            <a:r>
              <a:rPr dirty="0" sz="1400">
                <a:latin typeface="Arial"/>
                <a:cs typeface="Arial"/>
              </a:rPr>
              <a:t>Serum </a:t>
            </a:r>
            <a:r>
              <a:rPr dirty="0" sz="1400" spc="-5">
                <a:latin typeface="Arial"/>
                <a:cs typeface="Arial"/>
              </a:rPr>
              <a:t>hs-CRP level </a:t>
            </a:r>
            <a:r>
              <a:rPr dirty="0" sz="1400">
                <a:latin typeface="Arial"/>
                <a:cs typeface="Arial"/>
              </a:rPr>
              <a:t>increases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with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9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mild </a:t>
            </a:r>
            <a:r>
              <a:rPr dirty="0" sz="1200">
                <a:latin typeface="Arial"/>
                <a:cs typeface="Arial"/>
              </a:rPr>
              <a:t>chronic</a:t>
            </a:r>
            <a:r>
              <a:rPr dirty="0" sz="1200" spc="-11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infection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93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tissue</a:t>
            </a:r>
            <a:r>
              <a:rPr dirty="0" sz="1200" spc="-10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damage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93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>
                <a:latin typeface="Arial"/>
                <a:cs typeface="Arial"/>
              </a:rPr>
              <a:t>chronic diseases such as cancer </a:t>
            </a:r>
            <a:r>
              <a:rPr dirty="0" sz="1200" spc="-5">
                <a:latin typeface="Arial"/>
                <a:cs typeface="Arial"/>
              </a:rPr>
              <a:t>and cardiovascular</a:t>
            </a:r>
            <a:r>
              <a:rPr dirty="0" sz="1200" spc="-1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disease</a:t>
            </a:r>
            <a:endParaRPr sz="12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93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200" spc="-5">
                <a:latin typeface="Arial"/>
                <a:cs typeface="Arial"/>
              </a:rPr>
              <a:t>bacterial or fungal </a:t>
            </a:r>
            <a:r>
              <a:rPr dirty="0" sz="1200">
                <a:latin typeface="Arial"/>
                <a:cs typeface="Arial"/>
              </a:rPr>
              <a:t>infection (marked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elevation)</a:t>
            </a:r>
            <a:endParaRPr sz="1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2700" marR="531495">
              <a:lnSpc>
                <a:spcPct val="90100"/>
              </a:lnSpc>
            </a:pPr>
            <a:r>
              <a:rPr dirty="0" sz="1400" spc="-5">
                <a:latin typeface="Arial"/>
                <a:cs typeface="Arial"/>
              </a:rPr>
              <a:t>hs-CRP </a:t>
            </a:r>
            <a:r>
              <a:rPr dirty="0" sz="1400">
                <a:latin typeface="Arial"/>
                <a:cs typeface="Arial"/>
              </a:rPr>
              <a:t>is an </a:t>
            </a:r>
            <a:r>
              <a:rPr dirty="0" sz="1400" spc="-5">
                <a:latin typeface="Arial"/>
                <a:cs typeface="Arial"/>
              </a:rPr>
              <a:t>excellent </a:t>
            </a:r>
            <a:r>
              <a:rPr dirty="0" sz="1400">
                <a:latin typeface="Arial"/>
                <a:cs typeface="Arial"/>
              </a:rPr>
              <a:t>predictor of </a:t>
            </a:r>
            <a:r>
              <a:rPr dirty="0" sz="1400" spc="-5">
                <a:latin typeface="Arial"/>
                <a:cs typeface="Arial"/>
              </a:rPr>
              <a:t>cardiovascular </a:t>
            </a:r>
            <a:r>
              <a:rPr dirty="0" sz="1400">
                <a:latin typeface="Arial"/>
                <a:cs typeface="Arial"/>
              </a:rPr>
              <a:t>disease in children and adolescents </a:t>
            </a:r>
            <a:r>
              <a:rPr dirty="0" sz="1400" spc="-5">
                <a:latin typeface="Arial"/>
                <a:cs typeface="Arial"/>
              </a:rPr>
              <a:t>who </a:t>
            </a:r>
            <a:r>
              <a:rPr dirty="0" sz="1400">
                <a:latin typeface="Arial"/>
                <a:cs typeface="Arial"/>
              </a:rPr>
              <a:t>are  </a:t>
            </a:r>
            <a:r>
              <a:rPr dirty="0" sz="1400" spc="-5">
                <a:latin typeface="Arial"/>
                <a:cs typeface="Arial"/>
              </a:rPr>
              <a:t>overweight </a:t>
            </a:r>
            <a:r>
              <a:rPr dirty="0" sz="1400">
                <a:latin typeface="Arial"/>
                <a:cs typeface="Arial"/>
              </a:rPr>
              <a:t>or obese, </a:t>
            </a:r>
            <a:r>
              <a:rPr dirty="0" sz="1400" spc="-5">
                <a:latin typeface="Arial"/>
                <a:cs typeface="Arial"/>
              </a:rPr>
              <a:t>have </a:t>
            </a:r>
            <a:r>
              <a:rPr dirty="0" sz="1400">
                <a:latin typeface="Arial"/>
                <a:cs typeface="Arial"/>
              </a:rPr>
              <a:t>metabolic </a:t>
            </a:r>
            <a:r>
              <a:rPr dirty="0" sz="1400" spc="-5">
                <a:latin typeface="Arial"/>
                <a:cs typeface="Arial"/>
              </a:rPr>
              <a:t>syndrome </a:t>
            </a:r>
            <a:r>
              <a:rPr dirty="0" sz="1400">
                <a:latin typeface="Arial"/>
                <a:cs typeface="Arial"/>
              </a:rPr>
              <a:t>or </a:t>
            </a:r>
            <a:r>
              <a:rPr dirty="0" sz="1400" spc="-5">
                <a:latin typeface="Arial"/>
                <a:cs typeface="Arial"/>
              </a:rPr>
              <a:t>have type </a:t>
            </a:r>
            <a:r>
              <a:rPr dirty="0" sz="1400">
                <a:latin typeface="Arial"/>
                <a:cs typeface="Arial"/>
              </a:rPr>
              <a:t>2 diabetes since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studies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in</a:t>
            </a:r>
            <a:r>
              <a:rPr dirty="0" sz="1400" spc="-145" b="1" i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obese 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children have demonstrated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early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functional and morphologic </a:t>
            </a:r>
            <a:r>
              <a:rPr dirty="0" sz="1400" b="1" i="1">
                <a:solidFill>
                  <a:srgbClr val="0000D3"/>
                </a:solidFill>
                <a:latin typeface="Arial"/>
                <a:cs typeface="Arial"/>
              </a:rPr>
              <a:t>vascular</a:t>
            </a:r>
            <a:r>
              <a:rPr dirty="0" sz="1400" spc="-155" b="1" i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 i="1">
                <a:solidFill>
                  <a:srgbClr val="0000D3"/>
                </a:solidFill>
                <a:latin typeface="Arial"/>
                <a:cs typeface="Arial"/>
              </a:rPr>
              <a:t>changes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100">
              <a:latin typeface="Times New Roman"/>
              <a:cs typeface="Times New Roman"/>
            </a:endParaRPr>
          </a:p>
          <a:p>
            <a:pPr marL="12700" marR="5080">
              <a:lnSpc>
                <a:spcPts val="1510"/>
              </a:lnSpc>
              <a:spcBef>
                <a:spcPts val="5"/>
              </a:spcBef>
            </a:pPr>
            <a:r>
              <a:rPr dirty="0" sz="1400" spc="-5">
                <a:latin typeface="Arial"/>
                <a:cs typeface="Arial"/>
              </a:rPr>
              <a:t>The </a:t>
            </a:r>
            <a:r>
              <a:rPr dirty="0" sz="1400">
                <a:latin typeface="Arial"/>
                <a:cs typeface="Arial"/>
              </a:rPr>
              <a:t>combination of hs-CRP + total </a:t>
            </a:r>
            <a:r>
              <a:rPr dirty="0" sz="1400" spc="-5">
                <a:latin typeface="Arial"/>
                <a:cs typeface="Arial"/>
              </a:rPr>
              <a:t>cholesterol/HDL </a:t>
            </a:r>
            <a:r>
              <a:rPr dirty="0" sz="1400">
                <a:latin typeface="Arial"/>
                <a:cs typeface="Arial"/>
              </a:rPr>
              <a:t>is an </a:t>
            </a:r>
            <a:r>
              <a:rPr dirty="0" sz="1400" spc="-5">
                <a:latin typeface="Arial"/>
                <a:cs typeface="Arial"/>
              </a:rPr>
              <a:t>even more powerful </a:t>
            </a:r>
            <a:r>
              <a:rPr dirty="0" sz="1400">
                <a:latin typeface="Arial"/>
                <a:cs typeface="Arial"/>
              </a:rPr>
              <a:t>predictor of  </a:t>
            </a:r>
            <a:r>
              <a:rPr dirty="0" sz="1400" spc="-5">
                <a:latin typeface="Arial"/>
                <a:cs typeface="Arial"/>
              </a:rPr>
              <a:t>cardiovascular </a:t>
            </a:r>
            <a:r>
              <a:rPr dirty="0" sz="1400">
                <a:latin typeface="Arial"/>
                <a:cs typeface="Arial"/>
              </a:rPr>
              <a:t>disease risk and </a:t>
            </a:r>
            <a:r>
              <a:rPr dirty="0" sz="1400" spc="-5">
                <a:latin typeface="Arial"/>
                <a:cs typeface="Arial"/>
              </a:rPr>
              <a:t>may serve </a:t>
            </a:r>
            <a:r>
              <a:rPr dirty="0" sz="1400">
                <a:latin typeface="Arial"/>
                <a:cs typeface="Arial"/>
              </a:rPr>
              <a:t>as a monitor to assess the effect</a:t>
            </a:r>
            <a:r>
              <a:rPr dirty="0" sz="1400" spc="-2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of therapeutic intervention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318770">
              <a:lnSpc>
                <a:spcPts val="1510"/>
              </a:lnSpc>
              <a:spcBef>
                <a:spcPts val="5"/>
              </a:spcBef>
            </a:pP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While</a:t>
            </a:r>
            <a:r>
              <a:rPr dirty="0" sz="1400" spc="-2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in</a:t>
            </a:r>
            <a:r>
              <a:rPr dirty="0" sz="1400" spc="-2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some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cases</a:t>
            </a:r>
            <a:r>
              <a:rPr dirty="0" sz="1400" spc="-3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the</a:t>
            </a:r>
            <a:r>
              <a:rPr dirty="0" sz="1400" spc="-2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elevated</a:t>
            </a:r>
            <a:r>
              <a:rPr dirty="0" sz="1400" spc="-4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inflammatory</a:t>
            </a:r>
            <a:r>
              <a:rPr dirty="0" sz="1400" spc="-6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state</a:t>
            </a:r>
            <a:r>
              <a:rPr dirty="0" sz="1400" spc="-2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may</a:t>
            </a:r>
            <a:r>
              <a:rPr dirty="0" sz="1400" spc="-2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be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a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reflection</a:t>
            </a:r>
            <a:r>
              <a:rPr dirty="0" sz="1400" spc="-5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of</a:t>
            </a:r>
            <a:r>
              <a:rPr dirty="0" sz="1400" spc="1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acute</a:t>
            </a:r>
            <a:r>
              <a:rPr dirty="0" sz="1400" spc="-3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disease,</a:t>
            </a:r>
            <a:r>
              <a:rPr dirty="0" sz="1400" spc="-4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it  may also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be induced by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external; factors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such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as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poor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nutrition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which can lead to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obesity, 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metabolic </a:t>
            </a:r>
            <a:r>
              <a:rPr dirty="0" sz="1400" spc="-10" b="1">
                <a:solidFill>
                  <a:srgbClr val="0000D3"/>
                </a:solidFill>
                <a:latin typeface="Arial"/>
                <a:cs typeface="Arial"/>
              </a:rPr>
              <a:t>syndrome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or </a:t>
            </a:r>
            <a:r>
              <a:rPr dirty="0" sz="1400" spc="-15" b="1">
                <a:solidFill>
                  <a:srgbClr val="0000D3"/>
                </a:solidFill>
                <a:latin typeface="Arial"/>
                <a:cs typeface="Arial"/>
              </a:rPr>
              <a:t>type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2</a:t>
            </a:r>
            <a:r>
              <a:rPr dirty="0" sz="1400" spc="4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diabetes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50">
              <a:latin typeface="Times New Roman"/>
              <a:cs typeface="Times New Roman"/>
            </a:endParaRPr>
          </a:p>
          <a:p>
            <a:pPr marL="12700" marR="132080">
              <a:lnSpc>
                <a:spcPts val="1510"/>
              </a:lnSpc>
              <a:spcBef>
                <a:spcPts val="5"/>
              </a:spcBef>
            </a:pP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hs-CRP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can also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serve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as a marker to assess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effect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of nutritional and lifestyle</a:t>
            </a:r>
            <a:r>
              <a:rPr dirty="0" sz="1400" spc="-19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intervention  designed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to correct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behaviors that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lead to disease</a:t>
            </a:r>
            <a:r>
              <a:rPr dirty="0" sz="1400" spc="-22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states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685609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tabLst>
                <a:tab pos="1734820" algn="l"/>
              </a:tabLst>
            </a:pPr>
            <a:r>
              <a:rPr dirty="0" sz="4000" spc="-5"/>
              <a:t>Gamma glutamyltransferase  (GGT)	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855341"/>
            <a:ext cx="114300" cy="12039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4775580"/>
            <a:ext cx="114300" cy="12039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688340" y="1740408"/>
            <a:ext cx="8087359" cy="376047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Ubiquitous enzyme: liver and other organ tissues; </a:t>
            </a:r>
            <a:r>
              <a:rPr dirty="0" sz="1800" spc="-10">
                <a:latin typeface="Arial"/>
                <a:cs typeface="Arial"/>
              </a:rPr>
              <a:t>kidney, </a:t>
            </a:r>
            <a:r>
              <a:rPr dirty="0" sz="1800" spc="-5">
                <a:latin typeface="Arial"/>
                <a:cs typeface="Arial"/>
              </a:rPr>
              <a:t>lung, pancreas, heart,  brain and blood</a:t>
            </a:r>
            <a:r>
              <a:rPr dirty="0" sz="1800" spc="-3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vessels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0"/>
              </a:spcBef>
            </a:pPr>
            <a:r>
              <a:rPr dirty="0" sz="1800" spc="-5">
                <a:latin typeface="Arial"/>
                <a:cs typeface="Arial"/>
              </a:rPr>
              <a:t>Traditional Biomarker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liver dysfunction;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however…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413384" marR="274320" indent="-286385">
              <a:lnSpc>
                <a:spcPct val="100000"/>
              </a:lnSpc>
              <a:spcBef>
                <a:spcPts val="153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600" spc="-10">
                <a:latin typeface="Arial"/>
                <a:cs typeface="Arial"/>
              </a:rPr>
              <a:t>GGT </a:t>
            </a:r>
            <a:r>
              <a:rPr dirty="0" sz="1600" spc="-5">
                <a:latin typeface="Arial"/>
                <a:cs typeface="Arial"/>
              </a:rPr>
              <a:t>is fundamental to glutathione metabolism and indicator of pro-oxidant activity  (decreased antioxidant defenses) resulting </a:t>
            </a:r>
            <a:r>
              <a:rPr dirty="0" sz="1600">
                <a:latin typeface="Arial"/>
                <a:cs typeface="Arial"/>
              </a:rPr>
              <a:t>in </a:t>
            </a:r>
            <a:r>
              <a:rPr dirty="0" sz="1600" spc="-5">
                <a:latin typeface="Arial"/>
                <a:cs typeface="Arial"/>
              </a:rPr>
              <a:t>cell, tissue and DNA damage via  oxidative and nitrosative stress-dysfunction of somatic</a:t>
            </a:r>
            <a:r>
              <a:rPr dirty="0" sz="1600" spc="1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maintenance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500">
              <a:latin typeface="Times New Roman"/>
              <a:cs typeface="Times New Roman"/>
            </a:endParaRPr>
          </a:p>
          <a:p>
            <a:pPr marL="12700" marR="259715">
              <a:lnSpc>
                <a:spcPct val="100000"/>
              </a:lnSpc>
            </a:pP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Growing </a:t>
            </a:r>
            <a:r>
              <a:rPr dirty="0" sz="1800" spc="-10" b="1">
                <a:solidFill>
                  <a:srgbClr val="0000D3"/>
                </a:solidFill>
                <a:latin typeface="Arial"/>
                <a:cs typeface="Arial"/>
              </a:rPr>
              <a:t>evidence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suggesting GGT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is a </a:t>
            </a:r>
            <a:r>
              <a:rPr dirty="0" sz="1800" spc="-10" b="1">
                <a:solidFill>
                  <a:srgbClr val="0000D3"/>
                </a:solidFill>
                <a:latin typeface="Arial"/>
                <a:cs typeface="Arial"/>
              </a:rPr>
              <a:t>predictive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biomarker for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the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risk  or onset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chronic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diseases aside from </a:t>
            </a:r>
            <a:r>
              <a:rPr dirty="0" sz="1800" spc="-10" b="1">
                <a:solidFill>
                  <a:srgbClr val="0000D3"/>
                </a:solidFill>
                <a:latin typeface="Arial"/>
                <a:cs typeface="Arial"/>
              </a:rPr>
              <a:t>liver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disease; CVD, T2D,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MetS, 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hypertension, cancer </a:t>
            </a:r>
            <a:r>
              <a:rPr dirty="0" sz="1800" b="1">
                <a:solidFill>
                  <a:srgbClr val="0000D3"/>
                </a:solidFill>
                <a:latin typeface="Arial"/>
                <a:cs typeface="Arial"/>
              </a:rPr>
              <a:t>and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all-cause</a:t>
            </a:r>
            <a:r>
              <a:rPr dirty="0" sz="1800" spc="5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800" spc="-5" b="1">
                <a:solidFill>
                  <a:srgbClr val="0000D3"/>
                </a:solidFill>
                <a:latin typeface="Arial"/>
                <a:cs typeface="Arial"/>
              </a:rPr>
              <a:t>mortality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66267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000" spc="-5"/>
              <a:t>Zinc</a:t>
            </a:r>
            <a:r>
              <a:rPr dirty="0" sz="4000" spc="-85"/>
              <a:t> </a:t>
            </a:r>
            <a:r>
              <a:rPr dirty="0" sz="4000" spc="-5"/>
              <a:t>Rationale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38960"/>
            <a:ext cx="102107" cy="10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389123"/>
            <a:ext cx="102107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2940811"/>
            <a:ext cx="102107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3740784"/>
            <a:ext cx="102107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4540884"/>
            <a:ext cx="102107" cy="106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58140" y="5833300"/>
            <a:ext cx="102107" cy="10668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316788" y="1741423"/>
            <a:ext cx="8187690" cy="4766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84175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Manifestations of nutritional deficiency of Zn (first identified in 1969) are fairly prevalent  throughout the developing</a:t>
            </a:r>
            <a:r>
              <a:rPr dirty="0" sz="1600" spc="-1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world</a:t>
            </a:r>
            <a:endParaRPr sz="1600">
              <a:latin typeface="Arial"/>
              <a:cs typeface="Arial"/>
            </a:endParaRPr>
          </a:p>
          <a:p>
            <a:pPr marL="384175" marR="396240">
              <a:lnSpc>
                <a:spcPct val="100000"/>
              </a:lnSpc>
              <a:spcBef>
                <a:spcPts val="490"/>
              </a:spcBef>
            </a:pP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Zn deficiency is associated </a:t>
            </a:r>
            <a:r>
              <a:rPr dirty="0" sz="1600" spc="5" b="1">
                <a:solidFill>
                  <a:srgbClr val="0000D3"/>
                </a:solidFill>
                <a:latin typeface="Arial"/>
                <a:cs typeface="Arial"/>
              </a:rPr>
              <a:t>with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increased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oxidative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stress and correlated to 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elevated levels </a:t>
            </a:r>
            <a:r>
              <a:rPr dirty="0" sz="1600" spc="-5" b="1">
                <a:solidFill>
                  <a:srgbClr val="0000D3"/>
                </a:solidFill>
                <a:latin typeface="Arial"/>
                <a:cs typeface="Arial"/>
              </a:rPr>
              <a:t>of</a:t>
            </a:r>
            <a:r>
              <a:rPr dirty="0" sz="1600" spc="9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600" spc="-10" b="1">
                <a:solidFill>
                  <a:srgbClr val="0000D3"/>
                </a:solidFill>
                <a:latin typeface="Arial"/>
                <a:cs typeface="Arial"/>
              </a:rPr>
              <a:t>hs-CRP</a:t>
            </a:r>
            <a:endParaRPr sz="1600">
              <a:latin typeface="Arial"/>
              <a:cs typeface="Arial"/>
            </a:endParaRPr>
          </a:p>
          <a:p>
            <a:pPr marL="384175">
              <a:lnSpc>
                <a:spcPct val="100000"/>
              </a:lnSpc>
              <a:spcBef>
                <a:spcPts val="505"/>
              </a:spcBef>
            </a:pPr>
            <a:r>
              <a:rPr dirty="0" sz="1600" spc="-5">
                <a:latin typeface="Arial"/>
                <a:cs typeface="Arial"/>
              </a:rPr>
              <a:t>Manifestations of severe Zn</a:t>
            </a:r>
            <a:r>
              <a:rPr dirty="0" sz="1600" spc="4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deficiency</a:t>
            </a:r>
            <a:endParaRPr sz="16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alopecia, diarrhea, weight </a:t>
            </a:r>
            <a:r>
              <a:rPr dirty="0" sz="1200">
                <a:latin typeface="Arial"/>
                <a:cs typeface="Arial"/>
              </a:rPr>
              <a:t>loss, </a:t>
            </a:r>
            <a:r>
              <a:rPr dirty="0" sz="1200" spc="-5">
                <a:latin typeface="Arial"/>
                <a:cs typeface="Arial"/>
              </a:rPr>
              <a:t>intercurrent</a:t>
            </a:r>
            <a:r>
              <a:rPr dirty="0" sz="1200" spc="-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infections</a:t>
            </a:r>
            <a:endParaRPr sz="12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Male hypogonadism, neurosensory disorders and delayed wound</a:t>
            </a:r>
            <a:r>
              <a:rPr dirty="0" sz="1200" spc="-7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healing</a:t>
            </a:r>
            <a:endParaRPr sz="1200">
              <a:latin typeface="Arial"/>
              <a:cs typeface="Arial"/>
            </a:endParaRPr>
          </a:p>
          <a:p>
            <a:pPr marL="384175">
              <a:lnSpc>
                <a:spcPct val="100000"/>
              </a:lnSpc>
              <a:spcBef>
                <a:spcPts val="484"/>
              </a:spcBef>
            </a:pPr>
            <a:r>
              <a:rPr dirty="0" sz="1600" spc="-5">
                <a:latin typeface="Arial"/>
                <a:cs typeface="Arial"/>
              </a:rPr>
              <a:t>Manifestations of moderate Zn</a:t>
            </a:r>
            <a:r>
              <a:rPr dirty="0" sz="1600" spc="7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deficiency</a:t>
            </a:r>
            <a:endParaRPr sz="16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growth </a:t>
            </a:r>
            <a:r>
              <a:rPr dirty="0" sz="1200">
                <a:latin typeface="Arial"/>
                <a:cs typeface="Arial"/>
              </a:rPr>
              <a:t>retardation, male </a:t>
            </a:r>
            <a:r>
              <a:rPr dirty="0" sz="1200" spc="-5">
                <a:latin typeface="Arial"/>
                <a:cs typeface="Arial"/>
              </a:rPr>
              <a:t>hypogonadism, </a:t>
            </a:r>
            <a:r>
              <a:rPr dirty="0" sz="1200">
                <a:latin typeface="Arial"/>
                <a:cs typeface="Arial"/>
              </a:rPr>
              <a:t>poor appetite, mental</a:t>
            </a:r>
            <a:r>
              <a:rPr dirty="0" sz="1200" spc="-15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lethargy,</a:t>
            </a:r>
            <a:endParaRPr sz="12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delayed wound healing, cell-mediated </a:t>
            </a:r>
            <a:r>
              <a:rPr dirty="0" sz="1200">
                <a:latin typeface="Arial"/>
                <a:cs typeface="Arial"/>
              </a:rPr>
              <a:t>immune </a:t>
            </a:r>
            <a:r>
              <a:rPr dirty="0" sz="1200" spc="-5">
                <a:latin typeface="Arial"/>
                <a:cs typeface="Arial"/>
              </a:rPr>
              <a:t>dysfunctions, abnormal  neurosensory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changes</a:t>
            </a:r>
            <a:endParaRPr sz="1200">
              <a:latin typeface="Arial"/>
              <a:cs typeface="Arial"/>
            </a:endParaRPr>
          </a:p>
          <a:p>
            <a:pPr marL="384175">
              <a:lnSpc>
                <a:spcPct val="100000"/>
              </a:lnSpc>
              <a:spcBef>
                <a:spcPts val="484"/>
              </a:spcBef>
            </a:pPr>
            <a:r>
              <a:rPr dirty="0" sz="1600" spc="-5">
                <a:latin typeface="Arial"/>
                <a:cs typeface="Arial"/>
              </a:rPr>
              <a:t>Manifestations of mild Zn deficiency remain</a:t>
            </a:r>
            <a:r>
              <a:rPr dirty="0" sz="1600" spc="8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difficult</a:t>
            </a:r>
            <a:endParaRPr sz="16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>
                <a:latin typeface="Arial"/>
                <a:cs typeface="Arial"/>
              </a:rPr>
              <a:t>Immune</a:t>
            </a:r>
            <a:r>
              <a:rPr dirty="0" sz="1200" spc="-80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dysfunction</a:t>
            </a:r>
            <a:endParaRPr sz="12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Atherosclerosis</a:t>
            </a:r>
            <a:endParaRPr sz="12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05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Diabetes</a:t>
            </a:r>
            <a:endParaRPr sz="12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49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>
                <a:latin typeface="Arial"/>
                <a:cs typeface="Arial"/>
              </a:rPr>
              <a:t>Dementia</a:t>
            </a:r>
            <a:endParaRPr sz="1200">
              <a:latin typeface="Arial"/>
              <a:cs typeface="Arial"/>
            </a:endParaRPr>
          </a:p>
          <a:p>
            <a:pPr marL="384175">
              <a:lnSpc>
                <a:spcPct val="100000"/>
              </a:lnSpc>
              <a:spcBef>
                <a:spcPts val="484"/>
              </a:spcBef>
            </a:pPr>
            <a:r>
              <a:rPr dirty="0" sz="1600" spc="-5">
                <a:latin typeface="Arial"/>
                <a:cs typeface="Arial"/>
              </a:rPr>
              <a:t>Manifestations of conditioned Zn</a:t>
            </a:r>
            <a:r>
              <a:rPr dirty="0" sz="1600" spc="4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deficiency</a:t>
            </a:r>
            <a:endParaRPr sz="1600">
              <a:latin typeface="Arial"/>
              <a:cs typeface="Arial"/>
            </a:endParaRPr>
          </a:p>
          <a:p>
            <a:pPr marL="784860" indent="-286385">
              <a:lnSpc>
                <a:spcPct val="100000"/>
              </a:lnSpc>
              <a:spcBef>
                <a:spcPts val="52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84860" algn="l"/>
                <a:tab pos="785495" algn="l"/>
              </a:tabLst>
            </a:pPr>
            <a:r>
              <a:rPr dirty="0" sz="1200" spc="-5">
                <a:latin typeface="Arial"/>
                <a:cs typeface="Arial"/>
              </a:rPr>
              <a:t>Gastrointestinal, Liver and </a:t>
            </a:r>
            <a:r>
              <a:rPr dirty="0" sz="1200">
                <a:latin typeface="Arial"/>
                <a:cs typeface="Arial"/>
              </a:rPr>
              <a:t>Renal</a:t>
            </a:r>
            <a:r>
              <a:rPr dirty="0" sz="1200" spc="-2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disorders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905"/>
              </a:spcBef>
            </a:pP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Prasad </a:t>
            </a:r>
            <a:r>
              <a:rPr dirty="0" sz="1000" spc="-20" b="1">
                <a:solidFill>
                  <a:srgbClr val="0000D3"/>
                </a:solidFill>
                <a:latin typeface="Arial"/>
                <a:cs typeface="Arial"/>
              </a:rPr>
              <a:t>AS. </a:t>
            </a:r>
            <a:r>
              <a:rPr dirty="0" sz="1000" spc="-10" b="1">
                <a:solidFill>
                  <a:srgbClr val="0000D3"/>
                </a:solidFill>
                <a:latin typeface="Arial"/>
                <a:cs typeface="Arial"/>
              </a:rPr>
              <a:t>Adv. </a:t>
            </a: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Nutr. 4: 176–190,</a:t>
            </a:r>
            <a:r>
              <a:rPr dirty="0" sz="1000" spc="15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000" spc="-5" b="1">
                <a:solidFill>
                  <a:srgbClr val="0000D3"/>
                </a:solidFill>
                <a:latin typeface="Arial"/>
                <a:cs typeface="Arial"/>
              </a:rPr>
              <a:t>2013</a:t>
            </a:r>
            <a:endParaRPr sz="1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805078" y="4070730"/>
            <a:ext cx="7534909" cy="6172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Healthy Lifestyle Program</a:t>
            </a:r>
            <a:r>
              <a:rPr dirty="0" sz="4000" spc="15" b="1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dirty="0" sz="4000" spc="-5" b="1">
                <a:solidFill>
                  <a:srgbClr val="000099"/>
                </a:solidFill>
                <a:latin typeface="Arial"/>
                <a:cs typeface="Arial"/>
              </a:rPr>
              <a:t>Data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87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600" spc="-5"/>
              <a:t>Healthy Lifestyles Program</a:t>
            </a:r>
            <a:r>
              <a:rPr dirty="0" sz="3600" spc="20"/>
              <a:t> </a:t>
            </a:r>
            <a:r>
              <a:rPr dirty="0" sz="3600" spc="-5"/>
              <a:t>Data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345440" y="1740408"/>
            <a:ext cx="8439785" cy="50133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0000D3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population consisted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4,190 participants in a Healthy Lifestyles</a:t>
            </a:r>
            <a:r>
              <a:rPr dirty="0" sz="1800" spc="1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program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D3"/>
              </a:buClr>
              <a:buFont typeface="Wingdings"/>
              <a:buChar char=""/>
            </a:pPr>
            <a:endParaRPr sz="1800">
              <a:latin typeface="Times New Roman"/>
              <a:cs typeface="Times New Roman"/>
            </a:endParaRPr>
          </a:p>
          <a:p>
            <a:pPr marL="355600" marR="102235" indent="-342900">
              <a:lnSpc>
                <a:spcPct val="100000"/>
              </a:lnSpc>
              <a:spcBef>
                <a:spcPts val="1530"/>
              </a:spcBef>
              <a:buClr>
                <a:srgbClr val="0000D3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Program, managed by Interactive Health* routinely includes an assessment  involving a range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laboratory analytes, clinical measures and prescribed  interventions based on an algorithm used </a:t>
            </a:r>
            <a:r>
              <a:rPr dirty="0" sz="1800" spc="-10">
                <a:latin typeface="Arial"/>
                <a:cs typeface="Arial"/>
              </a:rPr>
              <a:t>by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company called </a:t>
            </a:r>
            <a:r>
              <a:rPr dirty="0" sz="1800">
                <a:latin typeface="Arial"/>
                <a:cs typeface="Arial"/>
              </a:rPr>
              <a:t>Active</a:t>
            </a:r>
            <a:r>
              <a:rPr dirty="0" sz="1800" spc="14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Engine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D3"/>
              </a:buClr>
              <a:buFont typeface="Wingdings"/>
              <a:buChar char=""/>
            </a:pPr>
            <a:endParaRPr sz="1800">
              <a:latin typeface="Times New Roman"/>
              <a:cs typeface="Times New Roman"/>
            </a:endParaRPr>
          </a:p>
          <a:p>
            <a:pPr marL="355600" marR="434975" indent="-342900">
              <a:lnSpc>
                <a:spcPct val="100000"/>
              </a:lnSpc>
              <a:spcBef>
                <a:spcPts val="1530"/>
              </a:spcBef>
              <a:buClr>
                <a:srgbClr val="0000D3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this study, 50.4% </a:t>
            </a:r>
            <a:r>
              <a:rPr dirty="0" sz="1800">
                <a:latin typeface="Arial"/>
                <a:cs typeface="Arial"/>
              </a:rPr>
              <a:t>of the </a:t>
            </a:r>
            <a:r>
              <a:rPr dirty="0" sz="1800" spc="-5">
                <a:latin typeface="Arial"/>
                <a:cs typeface="Arial"/>
              </a:rPr>
              <a:t>participants </a:t>
            </a:r>
            <a:r>
              <a:rPr dirty="0" sz="1800" spc="-15">
                <a:latin typeface="Arial"/>
                <a:cs typeface="Arial"/>
              </a:rPr>
              <a:t>were </a:t>
            </a:r>
            <a:r>
              <a:rPr dirty="0" sz="1800">
                <a:latin typeface="Arial"/>
                <a:cs typeface="Arial"/>
              </a:rPr>
              <a:t>≥ </a:t>
            </a:r>
            <a:r>
              <a:rPr dirty="0" sz="1800" spc="-5">
                <a:latin typeface="Arial"/>
                <a:cs typeface="Arial"/>
              </a:rPr>
              <a:t>40 years; 34% male, average  age 44 </a:t>
            </a:r>
            <a:r>
              <a:rPr dirty="0" sz="1800" spc="-10">
                <a:latin typeface="Arial"/>
                <a:cs typeface="Arial"/>
              </a:rPr>
              <a:t>years </a:t>
            </a:r>
            <a:r>
              <a:rPr dirty="0" sz="1800" spc="-5">
                <a:latin typeface="Arial"/>
                <a:cs typeface="Arial"/>
              </a:rPr>
              <a:t>and 66% female; average age 41</a:t>
            </a:r>
            <a:r>
              <a:rPr dirty="0" sz="1800" spc="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years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0000D3"/>
              </a:buClr>
              <a:buFont typeface="Wingdings"/>
              <a:buChar char=""/>
            </a:pP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30"/>
              </a:spcBef>
              <a:buClr>
                <a:srgbClr val="0000D3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 sz="1800" spc="-5">
                <a:latin typeface="Arial"/>
                <a:cs typeface="Arial"/>
              </a:rPr>
              <a:t>Based on </a:t>
            </a:r>
            <a:r>
              <a:rPr dirty="0" sz="1800">
                <a:latin typeface="Arial"/>
                <a:cs typeface="Arial"/>
              </a:rPr>
              <a:t>the </a:t>
            </a:r>
            <a:r>
              <a:rPr dirty="0" sz="1800" spc="-5">
                <a:latin typeface="Arial"/>
                <a:cs typeface="Arial"/>
              </a:rPr>
              <a:t>usual evaluation, approximately 58% of individuals screened</a:t>
            </a:r>
            <a:r>
              <a:rPr dirty="0" sz="1800" spc="160">
                <a:latin typeface="Arial"/>
                <a:cs typeface="Arial"/>
              </a:rPr>
              <a:t> </a:t>
            </a:r>
            <a:r>
              <a:rPr dirty="0" sz="1800" spc="-15">
                <a:latin typeface="Arial"/>
                <a:cs typeface="Arial"/>
              </a:rPr>
              <a:t>were</a:t>
            </a:r>
            <a:endParaRPr sz="1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referred </a:t>
            </a:r>
            <a:r>
              <a:rPr dirty="0" sz="1800">
                <a:latin typeface="Arial"/>
                <a:cs typeface="Arial"/>
              </a:rPr>
              <a:t>to a </a:t>
            </a:r>
            <a:r>
              <a:rPr dirty="0" sz="1800" spc="-10">
                <a:latin typeface="Arial"/>
                <a:cs typeface="Arial"/>
              </a:rPr>
              <a:t>physician </a:t>
            </a:r>
            <a:r>
              <a:rPr dirty="0" sz="1800" spc="-5">
                <a:latin typeface="Arial"/>
                <a:cs typeface="Arial"/>
              </a:rPr>
              <a:t>because of laboratory</a:t>
            </a:r>
            <a:r>
              <a:rPr dirty="0" sz="1800" spc="50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findings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355600" indent="-342900">
              <a:lnSpc>
                <a:spcPct val="100000"/>
              </a:lnSpc>
              <a:spcBef>
                <a:spcPts val="1530"/>
              </a:spcBef>
              <a:buClr>
                <a:srgbClr val="0000D3"/>
              </a:buClr>
              <a:buSzPct val="75000"/>
              <a:buFont typeface="Wingdings"/>
              <a:buChar char=""/>
              <a:tabLst>
                <a:tab pos="354965" algn="l"/>
                <a:tab pos="355600" algn="l"/>
              </a:tabLst>
            </a:pPr>
            <a:r>
              <a:rPr dirty="0" sz="1800">
                <a:latin typeface="Arial"/>
                <a:cs typeface="Arial"/>
              </a:rPr>
              <a:t>With the </a:t>
            </a:r>
            <a:r>
              <a:rPr dirty="0" sz="1800" spc="-5">
                <a:latin typeface="Arial"/>
                <a:cs typeface="Arial"/>
              </a:rPr>
              <a:t>addition </a:t>
            </a:r>
            <a:r>
              <a:rPr dirty="0" sz="1800">
                <a:latin typeface="Arial"/>
                <a:cs typeface="Arial"/>
              </a:rPr>
              <a:t>of the TOP™ </a:t>
            </a:r>
            <a:r>
              <a:rPr dirty="0" sz="1800" spc="-5">
                <a:latin typeface="Arial"/>
                <a:cs typeface="Arial"/>
              </a:rPr>
              <a:t>panel, </a:t>
            </a:r>
            <a:r>
              <a:rPr dirty="0" sz="1800">
                <a:latin typeface="Arial"/>
                <a:cs typeface="Arial"/>
              </a:rPr>
              <a:t>this </a:t>
            </a:r>
            <a:r>
              <a:rPr dirty="0" sz="1800" spc="-5">
                <a:latin typeface="Arial"/>
                <a:cs typeface="Arial"/>
              </a:rPr>
              <a:t>number increased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about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77%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315"/>
              </a:spcBef>
            </a:pPr>
            <a:r>
              <a:rPr dirty="0" sz="1800" spc="-5">
                <a:latin typeface="Arial"/>
                <a:cs typeface="Arial"/>
              </a:rPr>
              <a:t>*</a:t>
            </a:r>
            <a:endParaRPr sz="1800">
              <a:latin typeface="Arial"/>
              <a:cs typeface="Arial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457200" y="6187440"/>
            <a:ext cx="1418844" cy="445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6095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TOP™ Panel</a:t>
            </a:r>
            <a:r>
              <a:rPr dirty="0" sz="4400" spc="-70"/>
              <a:t> </a:t>
            </a:r>
            <a:r>
              <a:rPr dirty="0" sz="4400"/>
              <a:t>Findings</a:t>
            </a:r>
            <a:endParaRPr sz="4400"/>
          </a:p>
          <a:p>
            <a:pPr marL="1065530">
              <a:lnSpc>
                <a:spcPct val="100000"/>
              </a:lnSpc>
              <a:spcBef>
                <a:spcPts val="20"/>
              </a:spcBef>
            </a:pPr>
            <a:r>
              <a:rPr dirty="0" sz="3600" spc="-5">
                <a:solidFill>
                  <a:srgbClr val="00FF00"/>
                </a:solidFill>
              </a:rPr>
              <a:t>(Fasting</a:t>
            </a:r>
            <a:r>
              <a:rPr dirty="0" sz="3600" spc="-30">
                <a:solidFill>
                  <a:srgbClr val="00FF00"/>
                </a:solidFill>
              </a:rPr>
              <a:t> </a:t>
            </a:r>
            <a:r>
              <a:rPr dirty="0" sz="3600" spc="-5">
                <a:solidFill>
                  <a:srgbClr val="00FF00"/>
                </a:solidFill>
              </a:rPr>
              <a:t>Levels)</a:t>
            </a:r>
            <a:endParaRPr sz="3600"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1441450" y="1517650"/>
          <a:ext cx="6038850" cy="43815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06600"/>
                <a:gridCol w="2006600"/>
                <a:gridCol w="2006600"/>
              </a:tblGrid>
              <a:tr h="173990">
                <a:tc gridSpan="3">
                  <a:txBody>
                    <a:bodyPr/>
                    <a:lstStyle/>
                    <a:p>
                      <a:pPr algn="ctr">
                        <a:lnSpc>
                          <a:spcPts val="1230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TOP™</a:t>
                      </a:r>
                      <a:r>
                        <a:rPr dirty="0" sz="11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latin typeface="Arial"/>
                          <a:cs typeface="Arial"/>
                        </a:rPr>
                        <a:t>Panel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25400">
                      <a:solidFill>
                        <a:srgbClr val="AAAAB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562355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Biomarker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Decision</a:t>
                      </a:r>
                      <a:r>
                        <a:rPr dirty="0" sz="1100" spc="-114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latin typeface="Arial"/>
                          <a:cs typeface="Arial"/>
                        </a:rPr>
                        <a:t>Point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9215" marR="316865">
                        <a:lnSpc>
                          <a:spcPts val="1420"/>
                        </a:lnSpc>
                        <a:spcBef>
                          <a:spcPts val="20"/>
                        </a:spcBef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% </a:t>
                      </a:r>
                      <a:r>
                        <a:rPr dirty="0" sz="1100" spc="-5" b="1">
                          <a:latin typeface="Arial"/>
                          <a:cs typeface="Arial"/>
                        </a:rPr>
                        <a:t>individuals</a:t>
                      </a:r>
                      <a:r>
                        <a:rPr dirty="0" sz="1100" spc="-1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latin typeface="Arial"/>
                          <a:cs typeface="Arial"/>
                        </a:rPr>
                        <a:t>exceeding  decision</a:t>
                      </a:r>
                      <a:r>
                        <a:rPr dirty="0" sz="1100" spc="-1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latin typeface="Arial"/>
                          <a:cs typeface="Arial"/>
                        </a:rPr>
                        <a:t>point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186562">
                <a:tc>
                  <a:txBody>
                    <a:bodyPr/>
                    <a:lstStyle/>
                    <a:p>
                      <a:pPr marL="62230">
                        <a:lnSpc>
                          <a:spcPts val="123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Vitamin</a:t>
                      </a:r>
                      <a:r>
                        <a:rPr dirty="0" sz="1100" spc="-1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 b="1">
                          <a:latin typeface="Arial"/>
                          <a:cs typeface="Arial"/>
                        </a:rPr>
                        <a:t>B12*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&lt;200 pg/ml</a:t>
                      </a:r>
                      <a:r>
                        <a:rPr dirty="0" sz="11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(deficiency)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1%</a:t>
                      </a:r>
                      <a:r>
                        <a:rPr dirty="0" sz="110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(42)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Folate (Vitamin</a:t>
                      </a:r>
                      <a:r>
                        <a:rPr dirty="0" sz="1100" spc="-15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 b="1">
                          <a:latin typeface="Arial"/>
                          <a:cs typeface="Arial"/>
                        </a:rPr>
                        <a:t>B9)*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&lt;2.0 ng/ml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(deficiency)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186778">
                <a:tc>
                  <a:txBody>
                    <a:bodyPr/>
                    <a:lstStyle/>
                    <a:p>
                      <a:pPr marL="62230">
                        <a:lnSpc>
                          <a:spcPts val="1230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Vitamin</a:t>
                      </a:r>
                      <a:r>
                        <a:rPr dirty="0" sz="1100" spc="-135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D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0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&lt;30 nmol/L</a:t>
                      </a:r>
                      <a:r>
                        <a:rPr dirty="0" sz="1100" spc="-85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(deficiency)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0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65.6%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(2,750)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409613"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Iron*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&lt;15 mcg/dL</a:t>
                      </a:r>
                      <a:r>
                        <a:rPr dirty="0" sz="11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(deficiency)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&gt;300 mcg/dL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(overload)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0.21%</a:t>
                      </a:r>
                      <a:r>
                        <a:rPr dirty="0" sz="11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(9)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0731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0.05%</a:t>
                      </a:r>
                      <a:r>
                        <a:rPr dirty="0" sz="110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(2)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Ferritin*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&lt;12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ng/ml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5.5%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(230)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90"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Non-HDL-c*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≥ 190</a:t>
                      </a:r>
                      <a:r>
                        <a:rPr dirty="0" sz="11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6.3%</a:t>
                      </a:r>
                      <a:r>
                        <a:rPr dirty="0" sz="11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(265)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HDL-c*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&lt;40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11.5%</a:t>
                      </a:r>
                      <a:r>
                        <a:rPr dirty="0" sz="11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(481)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Triglycerides*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&gt;200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8.8%</a:t>
                      </a:r>
                      <a:r>
                        <a:rPr dirty="0" sz="11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(368)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402844"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spc="-1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HbA1c*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5.7-6.4% (prediabetes)</a:t>
                      </a:r>
                      <a:r>
                        <a:rPr dirty="0" sz="1100" spc="-15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or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&gt;6.4%</a:t>
                      </a:r>
                      <a:r>
                        <a:rPr dirty="0" sz="1100" spc="-125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(diabetes)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40.8%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(1,710)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7.0%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(294)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Homocysteine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&gt;13</a:t>
                      </a:r>
                      <a:r>
                        <a:rPr dirty="0" sz="11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mcmol/L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9.0%</a:t>
                      </a:r>
                      <a:r>
                        <a:rPr dirty="0" sz="11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(379)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spc="-5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hs-CRP*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≥ 3.0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mg/dL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5"/>
                        </a:lnSpc>
                      </a:pP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30.4%</a:t>
                      </a:r>
                      <a:r>
                        <a:rPr dirty="0" sz="1100" spc="-114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0000D3"/>
                          </a:solidFill>
                          <a:latin typeface="Arial"/>
                          <a:cs typeface="Arial"/>
                        </a:rPr>
                        <a:t>(1,274)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 spc="-5" b="1">
                          <a:latin typeface="Arial"/>
                          <a:cs typeface="Arial"/>
                        </a:rPr>
                        <a:t>GGT*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&gt;40</a:t>
                      </a:r>
                      <a:r>
                        <a:rPr dirty="0" sz="1100" spc="-10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>
                          <a:latin typeface="Arial"/>
                          <a:cs typeface="Arial"/>
                        </a:rPr>
                        <a:t>U/L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9215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11.3%</a:t>
                      </a:r>
                      <a:r>
                        <a:rPr dirty="0" sz="11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(472)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383159"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 spc="-10" b="1">
                          <a:latin typeface="Arial"/>
                          <a:cs typeface="Arial"/>
                        </a:rPr>
                        <a:t>TSH*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3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&gt;5.1</a:t>
                      </a:r>
                      <a:r>
                        <a:rPr dirty="0" sz="11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mIU/L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≤0.01</a:t>
                      </a:r>
                      <a:r>
                        <a:rPr dirty="0" sz="110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mIU/L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3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4.3%</a:t>
                      </a:r>
                      <a:r>
                        <a:rPr dirty="0" sz="11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(182)</a:t>
                      </a:r>
                      <a:endParaRPr sz="1100">
                        <a:latin typeface="Arial"/>
                        <a:cs typeface="Arial"/>
                      </a:endParaRPr>
                    </a:p>
                    <a:p>
                      <a:pPr marL="1009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0.02%</a:t>
                      </a:r>
                      <a:r>
                        <a:rPr dirty="0" sz="1100" spc="-114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(1)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  <a:tr h="186689"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Zinc*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&lt;60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mcg/dL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  <a:tc>
                  <a:txBody>
                    <a:bodyPr/>
                    <a:lstStyle/>
                    <a:p>
                      <a:pPr marL="107314">
                        <a:lnSpc>
                          <a:spcPts val="1285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0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solidFill>
                      <a:srgbClr val="AAAAB8"/>
                    </a:solidFill>
                  </a:tcPr>
                </a:tc>
              </a:tr>
              <a:tr h="383286">
                <a:tc>
                  <a:txBody>
                    <a:bodyPr/>
                    <a:lstStyle/>
                    <a:p>
                      <a:pPr marL="62230">
                        <a:lnSpc>
                          <a:spcPts val="1240"/>
                        </a:lnSpc>
                      </a:pPr>
                      <a:r>
                        <a:rPr dirty="0" sz="1100" b="1">
                          <a:latin typeface="Arial"/>
                          <a:cs typeface="Arial"/>
                        </a:rPr>
                        <a:t>Prealbumin</a:t>
                      </a:r>
                      <a:r>
                        <a:rPr dirty="0" sz="1100" spc="-6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spc="-5" b="1">
                          <a:latin typeface="Arial"/>
                          <a:cs typeface="Arial"/>
                        </a:rPr>
                        <a:t>(transthyretin)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ts val="1240"/>
                        </a:lnSpc>
                      </a:pPr>
                      <a:r>
                        <a:rPr dirty="0" sz="1100">
                          <a:latin typeface="Arial"/>
                          <a:cs typeface="Arial"/>
                        </a:rPr>
                        <a:t>&lt;20</a:t>
                      </a:r>
                      <a:r>
                        <a:rPr dirty="0" sz="11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>
                          <a:latin typeface="Arial"/>
                          <a:cs typeface="Arial"/>
                        </a:rPr>
                        <a:t>mg/dL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965">
                        <a:lnSpc>
                          <a:spcPts val="1240"/>
                        </a:lnSpc>
                      </a:pPr>
                      <a:r>
                        <a:rPr dirty="0" sz="1100" spc="-5">
                          <a:latin typeface="Arial"/>
                          <a:cs typeface="Arial"/>
                        </a:rPr>
                        <a:t>N/A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AAAAB8"/>
                      </a:solidFill>
                      <a:prstDash val="solid"/>
                    </a:lnL>
                    <a:lnR w="12700">
                      <a:solidFill>
                        <a:srgbClr val="AAAAB8"/>
                      </a:solidFill>
                      <a:prstDash val="solid"/>
                    </a:lnR>
                    <a:lnT w="12700">
                      <a:solidFill>
                        <a:srgbClr val="AAAAB8"/>
                      </a:solidFill>
                      <a:prstDash val="solid"/>
                    </a:lnT>
                    <a:lnB w="12700">
                      <a:solidFill>
                        <a:srgbClr val="AAAAB8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4" name="object 4"/>
          <p:cNvSpPr txBox="1"/>
          <p:nvPr/>
        </p:nvSpPr>
        <p:spPr>
          <a:xfrm>
            <a:off x="1517396" y="5985255"/>
            <a:ext cx="5911850" cy="6515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162560">
              <a:lnSpc>
                <a:spcPct val="100000"/>
              </a:lnSpc>
            </a:pP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Percentage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of individuals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with ≥ 1 </a:t>
            </a:r>
            <a:r>
              <a:rPr dirty="0" sz="1400" spc="-5" b="1">
                <a:solidFill>
                  <a:srgbClr val="0000D3"/>
                </a:solidFill>
                <a:latin typeface="Arial"/>
                <a:cs typeface="Arial"/>
              </a:rPr>
              <a:t>abnormality (indicated by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*) -</a:t>
            </a:r>
            <a:r>
              <a:rPr dirty="0" sz="1400" spc="-200" b="1">
                <a:solidFill>
                  <a:srgbClr val="0000D3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D3"/>
                </a:solidFill>
                <a:latin typeface="Arial"/>
                <a:cs typeface="Arial"/>
              </a:rPr>
              <a:t>71%  (2,975)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Arial"/>
                <a:cs typeface="Arial"/>
              </a:rPr>
              <a:t>Percentage of </a:t>
            </a:r>
            <a:r>
              <a:rPr dirty="0" sz="1400" spc="-5">
                <a:latin typeface="Arial"/>
                <a:cs typeface="Arial"/>
              </a:rPr>
              <a:t>individuals with </a:t>
            </a:r>
            <a:r>
              <a:rPr dirty="0" sz="1400">
                <a:latin typeface="Arial"/>
                <a:cs typeface="Arial"/>
              </a:rPr>
              <a:t>≥2 abnormalities of any </a:t>
            </a:r>
            <a:r>
              <a:rPr dirty="0" sz="1400" spc="-5">
                <a:latin typeface="Arial"/>
                <a:cs typeface="Arial"/>
              </a:rPr>
              <a:t>type </a:t>
            </a:r>
            <a:r>
              <a:rPr dirty="0" sz="1400">
                <a:latin typeface="Arial"/>
                <a:cs typeface="Arial"/>
              </a:rPr>
              <a:t>- 35.5%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(1,488)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50594" y="138429"/>
            <a:ext cx="4820285" cy="1219200"/>
          </a:xfrm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dirty="0" sz="4000" spc="-5"/>
              <a:t>Sobering Statistics:  </a:t>
            </a:r>
            <a:r>
              <a:rPr dirty="0" sz="4000" spc="-5">
                <a:solidFill>
                  <a:srgbClr val="FF0000"/>
                </a:solidFill>
              </a:rPr>
              <a:t>The Cost of</a:t>
            </a:r>
            <a:r>
              <a:rPr dirty="0" sz="4000" spc="-50">
                <a:solidFill>
                  <a:srgbClr val="FF0000"/>
                </a:solidFill>
              </a:rPr>
              <a:t> </a:t>
            </a:r>
            <a:r>
              <a:rPr dirty="0" sz="4000" spc="-5">
                <a:solidFill>
                  <a:srgbClr val="FF0000"/>
                </a:solidFill>
              </a:rPr>
              <a:t>Obesity</a:t>
            </a:r>
            <a:endParaRPr sz="4000"/>
          </a:p>
        </p:txBody>
      </p:sp>
      <p:sp>
        <p:nvSpPr>
          <p:cNvPr id="3" name="object 3"/>
          <p:cNvSpPr/>
          <p:nvPr/>
        </p:nvSpPr>
        <p:spPr>
          <a:xfrm>
            <a:off x="358140" y="1838960"/>
            <a:ext cx="102107" cy="1066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2722879"/>
            <a:ext cx="102107" cy="10667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140" y="3362959"/>
            <a:ext cx="102107" cy="10667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8140" y="4002913"/>
            <a:ext cx="102107" cy="1066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58140" y="5222113"/>
            <a:ext cx="102107" cy="10668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 txBox="1"/>
          <p:nvPr/>
        </p:nvSpPr>
        <p:spPr>
          <a:xfrm>
            <a:off x="345440" y="1741423"/>
            <a:ext cx="8334375" cy="47218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5600" marR="508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2012 estimated costs attributable to obesity (including T2D) in the </a:t>
            </a:r>
            <a:r>
              <a:rPr dirty="0" sz="1600">
                <a:latin typeface="Arial"/>
                <a:cs typeface="Arial"/>
              </a:rPr>
              <a:t>US-$147B </a:t>
            </a:r>
            <a:r>
              <a:rPr dirty="0" sz="1600" spc="-5">
                <a:latin typeface="Arial"/>
                <a:cs typeface="Arial"/>
              </a:rPr>
              <a:t>(9.1% of all  US health</a:t>
            </a:r>
            <a:r>
              <a:rPr dirty="0" sz="1600" spc="-4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expenditures)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80"/>
              </a:spcBef>
            </a:pPr>
            <a:r>
              <a:rPr dirty="0" sz="1600" spc="-5">
                <a:latin typeface="Arial"/>
                <a:cs typeface="Arial"/>
              </a:rPr>
              <a:t>2030 projected costs attributable to obesity-$1T (18% of all US health</a:t>
            </a:r>
            <a:r>
              <a:rPr dirty="0" sz="1600" spc="2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expenditures)*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80"/>
              </a:spcBef>
            </a:pPr>
            <a:r>
              <a:rPr dirty="0" sz="1600" spc="-5">
                <a:latin typeface="Arial"/>
                <a:cs typeface="Arial"/>
              </a:rPr>
              <a:t>AMA estimates 38% of Americans are living </a:t>
            </a:r>
            <a:r>
              <a:rPr dirty="0" sz="1600" spc="-10">
                <a:latin typeface="Arial"/>
                <a:cs typeface="Arial"/>
              </a:rPr>
              <a:t>with</a:t>
            </a:r>
            <a:r>
              <a:rPr dirty="0" sz="1600" spc="12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pre-diabetes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1280"/>
              </a:spcBef>
            </a:pPr>
            <a:r>
              <a:rPr dirty="0" sz="1600" spc="-5">
                <a:latin typeface="Arial"/>
                <a:cs typeface="Arial"/>
              </a:rPr>
              <a:t>TOP™ panel finding on HbA1c</a:t>
            </a:r>
            <a:r>
              <a:rPr dirty="0" sz="1600" spc="1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alone</a:t>
            </a:r>
            <a:endParaRPr sz="16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400">
                <a:latin typeface="Arial"/>
                <a:cs typeface="Arial"/>
              </a:rPr>
              <a:t>% Pre-Diabetes: A1c:  39.0%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identified</a:t>
            </a:r>
            <a:endParaRPr sz="1400">
              <a:latin typeface="Arial"/>
              <a:cs typeface="Arial"/>
            </a:endParaRPr>
          </a:p>
          <a:p>
            <a:pPr marL="756285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756285" algn="l"/>
                <a:tab pos="756920" algn="l"/>
              </a:tabLst>
            </a:pP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With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fasting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blood glucose only </a:t>
            </a:r>
            <a:r>
              <a:rPr dirty="0" sz="1400" b="1">
                <a:solidFill>
                  <a:srgbClr val="FF0000"/>
                </a:solidFill>
                <a:latin typeface="Arial"/>
                <a:cs typeface="Arial"/>
              </a:rPr>
              <a:t>10%</a:t>
            </a:r>
            <a:r>
              <a:rPr dirty="0" sz="1400" spc="-145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 spc="-5" b="1">
                <a:solidFill>
                  <a:srgbClr val="FF0000"/>
                </a:solidFill>
                <a:latin typeface="Arial"/>
                <a:cs typeface="Arial"/>
              </a:rPr>
              <a:t>identified</a:t>
            </a:r>
            <a:endParaRPr sz="1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300">
              <a:latin typeface="Times New Roman"/>
              <a:cs typeface="Times New Roman"/>
            </a:endParaRPr>
          </a:p>
          <a:p>
            <a:pPr marL="355600">
              <a:lnSpc>
                <a:spcPct val="100000"/>
              </a:lnSpc>
              <a:spcBef>
                <a:spcPts val="5"/>
              </a:spcBef>
            </a:pPr>
            <a:r>
              <a:rPr dirty="0" sz="1600" spc="-5">
                <a:latin typeface="Arial"/>
                <a:cs typeface="Arial"/>
              </a:rPr>
              <a:t>The value of stopping pre-diabetes from progressing to diabetes is</a:t>
            </a:r>
            <a:r>
              <a:rPr dirty="0" sz="1600" spc="235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conservatively</a:t>
            </a:r>
            <a:endParaRPr sz="16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dirty="0" sz="1600" spc="-5">
                <a:latin typeface="Arial"/>
                <a:cs typeface="Arial"/>
              </a:rPr>
              <a:t>estimated at $1,095 per individual**</a:t>
            </a:r>
            <a:r>
              <a:rPr dirty="0" sz="1600" spc="50">
                <a:latin typeface="Arial"/>
                <a:cs typeface="Arial"/>
              </a:rPr>
              <a:t> </a:t>
            </a:r>
            <a:r>
              <a:rPr dirty="0" sz="1600" spc="-5">
                <a:latin typeface="Arial"/>
                <a:cs typeface="Arial"/>
              </a:rPr>
              <a:t>(&gt;$100B)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6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285"/>
              </a:spcBef>
            </a:pPr>
            <a:r>
              <a:rPr dirty="0" sz="1200" spc="-5">
                <a:latin typeface="Arial"/>
                <a:cs typeface="Arial"/>
              </a:rPr>
              <a:t>* </a:t>
            </a:r>
            <a:r>
              <a:rPr dirty="0" sz="1200">
                <a:latin typeface="Arial"/>
                <a:cs typeface="Arial"/>
              </a:rPr>
              <a:t>Not </a:t>
            </a:r>
            <a:r>
              <a:rPr dirty="0" sz="1200" spc="-5">
                <a:latin typeface="Arial"/>
                <a:cs typeface="Arial"/>
              </a:rPr>
              <a:t>included are </a:t>
            </a:r>
            <a:r>
              <a:rPr dirty="0" sz="1200">
                <a:latin typeface="Arial"/>
                <a:cs typeface="Arial"/>
              </a:rPr>
              <a:t>the impacts of lost </a:t>
            </a:r>
            <a:r>
              <a:rPr dirty="0" sz="1200" spc="-5">
                <a:latin typeface="Arial"/>
                <a:cs typeface="Arial"/>
              </a:rPr>
              <a:t>productivity or </a:t>
            </a:r>
            <a:r>
              <a:rPr dirty="0" sz="1200">
                <a:latin typeface="Arial"/>
                <a:cs typeface="Arial"/>
              </a:rPr>
              <a:t>other </a:t>
            </a:r>
            <a:r>
              <a:rPr dirty="0" sz="1200" spc="-5">
                <a:latin typeface="Arial"/>
                <a:cs typeface="Arial"/>
              </a:rPr>
              <a:t>societal</a:t>
            </a:r>
            <a:r>
              <a:rPr dirty="0" sz="1200" spc="-10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costs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200" spc="-5">
                <a:latin typeface="Arial"/>
                <a:cs typeface="Arial"/>
              </a:rPr>
              <a:t>** Interactive </a:t>
            </a:r>
            <a:r>
              <a:rPr dirty="0" sz="1200">
                <a:latin typeface="Arial"/>
                <a:cs typeface="Arial"/>
              </a:rPr>
              <a:t>Health</a:t>
            </a:r>
            <a:r>
              <a:rPr dirty="0" sz="1200" spc="-55">
                <a:latin typeface="Arial"/>
                <a:cs typeface="Arial"/>
              </a:rPr>
              <a:t> </a:t>
            </a:r>
            <a:r>
              <a:rPr dirty="0" sz="1200" spc="-5">
                <a:latin typeface="Arial"/>
                <a:cs typeface="Arial"/>
              </a:rPr>
              <a:t>analysis</a:t>
            </a:r>
            <a:endParaRPr sz="1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Participant</a:t>
            </a:r>
            <a:r>
              <a:rPr dirty="0" sz="4400" spc="-80"/>
              <a:t> </a:t>
            </a:r>
            <a:r>
              <a:rPr dirty="0" sz="4400"/>
              <a:t>Responses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1255775" y="1484375"/>
            <a:ext cx="7019544" cy="524408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447800" y="1676400"/>
            <a:ext cx="6635496" cy="48600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352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4400"/>
              <a:t>TOP™ Qualifier</a:t>
            </a:r>
            <a:r>
              <a:rPr dirty="0" sz="4400" spc="-65"/>
              <a:t> </a:t>
            </a:r>
            <a:r>
              <a:rPr dirty="0" sz="4400"/>
              <a:t>Algorithms</a:t>
            </a:r>
            <a:endParaRPr sz="4400"/>
          </a:p>
        </p:txBody>
      </p:sp>
      <p:sp>
        <p:nvSpPr>
          <p:cNvPr id="3" name="object 3"/>
          <p:cNvSpPr/>
          <p:nvPr/>
        </p:nvSpPr>
        <p:spPr>
          <a:xfrm>
            <a:off x="0" y="1408175"/>
            <a:ext cx="6364224" cy="42443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52400" y="1600200"/>
            <a:ext cx="6019800" cy="386029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3956050" y="4260850"/>
          <a:ext cx="4286250" cy="23749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06194"/>
                <a:gridCol w="1106297"/>
                <a:gridCol w="1354708"/>
              </a:tblGrid>
              <a:tr h="494792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Name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spc="-5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% of</a:t>
                      </a:r>
                      <a:r>
                        <a:rPr dirty="0" sz="1100" spc="-114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100" b="1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population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6"/>
                    </a:solidFill>
                  </a:tcPr>
                </a:tc>
              </a:tr>
              <a:tr h="2975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Optimal</a:t>
                      </a:r>
                      <a:r>
                        <a:rPr dirty="0" sz="9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HbA1c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2181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1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52.2%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</a:tr>
              <a:tr h="424053">
                <a:tc>
                  <a:txBody>
                    <a:bodyPr/>
                    <a:lstStyle/>
                    <a:p>
                      <a:pPr marL="85725" marR="180340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Probable T2D and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optimal</a:t>
                      </a:r>
                      <a:r>
                        <a:rPr dirty="0" sz="9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5">
                          <a:latin typeface="Arial"/>
                          <a:cs typeface="Arial"/>
                        </a:rPr>
                        <a:t>hs- 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CRP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20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0.50%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24180">
                <a:tc>
                  <a:txBody>
                    <a:bodyPr/>
                    <a:lstStyle/>
                    <a:p>
                      <a:pPr marL="85725" marR="20637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Possible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T2D and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optimal</a:t>
                      </a:r>
                      <a:r>
                        <a:rPr dirty="0" sz="9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hs- 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CRP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566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13.5%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</a:tr>
              <a:tr h="297484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Thyroid</a:t>
                      </a:r>
                      <a:r>
                        <a:rPr dirty="0" sz="900" spc="-9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Evaluation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84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95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2.0%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7E7EA"/>
                    </a:solidFill>
                  </a:tcPr>
                </a:tc>
              </a:tr>
              <a:tr h="424129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Metabolic </a:t>
                      </a:r>
                      <a:r>
                        <a:rPr dirty="0" sz="900">
                          <a:latin typeface="Arial"/>
                          <a:cs typeface="Arial"/>
                        </a:rPr>
                        <a:t>Disease</a:t>
                      </a:r>
                      <a:r>
                        <a:rPr dirty="0" sz="9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900" spc="-5">
                          <a:latin typeface="Arial"/>
                          <a:cs typeface="Arial"/>
                        </a:rPr>
                        <a:t>Evaluation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900" spc="-5">
                          <a:latin typeface="Arial"/>
                          <a:cs typeface="Arial"/>
                        </a:rPr>
                        <a:t>1061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900">
                          <a:latin typeface="Arial"/>
                          <a:cs typeface="Arial"/>
                        </a:rPr>
                        <a:t>25.3%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CACAD2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398779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z="3600" spc="-5"/>
              <a:t>Trends-Linkages?</a:t>
            </a:r>
            <a:endParaRPr sz="3600"/>
          </a:p>
        </p:txBody>
      </p:sp>
      <p:sp>
        <p:nvSpPr>
          <p:cNvPr id="3" name="object 3"/>
          <p:cNvSpPr/>
          <p:nvPr/>
        </p:nvSpPr>
        <p:spPr>
          <a:xfrm>
            <a:off x="358140" y="1849627"/>
            <a:ext cx="114300" cy="1203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358140" y="4303140"/>
            <a:ext cx="114300" cy="1203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88340" y="1740408"/>
            <a:ext cx="7530465" cy="42633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Arial"/>
                <a:cs typeface="Arial"/>
              </a:rPr>
              <a:t>Increasing number </a:t>
            </a:r>
            <a:r>
              <a:rPr dirty="0" sz="1800">
                <a:latin typeface="Arial"/>
                <a:cs typeface="Arial"/>
              </a:rPr>
              <a:t>of </a:t>
            </a:r>
            <a:r>
              <a:rPr dirty="0" sz="1800" spc="-5">
                <a:latin typeface="Arial"/>
                <a:cs typeface="Arial"/>
              </a:rPr>
              <a:t>abnormality </a:t>
            </a:r>
            <a:r>
              <a:rPr dirty="0" sz="1800">
                <a:latin typeface="Arial"/>
                <a:cs typeface="Arial"/>
              </a:rPr>
              <a:t>factors </a:t>
            </a:r>
            <a:r>
              <a:rPr dirty="0" sz="1800" spc="-5">
                <a:latin typeface="Arial"/>
                <a:cs typeface="Arial"/>
              </a:rPr>
              <a:t>are associated</a:t>
            </a:r>
            <a:r>
              <a:rPr dirty="0" sz="1800" spc="65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with: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9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↑HbA1c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↑hs-CRP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↑GGT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↑non-HDL-c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↓HDL-c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↑Triglycerides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6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Homocysteine and Vitamin D not</a:t>
            </a:r>
            <a:r>
              <a:rPr dirty="0" sz="1400" spc="-150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analyzed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894"/>
              </a:spcBef>
            </a:pPr>
            <a:r>
              <a:rPr dirty="0" sz="1800" spc="-5">
                <a:latin typeface="Arial"/>
                <a:cs typeface="Arial"/>
              </a:rPr>
              <a:t>There </a:t>
            </a:r>
            <a:r>
              <a:rPr dirty="0" sz="1800">
                <a:latin typeface="Arial"/>
                <a:cs typeface="Arial"/>
              </a:rPr>
              <a:t>at </a:t>
            </a:r>
            <a:r>
              <a:rPr dirty="0" sz="1800" spc="-5">
                <a:latin typeface="Arial"/>
                <a:cs typeface="Arial"/>
              </a:rPr>
              <a:t>least appears </a:t>
            </a:r>
            <a:r>
              <a:rPr dirty="0" sz="1800">
                <a:latin typeface="Arial"/>
                <a:cs typeface="Arial"/>
              </a:rPr>
              <a:t>to </a:t>
            </a:r>
            <a:r>
              <a:rPr dirty="0" sz="1800" spc="-5">
                <a:latin typeface="Arial"/>
                <a:cs typeface="Arial"/>
              </a:rPr>
              <a:t>be a correlation </a:t>
            </a:r>
            <a:r>
              <a:rPr dirty="0" sz="1800">
                <a:latin typeface="Arial"/>
                <a:cs typeface="Arial"/>
              </a:rPr>
              <a:t>if </a:t>
            </a:r>
            <a:r>
              <a:rPr dirty="0" sz="1800" spc="-5">
                <a:latin typeface="Arial"/>
                <a:cs typeface="Arial"/>
              </a:rPr>
              <a:t>not linkage possible related</a:t>
            </a:r>
            <a:r>
              <a:rPr dirty="0" sz="1800" spc="120">
                <a:latin typeface="Arial"/>
                <a:cs typeface="Arial"/>
              </a:rPr>
              <a:t> </a:t>
            </a:r>
            <a:r>
              <a:rPr dirty="0" sz="1800">
                <a:latin typeface="Arial"/>
                <a:cs typeface="Arial"/>
              </a:rPr>
              <a:t>to:</a:t>
            </a:r>
            <a:endParaRPr sz="18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Compromised </a:t>
            </a:r>
            <a:r>
              <a:rPr dirty="0" sz="1400">
                <a:latin typeface="Arial"/>
                <a:cs typeface="Arial"/>
              </a:rPr>
              <a:t>somatic </a:t>
            </a:r>
            <a:r>
              <a:rPr dirty="0" sz="1400" spc="-5">
                <a:latin typeface="Arial"/>
                <a:cs typeface="Arial"/>
              </a:rPr>
              <a:t>maintenance; </a:t>
            </a:r>
            <a:r>
              <a:rPr dirty="0" sz="1400">
                <a:latin typeface="Arial"/>
                <a:cs typeface="Arial"/>
              </a:rPr>
              <a:t>chronic </a:t>
            </a:r>
            <a:r>
              <a:rPr dirty="0" sz="1400" spc="-5">
                <a:latin typeface="Arial"/>
                <a:cs typeface="Arial"/>
              </a:rPr>
              <a:t>oxidative </a:t>
            </a:r>
            <a:r>
              <a:rPr dirty="0" sz="1400">
                <a:latin typeface="Arial"/>
                <a:cs typeface="Arial"/>
              </a:rPr>
              <a:t>stress and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inflammation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 spc="-5">
                <a:latin typeface="Arial"/>
                <a:cs typeface="Arial"/>
              </a:rPr>
              <a:t>Micronutrient insufficiency </a:t>
            </a:r>
            <a:r>
              <a:rPr dirty="0" sz="1400">
                <a:latin typeface="Arial"/>
                <a:cs typeface="Arial"/>
              </a:rPr>
              <a:t>(nutritional</a:t>
            </a:r>
            <a:r>
              <a:rPr dirty="0" sz="1400" spc="-9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landscape)</a:t>
            </a:r>
            <a:endParaRPr sz="1400">
              <a:latin typeface="Arial"/>
              <a:cs typeface="Arial"/>
            </a:endParaRPr>
          </a:p>
          <a:p>
            <a:pPr marL="413384" indent="-286385">
              <a:lnSpc>
                <a:spcPct val="100000"/>
              </a:lnSpc>
              <a:spcBef>
                <a:spcPts val="1200"/>
              </a:spcBef>
              <a:buClr>
                <a:srgbClr val="0000D3"/>
              </a:buClr>
              <a:buSzPct val="75000"/>
              <a:buFont typeface="Wingdings"/>
              <a:buChar char=""/>
              <a:tabLst>
                <a:tab pos="413384" algn="l"/>
                <a:tab pos="414020" algn="l"/>
              </a:tabLst>
            </a:pPr>
            <a:r>
              <a:rPr dirty="0" sz="1400">
                <a:latin typeface="Arial"/>
                <a:cs typeface="Arial"/>
              </a:rPr>
              <a:t>Suboptimal energy</a:t>
            </a:r>
            <a:r>
              <a:rPr dirty="0" sz="1400" spc="-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metabolism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195"/>
              </a:spcBef>
            </a:pPr>
            <a:r>
              <a:rPr dirty="0" sz="1800">
                <a:latin typeface="Arial"/>
                <a:cs typeface="Arial"/>
              </a:rPr>
              <a:t>In </a:t>
            </a:r>
            <a:r>
              <a:rPr dirty="0" sz="1800" spc="-5">
                <a:latin typeface="Arial"/>
                <a:cs typeface="Arial"/>
              </a:rPr>
              <a:t>other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10">
                <a:latin typeface="Arial"/>
                <a:cs typeface="Arial"/>
              </a:rPr>
              <a:t>words…</a:t>
            </a:r>
            <a:endParaRPr sz="1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58140" y="5827204"/>
            <a:ext cx="114300" cy="12039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989576" y="4663438"/>
            <a:ext cx="4079748" cy="212445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181600" y="4855464"/>
            <a:ext cx="3695700" cy="1740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065530">
              <a:lnSpc>
                <a:spcPct val="100000"/>
              </a:lnSpc>
            </a:pPr>
            <a:r>
              <a:rPr dirty="0" spc="-5"/>
              <a:t>TOP™</a:t>
            </a:r>
            <a:r>
              <a:rPr dirty="0" spc="-75"/>
              <a:t> </a:t>
            </a:r>
            <a:r>
              <a:rPr dirty="0" spc="-10"/>
              <a:t>OVERVIEW</a:t>
            </a:r>
          </a:p>
          <a:p>
            <a:pPr marL="1065530" marR="5080">
              <a:lnSpc>
                <a:spcPct val="100000"/>
              </a:lnSpc>
            </a:pPr>
            <a:r>
              <a:rPr dirty="0" spc="-5">
                <a:solidFill>
                  <a:srgbClr val="00FF00"/>
                </a:solidFill>
              </a:rPr>
              <a:t>A PROGRAMMATIC </a:t>
            </a:r>
            <a:r>
              <a:rPr dirty="0" spc="-10">
                <a:solidFill>
                  <a:srgbClr val="00FF00"/>
                </a:solidFill>
              </a:rPr>
              <a:t>APPROACH </a:t>
            </a:r>
            <a:r>
              <a:rPr dirty="0" spc="-5">
                <a:solidFill>
                  <a:srgbClr val="00FF00"/>
                </a:solidFill>
              </a:rPr>
              <a:t>TO  </a:t>
            </a:r>
            <a:r>
              <a:rPr dirty="0" spc="-10">
                <a:solidFill>
                  <a:srgbClr val="00FF00"/>
                </a:solidFill>
              </a:rPr>
              <a:t>WELLNESS</a:t>
            </a:r>
          </a:p>
        </p:txBody>
      </p:sp>
      <p:sp>
        <p:nvSpPr>
          <p:cNvPr id="3" name="object 3"/>
          <p:cNvSpPr/>
          <p:nvPr/>
        </p:nvSpPr>
        <p:spPr>
          <a:xfrm>
            <a:off x="4447540" y="2967227"/>
            <a:ext cx="88900" cy="2269490"/>
          </a:xfrm>
          <a:custGeom>
            <a:avLst/>
            <a:gdLst/>
            <a:ahLst/>
            <a:cxnLst/>
            <a:rect l="l" t="t" r="r" b="b"/>
            <a:pathLst>
              <a:path w="88900" h="2269490">
                <a:moveTo>
                  <a:pt x="44132" y="76157"/>
                </a:moveTo>
                <a:lnTo>
                  <a:pt x="43942" y="114300"/>
                </a:lnTo>
                <a:lnTo>
                  <a:pt x="56642" y="114300"/>
                </a:lnTo>
                <a:lnTo>
                  <a:pt x="56832" y="76241"/>
                </a:lnTo>
                <a:lnTo>
                  <a:pt x="44132" y="76157"/>
                </a:lnTo>
                <a:close/>
              </a:path>
              <a:path w="88900" h="2269490">
                <a:moveTo>
                  <a:pt x="82255" y="63500"/>
                </a:moveTo>
                <a:lnTo>
                  <a:pt x="56896" y="63500"/>
                </a:lnTo>
                <a:lnTo>
                  <a:pt x="56832" y="76241"/>
                </a:lnTo>
                <a:lnTo>
                  <a:pt x="88646" y="76454"/>
                </a:lnTo>
                <a:lnTo>
                  <a:pt x="82255" y="63500"/>
                </a:lnTo>
                <a:close/>
              </a:path>
              <a:path w="88900" h="2269490">
                <a:moveTo>
                  <a:pt x="56896" y="63500"/>
                </a:moveTo>
                <a:lnTo>
                  <a:pt x="44196" y="63500"/>
                </a:lnTo>
                <a:lnTo>
                  <a:pt x="44132" y="76157"/>
                </a:lnTo>
                <a:lnTo>
                  <a:pt x="56832" y="76241"/>
                </a:lnTo>
                <a:lnTo>
                  <a:pt x="56896" y="63500"/>
                </a:lnTo>
                <a:close/>
              </a:path>
              <a:path w="88900" h="2269490">
                <a:moveTo>
                  <a:pt x="50926" y="0"/>
                </a:moveTo>
                <a:lnTo>
                  <a:pt x="12446" y="75946"/>
                </a:lnTo>
                <a:lnTo>
                  <a:pt x="44132" y="76157"/>
                </a:lnTo>
                <a:lnTo>
                  <a:pt x="44196" y="63500"/>
                </a:lnTo>
                <a:lnTo>
                  <a:pt x="82255" y="63500"/>
                </a:lnTo>
                <a:lnTo>
                  <a:pt x="50926" y="0"/>
                </a:lnTo>
                <a:close/>
              </a:path>
              <a:path w="88900" h="2269490">
                <a:moveTo>
                  <a:pt x="56387" y="152400"/>
                </a:moveTo>
                <a:lnTo>
                  <a:pt x="43687" y="152400"/>
                </a:lnTo>
                <a:lnTo>
                  <a:pt x="43434" y="203200"/>
                </a:lnTo>
                <a:lnTo>
                  <a:pt x="56134" y="203200"/>
                </a:lnTo>
                <a:lnTo>
                  <a:pt x="56387" y="152400"/>
                </a:lnTo>
                <a:close/>
              </a:path>
              <a:path w="88900" h="2269490">
                <a:moveTo>
                  <a:pt x="55880" y="241300"/>
                </a:moveTo>
                <a:lnTo>
                  <a:pt x="43180" y="241300"/>
                </a:lnTo>
                <a:lnTo>
                  <a:pt x="42925" y="292100"/>
                </a:lnTo>
                <a:lnTo>
                  <a:pt x="55625" y="292100"/>
                </a:lnTo>
                <a:lnTo>
                  <a:pt x="55880" y="241300"/>
                </a:lnTo>
                <a:close/>
              </a:path>
              <a:path w="88900" h="2269490">
                <a:moveTo>
                  <a:pt x="55372" y="330200"/>
                </a:moveTo>
                <a:lnTo>
                  <a:pt x="42672" y="330200"/>
                </a:lnTo>
                <a:lnTo>
                  <a:pt x="42418" y="381000"/>
                </a:lnTo>
                <a:lnTo>
                  <a:pt x="55118" y="381000"/>
                </a:lnTo>
                <a:lnTo>
                  <a:pt x="55372" y="330200"/>
                </a:lnTo>
                <a:close/>
              </a:path>
              <a:path w="88900" h="2269490">
                <a:moveTo>
                  <a:pt x="54863" y="419100"/>
                </a:moveTo>
                <a:lnTo>
                  <a:pt x="42163" y="419100"/>
                </a:lnTo>
                <a:lnTo>
                  <a:pt x="41783" y="469900"/>
                </a:lnTo>
                <a:lnTo>
                  <a:pt x="54483" y="469900"/>
                </a:lnTo>
                <a:lnTo>
                  <a:pt x="54863" y="419100"/>
                </a:lnTo>
                <a:close/>
              </a:path>
              <a:path w="88900" h="2269490">
                <a:moveTo>
                  <a:pt x="54356" y="508000"/>
                </a:moveTo>
                <a:lnTo>
                  <a:pt x="41656" y="508000"/>
                </a:lnTo>
                <a:lnTo>
                  <a:pt x="41275" y="558800"/>
                </a:lnTo>
                <a:lnTo>
                  <a:pt x="53975" y="558800"/>
                </a:lnTo>
                <a:lnTo>
                  <a:pt x="54356" y="508000"/>
                </a:lnTo>
                <a:close/>
              </a:path>
              <a:path w="88900" h="2269490">
                <a:moveTo>
                  <a:pt x="53848" y="596900"/>
                </a:moveTo>
                <a:lnTo>
                  <a:pt x="41148" y="596900"/>
                </a:lnTo>
                <a:lnTo>
                  <a:pt x="40767" y="647700"/>
                </a:lnTo>
                <a:lnTo>
                  <a:pt x="53467" y="647700"/>
                </a:lnTo>
                <a:lnTo>
                  <a:pt x="53848" y="596900"/>
                </a:lnTo>
                <a:close/>
              </a:path>
              <a:path w="88900" h="2269490">
                <a:moveTo>
                  <a:pt x="53212" y="685800"/>
                </a:moveTo>
                <a:lnTo>
                  <a:pt x="40512" y="685800"/>
                </a:lnTo>
                <a:lnTo>
                  <a:pt x="40259" y="736600"/>
                </a:lnTo>
                <a:lnTo>
                  <a:pt x="52959" y="736600"/>
                </a:lnTo>
                <a:lnTo>
                  <a:pt x="53212" y="685800"/>
                </a:lnTo>
                <a:close/>
              </a:path>
              <a:path w="88900" h="2269490">
                <a:moveTo>
                  <a:pt x="52705" y="774700"/>
                </a:moveTo>
                <a:lnTo>
                  <a:pt x="40005" y="774700"/>
                </a:lnTo>
                <a:lnTo>
                  <a:pt x="39750" y="825500"/>
                </a:lnTo>
                <a:lnTo>
                  <a:pt x="52450" y="825500"/>
                </a:lnTo>
                <a:lnTo>
                  <a:pt x="52705" y="774700"/>
                </a:lnTo>
                <a:close/>
              </a:path>
              <a:path w="88900" h="2269490">
                <a:moveTo>
                  <a:pt x="52197" y="863600"/>
                </a:moveTo>
                <a:lnTo>
                  <a:pt x="39497" y="863600"/>
                </a:lnTo>
                <a:lnTo>
                  <a:pt x="39243" y="914400"/>
                </a:lnTo>
                <a:lnTo>
                  <a:pt x="51943" y="914400"/>
                </a:lnTo>
                <a:lnTo>
                  <a:pt x="52197" y="863600"/>
                </a:lnTo>
                <a:close/>
              </a:path>
              <a:path w="88900" h="2269490">
                <a:moveTo>
                  <a:pt x="51688" y="952500"/>
                </a:moveTo>
                <a:lnTo>
                  <a:pt x="38988" y="952500"/>
                </a:lnTo>
                <a:lnTo>
                  <a:pt x="38735" y="1003300"/>
                </a:lnTo>
                <a:lnTo>
                  <a:pt x="51435" y="1003300"/>
                </a:lnTo>
                <a:lnTo>
                  <a:pt x="51688" y="952500"/>
                </a:lnTo>
                <a:close/>
              </a:path>
              <a:path w="88900" h="2269490">
                <a:moveTo>
                  <a:pt x="51181" y="1041400"/>
                </a:moveTo>
                <a:lnTo>
                  <a:pt x="38481" y="1041400"/>
                </a:lnTo>
                <a:lnTo>
                  <a:pt x="38226" y="1092200"/>
                </a:lnTo>
                <a:lnTo>
                  <a:pt x="50926" y="1092200"/>
                </a:lnTo>
                <a:lnTo>
                  <a:pt x="51181" y="1041400"/>
                </a:lnTo>
                <a:close/>
              </a:path>
              <a:path w="88900" h="2269490">
                <a:moveTo>
                  <a:pt x="50673" y="1130300"/>
                </a:moveTo>
                <a:lnTo>
                  <a:pt x="37973" y="1130300"/>
                </a:lnTo>
                <a:lnTo>
                  <a:pt x="37592" y="1181100"/>
                </a:lnTo>
                <a:lnTo>
                  <a:pt x="50292" y="1181100"/>
                </a:lnTo>
                <a:lnTo>
                  <a:pt x="50673" y="1130300"/>
                </a:lnTo>
                <a:close/>
              </a:path>
              <a:path w="88900" h="2269490">
                <a:moveTo>
                  <a:pt x="50164" y="1219200"/>
                </a:moveTo>
                <a:lnTo>
                  <a:pt x="37464" y="1219200"/>
                </a:lnTo>
                <a:lnTo>
                  <a:pt x="37084" y="1270000"/>
                </a:lnTo>
                <a:lnTo>
                  <a:pt x="49784" y="1270000"/>
                </a:lnTo>
                <a:lnTo>
                  <a:pt x="50164" y="1219200"/>
                </a:lnTo>
                <a:close/>
              </a:path>
              <a:path w="88900" h="2269490">
                <a:moveTo>
                  <a:pt x="49657" y="1308100"/>
                </a:moveTo>
                <a:lnTo>
                  <a:pt x="36957" y="1308100"/>
                </a:lnTo>
                <a:lnTo>
                  <a:pt x="36575" y="1358900"/>
                </a:lnTo>
                <a:lnTo>
                  <a:pt x="49275" y="1358900"/>
                </a:lnTo>
                <a:lnTo>
                  <a:pt x="49657" y="1308100"/>
                </a:lnTo>
                <a:close/>
              </a:path>
              <a:path w="88900" h="2269490">
                <a:moveTo>
                  <a:pt x="36322" y="1396873"/>
                </a:moveTo>
                <a:lnTo>
                  <a:pt x="36068" y="1447673"/>
                </a:lnTo>
                <a:lnTo>
                  <a:pt x="48768" y="1447800"/>
                </a:lnTo>
                <a:lnTo>
                  <a:pt x="49022" y="1397000"/>
                </a:lnTo>
                <a:lnTo>
                  <a:pt x="36322" y="1396873"/>
                </a:lnTo>
                <a:close/>
              </a:path>
              <a:path w="88900" h="2269490">
                <a:moveTo>
                  <a:pt x="35813" y="1485773"/>
                </a:moveTo>
                <a:lnTo>
                  <a:pt x="35560" y="1536573"/>
                </a:lnTo>
                <a:lnTo>
                  <a:pt x="48260" y="1536700"/>
                </a:lnTo>
                <a:lnTo>
                  <a:pt x="48513" y="1485900"/>
                </a:lnTo>
                <a:lnTo>
                  <a:pt x="35813" y="1485773"/>
                </a:lnTo>
                <a:close/>
              </a:path>
              <a:path w="88900" h="2269490">
                <a:moveTo>
                  <a:pt x="35306" y="1574673"/>
                </a:moveTo>
                <a:lnTo>
                  <a:pt x="35051" y="1625473"/>
                </a:lnTo>
                <a:lnTo>
                  <a:pt x="47751" y="1625600"/>
                </a:lnTo>
                <a:lnTo>
                  <a:pt x="48006" y="1574800"/>
                </a:lnTo>
                <a:lnTo>
                  <a:pt x="35306" y="1574673"/>
                </a:lnTo>
                <a:close/>
              </a:path>
              <a:path w="88900" h="2269490">
                <a:moveTo>
                  <a:pt x="34798" y="1663573"/>
                </a:moveTo>
                <a:lnTo>
                  <a:pt x="34544" y="1714373"/>
                </a:lnTo>
                <a:lnTo>
                  <a:pt x="47244" y="1714500"/>
                </a:lnTo>
                <a:lnTo>
                  <a:pt x="47498" y="1663700"/>
                </a:lnTo>
                <a:lnTo>
                  <a:pt x="34798" y="1663573"/>
                </a:lnTo>
                <a:close/>
              </a:path>
              <a:path w="88900" h="2269490">
                <a:moveTo>
                  <a:pt x="34289" y="1752473"/>
                </a:moveTo>
                <a:lnTo>
                  <a:pt x="34036" y="1803273"/>
                </a:lnTo>
                <a:lnTo>
                  <a:pt x="46736" y="1803400"/>
                </a:lnTo>
                <a:lnTo>
                  <a:pt x="46989" y="1752600"/>
                </a:lnTo>
                <a:lnTo>
                  <a:pt x="34289" y="1752473"/>
                </a:lnTo>
                <a:close/>
              </a:path>
              <a:path w="88900" h="2269490">
                <a:moveTo>
                  <a:pt x="33782" y="1841373"/>
                </a:moveTo>
                <a:lnTo>
                  <a:pt x="33400" y="1892173"/>
                </a:lnTo>
                <a:lnTo>
                  <a:pt x="46100" y="1892300"/>
                </a:lnTo>
                <a:lnTo>
                  <a:pt x="46482" y="1841500"/>
                </a:lnTo>
                <a:lnTo>
                  <a:pt x="33782" y="1841373"/>
                </a:lnTo>
                <a:close/>
              </a:path>
              <a:path w="88900" h="2269490">
                <a:moveTo>
                  <a:pt x="33274" y="1930273"/>
                </a:moveTo>
                <a:lnTo>
                  <a:pt x="32893" y="1981073"/>
                </a:lnTo>
                <a:lnTo>
                  <a:pt x="45593" y="1981200"/>
                </a:lnTo>
                <a:lnTo>
                  <a:pt x="45974" y="1930400"/>
                </a:lnTo>
                <a:lnTo>
                  <a:pt x="33274" y="1930273"/>
                </a:lnTo>
                <a:close/>
              </a:path>
              <a:path w="88900" h="2269490">
                <a:moveTo>
                  <a:pt x="32765" y="2019173"/>
                </a:moveTo>
                <a:lnTo>
                  <a:pt x="32385" y="2069973"/>
                </a:lnTo>
                <a:lnTo>
                  <a:pt x="45085" y="2070100"/>
                </a:lnTo>
                <a:lnTo>
                  <a:pt x="45465" y="2019300"/>
                </a:lnTo>
                <a:lnTo>
                  <a:pt x="32765" y="2019173"/>
                </a:lnTo>
                <a:close/>
              </a:path>
              <a:path w="88900" h="2269490">
                <a:moveTo>
                  <a:pt x="32131" y="2108073"/>
                </a:moveTo>
                <a:lnTo>
                  <a:pt x="31876" y="2158873"/>
                </a:lnTo>
                <a:lnTo>
                  <a:pt x="44576" y="2159000"/>
                </a:lnTo>
                <a:lnTo>
                  <a:pt x="44831" y="2108200"/>
                </a:lnTo>
                <a:lnTo>
                  <a:pt x="32131" y="2108073"/>
                </a:lnTo>
                <a:close/>
              </a:path>
              <a:path w="88900" h="2269490">
                <a:moveTo>
                  <a:pt x="0" y="2193036"/>
                </a:moveTo>
                <a:lnTo>
                  <a:pt x="37592" y="2269490"/>
                </a:lnTo>
                <a:lnTo>
                  <a:pt x="69872" y="2205990"/>
                </a:lnTo>
                <a:lnTo>
                  <a:pt x="44323" y="2205990"/>
                </a:lnTo>
                <a:lnTo>
                  <a:pt x="31623" y="2205863"/>
                </a:lnTo>
                <a:lnTo>
                  <a:pt x="31623" y="2196973"/>
                </a:lnTo>
                <a:lnTo>
                  <a:pt x="74456" y="2196973"/>
                </a:lnTo>
                <a:lnTo>
                  <a:pt x="76200" y="2193544"/>
                </a:lnTo>
                <a:lnTo>
                  <a:pt x="0" y="2193036"/>
                </a:lnTo>
                <a:close/>
              </a:path>
              <a:path w="88900" h="2269490">
                <a:moveTo>
                  <a:pt x="31623" y="2196973"/>
                </a:moveTo>
                <a:lnTo>
                  <a:pt x="31623" y="2205863"/>
                </a:lnTo>
                <a:lnTo>
                  <a:pt x="44323" y="2205990"/>
                </a:lnTo>
                <a:lnTo>
                  <a:pt x="44323" y="2197100"/>
                </a:lnTo>
                <a:lnTo>
                  <a:pt x="31623" y="2196973"/>
                </a:lnTo>
                <a:close/>
              </a:path>
              <a:path w="88900" h="2269490">
                <a:moveTo>
                  <a:pt x="74456" y="2196973"/>
                </a:moveTo>
                <a:lnTo>
                  <a:pt x="31623" y="2196973"/>
                </a:lnTo>
                <a:lnTo>
                  <a:pt x="44323" y="2197100"/>
                </a:lnTo>
                <a:lnTo>
                  <a:pt x="44323" y="2205990"/>
                </a:lnTo>
                <a:lnTo>
                  <a:pt x="69872" y="2205990"/>
                </a:lnTo>
                <a:lnTo>
                  <a:pt x="74456" y="2196973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290572" y="2308860"/>
            <a:ext cx="4439920" cy="3642360"/>
          </a:xfrm>
          <a:custGeom>
            <a:avLst/>
            <a:gdLst/>
            <a:ahLst/>
            <a:cxnLst/>
            <a:rect l="l" t="t" r="r" b="b"/>
            <a:pathLst>
              <a:path w="4439920" h="3642360">
                <a:moveTo>
                  <a:pt x="0" y="1821179"/>
                </a:moveTo>
                <a:lnTo>
                  <a:pt x="623" y="1777569"/>
                </a:lnTo>
                <a:lnTo>
                  <a:pt x="2486" y="1734211"/>
                </a:lnTo>
                <a:lnTo>
                  <a:pt x="5573" y="1691115"/>
                </a:lnTo>
                <a:lnTo>
                  <a:pt x="9870" y="1648293"/>
                </a:lnTo>
                <a:lnTo>
                  <a:pt x="15365" y="1605757"/>
                </a:lnTo>
                <a:lnTo>
                  <a:pt x="22042" y="1563519"/>
                </a:lnTo>
                <a:lnTo>
                  <a:pt x="29888" y="1521589"/>
                </a:lnTo>
                <a:lnTo>
                  <a:pt x="38889" y="1479978"/>
                </a:lnTo>
                <a:lnTo>
                  <a:pt x="49031" y="1438700"/>
                </a:lnTo>
                <a:lnTo>
                  <a:pt x="60301" y="1397764"/>
                </a:lnTo>
                <a:lnTo>
                  <a:pt x="72684" y="1357182"/>
                </a:lnTo>
                <a:lnTo>
                  <a:pt x="86166" y="1316966"/>
                </a:lnTo>
                <a:lnTo>
                  <a:pt x="100733" y="1277126"/>
                </a:lnTo>
                <a:lnTo>
                  <a:pt x="116372" y="1237676"/>
                </a:lnTo>
                <a:lnTo>
                  <a:pt x="133069" y="1198625"/>
                </a:lnTo>
                <a:lnTo>
                  <a:pt x="150810" y="1159985"/>
                </a:lnTo>
                <a:lnTo>
                  <a:pt x="169580" y="1121768"/>
                </a:lnTo>
                <a:lnTo>
                  <a:pt x="189366" y="1083985"/>
                </a:lnTo>
                <a:lnTo>
                  <a:pt x="210155" y="1046648"/>
                </a:lnTo>
                <a:lnTo>
                  <a:pt x="231931" y="1009768"/>
                </a:lnTo>
                <a:lnTo>
                  <a:pt x="254682" y="973355"/>
                </a:lnTo>
                <a:lnTo>
                  <a:pt x="278393" y="937423"/>
                </a:lnTo>
                <a:lnTo>
                  <a:pt x="303050" y="901982"/>
                </a:lnTo>
                <a:lnTo>
                  <a:pt x="328639" y="867043"/>
                </a:lnTo>
                <a:lnTo>
                  <a:pt x="355148" y="832618"/>
                </a:lnTo>
                <a:lnTo>
                  <a:pt x="382560" y="798719"/>
                </a:lnTo>
                <a:lnTo>
                  <a:pt x="410864" y="765356"/>
                </a:lnTo>
                <a:lnTo>
                  <a:pt x="440044" y="732542"/>
                </a:lnTo>
                <a:lnTo>
                  <a:pt x="470088" y="700287"/>
                </a:lnTo>
                <a:lnTo>
                  <a:pt x="500980" y="668604"/>
                </a:lnTo>
                <a:lnTo>
                  <a:pt x="532707" y="637502"/>
                </a:lnTo>
                <a:lnTo>
                  <a:pt x="565256" y="606995"/>
                </a:lnTo>
                <a:lnTo>
                  <a:pt x="598612" y="577093"/>
                </a:lnTo>
                <a:lnTo>
                  <a:pt x="632761" y="547807"/>
                </a:lnTo>
                <a:lnTo>
                  <a:pt x="667689" y="519150"/>
                </a:lnTo>
                <a:lnTo>
                  <a:pt x="703383" y="491132"/>
                </a:lnTo>
                <a:lnTo>
                  <a:pt x="739829" y="463765"/>
                </a:lnTo>
                <a:lnTo>
                  <a:pt x="777012" y="437061"/>
                </a:lnTo>
                <a:lnTo>
                  <a:pt x="814920" y="411030"/>
                </a:lnTo>
                <a:lnTo>
                  <a:pt x="853537" y="385684"/>
                </a:lnTo>
                <a:lnTo>
                  <a:pt x="892850" y="361035"/>
                </a:lnTo>
                <a:lnTo>
                  <a:pt x="932845" y="337094"/>
                </a:lnTo>
                <a:lnTo>
                  <a:pt x="973508" y="313872"/>
                </a:lnTo>
                <a:lnTo>
                  <a:pt x="1014826" y="291381"/>
                </a:lnTo>
                <a:lnTo>
                  <a:pt x="1056784" y="269632"/>
                </a:lnTo>
                <a:lnTo>
                  <a:pt x="1099368" y="248637"/>
                </a:lnTo>
                <a:lnTo>
                  <a:pt x="1142565" y="228407"/>
                </a:lnTo>
                <a:lnTo>
                  <a:pt x="1186360" y="208954"/>
                </a:lnTo>
                <a:lnTo>
                  <a:pt x="1230740" y="190288"/>
                </a:lnTo>
                <a:lnTo>
                  <a:pt x="1275691" y="172421"/>
                </a:lnTo>
                <a:lnTo>
                  <a:pt x="1321199" y="155366"/>
                </a:lnTo>
                <a:lnTo>
                  <a:pt x="1367250" y="139132"/>
                </a:lnTo>
                <a:lnTo>
                  <a:pt x="1413829" y="123732"/>
                </a:lnTo>
                <a:lnTo>
                  <a:pt x="1460924" y="109176"/>
                </a:lnTo>
                <a:lnTo>
                  <a:pt x="1508520" y="95478"/>
                </a:lnTo>
                <a:lnTo>
                  <a:pt x="1556604" y="82646"/>
                </a:lnTo>
                <a:lnTo>
                  <a:pt x="1605161" y="70694"/>
                </a:lnTo>
                <a:lnTo>
                  <a:pt x="1654177" y="59633"/>
                </a:lnTo>
                <a:lnTo>
                  <a:pt x="1703639" y="49474"/>
                </a:lnTo>
                <a:lnTo>
                  <a:pt x="1753533" y="40228"/>
                </a:lnTo>
                <a:lnTo>
                  <a:pt x="1803844" y="31906"/>
                </a:lnTo>
                <a:lnTo>
                  <a:pt x="1854559" y="24521"/>
                </a:lnTo>
                <a:lnTo>
                  <a:pt x="1905664" y="18084"/>
                </a:lnTo>
                <a:lnTo>
                  <a:pt x="1957146" y="12606"/>
                </a:lnTo>
                <a:lnTo>
                  <a:pt x="2008989" y="8098"/>
                </a:lnTo>
                <a:lnTo>
                  <a:pt x="2061181" y="4572"/>
                </a:lnTo>
                <a:lnTo>
                  <a:pt x="2113706" y="2039"/>
                </a:lnTo>
                <a:lnTo>
                  <a:pt x="2166553" y="511"/>
                </a:lnTo>
                <a:lnTo>
                  <a:pt x="2219705" y="0"/>
                </a:lnTo>
                <a:lnTo>
                  <a:pt x="2272858" y="511"/>
                </a:lnTo>
                <a:lnTo>
                  <a:pt x="2325705" y="2039"/>
                </a:lnTo>
                <a:lnTo>
                  <a:pt x="2378230" y="4572"/>
                </a:lnTo>
                <a:lnTo>
                  <a:pt x="2430422" y="8098"/>
                </a:lnTo>
                <a:lnTo>
                  <a:pt x="2482265" y="12606"/>
                </a:lnTo>
                <a:lnTo>
                  <a:pt x="2533747" y="18084"/>
                </a:lnTo>
                <a:lnTo>
                  <a:pt x="2584852" y="24521"/>
                </a:lnTo>
                <a:lnTo>
                  <a:pt x="2635567" y="31906"/>
                </a:lnTo>
                <a:lnTo>
                  <a:pt x="2685878" y="40228"/>
                </a:lnTo>
                <a:lnTo>
                  <a:pt x="2735772" y="49474"/>
                </a:lnTo>
                <a:lnTo>
                  <a:pt x="2785234" y="59633"/>
                </a:lnTo>
                <a:lnTo>
                  <a:pt x="2834250" y="70694"/>
                </a:lnTo>
                <a:lnTo>
                  <a:pt x="2882807" y="82646"/>
                </a:lnTo>
                <a:lnTo>
                  <a:pt x="2930891" y="95478"/>
                </a:lnTo>
                <a:lnTo>
                  <a:pt x="2978487" y="109176"/>
                </a:lnTo>
                <a:lnTo>
                  <a:pt x="3025582" y="123732"/>
                </a:lnTo>
                <a:lnTo>
                  <a:pt x="3072161" y="139132"/>
                </a:lnTo>
                <a:lnTo>
                  <a:pt x="3118212" y="155366"/>
                </a:lnTo>
                <a:lnTo>
                  <a:pt x="3163720" y="172421"/>
                </a:lnTo>
                <a:lnTo>
                  <a:pt x="3208671" y="190288"/>
                </a:lnTo>
                <a:lnTo>
                  <a:pt x="3253051" y="208954"/>
                </a:lnTo>
                <a:lnTo>
                  <a:pt x="3296846" y="228407"/>
                </a:lnTo>
                <a:lnTo>
                  <a:pt x="3340043" y="248637"/>
                </a:lnTo>
                <a:lnTo>
                  <a:pt x="3382627" y="269632"/>
                </a:lnTo>
                <a:lnTo>
                  <a:pt x="3424585" y="291381"/>
                </a:lnTo>
                <a:lnTo>
                  <a:pt x="3465903" y="313872"/>
                </a:lnTo>
                <a:lnTo>
                  <a:pt x="3506566" y="337094"/>
                </a:lnTo>
                <a:lnTo>
                  <a:pt x="3546561" y="361035"/>
                </a:lnTo>
                <a:lnTo>
                  <a:pt x="3585874" y="385684"/>
                </a:lnTo>
                <a:lnTo>
                  <a:pt x="3624491" y="411030"/>
                </a:lnTo>
                <a:lnTo>
                  <a:pt x="3662399" y="437061"/>
                </a:lnTo>
                <a:lnTo>
                  <a:pt x="3699582" y="463765"/>
                </a:lnTo>
                <a:lnTo>
                  <a:pt x="3736028" y="491132"/>
                </a:lnTo>
                <a:lnTo>
                  <a:pt x="3771722" y="519150"/>
                </a:lnTo>
                <a:lnTo>
                  <a:pt x="3806650" y="547807"/>
                </a:lnTo>
                <a:lnTo>
                  <a:pt x="3840799" y="577093"/>
                </a:lnTo>
                <a:lnTo>
                  <a:pt x="3874155" y="606995"/>
                </a:lnTo>
                <a:lnTo>
                  <a:pt x="3906704" y="637502"/>
                </a:lnTo>
                <a:lnTo>
                  <a:pt x="3938431" y="668604"/>
                </a:lnTo>
                <a:lnTo>
                  <a:pt x="3969323" y="700287"/>
                </a:lnTo>
                <a:lnTo>
                  <a:pt x="3999367" y="732542"/>
                </a:lnTo>
                <a:lnTo>
                  <a:pt x="4028547" y="765356"/>
                </a:lnTo>
                <a:lnTo>
                  <a:pt x="4056851" y="798719"/>
                </a:lnTo>
                <a:lnTo>
                  <a:pt x="4084263" y="832618"/>
                </a:lnTo>
                <a:lnTo>
                  <a:pt x="4110772" y="867043"/>
                </a:lnTo>
                <a:lnTo>
                  <a:pt x="4136361" y="901982"/>
                </a:lnTo>
                <a:lnTo>
                  <a:pt x="4161018" y="937423"/>
                </a:lnTo>
                <a:lnTo>
                  <a:pt x="4184729" y="973355"/>
                </a:lnTo>
                <a:lnTo>
                  <a:pt x="4207480" y="1009768"/>
                </a:lnTo>
                <a:lnTo>
                  <a:pt x="4229256" y="1046648"/>
                </a:lnTo>
                <a:lnTo>
                  <a:pt x="4250045" y="1083985"/>
                </a:lnTo>
                <a:lnTo>
                  <a:pt x="4269831" y="1121768"/>
                </a:lnTo>
                <a:lnTo>
                  <a:pt x="4288601" y="1159985"/>
                </a:lnTo>
                <a:lnTo>
                  <a:pt x="4306342" y="1198625"/>
                </a:lnTo>
                <a:lnTo>
                  <a:pt x="4323039" y="1237676"/>
                </a:lnTo>
                <a:lnTo>
                  <a:pt x="4338678" y="1277126"/>
                </a:lnTo>
                <a:lnTo>
                  <a:pt x="4353245" y="1316966"/>
                </a:lnTo>
                <a:lnTo>
                  <a:pt x="4366727" y="1357182"/>
                </a:lnTo>
                <a:lnTo>
                  <a:pt x="4379110" y="1397764"/>
                </a:lnTo>
                <a:lnTo>
                  <a:pt x="4390380" y="1438700"/>
                </a:lnTo>
                <a:lnTo>
                  <a:pt x="4400522" y="1479978"/>
                </a:lnTo>
                <a:lnTo>
                  <a:pt x="4409523" y="1521589"/>
                </a:lnTo>
                <a:lnTo>
                  <a:pt x="4417369" y="1563519"/>
                </a:lnTo>
                <a:lnTo>
                  <a:pt x="4424046" y="1605757"/>
                </a:lnTo>
                <a:lnTo>
                  <a:pt x="4429541" y="1648293"/>
                </a:lnTo>
                <a:lnTo>
                  <a:pt x="4433838" y="1691115"/>
                </a:lnTo>
                <a:lnTo>
                  <a:pt x="4436925" y="1734211"/>
                </a:lnTo>
                <a:lnTo>
                  <a:pt x="4438788" y="1777569"/>
                </a:lnTo>
                <a:lnTo>
                  <a:pt x="4439411" y="1821179"/>
                </a:lnTo>
                <a:lnTo>
                  <a:pt x="4438788" y="1864790"/>
                </a:lnTo>
                <a:lnTo>
                  <a:pt x="4436925" y="1908148"/>
                </a:lnTo>
                <a:lnTo>
                  <a:pt x="4433838" y="1951244"/>
                </a:lnTo>
                <a:lnTo>
                  <a:pt x="4429541" y="1994066"/>
                </a:lnTo>
                <a:lnTo>
                  <a:pt x="4424046" y="2036602"/>
                </a:lnTo>
                <a:lnTo>
                  <a:pt x="4417369" y="2078840"/>
                </a:lnTo>
                <a:lnTo>
                  <a:pt x="4409523" y="2120770"/>
                </a:lnTo>
                <a:lnTo>
                  <a:pt x="4400522" y="2162381"/>
                </a:lnTo>
                <a:lnTo>
                  <a:pt x="4390380" y="2203659"/>
                </a:lnTo>
                <a:lnTo>
                  <a:pt x="4379110" y="2244595"/>
                </a:lnTo>
                <a:lnTo>
                  <a:pt x="4366727" y="2285177"/>
                </a:lnTo>
                <a:lnTo>
                  <a:pt x="4353245" y="2325393"/>
                </a:lnTo>
                <a:lnTo>
                  <a:pt x="4338678" y="2365233"/>
                </a:lnTo>
                <a:lnTo>
                  <a:pt x="4323039" y="2404683"/>
                </a:lnTo>
                <a:lnTo>
                  <a:pt x="4306342" y="2443734"/>
                </a:lnTo>
                <a:lnTo>
                  <a:pt x="4288601" y="2482374"/>
                </a:lnTo>
                <a:lnTo>
                  <a:pt x="4269831" y="2520591"/>
                </a:lnTo>
                <a:lnTo>
                  <a:pt x="4250045" y="2558374"/>
                </a:lnTo>
                <a:lnTo>
                  <a:pt x="4229256" y="2595711"/>
                </a:lnTo>
                <a:lnTo>
                  <a:pt x="4207480" y="2632591"/>
                </a:lnTo>
                <a:lnTo>
                  <a:pt x="4184729" y="2669004"/>
                </a:lnTo>
                <a:lnTo>
                  <a:pt x="4161018" y="2704936"/>
                </a:lnTo>
                <a:lnTo>
                  <a:pt x="4136361" y="2740377"/>
                </a:lnTo>
                <a:lnTo>
                  <a:pt x="4110772" y="2775316"/>
                </a:lnTo>
                <a:lnTo>
                  <a:pt x="4084263" y="2809741"/>
                </a:lnTo>
                <a:lnTo>
                  <a:pt x="4056851" y="2843640"/>
                </a:lnTo>
                <a:lnTo>
                  <a:pt x="4028547" y="2877003"/>
                </a:lnTo>
                <a:lnTo>
                  <a:pt x="3999367" y="2909817"/>
                </a:lnTo>
                <a:lnTo>
                  <a:pt x="3969323" y="2942072"/>
                </a:lnTo>
                <a:lnTo>
                  <a:pt x="3938431" y="2973755"/>
                </a:lnTo>
                <a:lnTo>
                  <a:pt x="3906704" y="3004857"/>
                </a:lnTo>
                <a:lnTo>
                  <a:pt x="3874155" y="3035364"/>
                </a:lnTo>
                <a:lnTo>
                  <a:pt x="3840799" y="3065266"/>
                </a:lnTo>
                <a:lnTo>
                  <a:pt x="3806650" y="3094552"/>
                </a:lnTo>
                <a:lnTo>
                  <a:pt x="3771722" y="3123209"/>
                </a:lnTo>
                <a:lnTo>
                  <a:pt x="3736028" y="3151227"/>
                </a:lnTo>
                <a:lnTo>
                  <a:pt x="3699582" y="3178594"/>
                </a:lnTo>
                <a:lnTo>
                  <a:pt x="3662399" y="3205298"/>
                </a:lnTo>
                <a:lnTo>
                  <a:pt x="3624491" y="3231329"/>
                </a:lnTo>
                <a:lnTo>
                  <a:pt x="3585874" y="3256675"/>
                </a:lnTo>
                <a:lnTo>
                  <a:pt x="3546561" y="3281324"/>
                </a:lnTo>
                <a:lnTo>
                  <a:pt x="3506566" y="3305265"/>
                </a:lnTo>
                <a:lnTo>
                  <a:pt x="3465903" y="3328487"/>
                </a:lnTo>
                <a:lnTo>
                  <a:pt x="3424585" y="3350978"/>
                </a:lnTo>
                <a:lnTo>
                  <a:pt x="3382627" y="3372727"/>
                </a:lnTo>
                <a:lnTo>
                  <a:pt x="3340043" y="3393722"/>
                </a:lnTo>
                <a:lnTo>
                  <a:pt x="3296846" y="3413952"/>
                </a:lnTo>
                <a:lnTo>
                  <a:pt x="3253051" y="3433405"/>
                </a:lnTo>
                <a:lnTo>
                  <a:pt x="3208671" y="3452071"/>
                </a:lnTo>
                <a:lnTo>
                  <a:pt x="3163720" y="3469938"/>
                </a:lnTo>
                <a:lnTo>
                  <a:pt x="3118212" y="3486993"/>
                </a:lnTo>
                <a:lnTo>
                  <a:pt x="3072161" y="3503227"/>
                </a:lnTo>
                <a:lnTo>
                  <a:pt x="3025582" y="3518627"/>
                </a:lnTo>
                <a:lnTo>
                  <a:pt x="2978487" y="3533183"/>
                </a:lnTo>
                <a:lnTo>
                  <a:pt x="2930891" y="3546881"/>
                </a:lnTo>
                <a:lnTo>
                  <a:pt x="2882807" y="3559713"/>
                </a:lnTo>
                <a:lnTo>
                  <a:pt x="2834250" y="3571665"/>
                </a:lnTo>
                <a:lnTo>
                  <a:pt x="2785234" y="3582726"/>
                </a:lnTo>
                <a:lnTo>
                  <a:pt x="2735772" y="3592885"/>
                </a:lnTo>
                <a:lnTo>
                  <a:pt x="2685878" y="3602131"/>
                </a:lnTo>
                <a:lnTo>
                  <a:pt x="2635567" y="3610453"/>
                </a:lnTo>
                <a:lnTo>
                  <a:pt x="2584852" y="3617838"/>
                </a:lnTo>
                <a:lnTo>
                  <a:pt x="2533747" y="3624275"/>
                </a:lnTo>
                <a:lnTo>
                  <a:pt x="2482265" y="3629753"/>
                </a:lnTo>
                <a:lnTo>
                  <a:pt x="2430422" y="3634261"/>
                </a:lnTo>
                <a:lnTo>
                  <a:pt x="2378230" y="3637787"/>
                </a:lnTo>
                <a:lnTo>
                  <a:pt x="2325705" y="3640320"/>
                </a:lnTo>
                <a:lnTo>
                  <a:pt x="2272858" y="3641848"/>
                </a:lnTo>
                <a:lnTo>
                  <a:pt x="2219705" y="3642359"/>
                </a:lnTo>
                <a:lnTo>
                  <a:pt x="2166553" y="3641848"/>
                </a:lnTo>
                <a:lnTo>
                  <a:pt x="2113706" y="3640320"/>
                </a:lnTo>
                <a:lnTo>
                  <a:pt x="2061181" y="3637787"/>
                </a:lnTo>
                <a:lnTo>
                  <a:pt x="2008989" y="3634261"/>
                </a:lnTo>
                <a:lnTo>
                  <a:pt x="1957146" y="3629753"/>
                </a:lnTo>
                <a:lnTo>
                  <a:pt x="1905664" y="3624275"/>
                </a:lnTo>
                <a:lnTo>
                  <a:pt x="1854559" y="3617838"/>
                </a:lnTo>
                <a:lnTo>
                  <a:pt x="1803844" y="3610453"/>
                </a:lnTo>
                <a:lnTo>
                  <a:pt x="1753533" y="3602131"/>
                </a:lnTo>
                <a:lnTo>
                  <a:pt x="1703639" y="3592885"/>
                </a:lnTo>
                <a:lnTo>
                  <a:pt x="1654177" y="3582726"/>
                </a:lnTo>
                <a:lnTo>
                  <a:pt x="1605161" y="3571665"/>
                </a:lnTo>
                <a:lnTo>
                  <a:pt x="1556604" y="3559713"/>
                </a:lnTo>
                <a:lnTo>
                  <a:pt x="1508520" y="3546881"/>
                </a:lnTo>
                <a:lnTo>
                  <a:pt x="1460924" y="3533183"/>
                </a:lnTo>
                <a:lnTo>
                  <a:pt x="1413829" y="3518627"/>
                </a:lnTo>
                <a:lnTo>
                  <a:pt x="1367250" y="3503227"/>
                </a:lnTo>
                <a:lnTo>
                  <a:pt x="1321199" y="3486993"/>
                </a:lnTo>
                <a:lnTo>
                  <a:pt x="1275691" y="3469938"/>
                </a:lnTo>
                <a:lnTo>
                  <a:pt x="1230740" y="3452071"/>
                </a:lnTo>
                <a:lnTo>
                  <a:pt x="1186360" y="3433405"/>
                </a:lnTo>
                <a:lnTo>
                  <a:pt x="1142565" y="3413952"/>
                </a:lnTo>
                <a:lnTo>
                  <a:pt x="1099368" y="3393722"/>
                </a:lnTo>
                <a:lnTo>
                  <a:pt x="1056784" y="3372727"/>
                </a:lnTo>
                <a:lnTo>
                  <a:pt x="1014826" y="3350978"/>
                </a:lnTo>
                <a:lnTo>
                  <a:pt x="973508" y="3328487"/>
                </a:lnTo>
                <a:lnTo>
                  <a:pt x="932845" y="3305265"/>
                </a:lnTo>
                <a:lnTo>
                  <a:pt x="892850" y="3281324"/>
                </a:lnTo>
                <a:lnTo>
                  <a:pt x="853537" y="3256675"/>
                </a:lnTo>
                <a:lnTo>
                  <a:pt x="814920" y="3231329"/>
                </a:lnTo>
                <a:lnTo>
                  <a:pt x="777012" y="3205298"/>
                </a:lnTo>
                <a:lnTo>
                  <a:pt x="739829" y="3178594"/>
                </a:lnTo>
                <a:lnTo>
                  <a:pt x="703383" y="3151227"/>
                </a:lnTo>
                <a:lnTo>
                  <a:pt x="667689" y="3123209"/>
                </a:lnTo>
                <a:lnTo>
                  <a:pt x="632761" y="3094552"/>
                </a:lnTo>
                <a:lnTo>
                  <a:pt x="598612" y="3065266"/>
                </a:lnTo>
                <a:lnTo>
                  <a:pt x="565256" y="3035364"/>
                </a:lnTo>
                <a:lnTo>
                  <a:pt x="532707" y="3004857"/>
                </a:lnTo>
                <a:lnTo>
                  <a:pt x="500980" y="2973755"/>
                </a:lnTo>
                <a:lnTo>
                  <a:pt x="470088" y="2942072"/>
                </a:lnTo>
                <a:lnTo>
                  <a:pt x="440044" y="2909817"/>
                </a:lnTo>
                <a:lnTo>
                  <a:pt x="410864" y="2877003"/>
                </a:lnTo>
                <a:lnTo>
                  <a:pt x="382560" y="2843640"/>
                </a:lnTo>
                <a:lnTo>
                  <a:pt x="355148" y="2809741"/>
                </a:lnTo>
                <a:lnTo>
                  <a:pt x="328639" y="2775316"/>
                </a:lnTo>
                <a:lnTo>
                  <a:pt x="303050" y="2740377"/>
                </a:lnTo>
                <a:lnTo>
                  <a:pt x="278393" y="2704936"/>
                </a:lnTo>
                <a:lnTo>
                  <a:pt x="254682" y="2669004"/>
                </a:lnTo>
                <a:lnTo>
                  <a:pt x="231931" y="2632591"/>
                </a:lnTo>
                <a:lnTo>
                  <a:pt x="210155" y="2595711"/>
                </a:lnTo>
                <a:lnTo>
                  <a:pt x="189366" y="2558374"/>
                </a:lnTo>
                <a:lnTo>
                  <a:pt x="169580" y="2520591"/>
                </a:lnTo>
                <a:lnTo>
                  <a:pt x="150810" y="2482374"/>
                </a:lnTo>
                <a:lnTo>
                  <a:pt x="133069" y="2443734"/>
                </a:lnTo>
                <a:lnTo>
                  <a:pt x="116372" y="2404683"/>
                </a:lnTo>
                <a:lnTo>
                  <a:pt x="100733" y="2365233"/>
                </a:lnTo>
                <a:lnTo>
                  <a:pt x="86166" y="2325393"/>
                </a:lnTo>
                <a:lnTo>
                  <a:pt x="72684" y="2285177"/>
                </a:lnTo>
                <a:lnTo>
                  <a:pt x="60301" y="2244595"/>
                </a:lnTo>
                <a:lnTo>
                  <a:pt x="49031" y="2203659"/>
                </a:lnTo>
                <a:lnTo>
                  <a:pt x="38889" y="2162381"/>
                </a:lnTo>
                <a:lnTo>
                  <a:pt x="29888" y="2120770"/>
                </a:lnTo>
                <a:lnTo>
                  <a:pt x="22042" y="2078840"/>
                </a:lnTo>
                <a:lnTo>
                  <a:pt x="15365" y="2036602"/>
                </a:lnTo>
                <a:lnTo>
                  <a:pt x="9870" y="1994066"/>
                </a:lnTo>
                <a:lnTo>
                  <a:pt x="5573" y="1951244"/>
                </a:lnTo>
                <a:lnTo>
                  <a:pt x="2486" y="1908148"/>
                </a:lnTo>
                <a:lnTo>
                  <a:pt x="623" y="1864790"/>
                </a:lnTo>
                <a:lnTo>
                  <a:pt x="0" y="1821179"/>
                </a:lnTo>
                <a:close/>
              </a:path>
            </a:pathLst>
          </a:custGeom>
          <a:ln w="12192">
            <a:solidFill>
              <a:srgbClr val="0000D3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582923" y="1975104"/>
            <a:ext cx="1831848" cy="996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3924680" y="2222500"/>
            <a:ext cx="112141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237490">
              <a:lnSpc>
                <a:spcPct val="100000"/>
              </a:lnSpc>
            </a:pPr>
            <a:r>
              <a:rPr dirty="0" sz="1400" spc="-15">
                <a:solidFill>
                  <a:srgbClr val="000099"/>
                </a:solidFill>
                <a:latin typeface="Calibri"/>
                <a:cs typeface="Calibri"/>
              </a:rPr>
              <a:t>TOP </a:t>
            </a:r>
            <a:r>
              <a:rPr dirty="0" sz="1400" spc="-35">
                <a:solidFill>
                  <a:srgbClr val="000099"/>
                </a:solidFill>
                <a:latin typeface="Calibri"/>
                <a:cs typeface="Calibri"/>
              </a:rPr>
              <a:t>Test  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Nutrition</a:t>
            </a:r>
            <a:r>
              <a:rPr dirty="0" sz="1400" spc="-85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0099"/>
                </a:solidFill>
                <a:latin typeface="Calibri"/>
                <a:cs typeface="Calibri"/>
              </a:rPr>
              <a:t>Panel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417319" y="2915411"/>
            <a:ext cx="1831848" cy="99669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220724" y="2837688"/>
            <a:ext cx="2199131" cy="11003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 txBox="1"/>
          <p:nvPr/>
        </p:nvSpPr>
        <p:spPr>
          <a:xfrm>
            <a:off x="1658873" y="3163696"/>
            <a:ext cx="1321435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2069">
              <a:lnSpc>
                <a:spcPct val="100000"/>
              </a:lnSpc>
            </a:pPr>
            <a:r>
              <a:rPr dirty="0" sz="1400" spc="-15">
                <a:solidFill>
                  <a:srgbClr val="0000D3"/>
                </a:solidFill>
                <a:latin typeface="Calibri"/>
                <a:cs typeface="Calibri"/>
              </a:rPr>
              <a:t>Psychotherapy</a:t>
            </a:r>
            <a:r>
              <a:rPr dirty="0" sz="1400" spc="-20">
                <a:solidFill>
                  <a:srgbClr val="0000D3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00D3"/>
                </a:solidFill>
                <a:latin typeface="Calibri"/>
                <a:cs typeface="Calibri"/>
              </a:rPr>
              <a:t>&amp;</a:t>
            </a:r>
            <a:endParaRPr sz="1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solidFill>
                  <a:srgbClr val="0000D3"/>
                </a:solidFill>
                <a:latin typeface="Calibri"/>
                <a:cs typeface="Calibri"/>
              </a:rPr>
              <a:t>Sports</a:t>
            </a:r>
            <a:r>
              <a:rPr dirty="0" sz="1400" spc="-85">
                <a:solidFill>
                  <a:srgbClr val="0000D3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Psychology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731764" y="2889504"/>
            <a:ext cx="1831847" cy="9966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35167" y="2811779"/>
            <a:ext cx="2197608" cy="110032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 txBox="1"/>
          <p:nvPr/>
        </p:nvSpPr>
        <p:spPr>
          <a:xfrm>
            <a:off x="6246114" y="3137789"/>
            <a:ext cx="777240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88265">
              <a:lnSpc>
                <a:spcPct val="100000"/>
              </a:lnSpc>
            </a:pPr>
            <a:r>
              <a:rPr dirty="0" sz="1400" spc="-5">
                <a:solidFill>
                  <a:srgbClr val="000099"/>
                </a:solidFill>
                <a:latin typeface="Calibri"/>
                <a:cs typeface="Calibri"/>
              </a:rPr>
              <a:t>Medical  </a:t>
            </a:r>
            <a:r>
              <a:rPr dirty="0" sz="1400" spc="-40">
                <a:solidFill>
                  <a:srgbClr val="000099"/>
                </a:solidFill>
                <a:latin typeface="Calibri"/>
                <a:cs typeface="Calibri"/>
              </a:rPr>
              <a:t>E</a:t>
            </a:r>
            <a:r>
              <a:rPr dirty="0" sz="1400" spc="-25">
                <a:solidFill>
                  <a:srgbClr val="000099"/>
                </a:solidFill>
                <a:latin typeface="Calibri"/>
                <a:cs typeface="Calibri"/>
              </a:rPr>
              <a:t>v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al</a:t>
            </a:r>
            <a:r>
              <a:rPr dirty="0" sz="1400" spc="-5">
                <a:solidFill>
                  <a:srgbClr val="000099"/>
                </a:solidFill>
                <a:latin typeface="Calibri"/>
                <a:cs typeface="Calibri"/>
              </a:rPr>
              <a:t>u</a:t>
            </a:r>
            <a:r>
              <a:rPr dirty="0" sz="1400" spc="-15">
                <a:solidFill>
                  <a:srgbClr val="000099"/>
                </a:solidFill>
                <a:latin typeface="Calibri"/>
                <a:cs typeface="Calibri"/>
              </a:rPr>
              <a:t>a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tion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1391411" y="4239767"/>
            <a:ext cx="1831848" cy="99669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194816" y="4160520"/>
            <a:ext cx="2199132" cy="1101852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 txBox="1"/>
          <p:nvPr/>
        </p:nvSpPr>
        <p:spPr>
          <a:xfrm>
            <a:off x="1577721" y="4487798"/>
            <a:ext cx="1433195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17475" marR="5080" indent="-105410">
              <a:lnSpc>
                <a:spcPct val="100000"/>
              </a:lnSpc>
            </a:pPr>
            <a:r>
              <a:rPr dirty="0" sz="1400" spc="-5">
                <a:solidFill>
                  <a:srgbClr val="0000D3"/>
                </a:solidFill>
                <a:latin typeface="Calibri"/>
                <a:cs typeface="Calibri"/>
              </a:rPr>
              <a:t>Injury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Prevention </a:t>
            </a:r>
            <a:r>
              <a:rPr dirty="0" sz="1400">
                <a:solidFill>
                  <a:srgbClr val="0000D3"/>
                </a:solidFill>
                <a:latin typeface="Calibri"/>
                <a:cs typeface="Calibri"/>
              </a:rPr>
              <a:t>&amp; 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Physical</a:t>
            </a:r>
            <a:r>
              <a:rPr dirty="0" sz="1400" spc="-50">
                <a:solidFill>
                  <a:srgbClr val="0000D3"/>
                </a:solidFill>
                <a:latin typeface="Calibri"/>
                <a:cs typeface="Calibri"/>
              </a:rPr>
              <a:t>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Therapy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569208" y="5233415"/>
            <a:ext cx="1831848" cy="99517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372611" y="5154167"/>
            <a:ext cx="2199132" cy="110185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667505" y="5481421"/>
            <a:ext cx="1610995" cy="4489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60960">
              <a:lnSpc>
                <a:spcPct val="100000"/>
              </a:lnSpc>
            </a:pPr>
            <a:r>
              <a:rPr dirty="0" sz="1400" spc="-5">
                <a:solidFill>
                  <a:srgbClr val="0000D3"/>
                </a:solidFill>
                <a:latin typeface="Calibri"/>
                <a:cs typeface="Calibri"/>
              </a:rPr>
              <a:t>Fitness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Evaluation </a:t>
            </a:r>
            <a:r>
              <a:rPr dirty="0" sz="1400">
                <a:solidFill>
                  <a:srgbClr val="0000D3"/>
                </a:solidFill>
                <a:latin typeface="Calibri"/>
                <a:cs typeface="Calibri"/>
              </a:rPr>
              <a:t>&amp;  </a:t>
            </a:r>
            <a:r>
              <a:rPr dirty="0" sz="1400" spc="-10">
                <a:solidFill>
                  <a:srgbClr val="0000D3"/>
                </a:solidFill>
                <a:latin typeface="Calibri"/>
                <a:cs typeface="Calibri"/>
              </a:rPr>
              <a:t>Personal </a:t>
            </a:r>
            <a:r>
              <a:rPr dirty="0" sz="1400" spc="-15">
                <a:solidFill>
                  <a:srgbClr val="0000D3"/>
                </a:solidFill>
                <a:latin typeface="Calibri"/>
                <a:cs typeface="Calibri"/>
              </a:rPr>
              <a:t>Training</a:t>
            </a:r>
            <a:r>
              <a:rPr dirty="0" sz="1400" spc="-50">
                <a:solidFill>
                  <a:srgbClr val="0000D3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0000D3"/>
                </a:solidFill>
                <a:latin typeface="Calibri"/>
                <a:cs typeface="Calibri"/>
              </a:rPr>
              <a:t>Plan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564635" y="3599688"/>
            <a:ext cx="1831848" cy="995172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68040" y="3520440"/>
            <a:ext cx="2199132" cy="110032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 txBox="1"/>
          <p:nvPr/>
        </p:nvSpPr>
        <p:spPr>
          <a:xfrm>
            <a:off x="3829303" y="3675633"/>
            <a:ext cx="1276985" cy="7880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905">
              <a:lnSpc>
                <a:spcPct val="100000"/>
              </a:lnSpc>
            </a:pPr>
            <a:r>
              <a:rPr dirty="0" sz="1800" spc="-5">
                <a:solidFill>
                  <a:srgbClr val="000099"/>
                </a:solidFill>
                <a:latin typeface="Calibri"/>
                <a:cs typeface="Calibri"/>
              </a:rPr>
              <a:t>GOAL:</a:t>
            </a:r>
            <a:endParaRPr sz="1800">
              <a:latin typeface="Calibri"/>
              <a:cs typeface="Calibri"/>
            </a:endParaRPr>
          </a:p>
          <a:p>
            <a:pPr algn="ctr" marL="12700" marR="5080">
              <a:lnSpc>
                <a:spcPct val="100000"/>
              </a:lnSpc>
              <a:spcBef>
                <a:spcPts val="20"/>
              </a:spcBef>
            </a:pPr>
            <a:r>
              <a:rPr dirty="0" sz="1600" spc="-5">
                <a:solidFill>
                  <a:srgbClr val="000099"/>
                </a:solidFill>
                <a:latin typeface="Calibri"/>
                <a:cs typeface="Calibri"/>
              </a:rPr>
              <a:t>Optimal</a:t>
            </a:r>
            <a:r>
              <a:rPr dirty="0" sz="1600" spc="-85">
                <a:solidFill>
                  <a:srgbClr val="000099"/>
                </a:solidFill>
                <a:latin typeface="Calibri"/>
                <a:cs typeface="Calibri"/>
              </a:rPr>
              <a:t> </a:t>
            </a:r>
            <a:r>
              <a:rPr dirty="0" sz="1600" spc="-5">
                <a:solidFill>
                  <a:srgbClr val="000099"/>
                </a:solidFill>
                <a:latin typeface="Calibri"/>
                <a:cs typeface="Calibri"/>
              </a:rPr>
              <a:t>Health  </a:t>
            </a:r>
            <a:r>
              <a:rPr dirty="0" sz="1600" spc="-10">
                <a:solidFill>
                  <a:srgbClr val="000099"/>
                </a:solidFill>
                <a:latin typeface="Calibri"/>
                <a:cs typeface="Calibri"/>
              </a:rPr>
              <a:t>Potential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246120" y="3413759"/>
            <a:ext cx="567055" cy="324485"/>
          </a:xfrm>
          <a:custGeom>
            <a:avLst/>
            <a:gdLst/>
            <a:ahLst/>
            <a:cxnLst/>
            <a:rect l="l" t="t" r="r" b="b"/>
            <a:pathLst>
              <a:path w="567054" h="324485">
                <a:moveTo>
                  <a:pt x="0" y="0"/>
                </a:moveTo>
                <a:lnTo>
                  <a:pt x="47625" y="70612"/>
                </a:lnTo>
                <a:lnTo>
                  <a:pt x="63210" y="43033"/>
                </a:lnTo>
                <a:lnTo>
                  <a:pt x="52196" y="36829"/>
                </a:lnTo>
                <a:lnTo>
                  <a:pt x="58419" y="25780"/>
                </a:lnTo>
                <a:lnTo>
                  <a:pt x="72960" y="25780"/>
                </a:lnTo>
                <a:lnTo>
                  <a:pt x="85090" y="4317"/>
                </a:lnTo>
                <a:lnTo>
                  <a:pt x="0" y="0"/>
                </a:lnTo>
                <a:close/>
              </a:path>
              <a:path w="567054" h="324485">
                <a:moveTo>
                  <a:pt x="69449" y="31993"/>
                </a:moveTo>
                <a:lnTo>
                  <a:pt x="63210" y="43033"/>
                </a:lnTo>
                <a:lnTo>
                  <a:pt x="96393" y="61722"/>
                </a:lnTo>
                <a:lnTo>
                  <a:pt x="102616" y="50673"/>
                </a:lnTo>
                <a:lnTo>
                  <a:pt x="69449" y="31993"/>
                </a:lnTo>
                <a:close/>
              </a:path>
              <a:path w="567054" h="324485">
                <a:moveTo>
                  <a:pt x="58419" y="25780"/>
                </a:moveTo>
                <a:lnTo>
                  <a:pt x="52196" y="36829"/>
                </a:lnTo>
                <a:lnTo>
                  <a:pt x="63210" y="43033"/>
                </a:lnTo>
                <a:lnTo>
                  <a:pt x="69449" y="31993"/>
                </a:lnTo>
                <a:lnTo>
                  <a:pt x="58419" y="25780"/>
                </a:lnTo>
                <a:close/>
              </a:path>
              <a:path w="567054" h="324485">
                <a:moveTo>
                  <a:pt x="72960" y="25780"/>
                </a:moveTo>
                <a:lnTo>
                  <a:pt x="58419" y="25780"/>
                </a:lnTo>
                <a:lnTo>
                  <a:pt x="69449" y="31993"/>
                </a:lnTo>
                <a:lnTo>
                  <a:pt x="72960" y="25780"/>
                </a:lnTo>
                <a:close/>
              </a:path>
              <a:path w="567054" h="324485">
                <a:moveTo>
                  <a:pt x="135763" y="69468"/>
                </a:moveTo>
                <a:lnTo>
                  <a:pt x="129540" y="80517"/>
                </a:lnTo>
                <a:lnTo>
                  <a:pt x="173735" y="105537"/>
                </a:lnTo>
                <a:lnTo>
                  <a:pt x="179958" y="94487"/>
                </a:lnTo>
                <a:lnTo>
                  <a:pt x="135763" y="69468"/>
                </a:lnTo>
                <a:close/>
              </a:path>
              <a:path w="567054" h="324485">
                <a:moveTo>
                  <a:pt x="213232" y="113156"/>
                </a:moveTo>
                <a:lnTo>
                  <a:pt x="206882" y="124332"/>
                </a:lnTo>
                <a:lnTo>
                  <a:pt x="251206" y="149225"/>
                </a:lnTo>
                <a:lnTo>
                  <a:pt x="257429" y="138175"/>
                </a:lnTo>
                <a:lnTo>
                  <a:pt x="213232" y="113156"/>
                </a:lnTo>
                <a:close/>
              </a:path>
              <a:path w="567054" h="324485">
                <a:moveTo>
                  <a:pt x="290576" y="156972"/>
                </a:moveTo>
                <a:lnTo>
                  <a:pt x="284353" y="168020"/>
                </a:lnTo>
                <a:lnTo>
                  <a:pt x="328549" y="193039"/>
                </a:lnTo>
                <a:lnTo>
                  <a:pt x="334771" y="181990"/>
                </a:lnTo>
                <a:lnTo>
                  <a:pt x="290576" y="156972"/>
                </a:lnTo>
                <a:close/>
              </a:path>
              <a:path w="567054" h="324485">
                <a:moveTo>
                  <a:pt x="367919" y="200659"/>
                </a:moveTo>
                <a:lnTo>
                  <a:pt x="361695" y="211708"/>
                </a:lnTo>
                <a:lnTo>
                  <a:pt x="405892" y="236727"/>
                </a:lnTo>
                <a:lnTo>
                  <a:pt x="412242" y="225678"/>
                </a:lnTo>
                <a:lnTo>
                  <a:pt x="367919" y="200659"/>
                </a:lnTo>
                <a:close/>
              </a:path>
              <a:path w="567054" h="324485">
                <a:moveTo>
                  <a:pt x="445389" y="244475"/>
                </a:moveTo>
                <a:lnTo>
                  <a:pt x="439166" y="255523"/>
                </a:lnTo>
                <a:lnTo>
                  <a:pt x="483362" y="280542"/>
                </a:lnTo>
                <a:lnTo>
                  <a:pt x="489584" y="269494"/>
                </a:lnTo>
                <a:lnTo>
                  <a:pt x="445389" y="244475"/>
                </a:lnTo>
                <a:close/>
              </a:path>
              <a:path w="567054" h="324485">
                <a:moveTo>
                  <a:pt x="522731" y="288163"/>
                </a:moveTo>
                <a:lnTo>
                  <a:pt x="516508" y="299212"/>
                </a:lnTo>
                <a:lnTo>
                  <a:pt x="560705" y="324231"/>
                </a:lnTo>
                <a:lnTo>
                  <a:pt x="566928" y="313181"/>
                </a:lnTo>
                <a:lnTo>
                  <a:pt x="522731" y="288163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122036" y="3387852"/>
            <a:ext cx="612775" cy="365125"/>
          </a:xfrm>
          <a:custGeom>
            <a:avLst/>
            <a:gdLst/>
            <a:ahLst/>
            <a:cxnLst/>
            <a:rect l="l" t="t" r="r" b="b"/>
            <a:pathLst>
              <a:path w="612775" h="365125">
                <a:moveTo>
                  <a:pt x="595068" y="26797"/>
                </a:moveTo>
                <a:lnTo>
                  <a:pt x="554482" y="26797"/>
                </a:lnTo>
                <a:lnTo>
                  <a:pt x="560959" y="37719"/>
                </a:lnTo>
                <a:lnTo>
                  <a:pt x="550029" y="44200"/>
                </a:lnTo>
                <a:lnTo>
                  <a:pt x="566165" y="71500"/>
                </a:lnTo>
                <a:lnTo>
                  <a:pt x="595068" y="26797"/>
                </a:lnTo>
                <a:close/>
              </a:path>
              <a:path w="612775" h="365125">
                <a:moveTo>
                  <a:pt x="543553" y="33245"/>
                </a:moveTo>
                <a:lnTo>
                  <a:pt x="510793" y="52577"/>
                </a:lnTo>
                <a:lnTo>
                  <a:pt x="517271" y="63626"/>
                </a:lnTo>
                <a:lnTo>
                  <a:pt x="550029" y="44200"/>
                </a:lnTo>
                <a:lnTo>
                  <a:pt x="543553" y="33245"/>
                </a:lnTo>
                <a:close/>
              </a:path>
              <a:path w="612775" h="365125">
                <a:moveTo>
                  <a:pt x="554482" y="26797"/>
                </a:moveTo>
                <a:lnTo>
                  <a:pt x="543553" y="33245"/>
                </a:lnTo>
                <a:lnTo>
                  <a:pt x="550029" y="44200"/>
                </a:lnTo>
                <a:lnTo>
                  <a:pt x="560959" y="37719"/>
                </a:lnTo>
                <a:lnTo>
                  <a:pt x="554482" y="26797"/>
                </a:lnTo>
                <a:close/>
              </a:path>
              <a:path w="612775" h="365125">
                <a:moveTo>
                  <a:pt x="612393" y="0"/>
                </a:moveTo>
                <a:lnTo>
                  <a:pt x="527430" y="5969"/>
                </a:lnTo>
                <a:lnTo>
                  <a:pt x="543553" y="33245"/>
                </a:lnTo>
                <a:lnTo>
                  <a:pt x="554482" y="26797"/>
                </a:lnTo>
                <a:lnTo>
                  <a:pt x="595068" y="26797"/>
                </a:lnTo>
                <a:lnTo>
                  <a:pt x="612393" y="0"/>
                </a:lnTo>
                <a:close/>
              </a:path>
              <a:path w="612775" h="365125">
                <a:moveTo>
                  <a:pt x="477900" y="72009"/>
                </a:moveTo>
                <a:lnTo>
                  <a:pt x="434213" y="97789"/>
                </a:lnTo>
                <a:lnTo>
                  <a:pt x="440689" y="108712"/>
                </a:lnTo>
                <a:lnTo>
                  <a:pt x="484377" y="82931"/>
                </a:lnTo>
                <a:lnTo>
                  <a:pt x="477900" y="72009"/>
                </a:lnTo>
                <a:close/>
              </a:path>
              <a:path w="612775" h="365125">
                <a:moveTo>
                  <a:pt x="401447" y="117221"/>
                </a:moveTo>
                <a:lnTo>
                  <a:pt x="357632" y="143001"/>
                </a:lnTo>
                <a:lnTo>
                  <a:pt x="364109" y="153924"/>
                </a:lnTo>
                <a:lnTo>
                  <a:pt x="407797" y="128143"/>
                </a:lnTo>
                <a:lnTo>
                  <a:pt x="401447" y="117221"/>
                </a:lnTo>
                <a:close/>
              </a:path>
              <a:path w="612775" h="365125">
                <a:moveTo>
                  <a:pt x="324865" y="162306"/>
                </a:moveTo>
                <a:lnTo>
                  <a:pt x="281050" y="188213"/>
                </a:lnTo>
                <a:lnTo>
                  <a:pt x="287527" y="199136"/>
                </a:lnTo>
                <a:lnTo>
                  <a:pt x="331342" y="173355"/>
                </a:lnTo>
                <a:lnTo>
                  <a:pt x="324865" y="162306"/>
                </a:lnTo>
                <a:close/>
              </a:path>
              <a:path w="612775" h="365125">
                <a:moveTo>
                  <a:pt x="248285" y="207518"/>
                </a:moveTo>
                <a:lnTo>
                  <a:pt x="204470" y="233425"/>
                </a:lnTo>
                <a:lnTo>
                  <a:pt x="210947" y="244348"/>
                </a:lnTo>
                <a:lnTo>
                  <a:pt x="254762" y="218439"/>
                </a:lnTo>
                <a:lnTo>
                  <a:pt x="248285" y="207518"/>
                </a:lnTo>
                <a:close/>
              </a:path>
              <a:path w="612775" h="365125">
                <a:moveTo>
                  <a:pt x="171703" y="252730"/>
                </a:moveTo>
                <a:lnTo>
                  <a:pt x="128015" y="278511"/>
                </a:lnTo>
                <a:lnTo>
                  <a:pt x="134365" y="289560"/>
                </a:lnTo>
                <a:lnTo>
                  <a:pt x="178180" y="263652"/>
                </a:lnTo>
                <a:lnTo>
                  <a:pt x="171703" y="252730"/>
                </a:lnTo>
                <a:close/>
              </a:path>
              <a:path w="612775" h="365125">
                <a:moveTo>
                  <a:pt x="95123" y="297942"/>
                </a:moveTo>
                <a:lnTo>
                  <a:pt x="51435" y="323723"/>
                </a:lnTo>
                <a:lnTo>
                  <a:pt x="57912" y="334645"/>
                </a:lnTo>
                <a:lnTo>
                  <a:pt x="101600" y="308864"/>
                </a:lnTo>
                <a:lnTo>
                  <a:pt x="95123" y="297942"/>
                </a:lnTo>
                <a:close/>
              </a:path>
              <a:path w="612775" h="365125">
                <a:moveTo>
                  <a:pt x="18541" y="343154"/>
                </a:moveTo>
                <a:lnTo>
                  <a:pt x="0" y="354075"/>
                </a:lnTo>
                <a:lnTo>
                  <a:pt x="6350" y="364998"/>
                </a:lnTo>
                <a:lnTo>
                  <a:pt x="25018" y="354075"/>
                </a:lnTo>
                <a:lnTo>
                  <a:pt x="18541" y="343154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3220211" y="4455667"/>
            <a:ext cx="588645" cy="284480"/>
          </a:xfrm>
          <a:custGeom>
            <a:avLst/>
            <a:gdLst/>
            <a:ahLst/>
            <a:cxnLst/>
            <a:rect l="l" t="t" r="r" b="b"/>
            <a:pathLst>
              <a:path w="588645" h="284479">
                <a:moveTo>
                  <a:pt x="52577" y="215518"/>
                </a:moveTo>
                <a:lnTo>
                  <a:pt x="0" y="282574"/>
                </a:lnTo>
                <a:lnTo>
                  <a:pt x="85216" y="284479"/>
                </a:lnTo>
                <a:lnTo>
                  <a:pt x="74157" y="261111"/>
                </a:lnTo>
                <a:lnTo>
                  <a:pt x="60071" y="261111"/>
                </a:lnTo>
                <a:lnTo>
                  <a:pt x="54737" y="249681"/>
                </a:lnTo>
                <a:lnTo>
                  <a:pt x="66181" y="244260"/>
                </a:lnTo>
                <a:lnTo>
                  <a:pt x="52577" y="215518"/>
                </a:lnTo>
                <a:close/>
              </a:path>
              <a:path w="588645" h="284479">
                <a:moveTo>
                  <a:pt x="66181" y="244260"/>
                </a:moveTo>
                <a:lnTo>
                  <a:pt x="54737" y="249681"/>
                </a:lnTo>
                <a:lnTo>
                  <a:pt x="60071" y="261111"/>
                </a:lnTo>
                <a:lnTo>
                  <a:pt x="71583" y="255673"/>
                </a:lnTo>
                <a:lnTo>
                  <a:pt x="66181" y="244260"/>
                </a:lnTo>
                <a:close/>
              </a:path>
              <a:path w="588645" h="284479">
                <a:moveTo>
                  <a:pt x="71583" y="255673"/>
                </a:moveTo>
                <a:lnTo>
                  <a:pt x="60071" y="261111"/>
                </a:lnTo>
                <a:lnTo>
                  <a:pt x="74157" y="261111"/>
                </a:lnTo>
                <a:lnTo>
                  <a:pt x="71583" y="255673"/>
                </a:lnTo>
                <a:close/>
              </a:path>
              <a:path w="588645" h="284479">
                <a:moveTo>
                  <a:pt x="100584" y="227964"/>
                </a:moveTo>
                <a:lnTo>
                  <a:pt x="66181" y="244260"/>
                </a:lnTo>
                <a:lnTo>
                  <a:pt x="71583" y="255673"/>
                </a:lnTo>
                <a:lnTo>
                  <a:pt x="106045" y="239394"/>
                </a:lnTo>
                <a:lnTo>
                  <a:pt x="100584" y="227964"/>
                </a:lnTo>
                <a:close/>
              </a:path>
              <a:path w="588645" h="284479">
                <a:moveTo>
                  <a:pt x="180975" y="189991"/>
                </a:moveTo>
                <a:lnTo>
                  <a:pt x="135127" y="211708"/>
                </a:lnTo>
                <a:lnTo>
                  <a:pt x="140462" y="223138"/>
                </a:lnTo>
                <a:lnTo>
                  <a:pt x="186436" y="201421"/>
                </a:lnTo>
                <a:lnTo>
                  <a:pt x="180975" y="189991"/>
                </a:lnTo>
                <a:close/>
              </a:path>
              <a:path w="588645" h="284479">
                <a:moveTo>
                  <a:pt x="261365" y="152018"/>
                </a:moveTo>
                <a:lnTo>
                  <a:pt x="215391" y="173735"/>
                </a:lnTo>
                <a:lnTo>
                  <a:pt x="220852" y="185165"/>
                </a:lnTo>
                <a:lnTo>
                  <a:pt x="266826" y="163448"/>
                </a:lnTo>
                <a:lnTo>
                  <a:pt x="261365" y="152018"/>
                </a:lnTo>
                <a:close/>
              </a:path>
              <a:path w="588645" h="284479">
                <a:moveTo>
                  <a:pt x="341757" y="113918"/>
                </a:moveTo>
                <a:lnTo>
                  <a:pt x="295783" y="135635"/>
                </a:lnTo>
                <a:lnTo>
                  <a:pt x="301243" y="147192"/>
                </a:lnTo>
                <a:lnTo>
                  <a:pt x="347217" y="125475"/>
                </a:lnTo>
                <a:lnTo>
                  <a:pt x="341757" y="113918"/>
                </a:lnTo>
                <a:close/>
              </a:path>
              <a:path w="588645" h="284479">
                <a:moveTo>
                  <a:pt x="422148" y="75945"/>
                </a:moveTo>
                <a:lnTo>
                  <a:pt x="376174" y="97662"/>
                </a:lnTo>
                <a:lnTo>
                  <a:pt x="381635" y="109219"/>
                </a:lnTo>
                <a:lnTo>
                  <a:pt x="427482" y="87502"/>
                </a:lnTo>
                <a:lnTo>
                  <a:pt x="422148" y="75945"/>
                </a:lnTo>
                <a:close/>
              </a:path>
              <a:path w="588645" h="284479">
                <a:moveTo>
                  <a:pt x="502538" y="37972"/>
                </a:moveTo>
                <a:lnTo>
                  <a:pt x="456564" y="59689"/>
                </a:lnTo>
                <a:lnTo>
                  <a:pt x="462025" y="71246"/>
                </a:lnTo>
                <a:lnTo>
                  <a:pt x="507873" y="49529"/>
                </a:lnTo>
                <a:lnTo>
                  <a:pt x="502538" y="37972"/>
                </a:lnTo>
                <a:close/>
              </a:path>
              <a:path w="588645" h="284479">
                <a:moveTo>
                  <a:pt x="582802" y="0"/>
                </a:moveTo>
                <a:lnTo>
                  <a:pt x="536955" y="21716"/>
                </a:lnTo>
                <a:lnTo>
                  <a:pt x="542416" y="33146"/>
                </a:lnTo>
                <a:lnTo>
                  <a:pt x="588263" y="11429"/>
                </a:lnTo>
                <a:lnTo>
                  <a:pt x="582802" y="0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5122417" y="4441316"/>
            <a:ext cx="612140" cy="303530"/>
          </a:xfrm>
          <a:custGeom>
            <a:avLst/>
            <a:gdLst/>
            <a:ahLst/>
            <a:cxnLst/>
            <a:rect l="l" t="t" r="r" b="b"/>
            <a:pathLst>
              <a:path w="612139" h="303529">
                <a:moveTo>
                  <a:pt x="5587" y="0"/>
                </a:moveTo>
                <a:lnTo>
                  <a:pt x="0" y="11429"/>
                </a:lnTo>
                <a:lnTo>
                  <a:pt x="45720" y="33654"/>
                </a:lnTo>
                <a:lnTo>
                  <a:pt x="51308" y="22224"/>
                </a:lnTo>
                <a:lnTo>
                  <a:pt x="5587" y="0"/>
                </a:lnTo>
                <a:close/>
              </a:path>
              <a:path w="612139" h="303529">
                <a:moveTo>
                  <a:pt x="85471" y="38861"/>
                </a:moveTo>
                <a:lnTo>
                  <a:pt x="80010" y="50291"/>
                </a:lnTo>
                <a:lnTo>
                  <a:pt x="125603" y="72516"/>
                </a:lnTo>
                <a:lnTo>
                  <a:pt x="131191" y="61086"/>
                </a:lnTo>
                <a:lnTo>
                  <a:pt x="85471" y="38861"/>
                </a:lnTo>
                <a:close/>
              </a:path>
              <a:path w="612139" h="303529">
                <a:moveTo>
                  <a:pt x="165481" y="77723"/>
                </a:moveTo>
                <a:lnTo>
                  <a:pt x="159893" y="89153"/>
                </a:lnTo>
                <a:lnTo>
                  <a:pt x="205612" y="111378"/>
                </a:lnTo>
                <a:lnTo>
                  <a:pt x="211201" y="99948"/>
                </a:lnTo>
                <a:lnTo>
                  <a:pt x="165481" y="77723"/>
                </a:lnTo>
                <a:close/>
              </a:path>
              <a:path w="612139" h="303529">
                <a:moveTo>
                  <a:pt x="245364" y="116712"/>
                </a:moveTo>
                <a:lnTo>
                  <a:pt x="239903" y="128142"/>
                </a:lnTo>
                <a:lnTo>
                  <a:pt x="285496" y="150240"/>
                </a:lnTo>
                <a:lnTo>
                  <a:pt x="291084" y="138937"/>
                </a:lnTo>
                <a:lnTo>
                  <a:pt x="245364" y="116712"/>
                </a:lnTo>
                <a:close/>
              </a:path>
              <a:path w="612139" h="303529">
                <a:moveTo>
                  <a:pt x="325374" y="155574"/>
                </a:moveTo>
                <a:lnTo>
                  <a:pt x="319786" y="167004"/>
                </a:lnTo>
                <a:lnTo>
                  <a:pt x="365506" y="189229"/>
                </a:lnTo>
                <a:lnTo>
                  <a:pt x="370967" y="177799"/>
                </a:lnTo>
                <a:lnTo>
                  <a:pt x="325374" y="155574"/>
                </a:lnTo>
                <a:close/>
              </a:path>
              <a:path w="612139" h="303529">
                <a:moveTo>
                  <a:pt x="405257" y="194436"/>
                </a:moveTo>
                <a:lnTo>
                  <a:pt x="399796" y="205866"/>
                </a:lnTo>
                <a:lnTo>
                  <a:pt x="445389" y="228091"/>
                </a:lnTo>
                <a:lnTo>
                  <a:pt x="450977" y="216661"/>
                </a:lnTo>
                <a:lnTo>
                  <a:pt x="405257" y="194436"/>
                </a:lnTo>
                <a:close/>
              </a:path>
              <a:path w="612139" h="303529">
                <a:moveTo>
                  <a:pt x="560197" y="234441"/>
                </a:moveTo>
                <a:lnTo>
                  <a:pt x="526796" y="303021"/>
                </a:lnTo>
                <a:lnTo>
                  <a:pt x="612013" y="302005"/>
                </a:lnTo>
                <a:lnTo>
                  <a:pt x="560197" y="234441"/>
                </a:lnTo>
                <a:close/>
              </a:path>
              <a:path w="612139" h="303529">
                <a:moveTo>
                  <a:pt x="485267" y="233298"/>
                </a:moveTo>
                <a:lnTo>
                  <a:pt x="479679" y="244728"/>
                </a:lnTo>
                <a:lnTo>
                  <a:pt x="525399" y="266953"/>
                </a:lnTo>
                <a:lnTo>
                  <a:pt x="530860" y="255523"/>
                </a:lnTo>
                <a:lnTo>
                  <a:pt x="485267" y="233298"/>
                </a:lnTo>
                <a:close/>
              </a:path>
            </a:pathLst>
          </a:custGeom>
          <a:solidFill>
            <a:srgbClr val="0000D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5602223" y="4504944"/>
            <a:ext cx="1833372" cy="99669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5445252" y="4421123"/>
            <a:ext cx="2199131" cy="1101852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 txBox="1"/>
          <p:nvPr/>
        </p:nvSpPr>
        <p:spPr>
          <a:xfrm>
            <a:off x="5732779" y="4641722"/>
            <a:ext cx="1626235" cy="662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 indent="635">
              <a:lnSpc>
                <a:spcPct val="100000"/>
              </a:lnSpc>
            </a:pPr>
            <a:r>
              <a:rPr dirty="0" sz="1400" spc="-10">
                <a:solidFill>
                  <a:srgbClr val="000099"/>
                </a:solidFill>
                <a:latin typeface="Calibri"/>
                <a:cs typeface="Calibri"/>
              </a:rPr>
              <a:t>Personalized  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Nu</a:t>
            </a:r>
            <a:r>
              <a:rPr dirty="0" sz="1400" spc="-10">
                <a:solidFill>
                  <a:srgbClr val="000099"/>
                </a:solidFill>
                <a:latin typeface="Calibri"/>
                <a:cs typeface="Calibri"/>
              </a:rPr>
              <a:t>t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ritio</a:t>
            </a:r>
            <a:r>
              <a:rPr dirty="0" sz="1400" spc="-10">
                <a:solidFill>
                  <a:srgbClr val="000099"/>
                </a:solidFill>
                <a:latin typeface="Calibri"/>
                <a:cs typeface="Calibri"/>
              </a:rPr>
              <a:t>n</a:t>
            </a:r>
            <a:r>
              <a:rPr dirty="0" sz="1400" spc="-5">
                <a:solidFill>
                  <a:srgbClr val="000099"/>
                </a:solidFill>
                <a:latin typeface="Calibri"/>
                <a:cs typeface="Calibri"/>
              </a:rPr>
              <a:t>/S</a:t>
            </a:r>
            <a:r>
              <a:rPr dirty="0" sz="1400" spc="-10">
                <a:solidFill>
                  <a:srgbClr val="000099"/>
                </a:solidFill>
                <a:latin typeface="Calibri"/>
                <a:cs typeface="Calibri"/>
              </a:rPr>
              <a:t>upp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le</a:t>
            </a:r>
            <a:r>
              <a:rPr dirty="0" sz="1400" spc="-5">
                <a:solidFill>
                  <a:srgbClr val="000099"/>
                </a:solidFill>
                <a:latin typeface="Calibri"/>
                <a:cs typeface="Calibri"/>
              </a:rPr>
              <a:t>m</a:t>
            </a:r>
            <a:r>
              <a:rPr dirty="0" sz="1400" spc="-5">
                <a:solidFill>
                  <a:srgbClr val="000099"/>
                </a:solidFill>
                <a:latin typeface="Calibri"/>
                <a:cs typeface="Calibri"/>
              </a:rPr>
              <a:t>e</a:t>
            </a:r>
            <a:r>
              <a:rPr dirty="0" sz="1400" spc="-20">
                <a:solidFill>
                  <a:srgbClr val="000099"/>
                </a:solidFill>
                <a:latin typeface="Calibri"/>
                <a:cs typeface="Calibri"/>
              </a:rPr>
              <a:t>n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t  </a:t>
            </a:r>
            <a:r>
              <a:rPr dirty="0" sz="1400">
                <a:solidFill>
                  <a:srgbClr val="000099"/>
                </a:solidFill>
                <a:latin typeface="Calibri"/>
                <a:cs typeface="Calibri"/>
              </a:rPr>
              <a:t>Plan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7670292" y="1589532"/>
            <a:ext cx="1313688" cy="63855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400800" y="1600200"/>
            <a:ext cx="1267968" cy="697991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Steven J. Melnick</dc:creator>
  <dc:title>Concept Proposal</dc:title>
  <dcterms:created xsi:type="dcterms:W3CDTF">2017-04-07T14:07:40Z</dcterms:created>
  <dcterms:modified xsi:type="dcterms:W3CDTF">2017-04-07T14:07:40Z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2017-03-20T00:00:00Z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2017-04-07T00:00:00Z</vt:filetime>
  </property>
</Properties>
</file>