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1"/>
  </p:notesMasterIdLst>
  <p:handoutMasterIdLst>
    <p:handoutMasterId r:id="rId32"/>
  </p:handoutMasterIdLst>
  <p:sldIdLst>
    <p:sldId id="256" r:id="rId2"/>
    <p:sldId id="281" r:id="rId3"/>
    <p:sldId id="285" r:id="rId4"/>
    <p:sldId id="262" r:id="rId5"/>
    <p:sldId id="282" r:id="rId6"/>
    <p:sldId id="283" r:id="rId7"/>
    <p:sldId id="284" r:id="rId8"/>
    <p:sldId id="287" r:id="rId9"/>
    <p:sldId id="288" r:id="rId10"/>
    <p:sldId id="289" r:id="rId11"/>
    <p:sldId id="290" r:id="rId12"/>
    <p:sldId id="305" r:id="rId13"/>
    <p:sldId id="291" r:id="rId14"/>
    <p:sldId id="292" r:id="rId15"/>
    <p:sldId id="286" r:id="rId16"/>
    <p:sldId id="306" r:id="rId17"/>
    <p:sldId id="293" r:id="rId18"/>
    <p:sldId id="294" r:id="rId19"/>
    <p:sldId id="299" r:id="rId20"/>
    <p:sldId id="307" r:id="rId21"/>
    <p:sldId id="295" r:id="rId22"/>
    <p:sldId id="296" r:id="rId23"/>
    <p:sldId id="297" r:id="rId24"/>
    <p:sldId id="300" r:id="rId25"/>
    <p:sldId id="309" r:id="rId26"/>
    <p:sldId id="298" r:id="rId27"/>
    <p:sldId id="301" r:id="rId28"/>
    <p:sldId id="302" r:id="rId29"/>
    <p:sldId id="310" r:id="rId30"/>
  </p:sldIdLst>
  <p:sldSz cx="9144000" cy="6858000" type="screen4x3"/>
  <p:notesSz cx="7010400" cy="93726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625B"/>
    <a:srgbClr val="616365"/>
    <a:srgbClr val="EA2839"/>
    <a:srgbClr val="F1E5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65" autoAdjust="0"/>
    <p:restoredTop sz="94598" autoAdjust="0"/>
  </p:normalViewPr>
  <p:slideViewPr>
    <p:cSldViewPr snapToGrid="0">
      <p:cViewPr>
        <p:scale>
          <a:sx n="147" d="100"/>
          <a:sy n="147" d="100"/>
        </p:scale>
        <p:origin x="-800" y="-80"/>
      </p:cViewPr>
      <p:guideLst>
        <p:guide orient="horz" pos="2160"/>
        <p:guide orient="horz" pos="399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49" d="100"/>
          <a:sy n="49" d="100"/>
        </p:scale>
        <p:origin x="-1008" y="-108"/>
      </p:cViewPr>
      <p:guideLst>
        <p:guide orient="horz" pos="2952"/>
        <p:guide pos="2208"/>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handoutMaster" Target="handoutMasters/handoutMaster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printerSettings" Target="printerSettings/printerSettings1.bin"/><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8313"/>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970338" y="0"/>
            <a:ext cx="3038475" cy="468313"/>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99AC127F-C59E-4D21-8253-1C9B29194749}" type="datetimeFigureOut">
              <a:rPr lang="en-US"/>
              <a:pPr>
                <a:defRPr/>
              </a:pPr>
              <a:t>8/9/15</a:t>
            </a:fld>
            <a:endParaRPr lang="en-US"/>
          </a:p>
        </p:txBody>
      </p:sp>
      <p:sp>
        <p:nvSpPr>
          <p:cNvPr id="4" name="Footer Placeholder 3"/>
          <p:cNvSpPr>
            <a:spLocks noGrp="1"/>
          </p:cNvSpPr>
          <p:nvPr>
            <p:ph type="ftr" sz="quarter" idx="2"/>
          </p:nvPr>
        </p:nvSpPr>
        <p:spPr>
          <a:xfrm>
            <a:off x="0" y="8902700"/>
            <a:ext cx="3038475" cy="468313"/>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970338" y="8902700"/>
            <a:ext cx="3038475" cy="468313"/>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7BDDFC31-C1BD-4259-A3B4-E470F7EB22E5}" type="slidenum">
              <a:rPr lang="en-US"/>
              <a:pPr>
                <a:defRPr/>
              </a:pPr>
              <a:t>‹#›</a:t>
            </a:fld>
            <a:endParaRPr lang="en-US"/>
          </a:p>
        </p:txBody>
      </p:sp>
    </p:spTree>
    <p:extLst>
      <p:ext uri="{BB962C8B-B14F-4D97-AF65-F5344CB8AC3E}">
        <p14:creationId xmlns:p14="http://schemas.microsoft.com/office/powerpoint/2010/main" val="9992046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8313"/>
          </a:xfrm>
          <a:prstGeom prst="rect">
            <a:avLst/>
          </a:prstGeom>
        </p:spPr>
        <p:txBody>
          <a:bodyPr vert="horz" lIns="93616" tIns="46808" rIns="93616" bIns="46808"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970338" y="0"/>
            <a:ext cx="3038475" cy="468313"/>
          </a:xfrm>
          <a:prstGeom prst="rect">
            <a:avLst/>
          </a:prstGeom>
        </p:spPr>
        <p:txBody>
          <a:bodyPr vert="horz" lIns="93616" tIns="46808" rIns="93616" bIns="46808" rtlCol="0"/>
          <a:lstStyle>
            <a:lvl1pPr algn="r" fontAlgn="auto">
              <a:spcBef>
                <a:spcPts val="0"/>
              </a:spcBef>
              <a:spcAft>
                <a:spcPts val="0"/>
              </a:spcAft>
              <a:defRPr sz="1200">
                <a:latin typeface="+mn-lt"/>
              </a:defRPr>
            </a:lvl1pPr>
          </a:lstStyle>
          <a:p>
            <a:pPr>
              <a:defRPr/>
            </a:pPr>
            <a:fld id="{72B8BFD4-1B5A-4CB4-9FA6-A63E0051B074}" type="datetimeFigureOut">
              <a:rPr lang="en-US"/>
              <a:pPr>
                <a:defRPr/>
              </a:pPr>
              <a:t>8/9/15</a:t>
            </a:fld>
            <a:endParaRPr lang="en-US"/>
          </a:p>
        </p:txBody>
      </p:sp>
      <p:sp>
        <p:nvSpPr>
          <p:cNvPr id="4" name="Slide Image Placeholder 3"/>
          <p:cNvSpPr>
            <a:spLocks noGrp="1" noRot="1" noChangeAspect="1"/>
          </p:cNvSpPr>
          <p:nvPr>
            <p:ph type="sldImg" idx="2"/>
          </p:nvPr>
        </p:nvSpPr>
        <p:spPr>
          <a:xfrm>
            <a:off x="1162050" y="703263"/>
            <a:ext cx="4686300" cy="3514725"/>
          </a:xfrm>
          <a:prstGeom prst="rect">
            <a:avLst/>
          </a:prstGeom>
          <a:noFill/>
          <a:ln w="12700">
            <a:solidFill>
              <a:prstClr val="black"/>
            </a:solidFill>
          </a:ln>
        </p:spPr>
        <p:txBody>
          <a:bodyPr vert="horz" lIns="93616" tIns="46808" rIns="93616" bIns="46808" rtlCol="0" anchor="ctr"/>
          <a:lstStyle/>
          <a:p>
            <a:pPr lvl="0"/>
            <a:endParaRPr lang="en-US" noProof="0"/>
          </a:p>
        </p:txBody>
      </p:sp>
      <p:sp>
        <p:nvSpPr>
          <p:cNvPr id="5" name="Notes Placeholder 4"/>
          <p:cNvSpPr>
            <a:spLocks noGrp="1"/>
          </p:cNvSpPr>
          <p:nvPr>
            <p:ph type="body" sz="quarter" idx="3"/>
          </p:nvPr>
        </p:nvSpPr>
        <p:spPr>
          <a:xfrm>
            <a:off x="701675" y="4451350"/>
            <a:ext cx="5607050" cy="4217988"/>
          </a:xfrm>
          <a:prstGeom prst="rect">
            <a:avLst/>
          </a:prstGeom>
        </p:spPr>
        <p:txBody>
          <a:bodyPr vert="horz" lIns="93616" tIns="46808" rIns="93616" bIns="46808"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902700"/>
            <a:ext cx="3038475" cy="468313"/>
          </a:xfrm>
          <a:prstGeom prst="rect">
            <a:avLst/>
          </a:prstGeom>
        </p:spPr>
        <p:txBody>
          <a:bodyPr vert="horz" lIns="93616" tIns="46808" rIns="93616" bIns="46808"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970338" y="8902700"/>
            <a:ext cx="3038475" cy="468313"/>
          </a:xfrm>
          <a:prstGeom prst="rect">
            <a:avLst/>
          </a:prstGeom>
        </p:spPr>
        <p:txBody>
          <a:bodyPr vert="horz" lIns="93616" tIns="46808" rIns="93616" bIns="46808" rtlCol="0" anchor="b"/>
          <a:lstStyle>
            <a:lvl1pPr algn="r" fontAlgn="auto">
              <a:spcBef>
                <a:spcPts val="0"/>
              </a:spcBef>
              <a:spcAft>
                <a:spcPts val="0"/>
              </a:spcAft>
              <a:defRPr sz="1200">
                <a:latin typeface="+mn-lt"/>
              </a:defRPr>
            </a:lvl1pPr>
          </a:lstStyle>
          <a:p>
            <a:pPr>
              <a:defRPr/>
            </a:pPr>
            <a:fld id="{FDAFD432-DEFB-4A56-A365-ADB4420B44DA}" type="slidenum">
              <a:rPr lang="en-US"/>
              <a:pPr>
                <a:defRPr/>
              </a:pPr>
              <a:t>‹#›</a:t>
            </a:fld>
            <a:endParaRPr lang="en-US"/>
          </a:p>
        </p:txBody>
      </p:sp>
    </p:spTree>
    <p:extLst>
      <p:ext uri="{BB962C8B-B14F-4D97-AF65-F5344CB8AC3E}">
        <p14:creationId xmlns:p14="http://schemas.microsoft.com/office/powerpoint/2010/main" val="250482396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p:spPr>
      </p:sp>
      <p:sp>
        <p:nvSpPr>
          <p:cNvPr id="112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11268"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87FFFAE-D73F-476F-8F92-336F7B363C73}" type="slidenum">
              <a:rPr lang="en-US" smtClean="0"/>
              <a:pPr fontAlgn="base">
                <a:spcBef>
                  <a:spcPct val="0"/>
                </a:spcBef>
                <a:spcAft>
                  <a:spcPct val="0"/>
                </a:spcAft>
                <a:defRPr/>
              </a:pPr>
              <a:t>1</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2633663"/>
          </a:xfrm>
          <a:prstGeom prst="rect">
            <a:avLst/>
          </a:prstGeom>
          <a:gradFill flip="none" rotWithShape="1">
            <a:gsLst>
              <a:gs pos="0">
                <a:srgbClr val="F1E5C8"/>
              </a:gs>
              <a:gs pos="100000">
                <a:schemeClr val="bg1"/>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0"/>
            <a:ext cx="9144000" cy="165100"/>
          </a:xfrm>
          <a:prstGeom prst="rect">
            <a:avLst/>
          </a:prstGeom>
          <a:solidFill>
            <a:srgbClr val="EA28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Slide Number Placeholder 5"/>
          <p:cNvSpPr>
            <a:spLocks noGrp="1"/>
          </p:cNvSpPr>
          <p:nvPr>
            <p:ph type="sldNum" sz="quarter" idx="10"/>
          </p:nvPr>
        </p:nvSpPr>
        <p:spPr/>
        <p:txBody>
          <a:bodyPr/>
          <a:lstStyle>
            <a:lvl1pPr>
              <a:defRPr sz="1200">
                <a:solidFill>
                  <a:srgbClr val="58625B"/>
                </a:solidFill>
                <a:latin typeface="Arial" pitchFamily="34" charset="0"/>
                <a:cs typeface="Arial" pitchFamily="34" charset="0"/>
              </a:defRPr>
            </a:lvl1pPr>
          </a:lstStyle>
          <a:p>
            <a:pPr>
              <a:defRPr/>
            </a:pPr>
            <a:fld id="{5AD595F7-48D3-4DFE-9511-8D78308E6675}" type="slidenum">
              <a:rPr lang="en-US"/>
              <a:pPr>
                <a:defRPr/>
              </a:pPr>
              <a:t>‹#›</a:t>
            </a:fld>
            <a:endParaRPr lang="en-US" dirty="0"/>
          </a:p>
        </p:txBody>
      </p:sp>
    </p:spTree>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a:off x="0" y="1206500"/>
            <a:ext cx="9144000" cy="3548063"/>
          </a:xfrm>
          <a:prstGeom prst="rect">
            <a:avLst/>
          </a:prstGeom>
          <a:gradFill flip="none" rotWithShape="1">
            <a:gsLst>
              <a:gs pos="0">
                <a:srgbClr val="F1E5C8"/>
              </a:gs>
              <a:gs pos="100000">
                <a:schemeClr val="bg1"/>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userDrawn="1"/>
        </p:nvSpPr>
        <p:spPr>
          <a:xfrm>
            <a:off x="0" y="1143000"/>
            <a:ext cx="9144000" cy="63500"/>
          </a:xfrm>
          <a:prstGeom prst="rect">
            <a:avLst/>
          </a:prstGeom>
          <a:solidFill>
            <a:srgbClr val="EA28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0"/>
            <a:ext cx="8229600" cy="1143000"/>
          </a:xfrm>
          <a:prstGeom prst="rect">
            <a:avLst/>
          </a:prstGeom>
        </p:spPr>
        <p:txBody>
          <a:bodyPr/>
          <a:lstStyle>
            <a:lvl1pPr>
              <a:defRPr>
                <a:solidFill>
                  <a:schemeClr val="tx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1"/>
            <a:r>
              <a:rPr lang="en-US" dirty="0" smtClean="0"/>
              <a:t>Third level</a:t>
            </a:r>
          </a:p>
          <a:p>
            <a:pPr lvl="1"/>
            <a:r>
              <a:rPr lang="en-US" dirty="0" smtClean="0"/>
              <a:t>Fourth level</a:t>
            </a:r>
          </a:p>
          <a:p>
            <a:pPr lvl="1"/>
            <a:r>
              <a:rPr lang="en-US" dirty="0" smtClean="0"/>
              <a:t>Fifth level</a:t>
            </a:r>
            <a:endParaRPr lang="en-US" dirty="0"/>
          </a:p>
        </p:txBody>
      </p:sp>
      <p:sp>
        <p:nvSpPr>
          <p:cNvPr id="6" name="Slide Number Placeholder 5"/>
          <p:cNvSpPr>
            <a:spLocks noGrp="1"/>
          </p:cNvSpPr>
          <p:nvPr>
            <p:ph type="sldNum" sz="quarter" idx="10"/>
          </p:nvPr>
        </p:nvSpPr>
        <p:spPr/>
        <p:txBody>
          <a:bodyPr/>
          <a:lstStyle>
            <a:lvl1pPr>
              <a:defRPr sz="1200">
                <a:solidFill>
                  <a:srgbClr val="58625B"/>
                </a:solidFill>
                <a:latin typeface="Arial" pitchFamily="34" charset="0"/>
                <a:cs typeface="Arial" pitchFamily="34" charset="0"/>
              </a:defRPr>
            </a:lvl1pPr>
          </a:lstStyle>
          <a:p>
            <a:pPr>
              <a:defRPr/>
            </a:pPr>
            <a:fld id="{63B02150-67A4-440E-BB21-4D703FE0DCFA}"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userDrawn="1"/>
        </p:nvSpPr>
        <p:spPr>
          <a:xfrm>
            <a:off x="0" y="1206500"/>
            <a:ext cx="9144000" cy="3548063"/>
          </a:xfrm>
          <a:prstGeom prst="rect">
            <a:avLst/>
          </a:prstGeom>
          <a:gradFill flip="none" rotWithShape="1">
            <a:gsLst>
              <a:gs pos="0">
                <a:srgbClr val="F1E5C8"/>
              </a:gs>
              <a:gs pos="100000">
                <a:schemeClr val="bg1"/>
              </a:gs>
              <a:gs pos="100000">
                <a:schemeClr val="accent1">
                  <a:tint val="23500"/>
                  <a:satMod val="16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userDrawn="1"/>
        </p:nvSpPr>
        <p:spPr>
          <a:xfrm>
            <a:off x="0" y="1143000"/>
            <a:ext cx="9144000" cy="63500"/>
          </a:xfrm>
          <a:prstGeom prst="rect">
            <a:avLst/>
          </a:prstGeom>
          <a:solidFill>
            <a:srgbClr val="EA283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0"/>
            <a:ext cx="8229600" cy="1143000"/>
          </a:xfrm>
          <a:prstGeom prst="rect">
            <a:avLst/>
          </a:prstGeo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472184"/>
            <a:ext cx="3200400" cy="4355592"/>
          </a:xfrm>
        </p:spPr>
        <p:txBody>
          <a:bodyPr>
            <a:normAutofit/>
          </a:bodyPr>
          <a:lstStyle>
            <a:lvl1pPr>
              <a:defRPr sz="2100">
                <a:latin typeface="Arial" pitchFamily="34" charset="0"/>
                <a:cs typeface="Arial" pitchFamily="34" charset="0"/>
              </a:defRPr>
            </a:lvl1pPr>
            <a:lvl2pPr>
              <a:defRPr sz="2100">
                <a:latin typeface="Arial" pitchFamily="34" charset="0"/>
                <a:cs typeface="Arial" pitchFamily="34" charset="0"/>
              </a:defRPr>
            </a:lvl2pPr>
            <a:lvl3pPr>
              <a:defRPr sz="2100">
                <a:latin typeface="Arial" pitchFamily="34" charset="0"/>
                <a:cs typeface="Arial" pitchFamily="34" charset="0"/>
              </a:defRPr>
            </a:lvl3pPr>
            <a:lvl4pPr>
              <a:defRPr sz="2100">
                <a:latin typeface="Arial" pitchFamily="34" charset="0"/>
                <a:cs typeface="Arial" pitchFamily="34" charset="0"/>
              </a:defRPr>
            </a:lvl4pPr>
            <a:lvl5pPr>
              <a:defRPr sz="21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1"/>
            <a:r>
              <a:rPr lang="en-US" dirty="0" smtClean="0"/>
              <a:t>Third level</a:t>
            </a:r>
          </a:p>
          <a:p>
            <a:pPr lvl="1"/>
            <a:r>
              <a:rPr lang="en-US" dirty="0" smtClean="0"/>
              <a:t>Fourth level</a:t>
            </a:r>
          </a:p>
          <a:p>
            <a:pPr lvl="1"/>
            <a:r>
              <a:rPr lang="en-US" dirty="0" smtClean="0"/>
              <a:t>Fifth level</a:t>
            </a:r>
            <a:endParaRPr lang="en-US" dirty="0"/>
          </a:p>
        </p:txBody>
      </p:sp>
      <p:sp>
        <p:nvSpPr>
          <p:cNvPr id="4" name="Content Placeholder 3"/>
          <p:cNvSpPr>
            <a:spLocks noGrp="1"/>
          </p:cNvSpPr>
          <p:nvPr>
            <p:ph sz="half" idx="2"/>
          </p:nvPr>
        </p:nvSpPr>
        <p:spPr>
          <a:xfrm>
            <a:off x="4572000" y="1472184"/>
            <a:ext cx="4038600" cy="4355592"/>
          </a:xfrm>
        </p:spPr>
        <p:txBody>
          <a:bodyPr>
            <a:normAutofit/>
          </a:bodyPr>
          <a:lstStyle>
            <a:lvl1pPr>
              <a:defRPr sz="2100">
                <a:latin typeface="Arial" pitchFamily="34" charset="0"/>
                <a:cs typeface="Arial" pitchFamily="34" charset="0"/>
              </a:defRPr>
            </a:lvl1pPr>
            <a:lvl2pPr>
              <a:defRPr sz="2100">
                <a:latin typeface="Arial" pitchFamily="34" charset="0"/>
                <a:cs typeface="Arial" pitchFamily="34" charset="0"/>
              </a:defRPr>
            </a:lvl2pPr>
            <a:lvl3pPr>
              <a:defRPr sz="2100">
                <a:latin typeface="Arial" pitchFamily="34" charset="0"/>
                <a:cs typeface="Arial" pitchFamily="34" charset="0"/>
              </a:defRPr>
            </a:lvl3pPr>
            <a:lvl4pPr>
              <a:defRPr sz="2100">
                <a:latin typeface="Arial" pitchFamily="34" charset="0"/>
                <a:cs typeface="Arial" pitchFamily="34" charset="0"/>
              </a:defRPr>
            </a:lvl4pPr>
            <a:lvl5pPr>
              <a:defRPr sz="2100">
                <a:latin typeface="Arial" pitchFamily="34" charset="0"/>
                <a:cs typeface="Arial"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1"/>
            <a:r>
              <a:rPr lang="en-US" dirty="0" smtClean="0"/>
              <a:t>Third level</a:t>
            </a:r>
          </a:p>
          <a:p>
            <a:pPr lvl="1"/>
            <a:r>
              <a:rPr lang="en-US" dirty="0" smtClean="0"/>
              <a:t>Fourth level</a:t>
            </a:r>
          </a:p>
          <a:p>
            <a:pPr lvl="1"/>
            <a:r>
              <a:rPr lang="en-US" dirty="0" smtClean="0"/>
              <a:t>Fifth level</a:t>
            </a:r>
            <a:endParaRPr lang="en-US" dirty="0"/>
          </a:p>
        </p:txBody>
      </p:sp>
      <p:sp>
        <p:nvSpPr>
          <p:cNvPr id="7" name="Slide Number Placeholder 6"/>
          <p:cNvSpPr>
            <a:spLocks noGrp="1"/>
          </p:cNvSpPr>
          <p:nvPr>
            <p:ph type="sldNum" sz="quarter" idx="10"/>
          </p:nvPr>
        </p:nvSpPr>
        <p:spPr/>
        <p:txBody>
          <a:bodyPr/>
          <a:lstStyle>
            <a:lvl1pPr>
              <a:defRPr sz="1200">
                <a:solidFill>
                  <a:srgbClr val="58625B"/>
                </a:solidFill>
                <a:latin typeface="Arial" pitchFamily="34" charset="0"/>
                <a:cs typeface="Arial" pitchFamily="34" charset="0"/>
              </a:defRPr>
            </a:lvl1pPr>
          </a:lstStyle>
          <a:p>
            <a:pPr>
              <a:defRPr/>
            </a:pPr>
            <a:fld id="{B51E566F-E2B9-4816-ADD7-53028CE2D137}"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1" name="Text Placeholder 2"/>
          <p:cNvSpPr>
            <a:spLocks noGrp="1"/>
          </p:cNvSpPr>
          <p:nvPr>
            <p:ph type="body" idx="1"/>
          </p:nvPr>
        </p:nvSpPr>
        <p:spPr bwMode="auto">
          <a:xfrm>
            <a:off x="457200" y="1471613"/>
            <a:ext cx="8229600" cy="4525962"/>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smtClean="0"/>
              <a:t>Click to edit Master text styles</a:t>
            </a:r>
          </a:p>
          <a:p>
            <a:pPr lvl="1"/>
            <a:r>
              <a:rPr lang="en-US" smtClean="0"/>
              <a:t>Second level</a:t>
            </a:r>
          </a:p>
          <a:p>
            <a:pPr lvl="1"/>
            <a:r>
              <a:rPr lang="en-US" smtClean="0"/>
              <a:t>Third level</a:t>
            </a:r>
          </a:p>
          <a:p>
            <a:pPr lvl="1"/>
            <a:r>
              <a:rPr lang="en-US" smtClean="0"/>
              <a:t>Fourth level</a:t>
            </a:r>
          </a:p>
          <a:p>
            <a:pPr lvl="1"/>
            <a:r>
              <a:rPr lang="en-US" smtClean="0"/>
              <a:t>Fifth level</a:t>
            </a:r>
          </a:p>
        </p:txBody>
      </p:sp>
      <p:sp>
        <p:nvSpPr>
          <p:cNvPr id="6" name="Slide Number Placeholder 5"/>
          <p:cNvSpPr>
            <a:spLocks noGrp="1"/>
          </p:cNvSpPr>
          <p:nvPr>
            <p:ph type="sldNum" sz="quarter" idx="4"/>
          </p:nvPr>
        </p:nvSpPr>
        <p:spPr>
          <a:xfrm>
            <a:off x="6553200" y="6264275"/>
            <a:ext cx="2133600" cy="365125"/>
          </a:xfrm>
          <a:prstGeom prst="rect">
            <a:avLst/>
          </a:prstGeom>
        </p:spPr>
        <p:txBody>
          <a:bodyPr vert="horz" lIns="0" tIns="0" rIns="0" bIns="0" rtlCol="0" anchor="b" anchorCtr="0"/>
          <a:lstStyle>
            <a:lvl1pPr algn="r" fontAlgn="auto">
              <a:spcBef>
                <a:spcPts val="0"/>
              </a:spcBef>
              <a:spcAft>
                <a:spcPts val="0"/>
              </a:spcAft>
              <a:defRPr sz="1200">
                <a:solidFill>
                  <a:srgbClr val="58625B"/>
                </a:solidFill>
                <a:latin typeface="Arial" pitchFamily="34" charset="0"/>
                <a:cs typeface="Arial" pitchFamily="34" charset="0"/>
              </a:defRPr>
            </a:lvl1pPr>
          </a:lstStyle>
          <a:p>
            <a:pPr>
              <a:defRPr/>
            </a:pPr>
            <a:fld id="{E98775FD-0774-448A-A05E-4B3F3F963C72}" type="slidenum">
              <a:rPr lang="en-US"/>
              <a:pPr>
                <a:defRPr/>
              </a:pPr>
              <a:t>‹#›</a:t>
            </a:fld>
            <a:endParaRPr lang="en-US" dirty="0"/>
          </a:p>
        </p:txBody>
      </p:sp>
      <p:cxnSp>
        <p:nvCxnSpPr>
          <p:cNvPr id="9" name="Straight Connector 8"/>
          <p:cNvCxnSpPr/>
          <p:nvPr userDrawn="1"/>
        </p:nvCxnSpPr>
        <p:spPr>
          <a:xfrm>
            <a:off x="457200" y="6108700"/>
            <a:ext cx="8229600" cy="0"/>
          </a:xfrm>
          <a:prstGeom prst="line">
            <a:avLst/>
          </a:prstGeom>
          <a:ln w="6350">
            <a:solidFill>
              <a:srgbClr val="EA2839"/>
            </a:solidFill>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0"/>
            <a:ext cx="9144000" cy="16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Ls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kern="1200">
          <a:solidFill>
            <a:schemeClr val="tx1"/>
          </a:solidFill>
          <a:latin typeface="Georgia" pitchFamily="18" charset="0"/>
          <a:ea typeface="+mj-ea"/>
          <a:cs typeface="Arial" pitchFamily="34" charset="0"/>
        </a:defRPr>
      </a:lvl1pPr>
      <a:lvl2pPr algn="l" rtl="0" eaLnBrk="0" fontAlgn="base" hangingPunct="0">
        <a:spcBef>
          <a:spcPct val="0"/>
        </a:spcBef>
        <a:spcAft>
          <a:spcPct val="0"/>
        </a:spcAft>
        <a:defRPr sz="4000">
          <a:solidFill>
            <a:schemeClr val="tx1"/>
          </a:solidFill>
          <a:latin typeface="Georgia" pitchFamily="18" charset="0"/>
          <a:cs typeface="Arial" charset="0"/>
        </a:defRPr>
      </a:lvl2pPr>
      <a:lvl3pPr algn="l" rtl="0" eaLnBrk="0" fontAlgn="base" hangingPunct="0">
        <a:spcBef>
          <a:spcPct val="0"/>
        </a:spcBef>
        <a:spcAft>
          <a:spcPct val="0"/>
        </a:spcAft>
        <a:defRPr sz="4000">
          <a:solidFill>
            <a:schemeClr val="tx1"/>
          </a:solidFill>
          <a:latin typeface="Georgia" pitchFamily="18" charset="0"/>
          <a:cs typeface="Arial" charset="0"/>
        </a:defRPr>
      </a:lvl3pPr>
      <a:lvl4pPr algn="l" rtl="0" eaLnBrk="0" fontAlgn="base" hangingPunct="0">
        <a:spcBef>
          <a:spcPct val="0"/>
        </a:spcBef>
        <a:spcAft>
          <a:spcPct val="0"/>
        </a:spcAft>
        <a:defRPr sz="4000">
          <a:solidFill>
            <a:schemeClr val="tx1"/>
          </a:solidFill>
          <a:latin typeface="Georgia" pitchFamily="18" charset="0"/>
          <a:cs typeface="Arial" charset="0"/>
        </a:defRPr>
      </a:lvl4pPr>
      <a:lvl5pPr algn="l" rtl="0" eaLnBrk="0" fontAlgn="base" hangingPunct="0">
        <a:spcBef>
          <a:spcPct val="0"/>
        </a:spcBef>
        <a:spcAft>
          <a:spcPct val="0"/>
        </a:spcAft>
        <a:defRPr sz="4000">
          <a:solidFill>
            <a:schemeClr val="tx1"/>
          </a:solidFill>
          <a:latin typeface="Georgia" pitchFamily="18" charset="0"/>
          <a:cs typeface="Arial" charset="0"/>
        </a:defRPr>
      </a:lvl5pPr>
      <a:lvl6pPr marL="457200" algn="l" rtl="0" fontAlgn="base">
        <a:spcBef>
          <a:spcPct val="0"/>
        </a:spcBef>
        <a:spcAft>
          <a:spcPct val="0"/>
        </a:spcAft>
        <a:defRPr sz="4000">
          <a:solidFill>
            <a:schemeClr val="tx1"/>
          </a:solidFill>
          <a:latin typeface="Georgia" pitchFamily="18" charset="0"/>
          <a:cs typeface="Arial" charset="0"/>
        </a:defRPr>
      </a:lvl6pPr>
      <a:lvl7pPr marL="914400" algn="l" rtl="0" fontAlgn="base">
        <a:spcBef>
          <a:spcPct val="0"/>
        </a:spcBef>
        <a:spcAft>
          <a:spcPct val="0"/>
        </a:spcAft>
        <a:defRPr sz="4000">
          <a:solidFill>
            <a:schemeClr val="tx1"/>
          </a:solidFill>
          <a:latin typeface="Georgia" pitchFamily="18" charset="0"/>
          <a:cs typeface="Arial" charset="0"/>
        </a:defRPr>
      </a:lvl7pPr>
      <a:lvl8pPr marL="1371600" algn="l" rtl="0" fontAlgn="base">
        <a:spcBef>
          <a:spcPct val="0"/>
        </a:spcBef>
        <a:spcAft>
          <a:spcPct val="0"/>
        </a:spcAft>
        <a:defRPr sz="4000">
          <a:solidFill>
            <a:schemeClr val="tx1"/>
          </a:solidFill>
          <a:latin typeface="Georgia" pitchFamily="18" charset="0"/>
          <a:cs typeface="Arial" charset="0"/>
        </a:defRPr>
      </a:lvl8pPr>
      <a:lvl9pPr marL="1828800" algn="l" rtl="0" fontAlgn="base">
        <a:spcBef>
          <a:spcPct val="0"/>
        </a:spcBef>
        <a:spcAft>
          <a:spcPct val="0"/>
        </a:spcAft>
        <a:defRPr sz="4000">
          <a:solidFill>
            <a:schemeClr val="tx1"/>
          </a:solidFill>
          <a:latin typeface="Georgia" pitchFamily="18" charset="0"/>
          <a:cs typeface="Arial" charset="0"/>
        </a:defRPr>
      </a:lvl9pPr>
    </p:titleStyle>
    <p:bodyStyle>
      <a:lvl1pPr marL="342900" indent="-342900" algn="l" rtl="0" eaLnBrk="0" fontAlgn="base" hangingPunct="0">
        <a:spcBef>
          <a:spcPct val="20000"/>
        </a:spcBef>
        <a:spcAft>
          <a:spcPts val="1200"/>
        </a:spcAft>
        <a:buFont typeface="Arial" charset="0"/>
        <a:defRPr sz="2100" kern="1200">
          <a:solidFill>
            <a:schemeClr val="tx1"/>
          </a:solidFill>
          <a:latin typeface="Arial" pitchFamily="34" charset="0"/>
          <a:ea typeface="+mn-ea"/>
          <a:cs typeface="Arial" pitchFamily="34" charset="0"/>
        </a:defRPr>
      </a:lvl1pPr>
      <a:lvl2pPr marL="742950" indent="-285750" algn="l" rtl="0" eaLnBrk="0" fontAlgn="base" hangingPunct="0">
        <a:spcBef>
          <a:spcPct val="20000"/>
        </a:spcBef>
        <a:spcAft>
          <a:spcPct val="0"/>
        </a:spcAft>
        <a:buFont typeface="Arial" charset="0"/>
        <a:buChar char="•"/>
        <a:defRPr sz="2100" kern="1200">
          <a:solidFill>
            <a:schemeClr val="tx1"/>
          </a:solidFill>
          <a:latin typeface="Arial" pitchFamily="34" charset="0"/>
          <a:ea typeface="+mn-ea"/>
          <a:cs typeface="Arial"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Arial"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Arial"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3.emf"/></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4" Type="http://schemas.openxmlformats.org/officeDocument/2006/relationships/image" Target="../media/image6.jpeg"/><Relationship Id="rId1" Type="http://schemas.openxmlformats.org/officeDocument/2006/relationships/slideLayout" Target="../slideLayouts/slideLayout3.xml"/><Relationship Id="rId2" Type="http://schemas.openxmlformats.org/officeDocument/2006/relationships/image" Target="../media/image4.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4.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ctrTitle" idx="4294967295"/>
          </p:nvPr>
        </p:nvSpPr>
        <p:spPr>
          <a:xfrm>
            <a:off x="0" y="415637"/>
            <a:ext cx="9144000" cy="2687782"/>
          </a:xfrm>
          <a:prstGeom prst="rect">
            <a:avLst/>
          </a:prstGeom>
        </p:spPr>
        <p:txBody>
          <a:bodyPr/>
          <a:lstStyle/>
          <a:p>
            <a:pPr algn="ctr" eaLnBrk="1" hangingPunct="1"/>
            <a:r>
              <a:rPr lang="en-US" b="1" dirty="0" smtClean="0">
                <a:latin typeface="Arial" panose="020B0604020202020204" pitchFamily="34" charset="0"/>
              </a:rPr>
              <a:t>TRANSDERMAL DRUG DELIVERY</a:t>
            </a:r>
            <a:br>
              <a:rPr lang="en-US" b="1" dirty="0" smtClean="0">
                <a:latin typeface="Arial" panose="020B0604020202020204" pitchFamily="34" charset="0"/>
              </a:rPr>
            </a:br>
            <a:r>
              <a:rPr lang="en-US" b="1" dirty="0">
                <a:latin typeface="Arial" panose="020B0604020202020204" pitchFamily="34" charset="0"/>
              </a:rPr>
              <a:t/>
            </a:r>
            <a:br>
              <a:rPr lang="en-US" b="1" dirty="0">
                <a:latin typeface="Arial" panose="020B0604020202020204" pitchFamily="34" charset="0"/>
              </a:rPr>
            </a:br>
            <a:r>
              <a:rPr lang="en-US" b="1" dirty="0" smtClean="0">
                <a:latin typeface="Arial" panose="020B0604020202020204" pitchFamily="34" charset="0"/>
              </a:rPr>
              <a:t> </a:t>
            </a:r>
            <a:r>
              <a:rPr lang="en-US" sz="3200" b="1" dirty="0" smtClean="0">
                <a:latin typeface="Arial" panose="020B0604020202020204" pitchFamily="34" charset="0"/>
              </a:rPr>
              <a:t>MICROPORATION AND MICROPORE LIFETIME ENHANCEMENT</a:t>
            </a:r>
          </a:p>
        </p:txBody>
      </p:sp>
      <p:sp>
        <p:nvSpPr>
          <p:cNvPr id="6147" name="Subtitle 2"/>
          <p:cNvSpPr>
            <a:spLocks noGrp="1"/>
          </p:cNvSpPr>
          <p:nvPr>
            <p:ph type="subTitle" idx="4294967295"/>
          </p:nvPr>
        </p:nvSpPr>
        <p:spPr>
          <a:xfrm>
            <a:off x="410328" y="3810000"/>
            <a:ext cx="8323344" cy="1852020"/>
          </a:xfrm>
        </p:spPr>
        <p:txBody>
          <a:bodyPr>
            <a:normAutofit/>
          </a:bodyPr>
          <a:lstStyle/>
          <a:p>
            <a:pPr algn="ctr"/>
            <a:r>
              <a:rPr lang="en-US" sz="3600" b="1" dirty="0" smtClean="0"/>
              <a:t>Steven A. Giannos, MS</a:t>
            </a:r>
          </a:p>
          <a:p>
            <a:pPr algn="ctr" eaLnBrk="1" hangingPunct="1"/>
            <a:r>
              <a:rPr lang="en-US" sz="2800" b="1" dirty="0" smtClean="0"/>
              <a:t>Consultant</a:t>
            </a:r>
          </a:p>
        </p:txBody>
      </p:sp>
      <p:sp>
        <p:nvSpPr>
          <p:cNvPr id="4" name="Rectangle 3"/>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sz="4400" b="1">
              <a:latin typeface="Arial" panose="020B0604020202020204" pitchFamily="34" charset="0"/>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Transdermal Drug Delivery</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Content Placeholder 1"/>
          <p:cNvSpPr>
            <a:spLocks noGrp="1"/>
          </p:cNvSpPr>
          <p:nvPr>
            <p:ph sz="half" idx="1"/>
          </p:nvPr>
        </p:nvSpPr>
        <p:spPr>
          <a:xfrm>
            <a:off x="457199" y="1472184"/>
            <a:ext cx="8220655" cy="4355592"/>
          </a:xfrm>
        </p:spPr>
        <p:txBody>
          <a:bodyPr/>
          <a:lstStyle/>
          <a:p>
            <a:pPr>
              <a:buFont typeface="Arial"/>
              <a:buChar char="•"/>
            </a:pPr>
            <a:r>
              <a:rPr lang="en-US" b="1" dirty="0"/>
              <a:t>The modern age of transdermal drug delivery started with the marketing of Transderm Scōp in 1979 as a scopolamine patch for the treatment of motion sickness, nausea and vomiting. </a:t>
            </a:r>
            <a:endParaRPr lang="en-US" b="1" dirty="0" smtClean="0"/>
          </a:p>
          <a:p>
            <a:pPr>
              <a:spcBef>
                <a:spcPts val="0"/>
              </a:spcBef>
              <a:spcAft>
                <a:spcPts val="0"/>
              </a:spcAft>
              <a:buFont typeface="Arial"/>
              <a:buChar char="•"/>
            </a:pPr>
            <a:r>
              <a:rPr lang="en-US" b="1" dirty="0"/>
              <a:t>As a patient-centric dosage form, it is ideal </a:t>
            </a:r>
            <a:r>
              <a:rPr lang="en-US" b="1" dirty="0" smtClean="0"/>
              <a:t>for:</a:t>
            </a:r>
          </a:p>
          <a:p>
            <a:pPr lvl="3">
              <a:spcBef>
                <a:spcPts val="0"/>
              </a:spcBef>
              <a:spcAft>
                <a:spcPts val="0"/>
              </a:spcAft>
              <a:buFont typeface="Arial"/>
              <a:buChar char="•"/>
            </a:pPr>
            <a:r>
              <a:rPr lang="en-US" b="1" dirty="0" smtClean="0"/>
              <a:t>Special </a:t>
            </a:r>
            <a:r>
              <a:rPr lang="en-US" b="1" dirty="0"/>
              <a:t>patient </a:t>
            </a:r>
            <a:r>
              <a:rPr lang="en-US" b="1" dirty="0" smtClean="0"/>
              <a:t>populations</a:t>
            </a:r>
          </a:p>
          <a:p>
            <a:pPr lvl="3">
              <a:spcBef>
                <a:spcPts val="0"/>
              </a:spcBef>
              <a:spcAft>
                <a:spcPts val="0"/>
              </a:spcAft>
              <a:buFont typeface="Arial"/>
              <a:buChar char="•"/>
            </a:pPr>
            <a:r>
              <a:rPr lang="en-US" b="1" dirty="0" smtClean="0"/>
              <a:t>Improving </a:t>
            </a:r>
            <a:r>
              <a:rPr lang="en-US" b="1" dirty="0"/>
              <a:t>patient </a:t>
            </a:r>
            <a:r>
              <a:rPr lang="en-US" b="1" dirty="0" smtClean="0"/>
              <a:t>compliance</a:t>
            </a:r>
          </a:p>
          <a:p>
            <a:pPr marL="1371600" lvl="3" indent="0">
              <a:spcBef>
                <a:spcPts val="0"/>
              </a:spcBef>
              <a:spcAft>
                <a:spcPts val="0"/>
              </a:spcAft>
              <a:buNone/>
            </a:pPr>
            <a:endParaRPr lang="en-US" b="1" dirty="0" smtClean="0"/>
          </a:p>
          <a:p>
            <a:pPr>
              <a:buFont typeface="Arial"/>
              <a:buChar char="•"/>
            </a:pPr>
            <a:r>
              <a:rPr lang="en-US" b="1" dirty="0" smtClean="0"/>
              <a:t>Transdermal </a:t>
            </a:r>
            <a:r>
              <a:rPr lang="en-US" b="1" dirty="0"/>
              <a:t>patches deliver a drug directly through the skin to the systemic circulation, through skin </a:t>
            </a:r>
            <a:r>
              <a:rPr lang="en-US" b="1" dirty="0" smtClean="0"/>
              <a:t>permeation.</a:t>
            </a:r>
          </a:p>
          <a:p>
            <a:pPr>
              <a:buFont typeface="Arial"/>
              <a:buChar char="•"/>
            </a:pPr>
            <a:r>
              <a:rPr lang="en-US" b="1" dirty="0" smtClean="0"/>
              <a:t>Desirable alternative </a:t>
            </a:r>
            <a:r>
              <a:rPr lang="en-US" b="1" dirty="0"/>
              <a:t>to oral delivery and solid dosage forms due to lack of “first pass” metabolism.</a:t>
            </a:r>
          </a:p>
        </p:txBody>
      </p:sp>
    </p:spTree>
    <p:extLst>
      <p:ext uri="{BB962C8B-B14F-4D97-AF65-F5344CB8AC3E}">
        <p14:creationId xmlns:p14="http://schemas.microsoft.com/office/powerpoint/2010/main" val="2267586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a:solidFill>
                  <a:srgbClr val="002060"/>
                </a:solidFill>
                <a:latin typeface="Arial" panose="020B0604020202020204" pitchFamily="34" charset="0"/>
              </a:rPr>
              <a:t>M</a:t>
            </a:r>
            <a:r>
              <a:rPr lang="en-US" sz="3200" b="1" dirty="0" smtClean="0">
                <a:solidFill>
                  <a:srgbClr val="002060"/>
                </a:solidFill>
                <a:latin typeface="Arial" panose="020B0604020202020204" pitchFamily="34" charset="0"/>
              </a:rPr>
              <a:t>arket Direction Since 1997</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AutoShape 3"/>
          <p:cNvSpPr>
            <a:spLocks noChangeArrowheads="1"/>
          </p:cNvSpPr>
          <p:nvPr/>
        </p:nvSpPr>
        <p:spPr bwMode="auto">
          <a:xfrm>
            <a:off x="7391400" y="3726656"/>
            <a:ext cx="1295400" cy="381000"/>
          </a:xfrm>
          <a:prstGeom prst="roundRect">
            <a:avLst>
              <a:gd name="adj" fmla="val 16667"/>
            </a:avLst>
          </a:prstGeom>
          <a:solidFill>
            <a:schemeClr val="accent1">
              <a:lumMod val="40000"/>
              <a:lumOff val="60000"/>
            </a:schemeClr>
          </a:solidFill>
          <a:ln w="19050">
            <a:solidFill>
              <a:srgbClr val="000000"/>
            </a:solidFill>
            <a:round/>
            <a:headEnd/>
            <a:tailEnd/>
          </a:ln>
          <a:effectLs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endParaRPr lang="en-US">
              <a:effectLst>
                <a:outerShdw blurRad="38100" dist="38100" dir="2700000" algn="tl">
                  <a:srgbClr val="000000"/>
                </a:outerShdw>
              </a:effectLst>
              <a:cs typeface="+mn-cs"/>
            </a:endParaRPr>
          </a:p>
        </p:txBody>
      </p:sp>
      <p:sp>
        <p:nvSpPr>
          <p:cNvPr id="10" name="AutoShape 4"/>
          <p:cNvSpPr>
            <a:spLocks noChangeArrowheads="1"/>
          </p:cNvSpPr>
          <p:nvPr/>
        </p:nvSpPr>
        <p:spPr bwMode="auto">
          <a:xfrm>
            <a:off x="457200" y="1593056"/>
            <a:ext cx="2514600" cy="914400"/>
          </a:xfrm>
          <a:prstGeom prst="roundRect">
            <a:avLst>
              <a:gd name="adj" fmla="val 16667"/>
            </a:avLst>
          </a:prstGeom>
          <a:solidFill>
            <a:schemeClr val="accent1">
              <a:lumMod val="40000"/>
              <a:lumOff val="60000"/>
            </a:schemeClr>
          </a:solidFill>
          <a:ln w="19050">
            <a:solidFill>
              <a:srgbClr val="000000"/>
            </a:solidFill>
            <a:round/>
            <a:headEnd/>
            <a:tailEnd/>
          </a:ln>
          <a:effectLs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r>
              <a:rPr lang="en-US" b="1" dirty="0">
                <a:solidFill>
                  <a:srgbClr val="000000"/>
                </a:solidFill>
                <a:cs typeface="+mn-cs"/>
              </a:rPr>
              <a:t>Traditional Passive</a:t>
            </a:r>
          </a:p>
          <a:p>
            <a:pPr algn="ctr">
              <a:defRPr/>
            </a:pPr>
            <a:r>
              <a:rPr lang="en-US" b="1" dirty="0">
                <a:solidFill>
                  <a:srgbClr val="000000"/>
                </a:solidFill>
                <a:cs typeface="+mn-cs"/>
              </a:rPr>
              <a:t>Patches </a:t>
            </a:r>
          </a:p>
          <a:p>
            <a:pPr algn="ctr">
              <a:defRPr/>
            </a:pPr>
            <a:endParaRPr lang="en-US" b="1" dirty="0">
              <a:solidFill>
                <a:srgbClr val="000000"/>
              </a:solidFill>
              <a:cs typeface="+mn-cs"/>
            </a:endParaRPr>
          </a:p>
        </p:txBody>
      </p:sp>
      <p:sp>
        <p:nvSpPr>
          <p:cNvPr id="11" name="AutoShape 5"/>
          <p:cNvSpPr>
            <a:spLocks noChangeArrowheads="1"/>
          </p:cNvSpPr>
          <p:nvPr/>
        </p:nvSpPr>
        <p:spPr bwMode="auto">
          <a:xfrm>
            <a:off x="5410200" y="1593056"/>
            <a:ext cx="2209800" cy="990600"/>
          </a:xfrm>
          <a:prstGeom prst="roundRect">
            <a:avLst>
              <a:gd name="adj" fmla="val 16667"/>
            </a:avLst>
          </a:prstGeom>
          <a:solidFill>
            <a:schemeClr val="accent1">
              <a:lumMod val="40000"/>
              <a:lumOff val="60000"/>
            </a:schemeClr>
          </a:solidFill>
          <a:ln w="19050">
            <a:solidFill>
              <a:srgbClr val="000000"/>
            </a:solidFill>
            <a:round/>
            <a:headEnd/>
            <a:tailEnd/>
          </a:ln>
          <a:effectLs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endParaRPr lang="en-US">
              <a:effectLst>
                <a:outerShdw blurRad="38100" dist="38100" dir="2700000" algn="tl">
                  <a:srgbClr val="000000"/>
                </a:outerShdw>
              </a:effectLst>
              <a:cs typeface="+mn-cs"/>
            </a:endParaRPr>
          </a:p>
        </p:txBody>
      </p:sp>
      <p:sp>
        <p:nvSpPr>
          <p:cNvPr id="12" name="Text Box 7"/>
          <p:cNvSpPr txBox="1">
            <a:spLocks noChangeArrowheads="1"/>
          </p:cNvSpPr>
          <p:nvPr/>
        </p:nvSpPr>
        <p:spPr bwMode="auto">
          <a:xfrm>
            <a:off x="7620000" y="3726656"/>
            <a:ext cx="8763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r>
              <a:rPr lang="en-US" sz="1400" b="1" dirty="0">
                <a:solidFill>
                  <a:srgbClr val="000000"/>
                </a:solidFill>
                <a:cs typeface="+mn-cs"/>
              </a:rPr>
              <a:t>Thermal</a:t>
            </a:r>
          </a:p>
        </p:txBody>
      </p:sp>
      <p:sp>
        <p:nvSpPr>
          <p:cNvPr id="14" name="Text Box 8"/>
          <p:cNvSpPr txBox="1">
            <a:spLocks noChangeArrowheads="1"/>
          </p:cNvSpPr>
          <p:nvPr/>
        </p:nvSpPr>
        <p:spPr bwMode="auto">
          <a:xfrm>
            <a:off x="5334000" y="1669256"/>
            <a:ext cx="2514600" cy="915988"/>
          </a:xfrm>
          <a:prstGeom prst="rect">
            <a:avLst/>
          </a:prstGeom>
          <a:noFill/>
          <a:ln>
            <a:noFill/>
          </a:ln>
          <a:effectLs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r>
              <a:rPr lang="en-US" b="1" dirty="0">
                <a:solidFill>
                  <a:srgbClr val="000000"/>
                </a:solidFill>
                <a:cs typeface="+mn-cs"/>
              </a:rPr>
              <a:t>Permeation Enhancement </a:t>
            </a:r>
          </a:p>
          <a:p>
            <a:pPr algn="ctr">
              <a:defRPr/>
            </a:pPr>
            <a:endParaRPr lang="en-US" dirty="0">
              <a:cs typeface="+mn-cs"/>
            </a:endParaRPr>
          </a:p>
        </p:txBody>
      </p:sp>
      <p:sp>
        <p:nvSpPr>
          <p:cNvPr id="15" name="AutoShape 9"/>
          <p:cNvSpPr>
            <a:spLocks noChangeArrowheads="1"/>
          </p:cNvSpPr>
          <p:nvPr/>
        </p:nvSpPr>
        <p:spPr bwMode="auto">
          <a:xfrm>
            <a:off x="5905500" y="3726656"/>
            <a:ext cx="1295400" cy="381000"/>
          </a:xfrm>
          <a:prstGeom prst="roundRect">
            <a:avLst>
              <a:gd name="adj" fmla="val 16667"/>
            </a:avLst>
          </a:prstGeom>
          <a:solidFill>
            <a:schemeClr val="accent1">
              <a:lumMod val="40000"/>
              <a:lumOff val="60000"/>
            </a:schemeClr>
          </a:solidFill>
          <a:ln w="19050">
            <a:solidFill>
              <a:srgbClr val="000000"/>
            </a:solidFill>
            <a:round/>
            <a:headEnd/>
            <a:tailEnd/>
          </a:ln>
          <a:effectLs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endParaRPr lang="en-US">
              <a:effectLst>
                <a:outerShdw blurRad="38100" dist="38100" dir="2700000" algn="tl">
                  <a:srgbClr val="000000"/>
                </a:outerShdw>
              </a:effectLst>
              <a:cs typeface="+mn-cs"/>
            </a:endParaRPr>
          </a:p>
        </p:txBody>
      </p:sp>
      <p:sp>
        <p:nvSpPr>
          <p:cNvPr id="16" name="AutoShape 10"/>
          <p:cNvSpPr>
            <a:spLocks noChangeArrowheads="1"/>
          </p:cNvSpPr>
          <p:nvPr/>
        </p:nvSpPr>
        <p:spPr bwMode="auto">
          <a:xfrm>
            <a:off x="4343400" y="3726656"/>
            <a:ext cx="1295400" cy="381000"/>
          </a:xfrm>
          <a:prstGeom prst="roundRect">
            <a:avLst>
              <a:gd name="adj" fmla="val 16667"/>
            </a:avLst>
          </a:prstGeom>
          <a:solidFill>
            <a:schemeClr val="accent1">
              <a:lumMod val="40000"/>
              <a:lumOff val="60000"/>
            </a:schemeClr>
          </a:solidFill>
          <a:ln w="19050">
            <a:solidFill>
              <a:srgbClr val="000000"/>
            </a:solidFill>
            <a:round/>
            <a:headEnd/>
            <a:tailEnd/>
          </a:ln>
          <a:effectLs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endParaRPr lang="en-US">
              <a:effectLst>
                <a:outerShdw blurRad="38100" dist="38100" dir="2700000" algn="tl">
                  <a:srgbClr val="000000"/>
                </a:outerShdw>
              </a:effectLst>
              <a:cs typeface="+mn-cs"/>
            </a:endParaRPr>
          </a:p>
        </p:txBody>
      </p:sp>
      <p:sp>
        <p:nvSpPr>
          <p:cNvPr id="17" name="Text Box 11"/>
          <p:cNvSpPr txBox="1">
            <a:spLocks noChangeArrowheads="1"/>
          </p:cNvSpPr>
          <p:nvPr/>
        </p:nvSpPr>
        <p:spPr bwMode="auto">
          <a:xfrm>
            <a:off x="5931970" y="3726656"/>
            <a:ext cx="11969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spcBef>
                <a:spcPct val="50000"/>
              </a:spcBef>
              <a:defRPr/>
            </a:pPr>
            <a:r>
              <a:rPr lang="en-US" sz="1400" b="1" dirty="0">
                <a:solidFill>
                  <a:srgbClr val="000000"/>
                </a:solidFill>
                <a:cs typeface="+mn-cs"/>
              </a:rPr>
              <a:t>Chemical</a:t>
            </a:r>
          </a:p>
        </p:txBody>
      </p:sp>
      <p:sp>
        <p:nvSpPr>
          <p:cNvPr id="18" name="Text Box 12"/>
          <p:cNvSpPr txBox="1">
            <a:spLocks noChangeArrowheads="1"/>
          </p:cNvSpPr>
          <p:nvPr/>
        </p:nvSpPr>
        <p:spPr bwMode="auto">
          <a:xfrm>
            <a:off x="4419600" y="3726656"/>
            <a:ext cx="1143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lgn="ctr">
              <a:defRPr/>
            </a:pPr>
            <a:r>
              <a:rPr lang="en-US" sz="1400" b="1" dirty="0">
                <a:solidFill>
                  <a:srgbClr val="000000"/>
                </a:solidFill>
                <a:cs typeface="+mn-cs"/>
              </a:rPr>
              <a:t>Mechanical</a:t>
            </a:r>
          </a:p>
        </p:txBody>
      </p:sp>
      <p:sp>
        <p:nvSpPr>
          <p:cNvPr id="19" name="Line 13"/>
          <p:cNvSpPr>
            <a:spLocks noChangeShapeType="1"/>
          </p:cNvSpPr>
          <p:nvPr/>
        </p:nvSpPr>
        <p:spPr bwMode="auto">
          <a:xfrm>
            <a:off x="6553200" y="33456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20" name="Line 14"/>
          <p:cNvSpPr>
            <a:spLocks noChangeShapeType="1"/>
          </p:cNvSpPr>
          <p:nvPr/>
        </p:nvSpPr>
        <p:spPr bwMode="auto">
          <a:xfrm>
            <a:off x="6477000" y="3345656"/>
            <a:ext cx="16002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21" name="Line 15"/>
          <p:cNvSpPr>
            <a:spLocks noChangeShapeType="1"/>
          </p:cNvSpPr>
          <p:nvPr/>
        </p:nvSpPr>
        <p:spPr bwMode="auto">
          <a:xfrm flipH="1">
            <a:off x="5029200" y="3345656"/>
            <a:ext cx="1524000" cy="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22" name="Text Box 18"/>
          <p:cNvSpPr txBox="1">
            <a:spLocks noChangeArrowheads="1"/>
          </p:cNvSpPr>
          <p:nvPr/>
        </p:nvSpPr>
        <p:spPr bwMode="auto">
          <a:xfrm>
            <a:off x="4267200" y="4918869"/>
            <a:ext cx="152717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a:solidFill>
                  <a:srgbClr val="000000"/>
                </a:solidFill>
                <a:cs typeface="+mn-cs"/>
              </a:rPr>
              <a:t>Iontophoresis</a:t>
            </a:r>
          </a:p>
        </p:txBody>
      </p:sp>
      <p:sp>
        <p:nvSpPr>
          <p:cNvPr id="23" name="Rectangle 22"/>
          <p:cNvSpPr>
            <a:spLocks noChangeArrowheads="1"/>
          </p:cNvSpPr>
          <p:nvPr/>
        </p:nvSpPr>
        <p:spPr bwMode="auto">
          <a:xfrm>
            <a:off x="4267200" y="4488656"/>
            <a:ext cx="14827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a:solidFill>
                  <a:srgbClr val="000000"/>
                </a:solidFill>
                <a:cs typeface="+mn-cs"/>
              </a:rPr>
              <a:t>Microneedles</a:t>
            </a:r>
          </a:p>
        </p:txBody>
      </p:sp>
      <p:sp>
        <p:nvSpPr>
          <p:cNvPr id="24" name="Rectangle 23"/>
          <p:cNvSpPr>
            <a:spLocks noChangeArrowheads="1"/>
          </p:cNvSpPr>
          <p:nvPr/>
        </p:nvSpPr>
        <p:spPr bwMode="auto">
          <a:xfrm>
            <a:off x="4267200" y="5326856"/>
            <a:ext cx="15382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a:solidFill>
                  <a:srgbClr val="000000"/>
                </a:solidFill>
                <a:cs typeface="+mn-cs"/>
              </a:rPr>
              <a:t>Sonophoresis</a:t>
            </a:r>
          </a:p>
        </p:txBody>
      </p:sp>
      <p:sp>
        <p:nvSpPr>
          <p:cNvPr id="25" name="Rectangle 24"/>
          <p:cNvSpPr>
            <a:spLocks noChangeArrowheads="1"/>
          </p:cNvSpPr>
          <p:nvPr/>
        </p:nvSpPr>
        <p:spPr bwMode="auto">
          <a:xfrm>
            <a:off x="5978500" y="4995069"/>
            <a:ext cx="9064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dirty="0" err="1">
                <a:solidFill>
                  <a:srgbClr val="000000"/>
                </a:solidFill>
                <a:cs typeface="+mn-cs"/>
              </a:rPr>
              <a:t>Azones</a:t>
            </a:r>
            <a:endParaRPr lang="en-US" sz="1600" b="1" dirty="0">
              <a:solidFill>
                <a:srgbClr val="000000"/>
              </a:solidFill>
              <a:cs typeface="+mn-cs"/>
            </a:endParaRPr>
          </a:p>
        </p:txBody>
      </p:sp>
      <p:sp>
        <p:nvSpPr>
          <p:cNvPr id="26" name="Rectangle 25"/>
          <p:cNvSpPr>
            <a:spLocks noChangeArrowheads="1"/>
          </p:cNvSpPr>
          <p:nvPr/>
        </p:nvSpPr>
        <p:spPr bwMode="auto">
          <a:xfrm>
            <a:off x="5978500" y="5776971"/>
            <a:ext cx="104298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dirty="0">
                <a:solidFill>
                  <a:srgbClr val="000000"/>
                </a:solidFill>
                <a:cs typeface="+mn-cs"/>
              </a:rPr>
              <a:t>Alcohols</a:t>
            </a:r>
          </a:p>
        </p:txBody>
      </p:sp>
      <p:sp>
        <p:nvSpPr>
          <p:cNvPr id="27" name="Rectangle 26"/>
          <p:cNvSpPr>
            <a:spLocks noChangeArrowheads="1"/>
          </p:cNvSpPr>
          <p:nvPr/>
        </p:nvSpPr>
        <p:spPr bwMode="auto">
          <a:xfrm>
            <a:off x="5979889" y="5376069"/>
            <a:ext cx="7826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dirty="0">
                <a:solidFill>
                  <a:srgbClr val="000000"/>
                </a:solidFill>
                <a:cs typeface="+mn-cs"/>
              </a:rPr>
              <a:t>Lipids</a:t>
            </a:r>
          </a:p>
        </p:txBody>
      </p:sp>
      <p:sp>
        <p:nvSpPr>
          <p:cNvPr id="28" name="Rectangle 27"/>
          <p:cNvSpPr>
            <a:spLocks noChangeArrowheads="1"/>
          </p:cNvSpPr>
          <p:nvPr/>
        </p:nvSpPr>
        <p:spPr bwMode="auto">
          <a:xfrm>
            <a:off x="7417613" y="5263308"/>
            <a:ext cx="155262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altLang="ja-JP" sz="1600" b="1" dirty="0" smtClean="0">
                <a:solidFill>
                  <a:srgbClr val="000000"/>
                </a:solidFill>
                <a:cs typeface="+mn-cs"/>
              </a:rPr>
              <a:t>Nitto Denko</a:t>
            </a:r>
            <a:r>
              <a:rPr lang="ja-JP" altLang="en-US" sz="1600" b="1" dirty="0" smtClean="0">
                <a:solidFill>
                  <a:srgbClr val="000000"/>
                </a:solidFill>
                <a:latin typeface="Arial"/>
                <a:cs typeface="+mn-cs"/>
              </a:rPr>
              <a:t>’</a:t>
            </a:r>
            <a:r>
              <a:rPr lang="en-US" sz="1600" b="1" dirty="0" smtClean="0">
                <a:solidFill>
                  <a:srgbClr val="000000"/>
                </a:solidFill>
                <a:cs typeface="+mn-cs"/>
              </a:rPr>
              <a:t>s</a:t>
            </a:r>
            <a:endParaRPr lang="en-US" sz="1600" b="1" dirty="0">
              <a:solidFill>
                <a:srgbClr val="000000"/>
              </a:solidFill>
              <a:cs typeface="+mn-cs"/>
            </a:endParaRPr>
          </a:p>
          <a:p>
            <a:pPr>
              <a:defRPr/>
            </a:pPr>
            <a:r>
              <a:rPr lang="en-US" sz="1600" b="1" dirty="0">
                <a:solidFill>
                  <a:srgbClr val="000000"/>
                </a:solidFill>
                <a:cs typeface="+mn-cs"/>
              </a:rPr>
              <a:t>Passport</a:t>
            </a:r>
          </a:p>
          <a:p>
            <a:pPr>
              <a:defRPr/>
            </a:pPr>
            <a:r>
              <a:rPr lang="en-US" sz="1600" b="1" dirty="0">
                <a:solidFill>
                  <a:srgbClr val="000000"/>
                </a:solidFill>
                <a:cs typeface="+mn-cs"/>
              </a:rPr>
              <a:t>System™</a:t>
            </a:r>
          </a:p>
        </p:txBody>
      </p:sp>
      <p:sp>
        <p:nvSpPr>
          <p:cNvPr id="29" name="Rectangle 28"/>
          <p:cNvSpPr>
            <a:spLocks noChangeArrowheads="1"/>
          </p:cNvSpPr>
          <p:nvPr/>
        </p:nvSpPr>
        <p:spPr bwMode="auto">
          <a:xfrm>
            <a:off x="5943600" y="4385469"/>
            <a:ext cx="1087438"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dirty="0" err="1">
                <a:solidFill>
                  <a:srgbClr val="000000"/>
                </a:solidFill>
                <a:cs typeface="+mn-cs"/>
              </a:rPr>
              <a:t>Terpenes</a:t>
            </a:r>
            <a:endParaRPr lang="en-US" sz="1600" b="1" dirty="0">
              <a:solidFill>
                <a:srgbClr val="000000"/>
              </a:solidFill>
              <a:cs typeface="+mn-cs"/>
            </a:endParaRPr>
          </a:p>
        </p:txBody>
      </p:sp>
      <p:sp>
        <p:nvSpPr>
          <p:cNvPr id="30" name="Line 26"/>
          <p:cNvSpPr>
            <a:spLocks noChangeShapeType="1"/>
          </p:cNvSpPr>
          <p:nvPr/>
        </p:nvSpPr>
        <p:spPr bwMode="auto">
          <a:xfrm>
            <a:off x="6553200" y="2583656"/>
            <a:ext cx="0" cy="685800"/>
          </a:xfrm>
          <a:prstGeom prst="line">
            <a:avLst/>
          </a:prstGeom>
          <a:noFill/>
          <a:ln w="28575">
            <a:solidFill>
              <a:srgbClr val="0000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1" name="Rectangle 30"/>
          <p:cNvSpPr>
            <a:spLocks noChangeArrowheads="1"/>
          </p:cNvSpPr>
          <p:nvPr/>
        </p:nvSpPr>
        <p:spPr bwMode="auto">
          <a:xfrm>
            <a:off x="5978500" y="4687512"/>
            <a:ext cx="12573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dirty="0">
                <a:solidFill>
                  <a:srgbClr val="000000"/>
                </a:solidFill>
                <a:cs typeface="+mn-cs"/>
              </a:rPr>
              <a:t>Liposomes</a:t>
            </a:r>
          </a:p>
        </p:txBody>
      </p:sp>
      <p:sp>
        <p:nvSpPr>
          <p:cNvPr id="32" name="Rectangle 31"/>
          <p:cNvSpPr>
            <a:spLocks noChangeArrowheads="1"/>
          </p:cNvSpPr>
          <p:nvPr/>
        </p:nvSpPr>
        <p:spPr bwMode="auto">
          <a:xfrm>
            <a:off x="7417612" y="4480063"/>
            <a:ext cx="1676400" cy="830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dirty="0" err="1">
                <a:solidFill>
                  <a:srgbClr val="000000"/>
                </a:solidFill>
                <a:cs typeface="+mn-cs"/>
              </a:rPr>
              <a:t>Nuvo</a:t>
            </a:r>
            <a:endParaRPr lang="en-US" sz="1600" b="1" dirty="0">
              <a:solidFill>
                <a:srgbClr val="000000"/>
              </a:solidFill>
              <a:cs typeface="+mn-cs"/>
            </a:endParaRPr>
          </a:p>
          <a:p>
            <a:pPr>
              <a:defRPr/>
            </a:pPr>
            <a:r>
              <a:rPr lang="en-US" sz="1600" b="1" dirty="0">
                <a:solidFill>
                  <a:srgbClr val="000000"/>
                </a:solidFill>
                <a:cs typeface="+mn-cs"/>
              </a:rPr>
              <a:t>Research, Inc. CHADD</a:t>
            </a:r>
          </a:p>
        </p:txBody>
      </p:sp>
      <p:sp>
        <p:nvSpPr>
          <p:cNvPr id="33" name="Line 29"/>
          <p:cNvSpPr>
            <a:spLocks noChangeShapeType="1"/>
          </p:cNvSpPr>
          <p:nvPr/>
        </p:nvSpPr>
        <p:spPr bwMode="auto">
          <a:xfrm>
            <a:off x="5029200" y="33456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4" name="Line 30"/>
          <p:cNvSpPr>
            <a:spLocks noChangeShapeType="1"/>
          </p:cNvSpPr>
          <p:nvPr/>
        </p:nvSpPr>
        <p:spPr bwMode="auto">
          <a:xfrm>
            <a:off x="8077200" y="33456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5" name="Line 31"/>
          <p:cNvSpPr>
            <a:spLocks noChangeShapeType="1"/>
          </p:cNvSpPr>
          <p:nvPr/>
        </p:nvSpPr>
        <p:spPr bwMode="auto">
          <a:xfrm>
            <a:off x="6553200" y="41076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6" name="Line 32"/>
          <p:cNvSpPr>
            <a:spLocks noChangeShapeType="1"/>
          </p:cNvSpPr>
          <p:nvPr/>
        </p:nvSpPr>
        <p:spPr bwMode="auto">
          <a:xfrm>
            <a:off x="5029200" y="41076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7" name="Line 33"/>
          <p:cNvSpPr>
            <a:spLocks noChangeShapeType="1"/>
          </p:cNvSpPr>
          <p:nvPr/>
        </p:nvSpPr>
        <p:spPr bwMode="auto">
          <a:xfrm>
            <a:off x="8077200" y="41076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8" name="Line 34"/>
          <p:cNvSpPr>
            <a:spLocks noChangeShapeType="1"/>
          </p:cNvSpPr>
          <p:nvPr/>
        </p:nvSpPr>
        <p:spPr bwMode="auto">
          <a:xfrm>
            <a:off x="6553200" y="3040856"/>
            <a:ext cx="0" cy="381000"/>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39" name="Line 35"/>
          <p:cNvSpPr>
            <a:spLocks noChangeShapeType="1"/>
          </p:cNvSpPr>
          <p:nvPr/>
        </p:nvSpPr>
        <p:spPr bwMode="auto">
          <a:xfrm>
            <a:off x="2971800" y="2050256"/>
            <a:ext cx="2286000" cy="0"/>
          </a:xfrm>
          <a:prstGeom prst="line">
            <a:avLst/>
          </a:prstGeom>
          <a:noFill/>
          <a:ln w="28575">
            <a:solidFill>
              <a:srgbClr val="000000"/>
            </a:solidFill>
            <a:round/>
            <a:headEnd/>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endParaRPr lang="en-US">
              <a:cs typeface="+mn-cs"/>
            </a:endParaRPr>
          </a:p>
        </p:txBody>
      </p:sp>
      <p:sp>
        <p:nvSpPr>
          <p:cNvPr id="40" name="Rectangle 39"/>
          <p:cNvSpPr>
            <a:spLocks noChangeArrowheads="1"/>
          </p:cNvSpPr>
          <p:nvPr/>
        </p:nvSpPr>
        <p:spPr bwMode="auto">
          <a:xfrm>
            <a:off x="4267200" y="5784056"/>
            <a:ext cx="1685925"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1pPr>
            <a:lvl2pPr marL="4572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2pPr>
            <a:lvl3pPr marL="9144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3pPr>
            <a:lvl4pPr marL="13716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4pPr>
            <a:lvl5pPr marL="1828800" algn="l" rtl="0" eaLnBrk="0" fontAlgn="base" hangingPunct="0">
              <a:spcBef>
                <a:spcPct val="0"/>
              </a:spcBef>
              <a:spcAft>
                <a:spcPct val="0"/>
              </a:spcAft>
              <a:defRPr kern="1200">
                <a:solidFill>
                  <a:schemeClr val="tx1"/>
                </a:solidFill>
                <a:latin typeface="Arial" charset="0"/>
                <a:ea typeface="ＭＳ Ｐゴシック" charset="0"/>
                <a:cs typeface="ＭＳ Ｐゴシック" charset="0"/>
              </a:defRPr>
            </a:lvl5pPr>
            <a:lvl6pPr marL="2286000" algn="l" defTabSz="457200" rtl="0" eaLnBrk="1" latinLnBrk="0" hangingPunct="1">
              <a:defRPr kern="1200">
                <a:solidFill>
                  <a:schemeClr val="tx1"/>
                </a:solidFill>
                <a:latin typeface="Arial" charset="0"/>
                <a:ea typeface="ＭＳ Ｐゴシック" charset="0"/>
                <a:cs typeface="ＭＳ Ｐゴシック" charset="0"/>
              </a:defRPr>
            </a:lvl6pPr>
            <a:lvl7pPr marL="2743200" algn="l" defTabSz="457200" rtl="0" eaLnBrk="1" latinLnBrk="0" hangingPunct="1">
              <a:defRPr kern="1200">
                <a:solidFill>
                  <a:schemeClr val="tx1"/>
                </a:solidFill>
                <a:latin typeface="Arial" charset="0"/>
                <a:ea typeface="ＭＳ Ｐゴシック" charset="0"/>
                <a:cs typeface="ＭＳ Ｐゴシック" charset="0"/>
              </a:defRPr>
            </a:lvl7pPr>
            <a:lvl8pPr marL="3200400" algn="l" defTabSz="457200" rtl="0" eaLnBrk="1" latinLnBrk="0" hangingPunct="1">
              <a:defRPr kern="1200">
                <a:solidFill>
                  <a:schemeClr val="tx1"/>
                </a:solidFill>
                <a:latin typeface="Arial" charset="0"/>
                <a:ea typeface="ＭＳ Ｐゴシック" charset="0"/>
                <a:cs typeface="ＭＳ Ｐゴシック" charset="0"/>
              </a:defRPr>
            </a:lvl8pPr>
            <a:lvl9pPr marL="3657600" algn="l" defTabSz="457200" rtl="0" eaLnBrk="1" latinLnBrk="0" hangingPunct="1">
              <a:defRPr kern="1200">
                <a:solidFill>
                  <a:schemeClr val="tx1"/>
                </a:solidFill>
                <a:latin typeface="Arial" charset="0"/>
                <a:ea typeface="ＭＳ Ｐゴシック" charset="0"/>
                <a:cs typeface="ＭＳ Ｐゴシック" charset="0"/>
              </a:defRPr>
            </a:lvl9pPr>
          </a:lstStyle>
          <a:p>
            <a:pPr>
              <a:defRPr/>
            </a:pPr>
            <a:r>
              <a:rPr lang="en-US" sz="1600" b="1">
                <a:solidFill>
                  <a:srgbClr val="000000"/>
                </a:solidFill>
                <a:cs typeface="+mn-cs"/>
              </a:rPr>
              <a:t>Electroporation</a:t>
            </a:r>
          </a:p>
        </p:txBody>
      </p:sp>
      <p:pic>
        <p:nvPicPr>
          <p:cNvPr id="41" name="Picture 40"/>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7162" y="2753576"/>
            <a:ext cx="3957638" cy="321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94156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a:solidFill>
                  <a:srgbClr val="002060"/>
                </a:solidFill>
                <a:latin typeface="Arial" panose="020B0604020202020204" pitchFamily="34" charset="0"/>
              </a:rPr>
              <a:t>Skin is one of the body’s largest organs and serves as a protective </a:t>
            </a:r>
            <a:r>
              <a:rPr lang="en-US" sz="3200" b="1" dirty="0" smtClean="0">
                <a:solidFill>
                  <a:srgbClr val="002060"/>
                </a:solidFill>
                <a:latin typeface="Arial" panose="020B0604020202020204" pitchFamily="34" charset="0"/>
              </a:rPr>
              <a:t>covering.</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Content Placeholder 1"/>
          <p:cNvSpPr>
            <a:spLocks noGrp="1"/>
          </p:cNvSpPr>
          <p:nvPr>
            <p:ph sz="half" idx="1"/>
          </p:nvPr>
        </p:nvSpPr>
        <p:spPr>
          <a:xfrm>
            <a:off x="981074" y="1548384"/>
            <a:ext cx="7448551" cy="4355592"/>
          </a:xfrm>
        </p:spPr>
        <p:txBody>
          <a:bodyPr>
            <a:normAutofit/>
          </a:bodyPr>
          <a:lstStyle/>
          <a:p>
            <a:r>
              <a:rPr lang="en-US" b="1" dirty="0"/>
              <a:t>Functions of skin:</a:t>
            </a:r>
          </a:p>
          <a:p>
            <a:pPr marL="685800">
              <a:buFont typeface="Arial" panose="020B0604020202020204" pitchFamily="34" charset="0"/>
              <a:buChar char="•"/>
            </a:pPr>
            <a:r>
              <a:rPr lang="en-US" b="1" dirty="0" smtClean="0"/>
              <a:t>Barrier </a:t>
            </a:r>
            <a:r>
              <a:rPr lang="en-US" b="1" dirty="0"/>
              <a:t>to abrasion and physical injury</a:t>
            </a:r>
          </a:p>
          <a:p>
            <a:pPr marL="685800">
              <a:buFont typeface="Arial" panose="020B0604020202020204" pitchFamily="34" charset="0"/>
              <a:buChar char="•"/>
            </a:pPr>
            <a:r>
              <a:rPr lang="en-US" b="1" dirty="0" smtClean="0"/>
              <a:t>Prevents </a:t>
            </a:r>
            <a:r>
              <a:rPr lang="en-US" b="1" dirty="0"/>
              <a:t>excessive water loss and gain</a:t>
            </a:r>
          </a:p>
          <a:p>
            <a:pPr marL="685800">
              <a:buFont typeface="Arial" panose="020B0604020202020204" pitchFamily="34" charset="0"/>
              <a:buChar char="•"/>
            </a:pPr>
            <a:r>
              <a:rPr lang="en-US" b="1" dirty="0" smtClean="0"/>
              <a:t>Barrier </a:t>
            </a:r>
            <a:r>
              <a:rPr lang="en-US" b="1" dirty="0"/>
              <a:t>to microorganisms</a:t>
            </a:r>
          </a:p>
          <a:p>
            <a:pPr marL="685800">
              <a:buFont typeface="Arial" panose="020B0604020202020204" pitchFamily="34" charset="0"/>
              <a:buChar char="•"/>
            </a:pPr>
            <a:r>
              <a:rPr lang="en-US" b="1" dirty="0" smtClean="0"/>
              <a:t>Protection </a:t>
            </a:r>
            <a:r>
              <a:rPr lang="en-US" b="1" dirty="0"/>
              <a:t>from ultraviolet radiation</a:t>
            </a:r>
          </a:p>
          <a:p>
            <a:pPr marL="685800">
              <a:buFont typeface="Arial" panose="020B0604020202020204" pitchFamily="34" charset="0"/>
              <a:buChar char="•"/>
            </a:pPr>
            <a:r>
              <a:rPr lang="en-US" b="1" dirty="0" smtClean="0"/>
              <a:t>Provides </a:t>
            </a:r>
            <a:r>
              <a:rPr lang="en-US" b="1" dirty="0"/>
              <a:t>means of regulating body temperature</a:t>
            </a:r>
          </a:p>
          <a:p>
            <a:pPr marL="685800">
              <a:buFont typeface="Arial" panose="020B0604020202020204" pitchFamily="34" charset="0"/>
              <a:buChar char="•"/>
            </a:pPr>
            <a:r>
              <a:rPr lang="en-US" b="1" dirty="0" smtClean="0"/>
              <a:t>Transduces </a:t>
            </a:r>
            <a:r>
              <a:rPr lang="en-US" b="1" dirty="0"/>
              <a:t>sensory information</a:t>
            </a:r>
          </a:p>
          <a:p>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Challenges: Drug Delivery into the Skin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Content Placeholder 1"/>
          <p:cNvSpPr>
            <a:spLocks noGrp="1"/>
          </p:cNvSpPr>
          <p:nvPr>
            <p:ph sz="half" idx="1"/>
          </p:nvPr>
        </p:nvSpPr>
        <p:spPr>
          <a:xfrm>
            <a:off x="457201" y="1472184"/>
            <a:ext cx="4179051" cy="4355592"/>
          </a:xfrm>
        </p:spPr>
        <p:txBody>
          <a:bodyPr>
            <a:normAutofit fontScale="92500" lnSpcReduction="10000"/>
          </a:bodyPr>
          <a:lstStyle/>
          <a:p>
            <a:pPr>
              <a:buFont typeface="Arial"/>
              <a:buChar char="•"/>
            </a:pPr>
            <a:r>
              <a:rPr lang="en-US" b="1" dirty="0"/>
              <a:t>The term ‘‘barrier function’’ is often used synonymously with only one such defensive function, i.e., permeability barrier </a:t>
            </a:r>
            <a:r>
              <a:rPr lang="en-US" b="1" dirty="0" smtClean="0"/>
              <a:t>homeostasis.</a:t>
            </a:r>
          </a:p>
          <a:p>
            <a:pPr>
              <a:buFont typeface="Arial"/>
              <a:buChar char="•"/>
            </a:pPr>
            <a:r>
              <a:rPr lang="en-US" b="1" dirty="0" smtClean="0"/>
              <a:t>Despite </a:t>
            </a:r>
            <a:r>
              <a:rPr lang="en-US" b="1" dirty="0"/>
              <a:t>the relative importance of these protective cutaneous functions, they largely reside in the outermost layer known as the </a:t>
            </a:r>
            <a:r>
              <a:rPr lang="en-US" b="1" u="sng" dirty="0"/>
              <a:t>stratum </a:t>
            </a:r>
            <a:r>
              <a:rPr lang="en-US" b="1" u="sng" dirty="0" smtClean="0"/>
              <a:t>corneum</a:t>
            </a:r>
            <a:r>
              <a:rPr lang="en-US" b="1" dirty="0" smtClean="0"/>
              <a:t>. </a:t>
            </a:r>
          </a:p>
          <a:p>
            <a:pPr>
              <a:buFont typeface="Arial"/>
              <a:buChar char="•"/>
            </a:pPr>
            <a:r>
              <a:rPr lang="en-US" b="1" dirty="0" smtClean="0"/>
              <a:t>The </a:t>
            </a:r>
            <a:r>
              <a:rPr lang="en-US" b="1" dirty="0"/>
              <a:t>stratum corneum is effectively a 10-20 µm thick matrix of dehydrated, dead keratinocytes (corneocytes) embedded in a lipid </a:t>
            </a:r>
            <a:r>
              <a:rPr lang="en-US" b="1" dirty="0" smtClean="0"/>
              <a:t>matrix.</a:t>
            </a:r>
            <a:endParaRPr lang="en-US" b="1" dirty="0"/>
          </a:p>
        </p:txBody>
      </p:sp>
      <p:pic>
        <p:nvPicPr>
          <p:cNvPr id="8"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943762" y="1930424"/>
            <a:ext cx="3968426" cy="3079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1561184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Routes for Drug Delivery into the Skin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962400"/>
            <a:ext cx="4876800" cy="1987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34000" y="3886200"/>
            <a:ext cx="3505200" cy="2124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0" name="Picture 6" descr="Skinpenetration37_03_large.jpg                                 00018AEAMacintosh HD                   C018E23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9255" y="1345421"/>
            <a:ext cx="2348048" cy="221583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8"/>
          <p:cNvSpPr>
            <a:spLocks noChangeArrowheads="1"/>
          </p:cNvSpPr>
          <p:nvPr/>
        </p:nvSpPr>
        <p:spPr bwMode="auto">
          <a:xfrm>
            <a:off x="235466" y="1278097"/>
            <a:ext cx="5335588"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457200" indent="-457200"/>
            <a:r>
              <a:rPr lang="en-US" b="1" dirty="0">
                <a:solidFill>
                  <a:schemeClr val="bg1"/>
                </a:solidFill>
              </a:rPr>
              <a:t>Routes of Penetration</a:t>
            </a:r>
          </a:p>
          <a:p>
            <a:pPr marL="457200" indent="-457200"/>
            <a:endParaRPr lang="en-US" b="1" dirty="0"/>
          </a:p>
          <a:p>
            <a:pPr marL="457200" indent="-457200">
              <a:buFont typeface="Times" charset="0"/>
              <a:buAutoNum type="arabicPeriod"/>
            </a:pPr>
            <a:r>
              <a:rPr lang="en-US" b="1" dirty="0"/>
              <a:t>Directly across the stratum corneum</a:t>
            </a:r>
          </a:p>
          <a:p>
            <a:pPr marL="457200" indent="-457200">
              <a:buFont typeface="Times" charset="0"/>
              <a:buAutoNum type="arabicPeriod"/>
            </a:pPr>
            <a:endParaRPr lang="en-US" b="1" dirty="0"/>
          </a:p>
          <a:p>
            <a:pPr marL="457200" indent="-457200">
              <a:buFont typeface="Times" charset="0"/>
              <a:buAutoNum type="arabicPeriod"/>
            </a:pPr>
            <a:r>
              <a:rPr lang="en-US" b="1" dirty="0"/>
              <a:t>Via the hair follicles</a:t>
            </a:r>
          </a:p>
          <a:p>
            <a:pPr marL="457200" indent="-457200">
              <a:buFont typeface="Times" charset="0"/>
              <a:buAutoNum type="arabicPeriod"/>
            </a:pPr>
            <a:endParaRPr lang="en-US" b="1" dirty="0"/>
          </a:p>
          <a:p>
            <a:pPr marL="457200" indent="-457200">
              <a:buFont typeface="Times" charset="0"/>
              <a:buAutoNum type="arabicPeriod"/>
            </a:pPr>
            <a:r>
              <a:rPr lang="en-US" b="1" dirty="0"/>
              <a:t>Through the sweat ducts</a:t>
            </a:r>
          </a:p>
          <a:p>
            <a:pPr marL="457200" indent="-457200">
              <a:buFont typeface="Times" charset="0"/>
              <a:buAutoNum type="arabicPeriod"/>
            </a:pPr>
            <a:endParaRPr lang="en-US" b="1" dirty="0"/>
          </a:p>
          <a:p>
            <a:pPr marL="457200" indent="-457200">
              <a:buFont typeface="Times" charset="0"/>
              <a:buAutoNum type="arabicPeriod"/>
            </a:pPr>
            <a:endParaRPr lang="en-US" dirty="0">
              <a:latin typeface="Times" charset="0"/>
            </a:endParaRPr>
          </a:p>
        </p:txBody>
      </p:sp>
    </p:spTree>
    <p:extLst>
      <p:ext uri="{BB962C8B-B14F-4D97-AF65-F5344CB8AC3E}">
        <p14:creationId xmlns:p14="http://schemas.microsoft.com/office/powerpoint/2010/main" val="3339551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Microporation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Content Placeholder 1"/>
          <p:cNvSpPr>
            <a:spLocks noGrp="1"/>
          </p:cNvSpPr>
          <p:nvPr>
            <p:ph sz="half" idx="1"/>
          </p:nvPr>
        </p:nvSpPr>
        <p:spPr>
          <a:xfrm>
            <a:off x="416884" y="1240349"/>
            <a:ext cx="8391995" cy="4817571"/>
          </a:xfrm>
        </p:spPr>
        <p:txBody>
          <a:bodyPr>
            <a:normAutofit fontScale="85000" lnSpcReduction="20000"/>
          </a:bodyPr>
          <a:lstStyle/>
          <a:p>
            <a:pPr>
              <a:buFont typeface="Arial"/>
              <a:buChar char="•"/>
            </a:pPr>
            <a:r>
              <a:rPr lang="en-US" b="1" dirty="0" smtClean="0"/>
              <a:t>The most </a:t>
            </a:r>
            <a:r>
              <a:rPr lang="en-US" b="1" dirty="0"/>
              <a:t>effective strategy for overcoming the skin’s barrier properties has been to focus on the creation of micropores in the stratum corneum</a:t>
            </a:r>
            <a:r>
              <a:rPr lang="en-US" b="1" dirty="0" smtClean="0"/>
              <a:t>.</a:t>
            </a:r>
          </a:p>
          <a:p>
            <a:pPr>
              <a:buFont typeface="Arial"/>
              <a:buChar char="•"/>
            </a:pPr>
            <a:endParaRPr lang="en-US" dirty="0"/>
          </a:p>
          <a:p>
            <a:pPr>
              <a:buFont typeface="Arial"/>
              <a:buChar char="•"/>
            </a:pPr>
            <a:endParaRPr lang="en-US" dirty="0" smtClean="0"/>
          </a:p>
          <a:p>
            <a:pPr marL="0" indent="0"/>
            <a:endParaRPr lang="en-US" dirty="0" smtClean="0"/>
          </a:p>
          <a:p>
            <a:pPr marL="0" indent="0"/>
            <a:endParaRPr lang="en-US" dirty="0"/>
          </a:p>
          <a:p>
            <a:pPr marL="0" indent="0"/>
            <a:endParaRPr lang="en-US" dirty="0" smtClean="0"/>
          </a:p>
          <a:p>
            <a:pPr marL="0" indent="0"/>
            <a:endParaRPr lang="en-US" dirty="0" smtClean="0"/>
          </a:p>
          <a:p>
            <a:pPr>
              <a:buFont typeface="Arial"/>
              <a:buChar char="•"/>
            </a:pPr>
            <a:r>
              <a:rPr lang="en-US" b="1" dirty="0" smtClean="0"/>
              <a:t>Microchannels </a:t>
            </a:r>
            <a:r>
              <a:rPr lang="en-US" b="1" dirty="0"/>
              <a:t>or micropores can be created by external means such as microneedles, ultrasound, electroporation, radiofrequency and laser.  </a:t>
            </a:r>
            <a:endParaRPr lang="en-US" b="1" dirty="0" smtClean="0"/>
          </a:p>
          <a:p>
            <a:pPr>
              <a:buFont typeface="Arial"/>
              <a:buChar char="•"/>
            </a:pPr>
            <a:r>
              <a:rPr lang="en-US" b="1" dirty="0" smtClean="0"/>
              <a:t>The </a:t>
            </a:r>
            <a:r>
              <a:rPr lang="en-US" b="1" dirty="0"/>
              <a:t>key to future successes in transdermal drug delivery of large molecules, especially biopharmaceuticals, will be the understanding and maintenance of skin micropores generated by microneedle pretreatment or other external physical techniques. </a:t>
            </a:r>
          </a:p>
        </p:txBody>
      </p:sp>
      <p:pic>
        <p:nvPicPr>
          <p:cNvPr id="3" name="Picture 2" descr="hqdefault.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8025" y="1745893"/>
            <a:ext cx="3491468" cy="2618601"/>
          </a:xfrm>
          <a:prstGeom prst="rect">
            <a:avLst/>
          </a:prstGeom>
        </p:spPr>
      </p:pic>
    </p:spTree>
    <p:extLst>
      <p:ext uri="{BB962C8B-B14F-4D97-AF65-F5344CB8AC3E}">
        <p14:creationId xmlns:p14="http://schemas.microsoft.com/office/powerpoint/2010/main" val="1832532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Methods to Monitor Micropores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Content Placeholder 1"/>
          <p:cNvSpPr>
            <a:spLocks noGrp="1"/>
          </p:cNvSpPr>
          <p:nvPr>
            <p:ph sz="half" idx="1"/>
          </p:nvPr>
        </p:nvSpPr>
        <p:spPr>
          <a:xfrm>
            <a:off x="151182" y="1259967"/>
            <a:ext cx="8778644" cy="4777795"/>
          </a:xfrm>
        </p:spPr>
        <p:txBody>
          <a:bodyPr>
            <a:noAutofit/>
          </a:bodyPr>
          <a:lstStyle/>
          <a:p>
            <a:pPr marL="0" indent="0"/>
            <a:r>
              <a:rPr lang="en-US" sz="1400" b="1" dirty="0" smtClean="0"/>
              <a:t>STRATUM CORNEUM SERVES AS THE PRIMARY BARRIER TO MOVEMENT OF WATER AND IONS.</a:t>
            </a:r>
          </a:p>
          <a:p>
            <a:pPr marL="800100" lvl="1" indent="-342900">
              <a:buFont typeface="+mj-lt"/>
              <a:buAutoNum type="arabicPeriod"/>
            </a:pPr>
            <a:r>
              <a:rPr lang="en-US" sz="1400" b="1" u="sng" dirty="0" smtClean="0"/>
              <a:t>Transepidermal </a:t>
            </a:r>
            <a:r>
              <a:rPr lang="en-US" sz="1400" b="1" u="sng" dirty="0"/>
              <a:t>water loss (TEWL) </a:t>
            </a:r>
            <a:r>
              <a:rPr lang="en-US" sz="1400" b="1" dirty="0"/>
              <a:t>measures the movement of water between the skin and the external environment. </a:t>
            </a:r>
            <a:endParaRPr lang="en-US" sz="1400" b="1" dirty="0" smtClean="0"/>
          </a:p>
          <a:p>
            <a:pPr lvl="2"/>
            <a:r>
              <a:rPr lang="en-US" sz="1400" b="1" dirty="0" smtClean="0"/>
              <a:t>An </a:t>
            </a:r>
            <a:r>
              <a:rPr lang="en-US" sz="1400" b="1" dirty="0"/>
              <a:t>increase in the TEWL acts as an indicator that the skin's integral barrier properties have been penetrated, by indicating that internal epidermal water is now being allowed to appear on the </a:t>
            </a:r>
            <a:r>
              <a:rPr lang="en-US" sz="1400" b="1" dirty="0" smtClean="0"/>
              <a:t>surface.</a:t>
            </a:r>
          </a:p>
          <a:p>
            <a:pPr lvl="2"/>
            <a:endParaRPr lang="en-US" sz="1000" b="1" dirty="0" smtClean="0"/>
          </a:p>
          <a:p>
            <a:pPr marL="800100" lvl="1" indent="-342900">
              <a:buFont typeface="+mj-lt"/>
              <a:buAutoNum type="arabicPeriod"/>
            </a:pPr>
            <a:r>
              <a:rPr lang="en-US" sz="1400" b="1" u="sng" dirty="0"/>
              <a:t>M</a:t>
            </a:r>
            <a:r>
              <a:rPr lang="en-US" sz="1400" b="1" u="sng" dirty="0" smtClean="0"/>
              <a:t>easurement </a:t>
            </a:r>
            <a:r>
              <a:rPr lang="en-US" sz="1400" b="1" u="sng" dirty="0"/>
              <a:t>of skin electrical current impedance</a:t>
            </a:r>
            <a:r>
              <a:rPr lang="en-US" sz="1400" b="1" dirty="0"/>
              <a:t>, due to the electrical resistance of the stratum corneum</a:t>
            </a:r>
            <a:r>
              <a:rPr lang="en-US" sz="1400" b="1" dirty="0" smtClean="0"/>
              <a:t>.</a:t>
            </a:r>
          </a:p>
          <a:p>
            <a:pPr lvl="2"/>
            <a:r>
              <a:rPr lang="en-US" sz="1400" b="1" dirty="0"/>
              <a:t>I</a:t>
            </a:r>
            <a:r>
              <a:rPr lang="en-US" sz="1400" b="1" dirty="0" smtClean="0"/>
              <a:t>mpedance </a:t>
            </a:r>
            <a:r>
              <a:rPr lang="en-US" sz="1400" b="1" dirty="0"/>
              <a:t>of intact, healthy skin is quite </a:t>
            </a:r>
            <a:r>
              <a:rPr lang="en-US" sz="1400" b="1" dirty="0" smtClean="0"/>
              <a:t>high.</a:t>
            </a:r>
          </a:p>
          <a:p>
            <a:pPr lvl="2"/>
            <a:r>
              <a:rPr lang="en-US" sz="1400" b="1" dirty="0"/>
              <a:t>D</a:t>
            </a:r>
            <a:r>
              <a:rPr lang="en-US" sz="1400" b="1" dirty="0" smtClean="0"/>
              <a:t>ecreases </a:t>
            </a:r>
            <a:r>
              <a:rPr lang="en-US" sz="1400" b="1" dirty="0"/>
              <a:t>in response to injury or </a:t>
            </a:r>
            <a:r>
              <a:rPr lang="en-US" sz="1400" b="1" dirty="0" smtClean="0"/>
              <a:t>insult.</a:t>
            </a:r>
          </a:p>
          <a:p>
            <a:pPr lvl="2"/>
            <a:r>
              <a:rPr lang="en-US" sz="1400" b="1" dirty="0" smtClean="0"/>
              <a:t>Impedance </a:t>
            </a:r>
            <a:r>
              <a:rPr lang="en-US" sz="1400" b="1" dirty="0"/>
              <a:t>measurements can detect small changes in skin that has been </a:t>
            </a:r>
            <a:r>
              <a:rPr lang="en-US" sz="1400" b="1" dirty="0" smtClean="0"/>
              <a:t>hydrated.</a:t>
            </a:r>
          </a:p>
          <a:p>
            <a:pPr lvl="2"/>
            <a:r>
              <a:rPr lang="en-US" sz="1400" b="1" dirty="0"/>
              <a:t>T</a:t>
            </a:r>
            <a:r>
              <a:rPr lang="en-US" sz="1400" b="1" dirty="0" smtClean="0"/>
              <a:t>his </a:t>
            </a:r>
            <a:r>
              <a:rPr lang="en-US" sz="1400" b="1" dirty="0"/>
              <a:t>technique has very recently been used for specifically studying the kinetics of micropore </a:t>
            </a:r>
            <a:r>
              <a:rPr lang="en-US" sz="1400" b="1" dirty="0" smtClean="0"/>
              <a:t>closure.</a:t>
            </a:r>
          </a:p>
          <a:p>
            <a:pPr lvl="2"/>
            <a:endParaRPr lang="en-US" sz="1000" b="1" dirty="0" smtClean="0"/>
          </a:p>
          <a:p>
            <a:pPr marL="800100" lvl="1" indent="-342900">
              <a:buFont typeface="+mj-lt"/>
              <a:buAutoNum type="arabicPeriod"/>
            </a:pPr>
            <a:r>
              <a:rPr lang="en-US" sz="1400" b="1" u="sng" dirty="0" smtClean="0"/>
              <a:t>The </a:t>
            </a:r>
            <a:r>
              <a:rPr lang="en-US" sz="1400" b="1" u="sng" dirty="0"/>
              <a:t>inverse of the electrical impedance (admittance) </a:t>
            </a:r>
            <a:r>
              <a:rPr lang="en-US" sz="1400" b="1" dirty="0"/>
              <a:t>can also be used as a measure of the skin barrier </a:t>
            </a:r>
            <a:r>
              <a:rPr lang="en-US" sz="1400" b="1" dirty="0" smtClean="0"/>
              <a:t>integrity.</a:t>
            </a:r>
          </a:p>
          <a:p>
            <a:pPr lvl="2">
              <a:buFont typeface="Arial"/>
              <a:buChar char="•"/>
            </a:pPr>
            <a:r>
              <a:rPr lang="en-US" sz="1400" b="1" dirty="0" smtClean="0"/>
              <a:t>High </a:t>
            </a:r>
            <a:r>
              <a:rPr lang="en-US" sz="1400" b="1" dirty="0"/>
              <a:t>admittance values signify compromised barrier </a:t>
            </a:r>
            <a:r>
              <a:rPr lang="en-US" sz="1400" b="1" dirty="0" smtClean="0"/>
              <a:t>integrity</a:t>
            </a:r>
            <a:r>
              <a:rPr lang="en-US" sz="1400" b="1" dirty="0"/>
              <a:t>.</a:t>
            </a:r>
            <a:endParaRPr lang="en-US" sz="1400" b="1" dirty="0" smtClean="0"/>
          </a:p>
          <a:p>
            <a:pPr lvl="2">
              <a:buFont typeface="Arial"/>
              <a:buChar char="•"/>
            </a:pPr>
            <a:r>
              <a:rPr lang="en-US" sz="1400" b="1" dirty="0" smtClean="0"/>
              <a:t>Low </a:t>
            </a:r>
            <a:r>
              <a:rPr lang="en-US" sz="1400" b="1" dirty="0"/>
              <a:t>baseline values are typical under normal physiological conditions (similar trends to those observed with TEWL</a:t>
            </a:r>
            <a:r>
              <a:rPr lang="en-US" sz="1400" b="1" dirty="0" smtClean="0"/>
              <a:t>).</a:t>
            </a:r>
            <a:endParaRPr lang="en-US" sz="1400" b="1" dirty="0"/>
          </a:p>
        </p:txBody>
      </p:sp>
    </p:spTree>
    <p:extLst>
      <p:ext uri="{BB962C8B-B14F-4D97-AF65-F5344CB8AC3E}">
        <p14:creationId xmlns:p14="http://schemas.microsoft.com/office/powerpoint/2010/main" val="31715657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Microporation Methods - Microneedles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Content Placeholder 1"/>
          <p:cNvSpPr>
            <a:spLocks noGrp="1"/>
          </p:cNvSpPr>
          <p:nvPr>
            <p:ph sz="half" idx="1"/>
          </p:nvPr>
        </p:nvSpPr>
        <p:spPr>
          <a:xfrm>
            <a:off x="655092" y="1228300"/>
            <a:ext cx="8095207" cy="4831306"/>
          </a:xfrm>
        </p:spPr>
        <p:txBody>
          <a:bodyPr>
            <a:noAutofit/>
          </a:bodyPr>
          <a:lstStyle/>
          <a:p>
            <a:pPr>
              <a:spcAft>
                <a:spcPts val="0"/>
              </a:spcAft>
              <a:buFont typeface="Arial" panose="020B0604020202020204" pitchFamily="34" charset="0"/>
              <a:buChar char="•"/>
            </a:pPr>
            <a:r>
              <a:rPr lang="en-US" sz="1400" b="1" dirty="0" err="1" smtClean="0"/>
              <a:t>Gestel</a:t>
            </a:r>
            <a:r>
              <a:rPr lang="en-US" sz="1400" b="1" dirty="0" smtClean="0"/>
              <a:t> and </a:t>
            </a:r>
            <a:r>
              <a:rPr lang="en-US" sz="1400" b="1" dirty="0"/>
              <a:t>Place first envisioned microneedles for skin permeation in </a:t>
            </a:r>
            <a:r>
              <a:rPr lang="en-US" sz="1400" b="1" dirty="0" smtClean="0"/>
              <a:t>1971. </a:t>
            </a:r>
          </a:p>
          <a:p>
            <a:pPr marL="1200150" lvl="2" indent="-342900">
              <a:spcAft>
                <a:spcPts val="0"/>
              </a:spcAft>
            </a:pPr>
            <a:r>
              <a:rPr lang="en-US" sz="1400" b="1" dirty="0" smtClean="0"/>
              <a:t>1976 </a:t>
            </a:r>
            <a:r>
              <a:rPr lang="en-US" sz="1400" b="1" dirty="0"/>
              <a:t>patent described the use of “plurality of projections for penetrating the stratum corneum of the epidermis, and a reservoir containing a drug in immediate proximity with the projections for supplying a drug for percutaneous administration through the stratum corneum penetrated by the projections </a:t>
            </a:r>
            <a:r>
              <a:rPr lang="en-US" sz="1400" b="1" dirty="0" smtClean="0"/>
              <a:t>.”  </a:t>
            </a:r>
          </a:p>
          <a:p>
            <a:pPr marL="0" indent="0">
              <a:spcAft>
                <a:spcPts val="0"/>
              </a:spcAft>
            </a:pPr>
            <a:endParaRPr lang="en-US" sz="1000" b="1" dirty="0" smtClean="0"/>
          </a:p>
          <a:p>
            <a:pPr>
              <a:spcAft>
                <a:spcPts val="0"/>
              </a:spcAft>
              <a:buFont typeface="Arial" panose="020B0604020202020204" pitchFamily="34" charset="0"/>
              <a:buChar char="•"/>
            </a:pPr>
            <a:r>
              <a:rPr lang="en-US" sz="1400" b="1" dirty="0" err="1" smtClean="0"/>
              <a:t>Microneedles</a:t>
            </a:r>
            <a:r>
              <a:rPr lang="en-US" sz="1400" b="1" dirty="0" smtClean="0"/>
              <a:t> </a:t>
            </a:r>
            <a:r>
              <a:rPr lang="en-US" sz="1400" b="1" dirty="0"/>
              <a:t>offer painless and powerful dermal permeabilization because they are long enough to perforate the topmost layers of the epidermis but short enough not to excite nerve endings in the skin </a:t>
            </a:r>
            <a:r>
              <a:rPr lang="en-US" sz="1400" b="1" dirty="0" smtClean="0"/>
              <a:t>. </a:t>
            </a:r>
          </a:p>
          <a:p>
            <a:pPr>
              <a:spcAft>
                <a:spcPts val="0"/>
              </a:spcAft>
              <a:buFont typeface="Arial" panose="020B0604020202020204" pitchFamily="34" charset="0"/>
              <a:buChar char="•"/>
            </a:pPr>
            <a:endParaRPr lang="en-US" sz="1000" b="1" dirty="0" smtClean="0"/>
          </a:p>
          <a:p>
            <a:pPr>
              <a:spcAft>
                <a:spcPts val="0"/>
              </a:spcAft>
              <a:buFont typeface="Arial" panose="020B0604020202020204" pitchFamily="34" charset="0"/>
              <a:buChar char="•"/>
            </a:pPr>
            <a:r>
              <a:rPr lang="en-US" sz="1400" b="1" dirty="0" smtClean="0"/>
              <a:t>Solid </a:t>
            </a:r>
            <a:r>
              <a:rPr lang="en-US" sz="1400" b="1" dirty="0" err="1" smtClean="0"/>
              <a:t>microneedles</a:t>
            </a:r>
            <a:endParaRPr lang="en-US" sz="1400" b="1" dirty="0" smtClean="0"/>
          </a:p>
          <a:p>
            <a:pPr lvl="2">
              <a:spcAft>
                <a:spcPts val="0"/>
              </a:spcAft>
              <a:buFont typeface="Arial" panose="020B0604020202020204" pitchFamily="34" charset="0"/>
              <a:buChar char="•"/>
            </a:pPr>
            <a:r>
              <a:rPr lang="en-US" sz="1400" b="1" dirty="0"/>
              <a:t>P</a:t>
            </a:r>
            <a:r>
              <a:rPr lang="en-US" sz="1400" b="1" dirty="0" smtClean="0"/>
              <a:t>ainlessly </a:t>
            </a:r>
            <a:r>
              <a:rPr lang="en-US" sz="1400" b="1" dirty="0"/>
              <a:t>pierce the skin to increase skin permeability to a variety of small molecules, proteins and nanoparticles from an extended-release patch. </a:t>
            </a:r>
            <a:endParaRPr lang="en-US" sz="1400" b="1" dirty="0" smtClean="0"/>
          </a:p>
          <a:p>
            <a:pPr lvl="2">
              <a:spcAft>
                <a:spcPts val="0"/>
              </a:spcAft>
              <a:buFont typeface="Arial" panose="020B0604020202020204" pitchFamily="34" charset="0"/>
              <a:buChar char="•"/>
            </a:pPr>
            <a:endParaRPr lang="en-US" sz="1000" b="1" dirty="0" smtClean="0"/>
          </a:p>
          <a:p>
            <a:pPr>
              <a:spcAft>
                <a:spcPts val="0"/>
              </a:spcAft>
              <a:buFont typeface="Arial" panose="020B0604020202020204" pitchFamily="34" charset="0"/>
              <a:buChar char="•"/>
            </a:pPr>
            <a:r>
              <a:rPr lang="en-US" sz="1400" b="1" dirty="0" smtClean="0"/>
              <a:t>An </a:t>
            </a:r>
            <a:r>
              <a:rPr lang="en-US" sz="1400" b="1" dirty="0"/>
              <a:t>alternative method is to have drug formulations coated on or encapsulated within microneedles for rapid or </a:t>
            </a:r>
            <a:r>
              <a:rPr lang="en-US" sz="1400" b="1" dirty="0" smtClean="0"/>
              <a:t>controlled </a:t>
            </a:r>
            <a:r>
              <a:rPr lang="en-US" sz="1400" b="1" dirty="0"/>
              <a:t>release of peptides and vaccines into the skin. </a:t>
            </a:r>
            <a:endParaRPr lang="en-US" sz="1400" b="1" dirty="0" smtClean="0"/>
          </a:p>
          <a:p>
            <a:pPr>
              <a:spcAft>
                <a:spcPts val="0"/>
              </a:spcAft>
              <a:buFont typeface="Arial" panose="020B0604020202020204" pitchFamily="34" charset="0"/>
              <a:buChar char="•"/>
            </a:pPr>
            <a:endParaRPr lang="en-US" sz="1000" b="1" dirty="0" smtClean="0"/>
          </a:p>
          <a:p>
            <a:pPr>
              <a:spcAft>
                <a:spcPts val="0"/>
              </a:spcAft>
              <a:buFont typeface="Arial" panose="020B0604020202020204" pitchFamily="34" charset="0"/>
              <a:buChar char="•"/>
            </a:pPr>
            <a:r>
              <a:rPr lang="en-US" sz="1400" b="1" dirty="0"/>
              <a:t>S</a:t>
            </a:r>
            <a:r>
              <a:rPr lang="en-US" sz="1400" b="1" dirty="0" smtClean="0"/>
              <a:t>ystems </a:t>
            </a:r>
            <a:r>
              <a:rPr lang="en-US" sz="1400" b="1" dirty="0"/>
              <a:t>based on </a:t>
            </a:r>
            <a:r>
              <a:rPr lang="en-US" sz="1400" b="1" dirty="0" err="1"/>
              <a:t>microneedles</a:t>
            </a:r>
            <a:r>
              <a:rPr lang="en-US" sz="1400" b="1" dirty="0"/>
              <a:t> </a:t>
            </a:r>
            <a:r>
              <a:rPr lang="en-US" sz="1400" b="1" dirty="0" smtClean="0"/>
              <a:t>being investigated:</a:t>
            </a:r>
          </a:p>
          <a:p>
            <a:pPr lvl="1">
              <a:lnSpc>
                <a:spcPct val="120000"/>
              </a:lnSpc>
              <a:spcAft>
                <a:spcPts val="0"/>
              </a:spcAft>
              <a:buFont typeface="Arial" panose="020B0604020202020204" pitchFamily="34" charset="0"/>
              <a:buChar char="•"/>
            </a:pPr>
            <a:r>
              <a:rPr lang="en-US" sz="1400" b="1" dirty="0" smtClean="0"/>
              <a:t> </a:t>
            </a:r>
            <a:r>
              <a:rPr lang="en-US" sz="1400" b="1" dirty="0"/>
              <a:t>Microstructured Transdermal Systems (3M</a:t>
            </a:r>
            <a:r>
              <a:rPr lang="en-US" sz="1400" b="1" dirty="0" smtClean="0"/>
              <a:t>)</a:t>
            </a:r>
          </a:p>
          <a:p>
            <a:pPr lvl="1">
              <a:lnSpc>
                <a:spcPct val="120000"/>
              </a:lnSpc>
              <a:spcAft>
                <a:spcPts val="0"/>
              </a:spcAft>
              <a:buFont typeface="Arial" panose="020B0604020202020204" pitchFamily="34" charset="0"/>
              <a:buChar char="•"/>
            </a:pPr>
            <a:r>
              <a:rPr lang="en-US" sz="1400" b="1" dirty="0" smtClean="0"/>
              <a:t> </a:t>
            </a:r>
            <a:r>
              <a:rPr lang="en-US" sz="1400" b="1" dirty="0"/>
              <a:t>Macroflux® (</a:t>
            </a:r>
            <a:r>
              <a:rPr lang="en-US" sz="1400" b="1" dirty="0" err="1"/>
              <a:t>Zosano</a:t>
            </a:r>
            <a:r>
              <a:rPr lang="en-US" sz="1400" b="1" dirty="0" smtClean="0"/>
              <a:t>)</a:t>
            </a:r>
          </a:p>
          <a:p>
            <a:pPr lvl="1">
              <a:lnSpc>
                <a:spcPct val="120000"/>
              </a:lnSpc>
              <a:spcAft>
                <a:spcPts val="0"/>
              </a:spcAft>
              <a:buFont typeface="Arial" panose="020B0604020202020204" pitchFamily="34" charset="0"/>
              <a:buChar char="•"/>
            </a:pPr>
            <a:r>
              <a:rPr lang="en-US" sz="1400" b="1" dirty="0" smtClean="0"/>
              <a:t> MicroCor</a:t>
            </a:r>
            <a:r>
              <a:rPr lang="en-US" sz="1400" b="1" dirty="0"/>
              <a:t>™ (Corium</a:t>
            </a:r>
            <a:r>
              <a:rPr lang="en-US" sz="1400" b="1" dirty="0" smtClean="0"/>
              <a:t>)</a:t>
            </a:r>
            <a:endParaRPr lang="en-US" sz="1400" b="1" dirty="0"/>
          </a:p>
          <a:p>
            <a:endParaRPr lang="en-US" sz="1600" dirty="0"/>
          </a:p>
        </p:txBody>
      </p:sp>
    </p:spTree>
    <p:extLst>
      <p:ext uri="{BB962C8B-B14F-4D97-AF65-F5344CB8AC3E}">
        <p14:creationId xmlns:p14="http://schemas.microsoft.com/office/powerpoint/2010/main" val="1080599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Microporation Methods – </a:t>
            </a:r>
            <a:r>
              <a:rPr lang="en-US" sz="3200" b="1" dirty="0" smtClean="0">
                <a:solidFill>
                  <a:srgbClr val="002060"/>
                </a:solidFill>
                <a:latin typeface="Arial" panose="020B0604020202020204" pitchFamily="34" charset="0"/>
              </a:rPr>
              <a:t>Cavitation </a:t>
            </a:r>
            <a:endParaRPr lang="en-US" sz="3200" b="1" dirty="0" smtClean="0">
              <a:solidFill>
                <a:srgbClr val="002060"/>
              </a:solidFill>
              <a:latin typeface="Arial" panose="020B0604020202020204" pitchFamily="34" charset="0"/>
            </a:endParaRP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Content Placeholder 1"/>
          <p:cNvSpPr>
            <a:spLocks noGrp="1"/>
          </p:cNvSpPr>
          <p:nvPr>
            <p:ph sz="half" idx="1"/>
          </p:nvPr>
        </p:nvSpPr>
        <p:spPr>
          <a:xfrm>
            <a:off x="723331" y="2537810"/>
            <a:ext cx="7724634" cy="3508148"/>
          </a:xfrm>
        </p:spPr>
        <p:txBody>
          <a:bodyPr>
            <a:normAutofit fontScale="77500" lnSpcReduction="20000"/>
          </a:bodyPr>
          <a:lstStyle/>
          <a:p>
            <a:pPr marL="0" indent="0">
              <a:spcAft>
                <a:spcPts val="0"/>
              </a:spcAft>
            </a:pPr>
            <a:endParaRPr lang="en-US" b="1" dirty="0"/>
          </a:p>
          <a:p>
            <a:pPr>
              <a:spcAft>
                <a:spcPts val="0"/>
              </a:spcAft>
              <a:buFont typeface="Arial" panose="020B0604020202020204" pitchFamily="34" charset="0"/>
              <a:buChar char="•"/>
            </a:pPr>
            <a:r>
              <a:rPr lang="en-US" b="1" dirty="0"/>
              <a:t>External skin treatments includes </a:t>
            </a:r>
          </a:p>
          <a:p>
            <a:pPr lvl="2" indent="-342900">
              <a:spcAft>
                <a:spcPts val="0"/>
              </a:spcAft>
            </a:pPr>
            <a:r>
              <a:rPr lang="en-US" b="1" dirty="0"/>
              <a:t>T</a:t>
            </a:r>
            <a:r>
              <a:rPr lang="en-US" b="1" dirty="0" smtClean="0"/>
              <a:t>hermal </a:t>
            </a:r>
            <a:r>
              <a:rPr lang="en-US" b="1" dirty="0"/>
              <a:t>ablation (using heating elements, lasers and radiofrequencies</a:t>
            </a:r>
            <a:r>
              <a:rPr lang="en-US" b="1" dirty="0" smtClean="0"/>
              <a:t>)</a:t>
            </a:r>
          </a:p>
          <a:p>
            <a:pPr lvl="2" indent="-342900">
              <a:spcAft>
                <a:spcPts val="0"/>
              </a:spcAft>
            </a:pPr>
            <a:r>
              <a:rPr lang="en-US" b="1" dirty="0"/>
              <a:t>E</a:t>
            </a:r>
            <a:r>
              <a:rPr lang="en-US" b="1" dirty="0" smtClean="0"/>
              <a:t>lectroporation </a:t>
            </a:r>
            <a:r>
              <a:rPr lang="en-US" b="1" dirty="0"/>
              <a:t>(high-voltage </a:t>
            </a:r>
            <a:r>
              <a:rPr lang="en-US" b="1" dirty="0" smtClean="0"/>
              <a:t>pulses)</a:t>
            </a:r>
            <a:endParaRPr lang="en-US" b="1" dirty="0"/>
          </a:p>
          <a:p>
            <a:pPr lvl="2" indent="-342900">
              <a:spcAft>
                <a:spcPts val="0"/>
              </a:spcAft>
            </a:pPr>
            <a:r>
              <a:rPr lang="en-US" b="1" dirty="0"/>
              <a:t>L</a:t>
            </a:r>
            <a:r>
              <a:rPr lang="en-US" b="1" dirty="0" smtClean="0"/>
              <a:t>ow-frequency ultrasound (also referred to as sonophoresis or </a:t>
            </a:r>
            <a:r>
              <a:rPr lang="en-US" b="1" dirty="0" err="1" smtClean="0"/>
              <a:t>phonophoresis</a:t>
            </a:r>
            <a:r>
              <a:rPr lang="en-US" b="1" dirty="0" smtClean="0"/>
              <a:t>).</a:t>
            </a:r>
          </a:p>
          <a:p>
            <a:pPr marL="0" indent="0">
              <a:spcAft>
                <a:spcPts val="0"/>
              </a:spcAft>
            </a:pPr>
            <a:endParaRPr lang="en-US" b="1" dirty="0" smtClean="0"/>
          </a:p>
          <a:p>
            <a:pPr>
              <a:buFont typeface="Arial" panose="020B0604020202020204" pitchFamily="34" charset="0"/>
              <a:buChar char="•"/>
            </a:pPr>
            <a:r>
              <a:rPr lang="en-US" b="1" dirty="0" smtClean="0"/>
              <a:t>Examples </a:t>
            </a:r>
            <a:r>
              <a:rPr lang="en-US" b="1" dirty="0"/>
              <a:t>of enhanced delivery of macromolecules with these technologies </a:t>
            </a:r>
            <a:endParaRPr lang="en-US" b="1" dirty="0" smtClean="0"/>
          </a:p>
          <a:p>
            <a:pPr lvl="2" indent="-338138">
              <a:buFont typeface="Arial" panose="020B0604020202020204" pitchFamily="34" charset="0"/>
              <a:buChar char="•"/>
            </a:pPr>
            <a:r>
              <a:rPr lang="en-US" b="1" dirty="0" smtClean="0"/>
              <a:t>Human </a:t>
            </a:r>
            <a:r>
              <a:rPr lang="en-US" b="1" dirty="0"/>
              <a:t>growth hormone (radiofrequencies</a:t>
            </a:r>
            <a:r>
              <a:rPr lang="en-US" b="1" dirty="0" smtClean="0"/>
              <a:t>)</a:t>
            </a:r>
          </a:p>
          <a:p>
            <a:pPr lvl="2" indent="-342900">
              <a:spcAft>
                <a:spcPts val="0"/>
              </a:spcAft>
            </a:pPr>
            <a:r>
              <a:rPr lang="en-US" b="1" dirty="0"/>
              <a:t>G</a:t>
            </a:r>
            <a:r>
              <a:rPr lang="en-US" b="1" dirty="0" smtClean="0"/>
              <a:t>ene </a:t>
            </a:r>
            <a:r>
              <a:rPr lang="en-US" b="1" dirty="0"/>
              <a:t>transfer (lasers</a:t>
            </a:r>
            <a:r>
              <a:rPr lang="en-US" b="1" dirty="0" smtClean="0"/>
              <a:t>)</a:t>
            </a:r>
          </a:p>
          <a:p>
            <a:pPr lvl="2" indent="-342900">
              <a:spcAft>
                <a:spcPts val="0"/>
              </a:spcAft>
            </a:pPr>
            <a:r>
              <a:rPr lang="en-US" b="1" dirty="0"/>
              <a:t>I</a:t>
            </a:r>
            <a:r>
              <a:rPr lang="en-US" b="1" dirty="0" smtClean="0"/>
              <a:t>nsulin </a:t>
            </a:r>
            <a:r>
              <a:rPr lang="en-US" b="1" dirty="0"/>
              <a:t>(</a:t>
            </a:r>
            <a:r>
              <a:rPr lang="en-US" b="1" dirty="0" smtClean="0"/>
              <a:t>pulsed laser, sonophoresis or electroporation)</a:t>
            </a:r>
          </a:p>
          <a:p>
            <a:pPr lvl="2" indent="-342900">
              <a:spcAft>
                <a:spcPts val="0"/>
              </a:spcAft>
            </a:pPr>
            <a:r>
              <a:rPr lang="en-US" b="1" dirty="0"/>
              <a:t>V</a:t>
            </a:r>
            <a:r>
              <a:rPr lang="en-US" b="1" dirty="0" smtClean="0"/>
              <a:t>accines </a:t>
            </a:r>
            <a:r>
              <a:rPr lang="en-US" b="1" dirty="0"/>
              <a:t>(</a:t>
            </a:r>
            <a:r>
              <a:rPr lang="en-US" b="1" dirty="0" smtClean="0"/>
              <a:t>sonophoresis or electroporation)</a:t>
            </a:r>
            <a:endParaRPr lang="en-US" dirty="0"/>
          </a:p>
        </p:txBody>
      </p:sp>
      <p:sp>
        <p:nvSpPr>
          <p:cNvPr id="3" name="TextBox 2"/>
          <p:cNvSpPr txBox="1"/>
          <p:nvPr/>
        </p:nvSpPr>
        <p:spPr>
          <a:xfrm>
            <a:off x="286602" y="1337481"/>
            <a:ext cx="8652682" cy="1200329"/>
          </a:xfrm>
          <a:prstGeom prst="rect">
            <a:avLst/>
          </a:prstGeom>
          <a:noFill/>
        </p:spPr>
        <p:txBody>
          <a:bodyPr wrap="square" rtlCol="0">
            <a:spAutoFit/>
          </a:bodyPr>
          <a:lstStyle/>
          <a:p>
            <a:r>
              <a:rPr lang="en-US" b="1" dirty="0"/>
              <a:t>These various energy forms are applied to the skin to modify the stratum </a:t>
            </a:r>
            <a:r>
              <a:rPr lang="en-US" b="1" dirty="0" err="1"/>
              <a:t>corneum</a:t>
            </a:r>
            <a:r>
              <a:rPr lang="en-US" b="1" dirty="0"/>
              <a:t> at discrete sites, introducing aqueous </a:t>
            </a:r>
            <a:r>
              <a:rPr lang="en-US" b="1" dirty="0" err="1"/>
              <a:t>cavitational</a:t>
            </a:r>
            <a:r>
              <a:rPr lang="en-US" b="1" dirty="0"/>
              <a:t> pores or </a:t>
            </a:r>
            <a:r>
              <a:rPr lang="en-US" b="1" dirty="0" err="1"/>
              <a:t>microchannels</a:t>
            </a:r>
            <a:r>
              <a:rPr lang="en-US" b="1" dirty="0"/>
              <a:t>.  Such techniques are particularly suitable for the transport of relatively hydrophilic macromolecules, including peptides and proteins.</a:t>
            </a:r>
          </a:p>
        </p:txBody>
      </p:sp>
    </p:spTree>
    <p:extLst>
      <p:ext uri="{BB962C8B-B14F-4D97-AF65-F5344CB8AC3E}">
        <p14:creationId xmlns:p14="http://schemas.microsoft.com/office/powerpoint/2010/main" val="1701941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Skin Micropores and Microchannels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p:cNvPicPr>
            <a:picLocks noChangeAspect="1"/>
          </p:cNvPicPr>
          <p:nvPr/>
        </p:nvPicPr>
        <p:blipFill>
          <a:blip r:embed="rId2"/>
          <a:stretch>
            <a:fillRect/>
          </a:stretch>
        </p:blipFill>
        <p:spPr>
          <a:xfrm>
            <a:off x="2239263" y="3557525"/>
            <a:ext cx="4799712" cy="2491836"/>
          </a:xfrm>
          <a:prstGeom prst="rect">
            <a:avLst/>
          </a:prstGeom>
        </p:spPr>
      </p:pic>
      <p:sp>
        <p:nvSpPr>
          <p:cNvPr id="3" name="TextBox 2"/>
          <p:cNvSpPr txBox="1"/>
          <p:nvPr/>
        </p:nvSpPr>
        <p:spPr>
          <a:xfrm>
            <a:off x="144550" y="1249200"/>
            <a:ext cx="8906526" cy="2308324"/>
          </a:xfrm>
          <a:prstGeom prst="rect">
            <a:avLst/>
          </a:prstGeom>
          <a:noFill/>
        </p:spPr>
        <p:txBody>
          <a:bodyPr wrap="square" rtlCol="0">
            <a:spAutoFit/>
          </a:bodyPr>
          <a:lstStyle/>
          <a:p>
            <a:pPr marL="285750" indent="-285750">
              <a:buFont typeface="Arial" panose="020B0604020202020204" pitchFamily="34" charset="0"/>
              <a:buChar char="•"/>
            </a:pPr>
            <a:r>
              <a:rPr lang="en-US" sz="1600" b="1" dirty="0" smtClean="0"/>
              <a:t>The </a:t>
            </a:r>
            <a:r>
              <a:rPr lang="en-US" sz="1600" b="1" dirty="0"/>
              <a:t>question of micropore production, closure and lifetime was first investigated by Wermeling et </a:t>
            </a:r>
            <a:r>
              <a:rPr lang="en-US" sz="1600" b="1" dirty="0" smtClean="0"/>
              <a:t>al.</a:t>
            </a:r>
            <a:endParaRPr lang="en-US" sz="1600" b="1" dirty="0"/>
          </a:p>
          <a:p>
            <a:pPr marL="1085850" lvl="2" indent="-285750">
              <a:buFont typeface="Arial" panose="020B0604020202020204" pitchFamily="34" charset="0"/>
              <a:buChar char="•"/>
            </a:pPr>
            <a:r>
              <a:rPr lang="en-US" sz="1600" b="1" dirty="0"/>
              <a:t>  </a:t>
            </a:r>
            <a:r>
              <a:rPr lang="en-US" sz="1600" b="1" dirty="0" smtClean="0"/>
              <a:t>Used </a:t>
            </a:r>
            <a:r>
              <a:rPr lang="en-US" sz="1600" b="1" dirty="0"/>
              <a:t>to deliver </a:t>
            </a:r>
            <a:r>
              <a:rPr lang="en-US" sz="1600" b="1" dirty="0" smtClean="0"/>
              <a:t>naltrexone.</a:t>
            </a:r>
            <a:endParaRPr lang="en-US" sz="1600" b="1" dirty="0"/>
          </a:p>
          <a:p>
            <a:pPr marL="1085850" lvl="2" indent="-285750">
              <a:buFont typeface="Arial" panose="020B0604020202020204" pitchFamily="34" charset="0"/>
              <a:buChar char="•"/>
            </a:pPr>
            <a:r>
              <a:rPr lang="en-US" sz="1600" b="1" dirty="0"/>
              <a:t>  </a:t>
            </a:r>
            <a:r>
              <a:rPr lang="en-US" sz="1600" b="1" dirty="0" smtClean="0"/>
              <a:t>Micropores </a:t>
            </a:r>
            <a:r>
              <a:rPr lang="en-US" sz="1600" b="1" dirty="0"/>
              <a:t>began to close between 48-72 </a:t>
            </a:r>
            <a:r>
              <a:rPr lang="en-US" sz="1600" b="1" dirty="0" smtClean="0"/>
              <a:t>hrs.</a:t>
            </a:r>
            <a:endParaRPr lang="en-US" sz="1600" b="1" dirty="0" smtClean="0"/>
          </a:p>
          <a:p>
            <a:pPr marL="285750" indent="-285750">
              <a:buFont typeface="Arial" panose="020B0604020202020204" pitchFamily="34" charset="0"/>
              <a:buChar char="•"/>
            </a:pPr>
            <a:r>
              <a:rPr lang="en-US" sz="1600" b="1" dirty="0" err="1" smtClean="0"/>
              <a:t>Kalluri</a:t>
            </a:r>
            <a:r>
              <a:rPr lang="en-US" sz="1600" b="1" dirty="0" smtClean="0"/>
              <a:t> </a:t>
            </a:r>
            <a:r>
              <a:rPr lang="en-US" sz="1600" b="1" dirty="0"/>
              <a:t>and </a:t>
            </a:r>
            <a:r>
              <a:rPr lang="en-US" sz="1600" b="1" dirty="0" err="1" smtClean="0"/>
              <a:t>Banga</a:t>
            </a:r>
            <a:r>
              <a:rPr lang="en-US" sz="1600" b="1" dirty="0" smtClean="0"/>
              <a:t>, </a:t>
            </a:r>
            <a:r>
              <a:rPr lang="en-US" sz="1600" b="1" dirty="0"/>
              <a:t>characterized microchannels created in hairless rat skin by </a:t>
            </a:r>
            <a:r>
              <a:rPr lang="en-US" sz="1600" b="1" dirty="0" err="1" smtClean="0"/>
              <a:t>microneedles</a:t>
            </a:r>
            <a:r>
              <a:rPr lang="en-US" sz="1600" b="1" dirty="0" smtClean="0"/>
              <a:t>.</a:t>
            </a:r>
            <a:endParaRPr lang="en-US" sz="1600" b="1" dirty="0"/>
          </a:p>
          <a:p>
            <a:pPr marL="1200150" lvl="2" indent="-285750">
              <a:buFont typeface="Arial" panose="020B0604020202020204" pitchFamily="34" charset="0"/>
              <a:buChar char="•"/>
            </a:pPr>
            <a:r>
              <a:rPr lang="en-US" sz="1600" b="1" dirty="0"/>
              <a:t>S</a:t>
            </a:r>
            <a:r>
              <a:rPr lang="en-US" sz="1600" b="1" dirty="0" smtClean="0"/>
              <a:t>kin </a:t>
            </a:r>
            <a:r>
              <a:rPr lang="en-US" sz="1600" b="1" dirty="0"/>
              <a:t>recovers its barrier function within 3–4 </a:t>
            </a:r>
            <a:r>
              <a:rPr lang="en-US" sz="1600" b="1" dirty="0" err="1"/>
              <a:t>hrs</a:t>
            </a:r>
            <a:r>
              <a:rPr lang="en-US" sz="1600" b="1" dirty="0"/>
              <a:t>, and microchannels closed within 15 </a:t>
            </a:r>
            <a:r>
              <a:rPr lang="en-US" sz="1600" b="1" dirty="0" err="1"/>
              <a:t>hrs</a:t>
            </a:r>
            <a:r>
              <a:rPr lang="en-US" sz="1600" b="1" dirty="0"/>
              <a:t> of </a:t>
            </a:r>
            <a:r>
              <a:rPr lang="en-US" sz="1600" b="1" dirty="0" err="1"/>
              <a:t>poration</a:t>
            </a:r>
            <a:r>
              <a:rPr lang="en-US" sz="1600" b="1" dirty="0"/>
              <a:t> when exposed to the external environment.  </a:t>
            </a:r>
          </a:p>
          <a:p>
            <a:pPr marL="1200150" lvl="2" indent="-285750">
              <a:buFont typeface="Arial" panose="020B0604020202020204" pitchFamily="34" charset="0"/>
              <a:buChar char="•"/>
            </a:pPr>
            <a:r>
              <a:rPr lang="en-US" sz="1600" b="1" dirty="0"/>
              <a:t>W</a:t>
            </a:r>
            <a:r>
              <a:rPr lang="en-US" sz="1600" b="1" dirty="0" smtClean="0"/>
              <a:t>hen </a:t>
            </a:r>
            <a:r>
              <a:rPr lang="en-US" sz="1600" b="1" dirty="0"/>
              <a:t>occluded, the microchannels remained open for up to 72 </a:t>
            </a:r>
            <a:r>
              <a:rPr lang="en-US" sz="1600" b="1" dirty="0" err="1"/>
              <a:t>hrs</a:t>
            </a:r>
            <a:r>
              <a:rPr lang="en-US" sz="1600" b="1" dirty="0"/>
              <a:t> in </a:t>
            </a:r>
            <a:r>
              <a:rPr lang="en-US" sz="1600" b="1" dirty="0" smtClean="0"/>
              <a:t>vivo</a:t>
            </a:r>
            <a:r>
              <a:rPr lang="en-US" sz="1600" b="1" dirty="0"/>
              <a:t>.</a:t>
            </a:r>
          </a:p>
        </p:txBody>
      </p:sp>
      <p:sp>
        <p:nvSpPr>
          <p:cNvPr id="2" name="TextBox 1"/>
          <p:cNvSpPr txBox="1"/>
          <p:nvPr/>
        </p:nvSpPr>
        <p:spPr>
          <a:xfrm>
            <a:off x="803489" y="6177600"/>
            <a:ext cx="6038933" cy="215444"/>
          </a:xfrm>
          <a:prstGeom prst="rect">
            <a:avLst/>
          </a:prstGeom>
          <a:noFill/>
        </p:spPr>
        <p:txBody>
          <a:bodyPr wrap="none" rtlCol="0">
            <a:spAutoFit/>
          </a:bodyPr>
          <a:lstStyle/>
          <a:p>
            <a:r>
              <a:rPr lang="en-US" sz="800" dirty="0" err="1" smtClean="0"/>
              <a:t>Kalluri</a:t>
            </a:r>
            <a:r>
              <a:rPr lang="en-US" sz="800" dirty="0" smtClean="0"/>
              <a:t> </a:t>
            </a:r>
            <a:r>
              <a:rPr lang="en-US" sz="800" dirty="0"/>
              <a:t>H., </a:t>
            </a:r>
            <a:r>
              <a:rPr lang="en-US" sz="800" dirty="0" err="1"/>
              <a:t>Banga</a:t>
            </a:r>
            <a:r>
              <a:rPr lang="en-US" sz="800" dirty="0"/>
              <a:t> A.K. - Formation and closure of microchannels in skin following microporation. - Pharm Res. 28 (1), 82-94, 2011</a:t>
            </a:r>
          </a:p>
        </p:txBody>
      </p:sp>
    </p:spTree>
    <p:extLst>
      <p:ext uri="{BB962C8B-B14F-4D97-AF65-F5344CB8AC3E}">
        <p14:creationId xmlns:p14="http://schemas.microsoft.com/office/powerpoint/2010/main" val="227908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smtClean="0">
                <a:solidFill>
                  <a:srgbClr val="002060"/>
                </a:solidFill>
                <a:latin typeface="Arial" panose="020B0604020202020204" pitchFamily="34" charset="0"/>
              </a:rPr>
              <a:t>Microneedles</a:t>
            </a:r>
            <a:endParaRPr lang="en-US" sz="3200" b="1" dirty="0" smtClean="0">
              <a:solidFill>
                <a:srgbClr val="002060"/>
              </a:solidFill>
              <a:latin typeface="Arial" panose="020B0604020202020204" pitchFamily="34" charset="0"/>
            </a:endParaRP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2" name="Picture 1"/>
          <p:cNvPicPr>
            <a:picLocks noChangeAspect="1"/>
          </p:cNvPicPr>
          <p:nvPr/>
        </p:nvPicPr>
        <p:blipFill>
          <a:blip r:embed="rId2"/>
          <a:stretch>
            <a:fillRect/>
          </a:stretch>
        </p:blipFill>
        <p:spPr>
          <a:xfrm>
            <a:off x="1719262" y="2086504"/>
            <a:ext cx="5705475" cy="3753031"/>
          </a:xfrm>
          <a:prstGeom prst="rect">
            <a:avLst/>
          </a:prstGeom>
        </p:spPr>
      </p:pic>
    </p:spTree>
    <p:extLst>
      <p:ext uri="{BB962C8B-B14F-4D97-AF65-F5344CB8AC3E}">
        <p14:creationId xmlns:p14="http://schemas.microsoft.com/office/powerpoint/2010/main" val="376099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Micropores Made by Microneedles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extBox 1"/>
          <p:cNvSpPr txBox="1"/>
          <p:nvPr/>
        </p:nvSpPr>
        <p:spPr>
          <a:xfrm>
            <a:off x="584204" y="1591733"/>
            <a:ext cx="7958664" cy="3139321"/>
          </a:xfrm>
          <a:prstGeom prst="rect">
            <a:avLst/>
          </a:prstGeom>
          <a:noFill/>
        </p:spPr>
        <p:txBody>
          <a:bodyPr wrap="square" rtlCol="0">
            <a:spAutoFit/>
          </a:bodyPr>
          <a:lstStyle/>
          <a:p>
            <a:pPr marL="285750" indent="-285750">
              <a:buFont typeface="Arial" panose="020B0604020202020204" pitchFamily="34" charset="0"/>
              <a:buChar char="•"/>
            </a:pPr>
            <a:r>
              <a:rPr lang="en-US" b="1" dirty="0" err="1"/>
              <a:t>Kalluri</a:t>
            </a:r>
            <a:r>
              <a:rPr lang="en-US" b="1" dirty="0"/>
              <a:t> and </a:t>
            </a:r>
            <a:r>
              <a:rPr lang="en-US" b="1" dirty="0" err="1"/>
              <a:t>Banga</a:t>
            </a:r>
            <a:r>
              <a:rPr lang="en-US" b="1" dirty="0"/>
              <a:t> characterized microchannels created in hairless rat skin by maltose microneedles and investigated their closure following exposure to different occlusive conditions</a:t>
            </a:r>
            <a:r>
              <a:rPr lang="en-US" b="1" dirty="0" smtClean="0"/>
              <a:t>.</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The </a:t>
            </a:r>
            <a:r>
              <a:rPr lang="en-US" b="1" dirty="0"/>
              <a:t>skin recovered its barrier function within 3–4 </a:t>
            </a:r>
            <a:r>
              <a:rPr lang="en-US" b="1" dirty="0" smtClean="0"/>
              <a:t>hrs., </a:t>
            </a:r>
            <a:r>
              <a:rPr lang="en-US" b="1" dirty="0"/>
              <a:t>and microchannels closed within 15 </a:t>
            </a:r>
            <a:r>
              <a:rPr lang="en-US" b="1" dirty="0" smtClean="0"/>
              <a:t>hrs. </a:t>
            </a:r>
            <a:r>
              <a:rPr lang="en-US" b="1" dirty="0"/>
              <a:t>of </a:t>
            </a:r>
            <a:r>
              <a:rPr lang="en-US" b="1" dirty="0" err="1"/>
              <a:t>poration</a:t>
            </a:r>
            <a:r>
              <a:rPr lang="en-US" b="1" dirty="0"/>
              <a:t> when exposed to the external environment.  </a:t>
            </a:r>
            <a:endParaRPr lang="en-US" b="1" dirty="0" smtClean="0"/>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However</a:t>
            </a:r>
            <a:r>
              <a:rPr lang="en-US" b="1" dirty="0"/>
              <a:t>, when occluded, the microchannels remained open for up to 72 </a:t>
            </a:r>
            <a:r>
              <a:rPr lang="en-US" b="1" dirty="0" smtClean="0"/>
              <a:t>hrs</a:t>
            </a:r>
            <a:r>
              <a:rPr lang="en-US" b="1" dirty="0"/>
              <a:t>.</a:t>
            </a:r>
            <a:r>
              <a:rPr lang="en-US" b="1" dirty="0" smtClean="0"/>
              <a:t> </a:t>
            </a:r>
            <a:r>
              <a:rPr lang="en-US" b="1" dirty="0"/>
              <a:t>in vivo, as observed by </a:t>
            </a:r>
            <a:r>
              <a:rPr lang="en-US" b="1" dirty="0" err="1"/>
              <a:t>calcein</a:t>
            </a:r>
            <a:r>
              <a:rPr lang="en-US" b="1" dirty="0"/>
              <a:t> imaging, transepidermal water loss measurements and methylene blue </a:t>
            </a:r>
            <a:r>
              <a:rPr lang="en-US" b="1" dirty="0" smtClean="0"/>
              <a:t>staining. </a:t>
            </a:r>
            <a:endParaRPr lang="en-US" b="1" dirty="0"/>
          </a:p>
        </p:txBody>
      </p:sp>
    </p:spTree>
    <p:extLst>
      <p:ext uri="{BB962C8B-B14F-4D97-AF65-F5344CB8AC3E}">
        <p14:creationId xmlns:p14="http://schemas.microsoft.com/office/powerpoint/2010/main" val="692147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Microneedles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2690500" y="3723840"/>
            <a:ext cx="3832444" cy="2332800"/>
          </a:xfrm>
          <a:prstGeom prst="rect">
            <a:avLst/>
          </a:prstGeom>
        </p:spPr>
      </p:pic>
      <p:sp>
        <p:nvSpPr>
          <p:cNvPr id="2" name="Rectangle 1"/>
          <p:cNvSpPr/>
          <p:nvPr/>
        </p:nvSpPr>
        <p:spPr>
          <a:xfrm>
            <a:off x="466542" y="1214611"/>
            <a:ext cx="8112640" cy="2646878"/>
          </a:xfrm>
          <a:prstGeom prst="rect">
            <a:avLst/>
          </a:prstGeom>
        </p:spPr>
        <p:txBody>
          <a:bodyPr wrap="square">
            <a:spAutoFit/>
          </a:bodyPr>
          <a:lstStyle/>
          <a:p>
            <a:pPr marL="285750" indent="-285750">
              <a:buFont typeface="Arial"/>
              <a:buChar char="•"/>
            </a:pPr>
            <a:r>
              <a:rPr lang="en-US" sz="1400" b="1" dirty="0"/>
              <a:t>S</a:t>
            </a:r>
            <a:r>
              <a:rPr lang="en-US" sz="1400" b="1" dirty="0" smtClean="0"/>
              <a:t>tudies </a:t>
            </a:r>
            <a:r>
              <a:rPr lang="en-US" sz="1400" b="1" dirty="0"/>
              <a:t>by </a:t>
            </a:r>
            <a:r>
              <a:rPr lang="en-US" sz="1400" b="1" dirty="0" err="1"/>
              <a:t>Kalluri</a:t>
            </a:r>
            <a:r>
              <a:rPr lang="en-US" sz="1400" b="1" dirty="0"/>
              <a:t> et al, used a </a:t>
            </a:r>
            <a:r>
              <a:rPr lang="en-US" sz="1400" b="1" dirty="0" err="1"/>
              <a:t>DermaRoller</a:t>
            </a:r>
            <a:r>
              <a:rPr lang="en-US" sz="1400" b="1" baseline="30000" dirty="0" smtClean="0"/>
              <a:t>®</a:t>
            </a:r>
            <a:endParaRPr lang="en-US" sz="1400" b="1" dirty="0"/>
          </a:p>
          <a:p>
            <a:pPr marL="1200150" lvl="2" indent="-285750">
              <a:buFont typeface="Arial"/>
              <a:buChar char="•"/>
            </a:pPr>
            <a:r>
              <a:rPr lang="en-US" sz="1400" b="1" dirty="0" smtClean="0"/>
              <a:t>Commercially </a:t>
            </a:r>
            <a:r>
              <a:rPr lang="en-US" sz="1400" b="1" dirty="0"/>
              <a:t>available handheld device, has metal microneedles embedded on its surface as a means of microporation.  </a:t>
            </a:r>
            <a:endParaRPr lang="en-US" sz="1400" b="1" dirty="0" smtClean="0"/>
          </a:p>
          <a:p>
            <a:pPr marL="285750" indent="-285750">
              <a:buFont typeface="Arial"/>
              <a:buChar char="•"/>
            </a:pPr>
            <a:endParaRPr lang="en-US" sz="600" b="1" dirty="0"/>
          </a:p>
          <a:p>
            <a:pPr marL="285750" indent="-285750">
              <a:buFont typeface="Arial"/>
              <a:buChar char="•"/>
            </a:pPr>
            <a:r>
              <a:rPr lang="en-US" sz="1400" b="1" dirty="0" smtClean="0"/>
              <a:t>Microchannels </a:t>
            </a:r>
            <a:r>
              <a:rPr lang="en-US" sz="1400" b="1" dirty="0"/>
              <a:t>were created by microneedles in a hairless rat, using models with 370 and 770 </a:t>
            </a:r>
            <a:r>
              <a:rPr lang="en-US" sz="1400" b="1" dirty="0" err="1"/>
              <a:t>μm</a:t>
            </a:r>
            <a:r>
              <a:rPr lang="en-US" sz="1400" b="1" dirty="0"/>
              <a:t> long microneedles</a:t>
            </a:r>
            <a:r>
              <a:rPr lang="en-US" sz="1400" b="1" dirty="0" smtClean="0"/>
              <a:t>.</a:t>
            </a:r>
          </a:p>
          <a:p>
            <a:pPr marL="285750" indent="-285750">
              <a:buFont typeface="Arial"/>
              <a:buChar char="•"/>
            </a:pPr>
            <a:endParaRPr lang="en-US" sz="600" b="1" dirty="0"/>
          </a:p>
          <a:p>
            <a:pPr marL="285750" indent="-285750">
              <a:buFont typeface="Arial"/>
              <a:buChar char="•"/>
            </a:pPr>
            <a:r>
              <a:rPr lang="en-US" sz="1400" b="1" dirty="0" smtClean="0"/>
              <a:t>TEWL </a:t>
            </a:r>
            <a:r>
              <a:rPr lang="en-US" sz="1400" b="1" dirty="0"/>
              <a:t>measurements indicated that the skin regained it barrier function around 4 to 5 </a:t>
            </a:r>
            <a:r>
              <a:rPr lang="en-US" sz="1400" b="1" dirty="0" smtClean="0"/>
              <a:t>hr. </a:t>
            </a:r>
            <a:r>
              <a:rPr lang="en-US" sz="1400" b="1" dirty="0"/>
              <a:t>after </a:t>
            </a:r>
            <a:r>
              <a:rPr lang="en-US" sz="1400" b="1" dirty="0" err="1" smtClean="0"/>
              <a:t>poration</a:t>
            </a:r>
            <a:r>
              <a:rPr lang="en-US" sz="1400" b="1" dirty="0" smtClean="0"/>
              <a:t>.</a:t>
            </a:r>
          </a:p>
          <a:p>
            <a:pPr marL="285750" indent="-285750">
              <a:buFont typeface="Arial"/>
              <a:buChar char="•"/>
            </a:pPr>
            <a:endParaRPr lang="en-US" sz="600" b="1" dirty="0"/>
          </a:p>
          <a:p>
            <a:pPr marL="285750" indent="-285750">
              <a:buFont typeface="Arial"/>
              <a:buChar char="•"/>
            </a:pPr>
            <a:r>
              <a:rPr lang="en-US" sz="1400" b="1" dirty="0" smtClean="0"/>
              <a:t>However</a:t>
            </a:r>
            <a:r>
              <a:rPr lang="en-US" sz="1400" b="1" dirty="0"/>
              <a:t>, direct observation of pore closure, by </a:t>
            </a:r>
            <a:r>
              <a:rPr lang="en-US" sz="1400" b="1" dirty="0" err="1"/>
              <a:t>calcein</a:t>
            </a:r>
            <a:r>
              <a:rPr lang="en-US" sz="1400" b="1" dirty="0"/>
              <a:t> imaging, indicated that pores closed by 12 h for 370 </a:t>
            </a:r>
            <a:r>
              <a:rPr lang="en-US" sz="1400" b="1" dirty="0" err="1"/>
              <a:t>μm</a:t>
            </a:r>
            <a:r>
              <a:rPr lang="en-US" sz="1400" b="1" dirty="0"/>
              <a:t> microneedles and by 18 </a:t>
            </a:r>
            <a:r>
              <a:rPr lang="en-US" sz="1400" b="1" dirty="0" smtClean="0"/>
              <a:t>hr. </a:t>
            </a:r>
            <a:r>
              <a:rPr lang="en-US" sz="1400" b="1" dirty="0"/>
              <a:t>for 770 </a:t>
            </a:r>
            <a:r>
              <a:rPr lang="en-US" sz="1400" b="1" dirty="0" err="1"/>
              <a:t>μm</a:t>
            </a:r>
            <a:r>
              <a:rPr lang="en-US" sz="1400" b="1" dirty="0"/>
              <a:t> microneedles. </a:t>
            </a:r>
            <a:endParaRPr lang="en-US" sz="1400" b="1" dirty="0" smtClean="0"/>
          </a:p>
          <a:p>
            <a:pPr marL="285750" indent="-285750">
              <a:buFont typeface="Arial"/>
              <a:buChar char="•"/>
            </a:pPr>
            <a:endParaRPr lang="en-US" sz="600" b="1" dirty="0" smtClean="0"/>
          </a:p>
          <a:p>
            <a:pPr marL="285750" indent="-285750">
              <a:buFont typeface="Arial"/>
              <a:buChar char="•"/>
            </a:pPr>
            <a:r>
              <a:rPr lang="en-US" sz="1400" b="1" dirty="0" smtClean="0"/>
              <a:t>Micropore </a:t>
            </a:r>
            <a:r>
              <a:rPr lang="en-US" sz="1400" b="1" dirty="0"/>
              <a:t>lifetime under occlusion was not tested in this </a:t>
            </a:r>
            <a:r>
              <a:rPr lang="en-US" sz="1400" b="1" dirty="0" smtClean="0"/>
              <a:t>study</a:t>
            </a:r>
            <a:r>
              <a:rPr lang="en-US" sz="1600" b="1" dirty="0" smtClean="0"/>
              <a:t>.</a:t>
            </a:r>
            <a:endParaRPr lang="en-US" sz="1600" b="1" dirty="0"/>
          </a:p>
        </p:txBody>
      </p:sp>
      <p:sp>
        <p:nvSpPr>
          <p:cNvPr id="3" name="TextBox 2"/>
          <p:cNvSpPr txBox="1"/>
          <p:nvPr/>
        </p:nvSpPr>
        <p:spPr>
          <a:xfrm>
            <a:off x="656614" y="6212160"/>
            <a:ext cx="7637459" cy="215444"/>
          </a:xfrm>
          <a:prstGeom prst="rect">
            <a:avLst/>
          </a:prstGeom>
          <a:noFill/>
        </p:spPr>
        <p:txBody>
          <a:bodyPr wrap="square" rtlCol="0">
            <a:spAutoFit/>
          </a:bodyPr>
          <a:lstStyle/>
          <a:p>
            <a:r>
              <a:rPr lang="en-US" sz="800" dirty="0" err="1" smtClean="0"/>
              <a:t>Kalluri</a:t>
            </a:r>
            <a:r>
              <a:rPr lang="en-US" sz="800" dirty="0" smtClean="0"/>
              <a:t> </a:t>
            </a:r>
            <a:r>
              <a:rPr lang="en-US" sz="800" dirty="0"/>
              <a:t>H., </a:t>
            </a:r>
            <a:r>
              <a:rPr lang="en-US" sz="800" dirty="0" err="1"/>
              <a:t>Kolli</a:t>
            </a:r>
            <a:r>
              <a:rPr lang="en-US" sz="800" dirty="0"/>
              <a:t> C.S., </a:t>
            </a:r>
            <a:r>
              <a:rPr lang="en-US" sz="800" dirty="0" err="1"/>
              <a:t>Banga</a:t>
            </a:r>
            <a:r>
              <a:rPr lang="en-US" sz="800" dirty="0"/>
              <a:t> A.K. - Characterization of microchannels created by metal microneedles: formation and closure. - AAPS J. 13 (3), 473-81, 2011.</a:t>
            </a:r>
          </a:p>
        </p:txBody>
      </p:sp>
    </p:spTree>
    <p:extLst>
      <p:ext uri="{BB962C8B-B14F-4D97-AF65-F5344CB8AC3E}">
        <p14:creationId xmlns:p14="http://schemas.microsoft.com/office/powerpoint/2010/main" val="1357124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Micropores made by </a:t>
            </a:r>
            <a:r>
              <a:rPr lang="en-US" sz="3200" b="1" dirty="0" err="1" smtClean="0">
                <a:solidFill>
                  <a:srgbClr val="002060"/>
                </a:solidFill>
                <a:latin typeface="Arial" panose="020B0604020202020204" pitchFamily="34" charset="0"/>
              </a:rPr>
              <a:t>Utrasound</a:t>
            </a:r>
            <a:endParaRPr lang="en-US" sz="3200" b="1" dirty="0" smtClean="0">
              <a:solidFill>
                <a:srgbClr val="002060"/>
              </a:solidFill>
              <a:latin typeface="Arial" panose="020B0604020202020204" pitchFamily="34" charset="0"/>
            </a:endParaRP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extBox 1"/>
          <p:cNvSpPr txBox="1"/>
          <p:nvPr/>
        </p:nvSpPr>
        <p:spPr>
          <a:xfrm>
            <a:off x="993501" y="1514840"/>
            <a:ext cx="7246633" cy="1938992"/>
          </a:xfrm>
          <a:prstGeom prst="rect">
            <a:avLst/>
          </a:prstGeom>
          <a:noFill/>
        </p:spPr>
        <p:txBody>
          <a:bodyPr wrap="square" rtlCol="0">
            <a:spAutoFit/>
          </a:bodyPr>
          <a:lstStyle/>
          <a:p>
            <a:pPr marL="285750" indent="-285750">
              <a:buFont typeface="Arial"/>
              <a:buChar char="•"/>
            </a:pPr>
            <a:r>
              <a:rPr lang="en-US" b="1" dirty="0"/>
              <a:t>Skin sonication, using low-frequency ultrasound, </a:t>
            </a:r>
            <a:r>
              <a:rPr lang="en-US" b="1" dirty="0" smtClean="0"/>
              <a:t>has </a:t>
            </a:r>
            <a:r>
              <a:rPr lang="en-US" b="1" dirty="0"/>
              <a:t>been shown to create openings in the stratum </a:t>
            </a:r>
            <a:r>
              <a:rPr lang="en-US" b="1" dirty="0" smtClean="0"/>
              <a:t>corenum.</a:t>
            </a:r>
          </a:p>
          <a:p>
            <a:pPr marL="285750" indent="-285750">
              <a:buFont typeface="Arial"/>
              <a:buChar char="•"/>
            </a:pPr>
            <a:endParaRPr lang="en-US" b="1" dirty="0"/>
          </a:p>
          <a:p>
            <a:pPr marL="285750" indent="-285750">
              <a:buFont typeface="Arial"/>
              <a:buChar char="•"/>
            </a:pPr>
            <a:r>
              <a:rPr lang="en-US" b="1" dirty="0"/>
              <a:t>I</a:t>
            </a:r>
            <a:r>
              <a:rPr lang="en-US" b="1" dirty="0" smtClean="0"/>
              <a:t>ncrease </a:t>
            </a:r>
            <a:r>
              <a:rPr lang="en-US" b="1" dirty="0"/>
              <a:t>skin permeability for transdermal delivery of several large and small molecules, biopharmaceuticals and for the extraction of interstitial fluid metabolites for glucose </a:t>
            </a:r>
            <a:r>
              <a:rPr lang="en-US" b="1" dirty="0" smtClean="0"/>
              <a:t>sensing.</a:t>
            </a:r>
          </a:p>
          <a:p>
            <a:endParaRPr lang="en-US" sz="1200" dirty="0" smtClean="0"/>
          </a:p>
        </p:txBody>
      </p:sp>
    </p:spTree>
    <p:extLst>
      <p:ext uri="{BB962C8B-B14F-4D97-AF65-F5344CB8AC3E}">
        <p14:creationId xmlns:p14="http://schemas.microsoft.com/office/powerpoint/2010/main" val="2833323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Micropore Closure After Ultrasound</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541867" y="1286932"/>
            <a:ext cx="8432800" cy="646331"/>
          </a:xfrm>
          <a:prstGeom prst="rect">
            <a:avLst/>
          </a:prstGeom>
        </p:spPr>
        <p:txBody>
          <a:bodyPr wrap="square">
            <a:spAutoFit/>
          </a:bodyPr>
          <a:lstStyle/>
          <a:p>
            <a:endParaRPr lang="en-US" dirty="0"/>
          </a:p>
          <a:p>
            <a:r>
              <a:rPr lang="en-US" dirty="0"/>
              <a:t> </a:t>
            </a:r>
          </a:p>
        </p:txBody>
      </p:sp>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a:off x="2081944" y="3646081"/>
            <a:ext cx="4544675" cy="2308932"/>
          </a:xfrm>
          <a:prstGeom prst="rect">
            <a:avLst/>
          </a:prstGeom>
        </p:spPr>
      </p:pic>
      <p:sp>
        <p:nvSpPr>
          <p:cNvPr id="3" name="Rectangle 2"/>
          <p:cNvSpPr/>
          <p:nvPr/>
        </p:nvSpPr>
        <p:spPr>
          <a:xfrm>
            <a:off x="497589" y="1225688"/>
            <a:ext cx="8263025" cy="2492990"/>
          </a:xfrm>
          <a:prstGeom prst="rect">
            <a:avLst/>
          </a:prstGeom>
        </p:spPr>
        <p:txBody>
          <a:bodyPr wrap="square">
            <a:spAutoFit/>
          </a:bodyPr>
          <a:lstStyle/>
          <a:p>
            <a:pPr marL="285750" indent="-285750">
              <a:buFont typeface="Arial"/>
              <a:buChar char="•"/>
            </a:pPr>
            <a:r>
              <a:rPr lang="en-US" sz="1400" b="1" dirty="0"/>
              <a:t>Gupta and </a:t>
            </a:r>
            <a:r>
              <a:rPr lang="en-US" sz="1400" b="1" dirty="0" smtClean="0"/>
              <a:t>Prausnitz </a:t>
            </a:r>
            <a:r>
              <a:rPr lang="en-US" sz="1400" b="1" dirty="0"/>
              <a:t>found that sonication dramatically increased skin permeability, as demonstrated by a large drop in skin </a:t>
            </a:r>
            <a:r>
              <a:rPr lang="en-US" sz="1400" b="1" dirty="0" smtClean="0"/>
              <a:t>impedance</a:t>
            </a:r>
            <a:r>
              <a:rPr lang="en-US" sz="1400" b="1" dirty="0"/>
              <a:t>.</a:t>
            </a:r>
            <a:r>
              <a:rPr lang="en-US" sz="1400" b="1" dirty="0" smtClean="0"/>
              <a:t> </a:t>
            </a:r>
            <a:endParaRPr lang="en-US" sz="1400" b="1" dirty="0"/>
          </a:p>
          <a:p>
            <a:pPr marL="285750" indent="-285750">
              <a:buFont typeface="Arial"/>
              <a:buChar char="•"/>
            </a:pPr>
            <a:endParaRPr lang="en-US" sz="800" b="1" dirty="0"/>
          </a:p>
          <a:p>
            <a:pPr marL="285750" indent="-285750">
              <a:buFont typeface="Arial"/>
              <a:buChar char="•"/>
            </a:pPr>
            <a:r>
              <a:rPr lang="en-US" sz="1400" b="1" dirty="0"/>
              <a:t>Under occlusion, </a:t>
            </a:r>
            <a:r>
              <a:rPr lang="en-US" sz="1400" b="1" dirty="0" err="1"/>
              <a:t>sonicated</a:t>
            </a:r>
            <a:r>
              <a:rPr lang="en-US" sz="1400" b="1" dirty="0"/>
              <a:t> skin remained highly permeable during the entire 42 </a:t>
            </a:r>
            <a:r>
              <a:rPr lang="en-US" sz="1400" b="1" dirty="0" smtClean="0"/>
              <a:t>hr. </a:t>
            </a:r>
            <a:r>
              <a:rPr lang="en-US" sz="1400" b="1" dirty="0"/>
              <a:t>period of occlusion, which was followed by an immediate decrease in permeability upon removal of occlusion.</a:t>
            </a:r>
          </a:p>
          <a:p>
            <a:pPr marL="285750" indent="-285750">
              <a:buFont typeface="Arial"/>
              <a:buChar char="•"/>
            </a:pPr>
            <a:endParaRPr lang="en-US" sz="800" b="1" dirty="0"/>
          </a:p>
          <a:p>
            <a:pPr marL="285750" indent="-285750">
              <a:buFont typeface="Arial"/>
              <a:buChar char="•"/>
            </a:pPr>
            <a:r>
              <a:rPr lang="en-US" sz="1400" b="1" dirty="0"/>
              <a:t>Without occlusion, </a:t>
            </a:r>
            <a:r>
              <a:rPr lang="en-US" sz="1400" b="1" dirty="0" err="1"/>
              <a:t>sonicated</a:t>
            </a:r>
            <a:r>
              <a:rPr lang="en-US" sz="1400" b="1" dirty="0"/>
              <a:t> skin retained elevated permeability throughout the 48 </a:t>
            </a:r>
            <a:r>
              <a:rPr lang="en-US" sz="1400" b="1" dirty="0" smtClean="0"/>
              <a:t>hr. </a:t>
            </a:r>
            <a:r>
              <a:rPr lang="en-US" sz="1400" b="1" dirty="0"/>
              <a:t>experiment, but gradually decreased in permeability after 32 </a:t>
            </a:r>
            <a:r>
              <a:rPr lang="en-US" sz="1400" b="1" dirty="0" smtClean="0"/>
              <a:t>hrs</a:t>
            </a:r>
            <a:r>
              <a:rPr lang="en-US" sz="1400" b="1" dirty="0"/>
              <a:t>. </a:t>
            </a:r>
          </a:p>
          <a:p>
            <a:pPr marL="285750" indent="-285750">
              <a:buFont typeface="Arial"/>
              <a:buChar char="•"/>
            </a:pPr>
            <a:endParaRPr lang="en-US" sz="800" b="1" dirty="0"/>
          </a:p>
          <a:p>
            <a:pPr marL="285750" indent="-285750">
              <a:buFont typeface="Arial"/>
              <a:buChar char="•"/>
            </a:pPr>
            <a:r>
              <a:rPr lang="en-US" sz="1400" b="1" dirty="0"/>
              <a:t>The non-occluded sites regained their impedance more rapidly and were significantly different from the initial post-sonication impedance within 7 hrs.</a:t>
            </a:r>
          </a:p>
        </p:txBody>
      </p:sp>
      <p:sp>
        <p:nvSpPr>
          <p:cNvPr id="4" name="TextBox 3"/>
          <p:cNvSpPr txBox="1"/>
          <p:nvPr/>
        </p:nvSpPr>
        <p:spPr>
          <a:xfrm>
            <a:off x="630695" y="6229440"/>
            <a:ext cx="6770754" cy="215444"/>
          </a:xfrm>
          <a:prstGeom prst="rect">
            <a:avLst/>
          </a:prstGeom>
          <a:noFill/>
        </p:spPr>
        <p:txBody>
          <a:bodyPr wrap="none" rtlCol="0">
            <a:spAutoFit/>
          </a:bodyPr>
          <a:lstStyle/>
          <a:p>
            <a:r>
              <a:rPr lang="en-US" sz="800" dirty="0" smtClean="0"/>
              <a:t>Gupta </a:t>
            </a:r>
            <a:r>
              <a:rPr lang="en-US" sz="800" dirty="0"/>
              <a:t>J., Prausnitz M.R. - Recovery of skin barrier properties after sonication in human subjects. - Ultrasound Med Biol. 35 (8), 1405-8, 2009.</a:t>
            </a:r>
          </a:p>
        </p:txBody>
      </p:sp>
    </p:spTree>
    <p:extLst>
      <p:ext uri="{BB962C8B-B14F-4D97-AF65-F5344CB8AC3E}">
        <p14:creationId xmlns:p14="http://schemas.microsoft.com/office/powerpoint/2010/main" val="795345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Laser</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2231443" y="3697921"/>
            <a:ext cx="4645725" cy="2360882"/>
          </a:xfrm>
          <a:prstGeom prst="rect">
            <a:avLst/>
          </a:prstGeom>
        </p:spPr>
      </p:pic>
      <p:sp>
        <p:nvSpPr>
          <p:cNvPr id="3" name="Rectangle 2"/>
          <p:cNvSpPr/>
          <p:nvPr/>
        </p:nvSpPr>
        <p:spPr>
          <a:xfrm>
            <a:off x="466541" y="1255048"/>
            <a:ext cx="8423457" cy="2431435"/>
          </a:xfrm>
          <a:prstGeom prst="rect">
            <a:avLst/>
          </a:prstGeom>
        </p:spPr>
        <p:txBody>
          <a:bodyPr wrap="square">
            <a:spAutoFit/>
          </a:bodyPr>
          <a:lstStyle/>
          <a:p>
            <a:pPr marL="171450" indent="-171450">
              <a:buFont typeface="Arial"/>
              <a:buChar char="•"/>
            </a:pPr>
            <a:r>
              <a:rPr lang="en-US" sz="1200" b="1" dirty="0"/>
              <a:t>Controlled laser microporation and its effect on drug transport kinetics into and across the skin have been investigated by </a:t>
            </a:r>
            <a:r>
              <a:rPr lang="en-US" sz="1200" b="1" dirty="0" err="1"/>
              <a:t>Bachhav</a:t>
            </a:r>
            <a:r>
              <a:rPr lang="en-US" sz="1200" b="1" dirty="0"/>
              <a:t> et </a:t>
            </a:r>
            <a:r>
              <a:rPr lang="en-US" sz="1200" b="1" dirty="0" smtClean="0"/>
              <a:t>al. </a:t>
            </a:r>
          </a:p>
          <a:p>
            <a:pPr marL="171450" indent="-171450">
              <a:buFont typeface="Arial"/>
              <a:buChar char="•"/>
            </a:pPr>
            <a:endParaRPr lang="en-US" sz="800" b="1" dirty="0"/>
          </a:p>
          <a:p>
            <a:pPr marL="171450" indent="-171450">
              <a:buFont typeface="Arial"/>
              <a:buChar char="•"/>
            </a:pPr>
            <a:r>
              <a:rPr lang="en-US" sz="1200" b="1" dirty="0" smtClean="0"/>
              <a:t>Using </a:t>
            </a:r>
            <a:r>
              <a:rPr lang="en-US" sz="1200" b="1" dirty="0"/>
              <a:t>a novel laser microporation technology, the P.L.E.A.S.E. Painless Laser Epidermal System was used to determine the effect of pore number and depth on the rate and extent of drug delivery </a:t>
            </a:r>
            <a:r>
              <a:rPr lang="en-US" sz="1200" b="1" dirty="0" smtClean="0"/>
              <a:t>across skin.</a:t>
            </a:r>
          </a:p>
          <a:p>
            <a:pPr marL="171450" indent="-171450">
              <a:buFont typeface="Arial"/>
              <a:buChar char="•"/>
            </a:pPr>
            <a:endParaRPr lang="en-US" sz="800" b="1" dirty="0"/>
          </a:p>
          <a:p>
            <a:pPr marL="171450" indent="-171450">
              <a:buFont typeface="Arial"/>
              <a:buChar char="•"/>
            </a:pPr>
            <a:r>
              <a:rPr lang="en-US" sz="1200" b="1" dirty="0" smtClean="0"/>
              <a:t>Confocal </a:t>
            </a:r>
            <a:r>
              <a:rPr lang="en-US" sz="1200" b="1" dirty="0"/>
              <a:t>laser scanning microscopy visualized the created micropores, and histological studies were used to determine the effect of laser fluence (energy applied per unit area) on pore depth</a:t>
            </a:r>
            <a:r>
              <a:rPr lang="en-US" sz="1200" b="1" dirty="0" smtClean="0"/>
              <a:t>.</a:t>
            </a:r>
          </a:p>
          <a:p>
            <a:endParaRPr lang="en-US" sz="800" b="1" dirty="0"/>
          </a:p>
          <a:p>
            <a:pPr marL="1085850" lvl="2" indent="-171450">
              <a:buFont typeface="Arial"/>
              <a:buChar char="•"/>
            </a:pPr>
            <a:r>
              <a:rPr lang="en-US" sz="1200" b="1" dirty="0" smtClean="0"/>
              <a:t>Low </a:t>
            </a:r>
            <a:r>
              <a:rPr lang="en-US" sz="1200" b="1" dirty="0"/>
              <a:t>energy application (4.53 and 13.59 J/cm2) </a:t>
            </a:r>
            <a:r>
              <a:rPr lang="en-US" sz="1200" b="1" dirty="0" smtClean="0"/>
              <a:t>selectively removed </a:t>
            </a:r>
            <a:r>
              <a:rPr lang="en-US" sz="1200" b="1" dirty="0"/>
              <a:t>stratum corneum (20-30 </a:t>
            </a:r>
            <a:r>
              <a:rPr lang="en-US" sz="1200" b="1" dirty="0" err="1"/>
              <a:t>μM</a:t>
            </a:r>
            <a:r>
              <a:rPr lang="en-US" sz="1200" b="1" dirty="0"/>
              <a:t>)</a:t>
            </a:r>
            <a:r>
              <a:rPr lang="en-US" sz="1200" b="1" dirty="0" smtClean="0"/>
              <a:t>,</a:t>
            </a:r>
          </a:p>
          <a:p>
            <a:pPr marL="1085850" lvl="2" indent="-171450">
              <a:buFont typeface="Arial"/>
              <a:buChar char="•"/>
            </a:pPr>
            <a:r>
              <a:rPr lang="en-US" sz="1200" b="1" dirty="0"/>
              <a:t>I</a:t>
            </a:r>
            <a:r>
              <a:rPr lang="en-US" sz="1200" b="1" dirty="0" smtClean="0"/>
              <a:t>ntermediate </a:t>
            </a:r>
            <a:r>
              <a:rPr lang="en-US" sz="1200" b="1" dirty="0"/>
              <a:t>energies (e.g., 22.65 J/</a:t>
            </a:r>
            <a:r>
              <a:rPr lang="en-US" sz="1200" b="1" dirty="0" smtClean="0"/>
              <a:t>cm2) </a:t>
            </a:r>
            <a:r>
              <a:rPr lang="en-US" sz="1200" b="1" dirty="0"/>
              <a:t>produced pores </a:t>
            </a:r>
            <a:r>
              <a:rPr lang="en-US" sz="1200" b="1" dirty="0" smtClean="0"/>
              <a:t>penetrating </a:t>
            </a:r>
            <a:r>
              <a:rPr lang="en-US" sz="1200" b="1" dirty="0"/>
              <a:t>viable epidermis (60-100 </a:t>
            </a:r>
            <a:r>
              <a:rPr lang="en-US" sz="1200" b="1" dirty="0" err="1"/>
              <a:t>μM</a:t>
            </a:r>
            <a:r>
              <a:rPr lang="en-US" sz="1200" b="1" dirty="0" smtClean="0"/>
              <a:t>)</a:t>
            </a:r>
          </a:p>
          <a:p>
            <a:pPr marL="1085850" lvl="2" indent="-171450">
              <a:buFont typeface="Arial"/>
              <a:buChar char="•"/>
            </a:pPr>
            <a:r>
              <a:rPr lang="en-US" sz="1200" b="1" dirty="0"/>
              <a:t>H</a:t>
            </a:r>
            <a:r>
              <a:rPr lang="en-US" sz="1200" b="1" dirty="0" smtClean="0"/>
              <a:t>igher </a:t>
            </a:r>
            <a:r>
              <a:rPr lang="en-US" sz="1200" b="1" dirty="0"/>
              <a:t>application energies created pores that reached the dermis (&gt;150-200 </a:t>
            </a:r>
            <a:r>
              <a:rPr lang="en-US" sz="1200" b="1" dirty="0" err="1"/>
              <a:t>μM</a:t>
            </a:r>
            <a:r>
              <a:rPr lang="en-US" sz="1200" b="1" dirty="0"/>
              <a:t>)</a:t>
            </a:r>
            <a:r>
              <a:rPr lang="en-US" sz="1200" b="1" dirty="0" smtClean="0"/>
              <a:t>.</a:t>
            </a:r>
          </a:p>
          <a:p>
            <a:pPr marL="171450" indent="-171450">
              <a:buFont typeface="Arial"/>
              <a:buChar char="•"/>
            </a:pPr>
            <a:endParaRPr lang="en-US" sz="800" b="1" dirty="0"/>
          </a:p>
          <a:p>
            <a:pPr marL="171450" indent="-171450">
              <a:buFont typeface="Arial"/>
              <a:buChar char="•"/>
            </a:pPr>
            <a:r>
              <a:rPr lang="en-US" sz="1200" b="1" dirty="0" smtClean="0"/>
              <a:t>Drug </a:t>
            </a:r>
            <a:r>
              <a:rPr lang="en-US" sz="1200" b="1" dirty="0"/>
              <a:t>flux was quantified, however micropore lifetime and closure have not yet been investigated.</a:t>
            </a:r>
          </a:p>
        </p:txBody>
      </p:sp>
      <p:sp>
        <p:nvSpPr>
          <p:cNvPr id="2" name="TextBox 1"/>
          <p:cNvSpPr txBox="1"/>
          <p:nvPr/>
        </p:nvSpPr>
        <p:spPr>
          <a:xfrm>
            <a:off x="665254" y="6220800"/>
            <a:ext cx="1710725" cy="215444"/>
          </a:xfrm>
          <a:prstGeom prst="rect">
            <a:avLst/>
          </a:prstGeom>
          <a:noFill/>
        </p:spPr>
        <p:txBody>
          <a:bodyPr wrap="none" rtlCol="0">
            <a:spAutoFit/>
          </a:bodyPr>
          <a:lstStyle/>
          <a:p>
            <a:r>
              <a:rPr lang="en-US" sz="800" dirty="0" smtClean="0"/>
              <a:t>(Source: </a:t>
            </a:r>
            <a:r>
              <a:rPr lang="en-US" sz="800" dirty="0" err="1" smtClean="0"/>
              <a:t>Pantec</a:t>
            </a:r>
            <a:r>
              <a:rPr lang="en-US" sz="800" dirty="0" smtClean="0"/>
              <a:t> </a:t>
            </a:r>
            <a:r>
              <a:rPr lang="en-US" sz="800" dirty="0" err="1" smtClean="0"/>
              <a:t>Biosolutions</a:t>
            </a:r>
            <a:r>
              <a:rPr lang="en-US" sz="800" dirty="0" smtClean="0"/>
              <a:t> AG)</a:t>
            </a:r>
            <a:endParaRPr lang="en-US" sz="800" dirty="0"/>
          </a:p>
        </p:txBody>
      </p:sp>
    </p:spTree>
    <p:extLst>
      <p:ext uri="{BB962C8B-B14F-4D97-AF65-F5344CB8AC3E}">
        <p14:creationId xmlns:p14="http://schemas.microsoft.com/office/powerpoint/2010/main" val="261096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Electroporation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8" name="Picture 7"/>
          <p:cNvPicPr/>
          <p:nvPr/>
        </p:nvPicPr>
        <p:blipFill>
          <a:blip r:embed="rId2">
            <a:extLst>
              <a:ext uri="{28A0092B-C50C-407E-A947-70E740481C1C}">
                <a14:useLocalDpi xmlns:a14="http://schemas.microsoft.com/office/drawing/2010/main" val="0"/>
              </a:ext>
            </a:extLst>
          </a:blip>
          <a:stretch>
            <a:fillRect/>
          </a:stretch>
        </p:blipFill>
        <p:spPr>
          <a:xfrm>
            <a:off x="2874984" y="3983040"/>
            <a:ext cx="3760275" cy="2122947"/>
          </a:xfrm>
          <a:prstGeom prst="rect">
            <a:avLst/>
          </a:prstGeom>
        </p:spPr>
      </p:pic>
      <p:sp>
        <p:nvSpPr>
          <p:cNvPr id="2" name="Rectangle 1"/>
          <p:cNvSpPr/>
          <p:nvPr/>
        </p:nvSpPr>
        <p:spPr>
          <a:xfrm>
            <a:off x="829406" y="1202266"/>
            <a:ext cx="7965768" cy="3077766"/>
          </a:xfrm>
          <a:prstGeom prst="rect">
            <a:avLst/>
          </a:prstGeom>
        </p:spPr>
        <p:txBody>
          <a:bodyPr wrap="square">
            <a:spAutoFit/>
          </a:bodyPr>
          <a:lstStyle/>
          <a:p>
            <a:pPr marL="285750" indent="-285750">
              <a:buFont typeface="Arial"/>
              <a:buChar char="•"/>
            </a:pPr>
            <a:r>
              <a:rPr lang="en-US" sz="1400" b="1" dirty="0"/>
              <a:t>Electroporation is a method of creating temporary pores in the skin by the application of short high-voltage pulses to overcome the barrier of the cell membrane</a:t>
            </a:r>
            <a:r>
              <a:rPr lang="en-US" sz="1400" b="1" dirty="0" smtClean="0"/>
              <a:t>.</a:t>
            </a:r>
          </a:p>
          <a:p>
            <a:pPr marL="285750" indent="-285750">
              <a:buFont typeface="Arial"/>
              <a:buChar char="•"/>
            </a:pPr>
            <a:endParaRPr lang="en-US" sz="800" b="1" dirty="0" smtClean="0"/>
          </a:p>
          <a:p>
            <a:pPr marL="285750" indent="-285750">
              <a:buFont typeface="Arial"/>
              <a:buChar char="•"/>
            </a:pPr>
            <a:r>
              <a:rPr lang="en-US" sz="1400" b="1" dirty="0" smtClean="0"/>
              <a:t>Its </a:t>
            </a:r>
            <a:r>
              <a:rPr lang="en-US" sz="1400" b="1" dirty="0"/>
              <a:t>application to the skin has been shown to increase transdermal drug delivery by several orders of magnitude</a:t>
            </a:r>
            <a:r>
              <a:rPr lang="en-US" sz="1400" b="1" dirty="0" smtClean="0"/>
              <a:t>.</a:t>
            </a:r>
          </a:p>
          <a:p>
            <a:pPr marL="285750" indent="-285750">
              <a:buFont typeface="Arial"/>
              <a:buChar char="•"/>
            </a:pPr>
            <a:endParaRPr lang="en-US" sz="800" b="1" dirty="0" smtClean="0"/>
          </a:p>
          <a:p>
            <a:pPr marL="285750" indent="-285750">
              <a:buFont typeface="Arial"/>
              <a:buChar char="•"/>
            </a:pPr>
            <a:r>
              <a:rPr lang="en-US" sz="1400" b="1" dirty="0"/>
              <a:t>E</a:t>
            </a:r>
            <a:r>
              <a:rPr lang="en-US" sz="1400" b="1" dirty="0" smtClean="0"/>
              <a:t>lectroporation</a:t>
            </a:r>
            <a:r>
              <a:rPr lang="en-US" sz="1400" b="1" dirty="0"/>
              <a:t>, used alone or in combination with other enhancement methods, expands the range of drugs (small to macromolecules, lipophilic or hydrophilic, charged or neutral molecules) which can be delivered transdermally. </a:t>
            </a:r>
            <a:endParaRPr lang="en-US" sz="1400" b="1" dirty="0" smtClean="0"/>
          </a:p>
          <a:p>
            <a:pPr marL="285750" indent="-285750">
              <a:buFont typeface="Arial"/>
              <a:buChar char="•"/>
            </a:pPr>
            <a:endParaRPr lang="en-US" sz="800" b="1" dirty="0" smtClean="0"/>
          </a:p>
          <a:p>
            <a:pPr marL="285750" indent="-285750">
              <a:buFont typeface="Arial"/>
              <a:buChar char="•"/>
            </a:pPr>
            <a:r>
              <a:rPr lang="en-US" sz="1400" b="1" dirty="0" smtClean="0"/>
              <a:t>Molecular </a:t>
            </a:r>
            <a:r>
              <a:rPr lang="en-US" sz="1400" b="1" dirty="0"/>
              <a:t>transport through transiently </a:t>
            </a:r>
            <a:r>
              <a:rPr lang="en-US" sz="1400" b="1" dirty="0" err="1"/>
              <a:t>permeabilized</a:t>
            </a:r>
            <a:r>
              <a:rPr lang="en-US" sz="1400" b="1" dirty="0"/>
              <a:t> skin by electroporation results mainly from </a:t>
            </a:r>
            <a:r>
              <a:rPr lang="en-US" sz="1400" b="1" u="sng" dirty="0"/>
              <a:t>enhanced diffusion and electrophoresis</a:t>
            </a:r>
            <a:r>
              <a:rPr lang="en-US" sz="1400" b="1" dirty="0" smtClean="0"/>
              <a:t>.</a:t>
            </a:r>
          </a:p>
          <a:p>
            <a:pPr marL="285750" indent="-285750">
              <a:buFont typeface="Arial"/>
              <a:buChar char="•"/>
            </a:pPr>
            <a:endParaRPr lang="en-US" sz="800" b="1" dirty="0"/>
          </a:p>
          <a:p>
            <a:pPr marL="285750" indent="-285750">
              <a:buFont typeface="Arial"/>
              <a:buChar char="•"/>
            </a:pPr>
            <a:r>
              <a:rPr lang="en-US" sz="1400" b="1" dirty="0" smtClean="0"/>
              <a:t>The </a:t>
            </a:r>
            <a:r>
              <a:rPr lang="en-US" sz="1400" b="1" dirty="0"/>
              <a:t>efficacy of transport depends on the electrical parameters and the physicochemical properties of </a:t>
            </a:r>
            <a:r>
              <a:rPr lang="en-US" sz="1400" b="1" dirty="0" smtClean="0"/>
              <a:t>drugs.</a:t>
            </a:r>
            <a:endParaRPr lang="en-US" sz="1400" b="1" dirty="0"/>
          </a:p>
          <a:p>
            <a:endParaRPr lang="en-US" sz="800" dirty="0"/>
          </a:p>
        </p:txBody>
      </p:sp>
      <p:sp>
        <p:nvSpPr>
          <p:cNvPr id="3" name="TextBox 2"/>
          <p:cNvSpPr txBox="1"/>
          <p:nvPr/>
        </p:nvSpPr>
        <p:spPr>
          <a:xfrm>
            <a:off x="699813" y="6203520"/>
            <a:ext cx="7097416" cy="215444"/>
          </a:xfrm>
          <a:prstGeom prst="rect">
            <a:avLst/>
          </a:prstGeom>
          <a:noFill/>
        </p:spPr>
        <p:txBody>
          <a:bodyPr wrap="none" rtlCol="0">
            <a:spAutoFit/>
          </a:bodyPr>
          <a:lstStyle/>
          <a:p>
            <a:r>
              <a:rPr lang="en-US" sz="800" dirty="0" err="1" smtClean="0"/>
              <a:t>Charoo</a:t>
            </a:r>
            <a:r>
              <a:rPr lang="en-US" sz="800" dirty="0" smtClean="0"/>
              <a:t> </a:t>
            </a:r>
            <a:r>
              <a:rPr lang="en-US" sz="800" dirty="0"/>
              <a:t>N.A., </a:t>
            </a:r>
            <a:r>
              <a:rPr lang="en-US" sz="800" dirty="0" err="1"/>
              <a:t>Rahman</a:t>
            </a:r>
            <a:r>
              <a:rPr lang="en-US" sz="800" dirty="0"/>
              <a:t> Z., </a:t>
            </a:r>
            <a:r>
              <a:rPr lang="en-US" sz="800" dirty="0" err="1"/>
              <a:t>Repka</a:t>
            </a:r>
            <a:r>
              <a:rPr lang="en-US" sz="800" dirty="0"/>
              <a:t> M.A., Murthy S.N. - Electroporation: an avenue for transdermal drug delivery. - </a:t>
            </a:r>
            <a:r>
              <a:rPr lang="en-US" sz="800" dirty="0" err="1"/>
              <a:t>Curr</a:t>
            </a:r>
            <a:r>
              <a:rPr lang="en-US" sz="800" dirty="0"/>
              <a:t> Drug </a:t>
            </a:r>
            <a:r>
              <a:rPr lang="en-US" sz="800" dirty="0" err="1"/>
              <a:t>Deliv</a:t>
            </a:r>
            <a:r>
              <a:rPr lang="en-US" sz="800" dirty="0"/>
              <a:t>. 7 (2), 125-36, 2010. </a:t>
            </a:r>
          </a:p>
        </p:txBody>
      </p:sp>
    </p:spTree>
    <p:extLst>
      <p:ext uri="{BB962C8B-B14F-4D97-AF65-F5344CB8AC3E}">
        <p14:creationId xmlns:p14="http://schemas.microsoft.com/office/powerpoint/2010/main" val="3641965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Radiofrequency (RF)</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518380" y="1290746"/>
            <a:ext cx="8121281" cy="4247317"/>
          </a:xfrm>
          <a:prstGeom prst="rect">
            <a:avLst/>
          </a:prstGeom>
        </p:spPr>
        <p:txBody>
          <a:bodyPr wrap="square">
            <a:spAutoFit/>
          </a:bodyPr>
          <a:lstStyle/>
          <a:p>
            <a:pPr marL="285750" indent="-285750">
              <a:buFont typeface="Arial"/>
              <a:buChar char="•"/>
            </a:pPr>
            <a:r>
              <a:rPr lang="en-US" b="1" dirty="0"/>
              <a:t>Transdermal delivery through Radio-Frequency-</a:t>
            </a:r>
            <a:r>
              <a:rPr lang="en-US" b="1" dirty="0" err="1"/>
              <a:t>MicroChannels</a:t>
            </a:r>
            <a:r>
              <a:rPr lang="en-US" b="1" dirty="0"/>
              <a:t> (RF-MCs) has proven to be a promising delivery method for hydrophilic drugs and </a:t>
            </a:r>
            <a:r>
              <a:rPr lang="en-US" b="1" dirty="0" smtClean="0"/>
              <a:t>macromolecules.</a:t>
            </a:r>
          </a:p>
          <a:p>
            <a:pPr marL="285750" indent="-285750">
              <a:buFont typeface="Arial"/>
              <a:buChar char="•"/>
            </a:pPr>
            <a:endParaRPr lang="en-US" b="1" dirty="0"/>
          </a:p>
          <a:p>
            <a:pPr marL="285750" indent="-285750">
              <a:buFont typeface="Arial"/>
              <a:buChar char="•"/>
            </a:pPr>
            <a:r>
              <a:rPr lang="en-US" b="1" dirty="0" smtClean="0"/>
              <a:t>An </a:t>
            </a:r>
            <a:r>
              <a:rPr lang="en-US" b="1" dirty="0"/>
              <a:t>important issue in assessing this technology is the life span of the </a:t>
            </a:r>
            <a:r>
              <a:rPr lang="en-US" b="1" dirty="0" smtClean="0"/>
              <a:t>microchannels.</a:t>
            </a:r>
          </a:p>
          <a:p>
            <a:pPr marL="285750" indent="-285750">
              <a:buFont typeface="Arial"/>
              <a:buChar char="•"/>
            </a:pPr>
            <a:endParaRPr lang="en-US" b="1" dirty="0"/>
          </a:p>
          <a:p>
            <a:pPr marL="285750" indent="-285750">
              <a:buFont typeface="Arial"/>
              <a:buChar char="•"/>
            </a:pPr>
            <a:endParaRPr lang="en-US" b="1" dirty="0" smtClean="0"/>
          </a:p>
          <a:p>
            <a:pPr marL="285750" indent="-285750">
              <a:buFont typeface="Arial"/>
              <a:buChar char="•"/>
            </a:pPr>
            <a:r>
              <a:rPr lang="en-US" b="1" dirty="0" err="1" smtClean="0"/>
              <a:t>Kam</a:t>
            </a:r>
            <a:r>
              <a:rPr lang="en-US" b="1" dirty="0" smtClean="0"/>
              <a:t> </a:t>
            </a:r>
            <a:r>
              <a:rPr lang="en-US" b="1" dirty="0"/>
              <a:t>et al. focused on the characterization of the </a:t>
            </a:r>
            <a:r>
              <a:rPr lang="en-US" b="1" dirty="0" err="1"/>
              <a:t>ViaDor</a:t>
            </a:r>
            <a:r>
              <a:rPr lang="en-US" b="1" dirty="0"/>
              <a:t>-MCs recovery and closure process by measuring transepidermal water loss (TEWL) before and after the formation of MCs, evaluation of the delivery window, and assessment of skin histology</a:t>
            </a:r>
            <a:r>
              <a:rPr lang="en-US" b="1" dirty="0" smtClean="0"/>
              <a:t>.</a:t>
            </a:r>
          </a:p>
          <a:p>
            <a:pPr marL="285750" indent="-285750">
              <a:buFont typeface="Arial"/>
              <a:buChar char="•"/>
            </a:pPr>
            <a:endParaRPr lang="en-US" b="1" dirty="0"/>
          </a:p>
          <a:p>
            <a:pPr marL="285750" indent="-285750">
              <a:buFont typeface="Arial"/>
              <a:buChar char="•"/>
            </a:pPr>
            <a:r>
              <a:rPr lang="en-US" b="1" dirty="0" smtClean="0"/>
              <a:t>A </a:t>
            </a:r>
            <a:r>
              <a:rPr lang="en-US" b="1" dirty="0"/>
              <a:t>testosterone-</a:t>
            </a:r>
            <a:r>
              <a:rPr lang="en-US" b="1" dirty="0" err="1"/>
              <a:t>cyclodextrin</a:t>
            </a:r>
            <a:r>
              <a:rPr lang="en-US" b="1" dirty="0"/>
              <a:t> complex was used as the model drug for evaluating transdermal delivery.  </a:t>
            </a:r>
          </a:p>
        </p:txBody>
      </p:sp>
    </p:spTree>
    <p:extLst>
      <p:ext uri="{BB962C8B-B14F-4D97-AF65-F5344CB8AC3E}">
        <p14:creationId xmlns:p14="http://schemas.microsoft.com/office/powerpoint/2010/main" val="4264579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Radiofrequency (RF)</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1410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9" name="Picture 8"/>
          <p:cNvPicPr/>
          <p:nvPr/>
        </p:nvPicPr>
        <p:blipFill>
          <a:blip r:embed="rId2">
            <a:extLst>
              <a:ext uri="{28A0092B-C50C-407E-A947-70E740481C1C}">
                <a14:useLocalDpi xmlns:a14="http://schemas.microsoft.com/office/drawing/2010/main" val="0"/>
              </a:ext>
            </a:extLst>
          </a:blip>
          <a:stretch>
            <a:fillRect/>
          </a:stretch>
        </p:blipFill>
        <p:spPr>
          <a:xfrm>
            <a:off x="1093756" y="2099520"/>
            <a:ext cx="6992965" cy="3236404"/>
          </a:xfrm>
          <a:prstGeom prst="rect">
            <a:avLst/>
          </a:prstGeom>
        </p:spPr>
      </p:pic>
      <p:sp>
        <p:nvSpPr>
          <p:cNvPr id="2" name="Rectangle 1"/>
          <p:cNvSpPr/>
          <p:nvPr/>
        </p:nvSpPr>
        <p:spPr>
          <a:xfrm>
            <a:off x="190500" y="1316335"/>
            <a:ext cx="8763000" cy="646331"/>
          </a:xfrm>
          <a:prstGeom prst="rect">
            <a:avLst/>
          </a:prstGeom>
        </p:spPr>
        <p:txBody>
          <a:bodyPr wrap="square">
            <a:spAutoFit/>
          </a:bodyPr>
          <a:lstStyle/>
          <a:p>
            <a:pPr marL="285750" indent="-285750">
              <a:buFont typeface="Arial"/>
              <a:buChar char="•"/>
            </a:pPr>
            <a:r>
              <a:rPr lang="en-US" b="1" dirty="0" smtClean="0"/>
              <a:t>TEWL </a:t>
            </a:r>
            <a:r>
              <a:rPr lang="en-US" b="1" dirty="0"/>
              <a:t>values (g/m2h), before, immediately and 24 </a:t>
            </a:r>
            <a:r>
              <a:rPr lang="en-US" b="1" dirty="0" err="1"/>
              <a:t>hrs</a:t>
            </a:r>
            <a:r>
              <a:rPr lang="en-US" b="1" dirty="0"/>
              <a:t> following </a:t>
            </a:r>
            <a:r>
              <a:rPr lang="en-US" b="1" dirty="0" err="1"/>
              <a:t>ViaDorTM</a:t>
            </a:r>
            <a:r>
              <a:rPr lang="en-US" b="1" dirty="0"/>
              <a:t> </a:t>
            </a:r>
            <a:r>
              <a:rPr lang="en-US" b="1" dirty="0" err="1"/>
              <a:t>poration</a:t>
            </a:r>
            <a:r>
              <a:rPr lang="en-US" b="1" dirty="0"/>
              <a:t>. Mean ± SD, N = </a:t>
            </a:r>
            <a:r>
              <a:rPr lang="en-US" b="1" dirty="0" smtClean="0"/>
              <a:t>6</a:t>
            </a:r>
            <a:endParaRPr lang="en-US" b="1" dirty="0"/>
          </a:p>
        </p:txBody>
      </p:sp>
      <p:sp>
        <p:nvSpPr>
          <p:cNvPr id="3" name="TextBox 2"/>
          <p:cNvSpPr txBox="1"/>
          <p:nvPr/>
        </p:nvSpPr>
        <p:spPr>
          <a:xfrm>
            <a:off x="613418" y="6177600"/>
            <a:ext cx="7862090" cy="338554"/>
          </a:xfrm>
          <a:prstGeom prst="rect">
            <a:avLst/>
          </a:prstGeom>
          <a:noFill/>
        </p:spPr>
        <p:txBody>
          <a:bodyPr wrap="square" rtlCol="0">
            <a:spAutoFit/>
          </a:bodyPr>
          <a:lstStyle/>
          <a:p>
            <a:r>
              <a:rPr lang="en-US" sz="800" dirty="0" err="1" smtClean="0"/>
              <a:t>Kam</a:t>
            </a:r>
            <a:r>
              <a:rPr lang="en-US" sz="800" dirty="0" smtClean="0"/>
              <a:t> </a:t>
            </a:r>
            <a:r>
              <a:rPr lang="en-US" sz="800" dirty="0"/>
              <a:t>Y., Sacks H., Kaplan K.M., Stern M., Levin G. - Radio Frequency-Microchannels for Transdermal Delivery: Characterization of Skin Recovery and Delivery Window. - </a:t>
            </a:r>
            <a:r>
              <a:rPr lang="en-US" sz="800" dirty="0" err="1"/>
              <a:t>Pharmacol</a:t>
            </a:r>
            <a:r>
              <a:rPr lang="en-US" sz="800" dirty="0"/>
              <a:t>. &amp; Pharm. 3, 20-28, 2012.</a:t>
            </a:r>
          </a:p>
        </p:txBody>
      </p:sp>
    </p:spTree>
    <p:extLst>
      <p:ext uri="{BB962C8B-B14F-4D97-AF65-F5344CB8AC3E}">
        <p14:creationId xmlns:p14="http://schemas.microsoft.com/office/powerpoint/2010/main" val="1280130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Strategies to Improve Micropore Lifetime</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extBox 1"/>
          <p:cNvSpPr txBox="1"/>
          <p:nvPr/>
        </p:nvSpPr>
        <p:spPr>
          <a:xfrm>
            <a:off x="847725" y="3615935"/>
            <a:ext cx="5013205"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Strategies to improve </a:t>
            </a:r>
            <a:r>
              <a:rPr lang="en-US" b="1" dirty="0" err="1" smtClean="0"/>
              <a:t>micropore</a:t>
            </a:r>
            <a:r>
              <a:rPr lang="en-US" b="1" dirty="0" smtClean="0"/>
              <a:t> lifetime:</a:t>
            </a:r>
          </a:p>
          <a:p>
            <a:pPr marL="742950" lvl="1" indent="-285750">
              <a:buFont typeface="Arial" panose="020B0604020202020204" pitchFamily="34" charset="0"/>
              <a:buChar char="•"/>
            </a:pPr>
            <a:r>
              <a:rPr lang="en-US" b="1" dirty="0" smtClean="0"/>
              <a:t>Occlusion</a:t>
            </a:r>
          </a:p>
          <a:p>
            <a:pPr marL="742950" lvl="1" indent="-285750">
              <a:buFont typeface="Arial" panose="020B0604020202020204" pitchFamily="34" charset="0"/>
              <a:buChar char="•"/>
            </a:pPr>
            <a:r>
              <a:rPr lang="en-US" b="1" dirty="0" smtClean="0"/>
              <a:t>NSAIDS</a:t>
            </a:r>
          </a:p>
          <a:p>
            <a:pPr marL="742950" lvl="1" indent="-285750">
              <a:buFont typeface="Arial" panose="020B0604020202020204" pitchFamily="34" charset="0"/>
              <a:buChar char="•"/>
            </a:pPr>
            <a:r>
              <a:rPr lang="en-US" b="1" dirty="0" smtClean="0"/>
              <a:t>Lipid Synthesis Inhibition</a:t>
            </a:r>
          </a:p>
          <a:p>
            <a:pPr marL="742950" lvl="1" indent="-285750">
              <a:buFont typeface="Arial" panose="020B0604020202020204" pitchFamily="34" charset="0"/>
              <a:buChar char="•"/>
            </a:pPr>
            <a:r>
              <a:rPr lang="en-US" b="1" dirty="0" smtClean="0"/>
              <a:t>Anti-healing Agents</a:t>
            </a:r>
          </a:p>
          <a:p>
            <a:pPr marL="742950" lvl="1" indent="-285750">
              <a:buFont typeface="Arial" panose="020B0604020202020204" pitchFamily="34" charset="0"/>
              <a:buChar char="•"/>
            </a:pPr>
            <a:r>
              <a:rPr lang="en-US" b="1" dirty="0" smtClean="0"/>
              <a:t>pH</a:t>
            </a:r>
            <a:endParaRPr lang="en-US" b="1" dirty="0"/>
          </a:p>
        </p:txBody>
      </p:sp>
      <p:sp>
        <p:nvSpPr>
          <p:cNvPr id="3" name="Rectangle 2"/>
          <p:cNvSpPr/>
          <p:nvPr/>
        </p:nvSpPr>
        <p:spPr>
          <a:xfrm>
            <a:off x="847725" y="1283038"/>
            <a:ext cx="7820026" cy="2031325"/>
          </a:xfrm>
          <a:prstGeom prst="rect">
            <a:avLst/>
          </a:prstGeom>
        </p:spPr>
        <p:txBody>
          <a:bodyPr wrap="square">
            <a:spAutoFit/>
          </a:bodyPr>
          <a:lstStyle/>
          <a:p>
            <a:pPr marL="285750" indent="-285750">
              <a:buFont typeface="Arial" panose="020B0604020202020204" pitchFamily="34" charset="0"/>
              <a:buChar char="•"/>
            </a:pPr>
            <a:r>
              <a:rPr lang="en-US" b="1" dirty="0"/>
              <a:t>L</a:t>
            </a:r>
            <a:r>
              <a:rPr lang="en-US" b="1" dirty="0" smtClean="0"/>
              <a:t>ittle </a:t>
            </a:r>
            <a:r>
              <a:rPr lang="en-US" b="1" dirty="0"/>
              <a:t>is known about the kinetics of micropore lifetime and closure</a:t>
            </a:r>
            <a:r>
              <a:rPr lang="en-US" b="1" dirty="0" smtClean="0"/>
              <a:t>.</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This </a:t>
            </a:r>
            <a:r>
              <a:rPr lang="en-US" b="1" dirty="0"/>
              <a:t>issue is critical to the success of skin pretreatment with microneedles and other active transdermal technologies to deliver large molecules, </a:t>
            </a:r>
            <a:r>
              <a:rPr lang="en-US" b="1" dirty="0" smtClean="0"/>
              <a:t>biopharmaceuticals.</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 Also </a:t>
            </a:r>
            <a:r>
              <a:rPr lang="en-US" b="1" dirty="0"/>
              <a:t>to allow for 7-day transdermal </a:t>
            </a:r>
            <a:r>
              <a:rPr lang="en-US" b="1" dirty="0" smtClean="0"/>
              <a:t>patches.</a:t>
            </a:r>
            <a:endParaRPr lang="en-US" b="1" dirty="0"/>
          </a:p>
        </p:txBody>
      </p:sp>
    </p:spTree>
    <p:extLst>
      <p:ext uri="{BB962C8B-B14F-4D97-AF65-F5344CB8AC3E}">
        <p14:creationId xmlns:p14="http://schemas.microsoft.com/office/powerpoint/2010/main" val="1804282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Occlusion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304800" y="1320071"/>
            <a:ext cx="8533572" cy="4524315"/>
          </a:xfrm>
          <a:prstGeom prst="rect">
            <a:avLst/>
          </a:prstGeom>
        </p:spPr>
        <p:txBody>
          <a:bodyPr wrap="square">
            <a:spAutoFit/>
          </a:bodyPr>
          <a:lstStyle/>
          <a:p>
            <a:pPr marL="285750" indent="-285750">
              <a:buFont typeface="Arial"/>
              <a:buChar char="•"/>
            </a:pPr>
            <a:r>
              <a:rPr lang="en-US" sz="1400" b="1" dirty="0"/>
              <a:t>Occlusion and hydration are known techniques for making the skin more permeable</a:t>
            </a:r>
            <a:r>
              <a:rPr lang="en-US" sz="1400" b="1" dirty="0" smtClean="0"/>
              <a:t>.</a:t>
            </a:r>
          </a:p>
          <a:p>
            <a:pPr marL="285750" indent="-285750">
              <a:buFont typeface="Arial"/>
              <a:buChar char="•"/>
            </a:pPr>
            <a:endParaRPr lang="en-US" sz="1400" b="1" dirty="0"/>
          </a:p>
          <a:p>
            <a:pPr marL="285750" indent="-285750">
              <a:buFont typeface="Arial"/>
              <a:buChar char="•"/>
            </a:pPr>
            <a:r>
              <a:rPr lang="en-US" sz="1400" b="1" dirty="0" smtClean="0"/>
              <a:t>Using </a:t>
            </a:r>
            <a:r>
              <a:rPr lang="en-US" sz="1400" b="1" dirty="0"/>
              <a:t>occlusion methods, Warner et al. confirmed that water disrupts the structure of the stratum corneum barrier lipids, which helps to explain the known ability of water to increase skin </a:t>
            </a:r>
            <a:r>
              <a:rPr lang="en-US" sz="1400" b="1" dirty="0" smtClean="0"/>
              <a:t>permeability.</a:t>
            </a:r>
          </a:p>
          <a:p>
            <a:pPr marL="285750" indent="-285750">
              <a:buFont typeface="Arial"/>
              <a:buChar char="•"/>
            </a:pPr>
            <a:endParaRPr lang="en-US" sz="1400" b="1" dirty="0"/>
          </a:p>
          <a:p>
            <a:pPr marL="285750" indent="-285750">
              <a:buFont typeface="Arial"/>
              <a:buChar char="•"/>
            </a:pPr>
            <a:r>
              <a:rPr lang="en-US" sz="1400" b="1" dirty="0" smtClean="0"/>
              <a:t>The </a:t>
            </a:r>
            <a:r>
              <a:rPr lang="en-US" sz="1400" b="1" dirty="0"/>
              <a:t>in vivo swelling behavior of stratum corneum, when exposed to water for 4 or 24 </a:t>
            </a:r>
            <a:r>
              <a:rPr lang="en-US" sz="1400" b="1" dirty="0" smtClean="0"/>
              <a:t>hr., </a:t>
            </a:r>
            <a:r>
              <a:rPr lang="en-US" sz="1400" b="1" dirty="0"/>
              <a:t>results in a 3- or 4-fold expansion of the stratum corneum thickness, respectively.  </a:t>
            </a:r>
            <a:endParaRPr lang="en-US" sz="1400" b="1" dirty="0" smtClean="0"/>
          </a:p>
          <a:p>
            <a:pPr marL="285750" indent="-285750">
              <a:buFont typeface="Arial"/>
              <a:buChar char="•"/>
            </a:pPr>
            <a:endParaRPr lang="en-US" sz="1400" b="1" dirty="0"/>
          </a:p>
          <a:p>
            <a:pPr marL="285750" indent="-285750">
              <a:buFont typeface="Arial"/>
              <a:buChar char="•"/>
            </a:pPr>
            <a:r>
              <a:rPr lang="en-US" sz="1400" b="1" dirty="0" smtClean="0"/>
              <a:t>Corneocytes </a:t>
            </a:r>
            <a:r>
              <a:rPr lang="en-US" sz="1400" b="1" dirty="0"/>
              <a:t>were found to swell uniformly with the exception of the outermost and inner two to four </a:t>
            </a:r>
            <a:r>
              <a:rPr lang="en-US" sz="1400" b="1" dirty="0" err="1"/>
              <a:t>corneocyte</a:t>
            </a:r>
            <a:r>
              <a:rPr lang="en-US" sz="1400" b="1" dirty="0"/>
              <a:t> layers, which swell less. </a:t>
            </a:r>
            <a:endParaRPr lang="en-US" sz="1400" b="1" dirty="0" smtClean="0"/>
          </a:p>
          <a:p>
            <a:pPr marL="285750" indent="-285750">
              <a:buFont typeface="Arial"/>
              <a:buChar char="•"/>
            </a:pPr>
            <a:endParaRPr lang="en-US" sz="1400" b="1" dirty="0"/>
          </a:p>
          <a:p>
            <a:pPr marL="285750" indent="-285750">
              <a:buFont typeface="Arial"/>
              <a:buChar char="•"/>
            </a:pPr>
            <a:r>
              <a:rPr lang="en-US" sz="1400" b="1" dirty="0"/>
              <a:t>H</a:t>
            </a:r>
            <a:r>
              <a:rPr lang="en-US" sz="1400" b="1" dirty="0" smtClean="0"/>
              <a:t>ydration </a:t>
            </a:r>
            <a:r>
              <a:rPr lang="en-US" sz="1400" b="1" dirty="0"/>
              <a:t>induces large pools of water in the intercellular space, pools that can exceed the size of water swollen corneocytes. </a:t>
            </a:r>
            <a:endParaRPr lang="en-US" sz="1400" b="1" dirty="0" smtClean="0"/>
          </a:p>
          <a:p>
            <a:pPr marL="285750" indent="-285750">
              <a:buFont typeface="Arial"/>
              <a:buChar char="•"/>
            </a:pPr>
            <a:endParaRPr lang="en-US" sz="1400" b="1" dirty="0"/>
          </a:p>
          <a:p>
            <a:pPr marL="285750" indent="-285750">
              <a:buFont typeface="Arial"/>
              <a:buChar char="•"/>
            </a:pPr>
            <a:r>
              <a:rPr lang="en-US" sz="1400" b="1" dirty="0" smtClean="0"/>
              <a:t> </a:t>
            </a:r>
            <a:r>
              <a:rPr lang="en-US" sz="1400" b="1" dirty="0"/>
              <a:t>By 4 </a:t>
            </a:r>
            <a:r>
              <a:rPr lang="en-US" sz="1400" b="1" dirty="0" smtClean="0"/>
              <a:t>hr. </a:t>
            </a:r>
            <a:r>
              <a:rPr lang="en-US" sz="1400" b="1" dirty="0"/>
              <a:t>of water exposure there were numerous small and large intercellular pools of water (‘‘cisternae’’) present throughout the stratum corneum, and at 24 </a:t>
            </a:r>
            <a:r>
              <a:rPr lang="en-US" sz="1400" b="1" dirty="0" smtClean="0"/>
              <a:t>hr. </a:t>
            </a:r>
            <a:r>
              <a:rPr lang="en-US" sz="1400" b="1" dirty="0"/>
              <a:t>these cisternae substantially increased in size. </a:t>
            </a:r>
            <a:endParaRPr lang="en-US" sz="1400" b="1" dirty="0" smtClean="0"/>
          </a:p>
          <a:p>
            <a:pPr marL="285750" indent="-285750">
              <a:buFont typeface="Arial"/>
              <a:buChar char="•"/>
            </a:pPr>
            <a:endParaRPr lang="en-US" sz="1400" b="1" dirty="0"/>
          </a:p>
          <a:p>
            <a:pPr marL="285750" indent="-285750">
              <a:buFont typeface="Arial"/>
              <a:buChar char="•"/>
            </a:pPr>
            <a:r>
              <a:rPr lang="en-US" sz="1400" b="1" dirty="0" smtClean="0"/>
              <a:t> </a:t>
            </a:r>
            <a:r>
              <a:rPr lang="en-US" sz="1400" b="1" dirty="0"/>
              <a:t>Within cisternae the lipid structure is disrupted by lamellar delamination (‘‘roll-up’’).</a:t>
            </a:r>
          </a:p>
          <a:p>
            <a:endParaRPr lang="en-US" sz="800" dirty="0"/>
          </a:p>
        </p:txBody>
      </p:sp>
    </p:spTree>
    <p:extLst>
      <p:ext uri="{BB962C8B-B14F-4D97-AF65-F5344CB8AC3E}">
        <p14:creationId xmlns:p14="http://schemas.microsoft.com/office/powerpoint/2010/main" val="785694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NSAIDS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88899" y="1230156"/>
            <a:ext cx="8768497" cy="5016758"/>
          </a:xfrm>
          <a:prstGeom prst="rect">
            <a:avLst/>
          </a:prstGeom>
        </p:spPr>
        <p:txBody>
          <a:bodyPr wrap="square">
            <a:spAutoFit/>
          </a:bodyPr>
          <a:lstStyle/>
          <a:p>
            <a:pPr marL="285750" indent="-285750">
              <a:buFont typeface="Arial" panose="020B0604020202020204" pitchFamily="34" charset="0"/>
              <a:buChar char="•"/>
            </a:pPr>
            <a:r>
              <a:rPr lang="en-US" sz="1600" b="1" dirty="0"/>
              <a:t>One strategy that is under investigation has been that of co-delivering an NSAID with a drug compound in association with microneedle </a:t>
            </a:r>
            <a:r>
              <a:rPr lang="en-US" sz="1600" b="1" dirty="0" err="1"/>
              <a:t>microporation</a:t>
            </a:r>
            <a:r>
              <a:rPr lang="en-US" sz="1600" b="1" dirty="0" smtClean="0"/>
              <a:t>.</a:t>
            </a:r>
          </a:p>
          <a:p>
            <a:endParaRPr lang="en-US" sz="1600" b="1" dirty="0"/>
          </a:p>
          <a:p>
            <a:pPr marL="742950" lvl="1" indent="-285750">
              <a:buFont typeface="Arial" panose="020B0604020202020204" pitchFamily="34" charset="0"/>
              <a:buChar char="•"/>
            </a:pPr>
            <a:r>
              <a:rPr lang="en-US" sz="1600" b="1" dirty="0" smtClean="0"/>
              <a:t>Banks </a:t>
            </a:r>
            <a:r>
              <a:rPr lang="en-US" sz="1600" b="1" dirty="0"/>
              <a:t>et al have shown that micropores, created by microneedles, demonstrate delivery of naltrexone (an opioid antagonist) for two to three </a:t>
            </a:r>
            <a:r>
              <a:rPr lang="en-US" sz="1600" b="1" dirty="0" smtClean="0"/>
              <a:t>days.</a:t>
            </a:r>
          </a:p>
          <a:p>
            <a:pPr marL="742950" lvl="1" indent="-285750">
              <a:buFont typeface="Arial" panose="020B0604020202020204" pitchFamily="34" charset="0"/>
              <a:buChar char="•"/>
            </a:pPr>
            <a:endParaRPr lang="en-US" sz="1600" b="1" dirty="0" smtClean="0"/>
          </a:p>
          <a:p>
            <a:pPr marL="742950" lvl="1" indent="-285750">
              <a:buFont typeface="Arial" panose="020B0604020202020204" pitchFamily="34" charset="0"/>
              <a:buChar char="•"/>
            </a:pPr>
            <a:r>
              <a:rPr lang="en-US" sz="1600" b="1" dirty="0" smtClean="0"/>
              <a:t>Banks </a:t>
            </a:r>
            <a:r>
              <a:rPr lang="en-US" sz="1600" b="1" dirty="0"/>
              <a:t>et al. then studied the topical application of diclofenac, a nonspecific cyclooxygenase (COX) inhibitor and found that it prolonged micropore lifetime in hairless guinea pigs, allowing for seven days NTX </a:t>
            </a:r>
            <a:r>
              <a:rPr lang="en-US" sz="1600" b="1" dirty="0" smtClean="0"/>
              <a:t>delivery.</a:t>
            </a:r>
          </a:p>
          <a:p>
            <a:endParaRPr lang="en-US" sz="1600" b="1" dirty="0"/>
          </a:p>
          <a:p>
            <a:pPr marL="742950" lvl="1" indent="-285750">
              <a:buFont typeface="Arial" panose="020B0604020202020204" pitchFamily="34" charset="0"/>
              <a:buChar char="•"/>
            </a:pPr>
            <a:r>
              <a:rPr lang="en-US" sz="1600" b="1" dirty="0" smtClean="0"/>
              <a:t>Human </a:t>
            </a:r>
            <a:r>
              <a:rPr lang="en-US" sz="1600" b="1" dirty="0"/>
              <a:t>studies have demonstrated a similar trend with impedance spectroscopy as a surrogate </a:t>
            </a:r>
            <a:r>
              <a:rPr lang="en-US" sz="1600" b="1" dirty="0" smtClean="0"/>
              <a:t>marker.</a:t>
            </a:r>
            <a:endParaRPr lang="en-US" sz="1600" b="1" dirty="0"/>
          </a:p>
          <a:p>
            <a:endParaRPr lang="en-US" sz="1600" b="1" dirty="0"/>
          </a:p>
          <a:p>
            <a:pPr marL="285750" indent="-285750">
              <a:buFont typeface="Arial" panose="020B0604020202020204" pitchFamily="34" charset="0"/>
              <a:buChar char="•"/>
            </a:pPr>
            <a:r>
              <a:rPr lang="en-US" sz="1600" b="1" dirty="0"/>
              <a:t>It is thought that subclinical local inflammation contributes to the micropore closure process, as one of the first responses to a micron scale breach in the </a:t>
            </a:r>
            <a:r>
              <a:rPr lang="en-US" sz="1600" b="1" dirty="0" smtClean="0"/>
              <a:t>skin.</a:t>
            </a:r>
          </a:p>
          <a:p>
            <a:pPr marL="285750" indent="-285750">
              <a:buFont typeface="Arial" panose="020B0604020202020204" pitchFamily="34" charset="0"/>
              <a:buChar char="•"/>
            </a:pPr>
            <a:endParaRPr lang="en-US" sz="1600" b="1" dirty="0" smtClean="0"/>
          </a:p>
          <a:p>
            <a:pPr marL="285750" indent="-285750">
              <a:buFont typeface="Arial" panose="020B0604020202020204" pitchFamily="34" charset="0"/>
              <a:buChar char="•"/>
            </a:pPr>
            <a:r>
              <a:rPr lang="en-US" sz="1600" b="1" dirty="0" smtClean="0"/>
              <a:t>However</a:t>
            </a:r>
            <a:r>
              <a:rPr lang="en-US" sz="1600" b="1" dirty="0"/>
              <a:t>, the exact mechanisms underlying micropore closure are not clearly understood, and it is possible that diclofenac may be exerting additional effects beyond inhibiting local inflammation</a:t>
            </a:r>
            <a:r>
              <a:rPr lang="en-US" sz="1600" b="1" dirty="0" smtClean="0"/>
              <a:t>.</a:t>
            </a:r>
          </a:p>
          <a:p>
            <a:r>
              <a:rPr lang="en-US" sz="1600" b="1" dirty="0" smtClean="0"/>
              <a:t> </a:t>
            </a:r>
          </a:p>
        </p:txBody>
      </p:sp>
    </p:spTree>
    <p:extLst>
      <p:ext uri="{BB962C8B-B14F-4D97-AF65-F5344CB8AC3E}">
        <p14:creationId xmlns:p14="http://schemas.microsoft.com/office/powerpoint/2010/main" val="133879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Lipid Synthesis Inhibition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3" name="Rectangle 2"/>
          <p:cNvSpPr/>
          <p:nvPr/>
        </p:nvSpPr>
        <p:spPr>
          <a:xfrm>
            <a:off x="469900" y="1252276"/>
            <a:ext cx="8472148" cy="4585870"/>
          </a:xfrm>
          <a:prstGeom prst="rect">
            <a:avLst/>
          </a:prstGeom>
        </p:spPr>
        <p:txBody>
          <a:bodyPr wrap="square">
            <a:spAutoFit/>
          </a:bodyPr>
          <a:lstStyle/>
          <a:p>
            <a:pPr marL="285750" indent="-285750">
              <a:buFont typeface="Arial"/>
              <a:buChar char="•"/>
            </a:pPr>
            <a:r>
              <a:rPr lang="en-US" sz="1400" b="1" dirty="0"/>
              <a:t>Another strategy to delay the closure of microchannels or micropores is through the co-delivery of a lipid synthesis </a:t>
            </a:r>
            <a:r>
              <a:rPr lang="en-US" sz="1400" b="1" dirty="0" smtClean="0"/>
              <a:t>inhibitor.</a:t>
            </a:r>
          </a:p>
          <a:p>
            <a:pPr marL="285750" indent="-285750">
              <a:buFont typeface="Arial"/>
              <a:buChar char="•"/>
            </a:pPr>
            <a:endParaRPr lang="en-US" sz="800" b="1" dirty="0"/>
          </a:p>
          <a:p>
            <a:pPr marL="285750" indent="-285750">
              <a:buFont typeface="Arial"/>
              <a:buChar char="•"/>
            </a:pPr>
            <a:r>
              <a:rPr lang="en-US" sz="1400" b="1" dirty="0" smtClean="0"/>
              <a:t>The </a:t>
            </a:r>
            <a:r>
              <a:rPr lang="en-US" sz="1400" b="1" dirty="0"/>
              <a:t>barrier properties of the skin are mediated by a series of lipid multilayers, enriched in </a:t>
            </a:r>
            <a:r>
              <a:rPr lang="en-US" sz="1400" b="1" dirty="0" err="1"/>
              <a:t>ceramides</a:t>
            </a:r>
            <a:r>
              <a:rPr lang="en-US" sz="1400" b="1" dirty="0"/>
              <a:t>, cholesterol, and free fatty acids segregated within the stratum corneum </a:t>
            </a:r>
            <a:r>
              <a:rPr lang="en-US" sz="1400" b="1" dirty="0" smtClean="0"/>
              <a:t>interstices.</a:t>
            </a:r>
          </a:p>
          <a:p>
            <a:pPr marL="285750" indent="-285750">
              <a:buFont typeface="Arial"/>
              <a:buChar char="•"/>
            </a:pPr>
            <a:endParaRPr lang="en-US" sz="800" b="1" dirty="0"/>
          </a:p>
          <a:p>
            <a:pPr marL="285750" indent="-285750">
              <a:buFont typeface="Arial"/>
              <a:buChar char="•"/>
            </a:pPr>
            <a:r>
              <a:rPr lang="en-US" sz="1400" b="1" dirty="0" smtClean="0"/>
              <a:t>The </a:t>
            </a:r>
            <a:r>
              <a:rPr lang="en-US" sz="1400" b="1" dirty="0"/>
              <a:t>important role of stratum corneum lipids is that they act as the determinant of the permeability barrier to both water transport and drug penetration and is demonstrated by the inverse correlation between solute penetration and stratum corneum lipid </a:t>
            </a:r>
            <a:r>
              <a:rPr lang="en-US" sz="1400" b="1" dirty="0" smtClean="0"/>
              <a:t>weight.</a:t>
            </a:r>
          </a:p>
          <a:p>
            <a:pPr marL="285750" indent="-285750">
              <a:buFont typeface="Arial"/>
              <a:buChar char="•"/>
            </a:pPr>
            <a:endParaRPr lang="en-US" sz="800" b="1" dirty="0"/>
          </a:p>
          <a:p>
            <a:pPr marL="285750" indent="-285750">
              <a:buFont typeface="Arial"/>
              <a:buChar char="•"/>
            </a:pPr>
            <a:r>
              <a:rPr lang="en-US" sz="1400" b="1" dirty="0" smtClean="0"/>
              <a:t>Moreover</a:t>
            </a:r>
            <a:r>
              <a:rPr lang="en-US" sz="1400" b="1" dirty="0"/>
              <a:t>, biophysical studies, using differential </a:t>
            </a:r>
            <a:r>
              <a:rPr lang="en-US" sz="1400" b="1" dirty="0" err="1"/>
              <a:t>calorimetry</a:t>
            </a:r>
            <a:r>
              <a:rPr lang="en-US" sz="1400" b="1" dirty="0"/>
              <a:t> and infrared spectroscopy, assert that it is both the hydrophobic nature of the lipids, as well as their tortuous extracellular localization, which restrict the transport of most molecules across the stratum </a:t>
            </a:r>
            <a:r>
              <a:rPr lang="en-US" sz="1400" b="1" dirty="0" smtClean="0"/>
              <a:t>corneum.  </a:t>
            </a:r>
          </a:p>
          <a:p>
            <a:pPr marL="285750" indent="-285750">
              <a:buFont typeface="Arial"/>
              <a:buChar char="•"/>
            </a:pPr>
            <a:endParaRPr lang="en-US" sz="800" b="1" dirty="0"/>
          </a:p>
          <a:p>
            <a:pPr marL="285750" indent="-285750">
              <a:buFont typeface="Arial"/>
              <a:buChar char="•"/>
            </a:pPr>
            <a:r>
              <a:rPr lang="en-US" sz="1400" b="1" dirty="0" smtClean="0"/>
              <a:t>When </a:t>
            </a:r>
            <a:r>
              <a:rPr lang="en-US" sz="1400" b="1" dirty="0"/>
              <a:t>the barrier is acutely perturbed by removal of these lipids with either organic solvents, detergents, or tape stripping, a sequence of biological responses is initiated, </a:t>
            </a:r>
            <a:r>
              <a:rPr lang="en-US" sz="1400" b="1" dirty="0" smtClean="0"/>
              <a:t>including accelerated epidermal </a:t>
            </a:r>
            <a:r>
              <a:rPr lang="en-US" sz="1400" b="1" dirty="0"/>
              <a:t>cholesterol, </a:t>
            </a:r>
            <a:r>
              <a:rPr lang="en-US" sz="1400" b="1" dirty="0" err="1"/>
              <a:t>sphingolipid</a:t>
            </a:r>
            <a:r>
              <a:rPr lang="en-US" sz="1400" b="1" dirty="0"/>
              <a:t>, and fatty acid </a:t>
            </a:r>
            <a:r>
              <a:rPr lang="en-US" sz="1400" b="1" dirty="0" smtClean="0"/>
              <a:t>synthesis, </a:t>
            </a:r>
            <a:r>
              <a:rPr lang="en-US" sz="1400" b="1" dirty="0"/>
              <a:t>that replenishes stratum corneum lipid content leading to rapid restoration of barrier </a:t>
            </a:r>
            <a:r>
              <a:rPr lang="en-US" sz="1400" b="1" dirty="0" smtClean="0"/>
              <a:t>function.</a:t>
            </a:r>
          </a:p>
          <a:p>
            <a:pPr marL="285750" indent="-285750">
              <a:buFont typeface="Arial"/>
              <a:buChar char="•"/>
            </a:pPr>
            <a:endParaRPr lang="en-US" sz="800" b="1" dirty="0"/>
          </a:p>
          <a:p>
            <a:pPr marL="285750" indent="-285750">
              <a:buFont typeface="Arial"/>
              <a:buChar char="•"/>
            </a:pPr>
            <a:r>
              <a:rPr lang="en-US" sz="1400" b="1" dirty="0" smtClean="0"/>
              <a:t>Whereas </a:t>
            </a:r>
            <a:r>
              <a:rPr lang="en-US" sz="1400" b="1" dirty="0"/>
              <a:t>the increase in both cholesterol and fatty acids synthesis in the epidermis begins shortly after barrier disruption (within 1-2 h</a:t>
            </a:r>
            <a:r>
              <a:rPr lang="en-US" sz="1400" b="1" dirty="0" smtClean="0"/>
              <a:t>), </a:t>
            </a:r>
            <a:r>
              <a:rPr lang="en-US" sz="1400" b="1" dirty="0"/>
              <a:t>the increase in </a:t>
            </a:r>
            <a:r>
              <a:rPr lang="en-US" sz="1400" b="1" dirty="0" err="1"/>
              <a:t>sphingolipid</a:t>
            </a:r>
            <a:r>
              <a:rPr lang="en-US" sz="1400" b="1" dirty="0"/>
              <a:t> synthesis is delayed (6-9 h</a:t>
            </a:r>
            <a:r>
              <a:rPr lang="en-US" sz="1400" b="1" dirty="0" smtClean="0"/>
              <a:t>).</a:t>
            </a:r>
          </a:p>
        </p:txBody>
      </p:sp>
    </p:spTree>
    <p:extLst>
      <p:ext uri="{BB962C8B-B14F-4D97-AF65-F5344CB8AC3E}">
        <p14:creationId xmlns:p14="http://schemas.microsoft.com/office/powerpoint/2010/main" val="3258183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Lipid Synthesis Inhibition</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4" name="Picture 3"/>
          <p:cNvPicPr>
            <a:picLocks noChangeAspect="1"/>
          </p:cNvPicPr>
          <p:nvPr/>
        </p:nvPicPr>
        <p:blipFill>
          <a:blip r:embed="rId2"/>
          <a:stretch>
            <a:fillRect/>
          </a:stretch>
        </p:blipFill>
        <p:spPr>
          <a:xfrm>
            <a:off x="2579499" y="3283588"/>
            <a:ext cx="3597858" cy="2698394"/>
          </a:xfrm>
          <a:prstGeom prst="rect">
            <a:avLst/>
          </a:prstGeom>
        </p:spPr>
      </p:pic>
      <p:sp>
        <p:nvSpPr>
          <p:cNvPr id="2" name="Rectangle 1"/>
          <p:cNvSpPr/>
          <p:nvPr/>
        </p:nvSpPr>
        <p:spPr>
          <a:xfrm>
            <a:off x="463031" y="1260325"/>
            <a:ext cx="8288943" cy="2000548"/>
          </a:xfrm>
          <a:prstGeom prst="rect">
            <a:avLst/>
          </a:prstGeom>
        </p:spPr>
        <p:txBody>
          <a:bodyPr wrap="square">
            <a:spAutoFit/>
          </a:bodyPr>
          <a:lstStyle/>
          <a:p>
            <a:pPr marL="285750" indent="-285750">
              <a:buFont typeface="Arial"/>
              <a:buChar char="•"/>
            </a:pPr>
            <a:r>
              <a:rPr lang="en-US" sz="1200" b="1" dirty="0"/>
              <a:t>Topical application of competitive inhibitors of HMG CoA </a:t>
            </a:r>
            <a:r>
              <a:rPr lang="en-US" sz="1200" b="1" dirty="0" err="1"/>
              <a:t>reductase</a:t>
            </a:r>
            <a:r>
              <a:rPr lang="en-US" sz="1200" b="1" dirty="0"/>
              <a:t> (e.g., lovastatin or </a:t>
            </a:r>
            <a:r>
              <a:rPr lang="en-US" sz="1200" b="1" dirty="0" err="1"/>
              <a:t>fluvastatin</a:t>
            </a:r>
            <a:r>
              <a:rPr lang="en-US" sz="1200" b="1" dirty="0"/>
              <a:t>) and acetyl CoA carboxylase (ACC) (e.g., 5-(</a:t>
            </a:r>
            <a:r>
              <a:rPr lang="en-US" sz="1200" b="1" dirty="0" err="1"/>
              <a:t>tetradecyloxy</a:t>
            </a:r>
            <a:r>
              <a:rPr lang="en-US" sz="1200" b="1" dirty="0"/>
              <a:t>)- 2-furancarboxylic acid (TOFA)), the rate-limiting enzymes of cholesterol and fatty acid synthesis, respectively, when used immediately after barrier disruption, inhibit the early stages of barrier recovery due to deletion of the target lipid from the extracellular </a:t>
            </a:r>
            <a:r>
              <a:rPr lang="en-US" sz="1200" b="1" dirty="0" smtClean="0"/>
              <a:t>membranes.</a:t>
            </a:r>
          </a:p>
          <a:p>
            <a:pPr marL="285750" indent="-285750">
              <a:buFont typeface="Arial"/>
              <a:buChar char="•"/>
            </a:pPr>
            <a:endParaRPr lang="en-US" sz="800" b="1" dirty="0"/>
          </a:p>
          <a:p>
            <a:pPr marL="285750" indent="-285750">
              <a:buFont typeface="Arial"/>
              <a:buChar char="•"/>
            </a:pPr>
            <a:r>
              <a:rPr lang="en-US" sz="1200" b="1" dirty="0" smtClean="0"/>
              <a:t>Likewise</a:t>
            </a:r>
            <a:r>
              <a:rPr lang="en-US" sz="1200" b="1" dirty="0"/>
              <a:t>, β-</a:t>
            </a:r>
            <a:r>
              <a:rPr lang="en-US" sz="1200" b="1" dirty="0" err="1"/>
              <a:t>chloroalanine</a:t>
            </a:r>
            <a:r>
              <a:rPr lang="en-US" sz="1200" b="1" dirty="0"/>
              <a:t>, an inhibitor of serine </a:t>
            </a:r>
            <a:r>
              <a:rPr lang="en-US" sz="1200" b="1" dirty="0" err="1"/>
              <a:t>palmitoyl</a:t>
            </a:r>
            <a:r>
              <a:rPr lang="en-US" sz="1200" b="1" dirty="0"/>
              <a:t> </a:t>
            </a:r>
            <a:r>
              <a:rPr lang="en-US" sz="1200" b="1" dirty="0" err="1"/>
              <a:t>transferase</a:t>
            </a:r>
            <a:r>
              <a:rPr lang="en-US" sz="1200" b="1" dirty="0"/>
              <a:t> (SPT), the rate limiting enzyme of </a:t>
            </a:r>
            <a:r>
              <a:rPr lang="en-US" sz="1200" b="1" dirty="0" err="1"/>
              <a:t>ceramide</a:t>
            </a:r>
            <a:r>
              <a:rPr lang="en-US" sz="1200" b="1" dirty="0"/>
              <a:t> synthesis, suppresses </a:t>
            </a:r>
            <a:r>
              <a:rPr lang="en-US" sz="1200" b="1" dirty="0" err="1"/>
              <a:t>ceramide</a:t>
            </a:r>
            <a:r>
              <a:rPr lang="en-US" sz="1200" b="1" dirty="0"/>
              <a:t> synthesis and the later stages of barrier </a:t>
            </a:r>
            <a:r>
              <a:rPr lang="en-US" sz="1200" b="1" dirty="0" smtClean="0"/>
              <a:t>recovery.</a:t>
            </a:r>
          </a:p>
          <a:p>
            <a:pPr marL="285750" indent="-285750">
              <a:buFont typeface="Arial"/>
              <a:buChar char="•"/>
            </a:pPr>
            <a:endParaRPr lang="en-US" sz="800" b="1" dirty="0"/>
          </a:p>
          <a:p>
            <a:pPr marL="285750" indent="-285750">
              <a:buFont typeface="Arial"/>
              <a:buChar char="•"/>
            </a:pPr>
            <a:r>
              <a:rPr lang="en-US" sz="1200" b="1" dirty="0" smtClean="0"/>
              <a:t>This </a:t>
            </a:r>
            <a:r>
              <a:rPr lang="en-US" sz="1200" b="1" dirty="0"/>
              <a:t>demonstrates that inhibition of the rate-limiting enzymes required for the synthesis of the three major stratum corneum lipid classes all delay barrier recovery, resulting in prolonged loss of barrier </a:t>
            </a:r>
            <a:r>
              <a:rPr lang="en-US" sz="1200" b="1" dirty="0" smtClean="0"/>
              <a:t>integrity.</a:t>
            </a:r>
            <a:endParaRPr lang="en-US" sz="1200" b="1" dirty="0"/>
          </a:p>
        </p:txBody>
      </p:sp>
    </p:spTree>
    <p:extLst>
      <p:ext uri="{BB962C8B-B14F-4D97-AF65-F5344CB8AC3E}">
        <p14:creationId xmlns:p14="http://schemas.microsoft.com/office/powerpoint/2010/main" val="1365503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Anti-healing Agents</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647973" y="1234066"/>
            <a:ext cx="7905289" cy="4616649"/>
          </a:xfrm>
          <a:prstGeom prst="rect">
            <a:avLst/>
          </a:prstGeom>
        </p:spPr>
        <p:txBody>
          <a:bodyPr wrap="square">
            <a:spAutoFit/>
          </a:bodyPr>
          <a:lstStyle/>
          <a:p>
            <a:pPr marL="285750" indent="-285750">
              <a:buFont typeface="Arial"/>
              <a:buChar char="•"/>
            </a:pPr>
            <a:r>
              <a:rPr lang="en-US" b="1" dirty="0"/>
              <a:t>Anti-healing agents are being </a:t>
            </a:r>
            <a:r>
              <a:rPr lang="en-US" b="1" dirty="0" smtClean="0"/>
              <a:t>used </a:t>
            </a:r>
            <a:r>
              <a:rPr lang="en-US" b="1" dirty="0"/>
              <a:t>to prolong skin micropore </a:t>
            </a:r>
            <a:r>
              <a:rPr lang="en-US" b="1" dirty="0" smtClean="0"/>
              <a:t>lifetime.</a:t>
            </a:r>
          </a:p>
          <a:p>
            <a:pPr marL="285750" indent="-285750">
              <a:buFont typeface="Arial"/>
              <a:buChar char="•"/>
            </a:pPr>
            <a:endParaRPr lang="en-US" sz="800" b="1" dirty="0" smtClean="0"/>
          </a:p>
          <a:p>
            <a:pPr marL="285750" indent="-285750">
              <a:buFont typeface="Arial"/>
              <a:buChar char="•"/>
            </a:pPr>
            <a:r>
              <a:rPr lang="en-US" b="1" dirty="0" smtClean="0"/>
              <a:t>US </a:t>
            </a:r>
            <a:r>
              <a:rPr lang="en-US" b="1" dirty="0"/>
              <a:t>Patent </a:t>
            </a:r>
            <a:r>
              <a:rPr lang="en-US" b="1" dirty="0" smtClean="0"/>
              <a:t>7,438,926, </a:t>
            </a:r>
            <a:r>
              <a:rPr lang="en-US" b="1" dirty="0"/>
              <a:t>“Methods for inhibiting decrease in transdermal drug flux by inhibition of pathway closure,</a:t>
            </a:r>
            <a:r>
              <a:rPr lang="en-US" b="1" dirty="0" smtClean="0"/>
              <a:t>”</a:t>
            </a:r>
          </a:p>
          <a:p>
            <a:pPr marL="285750" indent="-285750">
              <a:buFont typeface="Arial"/>
              <a:buChar char="•"/>
            </a:pPr>
            <a:endParaRPr lang="en-US" sz="800" b="1" dirty="0"/>
          </a:p>
          <a:p>
            <a:pPr marL="1200150" lvl="2" indent="-285750">
              <a:buFont typeface="Arial"/>
              <a:buChar char="•"/>
            </a:pPr>
            <a:r>
              <a:rPr lang="en-US" b="1" dirty="0" smtClean="0"/>
              <a:t>“</a:t>
            </a:r>
            <a:r>
              <a:rPr lang="en-US" b="1" dirty="0"/>
              <a:t>at least one anti-healing agent wherein the amount of the anti-healing agent is effective in inhibiting a decrease in the agent transdermal flux compared to when the delivery or sampling of the agent is done under substantially identical conditions except in the absence of the anti-healing agent(s).</a:t>
            </a:r>
            <a:r>
              <a:rPr lang="en-US" b="1" dirty="0" smtClean="0"/>
              <a:t>”</a:t>
            </a:r>
          </a:p>
          <a:p>
            <a:pPr marL="285750" indent="-285750">
              <a:buFont typeface="Arial"/>
              <a:buChar char="•"/>
            </a:pPr>
            <a:endParaRPr lang="en-US" sz="800" b="1" dirty="0"/>
          </a:p>
          <a:p>
            <a:pPr marL="285750" indent="-285750">
              <a:buFont typeface="Arial"/>
              <a:buChar char="•"/>
            </a:pPr>
            <a:r>
              <a:rPr lang="en-US" b="1" dirty="0" smtClean="0"/>
              <a:t>It </a:t>
            </a:r>
            <a:r>
              <a:rPr lang="en-US" b="1" dirty="0"/>
              <a:t>states that the anti-healing agent can be selected from any number of the groups, including those consisting of anticoagulants, anti-inflammatory agents, agents that inhibit cellular migration, and osmotic agents such as heparin, hydrocortisone, </a:t>
            </a:r>
            <a:r>
              <a:rPr lang="en-US" b="1" dirty="0" err="1"/>
              <a:t>laminin</a:t>
            </a:r>
            <a:r>
              <a:rPr lang="en-US" b="1" dirty="0"/>
              <a:t>, sodium chloride, etc.</a:t>
            </a:r>
          </a:p>
        </p:txBody>
      </p:sp>
    </p:spTree>
    <p:extLst>
      <p:ext uri="{BB962C8B-B14F-4D97-AF65-F5344CB8AC3E}">
        <p14:creationId xmlns:p14="http://schemas.microsoft.com/office/powerpoint/2010/main" val="92950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pH</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279399" y="1255246"/>
            <a:ext cx="8368901" cy="5078312"/>
          </a:xfrm>
          <a:prstGeom prst="rect">
            <a:avLst/>
          </a:prstGeom>
        </p:spPr>
        <p:txBody>
          <a:bodyPr wrap="square">
            <a:spAutoFit/>
          </a:bodyPr>
          <a:lstStyle/>
          <a:p>
            <a:pPr marL="171450" indent="-171450">
              <a:buFont typeface="Arial"/>
              <a:buChar char="•"/>
            </a:pPr>
            <a:r>
              <a:rPr lang="en-US" sz="1200" b="1" dirty="0"/>
              <a:t>Wound healing is a complex regeneration process, which is characterized </a:t>
            </a:r>
            <a:r>
              <a:rPr lang="en-US" sz="1200" b="1" dirty="0" smtClean="0"/>
              <a:t>by </a:t>
            </a:r>
            <a:r>
              <a:rPr lang="en-US" sz="1200" b="1" dirty="0"/>
              <a:t>intercalating degradation and re-assembly of connective tissue and epidermal layer. </a:t>
            </a:r>
            <a:endParaRPr lang="en-US" sz="1200" b="1" dirty="0" smtClean="0"/>
          </a:p>
          <a:p>
            <a:pPr marL="171450" indent="-171450">
              <a:buFont typeface="Arial"/>
              <a:buChar char="•"/>
            </a:pPr>
            <a:endParaRPr lang="en-US" sz="1200" b="1" dirty="0"/>
          </a:p>
          <a:p>
            <a:pPr marL="171450" indent="-171450">
              <a:buFont typeface="Arial"/>
              <a:buChar char="•"/>
            </a:pPr>
            <a:r>
              <a:rPr lang="en-US" sz="1200" b="1" dirty="0" smtClean="0"/>
              <a:t>The </a:t>
            </a:r>
            <a:r>
              <a:rPr lang="en-US" sz="1200" b="1" dirty="0"/>
              <a:t>pH value within the wound-milieu influences </a:t>
            </a:r>
            <a:r>
              <a:rPr lang="en-US" sz="1200" b="1" dirty="0" smtClean="0"/>
              <a:t>all </a:t>
            </a:r>
            <a:r>
              <a:rPr lang="en-US" sz="1200" b="1" dirty="0"/>
              <a:t>biochemical reactions taking place in </a:t>
            </a:r>
            <a:r>
              <a:rPr lang="en-US" sz="1200" b="1" dirty="0" smtClean="0"/>
              <a:t>healing.</a:t>
            </a:r>
          </a:p>
          <a:p>
            <a:pPr marL="171450" indent="-171450">
              <a:buFont typeface="Arial"/>
              <a:buChar char="•"/>
            </a:pPr>
            <a:endParaRPr lang="en-US" sz="1200" b="1" dirty="0"/>
          </a:p>
          <a:p>
            <a:pPr marL="171450" indent="-171450">
              <a:buFont typeface="Arial"/>
              <a:buChar char="•"/>
            </a:pPr>
            <a:r>
              <a:rPr lang="en-US" sz="1200" b="1" dirty="0" err="1"/>
              <a:t>Schreml</a:t>
            </a:r>
            <a:r>
              <a:rPr lang="en-US" sz="1200" b="1" dirty="0"/>
              <a:t> et al. found that the process of cutaneous wound healing is made up of three overlapping major phases: </a:t>
            </a:r>
            <a:endParaRPr lang="en-US" sz="1200" b="1" dirty="0" smtClean="0"/>
          </a:p>
          <a:p>
            <a:pPr marL="1085850" lvl="2" indent="-171450">
              <a:buFont typeface="Arial"/>
              <a:buChar char="•"/>
            </a:pPr>
            <a:r>
              <a:rPr lang="en-US" sz="1200" b="1" dirty="0" smtClean="0"/>
              <a:t>Inflammation</a:t>
            </a:r>
          </a:p>
          <a:p>
            <a:pPr marL="1085850" lvl="2" indent="-171450">
              <a:buFont typeface="Arial"/>
              <a:buChar char="•"/>
            </a:pPr>
            <a:r>
              <a:rPr lang="en-US" sz="1200" b="1" dirty="0" smtClean="0"/>
              <a:t>Proliferation</a:t>
            </a:r>
          </a:p>
          <a:p>
            <a:pPr marL="1085850" lvl="2" indent="-171450">
              <a:buFont typeface="Arial"/>
              <a:buChar char="•"/>
            </a:pPr>
            <a:r>
              <a:rPr lang="en-US" sz="1200" b="1" dirty="0"/>
              <a:t>T</a:t>
            </a:r>
            <a:r>
              <a:rPr lang="en-US" sz="1200" b="1" dirty="0" smtClean="0"/>
              <a:t>issue remodeling</a:t>
            </a:r>
          </a:p>
          <a:p>
            <a:pPr marL="171450" indent="-171450">
              <a:buFont typeface="Arial"/>
              <a:buChar char="•"/>
            </a:pPr>
            <a:endParaRPr lang="en-US" sz="1200" b="1" dirty="0"/>
          </a:p>
          <a:p>
            <a:pPr marL="171450" indent="-171450">
              <a:buFont typeface="Arial"/>
              <a:buChar char="•"/>
            </a:pPr>
            <a:r>
              <a:rPr lang="en-US" sz="1200" b="1" dirty="0" smtClean="0"/>
              <a:t>While </a:t>
            </a:r>
            <a:r>
              <a:rPr lang="en-US" sz="1200" b="1" dirty="0"/>
              <a:t>the mechanisms have been studied on the cellular and subcellular level, there is still a lack of knowledge concerning basic clinical parameters like wound pH or pO2</a:t>
            </a:r>
            <a:r>
              <a:rPr lang="en-US" sz="1200" b="1" dirty="0" smtClean="0"/>
              <a:t>.</a:t>
            </a:r>
          </a:p>
          <a:p>
            <a:pPr marL="171450" indent="-171450">
              <a:buFont typeface="Arial"/>
              <a:buChar char="•"/>
            </a:pPr>
            <a:endParaRPr lang="en-US" sz="1200" b="1" dirty="0"/>
          </a:p>
          <a:p>
            <a:pPr marL="171450" indent="-171450">
              <a:buFont typeface="Arial"/>
              <a:buChar char="•"/>
            </a:pPr>
            <a:r>
              <a:rPr lang="en-US" sz="1200" b="1" dirty="0" smtClean="0"/>
              <a:t>It </a:t>
            </a:r>
            <a:r>
              <a:rPr lang="en-US" sz="1200" b="1" dirty="0"/>
              <a:t>may be concluded that wound healing is affected by changes in wound pH as these changes can lead to an inhibition of endogenous and therapeutically applied enzymes</a:t>
            </a:r>
            <a:r>
              <a:rPr lang="en-US" sz="1200" b="1" dirty="0" smtClean="0"/>
              <a:t>.</a:t>
            </a:r>
          </a:p>
          <a:p>
            <a:pPr marL="171450" indent="-171450">
              <a:buFont typeface="Arial"/>
              <a:buChar char="•"/>
            </a:pPr>
            <a:endParaRPr lang="en-US" sz="1200" b="1" dirty="0"/>
          </a:p>
          <a:p>
            <a:pPr marL="171450" indent="-171450">
              <a:buFont typeface="Arial"/>
              <a:buChar char="•"/>
            </a:pPr>
            <a:r>
              <a:rPr lang="en-US" sz="1200" b="1" dirty="0" smtClean="0"/>
              <a:t>Conformational </a:t>
            </a:r>
            <a:r>
              <a:rPr lang="en-US" sz="1200" b="1" dirty="0"/>
              <a:t>structure of proteins and their functionality in wound healing is further altered in response to pH change</a:t>
            </a:r>
            <a:r>
              <a:rPr lang="en-US" sz="1200" b="1" dirty="0" smtClean="0"/>
              <a:t>.</a:t>
            </a:r>
          </a:p>
          <a:p>
            <a:pPr marL="171450" indent="-171450">
              <a:buFont typeface="Arial"/>
              <a:buChar char="•"/>
            </a:pPr>
            <a:endParaRPr lang="en-US" sz="1200" b="1" dirty="0"/>
          </a:p>
          <a:p>
            <a:pPr marL="171450" indent="-171450">
              <a:buFont typeface="Arial"/>
              <a:buChar char="•"/>
            </a:pPr>
            <a:r>
              <a:rPr lang="en-US" sz="1200" b="1" dirty="0" smtClean="0"/>
              <a:t>Alterations </a:t>
            </a:r>
            <a:r>
              <a:rPr lang="en-US" sz="1200" b="1" dirty="0"/>
              <a:t>in wound pH also contribute to the likelihood of bacterial colonization, which is a common problem in chronic wound </a:t>
            </a:r>
            <a:r>
              <a:rPr lang="en-US" sz="1200" b="1" dirty="0" smtClean="0"/>
              <a:t>pathogenesis.</a:t>
            </a:r>
          </a:p>
          <a:p>
            <a:endParaRPr lang="en-US" sz="1200" b="1" dirty="0"/>
          </a:p>
          <a:p>
            <a:pPr marL="171450" indent="-171450">
              <a:buFont typeface="Arial"/>
              <a:buChar char="•"/>
            </a:pPr>
            <a:r>
              <a:rPr lang="en-US" sz="1200" b="1" dirty="0" smtClean="0"/>
              <a:t>Ghosh </a:t>
            </a:r>
            <a:r>
              <a:rPr lang="en-US" sz="1200" b="1" dirty="0"/>
              <a:t>however, found that formulation pH could not be used to extend micropore </a:t>
            </a:r>
            <a:r>
              <a:rPr lang="en-US" sz="1200" b="1" dirty="0" smtClean="0"/>
              <a:t>lifetime, </a:t>
            </a:r>
            <a:r>
              <a:rPr lang="en-US" sz="1200" b="1" dirty="0"/>
              <a:t>although formulation optimization, such as formulation pH relative to the drug’s pKa, leads to enhanced transport and thus drug delivery across microneedle treated </a:t>
            </a:r>
            <a:r>
              <a:rPr lang="en-US" sz="1200" b="1" dirty="0" smtClean="0"/>
              <a:t>skin.</a:t>
            </a:r>
            <a:endParaRPr lang="en-US" sz="1200" b="1" dirty="0"/>
          </a:p>
        </p:txBody>
      </p:sp>
    </p:spTree>
    <p:extLst>
      <p:ext uri="{BB962C8B-B14F-4D97-AF65-F5344CB8AC3E}">
        <p14:creationId xmlns:p14="http://schemas.microsoft.com/office/powerpoint/2010/main" val="2766969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r>
              <a:rPr lang="en-US" sz="3200" b="1" dirty="0" smtClean="0">
                <a:solidFill>
                  <a:srgbClr val="002060"/>
                </a:solidFill>
                <a:latin typeface="Arial" panose="020B0604020202020204" pitchFamily="34" charset="0"/>
              </a:rPr>
              <a:t>Summary</a:t>
            </a:r>
          </a:p>
        </p:txBody>
      </p:sp>
      <p:sp>
        <p:nvSpPr>
          <p:cNvPr id="7" name="Rectangle 6"/>
          <p:cNvSpPr/>
          <p:nvPr/>
        </p:nvSpPr>
        <p:spPr>
          <a:xfrm>
            <a:off x="0" y="0"/>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3" name="Rectangle 12"/>
          <p:cNvSpPr/>
          <p:nvPr/>
        </p:nvSpPr>
        <p:spPr>
          <a:xfrm>
            <a:off x="-6350" y="3175"/>
            <a:ext cx="9144000" cy="6858000"/>
          </a:xfrm>
          <a:prstGeom prst="rect">
            <a:avLst/>
          </a:prstGeom>
          <a:no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Rectangle 1"/>
          <p:cNvSpPr/>
          <p:nvPr/>
        </p:nvSpPr>
        <p:spPr>
          <a:xfrm>
            <a:off x="476250" y="1443146"/>
            <a:ext cx="8201025" cy="4524315"/>
          </a:xfrm>
          <a:prstGeom prst="rect">
            <a:avLst/>
          </a:prstGeom>
        </p:spPr>
        <p:txBody>
          <a:bodyPr wrap="square">
            <a:spAutoFit/>
          </a:bodyPr>
          <a:lstStyle/>
          <a:p>
            <a:pPr marL="285750" indent="-285750">
              <a:buFont typeface="Arial" panose="020B0604020202020204" pitchFamily="34" charset="0"/>
              <a:buChar char="•"/>
            </a:pPr>
            <a:r>
              <a:rPr lang="en-US" b="1" dirty="0" smtClean="0"/>
              <a:t>There </a:t>
            </a:r>
            <a:r>
              <a:rPr lang="en-US" b="1" dirty="0"/>
              <a:t>has been a great deal of work engineering and producing the devices to create </a:t>
            </a:r>
            <a:r>
              <a:rPr lang="en-US" b="1" dirty="0" smtClean="0"/>
              <a:t>micropores</a:t>
            </a:r>
            <a:r>
              <a:rPr lang="en-US" b="1" dirty="0"/>
              <a:t>:</a:t>
            </a:r>
            <a:endParaRPr lang="en-US" b="1" dirty="0" smtClean="0"/>
          </a:p>
          <a:p>
            <a:pPr marL="1200150" lvl="2" indent="-285750">
              <a:buFont typeface="Arial" panose="020B0604020202020204" pitchFamily="34" charset="0"/>
              <a:buChar char="•"/>
            </a:pPr>
            <a:r>
              <a:rPr lang="en-US" b="1" dirty="0" smtClean="0"/>
              <a:t>Pressure </a:t>
            </a:r>
            <a:r>
              <a:rPr lang="en-US" b="1" dirty="0"/>
              <a:t>applied </a:t>
            </a:r>
            <a:r>
              <a:rPr lang="en-US" b="1" dirty="0" err="1" smtClean="0"/>
              <a:t>microneedles</a:t>
            </a:r>
            <a:endParaRPr lang="en-US" b="1" dirty="0" smtClean="0"/>
          </a:p>
          <a:p>
            <a:pPr marL="1200150" lvl="2" indent="-285750">
              <a:buFont typeface="Arial" panose="020B0604020202020204" pitchFamily="34" charset="0"/>
              <a:buChar char="•"/>
            </a:pPr>
            <a:r>
              <a:rPr lang="en-US" b="1" dirty="0" err="1" smtClean="0"/>
              <a:t>Microneedle</a:t>
            </a:r>
            <a:r>
              <a:rPr lang="en-US" b="1" dirty="0" smtClean="0"/>
              <a:t> rollers</a:t>
            </a:r>
          </a:p>
          <a:p>
            <a:pPr marL="1200150" lvl="2" indent="-285750">
              <a:buFont typeface="Arial" panose="020B0604020202020204" pitchFamily="34" charset="0"/>
              <a:buChar char="•"/>
            </a:pPr>
            <a:r>
              <a:rPr lang="en-US" b="1" dirty="0" smtClean="0"/>
              <a:t>Ultrasound devices </a:t>
            </a:r>
          </a:p>
          <a:p>
            <a:pPr marL="1200150" lvl="2" indent="-285750">
              <a:buFont typeface="Arial" panose="020B0604020202020204" pitchFamily="34" charset="0"/>
              <a:buChar char="•"/>
            </a:pPr>
            <a:r>
              <a:rPr lang="en-US" b="1" dirty="0" smtClean="0"/>
              <a:t>Lasers</a:t>
            </a:r>
          </a:p>
          <a:p>
            <a:pPr marL="1200150" lvl="2" indent="-285750">
              <a:buFont typeface="Arial" panose="020B0604020202020204" pitchFamily="34" charset="0"/>
              <a:buChar char="•"/>
            </a:pPr>
            <a:r>
              <a:rPr lang="en-US" b="1" dirty="0" smtClean="0"/>
              <a:t>RF</a:t>
            </a:r>
          </a:p>
          <a:p>
            <a:pPr marL="1200150" lvl="2" indent="-285750">
              <a:buFont typeface="Arial" panose="020B0604020202020204" pitchFamily="34" charset="0"/>
              <a:buChar char="•"/>
            </a:pPr>
            <a:r>
              <a:rPr lang="en-US" b="1" dirty="0" smtClean="0"/>
              <a:t>Electroporation</a:t>
            </a:r>
          </a:p>
          <a:p>
            <a:pPr lvl="2"/>
            <a:endParaRPr lang="en-US" b="1" dirty="0" smtClean="0"/>
          </a:p>
          <a:p>
            <a:pPr marL="285750" indent="-285750">
              <a:buFont typeface="Arial" panose="020B0604020202020204" pitchFamily="34" charset="0"/>
              <a:buChar char="•"/>
            </a:pPr>
            <a:r>
              <a:rPr lang="en-US" b="1" dirty="0"/>
              <a:t>Several factors affect the efficiency of drug transport following skin micropore </a:t>
            </a:r>
            <a:r>
              <a:rPr lang="en-US" b="1" dirty="0" smtClean="0"/>
              <a:t>creation:</a:t>
            </a:r>
            <a:endParaRPr lang="en-US" b="1" dirty="0"/>
          </a:p>
          <a:p>
            <a:pPr marL="1200150" lvl="2" indent="-285750">
              <a:buFont typeface="Arial" panose="020B0604020202020204" pitchFamily="34" charset="0"/>
              <a:buChar char="•"/>
            </a:pPr>
            <a:r>
              <a:rPr lang="en-US" b="1" dirty="0"/>
              <a:t> Physical parameters of </a:t>
            </a:r>
            <a:r>
              <a:rPr lang="en-US" b="1" dirty="0" err="1" smtClean="0"/>
              <a:t>microneedles</a:t>
            </a:r>
            <a:endParaRPr lang="en-US" b="1" dirty="0"/>
          </a:p>
          <a:p>
            <a:pPr marL="1200150" lvl="2" indent="-285750">
              <a:buFont typeface="Arial" panose="020B0604020202020204" pitchFamily="34" charset="0"/>
              <a:buChar char="•"/>
            </a:pPr>
            <a:r>
              <a:rPr lang="en-US" b="1" dirty="0"/>
              <a:t> Energy parameters of </a:t>
            </a:r>
            <a:r>
              <a:rPr lang="en-US" b="1" dirty="0" smtClean="0"/>
              <a:t>electroporation</a:t>
            </a:r>
            <a:endParaRPr lang="en-US" b="1" dirty="0"/>
          </a:p>
          <a:p>
            <a:pPr marL="1200150" lvl="2" indent="-285750">
              <a:buFont typeface="Arial" panose="020B0604020202020204" pitchFamily="34" charset="0"/>
              <a:buChar char="•"/>
            </a:pPr>
            <a:r>
              <a:rPr lang="en-US" b="1" dirty="0"/>
              <a:t> RF and laser ablation</a:t>
            </a:r>
          </a:p>
          <a:p>
            <a:pPr marL="1200150" lvl="2" indent="-285750">
              <a:buFont typeface="Arial" panose="020B0604020202020204" pitchFamily="34" charset="0"/>
              <a:buChar char="•"/>
            </a:pPr>
            <a:r>
              <a:rPr lang="en-US" b="1" dirty="0"/>
              <a:t> Properties of the drug compounds to be delivered.</a:t>
            </a:r>
          </a:p>
          <a:p>
            <a:pPr marL="285750" indent="-285750">
              <a:buFont typeface="Arial" panose="020B0604020202020204" pitchFamily="34" charset="0"/>
              <a:buChar char="•"/>
            </a:pPr>
            <a:endParaRPr lang="en-US" b="1" dirty="0"/>
          </a:p>
        </p:txBody>
      </p:sp>
    </p:spTree>
    <p:extLst>
      <p:ext uri="{BB962C8B-B14F-4D97-AF65-F5344CB8AC3E}">
        <p14:creationId xmlns:p14="http://schemas.microsoft.com/office/powerpoint/2010/main" val="2429273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2060"/>
                </a:solidFill>
                <a:latin typeface="Arial" panose="020B0604020202020204" pitchFamily="34" charset="0"/>
              </a:rPr>
              <a:t>Summary (cont.)</a:t>
            </a:r>
            <a:endParaRPr lang="en-US" dirty="0"/>
          </a:p>
        </p:txBody>
      </p:sp>
      <p:sp>
        <p:nvSpPr>
          <p:cNvPr id="3" name="Content Placeholder 2"/>
          <p:cNvSpPr>
            <a:spLocks noGrp="1"/>
          </p:cNvSpPr>
          <p:nvPr>
            <p:ph sz="half" idx="1"/>
          </p:nvPr>
        </p:nvSpPr>
        <p:spPr>
          <a:xfrm>
            <a:off x="457200" y="1472184"/>
            <a:ext cx="8001000" cy="4355592"/>
          </a:xfrm>
        </p:spPr>
        <p:txBody>
          <a:bodyPr>
            <a:normAutofit/>
          </a:bodyPr>
          <a:lstStyle/>
          <a:p>
            <a:pPr marL="285750" indent="-285750">
              <a:buFont typeface="Arial" panose="020B0604020202020204" pitchFamily="34" charset="0"/>
              <a:buChar char="•"/>
            </a:pPr>
            <a:r>
              <a:rPr lang="en-US" sz="1800" b="1" dirty="0" smtClean="0"/>
              <a:t>Initial </a:t>
            </a:r>
            <a:r>
              <a:rPr lang="en-US" sz="1800" b="1" dirty="0"/>
              <a:t>studies have investigated and examined the technologies and technology parameters to make </a:t>
            </a:r>
            <a:r>
              <a:rPr lang="en-US" sz="1800" b="1" dirty="0" err="1"/>
              <a:t>micropores</a:t>
            </a:r>
            <a:r>
              <a:rPr lang="en-US" sz="1800" b="1" dirty="0"/>
              <a:t> and </a:t>
            </a:r>
            <a:r>
              <a:rPr lang="en-US" sz="1800" b="1" dirty="0" err="1" smtClean="0"/>
              <a:t>microchannels</a:t>
            </a:r>
            <a:r>
              <a:rPr lang="en-US" sz="1800" b="1" dirty="0" smtClean="0"/>
              <a:t>, </a:t>
            </a:r>
            <a:r>
              <a:rPr lang="en-US" sz="1800" b="1" dirty="0"/>
              <a:t>as well the maintenance of </a:t>
            </a:r>
            <a:r>
              <a:rPr lang="en-US" sz="1800" b="1" dirty="0" err="1"/>
              <a:t>micropores</a:t>
            </a:r>
            <a:r>
              <a:rPr lang="en-US" sz="1800" b="1" dirty="0"/>
              <a:t> and </a:t>
            </a:r>
            <a:r>
              <a:rPr lang="en-US" sz="1800" b="1" dirty="0" err="1" smtClean="0"/>
              <a:t>microchannels</a:t>
            </a:r>
            <a:r>
              <a:rPr lang="en-US" sz="1800" b="1" dirty="0" smtClean="0"/>
              <a:t>.</a:t>
            </a:r>
          </a:p>
          <a:p>
            <a:pPr marL="285750" indent="-285750">
              <a:buFont typeface="Arial" panose="020B0604020202020204" pitchFamily="34" charset="0"/>
              <a:buChar char="•"/>
            </a:pPr>
            <a:endParaRPr lang="en-US" sz="1800" b="1" dirty="0" smtClean="0"/>
          </a:p>
          <a:p>
            <a:pPr marL="285750" indent="-285750">
              <a:buFont typeface="Arial" panose="020B0604020202020204" pitchFamily="34" charset="0"/>
              <a:buChar char="•"/>
            </a:pPr>
            <a:r>
              <a:rPr lang="en-US" sz="1800" b="1" dirty="0"/>
              <a:t>L</a:t>
            </a:r>
            <a:r>
              <a:rPr lang="en-US" sz="1800" b="1" dirty="0" smtClean="0"/>
              <a:t>ittle </a:t>
            </a:r>
            <a:r>
              <a:rPr lang="en-US" sz="1800" b="1" dirty="0"/>
              <a:t>is known about the kinetics of skin </a:t>
            </a:r>
            <a:r>
              <a:rPr lang="en-US" sz="1800" b="1" dirty="0" err="1"/>
              <a:t>micropore</a:t>
            </a:r>
            <a:r>
              <a:rPr lang="en-US" sz="1800" b="1" dirty="0"/>
              <a:t> closure following their creation.  </a:t>
            </a:r>
            <a:endParaRPr lang="en-US" sz="1800" b="1" dirty="0" smtClean="0"/>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r>
              <a:rPr lang="en-US" sz="1800" b="1" dirty="0"/>
              <a:t>Future study of </a:t>
            </a:r>
            <a:r>
              <a:rPr lang="en-US" sz="1800" b="1" dirty="0" err="1"/>
              <a:t>micropores</a:t>
            </a:r>
            <a:r>
              <a:rPr lang="en-US" sz="1800" b="1" dirty="0"/>
              <a:t> and their viability are needed in order to propel the industry and translate advance </a:t>
            </a:r>
            <a:r>
              <a:rPr lang="en-US" sz="1800" b="1" dirty="0" smtClean="0"/>
              <a:t>of transdermal </a:t>
            </a:r>
            <a:r>
              <a:rPr lang="en-US" sz="1800" b="1" dirty="0"/>
              <a:t>technologies into successful transdermal therapies.</a:t>
            </a:r>
          </a:p>
        </p:txBody>
      </p:sp>
    </p:spTree>
    <p:extLst>
      <p:ext uri="{BB962C8B-B14F-4D97-AF65-F5344CB8AC3E}">
        <p14:creationId xmlns:p14="http://schemas.microsoft.com/office/powerpoint/2010/main" val="2211150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1481</TotalTime>
  <Words>3244</Words>
  <Application>Microsoft Macintosh PowerPoint</Application>
  <PresentationFormat>On-screen Show (4:3)</PresentationFormat>
  <Paragraphs>287</Paragraphs>
  <Slides>29</Slides>
  <Notes>1</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TRANSDERMAL DRUG DELIVERY   MICROPORATION AND MICROPORE LIFETIME ENHANCEMENT</vt:lpstr>
      <vt:lpstr>Transdermal Drug Delivery</vt:lpstr>
      <vt:lpstr>Market Direction Since 1997</vt:lpstr>
      <vt:lpstr>Skin is one of the body’s largest organs and serves as a protective covering.</vt:lpstr>
      <vt:lpstr>Challenges: Drug Delivery into the Skin</vt:lpstr>
      <vt:lpstr>Routes for Drug Delivery into the Skin</vt:lpstr>
      <vt:lpstr>Microporation</vt:lpstr>
      <vt:lpstr>Methods to Monitor Micropores</vt:lpstr>
      <vt:lpstr>Microporation Methods - Microneedles</vt:lpstr>
      <vt:lpstr>Microporation Methods – Cavitation </vt:lpstr>
      <vt:lpstr>Skin Micropores and Microchannels</vt:lpstr>
      <vt:lpstr>Microneedles</vt:lpstr>
      <vt:lpstr>Micropores Made by Microneedles</vt:lpstr>
      <vt:lpstr>Microneedles</vt:lpstr>
      <vt:lpstr>Micropores made by Utrasound</vt:lpstr>
      <vt:lpstr>Micropore Closure After Ultrasound</vt:lpstr>
      <vt:lpstr>Laser</vt:lpstr>
      <vt:lpstr>Electroporation</vt:lpstr>
      <vt:lpstr>Radiofrequency (RF)</vt:lpstr>
      <vt:lpstr>Radiofrequency (RF)</vt:lpstr>
      <vt:lpstr>Strategies to Improve Micropore Lifetime</vt:lpstr>
      <vt:lpstr>Occlusion</vt:lpstr>
      <vt:lpstr>NSAIDS</vt:lpstr>
      <vt:lpstr>Lipid Synthesis Inhibition</vt:lpstr>
      <vt:lpstr>Lipid Synthesis Inhibition</vt:lpstr>
      <vt:lpstr>Anti-healing Agents</vt:lpstr>
      <vt:lpstr>pH</vt:lpstr>
      <vt:lpstr>Summary</vt:lpstr>
      <vt:lpstr>Summary (cont.)</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DDS TTS Miropore</dc:title>
  <dc:subject/>
  <dc:creator>Steven A. Giannos</dc:creator>
  <cp:keywords/>
  <dc:description/>
  <cp:lastModifiedBy>Steven Giannos</cp:lastModifiedBy>
  <cp:revision>286</cp:revision>
  <dcterms:created xsi:type="dcterms:W3CDTF">2010-08-27T15:45:17Z</dcterms:created>
  <dcterms:modified xsi:type="dcterms:W3CDTF">2015-08-09T21:11:52Z</dcterms:modified>
  <cp:category/>
</cp:coreProperties>
</file>