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68" d="100"/>
          <a:sy n="68" d="100"/>
        </p:scale>
        <p:origin x="1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6/6/2016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5290" y="2733709"/>
            <a:ext cx="8089165" cy="1373070"/>
          </a:xfrm>
        </p:spPr>
        <p:txBody>
          <a:bodyPr/>
          <a:lstStyle/>
          <a:p>
            <a:r>
              <a:rPr lang="en-US" sz="2400" b="1" dirty="0"/>
              <a:t>A SINGLE BLINDED STUDY EXAMINING THE EFFECTS OF </a:t>
            </a:r>
            <a:r>
              <a:rPr lang="en-US" sz="2400" b="1" dirty="0" smtClean="0"/>
              <a:t>THORACIC </a:t>
            </a:r>
            <a:r>
              <a:rPr lang="en-US" sz="2400" b="1" dirty="0"/>
              <a:t>SPINAL </a:t>
            </a:r>
            <a:r>
              <a:rPr lang="en-US" sz="2400" b="1" dirty="0" smtClean="0"/>
              <a:t>MOBILIZATION </a:t>
            </a:r>
            <a:r>
              <a:rPr lang="en-US" sz="2400" b="1" dirty="0"/>
              <a:t>ON EXERCISE CAPACITY IN ASYMPTOMATIC INDIVIDUALS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58695" y="4491218"/>
            <a:ext cx="638739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Steve Bitticker PT, PhD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Jerry Ditz DPT, Katie Tyner DPT,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Adam Cramer DPT, Chris Davis DPT, Kory Stauffer PhD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Gannon University Erie, Pennsylvania,</a:t>
            </a:r>
            <a:r>
              <a:rPr kumimoji="0" lang="en-US" altLang="en-US" sz="1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USA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146" y="2733709"/>
            <a:ext cx="2875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Novel Physiotherapies</a:t>
            </a:r>
          </a:p>
          <a:p>
            <a:r>
              <a:rPr lang="en-US" sz="2000" dirty="0" smtClean="0"/>
              <a:t>London, UK</a:t>
            </a:r>
          </a:p>
          <a:p>
            <a:r>
              <a:rPr lang="en-US" sz="2000" dirty="0" smtClean="0"/>
              <a:t>June 2016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5861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Current evidence supports changes in heart rate (HR) and pulmonary function after thoracic </a:t>
            </a:r>
            <a:r>
              <a:rPr lang="en-US" dirty="0" smtClean="0">
                <a:solidFill>
                  <a:srgbClr val="FFFF00"/>
                </a:solidFill>
              </a:rPr>
              <a:t>mobilization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Minimal </a:t>
            </a:r>
            <a:r>
              <a:rPr lang="en-US" dirty="0">
                <a:solidFill>
                  <a:srgbClr val="FFFF00"/>
                </a:solidFill>
              </a:rPr>
              <a:t>research investigating any potential impact on physiological function.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71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urpose </a:t>
            </a:r>
            <a:r>
              <a:rPr lang="en-US" dirty="0"/>
              <a:t>of this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To </a:t>
            </a:r>
            <a:r>
              <a:rPr lang="en-US" dirty="0">
                <a:solidFill>
                  <a:srgbClr val="FFFF00"/>
                </a:solidFill>
              </a:rPr>
              <a:t>examine the effects of Grade V thoracic mobilization (TM) on the exercise capacity of asymptomatic individuals through metabolic analysis during a six minute walk (SMW) </a:t>
            </a:r>
            <a:r>
              <a:rPr lang="en-US" dirty="0" smtClean="0">
                <a:solidFill>
                  <a:srgbClr val="FFFF00"/>
                </a:solidFill>
              </a:rPr>
              <a:t>test 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9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Thirty-one </a:t>
            </a:r>
            <a:r>
              <a:rPr lang="en-US" dirty="0">
                <a:solidFill>
                  <a:srgbClr val="FFFF00"/>
                </a:solidFill>
              </a:rPr>
              <a:t>asymptomatic volunteers ranging in age from </a:t>
            </a:r>
            <a:r>
              <a:rPr lang="en-US" dirty="0" smtClean="0">
                <a:solidFill>
                  <a:srgbClr val="FFFF00"/>
                </a:solidFill>
              </a:rPr>
              <a:t>21-27</a:t>
            </a:r>
          </a:p>
          <a:p>
            <a:pPr marL="0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Randomly </a:t>
            </a:r>
            <a:r>
              <a:rPr lang="en-US" dirty="0">
                <a:solidFill>
                  <a:srgbClr val="FFFF00"/>
                </a:solidFill>
              </a:rPr>
              <a:t>assigned into a control group (CG) and an intervention group (IG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8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and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Day 1:  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baseline </a:t>
            </a:r>
            <a:r>
              <a:rPr lang="en-US" dirty="0">
                <a:solidFill>
                  <a:srgbClr val="FFFF00"/>
                </a:solidFill>
              </a:rPr>
              <a:t>trial </a:t>
            </a:r>
            <a:r>
              <a:rPr lang="en-US" dirty="0" smtClean="0">
                <a:solidFill>
                  <a:srgbClr val="FFFF00"/>
                </a:solidFill>
              </a:rPr>
              <a:t>six-minute walk (SMW) test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researchers</a:t>
            </a:r>
            <a:r>
              <a:rPr lang="en-US" dirty="0">
                <a:solidFill>
                  <a:srgbClr val="FFFF00"/>
                </a:solidFill>
              </a:rPr>
              <a:t>, blinded to subject group placement, recorded metabolic output, RR and </a:t>
            </a:r>
            <a:r>
              <a:rPr lang="en-US" dirty="0" smtClean="0">
                <a:solidFill>
                  <a:srgbClr val="FFFF00"/>
                </a:solidFill>
              </a:rPr>
              <a:t>HR </a:t>
            </a:r>
          </a:p>
          <a:p>
            <a:pPr marL="228600" lvl="1">
              <a:spcBef>
                <a:spcPts val="1000"/>
              </a:spcBef>
            </a:pPr>
            <a:r>
              <a:rPr lang="en-US" sz="2400" dirty="0" smtClean="0">
                <a:solidFill>
                  <a:srgbClr val="92D050"/>
                </a:solidFill>
              </a:rPr>
              <a:t>Day 2:  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 smtClean="0">
                <a:solidFill>
                  <a:srgbClr val="92D050"/>
                </a:solidFill>
              </a:rPr>
              <a:t>participants </a:t>
            </a:r>
            <a:r>
              <a:rPr lang="en-US" sz="2000" dirty="0">
                <a:solidFill>
                  <a:srgbClr val="92D050"/>
                </a:solidFill>
              </a:rPr>
              <a:t>in the IG underwent four posterior-anterior HVLA (high velocity-low amplitude) </a:t>
            </a:r>
            <a:r>
              <a:rPr lang="en-US" sz="2000" dirty="0" smtClean="0">
                <a:solidFill>
                  <a:srgbClr val="92D050"/>
                </a:solidFill>
              </a:rPr>
              <a:t>TM  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 smtClean="0">
                <a:solidFill>
                  <a:srgbClr val="92D050"/>
                </a:solidFill>
              </a:rPr>
              <a:t>Immediately </a:t>
            </a:r>
            <a:r>
              <a:rPr lang="en-US" sz="2000" dirty="0">
                <a:solidFill>
                  <a:srgbClr val="92D050"/>
                </a:solidFill>
              </a:rPr>
              <a:t>after the intervention participants resumed the day one </a:t>
            </a:r>
            <a:r>
              <a:rPr lang="en-US" sz="2000" dirty="0" smtClean="0">
                <a:solidFill>
                  <a:srgbClr val="92D050"/>
                </a:solidFill>
              </a:rPr>
              <a:t>protocol</a:t>
            </a:r>
          </a:p>
          <a:p>
            <a:pPr marL="685800" lvl="2">
              <a:spcBef>
                <a:spcPts val="1000"/>
              </a:spcBef>
            </a:pPr>
            <a:r>
              <a:rPr lang="en-US" sz="2000" dirty="0" smtClean="0">
                <a:solidFill>
                  <a:srgbClr val="92D050"/>
                </a:solidFill>
              </a:rPr>
              <a:t>The </a:t>
            </a:r>
            <a:r>
              <a:rPr lang="en-US" sz="2000" dirty="0">
                <a:solidFill>
                  <a:srgbClr val="92D050"/>
                </a:solidFill>
              </a:rPr>
              <a:t>CG repeated day one protocol </a:t>
            </a:r>
            <a:r>
              <a:rPr lang="en-US" sz="2000" dirty="0" smtClean="0">
                <a:solidFill>
                  <a:srgbClr val="92D050"/>
                </a:solidFill>
              </a:rPr>
              <a:t>only</a:t>
            </a:r>
            <a:endParaRPr lang="en-US" sz="2000" dirty="0">
              <a:solidFill>
                <a:srgbClr val="92D050"/>
              </a:solidFill>
            </a:endParaRPr>
          </a:p>
          <a:p>
            <a:endParaRPr lang="en-US" sz="20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6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038" y="2977188"/>
            <a:ext cx="9613900" cy="23180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378673" y="3838223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 </a:t>
            </a:r>
            <a:r>
              <a:rPr lang="en-US" dirty="0"/>
              <a:t>= 0.0141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78673" y="4347270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 = 0.0452</a:t>
            </a:r>
          </a:p>
        </p:txBody>
      </p:sp>
      <p:sp>
        <p:nvSpPr>
          <p:cNvPr id="7" name="Rectangle 6"/>
          <p:cNvSpPr/>
          <p:nvPr/>
        </p:nvSpPr>
        <p:spPr>
          <a:xfrm>
            <a:off x="10378673" y="4856317"/>
            <a:ext cx="1266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 = 0.0423</a:t>
            </a:r>
          </a:p>
        </p:txBody>
      </p:sp>
    </p:spTree>
    <p:extLst>
      <p:ext uri="{BB962C8B-B14F-4D97-AF65-F5344CB8AC3E}">
        <p14:creationId xmlns:p14="http://schemas.microsoft.com/office/powerpoint/2010/main" val="90377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Associations between Grade V HVLA TM and 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1</a:t>
            </a:r>
            <a:r>
              <a:rPr lang="en-US" dirty="0">
                <a:solidFill>
                  <a:srgbClr val="FFFF00"/>
                </a:solidFill>
              </a:rPr>
              <a:t>) lowered HR, 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) lowered RR and 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3</a:t>
            </a:r>
            <a:r>
              <a:rPr lang="en-US" dirty="0">
                <a:solidFill>
                  <a:srgbClr val="FFFF00"/>
                </a:solidFill>
              </a:rPr>
              <a:t>) improved VO</a:t>
            </a:r>
            <a:r>
              <a:rPr lang="en-US" baseline="30000" dirty="0">
                <a:solidFill>
                  <a:srgbClr val="FFFF00"/>
                </a:solidFill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during sub-maximal exercise were noted in this </a:t>
            </a:r>
            <a:r>
              <a:rPr lang="en-US" dirty="0" smtClean="0">
                <a:solidFill>
                  <a:srgbClr val="FFFF00"/>
                </a:solidFill>
              </a:rPr>
              <a:t>study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>
                <a:solidFill>
                  <a:srgbClr val="FFFF00"/>
                </a:solidFill>
              </a:rPr>
              <a:t>Limitations</a:t>
            </a:r>
          </a:p>
          <a:p>
            <a:pPr lvl="1" defTabSz="2820988">
              <a:buClr>
                <a:srgbClr val="C00000"/>
              </a:buClr>
              <a:buSzPct val="110000"/>
              <a:buFont typeface="CommonBullets" pitchFamily="34" charset="2"/>
              <a:buChar char=""/>
            </a:pPr>
            <a:r>
              <a:rPr lang="en-US" sz="1700" dirty="0">
                <a:solidFill>
                  <a:srgbClr val="FFFF00"/>
                </a:solidFill>
              </a:rPr>
              <a:t>Relatively low number of participants in the </a:t>
            </a:r>
            <a:r>
              <a:rPr lang="en-US" sz="1700" dirty="0" smtClean="0">
                <a:solidFill>
                  <a:srgbClr val="FFFF00"/>
                </a:solidFill>
              </a:rPr>
              <a:t>sample</a:t>
            </a:r>
            <a:endParaRPr lang="en-US" sz="1700" dirty="0">
              <a:solidFill>
                <a:srgbClr val="FFFF00"/>
              </a:solidFill>
            </a:endParaRPr>
          </a:p>
          <a:p>
            <a:pPr lvl="1" defTabSz="2820988">
              <a:buClr>
                <a:srgbClr val="C00000"/>
              </a:buClr>
              <a:buSzPct val="110000"/>
              <a:buFont typeface="CommonBullets" pitchFamily="34" charset="2"/>
              <a:buChar char=""/>
            </a:pPr>
            <a:r>
              <a:rPr lang="en-US" sz="1700" dirty="0" smtClean="0">
                <a:solidFill>
                  <a:srgbClr val="FFFF00"/>
                </a:solidFill>
              </a:rPr>
              <a:t>Narrow </a:t>
            </a:r>
            <a:r>
              <a:rPr lang="en-US" sz="1700" dirty="0">
                <a:solidFill>
                  <a:srgbClr val="FFFF00"/>
                </a:solidFill>
              </a:rPr>
              <a:t>age range of </a:t>
            </a:r>
            <a:r>
              <a:rPr lang="en-US" sz="1700" dirty="0" smtClean="0">
                <a:solidFill>
                  <a:srgbClr val="FFFF00"/>
                </a:solidFill>
              </a:rPr>
              <a:t>participants</a:t>
            </a:r>
            <a:endParaRPr lang="en-US" sz="1700" dirty="0">
              <a:solidFill>
                <a:srgbClr val="FFFF00"/>
              </a:solidFill>
            </a:endParaRPr>
          </a:p>
          <a:p>
            <a:pPr lvl="1" defTabSz="2820988">
              <a:buClr>
                <a:srgbClr val="C00000"/>
              </a:buClr>
              <a:buSzPct val="110000"/>
              <a:buFont typeface="CommonBullets" pitchFamily="34" charset="2"/>
              <a:buChar char=""/>
            </a:pPr>
            <a:r>
              <a:rPr lang="en-US" sz="1700" dirty="0" smtClean="0">
                <a:solidFill>
                  <a:srgbClr val="FFFF00"/>
                </a:solidFill>
              </a:rPr>
              <a:t>Lack </a:t>
            </a:r>
            <a:r>
              <a:rPr lang="en-US" sz="1700" dirty="0">
                <a:solidFill>
                  <a:srgbClr val="FFFF00"/>
                </a:solidFill>
              </a:rPr>
              <a:t>of standardized treatment protocol for </a:t>
            </a:r>
            <a:r>
              <a:rPr lang="en-US" sz="1700" dirty="0" smtClean="0">
                <a:solidFill>
                  <a:srgbClr val="FFFF00"/>
                </a:solidFill>
              </a:rPr>
              <a:t>TM</a:t>
            </a:r>
            <a:endParaRPr lang="en-US" sz="1700" dirty="0">
              <a:solidFill>
                <a:srgbClr val="FFFF00"/>
              </a:solidFill>
            </a:endParaRPr>
          </a:p>
          <a:p>
            <a:pPr lvl="1" defTabSz="2820988">
              <a:buClr>
                <a:srgbClr val="C00000"/>
              </a:buClr>
              <a:buSzPct val="110000"/>
              <a:buFont typeface="CommonBullets" pitchFamily="34" charset="2"/>
              <a:buChar char=""/>
            </a:pPr>
            <a:r>
              <a:rPr lang="en-US" sz="1700" dirty="0" smtClean="0">
                <a:solidFill>
                  <a:srgbClr val="FFFF00"/>
                </a:solidFill>
              </a:rPr>
              <a:t>Researchers </a:t>
            </a:r>
            <a:r>
              <a:rPr lang="en-US" sz="1700" dirty="0">
                <a:solidFill>
                  <a:srgbClr val="FFFF00"/>
                </a:solidFill>
              </a:rPr>
              <a:t>were unable to control environmental variables (sleep, nutrition, exercise, stress) which may have influenced participants’ cardiac or respiratory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01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R</a:t>
            </a:r>
            <a:r>
              <a:rPr lang="en-US" sz="3600" b="1" dirty="0" smtClean="0">
                <a:solidFill>
                  <a:srgbClr val="FFFF00"/>
                </a:solidFill>
              </a:rPr>
              <a:t>elevance </a:t>
            </a:r>
            <a:r>
              <a:rPr lang="en-US" sz="3600" b="1" dirty="0">
                <a:solidFill>
                  <a:srgbClr val="FFFF00"/>
                </a:solidFill>
              </a:rPr>
              <a:t>is that improvements in cardiorespiratory function and exercise capacity post-mobilization directly relate to human performance during sub-maximal </a:t>
            </a:r>
            <a:r>
              <a:rPr lang="en-US" sz="3600" b="1" dirty="0" smtClean="0">
                <a:solidFill>
                  <a:srgbClr val="FFFF00"/>
                </a:solidFill>
              </a:rPr>
              <a:t>activity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7571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46</TotalTime>
  <Words>314</Words>
  <Application>Microsoft Office PowerPoint</Application>
  <PresentationFormat>Widescreen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CommonBullets</vt:lpstr>
      <vt:lpstr>Times New Roman</vt:lpstr>
      <vt:lpstr>Trebuchet MS</vt:lpstr>
      <vt:lpstr>Berlin</vt:lpstr>
      <vt:lpstr>A SINGLE BLINDED STUDY EXAMINING THE EFFECTS OF THORACIC SPINAL MOBILIZATION ON EXERCISE CAPACITY IN ASYMPTOMATIC INDIVIDUALS </vt:lpstr>
      <vt:lpstr>Background</vt:lpstr>
      <vt:lpstr>Purpose of this study </vt:lpstr>
      <vt:lpstr>Participants</vt:lpstr>
      <vt:lpstr>Methods and Procedures</vt:lpstr>
      <vt:lpstr>Results</vt:lpstr>
      <vt:lpstr>Conclusion</vt:lpstr>
      <vt:lpstr>Clinical Utility</vt:lpstr>
    </vt:vector>
  </TitlesOfParts>
  <Company>Gannon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SINGLE BLINDED STUDY EXAMINING THE EFFECTS OF THORACIC SPINAL MOBILIZATION ON EXERCISE CAPACITY IN ASYMPTOMATIC INDIVIDUALS</dc:title>
  <dc:creator>Bitticker, Steven R</dc:creator>
  <cp:lastModifiedBy>Bitticker, Steven R</cp:lastModifiedBy>
  <cp:revision>4</cp:revision>
  <dcterms:created xsi:type="dcterms:W3CDTF">2016-06-06T19:56:49Z</dcterms:created>
  <dcterms:modified xsi:type="dcterms:W3CDTF">2016-06-06T20:43:25Z</dcterms:modified>
</cp:coreProperties>
</file>