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pdf" ContentType="application/pdf"/>
  <Default Extension="xls" ContentType="application/vnd.ms-exce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Default Extension="tiff" ContentType="image/tiff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60" r:id="rId3"/>
    <p:sldId id="288" r:id="rId4"/>
    <p:sldId id="291" r:id="rId5"/>
    <p:sldId id="293" r:id="rId6"/>
    <p:sldId id="292" r:id="rId7"/>
    <p:sldId id="294" r:id="rId8"/>
    <p:sldId id="289" r:id="rId9"/>
    <p:sldId id="283" r:id="rId10"/>
    <p:sldId id="290" r:id="rId11"/>
    <p:sldId id="261" r:id="rId12"/>
    <p:sldId id="258" r:id="rId13"/>
    <p:sldId id="267" r:id="rId14"/>
    <p:sldId id="269" r:id="rId15"/>
    <p:sldId id="270" r:id="rId16"/>
    <p:sldId id="271" r:id="rId17"/>
    <p:sldId id="272" r:id="rId18"/>
    <p:sldId id="296" r:id="rId19"/>
    <p:sldId id="297" r:id="rId20"/>
    <p:sldId id="275" r:id="rId21"/>
    <p:sldId id="257" r:id="rId22"/>
    <p:sldId id="284" r:id="rId23"/>
    <p:sldId id="299" r:id="rId24"/>
    <p:sldId id="300" r:id="rId25"/>
    <p:sldId id="279" r:id="rId26"/>
    <p:sldId id="298" r:id="rId27"/>
    <p:sldId id="287" r:id="rId28"/>
    <p:sldId id="265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5620"/>
    <p:restoredTop sz="94660"/>
  </p:normalViewPr>
  <p:slideViewPr>
    <p:cSldViewPr snapToGrid="0" snapToObjects="1">
      <p:cViewPr varScale="1">
        <p:scale>
          <a:sx n="112" d="100"/>
          <a:sy n="112" d="100"/>
        </p:scale>
        <p:origin x="-6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UNTITLED:Nicole's%20figures:FINAL%20COPY%20OF%20DENSITOMETRY%20VALU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7"/>
  <c:chart>
    <c:plotArea>
      <c:layout>
        <c:manualLayout>
          <c:layoutTarget val="inner"/>
          <c:xMode val="edge"/>
          <c:yMode val="edge"/>
          <c:x val="0.173000308262579"/>
          <c:y val="0.023727852240021"/>
          <c:w val="0.680728962530951"/>
          <c:h val="0.739951846570361"/>
        </c:manualLayout>
      </c:layout>
      <c:barChart>
        <c:barDir val="col"/>
        <c:grouping val="clustered"/>
        <c:ser>
          <c:idx val="0"/>
          <c:order val="0"/>
          <c:tx>
            <c:strRef>
              <c:f>Sheet2!$R$25</c:f>
              <c:strCache>
                <c:ptCount val="1"/>
                <c:pt idx="0">
                  <c:v>DU145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(Sheet2!$T$25,Sheet2!$T$27,Sheet2!$T$29)</c:f>
                <c:numCache>
                  <c:formatCode>General</c:formatCode>
                  <c:ptCount val="3"/>
                  <c:pt idx="0">
                    <c:v>0.178267264911342</c:v>
                  </c:pt>
                  <c:pt idx="1">
                    <c:v>0.0457484405905413</c:v>
                  </c:pt>
                  <c:pt idx="2">
                    <c:v>0.0452748744277519</c:v>
                  </c:pt>
                </c:numCache>
              </c:numRef>
            </c:plus>
            <c:minus>
              <c:numRef>
                <c:f>(Sheet2!$T$25,Sheet2!$T$27,Sheet2!$T$29)</c:f>
                <c:numCache>
                  <c:formatCode>General</c:formatCode>
                  <c:ptCount val="3"/>
                  <c:pt idx="0">
                    <c:v>0.178267264911342</c:v>
                  </c:pt>
                  <c:pt idx="1">
                    <c:v>0.0457484405905413</c:v>
                  </c:pt>
                  <c:pt idx="2">
                    <c:v>0.0452748744277519</c:v>
                  </c:pt>
                </c:numCache>
              </c:numRef>
            </c:minus>
            <c:spPr>
              <a:ln w="9525"/>
            </c:spPr>
          </c:errBars>
          <c:cat>
            <c:strRef>
              <c:f>Sheet2!$F$60:$F$62</c:f>
              <c:strCache>
                <c:ptCount val="3"/>
                <c:pt idx="0">
                  <c:v>Gαi1</c:v>
                </c:pt>
                <c:pt idx="1">
                  <c:v>Gαi2</c:v>
                </c:pt>
                <c:pt idx="2">
                  <c:v>Gαq/11</c:v>
                </c:pt>
              </c:strCache>
            </c:strRef>
          </c:cat>
          <c:val>
            <c:numRef>
              <c:f>(Sheet2!$S$25,Sheet2!$S$27,Sheet2!$S$29)</c:f>
              <c:numCache>
                <c:formatCode>General</c:formatCode>
                <c:ptCount val="3"/>
                <c:pt idx="0">
                  <c:v>0.658541242615361</c:v>
                </c:pt>
                <c:pt idx="1">
                  <c:v>0.147929847993106</c:v>
                </c:pt>
                <c:pt idx="2">
                  <c:v>0.413426258801608</c:v>
                </c:pt>
              </c:numCache>
            </c:numRef>
          </c:val>
        </c:ser>
        <c:ser>
          <c:idx val="1"/>
          <c:order val="1"/>
          <c:tx>
            <c:v>PC3</c:v>
          </c:tx>
          <c:spPr>
            <a:solidFill>
              <a:schemeClr val="bg1"/>
            </a:solidFill>
            <a:ln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(Sheet2!$T$26,Sheet2!$T$28,Sheet2!$T$30)</c:f>
                <c:numCache>
                  <c:formatCode>General</c:formatCode>
                  <c:ptCount val="3"/>
                  <c:pt idx="0">
                    <c:v>0.158350434367676</c:v>
                  </c:pt>
                  <c:pt idx="1">
                    <c:v>0.0973562227810589</c:v>
                  </c:pt>
                  <c:pt idx="2">
                    <c:v>0.0408665829951173</c:v>
                  </c:pt>
                </c:numCache>
              </c:numRef>
            </c:plus>
            <c:minus>
              <c:numRef>
                <c:f>(Sheet2!$T$26,Sheet2!$T$28,Sheet2!$T$30)</c:f>
                <c:numCache>
                  <c:formatCode>General</c:formatCode>
                  <c:ptCount val="3"/>
                  <c:pt idx="0">
                    <c:v>0.158350434367676</c:v>
                  </c:pt>
                  <c:pt idx="1">
                    <c:v>0.0973562227810589</c:v>
                  </c:pt>
                  <c:pt idx="2">
                    <c:v>0.0408665829951173</c:v>
                  </c:pt>
                </c:numCache>
              </c:numRef>
            </c:minus>
            <c:spPr>
              <a:ln w="9525"/>
            </c:spPr>
          </c:errBars>
          <c:cat>
            <c:strRef>
              <c:f>Sheet2!$F$60:$F$62</c:f>
              <c:strCache>
                <c:ptCount val="3"/>
                <c:pt idx="0">
                  <c:v>Gαi1</c:v>
                </c:pt>
                <c:pt idx="1">
                  <c:v>Gαi2</c:v>
                </c:pt>
                <c:pt idx="2">
                  <c:v>Gαq/11</c:v>
                </c:pt>
              </c:strCache>
            </c:strRef>
          </c:cat>
          <c:val>
            <c:numRef>
              <c:f>(Sheet2!$S$26,Sheet2!$S$28,Sheet2!$S$30)</c:f>
              <c:numCache>
                <c:formatCode>General</c:formatCode>
                <c:ptCount val="3"/>
                <c:pt idx="0">
                  <c:v>0.84763934365822</c:v>
                </c:pt>
                <c:pt idx="1">
                  <c:v>0.601364000319964</c:v>
                </c:pt>
                <c:pt idx="2">
                  <c:v>0.235556936736448</c:v>
                </c:pt>
              </c:numCache>
            </c:numRef>
          </c:val>
        </c:ser>
        <c:axId val="461961192"/>
        <c:axId val="482641368"/>
      </c:barChart>
      <c:catAx>
        <c:axId val="4619611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G Protein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 sz="1400" b="0"/>
            </a:pPr>
            <a:endParaRPr lang="en-US"/>
          </a:p>
        </c:txPr>
        <c:crossAx val="482641368"/>
        <c:crosses val="autoZero"/>
        <c:auto val="1"/>
        <c:lblAlgn val="ctr"/>
        <c:lblOffset val="100"/>
      </c:catAx>
      <c:valAx>
        <c:axId val="48264136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>
                    <a:latin typeface="+mn-lt"/>
                  </a:rPr>
                  <a:t>Relative</a:t>
                </a:r>
                <a:r>
                  <a:rPr lang="en-US" sz="1600" baseline="0">
                    <a:latin typeface="+mn-lt"/>
                  </a:rPr>
                  <a:t> band density</a:t>
                </a:r>
              </a:p>
            </c:rich>
          </c:tx>
          <c:layout>
            <c:manualLayout>
              <c:xMode val="edge"/>
              <c:yMode val="edge"/>
              <c:x val="0.00976063648124298"/>
              <c:y val="0.16437317708139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 b="0"/>
            </a:pPr>
            <a:endParaRPr lang="en-US"/>
          </a:p>
        </c:txPr>
        <c:crossAx val="461961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121078966253"/>
          <c:y val="0.416794064809726"/>
          <c:w val="0.170878921033747"/>
          <c:h val="0.160092507844782"/>
        </c:manualLayout>
      </c:layout>
      <c:txPr>
        <a:bodyPr/>
        <a:lstStyle/>
        <a:p>
          <a:pPr>
            <a:defRPr sz="1600" b="0"/>
          </a:pPr>
          <a:endParaRPr lang="en-US"/>
        </a:p>
      </c:txPr>
    </c:legend>
    <c:plotVisOnly val="1"/>
  </c:chart>
  <c:spPr>
    <a:solidFill>
      <a:schemeClr val="bg1"/>
    </a:solidFill>
    <a:ln>
      <a:noFill/>
    </a:ln>
  </c:sp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Relationship Id="rId2" Type="http://schemas.openxmlformats.org/officeDocument/2006/relationships/image" Target="../media/image11.pict"/><Relationship Id="rId3" Type="http://schemas.openxmlformats.org/officeDocument/2006/relationships/image" Target="../media/image12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ict"/><Relationship Id="rId2" Type="http://schemas.openxmlformats.org/officeDocument/2006/relationships/image" Target="../media/image14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ict"/><Relationship Id="rId2" Type="http://schemas.openxmlformats.org/officeDocument/2006/relationships/image" Target="../media/image11.pict"/><Relationship Id="rId3" Type="http://schemas.openxmlformats.org/officeDocument/2006/relationships/image" Target="../media/image12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2B9E3-6759-734D-B1CB-FBA8213EB0B5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AE3BF-A34B-924A-92AA-6ABF2260D8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B7CCE-0EAF-564E-A821-F6BD2BB13C77}" type="datetimeFigureOut">
              <a:rPr lang="en-US" smtClean="0"/>
              <a:pPr/>
              <a:t>6/23/15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540B4-2E06-854D-A5EA-E74370A235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tiff"/><Relationship Id="rId5" Type="http://schemas.openxmlformats.org/officeDocument/2006/relationships/image" Target="../media/image7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Microsoft_Excel_97_-_2004_Worksheet1.xls"/><Relationship Id="rId5" Type="http://schemas.openxmlformats.org/officeDocument/2006/relationships/oleObject" Target="../embeddings/Microsoft_Excel_97_-_2004_Worksheet2.xls"/><Relationship Id="rId6" Type="http://schemas.openxmlformats.org/officeDocument/2006/relationships/oleObject" Target="../embeddings/Microsoft_Excel_97_-_2004_Worksheet3.xls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4.xls"/><Relationship Id="rId4" Type="http://schemas.openxmlformats.org/officeDocument/2006/relationships/oleObject" Target="../embeddings/Microsoft_Excel_97_-_2004_Worksheet5.xls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Microsoft_Excel_97_-_2004_Worksheet6.xls"/><Relationship Id="rId5" Type="http://schemas.openxmlformats.org/officeDocument/2006/relationships/oleObject" Target="../embeddings/Microsoft_Excel_97_-_2004_Worksheet7.xls"/><Relationship Id="rId6" Type="http://schemas.openxmlformats.org/officeDocument/2006/relationships/oleObject" Target="../embeddings/Microsoft_Excel_97_-_2004_Worksheet8.xls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xcel_97_-_2004_Worksheet9.xls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.pdf"/><Relationship Id="rId12" Type="http://schemas.openxmlformats.org/officeDocument/2006/relationships/image" Target="../media/image35.png"/><Relationship Id="rId13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tiff"/><Relationship Id="rId3" Type="http://schemas.openxmlformats.org/officeDocument/2006/relationships/image" Target="../media/image26.tiff"/><Relationship Id="rId4" Type="http://schemas.openxmlformats.org/officeDocument/2006/relationships/image" Target="../media/image27.tiff"/><Relationship Id="rId5" Type="http://schemas.openxmlformats.org/officeDocument/2006/relationships/image" Target="../media/image28.pdf"/><Relationship Id="rId6" Type="http://schemas.openxmlformats.org/officeDocument/2006/relationships/image" Target="../media/image29.png"/><Relationship Id="rId7" Type="http://schemas.openxmlformats.org/officeDocument/2006/relationships/image" Target="../media/image30.pdf"/><Relationship Id="rId8" Type="http://schemas.openxmlformats.org/officeDocument/2006/relationships/image" Target="../media/image31.png"/><Relationship Id="rId9" Type="http://schemas.openxmlformats.org/officeDocument/2006/relationships/image" Target="../media/image32.pdf"/><Relationship Id="rId10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37.tif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3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tiff"/><Relationship Id="rId3" Type="http://schemas.openxmlformats.org/officeDocument/2006/relationships/image" Target="../media/image41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tiff"/><Relationship Id="rId3" Type="http://schemas.openxmlformats.org/officeDocument/2006/relationships/image" Target="../media/image40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tiff"/><Relationship Id="rId3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tiff"/><Relationship Id="rId3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" y="0"/>
            <a:ext cx="9143999" cy="1373796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515533" y="341173"/>
            <a:ext cx="6553200" cy="6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9671" tIns="54836" rIns="109671" bIns="54836">
            <a:prstTxWarp prst="textNoShape">
              <a:avLst/>
            </a:prstTxWarp>
            <a:spAutoFit/>
          </a:bodyPr>
          <a:lstStyle/>
          <a:p>
            <a:pPr algn="ctr" defTabSz="1095375">
              <a:spcBef>
                <a:spcPct val="30000"/>
              </a:spcBef>
            </a:pPr>
            <a:r>
              <a:rPr lang="en-US" sz="3600" dirty="0" err="1" smtClean="0">
                <a:solidFill>
                  <a:schemeClr val="bg1"/>
                </a:solidFill>
                <a:latin typeface="Arial"/>
                <a:cs typeface="Arial"/>
              </a:rPr>
              <a:t>Oxytocin</a:t>
            </a:r>
            <a:r>
              <a:rPr lang="en-US" sz="3600" dirty="0" smtClean="0">
                <a:solidFill>
                  <a:schemeClr val="bg1"/>
                </a:solidFill>
                <a:latin typeface="Arial"/>
                <a:cs typeface="Arial"/>
              </a:rPr>
              <a:t> in prostate pathology</a:t>
            </a:r>
            <a:endParaRPr lang="en-US" sz="3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1" name="Picture 6" descr="University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340" y="292181"/>
            <a:ext cx="1348711" cy="745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75733" y="1972734"/>
            <a:ext cx="7992534" cy="271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95375">
              <a:spcBef>
                <a:spcPct val="20000"/>
              </a:spcBef>
            </a:pP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Vanitha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Bhoopalan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Johnathan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Surija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, Angela Nova, </a:t>
            </a:r>
            <a:r>
              <a:rPr lang="en-US" sz="2400" u="sng" dirty="0" smtClean="0">
                <a:latin typeface="Arial"/>
                <a:cs typeface="Arial"/>
              </a:rPr>
              <a:t>Steve </a:t>
            </a:r>
            <a:r>
              <a:rPr lang="en-US" sz="2400" u="sng" dirty="0" err="1" smtClean="0">
                <a:latin typeface="Arial"/>
                <a:cs typeface="Arial"/>
              </a:rPr>
              <a:t>Assinder</a:t>
            </a:r>
            <a:r>
              <a:rPr lang="en-US" sz="2400" u="sng" dirty="0" smtClean="0">
                <a:latin typeface="Arial"/>
                <a:cs typeface="Arial"/>
              </a:rPr>
              <a:t> </a:t>
            </a:r>
            <a:endParaRPr lang="en-US" sz="2400" u="sng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ctr" defTabSz="1095375">
              <a:spcBef>
                <a:spcPct val="20000"/>
              </a:spcBef>
            </a:pPr>
            <a:endParaRPr lang="en-US" dirty="0" smtClean="0">
              <a:latin typeface="Arial"/>
              <a:cs typeface="Arial"/>
            </a:endParaRPr>
          </a:p>
          <a:p>
            <a:pPr algn="ctr" defTabSz="1095375">
              <a:spcBef>
                <a:spcPct val="20000"/>
              </a:spcBef>
            </a:pPr>
            <a:r>
              <a:rPr lang="en-US" dirty="0" err="1" smtClean="0">
                <a:latin typeface="Arial"/>
                <a:cs typeface="Arial"/>
              </a:rPr>
              <a:t>Andrology</a:t>
            </a:r>
            <a:r>
              <a:rPr lang="en-US" dirty="0" smtClean="0">
                <a:latin typeface="Arial"/>
                <a:cs typeface="Arial"/>
              </a:rPr>
              <a:t> Research Group</a:t>
            </a:r>
          </a:p>
          <a:p>
            <a:pPr algn="ctr" defTabSz="1095375">
              <a:spcBef>
                <a:spcPct val="20000"/>
              </a:spcBef>
            </a:pPr>
            <a:endParaRPr lang="en-US" dirty="0" smtClean="0">
              <a:latin typeface="Arial"/>
              <a:cs typeface="Arial"/>
            </a:endParaRPr>
          </a:p>
          <a:p>
            <a:pPr algn="ctr" defTabSz="1095375">
              <a:spcBef>
                <a:spcPct val="20000"/>
              </a:spcBef>
            </a:pPr>
            <a:r>
              <a:rPr lang="en-US" dirty="0" smtClean="0">
                <a:latin typeface="Arial"/>
                <a:cs typeface="Arial"/>
              </a:rPr>
              <a:t>Discipline of Physiology, School of Medical Sciences and Bosch Institute, University of Sydney</a:t>
            </a:r>
          </a:p>
          <a:p>
            <a:endParaRPr lang="en-US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25609" y="4732867"/>
            <a:ext cx="57598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095375">
              <a:spcBef>
                <a:spcPct val="20000"/>
              </a:spcBef>
            </a:pPr>
            <a:r>
              <a:rPr lang="en-US" sz="2400" dirty="0" smtClean="0">
                <a:latin typeface="Arial"/>
                <a:cs typeface="Arial"/>
              </a:rPr>
              <a:t>Is there a sinister side to the “hormone of love”?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0" y="279414"/>
            <a:ext cx="9143999" cy="97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9671" tIns="54836" rIns="109671" bIns="54836">
            <a:prstTxWarp prst="textNoShape">
              <a:avLst/>
            </a:prstTxWarp>
            <a:spAutoFit/>
          </a:bodyPr>
          <a:lstStyle/>
          <a:p>
            <a:pPr algn="ctr" defTabSz="1095375">
              <a:spcBef>
                <a:spcPct val="30000"/>
              </a:spcBef>
            </a:pPr>
            <a:r>
              <a:rPr lang="en-US" sz="2800" dirty="0" err="1" smtClean="0">
                <a:solidFill>
                  <a:schemeClr val="bg1"/>
                </a:solidFill>
                <a:latin typeface="Arial"/>
                <a:cs typeface="Arial"/>
              </a:rPr>
              <a:t>Oxytocin</a:t>
            </a:r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 (the “hormone of love”) as a pharmacological agent </a:t>
            </a:r>
            <a:endParaRPr lang="en-US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777988"/>
            <a:ext cx="7772400" cy="4301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kern="0" dirty="0" smtClean="0">
                <a:solidFill>
                  <a:srgbClr val="000000"/>
                </a:solidFill>
                <a:latin typeface="Arial"/>
                <a:cs typeface="Arial"/>
              </a:rPr>
              <a:t>Classical roles in parturition and milk letdown in the suckling response.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OXT important social hormone: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e.g. in pair bonding, trust &amp; maternal behavior.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lang="en-US" sz="24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kern="0" dirty="0" smtClean="0">
                <a:solidFill>
                  <a:srgbClr val="000000"/>
                </a:solidFill>
                <a:latin typeface="Arial"/>
                <a:cs typeface="Arial"/>
              </a:rPr>
              <a:t>Autism spectrum disorder; Schizophrenia.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Pain management.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400" kern="0" dirty="0" err="1" smtClean="0">
                <a:solidFill>
                  <a:srgbClr val="000000"/>
                </a:solidFill>
                <a:latin typeface="Arial"/>
                <a:cs typeface="Arial"/>
              </a:rPr>
              <a:t>Hypophagia</a:t>
            </a:r>
            <a:r>
              <a:rPr lang="en-US" sz="2400" kern="0" dirty="0" smtClean="0">
                <a:solidFill>
                  <a:srgbClr val="000000"/>
                </a:solidFill>
                <a:latin typeface="Arial"/>
                <a:cs typeface="Arial"/>
              </a:rPr>
              <a:t>, insulin/glucose homeostasis and weight loss.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667" y="6248400"/>
            <a:ext cx="8602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Reviewed in Tom NC &amp; </a:t>
            </a:r>
            <a:r>
              <a:rPr lang="en-US" sz="1200" dirty="0" err="1" smtClean="0">
                <a:latin typeface="Arial"/>
                <a:cs typeface="Arial"/>
              </a:rPr>
              <a:t>Assinder</a:t>
            </a:r>
            <a:r>
              <a:rPr lang="en-US" sz="1200" dirty="0" smtClean="0">
                <a:latin typeface="Arial"/>
                <a:cs typeface="Arial"/>
              </a:rPr>
              <a:t> SJ (2010). </a:t>
            </a:r>
            <a:r>
              <a:rPr lang="en-US" sz="1200" dirty="0" err="1" smtClean="0">
                <a:latin typeface="Arial"/>
                <a:cs typeface="Arial"/>
              </a:rPr>
              <a:t>Oxytocin</a:t>
            </a:r>
            <a:r>
              <a:rPr lang="en-US" sz="1200" dirty="0" smtClean="0">
                <a:latin typeface="Arial"/>
                <a:cs typeface="Arial"/>
              </a:rPr>
              <a:t>: Recent developments. </a:t>
            </a:r>
            <a:r>
              <a:rPr lang="en-US" sz="1200" i="1" dirty="0" err="1" smtClean="0">
                <a:latin typeface="Arial"/>
                <a:cs typeface="Arial"/>
              </a:rPr>
              <a:t>Biomolecular</a:t>
            </a:r>
            <a:r>
              <a:rPr lang="en-US" sz="1200" i="1" dirty="0" smtClean="0">
                <a:latin typeface="Arial"/>
                <a:cs typeface="Arial"/>
              </a:rPr>
              <a:t> Concepts</a:t>
            </a:r>
            <a:r>
              <a:rPr lang="en-US" sz="1200" dirty="0" smtClean="0">
                <a:latin typeface="Arial"/>
                <a:cs typeface="Arial"/>
              </a:rPr>
              <a:t> 1: 367-380.</a:t>
            </a:r>
            <a:r>
              <a:rPr lang="en-AU" sz="120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117348"/>
            <a:ext cx="9143999" cy="86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Arial"/>
                <a:cs typeface="Arial"/>
              </a:rPr>
              <a:t>Peripheral </a:t>
            </a:r>
            <a:r>
              <a:rPr lang="en-US" sz="2800" kern="0" dirty="0" err="1" smtClean="0">
                <a:solidFill>
                  <a:schemeClr val="bg1"/>
                </a:solidFill>
                <a:latin typeface="Arial"/>
                <a:cs typeface="Arial"/>
              </a:rPr>
              <a:t>oxytocinergic</a:t>
            </a:r>
            <a:r>
              <a:rPr lang="en-US" sz="2800" kern="0" dirty="0" smtClean="0">
                <a:solidFill>
                  <a:schemeClr val="bg1"/>
                </a:solidFill>
                <a:latin typeface="Arial"/>
                <a:cs typeface="Arial"/>
              </a:rPr>
              <a:t> systems present in the male reproductive system.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667" y="6248400"/>
            <a:ext cx="8602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dirty="0" smtClean="0">
                <a:latin typeface="Arial"/>
                <a:cs typeface="Arial"/>
              </a:rPr>
              <a:t>From: </a:t>
            </a:r>
            <a:r>
              <a:rPr lang="en-US" sz="1200" dirty="0" err="1" smtClean="0">
                <a:ea typeface="ＭＳ Ｐゴシック" charset="-128"/>
                <a:cs typeface="ＭＳ Ｐゴシック" charset="-128"/>
              </a:rPr>
              <a:t>Thackare</a:t>
            </a:r>
            <a:r>
              <a:rPr lang="en-US" sz="1200" dirty="0" smtClean="0">
                <a:ea typeface="ＭＳ Ｐゴシック" charset="-128"/>
                <a:cs typeface="ＭＳ Ｐゴシック" charset="-128"/>
              </a:rPr>
              <a:t> </a:t>
            </a:r>
            <a:r>
              <a:rPr lang="en-US" sz="1200" i="1" dirty="0" smtClean="0">
                <a:ea typeface="ＭＳ Ｐゴシック" charset="-128"/>
                <a:cs typeface="ＭＳ Ｐゴシック" charset="-128"/>
              </a:rPr>
              <a:t>et al</a:t>
            </a:r>
            <a:r>
              <a:rPr lang="en-US" sz="1200" dirty="0" smtClean="0">
                <a:ea typeface="ＭＳ Ｐゴシック" charset="-128"/>
                <a:cs typeface="ＭＳ Ｐゴシック" charset="-128"/>
              </a:rPr>
              <a:t>., 2006 Human Repro Update 12: 437-448</a:t>
            </a:r>
            <a:endParaRPr lang="en-US" sz="12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icture 3" descr="SURFfig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03205"/>
            <a:ext cx="7156450" cy="45656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444154" y="5766750"/>
            <a:ext cx="33848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Local androgens in BPH and </a:t>
            </a:r>
            <a:r>
              <a:rPr lang="en-US" sz="1400" dirty="0" err="1" smtClean="0">
                <a:latin typeface="Arial"/>
                <a:cs typeface="Arial"/>
              </a:rPr>
              <a:t>CaP</a:t>
            </a:r>
            <a:endParaRPr lang="en-US"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117348"/>
            <a:ext cx="9143999" cy="86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 err="1" smtClean="0">
                <a:solidFill>
                  <a:schemeClr val="bg1"/>
                </a:solidFill>
                <a:latin typeface="Arial"/>
                <a:cs typeface="Arial"/>
              </a:rPr>
              <a:t>Oxytocin</a:t>
            </a:r>
            <a:r>
              <a:rPr lang="en-US" sz="2400" kern="0" dirty="0" smtClean="0">
                <a:solidFill>
                  <a:schemeClr val="bg1"/>
                </a:solidFill>
                <a:latin typeface="Arial"/>
                <a:cs typeface="Arial"/>
              </a:rPr>
              <a:t> is </a:t>
            </a:r>
            <a:r>
              <a:rPr lang="en-US" sz="2400" kern="0" dirty="0" err="1" smtClean="0">
                <a:solidFill>
                  <a:schemeClr val="bg1"/>
                </a:solidFill>
                <a:latin typeface="Arial"/>
                <a:cs typeface="Arial"/>
              </a:rPr>
              <a:t>synthesised</a:t>
            </a:r>
            <a:r>
              <a:rPr lang="en-US" sz="2400" kern="0" dirty="0" smtClean="0">
                <a:solidFill>
                  <a:schemeClr val="bg1"/>
                </a:solidFill>
                <a:latin typeface="Arial"/>
                <a:cs typeface="Arial"/>
              </a:rPr>
              <a:t> in the prostate.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667" y="6445661"/>
            <a:ext cx="8602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dirty="0" smtClean="0">
                <a:latin typeface="Arial"/>
                <a:cs typeface="Arial"/>
              </a:rPr>
              <a:t>From: </a:t>
            </a:r>
            <a:r>
              <a:rPr lang="en-US" sz="1200" dirty="0" err="1" smtClean="0">
                <a:ea typeface="ＭＳ Ｐゴシック" charset="-128"/>
                <a:cs typeface="ＭＳ Ｐゴシック" charset="-128"/>
              </a:rPr>
              <a:t>Assinder</a:t>
            </a:r>
            <a:r>
              <a:rPr lang="en-US" sz="1200" dirty="0" smtClean="0">
                <a:ea typeface="ＭＳ Ｐゴシック" charset="-128"/>
                <a:cs typeface="ＭＳ Ｐゴシック" charset="-128"/>
              </a:rPr>
              <a:t> and Tom 2010  </a:t>
            </a:r>
            <a:r>
              <a:rPr lang="en-US" sz="1200" dirty="0" err="1" smtClean="0">
                <a:ea typeface="ＭＳ Ｐゴシック" charset="-128"/>
                <a:cs typeface="ＭＳ Ｐゴシック" charset="-128"/>
              </a:rPr>
              <a:t>Int</a:t>
            </a:r>
            <a:r>
              <a:rPr lang="en-US" sz="1200" dirty="0" smtClean="0">
                <a:ea typeface="ＭＳ Ｐゴシック" charset="-128"/>
                <a:cs typeface="ＭＳ Ｐゴシック" charset="-128"/>
              </a:rPr>
              <a:t> J </a:t>
            </a:r>
            <a:r>
              <a:rPr lang="en-US" sz="1200" dirty="0" err="1" smtClean="0">
                <a:ea typeface="ＭＳ Ｐゴシック" charset="-128"/>
                <a:cs typeface="ＭＳ Ｐゴシック" charset="-128"/>
              </a:rPr>
              <a:t>Biochem</a:t>
            </a:r>
            <a:r>
              <a:rPr lang="en-US" sz="1200" dirty="0" smtClean="0">
                <a:ea typeface="ＭＳ Ｐゴシック" charset="-128"/>
                <a:cs typeface="ＭＳ Ｐゴシック" charset="-128"/>
              </a:rPr>
              <a:t> Cell </a:t>
            </a:r>
            <a:r>
              <a:rPr lang="en-US" sz="1200" dirty="0" err="1" smtClean="0">
                <a:ea typeface="ＭＳ Ｐゴシック" charset="-128"/>
                <a:cs typeface="ＭＳ Ｐゴシック" charset="-128"/>
              </a:rPr>
              <a:t>Biol</a:t>
            </a:r>
            <a:r>
              <a:rPr lang="en-US" sz="1200" dirty="0" smtClean="0">
                <a:ea typeface="ＭＳ Ｐゴシック" charset="-128"/>
                <a:cs typeface="ＭＳ Ｐゴシック" charset="-128"/>
              </a:rPr>
              <a:t> 42: 202-205.</a:t>
            </a:r>
            <a:endParaRPr lang="en-US" sz="12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1" name="Picture 10" descr="OXT gen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945" y="1467114"/>
            <a:ext cx="6926563" cy="491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117348"/>
            <a:ext cx="9143999" cy="86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 smtClean="0">
                <a:solidFill>
                  <a:schemeClr val="bg1"/>
                </a:solidFill>
                <a:latin typeface="Arial"/>
                <a:cs typeface="Arial"/>
              </a:rPr>
              <a:t>A complete </a:t>
            </a:r>
            <a:r>
              <a:rPr lang="en-US" sz="2400" kern="0" dirty="0" err="1" smtClean="0">
                <a:solidFill>
                  <a:schemeClr val="bg1"/>
                </a:solidFill>
                <a:latin typeface="Arial"/>
                <a:cs typeface="Arial"/>
              </a:rPr>
              <a:t>oxytocinergic</a:t>
            </a:r>
            <a:r>
              <a:rPr lang="en-US" sz="2400" kern="0" dirty="0" smtClean="0">
                <a:solidFill>
                  <a:schemeClr val="bg1"/>
                </a:solidFill>
                <a:latin typeface="Arial"/>
                <a:cs typeface="Arial"/>
              </a:rPr>
              <a:t> system is present in the prostate.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667" y="6445661"/>
            <a:ext cx="8602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dirty="0" smtClean="0">
                <a:latin typeface="Arial"/>
                <a:cs typeface="Arial"/>
              </a:rPr>
              <a:t>From: </a:t>
            </a:r>
            <a:r>
              <a:rPr lang="en-US" sz="1200" dirty="0" smtClean="0">
                <a:ea typeface="ＭＳ Ｐゴシック" charset="-128"/>
                <a:cs typeface="ＭＳ Ｐゴシック" charset="-128"/>
              </a:rPr>
              <a:t>Whittington et al. (2004) Cell Tissue Res 318: 375-382</a:t>
            </a:r>
            <a:endParaRPr lang="en-US" sz="12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icture 5" descr="NP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753747"/>
            <a:ext cx="4150848" cy="1129628"/>
          </a:xfrm>
          <a:prstGeom prst="rect">
            <a:avLst/>
          </a:prstGeom>
        </p:spPr>
      </p:pic>
      <p:pic>
        <p:nvPicPr>
          <p:cNvPr id="8" name="Picture 7" descr="Oxytocin in BPH and CaP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53" y="3623363"/>
            <a:ext cx="4119729" cy="175998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10" name="Picture 9" descr="OXTR in prostate tissues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899" y="3623363"/>
            <a:ext cx="4117304" cy="1759988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1413847" y="1389771"/>
            <a:ext cx="142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latin typeface="Arial"/>
                <a:cs typeface="Arial"/>
              </a:rPr>
              <a:t>OXT</a:t>
            </a:r>
            <a:endParaRPr lang="en-US" u="sng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61372" y="1384415"/>
            <a:ext cx="1429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latin typeface="Arial"/>
                <a:cs typeface="Arial"/>
              </a:rPr>
              <a:t>OXTR</a:t>
            </a:r>
            <a:endParaRPr lang="en-US" u="sng" dirty="0">
              <a:latin typeface="Arial"/>
              <a:cs typeface="Arial"/>
            </a:endParaRPr>
          </a:p>
        </p:txBody>
      </p:sp>
      <p:pic>
        <p:nvPicPr>
          <p:cNvPr id="14" name="Picture 13" descr="OXTR.tif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8099" y="1759103"/>
            <a:ext cx="4330116" cy="11242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10331" y="3254031"/>
            <a:ext cx="133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BPH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0899" y="3254031"/>
            <a:ext cx="133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BPH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24156" y="3254031"/>
            <a:ext cx="133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PIN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81820" y="3254031"/>
            <a:ext cx="133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IC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74877" y="3254031"/>
            <a:ext cx="133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Normal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117348"/>
            <a:ext cx="9143999" cy="86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 err="1" smtClean="0">
                <a:solidFill>
                  <a:schemeClr val="bg1"/>
                </a:solidFill>
                <a:latin typeface="Arial"/>
                <a:cs typeface="Arial"/>
              </a:rPr>
              <a:t>Oxytocin</a:t>
            </a:r>
            <a:r>
              <a:rPr lang="en-US" sz="2400" kern="0" dirty="0" smtClean="0">
                <a:solidFill>
                  <a:schemeClr val="bg1"/>
                </a:solidFill>
                <a:latin typeface="Arial"/>
                <a:cs typeface="Arial"/>
              </a:rPr>
              <a:t> concentrations are highest in benign prostatic hyperplasia.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667" y="5888985"/>
            <a:ext cx="86021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 dirty="0" smtClean="0">
                <a:latin typeface="Arial"/>
                <a:cs typeface="Arial"/>
              </a:rPr>
              <a:t>From: </a:t>
            </a:r>
            <a:r>
              <a:rPr lang="en-US" sz="1200" dirty="0" smtClean="0">
                <a:ea typeface="ＭＳ Ｐゴシック" charset="-128"/>
                <a:cs typeface="ＭＳ Ｐゴシック" charset="-128"/>
              </a:rPr>
              <a:t>Nicholson 1996 Rev Repro 1: 69-72</a:t>
            </a:r>
            <a:endParaRPr lang="en-US" sz="1200" dirty="0"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[OXT] in BPH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325" y="1704330"/>
            <a:ext cx="5244605" cy="4062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117348"/>
            <a:ext cx="9143999" cy="86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 err="1" smtClean="0">
                <a:solidFill>
                  <a:schemeClr val="bg1"/>
                </a:solidFill>
                <a:latin typeface="Arial"/>
                <a:cs typeface="Arial"/>
              </a:rPr>
              <a:t>Oxytocin</a:t>
            </a:r>
            <a:r>
              <a:rPr lang="en-US" sz="2400" kern="0" dirty="0" smtClean="0">
                <a:solidFill>
                  <a:schemeClr val="bg1"/>
                </a:solidFill>
                <a:latin typeface="Arial"/>
                <a:cs typeface="Arial"/>
              </a:rPr>
              <a:t> receptor is highest in prostate cancers.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76802" name="Picture 2" descr="Fig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7375" y="2284335"/>
            <a:ext cx="4569695" cy="3253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38200" y="6129864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Assinder</a:t>
            </a:r>
            <a:r>
              <a:rPr lang="en-US" sz="1200" dirty="0" smtClean="0">
                <a:latin typeface="Arial"/>
                <a:cs typeface="Arial"/>
              </a:rPr>
              <a:t> (2010)</a:t>
            </a:r>
            <a:r>
              <a:rPr lang="en-US" sz="1200" dirty="0" smtClean="0"/>
              <a:t> </a:t>
            </a:r>
            <a:r>
              <a:rPr lang="en-US" sz="1200" dirty="0" err="1" smtClean="0">
                <a:latin typeface="Arial"/>
                <a:cs typeface="Arial"/>
              </a:rPr>
              <a:t>Oxytocin</a:t>
            </a:r>
            <a:r>
              <a:rPr lang="en-US" sz="1200" dirty="0" smtClean="0">
                <a:latin typeface="Arial"/>
                <a:cs typeface="Arial"/>
              </a:rPr>
              <a:t> in the </a:t>
            </a:r>
            <a:r>
              <a:rPr lang="en-US" sz="1200" dirty="0" err="1" smtClean="0">
                <a:latin typeface="Arial"/>
                <a:cs typeface="Arial"/>
              </a:rPr>
              <a:t>Pathophysiology</a:t>
            </a:r>
            <a:r>
              <a:rPr lang="en-US" sz="1200" dirty="0" smtClean="0">
                <a:latin typeface="Arial"/>
                <a:cs typeface="Arial"/>
              </a:rPr>
              <a:t> of Prostate Cancer. In: Handbook of </a:t>
            </a:r>
            <a:r>
              <a:rPr lang="en-US" sz="1200" dirty="0" err="1" smtClean="0">
                <a:latin typeface="Arial"/>
                <a:cs typeface="Arial"/>
              </a:rPr>
              <a:t>Oxytocin</a:t>
            </a:r>
            <a:r>
              <a:rPr lang="en-US" sz="1200" dirty="0" smtClean="0">
                <a:latin typeface="Arial"/>
                <a:cs typeface="Arial"/>
              </a:rPr>
              <a:t> Research: Synthesis, Storage and Release, Actions and Drug Forms. (</a:t>
            </a:r>
            <a:r>
              <a:rPr lang="en-US" sz="1200" dirty="0" err="1" smtClean="0">
                <a:latin typeface="Arial"/>
                <a:cs typeface="Arial"/>
              </a:rPr>
              <a:t>Eds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r>
              <a:rPr lang="en-US" sz="1200" dirty="0" err="1" smtClean="0">
                <a:latin typeface="Arial"/>
                <a:cs typeface="Arial"/>
              </a:rPr>
              <a:t>Jastrow</a:t>
            </a:r>
            <a:r>
              <a:rPr lang="en-US" sz="1200" dirty="0" smtClean="0">
                <a:latin typeface="Arial"/>
                <a:cs typeface="Arial"/>
              </a:rPr>
              <a:t> H, Feuerbach D). Nova Science, NY. Chapter 7 pp. 157-170.</a:t>
            </a:r>
            <a:endParaRPr lang="en-US"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60" name="Line 12"/>
          <p:cNvSpPr>
            <a:spLocks noChangeShapeType="1"/>
          </p:cNvSpPr>
          <p:nvPr/>
        </p:nvSpPr>
        <p:spPr bwMode="auto">
          <a:xfrm flipH="1" flipV="1">
            <a:off x="5410200" y="3124200"/>
            <a:ext cx="923925" cy="390525"/>
          </a:xfrm>
          <a:prstGeom prst="line">
            <a:avLst/>
          </a:prstGeom>
          <a:noFill/>
          <a:ln w="25400">
            <a:solidFill>
              <a:srgbClr val="FF9933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600200" y="1295400"/>
            <a:ext cx="6705600" cy="2622550"/>
            <a:chOff x="1008" y="480"/>
            <a:chExt cx="4224" cy="1652"/>
          </a:xfrm>
        </p:grpSpPr>
        <p:sp>
          <p:nvSpPr>
            <p:cNvPr id="360450" name="Text Box 2"/>
            <p:cNvSpPr txBox="1">
              <a:spLocks noChangeArrowheads="1"/>
            </p:cNvSpPr>
            <p:nvPr/>
          </p:nvSpPr>
          <p:spPr bwMode="auto">
            <a:xfrm>
              <a:off x="2006" y="782"/>
              <a:ext cx="1746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400" dirty="0" err="1">
                  <a:solidFill>
                    <a:srgbClr val="000000"/>
                  </a:solidFill>
                  <a:latin typeface="Times New Roman" charset="0"/>
                </a:rPr>
                <a:t>Oxytocin</a:t>
              </a:r>
              <a:endParaRPr lang="en-GB" sz="240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360452" name="Text Box 4"/>
            <p:cNvSpPr txBox="1">
              <a:spLocks noChangeArrowheads="1"/>
            </p:cNvSpPr>
            <p:nvPr/>
          </p:nvSpPr>
          <p:spPr bwMode="auto">
            <a:xfrm>
              <a:off x="2016" y="1392"/>
              <a:ext cx="1548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400" dirty="0">
                  <a:solidFill>
                    <a:srgbClr val="000000"/>
                  </a:solidFill>
                  <a:latin typeface="Times New Roman" charset="0"/>
                </a:rPr>
                <a:t>5 </a:t>
              </a:r>
              <a:r>
                <a:rPr lang="en-GB" sz="2400" dirty="0" err="1">
                  <a:solidFill>
                    <a:srgbClr val="000000"/>
                  </a:solidFill>
                  <a:latin typeface="Times New Roman" charset="0"/>
                  <a:sym typeface="Symbol" charset="2"/>
                </a:rPr>
                <a:t>-reductase</a:t>
              </a:r>
              <a:r>
                <a:rPr lang="en-GB" sz="2400" dirty="0">
                  <a:solidFill>
                    <a:srgbClr val="000000"/>
                  </a:solidFill>
                  <a:latin typeface="Times New Roman" charset="0"/>
                  <a:sym typeface="Symbol" charset="2"/>
                </a:rPr>
                <a:t> I/II</a:t>
              </a:r>
              <a:endParaRPr lang="en-GB" sz="240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360453" name="Freeform 5"/>
            <p:cNvSpPr>
              <a:spLocks/>
            </p:cNvSpPr>
            <p:nvPr/>
          </p:nvSpPr>
          <p:spPr bwMode="auto">
            <a:xfrm>
              <a:off x="2857" y="1646"/>
              <a:ext cx="246" cy="29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92"/>
                </a:cxn>
                <a:cxn ang="0">
                  <a:pos x="112" y="288"/>
                </a:cxn>
                <a:cxn ang="0">
                  <a:pos x="208" y="336"/>
                </a:cxn>
                <a:cxn ang="0">
                  <a:pos x="304" y="336"/>
                </a:cxn>
              </a:cxnLst>
              <a:rect l="0" t="0" r="r" b="b"/>
              <a:pathLst>
                <a:path w="304" h="344">
                  <a:moveTo>
                    <a:pt x="16" y="0"/>
                  </a:moveTo>
                  <a:cubicBezTo>
                    <a:pt x="8" y="72"/>
                    <a:pt x="0" y="144"/>
                    <a:pt x="16" y="192"/>
                  </a:cubicBezTo>
                  <a:cubicBezTo>
                    <a:pt x="32" y="240"/>
                    <a:pt x="80" y="264"/>
                    <a:pt x="112" y="288"/>
                  </a:cubicBezTo>
                  <a:cubicBezTo>
                    <a:pt x="144" y="312"/>
                    <a:pt x="176" y="328"/>
                    <a:pt x="208" y="336"/>
                  </a:cubicBezTo>
                  <a:cubicBezTo>
                    <a:pt x="240" y="344"/>
                    <a:pt x="288" y="336"/>
                    <a:pt x="304" y="336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0454" name="Line 6"/>
            <p:cNvSpPr>
              <a:spLocks noChangeShapeType="1"/>
            </p:cNvSpPr>
            <p:nvPr/>
          </p:nvSpPr>
          <p:spPr bwMode="auto">
            <a:xfrm>
              <a:off x="2185" y="1963"/>
              <a:ext cx="162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55" name="Text Box 7"/>
            <p:cNvSpPr txBox="1">
              <a:spLocks noChangeArrowheads="1"/>
            </p:cNvSpPr>
            <p:nvPr/>
          </p:nvSpPr>
          <p:spPr bwMode="auto">
            <a:xfrm>
              <a:off x="1008" y="1851"/>
              <a:ext cx="1108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defTabSz="757238">
                <a:spcBef>
                  <a:spcPct val="50000"/>
                </a:spcBef>
              </a:pPr>
              <a:r>
                <a:rPr lang="en-GB" sz="2400" dirty="0">
                  <a:solidFill>
                    <a:srgbClr val="000000"/>
                  </a:solidFill>
                  <a:latin typeface="Times New Roman" charset="0"/>
                </a:rPr>
                <a:t>Testosterone</a:t>
              </a:r>
            </a:p>
          </p:txBody>
        </p:sp>
        <p:sp>
          <p:nvSpPr>
            <p:cNvPr id="360456" name="Text Box 8"/>
            <p:cNvSpPr txBox="1">
              <a:spLocks noChangeArrowheads="1"/>
            </p:cNvSpPr>
            <p:nvPr/>
          </p:nvSpPr>
          <p:spPr bwMode="auto">
            <a:xfrm>
              <a:off x="3956" y="1851"/>
              <a:ext cx="652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defTabSz="757238">
                <a:spcBef>
                  <a:spcPct val="50000"/>
                </a:spcBef>
              </a:pPr>
              <a:r>
                <a:rPr lang="en-GB" sz="2400" dirty="0">
                  <a:solidFill>
                    <a:srgbClr val="000000"/>
                  </a:solidFill>
                  <a:latin typeface="Times New Roman" charset="0"/>
                </a:rPr>
                <a:t>DHT</a:t>
              </a:r>
            </a:p>
          </p:txBody>
        </p:sp>
        <p:sp>
          <p:nvSpPr>
            <p:cNvPr id="360461" name="Text Box 13"/>
            <p:cNvSpPr txBox="1">
              <a:spLocks noChangeArrowheads="1"/>
            </p:cNvSpPr>
            <p:nvPr/>
          </p:nvSpPr>
          <p:spPr bwMode="auto">
            <a:xfrm>
              <a:off x="3264" y="1488"/>
              <a:ext cx="89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000">
                  <a:solidFill>
                    <a:srgbClr val="FF9933"/>
                  </a:solidFill>
                  <a:latin typeface="Times New Roman" charset="0"/>
                </a:rPr>
                <a:t>+ve</a:t>
              </a:r>
            </a:p>
            <a:p>
              <a:pPr algn="ctr" defTabSz="757238">
                <a:spcBef>
                  <a:spcPct val="50000"/>
                </a:spcBef>
              </a:pPr>
              <a:endParaRPr lang="en-GB" sz="2000">
                <a:solidFill>
                  <a:srgbClr val="CCFF99"/>
                </a:solidFill>
                <a:latin typeface="Times New Roman" charset="0"/>
              </a:endParaRPr>
            </a:p>
          </p:txBody>
        </p:sp>
        <p:sp>
          <p:nvSpPr>
            <p:cNvPr id="360462" name="Line 14"/>
            <p:cNvSpPr>
              <a:spLocks noChangeShapeType="1"/>
            </p:cNvSpPr>
            <p:nvPr/>
          </p:nvSpPr>
          <p:spPr bwMode="auto">
            <a:xfrm flipV="1">
              <a:off x="1536" y="1008"/>
              <a:ext cx="864" cy="816"/>
            </a:xfrm>
            <a:prstGeom prst="line">
              <a:avLst/>
            </a:prstGeom>
            <a:noFill/>
            <a:ln w="25400">
              <a:solidFill>
                <a:srgbClr val="FF9933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63" name="Line 15"/>
            <p:cNvSpPr>
              <a:spLocks noChangeShapeType="1"/>
            </p:cNvSpPr>
            <p:nvPr/>
          </p:nvSpPr>
          <p:spPr bwMode="auto">
            <a:xfrm flipH="1" flipV="1">
              <a:off x="3312" y="1008"/>
              <a:ext cx="816" cy="768"/>
            </a:xfrm>
            <a:prstGeom prst="line">
              <a:avLst/>
            </a:prstGeom>
            <a:noFill/>
            <a:ln w="25400">
              <a:solidFill>
                <a:srgbClr val="FF9933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64" name="Text Box 16"/>
            <p:cNvSpPr txBox="1">
              <a:spLocks noChangeArrowheads="1"/>
            </p:cNvSpPr>
            <p:nvPr/>
          </p:nvSpPr>
          <p:spPr bwMode="auto">
            <a:xfrm>
              <a:off x="4224" y="480"/>
              <a:ext cx="10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sz="2400" dirty="0" err="1">
                  <a:solidFill>
                    <a:srgbClr val="000000"/>
                  </a:solidFill>
                  <a:latin typeface="Times" charset="0"/>
                </a:rPr>
                <a:t>Estrogen</a:t>
              </a:r>
              <a:endParaRPr lang="en-GB" sz="2400" dirty="0">
                <a:solidFill>
                  <a:srgbClr val="000000"/>
                </a:solidFill>
                <a:latin typeface="Times" charset="0"/>
              </a:endParaRPr>
            </a:p>
          </p:txBody>
        </p:sp>
        <p:sp>
          <p:nvSpPr>
            <p:cNvPr id="360465" name="Line 17"/>
            <p:cNvSpPr>
              <a:spLocks noChangeShapeType="1"/>
            </p:cNvSpPr>
            <p:nvPr/>
          </p:nvSpPr>
          <p:spPr bwMode="auto">
            <a:xfrm flipH="1">
              <a:off x="3408" y="672"/>
              <a:ext cx="720" cy="192"/>
            </a:xfrm>
            <a:prstGeom prst="line">
              <a:avLst/>
            </a:prstGeom>
            <a:noFill/>
            <a:ln w="25400">
              <a:solidFill>
                <a:srgbClr val="FF9933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67" name="Text Box 19"/>
            <p:cNvSpPr txBox="1">
              <a:spLocks noChangeArrowheads="1"/>
            </p:cNvSpPr>
            <p:nvPr/>
          </p:nvSpPr>
          <p:spPr bwMode="auto">
            <a:xfrm>
              <a:off x="3313" y="1046"/>
              <a:ext cx="89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000">
                  <a:solidFill>
                    <a:srgbClr val="FF9933"/>
                  </a:solidFill>
                  <a:latin typeface="Times New Roman" charset="0"/>
                </a:rPr>
                <a:t>+ve</a:t>
              </a:r>
            </a:p>
            <a:p>
              <a:pPr algn="ctr" defTabSz="757238">
                <a:spcBef>
                  <a:spcPct val="50000"/>
                </a:spcBef>
              </a:pPr>
              <a:endParaRPr lang="en-GB" sz="2000">
                <a:solidFill>
                  <a:srgbClr val="CCFF99"/>
                </a:solidFill>
                <a:latin typeface="Times New Roman" charset="0"/>
              </a:endParaRPr>
            </a:p>
          </p:txBody>
        </p:sp>
        <p:sp>
          <p:nvSpPr>
            <p:cNvPr id="360469" name="Text Box 21"/>
            <p:cNvSpPr txBox="1">
              <a:spLocks noChangeArrowheads="1"/>
            </p:cNvSpPr>
            <p:nvPr/>
          </p:nvSpPr>
          <p:spPr bwMode="auto">
            <a:xfrm>
              <a:off x="1441" y="1089"/>
              <a:ext cx="89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000" dirty="0">
                  <a:solidFill>
                    <a:srgbClr val="000000"/>
                  </a:solidFill>
                  <a:latin typeface="Times New Roman" charset="0"/>
                </a:rPr>
                <a:t>+</a:t>
              </a:r>
              <a:r>
                <a:rPr lang="en-GB" sz="2000" dirty="0" err="1">
                  <a:solidFill>
                    <a:srgbClr val="000000"/>
                  </a:solidFill>
                  <a:latin typeface="Times New Roman" charset="0"/>
                </a:rPr>
                <a:t>ve</a:t>
              </a:r>
              <a:endParaRPr lang="en-GB" sz="2000" dirty="0">
                <a:solidFill>
                  <a:srgbClr val="000000"/>
                </a:solidFill>
                <a:latin typeface="Times New Roman" charset="0"/>
              </a:endParaRPr>
            </a:p>
            <a:p>
              <a:pPr algn="ctr" defTabSz="757238">
                <a:spcBef>
                  <a:spcPct val="50000"/>
                </a:spcBef>
              </a:pPr>
              <a:endParaRPr lang="en-GB" sz="2000" dirty="0">
                <a:solidFill>
                  <a:srgbClr val="CCFF99"/>
                </a:solidFill>
                <a:latin typeface="Times New Roman" charset="0"/>
              </a:endParaRPr>
            </a:p>
          </p:txBody>
        </p:sp>
        <p:sp>
          <p:nvSpPr>
            <p:cNvPr id="360470" name="Text Box 22"/>
            <p:cNvSpPr txBox="1">
              <a:spLocks noChangeArrowheads="1"/>
            </p:cNvSpPr>
            <p:nvPr/>
          </p:nvSpPr>
          <p:spPr bwMode="auto">
            <a:xfrm>
              <a:off x="3219" y="531"/>
              <a:ext cx="89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000">
                  <a:solidFill>
                    <a:srgbClr val="FF9933"/>
                  </a:solidFill>
                  <a:latin typeface="Times New Roman" charset="0"/>
                </a:rPr>
                <a:t>+ve</a:t>
              </a:r>
            </a:p>
            <a:p>
              <a:pPr algn="ctr" defTabSz="757238">
                <a:spcBef>
                  <a:spcPct val="50000"/>
                </a:spcBef>
              </a:pPr>
              <a:endParaRPr lang="en-GB" sz="2000">
                <a:solidFill>
                  <a:srgbClr val="CCFF99"/>
                </a:solidFill>
                <a:latin typeface="Times New Roman" charset="0"/>
              </a:endParaRPr>
            </a:p>
          </p:txBody>
        </p:sp>
      </p:grpSp>
      <p:graphicFrame>
        <p:nvGraphicFramePr>
          <p:cNvPr id="360475" name="Object 27"/>
          <p:cNvGraphicFramePr>
            <a:graphicFrameLocks noChangeAspect="1"/>
          </p:cNvGraphicFramePr>
          <p:nvPr/>
        </p:nvGraphicFramePr>
        <p:xfrm>
          <a:off x="457200" y="1524000"/>
          <a:ext cx="2209800" cy="1298575"/>
        </p:xfrm>
        <a:graphic>
          <a:graphicData uri="http://schemas.openxmlformats.org/presentationml/2006/ole">
            <p:oleObj spid="_x0000_s69634" name="Worksheet" r:id="rId4" imgW="4775200" imgH="2806700" progId="Excel.Sheet.8">
              <p:embed/>
            </p:oleObj>
          </a:graphicData>
        </a:graphic>
      </p:graphicFrame>
      <p:sp>
        <p:nvSpPr>
          <p:cNvPr id="360476" name="Text Box 28"/>
          <p:cNvSpPr txBox="1">
            <a:spLocks noChangeArrowheads="1"/>
          </p:cNvSpPr>
          <p:nvPr/>
        </p:nvSpPr>
        <p:spPr bwMode="auto">
          <a:xfrm rot="-5400000">
            <a:off x="-781844" y="2051844"/>
            <a:ext cx="21129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dirty="0" err="1">
                <a:solidFill>
                  <a:srgbClr val="000000"/>
                </a:solidFill>
                <a:latin typeface="Times" charset="0"/>
              </a:rPr>
              <a:t>Oxytocin</a:t>
            </a:r>
            <a:r>
              <a:rPr lang="en-US" sz="1000" dirty="0">
                <a:solidFill>
                  <a:srgbClr val="000000"/>
                </a:solidFill>
                <a:latin typeface="Times" charset="0"/>
              </a:rPr>
              <a:t> secretion as a % of control</a:t>
            </a:r>
          </a:p>
        </p:txBody>
      </p:sp>
      <p:graphicFrame>
        <p:nvGraphicFramePr>
          <p:cNvPr id="360478" name="Object 30"/>
          <p:cNvGraphicFramePr>
            <a:graphicFrameLocks noChangeAspect="1"/>
          </p:cNvGraphicFramePr>
          <p:nvPr/>
        </p:nvGraphicFramePr>
        <p:xfrm>
          <a:off x="6781800" y="4159250"/>
          <a:ext cx="2362200" cy="1389063"/>
        </p:xfrm>
        <a:graphic>
          <a:graphicData uri="http://schemas.openxmlformats.org/presentationml/2006/ole">
            <p:oleObj spid="_x0000_s69635" name="Worksheet" r:id="rId5" imgW="4775200" imgH="2806700" progId="Excel.Sheet.8">
              <p:embed/>
            </p:oleObj>
          </a:graphicData>
        </a:graphic>
      </p:graphicFrame>
      <p:sp>
        <p:nvSpPr>
          <p:cNvPr id="360479" name="Text Box 31"/>
          <p:cNvSpPr txBox="1">
            <a:spLocks noChangeArrowheads="1"/>
          </p:cNvSpPr>
          <p:nvPr/>
        </p:nvSpPr>
        <p:spPr bwMode="auto">
          <a:xfrm rot="-5400000">
            <a:off x="5542756" y="4896644"/>
            <a:ext cx="21129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dirty="0" err="1">
                <a:solidFill>
                  <a:srgbClr val="000000"/>
                </a:solidFill>
                <a:latin typeface="Times" charset="0"/>
              </a:rPr>
              <a:t>Oxytocin</a:t>
            </a:r>
            <a:r>
              <a:rPr lang="en-US" sz="1000" dirty="0">
                <a:solidFill>
                  <a:srgbClr val="000000"/>
                </a:solidFill>
                <a:latin typeface="Times" charset="0"/>
              </a:rPr>
              <a:t> secretion as a % of control</a:t>
            </a:r>
          </a:p>
        </p:txBody>
      </p:sp>
      <p:graphicFrame>
        <p:nvGraphicFramePr>
          <p:cNvPr id="360488" name="Object 40"/>
          <p:cNvGraphicFramePr>
            <a:graphicFrameLocks noChangeAspect="1"/>
          </p:cNvGraphicFramePr>
          <p:nvPr/>
        </p:nvGraphicFramePr>
        <p:xfrm>
          <a:off x="6781800" y="1905000"/>
          <a:ext cx="2362200" cy="1414463"/>
        </p:xfrm>
        <a:graphic>
          <a:graphicData uri="http://schemas.openxmlformats.org/presentationml/2006/ole">
            <p:oleObj spid="_x0000_s69636" name="Worksheet" r:id="rId6" imgW="4991100" imgH="2886075" progId="Excel.Sheet.8">
              <p:embed/>
            </p:oleObj>
          </a:graphicData>
        </a:graphic>
      </p:graphicFrame>
      <p:sp>
        <p:nvSpPr>
          <p:cNvPr id="360489" name="Text Box 41"/>
          <p:cNvSpPr txBox="1">
            <a:spLocks noChangeArrowheads="1"/>
          </p:cNvSpPr>
          <p:nvPr/>
        </p:nvSpPr>
        <p:spPr bwMode="auto">
          <a:xfrm rot="-5400000">
            <a:off x="5618956" y="2356644"/>
            <a:ext cx="21129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dirty="0" err="1">
                <a:solidFill>
                  <a:srgbClr val="000000"/>
                </a:solidFill>
                <a:latin typeface="Times" charset="0"/>
              </a:rPr>
              <a:t>Oxytocin</a:t>
            </a:r>
            <a:r>
              <a:rPr lang="en-US" sz="1000" dirty="0">
                <a:solidFill>
                  <a:srgbClr val="000000"/>
                </a:solidFill>
                <a:latin typeface="Times" charset="0"/>
              </a:rPr>
              <a:t> secretion as a % of control</a:t>
            </a:r>
          </a:p>
        </p:txBody>
      </p:sp>
      <p:sp>
        <p:nvSpPr>
          <p:cNvPr id="360491" name="Text Box 43"/>
          <p:cNvSpPr txBox="1">
            <a:spLocks noChangeArrowheads="1"/>
          </p:cNvSpPr>
          <p:nvPr/>
        </p:nvSpPr>
        <p:spPr bwMode="auto">
          <a:xfrm>
            <a:off x="-36512" y="6519446"/>
            <a:ext cx="9143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dirty="0" err="1">
                <a:solidFill>
                  <a:srgbClr val="000000"/>
                </a:solidFill>
                <a:latin typeface="Times New Roman" charset="0"/>
              </a:rPr>
              <a:t>Assinder</a:t>
            </a:r>
            <a:r>
              <a:rPr lang="en-GB" sz="1600" dirty="0">
                <a:solidFill>
                  <a:srgbClr val="000000"/>
                </a:solidFill>
                <a:latin typeface="Times New Roman" charset="0"/>
              </a:rPr>
              <a:t> &amp; Nicholson (2004) </a:t>
            </a:r>
            <a:r>
              <a:rPr lang="en-GB" sz="1600" i="1" dirty="0" err="1">
                <a:solidFill>
                  <a:srgbClr val="000000"/>
                </a:solidFill>
                <a:latin typeface="Times New Roman" charset="0"/>
              </a:rPr>
              <a:t>Int</a:t>
            </a:r>
            <a:r>
              <a:rPr lang="en-GB" sz="1600" i="1" dirty="0">
                <a:solidFill>
                  <a:srgbClr val="000000"/>
                </a:solidFill>
                <a:latin typeface="Times New Roman" charset="0"/>
              </a:rPr>
              <a:t> J </a:t>
            </a:r>
            <a:r>
              <a:rPr lang="en-GB" sz="1600" i="1" dirty="0" err="1">
                <a:solidFill>
                  <a:srgbClr val="000000"/>
                </a:solidFill>
                <a:latin typeface="Times New Roman" charset="0"/>
              </a:rPr>
              <a:t>Andrology</a:t>
            </a:r>
            <a:r>
              <a:rPr lang="en-GB" sz="1600" dirty="0">
                <a:solidFill>
                  <a:srgbClr val="000000"/>
                </a:solidFill>
                <a:latin typeface="Times New Roman" charset="0"/>
              </a:rPr>
              <a:t>, </a:t>
            </a:r>
            <a:r>
              <a:rPr lang="en-GB" sz="1600" b="1" dirty="0">
                <a:solidFill>
                  <a:srgbClr val="000000"/>
                </a:solidFill>
                <a:latin typeface="Times New Roman" charset="0"/>
              </a:rPr>
              <a:t>27</a:t>
            </a:r>
            <a:r>
              <a:rPr lang="en-GB" sz="1600" dirty="0">
                <a:solidFill>
                  <a:srgbClr val="000000"/>
                </a:solidFill>
                <a:latin typeface="Times New Roman" charset="0"/>
              </a:rPr>
              <a:t>, 12-18</a:t>
            </a:r>
          </a:p>
        </p:txBody>
      </p:sp>
      <p:sp>
        <p:nvSpPr>
          <p:cNvPr id="34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pPr algn="ctr"/>
            <a:r>
              <a:rPr lang="en-GB" sz="2800" dirty="0" smtClean="0">
                <a:solidFill>
                  <a:schemeClr val="bg1"/>
                </a:solidFill>
                <a:latin typeface="Arial"/>
                <a:cs typeface="Arial"/>
              </a:rPr>
              <a:t>Sex steroids increases OXT in BPH tissue</a:t>
            </a:r>
            <a:endParaRPr lang="en-GB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43244" y="1568740"/>
            <a:ext cx="272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*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83240" y="1884739"/>
            <a:ext cx="272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*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31500" y="1878379"/>
            <a:ext cx="272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*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17255" y="4272650"/>
            <a:ext cx="272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*</a:t>
            </a:r>
            <a:endParaRPr lang="en-US"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60350" y="1585913"/>
            <a:ext cx="8789988" cy="3573462"/>
            <a:chOff x="260350" y="1585913"/>
            <a:chExt cx="8789988" cy="3573462"/>
          </a:xfrm>
        </p:grpSpPr>
        <p:graphicFrame>
          <p:nvGraphicFramePr>
            <p:cNvPr id="5" name="Object 3"/>
            <p:cNvGraphicFramePr>
              <a:graphicFrameLocks noChangeAspect="1"/>
            </p:cNvGraphicFramePr>
            <p:nvPr/>
          </p:nvGraphicFramePr>
          <p:xfrm>
            <a:off x="449263" y="1973263"/>
            <a:ext cx="3975100" cy="3113087"/>
          </p:xfrm>
          <a:graphic>
            <a:graphicData uri="http://schemas.openxmlformats.org/presentationml/2006/ole">
              <p:oleObj spid="_x0000_s41986" name="Worksheet" r:id="rId3" imgW="4736592" imgH="3709416" progId="Excel.Sheet.8">
                <p:embed/>
              </p:oleObj>
            </a:graphicData>
          </a:graphic>
        </p:graphicFrame>
        <p:graphicFrame>
          <p:nvGraphicFramePr>
            <p:cNvPr id="6" name="Object 4"/>
            <p:cNvGraphicFramePr>
              <a:graphicFrameLocks noChangeAspect="1"/>
            </p:cNvGraphicFramePr>
            <p:nvPr/>
          </p:nvGraphicFramePr>
          <p:xfrm>
            <a:off x="4803775" y="1962150"/>
            <a:ext cx="4246563" cy="3197225"/>
          </p:xfrm>
          <a:graphic>
            <a:graphicData uri="http://schemas.openxmlformats.org/presentationml/2006/ole">
              <p:oleObj spid="_x0000_s41987" name="Worksheet" r:id="rId4" imgW="5699760" imgH="4291584" progId="Excel.Sheet.8">
                <p:embed/>
              </p:oleObj>
            </a:graphicData>
          </a:graphic>
        </p:graphicFrame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 rot="16200000">
              <a:off x="-974725" y="3275013"/>
              <a:ext cx="2744787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200" b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pmol/mg protein/hr 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 rot="16200000">
              <a:off x="3465513" y="3276600"/>
              <a:ext cx="2744788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200" b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pmol/mg protein/hr 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1879600" y="1585913"/>
              <a:ext cx="1371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 dirty="0">
                  <a:solidFill>
                    <a:schemeClr val="bg1"/>
                  </a:solidFill>
                  <a:latin typeface="Comic Sans MS" charset="0"/>
                </a:rPr>
                <a:t>Type I</a:t>
              </a: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6176963" y="1641475"/>
              <a:ext cx="13716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0">
                  <a:solidFill>
                    <a:schemeClr val="bg1"/>
                  </a:solidFill>
                  <a:latin typeface="Comic Sans MS" charset="0"/>
                </a:rPr>
                <a:t>Type II</a:t>
              </a: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2401888" y="2173288"/>
              <a:ext cx="3492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*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6708775" y="2317750"/>
              <a:ext cx="3492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*</a:t>
              </a:r>
            </a:p>
          </p:txBody>
        </p:sp>
      </p:grp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pPr marL="534988" algn="ctr"/>
            <a:endParaRPr lang="en-GB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79600" y="184504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SRD5A1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6963" y="1856858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SRD5A2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0" y="7856"/>
            <a:ext cx="9143999" cy="972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9671" tIns="54836" rIns="109671" bIns="54836">
            <a:prstTxWarp prst="textNoShape">
              <a:avLst/>
            </a:prstTxWarp>
            <a:spAutoFit/>
          </a:bodyPr>
          <a:lstStyle/>
          <a:p>
            <a:pPr marL="534988" algn="ctr"/>
            <a:r>
              <a:rPr lang="en-GB" sz="2800" dirty="0" smtClean="0">
                <a:solidFill>
                  <a:schemeClr val="bg1"/>
                </a:solidFill>
                <a:latin typeface="Arial"/>
                <a:cs typeface="Arial"/>
              </a:rPr>
              <a:t>OXT increases SRD5A1 and 2 in normal prostate epithelial cells</a:t>
            </a:r>
            <a:endParaRPr lang="en-GB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597135" y="3305518"/>
            <a:ext cx="2092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>
                <a:latin typeface="Arial"/>
                <a:cs typeface="Arial"/>
              </a:rPr>
              <a:t>pmol</a:t>
            </a:r>
            <a:r>
              <a:rPr lang="en-US" sz="1200" dirty="0" smtClean="0">
                <a:latin typeface="Arial"/>
                <a:cs typeface="Arial"/>
              </a:rPr>
              <a:t>/mg protein/hr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3895878" y="3306165"/>
            <a:ext cx="2092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>
                <a:latin typeface="Arial"/>
                <a:cs typeface="Arial"/>
              </a:rPr>
              <a:t>pmol</a:t>
            </a:r>
            <a:r>
              <a:rPr lang="en-US" sz="1200" dirty="0" smtClean="0">
                <a:latin typeface="Arial"/>
                <a:cs typeface="Arial"/>
              </a:rPr>
              <a:t>/mg protein/hr</a:t>
            </a:r>
            <a:endParaRPr lang="en-US"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60" name="Line 12"/>
          <p:cNvSpPr>
            <a:spLocks noChangeShapeType="1"/>
          </p:cNvSpPr>
          <p:nvPr/>
        </p:nvSpPr>
        <p:spPr bwMode="auto">
          <a:xfrm flipH="1" flipV="1">
            <a:off x="5410200" y="3124200"/>
            <a:ext cx="923925" cy="390525"/>
          </a:xfrm>
          <a:prstGeom prst="line">
            <a:avLst/>
          </a:prstGeom>
          <a:noFill/>
          <a:ln w="25400">
            <a:solidFill>
              <a:srgbClr val="FF9933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600200" y="1295400"/>
            <a:ext cx="6705600" cy="5170488"/>
            <a:chOff x="1008" y="480"/>
            <a:chExt cx="4224" cy="3257"/>
          </a:xfrm>
        </p:grpSpPr>
        <p:sp>
          <p:nvSpPr>
            <p:cNvPr id="360450" name="Text Box 2"/>
            <p:cNvSpPr txBox="1">
              <a:spLocks noChangeArrowheads="1"/>
            </p:cNvSpPr>
            <p:nvPr/>
          </p:nvSpPr>
          <p:spPr bwMode="auto">
            <a:xfrm>
              <a:off x="2006" y="782"/>
              <a:ext cx="1746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400" dirty="0" err="1">
                  <a:solidFill>
                    <a:srgbClr val="000000"/>
                  </a:solidFill>
                  <a:latin typeface="Times New Roman" charset="0"/>
                </a:rPr>
                <a:t>Oxytocin</a:t>
              </a:r>
              <a:endParaRPr lang="en-GB" sz="240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360451" name="Line 3"/>
            <p:cNvSpPr>
              <a:spLocks noChangeShapeType="1"/>
            </p:cNvSpPr>
            <p:nvPr/>
          </p:nvSpPr>
          <p:spPr bwMode="auto">
            <a:xfrm>
              <a:off x="2870" y="1070"/>
              <a:ext cx="0" cy="288"/>
            </a:xfrm>
            <a:prstGeom prst="line">
              <a:avLst/>
            </a:prstGeom>
            <a:noFill/>
            <a:ln w="25400">
              <a:solidFill>
                <a:srgbClr val="FF9933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52" name="Text Box 4"/>
            <p:cNvSpPr txBox="1">
              <a:spLocks noChangeArrowheads="1"/>
            </p:cNvSpPr>
            <p:nvPr/>
          </p:nvSpPr>
          <p:spPr bwMode="auto">
            <a:xfrm>
              <a:off x="2016" y="1392"/>
              <a:ext cx="1548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400" dirty="0">
                  <a:solidFill>
                    <a:srgbClr val="000000"/>
                  </a:solidFill>
                  <a:latin typeface="Times New Roman" charset="0"/>
                </a:rPr>
                <a:t>5 </a:t>
              </a:r>
              <a:r>
                <a:rPr lang="en-GB" sz="2400" dirty="0" err="1">
                  <a:solidFill>
                    <a:srgbClr val="000000"/>
                  </a:solidFill>
                  <a:latin typeface="Times New Roman" charset="0"/>
                  <a:sym typeface="Symbol" charset="2"/>
                </a:rPr>
                <a:t>-reductase</a:t>
              </a:r>
              <a:r>
                <a:rPr lang="en-GB" sz="2400" dirty="0">
                  <a:solidFill>
                    <a:srgbClr val="000000"/>
                  </a:solidFill>
                  <a:latin typeface="Times New Roman" charset="0"/>
                  <a:sym typeface="Symbol" charset="2"/>
                </a:rPr>
                <a:t> I/II</a:t>
              </a:r>
              <a:endParaRPr lang="en-GB" sz="2400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sp>
          <p:nvSpPr>
            <p:cNvPr id="360453" name="Freeform 5"/>
            <p:cNvSpPr>
              <a:spLocks/>
            </p:cNvSpPr>
            <p:nvPr/>
          </p:nvSpPr>
          <p:spPr bwMode="auto">
            <a:xfrm>
              <a:off x="2857" y="1646"/>
              <a:ext cx="246" cy="29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92"/>
                </a:cxn>
                <a:cxn ang="0">
                  <a:pos x="112" y="288"/>
                </a:cxn>
                <a:cxn ang="0">
                  <a:pos x="208" y="336"/>
                </a:cxn>
                <a:cxn ang="0">
                  <a:pos x="304" y="336"/>
                </a:cxn>
              </a:cxnLst>
              <a:rect l="0" t="0" r="r" b="b"/>
              <a:pathLst>
                <a:path w="304" h="344">
                  <a:moveTo>
                    <a:pt x="16" y="0"/>
                  </a:moveTo>
                  <a:cubicBezTo>
                    <a:pt x="8" y="72"/>
                    <a:pt x="0" y="144"/>
                    <a:pt x="16" y="192"/>
                  </a:cubicBezTo>
                  <a:cubicBezTo>
                    <a:pt x="32" y="240"/>
                    <a:pt x="80" y="264"/>
                    <a:pt x="112" y="288"/>
                  </a:cubicBezTo>
                  <a:cubicBezTo>
                    <a:pt x="144" y="312"/>
                    <a:pt x="176" y="328"/>
                    <a:pt x="208" y="336"/>
                  </a:cubicBezTo>
                  <a:cubicBezTo>
                    <a:pt x="240" y="344"/>
                    <a:pt x="288" y="336"/>
                    <a:pt x="304" y="336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60454" name="Line 6"/>
            <p:cNvSpPr>
              <a:spLocks noChangeShapeType="1"/>
            </p:cNvSpPr>
            <p:nvPr/>
          </p:nvSpPr>
          <p:spPr bwMode="auto">
            <a:xfrm>
              <a:off x="2185" y="1963"/>
              <a:ext cx="162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55" name="Text Box 7"/>
            <p:cNvSpPr txBox="1">
              <a:spLocks noChangeArrowheads="1"/>
            </p:cNvSpPr>
            <p:nvPr/>
          </p:nvSpPr>
          <p:spPr bwMode="auto">
            <a:xfrm>
              <a:off x="1008" y="1851"/>
              <a:ext cx="1108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defTabSz="757238">
                <a:spcBef>
                  <a:spcPct val="50000"/>
                </a:spcBef>
              </a:pPr>
              <a:r>
                <a:rPr lang="en-GB" sz="2400" dirty="0">
                  <a:solidFill>
                    <a:srgbClr val="000000"/>
                  </a:solidFill>
                  <a:latin typeface="Times New Roman" charset="0"/>
                </a:rPr>
                <a:t>Testosterone</a:t>
              </a:r>
            </a:p>
          </p:txBody>
        </p:sp>
        <p:sp>
          <p:nvSpPr>
            <p:cNvPr id="360456" name="Text Box 8"/>
            <p:cNvSpPr txBox="1">
              <a:spLocks noChangeArrowheads="1"/>
            </p:cNvSpPr>
            <p:nvPr/>
          </p:nvSpPr>
          <p:spPr bwMode="auto">
            <a:xfrm>
              <a:off x="3956" y="1851"/>
              <a:ext cx="652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defTabSz="757238">
                <a:spcBef>
                  <a:spcPct val="50000"/>
                </a:spcBef>
              </a:pPr>
              <a:r>
                <a:rPr lang="en-GB" sz="2400" dirty="0">
                  <a:solidFill>
                    <a:srgbClr val="000000"/>
                  </a:solidFill>
                  <a:latin typeface="Times New Roman" charset="0"/>
                </a:rPr>
                <a:t>DHT</a:t>
              </a:r>
            </a:p>
          </p:txBody>
        </p:sp>
        <p:sp>
          <p:nvSpPr>
            <p:cNvPr id="360457" name="Line 9"/>
            <p:cNvSpPr>
              <a:spLocks noChangeShapeType="1"/>
            </p:cNvSpPr>
            <p:nvPr/>
          </p:nvSpPr>
          <p:spPr bwMode="auto">
            <a:xfrm flipH="1">
              <a:off x="3025" y="2139"/>
              <a:ext cx="1087" cy="5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58" name="Text Box 10"/>
            <p:cNvSpPr txBox="1">
              <a:spLocks noChangeArrowheads="1"/>
            </p:cNvSpPr>
            <p:nvPr/>
          </p:nvSpPr>
          <p:spPr bwMode="auto">
            <a:xfrm>
              <a:off x="2211" y="2757"/>
              <a:ext cx="1707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400" dirty="0">
                  <a:solidFill>
                    <a:srgbClr val="000000"/>
                  </a:solidFill>
                  <a:latin typeface="Times New Roman" charset="0"/>
                </a:rPr>
                <a:t>Androgen Receptor</a:t>
              </a:r>
            </a:p>
          </p:txBody>
        </p:sp>
        <p:sp>
          <p:nvSpPr>
            <p:cNvPr id="360459" name="Line 11"/>
            <p:cNvSpPr>
              <a:spLocks noChangeShapeType="1"/>
            </p:cNvSpPr>
            <p:nvPr/>
          </p:nvSpPr>
          <p:spPr bwMode="auto">
            <a:xfrm>
              <a:off x="2948" y="3055"/>
              <a:ext cx="0" cy="4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61" name="Text Box 13"/>
            <p:cNvSpPr txBox="1">
              <a:spLocks noChangeArrowheads="1"/>
            </p:cNvSpPr>
            <p:nvPr/>
          </p:nvSpPr>
          <p:spPr bwMode="auto">
            <a:xfrm>
              <a:off x="3264" y="1488"/>
              <a:ext cx="89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000">
                  <a:solidFill>
                    <a:srgbClr val="FF9933"/>
                  </a:solidFill>
                  <a:latin typeface="Times New Roman" charset="0"/>
                </a:rPr>
                <a:t>+ve</a:t>
              </a:r>
            </a:p>
            <a:p>
              <a:pPr algn="ctr" defTabSz="757238">
                <a:spcBef>
                  <a:spcPct val="50000"/>
                </a:spcBef>
              </a:pPr>
              <a:endParaRPr lang="en-GB" sz="2000">
                <a:solidFill>
                  <a:srgbClr val="CCFF99"/>
                </a:solidFill>
                <a:latin typeface="Times New Roman" charset="0"/>
              </a:endParaRPr>
            </a:p>
          </p:txBody>
        </p:sp>
        <p:sp>
          <p:nvSpPr>
            <p:cNvPr id="360462" name="Line 14"/>
            <p:cNvSpPr>
              <a:spLocks noChangeShapeType="1"/>
            </p:cNvSpPr>
            <p:nvPr/>
          </p:nvSpPr>
          <p:spPr bwMode="auto">
            <a:xfrm flipV="1">
              <a:off x="1536" y="1008"/>
              <a:ext cx="864" cy="816"/>
            </a:xfrm>
            <a:prstGeom prst="line">
              <a:avLst/>
            </a:prstGeom>
            <a:noFill/>
            <a:ln w="25400">
              <a:solidFill>
                <a:srgbClr val="FF9933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63" name="Line 15"/>
            <p:cNvSpPr>
              <a:spLocks noChangeShapeType="1"/>
            </p:cNvSpPr>
            <p:nvPr/>
          </p:nvSpPr>
          <p:spPr bwMode="auto">
            <a:xfrm flipH="1" flipV="1">
              <a:off x="3312" y="1008"/>
              <a:ext cx="816" cy="768"/>
            </a:xfrm>
            <a:prstGeom prst="line">
              <a:avLst/>
            </a:prstGeom>
            <a:noFill/>
            <a:ln w="25400">
              <a:solidFill>
                <a:srgbClr val="FF9933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64" name="Text Box 16"/>
            <p:cNvSpPr txBox="1">
              <a:spLocks noChangeArrowheads="1"/>
            </p:cNvSpPr>
            <p:nvPr/>
          </p:nvSpPr>
          <p:spPr bwMode="auto">
            <a:xfrm>
              <a:off x="4224" y="480"/>
              <a:ext cx="10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GB" sz="2400" dirty="0" err="1">
                  <a:solidFill>
                    <a:srgbClr val="000000"/>
                  </a:solidFill>
                  <a:latin typeface="Times" charset="0"/>
                </a:rPr>
                <a:t>Estrogen</a:t>
              </a:r>
              <a:endParaRPr lang="en-GB" sz="2400" dirty="0">
                <a:solidFill>
                  <a:srgbClr val="000000"/>
                </a:solidFill>
                <a:latin typeface="Times" charset="0"/>
              </a:endParaRPr>
            </a:p>
          </p:txBody>
        </p:sp>
        <p:sp>
          <p:nvSpPr>
            <p:cNvPr id="360465" name="Line 17"/>
            <p:cNvSpPr>
              <a:spLocks noChangeShapeType="1"/>
            </p:cNvSpPr>
            <p:nvPr/>
          </p:nvSpPr>
          <p:spPr bwMode="auto">
            <a:xfrm flipH="1">
              <a:off x="3408" y="672"/>
              <a:ext cx="720" cy="192"/>
            </a:xfrm>
            <a:prstGeom prst="line">
              <a:avLst/>
            </a:prstGeom>
            <a:noFill/>
            <a:ln w="25400">
              <a:solidFill>
                <a:srgbClr val="FF9933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467" name="Text Box 19"/>
            <p:cNvSpPr txBox="1">
              <a:spLocks noChangeArrowheads="1"/>
            </p:cNvSpPr>
            <p:nvPr/>
          </p:nvSpPr>
          <p:spPr bwMode="auto">
            <a:xfrm>
              <a:off x="3313" y="1046"/>
              <a:ext cx="89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000">
                  <a:solidFill>
                    <a:srgbClr val="FF9933"/>
                  </a:solidFill>
                  <a:latin typeface="Times New Roman" charset="0"/>
                </a:rPr>
                <a:t>+ve</a:t>
              </a:r>
            </a:p>
            <a:p>
              <a:pPr algn="ctr" defTabSz="757238">
                <a:spcBef>
                  <a:spcPct val="50000"/>
                </a:spcBef>
              </a:pPr>
              <a:endParaRPr lang="en-GB" sz="2000">
                <a:solidFill>
                  <a:srgbClr val="CCFF99"/>
                </a:solidFill>
                <a:latin typeface="Times New Roman" charset="0"/>
              </a:endParaRPr>
            </a:p>
          </p:txBody>
        </p:sp>
        <p:sp>
          <p:nvSpPr>
            <p:cNvPr id="360468" name="Text Box 20"/>
            <p:cNvSpPr txBox="1">
              <a:spLocks noChangeArrowheads="1"/>
            </p:cNvSpPr>
            <p:nvPr/>
          </p:nvSpPr>
          <p:spPr bwMode="auto">
            <a:xfrm>
              <a:off x="2599" y="1049"/>
              <a:ext cx="89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000">
                  <a:solidFill>
                    <a:srgbClr val="FF9933"/>
                  </a:solidFill>
                  <a:latin typeface="Times New Roman" charset="0"/>
                </a:rPr>
                <a:t>+ve</a:t>
              </a:r>
            </a:p>
            <a:p>
              <a:pPr algn="ctr" defTabSz="757238">
                <a:spcBef>
                  <a:spcPct val="50000"/>
                </a:spcBef>
              </a:pPr>
              <a:endParaRPr lang="en-GB" sz="2000">
                <a:solidFill>
                  <a:srgbClr val="CCFF99"/>
                </a:solidFill>
                <a:latin typeface="Times New Roman" charset="0"/>
              </a:endParaRPr>
            </a:p>
          </p:txBody>
        </p:sp>
        <p:sp>
          <p:nvSpPr>
            <p:cNvPr id="360469" name="Text Box 21"/>
            <p:cNvSpPr txBox="1">
              <a:spLocks noChangeArrowheads="1"/>
            </p:cNvSpPr>
            <p:nvPr/>
          </p:nvSpPr>
          <p:spPr bwMode="auto">
            <a:xfrm>
              <a:off x="1441" y="1089"/>
              <a:ext cx="89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000" dirty="0">
                  <a:solidFill>
                    <a:srgbClr val="000000"/>
                  </a:solidFill>
                  <a:latin typeface="Times New Roman" charset="0"/>
                </a:rPr>
                <a:t>+</a:t>
              </a:r>
              <a:r>
                <a:rPr lang="en-GB" sz="2000" dirty="0" err="1">
                  <a:solidFill>
                    <a:srgbClr val="000000"/>
                  </a:solidFill>
                  <a:latin typeface="Times New Roman" charset="0"/>
                </a:rPr>
                <a:t>ve</a:t>
              </a:r>
              <a:endParaRPr lang="en-GB" sz="2000" dirty="0">
                <a:solidFill>
                  <a:srgbClr val="000000"/>
                </a:solidFill>
                <a:latin typeface="Times New Roman" charset="0"/>
              </a:endParaRPr>
            </a:p>
            <a:p>
              <a:pPr algn="ctr" defTabSz="757238">
                <a:spcBef>
                  <a:spcPct val="50000"/>
                </a:spcBef>
              </a:pPr>
              <a:endParaRPr lang="en-GB" sz="2000" dirty="0">
                <a:solidFill>
                  <a:srgbClr val="CCFF99"/>
                </a:solidFill>
                <a:latin typeface="Times New Roman" charset="0"/>
              </a:endParaRPr>
            </a:p>
          </p:txBody>
        </p:sp>
        <p:sp>
          <p:nvSpPr>
            <p:cNvPr id="360470" name="Text Box 22"/>
            <p:cNvSpPr txBox="1">
              <a:spLocks noChangeArrowheads="1"/>
            </p:cNvSpPr>
            <p:nvPr/>
          </p:nvSpPr>
          <p:spPr bwMode="auto">
            <a:xfrm>
              <a:off x="3219" y="531"/>
              <a:ext cx="892" cy="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000">
                  <a:solidFill>
                    <a:srgbClr val="FF9933"/>
                  </a:solidFill>
                  <a:latin typeface="Times New Roman" charset="0"/>
                </a:rPr>
                <a:t>+ve</a:t>
              </a:r>
            </a:p>
            <a:p>
              <a:pPr algn="ctr" defTabSz="757238">
                <a:spcBef>
                  <a:spcPct val="50000"/>
                </a:spcBef>
              </a:pPr>
              <a:endParaRPr lang="en-GB" sz="2000">
                <a:solidFill>
                  <a:srgbClr val="CCFF99"/>
                </a:solidFill>
                <a:latin typeface="Times New Roman" charset="0"/>
              </a:endParaRPr>
            </a:p>
          </p:txBody>
        </p:sp>
        <p:sp>
          <p:nvSpPr>
            <p:cNvPr id="360471" name="Text Box 23"/>
            <p:cNvSpPr txBox="1">
              <a:spLocks noChangeArrowheads="1"/>
            </p:cNvSpPr>
            <p:nvPr/>
          </p:nvSpPr>
          <p:spPr bwMode="auto">
            <a:xfrm>
              <a:off x="2333" y="3456"/>
              <a:ext cx="1231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75749" tIns="37874" rIns="75749" bIns="37874">
              <a:prstTxWarp prst="textNoShape">
                <a:avLst/>
              </a:prstTxWarp>
              <a:spAutoFit/>
            </a:bodyPr>
            <a:lstStyle/>
            <a:p>
              <a:pPr algn="ctr" defTabSz="757238">
                <a:spcBef>
                  <a:spcPct val="50000"/>
                </a:spcBef>
              </a:pPr>
              <a:r>
                <a:rPr lang="en-GB" sz="2400" dirty="0" smtClean="0">
                  <a:solidFill>
                    <a:srgbClr val="FF0000"/>
                  </a:solidFill>
                  <a:latin typeface="Times New Roman" charset="0"/>
                </a:rPr>
                <a:t>Proliferation?</a:t>
              </a:r>
              <a:endParaRPr lang="en-GB" sz="2400" dirty="0">
                <a:solidFill>
                  <a:srgbClr val="FF0000"/>
                </a:solidFill>
                <a:latin typeface="Times New Roman" charset="0"/>
              </a:endParaRPr>
            </a:p>
          </p:txBody>
        </p:sp>
      </p:grpSp>
      <p:graphicFrame>
        <p:nvGraphicFramePr>
          <p:cNvPr id="360475" name="Object 27"/>
          <p:cNvGraphicFramePr>
            <a:graphicFrameLocks noChangeAspect="1"/>
          </p:cNvGraphicFramePr>
          <p:nvPr/>
        </p:nvGraphicFramePr>
        <p:xfrm>
          <a:off x="495300" y="1582737"/>
          <a:ext cx="2209800" cy="1298575"/>
        </p:xfrm>
        <a:graphic>
          <a:graphicData uri="http://schemas.openxmlformats.org/presentationml/2006/ole">
            <p:oleObj spid="_x0000_s71682" name="Worksheet" r:id="rId4" imgW="4775200" imgH="2806700" progId="Excel.Sheet.8">
              <p:embed/>
            </p:oleObj>
          </a:graphicData>
        </a:graphic>
      </p:graphicFrame>
      <p:sp>
        <p:nvSpPr>
          <p:cNvPr id="360476" name="Text Box 28"/>
          <p:cNvSpPr txBox="1">
            <a:spLocks noChangeArrowheads="1"/>
          </p:cNvSpPr>
          <p:nvPr/>
        </p:nvSpPr>
        <p:spPr bwMode="auto">
          <a:xfrm rot="-5400000">
            <a:off x="-781844" y="2051844"/>
            <a:ext cx="21129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dirty="0" err="1">
                <a:solidFill>
                  <a:srgbClr val="000000"/>
                </a:solidFill>
                <a:latin typeface="Times" charset="0"/>
              </a:rPr>
              <a:t>Oxytocin</a:t>
            </a:r>
            <a:r>
              <a:rPr lang="en-US" sz="1000" dirty="0">
                <a:solidFill>
                  <a:srgbClr val="000000"/>
                </a:solidFill>
                <a:latin typeface="Times" charset="0"/>
              </a:rPr>
              <a:t> secretion as a % of control</a:t>
            </a:r>
          </a:p>
        </p:txBody>
      </p:sp>
      <p:graphicFrame>
        <p:nvGraphicFramePr>
          <p:cNvPr id="360478" name="Object 30"/>
          <p:cNvGraphicFramePr>
            <a:graphicFrameLocks noChangeAspect="1"/>
          </p:cNvGraphicFramePr>
          <p:nvPr/>
        </p:nvGraphicFramePr>
        <p:xfrm>
          <a:off x="6781800" y="4159250"/>
          <a:ext cx="2362200" cy="1389063"/>
        </p:xfrm>
        <a:graphic>
          <a:graphicData uri="http://schemas.openxmlformats.org/presentationml/2006/ole">
            <p:oleObj spid="_x0000_s71683" name="Worksheet" r:id="rId5" imgW="4775200" imgH="2806700" progId="Excel.Sheet.8">
              <p:embed/>
            </p:oleObj>
          </a:graphicData>
        </a:graphic>
      </p:graphicFrame>
      <p:sp>
        <p:nvSpPr>
          <p:cNvPr id="360479" name="Text Box 31"/>
          <p:cNvSpPr txBox="1">
            <a:spLocks noChangeArrowheads="1"/>
          </p:cNvSpPr>
          <p:nvPr/>
        </p:nvSpPr>
        <p:spPr bwMode="auto">
          <a:xfrm rot="-5400000">
            <a:off x="5542756" y="4896644"/>
            <a:ext cx="21129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dirty="0" err="1">
                <a:solidFill>
                  <a:srgbClr val="000000"/>
                </a:solidFill>
                <a:latin typeface="Times" charset="0"/>
              </a:rPr>
              <a:t>Oxytocin</a:t>
            </a:r>
            <a:r>
              <a:rPr lang="en-US" sz="1000" dirty="0">
                <a:solidFill>
                  <a:srgbClr val="000000"/>
                </a:solidFill>
                <a:latin typeface="Times" charset="0"/>
              </a:rPr>
              <a:t> secretion as a % of control</a:t>
            </a:r>
          </a:p>
        </p:txBody>
      </p:sp>
      <p:graphicFrame>
        <p:nvGraphicFramePr>
          <p:cNvPr id="360488" name="Object 40"/>
          <p:cNvGraphicFramePr>
            <a:graphicFrameLocks noChangeAspect="1"/>
          </p:cNvGraphicFramePr>
          <p:nvPr/>
        </p:nvGraphicFramePr>
        <p:xfrm>
          <a:off x="6781800" y="1905000"/>
          <a:ext cx="2362200" cy="1414463"/>
        </p:xfrm>
        <a:graphic>
          <a:graphicData uri="http://schemas.openxmlformats.org/presentationml/2006/ole">
            <p:oleObj spid="_x0000_s71684" name="Worksheet" r:id="rId6" imgW="4991100" imgH="2886075" progId="Excel.Sheet.8">
              <p:embed/>
            </p:oleObj>
          </a:graphicData>
        </a:graphic>
      </p:graphicFrame>
      <p:sp>
        <p:nvSpPr>
          <p:cNvPr id="360489" name="Text Box 41"/>
          <p:cNvSpPr txBox="1">
            <a:spLocks noChangeArrowheads="1"/>
          </p:cNvSpPr>
          <p:nvPr/>
        </p:nvSpPr>
        <p:spPr bwMode="auto">
          <a:xfrm rot="-5400000">
            <a:off x="5618956" y="2356644"/>
            <a:ext cx="21129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000" dirty="0" err="1">
                <a:solidFill>
                  <a:srgbClr val="000000"/>
                </a:solidFill>
                <a:latin typeface="Times" charset="0"/>
              </a:rPr>
              <a:t>Oxytocin</a:t>
            </a:r>
            <a:r>
              <a:rPr lang="en-US" sz="1000" dirty="0">
                <a:solidFill>
                  <a:srgbClr val="000000"/>
                </a:solidFill>
                <a:latin typeface="Times" charset="0"/>
              </a:rPr>
              <a:t> secretion as a % of control</a:t>
            </a:r>
          </a:p>
        </p:txBody>
      </p:sp>
      <p:sp>
        <p:nvSpPr>
          <p:cNvPr id="360491" name="Text Box 43"/>
          <p:cNvSpPr txBox="1">
            <a:spLocks noChangeArrowheads="1"/>
          </p:cNvSpPr>
          <p:nvPr/>
        </p:nvSpPr>
        <p:spPr bwMode="auto">
          <a:xfrm>
            <a:off x="-36512" y="6519446"/>
            <a:ext cx="9143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600" dirty="0" err="1">
                <a:solidFill>
                  <a:srgbClr val="000000"/>
                </a:solidFill>
                <a:latin typeface="Times New Roman" charset="0"/>
              </a:rPr>
              <a:t>Assinder</a:t>
            </a:r>
            <a:r>
              <a:rPr lang="en-GB" sz="1600" dirty="0">
                <a:solidFill>
                  <a:srgbClr val="000000"/>
                </a:solidFill>
                <a:latin typeface="Times New Roman" charset="0"/>
              </a:rPr>
              <a:t> &amp; Nicholson (2004) </a:t>
            </a:r>
            <a:r>
              <a:rPr lang="en-GB" sz="1600" i="1" dirty="0" err="1">
                <a:solidFill>
                  <a:srgbClr val="000000"/>
                </a:solidFill>
                <a:latin typeface="Times New Roman" charset="0"/>
              </a:rPr>
              <a:t>Int</a:t>
            </a:r>
            <a:r>
              <a:rPr lang="en-GB" sz="1600" i="1" dirty="0">
                <a:solidFill>
                  <a:srgbClr val="000000"/>
                </a:solidFill>
                <a:latin typeface="Times New Roman" charset="0"/>
              </a:rPr>
              <a:t> J </a:t>
            </a:r>
            <a:r>
              <a:rPr lang="en-GB" sz="1600" i="1" dirty="0" err="1">
                <a:solidFill>
                  <a:srgbClr val="000000"/>
                </a:solidFill>
                <a:latin typeface="Times New Roman" charset="0"/>
              </a:rPr>
              <a:t>Andrology</a:t>
            </a:r>
            <a:r>
              <a:rPr lang="en-GB" sz="1600" dirty="0">
                <a:solidFill>
                  <a:srgbClr val="000000"/>
                </a:solidFill>
                <a:latin typeface="Times New Roman" charset="0"/>
              </a:rPr>
              <a:t>, </a:t>
            </a:r>
            <a:r>
              <a:rPr lang="en-GB" sz="1600" b="1" dirty="0">
                <a:solidFill>
                  <a:srgbClr val="000000"/>
                </a:solidFill>
                <a:latin typeface="Times New Roman" charset="0"/>
              </a:rPr>
              <a:t>27</a:t>
            </a:r>
            <a:r>
              <a:rPr lang="en-GB" sz="1600" dirty="0">
                <a:solidFill>
                  <a:srgbClr val="000000"/>
                </a:solidFill>
                <a:latin typeface="Times New Roman" charset="0"/>
              </a:rPr>
              <a:t>, 12-18</a:t>
            </a:r>
          </a:p>
        </p:txBody>
      </p:sp>
      <p:sp>
        <p:nvSpPr>
          <p:cNvPr id="34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pPr algn="ctr"/>
            <a:r>
              <a:rPr lang="en-GB" sz="2800" dirty="0" smtClean="0">
                <a:solidFill>
                  <a:schemeClr val="bg1"/>
                </a:solidFill>
                <a:latin typeface="Arial"/>
                <a:cs typeface="Arial"/>
              </a:rPr>
              <a:t>Sex steroids increases OXT in BPH tissue</a:t>
            </a:r>
            <a:endParaRPr lang="en-GB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77264" y="1602760"/>
            <a:ext cx="272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*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83240" y="1884739"/>
            <a:ext cx="272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*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431500" y="1878379"/>
            <a:ext cx="272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*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417255" y="4272650"/>
            <a:ext cx="272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*</a:t>
            </a:r>
            <a:endParaRPr lang="en-US"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1" y="0"/>
            <a:ext cx="9143999" cy="1227338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1286924" y="8599"/>
            <a:ext cx="6553200" cy="1218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9671" tIns="54836" rIns="109671" bIns="54836">
            <a:prstTxWarp prst="textNoShape">
              <a:avLst/>
            </a:prstTxWarp>
            <a:spAutoFit/>
          </a:bodyPr>
          <a:lstStyle/>
          <a:p>
            <a:pPr algn="ctr" defTabSz="1095375">
              <a:spcBef>
                <a:spcPct val="30000"/>
              </a:spcBef>
            </a:pPr>
            <a:r>
              <a:rPr lang="en-US" sz="3600" dirty="0" err="1" smtClean="0">
                <a:solidFill>
                  <a:schemeClr val="bg1"/>
                </a:solidFill>
              </a:rPr>
              <a:t>Oxytocin</a:t>
            </a:r>
            <a:r>
              <a:rPr lang="en-US" sz="3600" dirty="0" smtClean="0">
                <a:solidFill>
                  <a:schemeClr val="bg1"/>
                </a:solidFill>
              </a:rPr>
              <a:t> has differential effects on cancer cell proliferation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5800" y="1236100"/>
            <a:ext cx="7772400" cy="208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 kern="0" dirty="0" err="1" smtClean="0">
                <a:solidFill>
                  <a:srgbClr val="000000"/>
                </a:solidFill>
                <a:latin typeface="Arial"/>
                <a:cs typeface="Arial"/>
              </a:rPr>
              <a:t>Oxytocin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  increases proliferation of sc-lung carcinoma and </a:t>
            </a:r>
            <a:r>
              <a:rPr lang="en-US" sz="2000" kern="0" dirty="0" err="1" smtClean="0">
                <a:solidFill>
                  <a:srgbClr val="000000"/>
                </a:solidFill>
                <a:latin typeface="Arial"/>
                <a:cs typeface="Arial"/>
              </a:rPr>
              <a:t>choriocarcinoma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, but inhibits ovarian and endometrial cancer cells.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Breast cancer cells exhibit positive and negative responses.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 dirty="0" err="1" smtClean="0">
                <a:latin typeface="Arial"/>
                <a:cs typeface="Arial"/>
              </a:rPr>
              <a:t>Oxytocin</a:t>
            </a:r>
            <a:r>
              <a:rPr lang="en-US" sz="2000" dirty="0" smtClean="0">
                <a:latin typeface="Arial"/>
                <a:cs typeface="Arial"/>
              </a:rPr>
              <a:t> either inhibits, stimulates or has no effect on prostate cancer cell proliferation.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000" kern="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5" name="Picture 134" descr="Fig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9987" y="3605262"/>
            <a:ext cx="5878178" cy="2465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38200" y="6129864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Assinder</a:t>
            </a:r>
            <a:r>
              <a:rPr lang="en-US" sz="1200" dirty="0" smtClean="0">
                <a:latin typeface="Arial"/>
                <a:cs typeface="Arial"/>
              </a:rPr>
              <a:t> (2010)</a:t>
            </a:r>
            <a:r>
              <a:rPr lang="en-US" sz="1200" dirty="0" smtClean="0"/>
              <a:t> </a:t>
            </a:r>
            <a:r>
              <a:rPr lang="en-US" sz="1200" dirty="0" err="1" smtClean="0">
                <a:latin typeface="Arial"/>
                <a:cs typeface="Arial"/>
              </a:rPr>
              <a:t>Oxytocin</a:t>
            </a:r>
            <a:r>
              <a:rPr lang="en-US" sz="1200" dirty="0" smtClean="0">
                <a:latin typeface="Arial"/>
                <a:cs typeface="Arial"/>
              </a:rPr>
              <a:t> in the </a:t>
            </a:r>
            <a:r>
              <a:rPr lang="en-US" sz="1200" dirty="0" err="1" smtClean="0">
                <a:latin typeface="Arial"/>
                <a:cs typeface="Arial"/>
              </a:rPr>
              <a:t>Pathophysiology</a:t>
            </a:r>
            <a:r>
              <a:rPr lang="en-US" sz="1200" dirty="0" smtClean="0">
                <a:latin typeface="Arial"/>
                <a:cs typeface="Arial"/>
              </a:rPr>
              <a:t> of Prostate Cancer. In: Handbook of </a:t>
            </a:r>
            <a:r>
              <a:rPr lang="en-US" sz="1200" dirty="0" err="1" smtClean="0">
                <a:latin typeface="Arial"/>
                <a:cs typeface="Arial"/>
              </a:rPr>
              <a:t>Oxytocin</a:t>
            </a:r>
            <a:r>
              <a:rPr lang="en-US" sz="1200" dirty="0" smtClean="0">
                <a:latin typeface="Arial"/>
                <a:cs typeface="Arial"/>
              </a:rPr>
              <a:t> Research: Synthesis, Storage and Release, Actions and Drug Forms. (</a:t>
            </a:r>
            <a:r>
              <a:rPr lang="en-US" sz="1200" dirty="0" err="1" smtClean="0">
                <a:latin typeface="Arial"/>
                <a:cs typeface="Arial"/>
              </a:rPr>
              <a:t>Eds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r>
              <a:rPr lang="en-US" sz="1200" dirty="0" err="1" smtClean="0">
                <a:latin typeface="Arial"/>
                <a:cs typeface="Arial"/>
              </a:rPr>
              <a:t>Jastrow</a:t>
            </a:r>
            <a:r>
              <a:rPr lang="en-US" sz="1200" dirty="0" smtClean="0">
                <a:latin typeface="Arial"/>
                <a:cs typeface="Arial"/>
              </a:rPr>
              <a:t> H, Feuerbach D). Nova Science, NY. Chapter 7 pp. 157-170.</a:t>
            </a:r>
            <a:endParaRPr lang="en-US"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4030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95" y="120960"/>
            <a:ext cx="8855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Two hypotheses for differential effects:</a:t>
            </a:r>
          </a:p>
          <a:p>
            <a:pPr marL="457200" indent="-457200">
              <a:buFontTx/>
              <a:buAutoNum type="arabicPeriod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Different receptor 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localisation</a:t>
            </a:r>
            <a:endParaRPr lang="en-US" sz="2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Different Gα subunits coupled to the OXTR</a:t>
            </a: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1261526" y="1329262"/>
            <a:ext cx="6646863" cy="4635500"/>
            <a:chOff x="2253" y="1819"/>
            <a:chExt cx="7415" cy="5219"/>
          </a:xfrm>
        </p:grpSpPr>
        <p:pic>
          <p:nvPicPr>
            <p:cNvPr id="10" name="Picture 4" descr="0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53" y="1920"/>
              <a:ext cx="7415" cy="5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2305" y="1860"/>
              <a:ext cx="668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200" b="0">
                  <a:latin typeface="Arial" charset="0"/>
                  <a:ea typeface="ＭＳ Ｐゴシック" charset="-128"/>
                  <a:cs typeface="ＭＳ Ｐゴシック" charset="-128"/>
                </a:rPr>
                <a:t>(A)</a:t>
              </a: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6741" y="1819"/>
              <a:ext cx="638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200" b="0">
                  <a:latin typeface="Arial" charset="0"/>
                  <a:ea typeface="ＭＳ Ｐゴシック" charset="-128"/>
                  <a:cs typeface="ＭＳ Ｐゴシック" charset="-128"/>
                </a:rPr>
                <a:t>(B)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38200" y="6129864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Assinder</a:t>
            </a:r>
            <a:r>
              <a:rPr lang="en-US" sz="1200" dirty="0" smtClean="0">
                <a:latin typeface="Arial"/>
                <a:cs typeface="Arial"/>
              </a:rPr>
              <a:t> (2010)</a:t>
            </a:r>
            <a:r>
              <a:rPr lang="en-US" sz="1200" dirty="0" smtClean="0"/>
              <a:t> </a:t>
            </a:r>
            <a:r>
              <a:rPr lang="en-US" sz="1200" dirty="0" err="1" smtClean="0">
                <a:latin typeface="Arial"/>
                <a:cs typeface="Arial"/>
              </a:rPr>
              <a:t>Oxytocin</a:t>
            </a:r>
            <a:r>
              <a:rPr lang="en-US" sz="1200" dirty="0" smtClean="0">
                <a:latin typeface="Arial"/>
                <a:cs typeface="Arial"/>
              </a:rPr>
              <a:t> in the </a:t>
            </a:r>
            <a:r>
              <a:rPr lang="en-US" sz="1200" dirty="0" err="1" smtClean="0">
                <a:latin typeface="Arial"/>
                <a:cs typeface="Arial"/>
              </a:rPr>
              <a:t>Pathophysiology</a:t>
            </a:r>
            <a:r>
              <a:rPr lang="en-US" sz="1200" dirty="0" smtClean="0">
                <a:latin typeface="Arial"/>
                <a:cs typeface="Arial"/>
              </a:rPr>
              <a:t> of Prostate Cancer. In: Handbook of </a:t>
            </a:r>
            <a:r>
              <a:rPr lang="en-US" sz="1200" dirty="0" err="1" smtClean="0">
                <a:latin typeface="Arial"/>
                <a:cs typeface="Arial"/>
              </a:rPr>
              <a:t>Oxytocin</a:t>
            </a:r>
            <a:r>
              <a:rPr lang="en-US" sz="1200" dirty="0" smtClean="0">
                <a:latin typeface="Arial"/>
                <a:cs typeface="Arial"/>
              </a:rPr>
              <a:t> Research: Synthesis, Storage and Release, Actions and Drug Forms. (</a:t>
            </a:r>
            <a:r>
              <a:rPr lang="en-US" sz="1200" dirty="0" err="1" smtClean="0">
                <a:latin typeface="Arial"/>
                <a:cs typeface="Arial"/>
              </a:rPr>
              <a:t>Eds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r>
              <a:rPr lang="en-US" sz="1200" dirty="0" err="1" smtClean="0">
                <a:latin typeface="Arial"/>
                <a:cs typeface="Arial"/>
              </a:rPr>
              <a:t>Jastrow</a:t>
            </a:r>
            <a:r>
              <a:rPr lang="en-US" sz="1200" dirty="0" smtClean="0">
                <a:latin typeface="Arial"/>
                <a:cs typeface="Arial"/>
              </a:rPr>
              <a:t> H, Feuerbach D). Nova Science, NY. Chapter 7 pp. 157-170.</a:t>
            </a:r>
            <a:endParaRPr lang="en-US"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4030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95" y="778638"/>
            <a:ext cx="8855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PC-3 cells do not form </a:t>
            </a:r>
            <a:r>
              <a:rPr lang="en-US" sz="2400" dirty="0" err="1" smtClean="0">
                <a:solidFill>
                  <a:srgbClr val="FFFFFF"/>
                </a:solidFill>
                <a:latin typeface="Arial"/>
                <a:cs typeface="Arial"/>
              </a:rPr>
              <a:t>caveolae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, but DU 145 do</a:t>
            </a:r>
            <a:endParaRPr lang="en-US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Picture 8" descr="Caveola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81" y="1363133"/>
            <a:ext cx="2329782" cy="338584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29595" y="4771023"/>
            <a:ext cx="2590800" cy="1854200"/>
            <a:chOff x="4927600" y="3200400"/>
            <a:chExt cx="2590800" cy="1854200"/>
          </a:xfrm>
        </p:grpSpPr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6070600" y="3200400"/>
              <a:ext cx="144780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 dirty="0">
                  <a:latin typeface="Arial" charset="0"/>
                </a:rPr>
                <a:t>PC3  </a:t>
              </a:r>
              <a:r>
                <a:rPr lang="en-US" sz="1400" b="0" dirty="0" smtClean="0">
                  <a:latin typeface="Arial" charset="0"/>
                </a:rPr>
                <a:t>   </a:t>
              </a:r>
              <a:r>
                <a:rPr lang="en-US" sz="1400" b="0" dirty="0">
                  <a:latin typeface="Arial" charset="0"/>
                </a:rPr>
                <a:t>DU145</a:t>
              </a:r>
            </a:p>
          </p:txBody>
        </p:sp>
        <p:pic>
          <p:nvPicPr>
            <p:cNvPr id="11" name="Picture 4" descr="PTR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72200" y="3505200"/>
              <a:ext cx="1346200" cy="1549400"/>
            </a:xfrm>
            <a:prstGeom prst="rect">
              <a:avLst/>
            </a:prstGeom>
            <a:noFill/>
          </p:spPr>
        </p:pic>
        <p:sp>
          <p:nvSpPr>
            <p:cNvPr id="14" name="Text Box 5"/>
            <p:cNvSpPr txBox="1">
              <a:spLocks noChangeArrowheads="1"/>
            </p:cNvSpPr>
            <p:nvPr/>
          </p:nvSpPr>
          <p:spPr bwMode="auto">
            <a:xfrm>
              <a:off x="4927600" y="3505200"/>
              <a:ext cx="1143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 dirty="0">
                  <a:solidFill>
                    <a:srgbClr val="000000"/>
                  </a:solidFill>
                  <a:latin typeface="Arial" charset="0"/>
                </a:rPr>
                <a:t>PTRF</a:t>
              </a:r>
              <a:endParaRPr lang="en-US" sz="1400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4927600" y="4128034"/>
              <a:ext cx="11430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 b="0" dirty="0" smtClean="0">
                  <a:solidFill>
                    <a:srgbClr val="000000"/>
                  </a:solidFill>
                  <a:latin typeface="Arial" charset="0"/>
                </a:rPr>
                <a:t>Caveolin-1</a:t>
              </a:r>
              <a:endParaRPr lang="en-US" sz="1400" dirty="0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29595" y="0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receptor </a:t>
            </a:r>
            <a:r>
              <a:rPr lang="en-US" dirty="0" err="1" smtClean="0">
                <a:solidFill>
                  <a:schemeClr val="bg1"/>
                </a:solidFill>
                <a:latin typeface="Arial"/>
                <a:cs typeface="Arial"/>
              </a:rPr>
              <a:t>localisation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61811" y="1286913"/>
            <a:ext cx="48973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Forced expression of PTRF in PC3 results in </a:t>
            </a:r>
            <a:r>
              <a:rPr lang="en-US" sz="2000" dirty="0" err="1" smtClean="0">
                <a:latin typeface="Arial"/>
                <a:cs typeface="Arial"/>
              </a:rPr>
              <a:t>caveolae</a:t>
            </a:r>
            <a:r>
              <a:rPr lang="en-US" sz="2000" dirty="0" smtClean="0">
                <a:latin typeface="Arial"/>
                <a:cs typeface="Arial"/>
              </a:rPr>
              <a:t> formation (Hill </a:t>
            </a:r>
            <a:r>
              <a:rPr lang="en-US" sz="2000" i="1" dirty="0" smtClean="0">
                <a:latin typeface="Arial"/>
                <a:cs typeface="Arial"/>
              </a:rPr>
              <a:t>et al</a:t>
            </a:r>
            <a:r>
              <a:rPr lang="en-US" sz="2000" dirty="0" smtClean="0">
                <a:latin typeface="Arial"/>
                <a:cs typeface="Arial"/>
              </a:rPr>
              <a:t>. (2008) Cell; </a:t>
            </a:r>
            <a:r>
              <a:rPr lang="en-US" sz="2000" b="1" dirty="0" smtClean="0">
                <a:latin typeface="Arial"/>
                <a:cs typeface="Arial"/>
              </a:rPr>
              <a:t>132</a:t>
            </a:r>
            <a:r>
              <a:rPr lang="en-US" sz="2000" dirty="0" smtClean="0">
                <a:latin typeface="Arial"/>
                <a:cs typeface="Arial"/>
              </a:rPr>
              <a:t>, 113-124.)</a:t>
            </a:r>
            <a:endParaRPr lang="en-US" sz="2000" dirty="0">
              <a:latin typeface="Arial"/>
              <a:cs typeface="Arial"/>
            </a:endParaRPr>
          </a:p>
        </p:txBody>
      </p:sp>
      <p:pic>
        <p:nvPicPr>
          <p:cNvPr id="17" name="Picture 16" descr="PTRF TEM for crete talk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667" y="2288472"/>
            <a:ext cx="4918529" cy="397265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203699" y="6261131"/>
            <a:ext cx="4355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Taken from Hill </a:t>
            </a:r>
            <a:r>
              <a:rPr lang="en-US" sz="1200" i="1" dirty="0" smtClean="0">
                <a:latin typeface="Arial"/>
                <a:cs typeface="Arial"/>
              </a:rPr>
              <a:t>et al.</a:t>
            </a:r>
            <a:r>
              <a:rPr lang="en-US" sz="1200" dirty="0" smtClean="0">
                <a:latin typeface="Arial"/>
                <a:cs typeface="Arial"/>
              </a:rPr>
              <a:t> (2008) Cell; </a:t>
            </a:r>
            <a:r>
              <a:rPr lang="en-US" sz="1200" b="1" dirty="0" smtClean="0">
                <a:latin typeface="Arial"/>
                <a:cs typeface="Arial"/>
              </a:rPr>
              <a:t>132</a:t>
            </a:r>
            <a:r>
              <a:rPr lang="en-US" sz="1200" dirty="0" smtClean="0">
                <a:latin typeface="Arial"/>
                <a:cs typeface="Arial"/>
              </a:rPr>
              <a:t>, 113-124.</a:t>
            </a:r>
            <a:endParaRPr lang="en-US"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347472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939801" y="516475"/>
            <a:ext cx="7239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0" dirty="0">
                <a:solidFill>
                  <a:schemeClr val="bg1"/>
                </a:solidFill>
                <a:latin typeface="Arial"/>
                <a:cs typeface="Arial"/>
              </a:rPr>
              <a:t>Dispersal of </a:t>
            </a:r>
            <a:r>
              <a:rPr lang="en-US" sz="2400" b="0" dirty="0" err="1">
                <a:solidFill>
                  <a:schemeClr val="bg1"/>
                </a:solidFill>
                <a:latin typeface="Arial"/>
                <a:cs typeface="Arial"/>
              </a:rPr>
              <a:t>caveolae</a:t>
            </a:r>
            <a:r>
              <a:rPr lang="en-US" sz="2400" b="0" dirty="0">
                <a:solidFill>
                  <a:schemeClr val="bg1"/>
                </a:solidFill>
                <a:latin typeface="Arial"/>
                <a:cs typeface="Arial"/>
              </a:rPr>
              <a:t> attenuates inhibitory effect of OXT in 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DU 145</a:t>
            </a:r>
            <a:endParaRPr lang="en-US" sz="24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3" name="Picture 10" descr="DU145 + Cyclodextr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9675" y="1517650"/>
            <a:ext cx="6743700" cy="4546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29595" y="0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receptor </a:t>
            </a:r>
            <a:r>
              <a:rPr lang="en-US" dirty="0" err="1" smtClean="0">
                <a:solidFill>
                  <a:schemeClr val="bg1"/>
                </a:solidFill>
                <a:latin typeface="Arial"/>
                <a:cs typeface="Arial"/>
              </a:rPr>
              <a:t>localisation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5494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711216"/>
            <a:ext cx="914399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0" dirty="0">
                <a:solidFill>
                  <a:schemeClr val="bg1"/>
                </a:solidFill>
                <a:latin typeface="Arial"/>
                <a:cs typeface="Arial"/>
              </a:rPr>
              <a:t>Induced formation of </a:t>
            </a:r>
            <a:r>
              <a:rPr lang="en-US" sz="2400" b="0" dirty="0" err="1">
                <a:solidFill>
                  <a:schemeClr val="bg1"/>
                </a:solidFill>
                <a:latin typeface="Arial"/>
                <a:cs typeface="Arial"/>
              </a:rPr>
              <a:t>caveolae</a:t>
            </a:r>
            <a:r>
              <a:rPr lang="en-US" sz="2400" b="0" dirty="0">
                <a:solidFill>
                  <a:schemeClr val="bg1"/>
                </a:solidFill>
                <a:latin typeface="Arial"/>
                <a:cs typeface="Arial"/>
              </a:rPr>
              <a:t> through forced expression of PTRF results in inhibition of cell proliferation in 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PC-3</a:t>
            </a:r>
            <a:endParaRPr lang="en-US" sz="24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2117184" y="2362200"/>
          <a:ext cx="4627562" cy="3192463"/>
        </p:xfrm>
        <a:graphic>
          <a:graphicData uri="http://schemas.openxmlformats.org/presentationml/2006/ole">
            <p:oleObj spid="_x0000_s27650" name="Worksheet" r:id="rId3" imgW="2703576" imgH="1865376" progId="Excel.Sheet.8">
              <p:embed/>
            </p:oleObj>
          </a:graphicData>
        </a:graphic>
      </p:graphicFrame>
      <p:sp>
        <p:nvSpPr>
          <p:cNvPr id="7" name="Text Box 6"/>
          <p:cNvSpPr txBox="1">
            <a:spLocks noChangeArrowheads="1"/>
          </p:cNvSpPr>
          <p:nvPr/>
        </p:nvSpPr>
        <p:spPr bwMode="auto">
          <a:xfrm rot="16200000">
            <a:off x="678657" y="3588543"/>
            <a:ext cx="3124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0" dirty="0">
                <a:latin typeface="Arial" charset="0"/>
                <a:ea typeface="ＭＳ Ｐゴシック" charset="-128"/>
                <a:cs typeface="ＭＳ Ｐゴシック" charset="-128"/>
              </a:rPr>
              <a:t>Cell number (x10</a:t>
            </a:r>
            <a:r>
              <a:rPr lang="en-US" sz="1800" b="0" baseline="30000" dirty="0">
                <a:latin typeface="Arial" charset="0"/>
                <a:ea typeface="ＭＳ Ｐゴシック" charset="-128"/>
                <a:cs typeface="ＭＳ Ｐゴシック" charset="-128"/>
              </a:rPr>
              <a:t>4</a:t>
            </a:r>
            <a:r>
              <a:rPr lang="en-US" sz="1800" b="0" dirty="0">
                <a:latin typeface="Arial" charset="0"/>
                <a:ea typeface="ＭＳ Ｐゴシック" charset="-128"/>
                <a:cs typeface="ＭＳ Ｐゴシック" charset="-128"/>
              </a:rPr>
              <a:t>)</a:t>
            </a:r>
            <a:endParaRPr lang="en-US" b="0" dirty="0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852332" y="2438400"/>
            <a:ext cx="182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800" b="0" i="1" dirty="0">
                <a:latin typeface="Arial" charset="0"/>
                <a:ea typeface="ＭＳ Ｐゴシック" charset="-128"/>
                <a:cs typeface="ＭＳ Ｐゴシック" charset="-128"/>
              </a:rPr>
              <a:t>P&lt;0.002</a:t>
            </a:r>
          </a:p>
        </p:txBody>
      </p:sp>
      <p:sp>
        <p:nvSpPr>
          <p:cNvPr id="9" name="Rectangle 8"/>
          <p:cNvSpPr/>
          <p:nvPr/>
        </p:nvSpPr>
        <p:spPr>
          <a:xfrm>
            <a:off x="129595" y="0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receptor </a:t>
            </a:r>
            <a:r>
              <a:rPr lang="en-US" dirty="0" err="1" smtClean="0">
                <a:solidFill>
                  <a:schemeClr val="bg1"/>
                </a:solidFill>
                <a:latin typeface="Arial"/>
                <a:cs typeface="Arial"/>
              </a:rPr>
              <a:t>localisation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4030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361" y="426032"/>
            <a:ext cx="901440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0" dirty="0" err="1" smtClean="0">
                <a:solidFill>
                  <a:schemeClr val="bg1"/>
                </a:solidFill>
                <a:latin typeface="Arial"/>
                <a:cs typeface="Arial"/>
              </a:rPr>
              <a:t>Oxytocin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suppresses </a:t>
            </a:r>
            <a:r>
              <a:rPr lang="en-US" sz="2400" dirty="0" smtClean="0">
                <a:solidFill>
                  <a:schemeClr val="bg1"/>
                </a:solidFill>
                <a:latin typeface="Arial"/>
                <a:cs typeface="Arial"/>
              </a:rPr>
              <a:t>caveolin-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1 expression in PC-3 but not</a:t>
            </a:r>
          </a:p>
          <a:p>
            <a:pPr algn="ctr"/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DU 145 </a:t>
            </a:r>
            <a:endParaRPr lang="en-US" sz="24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1" name="Picture 119" descr="Cav1 PCR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04406" y="2240460"/>
            <a:ext cx="461300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29595" y="0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receptor </a:t>
            </a:r>
            <a:r>
              <a:rPr lang="en-US" dirty="0" err="1" smtClean="0">
                <a:solidFill>
                  <a:schemeClr val="bg1"/>
                </a:solidFill>
                <a:latin typeface="Arial"/>
                <a:cs typeface="Arial"/>
              </a:rPr>
              <a:t>localisation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5355" y="5669460"/>
            <a:ext cx="157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DU145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66852" y="5669460"/>
            <a:ext cx="157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PC3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4030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" y="787158"/>
            <a:ext cx="91439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Re-expression of PTRF abolishes inhibitory effect in PC-3</a:t>
            </a:r>
            <a:endParaRPr lang="en-US" sz="24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6" name="Picture 120" descr="PTRF siRNA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64" y="3200537"/>
            <a:ext cx="4157157" cy="294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21" descr="Cav 1 PTRF expression.ti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29549" y="3200537"/>
            <a:ext cx="3796051" cy="295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473146" y="3304217"/>
            <a:ext cx="397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smtClean="0">
                <a:latin typeface="Arial"/>
                <a:cs typeface="Arial"/>
              </a:rPr>
              <a:t>NS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10" name="Text Box 143"/>
          <p:cNvSpPr txBox="1">
            <a:spLocks noChangeArrowheads="1"/>
          </p:cNvSpPr>
          <p:nvPr/>
        </p:nvSpPr>
        <p:spPr bwMode="auto">
          <a:xfrm>
            <a:off x="5526167" y="2436480"/>
            <a:ext cx="1295400" cy="381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r>
              <a:rPr lang="en-US" sz="1800" dirty="0">
                <a:latin typeface="Arial"/>
                <a:ea typeface="Times New Roman" charset="0"/>
                <a:cs typeface="Arial"/>
              </a:rPr>
              <a:t>PC-3</a:t>
            </a:r>
            <a:r>
              <a:rPr lang="en-US" sz="1800" baseline="30000" dirty="0">
                <a:latin typeface="Arial"/>
                <a:ea typeface="Times New Roman" charset="0"/>
                <a:cs typeface="Arial"/>
              </a:rPr>
              <a:t>+</a:t>
            </a:r>
            <a:r>
              <a:rPr lang="en-US" sz="1800" i="1" baseline="30000" dirty="0">
                <a:latin typeface="Arial"/>
                <a:ea typeface="Times New Roman" charset="0"/>
                <a:cs typeface="Arial"/>
              </a:rPr>
              <a:t>PTRF</a:t>
            </a:r>
            <a:endParaRPr lang="en-US" sz="1800" dirty="0">
              <a:latin typeface="Arial"/>
              <a:ea typeface="Times New Roman" charset="0"/>
              <a:cs typeface="Arial"/>
            </a:endParaRPr>
          </a:p>
        </p:txBody>
      </p:sp>
      <p:sp>
        <p:nvSpPr>
          <p:cNvPr id="12" name="Text Box 143"/>
          <p:cNvSpPr txBox="1">
            <a:spLocks noChangeArrowheads="1"/>
          </p:cNvSpPr>
          <p:nvPr/>
        </p:nvSpPr>
        <p:spPr bwMode="auto">
          <a:xfrm>
            <a:off x="7160793" y="2436480"/>
            <a:ext cx="1295400" cy="38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 sz="1800">
                <a:ea typeface="Times New Roman" charset="0"/>
              </a:rPr>
              <a:t>PC-3</a:t>
            </a:r>
            <a:r>
              <a:rPr lang="en-US" sz="1800" baseline="30000">
                <a:ea typeface="Times New Roman" charset="0"/>
              </a:rPr>
              <a:t>+</a:t>
            </a:r>
            <a:r>
              <a:rPr lang="en-US" sz="1800" i="1" baseline="30000">
                <a:ea typeface="Times New Roman" charset="0"/>
              </a:rPr>
              <a:t>GFP</a:t>
            </a:r>
            <a:endParaRPr lang="en-US" sz="1800">
              <a:ea typeface="Times New Roman" charset="0"/>
            </a:endParaRPr>
          </a:p>
        </p:txBody>
      </p:sp>
      <p:sp>
        <p:nvSpPr>
          <p:cNvPr id="13" name="Text Box 143"/>
          <p:cNvSpPr txBox="1">
            <a:spLocks noChangeArrowheads="1"/>
          </p:cNvSpPr>
          <p:nvPr/>
        </p:nvSpPr>
        <p:spPr bwMode="auto">
          <a:xfrm>
            <a:off x="734184" y="2436480"/>
            <a:ext cx="2057400" cy="38100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1800" dirty="0" err="1">
                <a:latin typeface="Arial"/>
                <a:ea typeface="Times New Roman" charset="0"/>
                <a:cs typeface="Arial"/>
              </a:rPr>
              <a:t>misense</a:t>
            </a:r>
            <a:r>
              <a:rPr lang="en-US" sz="1800" dirty="0">
                <a:latin typeface="Arial"/>
                <a:ea typeface="Times New Roman" charset="0"/>
                <a:cs typeface="Arial"/>
              </a:rPr>
              <a:t> </a:t>
            </a:r>
            <a:r>
              <a:rPr lang="en-US" sz="1800" dirty="0" err="1">
                <a:latin typeface="Arial"/>
                <a:ea typeface="Times New Roman" charset="0"/>
                <a:cs typeface="Arial"/>
              </a:rPr>
              <a:t>siRNA</a:t>
            </a:r>
            <a:endParaRPr lang="en-US" sz="1800" dirty="0">
              <a:latin typeface="Arial"/>
              <a:ea typeface="Times New Roman" charset="0"/>
              <a:cs typeface="Arial"/>
            </a:endParaRPr>
          </a:p>
        </p:txBody>
      </p:sp>
      <p:sp>
        <p:nvSpPr>
          <p:cNvPr id="14" name="Text Box 143"/>
          <p:cNvSpPr txBox="1">
            <a:spLocks noChangeArrowheads="1"/>
          </p:cNvSpPr>
          <p:nvPr/>
        </p:nvSpPr>
        <p:spPr bwMode="auto">
          <a:xfrm>
            <a:off x="2870238" y="2436480"/>
            <a:ext cx="1752600" cy="38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800">
                <a:ea typeface="Times New Roman" charset="0"/>
              </a:rPr>
              <a:t>PTRF siRNA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9595" y="98328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receptor </a:t>
            </a:r>
            <a:r>
              <a:rPr lang="en-US" dirty="0" err="1" smtClean="0">
                <a:solidFill>
                  <a:schemeClr val="bg1"/>
                </a:solidFill>
                <a:latin typeface="Arial"/>
                <a:cs typeface="Arial"/>
              </a:rPr>
              <a:t>localisation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4184" y="1659467"/>
            <a:ext cx="3888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Knockdown of PTRF has no effect on response to OXT in DU145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7240" y="1659467"/>
            <a:ext cx="3888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Re-expression of PTRF abolishes OXT inhibition of </a:t>
            </a:r>
            <a:r>
              <a:rPr lang="en-US" i="1" dirty="0" smtClean="0">
                <a:latin typeface="Arial"/>
                <a:cs typeface="Arial"/>
              </a:rPr>
              <a:t>CAV1</a:t>
            </a:r>
            <a:r>
              <a:rPr lang="en-US" dirty="0" smtClean="0">
                <a:latin typeface="Arial"/>
                <a:cs typeface="Arial"/>
              </a:rPr>
              <a:t> in PC-3</a:t>
            </a:r>
            <a:endParaRPr lang="en-US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4030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5848" y="409306"/>
            <a:ext cx="901440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0" dirty="0" err="1" smtClean="0">
                <a:solidFill>
                  <a:schemeClr val="bg1"/>
                </a:solidFill>
                <a:latin typeface="Arial"/>
                <a:cs typeface="Arial"/>
              </a:rPr>
              <a:t>Oxytocin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evokes Ca</a:t>
            </a:r>
            <a:r>
              <a:rPr lang="en-US" sz="2400" b="0" baseline="-25000" dirty="0" smtClean="0">
                <a:solidFill>
                  <a:schemeClr val="bg1"/>
                </a:solidFill>
                <a:latin typeface="Arial"/>
                <a:cs typeface="Arial"/>
              </a:rPr>
              <a:t>i</a:t>
            </a:r>
            <a:r>
              <a:rPr lang="en-US" sz="2400" baseline="30000" dirty="0" smtClean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lang="en-US" sz="2400" b="0" baseline="30000" dirty="0" smtClean="0">
                <a:solidFill>
                  <a:schemeClr val="bg1"/>
                </a:solidFill>
                <a:latin typeface="Arial"/>
                <a:cs typeface="Arial"/>
              </a:rPr>
              <a:t>+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release in PC-3 but not DU 145 or PC-3</a:t>
            </a:r>
            <a:r>
              <a:rPr lang="en-US" sz="2400" b="0" baseline="30000" dirty="0" smtClean="0">
                <a:solidFill>
                  <a:schemeClr val="bg1"/>
                </a:solidFill>
                <a:latin typeface="Arial"/>
                <a:cs typeface="Arial"/>
              </a:rPr>
              <a:t>PTRF</a:t>
            </a:r>
            <a:r>
              <a:rPr lang="en-US" sz="2400" b="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endParaRPr lang="en-US" sz="2400" b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9595" y="0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receptor </a:t>
            </a:r>
            <a:r>
              <a:rPr lang="en-US" dirty="0" err="1" smtClean="0">
                <a:solidFill>
                  <a:schemeClr val="bg1"/>
                </a:solidFill>
                <a:latin typeface="Arial"/>
                <a:cs typeface="Arial"/>
              </a:rPr>
              <a:t>localisation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9" name="Picture 8" descr="Fig 3a paper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43" y="1531813"/>
            <a:ext cx="2121533" cy="15961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472792" y="1309903"/>
            <a:ext cx="157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DU 145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56600" y="1293929"/>
            <a:ext cx="157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PC-3</a:t>
            </a:r>
            <a:endParaRPr lang="en-US" dirty="0"/>
          </a:p>
        </p:txBody>
      </p:sp>
      <p:pic>
        <p:nvPicPr>
          <p:cNvPr id="13" name="Picture 12" descr="Fig 3b Paper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091" y="1639300"/>
            <a:ext cx="2087510" cy="157052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185075" y="1293929"/>
            <a:ext cx="157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PC-3</a:t>
            </a:r>
            <a:r>
              <a:rPr lang="en-US" baseline="30000" dirty="0" smtClean="0"/>
              <a:t>PTRF</a:t>
            </a:r>
            <a:endParaRPr lang="en-US" dirty="0"/>
          </a:p>
        </p:txBody>
      </p:sp>
      <p:pic>
        <p:nvPicPr>
          <p:cNvPr id="17" name="Picture 16" descr="Fig 4c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4814" y="1833875"/>
            <a:ext cx="2177946" cy="1367966"/>
          </a:xfrm>
          <a:prstGeom prst="rect">
            <a:avLst/>
          </a:prstGeom>
        </p:spPr>
      </p:pic>
      <p:pic>
        <p:nvPicPr>
          <p:cNvPr id="18" name="Picture 17" descr="Fig 3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1760754" y="3398799"/>
            <a:ext cx="2463977" cy="1589087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346212" y="3151650"/>
            <a:ext cx="2868497" cy="1860197"/>
            <a:chOff x="1043256" y="6540967"/>
            <a:chExt cx="2868497" cy="1860197"/>
          </a:xfrm>
        </p:grpSpPr>
        <p:pic>
          <p:nvPicPr>
            <p:cNvPr id="20" name="Picture 19" descr="Fig 4 g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7"/>
                <a:stretch>
                  <a:fillRect/>
                </a:stretch>
              </p:blipFill>
            </mc:Choice>
            <mc:Fallback>
              <p:blipFill>
                <a:blip r:embed="rId8"/>
                <a:stretch>
                  <a:fillRect/>
                </a:stretch>
              </p:blipFill>
            </mc:Fallback>
          </mc:AlternateContent>
          <p:spPr>
            <a:xfrm>
              <a:off x="1043256" y="6628273"/>
              <a:ext cx="2868497" cy="177289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580354" y="6795029"/>
              <a:ext cx="7371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 smtClean="0">
                  <a:latin typeface="Arial"/>
                  <a:cs typeface="Arial"/>
                </a:rPr>
                <a:t>P &lt;0.05</a:t>
              </a:r>
              <a:endParaRPr lang="en-US" sz="1000" i="1" dirty="0">
                <a:latin typeface="Arial"/>
                <a:cs typeface="Arial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183013" y="6540967"/>
              <a:ext cx="7371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 smtClean="0">
                  <a:latin typeface="Arial"/>
                  <a:cs typeface="Arial"/>
                </a:rPr>
                <a:t>P &lt;0.01</a:t>
              </a:r>
              <a:endParaRPr lang="en-US" sz="1000" i="1" dirty="0">
                <a:latin typeface="Arial"/>
                <a:cs typeface="Arial"/>
              </a:endParaRPr>
            </a:p>
          </p:txBody>
        </p:sp>
        <p:sp>
          <p:nvSpPr>
            <p:cNvPr id="23" name="Right Bracket 22"/>
            <p:cNvSpPr/>
            <p:nvPr/>
          </p:nvSpPr>
          <p:spPr>
            <a:xfrm rot="16200000">
              <a:off x="2928084" y="6651863"/>
              <a:ext cx="45721" cy="733053"/>
            </a:xfrm>
            <a:prstGeom prst="rightBracket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ight Bracket 23"/>
            <p:cNvSpPr/>
            <p:nvPr/>
          </p:nvSpPr>
          <p:spPr>
            <a:xfrm rot="16200000">
              <a:off x="2443029" y="6128802"/>
              <a:ext cx="45721" cy="1274909"/>
            </a:xfrm>
            <a:prstGeom prst="rightBracket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 descr="Fig 3f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tretch>
                <a:fillRect/>
              </a:stretch>
            </p:blipFill>
          </mc:Choice>
          <mc:Fallback>
            <p:blipFill>
              <a:blip r:embed="rId10"/>
              <a:stretch>
                <a:fillRect/>
              </a:stretch>
            </p:blipFill>
          </mc:Fallback>
        </mc:AlternateContent>
        <p:spPr>
          <a:xfrm>
            <a:off x="3088599" y="5247669"/>
            <a:ext cx="2551725" cy="1610663"/>
          </a:xfrm>
          <a:prstGeom prst="rect">
            <a:avLst/>
          </a:prstGeom>
        </p:spPr>
      </p:pic>
      <p:pic>
        <p:nvPicPr>
          <p:cNvPr id="27" name="Picture 26" descr="Fig 4h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1"/>
              <a:stretch>
                <a:fillRect/>
              </a:stretch>
            </p:blipFill>
          </mc:Choice>
          <mc:Fallback>
            <p:blipFill>
              <a:blip r:embed="rId12"/>
              <a:stretch>
                <a:fillRect/>
              </a:stretch>
            </p:blipFill>
          </mc:Fallback>
        </mc:AlternateContent>
        <p:spPr>
          <a:xfrm>
            <a:off x="5919511" y="5131652"/>
            <a:ext cx="2892676" cy="211539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842344" y="3405712"/>
            <a:ext cx="7371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 smtClean="0">
                <a:latin typeface="Arial"/>
                <a:cs typeface="Arial"/>
              </a:rPr>
              <a:t>P &lt;0.05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96568" y="5043795"/>
            <a:ext cx="157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OTA control</a:t>
            </a:r>
            <a:endParaRPr lang="en-US" sz="1400" dirty="0">
              <a:latin typeface="Arial"/>
              <a:cs typeface="Arial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32943" y="5276984"/>
            <a:ext cx="2500120" cy="1581348"/>
            <a:chOff x="1057900" y="6568168"/>
            <a:chExt cx="2500120" cy="1581348"/>
          </a:xfrm>
        </p:grpSpPr>
        <p:pic>
          <p:nvPicPr>
            <p:cNvPr id="31" name="Picture 30" descr="Fig 3g.tiff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57900" y="6568168"/>
              <a:ext cx="2500120" cy="1581348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187386" y="6568168"/>
              <a:ext cx="7371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 smtClean="0">
                  <a:latin typeface="Arial"/>
                  <a:cs typeface="Arial"/>
                </a:rPr>
                <a:t>P &lt;0.01</a:t>
              </a:r>
              <a:endParaRPr lang="en-US" sz="1000" i="1" dirty="0">
                <a:latin typeface="Arial"/>
                <a:cs typeface="Arial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795440" y="5043795"/>
            <a:ext cx="157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ATP control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15691" y="5011847"/>
            <a:ext cx="157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ATP control</a:t>
            </a:r>
            <a:endParaRPr lang="en-US"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4030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95" y="120960"/>
            <a:ext cx="8855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Two hypotheses for differential effects:</a:t>
            </a:r>
          </a:p>
          <a:p>
            <a:pPr marL="457200" indent="-457200">
              <a:buFontTx/>
              <a:buAutoNum type="arabicPeriod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Different receptor 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localisation</a:t>
            </a:r>
            <a:endParaRPr lang="en-US" sz="2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Different Gα subunits coupled to the OXTR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47079" y="1868589"/>
            <a:ext cx="4761253" cy="3582859"/>
            <a:chOff x="2253" y="1819"/>
            <a:chExt cx="7415" cy="5219"/>
          </a:xfrm>
        </p:grpSpPr>
        <p:pic>
          <p:nvPicPr>
            <p:cNvPr id="10" name="Picture 4" descr="09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53" y="1920"/>
              <a:ext cx="7415" cy="5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5"/>
            <p:cNvSpPr txBox="1">
              <a:spLocks noChangeArrowheads="1"/>
            </p:cNvSpPr>
            <p:nvPr/>
          </p:nvSpPr>
          <p:spPr bwMode="auto">
            <a:xfrm>
              <a:off x="2305" y="1860"/>
              <a:ext cx="668" cy="4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200" b="0">
                  <a:latin typeface="Arial" charset="0"/>
                  <a:ea typeface="ＭＳ Ｐゴシック" charset="-128"/>
                  <a:cs typeface="ＭＳ Ｐゴシック" charset="-128"/>
                </a:rPr>
                <a:t>(A)</a:t>
              </a: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6741" y="1819"/>
              <a:ext cx="638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200" b="0">
                  <a:latin typeface="Arial" charset="0"/>
                  <a:ea typeface="ＭＳ Ｐゴシック" charset="-128"/>
                  <a:cs typeface="ＭＳ Ｐゴシック" charset="-128"/>
                </a:rPr>
                <a:t>(B)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80470" y="5665478"/>
            <a:ext cx="4256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From: </a:t>
            </a:r>
            <a:r>
              <a:rPr lang="en-US" sz="1200" dirty="0" err="1" smtClean="0">
                <a:latin typeface="Arial"/>
                <a:cs typeface="Arial"/>
              </a:rPr>
              <a:t>Assinder</a:t>
            </a:r>
            <a:r>
              <a:rPr lang="en-US" sz="1200" dirty="0" smtClean="0">
                <a:latin typeface="Arial"/>
                <a:cs typeface="Arial"/>
              </a:rPr>
              <a:t> (2010)</a:t>
            </a:r>
            <a:r>
              <a:rPr lang="en-US" sz="1200" dirty="0" smtClean="0"/>
              <a:t> </a:t>
            </a:r>
            <a:r>
              <a:rPr lang="en-US" sz="1200" dirty="0" err="1" smtClean="0">
                <a:latin typeface="Arial"/>
                <a:cs typeface="Arial"/>
              </a:rPr>
              <a:t>Oxytocin</a:t>
            </a:r>
            <a:r>
              <a:rPr lang="en-US" sz="1200" dirty="0" smtClean="0">
                <a:latin typeface="Arial"/>
                <a:cs typeface="Arial"/>
              </a:rPr>
              <a:t> in the </a:t>
            </a:r>
            <a:r>
              <a:rPr lang="en-US" sz="1200" dirty="0" err="1" smtClean="0">
                <a:latin typeface="Arial"/>
                <a:cs typeface="Arial"/>
              </a:rPr>
              <a:t>Pathophysiology</a:t>
            </a:r>
            <a:r>
              <a:rPr lang="en-US" sz="1200" dirty="0" smtClean="0">
                <a:latin typeface="Arial"/>
                <a:cs typeface="Arial"/>
              </a:rPr>
              <a:t> of Prostate Cancer. In: Handbook of </a:t>
            </a:r>
            <a:r>
              <a:rPr lang="en-US" sz="1200" dirty="0" err="1" smtClean="0">
                <a:latin typeface="Arial"/>
                <a:cs typeface="Arial"/>
              </a:rPr>
              <a:t>Oxytocin</a:t>
            </a:r>
            <a:r>
              <a:rPr lang="en-US" sz="1200" dirty="0" smtClean="0">
                <a:latin typeface="Arial"/>
                <a:cs typeface="Arial"/>
              </a:rPr>
              <a:t> Research: Synthesis, Storage and Release, Actions and Drug Forms. (</a:t>
            </a:r>
            <a:r>
              <a:rPr lang="en-US" sz="1200" dirty="0" err="1" smtClean="0">
                <a:latin typeface="Arial"/>
                <a:cs typeface="Arial"/>
              </a:rPr>
              <a:t>Eds</a:t>
            </a:r>
            <a:r>
              <a:rPr lang="en-US" sz="1200" dirty="0" smtClean="0">
                <a:latin typeface="Arial"/>
                <a:cs typeface="Arial"/>
              </a:rPr>
              <a:t> </a:t>
            </a:r>
            <a:r>
              <a:rPr lang="en-US" sz="1200" dirty="0" err="1" smtClean="0">
                <a:latin typeface="Arial"/>
                <a:cs typeface="Arial"/>
              </a:rPr>
              <a:t>Jastrow</a:t>
            </a:r>
            <a:r>
              <a:rPr lang="en-US" sz="1200" dirty="0" smtClean="0">
                <a:latin typeface="Arial"/>
                <a:cs typeface="Arial"/>
              </a:rPr>
              <a:t> H, Feuerbach D). Nova Science, NY. Chapter 7 pp. 157-170.</a:t>
            </a:r>
            <a:endParaRPr lang="en-US" sz="1200" dirty="0">
              <a:latin typeface="Arial"/>
              <a:cs typeface="Arial"/>
            </a:endParaRPr>
          </a:p>
        </p:txBody>
      </p:sp>
      <p:pic>
        <p:nvPicPr>
          <p:cNvPr id="9" name="Picture 8" descr="PTRF-LNCaP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942" y="2300310"/>
            <a:ext cx="2848554" cy="30443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47326" y="1637756"/>
            <a:ext cx="315517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Arial"/>
                <a:cs typeface="Arial"/>
              </a:rPr>
              <a:t>LNCaP</a:t>
            </a:r>
            <a:r>
              <a:rPr lang="en-US" sz="1600" dirty="0" smtClean="0">
                <a:latin typeface="Arial"/>
                <a:cs typeface="Arial"/>
              </a:rPr>
              <a:t> lack PTRF (Cavin-1) and do not form </a:t>
            </a:r>
            <a:r>
              <a:rPr lang="en-US" sz="1600" dirty="0" err="1" smtClean="0">
                <a:latin typeface="Arial"/>
                <a:cs typeface="Arial"/>
              </a:rPr>
              <a:t>caveolae</a:t>
            </a:r>
            <a:r>
              <a:rPr lang="en-US" sz="1600" dirty="0" smtClean="0">
                <a:latin typeface="Arial"/>
                <a:cs typeface="Arial"/>
              </a:rPr>
              <a:t> either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74852" y="5451448"/>
            <a:ext cx="2627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Moon et al. (2014) </a:t>
            </a:r>
            <a:r>
              <a:rPr lang="en-US" sz="1200" dirty="0" err="1" smtClean="0">
                <a:latin typeface="Arial"/>
                <a:cs typeface="Arial"/>
              </a:rPr>
              <a:t>Oncogene</a:t>
            </a:r>
            <a:r>
              <a:rPr lang="en-US" sz="1200" dirty="0" smtClean="0">
                <a:latin typeface="Arial"/>
                <a:cs typeface="Arial"/>
              </a:rPr>
              <a:t> 33: 3561-3570</a:t>
            </a:r>
            <a:endParaRPr lang="en-US" sz="1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53504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" y="66148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Differential effects of </a:t>
            </a:r>
            <a:r>
              <a:rPr lang="en-US" sz="2400" dirty="0" err="1" smtClean="0">
                <a:solidFill>
                  <a:srgbClr val="FFFFFF"/>
                </a:solidFill>
                <a:latin typeface="Arial"/>
                <a:cs typeface="Arial"/>
              </a:rPr>
              <a:t>oxytocin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on </a:t>
            </a:r>
            <a:r>
              <a:rPr lang="en-US" sz="2400" dirty="0" err="1" smtClean="0">
                <a:solidFill>
                  <a:srgbClr val="FFFFFF"/>
                </a:solidFill>
                <a:latin typeface="Arial"/>
                <a:cs typeface="Arial"/>
              </a:rPr>
              <a:t>steroidogenic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enzymes is evident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193" y="1542834"/>
            <a:ext cx="7955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Live cell </a:t>
            </a:r>
            <a:r>
              <a:rPr lang="en-US" sz="2000" dirty="0" err="1" smtClean="0">
                <a:latin typeface="Arial"/>
                <a:cs typeface="Arial"/>
              </a:rPr>
              <a:t>colourimetric</a:t>
            </a:r>
            <a:r>
              <a:rPr lang="en-US" sz="2000" dirty="0" smtClean="0">
                <a:latin typeface="Arial"/>
                <a:cs typeface="Arial"/>
              </a:rPr>
              <a:t> assay for HSD3B and SRD5A   </a:t>
            </a:r>
            <a:endParaRPr lang="en-US" sz="2000" dirty="0">
              <a:latin typeface="Arial"/>
              <a:cs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77639" y="2027479"/>
            <a:ext cx="3392998" cy="3245136"/>
            <a:chOff x="376035" y="2264555"/>
            <a:chExt cx="3392998" cy="3245136"/>
          </a:xfrm>
        </p:grpSpPr>
        <p:pic>
          <p:nvPicPr>
            <p:cNvPr id="7" name="Picture 6" descr="21-9 LNCAP C-P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6035" y="2664665"/>
              <a:ext cx="3392998" cy="2845026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85089" y="2264555"/>
              <a:ext cx="33839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err="1" smtClean="0">
                  <a:latin typeface="Arial"/>
                  <a:cs typeface="Arial"/>
                </a:rPr>
                <a:t>LNCaP</a:t>
              </a:r>
              <a:r>
                <a:rPr lang="en-US" sz="2000" dirty="0" smtClean="0">
                  <a:latin typeface="Arial"/>
                  <a:cs typeface="Arial"/>
                </a:rPr>
                <a:t> HSD3B</a:t>
              </a:r>
              <a:endParaRPr lang="en-US" sz="2000" dirty="0">
                <a:latin typeface="Arial"/>
                <a:cs typeface="Arial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260662" y="2010545"/>
            <a:ext cx="3403742" cy="3254145"/>
            <a:chOff x="5396134" y="2264555"/>
            <a:chExt cx="3403742" cy="3254145"/>
          </a:xfrm>
        </p:grpSpPr>
        <p:pic>
          <p:nvPicPr>
            <p:cNvPr id="9" name="Picture 8" descr="27-9-2013 PC3-0T2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6134" y="2664665"/>
              <a:ext cx="3403742" cy="2854035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396134" y="2264555"/>
              <a:ext cx="340374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latin typeface="Arial"/>
                  <a:cs typeface="Arial"/>
                </a:rPr>
                <a:t>PC-3  SRD5A</a:t>
              </a:r>
              <a:endParaRPr lang="en-US" sz="2000" dirty="0">
                <a:latin typeface="Arial"/>
                <a:cs typeface="Arial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35466" y="5535708"/>
            <a:ext cx="1329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Arial"/>
                <a:cs typeface="Arial"/>
              </a:rPr>
              <a:t>pregnenolone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5537197"/>
            <a:ext cx="1583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progesterone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42129" y="5535708"/>
            <a:ext cx="1329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testosterone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54333" y="5537197"/>
            <a:ext cx="18309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Arial"/>
                <a:cs typeface="Arial"/>
              </a:rPr>
              <a:t>dihydrotestosterone</a:t>
            </a:r>
            <a:endParaRPr lang="en-US" sz="1400" dirty="0">
              <a:latin typeface="Arial"/>
              <a:cs typeface="Arial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439332" y="5723465"/>
            <a:ext cx="973667" cy="1489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256864" y="5724954"/>
            <a:ext cx="973667" cy="1489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53962" y="5906758"/>
            <a:ext cx="770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NAD</a:t>
            </a:r>
            <a:r>
              <a:rPr lang="en-US" sz="1400" baseline="30000" dirty="0" smtClean="0">
                <a:latin typeface="Arial"/>
                <a:cs typeface="Arial"/>
              </a:rPr>
              <a:t>+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53030" y="5902751"/>
            <a:ext cx="770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NADH</a:t>
            </a:r>
            <a:endParaRPr lang="en-US" sz="1400" dirty="0">
              <a:latin typeface="Arial"/>
              <a:cs typeface="Arial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613175" y="5723465"/>
            <a:ext cx="533401" cy="460180"/>
            <a:chOff x="1536972" y="5723465"/>
            <a:chExt cx="533401" cy="460180"/>
          </a:xfrm>
        </p:grpSpPr>
        <p:sp>
          <p:nvSpPr>
            <p:cNvPr id="28" name="Arc 27"/>
            <p:cNvSpPr/>
            <p:nvPr/>
          </p:nvSpPr>
          <p:spPr>
            <a:xfrm>
              <a:off x="1536972" y="5723465"/>
              <a:ext cx="533401" cy="457202"/>
            </a:xfrm>
            <a:prstGeom prst="arc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Arc 28"/>
            <p:cNvSpPr/>
            <p:nvPr/>
          </p:nvSpPr>
          <p:spPr>
            <a:xfrm flipH="1">
              <a:off x="1536972" y="5726443"/>
              <a:ext cx="533401" cy="457202"/>
            </a:xfrm>
            <a:prstGeom prst="arc">
              <a:avLst/>
            </a:prstGeom>
            <a:ln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471396" y="5750348"/>
            <a:ext cx="533401" cy="460180"/>
            <a:chOff x="1536972" y="5723465"/>
            <a:chExt cx="533401" cy="460180"/>
          </a:xfrm>
        </p:grpSpPr>
        <p:sp>
          <p:nvSpPr>
            <p:cNvPr id="32" name="Arc 31"/>
            <p:cNvSpPr/>
            <p:nvPr/>
          </p:nvSpPr>
          <p:spPr>
            <a:xfrm>
              <a:off x="1536972" y="5723465"/>
              <a:ext cx="533401" cy="457202"/>
            </a:xfrm>
            <a:prstGeom prst="arc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Arc 32"/>
            <p:cNvSpPr/>
            <p:nvPr/>
          </p:nvSpPr>
          <p:spPr>
            <a:xfrm flipH="1">
              <a:off x="1536972" y="5726443"/>
              <a:ext cx="533401" cy="457202"/>
            </a:xfrm>
            <a:prstGeom prst="arc">
              <a:avLst/>
            </a:prstGeom>
            <a:ln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740407" y="5906758"/>
            <a:ext cx="9172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NADP</a:t>
            </a:r>
            <a:r>
              <a:rPr lang="en-US" sz="1400" baseline="30000" dirty="0" smtClean="0">
                <a:latin typeface="Arial"/>
                <a:cs typeface="Arial"/>
              </a:rPr>
              <a:t>+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10070" y="5906758"/>
            <a:ext cx="1038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NADPH</a:t>
            </a:r>
            <a:endParaRPr lang="en-US" sz="1400" dirty="0">
              <a:latin typeface="Arial"/>
              <a:cs typeface="Arial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184390" y="6180667"/>
            <a:ext cx="533401" cy="460180"/>
            <a:chOff x="1536972" y="5723465"/>
            <a:chExt cx="533401" cy="460180"/>
          </a:xfrm>
        </p:grpSpPr>
        <p:sp>
          <p:nvSpPr>
            <p:cNvPr id="40" name="Arc 39"/>
            <p:cNvSpPr/>
            <p:nvPr/>
          </p:nvSpPr>
          <p:spPr>
            <a:xfrm>
              <a:off x="1536972" y="5723465"/>
              <a:ext cx="533401" cy="457202"/>
            </a:xfrm>
            <a:prstGeom prst="arc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Arc 40"/>
            <p:cNvSpPr/>
            <p:nvPr/>
          </p:nvSpPr>
          <p:spPr>
            <a:xfrm flipH="1">
              <a:off x="1536972" y="5726443"/>
              <a:ext cx="533401" cy="457202"/>
            </a:xfrm>
            <a:prstGeom prst="arc">
              <a:avLst/>
            </a:prstGeom>
            <a:ln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951118" y="6189134"/>
            <a:ext cx="533401" cy="460180"/>
            <a:chOff x="1536972" y="5723465"/>
            <a:chExt cx="533401" cy="460180"/>
          </a:xfrm>
        </p:grpSpPr>
        <p:sp>
          <p:nvSpPr>
            <p:cNvPr id="43" name="Arc 42"/>
            <p:cNvSpPr/>
            <p:nvPr/>
          </p:nvSpPr>
          <p:spPr>
            <a:xfrm>
              <a:off x="1536972" y="5723465"/>
              <a:ext cx="533401" cy="457202"/>
            </a:xfrm>
            <a:prstGeom prst="arc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c 43"/>
            <p:cNvSpPr/>
            <p:nvPr/>
          </p:nvSpPr>
          <p:spPr>
            <a:xfrm flipH="1">
              <a:off x="1536972" y="5726443"/>
              <a:ext cx="533401" cy="457202"/>
            </a:xfrm>
            <a:prstGeom prst="arc">
              <a:avLst/>
            </a:prstGeom>
            <a:ln>
              <a:solidFill>
                <a:schemeClr val="tx1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54409" y="6409264"/>
            <a:ext cx="4041485" cy="307777"/>
            <a:chOff x="799952" y="6409264"/>
            <a:chExt cx="4041485" cy="307777"/>
          </a:xfrm>
        </p:grpSpPr>
        <p:sp>
          <p:nvSpPr>
            <p:cNvPr id="45" name="TextBox 44"/>
            <p:cNvSpPr txBox="1"/>
            <p:nvPr/>
          </p:nvSpPr>
          <p:spPr>
            <a:xfrm>
              <a:off x="799952" y="6409264"/>
              <a:ext cx="1994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>
                  <a:latin typeface="Arial"/>
                  <a:cs typeface="Arial"/>
                </a:rPr>
                <a:t>Nitroblue</a:t>
              </a:r>
              <a:r>
                <a:rPr lang="en-US" sz="1400" dirty="0" smtClean="0">
                  <a:latin typeface="Arial"/>
                  <a:cs typeface="Arial"/>
                </a:rPr>
                <a:t> </a:t>
              </a:r>
              <a:r>
                <a:rPr lang="en-US" sz="1400" dirty="0" err="1" smtClean="0">
                  <a:latin typeface="Arial"/>
                  <a:cs typeface="Arial"/>
                </a:rPr>
                <a:t>tetrazolium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847399" y="6409264"/>
              <a:ext cx="1994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>
                  <a:latin typeface="Arial"/>
                  <a:cs typeface="Arial"/>
                </a:rPr>
                <a:t>Nitroblue</a:t>
              </a:r>
              <a:r>
                <a:rPr lang="en-US" sz="1400" dirty="0" smtClean="0">
                  <a:latin typeface="Arial"/>
                  <a:cs typeface="Arial"/>
                </a:rPr>
                <a:t> </a:t>
              </a:r>
              <a:r>
                <a:rPr lang="en-US" sz="1400" dirty="0" err="1" smtClean="0">
                  <a:latin typeface="Arial"/>
                  <a:cs typeface="Arial"/>
                </a:rPr>
                <a:t>formazan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294456" y="6366938"/>
            <a:ext cx="4041485" cy="307777"/>
            <a:chOff x="799952" y="6409264"/>
            <a:chExt cx="4041485" cy="307777"/>
          </a:xfrm>
        </p:grpSpPr>
        <p:sp>
          <p:nvSpPr>
            <p:cNvPr id="49" name="TextBox 48"/>
            <p:cNvSpPr txBox="1"/>
            <p:nvPr/>
          </p:nvSpPr>
          <p:spPr>
            <a:xfrm>
              <a:off x="799952" y="6409264"/>
              <a:ext cx="1994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>
                  <a:latin typeface="Arial"/>
                  <a:cs typeface="Arial"/>
                </a:rPr>
                <a:t>Nitroblue</a:t>
              </a:r>
              <a:r>
                <a:rPr lang="en-US" sz="1400" dirty="0" smtClean="0">
                  <a:latin typeface="Arial"/>
                  <a:cs typeface="Arial"/>
                </a:rPr>
                <a:t> </a:t>
              </a:r>
              <a:r>
                <a:rPr lang="en-US" sz="1400" dirty="0" err="1" smtClean="0">
                  <a:latin typeface="Arial"/>
                  <a:cs typeface="Arial"/>
                </a:rPr>
                <a:t>tetrazolium</a:t>
              </a: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847399" y="6409264"/>
              <a:ext cx="1994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err="1" smtClean="0">
                  <a:latin typeface="Arial"/>
                  <a:cs typeface="Arial"/>
                </a:rPr>
                <a:t>Nitroblue</a:t>
              </a:r>
              <a:r>
                <a:rPr lang="en-US" sz="1400" dirty="0" smtClean="0">
                  <a:latin typeface="Arial"/>
                  <a:cs typeface="Arial"/>
                </a:rPr>
                <a:t> </a:t>
              </a:r>
              <a:r>
                <a:rPr lang="en-US" sz="1400" dirty="0" err="1" smtClean="0">
                  <a:latin typeface="Arial"/>
                  <a:cs typeface="Arial"/>
                </a:rPr>
                <a:t>formazan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sp>
        <p:nvSpPr>
          <p:cNvPr id="51" name="Rectangle 50"/>
          <p:cNvSpPr/>
          <p:nvPr/>
        </p:nvSpPr>
        <p:spPr>
          <a:xfrm>
            <a:off x="129595" y="0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G-protein coupling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96032" y="5440008"/>
            <a:ext cx="8132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HSD3B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24904" y="5452686"/>
            <a:ext cx="8132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SRD5A</a:t>
            </a:r>
            <a:endParaRPr lang="en-US" sz="1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1405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Fig steroidogenesi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638" y="1897537"/>
            <a:ext cx="4102254" cy="4616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1535040"/>
            <a:ext cx="3766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De novo </a:t>
            </a:r>
            <a:r>
              <a:rPr lang="en-US" dirty="0" err="1" smtClean="0">
                <a:latin typeface="Arial"/>
                <a:cs typeface="Arial"/>
              </a:rPr>
              <a:t>steroidogenesis</a:t>
            </a:r>
            <a:r>
              <a:rPr lang="en-US" dirty="0" smtClean="0">
                <a:latin typeface="Arial"/>
                <a:cs typeface="Arial"/>
              </a:rPr>
              <a:t> in </a:t>
            </a:r>
            <a:r>
              <a:rPr lang="en-US" dirty="0" err="1" smtClean="0">
                <a:latin typeface="Arial"/>
                <a:cs typeface="Arial"/>
              </a:rPr>
              <a:t>PCa</a:t>
            </a:r>
            <a:endParaRPr lang="en-US" i="1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369350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FFFF"/>
                </a:solidFill>
                <a:latin typeface="Arial"/>
                <a:cs typeface="Arial"/>
              </a:rPr>
              <a:t>Oxytocin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inhibits HSD3B activity in </a:t>
            </a:r>
            <a:r>
              <a:rPr lang="en-US" sz="2400" dirty="0" err="1" smtClean="0">
                <a:solidFill>
                  <a:srgbClr val="FFFFFF"/>
                </a:solidFill>
                <a:latin typeface="Arial"/>
                <a:cs typeface="Arial"/>
              </a:rPr>
              <a:t>LNCaP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, but increases activity in PC-3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8766" y="1566782"/>
            <a:ext cx="1140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latin typeface="Arial"/>
                <a:cs typeface="Arial"/>
              </a:rPr>
              <a:t>LNCaP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689002" y="2690820"/>
            <a:ext cx="907174" cy="548640"/>
          </a:xfrm>
          <a:prstGeom prst="ellipse">
            <a:avLst/>
          </a:prstGeom>
          <a:noFill/>
          <a:ln w="25400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Fig1a&amp;c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70" y="2058260"/>
            <a:ext cx="3484363" cy="434734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761166" y="4045241"/>
            <a:ext cx="1140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PC-3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95" y="0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G-protein coupling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Fig 2 a&amp;c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70" y="1904372"/>
            <a:ext cx="3529848" cy="4374373"/>
          </a:xfrm>
          <a:prstGeom prst="rect">
            <a:avLst/>
          </a:prstGeom>
        </p:spPr>
      </p:pic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1405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Fig steroidogenesis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638" y="1897537"/>
            <a:ext cx="4102254" cy="4616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1535040"/>
            <a:ext cx="3766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ial"/>
                <a:cs typeface="Arial"/>
              </a:rPr>
              <a:t>De novo </a:t>
            </a:r>
            <a:r>
              <a:rPr lang="en-US" dirty="0" err="1" smtClean="0">
                <a:latin typeface="Arial"/>
                <a:cs typeface="Arial"/>
              </a:rPr>
              <a:t>steroidogenesis</a:t>
            </a:r>
            <a:r>
              <a:rPr lang="en-US" dirty="0" smtClean="0">
                <a:latin typeface="Arial"/>
                <a:cs typeface="Arial"/>
              </a:rPr>
              <a:t> in </a:t>
            </a:r>
            <a:r>
              <a:rPr lang="en-US" dirty="0" err="1" smtClean="0">
                <a:latin typeface="Arial"/>
                <a:cs typeface="Arial"/>
              </a:rPr>
              <a:t>PCa</a:t>
            </a:r>
            <a:endParaRPr lang="en-US" i="1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377337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FFFF"/>
                </a:solidFill>
                <a:latin typeface="Arial"/>
                <a:cs typeface="Arial"/>
              </a:rPr>
              <a:t>Oxytocin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increased SRDA activity in </a:t>
            </a:r>
            <a:r>
              <a:rPr lang="en-US" sz="2400" dirty="0" err="1" smtClean="0">
                <a:solidFill>
                  <a:srgbClr val="FFFFFF"/>
                </a:solidFill>
                <a:latin typeface="Arial"/>
                <a:cs typeface="Arial"/>
              </a:rPr>
              <a:t>LNCaPs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, but decreases activity in PC-3s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8766" y="1566782"/>
            <a:ext cx="1140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latin typeface="Arial"/>
                <a:cs typeface="Arial"/>
              </a:rPr>
              <a:t>LNCaPs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024518" y="3010702"/>
            <a:ext cx="907174" cy="55296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761166" y="4045241"/>
            <a:ext cx="1140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PC-3s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593674" y="5367619"/>
            <a:ext cx="907174" cy="55296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9595" y="0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G-protein coupling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1405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Fig steroidogenesi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638" y="1897537"/>
            <a:ext cx="4102254" cy="4616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1251206"/>
            <a:ext cx="3766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Cholesterol is the precursor of all steroids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736752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FFFF"/>
                </a:solidFill>
                <a:latin typeface="Arial"/>
                <a:cs typeface="Arial"/>
              </a:rPr>
              <a:t>Oxytocin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increases expression of cholesterol biosynthesis genes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992940" y="1700927"/>
            <a:ext cx="907174" cy="55296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42" descr="C:\Users\Percy\Desktop\Uni\Physiology\SCTP3819\Assessments\Figs\Fig2 cholesterol.jpg"/>
          <p:cNvPicPr>
            <a:picLocks noChangeAspect="1" noChangeArrowheads="1"/>
          </p:cNvPicPr>
          <p:nvPr/>
        </p:nvPicPr>
        <p:blipFill>
          <a:blip r:embed="rId3"/>
          <a:srcRect l="17909" t="13821"/>
          <a:stretch>
            <a:fillRect/>
          </a:stretch>
        </p:blipFill>
        <p:spPr bwMode="auto">
          <a:xfrm>
            <a:off x="1107457" y="2712484"/>
            <a:ext cx="3182558" cy="306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1147397" y="2078616"/>
            <a:ext cx="157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latin typeface="Arial"/>
                <a:cs typeface="Arial"/>
              </a:rPr>
              <a:t>PC-3</a:t>
            </a:r>
            <a:endParaRPr lang="en-US" u="sng" dirty="0"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54484" y="2094590"/>
            <a:ext cx="1573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 smtClean="0">
                <a:latin typeface="Arial"/>
                <a:cs typeface="Arial"/>
              </a:rPr>
              <a:t>PC-3</a:t>
            </a:r>
            <a:r>
              <a:rPr lang="en-US" u="sng" baseline="30000" dirty="0" smtClean="0">
                <a:latin typeface="Arial"/>
                <a:cs typeface="Arial"/>
              </a:rPr>
              <a:t>PTRF</a:t>
            </a:r>
            <a:endParaRPr lang="en-US" u="sng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80964" y="2463922"/>
            <a:ext cx="61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OXT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50245" y="2463922"/>
            <a:ext cx="734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control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20558" y="2463922"/>
            <a:ext cx="734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03361" y="2463922"/>
            <a:ext cx="61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OXT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78520" y="2771699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ACAT2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8520" y="2972021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HMGCS1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78520" y="3172343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HMGCR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49" name="TextBox 86"/>
          <p:cNvSpPr txBox="1">
            <a:spLocks noChangeArrowheads="1"/>
          </p:cNvSpPr>
          <p:nvPr/>
        </p:nvSpPr>
        <p:spPr bwMode="auto">
          <a:xfrm>
            <a:off x="952500" y="35371088"/>
            <a:ext cx="17272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2600" dirty="0"/>
              <a:t>IDI1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81368" y="3396626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IDIR1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78520" y="3610899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FDPS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78520" y="3785237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FDT1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1368" y="3991523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SQLE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82956" y="4213783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LSS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81368" y="4388121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CYP15A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73380" y="4586420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MSMO1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81368" y="4800693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HSD17B7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1368" y="5030940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SCD5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78520" y="5245213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DHCR7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89356" y="5459486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DHCR24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9595" y="0"/>
            <a:ext cx="8855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A mixed model of different receptor 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localisation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and different Gα subunits coupling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1405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Fig steroidogenesis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638" y="1897537"/>
            <a:ext cx="4102254" cy="4616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1251206"/>
            <a:ext cx="3766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/>
                <a:cs typeface="Arial"/>
              </a:rPr>
              <a:t>Cholesterol is the precursor of all steroids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377337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HMGCR transcript increased by </a:t>
            </a:r>
            <a:r>
              <a:rPr lang="en-US" sz="2400" dirty="0" err="1" smtClean="0">
                <a:solidFill>
                  <a:srgbClr val="FFFFFF"/>
                </a:solidFill>
                <a:latin typeface="Arial"/>
                <a:cs typeface="Arial"/>
              </a:rPr>
              <a:t>oxytocin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 in PC-3, PC-3</a:t>
            </a:r>
            <a:r>
              <a:rPr lang="en-US" sz="2400" baseline="30000" dirty="0" smtClean="0">
                <a:solidFill>
                  <a:srgbClr val="FFFFFF"/>
                </a:solidFill>
                <a:latin typeface="Arial"/>
                <a:cs typeface="Arial"/>
              </a:rPr>
              <a:t>PTRF </a:t>
            </a:r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and DU 145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992940" y="1700927"/>
            <a:ext cx="907174" cy="55296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29595" y="0"/>
            <a:ext cx="64405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dirty="0" smtClean="0">
                <a:solidFill>
                  <a:schemeClr val="bg1"/>
                </a:solidFill>
                <a:latin typeface="Arial"/>
                <a:cs typeface="Arial"/>
              </a:rPr>
              <a:t>Different G-protein coupling</a:t>
            </a:r>
            <a:endParaRPr lang="en-US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38" name="Picture 42" descr="C:\Users\Percy\Desktop\Uni\Physiology\SCTP3819\Assessments\Figs\Fig2 cholesterol.jpg"/>
          <p:cNvPicPr>
            <a:picLocks noChangeAspect="1" noChangeArrowheads="1"/>
          </p:cNvPicPr>
          <p:nvPr/>
        </p:nvPicPr>
        <p:blipFill>
          <a:blip r:embed="rId3"/>
          <a:srcRect l="17909" t="13821"/>
          <a:stretch>
            <a:fillRect/>
          </a:stretch>
        </p:blipFill>
        <p:spPr bwMode="auto">
          <a:xfrm>
            <a:off x="1107457" y="2712484"/>
            <a:ext cx="3182558" cy="306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1147397" y="2078616"/>
            <a:ext cx="157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>
                <a:latin typeface="Arial"/>
                <a:cs typeface="Arial"/>
              </a:rPr>
              <a:t>PC-3</a:t>
            </a:r>
            <a:endParaRPr lang="en-US" sz="1400" u="sng" dirty="0">
              <a:latin typeface="Arial"/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54484" y="2094590"/>
            <a:ext cx="1573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u="sng" dirty="0" smtClean="0">
                <a:latin typeface="Arial"/>
                <a:cs typeface="Arial"/>
              </a:rPr>
              <a:t>PC-3</a:t>
            </a:r>
            <a:r>
              <a:rPr lang="en-US" sz="1400" u="sng" baseline="30000" dirty="0" smtClean="0">
                <a:latin typeface="Arial"/>
                <a:cs typeface="Arial"/>
              </a:rPr>
              <a:t>PTRF</a:t>
            </a:r>
            <a:endParaRPr lang="en-US" sz="1400" u="sng" dirty="0">
              <a:latin typeface="Arial"/>
              <a:cs typeface="Arial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80964" y="2463922"/>
            <a:ext cx="61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OXT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50245" y="2463922"/>
            <a:ext cx="734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control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20558" y="2463922"/>
            <a:ext cx="734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control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03361" y="2463922"/>
            <a:ext cx="619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Arial"/>
                <a:cs typeface="Arial"/>
              </a:rPr>
              <a:t>OXT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78520" y="2771699"/>
            <a:ext cx="828937" cy="2462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ACAT2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78520" y="2972021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HMGCS1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78520" y="3172343"/>
            <a:ext cx="828937" cy="2462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HMGCR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49" name="TextBox 86"/>
          <p:cNvSpPr txBox="1">
            <a:spLocks noChangeArrowheads="1"/>
          </p:cNvSpPr>
          <p:nvPr/>
        </p:nvSpPr>
        <p:spPr bwMode="auto">
          <a:xfrm>
            <a:off x="952500" y="35371088"/>
            <a:ext cx="17272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sz="2600" dirty="0"/>
              <a:t>IDI1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81368" y="3396626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IDIR1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78520" y="3610899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FDPS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78520" y="3785237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FDT1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1368" y="3991523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SQLE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82956" y="4213783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LSS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81368" y="4388121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CYP15A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73380" y="4586420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MSMO1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81368" y="4800693"/>
            <a:ext cx="828937" cy="2462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HSD17B7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81368" y="5030940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SCD5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78520" y="5245213"/>
            <a:ext cx="828937" cy="2462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DHCR7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89356" y="5459486"/>
            <a:ext cx="828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DHCR24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-114079" y="2102577"/>
            <a:ext cx="1573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u="sng" dirty="0" smtClean="0">
                <a:latin typeface="Arial"/>
                <a:cs typeface="Arial"/>
              </a:rPr>
              <a:t>Common to PC-3, PC-3</a:t>
            </a:r>
            <a:r>
              <a:rPr lang="en-US" sz="1200" u="sng" baseline="30000" dirty="0" smtClean="0">
                <a:latin typeface="Arial"/>
                <a:cs typeface="Arial"/>
              </a:rPr>
              <a:t>PTRF </a:t>
            </a:r>
            <a:r>
              <a:rPr lang="en-US" sz="1200" u="sng" dirty="0" smtClean="0">
                <a:latin typeface="Arial"/>
                <a:cs typeface="Arial"/>
              </a:rPr>
              <a:t>&amp;</a:t>
            </a:r>
          </a:p>
          <a:p>
            <a:pPr algn="ctr"/>
            <a:r>
              <a:rPr lang="en-US" sz="1200" u="sng" dirty="0" smtClean="0">
                <a:latin typeface="Arial"/>
                <a:cs typeface="Arial"/>
              </a:rPr>
              <a:t> DU-145</a:t>
            </a:r>
            <a:endParaRPr lang="en-US" sz="1200" u="sng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3208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11392" y="439458"/>
            <a:ext cx="8723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SUMMARY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1515511"/>
            <a:ext cx="7772400" cy="3208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 kern="0" dirty="0" err="1" smtClean="0">
                <a:solidFill>
                  <a:srgbClr val="000000"/>
                </a:solidFill>
                <a:latin typeface="Arial"/>
                <a:cs typeface="Arial"/>
              </a:rPr>
              <a:t>Oxytocin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lang="en-US" sz="2000" kern="0" dirty="0" err="1" smtClean="0">
                <a:solidFill>
                  <a:srgbClr val="000000"/>
                </a:solidFill>
                <a:latin typeface="Arial"/>
                <a:cs typeface="Arial"/>
              </a:rPr>
              <a:t>signalling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 is likely determined by both G protein availability and </a:t>
            </a:r>
            <a:r>
              <a:rPr lang="en-US" sz="2000" kern="0" dirty="0" err="1" smtClean="0">
                <a:solidFill>
                  <a:srgbClr val="000000"/>
                </a:solidFill>
                <a:latin typeface="Arial"/>
                <a:cs typeface="Arial"/>
              </a:rPr>
              <a:t>caveolae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 formation.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0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 dirty="0" err="1" smtClean="0">
                <a:latin typeface="Arial"/>
                <a:cs typeface="Arial"/>
              </a:rPr>
              <a:t>Oxytocin</a:t>
            </a:r>
            <a:r>
              <a:rPr lang="en-US" sz="2000" dirty="0" smtClean="0">
                <a:latin typeface="Arial"/>
                <a:cs typeface="Arial"/>
              </a:rPr>
              <a:t> has differential effects according to cell type.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 dirty="0" err="1" smtClean="0">
                <a:latin typeface="Arial"/>
                <a:cs typeface="Arial"/>
              </a:rPr>
              <a:t>Oxytocin</a:t>
            </a:r>
            <a:r>
              <a:rPr lang="en-US" sz="2000" dirty="0" smtClean="0">
                <a:latin typeface="Arial"/>
                <a:cs typeface="Arial"/>
              </a:rPr>
              <a:t> affects </a:t>
            </a:r>
            <a:r>
              <a:rPr lang="en-US" sz="2000" i="1" dirty="0" smtClean="0">
                <a:latin typeface="Arial"/>
                <a:cs typeface="Arial"/>
              </a:rPr>
              <a:t>de novo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steroidogenesis</a:t>
            </a:r>
            <a:r>
              <a:rPr lang="en-US" sz="2000" dirty="0" smtClean="0">
                <a:latin typeface="Arial"/>
                <a:cs typeface="Arial"/>
              </a:rPr>
              <a:t> and cholesterol availability.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dirty="0" smtClean="0">
              <a:latin typeface="Arial"/>
              <a:cs typeface="Arial"/>
            </a:endParaRP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000" dirty="0" smtClean="0">
                <a:latin typeface="Arial"/>
                <a:cs typeface="Arial"/>
              </a:rPr>
              <a:t>Implications for pharmaceutical use? 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000" kern="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3208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11392" y="439458"/>
            <a:ext cx="8723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latin typeface="Arial"/>
                <a:cs typeface="Arial"/>
              </a:rPr>
              <a:t>Acknowledgements</a:t>
            </a:r>
            <a:endParaRPr lang="en-US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5800" y="1515511"/>
            <a:ext cx="7772400" cy="3208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Prof Helen Nicholson, Bristol and </a:t>
            </a:r>
            <a:r>
              <a:rPr lang="en-US" sz="2000" kern="0" dirty="0" err="1" smtClean="0">
                <a:solidFill>
                  <a:srgbClr val="000000"/>
                </a:solidFill>
                <a:latin typeface="Arial"/>
                <a:cs typeface="Arial"/>
              </a:rPr>
              <a:t>Otago</a:t>
            </a: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 University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Dr Kate Whittington, Bristol University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Dr Michelle Hill, University of Queensland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Dr Margot Day, University of Sydney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Alex Cole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Kathryn Davis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Nicole Tom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000" kern="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</a:pPr>
            <a:r>
              <a:rPr lang="en-US" sz="2000" kern="0" dirty="0" smtClean="0">
                <a:solidFill>
                  <a:srgbClr val="000000"/>
                </a:solidFill>
                <a:latin typeface="Arial"/>
                <a:cs typeface="Arial"/>
              </a:rPr>
              <a:t>Dr Stuart Fraser &amp; Blood Cell and Development Lab, University of Sydney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" y="0"/>
            <a:ext cx="9143999" cy="1240303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129406" tIns="64703" rIns="129406" bIns="64703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95" y="120960"/>
            <a:ext cx="8855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Two hypotheses for differential effects:</a:t>
            </a:r>
          </a:p>
          <a:p>
            <a:pPr marL="457200" indent="-457200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Different receptor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localisation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  <a:p>
            <a:pPr marL="457200" indent="-457200"/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Different amounts Gα subunits coupled to the OXTR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6" name="Picture 99" descr="G protein westerns.tif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0401" y="1556821"/>
            <a:ext cx="7253265" cy="1460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Chart 8"/>
          <p:cNvGraphicFramePr/>
          <p:nvPr/>
        </p:nvGraphicFramePr>
        <p:xfrm>
          <a:off x="2192866" y="3378200"/>
          <a:ext cx="4845893" cy="3217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337109" y="4121539"/>
            <a:ext cx="709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atin typeface="Arial"/>
                <a:cs typeface="Arial"/>
              </a:rPr>
              <a:t>P&lt;0.01</a:t>
            </a:r>
            <a:endParaRPr lang="en-US" sz="1200" i="1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0109" y="4467367"/>
            <a:ext cx="709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atin typeface="Arial"/>
                <a:cs typeface="Arial"/>
              </a:rPr>
              <a:t>P&lt;0.05</a:t>
            </a:r>
            <a:endParaRPr lang="en-US" sz="1200" i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5029</TotalTime>
  <Words>1328</Words>
  <Application>Microsoft Macintosh PowerPoint</Application>
  <PresentationFormat>On-screen Show (4:3)</PresentationFormat>
  <Paragraphs>248</Paragraphs>
  <Slides>28</Slides>
  <Notes>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Worksheet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University of Sydney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Stephen Assinder</cp:lastModifiedBy>
  <cp:revision>17</cp:revision>
  <dcterms:created xsi:type="dcterms:W3CDTF">2015-06-22T21:14:13Z</dcterms:created>
  <dcterms:modified xsi:type="dcterms:W3CDTF">2015-06-22T21:53:43Z</dcterms:modified>
</cp:coreProperties>
</file>