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63" r:id="rId3"/>
    <p:sldId id="283" r:id="rId4"/>
    <p:sldId id="262" r:id="rId5"/>
    <p:sldId id="281" r:id="rId6"/>
    <p:sldId id="269" r:id="rId7"/>
    <p:sldId id="266" r:id="rId8"/>
    <p:sldId id="275" r:id="rId9"/>
    <p:sldId id="277" r:id="rId10"/>
    <p:sldId id="276" r:id="rId11"/>
    <p:sldId id="278" r:id="rId12"/>
    <p:sldId id="279" r:id="rId13"/>
    <p:sldId id="273" r:id="rId14"/>
    <p:sldId id="282" r:id="rId15"/>
    <p:sldId id="265" r:id="rId16"/>
    <p:sldId id="287" r:id="rId17"/>
    <p:sldId id="270"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0" autoAdjust="0"/>
    <p:restoredTop sz="94633" autoAdjust="0"/>
  </p:normalViewPr>
  <p:slideViewPr>
    <p:cSldViewPr>
      <p:cViewPr varScale="1">
        <p:scale>
          <a:sx n="80" d="100"/>
          <a:sy n="80" d="100"/>
        </p:scale>
        <p:origin x="-522" y="-96"/>
      </p:cViewPr>
      <p:guideLst>
        <p:guide orient="horz" pos="2160"/>
        <p:guide pos="2880"/>
      </p:guideLst>
    </p:cSldViewPr>
  </p:slideViewPr>
  <p:outlineViewPr>
    <p:cViewPr>
      <p:scale>
        <a:sx n="33" d="100"/>
        <a:sy n="33" d="100"/>
      </p:scale>
      <p:origin x="48" y="14958"/>
    </p:cViewPr>
  </p:outlineViewPr>
  <p:notesTextViewPr>
    <p:cViewPr>
      <p:scale>
        <a:sx n="100" d="100"/>
        <a:sy n="100" d="100"/>
      </p:scale>
      <p:origin x="0" y="0"/>
    </p:cViewPr>
  </p:notesTextViewPr>
  <p:sorterViewPr>
    <p:cViewPr>
      <p:scale>
        <a:sx n="100" d="100"/>
        <a:sy n="100" d="100"/>
      </p:scale>
      <p:origin x="0" y="2586"/>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4B061EB-D329-40C2-BA51-AB7530883885}" type="datetimeFigureOut">
              <a:rPr lang="en-US" smtClean="0"/>
              <a:pPr/>
              <a:t>4/29/2016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802A7-01C6-49CC-A8AE-C2B1590A15B5}" type="slidenum">
              <a:rPr lang="en-US" smtClean="0"/>
              <a:pPr/>
              <a:t>‹#›</a:t>
            </a:fld>
            <a:endParaRPr lang="en-US"/>
          </a:p>
        </p:txBody>
      </p:sp>
    </p:spTree>
    <p:extLst>
      <p:ext uri="{BB962C8B-B14F-4D97-AF65-F5344CB8AC3E}">
        <p14:creationId xmlns:p14="http://schemas.microsoft.com/office/powerpoint/2010/main" val="1281331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As</a:t>
            </a:r>
            <a:r>
              <a:rPr lang="en-US" baseline="0" dirty="0" smtClean="0"/>
              <a:t> you know sharing cases and seeking consultations is an important part of everyday pathology practice not only in the VHA but everywhere. Our vision in the VHA is to apply digital pathology to our pathology practice to reduce costs and the geographic barriers that exist. </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The experience with Telepathology</a:t>
            </a:r>
            <a:r>
              <a:rPr lang="en-US" baseline="0" dirty="0" smtClean="0"/>
              <a:t> is so different that Pathologists need to be retrained on different interface systems that are foreign. Operations Manual with step by step instructions for pathologists to use has been helpful. Hospital administrators once educated on the potential for telepathology to increase revenue with the </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Expediting</a:t>
            </a:r>
            <a:r>
              <a:rPr lang="en-US" baseline="0" dirty="0" smtClean="0"/>
              <a:t> referrals to experts and specialist and enhance secondary reading for diagnostic verification </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Network Camera</a:t>
            </a:r>
            <a:r>
              <a:rPr lang="en-US" baseline="0" dirty="0" smtClean="0"/>
              <a:t> is an Axis M1114 with a progressive scan image sensor resolution of 1280X800 to 160x90 with a 30 second frame rate</a:t>
            </a:r>
          </a:p>
          <a:p>
            <a:r>
              <a:rPr lang="en-US" baseline="0" dirty="0" smtClean="0"/>
              <a:t>The Robotic Microscope is a Nikon 55i </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Consulting</a:t>
            </a:r>
            <a:r>
              <a:rPr lang="en-US" baseline="0" dirty="0" smtClean="0"/>
              <a:t> workstations require installation of the Apollo EPMM Client software to view the specimen on the robotic scope remotely. This online interface allows the viewing site pathologist to </a:t>
            </a:r>
            <a:r>
              <a:rPr lang="en-US" sz="1200" b="0" i="0" kern="1200" dirty="0" smtClean="0">
                <a:solidFill>
                  <a:schemeClr val="tx1"/>
                </a:solidFill>
                <a:latin typeface="+mn-lt"/>
                <a:ea typeface="+mn-ea"/>
                <a:cs typeface="+mn-cs"/>
              </a:rPr>
              <a:t>change focus, magnification and field of view to</a:t>
            </a:r>
            <a:r>
              <a:rPr lang="en-US" sz="1200" b="0" i="0" kern="1200" baseline="0" dirty="0" smtClean="0">
                <a:solidFill>
                  <a:schemeClr val="tx1"/>
                </a:solidFill>
                <a:latin typeface="+mn-lt"/>
                <a:ea typeface="+mn-ea"/>
                <a:cs typeface="+mn-cs"/>
              </a:rPr>
              <a:t> view the specimen. </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10</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VERA</a:t>
            </a:r>
            <a:r>
              <a:rPr lang="en-US" baseline="0" dirty="0" smtClean="0"/>
              <a:t> was created in 1997 as an allocation methodology to improve accountability for support budgets. </a:t>
            </a:r>
            <a:r>
              <a:rPr lang="en-US" dirty="0" smtClean="0"/>
              <a:t>VERA</a:t>
            </a:r>
            <a:r>
              <a:rPr lang="en-US" baseline="0" dirty="0" smtClean="0"/>
              <a:t> allocates resources to 21 VA VISNS and 90% of the dollars are attributed to patient care workload. </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12</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a:t>
            </a:r>
            <a:r>
              <a:rPr lang="en-US" baseline="0" dirty="0" smtClean="0"/>
              <a:t> a goal to hold 32 telepathology second opinion cases every 60 days- with the recent deployment of Apollo Telepathology Workstations we plan to remotely connect all the VISN 8 specialist so second opinion diagnoses will be readily available, we are </a:t>
            </a:r>
            <a:r>
              <a:rPr lang="en-US" baseline="0" dirty="0" err="1" smtClean="0"/>
              <a:t>contining</a:t>
            </a:r>
            <a:r>
              <a:rPr lang="en-US" baseline="0" dirty="0" smtClean="0"/>
              <a:t> to strive to perfect the TAT so the work of the pathologists is limited and perhaps have a PA or a Med Tech operate the scope while the sending site pathologists can continue with sign out, we are going to broaden our horizons and bring on other specialist not only in Tampa but at the other medical centers that will be receiving the equipment</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16</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Set</a:t>
            </a:r>
            <a:r>
              <a:rPr lang="en-US" baseline="0" dirty="0" smtClean="0"/>
              <a:t> a goal to hold 32 telepathology second opinion cases every 60 days- with the recent deployment of Apollo Telepathology Workstations we plan to remotely connect all the VISN 8 specialist so second opinion diagnoses will be readily available, we are </a:t>
            </a:r>
            <a:r>
              <a:rPr lang="en-US" baseline="0" dirty="0" err="1" smtClean="0"/>
              <a:t>contining</a:t>
            </a:r>
            <a:r>
              <a:rPr lang="en-US" baseline="0" dirty="0" smtClean="0"/>
              <a:t> to strive to perfect the TAT so the work of the pathologists is limited and perhaps have a PA or a Med Tech operate the scope while the sending site pathologists can continue with sign out, we are going to broaden our horizons and bring on other specialist not only in Tampa but at the other medical centers that will be receiving the equipment</a:t>
            </a:r>
            <a:endParaRPr lang="en-US" dirty="0"/>
          </a:p>
        </p:txBody>
      </p:sp>
      <p:sp>
        <p:nvSpPr>
          <p:cNvPr id="4" name="Slide Number Placeholder 3"/>
          <p:cNvSpPr>
            <a:spLocks noGrp="1"/>
          </p:cNvSpPr>
          <p:nvPr>
            <p:ph type="sldNum" sz="quarter" idx="10"/>
          </p:nvPr>
        </p:nvSpPr>
        <p:spPr/>
        <p:txBody>
          <a:bodyPr/>
          <a:lstStyle/>
          <a:p>
            <a:fld id="{ABA802A7-01C6-49CC-A8AE-C2B1590A15B5}" type="slidenum">
              <a:rPr lang="en-US" smtClean="0"/>
              <a:pPr/>
              <a:t>17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BE92720-367F-4A23-98F7-68794BE3477B}"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E92720-367F-4A23-98F7-68794BE3477B}"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BE92720-367F-4A23-98F7-68794BE3477B}"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BE92720-367F-4A23-98F7-68794BE3477B}" type="datetimeFigureOut">
              <a:rPr lang="en-US" smtClean="0"/>
              <a:pPr/>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BE92720-367F-4A23-98F7-68794BE3477B}" type="datetimeFigureOut">
              <a:rPr lang="en-US" smtClean="0"/>
              <a:pPr/>
              <a:t>4/29/2016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BE92720-367F-4A23-98F7-68794BE3477B}" type="datetimeFigureOut">
              <a:rPr lang="en-US" smtClean="0"/>
              <a:pPr/>
              <a:t>4/29/2016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E92720-367F-4A23-98F7-68794BE3477B}" type="datetimeFigureOut">
              <a:rPr lang="en-US" smtClean="0"/>
              <a:pPr/>
              <a:t>4/29/2016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92720-367F-4A23-98F7-68794BE3477B}" type="datetimeFigureOut">
              <a:rPr lang="en-US" smtClean="0"/>
              <a:pPr/>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BE92720-367F-4A23-98F7-68794BE3477B}" type="datetimeFigureOut">
              <a:rPr lang="en-US" smtClean="0"/>
              <a:pPr/>
              <a:t>4/29/2016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E92720-367F-4A23-98F7-68794BE3477B}"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BE92720-367F-4A23-98F7-68794BE3477B}" type="datetimeFigureOut">
              <a:rPr lang="en-US" smtClean="0"/>
              <a:pPr/>
              <a:t>4/29/2016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1B65777-C7EF-4D57-8652-741CA0189FE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E92720-367F-4A23-98F7-68794BE3477B}" type="datetimeFigureOut">
              <a:rPr lang="en-US" smtClean="0"/>
              <a:pPr/>
              <a:t>4/29/2016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1B65777-C7EF-4D57-8652-741CA0189FE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7.jpeg"/><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9.jpeg"/><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1.gif"/><Relationship Id="rId4" Type="http://schemas.openxmlformats.org/officeDocument/2006/relationships/image" Target="../media/image2.jpe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12.gif"/></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8" name="Title 7"/>
          <p:cNvSpPr>
            <a:spLocks noGrp="1"/>
          </p:cNvSpPr>
          <p:nvPr>
            <p:ph type="ctrTitle"/>
          </p:nvPr>
        </p:nvSpPr>
        <p:spPr>
          <a:xfrm>
            <a:off x="762000" y="609601"/>
            <a:ext cx="7696200" cy="1219199"/>
          </a:xfrm>
        </p:spPr>
        <p:txBody>
          <a:bodyPr>
            <a:normAutofit fontScale="90000"/>
          </a:bodyPr>
          <a:lstStyle/>
          <a:p>
            <a:r>
              <a:rPr lang="en-US" b="1" dirty="0" smtClean="0">
                <a:latin typeface="Gill Sans MT" pitchFamily="34" charset="0"/>
              </a:rPr>
              <a:t>Real-Time Telepathology in VISN 8</a:t>
            </a:r>
            <a:endParaRPr lang="en-US" b="1" dirty="0">
              <a:latin typeface="Gill Sans MT" pitchFamily="34" charset="0"/>
            </a:endParaRPr>
          </a:p>
        </p:txBody>
      </p:sp>
      <p:sp>
        <p:nvSpPr>
          <p:cNvPr id="9" name="Subtitle 8"/>
          <p:cNvSpPr>
            <a:spLocks noGrp="1"/>
          </p:cNvSpPr>
          <p:nvPr>
            <p:ph type="subTitle" idx="1"/>
          </p:nvPr>
        </p:nvSpPr>
        <p:spPr>
          <a:xfrm>
            <a:off x="1371600" y="5386386"/>
            <a:ext cx="6400800" cy="709614"/>
          </a:xfrm>
        </p:spPr>
        <p:txBody>
          <a:bodyPr>
            <a:normAutofit/>
          </a:bodyPr>
          <a:lstStyle/>
          <a:p>
            <a:r>
              <a:rPr lang="en-US" sz="1600" b="1" dirty="0" smtClean="0">
                <a:solidFill>
                  <a:schemeClr val="tx1"/>
                </a:solidFill>
              </a:rPr>
              <a:t>Stephen Mastorides, </a:t>
            </a:r>
            <a:r>
              <a:rPr lang="en-US" sz="1600" b="1" dirty="0" smtClean="0">
                <a:solidFill>
                  <a:schemeClr val="tx1"/>
                </a:solidFill>
              </a:rPr>
              <a:t>Lead Pathologist VISN 8</a:t>
            </a:r>
            <a:endParaRPr lang="en-US" sz="1600" b="1" dirty="0" smtClean="0">
              <a:solidFill>
                <a:schemeClr val="tx1"/>
              </a:solidFill>
            </a:endParaRPr>
          </a:p>
          <a:p>
            <a:r>
              <a:rPr lang="en-US" sz="1600" b="1" dirty="0" smtClean="0">
                <a:solidFill>
                  <a:schemeClr val="tx1"/>
                </a:solidFill>
              </a:rPr>
              <a:t>Drazen Jukic, Chief of Dermatopathology  </a:t>
            </a:r>
          </a:p>
          <a:p>
            <a:endParaRPr lang="en-US" dirty="0"/>
          </a:p>
        </p:txBody>
      </p:sp>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45977" y="1957083"/>
            <a:ext cx="3074193" cy="3074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13" name="Title 12"/>
          <p:cNvSpPr>
            <a:spLocks noGrp="1"/>
          </p:cNvSpPr>
          <p:nvPr>
            <p:ph type="title"/>
          </p:nvPr>
        </p:nvSpPr>
        <p:spPr/>
        <p:txBody>
          <a:bodyPr/>
          <a:lstStyle/>
          <a:p>
            <a:r>
              <a:rPr lang="en-US" dirty="0" smtClean="0"/>
              <a:t>VISN 8 Telepathology </a:t>
            </a:r>
            <a:endParaRPr lang="en-US" dirty="0"/>
          </a:p>
        </p:txBody>
      </p:sp>
      <p:sp>
        <p:nvSpPr>
          <p:cNvPr id="14" name="Content Placeholder 13"/>
          <p:cNvSpPr>
            <a:spLocks noGrp="1"/>
          </p:cNvSpPr>
          <p:nvPr>
            <p:ph idx="1"/>
          </p:nvPr>
        </p:nvSpPr>
        <p:spPr/>
        <p:txBody>
          <a:bodyPr>
            <a:normAutofit/>
          </a:bodyPr>
          <a:lstStyle/>
          <a:p>
            <a:pPr algn="ctr">
              <a:lnSpc>
                <a:spcPct val="150000"/>
              </a:lnSpc>
              <a:buNone/>
            </a:pPr>
            <a:r>
              <a:rPr lang="en-US" sz="2400" dirty="0" smtClean="0"/>
              <a:t>Sharing cases and seeking consultations  for purpose of second opinion is an important aspect to everyday pathology practice in the Veterans Health Administration (VHA). </a:t>
            </a:r>
          </a:p>
          <a:p>
            <a:pPr algn="ctr">
              <a:lnSpc>
                <a:spcPct val="150000"/>
              </a:lnSpc>
              <a:buNone/>
            </a:pPr>
            <a:r>
              <a:rPr lang="en-US" sz="2400" dirty="0" smtClean="0"/>
              <a:t>Digital pathology can reduce costs and geographic barriers in the VHA, allowing pathologists to share specialty cases across the VISN network. Telepathology is carving its niche in direct patient care. </a:t>
            </a:r>
            <a:endParaRPr lang="en-US" sz="2400" dirty="0"/>
          </a:p>
        </p:txBody>
      </p:sp>
    </p:spTree>
  </p:cSld>
  <p:clrMapOvr>
    <a:masterClrMapping/>
  </p:clrMapOvr>
  <p:transition spd="med">
    <p:circl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pic>
        <p:nvPicPr>
          <p:cNvPr id="14" name="Content Placeholder 13" descr="TPATH OUTLINE.bmp"/>
          <p:cNvPicPr>
            <a:picLocks noGrp="1" noChangeAspect="1"/>
          </p:cNvPicPr>
          <p:nvPr>
            <p:ph sz="half" idx="2"/>
          </p:nvPr>
        </p:nvPicPr>
        <p:blipFill>
          <a:blip r:embed="rId4" cstate="print"/>
          <a:stretch>
            <a:fillRect/>
          </a:stretch>
        </p:blipFill>
        <p:spPr>
          <a:xfrm>
            <a:off x="914400" y="914400"/>
            <a:ext cx="7753878" cy="4885175"/>
          </a:xfrm>
          <a:ln w="38100">
            <a:solidFill>
              <a:srgbClr val="92D050"/>
            </a:solidFill>
          </a:ln>
        </p:spPr>
      </p:pic>
      <p:sp>
        <p:nvSpPr>
          <p:cNvPr id="12" name="Text Placeholder 11"/>
          <p:cNvSpPr>
            <a:spLocks noGrp="1"/>
          </p:cNvSpPr>
          <p:nvPr>
            <p:ph type="body" sz="quarter" idx="3"/>
          </p:nvPr>
        </p:nvSpPr>
        <p:spPr>
          <a:xfrm>
            <a:off x="485633" y="381000"/>
            <a:ext cx="8458200" cy="487362"/>
          </a:xfrm>
        </p:spPr>
        <p:txBody>
          <a:bodyPr>
            <a:noAutofit/>
          </a:bodyPr>
          <a:lstStyle/>
          <a:p>
            <a:pPr algn="ctr"/>
            <a:r>
              <a:rPr lang="en-US" sz="4400" b="0" dirty="0" smtClean="0">
                <a:latin typeface="+mj-lt"/>
              </a:rPr>
              <a:t>Overview of Telepathology Process</a:t>
            </a:r>
            <a:endParaRPr lang="en-US" sz="4400" b="0" dirty="0">
              <a:latin typeface="+mj-l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8" name="Title 7"/>
          <p:cNvSpPr>
            <a:spLocks noGrp="1"/>
          </p:cNvSpPr>
          <p:nvPr>
            <p:ph type="title"/>
          </p:nvPr>
        </p:nvSpPr>
        <p:spPr/>
        <p:txBody>
          <a:bodyPr/>
          <a:lstStyle/>
          <a:p>
            <a:r>
              <a:rPr lang="en-US" dirty="0" smtClean="0"/>
              <a:t>Telepathology Benefits </a:t>
            </a:r>
            <a:endParaRPr lang="en-US" dirty="0"/>
          </a:p>
        </p:txBody>
      </p:sp>
      <p:sp>
        <p:nvSpPr>
          <p:cNvPr id="9" name="Content Placeholder 8"/>
          <p:cNvSpPr>
            <a:spLocks noGrp="1"/>
          </p:cNvSpPr>
          <p:nvPr>
            <p:ph idx="1"/>
          </p:nvPr>
        </p:nvSpPr>
        <p:spPr/>
        <p:txBody>
          <a:bodyPr anchor="ctr">
            <a:normAutofit/>
          </a:bodyPr>
          <a:lstStyle/>
          <a:p>
            <a:pPr>
              <a:lnSpc>
                <a:spcPct val="170000"/>
              </a:lnSpc>
            </a:pPr>
            <a:r>
              <a:rPr lang="en-US" sz="2400" dirty="0"/>
              <a:t>B</a:t>
            </a:r>
            <a:r>
              <a:rPr lang="en-US" sz="2400" dirty="0" smtClean="0"/>
              <a:t>rings the patient/provider/specimen together</a:t>
            </a:r>
          </a:p>
          <a:p>
            <a:pPr>
              <a:lnSpc>
                <a:spcPct val="170000"/>
              </a:lnSpc>
            </a:pPr>
            <a:r>
              <a:rPr lang="en-US" sz="2400" dirty="0" smtClean="0"/>
              <a:t>Simultaneous look for second-opinion consultations </a:t>
            </a:r>
          </a:p>
          <a:p>
            <a:pPr>
              <a:lnSpc>
                <a:spcPct val="170000"/>
              </a:lnSpc>
            </a:pPr>
            <a:r>
              <a:rPr lang="en-US" sz="2400" dirty="0" smtClean="0"/>
              <a:t>“</a:t>
            </a:r>
            <a:r>
              <a:rPr lang="en-US" sz="2400" dirty="0"/>
              <a:t>G</a:t>
            </a:r>
            <a:r>
              <a:rPr lang="en-US" sz="2400" dirty="0" smtClean="0"/>
              <a:t>lassless” analysis, referral, consultation and storage</a:t>
            </a:r>
          </a:p>
          <a:p>
            <a:pPr>
              <a:lnSpc>
                <a:spcPct val="170000"/>
              </a:lnSpc>
            </a:pPr>
            <a:r>
              <a:rPr lang="en-US" sz="2400" dirty="0" smtClean="0"/>
              <a:t>A seamless capture, storage, retrieval, and display capability</a:t>
            </a:r>
          </a:p>
          <a:p>
            <a:pPr>
              <a:lnSpc>
                <a:spcPct val="170000"/>
              </a:lnSpc>
            </a:pPr>
            <a:endParaRPr lang="en-US" sz="2100" dirty="0" smtClean="0"/>
          </a:p>
          <a:p>
            <a:pPr marL="0" indent="0" algn="ctr">
              <a:buNone/>
            </a:pP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14" name="Title 13"/>
          <p:cNvSpPr>
            <a:spLocks noGrp="1"/>
          </p:cNvSpPr>
          <p:nvPr>
            <p:ph type="title"/>
          </p:nvPr>
        </p:nvSpPr>
        <p:spPr/>
        <p:txBody>
          <a:bodyPr/>
          <a:lstStyle/>
          <a:p>
            <a:r>
              <a:rPr lang="en-US" dirty="0" smtClean="0"/>
              <a:t>Benefits Cont’d</a:t>
            </a:r>
            <a:endParaRPr lang="en-US" dirty="0"/>
          </a:p>
        </p:txBody>
      </p:sp>
      <p:sp>
        <p:nvSpPr>
          <p:cNvPr id="15" name="Content Placeholder 14"/>
          <p:cNvSpPr>
            <a:spLocks noGrp="1"/>
          </p:cNvSpPr>
          <p:nvPr>
            <p:ph idx="1"/>
          </p:nvPr>
        </p:nvSpPr>
        <p:spPr/>
        <p:txBody>
          <a:bodyPr>
            <a:normAutofit/>
          </a:bodyPr>
          <a:lstStyle/>
          <a:p>
            <a:pPr>
              <a:lnSpc>
                <a:spcPct val="170000"/>
              </a:lnSpc>
            </a:pPr>
            <a:r>
              <a:rPr lang="en-US" sz="2400" dirty="0" smtClean="0"/>
              <a:t>Virtual Classroom</a:t>
            </a:r>
          </a:p>
          <a:p>
            <a:pPr>
              <a:lnSpc>
                <a:spcPct val="170000"/>
              </a:lnSpc>
            </a:pPr>
            <a:r>
              <a:rPr lang="en-US" sz="2400" dirty="0" smtClean="0"/>
              <a:t>Tele-Tumor Board Potential</a:t>
            </a:r>
          </a:p>
          <a:p>
            <a:pPr>
              <a:lnSpc>
                <a:spcPct val="170000"/>
              </a:lnSpc>
            </a:pPr>
            <a:r>
              <a:rPr lang="en-US" sz="2400" dirty="0"/>
              <a:t>A</a:t>
            </a:r>
            <a:r>
              <a:rPr lang="en-US" sz="2400" dirty="0" smtClean="0"/>
              <a:t>ccess to the limited specialty pathologists expertise</a:t>
            </a:r>
          </a:p>
          <a:p>
            <a:pPr>
              <a:lnSpc>
                <a:spcPct val="170000"/>
              </a:lnSpc>
            </a:pPr>
            <a:r>
              <a:rPr lang="en-US" sz="2400" dirty="0" smtClean="0"/>
              <a:t>Increases efficiency of the VISN 8 Pathology Department</a:t>
            </a:r>
          </a:p>
          <a:p>
            <a:pPr marL="0" indent="0">
              <a:buNone/>
            </a:pP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6" name="Content Placeholder 5"/>
          <p:cNvSpPr>
            <a:spLocks noGrp="1"/>
          </p:cNvSpPr>
          <p:nvPr>
            <p:ph idx="1"/>
          </p:nvPr>
        </p:nvSpPr>
        <p:spPr/>
        <p:txBody>
          <a:bodyPr>
            <a:normAutofit/>
          </a:bodyPr>
          <a:lstStyle/>
          <a:p>
            <a:r>
              <a:rPr lang="en-US" sz="2400" dirty="0" smtClean="0"/>
              <a:t>Justify the technology for pathologists</a:t>
            </a:r>
          </a:p>
          <a:p>
            <a:r>
              <a:rPr lang="en-US" sz="2400" dirty="0" smtClean="0"/>
              <a:t>Justify the technology for hospital administrators</a:t>
            </a:r>
            <a:endParaRPr lang="en-US" sz="2400" dirty="0"/>
          </a:p>
        </p:txBody>
      </p:sp>
      <p:sp>
        <p:nvSpPr>
          <p:cNvPr id="7" name="Title 6"/>
          <p:cNvSpPr>
            <a:spLocks noGrp="1"/>
          </p:cNvSpPr>
          <p:nvPr>
            <p:ph type="title"/>
          </p:nvPr>
        </p:nvSpPr>
        <p:spPr/>
        <p:txBody>
          <a:bodyPr>
            <a:normAutofit/>
          </a:bodyPr>
          <a:lstStyle/>
          <a:p>
            <a:r>
              <a:rPr lang="en-US" dirty="0" smtClean="0"/>
              <a:t>Implementation Barriers</a:t>
            </a:r>
            <a:endParaRPr lang="en-US" dirty="0"/>
          </a:p>
        </p:txBody>
      </p:sp>
      <p:pic>
        <p:nvPicPr>
          <p:cNvPr id="10" name="Picture 9" descr="older pathologists and new technology.jpg"/>
          <p:cNvPicPr>
            <a:picLocks noChangeAspect="1"/>
          </p:cNvPicPr>
          <p:nvPr/>
        </p:nvPicPr>
        <p:blipFill>
          <a:blip r:embed="rId5" cstate="print"/>
          <a:stretch>
            <a:fillRect/>
          </a:stretch>
        </p:blipFill>
        <p:spPr>
          <a:xfrm>
            <a:off x="533400" y="2590800"/>
            <a:ext cx="4572000" cy="3037522"/>
          </a:xfrm>
          <a:prstGeom prst="rect">
            <a:avLst/>
          </a:prstGeom>
          <a:ln w="38100">
            <a:solidFill>
              <a:srgbClr val="92D050"/>
            </a:solidFill>
          </a:ln>
        </p:spPr>
      </p:pic>
      <p:pic>
        <p:nvPicPr>
          <p:cNvPr id="12" name="Picture 11" descr="hosptial administration.jpg"/>
          <p:cNvPicPr>
            <a:picLocks noChangeAspect="1"/>
          </p:cNvPicPr>
          <p:nvPr/>
        </p:nvPicPr>
        <p:blipFill>
          <a:blip r:embed="rId6" cstate="print"/>
          <a:stretch>
            <a:fillRect/>
          </a:stretch>
        </p:blipFill>
        <p:spPr>
          <a:xfrm>
            <a:off x="5334000" y="2585657"/>
            <a:ext cx="3352800" cy="3042665"/>
          </a:xfrm>
          <a:prstGeom prst="rect">
            <a:avLst/>
          </a:prstGeom>
          <a:ln w="38100">
            <a:solidFill>
              <a:srgbClr val="92D050"/>
            </a:solidFill>
          </a:ln>
        </p:spPr>
      </p:pic>
    </p:spTree>
  </p:cSld>
  <p:clrMapOvr>
    <a:masterClrMapping/>
  </p:clrMapOvr>
  <p:transition>
    <p:pull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4"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down)">
                                      <p:cBhvr>
                                        <p:cTn id="1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8" name="Title 7"/>
          <p:cNvSpPr>
            <a:spLocks noGrp="1"/>
          </p:cNvSpPr>
          <p:nvPr>
            <p:ph type="title"/>
          </p:nvPr>
        </p:nvSpPr>
        <p:spPr/>
        <p:txBody>
          <a:bodyPr>
            <a:normAutofit fontScale="90000"/>
          </a:bodyPr>
          <a:lstStyle/>
          <a:p>
            <a:r>
              <a:rPr lang="en-US" dirty="0" smtClean="0"/>
              <a:t/>
            </a:r>
            <a:br>
              <a:rPr lang="en-US" dirty="0" smtClean="0"/>
            </a:br>
            <a:r>
              <a:rPr lang="en-US" dirty="0" smtClean="0"/>
              <a:t>VISN 8 Business Implementation </a:t>
            </a:r>
            <a:br>
              <a:rPr lang="en-US" dirty="0" smtClean="0"/>
            </a:br>
            <a:endParaRPr lang="en-US" dirty="0"/>
          </a:p>
        </p:txBody>
      </p:sp>
      <p:sp>
        <p:nvSpPr>
          <p:cNvPr id="9" name="Content Placeholder 8"/>
          <p:cNvSpPr>
            <a:spLocks noGrp="1"/>
          </p:cNvSpPr>
          <p:nvPr>
            <p:ph idx="1"/>
          </p:nvPr>
        </p:nvSpPr>
        <p:spPr>
          <a:xfrm>
            <a:off x="990600" y="1828800"/>
            <a:ext cx="7696200" cy="4144963"/>
          </a:xfrm>
        </p:spPr>
        <p:txBody>
          <a:bodyPr anchor="ctr">
            <a:normAutofit lnSpcReduction="10000"/>
          </a:bodyPr>
          <a:lstStyle/>
          <a:p>
            <a:r>
              <a:rPr lang="en-US" sz="2400" dirty="0" smtClean="0"/>
              <a:t>Coding is now nationally sanctioned for telepathology clinic profiles using national stop codes </a:t>
            </a:r>
          </a:p>
          <a:p>
            <a:endParaRPr lang="en-US" sz="2400" dirty="0" smtClean="0"/>
          </a:p>
          <a:p>
            <a:r>
              <a:rPr lang="en-US" sz="2400" dirty="0" smtClean="0"/>
              <a:t>Equipment in all VISN 8 Medical Centers</a:t>
            </a:r>
          </a:p>
          <a:p>
            <a:endParaRPr lang="en-US" sz="2400" dirty="0" smtClean="0"/>
          </a:p>
          <a:p>
            <a:r>
              <a:rPr lang="en-US" sz="2400" dirty="0" smtClean="0"/>
              <a:t>Inter-Facility </a:t>
            </a:r>
            <a:r>
              <a:rPr lang="en-US" sz="2400" dirty="0"/>
              <a:t>Consult (IFC) </a:t>
            </a:r>
            <a:r>
              <a:rPr lang="en-US" sz="2400" dirty="0" smtClean="0"/>
              <a:t>Pathways unique for each provider</a:t>
            </a:r>
          </a:p>
          <a:p>
            <a:endParaRPr lang="en-US" sz="2400" dirty="0" smtClean="0"/>
          </a:p>
          <a:p>
            <a:r>
              <a:rPr lang="en-US" sz="2400" dirty="0" smtClean="0"/>
              <a:t>Expediting </a:t>
            </a:r>
            <a:r>
              <a:rPr lang="en-US" sz="2400" dirty="0"/>
              <a:t>referrals to experts and specialists, enhance secondary reading for diagnostic verification </a:t>
            </a:r>
          </a:p>
          <a:p>
            <a:endParaRPr lang="en-US" sz="2400" dirty="0" smtClean="0"/>
          </a:p>
          <a:p>
            <a:endParaRPr lang="en-US" sz="2400" dirty="0" smtClean="0"/>
          </a:p>
        </p:txBody>
      </p:sp>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7" name="Title 6"/>
          <p:cNvSpPr>
            <a:spLocks noGrp="1"/>
          </p:cNvSpPr>
          <p:nvPr>
            <p:ph type="title"/>
          </p:nvPr>
        </p:nvSpPr>
        <p:spPr/>
        <p:txBody>
          <a:bodyPr>
            <a:normAutofit/>
          </a:bodyPr>
          <a:lstStyle/>
          <a:p>
            <a:r>
              <a:rPr lang="en-US" sz="3600" dirty="0" smtClean="0"/>
              <a:t>Microscope and Workstation: Data Flow</a:t>
            </a:r>
            <a:endParaRPr lang="en-US" sz="3600" dirty="0"/>
          </a:p>
        </p:txBody>
      </p:sp>
      <p:pic>
        <p:nvPicPr>
          <p:cNvPr id="3074" name="Picture 2"/>
          <p:cNvPicPr>
            <a:picLocks noGrp="1" noChangeAspect="1" noChangeArrowheads="1"/>
          </p:cNvPicPr>
          <p:nvPr>
            <p:ph idx="1"/>
          </p:nvPr>
        </p:nvPicPr>
        <p:blipFill>
          <a:blip r:embed="rId5" cstate="print"/>
          <a:srcRect/>
          <a:stretch>
            <a:fillRect/>
          </a:stretch>
        </p:blipFill>
        <p:spPr bwMode="auto">
          <a:xfrm>
            <a:off x="1562100" y="1371600"/>
            <a:ext cx="6019800" cy="47545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7" name="Title 6"/>
          <p:cNvSpPr>
            <a:spLocks noGrp="1"/>
          </p:cNvSpPr>
          <p:nvPr>
            <p:ph type="title"/>
          </p:nvPr>
        </p:nvSpPr>
        <p:spPr/>
        <p:txBody>
          <a:bodyPr/>
          <a:lstStyle/>
          <a:p>
            <a:r>
              <a:rPr lang="en-US" dirty="0" smtClean="0"/>
              <a:t>Robotic Telepathology Workstation</a:t>
            </a:r>
            <a:endParaRPr lang="en-US" dirty="0"/>
          </a:p>
        </p:txBody>
      </p:sp>
      <p:pic>
        <p:nvPicPr>
          <p:cNvPr id="1026" name="Picture 2"/>
          <p:cNvPicPr>
            <a:picLocks noGrp="1" noChangeAspect="1" noChangeArrowheads="1"/>
          </p:cNvPicPr>
          <p:nvPr>
            <p:ph idx="1"/>
          </p:nvPr>
        </p:nvPicPr>
        <p:blipFill>
          <a:blip r:embed="rId4" cstate="print"/>
          <a:srcRect/>
          <a:stretch>
            <a:fillRect/>
          </a:stretch>
        </p:blipFill>
        <p:spPr bwMode="auto">
          <a:xfrm>
            <a:off x="1607820" y="1640681"/>
            <a:ext cx="5928360" cy="4445000"/>
          </a:xfrm>
          <a:prstGeom prst="rect">
            <a:avLst/>
          </a:prstGeom>
          <a:noFill/>
          <a:ln w="38100">
            <a:solidFill>
              <a:srgbClr val="92D050"/>
            </a:solid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7" name="Title 6"/>
          <p:cNvSpPr>
            <a:spLocks noGrp="1"/>
          </p:cNvSpPr>
          <p:nvPr>
            <p:ph type="title"/>
          </p:nvPr>
        </p:nvSpPr>
        <p:spPr/>
        <p:txBody>
          <a:bodyPr/>
          <a:lstStyle/>
          <a:p>
            <a:r>
              <a:rPr lang="en-US" dirty="0" smtClean="0"/>
              <a:t>Consulting Screen</a:t>
            </a:r>
            <a:endParaRPr lang="en-US" dirty="0"/>
          </a:p>
        </p:txBody>
      </p:sp>
      <p:pic>
        <p:nvPicPr>
          <p:cNvPr id="2050" name="Picture 2"/>
          <p:cNvPicPr>
            <a:picLocks noChangeAspect="1" noChangeArrowheads="1"/>
          </p:cNvPicPr>
          <p:nvPr/>
        </p:nvPicPr>
        <p:blipFill>
          <a:blip r:embed="rId5" cstate="print"/>
          <a:srcRect/>
          <a:stretch>
            <a:fillRect/>
          </a:stretch>
        </p:blipFill>
        <p:spPr bwMode="auto">
          <a:xfrm>
            <a:off x="846667" y="1524000"/>
            <a:ext cx="7450666" cy="4191000"/>
          </a:xfrm>
          <a:prstGeom prst="rect">
            <a:avLst/>
          </a:prstGeom>
          <a:noFill/>
          <a:ln w="38100">
            <a:solidFill>
              <a:srgbClr val="92D050"/>
            </a:solidFill>
            <a:miter lim="800000"/>
            <a:headEnd/>
            <a:tailEnd/>
          </a:ln>
          <a:effec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7" name="Title 6"/>
          <p:cNvSpPr>
            <a:spLocks noGrp="1"/>
          </p:cNvSpPr>
          <p:nvPr>
            <p:ph type="title"/>
          </p:nvPr>
        </p:nvSpPr>
        <p:spPr/>
        <p:txBody>
          <a:bodyPr/>
          <a:lstStyle/>
          <a:p>
            <a:r>
              <a:rPr lang="en-US" dirty="0" smtClean="0"/>
              <a:t>Couriers and Storage</a:t>
            </a:r>
            <a:endParaRPr lang="en-US" dirty="0"/>
          </a:p>
        </p:txBody>
      </p:sp>
      <p:pic>
        <p:nvPicPr>
          <p:cNvPr id="8" name="Picture 7" descr="fed ex.jpg"/>
          <p:cNvPicPr>
            <a:picLocks noChangeAspect="1"/>
          </p:cNvPicPr>
          <p:nvPr/>
        </p:nvPicPr>
        <p:blipFill>
          <a:blip r:embed="rId4" cstate="print"/>
          <a:stretch>
            <a:fillRect/>
          </a:stretch>
        </p:blipFill>
        <p:spPr>
          <a:xfrm>
            <a:off x="5257800" y="1219200"/>
            <a:ext cx="3556000" cy="2667000"/>
          </a:xfrm>
          <a:prstGeom prst="rect">
            <a:avLst/>
          </a:prstGeom>
        </p:spPr>
      </p:pic>
      <p:sp>
        <p:nvSpPr>
          <p:cNvPr id="6" name="Content Placeholder 5"/>
          <p:cNvSpPr>
            <a:spLocks noGrp="1"/>
          </p:cNvSpPr>
          <p:nvPr>
            <p:ph idx="1"/>
          </p:nvPr>
        </p:nvSpPr>
        <p:spPr>
          <a:xfrm>
            <a:off x="457200" y="1600200"/>
            <a:ext cx="8229600" cy="4525963"/>
          </a:xfrm>
          <a:prstGeom prst="homePlate">
            <a:avLst/>
          </a:prstGeom>
        </p:spPr>
        <p:txBody>
          <a:bodyPr>
            <a:normAutofit/>
          </a:bodyPr>
          <a:lstStyle/>
          <a:p>
            <a:r>
              <a:rPr lang="en-US" sz="1800" dirty="0" smtClean="0"/>
              <a:t>Cost Savings:</a:t>
            </a:r>
          </a:p>
          <a:p>
            <a:pPr lvl="1"/>
            <a:endParaRPr lang="en-US" sz="1800" dirty="0" smtClean="0"/>
          </a:p>
          <a:p>
            <a:pPr lvl="1"/>
            <a:r>
              <a:rPr lang="en-US" sz="1800" dirty="0" smtClean="0"/>
              <a:t>Courier costs - </a:t>
            </a:r>
          </a:p>
          <a:p>
            <a:pPr lvl="2"/>
            <a:r>
              <a:rPr lang="en-US" sz="1800" dirty="0" smtClean="0"/>
              <a:t>$27,150.00</a:t>
            </a:r>
          </a:p>
          <a:p>
            <a:pPr lvl="2"/>
            <a:endParaRPr lang="en-US" sz="1800" dirty="0" smtClean="0"/>
          </a:p>
          <a:p>
            <a:pPr lvl="1"/>
            <a:r>
              <a:rPr lang="en-US" sz="1800" dirty="0" smtClean="0"/>
              <a:t>Slide retrieval and filing costs-</a:t>
            </a:r>
          </a:p>
          <a:p>
            <a:pPr lvl="2"/>
            <a:r>
              <a:rPr lang="en-US" sz="1800" dirty="0" smtClean="0"/>
              <a:t>~$60,000.00</a:t>
            </a:r>
          </a:p>
          <a:p>
            <a:pPr lvl="2"/>
            <a:endParaRPr lang="en-US" sz="1800" dirty="0" smtClean="0"/>
          </a:p>
          <a:p>
            <a:pPr lvl="2"/>
            <a:r>
              <a:rPr lang="en-US" sz="1800" dirty="0" smtClean="0"/>
              <a:t>Viable for in-house couriers, as well as nation-wide couriers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7" name="Title 6"/>
          <p:cNvSpPr>
            <a:spLocks noGrp="1"/>
          </p:cNvSpPr>
          <p:nvPr>
            <p:ph type="title"/>
          </p:nvPr>
        </p:nvSpPr>
        <p:spPr/>
        <p:txBody>
          <a:bodyPr>
            <a:normAutofit/>
          </a:bodyPr>
          <a:lstStyle/>
          <a:p>
            <a:r>
              <a:rPr lang="en-US" sz="2800" dirty="0" smtClean="0"/>
              <a:t>Telehealth Workload Credit </a:t>
            </a:r>
            <a:endParaRPr lang="en-US" sz="2800" dirty="0"/>
          </a:p>
        </p:txBody>
      </p:sp>
      <p:sp>
        <p:nvSpPr>
          <p:cNvPr id="8" name="Content Placeholder 7"/>
          <p:cNvSpPr>
            <a:spLocks noGrp="1"/>
          </p:cNvSpPr>
          <p:nvPr>
            <p:ph type="body" sz="half" idx="2"/>
          </p:nvPr>
        </p:nvSpPr>
        <p:spPr/>
        <p:txBody>
          <a:bodyPr>
            <a:normAutofit fontScale="70000" lnSpcReduction="20000"/>
          </a:bodyPr>
          <a:lstStyle/>
          <a:p>
            <a:pPr>
              <a:lnSpc>
                <a:spcPct val="200000"/>
              </a:lnSpc>
            </a:pPr>
            <a:r>
              <a:rPr lang="en-US" sz="1600" dirty="0" smtClean="0"/>
              <a:t>What is the motivation in gaining workload credit…</a:t>
            </a:r>
          </a:p>
          <a:p>
            <a:pPr lvl="1">
              <a:lnSpc>
                <a:spcPct val="200000"/>
              </a:lnSpc>
            </a:pPr>
            <a:r>
              <a:rPr lang="en-US" sz="1800" dirty="0" smtClean="0"/>
              <a:t>-Workload translates to VERA dollars (Veterans Equitable Allocation Fund) </a:t>
            </a:r>
          </a:p>
          <a:p>
            <a:pPr lvl="1">
              <a:lnSpc>
                <a:spcPct val="200000"/>
              </a:lnSpc>
            </a:pPr>
            <a:r>
              <a:rPr lang="en-US" sz="1800" dirty="0"/>
              <a:t>VERA allocates resources to 21 VA VISNS and 90% of the dollars are attributed to patient care workload. </a:t>
            </a:r>
          </a:p>
          <a:p>
            <a:pPr lvl="1">
              <a:lnSpc>
                <a:spcPct val="200000"/>
              </a:lnSpc>
            </a:pPr>
            <a:r>
              <a:rPr lang="en-US" sz="1800" dirty="0" smtClean="0"/>
              <a:t>--Strategic plan and performance standards passed down from National VA Leadership</a:t>
            </a:r>
            <a:endParaRPr lang="en-US" sz="1800" dirty="0"/>
          </a:p>
        </p:txBody>
      </p:sp>
      <p:pic>
        <p:nvPicPr>
          <p:cNvPr id="19458" name="Picture 2" descr="http://www.usich.gov/resources/uploads/page_img/VISNmap.gif"/>
          <p:cNvPicPr>
            <a:picLocks noChangeAspect="1" noChangeArrowheads="1"/>
          </p:cNvPicPr>
          <p:nvPr/>
        </p:nvPicPr>
        <p:blipFill>
          <a:blip r:embed="rId5" cstate="print"/>
          <a:srcRect/>
          <a:stretch>
            <a:fillRect/>
          </a:stretch>
        </p:blipFill>
        <p:spPr bwMode="auto">
          <a:xfrm>
            <a:off x="4038600" y="1676400"/>
            <a:ext cx="4495800" cy="3276600"/>
          </a:xfrm>
          <a:prstGeom prst="rect">
            <a:avLst/>
          </a:prstGeom>
          <a:noFill/>
          <a:effectLst>
            <a:softEdge rad="31750"/>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8" name="Title 7"/>
          <p:cNvSpPr>
            <a:spLocks noGrp="1"/>
          </p:cNvSpPr>
          <p:nvPr>
            <p:ph type="title"/>
          </p:nvPr>
        </p:nvSpPr>
        <p:spPr/>
        <p:txBody>
          <a:bodyPr>
            <a:normAutofit/>
          </a:bodyPr>
          <a:lstStyle/>
          <a:p>
            <a:r>
              <a:rPr lang="en-US" dirty="0" smtClean="0"/>
              <a:t>Comparison of Pathology Services</a:t>
            </a:r>
            <a:endParaRPr lang="en-US" dirty="0"/>
          </a:p>
        </p:txBody>
      </p:sp>
      <p:graphicFrame>
        <p:nvGraphicFramePr>
          <p:cNvPr id="10" name="Content Placeholder 9"/>
          <p:cNvGraphicFramePr>
            <a:graphicFrameLocks noGrp="1"/>
          </p:cNvGraphicFramePr>
          <p:nvPr>
            <p:ph idx="1"/>
          </p:nvPr>
        </p:nvGraphicFramePr>
        <p:xfrm>
          <a:off x="457200" y="1600200"/>
          <a:ext cx="8229600" cy="3810000"/>
        </p:xfrm>
        <a:graphic>
          <a:graphicData uri="http://schemas.openxmlformats.org/drawingml/2006/table">
            <a:tbl>
              <a:tblPr firstRow="1" bandRow="1">
                <a:tableStyleId>{5C22544A-7EE6-4342-B048-85BDC9FD1C3A}</a:tableStyleId>
              </a:tblPr>
              <a:tblGrid>
                <a:gridCol w="2057400"/>
                <a:gridCol w="2057400"/>
                <a:gridCol w="2057400"/>
                <a:gridCol w="2057400"/>
              </a:tblGrid>
              <a:tr h="762000">
                <a:tc>
                  <a:txBody>
                    <a:bodyPr/>
                    <a:lstStyle/>
                    <a:p>
                      <a:endParaRPr lang="en-US" dirty="0"/>
                    </a:p>
                  </a:txBody>
                  <a:tcPr/>
                </a:tc>
                <a:tc>
                  <a:txBody>
                    <a:bodyPr/>
                    <a:lstStyle/>
                    <a:p>
                      <a:r>
                        <a:rPr lang="en-US" dirty="0" smtClean="0"/>
                        <a:t>On-site</a:t>
                      </a:r>
                      <a:r>
                        <a:rPr lang="en-US" baseline="0" dirty="0" smtClean="0"/>
                        <a:t> Pathologist</a:t>
                      </a:r>
                      <a:endParaRPr lang="en-US" dirty="0"/>
                    </a:p>
                  </a:txBody>
                  <a:tcPr/>
                </a:tc>
                <a:tc>
                  <a:txBody>
                    <a:bodyPr/>
                    <a:lstStyle/>
                    <a:p>
                      <a:r>
                        <a:rPr lang="en-US" dirty="0" smtClean="0"/>
                        <a:t>Telepathology</a:t>
                      </a:r>
                      <a:endParaRPr lang="en-US" dirty="0"/>
                    </a:p>
                  </a:txBody>
                  <a:tcPr/>
                </a:tc>
                <a:tc>
                  <a:txBody>
                    <a:bodyPr/>
                    <a:lstStyle/>
                    <a:p>
                      <a:r>
                        <a:rPr lang="en-US" dirty="0" smtClean="0"/>
                        <a:t>Courier</a:t>
                      </a:r>
                      <a:endParaRPr lang="en-US" dirty="0"/>
                    </a:p>
                  </a:txBody>
                  <a:tcPr/>
                </a:tc>
              </a:tr>
              <a:tr h="762000">
                <a:tc>
                  <a:txBody>
                    <a:bodyPr/>
                    <a:lstStyle/>
                    <a:p>
                      <a:r>
                        <a:rPr lang="en-US" dirty="0" smtClean="0"/>
                        <a:t>Frozen Section Diagnosis</a:t>
                      </a:r>
                      <a:endParaRPr lang="en-US" dirty="0"/>
                    </a:p>
                  </a:txBody>
                  <a:tcPr/>
                </a:tc>
                <a:tc>
                  <a:txBody>
                    <a:bodyPr/>
                    <a:lstStyle/>
                    <a:p>
                      <a:r>
                        <a:rPr lang="en-US" dirty="0" smtClean="0"/>
                        <a:t>Yes</a:t>
                      </a:r>
                      <a:endParaRPr lang="en-US" dirty="0"/>
                    </a:p>
                  </a:txBody>
                  <a:tcPr/>
                </a:tc>
                <a:tc>
                  <a:txBody>
                    <a:bodyPr/>
                    <a:lstStyle/>
                    <a:p>
                      <a:r>
                        <a:rPr lang="en-US" dirty="0" smtClean="0"/>
                        <a:t>Yes </a:t>
                      </a:r>
                      <a:endParaRPr lang="en-US" dirty="0"/>
                    </a:p>
                  </a:txBody>
                  <a:tcPr/>
                </a:tc>
                <a:tc>
                  <a:txBody>
                    <a:bodyPr/>
                    <a:lstStyle/>
                    <a:p>
                      <a:r>
                        <a:rPr lang="en-US" dirty="0" smtClean="0"/>
                        <a:t>No</a:t>
                      </a:r>
                      <a:endParaRPr lang="en-US" dirty="0"/>
                    </a:p>
                  </a:txBody>
                  <a:tcPr/>
                </a:tc>
              </a:tr>
              <a:tr h="762000">
                <a:tc>
                  <a:txBody>
                    <a:bodyPr/>
                    <a:lstStyle/>
                    <a:p>
                      <a:r>
                        <a:rPr lang="en-US" dirty="0" smtClean="0"/>
                        <a:t>Turn</a:t>
                      </a:r>
                      <a:r>
                        <a:rPr lang="en-US" baseline="0" dirty="0" smtClean="0"/>
                        <a:t> Around Time (TAT)</a:t>
                      </a:r>
                      <a:endParaRPr lang="en-US" dirty="0"/>
                    </a:p>
                  </a:txBody>
                  <a:tcPr/>
                </a:tc>
                <a:tc>
                  <a:txBody>
                    <a:bodyPr/>
                    <a:lstStyle/>
                    <a:p>
                      <a:r>
                        <a:rPr lang="en-US" dirty="0" smtClean="0"/>
                        <a:t>Days</a:t>
                      </a:r>
                      <a:r>
                        <a:rPr lang="en-US" baseline="0" dirty="0" smtClean="0"/>
                        <a:t>*</a:t>
                      </a:r>
                      <a:endParaRPr lang="en-US" dirty="0"/>
                    </a:p>
                  </a:txBody>
                  <a:tcPr/>
                </a:tc>
                <a:tc>
                  <a:txBody>
                    <a:bodyPr/>
                    <a:lstStyle/>
                    <a:p>
                      <a:r>
                        <a:rPr lang="en-US" dirty="0" smtClean="0"/>
                        <a:t>Minutes*</a:t>
                      </a:r>
                      <a:endParaRPr lang="en-US" dirty="0"/>
                    </a:p>
                  </a:txBody>
                  <a:tcPr/>
                </a:tc>
                <a:tc>
                  <a:txBody>
                    <a:bodyPr/>
                    <a:lstStyle/>
                    <a:p>
                      <a:r>
                        <a:rPr lang="en-US" dirty="0" smtClean="0"/>
                        <a:t>Days-Weeks</a:t>
                      </a:r>
                      <a:endParaRPr lang="en-US" dirty="0"/>
                    </a:p>
                  </a:txBody>
                  <a:tcPr/>
                </a:tc>
              </a:tr>
              <a:tr h="762000">
                <a:tc>
                  <a:txBody>
                    <a:bodyPr/>
                    <a:lstStyle/>
                    <a:p>
                      <a:r>
                        <a:rPr lang="en-US" dirty="0" smtClean="0"/>
                        <a:t>Live Consults with clinicians &amp;</a:t>
                      </a:r>
                      <a:r>
                        <a:rPr lang="en-US" baseline="0" dirty="0" smtClean="0"/>
                        <a:t> slides</a:t>
                      </a:r>
                      <a:endParaRPr lang="en-US" dirty="0"/>
                    </a:p>
                  </a:txBody>
                  <a:tcPr/>
                </a:tc>
                <a:tc>
                  <a:txBody>
                    <a:bodyPr/>
                    <a:lstStyle/>
                    <a:p>
                      <a:r>
                        <a:rPr lang="en-US" dirty="0" smtClean="0"/>
                        <a:t>Yes</a:t>
                      </a:r>
                      <a:endParaRPr lang="en-US" dirty="0"/>
                    </a:p>
                  </a:txBody>
                  <a:tcPr/>
                </a:tc>
                <a:tc>
                  <a:txBody>
                    <a:bodyPr/>
                    <a:lstStyle/>
                    <a:p>
                      <a:r>
                        <a:rPr lang="en-US" dirty="0" smtClean="0"/>
                        <a:t>Yes </a:t>
                      </a:r>
                      <a:endParaRPr lang="en-US" dirty="0"/>
                    </a:p>
                  </a:txBody>
                  <a:tcPr/>
                </a:tc>
                <a:tc>
                  <a:txBody>
                    <a:bodyPr/>
                    <a:lstStyle/>
                    <a:p>
                      <a:r>
                        <a:rPr lang="en-US" dirty="0" smtClean="0"/>
                        <a:t>No</a:t>
                      </a:r>
                      <a:endParaRPr lang="en-US" dirty="0"/>
                    </a:p>
                  </a:txBody>
                  <a:tcPr/>
                </a:tc>
              </a:tr>
              <a:tr h="762000">
                <a:tc>
                  <a:txBody>
                    <a:bodyPr/>
                    <a:lstStyle/>
                    <a:p>
                      <a:r>
                        <a:rPr lang="en-US" dirty="0" smtClean="0"/>
                        <a:t>Second</a:t>
                      </a:r>
                      <a:r>
                        <a:rPr lang="en-US" baseline="0" dirty="0" smtClean="0"/>
                        <a:t> Opinion consultations</a:t>
                      </a:r>
                      <a:endParaRPr lang="en-US" dirty="0"/>
                    </a:p>
                  </a:txBody>
                  <a:tcPr/>
                </a:tc>
                <a:tc>
                  <a:txBody>
                    <a:bodyPr/>
                    <a:lstStyle/>
                    <a:p>
                      <a:r>
                        <a:rPr lang="en-US" dirty="0" smtClean="0"/>
                        <a:t>Delayed</a:t>
                      </a:r>
                      <a:r>
                        <a:rPr lang="en-US" baseline="0" dirty="0" smtClean="0"/>
                        <a:t> or Impossible</a:t>
                      </a:r>
                      <a:endParaRPr lang="en-US" dirty="0"/>
                    </a:p>
                  </a:txBody>
                  <a:tcPr/>
                </a:tc>
                <a:tc>
                  <a:txBody>
                    <a:bodyPr/>
                    <a:lstStyle/>
                    <a:p>
                      <a:r>
                        <a:rPr lang="en-US" dirty="0" smtClean="0"/>
                        <a:t>Immediate</a:t>
                      </a:r>
                      <a:endParaRPr lang="en-US" dirty="0"/>
                    </a:p>
                  </a:txBody>
                  <a:tcPr/>
                </a:tc>
                <a:tc>
                  <a:txBody>
                    <a:bodyPr/>
                    <a:lstStyle/>
                    <a:p>
                      <a:r>
                        <a:rPr lang="en-US" dirty="0" smtClean="0"/>
                        <a:t>Delayed</a:t>
                      </a:r>
                      <a:endParaRPr lang="en-US" dirty="0"/>
                    </a:p>
                  </a:txBody>
                  <a:tcPr/>
                </a:tc>
              </a:tr>
            </a:tbl>
          </a:graphicData>
        </a:graphic>
      </p:graphicFrame>
      <p:sp>
        <p:nvSpPr>
          <p:cNvPr id="12" name="TextBox 11"/>
          <p:cNvSpPr txBox="1"/>
          <p:nvPr/>
        </p:nvSpPr>
        <p:spPr>
          <a:xfrm>
            <a:off x="1676400" y="5943600"/>
            <a:ext cx="6248400" cy="246221"/>
          </a:xfrm>
          <a:prstGeom prst="rect">
            <a:avLst/>
          </a:prstGeom>
          <a:noFill/>
        </p:spPr>
        <p:txBody>
          <a:bodyPr wrap="square" rtlCol="0">
            <a:spAutoFit/>
          </a:bodyPr>
          <a:lstStyle/>
          <a:p>
            <a:r>
              <a:rPr lang="en-US" sz="1000" dirty="0" err="1" smtClean="0"/>
              <a:t>Agha</a:t>
            </a:r>
            <a:r>
              <a:rPr lang="en-US" sz="1000" dirty="0" smtClean="0"/>
              <a:t> Z, Weinstein RS, Dunn BE. Cost minimization analysis of telepathology Am J </a:t>
            </a:r>
            <a:r>
              <a:rPr lang="en-US" sz="1000" dirty="0" err="1" smtClean="0"/>
              <a:t>Clin</a:t>
            </a:r>
            <a:r>
              <a:rPr lang="en-US" sz="1000" dirty="0" smtClean="0"/>
              <a:t> </a:t>
            </a:r>
            <a:r>
              <a:rPr lang="en-US" sz="1000" dirty="0" err="1" smtClean="0"/>
              <a:t>Pathol</a:t>
            </a:r>
            <a:r>
              <a:rPr lang="en-US" sz="1000" dirty="0" smtClean="0"/>
              <a:t> 1999 Oct; 11 2:470-8</a:t>
            </a:r>
            <a:endParaRPr lang="en-US" sz="10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8" name="Title 7"/>
          <p:cNvSpPr>
            <a:spLocks noGrp="1"/>
          </p:cNvSpPr>
          <p:nvPr>
            <p:ph type="title"/>
          </p:nvPr>
        </p:nvSpPr>
        <p:spPr/>
        <p:txBody>
          <a:bodyPr/>
          <a:lstStyle/>
          <a:p>
            <a:r>
              <a:rPr lang="en-US" dirty="0" smtClean="0"/>
              <a:t>Virtual Telehealth Patients</a:t>
            </a:r>
            <a:endParaRPr lang="en-US" dirty="0"/>
          </a:p>
        </p:txBody>
      </p:sp>
      <p:sp>
        <p:nvSpPr>
          <p:cNvPr id="14" name="Content Placeholder 13"/>
          <p:cNvSpPr>
            <a:spLocks noGrp="1"/>
          </p:cNvSpPr>
          <p:nvPr>
            <p:ph idx="1"/>
          </p:nvPr>
        </p:nvSpPr>
        <p:spPr>
          <a:xfrm>
            <a:off x="5410200" y="1524000"/>
            <a:ext cx="3276600" cy="4602163"/>
          </a:xfrm>
        </p:spPr>
        <p:txBody>
          <a:bodyPr>
            <a:normAutofit lnSpcReduction="10000"/>
          </a:bodyPr>
          <a:lstStyle/>
          <a:p>
            <a:pPr>
              <a:buFont typeface="Wingdings" pitchFamily="2" charset="2"/>
              <a:buChar char="q"/>
            </a:pPr>
            <a:r>
              <a:rPr lang="en-US" sz="2200" dirty="0" err="1" smtClean="0"/>
              <a:t>Teledermatology</a:t>
            </a:r>
            <a:r>
              <a:rPr lang="en-US" sz="2200" dirty="0" smtClean="0"/>
              <a:t> and Telepathology</a:t>
            </a:r>
          </a:p>
          <a:p>
            <a:endParaRPr lang="en-US" sz="2200" dirty="0" smtClean="0"/>
          </a:p>
          <a:p>
            <a:pPr>
              <a:buFont typeface="Courier New" pitchFamily="49" charset="0"/>
              <a:buChar char="o"/>
            </a:pPr>
            <a:r>
              <a:rPr lang="en-US" sz="2000" dirty="0" smtClean="0"/>
              <a:t>Patient </a:t>
            </a:r>
            <a:r>
              <a:rPr lang="en-US" sz="2000" dirty="0"/>
              <a:t>from  </a:t>
            </a:r>
            <a:r>
              <a:rPr lang="en-US" sz="2000" dirty="0" err="1"/>
              <a:t>Utuado</a:t>
            </a:r>
            <a:r>
              <a:rPr lang="en-US" sz="2000" dirty="0"/>
              <a:t> VA Rural </a:t>
            </a:r>
            <a:r>
              <a:rPr lang="en-US" sz="2000" dirty="0" smtClean="0"/>
              <a:t>Outpatient </a:t>
            </a:r>
            <a:r>
              <a:rPr lang="en-US" sz="2000" dirty="0"/>
              <a:t>Clinic, Puerto Rico</a:t>
            </a:r>
          </a:p>
          <a:p>
            <a:pPr>
              <a:buFont typeface="Courier New" pitchFamily="49" charset="0"/>
              <a:buChar char="o"/>
            </a:pPr>
            <a:r>
              <a:rPr lang="en-US" sz="2000" dirty="0" smtClean="0"/>
              <a:t>Patients never left rural outpatient clinic</a:t>
            </a:r>
          </a:p>
          <a:p>
            <a:pPr>
              <a:buFont typeface="Courier New" pitchFamily="49" charset="0"/>
              <a:buChar char="o"/>
            </a:pPr>
            <a:r>
              <a:rPr lang="en-US" sz="2000" dirty="0" smtClean="0"/>
              <a:t>Diagnostic turnaround time was decreased by 75% with the use of telehealth services (teledermatology and telepathology</a:t>
            </a:r>
            <a:r>
              <a:rPr lang="en-US" sz="2200" dirty="0" smtClean="0"/>
              <a:t>)</a:t>
            </a:r>
          </a:p>
          <a:p>
            <a:endParaRPr lang="en-US" dirty="0"/>
          </a:p>
        </p:txBody>
      </p:sp>
      <p:pic>
        <p:nvPicPr>
          <p:cNvPr id="6" name="Content Placeholder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199" y="2133600"/>
            <a:ext cx="5196649" cy="3081697"/>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2" cstate="print"/>
          <a:stretch>
            <a:fillRect/>
          </a:stretch>
        </p:blipFill>
        <p:spPr>
          <a:xfrm>
            <a:off x="0" y="0"/>
            <a:ext cx="9144000" cy="6858000"/>
          </a:xfrm>
          <a:prstGeom prst="rect">
            <a:avLst/>
          </a:prstGeom>
          <a:ln w="25400" cmpd="thickThin">
            <a:noFill/>
            <a:prstDash val="sysDot"/>
          </a:ln>
        </p:spPr>
      </p:pic>
      <p:sp>
        <p:nvSpPr>
          <p:cNvPr id="5" name="Rectangle 4"/>
          <p:cNvSpPr/>
          <p:nvPr/>
        </p:nvSpPr>
        <p:spPr>
          <a:xfrm>
            <a:off x="1066800" y="6248400"/>
            <a:ext cx="7848600" cy="369332"/>
          </a:xfrm>
          <a:prstGeom prst="rect">
            <a:avLst/>
          </a:prstGeom>
          <a:blipFill>
            <a:blip r:embed="rId3"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8" name="Title 7"/>
          <p:cNvSpPr>
            <a:spLocks noGrp="1"/>
          </p:cNvSpPr>
          <p:nvPr>
            <p:ph type="title"/>
          </p:nvPr>
        </p:nvSpPr>
        <p:spPr/>
        <p:txBody>
          <a:bodyPr/>
          <a:lstStyle/>
          <a:p>
            <a:r>
              <a:rPr lang="en-US" dirty="0" smtClean="0"/>
              <a:t>Telehealth Virtual Patient</a:t>
            </a:r>
            <a:endParaRPr lang="en-US" dirty="0"/>
          </a:p>
        </p:txBody>
      </p:sp>
      <p:sp>
        <p:nvSpPr>
          <p:cNvPr id="9" name="Text Placeholder 8"/>
          <p:cNvSpPr>
            <a:spLocks noGrp="1"/>
          </p:cNvSpPr>
          <p:nvPr>
            <p:ph type="body" idx="1"/>
          </p:nvPr>
        </p:nvSpPr>
        <p:spPr/>
        <p:txBody>
          <a:bodyPr>
            <a:normAutofit fontScale="92500"/>
          </a:bodyPr>
          <a:lstStyle/>
          <a:p>
            <a:r>
              <a:rPr lang="en-US" dirty="0" smtClean="0"/>
              <a:t>Teledermatology in San Juan, PR</a:t>
            </a:r>
            <a:endParaRPr lang="en-US" dirty="0"/>
          </a:p>
        </p:txBody>
      </p:sp>
      <p:pic>
        <p:nvPicPr>
          <p:cNvPr id="14" name="Content Placeholder 13" descr="Telederm pic.png"/>
          <p:cNvPicPr>
            <a:picLocks noGrp="1" noChangeAspect="1"/>
          </p:cNvPicPr>
          <p:nvPr>
            <p:ph sz="half" idx="2"/>
          </p:nvPr>
        </p:nvPicPr>
        <p:blipFill>
          <a:blip r:embed="rId4" cstate="print"/>
          <a:stretch>
            <a:fillRect/>
          </a:stretch>
        </p:blipFill>
        <p:spPr>
          <a:xfrm>
            <a:off x="381000" y="1981200"/>
            <a:ext cx="4419600" cy="3876842"/>
          </a:xfrm>
          <a:ln>
            <a:noFill/>
          </a:ln>
        </p:spPr>
      </p:pic>
      <p:sp>
        <p:nvSpPr>
          <p:cNvPr id="12" name="Text Placeholder 11"/>
          <p:cNvSpPr>
            <a:spLocks noGrp="1"/>
          </p:cNvSpPr>
          <p:nvPr>
            <p:ph type="body" sz="quarter" idx="3"/>
          </p:nvPr>
        </p:nvSpPr>
        <p:spPr/>
        <p:txBody>
          <a:bodyPr/>
          <a:lstStyle/>
          <a:p>
            <a:r>
              <a:rPr lang="en-US" dirty="0" smtClean="0"/>
              <a:t>Telepathology in Tampa, FL </a:t>
            </a:r>
            <a:endParaRPr lang="en-US" dirty="0"/>
          </a:p>
        </p:txBody>
      </p:sp>
      <p:pic>
        <p:nvPicPr>
          <p:cNvPr id="15" name="Content Placeholder 14" descr="Telepath pic.png"/>
          <p:cNvPicPr>
            <a:picLocks noGrp="1" noChangeAspect="1"/>
          </p:cNvPicPr>
          <p:nvPr>
            <p:ph sz="quarter" idx="4"/>
          </p:nvPr>
        </p:nvPicPr>
        <p:blipFill>
          <a:blip r:embed="rId5" cstate="print"/>
          <a:stretch>
            <a:fillRect/>
          </a:stretch>
        </p:blipFill>
        <p:spPr>
          <a:xfrm>
            <a:off x="4572000" y="1905000"/>
            <a:ext cx="4419600" cy="3935821"/>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14" name="Title 13"/>
          <p:cNvSpPr>
            <a:spLocks noGrp="1"/>
          </p:cNvSpPr>
          <p:nvPr>
            <p:ph type="title"/>
          </p:nvPr>
        </p:nvSpPr>
        <p:spPr/>
        <p:txBody>
          <a:bodyPr/>
          <a:lstStyle/>
          <a:p>
            <a:r>
              <a:rPr lang="en-US" dirty="0" smtClean="0"/>
              <a:t>Telehealth in </a:t>
            </a:r>
            <a:r>
              <a:rPr lang="en-US" dirty="0" smtClean="0"/>
              <a:t>VISN 8 </a:t>
            </a:r>
            <a:endParaRPr lang="en-US" dirty="0"/>
          </a:p>
        </p:txBody>
      </p:sp>
      <p:pic>
        <p:nvPicPr>
          <p:cNvPr id="2" name="Content Placeholder 1"/>
          <p:cNvPicPr>
            <a:picLocks noGrp="1" noChangeAspect="1"/>
          </p:cNvPicPr>
          <p:nvPr>
            <p:ph idx="1"/>
          </p:nvPr>
        </p:nvPicPr>
        <p:blipFill>
          <a:blip r:embed="rId5">
            <a:extLst>
              <a:ext uri="{28A0092B-C50C-407E-A947-70E740481C1C}">
                <a14:useLocalDpi xmlns:a14="http://schemas.microsoft.com/office/drawing/2010/main" val="0"/>
              </a:ext>
            </a:extLst>
          </a:blip>
          <a:stretch>
            <a:fillRect/>
          </a:stretch>
        </p:blipFill>
        <p:spPr>
          <a:xfrm>
            <a:off x="2309018" y="1470818"/>
            <a:ext cx="4244182" cy="4244182"/>
          </a:xfrm>
        </p:spPr>
      </p:pic>
    </p:spTree>
    <p:extLst>
      <p:ext uri="{BB962C8B-B14F-4D97-AF65-F5344CB8AC3E}">
        <p14:creationId xmlns:p14="http://schemas.microsoft.com/office/powerpoint/2010/main" val="6353522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Telepathology Presentation Background.jpg"/>
          <p:cNvPicPr>
            <a:picLocks noChangeAspect="1"/>
          </p:cNvPicPr>
          <p:nvPr/>
        </p:nvPicPr>
        <p:blipFill>
          <a:blip r:embed="rId3" cstate="print"/>
          <a:stretch>
            <a:fillRect/>
          </a:stretch>
        </p:blipFill>
        <p:spPr>
          <a:xfrm>
            <a:off x="0" y="0"/>
            <a:ext cx="9144000" cy="6858000"/>
          </a:xfrm>
          <a:prstGeom prst="rect">
            <a:avLst/>
          </a:prstGeom>
          <a:ln w="25400" cmpd="thickThin">
            <a:solidFill>
              <a:schemeClr val="tx1"/>
            </a:solidFill>
            <a:prstDash val="sysDot"/>
          </a:ln>
        </p:spPr>
      </p:pic>
      <p:sp>
        <p:nvSpPr>
          <p:cNvPr id="5" name="Rectangle 4"/>
          <p:cNvSpPr/>
          <p:nvPr/>
        </p:nvSpPr>
        <p:spPr>
          <a:xfrm>
            <a:off x="1066800" y="6248400"/>
            <a:ext cx="7848600" cy="369332"/>
          </a:xfrm>
          <a:prstGeom prst="rect">
            <a:avLst/>
          </a:prstGeom>
          <a:blipFill>
            <a:blip r:embed="rId4" cstate="print">
              <a:duotone>
                <a:schemeClr val="bg2">
                  <a:shade val="45000"/>
                  <a:satMod val="135000"/>
                </a:schemeClr>
                <a:prstClr val="white"/>
              </a:duotone>
            </a:blip>
            <a:tile tx="0" ty="0" sx="100000" sy="100000" flip="none" algn="tl"/>
          </a:blipFill>
          <a:ln w="0" cap="flat">
            <a:solidFill>
              <a:srgbClr val="92D050"/>
            </a:solidFill>
          </a:ln>
          <a:effectLst>
            <a:outerShdw blurRad="50800" dist="50800" dir="5400000" algn="ctr" rotWithShape="0">
              <a:schemeClr val="bg1">
                <a:lumMod val="85000"/>
              </a:schemeClr>
            </a:outerShdw>
          </a:effectLst>
        </p:spPr>
        <p:txBody>
          <a:bodyPr wrap="square">
            <a:spAutoFit/>
          </a:bodyPr>
          <a:lstStyle/>
          <a:p>
            <a:pPr>
              <a:defRPr/>
            </a:pPr>
            <a:r>
              <a:rPr lang="en-US" dirty="0"/>
              <a:t>The Effects of Telepathology on Veterans Health: </a:t>
            </a:r>
            <a:r>
              <a:rPr lang="en-US" dirty="0" smtClean="0"/>
              <a:t>VISN 8</a:t>
            </a:r>
            <a:endParaRPr lang="en-US" dirty="0"/>
          </a:p>
        </p:txBody>
      </p:sp>
      <p:sp>
        <p:nvSpPr>
          <p:cNvPr id="14" name="Title 13"/>
          <p:cNvSpPr>
            <a:spLocks noGrp="1"/>
          </p:cNvSpPr>
          <p:nvPr>
            <p:ph type="title"/>
          </p:nvPr>
        </p:nvSpPr>
        <p:spPr/>
        <p:txBody>
          <a:bodyPr/>
          <a:lstStyle/>
          <a:p>
            <a:r>
              <a:rPr lang="en-US" dirty="0" smtClean="0"/>
              <a:t>Future Expectation in VISN 8 </a:t>
            </a:r>
            <a:endParaRPr lang="en-US" dirty="0"/>
          </a:p>
        </p:txBody>
      </p:sp>
      <p:sp>
        <p:nvSpPr>
          <p:cNvPr id="15" name="Content Placeholder 14"/>
          <p:cNvSpPr>
            <a:spLocks noGrp="1"/>
          </p:cNvSpPr>
          <p:nvPr>
            <p:ph idx="1"/>
          </p:nvPr>
        </p:nvSpPr>
        <p:spPr/>
        <p:txBody>
          <a:bodyPr/>
          <a:lstStyle/>
          <a:p>
            <a:pPr marL="1828800" lvl="3" indent="-457200">
              <a:buFont typeface="+mj-lt"/>
              <a:buAutoNum type="arabicPeriod"/>
            </a:pPr>
            <a:r>
              <a:rPr lang="en-US" sz="2400" dirty="0" smtClean="0"/>
              <a:t>Remotely connect VISN 8 via Apollo robotic telepathology</a:t>
            </a:r>
          </a:p>
          <a:p>
            <a:pPr marL="1828800" lvl="3" indent="-457200">
              <a:buFont typeface="+mj-lt"/>
              <a:buAutoNum type="arabicPeriod"/>
            </a:pPr>
            <a:r>
              <a:rPr lang="en-US" sz="2400" dirty="0" smtClean="0"/>
              <a:t>Continue to improve diagnostic turnaround time with second opinion remote telepathology</a:t>
            </a:r>
          </a:p>
          <a:p>
            <a:pPr marL="1828800" lvl="3" indent="-457200">
              <a:buFont typeface="+mj-lt"/>
              <a:buAutoNum type="arabicPeriod"/>
            </a:pPr>
            <a:r>
              <a:rPr lang="en-US" sz="2400" dirty="0" smtClean="0"/>
              <a:t>Involve different pathology specialists from Tampa (head neck specialists, breast cancer specialist)</a:t>
            </a:r>
          </a:p>
          <a:p>
            <a:pPr marL="1828800" lvl="3" indent="-457200">
              <a:buFont typeface="+mj-lt"/>
              <a:buAutoNum type="arabicPeriod"/>
            </a:pPr>
            <a:r>
              <a:rPr lang="en-US" sz="2400" dirty="0"/>
              <a:t>Telepathology VISN 8 Directory- access to all pathology specialists for second opinion consultations</a:t>
            </a:r>
          </a:p>
          <a:p>
            <a:pPr marL="1828800" lvl="3" indent="-457200">
              <a:buFont typeface="+mj-lt"/>
              <a:buAutoNum type="arabicPeriod"/>
            </a:pPr>
            <a:r>
              <a:rPr lang="en-US" sz="2400" dirty="0" smtClean="0"/>
              <a:t>Expand to VISN 2, New York</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1296</TotalTime>
  <Words>1086</Words>
  <Application>Microsoft Office PowerPoint</Application>
  <PresentationFormat>On-screen Show (4:3)</PresentationFormat>
  <Paragraphs>118</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Real-Time Telepathology in VISN 8</vt:lpstr>
      <vt:lpstr>VISN 8 Telepathology </vt:lpstr>
      <vt:lpstr>PowerPoint Presentation</vt:lpstr>
      <vt:lpstr>Telepathology Benefits </vt:lpstr>
      <vt:lpstr>Benefits Cont’d</vt:lpstr>
      <vt:lpstr>Implementation Barriers</vt:lpstr>
      <vt:lpstr> VISN 8 Business Implementation  </vt:lpstr>
      <vt:lpstr>Microscope and Workstation: Data Flow</vt:lpstr>
      <vt:lpstr>Robotic Telepathology Workstation</vt:lpstr>
      <vt:lpstr>Consulting Screen</vt:lpstr>
      <vt:lpstr>Couriers and Storage</vt:lpstr>
      <vt:lpstr>Telehealth Workload Credit </vt:lpstr>
      <vt:lpstr>Comparison of Pathology Services</vt:lpstr>
      <vt:lpstr>Virtual Telehealth Patients</vt:lpstr>
      <vt:lpstr>Telehealth Virtual Patient</vt:lpstr>
      <vt:lpstr>Telehealth in VISN 8 </vt:lpstr>
      <vt:lpstr>Future Expectation in VISN 8 </vt:lpstr>
    </vt:vector>
  </TitlesOfParts>
  <Company>Department of Veterans Affairs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Administrator</dc:creator>
  <cp:lastModifiedBy>Mastorides, Stephen M.</cp:lastModifiedBy>
  <cp:revision>101</cp:revision>
  <dcterms:created xsi:type="dcterms:W3CDTF">2013-01-25T19:22:52Z</dcterms:created>
  <dcterms:modified xsi:type="dcterms:W3CDTF">2016-04-29T15:03:33Z</dcterms:modified>
</cp:coreProperties>
</file>