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drawings/drawing1.xml" ContentType="application/vnd.openxmlformats-officedocument.drawingml.chartshapes+xml"/>
  <Override PartName="/ppt/charts/chart8.xml" ContentType="application/vnd.openxmlformats-officedocument.drawingml.chart+xml"/>
  <Override PartName="/ppt/notesSlides/notesSlide15.xml" ContentType="application/vnd.openxmlformats-officedocument.presentationml.notesSlide+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colors7.xml" ContentType="application/vnd.ms-office.chartcolorstyle+xml"/>
  <Override PartName="/ppt/charts/style7.xml" ContentType="application/vnd.ms-office.chart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8"/>
  </p:notesMasterIdLst>
  <p:handoutMasterIdLst>
    <p:handoutMasterId r:id="rId59"/>
  </p:handoutMasterIdLst>
  <p:sldIdLst>
    <p:sldId id="362" r:id="rId2"/>
    <p:sldId id="295" r:id="rId3"/>
    <p:sldId id="361" r:id="rId4"/>
    <p:sldId id="340" r:id="rId5"/>
    <p:sldId id="360" r:id="rId6"/>
    <p:sldId id="337" r:id="rId7"/>
    <p:sldId id="338" r:id="rId8"/>
    <p:sldId id="296" r:id="rId9"/>
    <p:sldId id="297" r:id="rId10"/>
    <p:sldId id="356" r:id="rId11"/>
    <p:sldId id="300" r:id="rId12"/>
    <p:sldId id="298" r:id="rId13"/>
    <p:sldId id="299" r:id="rId14"/>
    <p:sldId id="302" r:id="rId15"/>
    <p:sldId id="336" r:id="rId16"/>
    <p:sldId id="301" r:id="rId17"/>
    <p:sldId id="303" r:id="rId18"/>
    <p:sldId id="304" r:id="rId19"/>
    <p:sldId id="305" r:id="rId20"/>
    <p:sldId id="306" r:id="rId21"/>
    <p:sldId id="307" r:id="rId22"/>
    <p:sldId id="309" r:id="rId23"/>
    <p:sldId id="339" r:id="rId24"/>
    <p:sldId id="311" r:id="rId25"/>
    <p:sldId id="334" r:id="rId26"/>
    <p:sldId id="312" r:id="rId27"/>
    <p:sldId id="326" r:id="rId28"/>
    <p:sldId id="341" r:id="rId29"/>
    <p:sldId id="327" r:id="rId30"/>
    <p:sldId id="328" r:id="rId31"/>
    <p:sldId id="315" r:id="rId32"/>
    <p:sldId id="316" r:id="rId33"/>
    <p:sldId id="329" r:id="rId34"/>
    <p:sldId id="333" r:id="rId35"/>
    <p:sldId id="317" r:id="rId36"/>
    <p:sldId id="330" r:id="rId37"/>
    <p:sldId id="331" r:id="rId38"/>
    <p:sldId id="332" r:id="rId39"/>
    <p:sldId id="318" r:id="rId40"/>
    <p:sldId id="319" r:id="rId41"/>
    <p:sldId id="321" r:id="rId42"/>
    <p:sldId id="322" r:id="rId43"/>
    <p:sldId id="359" r:id="rId44"/>
    <p:sldId id="349" r:id="rId45"/>
    <p:sldId id="347" r:id="rId46"/>
    <p:sldId id="357" r:id="rId47"/>
    <p:sldId id="343" r:id="rId48"/>
    <p:sldId id="344" r:id="rId49"/>
    <p:sldId id="348" r:id="rId50"/>
    <p:sldId id="358" r:id="rId51"/>
    <p:sldId id="345" r:id="rId52"/>
    <p:sldId id="346" r:id="rId53"/>
    <p:sldId id="351" r:id="rId54"/>
    <p:sldId id="324" r:id="rId55"/>
    <p:sldId id="342" r:id="rId56"/>
    <p:sldId id="363" r:id="rId5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0" autoAdjust="0"/>
    <p:restoredTop sz="77335" autoAdjust="0"/>
  </p:normalViewPr>
  <p:slideViewPr>
    <p:cSldViewPr>
      <p:cViewPr varScale="1">
        <p:scale>
          <a:sx n="55" d="100"/>
          <a:sy n="55" d="100"/>
        </p:scale>
        <p:origin x="-1800" y="-78"/>
      </p:cViewPr>
      <p:guideLst>
        <p:guide orient="horz" pos="2160"/>
        <p:guide pos="2880"/>
      </p:guideLst>
    </p:cSldViewPr>
  </p:slideViewPr>
  <p:outlineViewPr>
    <p:cViewPr>
      <p:scale>
        <a:sx n="33" d="100"/>
        <a:sy n="33" d="100"/>
      </p:scale>
      <p:origin x="0" y="-11244"/>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WN0164\shared\Pharmacy\Transitions%20of%20Care\TOC%20Summit%202016\PSPH%20HF%20Medication%20Discrepancies.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WN0164\shared\Pharmacy\Transitions%20of%20Care\TOC%20Summit%202016\Cost%20Savings%20HF.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WN0164\shared\Pharmacy\Transitions%20of%20Care\TOC%20Summit%202016\PSPH%20HF%2030%20Day%20Readmission%20Rate.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file:///\\WN0164\shared\Pharmacy\Transitions%20of%20Care\TOC%20Summit%202016\PSPH%20HF%2030%20Day%20Readmission%20Rate.xlsx" TargetMode="External"/></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WN0164\shared\Pharmacy\Transitions%20of%20Care\TOC%20Summit%202016\PSPH%20AMI%20Medication%20Discrepancies.xlsx" TargetMode="External"/></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oleObject" Target="file:///\\WN0164\shared\Pharmacy\Transitions%20of%20Care\TOC%20Summit%202016\Cost%20Savings%20HF.xlsx" TargetMode="External"/></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openxmlformats.org/officeDocument/2006/relationships/chartUserShapes" Target="../drawings/drawing1.xml"/><Relationship Id="rId1" Type="http://schemas.openxmlformats.org/officeDocument/2006/relationships/oleObject" Target="file:///\\WN0164\shared\Pharmacy\Transitions%20of%20Care\TOC%20Summit%202016\PSPH%20AMI%2030%20Day%20Readmission%20Rate.xlsx" TargetMode="External"/><Relationship Id="rId4" Type="http://schemas.microsoft.com/office/2011/relationships/chartStyle" Target="style7.xml"/></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oleObject" Target="file:///\\WN0164\shared\Pharmacy\Transitions%20of%20Care\TOC%20Summit%202016\PSPH%20AMI%2030%20Day%20Readmission%20Rate.xlsx" TargetMode="External"/></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oleObject" Target="file:///\\WN0164\shared\Pharmacy\Transitions%20of%20Care\TOC%20Summit%202016\PSPH%20Discharge%20Concierge%20Servi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800" b="1" dirty="0">
                <a:solidFill>
                  <a:srgbClr val="002060"/>
                </a:solidFill>
                <a:effectLst>
                  <a:outerShdw blurRad="38100" dist="38100" dir="2700000" algn="tl">
                    <a:srgbClr val="000000">
                      <a:alpha val="43137"/>
                    </a:srgbClr>
                  </a:outerShdw>
                </a:effectLst>
              </a:rPr>
              <a:t>PSPH</a:t>
            </a:r>
            <a:r>
              <a:rPr lang="en-US" sz="1800" b="1" baseline="0" dirty="0">
                <a:solidFill>
                  <a:srgbClr val="002060"/>
                </a:solidFill>
                <a:effectLst>
                  <a:outerShdw blurRad="38100" dist="38100" dir="2700000" algn="tl">
                    <a:srgbClr val="000000">
                      <a:alpha val="43137"/>
                    </a:srgbClr>
                  </a:outerShdw>
                </a:effectLst>
              </a:rPr>
              <a:t> HF Discharge Medication Discrepancies</a:t>
            </a:r>
            <a:endParaRPr lang="en-US" sz="1800" b="1" dirty="0">
              <a:solidFill>
                <a:srgbClr val="002060"/>
              </a:solidFill>
              <a:effectLst>
                <a:outerShdw blurRad="38100" dist="38100" dir="2700000" algn="tl">
                  <a:srgbClr val="000000">
                    <a:alpha val="43137"/>
                  </a:srgbClr>
                </a:outerShdw>
              </a:effectLst>
            </a:endParaRPr>
          </a:p>
        </c:rich>
      </c:tx>
      <c:overlay val="0"/>
      <c:spPr>
        <a:noFill/>
        <a:ln>
          <a:noFill/>
        </a:ln>
        <a:effectLst/>
      </c:spPr>
    </c:title>
    <c:autoTitleDeleted val="0"/>
    <c:plotArea>
      <c:layout/>
      <c:barChart>
        <c:barDir val="col"/>
        <c:grouping val="clustered"/>
        <c:varyColors val="0"/>
        <c:ser>
          <c:idx val="0"/>
          <c:order val="0"/>
          <c:tx>
            <c:v>High Severity Error</c:v>
          </c:tx>
          <c:spPr>
            <a:solidFill>
              <a:srgbClr val="00B050"/>
            </a:solidFill>
            <a:ln>
              <a:solidFill>
                <a:srgbClr val="00B050"/>
              </a:solidFill>
            </a:ln>
            <a:effectLst/>
            <a:scene3d>
              <a:camera prst="orthographicFront"/>
              <a:lightRig rig="threePt" dir="t"/>
            </a:scene3d>
            <a:sp3d>
              <a:bevelT w="50800"/>
            </a:sp3d>
          </c:spPr>
          <c:invertIfNegative val="0"/>
          <c:dPt>
            <c:idx val="0"/>
            <c:invertIfNegative val="0"/>
            <c:bubble3D val="0"/>
            <c:spPr>
              <a:solidFill>
                <a:srgbClr val="00B050"/>
              </a:solidFill>
              <a:ln>
                <a:solidFill>
                  <a:srgbClr val="00B050"/>
                </a:solidFill>
              </a:ln>
              <a:effectLst/>
              <a:scene3d>
                <a:camera prst="orthographicFront"/>
                <a:lightRig rig="threePt" dir="t"/>
              </a:scene3d>
              <a:sp3d>
                <a:bevelT w="50800"/>
              </a:sp3d>
            </c:spPr>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3"/>
              <c:pt idx="0">
                <c:v>2013</c:v>
              </c:pt>
              <c:pt idx="1">
                <c:v>2014</c:v>
              </c:pt>
              <c:pt idx="2">
                <c:v>2015</c:v>
              </c:pt>
            </c:numLit>
          </c:cat>
          <c:val>
            <c:numRef>
              <c:f>Sheet1!$A$1:$A$3</c:f>
              <c:numCache>
                <c:formatCode>General</c:formatCode>
                <c:ptCount val="3"/>
                <c:pt idx="0">
                  <c:v>78</c:v>
                </c:pt>
                <c:pt idx="1">
                  <c:v>61</c:v>
                </c:pt>
                <c:pt idx="2">
                  <c:v>55</c:v>
                </c:pt>
              </c:numCache>
            </c:numRef>
          </c:val>
        </c:ser>
        <c:ser>
          <c:idx val="1"/>
          <c:order val="1"/>
          <c:tx>
            <c:v>Moderate Severity Error</c:v>
          </c:tx>
          <c:spPr>
            <a:solidFill>
              <a:srgbClr val="0070C0"/>
            </a:solidFill>
            <a:ln>
              <a:noFill/>
            </a:ln>
            <a:effectLst/>
            <a:scene3d>
              <a:camera prst="orthographicFront"/>
              <a:lightRig rig="threePt" dir="t"/>
            </a:scene3d>
            <a:sp3d>
              <a:bevelT w="50800"/>
              <a:bevelB w="508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3"/>
              <c:pt idx="0">
                <c:v>2013</c:v>
              </c:pt>
              <c:pt idx="1">
                <c:v>2014</c:v>
              </c:pt>
              <c:pt idx="2">
                <c:v>2015</c:v>
              </c:pt>
            </c:numLit>
          </c:cat>
          <c:val>
            <c:numRef>
              <c:f>Sheet1!$B$1:$B$3</c:f>
              <c:numCache>
                <c:formatCode>General</c:formatCode>
                <c:ptCount val="3"/>
                <c:pt idx="0">
                  <c:v>104</c:v>
                </c:pt>
                <c:pt idx="1">
                  <c:v>89</c:v>
                </c:pt>
                <c:pt idx="2">
                  <c:v>55</c:v>
                </c:pt>
              </c:numCache>
            </c:numRef>
          </c:val>
        </c:ser>
        <c:ser>
          <c:idx val="2"/>
          <c:order val="2"/>
          <c:tx>
            <c:v>Low Severity Error</c:v>
          </c:tx>
          <c:spPr>
            <a:solidFill>
              <a:srgbClr val="FF0000"/>
            </a:solidFill>
            <a:ln>
              <a:noFill/>
            </a:ln>
            <a:effectLst/>
            <a:scene3d>
              <a:camera prst="orthographicFront"/>
              <a:lightRig rig="threePt" dir="t"/>
            </a:scene3d>
            <a:sp3d>
              <a:bevelT w="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3"/>
              <c:pt idx="0">
                <c:v>2013</c:v>
              </c:pt>
              <c:pt idx="1">
                <c:v>2014</c:v>
              </c:pt>
              <c:pt idx="2">
                <c:v>2015</c:v>
              </c:pt>
            </c:numLit>
          </c:cat>
          <c:val>
            <c:numRef>
              <c:f>Sheet1!$C$1:$C$3</c:f>
              <c:numCache>
                <c:formatCode>General</c:formatCode>
                <c:ptCount val="3"/>
                <c:pt idx="0">
                  <c:v>27</c:v>
                </c:pt>
                <c:pt idx="1">
                  <c:v>42</c:v>
                </c:pt>
                <c:pt idx="2">
                  <c:v>20</c:v>
                </c:pt>
              </c:numCache>
            </c:numRef>
          </c:val>
        </c:ser>
        <c:dLbls>
          <c:showLegendKey val="0"/>
          <c:showVal val="1"/>
          <c:showCatName val="0"/>
          <c:showSerName val="0"/>
          <c:showPercent val="0"/>
          <c:showBubbleSize val="0"/>
        </c:dLbls>
        <c:gapWidth val="219"/>
        <c:overlap val="-27"/>
        <c:axId val="78856704"/>
        <c:axId val="36735232"/>
      </c:barChart>
      <c:catAx>
        <c:axId val="78856704"/>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Year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36735232"/>
        <c:crosses val="autoZero"/>
        <c:auto val="1"/>
        <c:lblAlgn val="ctr"/>
        <c:lblOffset val="100"/>
        <c:noMultiLvlLbl val="0"/>
      </c:catAx>
      <c:valAx>
        <c:axId val="36735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 of Medication</a:t>
                </a:r>
                <a:r>
                  <a:rPr lang="en-US" sz="1400" b="1" baseline="0" dirty="0">
                    <a:solidFill>
                      <a:schemeClr val="tx1"/>
                    </a:solidFill>
                  </a:rPr>
                  <a:t> Discrepancies</a:t>
                </a:r>
                <a:endParaRPr lang="en-US" sz="1400" b="1" dirty="0">
                  <a:solidFill>
                    <a:schemeClr val="tx1"/>
                  </a:solidFill>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856704"/>
        <c:crosses val="autoZero"/>
        <c:crossBetween val="between"/>
      </c:valAx>
      <c:spPr>
        <a:noFill/>
        <a:ln>
          <a:noFill/>
        </a:ln>
        <a:effectLst/>
      </c:spPr>
    </c:plotArea>
    <c:legend>
      <c:legendPos val="b"/>
      <c:overlay val="0"/>
      <c:spPr>
        <a:noFill/>
        <a:ln>
          <a:solidFill>
            <a:srgbClr val="92D050"/>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solidFill>
                  <a:srgbClr val="002060"/>
                </a:solidFill>
              </a:rPr>
              <a:t>HF Estimated</a:t>
            </a:r>
            <a:r>
              <a:rPr lang="en-US" sz="1800" b="1" baseline="0" dirty="0">
                <a:solidFill>
                  <a:srgbClr val="002060"/>
                </a:solidFill>
              </a:rPr>
              <a:t> Cost Savings</a:t>
            </a:r>
            <a:endParaRPr lang="en-US" sz="1800" b="1" dirty="0">
              <a:solidFill>
                <a:srgbClr val="002060"/>
              </a:solidFill>
            </a:endParaRPr>
          </a:p>
        </c:rich>
      </c:tx>
      <c:overlay val="0"/>
      <c:spPr>
        <a:noFill/>
        <a:ln>
          <a:noFill/>
        </a:ln>
        <a:effectLst/>
      </c:spPr>
    </c:title>
    <c:autoTitleDeleted val="0"/>
    <c:plotArea>
      <c:layout/>
      <c:barChart>
        <c:barDir val="col"/>
        <c:grouping val="clustered"/>
        <c:varyColors val="0"/>
        <c:ser>
          <c:idx val="2"/>
          <c:order val="0"/>
          <c:tx>
            <c:v>High Severity</c:v>
          </c:tx>
          <c:spPr>
            <a:solidFill>
              <a:srgbClr val="00B050"/>
            </a:solidFill>
            <a:ln>
              <a:noFill/>
            </a:ln>
            <a:effectLst>
              <a:outerShdw blurRad="50800" dist="50800" dir="5400000" sx="1000" sy="1000" algn="ctr" rotWithShape="0">
                <a:srgbClr val="000000">
                  <a:alpha val="43137"/>
                </a:srgbClr>
              </a:outerShdw>
            </a:effectLst>
            <a:scene3d>
              <a:camera prst="orthographicFront"/>
              <a:lightRig rig="threePt" dir="t"/>
            </a:scene3d>
            <a:sp3d>
              <a:bevelT w="50800"/>
            </a:sp3d>
          </c:spPr>
          <c:invertIfNegative val="0"/>
          <c:dLbls>
            <c:dLbl>
              <c:idx val="0"/>
              <c:tx>
                <c:rich>
                  <a:bodyPr/>
                  <a:lstStyle/>
                  <a:p>
                    <a:r>
                      <a:rPr lang="en-US" dirty="0"/>
                      <a:t>$</a:t>
                    </a:r>
                    <a:r>
                      <a:rPr lang="en-US" dirty="0" smtClean="0"/>
                      <a:t>682,500.00</a:t>
                    </a:r>
                    <a:endParaRPr lang="en-US" dirty="0"/>
                  </a:p>
                </c:rich>
              </c:tx>
              <c:dLblPos val="outEnd"/>
              <c:showLegendKey val="0"/>
              <c:showVal val="1"/>
              <c:showCatName val="0"/>
              <c:showSerName val="0"/>
              <c:showPercent val="0"/>
              <c:showBubbleSize val="0"/>
            </c:dLbl>
            <c:dLbl>
              <c:idx val="1"/>
              <c:tx>
                <c:rich>
                  <a:bodyPr/>
                  <a:lstStyle/>
                  <a:p>
                    <a:r>
                      <a:rPr lang="en-US" dirty="0"/>
                      <a:t>$</a:t>
                    </a:r>
                    <a:r>
                      <a:rPr lang="en-US" dirty="0" smtClean="0"/>
                      <a:t>533,750.00</a:t>
                    </a:r>
                    <a:endParaRPr lang="en-US" dirty="0"/>
                  </a:p>
                </c:rich>
              </c:tx>
              <c:dLblPos val="outEnd"/>
              <c:showLegendKey val="0"/>
              <c:showVal val="1"/>
              <c:showCatName val="0"/>
              <c:showSerName val="0"/>
              <c:showPercent val="0"/>
              <c:showBubbleSize val="0"/>
            </c:dLbl>
            <c:dLbl>
              <c:idx val="2"/>
              <c:tx>
                <c:rich>
                  <a:bodyPr/>
                  <a:lstStyle/>
                  <a:p>
                    <a:r>
                      <a:rPr lang="en-US"/>
                      <a:t>$</a:t>
                    </a:r>
                    <a:r>
                      <a:rPr lang="en-US" smtClean="0"/>
                      <a:t>481,250.00</a:t>
                    </a:r>
                    <a:endParaRPr lang="en-US"/>
                  </a:p>
                </c:rich>
              </c:tx>
              <c:dLblPos val="outEnd"/>
              <c:showLegendKey val="0"/>
              <c:showVal val="1"/>
              <c:showCatName val="0"/>
              <c:showSerName val="0"/>
              <c:showPercent val="0"/>
              <c:showBubbleSize val="0"/>
            </c:dLbl>
            <c:numFmt formatCode="&quot;$&quot;#,##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3"/>
              <c:pt idx="0">
                <c:v>2013</c:v>
              </c:pt>
              <c:pt idx="1">
                <c:v>2014</c:v>
              </c:pt>
              <c:pt idx="2">
                <c:v>2015</c:v>
              </c:pt>
            </c:numLit>
          </c:cat>
          <c:val>
            <c:numRef>
              <c:f>Sheet1!$A$3:$C$3</c:f>
              <c:numCache>
                <c:formatCode>General</c:formatCode>
                <c:ptCount val="3"/>
                <c:pt idx="0">
                  <c:v>682500</c:v>
                </c:pt>
                <c:pt idx="1">
                  <c:v>533750</c:v>
                </c:pt>
                <c:pt idx="2">
                  <c:v>481250</c:v>
                </c:pt>
              </c:numCache>
            </c:numRef>
          </c:val>
        </c:ser>
        <c:dLbls>
          <c:showLegendKey val="0"/>
          <c:showVal val="1"/>
          <c:showCatName val="0"/>
          <c:showSerName val="0"/>
          <c:showPercent val="0"/>
          <c:showBubbleSize val="0"/>
        </c:dLbls>
        <c:gapWidth val="219"/>
        <c:overlap val="-27"/>
        <c:axId val="79111168"/>
        <c:axId val="36738112"/>
        <c:extLst>
          <c:ext xmlns:c15="http://schemas.microsoft.com/office/drawing/2012/chart" uri="{02D57815-91ED-43cb-92C2-25804820EDAC}">
            <c15:filteredBarSeries>
              <c15:ser>
                <c:idx val="0"/>
                <c:order val="0"/>
                <c:tx>
                  <c:v>Low Severity</c:v>
                </c:tx>
                <c:spPr>
                  <a:solidFill>
                    <a:srgbClr val="FF0000"/>
                  </a:solidFill>
                  <a:ln>
                    <a:noFill/>
                  </a:ln>
                  <a:effectLst/>
                  <a:scene3d>
                    <a:camera prst="orthographicFront"/>
                    <a:lightRig rig="threePt" dir="t"/>
                  </a:scene3d>
                  <a:sp3d>
                    <a:bevelT w="50800"/>
                    <a:bevelB w="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3"/>
                    <c:pt idx="0">
                      <c:v>2013</c:v>
                    </c:pt>
                    <c:pt idx="1">
                      <c:v>2014</c:v>
                    </c:pt>
                    <c:pt idx="2">
                      <c:v>2015</c:v>
                    </c:pt>
                  </c:numLit>
                </c:cat>
                <c:val>
                  <c:numRef>
                    <c:extLst>
                      <c:ext uri="{02D57815-91ED-43cb-92C2-25804820EDAC}">
                        <c15:formulaRef>
                          <c15:sqref>Sheet1!$A$1:$C$1</c15:sqref>
                        </c15:formulaRef>
                      </c:ext>
                    </c:extLst>
                    <c:numCache>
                      <c:formatCode>General</c:formatCode>
                      <c:ptCount val="3"/>
                    </c:numCache>
                  </c:numRef>
                </c:val>
              </c15:ser>
            </c15:filteredBarSeries>
            <c15:filteredBarSeries>
              <c15:ser>
                <c:idx val="1"/>
                <c:order val="1"/>
                <c:tx>
                  <c:v>Moderate Severity</c:v>
                </c:tx>
                <c:spPr>
                  <a:solidFill>
                    <a:srgbClr val="0070C0"/>
                  </a:solidFill>
                  <a:ln>
                    <a:noFill/>
                  </a:ln>
                  <a:effectLst/>
                  <a:scene3d>
                    <a:camera prst="orthographicFront"/>
                    <a:lightRig rig="threePt" dir="t"/>
                  </a:scene3d>
                  <a:sp3d>
                    <a:bevelT w="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3"/>
                    <c:pt idx="0">
                      <c:v>2013</c:v>
                    </c:pt>
                    <c:pt idx="1">
                      <c:v>2014</c:v>
                    </c:pt>
                    <c:pt idx="2">
                      <c:v>2015</c:v>
                    </c:pt>
                  </c:numLit>
                </c:cat>
                <c:val>
                  <c:numRef>
                    <c:extLst xmlns:c15="http://schemas.microsoft.com/office/drawing/2012/chart">
                      <c:ext xmlns:c15="http://schemas.microsoft.com/office/drawing/2012/chart" uri="{02D57815-91ED-43cb-92C2-25804820EDAC}">
                        <c15:formulaRef>
                          <c15:sqref>Sheet1!$A$2:$C$2</c15:sqref>
                        </c15:formulaRef>
                      </c:ext>
                    </c:extLst>
                    <c:numCache>
                      <c:formatCode>General</c:formatCode>
                      <c:ptCount val="3"/>
                    </c:numCache>
                  </c:numRef>
                </c:val>
              </c15:ser>
            </c15:filteredBarSeries>
          </c:ext>
        </c:extLst>
      </c:barChart>
      <c:catAx>
        <c:axId val="79111168"/>
        <c:scaling>
          <c:orientation val="minMax"/>
        </c:scaling>
        <c:delete val="0"/>
        <c:axPos val="b"/>
        <c:title>
          <c:tx>
            <c:rich>
              <a:bodyPr rot="0" spcFirstLastPara="1" vertOverflow="ellipsis" vert="horz" wrap="square" anchor="ctr" anchorCtr="1"/>
              <a:lstStyle/>
              <a:p>
                <a:pPr>
                  <a:defRPr sz="1400" b="1" i="0" u="none" strike="noStrike" kern="1200" baseline="0">
                    <a:solidFill>
                      <a:srgbClr val="002060"/>
                    </a:solidFill>
                    <a:latin typeface="+mn-lt"/>
                    <a:ea typeface="+mn-ea"/>
                    <a:cs typeface="+mn-cs"/>
                  </a:defRPr>
                </a:pPr>
                <a:r>
                  <a:rPr lang="en-US" sz="1400" b="1" dirty="0">
                    <a:solidFill>
                      <a:srgbClr val="002060"/>
                    </a:solidFill>
                  </a:rPr>
                  <a:t>Year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02060"/>
                </a:solidFill>
                <a:latin typeface="+mn-lt"/>
                <a:ea typeface="+mn-ea"/>
                <a:cs typeface="+mn-cs"/>
              </a:defRPr>
            </a:pPr>
            <a:endParaRPr lang="en-US"/>
          </a:p>
        </c:txPr>
        <c:crossAx val="36738112"/>
        <c:crosses val="autoZero"/>
        <c:auto val="1"/>
        <c:lblAlgn val="ctr"/>
        <c:lblOffset val="100"/>
        <c:noMultiLvlLbl val="0"/>
      </c:catAx>
      <c:valAx>
        <c:axId val="367381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002060"/>
                    </a:solidFill>
                    <a:latin typeface="+mn-lt"/>
                    <a:ea typeface="+mn-ea"/>
                    <a:cs typeface="+mn-cs"/>
                  </a:defRPr>
                </a:pPr>
                <a:r>
                  <a:rPr lang="en-US" sz="1200" dirty="0">
                    <a:solidFill>
                      <a:srgbClr val="002060"/>
                    </a:solidFill>
                  </a:rPr>
                  <a:t>Dollar</a:t>
                </a:r>
                <a:r>
                  <a:rPr lang="en-US" sz="1200" baseline="0" dirty="0">
                    <a:solidFill>
                      <a:srgbClr val="002060"/>
                    </a:solidFill>
                  </a:rPr>
                  <a:t> ($)</a:t>
                </a:r>
                <a:endParaRPr lang="en-US" sz="1200" dirty="0">
                  <a:solidFill>
                    <a:srgbClr val="002060"/>
                  </a:solidFill>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en-US"/>
          </a:p>
        </c:txPr>
        <c:crossAx val="79111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800" b="1" dirty="0">
                <a:solidFill>
                  <a:srgbClr val="002060"/>
                </a:solidFill>
                <a:effectLst>
                  <a:outerShdw blurRad="38100" dist="38100" dir="2700000" algn="tl">
                    <a:srgbClr val="000000">
                      <a:alpha val="43137"/>
                    </a:srgbClr>
                  </a:outerShdw>
                </a:effectLst>
              </a:rPr>
              <a:t>PSPH</a:t>
            </a:r>
            <a:r>
              <a:rPr lang="en-US" sz="1800" b="1" baseline="0" dirty="0">
                <a:solidFill>
                  <a:srgbClr val="002060"/>
                </a:solidFill>
                <a:effectLst>
                  <a:outerShdw blurRad="38100" dist="38100" dir="2700000" algn="tl">
                    <a:srgbClr val="000000">
                      <a:alpha val="43137"/>
                    </a:srgbClr>
                  </a:outerShdw>
                </a:effectLst>
              </a:rPr>
              <a:t> - HF 30 Day Readmission Rate</a:t>
            </a:r>
            <a:endParaRPr lang="en-US" sz="1800" b="1" dirty="0">
              <a:solidFill>
                <a:srgbClr val="002060"/>
              </a:solidFill>
              <a:effectLst>
                <a:outerShdw blurRad="38100" dist="38100" dir="2700000" algn="tl">
                  <a:srgbClr val="000000">
                    <a:alpha val="43137"/>
                  </a:srgbClr>
                </a:outerShdw>
              </a:effectLst>
            </a:endParaRPr>
          </a:p>
        </c:rich>
      </c:tx>
      <c:overlay val="0"/>
      <c:spPr>
        <a:noFill/>
        <a:ln>
          <a:noFill/>
        </a:ln>
        <a:effectLst/>
      </c:spPr>
    </c:title>
    <c:autoTitleDeleted val="0"/>
    <c:plotArea>
      <c:layout>
        <c:manualLayout>
          <c:layoutTarget val="inner"/>
          <c:xMode val="edge"/>
          <c:yMode val="edge"/>
          <c:x val="6.8208146775770667E-2"/>
          <c:y val="8.6162632448721674E-2"/>
          <c:w val="0.90238008851834683"/>
          <c:h val="0.81399517189980897"/>
        </c:manualLayout>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Sheet1!$B$1:$B$11</c:f>
              <c:strCache>
                <c:ptCount val="11"/>
                <c:pt idx="0">
                  <c:v>2013 Q1</c:v>
                </c:pt>
                <c:pt idx="1">
                  <c:v>2013 Q2</c:v>
                </c:pt>
                <c:pt idx="2">
                  <c:v>2013 Q3</c:v>
                </c:pt>
                <c:pt idx="3">
                  <c:v>2013 Q4</c:v>
                </c:pt>
                <c:pt idx="4">
                  <c:v>2014 Q1</c:v>
                </c:pt>
                <c:pt idx="5">
                  <c:v>2014 Q2</c:v>
                </c:pt>
                <c:pt idx="6">
                  <c:v>2014 Q3</c:v>
                </c:pt>
                <c:pt idx="7">
                  <c:v>2014 Q4</c:v>
                </c:pt>
                <c:pt idx="8">
                  <c:v>2015 Q1</c:v>
                </c:pt>
                <c:pt idx="9">
                  <c:v>2015 Q2</c:v>
                </c:pt>
                <c:pt idx="10">
                  <c:v>2015 Q3</c:v>
                </c:pt>
              </c:strCache>
            </c:strRef>
          </c:cat>
          <c:val>
            <c:numRef>
              <c:f>Sheet1!$C$1:$C$11</c:f>
              <c:numCache>
                <c:formatCode>General</c:formatCode>
                <c:ptCount val="11"/>
                <c:pt idx="0">
                  <c:v>13.9</c:v>
                </c:pt>
                <c:pt idx="1">
                  <c:v>11.2</c:v>
                </c:pt>
                <c:pt idx="2">
                  <c:v>12.3</c:v>
                </c:pt>
                <c:pt idx="3">
                  <c:v>18.8</c:v>
                </c:pt>
                <c:pt idx="4">
                  <c:v>12.8</c:v>
                </c:pt>
                <c:pt idx="5">
                  <c:v>14.3</c:v>
                </c:pt>
                <c:pt idx="6">
                  <c:v>15.6</c:v>
                </c:pt>
                <c:pt idx="7">
                  <c:v>16.399999999999999</c:v>
                </c:pt>
                <c:pt idx="8">
                  <c:v>20.5</c:v>
                </c:pt>
                <c:pt idx="9">
                  <c:v>10.1</c:v>
                </c:pt>
                <c:pt idx="10">
                  <c:v>16.899999999999999</c:v>
                </c:pt>
              </c:numCache>
            </c:numRef>
          </c:val>
          <c:smooth val="0"/>
        </c:ser>
        <c:dLbls>
          <c:showLegendKey val="0"/>
          <c:showVal val="0"/>
          <c:showCatName val="0"/>
          <c:showSerName val="0"/>
          <c:showPercent val="0"/>
          <c:showBubbleSize val="0"/>
        </c:dLbls>
        <c:marker val="1"/>
        <c:smooth val="0"/>
        <c:axId val="79112192"/>
        <c:axId val="37419776"/>
      </c:lineChart>
      <c:catAx>
        <c:axId val="7911219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Quarter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7419776"/>
        <c:crosses val="autoZero"/>
        <c:auto val="1"/>
        <c:lblAlgn val="ctr"/>
        <c:lblOffset val="100"/>
        <c:noMultiLvlLbl val="0"/>
      </c:catAx>
      <c:valAx>
        <c:axId val="374197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HF 30</a:t>
                </a:r>
                <a:r>
                  <a:rPr lang="en-US" sz="1400" b="1" baseline="0" dirty="0">
                    <a:solidFill>
                      <a:schemeClr val="tx1"/>
                    </a:solidFill>
                  </a:rPr>
                  <a:t> Day Readmission Rate %</a:t>
                </a:r>
                <a:endParaRPr lang="en-US" sz="1400" b="1" dirty="0">
                  <a:solidFill>
                    <a:schemeClr val="tx1"/>
                  </a:solidFill>
                </a:endParaRPr>
              </a:p>
            </c:rich>
          </c:tx>
          <c:layout>
            <c:manualLayout>
              <c:xMode val="edge"/>
              <c:yMode val="edge"/>
              <c:x val="2.0342117429496077E-2"/>
              <c:y val="0.2572822586365892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112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800" b="1" dirty="0">
                <a:solidFill>
                  <a:srgbClr val="002060"/>
                </a:solidFill>
                <a:effectLst>
                  <a:outerShdw blurRad="38100" dist="38100" dir="2700000" algn="tl">
                    <a:srgbClr val="000000">
                      <a:alpha val="43137"/>
                    </a:srgbClr>
                  </a:outerShdw>
                </a:effectLst>
              </a:rPr>
              <a:t>PSPH</a:t>
            </a:r>
            <a:r>
              <a:rPr lang="en-US" sz="1800" b="1" baseline="0" dirty="0">
                <a:solidFill>
                  <a:srgbClr val="002060"/>
                </a:solidFill>
                <a:effectLst>
                  <a:outerShdw blurRad="38100" dist="38100" dir="2700000" algn="tl">
                    <a:srgbClr val="000000">
                      <a:alpha val="43137"/>
                    </a:srgbClr>
                  </a:outerShdw>
                </a:effectLst>
              </a:rPr>
              <a:t> - HF 30 Day Observe/Expected Ratio</a:t>
            </a:r>
            <a:endParaRPr lang="en-US" sz="1800" b="1" dirty="0">
              <a:solidFill>
                <a:srgbClr val="002060"/>
              </a:solidFill>
              <a:effectLst>
                <a:outerShdw blurRad="38100" dist="38100" dir="2700000" algn="tl">
                  <a:srgbClr val="000000">
                    <a:alpha val="43137"/>
                  </a:srgbClr>
                </a:outerShdw>
              </a:effectLst>
            </a:endParaRPr>
          </a:p>
        </c:rich>
      </c:tx>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Sheet1!$B$13:$B$23</c:f>
              <c:strCache>
                <c:ptCount val="11"/>
                <c:pt idx="0">
                  <c:v>2013 Q1</c:v>
                </c:pt>
                <c:pt idx="1">
                  <c:v>2013 Q2</c:v>
                </c:pt>
                <c:pt idx="2">
                  <c:v>2013 Q3</c:v>
                </c:pt>
                <c:pt idx="3">
                  <c:v>2013 Q4</c:v>
                </c:pt>
                <c:pt idx="4">
                  <c:v>2014 Q1</c:v>
                </c:pt>
                <c:pt idx="5">
                  <c:v>2014 Q2</c:v>
                </c:pt>
                <c:pt idx="6">
                  <c:v>2014 Q3</c:v>
                </c:pt>
                <c:pt idx="7">
                  <c:v>2014 Q4</c:v>
                </c:pt>
                <c:pt idx="8">
                  <c:v>2015 Q1</c:v>
                </c:pt>
                <c:pt idx="9">
                  <c:v>2015 Q2</c:v>
                </c:pt>
                <c:pt idx="10">
                  <c:v>2015 Q3</c:v>
                </c:pt>
              </c:strCache>
            </c:strRef>
          </c:cat>
          <c:val>
            <c:numRef>
              <c:f>Sheet1!$C$13:$C$23</c:f>
              <c:numCache>
                <c:formatCode>General</c:formatCode>
                <c:ptCount val="11"/>
                <c:pt idx="0">
                  <c:v>0.72000000000000008</c:v>
                </c:pt>
                <c:pt idx="1">
                  <c:v>0.59</c:v>
                </c:pt>
                <c:pt idx="2">
                  <c:v>0.67000000000000015</c:v>
                </c:pt>
                <c:pt idx="3">
                  <c:v>1</c:v>
                </c:pt>
                <c:pt idx="4">
                  <c:v>0.67000000000000015</c:v>
                </c:pt>
                <c:pt idx="5">
                  <c:v>0.7400000000000001</c:v>
                </c:pt>
                <c:pt idx="6">
                  <c:v>0.81</c:v>
                </c:pt>
                <c:pt idx="7">
                  <c:v>0.9</c:v>
                </c:pt>
                <c:pt idx="8">
                  <c:v>1.05</c:v>
                </c:pt>
                <c:pt idx="9">
                  <c:v>0.51</c:v>
                </c:pt>
                <c:pt idx="10">
                  <c:v>0.91</c:v>
                </c:pt>
              </c:numCache>
            </c:numRef>
          </c:val>
          <c:smooth val="0"/>
        </c:ser>
        <c:dLbls>
          <c:showLegendKey val="0"/>
          <c:showVal val="0"/>
          <c:showCatName val="0"/>
          <c:showSerName val="0"/>
          <c:showPercent val="0"/>
          <c:showBubbleSize val="0"/>
        </c:dLbls>
        <c:marker val="1"/>
        <c:smooth val="0"/>
        <c:axId val="76680704"/>
        <c:axId val="36710080"/>
      </c:lineChart>
      <c:catAx>
        <c:axId val="76680704"/>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Quarter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6710080"/>
        <c:crosses val="autoZero"/>
        <c:auto val="1"/>
        <c:lblAlgn val="ctr"/>
        <c:lblOffset val="100"/>
        <c:noMultiLvlLbl val="0"/>
      </c:catAx>
      <c:valAx>
        <c:axId val="367100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HF 30 Day HF O/E</a:t>
                </a:r>
                <a:r>
                  <a:rPr lang="en-US" sz="1400" b="1" baseline="0" dirty="0">
                    <a:solidFill>
                      <a:schemeClr val="tx1"/>
                    </a:solidFill>
                  </a:rPr>
                  <a:t> Ratio</a:t>
                </a:r>
                <a:endParaRPr lang="en-US" sz="1400" b="1" dirty="0">
                  <a:solidFill>
                    <a:schemeClr val="tx1"/>
                  </a:solidFill>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76680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400" b="1" dirty="0">
                <a:solidFill>
                  <a:srgbClr val="002060"/>
                </a:solidFill>
                <a:effectLst>
                  <a:outerShdw blurRad="38100" dist="38100" dir="2700000" algn="tl">
                    <a:srgbClr val="000000">
                      <a:alpha val="43137"/>
                    </a:srgbClr>
                  </a:outerShdw>
                </a:effectLst>
              </a:rPr>
              <a:t>PSPH</a:t>
            </a:r>
            <a:r>
              <a:rPr lang="en-US" sz="1400" b="1" baseline="0" dirty="0">
                <a:solidFill>
                  <a:srgbClr val="002060"/>
                </a:solidFill>
                <a:effectLst>
                  <a:outerShdw blurRad="38100" dist="38100" dir="2700000" algn="tl">
                    <a:srgbClr val="000000">
                      <a:alpha val="43137"/>
                    </a:srgbClr>
                  </a:outerShdw>
                </a:effectLst>
              </a:rPr>
              <a:t> AMI Discharge Medication Discrepancies </a:t>
            </a:r>
            <a:r>
              <a:rPr lang="en-US" sz="1400" b="1" baseline="0" dirty="0" smtClean="0">
                <a:solidFill>
                  <a:srgbClr val="002060"/>
                </a:solidFill>
                <a:effectLst>
                  <a:outerShdw blurRad="38100" dist="38100" dir="2700000" algn="tl">
                    <a:srgbClr val="000000">
                      <a:alpha val="43137"/>
                    </a:srgbClr>
                  </a:outerShdw>
                </a:effectLst>
              </a:rPr>
              <a:t>(3</a:t>
            </a:r>
            <a:r>
              <a:rPr lang="en-US" sz="1400" b="1" baseline="30000" dirty="0" smtClean="0">
                <a:solidFill>
                  <a:srgbClr val="002060"/>
                </a:solidFill>
                <a:effectLst>
                  <a:outerShdw blurRad="38100" dist="38100" dir="2700000" algn="tl">
                    <a:srgbClr val="000000">
                      <a:alpha val="43137"/>
                    </a:srgbClr>
                  </a:outerShdw>
                </a:effectLst>
              </a:rPr>
              <a:t>rd</a:t>
            </a:r>
            <a:r>
              <a:rPr lang="en-US" sz="1400" b="1" baseline="0" dirty="0" smtClean="0">
                <a:solidFill>
                  <a:srgbClr val="002060"/>
                </a:solidFill>
                <a:effectLst>
                  <a:outerShdw blurRad="38100" dist="38100" dir="2700000" algn="tl">
                    <a:srgbClr val="000000">
                      <a:alpha val="43137"/>
                    </a:srgbClr>
                  </a:outerShdw>
                </a:effectLst>
              </a:rPr>
              <a:t> Q 2014 – 4</a:t>
            </a:r>
            <a:r>
              <a:rPr lang="en-US" sz="1400" b="1" baseline="30000" dirty="0" smtClean="0">
                <a:solidFill>
                  <a:srgbClr val="002060"/>
                </a:solidFill>
                <a:effectLst>
                  <a:outerShdw blurRad="38100" dist="38100" dir="2700000" algn="tl">
                    <a:srgbClr val="000000">
                      <a:alpha val="43137"/>
                    </a:srgbClr>
                  </a:outerShdw>
                </a:effectLst>
              </a:rPr>
              <a:t>th</a:t>
            </a:r>
            <a:r>
              <a:rPr lang="en-US" sz="1400" b="1" baseline="0" dirty="0" smtClean="0">
                <a:solidFill>
                  <a:srgbClr val="002060"/>
                </a:solidFill>
                <a:effectLst>
                  <a:outerShdw blurRad="38100" dist="38100" dir="2700000" algn="tl">
                    <a:srgbClr val="000000">
                      <a:alpha val="43137"/>
                    </a:srgbClr>
                  </a:outerShdw>
                </a:effectLst>
              </a:rPr>
              <a:t> Q 2015)</a:t>
            </a:r>
            <a:endParaRPr lang="en-US" sz="1400" b="1" dirty="0">
              <a:solidFill>
                <a:srgbClr val="002060"/>
              </a:solidFill>
              <a:effectLst>
                <a:outerShdw blurRad="38100" dist="38100" dir="2700000" algn="tl">
                  <a:srgbClr val="000000">
                    <a:alpha val="43137"/>
                  </a:srgbClr>
                </a:outerShdw>
              </a:effectLst>
            </a:endParaRPr>
          </a:p>
        </c:rich>
      </c:tx>
      <c:layout>
        <c:manualLayout>
          <c:xMode val="edge"/>
          <c:yMode val="edge"/>
          <c:x val="0.11001666666666668"/>
          <c:y val="2.5000000000000001E-2"/>
        </c:manualLayout>
      </c:layout>
      <c:overlay val="0"/>
      <c:spPr>
        <a:noFill/>
        <a:ln>
          <a:noFill/>
        </a:ln>
        <a:effectLst/>
      </c:spPr>
    </c:title>
    <c:autoTitleDeleted val="0"/>
    <c:plotArea>
      <c:layout/>
      <c:barChart>
        <c:barDir val="col"/>
        <c:grouping val="clustered"/>
        <c:varyColors val="0"/>
        <c:ser>
          <c:idx val="0"/>
          <c:order val="0"/>
          <c:spPr>
            <a:solidFill>
              <a:srgbClr val="00B050"/>
            </a:solidFill>
            <a:ln>
              <a:noFill/>
            </a:ln>
            <a:effectLst/>
            <a:scene3d>
              <a:camera prst="orthographicFront"/>
              <a:lightRig rig="threePt" dir="t"/>
            </a:scene3d>
            <a:sp3d>
              <a:bevelT w="50800"/>
            </a:sp3d>
          </c:spPr>
          <c:invertIfNegative val="0"/>
          <c:dPt>
            <c:idx val="1"/>
            <c:invertIfNegative val="0"/>
            <c:bubble3D val="0"/>
            <c:spPr>
              <a:solidFill>
                <a:srgbClr val="0070C0"/>
              </a:solidFill>
              <a:ln>
                <a:noFill/>
              </a:ln>
              <a:effectLst/>
              <a:scene3d>
                <a:camera prst="orthographicFront"/>
                <a:lightRig rig="threePt" dir="t"/>
              </a:scene3d>
              <a:sp3d>
                <a:bevelT w="50800"/>
              </a:sp3d>
            </c:spPr>
          </c:dPt>
          <c:dPt>
            <c:idx val="2"/>
            <c:invertIfNegative val="0"/>
            <c:bubble3D val="0"/>
            <c:spPr>
              <a:solidFill>
                <a:srgbClr val="FF0000"/>
              </a:solidFill>
              <a:ln>
                <a:noFill/>
              </a:ln>
              <a:effectLst/>
              <a:scene3d>
                <a:camera prst="orthographicFront"/>
                <a:lightRig rig="threePt" dir="t"/>
              </a:scene3d>
              <a:sp3d>
                <a:bevelT w="50800"/>
              </a:sp3d>
            </c:spPr>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Lit>
              <c:ptCount val="3"/>
              <c:pt idx="0">
                <c:v>High Severity</c:v>
              </c:pt>
              <c:pt idx="1">
                <c:v> Moderate Severity</c:v>
              </c:pt>
              <c:pt idx="2">
                <c:v> Low Severity</c:v>
              </c:pt>
            </c:strLit>
          </c:cat>
          <c:val>
            <c:numRef>
              <c:f>Sheet1!$A$1:$A$3</c:f>
              <c:numCache>
                <c:formatCode>General</c:formatCode>
                <c:ptCount val="3"/>
                <c:pt idx="0">
                  <c:v>60</c:v>
                </c:pt>
                <c:pt idx="1">
                  <c:v>84</c:v>
                </c:pt>
                <c:pt idx="2">
                  <c:v>15</c:v>
                </c:pt>
              </c:numCache>
            </c:numRef>
          </c:val>
        </c:ser>
        <c:dLbls>
          <c:showLegendKey val="0"/>
          <c:showVal val="1"/>
          <c:showCatName val="0"/>
          <c:showSerName val="0"/>
          <c:showPercent val="0"/>
          <c:showBubbleSize val="0"/>
        </c:dLbls>
        <c:gapWidth val="219"/>
        <c:overlap val="-27"/>
        <c:axId val="76713472"/>
        <c:axId val="36712960"/>
      </c:barChart>
      <c:catAx>
        <c:axId val="7671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36712960"/>
        <c:crosses val="autoZero"/>
        <c:auto val="1"/>
        <c:lblAlgn val="ctr"/>
        <c:lblOffset val="100"/>
        <c:noMultiLvlLbl val="0"/>
      </c:catAx>
      <c:valAx>
        <c:axId val="367129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a:t>
                </a:r>
                <a:r>
                  <a:rPr lang="en-US" sz="1400" b="1" baseline="0" dirty="0">
                    <a:solidFill>
                      <a:schemeClr val="tx1"/>
                    </a:solidFill>
                  </a:rPr>
                  <a:t> of Medication Discrepancies</a:t>
                </a:r>
                <a:endParaRPr lang="en-US" sz="1400" b="1" dirty="0">
                  <a:solidFill>
                    <a:schemeClr val="tx1"/>
                  </a:solidFill>
                </a:endParaRPr>
              </a:p>
            </c:rich>
          </c:tx>
          <c:layout>
            <c:manualLayout>
              <c:xMode val="edge"/>
              <c:yMode val="edge"/>
              <c:x val="1.958166444147753E-2"/>
              <c:y val="0.292454581108396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7134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r>
              <a:rPr lang="en-US" sz="1800" b="1" dirty="0">
                <a:solidFill>
                  <a:srgbClr val="002060"/>
                </a:solidFill>
              </a:rPr>
              <a:t>AMI</a:t>
            </a:r>
            <a:r>
              <a:rPr lang="en-US" sz="1800" b="1" baseline="0" dirty="0">
                <a:solidFill>
                  <a:srgbClr val="002060"/>
                </a:solidFill>
              </a:rPr>
              <a:t> Estimated Cost Savings</a:t>
            </a:r>
            <a:endParaRPr lang="en-US" sz="1800" b="1" dirty="0">
              <a:solidFill>
                <a:srgbClr val="002060"/>
              </a:solidFill>
            </a:endParaRPr>
          </a:p>
        </c:rich>
      </c:tx>
      <c:overlay val="0"/>
      <c:spPr>
        <a:noFill/>
        <a:ln>
          <a:noFill/>
        </a:ln>
        <a:effectLst/>
      </c:spPr>
    </c:title>
    <c:autoTitleDeleted val="0"/>
    <c:plotArea>
      <c:layout/>
      <c:barChart>
        <c:barDir val="col"/>
        <c:grouping val="clustered"/>
        <c:varyColors val="0"/>
        <c:ser>
          <c:idx val="0"/>
          <c:order val="0"/>
          <c:spPr>
            <a:solidFill>
              <a:srgbClr val="00B050"/>
            </a:solidFill>
            <a:ln w="44450">
              <a:solidFill>
                <a:srgbClr val="00B050"/>
              </a:solidFill>
            </a:ln>
            <a:effectLst/>
            <a:scene3d>
              <a:camera prst="orthographicFront"/>
              <a:lightRig rig="threePt" dir="t"/>
            </a:scene3d>
            <a:sp3d>
              <a:bevelT w="50800"/>
            </a:sp3d>
          </c:spPr>
          <c:invertIfNegative val="0"/>
          <c:dLbls>
            <c:numFmt formatCode="&quot;$&quot;#,##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Lit>
              <c:formatCode>General</c:formatCode>
              <c:ptCount val="2"/>
              <c:pt idx="0">
                <c:v>2014</c:v>
              </c:pt>
              <c:pt idx="1">
                <c:v>2015</c:v>
              </c:pt>
            </c:numLit>
          </c:cat>
          <c:val>
            <c:numRef>
              <c:f>Sheet1!$A$29:$B$29</c:f>
              <c:numCache>
                <c:formatCode>General</c:formatCode>
                <c:ptCount val="2"/>
                <c:pt idx="0">
                  <c:v>175000</c:v>
                </c:pt>
                <c:pt idx="1">
                  <c:v>350000</c:v>
                </c:pt>
              </c:numCache>
            </c:numRef>
          </c:val>
        </c:ser>
        <c:dLbls>
          <c:showLegendKey val="0"/>
          <c:showVal val="1"/>
          <c:showCatName val="0"/>
          <c:showSerName val="0"/>
          <c:showPercent val="0"/>
          <c:showBubbleSize val="0"/>
        </c:dLbls>
        <c:gapWidth val="219"/>
        <c:overlap val="-27"/>
        <c:axId val="79392768"/>
        <c:axId val="36715840"/>
      </c:barChart>
      <c:catAx>
        <c:axId val="79392768"/>
        <c:scaling>
          <c:orientation val="minMax"/>
        </c:scaling>
        <c:delete val="0"/>
        <c:axPos val="b"/>
        <c:title>
          <c:tx>
            <c:rich>
              <a:bodyPr rot="0" spcFirstLastPara="1" vertOverflow="ellipsis" vert="horz" wrap="square" anchor="ctr" anchorCtr="1"/>
              <a:lstStyle/>
              <a:p>
                <a:pPr>
                  <a:defRPr sz="1400" b="1" i="0" u="none" strike="noStrike" kern="1200" baseline="0">
                    <a:solidFill>
                      <a:srgbClr val="002060"/>
                    </a:solidFill>
                    <a:latin typeface="+mn-lt"/>
                    <a:ea typeface="+mn-ea"/>
                    <a:cs typeface="+mn-cs"/>
                  </a:defRPr>
                </a:pPr>
                <a:r>
                  <a:rPr lang="en-US" sz="1400" b="1" dirty="0">
                    <a:solidFill>
                      <a:srgbClr val="002060"/>
                    </a:solidFill>
                  </a:rPr>
                  <a:t>Year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02060"/>
                </a:solidFill>
                <a:latin typeface="+mn-lt"/>
                <a:ea typeface="+mn-ea"/>
                <a:cs typeface="+mn-cs"/>
              </a:defRPr>
            </a:pPr>
            <a:endParaRPr lang="en-US"/>
          </a:p>
        </c:txPr>
        <c:crossAx val="36715840"/>
        <c:crosses val="autoZero"/>
        <c:auto val="1"/>
        <c:lblAlgn val="ctr"/>
        <c:lblOffset val="100"/>
        <c:noMultiLvlLbl val="0"/>
      </c:catAx>
      <c:valAx>
        <c:axId val="36715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rgbClr val="002060"/>
                    </a:solidFill>
                    <a:latin typeface="+mn-lt"/>
                    <a:ea typeface="+mn-ea"/>
                    <a:cs typeface="+mn-cs"/>
                  </a:defRPr>
                </a:pPr>
                <a:r>
                  <a:rPr lang="en-US" sz="1400" dirty="0">
                    <a:solidFill>
                      <a:srgbClr val="002060"/>
                    </a:solidFill>
                  </a:rPr>
                  <a:t>Dollars</a:t>
                </a:r>
                <a:r>
                  <a:rPr lang="en-US" sz="1400" baseline="0" dirty="0">
                    <a:solidFill>
                      <a:srgbClr val="002060"/>
                    </a:solidFill>
                  </a:rPr>
                  <a:t> ($)</a:t>
                </a:r>
                <a:endParaRPr lang="en-US" sz="1400" dirty="0">
                  <a:solidFill>
                    <a:srgbClr val="002060"/>
                  </a:solidFill>
                </a:endParaRP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2060"/>
                </a:solidFill>
                <a:latin typeface="+mn-lt"/>
                <a:ea typeface="+mn-ea"/>
                <a:cs typeface="+mn-cs"/>
              </a:defRPr>
            </a:pPr>
            <a:endParaRPr lang="en-US"/>
          </a:p>
        </c:txPr>
        <c:crossAx val="79392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800" b="1" dirty="0">
                <a:solidFill>
                  <a:srgbClr val="002060"/>
                </a:solidFill>
                <a:effectLst>
                  <a:outerShdw blurRad="38100" dist="38100" dir="2700000" algn="tl">
                    <a:srgbClr val="000000">
                      <a:alpha val="43137"/>
                    </a:srgbClr>
                  </a:outerShdw>
                </a:effectLst>
              </a:rPr>
              <a:t>PSPH</a:t>
            </a:r>
            <a:r>
              <a:rPr lang="en-US" sz="1800" b="1" baseline="0" dirty="0">
                <a:solidFill>
                  <a:srgbClr val="002060"/>
                </a:solidFill>
                <a:effectLst>
                  <a:outerShdw blurRad="38100" dist="38100" dir="2700000" algn="tl">
                    <a:srgbClr val="000000">
                      <a:alpha val="43137"/>
                    </a:srgbClr>
                  </a:outerShdw>
                </a:effectLst>
              </a:rPr>
              <a:t> - 30 Day AMI Readmission Rate</a:t>
            </a:r>
            <a:endParaRPr lang="en-US" sz="1800" b="1" dirty="0">
              <a:solidFill>
                <a:srgbClr val="002060"/>
              </a:solidFill>
              <a:effectLst>
                <a:outerShdw blurRad="38100" dist="38100" dir="2700000" algn="tl">
                  <a:srgbClr val="000000">
                    <a:alpha val="43137"/>
                  </a:srgbClr>
                </a:outerShdw>
              </a:effectLst>
            </a:endParaRPr>
          </a:p>
        </c:rich>
      </c:tx>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Sheet1!$A$1:$A$11</c:f>
              <c:strCache>
                <c:ptCount val="11"/>
                <c:pt idx="0">
                  <c:v>2013 Q1</c:v>
                </c:pt>
                <c:pt idx="1">
                  <c:v>2013 Q2</c:v>
                </c:pt>
                <c:pt idx="2">
                  <c:v>2013 Q3</c:v>
                </c:pt>
                <c:pt idx="3">
                  <c:v>2013 Q4</c:v>
                </c:pt>
                <c:pt idx="4">
                  <c:v>2014 Q1</c:v>
                </c:pt>
                <c:pt idx="5">
                  <c:v>2014 Q2</c:v>
                </c:pt>
                <c:pt idx="6">
                  <c:v>2014 Q3</c:v>
                </c:pt>
                <c:pt idx="7">
                  <c:v>2014 Q4</c:v>
                </c:pt>
                <c:pt idx="8">
                  <c:v>2015 Q1</c:v>
                </c:pt>
                <c:pt idx="9">
                  <c:v>2015 Q2</c:v>
                </c:pt>
                <c:pt idx="10">
                  <c:v>2015 Q3</c:v>
                </c:pt>
              </c:strCache>
            </c:strRef>
          </c:cat>
          <c:val>
            <c:numRef>
              <c:f>Sheet1!$B$1:$B$11</c:f>
              <c:numCache>
                <c:formatCode>General</c:formatCode>
                <c:ptCount val="11"/>
                <c:pt idx="0">
                  <c:v>5.9</c:v>
                </c:pt>
                <c:pt idx="1">
                  <c:v>7.7</c:v>
                </c:pt>
                <c:pt idx="2">
                  <c:v>9.9</c:v>
                </c:pt>
                <c:pt idx="3">
                  <c:v>8.9</c:v>
                </c:pt>
                <c:pt idx="4">
                  <c:v>10.3</c:v>
                </c:pt>
                <c:pt idx="5">
                  <c:v>15.9</c:v>
                </c:pt>
                <c:pt idx="6">
                  <c:v>6.8</c:v>
                </c:pt>
                <c:pt idx="7">
                  <c:v>7.6</c:v>
                </c:pt>
                <c:pt idx="8">
                  <c:v>8.5</c:v>
                </c:pt>
                <c:pt idx="9">
                  <c:v>7.1</c:v>
                </c:pt>
                <c:pt idx="10">
                  <c:v>10.200000000000001</c:v>
                </c:pt>
              </c:numCache>
            </c:numRef>
          </c:val>
          <c:smooth val="0"/>
        </c:ser>
        <c:dLbls>
          <c:showLegendKey val="0"/>
          <c:showVal val="0"/>
          <c:showCatName val="0"/>
          <c:showSerName val="0"/>
          <c:showPercent val="0"/>
          <c:showBubbleSize val="0"/>
        </c:dLbls>
        <c:marker val="1"/>
        <c:smooth val="0"/>
        <c:axId val="79396352"/>
        <c:axId val="79857920"/>
      </c:lineChart>
      <c:catAx>
        <c:axId val="7939635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Quarter</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79857920"/>
        <c:crosses val="autoZero"/>
        <c:auto val="1"/>
        <c:lblAlgn val="ctr"/>
        <c:lblOffset val="100"/>
        <c:noMultiLvlLbl val="0"/>
      </c:catAx>
      <c:valAx>
        <c:axId val="79857920"/>
        <c:scaling>
          <c:orientation val="minMax"/>
          <c:max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AMI 30 Day</a:t>
                </a:r>
                <a:r>
                  <a:rPr lang="en-US" sz="1400" b="1" baseline="0" dirty="0">
                    <a:solidFill>
                      <a:schemeClr val="tx1"/>
                    </a:solidFill>
                  </a:rPr>
                  <a:t> Readmission Rate %</a:t>
                </a:r>
                <a:endParaRPr lang="en-US" sz="1400" b="1" dirty="0">
                  <a:solidFill>
                    <a:schemeClr val="tx1"/>
                  </a:solidFill>
                </a:endParaRPr>
              </a:p>
            </c:rich>
          </c:tx>
          <c:layout>
            <c:manualLayout>
              <c:xMode val="edge"/>
              <c:yMode val="edge"/>
              <c:x val="2.21886031265759E-2"/>
              <c:y val="0.22853418746385518"/>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396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800" b="1" dirty="0">
                <a:solidFill>
                  <a:srgbClr val="002060"/>
                </a:solidFill>
                <a:effectLst>
                  <a:outerShdw blurRad="38100" dist="38100" dir="2700000" algn="tl">
                    <a:srgbClr val="000000">
                      <a:alpha val="43137"/>
                    </a:srgbClr>
                  </a:outerShdw>
                </a:effectLst>
              </a:rPr>
              <a:t>PSPH</a:t>
            </a:r>
            <a:r>
              <a:rPr lang="en-US" sz="1800" b="1" baseline="0" dirty="0">
                <a:solidFill>
                  <a:srgbClr val="002060"/>
                </a:solidFill>
                <a:effectLst>
                  <a:outerShdw blurRad="38100" dist="38100" dir="2700000" algn="tl">
                    <a:srgbClr val="000000">
                      <a:alpha val="43137"/>
                    </a:srgbClr>
                  </a:outerShdw>
                </a:effectLst>
              </a:rPr>
              <a:t> - 30 Day AMI Observed/Expected Ratio</a:t>
            </a:r>
            <a:endParaRPr lang="en-US" sz="1800" b="1" dirty="0">
              <a:solidFill>
                <a:srgbClr val="002060"/>
              </a:solidFill>
              <a:effectLst>
                <a:outerShdw blurRad="38100" dist="38100" dir="2700000" algn="tl">
                  <a:srgbClr val="000000">
                    <a:alpha val="43137"/>
                  </a:srgbClr>
                </a:outerShdw>
              </a:effectLst>
            </a:endParaRPr>
          </a:p>
        </c:rich>
      </c:tx>
      <c:layout/>
      <c:overlay val="0"/>
      <c:spPr>
        <a:noFill/>
        <a:ln>
          <a:noFill/>
        </a:ln>
        <a:effectLst/>
      </c:spPr>
    </c:title>
    <c:autoTitleDeleted val="0"/>
    <c:plotArea>
      <c:layout/>
      <c:lineChart>
        <c:grouping val="standard"/>
        <c:varyColors val="0"/>
        <c:ser>
          <c:idx val="0"/>
          <c:order val="0"/>
          <c:spPr>
            <a:ln w="28575" cap="rnd">
              <a:solidFill>
                <a:srgbClr val="0070C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Sheet1!$A$13:$A$23</c:f>
              <c:strCache>
                <c:ptCount val="11"/>
                <c:pt idx="0">
                  <c:v>2013 Q1</c:v>
                </c:pt>
                <c:pt idx="1">
                  <c:v>2013 Q2</c:v>
                </c:pt>
                <c:pt idx="2">
                  <c:v>2013 Q3</c:v>
                </c:pt>
                <c:pt idx="3">
                  <c:v>2013 Q4</c:v>
                </c:pt>
                <c:pt idx="4">
                  <c:v>2014 Q1</c:v>
                </c:pt>
                <c:pt idx="5">
                  <c:v>2014 Q2</c:v>
                </c:pt>
                <c:pt idx="6">
                  <c:v>2014 Q3</c:v>
                </c:pt>
                <c:pt idx="7">
                  <c:v>2014 Q4</c:v>
                </c:pt>
                <c:pt idx="8">
                  <c:v>2015 Q1</c:v>
                </c:pt>
                <c:pt idx="9">
                  <c:v>2015 Q2</c:v>
                </c:pt>
                <c:pt idx="10">
                  <c:v>2015 Q3</c:v>
                </c:pt>
              </c:strCache>
            </c:strRef>
          </c:cat>
          <c:val>
            <c:numRef>
              <c:f>Sheet1!$B$13:$B$23</c:f>
              <c:numCache>
                <c:formatCode>General</c:formatCode>
                <c:ptCount val="11"/>
                <c:pt idx="0">
                  <c:v>0.63000000000000012</c:v>
                </c:pt>
                <c:pt idx="1">
                  <c:v>0.87000000000000011</c:v>
                </c:pt>
                <c:pt idx="2">
                  <c:v>0.95000000000000007</c:v>
                </c:pt>
                <c:pt idx="3">
                  <c:v>0.81</c:v>
                </c:pt>
                <c:pt idx="4">
                  <c:v>0.95000000000000007</c:v>
                </c:pt>
                <c:pt idx="5">
                  <c:v>1.51</c:v>
                </c:pt>
                <c:pt idx="6">
                  <c:v>0.69000000000000006</c:v>
                </c:pt>
                <c:pt idx="7">
                  <c:v>0.72000000000000008</c:v>
                </c:pt>
                <c:pt idx="8">
                  <c:v>0.79</c:v>
                </c:pt>
                <c:pt idx="9">
                  <c:v>0.63000000000000012</c:v>
                </c:pt>
                <c:pt idx="10">
                  <c:v>0.91</c:v>
                </c:pt>
              </c:numCache>
            </c:numRef>
          </c:val>
          <c:smooth val="0"/>
        </c:ser>
        <c:dLbls>
          <c:showLegendKey val="0"/>
          <c:showVal val="0"/>
          <c:showCatName val="0"/>
          <c:showSerName val="0"/>
          <c:showPercent val="0"/>
          <c:showBubbleSize val="0"/>
        </c:dLbls>
        <c:marker val="1"/>
        <c:smooth val="0"/>
        <c:axId val="80119296"/>
        <c:axId val="79860800"/>
      </c:lineChart>
      <c:catAx>
        <c:axId val="8011929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Quarter</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79860800"/>
        <c:crosses val="autoZero"/>
        <c:auto val="1"/>
        <c:lblAlgn val="ctr"/>
        <c:lblOffset val="100"/>
        <c:noMultiLvlLbl val="0"/>
      </c:catAx>
      <c:valAx>
        <c:axId val="7986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AMI 30</a:t>
                </a:r>
                <a:r>
                  <a:rPr lang="en-US" sz="1400" b="1" baseline="0" dirty="0">
                    <a:solidFill>
                      <a:schemeClr val="tx1"/>
                    </a:solidFill>
                  </a:rPr>
                  <a:t> Day O/E Ratio</a:t>
                </a:r>
                <a:endParaRPr lang="en-US" sz="1400" b="1" dirty="0">
                  <a:solidFill>
                    <a:schemeClr val="tx1"/>
                  </a:solidFill>
                </a:endParaRP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119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2060"/>
                </a:solidFill>
                <a:effectLst>
                  <a:outerShdw blurRad="38100" dist="38100" dir="2700000" algn="tl">
                    <a:srgbClr val="000000">
                      <a:alpha val="43137"/>
                    </a:srgbClr>
                  </a:outerShdw>
                </a:effectLst>
                <a:latin typeface="+mn-lt"/>
                <a:ea typeface="+mn-ea"/>
                <a:cs typeface="+mn-cs"/>
              </a:defRPr>
            </a:pPr>
            <a:r>
              <a:rPr lang="en-US" sz="1800" b="1" dirty="0">
                <a:solidFill>
                  <a:srgbClr val="002060"/>
                </a:solidFill>
                <a:effectLst>
                  <a:outerShdw blurRad="38100" dist="38100" dir="2700000" algn="tl">
                    <a:srgbClr val="000000">
                      <a:alpha val="43137"/>
                    </a:srgbClr>
                  </a:outerShdw>
                </a:effectLst>
              </a:rPr>
              <a:t>PSPH</a:t>
            </a:r>
            <a:r>
              <a:rPr lang="en-US" sz="1800" b="1" baseline="0" dirty="0">
                <a:solidFill>
                  <a:srgbClr val="002060"/>
                </a:solidFill>
                <a:effectLst>
                  <a:outerShdw blurRad="38100" dist="38100" dir="2700000" algn="tl">
                    <a:srgbClr val="000000">
                      <a:alpha val="43137"/>
                    </a:srgbClr>
                  </a:outerShdw>
                </a:effectLst>
              </a:rPr>
              <a:t> Discharge Concierge Service</a:t>
            </a:r>
            <a:endParaRPr lang="en-US" sz="1800" b="1" dirty="0">
              <a:solidFill>
                <a:srgbClr val="002060"/>
              </a:solidFill>
              <a:effectLst>
                <a:outerShdw blurRad="38100" dist="38100" dir="2700000" algn="tl">
                  <a:srgbClr val="000000">
                    <a:alpha val="43137"/>
                  </a:srgbClr>
                </a:outerShdw>
              </a:effectLst>
            </a:endParaRPr>
          </a:p>
        </c:rich>
      </c:tx>
      <c:layout/>
      <c:overlay val="0"/>
      <c:spPr>
        <a:noFill/>
        <a:ln>
          <a:noFill/>
        </a:ln>
        <a:effectLst/>
      </c:spPr>
    </c:title>
    <c:autoTitleDeleted val="0"/>
    <c:plotArea>
      <c:layout/>
      <c:barChart>
        <c:barDir val="col"/>
        <c:grouping val="clustered"/>
        <c:varyColors val="0"/>
        <c:ser>
          <c:idx val="0"/>
          <c:order val="0"/>
          <c:spPr>
            <a:solidFill>
              <a:srgbClr val="0070C0"/>
            </a:solidFill>
            <a:ln>
              <a:noFill/>
            </a:ln>
            <a:effectLst/>
            <a:scene3d>
              <a:camera prst="orthographicFront"/>
              <a:lightRig rig="threePt" dir="t"/>
            </a:scene3d>
            <a:sp3d>
              <a:bevelT w="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Sheet1!$A$1:$A$9</c:f>
              <c:strCache>
                <c:ptCount val="9"/>
                <c:pt idx="0">
                  <c:v>2013 Q4</c:v>
                </c:pt>
                <c:pt idx="1">
                  <c:v>2014 Q1</c:v>
                </c:pt>
                <c:pt idx="2">
                  <c:v>2014 Q2</c:v>
                </c:pt>
                <c:pt idx="3">
                  <c:v>2014 Q3</c:v>
                </c:pt>
                <c:pt idx="4">
                  <c:v>2014 Q4</c:v>
                </c:pt>
                <c:pt idx="5">
                  <c:v>2015 Q1</c:v>
                </c:pt>
                <c:pt idx="6">
                  <c:v>2015 Q2</c:v>
                </c:pt>
                <c:pt idx="7">
                  <c:v>2015 Q3</c:v>
                </c:pt>
                <c:pt idx="8">
                  <c:v>2015 Q4</c:v>
                </c:pt>
              </c:strCache>
            </c:strRef>
          </c:cat>
          <c:val>
            <c:numRef>
              <c:f>Sheet1!$B$1:$B$9</c:f>
              <c:numCache>
                <c:formatCode>General</c:formatCode>
                <c:ptCount val="9"/>
                <c:pt idx="0">
                  <c:v>348</c:v>
                </c:pt>
                <c:pt idx="1">
                  <c:v>272</c:v>
                </c:pt>
                <c:pt idx="2">
                  <c:v>352</c:v>
                </c:pt>
                <c:pt idx="3">
                  <c:v>478</c:v>
                </c:pt>
                <c:pt idx="4">
                  <c:v>927</c:v>
                </c:pt>
                <c:pt idx="5">
                  <c:v>856</c:v>
                </c:pt>
                <c:pt idx="6">
                  <c:v>1061</c:v>
                </c:pt>
                <c:pt idx="7">
                  <c:v>1304</c:v>
                </c:pt>
                <c:pt idx="8">
                  <c:v>1160</c:v>
                </c:pt>
              </c:numCache>
            </c:numRef>
          </c:val>
        </c:ser>
        <c:dLbls>
          <c:showLegendKey val="0"/>
          <c:showVal val="1"/>
          <c:showCatName val="0"/>
          <c:showSerName val="0"/>
          <c:showPercent val="0"/>
          <c:showBubbleSize val="0"/>
        </c:dLbls>
        <c:gapWidth val="219"/>
        <c:overlap val="-27"/>
        <c:axId val="80120832"/>
        <c:axId val="79872000"/>
      </c:barChart>
      <c:catAx>
        <c:axId val="8012083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Quarter</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79872000"/>
        <c:crosses val="autoZero"/>
        <c:auto val="1"/>
        <c:lblAlgn val="ctr"/>
        <c:lblOffset val="100"/>
        <c:noMultiLvlLbl val="0"/>
      </c:catAx>
      <c:valAx>
        <c:axId val="79872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b="1" dirty="0">
                    <a:solidFill>
                      <a:schemeClr val="tx1"/>
                    </a:solidFill>
                  </a:rPr>
                  <a:t>#</a:t>
                </a:r>
                <a:r>
                  <a:rPr lang="en-US" sz="1400" b="1" baseline="0" dirty="0">
                    <a:solidFill>
                      <a:schemeClr val="tx1"/>
                    </a:solidFill>
                  </a:rPr>
                  <a:t> of Prescriptions FIlled</a:t>
                </a:r>
                <a:endParaRPr lang="en-US" sz="1400" b="1" dirty="0">
                  <a:solidFill>
                    <a:schemeClr val="tx1"/>
                  </a:solidFill>
                </a:endParaRP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80120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drawing1.xml><?xml version="1.0" encoding="utf-8"?>
<c:userShapes xmlns:c="http://schemas.openxmlformats.org/drawingml/2006/chart">
  <cdr:relSizeAnchor xmlns:cdr="http://schemas.openxmlformats.org/drawingml/2006/chartDrawing">
    <cdr:from>
      <cdr:x>0.08865</cdr:x>
      <cdr:y>0.15584</cdr:y>
    </cdr:from>
    <cdr:to>
      <cdr:x>0.99832</cdr:x>
      <cdr:y>0.16883</cdr:y>
    </cdr:to>
    <cdr:sp macro="" textlink="">
      <cdr:nvSpPr>
        <cdr:cNvPr id="2" name="Rectangle 1"/>
        <cdr:cNvSpPr/>
      </cdr:nvSpPr>
      <cdr:spPr>
        <a:xfrm xmlns:a="http://schemas.openxmlformats.org/drawingml/2006/main">
          <a:off x="668301" y="914400"/>
          <a:ext cx="6858037" cy="76218"/>
        </a:xfrm>
        <a:prstGeom xmlns:a="http://schemas.openxmlformats.org/drawingml/2006/main" prst="rect">
          <a:avLst/>
        </a:prstGeom>
        <a:solidFill xmlns:a="http://schemas.openxmlformats.org/drawingml/2006/main">
          <a:srgbClr val="FF0000"/>
        </a:solidFill>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dirty="0"/>
        </a:p>
      </cdr:txBody>
    </cdr:sp>
  </cdr:relSizeAnchor>
  <cdr:relSizeAnchor xmlns:cdr="http://schemas.openxmlformats.org/drawingml/2006/chartDrawing">
    <cdr:from>
      <cdr:x>0.36323</cdr:x>
      <cdr:y>0.18182</cdr:y>
    </cdr:from>
    <cdr:to>
      <cdr:x>0.93936</cdr:x>
      <cdr:y>0.22078</cdr:y>
    </cdr:to>
    <cdr:sp macro="" textlink="">
      <cdr:nvSpPr>
        <cdr:cNvPr id="4" name="TextBox 3"/>
        <cdr:cNvSpPr txBox="1"/>
      </cdr:nvSpPr>
      <cdr:spPr>
        <a:xfrm xmlns:a="http://schemas.openxmlformats.org/drawingml/2006/main">
          <a:off x="2738438" y="1066800"/>
          <a:ext cx="4343400" cy="228600"/>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dirty="0"/>
            <a:t>US Average 30 Day AMI</a:t>
          </a:r>
          <a:r>
            <a:rPr lang="en-US" sz="1400" b="1" baseline="0" dirty="0"/>
            <a:t> Readmission Rate = 18%</a:t>
          </a:r>
          <a:endParaRPr lang="en-US" sz="14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E4D12C-19AA-44F5-869D-D4E6B3EC0A17}" type="datetimeFigureOut">
              <a:rPr lang="en-US" smtClean="0"/>
              <a:pPr/>
              <a:t>8/8/2016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0B41D1-AC67-401A-A3C6-1B8018D75648}" type="slidenum">
              <a:rPr lang="en-US" smtClean="0"/>
              <a:pPr/>
              <a:t>‹#›</a:t>
            </a:fld>
            <a:endParaRPr lang="en-US" dirty="0"/>
          </a:p>
        </p:txBody>
      </p:sp>
    </p:spTree>
    <p:extLst>
      <p:ext uri="{BB962C8B-B14F-4D97-AF65-F5344CB8AC3E}">
        <p14:creationId xmlns:p14="http://schemas.microsoft.com/office/powerpoint/2010/main" val="411233185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fld id="{EFA82659-5D09-4471-B0FD-CDB876FBBC41}" type="datetimeFigureOut">
              <a:rPr lang="en-US"/>
              <a:pPr>
                <a:defRPr/>
              </a:pPr>
              <a:t>8/8/2016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DEBECF6-0FFE-4ACF-B2A2-9EAE2CA05350}" type="slidenum">
              <a:rPr lang="en-US" altLang="en-US"/>
              <a:pPr/>
              <a:t>‹#›</a:t>
            </a:fld>
            <a:endParaRPr lang="en-US" altLang="en-US" dirty="0"/>
          </a:p>
        </p:txBody>
      </p:sp>
    </p:spTree>
    <p:extLst>
      <p:ext uri="{BB962C8B-B14F-4D97-AF65-F5344CB8AC3E}">
        <p14:creationId xmlns:p14="http://schemas.microsoft.com/office/powerpoint/2010/main" val="2431032181"/>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p:spPr>
      </p:sp>
      <p:sp>
        <p:nvSpPr>
          <p:cNvPr id="81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smtClean="0"/>
          </a:p>
        </p:txBody>
      </p:sp>
      <p:sp>
        <p:nvSpPr>
          <p:cNvPr id="8196" name="Slide Number Placeholder 3"/>
          <p:cNvSpPr>
            <a:spLocks noGrp="1"/>
          </p:cNvSpPr>
          <p:nvPr>
            <p:ph type="sldNum" sz="quarter" idx="5"/>
          </p:nvPr>
        </p:nvSpPr>
        <p:spPr bwMode="auto">
          <a:noFill/>
          <a:ln>
            <a:miter lim="800000"/>
            <a:headEnd/>
            <a:tailEnd/>
          </a:ln>
        </p:spPr>
        <p:txBody>
          <a:bodyPr/>
          <a:lstStyle/>
          <a:p>
            <a:fld id="{8535BC03-27B3-412D-A344-42DA31E66D8F}" type="slidenum">
              <a:rPr lang="en-US" altLang="en-US"/>
              <a:pPr/>
              <a:t>2</a:t>
            </a:fld>
            <a:endParaRPr lang="en-US" altLang="en-US" dirty="0"/>
          </a:p>
        </p:txBody>
      </p:sp>
      <p:sp>
        <p:nvSpPr>
          <p:cNvPr id="2" name="Header Placeholder 1"/>
          <p:cNvSpPr>
            <a:spLocks noGrp="1"/>
          </p:cNvSpPr>
          <p:nvPr>
            <p:ph type="hdr" sz="quarter" idx="10"/>
          </p:nvPr>
        </p:nvSpPr>
        <p:spPr/>
        <p:txBody>
          <a:bodyPr/>
          <a:lstStyle/>
          <a:p>
            <a:pPr>
              <a:defRPr/>
            </a:pPr>
            <a:endParaRPr lang="en-US" dirty="0"/>
          </a:p>
        </p:txBody>
      </p:sp>
    </p:spTree>
    <p:extLst>
      <p:ext uri="{BB962C8B-B14F-4D97-AF65-F5344CB8AC3E}">
        <p14:creationId xmlns:p14="http://schemas.microsoft.com/office/powerpoint/2010/main" val="957004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9AFDA9-BFF6-4667-BA91-8EECA0A5C843}" type="slidenum">
              <a:rPr lang="en-US" altLang="en-US"/>
              <a:pPr eaLnBrk="1" hangingPunct="1"/>
              <a:t>5</a:t>
            </a:fld>
            <a:endParaRPr lang="en-US" altLang="en-US" dirty="0"/>
          </a:p>
        </p:txBody>
      </p:sp>
    </p:spTree>
    <p:extLst>
      <p:ext uri="{BB962C8B-B14F-4D97-AF65-F5344CB8AC3E}">
        <p14:creationId xmlns:p14="http://schemas.microsoft.com/office/powerpoint/2010/main" val="80220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-TOC encompasses a lot of moving pieces that need to work insync with one another for it to be successful</a:t>
            </a:r>
          </a:p>
          <a:p>
            <a:r>
              <a:rPr lang="en-US" dirty="0" smtClean="0"/>
              <a:t>-Pharmacy is a key player in TOC,</a:t>
            </a:r>
            <a:r>
              <a:rPr lang="en-US" baseline="0" dirty="0" smtClean="0"/>
              <a:t> impacts virtually all aspects of the TOC cycle</a:t>
            </a:r>
            <a:endParaRPr lang="en-US" dirty="0" smtClean="0"/>
          </a:p>
          <a:p>
            <a:r>
              <a:rPr lang="en-US" dirty="0" smtClean="0"/>
              <a:t>-Multiple</a:t>
            </a:r>
            <a:r>
              <a:rPr lang="en-US" baseline="0" dirty="0" smtClean="0"/>
              <a:t> disciplines are involved and a lot of care coordination and communication has to happen between the various disciplines throughout the hospital stay (ie: financial barriers, medication affordability, conversion with care-coordinator, nurse, MD)</a:t>
            </a:r>
          </a:p>
          <a:p>
            <a:r>
              <a:rPr lang="en-US" baseline="0" dirty="0" smtClean="0"/>
              <a:t>-When this TOC cycle breaks down, we see an increase in readmission rates</a:t>
            </a:r>
          </a:p>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9</a:t>
            </a:fld>
            <a:endParaRPr lang="en-US" altLang="en-US" dirty="0"/>
          </a:p>
        </p:txBody>
      </p:sp>
    </p:spTree>
    <p:extLst>
      <p:ext uri="{BB962C8B-B14F-4D97-AF65-F5344CB8AC3E}">
        <p14:creationId xmlns:p14="http://schemas.microsoft.com/office/powerpoint/2010/main" val="2227445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mentioned before, pharmacy is a key player in the TOC cycle</a:t>
            </a:r>
          </a:p>
          <a:p>
            <a:r>
              <a:rPr lang="en-US" baseline="0" dirty="0" smtClean="0"/>
              <a:t>-Ensuring an accurate medication list</a:t>
            </a:r>
          </a:p>
          <a:p>
            <a:r>
              <a:rPr lang="en-US" baseline="0" dirty="0" smtClean="0"/>
              <a:t>-40% of hospitalizations are medication related </a:t>
            </a:r>
          </a:p>
          <a:p>
            <a:r>
              <a:rPr lang="en-US" baseline="0" dirty="0" smtClean="0"/>
              <a:t>-Both non-compliance and inappropriate rx are aspects that pharmacy can make a major impact</a:t>
            </a: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10</a:t>
            </a:fld>
            <a:endParaRPr lang="en-US" altLang="en-US" dirty="0"/>
          </a:p>
        </p:txBody>
      </p:sp>
    </p:spTree>
    <p:extLst>
      <p:ext uri="{BB962C8B-B14F-4D97-AF65-F5344CB8AC3E}">
        <p14:creationId xmlns:p14="http://schemas.microsoft.com/office/powerpoint/2010/main" val="3288900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13</a:t>
            </a:fld>
            <a:endParaRPr lang="en-US" altLang="en-US" dirty="0"/>
          </a:p>
        </p:txBody>
      </p:sp>
    </p:spTree>
    <p:extLst>
      <p:ext uri="{BB962C8B-B14F-4D97-AF65-F5344CB8AC3E}">
        <p14:creationId xmlns:p14="http://schemas.microsoft.com/office/powerpoint/2010/main" val="2053104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dirty="0" smtClean="0"/>
              <a:t>-This is at both PCH and PSPH</a:t>
            </a:r>
          </a:p>
          <a:p>
            <a:r>
              <a:rPr lang="en-US" altLang="en-US" dirty="0" smtClean="0"/>
              <a:t>-Still have pharmacy residents rotating through all services hospital-wide, and have students rotating, but we want it to be more structured, and robust</a:t>
            </a:r>
          </a:p>
          <a:p>
            <a:r>
              <a:rPr lang="en-US" altLang="en-US" dirty="0" smtClean="0"/>
              <a:t>-Can cover med rec for complex patients, admission and discharge phases</a:t>
            </a:r>
          </a:p>
          <a:p>
            <a:endParaRPr lang="en-US" altLang="en-US" dirty="0" smtClean="0"/>
          </a:p>
          <a:p>
            <a:r>
              <a:rPr lang="en-US" altLang="en-US" dirty="0" smtClean="0"/>
              <a:t>New model will:</a:t>
            </a:r>
          </a:p>
          <a:p>
            <a:r>
              <a:rPr lang="en-US" altLang="en-US" dirty="0" smtClean="0"/>
              <a:t>-strengthen our teaching program</a:t>
            </a:r>
          </a:p>
          <a:p>
            <a:r>
              <a:rPr lang="en-US" altLang="en-US" dirty="0" smtClean="0"/>
              <a:t>-allows for growth of the program</a:t>
            </a:r>
          </a:p>
          <a:p>
            <a:r>
              <a:rPr lang="en-US" altLang="en-US" dirty="0" smtClean="0"/>
              <a:t>-consistent care 7 days a week, weekend coverage, staff concerns addressed quality was suffering on the weekends, solves this issue</a:t>
            </a:r>
          </a:p>
        </p:txBody>
      </p:sp>
      <p:sp>
        <p:nvSpPr>
          <p:cNvPr id="13316" name="Slide Number Placeholder 3"/>
          <p:cNvSpPr>
            <a:spLocks noGrp="1"/>
          </p:cNvSpPr>
          <p:nvPr>
            <p:ph type="sldNum" sz="quarter" idx="5"/>
          </p:nvPr>
        </p:nvSpPr>
        <p:spPr bwMode="auto">
          <a:noFill/>
          <a:ln>
            <a:miter lim="800000"/>
            <a:headEnd/>
            <a:tailEnd/>
          </a:ln>
        </p:spPr>
        <p:txBody>
          <a:bodyPr/>
          <a:lstStyle/>
          <a:p>
            <a:fld id="{034EFC2B-A5A9-4D44-B917-16768483D341}" type="slidenum">
              <a:rPr lang="en-US" altLang="en-US"/>
              <a:pPr/>
              <a:t>17</a:t>
            </a:fld>
            <a:endParaRPr lang="en-US" altLang="en-US" dirty="0"/>
          </a:p>
        </p:txBody>
      </p:sp>
      <p:sp>
        <p:nvSpPr>
          <p:cNvPr id="2" name="Header Placeholder 1"/>
          <p:cNvSpPr>
            <a:spLocks noGrp="1"/>
          </p:cNvSpPr>
          <p:nvPr>
            <p:ph type="hdr" sz="quarter" idx="10"/>
          </p:nvPr>
        </p:nvSpPr>
        <p:spPr/>
        <p:txBody>
          <a:bodyPr/>
          <a:lstStyle/>
          <a:p>
            <a:pPr>
              <a:defRPr/>
            </a:pPr>
            <a:endParaRPr lang="en-US" dirty="0"/>
          </a:p>
        </p:txBody>
      </p:sp>
    </p:spTree>
    <p:extLst>
      <p:ext uri="{BB962C8B-B14F-4D97-AF65-F5344CB8AC3E}">
        <p14:creationId xmlns:p14="http://schemas.microsoft.com/office/powerpoint/2010/main" val="1469167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EBECF6-0FFE-4ACF-B2A2-9EAE2CA05350}" type="slidenum">
              <a:rPr lang="en-US" altLang="en-US" smtClean="0"/>
              <a:pPr/>
              <a:t>20</a:t>
            </a:fld>
            <a:endParaRPr lang="en-US" altLang="en-US" dirty="0"/>
          </a:p>
        </p:txBody>
      </p:sp>
      <p:sp>
        <p:nvSpPr>
          <p:cNvPr id="5" name="Header Placeholder 4"/>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2166870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Median Best time from HF admission to Multiscale report = 9</a:t>
            </a:r>
            <a:r>
              <a:rPr lang="en-US" baseline="0" dirty="0" smtClean="0"/>
              <a:t> hours</a:t>
            </a:r>
          </a:p>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30</a:t>
            </a:fld>
            <a:endParaRPr lang="en-US" altLang="en-US" dirty="0"/>
          </a:p>
        </p:txBody>
      </p:sp>
    </p:spTree>
    <p:extLst>
      <p:ext uri="{BB962C8B-B14F-4D97-AF65-F5344CB8AC3E}">
        <p14:creationId xmlns:p14="http://schemas.microsoft.com/office/powerpoint/2010/main" val="3145055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cs typeface="Arial" pitchFamily="34" charset="0"/>
              </a:rPr>
              <a:t>40% of patients filled their prescriptions on the day </a:t>
            </a:r>
          </a:p>
          <a:p>
            <a:pPr fontAlgn="auto">
              <a:spcBef>
                <a:spcPts val="0"/>
              </a:spcBef>
              <a:spcAft>
                <a:spcPts val="0"/>
              </a:spcAft>
              <a:buClr>
                <a:schemeClr val="accent6">
                  <a:lumMod val="75000"/>
                </a:schemeClr>
              </a:buClr>
              <a:defRPr/>
            </a:pPr>
            <a:r>
              <a:rPr lang="en-US" sz="1200" dirty="0" smtClean="0">
                <a:cs typeface="Arial" pitchFamily="34" charset="0"/>
              </a:rPr>
              <a:t>   of discharge</a:t>
            </a:r>
          </a:p>
          <a:p>
            <a:pPr fontAlgn="auto">
              <a:spcBef>
                <a:spcPts val="0"/>
              </a:spcBef>
              <a:spcAft>
                <a:spcPts val="0"/>
              </a:spcAft>
              <a:buClr>
                <a:schemeClr val="accent6">
                  <a:lumMod val="75000"/>
                </a:schemeClr>
              </a:buClr>
              <a:defRPr/>
            </a:pPr>
            <a:r>
              <a:rPr lang="en-US" sz="1200" dirty="0" smtClean="0">
                <a:cs typeface="Arial" pitchFamily="34" charset="0"/>
              </a:rPr>
              <a:t>20% filled them one to two days later</a:t>
            </a:r>
          </a:p>
          <a:p>
            <a:pPr fontAlgn="auto">
              <a:spcBef>
                <a:spcPts val="0"/>
              </a:spcBef>
              <a:spcAft>
                <a:spcPts val="0"/>
              </a:spcAft>
              <a:buClr>
                <a:schemeClr val="accent6">
                  <a:lumMod val="75000"/>
                </a:schemeClr>
              </a:buClr>
              <a:defRPr/>
            </a:pPr>
            <a:r>
              <a:rPr lang="en-US" sz="1200" dirty="0" smtClean="0">
                <a:cs typeface="Arial" pitchFamily="34" charset="0"/>
              </a:rPr>
              <a:t>18% waited three to nine days after discharge</a:t>
            </a:r>
          </a:p>
          <a:p>
            <a:pPr fontAlgn="auto">
              <a:spcBef>
                <a:spcPts val="0"/>
              </a:spcBef>
              <a:spcAft>
                <a:spcPts val="0"/>
              </a:spcAft>
              <a:buClr>
                <a:schemeClr val="accent6">
                  <a:lumMod val="75000"/>
                </a:schemeClr>
              </a:buClr>
              <a:defRPr/>
            </a:pPr>
            <a:r>
              <a:rPr lang="en-US" sz="1200" dirty="0" smtClean="0">
                <a:cs typeface="Arial" pitchFamily="34" charset="0"/>
              </a:rPr>
              <a:t>Only 21% of patients reported understanding why </a:t>
            </a:r>
          </a:p>
          <a:p>
            <a:pPr fontAlgn="auto">
              <a:spcBef>
                <a:spcPts val="0"/>
              </a:spcBef>
              <a:spcAft>
                <a:spcPts val="0"/>
              </a:spcAft>
              <a:buClr>
                <a:schemeClr val="accent6">
                  <a:lumMod val="75000"/>
                </a:schemeClr>
              </a:buClr>
              <a:defRPr/>
            </a:pPr>
            <a:r>
              <a:rPr lang="en-US" sz="1200" dirty="0" smtClean="0">
                <a:cs typeface="Arial" pitchFamily="34" charset="0"/>
              </a:rPr>
              <a:t>   they were prescribed medications</a:t>
            </a:r>
          </a:p>
          <a:p>
            <a:pPr fontAlgn="auto">
              <a:spcBef>
                <a:spcPts val="0"/>
              </a:spcBef>
              <a:spcAft>
                <a:spcPts val="0"/>
              </a:spcAft>
              <a:buClr>
                <a:schemeClr val="accent6">
                  <a:lumMod val="75000"/>
                </a:schemeClr>
              </a:buClr>
              <a:defRPr/>
            </a:pPr>
            <a:r>
              <a:rPr lang="en-US" sz="1200" dirty="0" smtClean="0">
                <a:cs typeface="Arial" pitchFamily="34" charset="0"/>
              </a:rPr>
              <a:t>Only 11% of patients understood how to take their </a:t>
            </a:r>
          </a:p>
          <a:p>
            <a:pPr fontAlgn="auto">
              <a:spcBef>
                <a:spcPts val="0"/>
              </a:spcBef>
              <a:spcAft>
                <a:spcPts val="0"/>
              </a:spcAft>
              <a:buClr>
                <a:schemeClr val="accent6">
                  <a:lumMod val="75000"/>
                </a:schemeClr>
              </a:buClr>
              <a:defRPr/>
            </a:pPr>
            <a:r>
              <a:rPr lang="en-US" sz="1200" dirty="0" smtClean="0">
                <a:cs typeface="Arial" pitchFamily="34" charset="0"/>
              </a:rPr>
              <a:t>   medications </a:t>
            </a:r>
          </a:p>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40</a:t>
            </a:fld>
            <a:endParaRPr lang="en-US" altLang="en-US" dirty="0"/>
          </a:p>
        </p:txBody>
      </p:sp>
    </p:spTree>
    <p:extLst>
      <p:ext uri="{BB962C8B-B14F-4D97-AF65-F5344CB8AC3E}">
        <p14:creationId xmlns:p14="http://schemas.microsoft.com/office/powerpoint/2010/main" val="2746626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867 HF discharges 2013 (error</a:t>
            </a:r>
            <a:r>
              <a:rPr lang="en-US" baseline="0" dirty="0" smtClean="0"/>
              <a:t> rate 24%) – 535 Tableau</a:t>
            </a:r>
            <a:endParaRPr lang="en-US" dirty="0" smtClean="0"/>
          </a:p>
          <a:p>
            <a:r>
              <a:rPr lang="en-US" dirty="0" smtClean="0"/>
              <a:t>841 HF discharges 2014 (error</a:t>
            </a:r>
            <a:r>
              <a:rPr lang="en-US" baseline="0" dirty="0" smtClean="0"/>
              <a:t> rate 23%) – 508 Tableau</a:t>
            </a:r>
            <a:endParaRPr lang="en-US" dirty="0" smtClean="0"/>
          </a:p>
          <a:p>
            <a:r>
              <a:rPr lang="en-US" dirty="0" smtClean="0"/>
              <a:t>737 discharges</a:t>
            </a:r>
            <a:r>
              <a:rPr lang="en-US" baseline="0" dirty="0" smtClean="0"/>
              <a:t> 2015 (error rate 18%) – 581 Tableau</a:t>
            </a:r>
          </a:p>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45</a:t>
            </a:fld>
            <a:endParaRPr lang="en-US" altLang="en-US" dirty="0"/>
          </a:p>
        </p:txBody>
      </p:sp>
    </p:spTree>
    <p:extLst>
      <p:ext uri="{BB962C8B-B14F-4D97-AF65-F5344CB8AC3E}">
        <p14:creationId xmlns:p14="http://schemas.microsoft.com/office/powerpoint/2010/main" val="1830760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Typically about 30-40</a:t>
            </a:r>
            <a:r>
              <a:rPr lang="en-US" baseline="0" dirty="0" smtClean="0"/>
              <a:t> primary HF discharges/month</a:t>
            </a:r>
          </a:p>
          <a:p>
            <a:r>
              <a:rPr lang="en-US" baseline="0" dirty="0" smtClean="0"/>
              <a:t>So roughly 400-500 patients/year</a:t>
            </a: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47</a:t>
            </a:fld>
            <a:endParaRPr lang="en-US" altLang="en-US" dirty="0"/>
          </a:p>
        </p:txBody>
      </p:sp>
    </p:spTree>
    <p:extLst>
      <p:ext uri="{BB962C8B-B14F-4D97-AF65-F5344CB8AC3E}">
        <p14:creationId xmlns:p14="http://schemas.microsoft.com/office/powerpoint/2010/main" val="1287149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O/E ratio compares your</a:t>
            </a:r>
            <a:r>
              <a:rPr lang="en-US" baseline="0" dirty="0" smtClean="0"/>
              <a:t> hospital to your peers</a:t>
            </a:r>
          </a:p>
          <a:p>
            <a:r>
              <a:rPr lang="en-US" baseline="0" dirty="0" smtClean="0"/>
              <a:t>Want this ratio below 1 -&gt; doing well</a:t>
            </a: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48</a:t>
            </a:fld>
            <a:endParaRPr lang="en-US" altLang="en-US" dirty="0"/>
          </a:p>
        </p:txBody>
      </p:sp>
    </p:spTree>
    <p:extLst>
      <p:ext uri="{BB962C8B-B14F-4D97-AF65-F5344CB8AC3E}">
        <p14:creationId xmlns:p14="http://schemas.microsoft.com/office/powerpoint/2010/main" val="1803049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835 discharges (error</a:t>
            </a:r>
            <a:r>
              <a:rPr lang="en-US" baseline="0" dirty="0" smtClean="0"/>
              <a:t> rate 19%)</a:t>
            </a:r>
          </a:p>
          <a:p>
            <a:r>
              <a:rPr lang="en-US" baseline="0" dirty="0" smtClean="0"/>
              <a:t>Discharges = 494 (Tableau)</a:t>
            </a: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49</a:t>
            </a:fld>
            <a:endParaRPr lang="en-US" altLang="en-US" dirty="0"/>
          </a:p>
        </p:txBody>
      </p:sp>
    </p:spTree>
    <p:extLst>
      <p:ext uri="{BB962C8B-B14F-4D97-AF65-F5344CB8AC3E}">
        <p14:creationId xmlns:p14="http://schemas.microsoft.com/office/powerpoint/2010/main" val="2919151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t>
            </a:r>
            <a:r>
              <a:rPr lang="en-US" baseline="30000" dirty="0" smtClean="0"/>
              <a:t>rd</a:t>
            </a:r>
            <a:r>
              <a:rPr lang="en-US" baseline="0" dirty="0" smtClean="0"/>
              <a:t> quarter 2014 = </a:t>
            </a:r>
            <a:r>
              <a:rPr lang="en-US" dirty="0" smtClean="0"/>
              <a:t>20 high severity errors</a:t>
            </a:r>
          </a:p>
          <a:p>
            <a:r>
              <a:rPr lang="en-US" dirty="0" smtClean="0"/>
              <a:t>2015</a:t>
            </a:r>
            <a:r>
              <a:rPr lang="en-US" baseline="0" dirty="0" smtClean="0"/>
              <a:t> = 40 high severity errors</a:t>
            </a:r>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50</a:t>
            </a:fld>
            <a:endParaRPr lang="en-US" altLang="en-US" dirty="0"/>
          </a:p>
        </p:txBody>
      </p:sp>
    </p:spTree>
    <p:extLst>
      <p:ext uri="{BB962C8B-B14F-4D97-AF65-F5344CB8AC3E}">
        <p14:creationId xmlns:p14="http://schemas.microsoft.com/office/powerpoint/2010/main" val="2362840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PSPH</a:t>
            </a:r>
            <a:r>
              <a:rPr lang="en-US" baseline="0" dirty="0" smtClean="0"/>
              <a:t> 340b program active February 2014 (inpatient) and April 2014 (outpatient)</a:t>
            </a:r>
          </a:p>
          <a:p>
            <a:r>
              <a:rPr lang="en-US" baseline="0" dirty="0" smtClean="0"/>
              <a:t>Only ER/Hospital Discharge Patients</a:t>
            </a:r>
          </a:p>
          <a:p>
            <a:r>
              <a:rPr lang="en-US" baseline="0" dirty="0" smtClean="0"/>
              <a:t>30-40% of scripts filled through op rx are TOC patients</a:t>
            </a:r>
            <a:endParaRPr lang="en-US" dirty="0" smtClean="0"/>
          </a:p>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fld id="{2DEBECF6-0FFE-4ACF-B2A2-9EAE2CA05350}" type="slidenum">
              <a:rPr lang="en-US" altLang="en-US" smtClean="0"/>
              <a:pPr/>
              <a:t>53</a:t>
            </a:fld>
            <a:endParaRPr lang="en-US" altLang="en-US" dirty="0"/>
          </a:p>
        </p:txBody>
      </p:sp>
    </p:spTree>
    <p:extLst>
      <p:ext uri="{BB962C8B-B14F-4D97-AF65-F5344CB8AC3E}">
        <p14:creationId xmlns:p14="http://schemas.microsoft.com/office/powerpoint/2010/main" val="1007891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dirty="0">
              <a:solidFill>
                <a:srgbClr val="000000"/>
              </a:solidFill>
              <a:cs typeface="Arial" charset="0"/>
            </a:endParaRPr>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dirty="0">
              <a:solidFill>
                <a:srgbClr val="000000"/>
              </a:solidFill>
              <a:cs typeface="Arial" charset="0"/>
            </a:endParaRPr>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lstStyle>
          <a:p>
            <a:pPr>
              <a:defRPr/>
            </a:pPr>
            <a:fld id="{D68329F0-4D39-448D-8DE2-ABDE61E49FC5}" type="datetime1">
              <a:rPr lang="en-US" smtClean="0"/>
              <a:pPr>
                <a:defRPr/>
              </a:pPr>
              <a:t>8/8/2016</a:t>
            </a:fld>
            <a:endParaRPr lang="en-US" dirty="0"/>
          </a:p>
        </p:txBody>
      </p:sp>
      <p:sp>
        <p:nvSpPr>
          <p:cNvPr id="7" name="Footer Placeholder 19"/>
          <p:cNvSpPr>
            <a:spLocks noGrp="1"/>
          </p:cNvSpPr>
          <p:nvPr>
            <p:ph type="ftr" sz="quarter" idx="11"/>
          </p:nvPr>
        </p:nvSpPr>
        <p:spPr/>
        <p:txBody>
          <a:bodyPr/>
          <a:lstStyle>
            <a:lvl1pPr>
              <a:defRPr/>
            </a:lvl1pPr>
          </a:lstStyle>
          <a:p>
            <a:pPr>
              <a:defRPr/>
            </a:pPr>
            <a:endParaRPr lang="en-US" dirty="0"/>
          </a:p>
        </p:txBody>
      </p:sp>
      <p:sp>
        <p:nvSpPr>
          <p:cNvPr id="8" name="Slide Number Placeholder 9"/>
          <p:cNvSpPr>
            <a:spLocks noGrp="1"/>
          </p:cNvSpPr>
          <p:nvPr>
            <p:ph type="sldNum" sz="quarter" idx="12"/>
          </p:nvPr>
        </p:nvSpPr>
        <p:spPr/>
        <p:txBody>
          <a:bodyPr/>
          <a:lstStyle>
            <a:lvl1pPr>
              <a:defRPr/>
            </a:lvl1pPr>
          </a:lstStyle>
          <a:p>
            <a:fld id="{0321CCFA-EECC-461B-AC9D-E538EAE0F4AA}" type="slidenum">
              <a:rPr lang="en-US" altLang="en-US"/>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8CB228DF-E410-4C03-8E70-A75D1DFD632A}" type="datetime1">
              <a:rPr lang="en-US" smtClean="0"/>
              <a:pPr>
                <a:defRPr/>
              </a:pPr>
              <a:t>8/8/2016</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96E26970-AF12-4CD1-AA0D-F61156414520}" type="slidenum">
              <a:rPr lang="en-US" altLang="en-US"/>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dirty="0">
              <a:solidFill>
                <a:srgbClr val="000000"/>
              </a:solidFill>
              <a:cs typeface="Arial" charset="0"/>
            </a:endParaRPr>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dirty="0">
              <a:solidFill>
                <a:srgbClr val="000000"/>
              </a:solidFill>
              <a:cs typeface="Arial" charset="0"/>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pPr>
              <a:defRPr/>
            </a:pPr>
            <a:fld id="{D94A7446-B200-4C1B-BBB6-88731BA0D653}" type="datetime1">
              <a:rPr lang="en-US" smtClean="0"/>
              <a:pPr>
                <a:defRPr/>
              </a:pPr>
              <a:t>8/8/2016</a:t>
            </a:fld>
            <a:endParaRPr lang="en-US" dirty="0"/>
          </a:p>
        </p:txBody>
      </p:sp>
      <p:sp>
        <p:nvSpPr>
          <p:cNvPr id="9" name="Footer Placeholder 4"/>
          <p:cNvSpPr>
            <a:spLocks noGrp="1"/>
          </p:cNvSpPr>
          <p:nvPr>
            <p:ph type="ftr" sz="quarter" idx="11"/>
          </p:nvPr>
        </p:nvSpPr>
        <p:spPr/>
        <p:txBody>
          <a:bodyPr/>
          <a:lstStyle>
            <a:lvl1pPr>
              <a:defRPr/>
            </a:lvl1pPr>
          </a:lstStyle>
          <a:p>
            <a:pPr>
              <a:defRPr/>
            </a:pPr>
            <a:endParaRPr lang="en-US" dirty="0"/>
          </a:p>
        </p:txBody>
      </p:sp>
      <p:sp>
        <p:nvSpPr>
          <p:cNvPr id="10" name="Slide Number Placeholder 5"/>
          <p:cNvSpPr>
            <a:spLocks noGrp="1"/>
          </p:cNvSpPr>
          <p:nvPr>
            <p:ph type="sldNum" sz="quarter" idx="12"/>
          </p:nvPr>
        </p:nvSpPr>
        <p:spPr/>
        <p:txBody>
          <a:bodyPr/>
          <a:lstStyle>
            <a:lvl1pPr>
              <a:defRPr/>
            </a:lvl1pPr>
          </a:lstStyle>
          <a:p>
            <a:fld id="{5ACCB1B5-E46F-4F90-87EE-21671C68E3EB}" type="slidenum">
              <a:rPr lang="en-US" altLang="en-US"/>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7785D23A-2C77-494A-BA9A-9AD21E925834}" type="datetime1">
              <a:rPr lang="en-US" smtClean="0"/>
              <a:pPr>
                <a:defRPr/>
              </a:pPr>
              <a:t>8/8/2016</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fld id="{8AE6D351-4980-43CC-915C-0446B901EBC3}" type="slidenum">
              <a:rPr lang="en-US" altLang="en-US"/>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3"/>
          <p:cNvSpPr>
            <a:spLocks noGrp="1"/>
          </p:cNvSpPr>
          <p:nvPr>
            <p:ph type="dt" sz="half" idx="10"/>
          </p:nvPr>
        </p:nvSpPr>
        <p:spPr/>
        <p:txBody>
          <a:bodyPr/>
          <a:lstStyle>
            <a:lvl1pPr>
              <a:defRPr/>
            </a:lvl1pPr>
          </a:lstStyle>
          <a:p>
            <a:pPr>
              <a:defRPr/>
            </a:pPr>
            <a:fld id="{AF1751F1-8116-4658-B5AA-A0BB1CE89371}" type="datetime1">
              <a:rPr lang="en-US" smtClean="0"/>
              <a:pPr>
                <a:defRPr/>
              </a:pPr>
              <a:t>8/8/2016</a:t>
            </a:fld>
            <a:endParaRPr lang="en-US" dirty="0"/>
          </a:p>
        </p:txBody>
      </p:sp>
      <p:sp>
        <p:nvSpPr>
          <p:cNvPr id="8" name="Footer Placeholder 9"/>
          <p:cNvSpPr>
            <a:spLocks noGrp="1"/>
          </p:cNvSpPr>
          <p:nvPr>
            <p:ph type="ftr" sz="quarter" idx="11"/>
          </p:nvPr>
        </p:nvSpPr>
        <p:spPr/>
        <p:txBody>
          <a:bodyPr/>
          <a:lstStyle>
            <a:lvl1pPr>
              <a:defRPr/>
            </a:lvl1pPr>
          </a:lstStyle>
          <a:p>
            <a:pPr>
              <a:defRPr/>
            </a:pPr>
            <a:endParaRPr lang="en-US" dirty="0"/>
          </a:p>
        </p:txBody>
      </p:sp>
      <p:sp>
        <p:nvSpPr>
          <p:cNvPr id="9" name="Slide Number Placeholder 21"/>
          <p:cNvSpPr>
            <a:spLocks noGrp="1"/>
          </p:cNvSpPr>
          <p:nvPr>
            <p:ph type="sldNum" sz="quarter" idx="12"/>
          </p:nvPr>
        </p:nvSpPr>
        <p:spPr/>
        <p:txBody>
          <a:bodyPr/>
          <a:lstStyle>
            <a:lvl1pPr>
              <a:defRPr/>
            </a:lvl1pPr>
          </a:lstStyle>
          <a:p>
            <a:fld id="{D380C8DE-385A-4867-8430-BF16C08BCD56}" type="slidenum">
              <a:rPr lang="en-US" altLang="en-US"/>
              <a:pPr/>
              <a:t>‹#›</a:t>
            </a:fld>
            <a:endParaRPr lang="en-US"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E915B103-8709-45FB-B3EC-5F9E0A8D845A}" type="datetime1">
              <a:rPr lang="en-US" smtClean="0"/>
              <a:pPr>
                <a:defRPr/>
              </a:pPr>
              <a:t>8/8/2016</a:t>
            </a:fld>
            <a:endParaRPr lang="en-US" dirty="0"/>
          </a:p>
        </p:txBody>
      </p:sp>
      <p:sp>
        <p:nvSpPr>
          <p:cNvPr id="4" name="Footer Placeholder 9"/>
          <p:cNvSpPr>
            <a:spLocks noGrp="1"/>
          </p:cNvSpPr>
          <p:nvPr>
            <p:ph type="ftr" sz="quarter" idx="11"/>
          </p:nvPr>
        </p:nvSpPr>
        <p:spPr/>
        <p:txBody>
          <a:bodyPr/>
          <a:lstStyle>
            <a:lvl1pPr>
              <a:defRPr/>
            </a:lvl1pPr>
          </a:lstStyle>
          <a:p>
            <a:pPr>
              <a:defRPr/>
            </a:pPr>
            <a:endParaRPr lang="en-US" dirty="0"/>
          </a:p>
        </p:txBody>
      </p:sp>
      <p:sp>
        <p:nvSpPr>
          <p:cNvPr id="5" name="Slide Number Placeholder 21"/>
          <p:cNvSpPr>
            <a:spLocks noGrp="1"/>
          </p:cNvSpPr>
          <p:nvPr>
            <p:ph type="sldNum" sz="quarter" idx="12"/>
          </p:nvPr>
        </p:nvSpPr>
        <p:spPr/>
        <p:txBody>
          <a:bodyPr/>
          <a:lstStyle>
            <a:lvl1pPr>
              <a:defRPr/>
            </a:lvl1pPr>
          </a:lstStyle>
          <a:p>
            <a:fld id="{48F0E794-158F-4FC2-A86E-0282450A119C}" type="slidenum">
              <a:rPr lang="en-US" altLang="en-US"/>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4" name="Date Placeholder 1"/>
          <p:cNvSpPr>
            <a:spLocks noGrp="1"/>
          </p:cNvSpPr>
          <p:nvPr>
            <p:ph type="dt" sz="half" idx="10"/>
          </p:nvPr>
        </p:nvSpPr>
        <p:spPr/>
        <p:txBody>
          <a:bodyPr/>
          <a:lstStyle>
            <a:lvl1pPr>
              <a:defRPr/>
            </a:lvl1pPr>
          </a:lstStyle>
          <a:p>
            <a:pPr>
              <a:defRPr/>
            </a:pPr>
            <a:fld id="{F6AF9EAB-F4D8-499C-92E4-8C641F6C4475}" type="datetime1">
              <a:rPr lang="en-US" smtClean="0"/>
              <a:pPr>
                <a:defRPr/>
              </a:pPr>
              <a:t>8/8/2016</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3"/>
          <p:cNvSpPr>
            <a:spLocks noGrp="1"/>
          </p:cNvSpPr>
          <p:nvPr>
            <p:ph type="sldNum" sz="quarter" idx="12"/>
          </p:nvPr>
        </p:nvSpPr>
        <p:spPr/>
        <p:txBody>
          <a:bodyPr/>
          <a:lstStyle>
            <a:lvl1pPr>
              <a:defRPr/>
            </a:lvl1pPr>
          </a:lstStyle>
          <a:p>
            <a:fld id="{38A3428E-71A3-4F24-8D0A-0184B6478E4C}" type="slidenum">
              <a:rPr lang="en-US" altLang="en-US"/>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5647D8B0-A364-49A9-9DE5-DC4A342CB8A2}" type="datetime1">
              <a:rPr lang="en-US" smtClean="0"/>
              <a:pPr>
                <a:defRPr/>
              </a:pPr>
              <a:t>8/8/2016</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fld id="{22C97B88-4A0D-4958-AFA3-F470230920FC}" type="slidenum">
              <a:rPr lang="en-US" altLang="en-US"/>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2575" eaLnBrk="1" hangingPunct="1">
              <a:lnSpc>
                <a:spcPts val="3000"/>
              </a:lnSpc>
              <a:spcBef>
                <a:spcPts val="600"/>
              </a:spcBef>
              <a:buClr>
                <a:schemeClr val="accent1"/>
              </a:buClr>
              <a:buSzPct val="80000"/>
              <a:buFont typeface="Wingdings 2" pitchFamily="18" charset="2"/>
              <a:buNone/>
              <a:defRPr/>
            </a:pPr>
            <a:endParaRPr lang="en-US" sz="3200" dirty="0">
              <a:latin typeface="Gill Sans MT" pitchFamily="34" charset="0"/>
              <a:cs typeface="Arial" charset="0"/>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51176B19-47C7-4FD9-A157-624DBEFF4FE4}" type="datetime1">
              <a:rPr lang="en-US" smtClean="0"/>
              <a:pPr>
                <a:defRPr/>
              </a:pPr>
              <a:t>8/8/2016</a:t>
            </a:fld>
            <a:endParaRPr lang="en-US" dirty="0"/>
          </a:p>
        </p:txBody>
      </p:sp>
      <p:sp>
        <p:nvSpPr>
          <p:cNvPr id="9" name="Footer Placeholder 5"/>
          <p:cNvSpPr>
            <a:spLocks noGrp="1"/>
          </p:cNvSpPr>
          <p:nvPr>
            <p:ph type="ftr" sz="quarter" idx="11"/>
          </p:nvPr>
        </p:nvSpPr>
        <p:spPr/>
        <p:txBody>
          <a:bodyPr/>
          <a:lstStyle>
            <a:lvl1pPr>
              <a:defRPr/>
            </a:lvl1pPr>
          </a:lstStyle>
          <a:p>
            <a:pPr>
              <a:defRPr/>
            </a:pPr>
            <a:endParaRPr lang="en-US" dirty="0"/>
          </a:p>
        </p:txBody>
      </p:sp>
      <p:sp>
        <p:nvSpPr>
          <p:cNvPr id="10" name="Slide Number Placeholder 6"/>
          <p:cNvSpPr>
            <a:spLocks noGrp="1"/>
          </p:cNvSpPr>
          <p:nvPr>
            <p:ph type="sldNum" sz="quarter" idx="12"/>
          </p:nvPr>
        </p:nvSpPr>
        <p:spPr/>
        <p:txBody>
          <a:bodyPr/>
          <a:lstStyle>
            <a:lvl1pPr>
              <a:defRPr/>
            </a:lvl1pPr>
          </a:lstStyle>
          <a:p>
            <a:fld id="{B6111C9D-ECD2-4793-A18D-A10D83FE54BB}" type="slidenum">
              <a:rPr lang="en-US" altLang="en-US"/>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39888F97-70C9-4082-921B-7B2EEEF2D5A8}" type="datetime1">
              <a:rPr lang="en-US" smtClean="0"/>
              <a:pPr>
                <a:defRPr/>
              </a:pPr>
              <a:t>8/8/2016</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D03C0B76-B976-48CC-B7D8-82A1CB2185BF}" type="slidenum">
              <a:rPr lang="en-US" altLang="en-US"/>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44450FCC-D341-425A-9EB6-CDEB45A79CB6}" type="datetime1">
              <a:rPr lang="en-US" smtClean="0"/>
              <a:pPr>
                <a:defRPr/>
              </a:pPr>
              <a:t>8/8/2016</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fld id="{7DC499CB-5AF3-4CC5-A168-9D91263C206B}" type="slidenum">
              <a:rPr lang="en-US" altLang="en-US"/>
              <a:pPr/>
              <a:t>‹#›</a:t>
            </a:fld>
            <a:endParaRPr lang="en-US"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dirty="0"/>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solidFill>
                  <a:srgbClr val="B5A788"/>
                </a:solidFill>
                <a:latin typeface="Arial" charset="0"/>
                <a:cs typeface="Arial" charset="0"/>
              </a:defRPr>
            </a:lvl1pPr>
          </a:lstStyle>
          <a:p>
            <a:pPr>
              <a:defRPr/>
            </a:pPr>
            <a:fld id="{E0A2660F-0D28-4162-A204-41F85CA615DB}" type="datetime1">
              <a:rPr lang="en-US" smtClean="0"/>
              <a:pPr>
                <a:defRPr/>
              </a:pPr>
              <a:t>8/8/2016</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vert="horz" wrap="square" lIns="91440" tIns="45720" rIns="91440" bIns="45720" numCol="1" anchor="b" anchorCtr="0" compatLnSpc="1">
            <a:prstTxWarp prst="textNoShape">
              <a:avLst/>
            </a:prstTxWarp>
          </a:bodyPr>
          <a:lstStyle>
            <a:lvl1pPr eaLnBrk="1" hangingPunct="1">
              <a:defRPr sz="1200">
                <a:solidFill>
                  <a:srgbClr val="B5A788"/>
                </a:solidFill>
                <a:latin typeface="Arial" charset="0"/>
                <a:cs typeface="Arial" charset="0"/>
              </a:defRPr>
            </a:lvl1pPr>
          </a:lstStyle>
          <a:p>
            <a:pPr>
              <a:defRPr/>
            </a:pPr>
            <a:endParaRPr lang="en-US" dirty="0"/>
          </a:p>
        </p:txBody>
      </p:sp>
      <p:sp>
        <p:nvSpPr>
          <p:cNvPr id="22" name="Slide Number Placeholder 21"/>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a:solidFill>
                  <a:srgbClr val="B5A788"/>
                </a:solidFill>
              </a:defRPr>
            </a:lvl1pPr>
          </a:lstStyle>
          <a:p>
            <a:fld id="{F47E7C6A-8E0A-4560-B08C-F090749A02C0}" type="slidenum">
              <a:rPr lang="en-US" altLang="en-US"/>
              <a:pPr/>
              <a:t>‹#›</a:t>
            </a:fld>
            <a:endParaRPr lang="en-US" altLang="en-US" dirty="0"/>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srgbClr val="FFFFFF"/>
              </a:solidFill>
              <a:cs typeface="Arial" charset="0"/>
            </a:endParaRPr>
          </a:p>
        </p:txBody>
      </p:sp>
    </p:spTree>
  </p:cSld>
  <p:clrMap bg1="lt1" tx1="dk1" bg2="lt2" tx2="dk2" accent1="accent1" accent2="accent2" accent3="accent3" accent4="accent4" accent5="accent5" accent6="accent6" hlink="hlink" folHlink="folHlink"/>
  <p:sldLayoutIdLst>
    <p:sldLayoutId id="2147484562" r:id="rId1"/>
    <p:sldLayoutId id="2147484555" r:id="rId2"/>
    <p:sldLayoutId id="2147484563" r:id="rId3"/>
    <p:sldLayoutId id="2147484556" r:id="rId4"/>
    <p:sldLayoutId id="2147484557" r:id="rId5"/>
    <p:sldLayoutId id="2147484558" r:id="rId6"/>
    <p:sldLayoutId id="2147484564" r:id="rId7"/>
    <p:sldLayoutId id="2147484559" r:id="rId8"/>
    <p:sldLayoutId id="2147484565" r:id="rId9"/>
    <p:sldLayoutId id="2147484560" r:id="rId10"/>
    <p:sldLayoutId id="2147484561" r:id="rId11"/>
  </p:sldLayoutIdLst>
  <p:hf sldNum="0" hdr="0" ftr="0" dt="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5.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normAutofit fontScale="90000"/>
          </a:bodyPr>
          <a:lstStyle/>
          <a:p>
            <a:r>
              <a:rPr lang="en-US" altLang="en-US" smtClean="0"/>
              <a:t>Conference Series LLC Conferences</a:t>
            </a:r>
          </a:p>
        </p:txBody>
      </p:sp>
      <p:sp>
        <p:nvSpPr>
          <p:cNvPr id="2051" name="Content Placeholder 2"/>
          <p:cNvSpPr>
            <a:spLocks noGrp="1"/>
          </p:cNvSpPr>
          <p:nvPr>
            <p:ph idx="1"/>
          </p:nvPr>
        </p:nvSpPr>
        <p:spPr>
          <a:xfrm>
            <a:off x="1066800" y="1935163"/>
            <a:ext cx="7620000" cy="4465637"/>
          </a:xfrm>
        </p:spPr>
        <p:txBody>
          <a:bodyPr/>
          <a:lstStyle/>
          <a:p>
            <a:pPr algn="just">
              <a:buFontTx/>
              <a:buNone/>
            </a:pPr>
            <a:r>
              <a:rPr lang="en-US" dirty="0" smtClean="0"/>
              <a:t>Conference Series LLC is a pioneer and leading science event organizer, which publishes around 500 open access journals and conducts over 500 Medical, Clinical, Engineering, Life Sciences, </a:t>
            </a:r>
            <a:r>
              <a:rPr lang="en-US" dirty="0" err="1" smtClean="0"/>
              <a:t>Pharma</a:t>
            </a:r>
            <a:r>
              <a:rPr lang="en-US" dirty="0" smtClean="0"/>
              <a:t> scientific conferences all over the globe annually with the support of more than 1000 scientific associations and 30,000 editorial board members and 3.5 million followers to its credit.</a:t>
            </a:r>
          </a:p>
          <a:p>
            <a:pPr algn="just">
              <a:buFontTx/>
              <a:buNone/>
            </a:pPr>
            <a:endParaRPr lang="en-US" dirty="0" smtClean="0"/>
          </a:p>
          <a:p>
            <a:pPr algn="just">
              <a:buFontTx/>
              <a:buNone/>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pPr>
            <a:endParaRPr lang="en-US" dirty="0" smtClean="0"/>
          </a:p>
        </p:txBody>
      </p:sp>
    </p:spTree>
    <p:extLst>
      <p:ext uri="{BB962C8B-B14F-4D97-AF65-F5344CB8AC3E}">
        <p14:creationId xmlns:p14="http://schemas.microsoft.com/office/powerpoint/2010/main" val="28842710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676400"/>
            <a:ext cx="7407275" cy="1471613"/>
          </a:xfrm>
        </p:spPr>
        <p:txBody>
          <a:bodyPr>
            <a:normAutofit fontScale="90000"/>
          </a:bodyPr>
          <a:lstStyle/>
          <a:p>
            <a:pPr algn="ctr">
              <a:defRPr/>
            </a:pPr>
            <a:r>
              <a:rPr lang="en-US" dirty="0" smtClean="0">
                <a:solidFill>
                  <a:srgbClr val="002060"/>
                </a:solidFill>
              </a:rPr>
              <a:t>Development of a collaborative transitions-of-care program for heart failure patients</a:t>
            </a:r>
            <a:endParaRPr lang="en-US" dirty="0">
              <a:solidFill>
                <a:srgbClr val="002060"/>
              </a:solidFill>
            </a:endParaRPr>
          </a:p>
        </p:txBody>
      </p:sp>
      <p:sp>
        <p:nvSpPr>
          <p:cNvPr id="7171" name="Subtitle 4"/>
          <p:cNvSpPr>
            <a:spLocks noGrp="1"/>
          </p:cNvSpPr>
          <p:nvPr>
            <p:ph type="subTitle" idx="1"/>
          </p:nvPr>
        </p:nvSpPr>
        <p:spPr>
          <a:xfrm>
            <a:off x="1523999" y="3657600"/>
            <a:ext cx="7407275" cy="1752600"/>
          </a:xfrm>
        </p:spPr>
        <p:txBody>
          <a:bodyPr/>
          <a:lstStyle/>
          <a:p>
            <a:pPr marL="26988" algn="ctr"/>
            <a:r>
              <a:rPr lang="en-US" altLang="en-US" sz="2000" dirty="0" smtClean="0">
                <a:solidFill>
                  <a:srgbClr val="002060"/>
                </a:solidFill>
              </a:rPr>
              <a:t>Stephen Gunadi, BSc, PharmD</a:t>
            </a:r>
          </a:p>
          <a:p>
            <a:pPr marL="26988" algn="ctr"/>
            <a:r>
              <a:rPr lang="en-US" altLang="en-US" sz="2000" dirty="0" smtClean="0">
                <a:solidFill>
                  <a:srgbClr val="002060"/>
                </a:solidFill>
              </a:rPr>
              <a:t>Lead TOC Pharmacist</a:t>
            </a:r>
          </a:p>
          <a:p>
            <a:pPr marL="26988" algn="ctr"/>
            <a:r>
              <a:rPr lang="en-US" altLang="en-US" sz="2000" dirty="0" smtClean="0">
                <a:solidFill>
                  <a:srgbClr val="002060"/>
                </a:solidFill>
              </a:rPr>
              <a:t>Co-Chair TOC Pillar Workgroup</a:t>
            </a:r>
          </a:p>
          <a:p>
            <a:pPr marL="26988" algn="ctr"/>
            <a:r>
              <a:rPr lang="en-US" altLang="en-US" sz="2000" dirty="0" smtClean="0">
                <a:solidFill>
                  <a:srgbClr val="002060"/>
                </a:solidFill>
              </a:rPr>
              <a:t>Providence St. Peter Hospital</a:t>
            </a:r>
          </a:p>
          <a:p>
            <a:pPr marL="26988" algn="ctr"/>
            <a:endParaRPr lang="en-US" altLang="en-US" sz="2000" dirty="0">
              <a:solidFill>
                <a:srgbClr val="002060"/>
              </a:solidFill>
            </a:endParaRPr>
          </a:p>
          <a:p>
            <a:pPr marL="26988" algn="ctr"/>
            <a:endParaRPr lang="en-US" altLang="en-US" dirty="0" smtClean="0">
              <a:solidFill>
                <a:srgbClr val="002060"/>
              </a:solidFill>
            </a:endParaRPr>
          </a:p>
        </p:txBody>
      </p:sp>
      <p:pic>
        <p:nvPicPr>
          <p:cNvPr id="7172"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fontAlgn="auto" hangingPunct="1">
              <a:spcAft>
                <a:spcPts val="0"/>
              </a:spcAft>
              <a:defRPr/>
            </a:pPr>
            <a:r>
              <a:rPr lang="en-US" dirty="0" smtClean="0">
                <a:solidFill>
                  <a:srgbClr val="002060"/>
                </a:solidFill>
              </a:rPr>
              <a:t>Disclosure Statement</a:t>
            </a:r>
          </a:p>
        </p:txBody>
      </p:sp>
      <p:sp>
        <p:nvSpPr>
          <p:cNvPr id="10243" name="Content Placeholder 2"/>
          <p:cNvSpPr>
            <a:spLocks noGrp="1"/>
          </p:cNvSpPr>
          <p:nvPr>
            <p:ph idx="1"/>
          </p:nvPr>
        </p:nvSpPr>
        <p:spPr>
          <a:xfrm>
            <a:off x="914400" y="1524000"/>
            <a:ext cx="8229600" cy="4525963"/>
          </a:xfrm>
        </p:spPr>
        <p:txBody>
          <a:bodyPr/>
          <a:lstStyle/>
          <a:p>
            <a:pPr eaLnBrk="1" hangingPunct="1">
              <a:lnSpc>
                <a:spcPct val="90000"/>
              </a:lnSpc>
            </a:pPr>
            <a:r>
              <a:rPr lang="en-US" altLang="en-US" sz="2400" dirty="0" smtClean="0"/>
              <a:t>Name: Stephen Gunadi</a:t>
            </a:r>
          </a:p>
          <a:p>
            <a:pPr eaLnBrk="1" hangingPunct="1">
              <a:lnSpc>
                <a:spcPct val="90000"/>
              </a:lnSpc>
            </a:pPr>
            <a:endParaRPr lang="en-US" altLang="en-US" sz="2400" dirty="0" smtClean="0"/>
          </a:p>
          <a:p>
            <a:pPr eaLnBrk="1" hangingPunct="1">
              <a:lnSpc>
                <a:spcPct val="90000"/>
              </a:lnSpc>
            </a:pPr>
            <a:r>
              <a:rPr lang="en-US" altLang="en-US" sz="2400" dirty="0" smtClean="0"/>
              <a:t>Investigators have no conflict of interest to disclose</a:t>
            </a:r>
          </a:p>
          <a:p>
            <a:pPr eaLnBrk="1" hangingPunct="1">
              <a:lnSpc>
                <a:spcPct val="90000"/>
              </a:lnSpc>
            </a:pPr>
            <a:endParaRPr lang="en-US" altLang="en-US" sz="2400" dirty="0" smtClean="0"/>
          </a:p>
          <a:p>
            <a:pPr eaLnBrk="1" hangingPunct="1">
              <a:lnSpc>
                <a:spcPct val="90000"/>
              </a:lnSpc>
            </a:pPr>
            <a:r>
              <a:rPr lang="en-US" altLang="en-US" sz="2400" dirty="0" smtClean="0"/>
              <a:t>This study was not funded</a:t>
            </a:r>
          </a:p>
          <a:p>
            <a:pPr eaLnBrk="1" hangingPunct="1">
              <a:lnSpc>
                <a:spcPct val="90000"/>
              </a:lnSpc>
            </a:pPr>
            <a:endParaRPr lang="en-US" altLang="en-US" sz="2400" dirty="0" smtClean="0"/>
          </a:p>
          <a:p>
            <a:pPr eaLnBrk="1" hangingPunct="1">
              <a:lnSpc>
                <a:spcPct val="90000"/>
              </a:lnSpc>
            </a:pPr>
            <a:r>
              <a:rPr lang="en-US" altLang="en-US" sz="2400" dirty="0" smtClean="0"/>
              <a:t>Proprietary information or results of ongoing research may be subject to different interpretations</a:t>
            </a:r>
          </a:p>
          <a:p>
            <a:pPr eaLnBrk="1" hangingPunct="1">
              <a:lnSpc>
                <a:spcPct val="90000"/>
              </a:lnSpc>
            </a:pPr>
            <a:endParaRPr lang="en-US" altLang="en-US" sz="2400" dirty="0" smtClean="0"/>
          </a:p>
          <a:p>
            <a:pPr eaLnBrk="1" hangingPunct="1">
              <a:lnSpc>
                <a:spcPct val="90000"/>
              </a:lnSpc>
            </a:pPr>
            <a:r>
              <a:rPr lang="en-US" altLang="en-US" sz="2400" dirty="0" smtClean="0"/>
              <a:t>Speaker’s presentation of this slide indicates agreement to abide by the non-commercialism guidelines provided in the CE Requirements page</a:t>
            </a:r>
          </a:p>
          <a:p>
            <a:pPr eaLnBrk="1" hangingPunct="1">
              <a:lnSpc>
                <a:spcPct val="90000"/>
              </a:lnSpc>
            </a:pPr>
            <a:endParaRPr lang="en-US" altLang="en-US" sz="2200" dirty="0" smtClean="0"/>
          </a:p>
          <a:p>
            <a:pPr eaLnBrk="1" hangingPunct="1">
              <a:lnSpc>
                <a:spcPct val="90000"/>
              </a:lnSpc>
            </a:pPr>
            <a:endParaRPr lang="en-US" altLang="en-US" sz="3000" dirty="0" smtClean="0"/>
          </a:p>
          <a:p>
            <a:pPr eaLnBrk="1" hangingPunct="1">
              <a:lnSpc>
                <a:spcPct val="90000"/>
              </a:lnSpc>
              <a:buFont typeface="Arial" panose="020B0604020202020204" pitchFamily="34" charset="0"/>
              <a:buNone/>
            </a:pPr>
            <a:endParaRPr lang="en-US" altLang="en-US" sz="3000" dirty="0" smtClean="0"/>
          </a:p>
        </p:txBody>
      </p:sp>
      <p:pic>
        <p:nvPicPr>
          <p:cNvPr id="5"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2327946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499350" cy="1143000"/>
          </a:xfrm>
        </p:spPr>
        <p:txBody>
          <a:bodyPr/>
          <a:lstStyle/>
          <a:p>
            <a:pPr algn="ctr"/>
            <a:r>
              <a:rPr lang="en-US" dirty="0" smtClean="0">
                <a:solidFill>
                  <a:srgbClr val="002060"/>
                </a:solidFill>
              </a:rPr>
              <a:t>Learning Objectives</a:t>
            </a:r>
            <a:endParaRPr lang="en-US" dirty="0">
              <a:solidFill>
                <a:srgbClr val="00206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400" dirty="0" smtClean="0"/>
              <a:t>Describe the process of Transition of Care (TOC)</a:t>
            </a:r>
          </a:p>
          <a:p>
            <a:pPr marL="82550" indent="0">
              <a:buNone/>
            </a:pPr>
            <a:endParaRPr lang="en-US" sz="2400" dirty="0"/>
          </a:p>
          <a:p>
            <a:pPr>
              <a:buFont typeface="Wingdings" panose="05000000000000000000" pitchFamily="2" charset="2"/>
              <a:buChar char="Ø"/>
            </a:pPr>
            <a:r>
              <a:rPr lang="en-US" sz="2400" dirty="0" smtClean="0"/>
              <a:t>Understand how to implement admission &amp; discharge medication reconciliation with concierge services</a:t>
            </a:r>
          </a:p>
          <a:p>
            <a:endParaRPr lang="en-US" sz="2400" dirty="0" smtClean="0"/>
          </a:p>
          <a:p>
            <a:pPr>
              <a:buFont typeface="Wingdings" panose="05000000000000000000" pitchFamily="2" charset="2"/>
              <a:buChar char="Ø"/>
            </a:pPr>
            <a:r>
              <a:rPr lang="en-US" sz="2400" dirty="0" smtClean="0"/>
              <a:t>Appreciate the complexity of readmission risk stratification</a:t>
            </a:r>
          </a:p>
          <a:p>
            <a:endParaRPr lang="en-US" sz="2400" dirty="0"/>
          </a:p>
          <a:p>
            <a:endParaRPr lang="en-US" sz="2400" dirty="0"/>
          </a:p>
          <a:p>
            <a:endParaRPr lang="en-US" sz="2400" dirty="0" smtClean="0"/>
          </a:p>
          <a:p>
            <a:endParaRPr lang="en-US" sz="2400" dirty="0"/>
          </a:p>
          <a:p>
            <a:endParaRPr lang="en-US" sz="2400" dirty="0" smtClean="0"/>
          </a:p>
          <a:p>
            <a:endParaRPr lang="en-US" sz="2400" dirty="0"/>
          </a:p>
          <a:p>
            <a:endParaRPr lang="en-US" sz="2400" dirty="0"/>
          </a:p>
          <a:p>
            <a:endParaRPr lang="en-US" sz="2400" dirty="0" smtClean="0"/>
          </a:p>
          <a:p>
            <a:endParaRPr lang="en-US" sz="2400" dirty="0"/>
          </a:p>
          <a:p>
            <a:endParaRPr lang="en-US" sz="2400" dirty="0" smtClean="0"/>
          </a:p>
          <a:p>
            <a:endParaRPr lang="en-US" sz="2400" dirty="0"/>
          </a:p>
          <a:p>
            <a:endParaRPr lang="en-US" sz="2400" dirty="0"/>
          </a:p>
        </p:txBody>
      </p:sp>
      <p:pic>
        <p:nvPicPr>
          <p:cNvPr id="5"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271730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371600" y="228600"/>
            <a:ext cx="7499350" cy="1143000"/>
          </a:xfrm>
        </p:spPr>
        <p:txBody>
          <a:bodyPr>
            <a:normAutofit/>
          </a:bodyPr>
          <a:lstStyle/>
          <a:p>
            <a:pPr eaLnBrk="1" fontAlgn="auto" hangingPunct="1">
              <a:spcAft>
                <a:spcPts val="0"/>
              </a:spcAft>
              <a:defRPr/>
            </a:pPr>
            <a:r>
              <a:rPr lang="en-US" dirty="0" smtClean="0">
                <a:solidFill>
                  <a:srgbClr val="002060"/>
                </a:solidFill>
              </a:rPr>
              <a:t>Providence St. Peter Hospital</a:t>
            </a:r>
          </a:p>
        </p:txBody>
      </p:sp>
      <p:sp>
        <p:nvSpPr>
          <p:cNvPr id="12291" name="Content Placeholder 2"/>
          <p:cNvSpPr>
            <a:spLocks noGrp="1"/>
          </p:cNvSpPr>
          <p:nvPr>
            <p:ph idx="1"/>
          </p:nvPr>
        </p:nvSpPr>
        <p:spPr/>
        <p:txBody>
          <a:bodyPr/>
          <a:lstStyle/>
          <a:p>
            <a:pPr eaLnBrk="1" hangingPunct="1"/>
            <a:endParaRPr lang="en-US" altLang="en-US" sz="1800" dirty="0" smtClean="0"/>
          </a:p>
          <a:p>
            <a:pPr eaLnBrk="1" hangingPunct="1"/>
            <a:r>
              <a:rPr lang="en-US" altLang="en-US" sz="1800" dirty="0" smtClean="0"/>
              <a:t>Location: Olympia, Washington</a:t>
            </a:r>
          </a:p>
          <a:p>
            <a:pPr eaLnBrk="1" hangingPunct="1"/>
            <a:endParaRPr lang="en-US" altLang="en-US" sz="1800" dirty="0" smtClean="0"/>
          </a:p>
          <a:p>
            <a:pPr eaLnBrk="1" hangingPunct="1"/>
            <a:r>
              <a:rPr lang="en-US" altLang="en-US" sz="1800" dirty="0" smtClean="0"/>
              <a:t>Not-For-Profit Regional Community Teaching Hospital</a:t>
            </a:r>
          </a:p>
          <a:p>
            <a:pPr lvl="1" eaLnBrk="1" hangingPunct="1"/>
            <a:r>
              <a:rPr lang="en-US" altLang="en-US" sz="1800" dirty="0" smtClean="0"/>
              <a:t>390-bed facility</a:t>
            </a:r>
          </a:p>
          <a:p>
            <a:pPr lvl="1" eaLnBrk="1" hangingPunct="1"/>
            <a:r>
              <a:rPr lang="en-US" altLang="en-US" sz="1800" dirty="0" smtClean="0"/>
              <a:t>Comprehensive medical, surgical and behavioral health services</a:t>
            </a:r>
          </a:p>
          <a:p>
            <a:pPr lvl="1" eaLnBrk="1" hangingPunct="1"/>
            <a:endParaRPr lang="en-US" altLang="en-US" sz="1800" dirty="0" smtClean="0"/>
          </a:p>
          <a:p>
            <a:pPr eaLnBrk="1" hangingPunct="1"/>
            <a:r>
              <a:rPr lang="en-US" altLang="en-US" sz="1800" dirty="0" smtClean="0"/>
              <a:t>Training site for family practice and pharmacy residents</a:t>
            </a:r>
          </a:p>
          <a:p>
            <a:pPr lvl="1" eaLnBrk="1" hangingPunct="1">
              <a:buFont typeface="Arial" panose="020B0604020202020204" pitchFamily="34" charset="0"/>
              <a:buNone/>
            </a:pPr>
            <a:endParaRPr lang="en-US" altLang="en-US" sz="1800" dirty="0" smtClean="0"/>
          </a:p>
          <a:p>
            <a:pPr eaLnBrk="1" hangingPunct="1"/>
            <a:r>
              <a:rPr lang="en-US" altLang="en-US" sz="1800" dirty="0" smtClean="0"/>
              <a:t>Provides clinical pharmacy, behavior health and obstetrics and gynecological services</a:t>
            </a:r>
          </a:p>
          <a:p>
            <a:pPr eaLnBrk="1" hangingPunct="1"/>
            <a:endParaRPr lang="en-US" altLang="en-US" sz="2400" dirty="0" smtClean="0"/>
          </a:p>
          <a:p>
            <a:pPr eaLnBrk="1" hangingPunct="1">
              <a:buFont typeface="Wingdings 2" panose="05020102010507070707" pitchFamily="18" charset="2"/>
              <a:buNone/>
            </a:pPr>
            <a:endParaRPr lang="en-US" altLang="en-US" sz="2400" dirty="0" smtClean="0"/>
          </a:p>
          <a:p>
            <a:pPr eaLnBrk="1" hangingPunct="1">
              <a:buFont typeface="Wingdings 2" panose="05020102010507070707" pitchFamily="18" charset="2"/>
              <a:buNone/>
            </a:pPr>
            <a:endParaRPr lang="en-US" altLang="en-US" sz="2400" dirty="0" smtClean="0"/>
          </a:p>
        </p:txBody>
      </p:sp>
      <p:pic>
        <p:nvPicPr>
          <p:cNvPr id="12292" name="Picture 5" descr="psphfront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1219200"/>
            <a:ext cx="19240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251154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solidFill>
                  <a:srgbClr val="002060"/>
                </a:solidFill>
              </a:rPr>
              <a:t>Patient Case (PSPH)</a:t>
            </a:r>
            <a:endParaRPr lang="en-US" dirty="0">
              <a:solidFill>
                <a:srgbClr val="002060"/>
              </a:solidFill>
            </a:endParaRPr>
          </a:p>
        </p:txBody>
      </p:sp>
      <p:sp>
        <p:nvSpPr>
          <p:cNvPr id="41987" name="Content Placeholder 2"/>
          <p:cNvSpPr>
            <a:spLocks noGrp="1"/>
          </p:cNvSpPr>
          <p:nvPr>
            <p:ph idx="1"/>
          </p:nvPr>
        </p:nvSpPr>
        <p:spPr/>
        <p:txBody>
          <a:bodyPr/>
          <a:lstStyle/>
          <a:p>
            <a:pPr>
              <a:buFont typeface="Wingdings" panose="05000000000000000000" pitchFamily="2" charset="2"/>
              <a:buChar char="Ø"/>
            </a:pPr>
            <a:r>
              <a:rPr lang="en-US" altLang="en-US" sz="2200" dirty="0" smtClean="0"/>
              <a:t>70yo male admitted with acute decompensation of HF</a:t>
            </a:r>
          </a:p>
          <a:p>
            <a:pPr>
              <a:buFont typeface="Wingdings" panose="05000000000000000000" pitchFamily="2" charset="2"/>
              <a:buChar char="Ø"/>
            </a:pPr>
            <a:endParaRPr lang="en-US" altLang="en-US" sz="2200" dirty="0" smtClean="0"/>
          </a:p>
          <a:p>
            <a:pPr marL="82550" indent="0">
              <a:buNone/>
            </a:pPr>
            <a:r>
              <a:rPr lang="en-US" altLang="en-US" sz="2200" dirty="0" smtClean="0"/>
              <a:t>PMH:</a:t>
            </a:r>
          </a:p>
          <a:p>
            <a:pPr>
              <a:buFont typeface="Wingdings" panose="05000000000000000000" pitchFamily="2" charset="2"/>
              <a:buChar char="Ø"/>
            </a:pPr>
            <a:r>
              <a:rPr lang="en-US" altLang="en-US" sz="2200" dirty="0" smtClean="0"/>
              <a:t>Ischemic dilated cardiomyopathy (EF 25%), CAD, AF, HTN, HLP, DM, Renal insufficiency</a:t>
            </a:r>
          </a:p>
          <a:p>
            <a:pPr>
              <a:buFont typeface="Wingdings" panose="05000000000000000000" pitchFamily="2" charset="2"/>
              <a:buChar char="Ø"/>
            </a:pPr>
            <a:endParaRPr lang="en-US" altLang="en-US" sz="2200" dirty="0" smtClean="0"/>
          </a:p>
          <a:p>
            <a:pPr>
              <a:buFont typeface="Wingdings" panose="05000000000000000000" pitchFamily="2" charset="2"/>
              <a:buChar char="Ø"/>
            </a:pPr>
            <a:r>
              <a:rPr lang="en-US" altLang="en-US" sz="2200" dirty="0" smtClean="0"/>
              <a:t>Managed inpatient by a cardiologist for 11 days then discharged in stable condition</a:t>
            </a:r>
          </a:p>
          <a:p>
            <a:pPr marL="82550" indent="0">
              <a:buNone/>
            </a:pPr>
            <a:endParaRPr lang="en-US" altLang="en-US" sz="2200" dirty="0"/>
          </a:p>
          <a:p>
            <a:pPr marL="82550" indent="0">
              <a:buNone/>
            </a:pPr>
            <a:r>
              <a:rPr lang="en-US" altLang="en-US" sz="2200" dirty="0" smtClean="0"/>
              <a:t>Current Medications:</a:t>
            </a:r>
          </a:p>
          <a:p>
            <a:pPr>
              <a:buFont typeface="Wingdings" panose="05000000000000000000" pitchFamily="2" charset="2"/>
              <a:buChar char="Ø"/>
            </a:pPr>
            <a:r>
              <a:rPr lang="en-US" altLang="en-US" sz="2200" dirty="0" smtClean="0"/>
              <a:t>21 different medications</a:t>
            </a:r>
          </a:p>
          <a:p>
            <a:endParaRPr lang="en-US" altLang="en-US" sz="2200" dirty="0" smtClean="0"/>
          </a:p>
          <a:p>
            <a:pPr>
              <a:buFont typeface="Wingdings 2" panose="05020102010507070707" pitchFamily="18" charset="2"/>
              <a:buNone/>
            </a:pPr>
            <a:endParaRPr lang="en-US" altLang="en-US" sz="2200" dirty="0" smtClean="0"/>
          </a:p>
          <a:p>
            <a:pPr>
              <a:buFont typeface="Wingdings 2" panose="05020102010507070707" pitchFamily="18" charset="2"/>
              <a:buNone/>
            </a:pPr>
            <a:endParaRPr lang="en-US" altLang="en-US" sz="2200" dirty="0" smtClean="0"/>
          </a:p>
        </p:txBody>
      </p:sp>
      <p:pic>
        <p:nvPicPr>
          <p:cNvPr id="6"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16944492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solidFill>
                  <a:srgbClr val="002060"/>
                </a:solidFill>
              </a:rPr>
              <a:t>Patient Case</a:t>
            </a:r>
            <a:endParaRPr lang="en-US" dirty="0">
              <a:solidFill>
                <a:srgbClr val="002060"/>
              </a:solidFill>
            </a:endParaRPr>
          </a:p>
        </p:txBody>
      </p:sp>
      <p:sp>
        <p:nvSpPr>
          <p:cNvPr id="43011" name="Content Placeholder 2"/>
          <p:cNvSpPr>
            <a:spLocks noGrp="1"/>
          </p:cNvSpPr>
          <p:nvPr>
            <p:ph idx="1"/>
          </p:nvPr>
        </p:nvSpPr>
        <p:spPr/>
        <p:txBody>
          <a:bodyPr/>
          <a:lstStyle/>
          <a:p>
            <a:pPr>
              <a:buFont typeface="Wingdings" panose="05000000000000000000" pitchFamily="2" charset="2"/>
              <a:buChar char="Ø"/>
            </a:pPr>
            <a:r>
              <a:rPr lang="en-US" altLang="en-US" sz="2200" dirty="0" smtClean="0"/>
              <a:t>Three days later readmitted with symptomatic bradycardia (HR 30)</a:t>
            </a:r>
          </a:p>
          <a:p>
            <a:endParaRPr lang="en-US" altLang="en-US" sz="2200" dirty="0" smtClean="0"/>
          </a:p>
          <a:p>
            <a:pPr>
              <a:buFont typeface="Wingdings" panose="05000000000000000000" pitchFamily="2" charset="2"/>
              <a:buChar char="Ø"/>
            </a:pPr>
            <a:r>
              <a:rPr lang="en-US" altLang="en-US" sz="2200" dirty="0" smtClean="0"/>
              <a:t>Patient had been discharged on 2 beta-blockers </a:t>
            </a:r>
          </a:p>
          <a:p>
            <a:pPr lvl="1"/>
            <a:r>
              <a:rPr lang="en-US" altLang="en-US" sz="2000" dirty="0" smtClean="0"/>
              <a:t>Metoprolol and Carvedilol</a:t>
            </a:r>
          </a:p>
          <a:p>
            <a:pPr lvl="1">
              <a:buFont typeface="Verdana" panose="020B0604030504040204" pitchFamily="34" charset="0"/>
              <a:buNone/>
            </a:pPr>
            <a:endParaRPr lang="en-US" altLang="en-US" sz="2000" dirty="0" smtClean="0"/>
          </a:p>
          <a:p>
            <a:pPr>
              <a:buFont typeface="Wingdings" panose="05000000000000000000" pitchFamily="2" charset="2"/>
              <a:buChar char="Ø"/>
            </a:pPr>
            <a:r>
              <a:rPr lang="en-US" altLang="en-US" sz="2200" dirty="0" smtClean="0"/>
              <a:t>Discharge medication reconciliation process failed</a:t>
            </a:r>
          </a:p>
          <a:p>
            <a:endParaRPr lang="en-US" altLang="en-US" sz="2200" dirty="0" smtClean="0"/>
          </a:p>
          <a:p>
            <a:pPr>
              <a:buFont typeface="Wingdings" panose="05000000000000000000" pitchFamily="2" charset="2"/>
              <a:buChar char="Ø"/>
            </a:pPr>
            <a:r>
              <a:rPr lang="en-US" altLang="en-US" sz="2200" dirty="0" smtClean="0"/>
              <a:t>Patient received inadequate discharge instructions/education</a:t>
            </a:r>
          </a:p>
          <a:p>
            <a:pPr>
              <a:buFont typeface="Wingdings" panose="05000000000000000000" pitchFamily="2" charset="2"/>
              <a:buChar char="Ø"/>
            </a:pPr>
            <a:endParaRPr lang="en-US" altLang="en-US" sz="2200" dirty="0"/>
          </a:p>
          <a:p>
            <a:pPr>
              <a:buFont typeface="Wingdings" panose="05000000000000000000" pitchFamily="2" charset="2"/>
              <a:buChar char="Ø"/>
            </a:pPr>
            <a:r>
              <a:rPr lang="en-US" altLang="en-US" sz="2200" dirty="0" smtClean="0"/>
              <a:t>Patient readmitted to CCU and 14 days hospitalization at the </a:t>
            </a:r>
            <a:r>
              <a:rPr lang="en-US" altLang="en-US" sz="2200" b="1" dirty="0" smtClean="0"/>
              <a:t>cost of $75,353</a:t>
            </a:r>
          </a:p>
          <a:p>
            <a:endParaRPr lang="en-US" altLang="en-US" sz="2000" dirty="0" smtClean="0"/>
          </a:p>
          <a:p>
            <a:pPr lvl="1">
              <a:buFont typeface="Verdana" panose="020B0604030504040204" pitchFamily="34" charset="0"/>
              <a:buNone/>
            </a:pPr>
            <a:endParaRPr lang="en-US" altLang="en-US" sz="2000" dirty="0" smtClean="0"/>
          </a:p>
          <a:p>
            <a:pPr lvl="1"/>
            <a:endParaRPr lang="en-US" altLang="en-US" sz="2000" dirty="0" smtClean="0"/>
          </a:p>
          <a:p>
            <a:pPr lvl="1"/>
            <a:endParaRPr lang="en-US" altLang="en-US" sz="1800" dirty="0" smtClean="0"/>
          </a:p>
        </p:txBody>
      </p:sp>
      <p:pic>
        <p:nvPicPr>
          <p:cNvPr id="6"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
        <p:nvSpPr>
          <p:cNvPr id="3" name="Rectangle 2"/>
          <p:cNvSpPr/>
          <p:nvPr/>
        </p:nvSpPr>
        <p:spPr>
          <a:xfrm>
            <a:off x="1816100" y="5473700"/>
            <a:ext cx="7105650" cy="762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23558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2060"/>
                </a:solidFill>
              </a:rPr>
              <a:t>Transition of Care Overview</a:t>
            </a:r>
            <a:endParaRPr lang="en-US" dirty="0">
              <a:solidFill>
                <a:srgbClr val="002060"/>
              </a:solidFill>
            </a:endParaRPr>
          </a:p>
        </p:txBody>
      </p:sp>
      <p:sp>
        <p:nvSpPr>
          <p:cNvPr id="3" name="Content Placeholder 2"/>
          <p:cNvSpPr>
            <a:spLocks noGrp="1"/>
          </p:cNvSpPr>
          <p:nvPr>
            <p:ph idx="1"/>
          </p:nvPr>
        </p:nvSpPr>
        <p:spPr/>
        <p:txBody>
          <a:bodyPr/>
          <a:lstStyle/>
          <a:p>
            <a:pPr>
              <a:buNone/>
            </a:pPr>
            <a:r>
              <a:rPr lang="en-US" sz="2000" b="1" dirty="0" smtClean="0"/>
              <a:t>Definition: </a:t>
            </a:r>
            <a:r>
              <a:rPr lang="en-US" sz="2000" dirty="0" smtClean="0"/>
              <a:t>Facilitate safe, smooth and effective transitions from one setting of care to the next</a:t>
            </a:r>
          </a:p>
          <a:p>
            <a:pPr>
              <a:buNone/>
            </a:pPr>
            <a:endParaRPr lang="en-US" sz="2000" dirty="0" smtClean="0"/>
          </a:p>
          <a:p>
            <a:pPr>
              <a:buNone/>
            </a:pPr>
            <a:r>
              <a:rPr lang="en-US" sz="2000" b="1" dirty="0" smtClean="0"/>
              <a:t>Goal: </a:t>
            </a:r>
          </a:p>
          <a:p>
            <a:r>
              <a:rPr lang="en-US" sz="2000" dirty="0" smtClean="0"/>
              <a:t>Reduce readmissions</a:t>
            </a:r>
          </a:p>
          <a:p>
            <a:r>
              <a:rPr lang="en-US" sz="2000" dirty="0" smtClean="0"/>
              <a:t>Reduce financial penalties to hospitals</a:t>
            </a:r>
          </a:p>
          <a:p>
            <a:r>
              <a:rPr lang="en-US" sz="2000" dirty="0" smtClean="0"/>
              <a:t>Increase compliance with CMS &amp; JACHO requirements</a:t>
            </a:r>
          </a:p>
          <a:p>
            <a:r>
              <a:rPr lang="en-US" sz="2000" dirty="0" smtClean="0"/>
              <a:t>Increase quality of care for our patients</a:t>
            </a:r>
          </a:p>
        </p:txBody>
      </p:sp>
      <p:sp>
        <p:nvSpPr>
          <p:cNvPr id="4" name="Rectangle 3"/>
          <p:cNvSpPr/>
          <p:nvPr/>
        </p:nvSpPr>
        <p:spPr>
          <a:xfrm>
            <a:off x="1435100" y="6400800"/>
            <a:ext cx="7010400" cy="276999"/>
          </a:xfrm>
          <a:prstGeom prst="rect">
            <a:avLst/>
          </a:prstGeom>
        </p:spPr>
        <p:txBody>
          <a:bodyPr wrap="square">
            <a:spAutoFit/>
          </a:bodyPr>
          <a:lstStyle/>
          <a:p>
            <a:r>
              <a:rPr lang="en-US" sz="1200" u="sng" dirty="0" smtClean="0">
                <a:latin typeface="arial" panose="020B0604020202020204" pitchFamily="34" charset="0"/>
              </a:rPr>
              <a:t>Circ Heart Fail. </a:t>
            </a:r>
            <a:r>
              <a:rPr lang="en-US" sz="1200" dirty="0" smtClean="0">
                <a:latin typeface="arial" panose="020B0604020202020204" pitchFamily="34" charset="0"/>
              </a:rPr>
              <a:t>2015 </a:t>
            </a:r>
            <a:r>
              <a:rPr lang="en-US" sz="1200" dirty="0">
                <a:latin typeface="arial" panose="020B0604020202020204" pitchFamily="34" charset="0"/>
              </a:rPr>
              <a:t>Mar;8(2):</a:t>
            </a:r>
            <a:r>
              <a:rPr lang="en-US" sz="1200" dirty="0" smtClean="0">
                <a:latin typeface="arial" panose="020B0604020202020204" pitchFamily="34" charset="0"/>
              </a:rPr>
              <a:t>384-409</a:t>
            </a:r>
            <a:endParaRPr lang="en-US" sz="1200" dirty="0"/>
          </a:p>
        </p:txBody>
      </p:sp>
      <p:pic>
        <p:nvPicPr>
          <p:cNvPr id="7"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
        <p:nvSpPr>
          <p:cNvPr id="9" name="TextBox 8"/>
          <p:cNvSpPr txBox="1"/>
          <p:nvPr/>
        </p:nvSpPr>
        <p:spPr>
          <a:xfrm>
            <a:off x="1295400" y="2438400"/>
            <a:ext cx="7467600" cy="2438400"/>
          </a:xfrm>
          <a:prstGeom prst="rect">
            <a:avLst/>
          </a:prstGeom>
          <a:noFill/>
          <a:ln w="63500">
            <a:solidFill>
              <a:srgbClr val="FF0000"/>
            </a:solidFill>
          </a:ln>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pture.PNG"/>
          <p:cNvPicPr>
            <a:picLocks noChangeAspect="1"/>
          </p:cNvPicPr>
          <p:nvPr/>
        </p:nvPicPr>
        <p:blipFill>
          <a:blip r:embed="rId3" cstate="print"/>
          <a:stretch>
            <a:fillRect/>
          </a:stretch>
        </p:blipFill>
        <p:spPr>
          <a:xfrm>
            <a:off x="1143000" y="0"/>
            <a:ext cx="8001000" cy="6857999"/>
          </a:xfrm>
          <a:prstGeom prst="rect">
            <a:avLst/>
          </a:prstGeom>
        </p:spPr>
      </p:pic>
      <p:pic>
        <p:nvPicPr>
          <p:cNvPr id="5"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ChangeAspect="1"/>
          </p:cNvGraphicFramePr>
          <p:nvPr>
            <p:extLst>
              <p:ext uri="{D42A27DB-BD31-4B8C-83A1-F6EECF244321}">
                <p14:modId xmlns:p14="http://schemas.microsoft.com/office/powerpoint/2010/main" val="756722830"/>
              </p:ext>
            </p:extLst>
          </p:nvPr>
        </p:nvGraphicFramePr>
        <p:xfrm>
          <a:off x="2316162" y="1676400"/>
          <a:ext cx="6096000" cy="3636963"/>
        </p:xfrm>
        <a:graphic>
          <a:graphicData uri="http://schemas.openxmlformats.org/presentationml/2006/ole">
            <mc:AlternateContent xmlns:mc="http://schemas.openxmlformats.org/markup-compatibility/2006">
              <mc:Choice xmlns:v="urn:schemas-microsoft-com:vml" Requires="v">
                <p:oleObj spid="_x0000_s1231" name="Chart" r:id="rId4" imgW="7772400" imgH="4114800" progId="MSGraph.Chart.8">
                  <p:embed followColorScheme="full"/>
                </p:oleObj>
              </mc:Choice>
              <mc:Fallback>
                <p:oleObj name="Chart" r:id="rId4" imgW="7772400" imgH="4114800" progId="MSGraph.Chart.8">
                  <p:embed followColorScheme="full"/>
                  <p:pic>
                    <p:nvPicPr>
                      <p:cNvPr id="0" name="Picture 2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6162" y="1676400"/>
                        <a:ext cx="6096000" cy="3636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 Box 4"/>
          <p:cNvSpPr txBox="1">
            <a:spLocks noChangeArrowheads="1"/>
          </p:cNvSpPr>
          <p:nvPr/>
        </p:nvSpPr>
        <p:spPr bwMode="auto">
          <a:xfrm>
            <a:off x="7378700" y="4079875"/>
            <a:ext cx="69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latin typeface="Calibri" panose="020F0502020204030204" pitchFamily="34" charset="0"/>
              </a:rPr>
              <a:t>17%</a:t>
            </a:r>
          </a:p>
          <a:p>
            <a:pPr algn="ctr"/>
            <a:r>
              <a:rPr lang="en-US" altLang="en-US" sz="1600" dirty="0">
                <a:latin typeface="Calibri" panose="020F0502020204030204" pitchFamily="34" charset="0"/>
              </a:rPr>
              <a:t>Other</a:t>
            </a:r>
          </a:p>
        </p:txBody>
      </p:sp>
      <p:sp>
        <p:nvSpPr>
          <p:cNvPr id="4" name="Text Box 5"/>
          <p:cNvSpPr txBox="1">
            <a:spLocks noChangeArrowheads="1"/>
          </p:cNvSpPr>
          <p:nvPr/>
        </p:nvSpPr>
        <p:spPr bwMode="auto">
          <a:xfrm>
            <a:off x="4572793" y="4664075"/>
            <a:ext cx="15827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latin typeface="Calibri" panose="020F0502020204030204" pitchFamily="34" charset="0"/>
              </a:rPr>
              <a:t>19%</a:t>
            </a:r>
          </a:p>
          <a:p>
            <a:pPr algn="ctr"/>
            <a:r>
              <a:rPr lang="en-US" altLang="en-US" sz="1600" dirty="0">
                <a:latin typeface="Calibri" panose="020F0502020204030204" pitchFamily="34" charset="0"/>
              </a:rPr>
              <a:t>Failure to Seek</a:t>
            </a:r>
          </a:p>
          <a:p>
            <a:pPr algn="ctr"/>
            <a:r>
              <a:rPr lang="en-US" altLang="en-US" sz="1600" dirty="0">
                <a:latin typeface="Calibri" panose="020F0502020204030204" pitchFamily="34" charset="0"/>
              </a:rPr>
              <a:t>Care</a:t>
            </a:r>
          </a:p>
        </p:txBody>
      </p:sp>
      <p:sp>
        <p:nvSpPr>
          <p:cNvPr id="5" name="Text Box 6"/>
          <p:cNvSpPr txBox="1">
            <a:spLocks noChangeArrowheads="1"/>
          </p:cNvSpPr>
          <p:nvPr/>
        </p:nvSpPr>
        <p:spPr bwMode="auto">
          <a:xfrm>
            <a:off x="1765300" y="4114800"/>
            <a:ext cx="1746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latin typeface="Calibri" panose="020F0502020204030204" pitchFamily="34" charset="0"/>
              </a:rPr>
              <a:t>16%</a:t>
            </a:r>
          </a:p>
          <a:p>
            <a:pPr algn="ctr"/>
            <a:r>
              <a:rPr lang="en-US" altLang="en-US" dirty="0">
                <a:latin typeface="Calibri" panose="020F0502020204030204" pitchFamily="34" charset="0"/>
              </a:rPr>
              <a:t>Inappropriate Rx</a:t>
            </a:r>
          </a:p>
        </p:txBody>
      </p:sp>
      <p:sp>
        <p:nvSpPr>
          <p:cNvPr id="6" name="Text Box 7"/>
          <p:cNvSpPr txBox="1">
            <a:spLocks noChangeArrowheads="1"/>
          </p:cNvSpPr>
          <p:nvPr/>
        </p:nvSpPr>
        <p:spPr bwMode="auto">
          <a:xfrm>
            <a:off x="6821488" y="2133600"/>
            <a:ext cx="19288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latin typeface="Calibri" panose="020F0502020204030204" pitchFamily="34" charset="0"/>
              </a:rPr>
              <a:t>Rx Noncompliance</a:t>
            </a:r>
          </a:p>
          <a:p>
            <a:pPr algn="ctr"/>
            <a:r>
              <a:rPr lang="en-US" altLang="en-US" dirty="0">
                <a:latin typeface="Calibri" panose="020F0502020204030204" pitchFamily="34" charset="0"/>
              </a:rPr>
              <a:t>            24%</a:t>
            </a:r>
          </a:p>
        </p:txBody>
      </p:sp>
      <p:sp>
        <p:nvSpPr>
          <p:cNvPr id="7" name="Text Box 8"/>
          <p:cNvSpPr txBox="1">
            <a:spLocks noChangeArrowheads="1"/>
          </p:cNvSpPr>
          <p:nvPr/>
        </p:nvSpPr>
        <p:spPr bwMode="auto">
          <a:xfrm>
            <a:off x="2085975" y="1929209"/>
            <a:ext cx="2090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latin typeface="Calibri" panose="020F0502020204030204" pitchFamily="34" charset="0"/>
              </a:rPr>
              <a:t>Diet Noncompliance</a:t>
            </a:r>
          </a:p>
          <a:p>
            <a:pPr algn="ctr"/>
            <a:r>
              <a:rPr lang="en-US" altLang="en-US" dirty="0">
                <a:latin typeface="Calibri" panose="020F0502020204030204" pitchFamily="34" charset="0"/>
              </a:rPr>
              <a:t>24%          </a:t>
            </a:r>
          </a:p>
        </p:txBody>
      </p:sp>
      <p:sp>
        <p:nvSpPr>
          <p:cNvPr id="8" name="Oval 7"/>
          <p:cNvSpPr/>
          <p:nvPr/>
        </p:nvSpPr>
        <p:spPr>
          <a:xfrm>
            <a:off x="1371600" y="4069557"/>
            <a:ext cx="22860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Oval 8"/>
          <p:cNvSpPr/>
          <p:nvPr/>
        </p:nvSpPr>
        <p:spPr>
          <a:xfrm>
            <a:off x="6719886" y="1865313"/>
            <a:ext cx="22860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p:nvPr/>
        </p:nvSpPr>
        <p:spPr>
          <a:xfrm>
            <a:off x="2392362" y="375047"/>
            <a:ext cx="9051131" cy="615553"/>
          </a:xfrm>
          <a:prstGeom prst="rect">
            <a:avLst/>
          </a:prstGeom>
          <a:noFill/>
        </p:spPr>
        <p:txBody>
          <a:bodyPr wrap="square" rtlCol="0">
            <a:spAutoFit/>
          </a:bodyPr>
          <a:lstStyle/>
          <a:p>
            <a:r>
              <a:rPr lang="en-US" sz="3400" b="1" dirty="0" smtClean="0">
                <a:solidFill>
                  <a:srgbClr val="002060"/>
                </a:solidFill>
                <a:effectLst>
                  <a:outerShdw blurRad="38100" dist="38100" dir="2700000" algn="tl">
                    <a:srgbClr val="000000">
                      <a:alpha val="43137"/>
                    </a:srgbClr>
                  </a:outerShdw>
                </a:effectLst>
                <a:latin typeface="+mj-lt"/>
              </a:rPr>
              <a:t>Reasons for hospitalization</a:t>
            </a:r>
            <a:endParaRPr lang="en-US" sz="3400" b="1" dirty="0">
              <a:solidFill>
                <a:srgbClr val="002060"/>
              </a:solidFill>
              <a:effectLst>
                <a:outerShdw blurRad="38100" dist="38100" dir="2700000" algn="tl">
                  <a:srgbClr val="000000">
                    <a:alpha val="43137"/>
                  </a:srgbClr>
                </a:outerShdw>
              </a:effectLst>
              <a:latin typeface="+mj-lt"/>
            </a:endParaRPr>
          </a:p>
        </p:txBody>
      </p:sp>
      <p:sp>
        <p:nvSpPr>
          <p:cNvPr id="11" name="Text Box 9"/>
          <p:cNvSpPr txBox="1">
            <a:spLocks noChangeArrowheads="1"/>
          </p:cNvSpPr>
          <p:nvPr/>
        </p:nvSpPr>
        <p:spPr bwMode="auto">
          <a:xfrm>
            <a:off x="1158874" y="6478192"/>
            <a:ext cx="37607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t>Annals of Internal Medicine 122:415-21, 1995</a:t>
            </a:r>
          </a:p>
        </p:txBody>
      </p:sp>
      <p:pic>
        <p:nvPicPr>
          <p:cNvPr id="12" name="Picture 1"/>
          <p:cNvPicPr>
            <a:picLocks noChangeAspect="1" noChangeArrowheads="1"/>
          </p:cNvPicPr>
          <p:nvPr/>
        </p:nvPicPr>
        <p:blipFill>
          <a:blip r:embed="rId6"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341888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667000"/>
            <a:ext cx="7498080" cy="1143000"/>
          </a:xfrm>
        </p:spPr>
        <p:txBody>
          <a:bodyPr/>
          <a:lstStyle/>
          <a:p>
            <a:pPr algn="ctr"/>
            <a:r>
              <a:rPr lang="en-US" dirty="0" smtClean="0">
                <a:solidFill>
                  <a:srgbClr val="002060"/>
                </a:solidFill>
              </a:rPr>
              <a:t>Admission Med Rec</a:t>
            </a:r>
            <a:endParaRPr lang="en-US" dirty="0">
              <a:solidFill>
                <a:srgbClr val="002060"/>
              </a:solidFill>
            </a:endParaRPr>
          </a:p>
        </p:txBody>
      </p:sp>
      <p:pic>
        <p:nvPicPr>
          <p:cNvPr id="4"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solidFill>
                  <a:srgbClr val="002060"/>
                </a:solidFill>
              </a:rPr>
              <a:t>Admission Med Rec</a:t>
            </a:r>
            <a:endParaRPr lang="en-US" dirty="0">
              <a:solidFill>
                <a:srgbClr val="002060"/>
              </a:solidFill>
            </a:endParaRPr>
          </a:p>
        </p:txBody>
      </p:sp>
      <p:sp>
        <p:nvSpPr>
          <p:cNvPr id="6" name="Content Placeholder 5"/>
          <p:cNvSpPr>
            <a:spLocks noGrp="1"/>
          </p:cNvSpPr>
          <p:nvPr>
            <p:ph idx="1"/>
          </p:nvPr>
        </p:nvSpPr>
        <p:spPr/>
        <p:txBody>
          <a:bodyPr/>
          <a:lstStyle/>
          <a:p>
            <a:pPr>
              <a:buFont typeface="Wingdings" panose="05000000000000000000" pitchFamily="2" charset="2"/>
              <a:buChar char="Ø"/>
              <a:defRPr/>
            </a:pPr>
            <a:r>
              <a:rPr lang="en-US" sz="2000" dirty="0" smtClean="0"/>
              <a:t>According to the Institute of Medicine’s Preventing Medication Errors report, the average hospitalized patient is subject to at least one medication error per day</a:t>
            </a:r>
          </a:p>
          <a:p>
            <a:pPr>
              <a:defRPr/>
            </a:pPr>
            <a:endParaRPr lang="en-US" sz="2000" dirty="0" smtClean="0"/>
          </a:p>
          <a:p>
            <a:pPr>
              <a:buFont typeface="Wingdings" panose="05000000000000000000" pitchFamily="2" charset="2"/>
              <a:buChar char="Ø"/>
              <a:defRPr/>
            </a:pPr>
            <a:r>
              <a:rPr lang="en-US" sz="2000" dirty="0" smtClean="0"/>
              <a:t>Research findings that medication errors represent the most common patient safety error</a:t>
            </a:r>
          </a:p>
          <a:p>
            <a:pPr>
              <a:defRPr/>
            </a:pPr>
            <a:endParaRPr lang="en-US" sz="2000" dirty="0" smtClean="0"/>
          </a:p>
          <a:p>
            <a:pPr>
              <a:buFont typeface="Wingdings" panose="05000000000000000000" pitchFamily="2" charset="2"/>
              <a:buChar char="Ø"/>
              <a:defRPr/>
            </a:pPr>
            <a:r>
              <a:rPr lang="en-US" sz="2000" dirty="0" smtClean="0"/>
              <a:t>More than 40% of medication errors are believed to result from inadequate reconciliation in handoffs during admission, transfer, and discharge of patients</a:t>
            </a:r>
          </a:p>
          <a:p>
            <a:endParaRPr lang="en-US" sz="2000" dirty="0"/>
          </a:p>
        </p:txBody>
      </p:sp>
      <p:sp>
        <p:nvSpPr>
          <p:cNvPr id="2" name="Rectangle 1"/>
          <p:cNvSpPr/>
          <p:nvPr/>
        </p:nvSpPr>
        <p:spPr>
          <a:xfrm>
            <a:off x="1219200" y="5925234"/>
            <a:ext cx="7467600" cy="646331"/>
          </a:xfrm>
          <a:prstGeom prst="rect">
            <a:avLst/>
          </a:prstGeom>
        </p:spPr>
        <p:txBody>
          <a:bodyPr wrap="square">
            <a:spAutoFit/>
          </a:bodyPr>
          <a:lstStyle/>
          <a:p>
            <a:r>
              <a:rPr lang="en-US" sz="1200" dirty="0">
                <a:solidFill>
                  <a:srgbClr val="222222"/>
                </a:solidFill>
              </a:rPr>
              <a:t>Barnsteiner JH. Medication Reconciliation. In: Hughes RG, editor. Patient Safety and Quality: An Evidence-Based Handbook for Nurses. Rockville (MD): Agency for Healthcare Research and Quality (US); 2008 Apr. Chapter 38. Available from: http://www.ncbi.nlm.nih.gov/books/NBK2648/</a:t>
            </a:r>
            <a:endParaRPr lang="en-US" sz="1200" dirty="0"/>
          </a:p>
        </p:txBody>
      </p:sp>
      <p:pic>
        <p:nvPicPr>
          <p:cNvPr id="8"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2060"/>
                </a:solidFill>
              </a:rPr>
              <a:t>Admission Med Rec</a:t>
            </a:r>
            <a:endParaRPr lang="en-US" dirty="0">
              <a:solidFill>
                <a:srgbClr val="002060"/>
              </a:solidFill>
            </a:endParaRPr>
          </a:p>
        </p:txBody>
      </p:sp>
      <p:sp>
        <p:nvSpPr>
          <p:cNvPr id="3" name="Content Placeholder 2"/>
          <p:cNvSpPr>
            <a:spLocks noGrp="1"/>
          </p:cNvSpPr>
          <p:nvPr>
            <p:ph idx="1"/>
          </p:nvPr>
        </p:nvSpPr>
        <p:spPr/>
        <p:txBody>
          <a:bodyPr/>
          <a:lstStyle/>
          <a:p>
            <a:pPr lvl="1">
              <a:buFont typeface="Wingdings" panose="05000000000000000000" pitchFamily="2" charset="2"/>
              <a:buChar char="Ø"/>
            </a:pPr>
            <a:r>
              <a:rPr lang="en-US" altLang="en-US" sz="2000" dirty="0" smtClean="0"/>
              <a:t>According to The Joint Commission, medication reconciliation is defined as the process of comparing the patient’s home medication to the to the newly prescribed hospital medication orders</a:t>
            </a:r>
            <a:r>
              <a:rPr lang="en-US" altLang="en-US" sz="2000" b="1" dirty="0" smtClean="0"/>
              <a:t>.</a:t>
            </a:r>
            <a:endParaRPr lang="en-US" altLang="en-US" sz="2000" dirty="0" smtClean="0"/>
          </a:p>
          <a:p>
            <a:pPr lvl="1">
              <a:buFont typeface="Wingdings" panose="05000000000000000000" pitchFamily="2" charset="2"/>
              <a:buChar char="Ø"/>
            </a:pPr>
            <a:endParaRPr lang="en-US" altLang="en-US" sz="2000" dirty="0" smtClean="0"/>
          </a:p>
          <a:p>
            <a:pPr lvl="1">
              <a:buFont typeface="Wingdings" panose="05000000000000000000" pitchFamily="2" charset="2"/>
              <a:buChar char="Ø"/>
            </a:pPr>
            <a:r>
              <a:rPr lang="en-US" altLang="en-US" sz="2000" dirty="0" smtClean="0"/>
              <a:t>Avoid medication errors such as omissions, duplications, dosing errors, or drug interactions</a:t>
            </a:r>
          </a:p>
          <a:p>
            <a:pPr lvl="1">
              <a:buFont typeface="Wingdings" panose="05000000000000000000" pitchFamily="2" charset="2"/>
              <a:buChar char="Ø"/>
            </a:pPr>
            <a:endParaRPr lang="en-US" altLang="en-US" sz="2000" dirty="0" smtClean="0"/>
          </a:p>
          <a:p>
            <a:pPr lvl="1">
              <a:buFont typeface="Wingdings" panose="05000000000000000000" pitchFamily="2" charset="2"/>
              <a:buChar char="Ø"/>
            </a:pPr>
            <a:r>
              <a:rPr lang="en-US" altLang="en-US" sz="2000" dirty="0" smtClean="0"/>
              <a:t>It should be done at every transition of care in which new medications are ordered or existing orders are rewritten</a:t>
            </a:r>
            <a:endParaRPr lang="en-US" sz="1400" dirty="0"/>
          </a:p>
        </p:txBody>
      </p:sp>
      <p:sp>
        <p:nvSpPr>
          <p:cNvPr id="4" name="Rectangle 3"/>
          <p:cNvSpPr/>
          <p:nvPr/>
        </p:nvSpPr>
        <p:spPr>
          <a:xfrm>
            <a:off x="1219200" y="5925234"/>
            <a:ext cx="7467600" cy="646331"/>
          </a:xfrm>
          <a:prstGeom prst="rect">
            <a:avLst/>
          </a:prstGeom>
        </p:spPr>
        <p:txBody>
          <a:bodyPr wrap="square">
            <a:spAutoFit/>
          </a:bodyPr>
          <a:lstStyle/>
          <a:p>
            <a:r>
              <a:rPr lang="en-US" sz="1200" dirty="0">
                <a:solidFill>
                  <a:srgbClr val="222222"/>
                </a:solidFill>
              </a:rPr>
              <a:t>Barnsteiner JH. Medication Reconciliation. In: Hughes RG, editor. Patient Safety and Quality: An Evidence-Based Handbook for Nurses. Rockville (MD): Agency for Healthcare Research and Quality (US); 2008 Apr. Chapter 38. Available from: http://www.ncbi.nlm.nih.gov/books/NBK2648/</a:t>
            </a:r>
            <a:endParaRPr lang="en-US" sz="1200" dirty="0"/>
          </a:p>
        </p:txBody>
      </p:sp>
      <p:pic>
        <p:nvPicPr>
          <p:cNvPr id="6"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2060"/>
                </a:solidFill>
              </a:rPr>
              <a:t>Admission Med Rec</a:t>
            </a:r>
            <a:endParaRPr lang="en-US" dirty="0">
              <a:solidFill>
                <a:srgbClr val="002060"/>
              </a:solidFill>
            </a:endParaRPr>
          </a:p>
        </p:txBody>
      </p:sp>
      <p:sp>
        <p:nvSpPr>
          <p:cNvPr id="3" name="Content Placeholder 2"/>
          <p:cNvSpPr>
            <a:spLocks noGrp="1"/>
          </p:cNvSpPr>
          <p:nvPr>
            <p:ph idx="1"/>
          </p:nvPr>
        </p:nvSpPr>
        <p:spPr/>
        <p:txBody>
          <a:bodyPr/>
          <a:lstStyle/>
          <a:p>
            <a:pPr marL="457200" lvl="1" indent="-457200">
              <a:buFont typeface="Wingdings" panose="05000000000000000000" pitchFamily="2" charset="2"/>
              <a:buChar char="Ø"/>
              <a:defRPr/>
            </a:pPr>
            <a:r>
              <a:rPr lang="en-US" sz="2400" dirty="0" smtClean="0"/>
              <a:t>Pharmacy technicians at one hospital reduced potential adverse drug events by </a:t>
            </a:r>
            <a:r>
              <a:rPr lang="en-US" sz="2400" dirty="0" smtClean="0">
                <a:solidFill>
                  <a:srgbClr val="002060"/>
                </a:solidFill>
              </a:rPr>
              <a:t>80 percent </a:t>
            </a:r>
            <a:r>
              <a:rPr lang="en-US" sz="2400" dirty="0" smtClean="0"/>
              <a:t>within three months by obtaining medication histories of patients scheduled for surgery</a:t>
            </a:r>
          </a:p>
          <a:p>
            <a:pPr marL="457200" lvl="1" indent="-457200">
              <a:buFont typeface="Wingdings" panose="05000000000000000000" pitchFamily="2" charset="2"/>
              <a:buChar char="Ø"/>
              <a:defRPr/>
            </a:pPr>
            <a:endParaRPr lang="en-US" sz="2400" dirty="0" smtClean="0"/>
          </a:p>
          <a:p>
            <a:pPr marL="457200" lvl="1" indent="-457200">
              <a:buFont typeface="Wingdings" panose="05000000000000000000" pitchFamily="2" charset="2"/>
              <a:buChar char="Ø"/>
              <a:defRPr/>
            </a:pPr>
            <a:r>
              <a:rPr lang="en-US" sz="2400" dirty="0" smtClean="0"/>
              <a:t>Washington Board  of Pharmacy (WA BOP) supports technicians reconcile medications under the supervision of the pharmacist</a:t>
            </a:r>
          </a:p>
          <a:p>
            <a:endParaRPr lang="en-US" dirty="0"/>
          </a:p>
        </p:txBody>
      </p:sp>
      <p:sp>
        <p:nvSpPr>
          <p:cNvPr id="4" name="Rectangle 3"/>
          <p:cNvSpPr/>
          <p:nvPr/>
        </p:nvSpPr>
        <p:spPr>
          <a:xfrm>
            <a:off x="1422400" y="5791200"/>
            <a:ext cx="7162800" cy="646331"/>
          </a:xfrm>
          <a:prstGeom prst="rect">
            <a:avLst/>
          </a:prstGeom>
        </p:spPr>
        <p:txBody>
          <a:bodyPr wrap="square">
            <a:spAutoFit/>
          </a:bodyPr>
          <a:lstStyle/>
          <a:p>
            <a:r>
              <a:rPr lang="en-US" sz="1200" dirty="0">
                <a:solidFill>
                  <a:srgbClr val="303030"/>
                </a:solidFill>
                <a:latin typeface="arial" panose="020B0604020202020204" pitchFamily="34" charset="0"/>
              </a:rPr>
              <a:t>Johnston R, Saulnier L, Gould O. Best Possible Medication History in the Emergency Department: Comparing Pharmacy Technicians and Pharmacists.</a:t>
            </a:r>
            <a:r>
              <a:rPr lang="en-US" sz="1200" i="1" dirty="0">
                <a:solidFill>
                  <a:srgbClr val="303030"/>
                </a:solidFill>
                <a:latin typeface="arial" panose="020B0604020202020204" pitchFamily="34" charset="0"/>
              </a:rPr>
              <a:t>The Canadian Journal of Hospital Pharmacy</a:t>
            </a:r>
            <a:r>
              <a:rPr lang="en-US" sz="1200" dirty="0">
                <a:solidFill>
                  <a:srgbClr val="303030"/>
                </a:solidFill>
                <a:latin typeface="arial" panose="020B0604020202020204" pitchFamily="34" charset="0"/>
              </a:rPr>
              <a:t>. 2010;63(5):359-365.</a:t>
            </a:r>
            <a:endParaRPr lang="en-US" sz="1200" dirty="0"/>
          </a:p>
        </p:txBody>
      </p:sp>
      <p:pic>
        <p:nvPicPr>
          <p:cNvPr id="6"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cstate="print"/>
          <a:stretch>
            <a:fillRect/>
          </a:stretch>
        </p:blipFill>
        <p:spPr>
          <a:xfrm>
            <a:off x="152400" y="274320"/>
            <a:ext cx="9010649" cy="6355080"/>
          </a:xfrm>
          <a:prstGeom prst="rect">
            <a:avLst/>
          </a:prstGeom>
        </p:spPr>
      </p:pic>
    </p:spTree>
    <p:extLst>
      <p:ext uri="{BB962C8B-B14F-4D97-AF65-F5344CB8AC3E}">
        <p14:creationId xmlns:p14="http://schemas.microsoft.com/office/powerpoint/2010/main" val="10206880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002060"/>
                </a:solidFill>
              </a:rPr>
              <a:t>PSPH Admission Med Rec Program</a:t>
            </a:r>
            <a:endParaRPr lang="en-US" dirty="0">
              <a:solidFill>
                <a:srgbClr val="002060"/>
              </a:solidFill>
            </a:endParaRPr>
          </a:p>
        </p:txBody>
      </p:sp>
      <p:sp>
        <p:nvSpPr>
          <p:cNvPr id="3" name="Content Placeholder 2"/>
          <p:cNvSpPr>
            <a:spLocks noGrp="1"/>
          </p:cNvSpPr>
          <p:nvPr>
            <p:ph idx="1"/>
          </p:nvPr>
        </p:nvSpPr>
        <p:spPr/>
        <p:txBody>
          <a:bodyPr/>
          <a:lstStyle/>
          <a:p>
            <a:pPr>
              <a:buNone/>
            </a:pPr>
            <a:r>
              <a:rPr lang="en-US" sz="2000" b="1" u="sng" dirty="0" smtClean="0">
                <a:effectLst>
                  <a:outerShdw blurRad="38100" dist="38100" dir="2700000" algn="tl">
                    <a:srgbClr val="000000">
                      <a:alpha val="43137"/>
                    </a:srgbClr>
                  </a:outerShdw>
                </a:effectLst>
              </a:rPr>
              <a:t>Pharmacy Technicians</a:t>
            </a:r>
            <a:endParaRPr lang="en-US" sz="2000" b="1" dirty="0" smtClean="0">
              <a:effectLst>
                <a:outerShdw blurRad="38100" dist="38100" dir="2700000" algn="tl">
                  <a:srgbClr val="000000">
                    <a:alpha val="43137"/>
                  </a:srgbClr>
                </a:outerShdw>
              </a:effectLst>
            </a:endParaRPr>
          </a:p>
          <a:p>
            <a:pPr marL="82550" indent="0">
              <a:buNone/>
            </a:pPr>
            <a:r>
              <a:rPr lang="en-US" sz="2000" dirty="0" smtClean="0">
                <a:effectLst>
                  <a:outerShdw blurRad="38100" dist="38100" dir="2700000" algn="tl">
                    <a:srgbClr val="000000">
                      <a:alpha val="43137"/>
                    </a:srgbClr>
                  </a:outerShdw>
                </a:effectLst>
              </a:rPr>
              <a:t>Emergency Department</a:t>
            </a:r>
          </a:p>
          <a:p>
            <a:pPr lvl="1">
              <a:buFont typeface="Wingdings" panose="05000000000000000000" pitchFamily="2" charset="2"/>
              <a:buChar char="Ø"/>
            </a:pPr>
            <a:r>
              <a:rPr lang="en-US" sz="1800" dirty="0" smtClean="0"/>
              <a:t>One FTE day-shift med rec tech (0800-1630)</a:t>
            </a:r>
          </a:p>
          <a:p>
            <a:pPr lvl="1">
              <a:buFont typeface="Wingdings" panose="05000000000000000000" pitchFamily="2" charset="2"/>
              <a:buChar char="Ø"/>
            </a:pPr>
            <a:r>
              <a:rPr lang="en-US" sz="1800" dirty="0" smtClean="0"/>
              <a:t>One FTE evening-shift med rec tech(1300-2130)</a:t>
            </a:r>
          </a:p>
          <a:p>
            <a:pPr lvl="1"/>
            <a:endParaRPr lang="en-US" sz="1600" dirty="0" smtClean="0"/>
          </a:p>
          <a:p>
            <a:pPr marL="82550" indent="0">
              <a:buNone/>
            </a:pPr>
            <a:r>
              <a:rPr lang="en-US" sz="2000" dirty="0" smtClean="0">
                <a:effectLst>
                  <a:outerShdw blurRad="38100" dist="38100" dir="2700000" algn="tl">
                    <a:srgbClr val="000000">
                      <a:alpha val="43137"/>
                    </a:srgbClr>
                  </a:outerShdw>
                </a:effectLst>
              </a:rPr>
              <a:t>Pre-Operative Clinic</a:t>
            </a:r>
          </a:p>
          <a:p>
            <a:pPr lvl="1">
              <a:buFont typeface="Wingdings" panose="05000000000000000000" pitchFamily="2" charset="2"/>
              <a:buChar char="Ø"/>
            </a:pPr>
            <a:r>
              <a:rPr lang="en-US" sz="1800" dirty="0" smtClean="0"/>
              <a:t>One FTE day-shift med rec tech (0800-1630) </a:t>
            </a:r>
          </a:p>
          <a:p>
            <a:pPr marL="657225" lvl="2" indent="0">
              <a:buNone/>
            </a:pPr>
            <a:r>
              <a:rPr lang="en-US" sz="1800" dirty="0" smtClean="0"/>
              <a:t>(Monday &amp; Thursdays only)</a:t>
            </a:r>
          </a:p>
          <a:p>
            <a:pPr lvl="2">
              <a:buNone/>
            </a:pPr>
            <a:endParaRPr lang="en-US" sz="1800" dirty="0" smtClean="0"/>
          </a:p>
          <a:p>
            <a:pPr marL="82550" indent="0">
              <a:buNone/>
            </a:pPr>
            <a:r>
              <a:rPr lang="en-US" sz="2000" dirty="0" smtClean="0">
                <a:effectLst>
                  <a:outerShdw blurRad="38100" dist="38100" dir="2700000" algn="tl">
                    <a:srgbClr val="000000">
                      <a:alpha val="43137"/>
                    </a:srgbClr>
                  </a:outerShdw>
                </a:effectLst>
              </a:rPr>
              <a:t>Transition of Care (TOC)</a:t>
            </a:r>
          </a:p>
          <a:p>
            <a:pPr lvl="1">
              <a:buFont typeface="Wingdings" panose="05000000000000000000" pitchFamily="2" charset="2"/>
              <a:buChar char="Ø"/>
            </a:pPr>
            <a:r>
              <a:rPr lang="en-US" sz="1800" dirty="0" smtClean="0"/>
              <a:t>One FTE day-shift med rec tech (0800-1630)</a:t>
            </a:r>
          </a:p>
          <a:p>
            <a:pPr lvl="1">
              <a:buFont typeface="Wingdings" panose="05000000000000000000" pitchFamily="2" charset="2"/>
              <a:buChar char="Ø"/>
            </a:pPr>
            <a:r>
              <a:rPr lang="en-US" sz="1800" dirty="0" smtClean="0"/>
              <a:t>Focuses on CHF,  AMI &amp; CVS patients</a:t>
            </a:r>
          </a:p>
          <a:p>
            <a:pPr lvl="1"/>
            <a:endParaRPr lang="en-US" sz="1800" dirty="0" smtClean="0"/>
          </a:p>
          <a:p>
            <a:pPr lvl="1"/>
            <a:endParaRPr lang="en-US" sz="1800" dirty="0" smtClean="0"/>
          </a:p>
          <a:p>
            <a:pPr lvl="1"/>
            <a:endParaRPr lang="en-US" sz="1800" dirty="0" smtClean="0"/>
          </a:p>
          <a:p>
            <a:pPr lvl="1"/>
            <a:endParaRPr lang="en-US" sz="1400" dirty="0" smtClean="0"/>
          </a:p>
          <a:p>
            <a:pPr lvl="2">
              <a:buNone/>
            </a:pPr>
            <a:endParaRPr lang="en-US" sz="1800" dirty="0" smtClean="0"/>
          </a:p>
        </p:txBody>
      </p:sp>
      <p:pic>
        <p:nvPicPr>
          <p:cNvPr id="5"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dirty="0" smtClean="0">
                <a:solidFill>
                  <a:srgbClr val="002060"/>
                </a:solidFill>
              </a:rPr>
              <a:t>PSPH Admission Med Rec Program</a:t>
            </a:r>
            <a:endParaRPr lang="en-US" dirty="0">
              <a:solidFill>
                <a:srgbClr val="002060"/>
              </a:solidFill>
            </a:endParaRPr>
          </a:p>
        </p:txBody>
      </p:sp>
      <p:sp>
        <p:nvSpPr>
          <p:cNvPr id="12291" name="Content Placeholder 2"/>
          <p:cNvSpPr>
            <a:spLocks noGrp="1"/>
          </p:cNvSpPr>
          <p:nvPr>
            <p:ph idx="1"/>
          </p:nvPr>
        </p:nvSpPr>
        <p:spPr>
          <a:xfrm>
            <a:off x="1371600" y="1447800"/>
            <a:ext cx="7499350" cy="4800600"/>
          </a:xfrm>
        </p:spPr>
        <p:txBody>
          <a:bodyPr/>
          <a:lstStyle/>
          <a:p>
            <a:pPr>
              <a:buNone/>
            </a:pPr>
            <a:r>
              <a:rPr lang="en-US" sz="2000" b="1" u="sng" dirty="0" smtClean="0">
                <a:effectLst>
                  <a:outerShdw blurRad="38100" dist="38100" dir="2700000" algn="tl">
                    <a:srgbClr val="000000">
                      <a:alpha val="43137"/>
                    </a:srgbClr>
                  </a:outerShdw>
                </a:effectLst>
              </a:rPr>
              <a:t>Pharmacy Students/Residents</a:t>
            </a:r>
          </a:p>
          <a:p>
            <a:pPr marL="82550" indent="0">
              <a:buNone/>
            </a:pPr>
            <a:r>
              <a:rPr lang="en-US" sz="2000" dirty="0" smtClean="0">
                <a:effectLst>
                  <a:outerShdw blurRad="38100" dist="38100" dir="2700000" algn="tl">
                    <a:srgbClr val="000000">
                      <a:alpha val="43137"/>
                    </a:srgbClr>
                  </a:outerShdw>
                </a:effectLst>
              </a:rPr>
              <a:t>Students</a:t>
            </a:r>
          </a:p>
          <a:p>
            <a:pPr lvl="1">
              <a:buFont typeface="Wingdings" panose="05000000000000000000" pitchFamily="2" charset="2"/>
              <a:buChar char="Ø"/>
            </a:pPr>
            <a:r>
              <a:rPr lang="en-US" sz="1800" dirty="0" smtClean="0"/>
              <a:t>11 APPE Student Rotations available year round</a:t>
            </a:r>
            <a:endParaRPr lang="en-US" sz="1800" dirty="0"/>
          </a:p>
          <a:p>
            <a:pPr lvl="1">
              <a:buFont typeface="Wingdings" panose="05000000000000000000" pitchFamily="2" charset="2"/>
              <a:buChar char="Ø"/>
            </a:pPr>
            <a:r>
              <a:rPr lang="en-US" sz="1800" dirty="0" smtClean="0"/>
              <a:t>Each student responsible for performing one admission med rec/day</a:t>
            </a:r>
          </a:p>
          <a:p>
            <a:pPr lvl="1">
              <a:buFont typeface="Wingdings" panose="05000000000000000000" pitchFamily="2" charset="2"/>
              <a:buChar char="Ø"/>
            </a:pPr>
            <a:r>
              <a:rPr lang="en-US" sz="1800" dirty="0" smtClean="0"/>
              <a:t>Coordinate and communicate with pharmacy med rec techs</a:t>
            </a:r>
            <a:endParaRPr lang="en-US" sz="1800" dirty="0"/>
          </a:p>
          <a:p>
            <a:pPr marL="82550" indent="0">
              <a:buNone/>
            </a:pPr>
            <a:endParaRPr lang="en-US" sz="2000" dirty="0"/>
          </a:p>
          <a:p>
            <a:pPr marL="82550" indent="0">
              <a:buNone/>
            </a:pPr>
            <a:r>
              <a:rPr lang="en-US" sz="2000" dirty="0" smtClean="0">
                <a:effectLst>
                  <a:outerShdw blurRad="38100" dist="38100" dir="2700000" algn="tl">
                    <a:srgbClr val="000000">
                      <a:alpha val="43137"/>
                    </a:srgbClr>
                  </a:outerShdw>
                </a:effectLst>
              </a:rPr>
              <a:t>Residents</a:t>
            </a:r>
          </a:p>
          <a:p>
            <a:pPr lvl="1">
              <a:buFont typeface="Wingdings" panose="05000000000000000000" pitchFamily="2" charset="2"/>
              <a:buChar char="Ø"/>
            </a:pPr>
            <a:r>
              <a:rPr lang="en-US" sz="1800" dirty="0" smtClean="0"/>
              <a:t>8 residents covering various service lines year round</a:t>
            </a:r>
          </a:p>
          <a:p>
            <a:pPr lvl="1">
              <a:buFont typeface="Wingdings" panose="05000000000000000000" pitchFamily="2" charset="2"/>
              <a:buChar char="Ø"/>
            </a:pPr>
            <a:r>
              <a:rPr lang="en-US" sz="1800" dirty="0" smtClean="0"/>
              <a:t>Complete and sign-off on med recs as time permits</a:t>
            </a:r>
          </a:p>
          <a:p>
            <a:pPr marL="403225" lvl="1" indent="0">
              <a:buNone/>
            </a:pPr>
            <a:endParaRPr lang="en-US" sz="1600" dirty="0" smtClean="0"/>
          </a:p>
          <a:p>
            <a:pPr marL="82550" indent="0">
              <a:buNone/>
            </a:pPr>
            <a:r>
              <a:rPr lang="en-US" sz="1800" dirty="0" smtClean="0"/>
              <a:t>Students &amp; Residents add a tremendous amount of horse power to our med rec program</a:t>
            </a:r>
          </a:p>
          <a:p>
            <a:endParaRPr lang="en-US" sz="2000" dirty="0" smtClean="0"/>
          </a:p>
          <a:p>
            <a:pPr>
              <a:buNone/>
            </a:pPr>
            <a:endParaRPr lang="en-US" sz="2000" dirty="0" smtClean="0"/>
          </a:p>
          <a:p>
            <a:endParaRPr lang="en-US" sz="2000" dirty="0" smtClean="0"/>
          </a:p>
          <a:p>
            <a:pPr>
              <a:buNone/>
            </a:pPr>
            <a:endParaRPr lang="en-US" sz="2000" b="1" dirty="0" smtClean="0"/>
          </a:p>
        </p:txBody>
      </p:sp>
      <p:pic>
        <p:nvPicPr>
          <p:cNvPr id="5"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002060"/>
                </a:solidFill>
              </a:rPr>
              <a:t>PSPH Admission Med Rec Program</a:t>
            </a:r>
            <a:endParaRPr lang="en-US" dirty="0">
              <a:solidFill>
                <a:srgbClr val="002060"/>
              </a:solidFill>
            </a:endParaRPr>
          </a:p>
        </p:txBody>
      </p:sp>
      <p:sp>
        <p:nvSpPr>
          <p:cNvPr id="5" name="TextBox 4"/>
          <p:cNvSpPr txBox="1"/>
          <p:nvPr/>
        </p:nvSpPr>
        <p:spPr>
          <a:xfrm>
            <a:off x="1562100" y="1143000"/>
            <a:ext cx="7086600" cy="646331"/>
          </a:xfrm>
          <a:prstGeom prst="rect">
            <a:avLst/>
          </a:prstGeom>
          <a:noFill/>
        </p:spPr>
        <p:txBody>
          <a:bodyPr wrap="square" rtlCol="0">
            <a:spAutoFit/>
          </a:bodyPr>
          <a:lstStyle/>
          <a:p>
            <a:r>
              <a:rPr lang="en-US" altLang="en-US" dirty="0" smtClean="0">
                <a:solidFill>
                  <a:srgbClr val="FF0000"/>
                </a:solidFill>
              </a:rPr>
              <a:t>Open ED Track-board in Epic </a:t>
            </a:r>
            <a:r>
              <a:rPr lang="en-US" altLang="en-US" dirty="0" smtClean="0">
                <a:solidFill>
                  <a:srgbClr val="FF0000"/>
                </a:solidFill>
                <a:sym typeface="Wingdings" pitchFamily="2" charset="2"/>
              </a:rPr>
              <a:t> To Be Admitted </a:t>
            </a:r>
            <a:endParaRPr lang="en-US" altLang="en-US" dirty="0" smtClean="0">
              <a:solidFill>
                <a:srgbClr val="FF0000"/>
              </a:solidFill>
            </a:endParaRPr>
          </a:p>
          <a:p>
            <a:endParaRPr lang="en-US" dirty="0"/>
          </a:p>
        </p:txBody>
      </p:sp>
      <p:pic>
        <p:nvPicPr>
          <p:cNvPr id="9" name="Picture 8"/>
          <p:cNvPicPr>
            <a:picLocks noChangeAspect="1"/>
          </p:cNvPicPr>
          <p:nvPr/>
        </p:nvPicPr>
        <p:blipFill>
          <a:blip r:embed="rId2" cstate="print"/>
          <a:stretch>
            <a:fillRect/>
          </a:stretch>
        </p:blipFill>
        <p:spPr>
          <a:xfrm>
            <a:off x="1143000" y="1789331"/>
            <a:ext cx="7924800" cy="3544669"/>
          </a:xfrm>
          <a:prstGeom prst="rect">
            <a:avLst/>
          </a:prstGeom>
        </p:spPr>
      </p:pic>
      <p:sp>
        <p:nvSpPr>
          <p:cNvPr id="12" name="Oval 11"/>
          <p:cNvSpPr/>
          <p:nvPr/>
        </p:nvSpPr>
        <p:spPr>
          <a:xfrm>
            <a:off x="2667000" y="297180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PSPH Admission Med Rec Program</a:t>
            </a:r>
            <a:endParaRPr lang="en-US" dirty="0"/>
          </a:p>
        </p:txBody>
      </p:sp>
      <p:sp>
        <p:nvSpPr>
          <p:cNvPr id="6" name="Rectangle 5"/>
          <p:cNvSpPr/>
          <p:nvPr/>
        </p:nvSpPr>
        <p:spPr>
          <a:xfrm>
            <a:off x="2438400" y="5334000"/>
            <a:ext cx="54102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cstate="print"/>
          <a:stretch>
            <a:fillRect/>
          </a:stretch>
        </p:blipFill>
        <p:spPr>
          <a:xfrm>
            <a:off x="1117600" y="1676400"/>
            <a:ext cx="7924800" cy="5029200"/>
          </a:xfrm>
          <a:prstGeom prst="rect">
            <a:avLst/>
          </a:prstGeom>
        </p:spPr>
      </p:pic>
      <p:sp>
        <p:nvSpPr>
          <p:cNvPr id="9" name="Oval 8"/>
          <p:cNvSpPr/>
          <p:nvPr/>
        </p:nvSpPr>
        <p:spPr>
          <a:xfrm>
            <a:off x="5118100" y="2609631"/>
            <a:ext cx="558248" cy="3810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1143000" y="2973388"/>
            <a:ext cx="914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435100" y="1118969"/>
            <a:ext cx="7086600" cy="646331"/>
          </a:xfrm>
          <a:prstGeom prst="rect">
            <a:avLst/>
          </a:prstGeom>
          <a:noFill/>
        </p:spPr>
        <p:txBody>
          <a:bodyPr wrap="square" rtlCol="0">
            <a:spAutoFit/>
          </a:bodyPr>
          <a:lstStyle/>
          <a:p>
            <a:r>
              <a:rPr lang="en-US" altLang="en-US" dirty="0" smtClean="0">
                <a:solidFill>
                  <a:srgbClr val="FF0000"/>
                </a:solidFill>
              </a:rPr>
              <a:t>TOC Epic List </a:t>
            </a:r>
            <a:r>
              <a:rPr lang="en-US" altLang="en-US" dirty="0" smtClean="0">
                <a:solidFill>
                  <a:srgbClr val="FF0000"/>
                </a:solidFill>
                <a:sym typeface="Wingdings" pitchFamily="2" charset="2"/>
              </a:rPr>
              <a:t> Med List Status</a:t>
            </a:r>
            <a:endParaRPr lang="en-US" altLang="en-US" dirty="0" smtClean="0">
              <a:solidFill>
                <a:srgbClr val="FF0000"/>
              </a:solidFill>
            </a:endParaRPr>
          </a:p>
          <a:p>
            <a:endParaRPr lang="en-US" dirty="0"/>
          </a:p>
        </p:txBody>
      </p:sp>
      <p:pic>
        <p:nvPicPr>
          <p:cNvPr id="12"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PSPH Admission Med Rec Program</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defRPr/>
            </a:pPr>
            <a:r>
              <a:rPr lang="en-US" sz="1800" dirty="0" smtClean="0"/>
              <a:t>Interview patient or caregiver or family member</a:t>
            </a:r>
          </a:p>
          <a:p>
            <a:pPr>
              <a:buNone/>
              <a:defRPr/>
            </a:pPr>
            <a:endParaRPr lang="en-US" sz="1400" dirty="0" smtClean="0"/>
          </a:p>
          <a:p>
            <a:pPr lvl="1">
              <a:defRPr/>
            </a:pPr>
            <a:r>
              <a:rPr lang="en-US" sz="1500" dirty="0" smtClean="0"/>
              <a:t>AIDET, respect, genuine care, open ended question</a:t>
            </a:r>
          </a:p>
          <a:p>
            <a:pPr lvl="1">
              <a:defRPr/>
            </a:pPr>
            <a:endParaRPr lang="en-US" sz="1500" dirty="0" smtClean="0"/>
          </a:p>
          <a:p>
            <a:pPr lvl="1">
              <a:defRPr/>
            </a:pPr>
            <a:r>
              <a:rPr lang="en-US" sz="1500" dirty="0" smtClean="0"/>
              <a:t>Computer in room (ask patient’s preference) or medication review form</a:t>
            </a:r>
          </a:p>
          <a:p>
            <a:pPr lvl="1">
              <a:buFontTx/>
              <a:buNone/>
              <a:defRPr/>
            </a:pPr>
            <a:endParaRPr lang="en-US" sz="1500" dirty="0" smtClean="0"/>
          </a:p>
          <a:p>
            <a:pPr lvl="1">
              <a:defRPr/>
            </a:pPr>
            <a:r>
              <a:rPr lang="en-US" sz="1500" dirty="0" smtClean="0"/>
              <a:t>Do you have a medication list?</a:t>
            </a:r>
          </a:p>
          <a:p>
            <a:pPr lvl="2">
              <a:defRPr/>
            </a:pPr>
            <a:r>
              <a:rPr lang="en-US" sz="1500" dirty="0" smtClean="0"/>
              <a:t>Sometimes charts will already have a copy of patient’s medication list </a:t>
            </a:r>
          </a:p>
          <a:p>
            <a:pPr lvl="2">
              <a:buFontTx/>
              <a:buNone/>
              <a:defRPr/>
            </a:pPr>
            <a:endParaRPr lang="en-US" sz="1500" dirty="0" smtClean="0"/>
          </a:p>
          <a:p>
            <a:pPr lvl="1">
              <a:defRPr/>
            </a:pPr>
            <a:r>
              <a:rPr lang="en-US" sz="1500" dirty="0" smtClean="0"/>
              <a:t>Ask allergies, reaction to allergies, vaccination status</a:t>
            </a:r>
          </a:p>
          <a:p>
            <a:pPr lvl="2">
              <a:defRPr/>
            </a:pPr>
            <a:r>
              <a:rPr lang="en-US" sz="1500" dirty="0" smtClean="0"/>
              <a:t>Flu, pneumococcal, Tdap</a:t>
            </a:r>
          </a:p>
          <a:p>
            <a:pPr lvl="2">
              <a:buFontTx/>
              <a:buNone/>
              <a:defRPr/>
            </a:pPr>
            <a:endParaRPr lang="en-US" sz="1500" dirty="0" smtClean="0"/>
          </a:p>
          <a:p>
            <a:pPr lvl="1">
              <a:defRPr/>
            </a:pPr>
            <a:r>
              <a:rPr lang="en-US" sz="1500" dirty="0" smtClean="0"/>
              <a:t>Assess level of understanding of their current medications, OTC products, herbals, etc.</a:t>
            </a:r>
          </a:p>
          <a:p>
            <a:pPr lvl="1">
              <a:defRPr/>
            </a:pPr>
            <a:endParaRPr lang="en-US" sz="1500" dirty="0" smtClean="0"/>
          </a:p>
          <a:p>
            <a:pPr lvl="1">
              <a:defRPr/>
            </a:pPr>
            <a:r>
              <a:rPr lang="en-US" sz="1500" dirty="0" smtClean="0"/>
              <a:t>Do you have a primary pharmacy?</a:t>
            </a:r>
          </a:p>
          <a:p>
            <a:pPr lvl="2">
              <a:defRPr/>
            </a:pPr>
            <a:r>
              <a:rPr lang="en-US" sz="1500" dirty="0" smtClean="0"/>
              <a:t>Some pharmacy requires fax to obtain medication list quickly</a:t>
            </a:r>
          </a:p>
          <a:p>
            <a:pPr lvl="2">
              <a:defRPr/>
            </a:pPr>
            <a:r>
              <a:rPr lang="en-US" sz="1500" dirty="0" smtClean="0"/>
              <a:t>E.g. Veterans Affairs: use pre-filled fax form on SharePoint </a:t>
            </a:r>
          </a:p>
          <a:p>
            <a:endParaRPr lang="en-US" sz="1400" dirty="0"/>
          </a:p>
        </p:txBody>
      </p:sp>
      <p:pic>
        <p:nvPicPr>
          <p:cNvPr id="5"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PSPH Admission Med Rec Program</a:t>
            </a:r>
            <a:endParaRPr lang="en-US" dirty="0">
              <a:solidFill>
                <a:srgbClr val="002060"/>
              </a:solidFill>
            </a:endParaRPr>
          </a:p>
        </p:txBody>
      </p:sp>
      <p:sp>
        <p:nvSpPr>
          <p:cNvPr id="5" name="TextBox 4"/>
          <p:cNvSpPr txBox="1"/>
          <p:nvPr/>
        </p:nvSpPr>
        <p:spPr>
          <a:xfrm>
            <a:off x="1460500" y="1256106"/>
            <a:ext cx="7315200" cy="646331"/>
          </a:xfrm>
          <a:prstGeom prst="rect">
            <a:avLst/>
          </a:prstGeom>
          <a:noFill/>
        </p:spPr>
        <p:txBody>
          <a:bodyPr wrap="square" rtlCol="0">
            <a:spAutoFit/>
          </a:bodyPr>
          <a:lstStyle/>
          <a:p>
            <a:r>
              <a:rPr lang="en-US" altLang="en-US" dirty="0" smtClean="0">
                <a:solidFill>
                  <a:srgbClr val="FF0000"/>
                </a:solidFill>
              </a:rPr>
              <a:t>Entering medication </a:t>
            </a:r>
            <a:r>
              <a:rPr lang="en-US" altLang="en-US" dirty="0" smtClean="0">
                <a:solidFill>
                  <a:srgbClr val="FF0000"/>
                </a:solidFill>
                <a:sym typeface="Wingdings" pitchFamily="2" charset="2"/>
              </a:rPr>
              <a:t> Rounding tab  PTA Med Review</a:t>
            </a:r>
            <a:endParaRPr lang="en-US" altLang="en-US" dirty="0" smtClean="0">
              <a:solidFill>
                <a:srgbClr val="FF0000"/>
              </a:solidFill>
            </a:endParaRPr>
          </a:p>
          <a:p>
            <a:endParaRPr lang="en-US" dirty="0"/>
          </a:p>
        </p:txBody>
      </p:sp>
      <p:pic>
        <p:nvPicPr>
          <p:cNvPr id="4" name="Picture 3"/>
          <p:cNvPicPr>
            <a:picLocks noChangeAspect="1"/>
          </p:cNvPicPr>
          <p:nvPr/>
        </p:nvPicPr>
        <p:blipFill>
          <a:blip r:embed="rId2" cstate="print"/>
          <a:stretch>
            <a:fillRect/>
          </a:stretch>
        </p:blipFill>
        <p:spPr>
          <a:xfrm>
            <a:off x="1143000" y="1740905"/>
            <a:ext cx="7875414" cy="4812295"/>
          </a:xfrm>
          <a:prstGeom prst="rect">
            <a:avLst/>
          </a:prstGeom>
        </p:spPr>
      </p:pic>
      <p:sp>
        <p:nvSpPr>
          <p:cNvPr id="6" name="Oval 5"/>
          <p:cNvSpPr/>
          <p:nvPr/>
        </p:nvSpPr>
        <p:spPr>
          <a:xfrm>
            <a:off x="2895600" y="5638800"/>
            <a:ext cx="16764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914400" y="4876800"/>
            <a:ext cx="1447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868362"/>
          </a:xfrm>
        </p:spPr>
        <p:txBody>
          <a:bodyPr>
            <a:normAutofit fontScale="90000"/>
          </a:bodyPr>
          <a:lstStyle/>
          <a:p>
            <a:r>
              <a:rPr lang="en-US" dirty="0" smtClean="0">
                <a:solidFill>
                  <a:srgbClr val="002060"/>
                </a:solidFill>
              </a:rPr>
              <a:t>PSPH Admission Med Rec Program</a:t>
            </a:r>
            <a:endParaRPr lang="en-US" dirty="0">
              <a:solidFill>
                <a:srgbClr val="002060"/>
              </a:solidFill>
            </a:endParaRPr>
          </a:p>
        </p:txBody>
      </p:sp>
      <p:pic>
        <p:nvPicPr>
          <p:cNvPr id="3" name="Picture 2"/>
          <p:cNvPicPr>
            <a:picLocks noChangeAspect="1"/>
          </p:cNvPicPr>
          <p:nvPr/>
        </p:nvPicPr>
        <p:blipFill>
          <a:blip r:embed="rId2" cstate="print"/>
          <a:stretch>
            <a:fillRect/>
          </a:stretch>
        </p:blipFill>
        <p:spPr>
          <a:xfrm>
            <a:off x="1143000" y="1417638"/>
            <a:ext cx="7896166" cy="5334000"/>
          </a:xfrm>
          <a:prstGeom prst="rect">
            <a:avLst/>
          </a:prstGeom>
        </p:spPr>
      </p:pic>
      <p:sp>
        <p:nvSpPr>
          <p:cNvPr id="4" name="Rectangle 3"/>
          <p:cNvSpPr/>
          <p:nvPr/>
        </p:nvSpPr>
        <p:spPr>
          <a:xfrm>
            <a:off x="2286000" y="2514600"/>
            <a:ext cx="10668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435100" y="1022023"/>
            <a:ext cx="7315200" cy="646331"/>
          </a:xfrm>
          <a:prstGeom prst="rect">
            <a:avLst/>
          </a:prstGeom>
          <a:noFill/>
        </p:spPr>
        <p:txBody>
          <a:bodyPr wrap="square" rtlCol="0">
            <a:spAutoFit/>
          </a:bodyPr>
          <a:lstStyle/>
          <a:p>
            <a:r>
              <a:rPr lang="en-US" altLang="en-US" dirty="0" smtClean="0">
                <a:solidFill>
                  <a:srgbClr val="FF0000"/>
                </a:solidFill>
              </a:rPr>
              <a:t>Admission Med Rec Ivent Type</a:t>
            </a:r>
          </a:p>
          <a:p>
            <a:endParaRPr lang="en-US" dirty="0"/>
          </a:p>
        </p:txBody>
      </p:sp>
      <p:pic>
        <p:nvPicPr>
          <p:cNvPr id="7"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
        <p:nvSpPr>
          <p:cNvPr id="6" name="Rectangle 5"/>
          <p:cNvSpPr/>
          <p:nvPr/>
        </p:nvSpPr>
        <p:spPr>
          <a:xfrm>
            <a:off x="1676400" y="1668354"/>
            <a:ext cx="990600" cy="16044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581400" y="2514600"/>
            <a:ext cx="914400" cy="228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581400" y="3429000"/>
            <a:ext cx="533400" cy="228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524000" y="1524000"/>
            <a:ext cx="7086600" cy="4953000"/>
          </a:xfrm>
          <a:prstGeom prst="rect">
            <a:avLst/>
          </a:prstGeom>
        </p:spPr>
      </p:pic>
      <p:sp>
        <p:nvSpPr>
          <p:cNvPr id="7" name="Title 1"/>
          <p:cNvSpPr txBox="1">
            <a:spLocks/>
          </p:cNvSpPr>
          <p:nvPr/>
        </p:nvSpPr>
        <p:spPr>
          <a:xfrm>
            <a:off x="1435100" y="274638"/>
            <a:ext cx="6230144" cy="868362"/>
          </a:xfrm>
          <a:prstGeom prst="rect">
            <a:avLst/>
          </a:prstGeom>
        </p:spPr>
        <p:txBody>
          <a:bodyPr>
            <a:no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r>
              <a:rPr lang="en-US" sz="3000" dirty="0" smtClean="0">
                <a:solidFill>
                  <a:srgbClr val="002060"/>
                </a:solidFill>
              </a:rPr>
              <a:t>PSPH Admission Med Rec Program</a:t>
            </a:r>
            <a:endParaRPr lang="en-US" sz="3000" dirty="0">
              <a:solidFill>
                <a:srgbClr val="002060"/>
              </a:solidFill>
            </a:endParaRPr>
          </a:p>
        </p:txBody>
      </p:sp>
      <p:sp>
        <p:nvSpPr>
          <p:cNvPr id="8" name="TextBox 7"/>
          <p:cNvSpPr txBox="1"/>
          <p:nvPr/>
        </p:nvSpPr>
        <p:spPr>
          <a:xfrm>
            <a:off x="1435100" y="1022023"/>
            <a:ext cx="7315200" cy="646331"/>
          </a:xfrm>
          <a:prstGeom prst="rect">
            <a:avLst/>
          </a:prstGeom>
          <a:noFill/>
        </p:spPr>
        <p:txBody>
          <a:bodyPr wrap="square" rtlCol="0">
            <a:spAutoFit/>
          </a:bodyPr>
          <a:lstStyle/>
          <a:p>
            <a:r>
              <a:rPr lang="en-US" altLang="en-US" dirty="0" smtClean="0">
                <a:solidFill>
                  <a:srgbClr val="FF0000"/>
                </a:solidFill>
              </a:rPr>
              <a:t>Admission Med Rec Progress Note</a:t>
            </a:r>
          </a:p>
          <a:p>
            <a:endParaRPr lang="en-US" dirty="0"/>
          </a:p>
        </p:txBody>
      </p:sp>
      <p:pic>
        <p:nvPicPr>
          <p:cNvPr id="6"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6471027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45920" y="2286000"/>
            <a:ext cx="7498080" cy="1143000"/>
          </a:xfrm>
        </p:spPr>
        <p:txBody>
          <a:bodyPr/>
          <a:lstStyle/>
          <a:p>
            <a:r>
              <a:rPr lang="en-US" dirty="0" smtClean="0">
                <a:solidFill>
                  <a:srgbClr val="002060"/>
                </a:solidFill>
              </a:rPr>
              <a:t>TOC Patients: CHF,  AMI, CVS</a:t>
            </a:r>
            <a:endParaRPr lang="en-US" dirty="0">
              <a:solidFill>
                <a:srgbClr val="002060"/>
              </a:solidFill>
            </a:endParaRPr>
          </a:p>
        </p:txBody>
      </p:sp>
      <p:pic>
        <p:nvPicPr>
          <p:cNvPr id="5"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cstate="print"/>
          <a:stretch>
            <a:fillRect/>
          </a:stretch>
        </p:blipFill>
        <p:spPr>
          <a:xfrm>
            <a:off x="76200" y="152400"/>
            <a:ext cx="8991600" cy="6705600"/>
          </a:xfrm>
          <a:prstGeom prst="rect">
            <a:avLst/>
          </a:prstGeom>
        </p:spPr>
      </p:pic>
    </p:spTree>
    <p:extLst>
      <p:ext uri="{BB962C8B-B14F-4D97-AF65-F5344CB8AC3E}">
        <p14:creationId xmlns:p14="http://schemas.microsoft.com/office/powerpoint/2010/main" val="24439671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rgbClr val="002060"/>
                </a:solidFill>
              </a:rPr>
              <a:t>PSPH TOC Patients</a:t>
            </a:r>
            <a:endParaRPr lang="en-US" dirty="0">
              <a:solidFill>
                <a:srgbClr val="002060"/>
              </a:solidFill>
            </a:endParaRPr>
          </a:p>
        </p:txBody>
      </p:sp>
      <p:sp>
        <p:nvSpPr>
          <p:cNvPr id="4" name="Content Placeholder 3"/>
          <p:cNvSpPr>
            <a:spLocks noGrp="1"/>
          </p:cNvSpPr>
          <p:nvPr>
            <p:ph idx="1"/>
          </p:nvPr>
        </p:nvSpPr>
        <p:spPr/>
        <p:txBody>
          <a:bodyPr/>
          <a:lstStyle/>
          <a:p>
            <a:pPr>
              <a:buFont typeface="Wingdings" panose="05000000000000000000" pitchFamily="2" charset="2"/>
              <a:buChar char="Ø"/>
            </a:pPr>
            <a:r>
              <a:rPr lang="en-US" sz="2000" dirty="0" smtClean="0"/>
              <a:t>Identified utilizing charge nurse reports and Multiscale Providence Vulnerability Index (CHF patients only)</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Added to shared TOC EPIC list &amp; daily patient excel spreadsheet</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smtClean="0"/>
              <a:t>TOC ivent opened and documentation for profile review done on a daily basis</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smtClean="0"/>
              <a:t>CHF patients are risk stratified utilizing readmission risk complexity scoring tool</a:t>
            </a:r>
          </a:p>
        </p:txBody>
      </p:sp>
      <p:pic>
        <p:nvPicPr>
          <p:cNvPr id="6"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stretch>
            <a:fillRect/>
          </a:stretch>
        </p:blipFill>
        <p:spPr>
          <a:xfrm>
            <a:off x="1295400" y="533400"/>
            <a:ext cx="7543800" cy="5410200"/>
          </a:xfrm>
          <a:prstGeom prst="rect">
            <a:avLst/>
          </a:prstGeom>
        </p:spPr>
      </p:pic>
      <p:pic>
        <p:nvPicPr>
          <p:cNvPr id="5"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2712403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219200" y="609600"/>
            <a:ext cx="7848600" cy="6091237"/>
          </a:xfrm>
          <a:prstGeom prst="rect">
            <a:avLst/>
          </a:prstGeom>
        </p:spPr>
      </p:pic>
      <p:sp>
        <p:nvSpPr>
          <p:cNvPr id="4" name="Rectangle 3"/>
          <p:cNvSpPr/>
          <p:nvPr/>
        </p:nvSpPr>
        <p:spPr>
          <a:xfrm>
            <a:off x="2895600" y="1447800"/>
            <a:ext cx="12192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36138573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57701" y="228600"/>
            <a:ext cx="8077200" cy="3693319"/>
          </a:xfrm>
          <a:prstGeom prst="rect">
            <a:avLst/>
          </a:prstGeom>
          <a:no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2" name="Picture 1"/>
          <p:cNvPicPr>
            <a:picLocks noChangeAspect="1"/>
          </p:cNvPicPr>
          <p:nvPr/>
        </p:nvPicPr>
        <p:blipFill>
          <a:blip r:embed="rId2" cstate="print"/>
          <a:stretch>
            <a:fillRect/>
          </a:stretch>
        </p:blipFill>
        <p:spPr>
          <a:xfrm>
            <a:off x="1057701" y="152400"/>
            <a:ext cx="8086299" cy="5867400"/>
          </a:xfrm>
          <a:prstGeom prst="rect">
            <a:avLst/>
          </a:prstGeom>
        </p:spPr>
      </p:pic>
      <p:sp>
        <p:nvSpPr>
          <p:cNvPr id="3" name="TextBox 2"/>
          <p:cNvSpPr txBox="1"/>
          <p:nvPr/>
        </p:nvSpPr>
        <p:spPr>
          <a:xfrm>
            <a:off x="5257800" y="3582620"/>
            <a:ext cx="3657600" cy="830997"/>
          </a:xfrm>
          <a:prstGeom prst="rect">
            <a:avLst/>
          </a:prstGeom>
          <a:noFill/>
        </p:spPr>
        <p:txBody>
          <a:bodyPr wrap="square" rtlCol="0">
            <a:spAutoFit/>
          </a:bodyPr>
          <a:lstStyle/>
          <a:p>
            <a:r>
              <a:rPr lang="en-US" sz="1600" b="1" dirty="0" smtClean="0">
                <a:solidFill>
                  <a:srgbClr val="FF0000"/>
                </a:solidFill>
              </a:rPr>
              <a:t>All CHF patients are risk stratified</a:t>
            </a:r>
          </a:p>
          <a:p>
            <a:endParaRPr lang="en-US" sz="1600" b="1" dirty="0">
              <a:solidFill>
                <a:srgbClr val="FF0000"/>
              </a:solidFill>
            </a:endParaRPr>
          </a:p>
          <a:p>
            <a:r>
              <a:rPr lang="en-US" sz="1600" b="1" dirty="0" smtClean="0">
                <a:solidFill>
                  <a:srgbClr val="FF0000"/>
                </a:solidFill>
              </a:rPr>
              <a:t>Allows prioritization of resources</a:t>
            </a:r>
            <a:endParaRPr lang="en-US" sz="1600" b="1" dirty="0">
              <a:solidFill>
                <a:srgbClr val="FF0000"/>
              </a:solidFill>
            </a:endParaRPr>
          </a:p>
        </p:txBody>
      </p:sp>
      <p:pic>
        <p:nvPicPr>
          <p:cNvPr id="6"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
        <p:nvSpPr>
          <p:cNvPr id="4" name="Rectangle 3"/>
          <p:cNvSpPr/>
          <p:nvPr/>
        </p:nvSpPr>
        <p:spPr>
          <a:xfrm>
            <a:off x="1600200" y="1676400"/>
            <a:ext cx="609600" cy="152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96456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1066800" y="609600"/>
            <a:ext cx="7988073" cy="5943600"/>
          </a:xfrm>
          <a:prstGeom prst="rect">
            <a:avLst/>
          </a:prstGeom>
        </p:spPr>
      </p:pic>
      <p:sp>
        <p:nvSpPr>
          <p:cNvPr id="4" name="Rectangle 3"/>
          <p:cNvSpPr/>
          <p:nvPr/>
        </p:nvSpPr>
        <p:spPr>
          <a:xfrm>
            <a:off x="1066800" y="2133600"/>
            <a:ext cx="7848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26393632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1295400" y="2438400"/>
            <a:ext cx="7406640" cy="1472184"/>
          </a:xfrm>
        </p:spPr>
        <p:txBody>
          <a:bodyPr>
            <a:normAutofit fontScale="90000"/>
          </a:bodyPr>
          <a:lstStyle/>
          <a:p>
            <a:pPr algn="ct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Discharge Med Rec &amp; Concierge Services</a:t>
            </a:r>
            <a:br>
              <a:rPr lang="en-US" dirty="0" smtClean="0">
                <a:solidFill>
                  <a:srgbClr val="002060"/>
                </a:solidFill>
              </a:rPr>
            </a:br>
            <a:endParaRPr lang="en-US" dirty="0"/>
          </a:p>
        </p:txBody>
      </p:sp>
      <p:pic>
        <p:nvPicPr>
          <p:cNvPr id="4"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PSPH Discharge Med Rec Program</a:t>
            </a:r>
            <a:endParaRPr lang="en-US" dirty="0">
              <a:solidFill>
                <a:srgbClr val="00206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000" dirty="0" smtClean="0"/>
              <a:t>All CHF,  AMI and CVS patients receive discharge med rec &amp; concierge services</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Proactive identification of patients discharging </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After Visit Summary is printed </a:t>
            </a:r>
          </a:p>
        </p:txBody>
      </p:sp>
      <p:pic>
        <p:nvPicPr>
          <p:cNvPr id="5"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111251" y="838200"/>
            <a:ext cx="7956549" cy="5486400"/>
          </a:xfrm>
          <a:prstGeom prst="rect">
            <a:avLst/>
          </a:prstGeom>
        </p:spPr>
      </p:pic>
      <p:sp>
        <p:nvSpPr>
          <p:cNvPr id="5" name="Rectangle 4"/>
          <p:cNvSpPr/>
          <p:nvPr/>
        </p:nvSpPr>
        <p:spPr>
          <a:xfrm>
            <a:off x="3886200" y="1981200"/>
            <a:ext cx="381000" cy="1295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35684521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143000" y="914400"/>
            <a:ext cx="7848600" cy="5453062"/>
          </a:xfrm>
          <a:prstGeom prst="rect">
            <a:avLst/>
          </a:prstGeom>
        </p:spPr>
      </p:pic>
      <p:sp>
        <p:nvSpPr>
          <p:cNvPr id="3" name="Rectangle 2"/>
          <p:cNvSpPr/>
          <p:nvPr/>
        </p:nvSpPr>
        <p:spPr>
          <a:xfrm>
            <a:off x="914400" y="5943600"/>
            <a:ext cx="9144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1676400" y="3069431"/>
            <a:ext cx="533400" cy="130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676400" y="2895600"/>
            <a:ext cx="533400" cy="152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4465908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stretch>
            <a:fillRect/>
          </a:stretch>
        </p:blipFill>
        <p:spPr>
          <a:xfrm>
            <a:off x="1066800" y="762000"/>
            <a:ext cx="7916973" cy="5181600"/>
          </a:xfrm>
          <a:prstGeom prst="rect">
            <a:avLst/>
          </a:prstGeom>
        </p:spPr>
      </p:pic>
      <p:pic>
        <p:nvPicPr>
          <p:cNvPr id="6"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066801" y="381000"/>
            <a:ext cx="4267200" cy="6000750"/>
          </a:xfrm>
          <a:prstGeom prst="rect">
            <a:avLst/>
          </a:prstGeom>
        </p:spPr>
      </p:pic>
      <p:pic>
        <p:nvPicPr>
          <p:cNvPr id="4" name="Picture 3"/>
          <p:cNvPicPr>
            <a:picLocks noChangeAspect="1"/>
          </p:cNvPicPr>
          <p:nvPr/>
        </p:nvPicPr>
        <p:blipFill>
          <a:blip r:embed="rId3" cstate="print"/>
          <a:stretch>
            <a:fillRect/>
          </a:stretch>
        </p:blipFill>
        <p:spPr>
          <a:xfrm>
            <a:off x="5181600" y="238125"/>
            <a:ext cx="3733800" cy="6286500"/>
          </a:xfrm>
          <a:prstGeom prst="rect">
            <a:avLst/>
          </a:prstGeom>
        </p:spPr>
      </p:pic>
      <p:sp>
        <p:nvSpPr>
          <p:cNvPr id="2" name="Rounded Rectangle 1"/>
          <p:cNvSpPr/>
          <p:nvPr/>
        </p:nvSpPr>
        <p:spPr>
          <a:xfrm>
            <a:off x="1295400" y="3124200"/>
            <a:ext cx="1676400"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5410200" y="3048000"/>
            <a:ext cx="1524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Left Arrow 5"/>
          <p:cNvSpPr/>
          <p:nvPr/>
        </p:nvSpPr>
        <p:spPr>
          <a:xfrm>
            <a:off x="2984500" y="3124200"/>
            <a:ext cx="533400" cy="15240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p:cNvSpPr/>
          <p:nvPr/>
        </p:nvSpPr>
        <p:spPr>
          <a:xfrm>
            <a:off x="4876800" y="3124200"/>
            <a:ext cx="5334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Left Arrow 7"/>
          <p:cNvSpPr/>
          <p:nvPr/>
        </p:nvSpPr>
        <p:spPr>
          <a:xfrm>
            <a:off x="3200400" y="5443538"/>
            <a:ext cx="533400" cy="15240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1333500" y="5380038"/>
            <a:ext cx="1866900" cy="2587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9022489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066801" y="381000"/>
            <a:ext cx="4495800" cy="5810250"/>
          </a:xfrm>
          <a:prstGeom prst="rect">
            <a:avLst/>
          </a:prstGeom>
        </p:spPr>
      </p:pic>
      <p:pic>
        <p:nvPicPr>
          <p:cNvPr id="4" name="Picture 3"/>
          <p:cNvPicPr>
            <a:picLocks noChangeAspect="1"/>
          </p:cNvPicPr>
          <p:nvPr/>
        </p:nvPicPr>
        <p:blipFill>
          <a:blip r:embed="rId3" cstate="print"/>
          <a:stretch>
            <a:fillRect/>
          </a:stretch>
        </p:blipFill>
        <p:spPr>
          <a:xfrm>
            <a:off x="5257800" y="228600"/>
            <a:ext cx="3886200" cy="5463639"/>
          </a:xfrm>
          <a:prstGeom prst="rect">
            <a:avLst/>
          </a:prstGeom>
        </p:spPr>
      </p:pic>
      <p:sp>
        <p:nvSpPr>
          <p:cNvPr id="2" name="Rectangle 1"/>
          <p:cNvSpPr/>
          <p:nvPr/>
        </p:nvSpPr>
        <p:spPr>
          <a:xfrm>
            <a:off x="1371600" y="381000"/>
            <a:ext cx="1524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Left Arrow 4"/>
          <p:cNvSpPr/>
          <p:nvPr/>
        </p:nvSpPr>
        <p:spPr>
          <a:xfrm>
            <a:off x="2895600" y="419100"/>
            <a:ext cx="533400" cy="15240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562601" y="1447800"/>
            <a:ext cx="3276599"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p:cNvSpPr/>
          <p:nvPr/>
        </p:nvSpPr>
        <p:spPr>
          <a:xfrm>
            <a:off x="5029201" y="1600200"/>
            <a:ext cx="5334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25309491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pic>
        <p:nvPicPr>
          <p:cNvPr id="5" name="Picture 4"/>
          <p:cNvPicPr>
            <a:picLocks noChangeAspect="1"/>
          </p:cNvPicPr>
          <p:nvPr/>
        </p:nvPicPr>
        <p:blipFill>
          <a:blip r:embed="rId3" cstate="print"/>
          <a:stretch>
            <a:fillRect/>
          </a:stretch>
        </p:blipFill>
        <p:spPr>
          <a:xfrm>
            <a:off x="1066800" y="457200"/>
            <a:ext cx="7924800" cy="6324600"/>
          </a:xfrm>
          <a:prstGeom prst="rect">
            <a:avLst/>
          </a:prstGeom>
        </p:spPr>
      </p:pic>
    </p:spTree>
    <p:extLst>
      <p:ext uri="{BB962C8B-B14F-4D97-AF65-F5344CB8AC3E}">
        <p14:creationId xmlns:p14="http://schemas.microsoft.com/office/powerpoint/2010/main" val="5576104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PSPH Discharge Med Rec Program</a:t>
            </a:r>
            <a:endParaRPr lang="en-US" dirty="0">
              <a:solidFill>
                <a:srgbClr val="00206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000" dirty="0" smtClean="0"/>
              <a:t>Discharge meds are reconciled against inpatient meds and PTA meds</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Pertinent labs are reviewed</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Provider discharge summary and progress notes are reviewed</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Collaborate with nursing, case management and physician on any discharge medication issues (ie: financial constraint)</a:t>
            </a:r>
          </a:p>
          <a:p>
            <a:endParaRPr lang="en-US" sz="2000" dirty="0" smtClean="0"/>
          </a:p>
          <a:p>
            <a:endParaRPr lang="en-US" dirty="0"/>
          </a:p>
        </p:txBody>
      </p:sp>
      <p:pic>
        <p:nvPicPr>
          <p:cNvPr id="4"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PSPH Discharge Med Rec Program</a:t>
            </a:r>
            <a:endParaRPr lang="en-US" dirty="0">
              <a:solidFill>
                <a:srgbClr val="002060"/>
              </a:solidFill>
            </a:endParaRPr>
          </a:p>
        </p:txBody>
      </p:sp>
      <p:sp>
        <p:nvSpPr>
          <p:cNvPr id="3" name="Content Placeholder 2"/>
          <p:cNvSpPr>
            <a:spLocks noGrp="1"/>
          </p:cNvSpPr>
          <p:nvPr>
            <p:ph idx="1"/>
          </p:nvPr>
        </p:nvSpPr>
        <p:spPr/>
        <p:txBody>
          <a:bodyPr/>
          <a:lstStyle/>
          <a:p>
            <a:pPr>
              <a:buNone/>
            </a:pPr>
            <a:r>
              <a:rPr lang="en-US" dirty="0" smtClean="0">
                <a:solidFill>
                  <a:srgbClr val="002060"/>
                </a:solidFill>
              </a:rPr>
              <a:t>Concierge Services</a:t>
            </a:r>
          </a:p>
          <a:p>
            <a:pPr>
              <a:buFont typeface="Wingdings" panose="05000000000000000000" pitchFamily="2" charset="2"/>
              <a:buChar char="Ø"/>
            </a:pPr>
            <a:r>
              <a:rPr lang="en-US" sz="2000" dirty="0" smtClean="0"/>
              <a:t>All patients are offered to have their prescriptions filled at PSPH outpatient pharmacy prior to discharge</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Insurance billed like any other retail pharmacy</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Patient provided envelope to provide payment after discharge</a:t>
            </a:r>
            <a:endParaRPr lang="en-US" sz="2000" dirty="0">
              <a:cs typeface="Arial" pitchFamily="34" charset="0"/>
            </a:endParaRPr>
          </a:p>
          <a:p>
            <a:pPr marL="82550" indent="0">
              <a:buNone/>
            </a:pPr>
            <a:endParaRPr lang="en-US" sz="2000" dirty="0"/>
          </a:p>
        </p:txBody>
      </p:sp>
      <p:pic>
        <p:nvPicPr>
          <p:cNvPr id="4"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44650" y="274638"/>
            <a:ext cx="7499350" cy="1143000"/>
          </a:xfrm>
        </p:spPr>
        <p:txBody>
          <a:bodyPr>
            <a:normAutofit fontScale="90000"/>
          </a:bodyPr>
          <a:lstStyle/>
          <a:p>
            <a:r>
              <a:rPr lang="en-US" dirty="0" smtClean="0">
                <a:solidFill>
                  <a:srgbClr val="002060"/>
                </a:solidFill>
              </a:rPr>
              <a:t>PSPH Discharge Med Rec Program</a:t>
            </a:r>
            <a:endParaRPr lang="en-US" dirty="0">
              <a:solidFill>
                <a:srgbClr val="002060"/>
              </a:solidFill>
            </a:endParaRPr>
          </a:p>
        </p:txBody>
      </p:sp>
      <p:pic>
        <p:nvPicPr>
          <p:cNvPr id="4" name="Picture 3"/>
          <p:cNvPicPr>
            <a:picLocks noChangeAspect="1"/>
          </p:cNvPicPr>
          <p:nvPr/>
        </p:nvPicPr>
        <p:blipFill>
          <a:blip r:embed="rId2" cstate="print"/>
          <a:stretch>
            <a:fillRect/>
          </a:stretch>
        </p:blipFill>
        <p:spPr>
          <a:xfrm>
            <a:off x="1524000" y="1524000"/>
            <a:ext cx="6324600" cy="4686300"/>
          </a:xfrm>
          <a:prstGeom prst="rect">
            <a:avLst/>
          </a:prstGeom>
        </p:spPr>
      </p:pic>
      <p:sp>
        <p:nvSpPr>
          <p:cNvPr id="3" name="Rectangle 2"/>
          <p:cNvSpPr/>
          <p:nvPr/>
        </p:nvSpPr>
        <p:spPr>
          <a:xfrm>
            <a:off x="1981200" y="2590800"/>
            <a:ext cx="5410200"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066800" y="707231"/>
            <a:ext cx="8001000" cy="5443537"/>
          </a:xfrm>
          <a:prstGeom prst="rect">
            <a:avLst/>
          </a:prstGeom>
        </p:spPr>
      </p:pic>
      <p:sp>
        <p:nvSpPr>
          <p:cNvPr id="5" name="Rectangle 4"/>
          <p:cNvSpPr/>
          <p:nvPr/>
        </p:nvSpPr>
        <p:spPr>
          <a:xfrm>
            <a:off x="2311400" y="2133600"/>
            <a:ext cx="4318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3" cstate="print"/>
          <a:stretch>
            <a:fillRect/>
          </a:stretch>
        </p:blipFill>
        <p:spPr>
          <a:xfrm>
            <a:off x="3352800" y="2971800"/>
            <a:ext cx="4719637" cy="2604956"/>
          </a:xfrm>
          <a:prstGeom prst="rect">
            <a:avLst/>
          </a:prstGeom>
        </p:spPr>
      </p:pic>
      <p:sp>
        <p:nvSpPr>
          <p:cNvPr id="7" name="Oval 6"/>
          <p:cNvSpPr/>
          <p:nvPr/>
        </p:nvSpPr>
        <p:spPr>
          <a:xfrm>
            <a:off x="3429000" y="3200400"/>
            <a:ext cx="304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429000" y="4648200"/>
            <a:ext cx="4419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ight Arrow 8"/>
          <p:cNvSpPr/>
          <p:nvPr/>
        </p:nvSpPr>
        <p:spPr>
          <a:xfrm>
            <a:off x="1778000" y="2184400"/>
            <a:ext cx="5334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9"/>
          <p:cNvSpPr/>
          <p:nvPr/>
        </p:nvSpPr>
        <p:spPr>
          <a:xfrm>
            <a:off x="2857500" y="3238500"/>
            <a:ext cx="5334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a:off x="2876550" y="4762500"/>
            <a:ext cx="5334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lgn="ctr"/>
            <a:endParaRPr lang="en-US" sz="3900" dirty="0" smtClean="0">
              <a:solidFill>
                <a:srgbClr val="002060"/>
              </a:solidFill>
            </a:endParaRPr>
          </a:p>
          <a:p>
            <a:pPr algn="ctr"/>
            <a:r>
              <a:rPr lang="en-US" sz="3900" dirty="0" smtClean="0">
                <a:solidFill>
                  <a:srgbClr val="002060"/>
                </a:solidFill>
                <a:effectLst>
                  <a:outerShdw blurRad="38100" dist="38100" dir="2700000" algn="tl">
                    <a:srgbClr val="000000">
                      <a:alpha val="43137"/>
                    </a:srgbClr>
                  </a:outerShdw>
                </a:effectLst>
              </a:rPr>
              <a:t>PSPH TOC DATA</a:t>
            </a:r>
            <a:endParaRPr lang="en-US" sz="3900" dirty="0">
              <a:solidFill>
                <a:srgbClr val="002060"/>
              </a:solidFill>
              <a:effectLst>
                <a:outerShdw blurRad="38100" dist="38100" dir="2700000" algn="tl">
                  <a:srgbClr val="000000">
                    <a:alpha val="43137"/>
                  </a:srgbClr>
                </a:outerShdw>
              </a:effectLst>
            </a:endParaRPr>
          </a:p>
        </p:txBody>
      </p:sp>
      <p:pic>
        <p:nvPicPr>
          <p:cNvPr id="4"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15564603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95400" y="762000"/>
            <a:ext cx="7543800" cy="5562600"/>
          </a:xfrm>
          <a:prstGeom prst="rect">
            <a:avLst/>
          </a:prstGeom>
        </p:spPr>
      </p:pic>
      <p:sp>
        <p:nvSpPr>
          <p:cNvPr id="3" name="TextBox 2"/>
          <p:cNvSpPr txBox="1"/>
          <p:nvPr/>
        </p:nvSpPr>
        <p:spPr>
          <a:xfrm>
            <a:off x="2286000" y="331113"/>
            <a:ext cx="5638800" cy="430887"/>
          </a:xfrm>
          <a:prstGeom prst="rect">
            <a:avLst/>
          </a:prstGeom>
          <a:noFill/>
        </p:spPr>
        <p:txBody>
          <a:bodyPr wrap="square" rtlCol="0">
            <a:spAutoFit/>
          </a:bodyPr>
          <a:lstStyle/>
          <a:p>
            <a:pPr algn="ctr"/>
            <a:r>
              <a:rPr lang="en-US" sz="2200" b="1" dirty="0" smtClean="0">
                <a:solidFill>
                  <a:srgbClr val="002060"/>
                </a:solidFill>
                <a:effectLst>
                  <a:outerShdw blurRad="38100" dist="38100" dir="2700000" algn="tl">
                    <a:srgbClr val="000000">
                      <a:alpha val="43137"/>
                    </a:srgbClr>
                  </a:outerShdw>
                </a:effectLst>
              </a:rPr>
              <a:t>PSPH Medication Error Severity</a:t>
            </a:r>
            <a:endParaRPr lang="en-US" sz="2200" b="1" dirty="0">
              <a:solidFill>
                <a:srgbClr val="002060"/>
              </a:solidFill>
              <a:effectLst>
                <a:outerShdw blurRad="38100" dist="38100" dir="2700000" algn="tl">
                  <a:srgbClr val="000000">
                    <a:alpha val="43137"/>
                  </a:srgbClr>
                </a:outerShdw>
              </a:effectLst>
            </a:endParaRPr>
          </a:p>
        </p:txBody>
      </p:sp>
      <p:pic>
        <p:nvPicPr>
          <p:cNvPr id="4"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13869731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322410991"/>
              </p:ext>
            </p:extLst>
          </p:nvPr>
        </p:nvGraphicFramePr>
        <p:xfrm>
          <a:off x="1295400" y="457200"/>
          <a:ext cx="7543800" cy="6172199"/>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39254186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graphicFrame>
        <p:nvGraphicFramePr>
          <p:cNvPr id="7" name="Chart 6"/>
          <p:cNvGraphicFramePr>
            <a:graphicFrameLocks/>
          </p:cNvGraphicFramePr>
          <p:nvPr>
            <p:extLst>
              <p:ext uri="{D42A27DB-BD31-4B8C-83A1-F6EECF244321}">
                <p14:modId xmlns:p14="http://schemas.microsoft.com/office/powerpoint/2010/main" val="3968725578"/>
              </p:ext>
            </p:extLst>
          </p:nvPr>
        </p:nvGraphicFramePr>
        <p:xfrm>
          <a:off x="1219200" y="685800"/>
          <a:ext cx="7696200" cy="57150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1371600" y="6430089"/>
            <a:ext cx="7543800" cy="246221"/>
          </a:xfrm>
          <a:prstGeom prst="rect">
            <a:avLst/>
          </a:prstGeom>
        </p:spPr>
        <p:txBody>
          <a:bodyPr wrap="square">
            <a:spAutoFit/>
          </a:bodyPr>
          <a:lstStyle/>
          <a:p>
            <a:r>
              <a:rPr lang="en-US" sz="1000" dirty="0"/>
              <a:t>Pharm </a:t>
            </a:r>
            <a:r>
              <a:rPr lang="en-US" sz="1000" dirty="0" smtClean="0"/>
              <a:t>Pract (Granada) 2015 </a:t>
            </a:r>
            <a:r>
              <a:rPr lang="en-US" sz="1000" dirty="0"/>
              <a:t>Oct-Dec;13(4):634. doi: 10.18549/PharmPract.2015.04.634. Epub 2015 Dec 15</a:t>
            </a:r>
          </a:p>
        </p:txBody>
      </p:sp>
    </p:spTree>
    <p:extLst>
      <p:ext uri="{BB962C8B-B14F-4D97-AF65-F5344CB8AC3E}">
        <p14:creationId xmlns:p14="http://schemas.microsoft.com/office/powerpoint/2010/main" val="40527829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687100368"/>
              </p:ext>
            </p:extLst>
          </p:nvPr>
        </p:nvGraphicFramePr>
        <p:xfrm>
          <a:off x="1219200" y="381000"/>
          <a:ext cx="7772400" cy="61722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1747837" y="1447800"/>
            <a:ext cx="7091363"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dirty="0"/>
          </a:p>
        </p:txBody>
      </p:sp>
      <p:sp>
        <p:nvSpPr>
          <p:cNvPr id="4" name="TextBox 3"/>
          <p:cNvSpPr txBox="1"/>
          <p:nvPr/>
        </p:nvSpPr>
        <p:spPr>
          <a:xfrm>
            <a:off x="3429000" y="1066800"/>
            <a:ext cx="4090988" cy="30480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b="1" dirty="0"/>
              <a:t>US Averge</a:t>
            </a:r>
            <a:r>
              <a:rPr lang="en-US" sz="1400" b="1" baseline="0" dirty="0"/>
              <a:t> HF 30 Day Readmission Rate = 22%</a:t>
            </a:r>
            <a:endParaRPr lang="en-US" sz="1400" b="1" dirty="0"/>
          </a:p>
        </p:txBody>
      </p:sp>
      <p:pic>
        <p:nvPicPr>
          <p:cNvPr id="5"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6026486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838278471"/>
              </p:ext>
            </p:extLst>
          </p:nvPr>
        </p:nvGraphicFramePr>
        <p:xfrm>
          <a:off x="1295400" y="533400"/>
          <a:ext cx="7620000" cy="59436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41442981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498596194"/>
              </p:ext>
            </p:extLst>
          </p:nvPr>
        </p:nvGraphicFramePr>
        <p:xfrm>
          <a:off x="1295400" y="381000"/>
          <a:ext cx="7620000" cy="60960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4343589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graphicFrame>
        <p:nvGraphicFramePr>
          <p:cNvPr id="5" name="Chart 4"/>
          <p:cNvGraphicFramePr>
            <a:graphicFrameLocks/>
          </p:cNvGraphicFramePr>
          <p:nvPr>
            <p:extLst>
              <p:ext uri="{D42A27DB-BD31-4B8C-83A1-F6EECF244321}">
                <p14:modId xmlns:p14="http://schemas.microsoft.com/office/powerpoint/2010/main" val="1008464664"/>
              </p:ext>
            </p:extLst>
          </p:nvPr>
        </p:nvGraphicFramePr>
        <p:xfrm>
          <a:off x="1219200" y="838200"/>
          <a:ext cx="7772400" cy="55626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1371600" y="6430089"/>
            <a:ext cx="7543800" cy="246221"/>
          </a:xfrm>
          <a:prstGeom prst="rect">
            <a:avLst/>
          </a:prstGeom>
        </p:spPr>
        <p:txBody>
          <a:bodyPr wrap="square">
            <a:spAutoFit/>
          </a:bodyPr>
          <a:lstStyle/>
          <a:p>
            <a:r>
              <a:rPr lang="en-US" sz="1000" dirty="0"/>
              <a:t>Pharm </a:t>
            </a:r>
            <a:r>
              <a:rPr lang="en-US" sz="1000" dirty="0" smtClean="0"/>
              <a:t>Pract (Granada) 2015 </a:t>
            </a:r>
            <a:r>
              <a:rPr lang="en-US" sz="1000" dirty="0"/>
              <a:t>Oct-Dec;13(4):634. doi: 10.18549/PharmPract.2015.04.634. Epub 2015 Dec 15</a:t>
            </a:r>
          </a:p>
        </p:txBody>
      </p:sp>
    </p:spTree>
    <p:extLst>
      <p:ext uri="{BB962C8B-B14F-4D97-AF65-F5344CB8AC3E}">
        <p14:creationId xmlns:p14="http://schemas.microsoft.com/office/powerpoint/2010/main" val="25184309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830775584"/>
              </p:ext>
            </p:extLst>
          </p:nvPr>
        </p:nvGraphicFramePr>
        <p:xfrm>
          <a:off x="1300162" y="533400"/>
          <a:ext cx="7539038" cy="5867399"/>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13912330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4020021666"/>
              </p:ext>
            </p:extLst>
          </p:nvPr>
        </p:nvGraphicFramePr>
        <p:xfrm>
          <a:off x="1314450" y="457200"/>
          <a:ext cx="7448550" cy="60198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32059170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572765927"/>
              </p:ext>
            </p:extLst>
          </p:nvPr>
        </p:nvGraphicFramePr>
        <p:xfrm>
          <a:off x="1371600" y="609600"/>
          <a:ext cx="7467600" cy="5638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590800" y="1143000"/>
            <a:ext cx="3124200" cy="923330"/>
          </a:xfrm>
          <a:prstGeom prst="rect">
            <a:avLst/>
          </a:prstGeom>
          <a:noFill/>
        </p:spPr>
        <p:txBody>
          <a:bodyPr wrap="square" rtlCol="0">
            <a:spAutoFit/>
          </a:bodyPr>
          <a:lstStyle/>
          <a:p>
            <a:r>
              <a:rPr lang="en-US" dirty="0" smtClean="0">
                <a:solidFill>
                  <a:srgbClr val="FF0000"/>
                </a:solidFill>
              </a:rPr>
              <a:t># Patients = 1333</a:t>
            </a:r>
          </a:p>
          <a:p>
            <a:r>
              <a:rPr lang="en-US" dirty="0" smtClean="0">
                <a:solidFill>
                  <a:srgbClr val="FF0000"/>
                </a:solidFill>
              </a:rPr>
              <a:t># AVG D/C Meds = 12.3</a:t>
            </a:r>
          </a:p>
          <a:p>
            <a:r>
              <a:rPr lang="en-US" dirty="0" smtClean="0">
                <a:solidFill>
                  <a:srgbClr val="FF0000"/>
                </a:solidFill>
              </a:rPr>
              <a:t>AVG Time = 52.7 minutes</a:t>
            </a:r>
            <a:endParaRPr lang="en-US" dirty="0">
              <a:solidFill>
                <a:srgbClr val="FF0000"/>
              </a:solidFill>
            </a:endParaRPr>
          </a:p>
        </p:txBody>
      </p:sp>
      <p:sp>
        <p:nvSpPr>
          <p:cNvPr id="4" name="Rectangle 3"/>
          <p:cNvSpPr/>
          <p:nvPr/>
        </p:nvSpPr>
        <p:spPr>
          <a:xfrm>
            <a:off x="2590800" y="1219200"/>
            <a:ext cx="2743200" cy="92333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1"/>
          <p:cNvPicPr>
            <a:picLocks noChangeAspect="1" noChangeArrowheads="1"/>
          </p:cNvPicPr>
          <p:nvPr/>
        </p:nvPicPr>
        <p:blipFill>
          <a:blip r:embed="rId4"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18069081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2060"/>
                </a:solidFill>
              </a:rPr>
              <a:t>PSPH Follow-Up Phone Call</a:t>
            </a:r>
            <a:endParaRPr lang="en-US" dirty="0">
              <a:solidFill>
                <a:srgbClr val="00206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1800" dirty="0" smtClean="0"/>
              <a:t>CHF patients receive phone call from heart failure navigators within 72 hours of discharge</a:t>
            </a:r>
          </a:p>
          <a:p>
            <a:pPr>
              <a:buFont typeface="Wingdings" panose="05000000000000000000" pitchFamily="2" charset="2"/>
              <a:buChar char="Ø"/>
            </a:pPr>
            <a:endParaRPr lang="en-US" sz="1800" dirty="0"/>
          </a:p>
          <a:p>
            <a:pPr>
              <a:buFont typeface="Wingdings" panose="05000000000000000000" pitchFamily="2" charset="2"/>
              <a:buChar char="Ø"/>
            </a:pPr>
            <a:r>
              <a:rPr lang="en-US" sz="1800" dirty="0" smtClean="0"/>
              <a:t>Follow-up phone call questions</a:t>
            </a:r>
          </a:p>
          <a:p>
            <a:pPr lvl="1"/>
            <a:r>
              <a:rPr lang="en-US" sz="1600" dirty="0" smtClean="0"/>
              <a:t>Symptoms/Weights</a:t>
            </a:r>
          </a:p>
          <a:p>
            <a:pPr lvl="2"/>
            <a:r>
              <a:rPr lang="en-US" sz="1600" dirty="0" smtClean="0"/>
              <a:t>Edema, weight gain, diet</a:t>
            </a:r>
          </a:p>
          <a:p>
            <a:pPr marL="657225" lvl="2" indent="0">
              <a:buNone/>
            </a:pPr>
            <a:endParaRPr lang="en-US" sz="1600" dirty="0" smtClean="0"/>
          </a:p>
          <a:p>
            <a:pPr lvl="1"/>
            <a:r>
              <a:rPr lang="en-US" sz="1600" dirty="0" smtClean="0"/>
              <a:t>Medication Management</a:t>
            </a:r>
          </a:p>
          <a:p>
            <a:pPr lvl="2"/>
            <a:r>
              <a:rPr lang="en-US" sz="1600" dirty="0" smtClean="0"/>
              <a:t>Compliance, education</a:t>
            </a:r>
          </a:p>
          <a:p>
            <a:pPr marL="657225" lvl="2" indent="0">
              <a:buNone/>
            </a:pPr>
            <a:endParaRPr lang="en-US" sz="1600" dirty="0" smtClean="0"/>
          </a:p>
          <a:p>
            <a:pPr lvl="1"/>
            <a:r>
              <a:rPr lang="en-US" sz="1600" dirty="0" smtClean="0"/>
              <a:t>Appointments</a:t>
            </a:r>
          </a:p>
          <a:p>
            <a:pPr lvl="2"/>
            <a:r>
              <a:rPr lang="en-US" sz="1600" dirty="0" smtClean="0"/>
              <a:t>PCP/Cardiologist</a:t>
            </a:r>
          </a:p>
          <a:p>
            <a:pPr marL="657225" lvl="2" indent="0">
              <a:buNone/>
            </a:pPr>
            <a:endParaRPr lang="en-US" sz="1600" dirty="0" smtClean="0"/>
          </a:p>
          <a:p>
            <a:pPr lvl="1"/>
            <a:r>
              <a:rPr lang="en-US" sz="1600" dirty="0" smtClean="0"/>
              <a:t>Home Services</a:t>
            </a:r>
          </a:p>
          <a:p>
            <a:pPr marL="657225" lvl="2" indent="0">
              <a:buNone/>
            </a:pPr>
            <a:endParaRPr lang="en-US" sz="1600" dirty="0" smtClean="0"/>
          </a:p>
          <a:p>
            <a:pPr marL="403225" lvl="1" indent="0">
              <a:buNone/>
            </a:pPr>
            <a:endParaRPr lang="en-US" sz="1400" dirty="0" smtClean="0"/>
          </a:p>
          <a:p>
            <a:pPr marL="82550" indent="0">
              <a:buNone/>
            </a:pPr>
            <a:endParaRPr lang="en-US" sz="1800" dirty="0"/>
          </a:p>
        </p:txBody>
      </p:sp>
      <p:pic>
        <p:nvPicPr>
          <p:cNvPr id="4" name="Picture 1"/>
          <p:cNvPicPr>
            <a:picLocks noChangeAspect="1" noChangeArrowheads="1"/>
          </p:cNvPicPr>
          <p:nvPr/>
        </p:nvPicPr>
        <p:blipFill>
          <a:blip r:embed="rId2" cstate="print"/>
          <a:srcRect/>
          <a:stretch>
            <a:fillRect/>
          </a:stretch>
        </p:blipFill>
        <p:spPr bwMode="auto">
          <a:xfrm>
            <a:off x="7665244" y="76200"/>
            <a:ext cx="1478756"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solidFill>
                  <a:srgbClr val="002060"/>
                </a:solidFill>
              </a:rPr>
              <a:t>Questions</a:t>
            </a:r>
            <a:endParaRPr lang="en-US" dirty="0">
              <a:solidFill>
                <a:srgbClr val="002060"/>
              </a:solidFill>
            </a:endParaRPr>
          </a:p>
        </p:txBody>
      </p:sp>
      <p:pic>
        <p:nvPicPr>
          <p:cNvPr id="71683" name="Content Placeholder 3" descr="600px-Blue_question_mark.jpg"/>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784475" y="1447800"/>
            <a:ext cx="4800600" cy="4800600"/>
          </a:xfrm>
          <a:solidFill>
            <a:srgbClr val="002060"/>
          </a:solidFill>
        </p:spPr>
      </p:pic>
      <p:pic>
        <p:nvPicPr>
          <p:cNvPr id="5" name="Picture 1"/>
          <p:cNvPicPr>
            <a:picLocks noChangeAspect="1" noChangeArrowheads="1"/>
          </p:cNvPicPr>
          <p:nvPr/>
        </p:nvPicPr>
        <p:blipFill>
          <a:blip r:embed="rId3" cstate="print"/>
          <a:srcRect/>
          <a:stretch>
            <a:fillRect/>
          </a:stretch>
        </p:blipFill>
        <p:spPr bwMode="auto">
          <a:xfrm>
            <a:off x="7665244" y="76200"/>
            <a:ext cx="1478756" cy="457200"/>
          </a:xfrm>
          <a:prstGeom prst="rect">
            <a:avLst/>
          </a:prstGeom>
          <a:noFill/>
          <a:ln w="9525">
            <a:noFill/>
            <a:miter lim="800000"/>
            <a:headEnd/>
            <a:tailEnd/>
          </a:ln>
        </p:spPr>
      </p:pic>
    </p:spTree>
    <p:extLst>
      <p:ext uri="{BB962C8B-B14F-4D97-AF65-F5344CB8AC3E}">
        <p14:creationId xmlns:p14="http://schemas.microsoft.com/office/powerpoint/2010/main" val="37991680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927032" cy="3231232"/>
          </a:xfrm>
        </p:spPr>
        <p:txBody>
          <a:bodyPr>
            <a:normAutofit fontScale="25000" lnSpcReduction="20000"/>
          </a:bodyPr>
          <a:lstStyle/>
          <a:p>
            <a:pPr algn="ctr">
              <a:defRPr/>
            </a:pPr>
            <a:r>
              <a:rPr lang="en-US" altLang="en-US" sz="7200" dirty="0" smtClean="0"/>
              <a:t>We welcome you to our future conferences of Conference Series LLC</a:t>
            </a:r>
          </a:p>
          <a:p>
            <a:pPr algn="ctr">
              <a:defRPr/>
            </a:pPr>
            <a:r>
              <a:rPr lang="en-US" altLang="en-US" sz="7200" dirty="0" smtClean="0"/>
              <a:t>through</a:t>
            </a:r>
            <a:endParaRPr lang="en-US" altLang="en-US" dirty="0" smtClean="0"/>
          </a:p>
          <a:p>
            <a:pPr algn="ctr">
              <a:defRPr/>
            </a:pPr>
            <a:r>
              <a:rPr lang="en-IN" altLang="en-US" sz="8000" dirty="0" smtClean="0"/>
              <a:t>6</a:t>
            </a:r>
            <a:r>
              <a:rPr lang="en-IN" altLang="en-US" sz="8000" baseline="30000" dirty="0" smtClean="0"/>
              <a:t>th</a:t>
            </a:r>
            <a:r>
              <a:rPr lang="en-IN" altLang="en-US" sz="8000" dirty="0" smtClean="0"/>
              <a:t> World Pharmacists &amp; Clinical Pharmacy Annual Congress</a:t>
            </a:r>
            <a:r>
              <a:rPr lang="en-US" altLang="en-US" sz="8000" dirty="0" smtClean="0"/>
              <a:t> May 22-24, 2017 </a:t>
            </a:r>
            <a:r>
              <a:rPr lang="en-US" altLang="en-US" sz="8000" dirty="0" err="1" smtClean="0"/>
              <a:t>Chicaago</a:t>
            </a:r>
            <a:r>
              <a:rPr lang="en-US" altLang="en-US" sz="8000" dirty="0" smtClean="0"/>
              <a:t>, IL, USA</a:t>
            </a:r>
          </a:p>
          <a:p>
            <a:pPr algn="ctr">
              <a:defRPr/>
            </a:pPr>
            <a:endParaRPr lang="en-US" altLang="en-US" sz="8000" dirty="0" smtClean="0"/>
          </a:p>
          <a:p>
            <a:pPr>
              <a:defRPr/>
            </a:pPr>
            <a:r>
              <a:rPr lang="en-US" altLang="en-US" sz="8000" dirty="0"/>
              <a:t>http://http://annualmeeting.conferenceseries.com/pharmacists/</a:t>
            </a:r>
            <a:endParaRPr lang="en-US" altLang="en-US" dirty="0" smtClean="0"/>
          </a:p>
        </p:txBody>
      </p:sp>
    </p:spTree>
    <p:extLst>
      <p:ext uri="{BB962C8B-B14F-4D97-AF65-F5344CB8AC3E}">
        <p14:creationId xmlns:p14="http://schemas.microsoft.com/office/powerpoint/2010/main" val="791576972"/>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4020</TotalTime>
  <Words>1944</Words>
  <Application>Microsoft Office PowerPoint</Application>
  <PresentationFormat>On-screen Show (4:3)</PresentationFormat>
  <Paragraphs>333</Paragraphs>
  <Slides>56</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Solstice</vt:lpstr>
      <vt:lpstr>Chart</vt:lpstr>
      <vt:lpstr>Conference Series LLC Conferences</vt:lpstr>
      <vt:lpstr>Development of a collaborative transitions-of-care program for heart failure patients</vt:lpstr>
      <vt:lpstr>Disclosure Statement</vt:lpstr>
      <vt:lpstr>Learning Objectives</vt:lpstr>
      <vt:lpstr>Providence St. Peter Hospital</vt:lpstr>
      <vt:lpstr>Patient Case (PSPH)</vt:lpstr>
      <vt:lpstr>Patient Case</vt:lpstr>
      <vt:lpstr>Transition of Care Overview</vt:lpstr>
      <vt:lpstr>PowerPoint Presentation</vt:lpstr>
      <vt:lpstr>PowerPoint Presentation</vt:lpstr>
      <vt:lpstr>Admission Med Rec</vt:lpstr>
      <vt:lpstr>Admission Med Rec</vt:lpstr>
      <vt:lpstr>Admission Med Rec</vt:lpstr>
      <vt:lpstr>Admission Med Rec</vt:lpstr>
      <vt:lpstr>PowerPoint Presentation</vt:lpstr>
      <vt:lpstr>PSPH Admission Med Rec Program</vt:lpstr>
      <vt:lpstr>PSPH Admission Med Rec Program</vt:lpstr>
      <vt:lpstr>PSPH Admission Med Rec Program</vt:lpstr>
      <vt:lpstr>PSPH Admission Med Rec Program</vt:lpstr>
      <vt:lpstr>PSPH Admission Med Rec Program</vt:lpstr>
      <vt:lpstr>PSPH Admission Med Rec Program</vt:lpstr>
      <vt:lpstr>PSPH Admission Med Rec Program</vt:lpstr>
      <vt:lpstr>PowerPoint Presentation</vt:lpstr>
      <vt:lpstr>TOC Patients: CHF,  AMI, CVS</vt:lpstr>
      <vt:lpstr>PowerPoint Presentation</vt:lpstr>
      <vt:lpstr>PSPH TOC Patients</vt:lpstr>
      <vt:lpstr>PowerPoint Presentation</vt:lpstr>
      <vt:lpstr>PowerPoint Presentation</vt:lpstr>
      <vt:lpstr>PowerPoint Presentation</vt:lpstr>
      <vt:lpstr>PowerPoint Presentation</vt:lpstr>
      <vt:lpstr>        Discharge Med Rec &amp; Concierge Services </vt:lpstr>
      <vt:lpstr>PSPH Discharge Med Rec Program</vt:lpstr>
      <vt:lpstr>PowerPoint Presentation</vt:lpstr>
      <vt:lpstr>PowerPoint Presentation</vt:lpstr>
      <vt:lpstr>PowerPoint Presentation</vt:lpstr>
      <vt:lpstr>PowerPoint Presentation</vt:lpstr>
      <vt:lpstr>PowerPoint Presentation</vt:lpstr>
      <vt:lpstr>PowerPoint Presentation</vt:lpstr>
      <vt:lpstr>PSPH Discharge Med Rec Program</vt:lpstr>
      <vt:lpstr>PSPH Discharge Med Rec Program</vt:lpstr>
      <vt:lpstr>PSPH Discharge Med Rec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PSPH Follow-Up Phone Call</vt:lpstr>
      <vt:lpstr>Questions</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Pharmacists Role in a patient-centered medical home: Focus on diabetes care management</dc:title>
  <dc:creator>Gunadi</dc:creator>
  <cp:lastModifiedBy>Global Pharmacist 2016</cp:lastModifiedBy>
  <cp:revision>906</cp:revision>
  <dcterms:created xsi:type="dcterms:W3CDTF">2012-04-21T17:25:46Z</dcterms:created>
  <dcterms:modified xsi:type="dcterms:W3CDTF">2016-08-08T13:48:26Z</dcterms:modified>
</cp:coreProperties>
</file>