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96" r:id="rId3"/>
    <p:sldMasterId id="2147483708" r:id="rId4"/>
    <p:sldMasterId id="2147483722" r:id="rId5"/>
    <p:sldMasterId id="2147483736" r:id="rId6"/>
  </p:sldMasterIdLst>
  <p:notesMasterIdLst>
    <p:notesMasterId r:id="rId21"/>
  </p:notesMasterIdLst>
  <p:sldIdLst>
    <p:sldId id="261" r:id="rId7"/>
    <p:sldId id="257" r:id="rId8"/>
    <p:sldId id="276" r:id="rId9"/>
    <p:sldId id="277" r:id="rId10"/>
    <p:sldId id="259" r:id="rId11"/>
    <p:sldId id="256" r:id="rId12"/>
    <p:sldId id="260" r:id="rId13"/>
    <p:sldId id="262" r:id="rId14"/>
    <p:sldId id="274" r:id="rId15"/>
    <p:sldId id="271" r:id="rId16"/>
    <p:sldId id="273" r:id="rId17"/>
    <p:sldId id="270" r:id="rId18"/>
    <p:sldId id="263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354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2DD73-DDBB-B643-B601-B08A106972D2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37DFD-25A5-C948-8F3E-A5780396A9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3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C2C68EB7-B672-6D4B-BABA-E083DCB7CA8D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40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984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18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0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272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390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5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42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705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00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75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64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61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1B3C8-8FE8-714A-A2A6-E480376379E7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93726-1F5B-2A41-9B52-1E9FD1D60642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58202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1A856-94CA-BB4F-A8A2-4E25172882FB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D45E6-DD6C-8C40-AF8F-F6694F1B02F9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51829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19780-88DD-094F-9BCB-7E86544C8519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B9289-CBD9-E741-B5E0-36607B965709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52604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769A1-3066-7945-9E16-6F45058585DB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5A762-4A56-D74E-B89E-7F3B8B1734FF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14125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A5307-09B7-E345-8D71-76331870A2F0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CB641-8D19-724B-A782-1C78F281EB32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63661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7D6CF-BED8-CD41-A35A-C46B66BFC7A5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70671-D894-9445-A07A-E2CEB20DEEC5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68487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164AE-E650-0547-B51B-223AFDB7411C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E5414-40D3-384A-BD94-0AFE28FC11B8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24852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26785-7470-044E-8210-574B5A6EBB98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69124-6CEA-A644-AE24-2BB692E47CA3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02480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6EA68-4A9A-BE48-A69A-EBC37DD5675E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B6089-E8F6-BE43-B09A-4E428D451429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34465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797FF-9A02-F34F-91F1-DC0CC96C3F09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3D306-DBC8-4647-B921-6C22AA0E6750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02485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FE392-F7C0-B04C-91BA-4FA28291D658}" type="datetime1">
              <a:rPr lang="en-US" smtClean="0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95E04-7A63-724A-BAFC-E0F87F0D4869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39109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F772D-11DB-014C-A176-3DAA9C4C8993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604842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A133A-6130-AE43-9BB7-B55D66A653DC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080573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635F1-6F04-8141-8FC5-05FBE62B8A06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286401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EF887-DEAD-F044-BA5F-39B8A88966B5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152293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6F61D-AF7B-CD47-8007-8616FD4DEE0E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4062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C5A02-0D99-A44A-BCFE-E6DE656953FA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45152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80387-0D7A-4B40-8E04-DE578408CDBE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15516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89E3D-1839-1D43-90F6-4995645E2BC1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483350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41851-F0D7-B04A-ABCB-4EA0784EB7CE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7792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D3269-B13F-DD40-8E34-72F65DE50276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948721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E48FF-1C09-AA4F-A186-26C3507643FD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684943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18B29-777A-CC40-8965-AC83CCEF93E0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890927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6664B-6D62-C644-9242-2CD6F55E323A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655027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E26B0-EA08-3243-A970-09217F3DB8CF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273571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99B4D-3DFA-D147-89EA-D087F9BEFD48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822061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0FCA5-621C-F84C-8DBE-E29CCB8E245E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424807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9E8E4-5392-014E-8E71-A1452577824D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779971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6F394-9341-8544-82E1-7C2B31D741ED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58511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12334-F0AC-3445-AAD2-4CC77070C82F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731068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934125-DE7A-8749-9D2D-1AC6E80F806D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835288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8611F-DA6E-3145-B12F-895D315C77A1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902589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2D3C01-AE44-1E49-9E9A-C4BEDA1133FB}" type="slidenum">
              <a:rPr lang="en-US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630151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14363"/>
            <a:ext cx="9144000" cy="88900"/>
          </a:xfrm>
          <a:prstGeom prst="rect">
            <a:avLst/>
          </a:prstGeom>
          <a:solidFill>
            <a:schemeClr val="accent1"/>
          </a:solidFill>
          <a:ln w="12700" cap="sq" algn="ctr">
            <a:noFill/>
            <a:miter lim="800000"/>
            <a:headEnd/>
            <a:tailEnd/>
          </a:ln>
          <a:effectLst>
            <a:outerShdw blurRad="50800" dist="12700" dir="5400000" algn="ctr" rotWithShape="0">
              <a:srgbClr val="000000">
                <a:alpha val="55000"/>
              </a:srgbClr>
            </a:outerShdw>
          </a:effectLst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703763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703763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703763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703763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562600" y="6400800"/>
            <a:ext cx="3505200" cy="457200"/>
          </a:xfrm>
        </p:spPr>
        <p:txBody>
          <a:bodyPr>
            <a:noAutofit/>
          </a:bodyPr>
          <a:lstStyle>
            <a:lvl1pPr algn="r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68551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14363"/>
            <a:ext cx="9144000" cy="88900"/>
          </a:xfrm>
          <a:prstGeom prst="rect">
            <a:avLst/>
          </a:prstGeom>
          <a:solidFill>
            <a:schemeClr val="accent1"/>
          </a:solidFill>
          <a:ln w="12700" cap="sq" algn="ctr">
            <a:noFill/>
            <a:miter lim="800000"/>
            <a:headEnd/>
            <a:tailEnd/>
          </a:ln>
          <a:effectLst>
            <a:outerShdw blurRad="50800" dist="12700" dir="5400000" algn="ctr" rotWithShape="0">
              <a:srgbClr val="000000">
                <a:alpha val="55000"/>
              </a:srgbClr>
            </a:outerShdw>
          </a:effectLst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703763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703763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703763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703763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hangingPunct="0">
              <a:defRPr/>
            </a:pPr>
            <a:endParaRPr lang="en-US" sz="26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562600" y="6400800"/>
            <a:ext cx="3505200" cy="457200"/>
          </a:xfrm>
        </p:spPr>
        <p:txBody>
          <a:bodyPr>
            <a:noAutofit/>
          </a:bodyPr>
          <a:lstStyle>
            <a:lvl1pPr algn="r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0457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63D6641-9D32-8D4D-A2FC-107FA0878D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5127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E920FCB-2A57-1949-AA9F-0E1E987948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0302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5F3DA8F1-B671-744B-85FF-2D555C9E29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870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B805147B-5349-A049-8E1C-6104F906CB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1180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CD0C9FD7-09B9-3540-B983-30B1EFEEBA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417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9AAE50-CDF7-364A-BFE1-C6C5CAD773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6861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51470B43-41B1-E24E-8B6F-32A5B84367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5667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A38F1289-11E5-A54D-A473-51076324D2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316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934E937-4C16-0D42-8CF8-35E1A04E00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5663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A5A8EE1-1F3F-EF4C-B90C-F8F75705FA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924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5E017464-4605-C54A-8375-F70E722F76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4476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AEA575EA-EAD1-914C-9CFA-D5F2515842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907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14363"/>
            <a:ext cx="9144000" cy="88900"/>
          </a:xfrm>
          <a:prstGeom prst="rect">
            <a:avLst/>
          </a:prstGeom>
          <a:solidFill>
            <a:schemeClr val="accent1"/>
          </a:solidFill>
          <a:ln w="12700" cap="sq" algn="ctr">
            <a:noFill/>
            <a:miter lim="800000"/>
            <a:headEnd/>
            <a:tailEnd/>
          </a:ln>
          <a:effectLst>
            <a:outerShdw blurRad="50800" dist="12700" dir="5400000" algn="ctr" rotWithShape="0">
              <a:srgbClr val="000000">
                <a:alpha val="55000"/>
              </a:srgbClr>
            </a:outerShdw>
          </a:effectLst>
        </p:spPr>
        <p:txBody>
          <a:bodyPr wrap="none" lIns="91383" tIns="45692" rIns="91383" bIns="45692" anchor="ctr"/>
          <a:lstStyle/>
          <a:p>
            <a:pPr defTabSz="9138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703764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lIns="91383" tIns="45692" rIns="91383" bIns="45692" anchor="ctr"/>
          <a:lstStyle/>
          <a:p>
            <a:pPr defTabSz="9138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703764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lIns="91383" tIns="45692" rIns="91383" bIns="45692" anchor="ctr"/>
          <a:lstStyle/>
          <a:p>
            <a:pPr defTabSz="9138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703764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lIns="91383" tIns="45692" rIns="91383" bIns="45692" anchor="ctr"/>
          <a:lstStyle/>
          <a:p>
            <a:pPr defTabSz="9138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703764" y="6423025"/>
            <a:ext cx="4440237" cy="190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12700" cap="sq" algn="ctr">
            <a:noFill/>
            <a:miter lim="800000"/>
            <a:headEnd/>
            <a:tailEnd/>
          </a:ln>
          <a:effectLst/>
        </p:spPr>
        <p:txBody>
          <a:bodyPr wrap="none" lIns="91383" tIns="45692" rIns="91383" bIns="45692" anchor="ctr"/>
          <a:lstStyle/>
          <a:p>
            <a:pPr defTabSz="9138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Arial Narrow"/>
              <a:ea typeface="ＭＳ Ｐゴシック"/>
              <a:cs typeface="ＭＳ Ｐゴシック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562601" y="6400800"/>
            <a:ext cx="3505200" cy="457200"/>
          </a:xfrm>
        </p:spPr>
        <p:txBody>
          <a:bodyPr>
            <a:noAutofit/>
          </a:bodyPr>
          <a:lstStyle>
            <a:lvl1pPr algn="r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58598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D4D8D0F-EAD7-684D-B18D-4AE51D8F58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7710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D80FD378-863B-C142-A32D-B05ED2EA83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098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BFE8E964-40E8-C84B-B185-BFF5630D1A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57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3919CBB-2D97-8D45-AEEB-28EE05541F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823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5" indent="0">
              <a:buNone/>
              <a:defRPr sz="2000" b="1"/>
            </a:lvl2pPr>
            <a:lvl3pPr marL="914071" indent="0">
              <a:buNone/>
              <a:defRPr sz="1800" b="1"/>
            </a:lvl3pPr>
            <a:lvl4pPr marL="1371110" indent="0">
              <a:buNone/>
              <a:defRPr sz="1600" b="1"/>
            </a:lvl4pPr>
            <a:lvl5pPr marL="1828146" indent="0">
              <a:buNone/>
              <a:defRPr sz="1600" b="1"/>
            </a:lvl5pPr>
            <a:lvl6pPr marL="2285181" indent="0">
              <a:buNone/>
              <a:defRPr sz="1600" b="1"/>
            </a:lvl6pPr>
            <a:lvl7pPr marL="2742219" indent="0">
              <a:buNone/>
              <a:defRPr sz="1600" b="1"/>
            </a:lvl7pPr>
            <a:lvl8pPr marL="3199252" indent="0">
              <a:buNone/>
              <a:defRPr sz="1600" b="1"/>
            </a:lvl8pPr>
            <a:lvl9pPr marL="365629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5" indent="0">
              <a:buNone/>
              <a:defRPr sz="2000" b="1"/>
            </a:lvl2pPr>
            <a:lvl3pPr marL="914071" indent="0">
              <a:buNone/>
              <a:defRPr sz="1800" b="1"/>
            </a:lvl3pPr>
            <a:lvl4pPr marL="1371110" indent="0">
              <a:buNone/>
              <a:defRPr sz="1600" b="1"/>
            </a:lvl4pPr>
            <a:lvl5pPr marL="1828146" indent="0">
              <a:buNone/>
              <a:defRPr sz="1600" b="1"/>
            </a:lvl5pPr>
            <a:lvl6pPr marL="2285181" indent="0">
              <a:buNone/>
              <a:defRPr sz="1600" b="1"/>
            </a:lvl6pPr>
            <a:lvl7pPr marL="2742219" indent="0">
              <a:buNone/>
              <a:defRPr sz="1600" b="1"/>
            </a:lvl7pPr>
            <a:lvl8pPr marL="3199252" indent="0">
              <a:buNone/>
              <a:defRPr sz="1600" b="1"/>
            </a:lvl8pPr>
            <a:lvl9pPr marL="365629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212991B6-4716-7C44-9BDD-C8773B9787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1790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A2181B34-81A5-D649-9BBB-9F79468D1A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0052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9C7B76F5-1DB6-5B4D-9370-4BDEF89868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712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35" indent="0">
              <a:buNone/>
              <a:defRPr sz="1200"/>
            </a:lvl2pPr>
            <a:lvl3pPr marL="914071" indent="0">
              <a:buNone/>
              <a:defRPr sz="1000"/>
            </a:lvl3pPr>
            <a:lvl4pPr marL="1371110" indent="0">
              <a:buNone/>
              <a:defRPr sz="900"/>
            </a:lvl4pPr>
            <a:lvl5pPr marL="1828146" indent="0">
              <a:buNone/>
              <a:defRPr sz="900"/>
            </a:lvl5pPr>
            <a:lvl6pPr marL="2285181" indent="0">
              <a:buNone/>
              <a:defRPr sz="900"/>
            </a:lvl6pPr>
            <a:lvl7pPr marL="2742219" indent="0">
              <a:buNone/>
              <a:defRPr sz="900"/>
            </a:lvl7pPr>
            <a:lvl8pPr marL="3199252" indent="0">
              <a:buNone/>
              <a:defRPr sz="900"/>
            </a:lvl8pPr>
            <a:lvl9pPr marL="365629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729645D4-834E-9142-B4C5-47F8B68310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9278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35" indent="0">
              <a:buNone/>
              <a:defRPr sz="2800"/>
            </a:lvl2pPr>
            <a:lvl3pPr marL="914071" indent="0">
              <a:buNone/>
              <a:defRPr sz="2400"/>
            </a:lvl3pPr>
            <a:lvl4pPr marL="1371110" indent="0">
              <a:buNone/>
              <a:defRPr sz="2000"/>
            </a:lvl4pPr>
            <a:lvl5pPr marL="1828146" indent="0">
              <a:buNone/>
              <a:defRPr sz="2000"/>
            </a:lvl5pPr>
            <a:lvl6pPr marL="2285181" indent="0">
              <a:buNone/>
              <a:defRPr sz="2000"/>
            </a:lvl6pPr>
            <a:lvl7pPr marL="2742219" indent="0">
              <a:buNone/>
              <a:defRPr sz="2000"/>
            </a:lvl7pPr>
            <a:lvl8pPr marL="3199252" indent="0">
              <a:buNone/>
              <a:defRPr sz="2000"/>
            </a:lvl8pPr>
            <a:lvl9pPr marL="3656291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35" indent="0">
              <a:buNone/>
              <a:defRPr sz="1200"/>
            </a:lvl2pPr>
            <a:lvl3pPr marL="914071" indent="0">
              <a:buNone/>
              <a:defRPr sz="1000"/>
            </a:lvl3pPr>
            <a:lvl4pPr marL="1371110" indent="0">
              <a:buNone/>
              <a:defRPr sz="900"/>
            </a:lvl4pPr>
            <a:lvl5pPr marL="1828146" indent="0">
              <a:buNone/>
              <a:defRPr sz="900"/>
            </a:lvl5pPr>
            <a:lvl6pPr marL="2285181" indent="0">
              <a:buNone/>
              <a:defRPr sz="900"/>
            </a:lvl6pPr>
            <a:lvl7pPr marL="2742219" indent="0">
              <a:buNone/>
              <a:defRPr sz="900"/>
            </a:lvl7pPr>
            <a:lvl8pPr marL="3199252" indent="0">
              <a:buNone/>
              <a:defRPr sz="900"/>
            </a:lvl8pPr>
            <a:lvl9pPr marL="365629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E46E37F7-A49F-674D-8F30-231455D4D0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237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6F9D64FF-3F61-3A40-95AE-F6F7340E8D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680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5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071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A114DD9A-6662-874A-B7F9-689F0C6047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4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EBA68-AAFB-E645-8A4A-8276DF742754}" type="datetimeFigureOut">
              <a:rPr lang="en-US" smtClean="0"/>
              <a:t>8/5/2015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F771A-50EB-854E-9EC2-7456A026B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3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AFDFF0A-8234-4C4E-B1C0-68BE5ABD7CF5}" type="datetime1">
              <a:rPr lang="en-US" smtClean="0">
                <a:solidFill>
                  <a:srgbClr val="000000"/>
                </a:solidFill>
                <a:latin typeface="Times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8/5/2015</a:t>
            </a:fld>
            <a:endParaRPr lang="en-US" dirty="0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4393E71-038D-5B4C-BFA4-826363DBF5DC}" type="slidenum">
              <a:rPr lang="en-US">
                <a:solidFill>
                  <a:srgbClr val="000000"/>
                </a:solidFill>
                <a:latin typeface="Times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61D251E-7FB8-0646-9243-27A1FF0E32DA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62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11611AC0-473C-B649-9C9B-F8AF1DB629AE}" type="slidenum">
              <a:rPr lang="en-US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4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latin typeface="Times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latin typeface="Times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A29E415-65FE-9D4C-ACD0-DBFCAA3520D5}" type="slidenum">
              <a:rPr lang="en-US">
                <a:latin typeface="Times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1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87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7"/>
            <a:ext cx="2133600" cy="365125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l" defTabSz="45703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7"/>
            <a:ext cx="2895600" cy="365125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ctr" defTabSz="45703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7"/>
            <a:ext cx="2133600" cy="365125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r" defTabSz="45703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71E754C-1D4F-534B-B1CB-7A95AA29FC6F}" type="slidenum">
              <a:rPr lang="en-US">
                <a:ea typeface="ＭＳ Ｐゴシック" charset="0"/>
                <a:cs typeface="ＭＳ Ｐゴシック" charset="0"/>
              </a:rPr>
              <a:pPr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75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sldNum="0" hdr="0" ftr="0" dt="0"/>
  <p:txStyles>
    <p:titleStyle>
      <a:lvl1pPr algn="ctr" defTabSz="45703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03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03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03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035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035" algn="ctr" defTabSz="45703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071" algn="ctr" defTabSz="45703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110" algn="ctr" defTabSz="45703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146" algn="ctr" defTabSz="457035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778" indent="-342778" algn="l" defTabSz="45703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684" indent="-285647" algn="l" defTabSz="45703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2589" indent="-228517" algn="l" defTabSz="45703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9626" indent="-228517" algn="l" defTabSz="45703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6665" indent="-228517" algn="l" defTabSz="45703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3701" indent="-228517" algn="l" defTabSz="45703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36" indent="-228517" algn="l" defTabSz="45703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74" indent="-228517" algn="l" defTabSz="45703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07" indent="-228517" algn="l" defTabSz="45703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5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1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10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6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1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19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52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1" algn="l" defTabSz="457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12" Type="http://schemas.openxmlformats.org/officeDocument/2006/relationships/image" Target="../media/image23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2.png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image" Target="../media/image49.emf"/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12" Type="http://schemas.openxmlformats.org/officeDocument/2006/relationships/image" Target="../media/image48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11" Type="http://schemas.openxmlformats.org/officeDocument/2006/relationships/image" Target="../media/image47.emf"/><Relationship Id="rId5" Type="http://schemas.openxmlformats.org/officeDocument/2006/relationships/image" Target="../media/image42.emf"/><Relationship Id="rId10" Type="http://schemas.openxmlformats.org/officeDocument/2006/relationships/image" Target="../media/image46.emf"/><Relationship Id="rId4" Type="http://schemas.openxmlformats.org/officeDocument/2006/relationships/image" Target="../media/image41.emf"/><Relationship Id="rId9" Type="http://schemas.openxmlformats.org/officeDocument/2006/relationships/image" Target="../media/image45.emf"/><Relationship Id="rId14" Type="http://schemas.openxmlformats.org/officeDocument/2006/relationships/image" Target="../media/image5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emf"/><Relationship Id="rId7" Type="http://schemas.openxmlformats.org/officeDocument/2006/relationships/image" Target="../media/image56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5.emf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image" Target="../media/image59.emf"/><Relationship Id="rId7" Type="http://schemas.openxmlformats.org/officeDocument/2006/relationships/image" Target="../media/image63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2.emf"/><Relationship Id="rId11" Type="http://schemas.openxmlformats.org/officeDocument/2006/relationships/image" Target="../media/image67.emf"/><Relationship Id="rId5" Type="http://schemas.openxmlformats.org/officeDocument/2006/relationships/image" Target="../media/image61.emf"/><Relationship Id="rId10" Type="http://schemas.openxmlformats.org/officeDocument/2006/relationships/image" Target="../media/image66.emf"/><Relationship Id="rId4" Type="http://schemas.openxmlformats.org/officeDocument/2006/relationships/image" Target="../media/image60.emf"/><Relationship Id="rId9" Type="http://schemas.openxmlformats.org/officeDocument/2006/relationships/image" Target="../media/image6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70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7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1.xml"/><Relationship Id="rId5" Type="http://schemas.microsoft.com/office/2007/relationships/hdphoto" Target="../media/hdphoto1.wdp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475" name="Text Box 3"/>
          <p:cNvSpPr txBox="1">
            <a:spLocks noChangeArrowheads="1"/>
          </p:cNvSpPr>
          <p:nvPr/>
        </p:nvSpPr>
        <p:spPr bwMode="auto">
          <a:xfrm>
            <a:off x="8774113" y="6308725"/>
            <a:ext cx="184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35" tIns="45718" rIns="91435" bIns="45718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73058" name="Picture 4" descr="Skyline_Chicago_Lake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4125"/>
            <a:ext cx="21717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59" name="Picture 5" descr="Skyline-Chicago-1-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061" name="Picture 6" descr="Skyline-Chicago-1-z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90" t="86160" b="10217"/>
          <a:stretch>
            <a:fillRect/>
          </a:stretch>
        </p:blipFill>
        <p:spPr bwMode="auto">
          <a:xfrm>
            <a:off x="6253163" y="6456363"/>
            <a:ext cx="2890837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25400"/>
            <a:ext cx="9144000" cy="686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2600" b="1" i="1" dirty="0" smtClean="0">
                <a:solidFill>
                  <a:srgbClr val="FFFFFF"/>
                </a:solidFill>
                <a:latin typeface="Arial"/>
                <a:ea typeface="ＭＳ Ｐゴシック"/>
                <a:cs typeface="Arial"/>
              </a:rPr>
              <a:t>Therapeutic Inflammatory Monocyte Modulation Using MARCO-Targeting Immune-Modifying Nanoparticles for Amelioration of Neuroinflammatory Disease</a:t>
            </a:r>
            <a:endParaRPr lang="en-GB" sz="2600" b="1" i="1" dirty="0">
              <a:solidFill>
                <a:srgbClr val="FFFFFF"/>
              </a:solidFill>
              <a:latin typeface="Arial"/>
              <a:ea typeface="ＭＳ Ｐゴシック"/>
              <a:cs typeface="Arial"/>
            </a:endParaRPr>
          </a:p>
          <a:p>
            <a:pPr algn="ctr"/>
            <a:endParaRPr lang="en-GB" sz="2400" b="1" i="1" dirty="0">
              <a:solidFill>
                <a:srgbClr val="FFFFFF"/>
              </a:solidFill>
              <a:latin typeface="Arial"/>
              <a:ea typeface="ＭＳ Ｐゴシック" charset="0"/>
              <a:cs typeface="Arial"/>
            </a:endParaRPr>
          </a:p>
          <a:p>
            <a:pPr algn="ctr"/>
            <a:endParaRPr lang="en-US" sz="2400" b="1" i="1" dirty="0">
              <a:solidFill>
                <a:srgbClr val="FFFFFF"/>
              </a:solidFill>
              <a:latin typeface="Arial"/>
              <a:ea typeface="ＭＳ Ｐゴシック" charset="0"/>
              <a:cs typeface="Arial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Int. Congress on ‘Neuroinflammation and Therapy’</a:t>
            </a:r>
            <a:endParaRPr lang="en-US" sz="2400" b="1" i="1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San Francisco, CA</a:t>
            </a:r>
            <a:endParaRPr lang="en-US" sz="2400" b="1" i="1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July 22, 2015</a:t>
            </a:r>
            <a:endParaRPr lang="en-US" sz="2400" b="1" i="1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0" b="1" i="1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i="1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Stephen D. Miller, Ph.D</a:t>
            </a:r>
            <a:r>
              <a:rPr lang="en-US" sz="4000" b="1" i="1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  <a:p>
            <a:pPr algn="ctr" defTabSz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4000" b="1" i="1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Department of Microbiology-Immunology and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The Interdepartmental Immunobiology Center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Northwestern University Medical School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Chicago, IL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3200" b="1" i="1" dirty="0">
              <a:solidFill>
                <a:srgbClr val="33339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1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471" y="1016000"/>
            <a:ext cx="787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9797" y="1033895"/>
            <a:ext cx="8845176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3" indent="-119063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Immune tolerance for the effective prevention </a:t>
            </a:r>
            <a:r>
              <a:rPr lang="en-US" b="1" i="1" dirty="0" smtClean="0">
                <a:latin typeface="Arial"/>
                <a:cs typeface="Arial"/>
              </a:rPr>
              <a:t>and</a:t>
            </a:r>
            <a:r>
              <a:rPr lang="en-US" b="1" dirty="0" smtClean="0">
                <a:latin typeface="Arial"/>
                <a:cs typeface="Arial"/>
              </a:rPr>
              <a:t> treatment of autoimmune disease (CD4 Th1/Th17), allergic responses (CD4 Th2), and virus-induced gene replacement therapy (CD8) can be effectively induced by the </a:t>
            </a:r>
            <a:r>
              <a:rPr lang="en-US" b="1" dirty="0" err="1" smtClean="0">
                <a:latin typeface="Arial"/>
                <a:cs typeface="Arial"/>
              </a:rPr>
              <a:t>i.v.</a:t>
            </a:r>
            <a:r>
              <a:rPr lang="en-US" b="1" dirty="0" smtClean="0">
                <a:latin typeface="Arial"/>
                <a:cs typeface="Arial"/>
              </a:rPr>
              <a:t> infusion of Ag-linked to apoptotic autologous leukocytes or to Ag-linked carboxylated nanoparticles composed of either polystyrene or the FDA-approved biodegradable polymer poly(lactide-</a:t>
            </a:r>
            <a:r>
              <a:rPr lang="en-US" b="1" i="1" dirty="0" smtClean="0">
                <a:latin typeface="Arial"/>
                <a:cs typeface="Arial"/>
              </a:rPr>
              <a:t>co</a:t>
            </a:r>
            <a:r>
              <a:rPr lang="en-US" b="1" dirty="0" smtClean="0">
                <a:latin typeface="Arial"/>
                <a:cs typeface="Arial"/>
              </a:rPr>
              <a:t>-glycolide).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8174" y="-81976"/>
            <a:ext cx="863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u="sng" dirty="0" smtClean="0">
                <a:solidFill>
                  <a:srgbClr val="000090"/>
                </a:solidFill>
                <a:latin typeface="Arial"/>
                <a:cs typeface="Arial"/>
              </a:rPr>
              <a:t>Background</a:t>
            </a:r>
            <a:endParaRPr lang="en-US" sz="2800" i="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9797" y="3133628"/>
            <a:ext cx="8845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3" indent="-119063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Ag-nanoparticle tolerance following </a:t>
            </a:r>
            <a:r>
              <a:rPr lang="en-US" b="1" dirty="0" err="1" smtClean="0">
                <a:latin typeface="Arial"/>
                <a:cs typeface="Arial"/>
              </a:rPr>
              <a:t>i.v.</a:t>
            </a:r>
            <a:r>
              <a:rPr lang="en-US" b="1" dirty="0" smtClean="0">
                <a:latin typeface="Arial"/>
                <a:cs typeface="Arial"/>
              </a:rPr>
              <a:t> infusion is dependent upon uptake of Ag-linked PS and PLG nanoparticles by tolerogenic APCs in the splenic marginal zone and liver via the scavenger receptor MARCO.</a:t>
            </a:r>
            <a:endParaRPr lang="en-US" b="1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797" y="4497176"/>
            <a:ext cx="88451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863" indent="-169863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During </a:t>
            </a:r>
            <a:r>
              <a:rPr lang="en-US" b="1" i="1" dirty="0" smtClean="0">
                <a:latin typeface="Arial"/>
                <a:cs typeface="Arial"/>
              </a:rPr>
              <a:t>in vivo</a:t>
            </a:r>
            <a:r>
              <a:rPr lang="en-US" b="1" dirty="0" smtClean="0">
                <a:latin typeface="Arial"/>
                <a:cs typeface="Arial"/>
              </a:rPr>
              <a:t> trafficking experimentation with Ag-PLG nanoparticles, it was discovered that nanoparticles with specific surface characteristics can bind circulating peripheral inflammatory monocytes.  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We thus asked if PLG nanoparticles could be used to ameliorate diseases associated with pro-inflammatory cytokine release by inflammatory monocytes.</a:t>
            </a:r>
            <a:endParaRPr lang="en-US" b="1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83368" y="35824"/>
            <a:ext cx="5672194" cy="6686712"/>
            <a:chOff x="33548" y="21625"/>
            <a:chExt cx="5221222" cy="6235454"/>
          </a:xfrm>
        </p:grpSpPr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>
              <a:off x="33548" y="21625"/>
              <a:ext cx="5215467" cy="1882185"/>
              <a:chOff x="94168" y="21625"/>
              <a:chExt cx="5215467" cy="1882185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168" y="256820"/>
                <a:ext cx="5215467" cy="1646990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336" y="21625"/>
                <a:ext cx="4447634" cy="239042"/>
              </a:xfrm>
              <a:prstGeom prst="rect">
                <a:avLst/>
              </a:prstGeom>
            </p:spPr>
          </p:pic>
        </p:grpSp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33548" y="2178253"/>
              <a:ext cx="5221222" cy="1546000"/>
              <a:chOff x="280391" y="672952"/>
              <a:chExt cx="5276088" cy="1562248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7867" y="863600"/>
                <a:ext cx="5268612" cy="137160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0391" y="672952"/>
                <a:ext cx="5276088" cy="190648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33548" y="4072303"/>
              <a:ext cx="5212080" cy="2184776"/>
              <a:chOff x="0" y="4783491"/>
              <a:chExt cx="5212080" cy="2184776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4783491"/>
                <a:ext cx="5212080" cy="442050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5208612"/>
                <a:ext cx="5212080" cy="175965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9217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471" y="1016000"/>
            <a:ext cx="787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4472" y="1016000"/>
            <a:ext cx="8845176" cy="5770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Numerous subsets of monocytes have been defined, with these subsets having specific roles during homeostasis &amp; disease</a:t>
            </a:r>
          </a:p>
          <a:p>
            <a:pPr marL="342900" indent="-342900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In mice Ly6C</a:t>
            </a:r>
            <a:r>
              <a:rPr lang="en-US" b="1" baseline="30000" dirty="0" smtClean="0">
                <a:latin typeface="Arial"/>
                <a:cs typeface="Arial"/>
              </a:rPr>
              <a:t>hi/+</a:t>
            </a:r>
            <a:r>
              <a:rPr lang="en-US" b="1" dirty="0" smtClean="0">
                <a:latin typeface="Arial"/>
                <a:cs typeface="Arial"/>
              </a:rPr>
              <a:t> CCR2</a:t>
            </a:r>
            <a:r>
              <a:rPr lang="en-US" b="1" baseline="30000" dirty="0" smtClean="0">
                <a:latin typeface="Arial"/>
                <a:cs typeface="Arial"/>
              </a:rPr>
              <a:t>+</a:t>
            </a:r>
            <a:r>
              <a:rPr lang="en-US" b="1" dirty="0" smtClean="0">
                <a:latin typeface="Arial"/>
                <a:cs typeface="Arial"/>
              </a:rPr>
              <a:t> monocytes are known as inflammatory (ΦM) or  non-classical monocytes</a:t>
            </a:r>
          </a:p>
          <a:p>
            <a:pPr marL="342900" indent="-342900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These monocytes serve as precursors to numerous effector cells including DC subsets and tissue macrophages</a:t>
            </a:r>
          </a:p>
          <a:p>
            <a:pPr marL="342900" indent="-342900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Importantly, they are pathogenic in numerous CNS inflammatory disease models including experimental </a:t>
            </a:r>
            <a:r>
              <a:rPr lang="en-US" b="1" dirty="0">
                <a:latin typeface="Arial"/>
                <a:cs typeface="Arial"/>
              </a:rPr>
              <a:t>a</a:t>
            </a:r>
            <a:r>
              <a:rPr lang="en-US" b="1" dirty="0" smtClean="0">
                <a:latin typeface="Arial"/>
                <a:cs typeface="Arial"/>
              </a:rPr>
              <a:t>utoimmune encephalomyelitis, West Nile Virus encephalitis, stroke, </a:t>
            </a:r>
            <a:r>
              <a:rPr lang="en-US" b="1" dirty="0">
                <a:latin typeface="Arial"/>
                <a:cs typeface="Arial"/>
              </a:rPr>
              <a:t>s</a:t>
            </a:r>
            <a:r>
              <a:rPr lang="en-US" b="1" dirty="0" smtClean="0">
                <a:latin typeface="Arial"/>
                <a:cs typeface="Arial"/>
              </a:rPr>
              <a:t>pinal cord injury, and potentially epilepsy</a:t>
            </a:r>
          </a:p>
          <a:p>
            <a:pPr marL="342900" indent="-342900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In humans CCR2</a:t>
            </a:r>
            <a:r>
              <a:rPr lang="en-US" b="1" baseline="30000" dirty="0" smtClean="0">
                <a:latin typeface="Arial"/>
                <a:cs typeface="Arial"/>
              </a:rPr>
              <a:t>+</a:t>
            </a:r>
            <a:r>
              <a:rPr lang="en-US" b="1" dirty="0" smtClean="0">
                <a:latin typeface="Arial"/>
                <a:cs typeface="Arial"/>
              </a:rPr>
              <a:t>CD16</a:t>
            </a:r>
            <a:r>
              <a:rPr lang="en-US" b="1" baseline="30000" dirty="0" smtClean="0">
                <a:latin typeface="Arial"/>
                <a:cs typeface="Arial"/>
              </a:rPr>
              <a:t>+/-</a:t>
            </a:r>
            <a:r>
              <a:rPr lang="en-US" b="1" dirty="0" smtClean="0">
                <a:latin typeface="Arial"/>
                <a:cs typeface="Arial"/>
              </a:rPr>
              <a:t> monocytes correlate with increased tissue damage after cardiac infarction, stroke, CNS infection and even alcoholic hepatitis. Critically,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 no effective therapy exists to modulate ΦM</a:t>
            </a:r>
          </a:p>
          <a:p>
            <a:pPr marL="342900" indent="-342900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During </a:t>
            </a:r>
            <a:r>
              <a:rPr lang="en-US" b="1" i="1" dirty="0" smtClean="0">
                <a:latin typeface="Arial"/>
                <a:cs typeface="Arial"/>
              </a:rPr>
              <a:t>in vivo</a:t>
            </a:r>
            <a:r>
              <a:rPr lang="en-US" b="1" dirty="0" smtClean="0">
                <a:latin typeface="Arial"/>
                <a:cs typeface="Arial"/>
              </a:rPr>
              <a:t> ΦM trafficking experimentation, it was discovered that ΦM express MARCO and nanoparticles with specific surface characteristics can modulate ΦM, reducing their pro-inflammatory capacity &amp; promoting tissue regeneration.</a:t>
            </a:r>
          </a:p>
          <a:p>
            <a:pPr marL="342900" indent="-342900" algn="just">
              <a:spcAft>
                <a:spcPts val="900"/>
              </a:spcAft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The nanoparticles are referred to as Immune Modifying Nanoparticles (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IMPs</a:t>
            </a:r>
            <a:r>
              <a:rPr lang="en-US" b="1" dirty="0" smtClean="0">
                <a:latin typeface="Arial"/>
                <a:cs typeface="Arial"/>
              </a:rPr>
              <a:t>) and are effective 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at </a:t>
            </a:r>
            <a:r>
              <a:rPr lang="en-US" b="1" i="1" dirty="0" smtClean="0">
                <a:solidFill>
                  <a:srgbClr val="FF0000"/>
                </a:solidFill>
                <a:latin typeface="Arial"/>
                <a:cs typeface="Arial"/>
              </a:rPr>
              <a:t>reducing neuroinflammation</a:t>
            </a:r>
            <a:endParaRPr lang="en-US" b="1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8174" y="53488"/>
            <a:ext cx="863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u="sng" dirty="0" smtClean="0">
                <a:solidFill>
                  <a:srgbClr val="000090"/>
                </a:solidFill>
                <a:latin typeface="Arial"/>
                <a:cs typeface="Arial"/>
              </a:rPr>
              <a:t>Introduction</a:t>
            </a:r>
            <a:r>
              <a:rPr lang="en-US" sz="2800" b="1" i="1" dirty="0" smtClean="0">
                <a:solidFill>
                  <a:srgbClr val="000090"/>
                </a:solidFill>
                <a:latin typeface="Arial"/>
                <a:cs typeface="Arial"/>
              </a:rPr>
              <a:t> – Role of Inflammatory Monocytes in CNS Inflammatory Diseases </a:t>
            </a:r>
            <a:endParaRPr lang="en-US" sz="2800" i="1" dirty="0">
              <a:solidFill>
                <a:srgbClr val="00009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537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8760"/>
            <a:ext cx="9144000" cy="509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144" y="376509"/>
            <a:ext cx="7021689" cy="450054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2603500"/>
            <a:ext cx="9144000" cy="227355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dirty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700" y="4453724"/>
            <a:ext cx="51943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500" indent="-17780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West Nile Virus Encephalitis – prevented fatal disease</a:t>
            </a:r>
          </a:p>
          <a:p>
            <a:pPr marL="444500" indent="-17780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EAE</a:t>
            </a:r>
          </a:p>
          <a:p>
            <a:pPr marL="444500" indent="-17780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DSS Colitis</a:t>
            </a:r>
          </a:p>
          <a:p>
            <a:pPr marL="444500" indent="-17780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Thioglycollate-induced Peritonitis</a:t>
            </a:r>
          </a:p>
          <a:p>
            <a:pPr marL="444500" indent="-17780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Kidney Ischemia Reperfusion Injury</a:t>
            </a:r>
          </a:p>
          <a:p>
            <a:pPr marL="444500" indent="-17780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Myocardial Infarction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700" y="2794968"/>
            <a:ext cx="889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  <a:latin typeface="Arial"/>
                <a:ea typeface="ＭＳ Ｐゴシック"/>
                <a:cs typeface="Arial"/>
              </a:rPr>
              <a:t>Short-term course of 3-4 daily i.v. infusions of 500 nm </a:t>
            </a:r>
            <a:r>
              <a:rPr lang="en-US" b="1" dirty="0">
                <a:solidFill>
                  <a:srgbClr val="000090"/>
                </a:solidFill>
                <a:latin typeface="Arial"/>
                <a:ea typeface="ＭＳ Ｐゴシック"/>
                <a:cs typeface="Arial"/>
              </a:rPr>
              <a:t>carboxylated </a:t>
            </a:r>
            <a:r>
              <a:rPr lang="en-US" b="1" dirty="0" smtClean="0">
                <a:solidFill>
                  <a:srgbClr val="000090"/>
                </a:solidFill>
                <a:latin typeface="Arial"/>
                <a:ea typeface="ＭＳ Ｐゴシック"/>
                <a:cs typeface="Arial"/>
              </a:rPr>
              <a:t>‘naked’ PLG nanoparticles target blood-borne inflammatory monocytes via the MARCO scavenger receptor and divert the monocytes from the inflammatory injury sites to the spleen where they upregulate caspase 3 and undergo apoptotic cell death.  This leads to significant amelioration of: </a:t>
            </a:r>
            <a:endParaRPr lang="en-US" b="1" dirty="0">
              <a:solidFill>
                <a:srgbClr val="000090"/>
              </a:solidFill>
              <a:latin typeface="Arial"/>
              <a:ea typeface="ＭＳ Ｐゴシック"/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769010" y="4500134"/>
            <a:ext cx="3171443" cy="2308080"/>
            <a:chOff x="5769010" y="4500134"/>
            <a:chExt cx="3171443" cy="2308080"/>
          </a:xfrm>
        </p:grpSpPr>
        <p:grpSp>
          <p:nvGrpSpPr>
            <p:cNvPr id="9" name="Group 8"/>
            <p:cNvGrpSpPr/>
            <p:nvPr/>
          </p:nvGrpSpPr>
          <p:grpSpPr>
            <a:xfrm>
              <a:off x="5769010" y="4500134"/>
              <a:ext cx="2911475" cy="1722965"/>
              <a:chOff x="6018739" y="1003449"/>
              <a:chExt cx="2911475" cy="1722965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6018739" y="1003449"/>
                <a:ext cx="2911475" cy="1722965"/>
                <a:chOff x="6018739" y="1003449"/>
                <a:chExt cx="2911475" cy="1722965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6018739" y="1003449"/>
                  <a:ext cx="2911475" cy="1498600"/>
                  <a:chOff x="6018739" y="1003449"/>
                  <a:chExt cx="2911475" cy="1498600"/>
                </a:xfrm>
              </p:grpSpPr>
              <p:pic>
                <p:nvPicPr>
                  <p:cNvPr id="19" name="Picture 3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18739" y="1003449"/>
                    <a:ext cx="2911475" cy="149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5" name="TextBox 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315322" y="1476998"/>
                    <a:ext cx="606425" cy="3381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600" b="1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rPr>
                      <a:t>PLG</a:t>
                    </a:r>
                  </a:p>
                </p:txBody>
              </p:sp>
              <p:sp>
                <p:nvSpPr>
                  <p:cNvPr id="16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108947" y="1197598"/>
                    <a:ext cx="584200" cy="3381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600" b="1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rPr>
                      <a:t>PLS</a:t>
                    </a:r>
                  </a:p>
                </p:txBody>
              </p:sp>
              <p:cxnSp>
                <p:nvCxnSpPr>
                  <p:cNvPr id="17" name="Straight Connector 16"/>
                  <p:cNvCxnSpPr/>
                  <p:nvPr/>
                </p:nvCxnSpPr>
                <p:spPr>
                  <a:xfrm flipV="1">
                    <a:off x="7956547" y="1426198"/>
                    <a:ext cx="228600" cy="1524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/>
                  <p:cNvCxnSpPr/>
                  <p:nvPr/>
                </p:nvCxnSpPr>
                <p:spPr>
                  <a:xfrm flipV="1">
                    <a:off x="8235947" y="1654798"/>
                    <a:ext cx="155575" cy="889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" name="TextBox 12"/>
                <p:cNvSpPr txBox="1"/>
                <p:nvPr/>
              </p:nvSpPr>
              <p:spPr>
                <a:xfrm>
                  <a:off x="7120420" y="2449415"/>
                  <a:ext cx="167225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 ζ Potential </a:t>
                  </a:r>
                  <a:r>
                    <a:rPr lang="en-US" sz="1200" b="1" u="sng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&lt;</a:t>
                  </a:r>
                  <a:r>
                    <a:rPr lang="en-US" sz="1200" b="1" dirty="0" smtClean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 -50 mV</a:t>
                  </a:r>
                  <a:endParaRPr lang="en-US" sz="1200" b="1" dirty="0">
                    <a:solidFill>
                      <a:srgbClr val="FF0000"/>
                    </a:solidFill>
                    <a:latin typeface="Arial"/>
                    <a:cs typeface="Arial"/>
                  </a:endParaRPr>
                </a:p>
              </p:txBody>
            </p:sp>
          </p:grpSp>
          <p:cxnSp>
            <p:nvCxnSpPr>
              <p:cNvPr id="11" name="Straight Arrow Connector 10"/>
              <p:cNvCxnSpPr/>
              <p:nvPr/>
            </p:nvCxnSpPr>
            <p:spPr>
              <a:xfrm>
                <a:off x="7823200" y="1955800"/>
                <a:ext cx="0" cy="317500"/>
              </a:xfrm>
              <a:prstGeom prst="straightConnector1">
                <a:avLst/>
              </a:prstGeom>
              <a:ln w="38100" cmpd="sng"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5864295" y="6161883"/>
              <a:ext cx="30761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PLS – polystyrene</a:t>
              </a:r>
            </a:p>
            <a:p>
              <a:r>
                <a:rPr lang="en-US" dirty="0" smtClean="0"/>
                <a:t>PLG - poly(lactide-co-glycolide)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4717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741" y="2395895"/>
            <a:ext cx="2849147" cy="18386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296" y="2136473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A.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9" y="2274973"/>
            <a:ext cx="2969635" cy="19202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038" y="4782391"/>
            <a:ext cx="2954710" cy="19144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62122" y="4632969"/>
            <a:ext cx="3785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E.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8640" y="5175172"/>
            <a:ext cx="1441420" cy="1007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Vehicle (n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=10)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IMP 1.775 </a:t>
            </a:r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mg (n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=10) 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IMP 0.71 mg (</a:t>
            </a:r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=10)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IMP 0.355 mg </a:t>
            </a:r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(n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=10)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IMP 0.1775 </a:t>
            </a:r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mg (n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=10)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IMP 0.0355 </a:t>
            </a:r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mg (n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=10)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No weight </a:t>
            </a:r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loss (n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=58)</a:t>
            </a:r>
            <a:endParaRPr lang="en-US" sz="85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096" y="5187417"/>
            <a:ext cx="316671" cy="9568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2982" y="4663553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D.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37116" y="4871783"/>
            <a:ext cx="928459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Arial"/>
                <a:cs typeface="Arial"/>
              </a:rPr>
              <a:t>Mock + Vehicle</a:t>
            </a:r>
          </a:p>
          <a:p>
            <a:r>
              <a:rPr lang="en-US" sz="800" b="1" dirty="0" smtClean="0">
                <a:solidFill>
                  <a:srgbClr val="000000"/>
                </a:solidFill>
                <a:latin typeface="Arial"/>
                <a:cs typeface="Arial"/>
              </a:rPr>
              <a:t>Mock + PS-NP</a:t>
            </a:r>
          </a:p>
          <a:p>
            <a:r>
              <a:rPr lang="en-US" sz="800" b="1" dirty="0" smtClean="0">
                <a:solidFill>
                  <a:srgbClr val="000000"/>
                </a:solidFill>
                <a:latin typeface="Arial"/>
                <a:cs typeface="Arial"/>
              </a:rPr>
              <a:t>Mock + PS-IMP</a:t>
            </a:r>
          </a:p>
          <a:p>
            <a:r>
              <a:rPr lang="en-US" sz="800" b="1" dirty="0" smtClean="0">
                <a:solidFill>
                  <a:srgbClr val="000000"/>
                </a:solidFill>
                <a:latin typeface="Arial"/>
                <a:cs typeface="Arial"/>
              </a:rPr>
              <a:t>WNV + Vehicle</a:t>
            </a:r>
          </a:p>
          <a:p>
            <a:r>
              <a:rPr lang="en-US" sz="800" b="1" dirty="0" smtClean="0">
                <a:solidFill>
                  <a:srgbClr val="000000"/>
                </a:solidFill>
                <a:latin typeface="Arial"/>
                <a:cs typeface="Arial"/>
              </a:rPr>
              <a:t>WNV + PS-NP</a:t>
            </a:r>
          </a:p>
          <a:p>
            <a:r>
              <a:rPr lang="en-US" sz="800" b="1" dirty="0" smtClean="0">
                <a:solidFill>
                  <a:srgbClr val="000000"/>
                </a:solidFill>
                <a:latin typeface="Arial"/>
                <a:cs typeface="Arial"/>
              </a:rPr>
              <a:t>WNV + PS-IMP</a:t>
            </a:r>
          </a:p>
          <a:p>
            <a:endParaRPr lang="en-US" sz="8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7625" y="4871782"/>
            <a:ext cx="471702" cy="8412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4860"/>
          <a:stretch>
            <a:fillRect/>
          </a:stretch>
        </p:blipFill>
        <p:spPr>
          <a:xfrm>
            <a:off x="1642562" y="4820595"/>
            <a:ext cx="1030900" cy="146598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38872" y="5919785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2.5 x 10</a:t>
            </a:r>
            <a:r>
              <a:rPr lang="en-US" sz="900" b="1" baseline="30000" dirty="0" smtClean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endParaRPr lang="en-US" sz="9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6283" y="6088634"/>
            <a:ext cx="24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endParaRPr lang="en-US" sz="9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8872" y="5741731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5.0 x 10</a:t>
            </a:r>
            <a:r>
              <a:rPr lang="en-US" sz="900" b="1" baseline="30000" dirty="0" smtClean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endParaRPr lang="en-US" sz="9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38872" y="5563675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7.5 x 10</a:t>
            </a:r>
            <a:r>
              <a:rPr lang="en-US" sz="900" b="1" baseline="30000" dirty="0" smtClean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endParaRPr lang="en-US" sz="9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8872" y="5385620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1.0 x 10</a:t>
            </a:r>
            <a:r>
              <a:rPr lang="en-US" sz="900" b="1" baseline="30000" dirty="0" smtClean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endParaRPr lang="en-US" sz="9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38872" y="5207565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1.2 x 10</a:t>
            </a:r>
            <a:r>
              <a:rPr lang="en-US" sz="900" b="1" baseline="30000" dirty="0" smtClean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endParaRPr lang="en-US" sz="9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8872" y="5029508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1.5 x 10</a:t>
            </a:r>
            <a:r>
              <a:rPr lang="en-US" sz="900" b="1" baseline="30000" dirty="0" smtClean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endParaRPr lang="en-US" sz="9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38872" y="4851455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1.8 x 10</a:t>
            </a:r>
            <a:r>
              <a:rPr lang="en-US" sz="900" b="1" baseline="30000" dirty="0" smtClean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endParaRPr lang="en-US" sz="9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23917" y="6173059"/>
            <a:ext cx="935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900" b="1" dirty="0" smtClean="0">
                <a:solidFill>
                  <a:srgbClr val="000000"/>
                </a:solidFill>
                <a:latin typeface="Arial"/>
                <a:cs typeface="Arial"/>
              </a:rPr>
              <a:t>Φ</a:t>
            </a:r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IM-derived</a:t>
            </a:r>
          </a:p>
          <a:p>
            <a:pPr algn="ctr"/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macrophages</a:t>
            </a:r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615533" y="5491382"/>
            <a:ext cx="9158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rgbClr val="000000"/>
                </a:solidFill>
                <a:latin typeface="Arial"/>
                <a:cs typeface="Arial"/>
              </a:rPr>
              <a:t>Cell numbers</a:t>
            </a:r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664" y="219613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C.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3923" y="3041725"/>
            <a:ext cx="316262" cy="71588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33226" y="3051891"/>
            <a:ext cx="1441420" cy="746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Vehicle (n=16)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PS-IMP (n=16)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PS-NP (n=14)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PS-PP (n=14)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No weight loss (n=28)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096" y="2274083"/>
            <a:ext cx="2964553" cy="19493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935024" y="3279871"/>
            <a:ext cx="1633781" cy="484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PS-IMP </a:t>
            </a:r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(n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=10)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Opsonized PS-IMP </a:t>
            </a:r>
            <a:r>
              <a:rPr lang="en-US" sz="850" b="1" dirty="0">
                <a:solidFill>
                  <a:srgbClr val="000000"/>
                </a:solidFill>
                <a:latin typeface="Arial"/>
                <a:cs typeface="Arial"/>
              </a:rPr>
              <a:t>(n</a:t>
            </a:r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=10)</a:t>
            </a:r>
          </a:p>
          <a:p>
            <a:r>
              <a:rPr lang="en-US" sz="850" b="1" dirty="0" smtClean="0">
                <a:solidFill>
                  <a:srgbClr val="000000"/>
                </a:solidFill>
                <a:latin typeface="Arial"/>
                <a:cs typeface="Arial"/>
              </a:rPr>
              <a:t>No weight loss (n=10)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6567" y="3279458"/>
            <a:ext cx="371779" cy="52013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69679" y="2176138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B.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53480" y="3168916"/>
            <a:ext cx="1974713" cy="634273"/>
            <a:chOff x="17553422" y="10120501"/>
            <a:chExt cx="1974713" cy="634273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553422" y="10120501"/>
              <a:ext cx="364633" cy="628278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17725108" y="10139221"/>
              <a:ext cx="180302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50" b="1" dirty="0" smtClean="0">
                  <a:solidFill>
                    <a:srgbClr val="000000"/>
                  </a:solidFill>
                  <a:latin typeface="Arial"/>
                  <a:cs typeface="Arial"/>
                </a:rPr>
                <a:t>Vehicle (n=15)</a:t>
              </a:r>
            </a:p>
            <a:p>
              <a:r>
                <a:rPr lang="en-US" sz="85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PS-NP (n=16)</a:t>
              </a:r>
            </a:p>
            <a:p>
              <a:r>
                <a:rPr lang="en-US" sz="85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PS-IMP (n=20)</a:t>
              </a:r>
            </a:p>
            <a:p>
              <a:r>
                <a:rPr lang="en-US" sz="850" b="1" dirty="0" smtClean="0">
                  <a:solidFill>
                    <a:srgbClr val="000000"/>
                  </a:solidFill>
                  <a:latin typeface="Arial"/>
                  <a:cs typeface="Arial"/>
                </a:rPr>
                <a:t>No weight loss (n=40)</a:t>
              </a:r>
              <a:endParaRPr lang="en-US" sz="85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528374" y="2057341"/>
            <a:ext cx="2321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FF0000"/>
                </a:solidFill>
              </a:rPr>
              <a:t>Not Opsonin Dependent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61440" y="2057341"/>
            <a:ext cx="2389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FF0000"/>
                </a:solidFill>
              </a:rPr>
              <a:t>IMP Increase Survival 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08380" y="4507265"/>
            <a:ext cx="2321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FF0000"/>
                </a:solidFill>
              </a:rPr>
              <a:t>Reduced IMΦ In CNS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22040" y="2057341"/>
            <a:ext cx="2321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FF0000"/>
                </a:solidFill>
              </a:rPr>
              <a:t>-ve Charge Dependent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66446" y="4507265"/>
            <a:ext cx="2321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FF0000"/>
                </a:solidFill>
              </a:rPr>
              <a:t>Dose Response Curves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824" y="1015628"/>
            <a:ext cx="556054" cy="50643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675631" y="1677936"/>
            <a:ext cx="131453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cs typeface="Arial"/>
              </a:rPr>
              <a:t>WNV Infection</a:t>
            </a:r>
            <a:endParaRPr lang="en-US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8765" y="1429165"/>
            <a:ext cx="4005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</a:rPr>
              <a:t>D0</a:t>
            </a: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24670" y="1457925"/>
            <a:ext cx="54290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solidFill>
                  <a:srgbClr val="000000"/>
                </a:solidFill>
                <a:latin typeface="Arial"/>
                <a:cs typeface="Arial"/>
              </a:rPr>
              <a:t>~D6</a:t>
            </a:r>
            <a:endParaRPr lang="en-US" sz="15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38572" y="962649"/>
            <a:ext cx="19748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Monitor Survival</a:t>
            </a:r>
          </a:p>
          <a:p>
            <a:r>
              <a:rPr lang="en-US" sz="1600" b="1" dirty="0" smtClean="0">
                <a:latin typeface="Arial"/>
                <a:cs typeface="Arial"/>
              </a:rPr>
              <a:t>Examine CNS (D7)</a:t>
            </a:r>
            <a:endParaRPr lang="en-US" sz="1600" b="1" dirty="0">
              <a:latin typeface="Arial"/>
              <a:cs typeface="Arial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4710145" y="1283306"/>
            <a:ext cx="873189" cy="1536"/>
          </a:xfrm>
          <a:prstGeom prst="straightConnector1">
            <a:avLst/>
          </a:prstGeom>
          <a:ln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089114" y="456621"/>
            <a:ext cx="9325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solidFill>
                  <a:srgbClr val="000000"/>
                </a:solidFill>
                <a:latin typeface="Arial"/>
                <a:cs typeface="Arial"/>
              </a:rPr>
              <a:t>IMP I.V.</a:t>
            </a:r>
          </a:p>
          <a:p>
            <a:r>
              <a:rPr lang="en-US" sz="1500" b="1" dirty="0" smtClean="0">
                <a:solidFill>
                  <a:srgbClr val="000000"/>
                </a:solidFill>
                <a:latin typeface="Arial"/>
                <a:cs typeface="Arial"/>
              </a:rPr>
              <a:t>Infusion</a:t>
            </a:r>
            <a:endParaRPr lang="en-US" sz="15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91298" y="1677936"/>
            <a:ext cx="201589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cs typeface="Arial"/>
              </a:rPr>
              <a:t>Weight loss &amp; Seizures</a:t>
            </a:r>
            <a:endParaRPr lang="en-US" sz="13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7594" y="444977"/>
            <a:ext cx="6116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/>
                <a:cs typeface="Arial"/>
              </a:rPr>
              <a:t>Treatment Protocol:</a:t>
            </a:r>
            <a:endParaRPr lang="en-US" sz="20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589069" y="1265562"/>
            <a:ext cx="1789969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Picture 4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2573" y="1015628"/>
            <a:ext cx="556054" cy="50643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3610" b="59067"/>
          <a:stretch/>
        </p:blipFill>
        <p:spPr>
          <a:xfrm rot="737277">
            <a:off x="3312348" y="534286"/>
            <a:ext cx="935473" cy="548639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0" y="-41532"/>
            <a:ext cx="9144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b="1" i="1" dirty="0" smtClean="0">
                <a:solidFill>
                  <a:srgbClr val="000090"/>
                </a:solidFill>
                <a:latin typeface="Arial"/>
                <a:cs typeface="Arial"/>
              </a:rPr>
              <a:t>IMP Infusion Ameliorates West Nile Encephalitis in Mice</a:t>
            </a:r>
            <a:endParaRPr lang="en-US" sz="2500" i="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53" name="Rectangle 1"/>
          <p:cNvSpPr>
            <a:spLocks noChangeArrowheads="1"/>
          </p:cNvSpPr>
          <p:nvPr/>
        </p:nvSpPr>
        <p:spPr bwMode="auto">
          <a:xfrm>
            <a:off x="5702289" y="6629400"/>
            <a:ext cx="34417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Getts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, 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et al.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2014.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Sci. Transl. Med.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6:219:ra7.</a:t>
            </a:r>
            <a:endParaRPr lang="en-US" sz="1200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628193" y="5525575"/>
            <a:ext cx="978607" cy="14935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2547625" y="2781300"/>
            <a:ext cx="0" cy="2096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699557" y="3484493"/>
            <a:ext cx="1015581" cy="14935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784058" y="3335141"/>
            <a:ext cx="1015581" cy="14935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8382000" y="2971800"/>
            <a:ext cx="0" cy="2096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6647908" y="3204782"/>
            <a:ext cx="933284" cy="14935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5602384" y="2886112"/>
            <a:ext cx="0" cy="2096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19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4453" y="851837"/>
            <a:ext cx="325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249" y="2216400"/>
            <a:ext cx="3635985" cy="1688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6202"/>
          <a:stretch/>
        </p:blipFill>
        <p:spPr>
          <a:xfrm>
            <a:off x="6056697" y="2400359"/>
            <a:ext cx="1990684" cy="16919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83" y="599501"/>
            <a:ext cx="6625906" cy="17216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6740" y="383754"/>
            <a:ext cx="5507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IMP are taken up by blood Ly6c</a:t>
            </a:r>
            <a:r>
              <a:rPr lang="en-US" sz="1600" b="1" u="sng" baseline="30000" dirty="0" smtClean="0">
                <a:solidFill>
                  <a:srgbClr val="FF0000"/>
                </a:solidFill>
              </a:rPr>
              <a:t>hi</a:t>
            </a:r>
            <a:r>
              <a:rPr lang="en-US" sz="1600" b="1" u="sng" dirty="0" smtClean="0">
                <a:solidFill>
                  <a:srgbClr val="FF0000"/>
                </a:solidFill>
              </a:rPr>
              <a:t> IMΦ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7339" y="2364216"/>
            <a:ext cx="332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r="58740"/>
          <a:stretch/>
        </p:blipFill>
        <p:spPr>
          <a:xfrm>
            <a:off x="796016" y="4089797"/>
            <a:ext cx="2181514" cy="27719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41505"/>
          <a:stretch/>
        </p:blipFill>
        <p:spPr>
          <a:xfrm>
            <a:off x="3536991" y="4070386"/>
            <a:ext cx="3092831" cy="27719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9593" y="4026093"/>
            <a:ext cx="332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3909" y="4179476"/>
            <a:ext cx="332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43909" y="5210202"/>
            <a:ext cx="344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G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717146" y="4190762"/>
            <a:ext cx="1590410" cy="1521811"/>
            <a:chOff x="6761969" y="3564456"/>
            <a:chExt cx="1590410" cy="1521811"/>
          </a:xfrm>
        </p:grpSpPr>
        <p:sp>
          <p:nvSpPr>
            <p:cNvPr id="15" name="TextBox 14"/>
            <p:cNvSpPr txBox="1"/>
            <p:nvPr/>
          </p:nvSpPr>
          <p:spPr>
            <a:xfrm rot="16200000">
              <a:off x="6279504" y="4259534"/>
              <a:ext cx="12111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Transferred cells</a:t>
              </a:r>
              <a:endParaRPr lang="en-US" sz="1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94833" y="4855435"/>
              <a:ext cx="2488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9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83591" y="4651515"/>
              <a:ext cx="6591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5.0 x 10</a:t>
              </a:r>
              <a:r>
                <a:rPr lang="en-US" sz="9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3</a:t>
              </a:r>
              <a:endParaRPr lang="en-US" sz="9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883591" y="4445348"/>
              <a:ext cx="6719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1.0 x 10</a:t>
              </a:r>
              <a:r>
                <a:rPr lang="en-US" sz="9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4</a:t>
              </a:r>
              <a:endParaRPr lang="en-US" sz="9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83591" y="4239181"/>
              <a:ext cx="6719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1.5 x 10</a:t>
              </a:r>
              <a:r>
                <a:rPr lang="en-US" sz="9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4</a:t>
              </a:r>
              <a:endParaRPr lang="en-US" sz="9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83591" y="3826846"/>
              <a:ext cx="6719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2.5 x 10</a:t>
              </a:r>
              <a:r>
                <a:rPr lang="en-US" sz="9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4</a:t>
              </a:r>
              <a:endParaRPr lang="en-US" sz="9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3591" y="4033014"/>
              <a:ext cx="6719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2.0 x 10</a:t>
              </a:r>
              <a:r>
                <a:rPr lang="en-US" sz="9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4</a:t>
              </a:r>
              <a:endParaRPr lang="en-US" sz="9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769899" y="3564456"/>
              <a:ext cx="582480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Vehicle</a:t>
              </a:r>
            </a:p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PS-NP</a:t>
              </a:r>
            </a:p>
            <a:p>
              <a:r>
                <a:rPr lang="en-US" sz="9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PS-IMP</a:t>
              </a:r>
            </a:p>
          </p:txBody>
        </p:sp>
        <p:pic>
          <p:nvPicPr>
            <p:cNvPr id="23" name="Picture 22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29207" y="3569064"/>
              <a:ext cx="407702" cy="46807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8"/>
            <a:srcRect r="90503"/>
            <a:stretch/>
          </p:blipFill>
          <p:spPr>
            <a:xfrm>
              <a:off x="7430272" y="3782297"/>
              <a:ext cx="108747" cy="1234206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8"/>
            <a:srcRect l="50446"/>
            <a:stretch/>
          </p:blipFill>
          <p:spPr>
            <a:xfrm>
              <a:off x="7530734" y="3782297"/>
              <a:ext cx="567408" cy="1234206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6409344" y="4179476"/>
            <a:ext cx="3100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F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33246" y="3901109"/>
            <a:ext cx="5507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IMP inhibit IMΦ entry into WNV infected brain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06822" y="2364216"/>
            <a:ext cx="332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99057" y="2147036"/>
            <a:ext cx="3635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IMP localize with splenic IMΦ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24004" y="2147036"/>
            <a:ext cx="3635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IMP increase splenic IMΦ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-4153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0090"/>
                </a:solidFill>
                <a:latin typeface="Arial"/>
                <a:cs typeface="Arial"/>
              </a:rPr>
              <a:t>IMP Treatment </a:t>
            </a:r>
            <a:r>
              <a:rPr lang="en-US" sz="2400" b="1" i="1" dirty="0">
                <a:solidFill>
                  <a:srgbClr val="000090"/>
                </a:solidFill>
                <a:latin typeface="Arial"/>
                <a:cs typeface="Arial"/>
              </a:rPr>
              <a:t>R</a:t>
            </a:r>
            <a:r>
              <a:rPr lang="en-US" sz="2400" b="1" i="1" dirty="0" smtClean="0">
                <a:solidFill>
                  <a:srgbClr val="000090"/>
                </a:solidFill>
                <a:latin typeface="Arial"/>
                <a:cs typeface="Arial"/>
              </a:rPr>
              <a:t>edirects IMΦs to Mouse </a:t>
            </a:r>
            <a:r>
              <a:rPr lang="en-US" sz="2400" b="1" i="1" dirty="0">
                <a:solidFill>
                  <a:srgbClr val="000090"/>
                </a:solidFill>
                <a:latin typeface="Arial"/>
                <a:cs typeface="Arial"/>
              </a:rPr>
              <a:t>S</a:t>
            </a:r>
            <a:r>
              <a:rPr lang="en-US" sz="2400" b="1" i="1" dirty="0" smtClean="0">
                <a:solidFill>
                  <a:srgbClr val="000090"/>
                </a:solidFill>
                <a:latin typeface="Arial"/>
                <a:cs typeface="Arial"/>
              </a:rPr>
              <a:t>pleen</a:t>
            </a:r>
            <a:endParaRPr lang="en-US" sz="2400" i="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33" name="Rectangle 1"/>
          <p:cNvSpPr>
            <a:spLocks noChangeArrowheads="1"/>
          </p:cNvSpPr>
          <p:nvPr/>
        </p:nvSpPr>
        <p:spPr bwMode="auto">
          <a:xfrm>
            <a:off x="7019883" y="6380715"/>
            <a:ext cx="20227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Getts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, 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et al.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2014.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Sci. Transl. Med.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6:219:ra7.</a:t>
            </a:r>
            <a:endParaRPr lang="en-US" sz="1200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2" name="Oval 1"/>
          <p:cNvSpPr>
            <a:spLocks noChangeAspect="1"/>
          </p:cNvSpPr>
          <p:nvPr/>
        </p:nvSpPr>
        <p:spPr>
          <a:xfrm>
            <a:off x="1949449" y="1060450"/>
            <a:ext cx="341881" cy="3429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921919" y="4862029"/>
            <a:ext cx="0" cy="2096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807619" y="2485590"/>
            <a:ext cx="0" cy="2096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5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285" y="683137"/>
            <a:ext cx="8044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A.  </a:t>
            </a:r>
            <a:r>
              <a:rPr lang="en-US" b="1" u="sng" dirty="0" smtClean="0">
                <a:solidFill>
                  <a:srgbClr val="FF0000"/>
                </a:solidFill>
                <a:latin typeface="Arial"/>
                <a:cs typeface="Arial"/>
              </a:rPr>
              <a:t>Thioglycollate (TG) Peritonitis &amp; IMP treatment</a:t>
            </a:r>
            <a:endParaRPr lang="en-US" b="1" u="sng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27" y="2483704"/>
            <a:ext cx="2195363" cy="2103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308" y="1020647"/>
            <a:ext cx="3959147" cy="11358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r="65937"/>
          <a:stretch/>
        </p:blipFill>
        <p:spPr>
          <a:xfrm>
            <a:off x="2587463" y="2438881"/>
            <a:ext cx="2946976" cy="256032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750471" y="2666320"/>
            <a:ext cx="2615972" cy="2466151"/>
            <a:chOff x="16709002" y="8015176"/>
            <a:chExt cx="2615972" cy="246615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204834" y="8235626"/>
              <a:ext cx="1120140" cy="101639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18363" y="8235626"/>
              <a:ext cx="1120140" cy="101639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8026652" y="10219717"/>
              <a:ext cx="6237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CD11b</a:t>
              </a:r>
              <a:endParaRPr lang="en-US" sz="11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17422002" y="10239246"/>
              <a:ext cx="1828800" cy="146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16200000">
              <a:off x="16726245" y="8999717"/>
              <a:ext cx="52437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Ly6C</a:t>
              </a:r>
              <a:endParaRPr lang="en-US" sz="11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510990" y="8015176"/>
              <a:ext cx="6266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Vehicle</a:t>
              </a:r>
              <a:endParaRPr lang="en-US" sz="1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431300" y="8028004"/>
              <a:ext cx="6241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PS-IMP</a:t>
              </a:r>
              <a:endParaRPr lang="en-US" sz="1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16451239" y="9361513"/>
              <a:ext cx="7617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MARCO</a:t>
              </a:r>
              <a:r>
                <a:rPr lang="en-US" sz="10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-/- </a:t>
              </a:r>
              <a:endParaRPr lang="en-US" sz="1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99369" y="9140135"/>
              <a:ext cx="1120140" cy="101639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05535" y="9140135"/>
              <a:ext cx="1120140" cy="1016391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/>
            <p:nvPr/>
          </p:nvCxnSpPr>
          <p:spPr>
            <a:xfrm rot="16200000">
              <a:off x="16244235" y="9200673"/>
              <a:ext cx="1828800" cy="146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 rot="16200000">
              <a:off x="16640093" y="8642471"/>
              <a:ext cx="3840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WT</a:t>
              </a:r>
              <a:endParaRPr lang="en-US" sz="1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7246" y="5214041"/>
            <a:ext cx="2826401" cy="174723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36524" y="248370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B.</a:t>
            </a: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11104" y="248370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D.</a:t>
            </a: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40193" y="248370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C.</a:t>
            </a: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16611" y="5266418"/>
            <a:ext cx="402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E.</a:t>
            </a: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46266" y="2206355"/>
            <a:ext cx="2982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IMP Inhibit Macrophage Influx 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-67448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b="1" i="1" dirty="0" smtClean="0">
                <a:solidFill>
                  <a:srgbClr val="000090"/>
                </a:solidFill>
                <a:latin typeface="Arial"/>
                <a:cs typeface="Arial"/>
              </a:rPr>
              <a:t>IMP Treatment Ameliorates Thioglycollate-Induced Peritonitis in a MARCO-Dependent Manner</a:t>
            </a:r>
            <a:endParaRPr lang="en-US" sz="2500" i="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81222" y="2206355"/>
            <a:ext cx="3232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MARCO is critical for IMP efficacy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04354" y="2206355"/>
            <a:ext cx="3193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IMP co-localize with MARCO</a:t>
            </a:r>
            <a:r>
              <a:rPr lang="en-US" sz="1600" b="1" u="sng" baseline="30000" dirty="0" smtClean="0">
                <a:solidFill>
                  <a:srgbClr val="FF0000"/>
                </a:solidFill>
              </a:rPr>
              <a:t>+</a:t>
            </a:r>
            <a:r>
              <a:rPr lang="en-US" sz="1600" b="1" u="sng" dirty="0" smtClean="0">
                <a:solidFill>
                  <a:srgbClr val="FF0000"/>
                </a:solidFill>
              </a:rPr>
              <a:t> Cells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45765" y="5014882"/>
            <a:ext cx="3553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IMP Effective in Mice Depleted of MZM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5702289" y="6629400"/>
            <a:ext cx="34417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Getts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, 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et al.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2014.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Sci. Transl. Med.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6:219:ra7.</a:t>
            </a:r>
            <a:endParaRPr lang="en-US" sz="1200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934200" y="2976249"/>
            <a:ext cx="1327783" cy="306701"/>
            <a:chOff x="6934200" y="2976249"/>
            <a:chExt cx="1327783" cy="306701"/>
          </a:xfrm>
        </p:grpSpPr>
        <p:sp>
          <p:nvSpPr>
            <p:cNvPr id="20" name="Rectangle 19"/>
            <p:cNvSpPr/>
            <p:nvPr/>
          </p:nvSpPr>
          <p:spPr>
            <a:xfrm>
              <a:off x="6934200" y="2984500"/>
              <a:ext cx="334518" cy="29845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927465" y="2976249"/>
              <a:ext cx="334518" cy="29845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7297679" y="3136502"/>
              <a:ext cx="625597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6934200" y="3882210"/>
            <a:ext cx="1323592" cy="304800"/>
            <a:chOff x="6934200" y="3882210"/>
            <a:chExt cx="1323592" cy="304800"/>
          </a:xfrm>
        </p:grpSpPr>
        <p:sp>
          <p:nvSpPr>
            <p:cNvPr id="33" name="Rectangle 32"/>
            <p:cNvSpPr/>
            <p:nvPr/>
          </p:nvSpPr>
          <p:spPr>
            <a:xfrm>
              <a:off x="6934200" y="3888560"/>
              <a:ext cx="334518" cy="29845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923274" y="3882210"/>
              <a:ext cx="334518" cy="29845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V="1">
              <a:off x="7301868" y="4043855"/>
              <a:ext cx="625597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819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335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i="1" dirty="0" smtClean="0">
                <a:solidFill>
                  <a:srgbClr val="000090"/>
                </a:solidFill>
                <a:latin typeface="Arial"/>
                <a:cs typeface="Arial"/>
              </a:rPr>
              <a:t>Uptake </a:t>
            </a:r>
            <a:r>
              <a:rPr lang="en-US" sz="2500" b="1" i="1" dirty="0">
                <a:solidFill>
                  <a:srgbClr val="000090"/>
                </a:solidFill>
                <a:latin typeface="Arial"/>
                <a:cs typeface="Arial"/>
              </a:rPr>
              <a:t>of PS-IMPs by MARCO</a:t>
            </a:r>
            <a:r>
              <a:rPr lang="en-US" sz="2500" b="1" i="1" baseline="30000" dirty="0">
                <a:solidFill>
                  <a:srgbClr val="000090"/>
                </a:solidFill>
                <a:latin typeface="Arial"/>
                <a:cs typeface="Arial"/>
              </a:rPr>
              <a:t>+</a:t>
            </a:r>
            <a:r>
              <a:rPr lang="en-US" sz="2500" b="1" i="1" dirty="0">
                <a:solidFill>
                  <a:srgbClr val="000090"/>
                </a:solidFill>
                <a:latin typeface="Arial"/>
                <a:cs typeface="Arial"/>
              </a:rPr>
              <a:t> </a:t>
            </a:r>
            <a:r>
              <a:rPr lang="en-US" sz="2500" b="1" i="1" dirty="0" smtClean="0">
                <a:solidFill>
                  <a:srgbClr val="000090"/>
                </a:solidFill>
                <a:latin typeface="Arial"/>
                <a:cs typeface="Arial"/>
              </a:rPr>
              <a:t>Inflammatory Monocytes Induces </a:t>
            </a:r>
            <a:r>
              <a:rPr lang="en-US" sz="2500" b="1" i="1" dirty="0">
                <a:solidFill>
                  <a:srgbClr val="000090"/>
                </a:solidFill>
                <a:latin typeface="Arial"/>
                <a:cs typeface="Arial"/>
              </a:rPr>
              <a:t>A</a:t>
            </a:r>
            <a:r>
              <a:rPr lang="en-US" sz="2500" b="1" i="1" dirty="0" smtClean="0">
                <a:solidFill>
                  <a:srgbClr val="000090"/>
                </a:solidFill>
                <a:latin typeface="Arial"/>
                <a:cs typeface="Arial"/>
              </a:rPr>
              <a:t>poptosis </a:t>
            </a:r>
            <a:endParaRPr lang="en-US" sz="2500" b="1" i="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grpSp>
        <p:nvGrpSpPr>
          <p:cNvPr id="61" name="Group 60"/>
          <p:cNvGrpSpPr>
            <a:grpSpLocks noChangeAspect="1"/>
          </p:cNvGrpSpPr>
          <p:nvPr/>
        </p:nvGrpSpPr>
        <p:grpSpPr>
          <a:xfrm>
            <a:off x="527311" y="1552246"/>
            <a:ext cx="3687767" cy="2730108"/>
            <a:chOff x="450711" y="1513945"/>
            <a:chExt cx="2872972" cy="212690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22680" y="1780340"/>
              <a:ext cx="824230" cy="80746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332" y="1780340"/>
              <a:ext cx="824230" cy="80746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4280" y="1780339"/>
              <a:ext cx="824230" cy="80746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22680" y="2492585"/>
              <a:ext cx="824230" cy="80746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98332" y="2503099"/>
              <a:ext cx="824230" cy="807466"/>
            </a:xfrm>
            <a:prstGeom prst="rect">
              <a:avLst/>
            </a:prstGeom>
          </p:spPr>
        </p:pic>
        <p:sp>
          <p:nvSpPr>
            <p:cNvPr id="11" name="TextBox 10"/>
            <p:cNvSpPr txBox="1">
              <a:spLocks noChangeAspect="1"/>
            </p:cNvSpPr>
            <p:nvPr/>
          </p:nvSpPr>
          <p:spPr>
            <a:xfrm>
              <a:off x="1218942" y="1746661"/>
              <a:ext cx="569519" cy="203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Ly6C</a:t>
              </a:r>
              <a:r>
                <a:rPr lang="en-US" sz="11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+</a:t>
              </a:r>
              <a:endParaRPr lang="en-US" sz="11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>
              <a:spLocks noChangeAspect="1"/>
            </p:cNvSpPr>
            <p:nvPr/>
          </p:nvSpPr>
          <p:spPr>
            <a:xfrm>
              <a:off x="1930360" y="1746661"/>
              <a:ext cx="569519" cy="203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Ly6C</a:t>
              </a:r>
              <a:r>
                <a:rPr lang="en-US" sz="11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-</a:t>
              </a:r>
              <a:endParaRPr lang="en-US" sz="11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>
              <a:spLocks noChangeAspect="1"/>
            </p:cNvSpPr>
            <p:nvPr/>
          </p:nvSpPr>
          <p:spPr>
            <a:xfrm>
              <a:off x="2651207" y="1746661"/>
              <a:ext cx="569519" cy="203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B220</a:t>
              </a:r>
              <a:r>
                <a:rPr lang="en-US" sz="11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+</a:t>
              </a:r>
              <a:endParaRPr lang="en-US" sz="11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4280" y="2503099"/>
              <a:ext cx="824230" cy="807466"/>
            </a:xfrm>
            <a:prstGeom prst="rect">
              <a:avLst/>
            </a:prstGeom>
          </p:spPr>
        </p:pic>
        <p:sp>
          <p:nvSpPr>
            <p:cNvPr id="15" name="TextBox 14"/>
            <p:cNvSpPr txBox="1">
              <a:spLocks noChangeAspect="1"/>
            </p:cNvSpPr>
            <p:nvPr/>
          </p:nvSpPr>
          <p:spPr>
            <a:xfrm>
              <a:off x="1195628" y="2465977"/>
              <a:ext cx="569519" cy="203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F4/80</a:t>
              </a:r>
              <a:r>
                <a:rPr lang="en-US" sz="11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+</a:t>
              </a:r>
              <a:endParaRPr lang="en-US" sz="11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>
              <a:spLocks noChangeAspect="1"/>
            </p:cNvSpPr>
            <p:nvPr/>
          </p:nvSpPr>
          <p:spPr>
            <a:xfrm>
              <a:off x="1863846" y="2465977"/>
              <a:ext cx="569519" cy="203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CD11c</a:t>
              </a:r>
              <a:r>
                <a:rPr lang="en-US" sz="1100" b="1" baseline="30000" dirty="0">
                  <a:solidFill>
                    <a:srgbClr val="000000"/>
                  </a:solidFill>
                  <a:latin typeface="Arial"/>
                  <a:cs typeface="Arial"/>
                </a:rPr>
                <a:t>+</a:t>
              </a:r>
            </a:p>
          </p:txBody>
        </p:sp>
        <p:sp>
          <p:nvSpPr>
            <p:cNvPr id="17" name="TextBox 16"/>
            <p:cNvSpPr txBox="1">
              <a:spLocks noChangeAspect="1"/>
            </p:cNvSpPr>
            <p:nvPr/>
          </p:nvSpPr>
          <p:spPr>
            <a:xfrm>
              <a:off x="2645173" y="2465977"/>
              <a:ext cx="569519" cy="203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Ly6G</a:t>
              </a:r>
              <a:r>
                <a:rPr lang="en-US" sz="11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+</a:t>
              </a:r>
              <a:endParaRPr lang="en-US" sz="11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cxnSp>
          <p:nvCxnSpPr>
            <p:cNvPr id="18" name="Straight Arrow Connector 17"/>
            <p:cNvCxnSpPr>
              <a:cxnSpLocks noChangeAspect="1"/>
            </p:cNvCxnSpPr>
            <p:nvPr/>
          </p:nvCxnSpPr>
          <p:spPr>
            <a:xfrm flipV="1">
              <a:off x="722336" y="1814027"/>
              <a:ext cx="0" cy="1373057"/>
            </a:xfrm>
            <a:prstGeom prst="straightConnector1">
              <a:avLst/>
            </a:prstGeom>
            <a:ln w="12700">
              <a:solidFill>
                <a:srgbClr val="0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>
              <a:spLocks noChangeAspect="1"/>
            </p:cNvSpPr>
            <p:nvPr/>
          </p:nvSpPr>
          <p:spPr>
            <a:xfrm rot="16200000">
              <a:off x="-436622" y="2401278"/>
              <a:ext cx="1990464" cy="215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Percent of max</a:t>
              </a:r>
              <a:endParaRPr lang="en-US" sz="12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>
              <a:spLocks noChangeAspect="1"/>
            </p:cNvSpPr>
            <p:nvPr/>
          </p:nvSpPr>
          <p:spPr>
            <a:xfrm>
              <a:off x="2420530" y="3329141"/>
              <a:ext cx="903153" cy="311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TG WT</a:t>
              </a:r>
            </a:p>
            <a:p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TG MARCO</a:t>
              </a:r>
              <a:r>
                <a:rPr lang="en-US" sz="10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-/-</a:t>
              </a:r>
              <a:endParaRPr lang="en-US" sz="10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cxnSp>
          <p:nvCxnSpPr>
            <p:cNvPr id="21" name="Straight Connector 20"/>
            <p:cNvCxnSpPr>
              <a:cxnSpLocks noChangeAspect="1"/>
            </p:cNvCxnSpPr>
            <p:nvPr/>
          </p:nvCxnSpPr>
          <p:spPr>
            <a:xfrm>
              <a:off x="2250801" y="3437229"/>
              <a:ext cx="209822" cy="158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cxnSpLocks noChangeAspect="1"/>
            </p:cNvCxnSpPr>
            <p:nvPr/>
          </p:nvCxnSpPr>
          <p:spPr>
            <a:xfrm>
              <a:off x="2250801" y="3552654"/>
              <a:ext cx="209822" cy="1588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>
              <a:spLocks noChangeAspect="1"/>
            </p:cNvSpPr>
            <p:nvPr/>
          </p:nvSpPr>
          <p:spPr>
            <a:xfrm>
              <a:off x="1375310" y="3319513"/>
              <a:ext cx="106311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MARCO</a:t>
              </a:r>
              <a:endParaRPr lang="en-US" sz="11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cxnSp>
          <p:nvCxnSpPr>
            <p:cNvPr id="24" name="Straight Arrow Connector 23"/>
            <p:cNvCxnSpPr>
              <a:cxnSpLocks noChangeAspect="1"/>
            </p:cNvCxnSpPr>
            <p:nvPr/>
          </p:nvCxnSpPr>
          <p:spPr>
            <a:xfrm>
              <a:off x="869512" y="3336793"/>
              <a:ext cx="2177398" cy="18480"/>
            </a:xfrm>
            <a:prstGeom prst="straightConnector1">
              <a:avLst/>
            </a:prstGeom>
            <a:ln w="12700">
              <a:solidFill>
                <a:srgbClr val="0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3278" y="14955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A.</a:t>
            </a: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4970459" y="1193597"/>
            <a:ext cx="3419932" cy="3462223"/>
            <a:chOff x="682093" y="5894631"/>
            <a:chExt cx="2606350" cy="2638580"/>
          </a:xfrm>
        </p:grpSpPr>
        <p:grpSp>
          <p:nvGrpSpPr>
            <p:cNvPr id="27" name="Group 26"/>
            <p:cNvGrpSpPr/>
            <p:nvPr/>
          </p:nvGrpSpPr>
          <p:grpSpPr>
            <a:xfrm>
              <a:off x="2157072" y="7215745"/>
              <a:ext cx="1120140" cy="1016391"/>
              <a:chOff x="1101190" y="6890278"/>
              <a:chExt cx="1120140" cy="1016391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01190" y="6890278"/>
                <a:ext cx="1120140" cy="1016391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34540" y="6890278"/>
                <a:ext cx="986790" cy="921004"/>
              </a:xfrm>
              <a:prstGeom prst="rect">
                <a:avLst/>
              </a:prstGeom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1845070" y="8322108"/>
              <a:ext cx="727130" cy="21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Annexin V</a:t>
              </a:r>
              <a:endParaRPr lang="en-US" sz="12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1308383" y="8323221"/>
              <a:ext cx="1980060" cy="146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 rot="16200000">
              <a:off x="591832" y="7182640"/>
              <a:ext cx="842234" cy="21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FITC-PS-IMP</a:t>
              </a:r>
              <a:endParaRPr lang="en-US" sz="12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20989" y="5894631"/>
              <a:ext cx="554744" cy="3518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1200" b="1" dirty="0" smtClean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Vehicle</a:t>
              </a:r>
              <a:endParaRPr lang="en-US" sz="12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90422" y="6051060"/>
              <a:ext cx="542622" cy="21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PS-IMP</a:t>
              </a:r>
              <a:endParaRPr lang="en-US" sz="12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472424" y="7565466"/>
              <a:ext cx="657534" cy="21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MARCO</a:t>
              </a:r>
              <a:r>
                <a:rPr lang="en-US" sz="12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-/- </a:t>
              </a:r>
              <a:endParaRPr lang="en-US" sz="1200" b="1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34" name="Picture 33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01653" y="6301599"/>
              <a:ext cx="986790" cy="92100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>
              <a:off x="1175033" y="6294741"/>
              <a:ext cx="1120140" cy="1025410"/>
              <a:chOff x="3955164" y="6300532"/>
              <a:chExt cx="1120140" cy="1025410"/>
            </a:xfrm>
          </p:grpSpPr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55164" y="6309551"/>
                <a:ext cx="1120140" cy="1016391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88514" y="6300532"/>
                <a:ext cx="986790" cy="921004"/>
              </a:xfrm>
              <a:prstGeom prst="rect">
                <a:avLst/>
              </a:prstGeom>
            </p:spPr>
          </p:pic>
        </p:grpSp>
        <p:grpSp>
          <p:nvGrpSpPr>
            <p:cNvPr id="36" name="Group 35"/>
            <p:cNvGrpSpPr/>
            <p:nvPr/>
          </p:nvGrpSpPr>
          <p:grpSpPr>
            <a:xfrm>
              <a:off x="1175033" y="7216124"/>
              <a:ext cx="1120140" cy="1016391"/>
              <a:chOff x="1101190" y="6890278"/>
              <a:chExt cx="1120140" cy="1016391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01190" y="6890278"/>
                <a:ext cx="1120140" cy="1016391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34540" y="6890278"/>
                <a:ext cx="986790" cy="921004"/>
              </a:xfrm>
              <a:prstGeom prst="rect">
                <a:avLst/>
              </a:prstGeom>
            </p:spPr>
          </p:pic>
        </p:grpSp>
        <p:pic>
          <p:nvPicPr>
            <p:cNvPr id="37" name="Picture 36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299062" y="7216124"/>
              <a:ext cx="986790" cy="921004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 rot="16200000">
              <a:off x="621224" y="6646893"/>
              <a:ext cx="332841" cy="21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WT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1127683" y="6352126"/>
              <a:ext cx="0" cy="1784623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2877789" y="4854493"/>
            <a:ext cx="2989830" cy="2003507"/>
            <a:chOff x="28034853" y="9661172"/>
            <a:chExt cx="2427045" cy="1626381"/>
          </a:xfrm>
        </p:grpSpPr>
        <p:pic>
          <p:nvPicPr>
            <p:cNvPr id="47" name="Picture 46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822249" y="9818562"/>
              <a:ext cx="974090" cy="1440180"/>
            </a:xfrm>
            <a:prstGeom prst="rect">
              <a:avLst/>
            </a:prstGeom>
          </p:spPr>
        </p:pic>
        <p:grpSp>
          <p:nvGrpSpPr>
            <p:cNvPr id="48" name="Group 47"/>
            <p:cNvGrpSpPr/>
            <p:nvPr/>
          </p:nvGrpSpPr>
          <p:grpSpPr>
            <a:xfrm>
              <a:off x="29124554" y="9661172"/>
              <a:ext cx="1337344" cy="700635"/>
              <a:chOff x="2088671" y="2109264"/>
              <a:chExt cx="1337344" cy="700636"/>
            </a:xfrm>
          </p:grpSpPr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88671" y="2109264"/>
                <a:ext cx="438150" cy="596905"/>
              </a:xfrm>
              <a:prstGeom prst="rect">
                <a:avLst/>
              </a:prstGeom>
            </p:spPr>
          </p:pic>
          <p:sp>
            <p:nvSpPr>
              <p:cNvPr id="57" name="TextBox 56"/>
              <p:cNvSpPr txBox="1"/>
              <p:nvPr/>
            </p:nvSpPr>
            <p:spPr>
              <a:xfrm>
                <a:off x="2339199" y="2110339"/>
                <a:ext cx="1086816" cy="699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WT + Vehicle</a:t>
                </a:r>
              </a:p>
              <a:p>
                <a:r>
                  <a:rPr lang="en-US" sz="1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WT + PS-IMP</a:t>
                </a:r>
              </a:p>
              <a:p>
                <a:r>
                  <a:rPr lang="en-US" sz="1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MARCO</a:t>
                </a:r>
                <a:r>
                  <a:rPr lang="en-US" sz="1000" b="1" baseline="3000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-/-</a:t>
                </a:r>
                <a:r>
                  <a:rPr lang="en-US" sz="1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 + Vehicle</a:t>
                </a:r>
              </a:p>
              <a:p>
                <a:r>
                  <a:rPr lang="en-US" sz="1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MARCO</a:t>
                </a:r>
                <a:r>
                  <a:rPr lang="en-US" sz="1000" b="1" baseline="30000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-/-</a:t>
                </a:r>
                <a:r>
                  <a:rPr lang="en-US" sz="1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 + PS-IMP</a:t>
                </a:r>
              </a:p>
              <a:p>
                <a:endParaRPr lang="en-US" sz="1000" b="1" dirty="0" smtClean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28325152" y="10846204"/>
              <a:ext cx="597541" cy="199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  <a:latin typeface="Arial"/>
                  <a:cs typeface="Arial"/>
                </a:rPr>
                <a:t>5</a:t>
              </a:r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.0 x 10</a:t>
              </a:r>
              <a:r>
                <a:rPr lang="en-US" sz="10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4</a:t>
              </a:r>
              <a:endParaRPr lang="en-US" sz="10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 rot="16200000">
              <a:off x="27687155" y="10369384"/>
              <a:ext cx="1045176" cy="349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Ly6C</a:t>
              </a:r>
              <a:r>
                <a:rPr lang="en-US" sz="11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hi</a:t>
              </a:r>
              <a:endParaRPr lang="en-US" sz="1100" b="1" dirty="0" smtClean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Caspase-3+ </a:t>
              </a:r>
              <a:r>
                <a:rPr lang="en-AU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Φ</a:t>
              </a:r>
              <a:r>
                <a:rPr lang="en-US" sz="11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IM</a:t>
              </a:r>
              <a:endParaRPr lang="en-US" sz="11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635087" y="11087679"/>
              <a:ext cx="207802" cy="199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10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8325158" y="10604726"/>
              <a:ext cx="597541" cy="199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1.0 x 10</a:t>
              </a:r>
              <a:r>
                <a:rPr lang="en-US" sz="10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5</a:t>
              </a:r>
              <a:endParaRPr lang="en-US" sz="10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8325158" y="10363251"/>
              <a:ext cx="597541" cy="199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1.5 x 10</a:t>
              </a:r>
              <a:r>
                <a:rPr lang="en-US" sz="1000" b="1" baseline="30000" dirty="0">
                  <a:solidFill>
                    <a:srgbClr val="000000"/>
                  </a:solidFill>
                  <a:latin typeface="Arial"/>
                  <a:cs typeface="Arial"/>
                </a:rPr>
                <a:t>5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8325158" y="10121776"/>
              <a:ext cx="597541" cy="199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  <a:latin typeface="Arial"/>
                  <a:cs typeface="Arial"/>
                </a:rPr>
                <a:t>2</a:t>
              </a:r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.0 x 10</a:t>
              </a:r>
              <a:r>
                <a:rPr lang="en-US" sz="1000" b="1" baseline="30000" dirty="0" smtClean="0">
                  <a:solidFill>
                    <a:srgbClr val="000000"/>
                  </a:solidFill>
                  <a:latin typeface="Arial"/>
                  <a:cs typeface="Arial"/>
                </a:rPr>
                <a:t>5</a:t>
              </a:r>
              <a:endParaRPr lang="en-US" sz="1000" b="1" baseline="300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8325158" y="9880301"/>
              <a:ext cx="597541" cy="199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2.5 x 10</a:t>
              </a:r>
              <a:r>
                <a:rPr lang="en-US" sz="1000" b="1" baseline="30000" dirty="0">
                  <a:solidFill>
                    <a:srgbClr val="000000"/>
                  </a:solidFill>
                  <a:latin typeface="Arial"/>
                  <a:cs typeface="Arial"/>
                </a:rPr>
                <a:t>5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432785" y="14955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B.</a:t>
            </a: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51909" y="491445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C.</a:t>
            </a:r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98160" y="1148988"/>
            <a:ext cx="2982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Circulating IMΦ Express MARCO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47460" y="1069357"/>
            <a:ext cx="3527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solidFill>
                  <a:srgbClr val="FF0000"/>
                </a:solidFill>
              </a:rPr>
              <a:t>IMP </a:t>
            </a:r>
            <a:r>
              <a:rPr lang="en-US" sz="1600" b="1" u="sng" dirty="0">
                <a:solidFill>
                  <a:srgbClr val="FF0000"/>
                </a:solidFill>
              </a:rPr>
              <a:t>Binding to </a:t>
            </a:r>
            <a:r>
              <a:rPr lang="en-US" sz="1600" b="1" u="sng" dirty="0" smtClean="0">
                <a:solidFill>
                  <a:srgbClr val="FF0000"/>
                </a:solidFill>
              </a:rPr>
              <a:t>IMΦ Induces Annexin V 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371103" y="4546307"/>
            <a:ext cx="3729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FF0000"/>
                </a:solidFill>
              </a:rPr>
              <a:t>IMP Binding to </a:t>
            </a:r>
            <a:r>
              <a:rPr lang="en-US" sz="1600" b="1" u="sng" dirty="0" smtClean="0">
                <a:solidFill>
                  <a:srgbClr val="FF0000"/>
                </a:solidFill>
              </a:rPr>
              <a:t>IMΦ Increases Caspase 3</a:t>
            </a:r>
            <a:endParaRPr lang="en-US" sz="1600" b="1" u="sng" dirty="0">
              <a:solidFill>
                <a:srgbClr val="FF0000"/>
              </a:solidFill>
            </a:endParaRPr>
          </a:p>
        </p:txBody>
      </p:sp>
      <p:sp>
        <p:nvSpPr>
          <p:cNvPr id="65" name="Rectangle 1"/>
          <p:cNvSpPr>
            <a:spLocks noChangeArrowheads="1"/>
          </p:cNvSpPr>
          <p:nvPr/>
        </p:nvSpPr>
        <p:spPr bwMode="auto">
          <a:xfrm>
            <a:off x="5702289" y="6629400"/>
            <a:ext cx="34417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Getts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, 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et al.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2014.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Sci. Transl. Med.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6:219:ra7.</a:t>
            </a:r>
            <a:endParaRPr lang="en-US" sz="1200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1586737" y="1705903"/>
            <a:ext cx="0" cy="2096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66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788" y="2895600"/>
            <a:ext cx="5107012" cy="1335318"/>
          </a:xfrm>
          <a:prstGeom prst="rect">
            <a:avLst/>
          </a:prstGeom>
        </p:spPr>
      </p:pic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3014525" y="985084"/>
            <a:ext cx="2014742" cy="749610"/>
            <a:chOff x="856815" y="5079625"/>
            <a:chExt cx="2129890" cy="125235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986488" y="5943600"/>
              <a:ext cx="1832912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526937" y="5463421"/>
              <a:ext cx="0" cy="4301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856815" y="5920621"/>
              <a:ext cx="270617" cy="41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prstClr val="black"/>
                  </a:solidFill>
                  <a:latin typeface="Arial"/>
                  <a:cs typeface="Arial"/>
                </a:rPr>
                <a:t>0</a:t>
              </a:r>
              <a:endParaRPr lang="en-US" sz="10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43180" y="5920621"/>
              <a:ext cx="346015" cy="41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prstClr val="black"/>
                  </a:solidFill>
                  <a:latin typeface="Arial"/>
                  <a:cs typeface="Arial"/>
                </a:rPr>
                <a:t>24</a:t>
              </a:r>
              <a:endParaRPr lang="en-US" sz="10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72794" y="5079625"/>
              <a:ext cx="433791" cy="41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prstClr val="black"/>
                  </a:solidFill>
                  <a:latin typeface="Arial"/>
                  <a:cs typeface="Arial"/>
                </a:rPr>
                <a:t>IMP</a:t>
              </a:r>
              <a:endParaRPr lang="en-US" sz="10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82699" y="5920621"/>
              <a:ext cx="692683" cy="41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prstClr val="black"/>
                  </a:solidFill>
                  <a:latin typeface="Arial"/>
                  <a:cs typeface="Arial"/>
                </a:rPr>
                <a:t>28 days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2637139" y="5433058"/>
              <a:ext cx="0" cy="4301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294088" y="5079625"/>
              <a:ext cx="692617" cy="41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prstClr val="black"/>
                  </a:solidFill>
                  <a:latin typeface="Arial"/>
                  <a:cs typeface="Arial"/>
                </a:rPr>
                <a:t>Harvest</a:t>
              </a:r>
              <a:endParaRPr lang="en-US" sz="10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77648" y="5920621"/>
              <a:ext cx="376200" cy="411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prstClr val="black"/>
                  </a:solidFill>
                  <a:latin typeface="Arial"/>
                  <a:cs typeface="Arial"/>
                </a:rPr>
                <a:t>45’</a:t>
              </a:r>
              <a:endParaRPr lang="en-US" sz="10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>
            <a:off x="3800817" y="1213683"/>
            <a:ext cx="0" cy="2574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47333" y="1487346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prstClr val="black"/>
                </a:solidFill>
                <a:latin typeface="Arial"/>
                <a:cs typeface="Arial"/>
              </a:rPr>
              <a:t>48</a:t>
            </a:r>
            <a:endParaRPr lang="en-US" sz="10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3953217" y="1213683"/>
            <a:ext cx="0" cy="2574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802582" y="1487346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prstClr val="black"/>
                </a:solidFill>
                <a:latin typeface="Arial"/>
                <a:cs typeface="Arial"/>
              </a:rPr>
              <a:t>72</a:t>
            </a:r>
            <a:endParaRPr lang="en-US" sz="10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96645" y="1487234"/>
            <a:ext cx="5551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prstClr val="black"/>
                </a:solidFill>
                <a:latin typeface="Arial"/>
                <a:cs typeface="Arial"/>
              </a:rPr>
              <a:t>Hours</a:t>
            </a:r>
            <a:endParaRPr lang="en-US" sz="10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137187" y="1674630"/>
            <a:ext cx="4270" cy="2139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828800" y="1839727"/>
            <a:ext cx="2638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black"/>
                </a:solidFill>
                <a:latin typeface="Arial"/>
                <a:cs typeface="Arial"/>
              </a:rPr>
              <a:t>Left Anterior Descending</a:t>
            </a:r>
          </a:p>
          <a:p>
            <a:pPr algn="ctr"/>
            <a:r>
              <a:rPr lang="en-US" sz="1000" b="1" dirty="0" smtClean="0">
                <a:solidFill>
                  <a:prstClr val="black"/>
                </a:solidFill>
                <a:latin typeface="Arial"/>
                <a:cs typeface="Arial"/>
              </a:rPr>
              <a:t> Coronary Artery Occlusion and Release</a:t>
            </a:r>
            <a:endParaRPr lang="en-US" sz="10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95044" y="710031"/>
            <a:ext cx="22713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/>
                <a:cs typeface="Arial"/>
              </a:rPr>
              <a:t> Experimental Design</a:t>
            </a:r>
            <a:endParaRPr lang="en-US" sz="16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80382" y="1487346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prstClr val="black"/>
                </a:solidFill>
                <a:latin typeface="Arial"/>
                <a:cs typeface="Arial"/>
              </a:rPr>
              <a:t>96</a:t>
            </a:r>
            <a:endParaRPr lang="en-US" sz="10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4131017" y="1213683"/>
            <a:ext cx="0" cy="2574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-1" y="-74836"/>
            <a:ext cx="91440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i="1" dirty="0" smtClean="0">
                <a:solidFill>
                  <a:srgbClr val="000090"/>
                </a:solidFill>
                <a:latin typeface="Arial"/>
                <a:cs typeface="Arial"/>
              </a:rPr>
              <a:t>PLG-IMP Infusion Protects from Inflammatory Damage in a Myocardial Ischemia (LAD occlusion)-Reperfusion Model</a:t>
            </a:r>
            <a:endParaRPr lang="en-US" sz="2500" b="1" i="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276887" y="1674630"/>
            <a:ext cx="4270" cy="2139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5552420"/>
            <a:ext cx="4178241" cy="108324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962400" y="2362200"/>
            <a:ext cx="3288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C.  Infarct Scar Size Reduced 45% at</a:t>
            </a:r>
          </a:p>
          <a:p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28 days post-IR</a:t>
            </a:r>
            <a:endParaRPr lang="en-US" sz="14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62400" y="4823936"/>
            <a:ext cx="5029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D</a:t>
            </a:r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. </a:t>
            </a:r>
            <a:r>
              <a:rPr lang="en-US" sz="1400" b="1" dirty="0">
                <a:solidFill>
                  <a:srgbClr val="FF0000"/>
                </a:solidFill>
                <a:latin typeface="Arial"/>
                <a:cs typeface="Arial"/>
              </a:rPr>
              <a:t>2-dimensional M-mode </a:t>
            </a:r>
            <a:r>
              <a:rPr lang="en-US" sz="1400" b="1" dirty="0" smtClean="0">
                <a:solidFill>
                  <a:srgbClr val="FF0000"/>
                </a:solidFill>
                <a:latin typeface="Arial"/>
                <a:cs typeface="Arial"/>
              </a:rPr>
              <a:t>Echocardiography – </a:t>
            </a:r>
            <a:r>
              <a:rPr lang="en-US" sz="14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s</a:t>
            </a:r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ystolic </a:t>
            </a:r>
          </a:p>
          <a:p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ejection </a:t>
            </a:r>
            <a:r>
              <a:rPr lang="en-US" sz="14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f</a:t>
            </a:r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raction </a:t>
            </a:r>
            <a:r>
              <a:rPr lang="en-US" sz="14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i</a:t>
            </a:r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ncreased 21% vs. controls at </a:t>
            </a:r>
          </a:p>
          <a:p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28 days post-IR</a:t>
            </a:r>
            <a:endParaRPr lang="en-US" sz="14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200" y="2362200"/>
            <a:ext cx="3416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/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A. Macrophage infiltration Reduced at</a:t>
            </a:r>
          </a:p>
          <a:p>
            <a:pPr marL="177800" indent="-177800"/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 7 days post-IR</a:t>
            </a:r>
            <a:endParaRPr lang="en-US" sz="14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grpSp>
        <p:nvGrpSpPr>
          <p:cNvPr id="50" name="Group 49"/>
          <p:cNvGrpSpPr>
            <a:grpSpLocks noChangeAspect="1"/>
          </p:cNvGrpSpPr>
          <p:nvPr/>
        </p:nvGrpSpPr>
        <p:grpSpPr>
          <a:xfrm>
            <a:off x="609600" y="2971800"/>
            <a:ext cx="2449191" cy="1799998"/>
            <a:chOff x="3915720" y="3317642"/>
            <a:chExt cx="2939033" cy="2207389"/>
          </a:xfrm>
        </p:grpSpPr>
        <p:pic>
          <p:nvPicPr>
            <p:cNvPr id="51" name="Picture 9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 bwMode="auto">
            <a:xfrm>
              <a:off x="3963641" y="3317642"/>
              <a:ext cx="1230568" cy="1097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2" name="Picture 9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37"/>
            <a:stretch/>
          </p:blipFill>
          <p:spPr bwMode="auto">
            <a:xfrm>
              <a:off x="3954852" y="4427751"/>
              <a:ext cx="1244149" cy="1097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3915720" y="4436584"/>
              <a:ext cx="87173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PLGA-IMP</a:t>
              </a:r>
              <a:endParaRPr lang="en-US" sz="11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915720" y="3323935"/>
              <a:ext cx="67197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Vehicle</a:t>
              </a:r>
              <a:endParaRPr lang="en-US" sz="11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34004" y="3715000"/>
              <a:ext cx="1420749" cy="1549908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2451100" y="3661946"/>
            <a:ext cx="264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*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00" y="5416505"/>
            <a:ext cx="3600000" cy="136529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52400" y="5410200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dirty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2133600" y="5486400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dirty="0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56" name="Rectangle 1"/>
          <p:cNvSpPr>
            <a:spLocks noChangeArrowheads="1"/>
          </p:cNvSpPr>
          <p:nvPr/>
        </p:nvSpPr>
        <p:spPr bwMode="auto">
          <a:xfrm>
            <a:off x="5702289" y="6629400"/>
            <a:ext cx="34417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Calibri"/>
                <a:ea typeface="ＭＳ Ｐゴシック"/>
                <a:cs typeface="Arial" charset="0"/>
              </a:rPr>
              <a:t>Getts</a:t>
            </a:r>
            <a:r>
              <a:rPr lang="en-US" sz="1200" b="1" dirty="0">
                <a:solidFill>
                  <a:srgbClr val="FF0000"/>
                </a:solidFill>
                <a:latin typeface="Calibri"/>
                <a:ea typeface="ＭＳ Ｐゴシック"/>
                <a:cs typeface="Arial" charset="0"/>
              </a:rPr>
              <a:t>, </a:t>
            </a:r>
            <a:r>
              <a:rPr lang="en-US" sz="1200" b="1" i="1" dirty="0">
                <a:solidFill>
                  <a:srgbClr val="FF0000"/>
                </a:solidFill>
                <a:latin typeface="Calibri"/>
                <a:ea typeface="ＭＳ Ｐゴシック"/>
                <a:cs typeface="Arial" charset="0"/>
              </a:rPr>
              <a:t>et al.</a:t>
            </a:r>
            <a:r>
              <a:rPr lang="en-US" sz="1200" b="1" dirty="0">
                <a:solidFill>
                  <a:srgbClr val="FF0000"/>
                </a:solidFill>
                <a:latin typeface="Calibri"/>
                <a:ea typeface="ＭＳ Ｐゴシック"/>
                <a:cs typeface="Arial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Calibri"/>
                <a:ea typeface="ＭＳ Ｐゴシック"/>
                <a:cs typeface="Arial" charset="0"/>
              </a:rPr>
              <a:t>2014. </a:t>
            </a:r>
            <a:r>
              <a:rPr lang="en-US" sz="1200" b="1" i="1" dirty="0" smtClean="0">
                <a:solidFill>
                  <a:srgbClr val="FF0000"/>
                </a:solidFill>
                <a:latin typeface="Calibri"/>
                <a:ea typeface="ＭＳ Ｐゴシック"/>
                <a:cs typeface="Arial" charset="0"/>
              </a:rPr>
              <a:t>Sci. Transl. Med.</a:t>
            </a:r>
            <a:r>
              <a:rPr lang="en-US" sz="1200" b="1" i="1" dirty="0">
                <a:solidFill>
                  <a:srgbClr val="FF0000"/>
                </a:solidFill>
                <a:latin typeface="Calibri"/>
                <a:ea typeface="ＭＳ Ｐゴシック"/>
                <a:cs typeface="Arial" charset="0"/>
              </a:rPr>
              <a:t> </a:t>
            </a:r>
            <a:r>
              <a:rPr lang="en-US" sz="1200" b="1" i="1" dirty="0" smtClean="0">
                <a:solidFill>
                  <a:srgbClr val="FF0000"/>
                </a:solidFill>
                <a:latin typeface="Calibri"/>
                <a:ea typeface="ＭＳ Ｐゴシック"/>
                <a:cs typeface="Arial" charset="0"/>
              </a:rPr>
              <a:t>6:219:ra7.</a:t>
            </a:r>
            <a:endParaRPr lang="en-US" sz="1200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6200" y="5039380"/>
            <a:ext cx="3377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AutoNum type="alphaUcPeriod" startAt="2"/>
            </a:pPr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Inflammatory Monocytes Diverted</a:t>
            </a:r>
          </a:p>
          <a:p>
            <a:r>
              <a:rPr lang="en-US" sz="14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to the Spleen at 7 days post-IR</a:t>
            </a:r>
            <a:endParaRPr lang="en-US" sz="14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5568721" y="762000"/>
            <a:ext cx="1272834" cy="1079998"/>
            <a:chOff x="6858000" y="2209800"/>
            <a:chExt cx="1830840" cy="1553464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878" b="96763" l="1667" r="7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58000" y="2209800"/>
              <a:ext cx="1676400" cy="1553464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8005239" y="2912538"/>
              <a:ext cx="683601" cy="541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dirty="0" smtClean="0">
                  <a:solidFill>
                    <a:prstClr val="black"/>
                  </a:solidFill>
                  <a:latin typeface="Arial"/>
                  <a:cs typeface="Arial"/>
                </a:rPr>
                <a:t>Tissue</a:t>
              </a:r>
            </a:p>
            <a:p>
              <a:pPr>
                <a:lnSpc>
                  <a:spcPct val="150000"/>
                </a:lnSpc>
              </a:pPr>
              <a:r>
                <a:rPr lang="en-US" sz="1000" b="1" dirty="0" smtClean="0">
                  <a:solidFill>
                    <a:prstClr val="black"/>
                  </a:solidFill>
                  <a:latin typeface="Arial"/>
                  <a:cs typeface="Arial"/>
                </a:rPr>
                <a:t>Damage</a:t>
              </a:r>
              <a:endParaRPr lang="en-US" sz="100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 flipV="1">
              <a:off x="7840134" y="3077643"/>
              <a:ext cx="228600" cy="76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7924800" y="3285066"/>
              <a:ext cx="152400" cy="76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0320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-114300" y="-103780"/>
            <a:ext cx="937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0090"/>
                </a:solidFill>
                <a:latin typeface="Arial"/>
                <a:ea typeface="ＭＳ Ｐゴシック"/>
                <a:cs typeface="Arial"/>
              </a:rPr>
              <a:t>IMP Infusion Ameliorate EAE Induction/Progression by Targeting Blood-Borne Inflammatory Monocytes</a:t>
            </a:r>
            <a:endParaRPr lang="en-US" sz="2400" b="1" i="1" dirty="0">
              <a:solidFill>
                <a:srgbClr val="00009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045" y="5076861"/>
            <a:ext cx="1371600" cy="134827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299" y="5054100"/>
            <a:ext cx="1371600" cy="134827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3843" y="810728"/>
            <a:ext cx="2450259" cy="192023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422319" y="4435645"/>
            <a:ext cx="6237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CD11b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28062" y="4482380"/>
            <a:ext cx="615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CD11c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017802" y="5067847"/>
            <a:ext cx="7167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PBS</a:t>
            </a:r>
          </a:p>
          <a:p>
            <a:r>
              <a:rPr lang="en-US" sz="10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PSB-IMP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918" y="788236"/>
            <a:ext cx="2537652" cy="191915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468" y="3020679"/>
            <a:ext cx="1371600" cy="134827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6509" y="3020679"/>
            <a:ext cx="1371600" cy="134827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0073" y="3020679"/>
            <a:ext cx="1371600" cy="134827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8763" y="3020679"/>
            <a:ext cx="1371600" cy="134827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 rot="16200000">
            <a:off x="865960" y="3999354"/>
            <a:ext cx="5453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CD45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 rot="16200000">
            <a:off x="4166442" y="3955017"/>
            <a:ext cx="5243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Ly6C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4812727" y="4470779"/>
            <a:ext cx="2637509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523917" y="4470779"/>
            <a:ext cx="2627756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710030" y="2812039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Vehicle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60881" y="2812039"/>
            <a:ext cx="7698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PLG-IMP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8058" y="2812039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Vehicle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45676" y="2812039"/>
            <a:ext cx="7698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PLG-IMP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86853" y="6491240"/>
            <a:ext cx="6237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CD11b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388453" y="6482248"/>
            <a:ext cx="2716192" cy="2425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rot="16200000">
            <a:off x="757617" y="6003820"/>
            <a:ext cx="5243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Ly6C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780253" y="4832719"/>
            <a:ext cx="6719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Vehicle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54" name="TextBox 53"/>
          <p:cNvSpPr txBox="1">
            <a:spLocks noChangeAspect="1"/>
          </p:cNvSpPr>
          <p:nvPr/>
        </p:nvSpPr>
        <p:spPr>
          <a:xfrm>
            <a:off x="3200238" y="4832719"/>
            <a:ext cx="7698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PLG-IMP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 flipV="1">
            <a:off x="1265813" y="3020679"/>
            <a:ext cx="0" cy="126963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4559436" y="3020679"/>
            <a:ext cx="0" cy="126963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1166136" y="5033981"/>
            <a:ext cx="0" cy="126963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67743" y="601694"/>
            <a:ext cx="2725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A.</a:t>
            </a: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 EAE Disease Scores</a:t>
            </a:r>
            <a:endParaRPr lang="en-US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67743" y="2508842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 CNS Flow Cytometry</a:t>
            </a:r>
            <a:endParaRPr lang="en-US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7743" y="4586174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C.</a:t>
            </a: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 Spleen Flow Cytometry</a:t>
            </a:r>
            <a:endParaRPr lang="en-US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998842" y="4653906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.</a:t>
            </a:r>
            <a:r>
              <a:rPr lang="en-US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 CNS and Spleen Cellularity</a:t>
            </a:r>
            <a:endParaRPr lang="en-US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grpSp>
        <p:nvGrpSpPr>
          <p:cNvPr id="56" name="Group 55"/>
          <p:cNvGrpSpPr>
            <a:grpSpLocks noChangeAspect="1"/>
          </p:cNvGrpSpPr>
          <p:nvPr/>
        </p:nvGrpSpPr>
        <p:grpSpPr>
          <a:xfrm>
            <a:off x="4610100" y="4956636"/>
            <a:ext cx="2588735" cy="1822359"/>
            <a:chOff x="3306442" y="2023326"/>
            <a:chExt cx="2588735" cy="1822360"/>
          </a:xfrm>
        </p:grpSpPr>
        <p:sp>
          <p:nvSpPr>
            <p:cNvPr id="57" name="TextBox 56"/>
            <p:cNvSpPr txBox="1"/>
            <p:nvPr/>
          </p:nvSpPr>
          <p:spPr>
            <a:xfrm>
              <a:off x="3306442" y="3136320"/>
              <a:ext cx="7360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0.5 x 10</a:t>
              </a:r>
              <a:r>
                <a:rPr lang="en-US" sz="1000" b="1" baseline="30000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5</a:t>
              </a:r>
              <a:endParaRPr lang="en-US" sz="10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616371" y="3397919"/>
              <a:ext cx="2559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0</a:t>
              </a:r>
              <a:endParaRPr lang="en-US" sz="10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306442" y="2874721"/>
              <a:ext cx="7360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1</a:t>
              </a:r>
              <a:r>
                <a:rPr lang="en-US" sz="10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.0 x 10</a:t>
              </a:r>
              <a:r>
                <a:rPr lang="en-US" sz="1000" b="1" baseline="30000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5</a:t>
              </a:r>
              <a:endParaRPr lang="en-US" sz="10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306442" y="2613124"/>
              <a:ext cx="7360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1.5 x 10</a:t>
              </a:r>
              <a:r>
                <a:rPr lang="en-US" sz="1000" b="1" baseline="30000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5</a:t>
              </a:r>
              <a:endParaRPr lang="en-US" sz="10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06442" y="2351525"/>
              <a:ext cx="7360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2</a:t>
              </a:r>
              <a:r>
                <a:rPr lang="en-US" sz="10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.0 x 10</a:t>
              </a:r>
              <a:r>
                <a:rPr lang="en-US" sz="1000" b="1" baseline="30000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5</a:t>
              </a:r>
              <a:endParaRPr lang="en-US" sz="10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306442" y="2089928"/>
              <a:ext cx="7360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2.5 x 10</a:t>
              </a:r>
              <a:r>
                <a:rPr lang="en-US" sz="1000" b="1" baseline="30000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5</a:t>
              </a:r>
              <a:endParaRPr lang="en-US" sz="10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26626" y="2039131"/>
              <a:ext cx="1494155" cy="1766570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25277" y="2123795"/>
              <a:ext cx="469900" cy="455676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4165598" y="2023326"/>
              <a:ext cx="550211" cy="384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5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Spinal</a:t>
              </a:r>
            </a:p>
            <a:p>
              <a:pPr algn="ctr"/>
              <a:r>
                <a:rPr lang="en-US" sz="95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Cord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885141" y="2023326"/>
              <a:ext cx="584117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5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Spleen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855920" y="3522395"/>
              <a:ext cx="74917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Leukocytes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411601" y="3522395"/>
              <a:ext cx="53802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IM-DCs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912378" y="3507132"/>
              <a:ext cx="4925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Ly6C</a:t>
              </a:r>
              <a:r>
                <a:rPr lang="en-US" sz="800" b="1" baseline="30000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hi</a:t>
              </a:r>
            </a:p>
            <a:p>
              <a:pPr algn="ctr"/>
              <a:r>
                <a:rPr lang="en-US" sz="800" b="1" dirty="0" smtClean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IM</a:t>
              </a: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2190750" y="1631950"/>
            <a:ext cx="5207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5619750" y="1644650"/>
            <a:ext cx="615950" cy="635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92750" y="5772150"/>
            <a:ext cx="29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*</a:t>
            </a:r>
            <a:endParaRPr lang="en-US" sz="20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943600" y="6184900"/>
            <a:ext cx="29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*</a:t>
            </a:r>
            <a:endParaRPr lang="en-US" sz="20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45250" y="5194300"/>
            <a:ext cx="171450" cy="698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imes"/>
              <a:ea typeface="ＭＳ Ｐゴシック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350000" y="5067300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**</a:t>
            </a:r>
            <a:endParaRPr lang="en-US" sz="20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11900" y="6502400"/>
            <a:ext cx="584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imes"/>
              <a:ea typeface="ＭＳ Ｐゴシック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232400" y="6515100"/>
            <a:ext cx="94615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Times"/>
              <a:ea typeface="ＭＳ Ｐゴシック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153496" y="6426748"/>
            <a:ext cx="7262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Ly6c</a:t>
            </a:r>
            <a:r>
              <a:rPr lang="en-US" sz="1000" b="1" baseline="30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hi</a:t>
            </a:r>
            <a:r>
              <a:rPr lang="en-US" sz="10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 IM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248974" y="6426748"/>
            <a:ext cx="5623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Leuko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66663" y="6426748"/>
            <a:ext cx="6263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IM-DCs</a:t>
            </a:r>
          </a:p>
        </p:txBody>
      </p:sp>
      <p:sp>
        <p:nvSpPr>
          <p:cNvPr id="87" name="Rectangle 1"/>
          <p:cNvSpPr>
            <a:spLocks noChangeArrowheads="1"/>
          </p:cNvSpPr>
          <p:nvPr/>
        </p:nvSpPr>
        <p:spPr bwMode="auto">
          <a:xfrm>
            <a:off x="5702289" y="6629400"/>
            <a:ext cx="34417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Getts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, 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et al.</a:t>
            </a:r>
            <a:r>
              <a:rPr lang="en-US" sz="1200" b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2014.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Sci. Transl. Med.</a:t>
            </a:r>
            <a:r>
              <a:rPr lang="en-US" sz="1200" b="1" i="1" dirty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 </a:t>
            </a:r>
            <a:r>
              <a:rPr lang="en-US" sz="1200" b="1" i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6:219:ra7.</a:t>
            </a:r>
            <a:endParaRPr lang="en-US" sz="1200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86" name="TextBox 85"/>
          <p:cNvSpPr txBox="1"/>
          <p:nvPr/>
        </p:nvSpPr>
        <p:spPr>
          <a:xfrm rot="16200000">
            <a:off x="3987354" y="5641345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Cell  Number</a:t>
            </a:r>
            <a:endParaRPr lang="en-US" sz="11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071419" y="3168650"/>
            <a:ext cx="1865581" cy="266700"/>
            <a:chOff x="2541319" y="3168650"/>
            <a:chExt cx="1865581" cy="266700"/>
          </a:xfrm>
        </p:grpSpPr>
        <p:sp>
          <p:nvSpPr>
            <p:cNvPr id="71" name="Rectangle 70"/>
            <p:cNvSpPr/>
            <p:nvPr/>
          </p:nvSpPr>
          <p:spPr>
            <a:xfrm>
              <a:off x="3943350" y="3168650"/>
              <a:ext cx="463550" cy="266700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"/>
                <a:ea typeface="ＭＳ Ｐゴシック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541319" y="3168650"/>
              <a:ext cx="467999" cy="266700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"/>
                <a:ea typeface="ＭＳ Ｐゴシック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 bwMode="auto">
            <a:xfrm flipV="1">
              <a:off x="3074799" y="3314700"/>
              <a:ext cx="720091" cy="127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2" name="Group 11"/>
          <p:cNvGrpSpPr/>
          <p:nvPr/>
        </p:nvGrpSpPr>
        <p:grpSpPr>
          <a:xfrm>
            <a:off x="5280723" y="3054350"/>
            <a:ext cx="2047177" cy="514350"/>
            <a:chOff x="5750623" y="3054350"/>
            <a:chExt cx="2047177" cy="514350"/>
          </a:xfrm>
        </p:grpSpPr>
        <p:sp>
          <p:nvSpPr>
            <p:cNvPr id="72" name="Rectangle 71"/>
            <p:cNvSpPr/>
            <p:nvPr/>
          </p:nvSpPr>
          <p:spPr>
            <a:xfrm>
              <a:off x="7137400" y="3054350"/>
              <a:ext cx="660400" cy="514350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"/>
                <a:ea typeface="ＭＳ Ｐゴシック"/>
              </a:endParaRPr>
            </a:p>
          </p:txBody>
        </p:sp>
        <p:sp>
          <p:nvSpPr>
            <p:cNvPr id="89" name="Rectangle 88"/>
            <p:cNvSpPr>
              <a:spLocks/>
            </p:cNvSpPr>
            <p:nvPr/>
          </p:nvSpPr>
          <p:spPr>
            <a:xfrm>
              <a:off x="5750623" y="3058778"/>
              <a:ext cx="658800" cy="504000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"/>
                <a:ea typeface="ＭＳ Ｐゴシック"/>
              </a:endParaRPr>
            </a:p>
          </p:txBody>
        </p:sp>
        <p:cxnSp>
          <p:nvCxnSpPr>
            <p:cNvPr id="92" name="Straight Arrow Connector 91"/>
            <p:cNvCxnSpPr/>
            <p:nvPr/>
          </p:nvCxnSpPr>
          <p:spPr bwMode="auto">
            <a:xfrm>
              <a:off x="6507927" y="3340100"/>
              <a:ext cx="558449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1792953" y="5123149"/>
            <a:ext cx="1966247" cy="274351"/>
            <a:chOff x="2262853" y="5123149"/>
            <a:chExt cx="1966247" cy="274351"/>
          </a:xfrm>
        </p:grpSpPr>
        <p:sp>
          <p:nvSpPr>
            <p:cNvPr id="6" name="Rectangle 5"/>
            <p:cNvSpPr/>
            <p:nvPr/>
          </p:nvSpPr>
          <p:spPr>
            <a:xfrm>
              <a:off x="3765550" y="5130800"/>
              <a:ext cx="463550" cy="266700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"/>
                <a:ea typeface="ＭＳ Ｐゴシック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262853" y="5123149"/>
              <a:ext cx="463550" cy="266700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"/>
                <a:ea typeface="ＭＳ Ｐゴシック"/>
              </a:endParaRPr>
            </a:p>
          </p:txBody>
        </p:sp>
        <p:cxnSp>
          <p:nvCxnSpPr>
            <p:cNvPr id="93" name="Straight Arrow Connector 92"/>
            <p:cNvCxnSpPr/>
            <p:nvPr/>
          </p:nvCxnSpPr>
          <p:spPr bwMode="auto">
            <a:xfrm>
              <a:off x="2805495" y="5282159"/>
              <a:ext cx="864643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" name="TextBox 3"/>
          <p:cNvSpPr txBox="1"/>
          <p:nvPr/>
        </p:nvSpPr>
        <p:spPr>
          <a:xfrm>
            <a:off x="7567135" y="1308784"/>
            <a:ext cx="15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Unlike tolerance with Ag-PLG, disease recurs</a:t>
            </a:r>
            <a:endParaRPr lang="en-US" sz="12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567134" y="3168650"/>
            <a:ext cx="1576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Blood-borne IMϕ</a:t>
            </a:r>
            <a:r>
              <a:rPr lang="en-US" sz="12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are responsible for the vast majority of CNS damage and become </a:t>
            </a:r>
            <a:r>
              <a:rPr lang="en-US" sz="1200" b="1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iDCs</a:t>
            </a:r>
            <a:endParaRPr lang="en-US" sz="12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580758" y="5377806"/>
            <a:ext cx="1576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PLG </a:t>
            </a:r>
            <a:r>
              <a:rPr lang="en-US" sz="12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IMPs divert </a:t>
            </a:r>
            <a:r>
              <a:rPr lang="en-US" sz="1200" b="1" dirty="0" smtClean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IMϕ to the spleen where they die via apoptosis</a:t>
            </a:r>
            <a:endParaRPr lang="en-US" sz="12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791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1" grpId="0"/>
      <p:bldP spid="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4680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rgbClr val="00009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IMP Infusion Reduces Blood-Borne </a:t>
            </a:r>
            <a:r>
              <a:rPr lang="en-US" sz="2400" b="1" i="1" dirty="0">
                <a:solidFill>
                  <a:srgbClr val="00009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Inflammatory Infiltrates and </a:t>
            </a:r>
            <a:r>
              <a:rPr lang="en-US" sz="2400" b="1" i="1" dirty="0" smtClean="0">
                <a:solidFill>
                  <a:srgbClr val="00009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Enhances Clinical </a:t>
            </a:r>
            <a:r>
              <a:rPr lang="en-US" sz="2400" b="1" i="1" dirty="0">
                <a:solidFill>
                  <a:srgbClr val="00009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Recovery in Acute Spinal Cord Injury 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155304" y="2085106"/>
            <a:ext cx="2912496" cy="2685274"/>
            <a:chOff x="33904" y="2085106"/>
            <a:chExt cx="2912496" cy="2685274"/>
          </a:xfrm>
        </p:grpSpPr>
        <p:pic>
          <p:nvPicPr>
            <p:cNvPr id="42" name="Picture 41" descr="1 - Data 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04" y="2463768"/>
              <a:ext cx="2912496" cy="2306612"/>
            </a:xfrm>
            <a:prstGeom prst="rect">
              <a:avLst/>
            </a:prstGeom>
          </p:spPr>
        </p:pic>
        <p:cxnSp>
          <p:nvCxnSpPr>
            <p:cNvPr id="3" name="Straight Connector 2"/>
            <p:cNvCxnSpPr/>
            <p:nvPr/>
          </p:nvCxnSpPr>
          <p:spPr>
            <a:xfrm>
              <a:off x="1075300" y="4144397"/>
              <a:ext cx="1709116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778299" y="3876100"/>
              <a:ext cx="3643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**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2435" y="2085106"/>
              <a:ext cx="27733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FF0000"/>
                  </a:solidFill>
                  <a:latin typeface="Arial"/>
                  <a:ea typeface="ＭＳ Ｐゴシック" charset="0"/>
                  <a:cs typeface="Arial"/>
                </a:rPr>
                <a:t>C. Clinical Disease Course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-12700" y="2057400"/>
            <a:ext cx="5880100" cy="2563093"/>
            <a:chOff x="3138987" y="2085106"/>
            <a:chExt cx="5880100" cy="2563093"/>
          </a:xfrm>
        </p:grpSpPr>
        <p:pic>
          <p:nvPicPr>
            <p:cNvPr id="60" name="Picture 59" descr="1 - Layout 5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8987" y="2311399"/>
              <a:ext cx="5880100" cy="23368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4432300" y="2653268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*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545403" y="2729468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*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610600" y="274320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*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553200" y="396240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*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19600" y="391160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prstClr val="black"/>
                  </a:solidFill>
                  <a:latin typeface="Arial"/>
                  <a:ea typeface="ＭＳ Ｐゴシック" charset="0"/>
                  <a:cs typeface="Arial"/>
                </a:rPr>
                <a:t>*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288760" y="2085106"/>
              <a:ext cx="55017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FF0000"/>
                  </a:solidFill>
                  <a:latin typeface="Arial"/>
                  <a:ea typeface="ＭＳ Ｐゴシック" charset="0"/>
                  <a:cs typeface="Arial"/>
                </a:rPr>
                <a:t>B. Spinal Cord Flow Cytometric Analysis – 48 hrs pSCI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52435" y="662711"/>
            <a:ext cx="5121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A. Time Line of SCI and PLG Nanoparticle Therapy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8642" y="4696693"/>
            <a:ext cx="8251231" cy="1774268"/>
            <a:chOff x="168642" y="4696692"/>
            <a:chExt cx="8639156" cy="2145581"/>
          </a:xfrm>
        </p:grpSpPr>
        <p:pic>
          <p:nvPicPr>
            <p:cNvPr id="2" name="Picture 1" descr="IMP cord grant.t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14" y="5046133"/>
              <a:ext cx="8534984" cy="1796140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68642" y="4696692"/>
              <a:ext cx="5123446" cy="409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FF0000"/>
                  </a:solidFill>
                  <a:latin typeface="Arial"/>
                  <a:ea typeface="ＭＳ Ｐゴシック" charset="0"/>
                  <a:cs typeface="Arial"/>
                </a:rPr>
                <a:t>D. Spinal Cord Immunocytochemistry – </a:t>
              </a:r>
              <a:r>
                <a:rPr lang="en-US" sz="1600" b="1" dirty="0" smtClean="0">
                  <a:solidFill>
                    <a:srgbClr val="FF0000"/>
                  </a:solidFill>
                  <a:latin typeface="Arial"/>
                  <a:ea typeface="ＭＳ Ｐゴシック" charset="0"/>
                  <a:cs typeface="Arial"/>
                </a:rPr>
                <a:t>7d </a:t>
              </a:r>
              <a:r>
                <a:rPr lang="en-US" sz="1600" b="1" dirty="0" err="1" smtClean="0">
                  <a:solidFill>
                    <a:srgbClr val="FF0000"/>
                  </a:solidFill>
                  <a:latin typeface="Arial"/>
                  <a:ea typeface="ＭＳ Ｐゴシック" charset="0"/>
                  <a:cs typeface="Arial"/>
                </a:rPr>
                <a:t>pSCI</a:t>
              </a:r>
              <a:endParaRPr lang="en-US" sz="1600" b="1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50024" y="914676"/>
            <a:ext cx="5246676" cy="1190647"/>
            <a:chOff x="15886334" y="14330137"/>
            <a:chExt cx="5246676" cy="1190647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81113" y="14890451"/>
              <a:ext cx="403144" cy="367172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16667346" y="15228396"/>
              <a:ext cx="39777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D0</a:t>
              </a:r>
              <a:endParaRPr lang="en-US" sz="13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7531722" y="15225478"/>
              <a:ext cx="44409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2</a:t>
              </a: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hr</a:t>
              </a:r>
              <a:endParaRPr lang="en-US" sz="13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cxnSp>
          <p:nvCxnSpPr>
            <p:cNvPr id="40" name="Straight Arrow Connector 39"/>
            <p:cNvCxnSpPr>
              <a:endCxn id="71" idx="1"/>
            </p:cNvCxnSpPr>
            <p:nvPr/>
          </p:nvCxnSpPr>
          <p:spPr>
            <a:xfrm flipV="1">
              <a:off x="17022821" y="15074037"/>
              <a:ext cx="3024147" cy="1489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17828" y="14890451"/>
              <a:ext cx="403144" cy="367172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15886334" y="14762079"/>
              <a:ext cx="684884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Spinal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Cord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Crush</a:t>
              </a:r>
              <a:endParaRPr lang="en-US" sz="13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t="13610" b="59067"/>
            <a:stretch/>
          </p:blipFill>
          <p:spPr>
            <a:xfrm rot="737277">
              <a:off x="16989942" y="14567576"/>
              <a:ext cx="678227" cy="39776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55593" y="14890451"/>
              <a:ext cx="403144" cy="367172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18164858" y="15225478"/>
              <a:ext cx="536813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24hr</a:t>
              </a:r>
              <a:endParaRPr lang="en-US" sz="13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820714" y="15225478"/>
              <a:ext cx="536813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48hr</a:t>
              </a:r>
              <a:endParaRPr lang="en-US" sz="13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t="13610" b="59067"/>
            <a:stretch/>
          </p:blipFill>
          <p:spPr>
            <a:xfrm rot="737277">
              <a:off x="17636325" y="14577487"/>
              <a:ext cx="678227" cy="397768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17002772" y="14330137"/>
              <a:ext cx="16492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IMP I.V. Infusions</a:t>
              </a:r>
              <a:endParaRPr lang="en-US" sz="13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9911199" y="15168189"/>
              <a:ext cx="66648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Wk 12</a:t>
              </a:r>
              <a:endParaRPr lang="en-US" sz="13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114183" y="14570326"/>
              <a:ext cx="201882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300" b="1" dirty="0" smtClean="0">
                  <a:solidFill>
                    <a:srgbClr val="000000"/>
                  </a:solidFill>
                  <a:latin typeface="Arial"/>
                  <a:ea typeface="ＭＳ Ｐゴシック" charset="0"/>
                  <a:cs typeface="Arial"/>
                </a:rPr>
                <a:t>Immunohistochemistry</a:t>
              </a: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046968" y="14890451"/>
              <a:ext cx="403144" cy="36717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08285" y="14903279"/>
              <a:ext cx="403144" cy="36717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t="13610" b="59067"/>
            <a:stretch/>
          </p:blipFill>
          <p:spPr>
            <a:xfrm rot="737277">
              <a:off x="18289017" y="14575951"/>
              <a:ext cx="678227" cy="397768"/>
            </a:xfrm>
            <a:prstGeom prst="rect">
              <a:avLst/>
            </a:prstGeom>
          </p:spPr>
        </p:pic>
        <p:sp>
          <p:nvSpPr>
            <p:cNvPr id="74" name="Lightning Bolt 73"/>
            <p:cNvSpPr/>
            <p:nvPr/>
          </p:nvSpPr>
          <p:spPr>
            <a:xfrm>
              <a:off x="16417240" y="14650559"/>
              <a:ext cx="300775" cy="217033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75" name="Lightning Bolt 74"/>
            <p:cNvSpPr/>
            <p:nvPr/>
          </p:nvSpPr>
          <p:spPr>
            <a:xfrm>
              <a:off x="16569640" y="14802959"/>
              <a:ext cx="300775" cy="217033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endParaRPr>
            </a:p>
          </p:txBody>
        </p:sp>
      </p:grp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6513802" y="6590526"/>
            <a:ext cx="26301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err="1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Ifergan</a:t>
            </a:r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, et al., preliminary data</a:t>
            </a:r>
            <a:endParaRPr lang="en-US" sz="1200" dirty="0">
              <a:solidFill>
                <a:srgbClr val="000000"/>
              </a:solidFill>
              <a:latin typeface="Times"/>
              <a:ea typeface="ＭＳ Ｐゴシック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40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0" y="-198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i="1" dirty="0" smtClean="0">
                <a:solidFill>
                  <a:srgbClr val="00009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IMP Infusion Reduces Seizure Severity and Infiltration of Brain-Infiltrating APCs in the Kainic Acid Induced Epilepsy </a:t>
            </a:r>
            <a:endParaRPr lang="en-US" sz="2500" b="1" i="1" dirty="0">
              <a:solidFill>
                <a:srgbClr val="000090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6133" y="1404398"/>
            <a:ext cx="85952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A. </a:t>
            </a:r>
            <a:r>
              <a:rPr lang="en-US" sz="1600" b="1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Time Line of </a:t>
            </a:r>
            <a:r>
              <a:rPr lang="en-US" sz="1600" b="1" dirty="0" smtClean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PLG-IMP Therapy and Kainic Acid Treatment in Post-Natal d25 B6 Mice</a:t>
            </a:r>
            <a:endParaRPr lang="en-US" sz="1600" b="1" dirty="0">
              <a:solidFill>
                <a:srgbClr val="FF0000"/>
              </a:solidFill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8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11" y="3822122"/>
            <a:ext cx="1708231" cy="215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Straight Connector 81"/>
          <p:cNvCxnSpPr/>
          <p:nvPr/>
        </p:nvCxnSpPr>
        <p:spPr bwMode="auto">
          <a:xfrm>
            <a:off x="1406368" y="4342585"/>
            <a:ext cx="572657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3" name="TextBox 4"/>
          <p:cNvSpPr txBox="1">
            <a:spLocks noChangeArrowheads="1"/>
          </p:cNvSpPr>
          <p:nvPr/>
        </p:nvSpPr>
        <p:spPr bwMode="auto">
          <a:xfrm>
            <a:off x="1544230" y="4065720"/>
            <a:ext cx="445625" cy="276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cs typeface="Arial" charset="0"/>
              </a:rPr>
              <a:t>*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837490" y="3935514"/>
            <a:ext cx="1568097" cy="144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 rot="16200000">
            <a:off x="12111" y="4835671"/>
            <a:ext cx="1568097" cy="144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128671" y="4864153"/>
            <a:ext cx="17166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Minutes to Seizure Onset</a:t>
            </a:r>
            <a:endParaRPr lang="en-US" sz="10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8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144" y="4325365"/>
            <a:ext cx="1728000" cy="1599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TextBox 88"/>
          <p:cNvSpPr txBox="1"/>
          <p:nvPr/>
        </p:nvSpPr>
        <p:spPr>
          <a:xfrm>
            <a:off x="2796646" y="3497873"/>
            <a:ext cx="14798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C.</a:t>
            </a:r>
            <a:r>
              <a:rPr lang="en-US" sz="1600" b="1" dirty="0" smtClean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Brain</a:t>
            </a:r>
          </a:p>
          <a:p>
            <a:r>
              <a:rPr lang="en-US" sz="1600" b="1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   Cellularity</a:t>
            </a:r>
            <a:endParaRPr lang="en-US" sz="1600" b="1" dirty="0">
              <a:solidFill>
                <a:srgbClr val="FF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3588278" y="4385665"/>
            <a:ext cx="1253181" cy="144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 rot="16200000">
            <a:off x="2364145" y="4977314"/>
            <a:ext cx="1253181" cy="144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 rot="16200000">
            <a:off x="2257557" y="4967856"/>
            <a:ext cx="13223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Total Cells/ g brain</a:t>
            </a:r>
            <a:endParaRPr lang="en-US" sz="10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93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335" y="4345120"/>
            <a:ext cx="3644461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TextBox 93"/>
          <p:cNvSpPr txBox="1"/>
          <p:nvPr/>
        </p:nvSpPr>
        <p:spPr>
          <a:xfrm>
            <a:off x="5000344" y="3709734"/>
            <a:ext cx="2639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D.</a:t>
            </a:r>
            <a:r>
              <a:rPr lang="en-US" sz="1600" b="1" dirty="0" smtClean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Brain-Infiltrating APCs</a:t>
            </a:r>
            <a:endParaRPr lang="en-US" sz="1600" b="1" dirty="0">
              <a:solidFill>
                <a:srgbClr val="FF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97" name="Rectangle 96"/>
          <p:cNvSpPr/>
          <p:nvPr/>
        </p:nvSpPr>
        <p:spPr bwMode="auto">
          <a:xfrm rot="16200000">
            <a:off x="4468874" y="4840800"/>
            <a:ext cx="1568097" cy="144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8" name="Rectangle 97"/>
          <p:cNvSpPr/>
          <p:nvPr/>
        </p:nvSpPr>
        <p:spPr bwMode="auto">
          <a:xfrm rot="16200000">
            <a:off x="-505027" y="5682583"/>
            <a:ext cx="1568097" cy="144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 rot="16200000">
            <a:off x="4344812" y="5043866"/>
            <a:ext cx="16832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Infiltrating APCs/ g brain</a:t>
            </a:r>
            <a:endParaRPr lang="en-US" sz="10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7490" y="2206989"/>
            <a:ext cx="403144" cy="367172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2083723" y="2544934"/>
            <a:ext cx="4154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D0</a:t>
            </a:r>
          </a:p>
          <a:p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KA</a:t>
            </a:r>
            <a:endParaRPr lang="en-US" sz="13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922699" y="2542016"/>
            <a:ext cx="65915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1&amp;3hr</a:t>
            </a:r>
            <a:endParaRPr lang="en-US" sz="13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V="1">
            <a:off x="2439198" y="2359409"/>
            <a:ext cx="3230738" cy="460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205" y="2206989"/>
            <a:ext cx="403144" cy="367172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3610" b="59067"/>
          <a:stretch/>
        </p:blipFill>
        <p:spPr>
          <a:xfrm rot="737277">
            <a:off x="2406319" y="1884114"/>
            <a:ext cx="678227" cy="397768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1970" y="2206989"/>
            <a:ext cx="403144" cy="367172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3505975" y="2542016"/>
            <a:ext cx="14355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D1……….D7</a:t>
            </a:r>
          </a:p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Daily for 7 Days</a:t>
            </a:r>
            <a:endParaRPr lang="en-US" sz="13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3610" b="59067"/>
          <a:stretch/>
        </p:blipFill>
        <p:spPr>
          <a:xfrm rot="737277">
            <a:off x="3052702" y="1894025"/>
            <a:ext cx="678227" cy="397768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2419149" y="1646675"/>
            <a:ext cx="164927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IMP I.V. Infusions</a:t>
            </a:r>
            <a:endParaRPr lang="en-US" sz="13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486688" y="2497555"/>
            <a:ext cx="8797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D17</a:t>
            </a:r>
          </a:p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Sacrifice</a:t>
            </a:r>
            <a:endParaRPr lang="en-US" sz="13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0378" y="2219817"/>
            <a:ext cx="403144" cy="367172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4662" y="2219817"/>
            <a:ext cx="403144" cy="367172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3610" b="59067"/>
          <a:stretch/>
        </p:blipFill>
        <p:spPr>
          <a:xfrm rot="737277">
            <a:off x="3705394" y="1892489"/>
            <a:ext cx="678227" cy="397768"/>
          </a:xfrm>
          <a:prstGeom prst="rect">
            <a:avLst/>
          </a:prstGeom>
        </p:spPr>
      </p:pic>
      <p:sp>
        <p:nvSpPr>
          <p:cNvPr id="105" name="Lightning Bolt 104"/>
          <p:cNvSpPr/>
          <p:nvPr/>
        </p:nvSpPr>
        <p:spPr>
          <a:xfrm>
            <a:off x="1833617" y="1967097"/>
            <a:ext cx="300775" cy="217033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575" y="2219981"/>
            <a:ext cx="403144" cy="367172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4942808" y="2557926"/>
            <a:ext cx="49049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D14</a:t>
            </a:r>
          </a:p>
          <a:p>
            <a:pPr algn="ctr"/>
            <a:r>
              <a:rPr lang="en-US" sz="13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KA</a:t>
            </a:r>
            <a:endParaRPr lang="en-US" sz="13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08" name="Lightning Bolt 107"/>
          <p:cNvSpPr/>
          <p:nvPr/>
        </p:nvSpPr>
        <p:spPr>
          <a:xfrm>
            <a:off x="4692702" y="1980089"/>
            <a:ext cx="300775" cy="217033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78984" y="3519519"/>
            <a:ext cx="18389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B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.</a:t>
            </a:r>
            <a:r>
              <a:rPr lang="en-US" sz="1600" b="1" dirty="0" smtClean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Latency to</a:t>
            </a:r>
          </a:p>
          <a:p>
            <a:r>
              <a:rPr lang="en-US" sz="1600" b="1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   Seizure Onset</a:t>
            </a:r>
            <a:endParaRPr lang="en-US" sz="1600" b="1" dirty="0">
              <a:solidFill>
                <a:srgbClr val="FF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53200" y="5359400"/>
            <a:ext cx="274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*</a:t>
            </a:r>
            <a:endParaRPr lang="en-US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356600" y="4964668"/>
            <a:ext cx="274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*</a:t>
            </a:r>
            <a:endParaRPr lang="en-US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1" name="TextBox 4"/>
          <p:cNvSpPr txBox="1">
            <a:spLocks noChangeArrowheads="1"/>
          </p:cNvSpPr>
          <p:nvPr/>
        </p:nvSpPr>
        <p:spPr bwMode="auto">
          <a:xfrm>
            <a:off x="4118540" y="5176144"/>
            <a:ext cx="445625" cy="276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cs typeface="Arial" charset="0"/>
              </a:rPr>
              <a:t>*</a:t>
            </a: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6980326" y="6590526"/>
            <a:ext cx="22529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Xu</a:t>
            </a:r>
            <a:r>
              <a:rPr lang="en-US" sz="1200" b="1" dirty="0" smtClean="0">
                <a:solidFill>
                  <a:srgbClr val="FF0000"/>
                </a:solidFill>
                <a:latin typeface="Arial" charset="0"/>
                <a:ea typeface="ＭＳ Ｐゴシック"/>
                <a:cs typeface="Arial" charset="0"/>
              </a:rPr>
              <a:t>, et al., preliminary data</a:t>
            </a:r>
            <a:endParaRPr lang="en-US" sz="1200" dirty="0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5967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8174" y="1643280"/>
            <a:ext cx="85171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Arial"/>
                <a:cs typeface="Arial"/>
              </a:rPr>
              <a:t>IMP bind to </a:t>
            </a:r>
            <a:r>
              <a:rPr lang="en-US" sz="2200" b="1" dirty="0" smtClean="0">
                <a:solidFill>
                  <a:srgbClr val="000000"/>
                </a:solidFill>
                <a:latin typeface="Arial"/>
                <a:cs typeface="Arial"/>
              </a:rPr>
              <a:t>MARCO</a:t>
            </a:r>
            <a:r>
              <a:rPr lang="en-US" sz="2200" b="1" baseline="30000" dirty="0" smtClean="0">
                <a:solidFill>
                  <a:srgbClr val="000000"/>
                </a:solidFill>
                <a:latin typeface="Arial"/>
                <a:cs typeface="Arial"/>
              </a:rPr>
              <a:t>+</a:t>
            </a:r>
            <a:r>
              <a:rPr lang="en-US" sz="2200" b="1" dirty="0" smtClean="0">
                <a:solidFill>
                  <a:srgbClr val="000000"/>
                </a:solidFill>
                <a:latin typeface="Arial"/>
                <a:cs typeface="Arial"/>
              </a:rPr>
              <a:t> inflammatory </a:t>
            </a:r>
            <a:r>
              <a:rPr lang="en-US" sz="2200" b="1" dirty="0">
                <a:solidFill>
                  <a:srgbClr val="000000"/>
                </a:solidFill>
                <a:latin typeface="Arial"/>
                <a:cs typeface="Arial"/>
              </a:rPr>
              <a:t>monocytes, resulting in apoptosis and </a:t>
            </a:r>
            <a:r>
              <a:rPr lang="en-US" sz="2200" b="1" dirty="0" smtClean="0">
                <a:solidFill>
                  <a:srgbClr val="000000"/>
                </a:solidFill>
                <a:latin typeface="Arial"/>
                <a:cs typeface="Arial"/>
              </a:rPr>
              <a:t>removal in the spleen </a:t>
            </a:r>
            <a:endParaRPr lang="en-US" sz="2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Arial"/>
                <a:cs typeface="Arial"/>
              </a:rPr>
              <a:t>IMP are highly potent, capable of reducing pathology in numerous unrelated models of neuroinflammation </a:t>
            </a:r>
            <a:r>
              <a:rPr lang="en-US" sz="2200" b="1" dirty="0" smtClean="0">
                <a:solidFill>
                  <a:srgbClr val="000000"/>
                </a:solidFill>
                <a:latin typeface="Arial"/>
                <a:cs typeface="Arial"/>
              </a:rPr>
              <a:t>including </a:t>
            </a:r>
            <a:r>
              <a:rPr lang="en-US" sz="2200" b="1" dirty="0">
                <a:solidFill>
                  <a:srgbClr val="000000"/>
                </a:solidFill>
                <a:latin typeface="Arial"/>
                <a:cs typeface="Arial"/>
              </a:rPr>
              <a:t>viral encephalitis, </a:t>
            </a:r>
            <a:r>
              <a:rPr lang="en-US" sz="2200" b="1" dirty="0" smtClean="0">
                <a:solidFill>
                  <a:srgbClr val="000000"/>
                </a:solidFill>
                <a:latin typeface="Arial"/>
                <a:cs typeface="Arial"/>
              </a:rPr>
              <a:t>spinal </a:t>
            </a:r>
            <a:r>
              <a:rPr lang="en-US" sz="2200" b="1" dirty="0">
                <a:solidFill>
                  <a:srgbClr val="000000"/>
                </a:solidFill>
                <a:latin typeface="Arial"/>
                <a:cs typeface="Arial"/>
              </a:rPr>
              <a:t>cord crush injury, epilepsy and </a:t>
            </a:r>
            <a:r>
              <a:rPr lang="en-US" sz="2200" b="1" dirty="0" smtClean="0">
                <a:solidFill>
                  <a:srgbClr val="000000"/>
                </a:solidFill>
                <a:latin typeface="Arial"/>
                <a:cs typeface="Arial"/>
              </a:rPr>
              <a:t>EAE autoimmunity</a:t>
            </a:r>
            <a:endParaRPr lang="en-US" sz="22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Arial"/>
                <a:cs typeface="Arial"/>
              </a:rPr>
              <a:t>Phase 1/2 clinical testing is planned for </a:t>
            </a:r>
            <a:r>
              <a:rPr lang="en-US" sz="2200" b="1" dirty="0" smtClean="0">
                <a:solidFill>
                  <a:srgbClr val="000000"/>
                </a:solidFill>
                <a:latin typeface="Arial"/>
                <a:cs typeface="Arial"/>
              </a:rPr>
              <a:t>late 2015/early 2016 in MI patients</a:t>
            </a:r>
            <a:endParaRPr lang="en-US" sz="22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8174" y="53488"/>
            <a:ext cx="863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u="sng" dirty="0" smtClean="0">
                <a:solidFill>
                  <a:srgbClr val="000090"/>
                </a:solidFill>
                <a:latin typeface="Arial"/>
                <a:cs typeface="Arial"/>
              </a:rPr>
              <a:t>Conclusions</a:t>
            </a:r>
            <a:r>
              <a:rPr lang="en-US" sz="2800" b="1" i="1" dirty="0" smtClean="0">
                <a:solidFill>
                  <a:srgbClr val="000090"/>
                </a:solidFill>
                <a:latin typeface="Arial"/>
                <a:cs typeface="Arial"/>
              </a:rPr>
              <a:t> – Role of Inflammatory Monocytes in CNS Inflammatory Diseases </a:t>
            </a:r>
            <a:endParaRPr lang="en-US" sz="2800" i="1" dirty="0">
              <a:solidFill>
                <a:srgbClr val="00009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05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71600"/>
            <a:ext cx="7543800" cy="4552950"/>
          </a:xfrm>
          <a:prstGeom prst="rect">
            <a:avLst/>
          </a:prstGeom>
        </p:spPr>
      </p:pic>
      <p:sp>
        <p:nvSpPr>
          <p:cNvPr id="5" name="TextBox 183"/>
          <p:cNvSpPr txBox="1">
            <a:spLocks noChangeArrowheads="1"/>
          </p:cNvSpPr>
          <p:nvPr/>
        </p:nvSpPr>
        <p:spPr bwMode="auto">
          <a:xfrm>
            <a:off x="0" y="159603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i="1" dirty="0" smtClean="0">
                <a:solidFill>
                  <a:srgbClr val="000090"/>
                </a:solidFill>
                <a:cs typeface="Arial" charset="0"/>
              </a:rPr>
              <a:t>Proposed MARCO-Dependent Anti-Inflammatory Mechanisms of Carboxylated PLG Nanoparticles (IMPs) in MI Model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36706" y="4236094"/>
            <a:ext cx="699789" cy="121920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858000" y="2209800"/>
            <a:ext cx="1830840" cy="1553464"/>
            <a:chOff x="6858000" y="2209800"/>
            <a:chExt cx="1830840" cy="155346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78" b="96763" l="1667" r="7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58000" y="2209800"/>
              <a:ext cx="1676400" cy="1553464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8005239" y="2912538"/>
              <a:ext cx="683601" cy="541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dirty="0" smtClean="0">
                  <a:latin typeface="Arial"/>
                  <a:cs typeface="Arial"/>
                </a:rPr>
                <a:t>Tissue</a:t>
              </a:r>
            </a:p>
            <a:p>
              <a:pPr>
                <a:lnSpc>
                  <a:spcPct val="150000"/>
                </a:lnSpc>
              </a:pPr>
              <a:r>
                <a:rPr lang="en-US" sz="1000" b="1" dirty="0" smtClean="0">
                  <a:latin typeface="Arial"/>
                  <a:cs typeface="Arial"/>
                </a:rPr>
                <a:t>Damage</a:t>
              </a:r>
              <a:endParaRPr lang="en-US" sz="1000" b="1" dirty="0">
                <a:latin typeface="Arial"/>
                <a:cs typeface="Arial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 flipV="1">
              <a:off x="7840134" y="3077643"/>
              <a:ext cx="228600" cy="76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7924800" y="3285066"/>
              <a:ext cx="152400" cy="76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790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1414</Words>
  <Application>Microsoft Office PowerPoint</Application>
  <PresentationFormat>On-screen Show (4:3)</PresentationFormat>
  <Paragraphs>298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Office Theme</vt:lpstr>
      <vt:lpstr>3_Blank Presentation</vt:lpstr>
      <vt:lpstr>1_Blank Presentation</vt:lpstr>
      <vt:lpstr>13_Blank Presentation</vt:lpstr>
      <vt:lpstr>5_Blank Presentation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Northwestern University Medical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D. Miller</dc:creator>
  <cp:lastModifiedBy>sodisetti p</cp:lastModifiedBy>
  <cp:revision>55</cp:revision>
  <dcterms:created xsi:type="dcterms:W3CDTF">2015-01-25T17:19:55Z</dcterms:created>
  <dcterms:modified xsi:type="dcterms:W3CDTF">2015-08-05T16:01:34Z</dcterms:modified>
</cp:coreProperties>
</file>