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8"/>
  </p:notesMasterIdLst>
  <p:handoutMasterIdLst>
    <p:handoutMasterId r:id="rId19"/>
  </p:handoutMasterIdLst>
  <p:sldIdLst>
    <p:sldId id="256" r:id="rId3"/>
    <p:sldId id="290" r:id="rId4"/>
    <p:sldId id="258" r:id="rId5"/>
    <p:sldId id="276" r:id="rId6"/>
    <p:sldId id="266" r:id="rId7"/>
    <p:sldId id="291" r:id="rId8"/>
    <p:sldId id="288" r:id="rId9"/>
    <p:sldId id="286" r:id="rId10"/>
    <p:sldId id="287" r:id="rId11"/>
    <p:sldId id="292" r:id="rId12"/>
    <p:sldId id="259" r:id="rId13"/>
    <p:sldId id="281" r:id="rId14"/>
    <p:sldId id="274" r:id="rId15"/>
    <p:sldId id="279" r:id="rId16"/>
    <p:sldId id="263" r:id="rId17"/>
  </p:sldIdLst>
  <p:sldSz cx="12192000" cy="6858000"/>
  <p:notesSz cx="6669088" cy="9928225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8">
          <p15:clr>
            <a:srgbClr val="A4A3A4"/>
          </p15:clr>
        </p15:guide>
        <p15:guide id="4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5C84F6"/>
    <a:srgbClr val="FE7272"/>
    <a:srgbClr val="FCCD04"/>
    <a:srgbClr val="FE5858"/>
    <a:srgbClr val="CC9900"/>
    <a:srgbClr val="009999"/>
    <a:srgbClr val="CC0000"/>
    <a:srgbClr val="99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54" autoAdjust="0"/>
    <p:restoredTop sz="94434" autoAdjust="0"/>
  </p:normalViewPr>
  <p:slideViewPr>
    <p:cSldViewPr>
      <p:cViewPr varScale="1">
        <p:scale>
          <a:sx n="74" d="100"/>
          <a:sy n="74" d="100"/>
        </p:scale>
        <p:origin x="72" y="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74439-A1FE-467E-A7EC-FC9C0D5B597D}" type="datetimeFigureOut">
              <a:rPr lang="en-GB" smtClean="0"/>
              <a:pPr/>
              <a:t>01/10/2015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3276B-6440-4536-B95F-D43E8AAA5C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0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93675" y="882650"/>
            <a:ext cx="7734300" cy="4351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34835" y="5513960"/>
            <a:ext cx="5880222" cy="522266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3" y="1"/>
            <a:ext cx="3189429" cy="5791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160464" y="1"/>
            <a:ext cx="3189429" cy="5791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" y="11027915"/>
            <a:ext cx="3189429" cy="5791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160464" y="11027915"/>
            <a:ext cx="3189429" cy="57914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fld id="{C4F646B1-6E87-4CF7-9402-753CDF01920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165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13E1CF-4CC2-4FDA-BE97-334A3C1BCD32}" type="slidenum">
              <a:rPr lang="en-GB"/>
              <a:pPr/>
              <a:t>1</a:t>
            </a:fld>
            <a:endParaRPr lang="en-GB"/>
          </a:p>
        </p:txBody>
      </p:sp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57188" y="1241425"/>
            <a:ext cx="5954712" cy="3349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77959"/>
            <a:ext cx="5335270" cy="39092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lIns="90000" tIns="45000" rIns="90000" bIns="45000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GB" sz="20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3777607" y="9430093"/>
            <a:ext cx="2889938" cy="49813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26D33653-7E3A-4C68-953B-4817C39ED987}" type="slidenum">
              <a:rPr lang="en-GB">
                <a:solidFill>
                  <a:srgbClr val="000000"/>
                </a:solidFill>
                <a:latin typeface="+mn-lt" charset="0"/>
                <a:ea typeface="+mn-ea" charset="0"/>
                <a:cs typeface="+mn-ea" charset="0"/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</a:t>
            </a:fld>
            <a:endParaRPr lang="en-GB">
              <a:solidFill>
                <a:srgbClr val="000000"/>
              </a:solidFill>
              <a:latin typeface="+mn-lt" charset="0"/>
              <a:ea typeface="+mn-ea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454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1525" cy="4006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70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A2FED4-5472-468B-B58C-878F5414242B}" type="slidenum">
              <a:rPr lang="en-GB"/>
              <a:pPr/>
              <a:t>3</a:t>
            </a:fld>
            <a:endParaRPr lang="en-GB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57188" y="1241425"/>
            <a:ext cx="5954712" cy="3349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77959"/>
            <a:ext cx="5335270" cy="39092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lIns="90000" tIns="45000" rIns="90000" bIns="45000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GB" sz="2000" dirty="0">
              <a:latin typeface="Arial" charset="0"/>
              <a:ea typeface="Microsoft YaHei" charset="0"/>
              <a:cs typeface="Microsoft YaHei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777607" y="9430093"/>
            <a:ext cx="2889938" cy="49813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5D3477B2-21EE-4A67-8171-B512EC26DF94}" type="slidenum">
              <a:rPr lang="en-GB">
                <a:solidFill>
                  <a:srgbClr val="000000"/>
                </a:solidFill>
                <a:latin typeface="+mn-lt" charset="0"/>
                <a:ea typeface="+mn-ea" charset="0"/>
                <a:cs typeface="+mn-ea" charset="0"/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3</a:t>
            </a:fld>
            <a:endParaRPr lang="en-GB">
              <a:solidFill>
                <a:srgbClr val="000000"/>
              </a:solidFill>
              <a:latin typeface="+mn-lt" charset="0"/>
              <a:ea typeface="+mn-ea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2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669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391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8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769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70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64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1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1425D0-60A0-43F9-BFF9-0CED26933390}" type="slidenum">
              <a:rPr lang="en-GB"/>
              <a:pPr/>
              <a:t>11</a:t>
            </a:fld>
            <a:endParaRPr lang="en-GB"/>
          </a:p>
        </p:txBody>
      </p:sp>
      <p:sp>
        <p:nvSpPr>
          <p:cNvPr id="153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57188" y="1241425"/>
            <a:ext cx="5954712" cy="3349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66909" y="4777959"/>
            <a:ext cx="5335270" cy="390923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pPr marL="215900" indent="-214313"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en-GB" sz="2000" dirty="0">
              <a:latin typeface="Arial" charset="0"/>
              <a:ea typeface="Microsoft YaHei" charset="0"/>
              <a:cs typeface="Microsoft YaHei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777607" y="9430093"/>
            <a:ext cx="2889938" cy="49813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44365567-A513-4F15-B628-166FD7FE3E2D}" type="slidenum">
              <a:rPr lang="en-GB">
                <a:solidFill>
                  <a:srgbClr val="000000"/>
                </a:solidFill>
                <a:latin typeface="+mn-lt" charset="0"/>
                <a:ea typeface="+mn-ea" charset="0"/>
                <a:cs typeface="+mn-ea" charset="0"/>
              </a:rPr>
              <a:pPr hangingPunct="1">
                <a:lnSpc>
                  <a:spcPct val="100000"/>
                </a:lnSpc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11</a:t>
            </a:fld>
            <a:endParaRPr lang="en-GB">
              <a:solidFill>
                <a:srgbClr val="000000"/>
              </a:solidFill>
              <a:latin typeface="+mn-lt" charset="0"/>
              <a:ea typeface="+mn-ea" charset="0"/>
              <a:cs typeface="+mn-e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58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145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36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93675" y="882650"/>
            <a:ext cx="7734300" cy="43513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C4F646B1-6E87-4CF7-9402-753CDF019209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094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B313A3-225A-4F0D-A8A7-5BA977560110}" type="slidenum">
              <a:rPr lang="en-GB"/>
              <a:pPr/>
              <a:t>15</a:t>
            </a:fld>
            <a:endParaRPr lang="en-GB"/>
          </a:p>
        </p:txBody>
      </p:sp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044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A49C1F2-17B2-4AB1-8A65-43FD917E03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F301D16-71B6-48A3-945A-22D34EDDAE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7266EF6-FBF7-454A-B3FD-BB2C4DE9853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604963"/>
            <a:ext cx="54102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B347F23-3008-4CC4-86B0-08D9286F917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CF3887C-A2AF-49FF-9C7E-101BCB4630D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849DB46-181D-4FFD-85A6-A605F30D2DA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83ECFE0-C99B-4B9F-BFBB-3428BA4641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6997377-0D73-4239-96C7-2C21FA36CED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5B24572-DDF1-4123-B811-29EEFBB2B20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699182B-A63A-4EF4-94F1-D514EFF9AA4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1613" cy="452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77200" cy="452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BE168E1-EDC4-4918-8290-4CA08F55091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400" y="1871663"/>
            <a:ext cx="6813550" cy="1512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7983538" y="5037138"/>
            <a:ext cx="895350" cy="277812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8956675" y="5037138"/>
            <a:ext cx="549275" cy="277812"/>
          </a:xfrm>
        </p:spPr>
        <p:txBody>
          <a:bodyPr/>
          <a:lstStyle>
            <a:lvl1pPr>
              <a:defRPr/>
            </a:lvl1pPr>
          </a:lstStyle>
          <a:p>
            <a:fld id="{BB698CF7-0D3C-496A-9856-DAC313D1657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0244EB1-4FD3-4079-8656-EC41F80E54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C732B76-ABFB-471F-BEBD-7CA0B61B122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907C908-C3AD-4DDF-81F0-9C8D7F01E2F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557463"/>
            <a:ext cx="4722813" cy="3316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2557463"/>
            <a:ext cx="4724400" cy="3316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D17DBE1-BF01-4649-A06C-2619BF6C8A4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3A9FE5E-75F9-4FFA-81FD-2C1AFC59903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E13BE48-A5E1-4C8B-90A0-7CE3A6C362E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F4B1DB5-BA38-4A39-8DB2-B3DDAB8926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E7596C2-2833-40A4-B8BA-CD7BF8C0BDF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3F4B75D-CDF0-46E7-8EBC-7CCDC63CE00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C3C1AC8-1E05-4B66-8BF6-C0568192A33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96300" y="982663"/>
            <a:ext cx="2398713" cy="48910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663"/>
            <a:ext cx="7048500" cy="4891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F7567B0-B49E-434C-BC5F-134C2C53B4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-15875" y="0"/>
            <a:ext cx="12228513" cy="6854825"/>
            <a:chOff x="-10" y="0"/>
            <a:chExt cx="7703" cy="431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7677" cy="4318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383" y="384"/>
              <a:ext cx="6911" cy="3551"/>
            </a:xfrm>
            <a:prstGeom prst="rect">
              <a:avLst/>
            </a:prstGeom>
            <a:noFill/>
            <a:ln w="15840" cap="flat">
              <a:solidFill>
                <a:srgbClr val="83992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-10" y="1987"/>
              <a:ext cx="488" cy="381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7204" y="1987"/>
              <a:ext cx="488" cy="381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</p:grp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-17463" y="0"/>
            <a:ext cx="12228513" cy="6854825"/>
            <a:chOff x="-11" y="0"/>
            <a:chExt cx="7703" cy="4318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0" y="0"/>
              <a:ext cx="7677" cy="4318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467" y="971"/>
              <a:ext cx="4751" cy="2415"/>
            </a:xfrm>
            <a:prstGeom prst="rect">
              <a:avLst/>
            </a:prstGeom>
            <a:noFill/>
            <a:ln w="15840" cap="flat">
              <a:solidFill>
                <a:srgbClr val="83992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-11" y="1983"/>
              <a:ext cx="1560" cy="385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133" y="1983"/>
              <a:ext cx="1560" cy="385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</p:grp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2692400" y="1871663"/>
            <a:ext cx="6813550" cy="15128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/>
          </p:nvPr>
        </p:nvSpPr>
        <p:spPr bwMode="auto">
          <a:xfrm>
            <a:off x="7983538" y="5037138"/>
            <a:ext cx="895350" cy="2778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</a:tabLst>
              <a:defRPr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2692400" y="5037138"/>
            <a:ext cx="5214938" cy="279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/>
          </p:nvPr>
        </p:nvSpPr>
        <p:spPr bwMode="auto">
          <a:xfrm>
            <a:off x="8956675" y="5037138"/>
            <a:ext cx="549275" cy="2778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fld id="{27487489-0812-490B-A71F-5E5F586D28F5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2692400" y="3522663"/>
            <a:ext cx="6815138" cy="1587"/>
          </a:xfrm>
          <a:prstGeom prst="line">
            <a:avLst/>
          </a:prstGeom>
          <a:noFill/>
          <a:ln w="15840" cap="flat">
            <a:solidFill>
              <a:srgbClr val="83992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71213" cy="4524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15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</p:sldLayoutIdLst>
  <p:hf sldNum="0" hdr="0" ftr="0"/>
  <p:txStyles>
    <p:titleStyle>
      <a:lvl1pPr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-15875" y="0"/>
            <a:ext cx="12228513" cy="6854825"/>
            <a:chOff x="-10" y="0"/>
            <a:chExt cx="7703" cy="431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7677" cy="4318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383" y="384"/>
              <a:ext cx="6911" cy="3551"/>
            </a:xfrm>
            <a:prstGeom prst="rect">
              <a:avLst/>
            </a:prstGeom>
            <a:noFill/>
            <a:ln w="15840" cap="flat">
              <a:solidFill>
                <a:srgbClr val="83992A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-10" y="1987"/>
              <a:ext cx="488" cy="381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204" y="1987"/>
              <a:ext cx="488" cy="381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</p:grp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1395413" y="2420938"/>
            <a:ext cx="9407525" cy="1587"/>
          </a:xfrm>
          <a:prstGeom prst="line">
            <a:avLst/>
          </a:prstGeom>
          <a:noFill/>
          <a:ln w="15840" cap="flat">
            <a:solidFill>
              <a:srgbClr val="83992A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982663"/>
            <a:ext cx="9599613" cy="1301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2557463"/>
            <a:ext cx="9599613" cy="33162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0"/>
            <a:r>
              <a:rPr lang="en-GB" smtClean="0"/>
              <a:t>Ninth Outline LevelEdit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8677275" y="5969000"/>
            <a:ext cx="1598613" cy="277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r>
              <a:rPr lang="en-GB"/>
              <a:t>20/01/15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1295400" y="5969000"/>
            <a:ext cx="7305675" cy="279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10353675" y="5969000"/>
            <a:ext cx="541338" cy="2778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fld id="{294195A5-1D4A-4A4E-BD5B-0F235C0EE37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Garamond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14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A6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581449" y="1445557"/>
            <a:ext cx="7075488" cy="2448272"/>
          </a:xfrm>
          <a:ln/>
        </p:spPr>
        <p:txBody>
          <a:bodyPr anchor="t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4000" b="1" dirty="0">
                <a:solidFill>
                  <a:srgbClr val="262626"/>
                </a:solidFill>
              </a:rPr>
              <a:t>F</a:t>
            </a:r>
            <a:r>
              <a:rPr lang="en-US" sz="3700" b="1" dirty="0">
                <a:solidFill>
                  <a:srgbClr val="262626"/>
                </a:solidFill>
              </a:rPr>
              <a:t>orensic </a:t>
            </a:r>
            <a:r>
              <a:rPr lang="en-US" sz="4000" b="1" dirty="0">
                <a:solidFill>
                  <a:srgbClr val="262626"/>
                </a:solidFill>
              </a:rPr>
              <a:t>A</a:t>
            </a:r>
            <a:r>
              <a:rPr lang="en-US" sz="3700" b="1" dirty="0">
                <a:solidFill>
                  <a:srgbClr val="262626"/>
                </a:solidFill>
              </a:rPr>
              <a:t>nthropology: </a:t>
            </a:r>
            <a:r>
              <a:rPr lang="en-US" sz="3700" b="1" dirty="0" smtClean="0">
                <a:solidFill>
                  <a:srgbClr val="262626"/>
                </a:solidFill>
              </a:rPr>
              <a:t/>
            </a:r>
            <a:br>
              <a:rPr lang="en-US" sz="3700" b="1" dirty="0" smtClean="0">
                <a:solidFill>
                  <a:srgbClr val="262626"/>
                </a:solidFill>
              </a:rPr>
            </a:br>
            <a:r>
              <a:rPr lang="en-US" sz="3200" b="1" i="1" dirty="0" smtClean="0">
                <a:solidFill>
                  <a:srgbClr val="262626"/>
                </a:solidFill>
              </a:rPr>
              <a:t>A Novel Scale of Time Since Death Estimation For Use by Forensic Investigators </a:t>
            </a:r>
            <a:endParaRPr lang="en-US" sz="3600" b="1" i="1" dirty="0">
              <a:solidFill>
                <a:srgbClr val="262626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2711624" y="3717032"/>
            <a:ext cx="6815138" cy="1320800"/>
          </a:xfrm>
          <a:ln/>
        </p:spPr>
        <p:txBody>
          <a:bodyPr lIns="90000" tIns="45000" rIns="90000" bIns="45000"/>
          <a:lstStyle/>
          <a:p>
            <a:pPr marL="0" indent="0" algn="ctr">
              <a:lnSpc>
                <a:spcPct val="100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500" b="1" dirty="0">
                <a:solidFill>
                  <a:srgbClr val="000000"/>
                </a:solidFill>
                <a:latin typeface="+mj-lt"/>
              </a:rPr>
              <a:t>By Stephanie Giles (MSc, </a:t>
            </a:r>
            <a:r>
              <a:rPr lang="en-GB" sz="2500" b="1" dirty="0" smtClean="0">
                <a:solidFill>
                  <a:srgbClr val="000000"/>
                </a:solidFill>
                <a:latin typeface="+mj-lt"/>
              </a:rPr>
              <a:t>BSc, ACSFS)</a:t>
            </a:r>
            <a:endParaRPr lang="en-GB" sz="2500" b="1" dirty="0">
              <a:solidFill>
                <a:srgbClr val="000000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500" b="1" dirty="0" smtClean="0">
                <a:solidFill>
                  <a:srgbClr val="000000"/>
                </a:solidFill>
                <a:latin typeface="+mj-lt"/>
              </a:rPr>
              <a:t>Crime Scene </a:t>
            </a:r>
            <a:r>
              <a:rPr lang="en-GB" sz="2500" b="1" dirty="0" smtClean="0">
                <a:solidFill>
                  <a:srgbClr val="000000"/>
                </a:solidFill>
                <a:latin typeface="+mj-lt"/>
              </a:rPr>
              <a:t>Investigator</a:t>
            </a:r>
          </a:p>
          <a:p>
            <a:pPr marL="0" indent="0" algn="ctr">
              <a:lnSpc>
                <a:spcPct val="100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500" b="1" dirty="0" smtClean="0">
                <a:solidFill>
                  <a:srgbClr val="000000"/>
                </a:solidFill>
                <a:latin typeface="+mj-lt"/>
              </a:rPr>
              <a:t>PhD Student Forensic Anthropology </a:t>
            </a:r>
            <a:endParaRPr lang="en-GB" sz="2500" b="1" dirty="0" smtClean="0">
              <a:solidFill>
                <a:srgbClr val="000000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 sz="2500" b="1" dirty="0" smtClean="0">
                <a:solidFill>
                  <a:srgbClr val="000000"/>
                </a:solidFill>
                <a:latin typeface="+mj-lt"/>
              </a:rPr>
              <a:t>United Kingdom </a:t>
            </a:r>
            <a:endParaRPr lang="en-GB" sz="25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27456" y="713123"/>
            <a:ext cx="1439862" cy="1655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16268" y="5599113"/>
            <a:ext cx="2471589" cy="593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>
            <a:softEdge rad="31750"/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460" y="5573149"/>
            <a:ext cx="2376488" cy="61968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>
            <a:softEdge rad="31750"/>
          </a:effec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460" y="685720"/>
            <a:ext cx="2460625" cy="720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9229" y="1119138"/>
            <a:ext cx="9599613" cy="1301750"/>
          </a:xfrm>
        </p:spPr>
        <p:txBody>
          <a:bodyPr/>
          <a:lstStyle/>
          <a:p>
            <a:r>
              <a:rPr lang="en-GB" sz="4800" b="1" dirty="0" smtClean="0"/>
              <a:t>   Aims </a:t>
            </a:r>
            <a:endParaRPr lang="en-GB" sz="4800" b="1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1271464" y="2924944"/>
            <a:ext cx="9311581" cy="230425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1">
              <a:lnSpc>
                <a:spcPct val="150000"/>
              </a:lnSpc>
            </a:pPr>
            <a:endParaRPr lang="en-GB" sz="2800" b="1" kern="0" dirty="0" smtClean="0"/>
          </a:p>
        </p:txBody>
      </p:sp>
      <p:pic>
        <p:nvPicPr>
          <p:cNvPr id="7" name="Picture 6" descr="untitled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07737">
            <a:off x="7372396" y="897682"/>
            <a:ext cx="3986252" cy="13477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Rounded Rectangle 2"/>
          <p:cNvSpPr/>
          <p:nvPr/>
        </p:nvSpPr>
        <p:spPr bwMode="auto">
          <a:xfrm>
            <a:off x="1141511" y="2924675"/>
            <a:ext cx="8784976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514350" indent="-514350" hangingPunct="1">
              <a:lnSpc>
                <a:spcPct val="114000"/>
              </a:lnSpc>
              <a:buFont typeface="+mj-lt"/>
              <a:buAutoNum type="arabicParenR"/>
            </a:pPr>
            <a:r>
              <a:rPr lang="en-GB" sz="2800" b="1" kern="0" dirty="0">
                <a:latin typeface="+mn-lt"/>
              </a:rPr>
              <a:t>Develop a new </a:t>
            </a:r>
            <a:r>
              <a:rPr lang="en-GB" sz="2800" b="1" kern="0" dirty="0" smtClean="0">
                <a:latin typeface="+mn-lt"/>
              </a:rPr>
              <a:t>time-since-death </a:t>
            </a:r>
            <a:r>
              <a:rPr lang="en-GB" sz="2800" b="1" kern="0" dirty="0">
                <a:latin typeface="+mn-lt"/>
              </a:rPr>
              <a:t>estimation method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1127448" y="5085723"/>
            <a:ext cx="10139943" cy="647534"/>
          </a:xfrm>
          <a:prstGeom prst="roundRect">
            <a:avLst/>
          </a:prstGeom>
          <a:gradFill flip="none" rotWithShape="1">
            <a:gsLst>
              <a:gs pos="0">
                <a:srgbClr val="FCCD04">
                  <a:tint val="66000"/>
                  <a:satMod val="160000"/>
                </a:srgbClr>
              </a:gs>
              <a:gs pos="50000">
                <a:srgbClr val="FCCD04">
                  <a:tint val="44500"/>
                  <a:satMod val="160000"/>
                </a:srgbClr>
              </a:gs>
              <a:gs pos="100000">
                <a:srgbClr val="FCCD0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hangingPunct="1">
              <a:lnSpc>
                <a:spcPct val="114000"/>
              </a:lnSpc>
            </a:pPr>
            <a:r>
              <a:rPr lang="en-GB" sz="2800" b="1" kern="0" dirty="0">
                <a:latin typeface="+mn-lt"/>
              </a:rPr>
              <a:t>3</a:t>
            </a:r>
            <a:r>
              <a:rPr lang="en-GB" sz="2800" b="1" kern="0" dirty="0" smtClean="0">
                <a:latin typeface="+mn-lt"/>
              </a:rPr>
              <a:t>) Validate against current time-since-death estimation methods </a:t>
            </a:r>
            <a:endParaRPr lang="en-GB" sz="2800" b="1" kern="0" dirty="0">
              <a:latin typeface="+mn-lt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114534" y="4026568"/>
            <a:ext cx="9026856" cy="648072"/>
          </a:xfrm>
          <a:prstGeom prst="roundRect">
            <a:avLst/>
          </a:prstGeom>
          <a:gradFill flip="none" rotWithShape="1">
            <a:gsLst>
              <a:gs pos="0">
                <a:srgbClr val="FE7272">
                  <a:tint val="66000"/>
                  <a:satMod val="160000"/>
                </a:srgbClr>
              </a:gs>
              <a:gs pos="50000">
                <a:srgbClr val="FE7272">
                  <a:tint val="44500"/>
                  <a:satMod val="160000"/>
                </a:srgbClr>
              </a:gs>
              <a:gs pos="100000">
                <a:srgbClr val="FE7272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hangingPunct="1">
              <a:lnSpc>
                <a:spcPct val="114000"/>
              </a:lnSpc>
            </a:pPr>
            <a:r>
              <a:rPr lang="en-GB" sz="2800" b="1" kern="0" dirty="0">
                <a:latin typeface="+mn-lt"/>
              </a:rPr>
              <a:t>2</a:t>
            </a:r>
            <a:r>
              <a:rPr lang="en-GB" sz="2800" b="1" kern="0" dirty="0" smtClean="0">
                <a:latin typeface="+mn-lt"/>
              </a:rPr>
              <a:t>) Make a system suitable for use by forensic investigators </a:t>
            </a:r>
            <a:endParaRPr lang="en-GB" sz="2800" b="1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02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C9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295400" y="1144588"/>
            <a:ext cx="9601200" cy="1303337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4800" b="1" dirty="0" smtClean="0">
                <a:solidFill>
                  <a:srgbClr val="262626"/>
                </a:solidFill>
              </a:rPr>
              <a:t>Background</a:t>
            </a:r>
            <a:endParaRPr lang="en-US" sz="4800" b="1" dirty="0">
              <a:solidFill>
                <a:srgbClr val="262626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8363" y="3154996"/>
            <a:ext cx="2198688" cy="16144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140000">
            <a:off x="1544637" y="2573671"/>
            <a:ext cx="1600200" cy="2857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0368" y="3242865"/>
            <a:ext cx="642938" cy="15541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03813" y="3254771"/>
            <a:ext cx="636587" cy="1530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88817" y="3622928"/>
            <a:ext cx="1276350" cy="9429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151" name="AutoShape 7"/>
          <p:cNvSpPr>
            <a:spLocks/>
          </p:cNvSpPr>
          <p:nvPr/>
        </p:nvSpPr>
        <p:spPr bwMode="auto">
          <a:xfrm>
            <a:off x="6606128" y="3793107"/>
            <a:ext cx="765175" cy="484187"/>
          </a:xfrm>
          <a:prstGeom prst="rightArrow">
            <a:avLst>
              <a:gd name="adj1" fmla="val 50000"/>
              <a:gd name="adj2" fmla="val 39508"/>
            </a:avLst>
          </a:prstGeom>
          <a:solidFill>
            <a:srgbClr val="C1D66B"/>
          </a:solidFill>
          <a:ln w="57240" cap="flat">
            <a:solidFill>
              <a:srgbClr val="0D0D0D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3724860" y="3766119"/>
            <a:ext cx="806450" cy="511175"/>
          </a:xfrm>
          <a:prstGeom prst="rightArrow">
            <a:avLst>
              <a:gd name="adj1" fmla="val 50000"/>
              <a:gd name="adj2" fmla="val 39441"/>
            </a:avLst>
          </a:prstGeom>
          <a:solidFill>
            <a:srgbClr val="62731F"/>
          </a:solidFill>
          <a:ln w="57240" cap="flat">
            <a:solidFill>
              <a:srgbClr val="0D0D0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3238500" y="2600829"/>
            <a:ext cx="5715000" cy="7000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marL="285750" indent="-284163" algn="ctr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PMI = Time Deceased Found - Time of Death </a:t>
            </a:r>
          </a:p>
          <a:p>
            <a:pPr marL="285750" indent="-284163" algn="ctr" hangingPunct="1">
              <a:lnSpc>
                <a:spcPct val="100000"/>
              </a:lnSpc>
              <a:buClrTx/>
              <a:buSzTx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 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3911601" y="5283201"/>
            <a:ext cx="2484437" cy="5413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240" cap="flat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x </a:t>
            </a:r>
            <a:r>
              <a:rPr lang="en-GB" sz="2000" b="1" dirty="0" smtClean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Qualitative </a:t>
            </a:r>
            <a:endParaRPr lang="en-GB" sz="2000" b="1" dirty="0">
              <a:solidFill>
                <a:srgbClr val="000000"/>
              </a:solidFill>
              <a:latin typeface="+mj-lt"/>
              <a:ea typeface="Microsoft YaHei" charset="0"/>
              <a:cs typeface="Microsoft YaHei" charset="0"/>
            </a:endParaRP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902241" y="5276851"/>
            <a:ext cx="2765425" cy="568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240" cap="flat">
            <a:solidFill>
              <a:srgbClr val="60711F"/>
            </a:solidFill>
            <a:prstDash val="sysDot"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x No Methodology</a:t>
            </a: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6684963" y="5256213"/>
            <a:ext cx="2298700" cy="5413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240" cap="flat">
            <a:solidFill>
              <a:srgbClr val="0070C0"/>
            </a:solidFill>
            <a:prstDash val="sysDot"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x High PMI Error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>
            <a:off x="9272588" y="5256213"/>
            <a:ext cx="2032000" cy="568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57240" cap="flat">
            <a:solidFill>
              <a:srgbClr val="7030A0"/>
            </a:solidFill>
            <a:prstDash val="sysDot"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n-GB" sz="2000" b="1" dirty="0" smtClean="0">
                <a:latin typeface="+mj-lt"/>
                <a:ea typeface="Microsoft YaHei" charset="0"/>
                <a:cs typeface="Microsoft YaHei" charset="0"/>
              </a:rPr>
              <a:t>x </a:t>
            </a:r>
            <a:r>
              <a:rPr lang="en-GB" sz="2000" b="1" dirty="0">
                <a:solidFill>
                  <a:srgbClr val="000000"/>
                </a:solidFill>
                <a:latin typeface="+mj-lt"/>
                <a:ea typeface="Microsoft YaHei" charset="0"/>
                <a:cs typeface="Microsoft YaHei" charset="0"/>
              </a:rPr>
              <a:t>Use for CSI's?</a:t>
            </a:r>
          </a:p>
        </p:txBody>
      </p:sp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0334" y="3648542"/>
            <a:ext cx="800100" cy="7810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89682" y="3686642"/>
            <a:ext cx="695325" cy="704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animBg="1"/>
      <p:bldP spid="6152" grpId="0" animBg="1"/>
      <p:bldP spid="6154" grpId="0" animBg="1"/>
      <p:bldP spid="6155" grpId="0" animBg="1"/>
      <p:bldP spid="6156" grpId="0" animBg="1"/>
      <p:bldP spid="61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>
                <a:solidFill>
                  <a:srgbClr val="262626"/>
                </a:solidFill>
              </a:rPr>
              <a:t>The Problem...</a:t>
            </a:r>
            <a:endParaRPr lang="en-GB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35960" y="2679583"/>
            <a:ext cx="4943029" cy="3053673"/>
          </a:xfrm>
        </p:spPr>
        <p:txBody>
          <a:bodyPr/>
          <a:lstStyle/>
          <a:p>
            <a:r>
              <a:rPr lang="en-GB" b="1" dirty="0"/>
              <a:t>x  Small sample sizes </a:t>
            </a:r>
            <a:endParaRPr lang="en-GB" b="1" dirty="0" smtClean="0"/>
          </a:p>
          <a:p>
            <a:r>
              <a:rPr lang="en-GB" b="1" dirty="0" smtClean="0"/>
              <a:t>x  Non-human analogues </a:t>
            </a:r>
          </a:p>
          <a:p>
            <a:r>
              <a:rPr lang="en-GB" b="1" dirty="0" smtClean="0"/>
              <a:t>x  Experimental conditions </a:t>
            </a:r>
          </a:p>
          <a:p>
            <a:r>
              <a:rPr lang="en-GB" b="1" dirty="0" smtClean="0"/>
              <a:t>x  Low-level theories </a:t>
            </a:r>
          </a:p>
          <a:p>
            <a:r>
              <a:rPr lang="en-GB" b="1" dirty="0" smtClean="0"/>
              <a:t>x  Limited applicability to forensic practice</a:t>
            </a:r>
          </a:p>
          <a:p>
            <a:endParaRPr lang="en-GB" b="1" dirty="0" smtClean="0"/>
          </a:p>
          <a:p>
            <a:endParaRPr lang="en-GB" b="1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75670">
            <a:off x="1425518" y="1977920"/>
            <a:ext cx="3494252" cy="385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84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ray 1027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6624" y="-1490457"/>
            <a:ext cx="5066745" cy="986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1631504" y="1916832"/>
            <a:ext cx="144016" cy="79208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423592" y="4293096"/>
            <a:ext cx="144016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79976" y="2132856"/>
            <a:ext cx="936104" cy="792088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125115" y="4401108"/>
            <a:ext cx="432048" cy="57606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12586" y="4005064"/>
            <a:ext cx="439198" cy="136815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94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800" b="1" dirty="0"/>
              <a:t>PMI Estimation Methods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539" y="1841070"/>
            <a:ext cx="3360439" cy="583505"/>
          </a:xfrm>
          <a:solidFill>
            <a:schemeClr val="accent5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/>
          <a:lstStyle/>
          <a:p>
            <a:r>
              <a:rPr lang="en-GB" b="1" dirty="0" smtClean="0"/>
              <a:t>Category</a:t>
            </a:r>
            <a:endParaRPr lang="en-GB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651227" y="1841069"/>
            <a:ext cx="6250481" cy="58350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 cap="flat">
            <a:solidFill>
              <a:schemeClr val="tx1"/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hangingPunct="1"/>
            <a:r>
              <a:rPr lang="en-GB" b="1" kern="0" dirty="0" smtClean="0"/>
              <a:t>Methods</a:t>
            </a:r>
            <a:endParaRPr lang="en-GB" b="1" kern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293844" y="2425149"/>
            <a:ext cx="3361996" cy="8578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/>
            <a:r>
              <a:rPr lang="en-GB" kern="0" dirty="0" smtClean="0"/>
              <a:t>Laboratory / Mortuary </a:t>
            </a:r>
            <a:endParaRPr lang="en-GB" kern="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300539" y="3282980"/>
            <a:ext cx="3355301" cy="600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/>
            <a:r>
              <a:rPr lang="en-GB" kern="0" dirty="0" smtClean="0"/>
              <a:t>Death Investigation</a:t>
            </a:r>
            <a:endParaRPr lang="en-GB" kern="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293844" y="3883721"/>
            <a:ext cx="3357384" cy="15955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/>
            <a:r>
              <a:rPr lang="en-GB" kern="0" dirty="0" smtClean="0"/>
              <a:t>Forensic Entomology</a:t>
            </a:r>
            <a:endParaRPr lang="en-GB" kern="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293844" y="5479247"/>
            <a:ext cx="3361996" cy="6007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/>
            <a:r>
              <a:rPr lang="en-GB" kern="0" dirty="0" smtClean="0"/>
              <a:t>Experimental </a:t>
            </a:r>
            <a:endParaRPr lang="en-GB" kern="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651227" y="2424573"/>
            <a:ext cx="6243785" cy="8584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spcAft>
                <a:spcPts val="300"/>
              </a:spcAft>
            </a:pPr>
            <a:r>
              <a:rPr lang="en-GB" sz="2000" kern="0" dirty="0" smtClean="0"/>
              <a:t> Biochemical Markers, Aqueous Vitreous, Stomach contents,</a:t>
            </a:r>
          </a:p>
          <a:p>
            <a:pPr hangingPunct="1">
              <a:spcAft>
                <a:spcPts val="300"/>
              </a:spcAft>
            </a:pPr>
            <a:r>
              <a:rPr lang="en-GB" sz="2000" kern="0" dirty="0" smtClean="0"/>
              <a:t> </a:t>
            </a:r>
            <a:r>
              <a:rPr lang="en-GB" sz="2000" kern="0" dirty="0" err="1" smtClean="0"/>
              <a:t>Algor</a:t>
            </a:r>
            <a:r>
              <a:rPr lang="en-GB" sz="2000" kern="0" dirty="0" smtClean="0"/>
              <a:t> Mortis, Rigor Mortis, Livor Mortis  </a:t>
            </a:r>
            <a:endParaRPr lang="en-GB" sz="2000" kern="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651227" y="3282979"/>
            <a:ext cx="6243785" cy="5969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spcAft>
                <a:spcPts val="300"/>
              </a:spcAft>
            </a:pPr>
            <a:r>
              <a:rPr lang="en-GB" sz="2000" kern="0" dirty="0" smtClean="0"/>
              <a:t> Circumstantial evidence, visual observations, temperature </a:t>
            </a:r>
            <a:endParaRPr lang="en-GB" sz="2000" kern="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4651227" y="5479246"/>
            <a:ext cx="6250481" cy="600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spcAft>
                <a:spcPts val="0"/>
              </a:spcAft>
            </a:pPr>
            <a:r>
              <a:rPr lang="en-GB" sz="2000" kern="0" dirty="0" smtClean="0"/>
              <a:t> Universal PMI Formulae (Vass, 2011) </a:t>
            </a:r>
          </a:p>
          <a:p>
            <a:pPr hangingPunct="1">
              <a:spcAft>
                <a:spcPts val="0"/>
              </a:spcAft>
            </a:pPr>
            <a:r>
              <a:rPr lang="en-GB" sz="2000" kern="0" dirty="0" smtClean="0"/>
              <a:t> Point-scoring Decomposition (</a:t>
            </a:r>
            <a:r>
              <a:rPr lang="en-GB" sz="2000" kern="0" dirty="0" err="1" smtClean="0"/>
              <a:t>Megyesi</a:t>
            </a:r>
            <a:r>
              <a:rPr lang="en-GB" sz="2000" kern="0" dirty="0" smtClean="0"/>
              <a:t>, 2005) </a:t>
            </a:r>
            <a:endParaRPr lang="en-GB" sz="2000" kern="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657923" y="3879939"/>
            <a:ext cx="6243785" cy="15993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spcAft>
                <a:spcPts val="300"/>
              </a:spcAft>
            </a:pPr>
            <a:r>
              <a:rPr lang="en-GB" sz="2000" kern="0" dirty="0" smtClean="0"/>
              <a:t>                                           </a:t>
            </a:r>
            <a:endParaRPr lang="en-GB" sz="2000" kern="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3921729"/>
            <a:ext cx="2232248" cy="151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0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563" y="1188611"/>
            <a:ext cx="9599613" cy="1301750"/>
          </a:xfrm>
        </p:spPr>
        <p:txBody>
          <a:bodyPr/>
          <a:lstStyle/>
          <a:p>
            <a:pPr algn="ctr"/>
            <a:r>
              <a:rPr lang="en-GB" sz="4800" b="1" dirty="0" smtClean="0"/>
              <a:t>Methodology </a:t>
            </a:r>
            <a:endParaRPr lang="en-GB" sz="4800" dirty="0"/>
          </a:p>
        </p:txBody>
      </p:sp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Retrospective Study </a:t>
            </a:r>
            <a:endParaRPr lang="en-GB" b="1" kern="0" dirty="0"/>
          </a:p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128 cases of decomposition (Photographs + Case Reports)</a:t>
            </a:r>
          </a:p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31 decomposition traits assessed </a:t>
            </a:r>
          </a:p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G-H Scale: Statistical-based PMI method </a:t>
            </a:r>
          </a:p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The Body Farm - 10 donations</a:t>
            </a:r>
          </a:p>
          <a:p>
            <a:pPr hangingPunct="1">
              <a:buFont typeface="Wingdings" panose="05000000000000000000" pitchFamily="2" charset="2"/>
              <a:buChar char="§"/>
            </a:pPr>
            <a:r>
              <a:rPr lang="en-GB" b="1" kern="0" dirty="0" smtClean="0"/>
              <a:t>Comparative Study </a:t>
            </a:r>
          </a:p>
          <a:p>
            <a:pPr hangingPunct="1">
              <a:buFont typeface="Wingdings" panose="05000000000000000000" pitchFamily="2" charset="2"/>
              <a:buChar char="§"/>
            </a:pPr>
            <a:endParaRPr lang="en-GB" b="1" kern="0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6661" y="3775233"/>
            <a:ext cx="3168352" cy="209851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213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53650" y="1052736"/>
            <a:ext cx="9599613" cy="130175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262626"/>
                </a:solidFill>
              </a:rPr>
              <a:t>Example: G-H Scale</a:t>
            </a:r>
            <a:endParaRPr lang="en-GB" sz="48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112" y="620688"/>
            <a:ext cx="4248472" cy="560387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415480" y="2507506"/>
            <a:ext cx="3960440" cy="3600400"/>
          </a:xfrm>
          <a:solidFill>
            <a:schemeClr val="accent2">
              <a:lumMod val="20000"/>
              <a:lumOff val="80000"/>
            </a:schemeClr>
          </a:solidFill>
          <a:effectLst>
            <a:softEdge rad="31750"/>
          </a:effectLst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dirty="0"/>
              <a:t> </a:t>
            </a:r>
            <a:r>
              <a:rPr lang="en-GB" sz="2000" dirty="0" smtClean="0"/>
              <a:t>Simple and easy to use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000" dirty="0" smtClean="0"/>
              <a:t> Applicable to forensic setting</a:t>
            </a:r>
          </a:p>
          <a:p>
            <a:pPr marL="82296" indent="0">
              <a:spcAft>
                <a:spcPts val="600"/>
              </a:spcAft>
              <a:buNone/>
            </a:pPr>
            <a:endParaRPr lang="en-GB" sz="2000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000" dirty="0" smtClean="0"/>
              <a:t> Based on statistical analysis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000" dirty="0" smtClean="0"/>
              <a:t> Accounts for insect activity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000" dirty="0" smtClean="0"/>
              <a:t>Weighting of PMI classes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GB" sz="20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GB" sz="2000" dirty="0" smtClean="0"/>
              <a:t> Potential </a:t>
            </a:r>
            <a:r>
              <a:rPr lang="en-GB" sz="2000" smtClean="0"/>
              <a:t>for autopsy </a:t>
            </a:r>
            <a:r>
              <a:rPr lang="en-GB" sz="2000" dirty="0" smtClean="0"/>
              <a:t>use</a:t>
            </a:r>
            <a:endParaRPr lang="en-GB" sz="2000" dirty="0"/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79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800" b="1" dirty="0" smtClean="0"/>
              <a:t>Results</a:t>
            </a:r>
            <a:endParaRPr lang="en-GB" sz="4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91544" y="2558588"/>
            <a:ext cx="8496944" cy="3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3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b="1" dirty="0" smtClean="0"/>
              <a:t>Frequency Graph: The Relationship between PMI and Stage of Decay </a:t>
            </a:r>
            <a:endParaRPr lang="en-GB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1633" y="2564904"/>
            <a:ext cx="8067146" cy="344198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Freeform 6"/>
          <p:cNvSpPr/>
          <p:nvPr/>
        </p:nvSpPr>
        <p:spPr bwMode="auto">
          <a:xfrm>
            <a:off x="2765146" y="3669792"/>
            <a:ext cx="3069945" cy="1155802"/>
          </a:xfrm>
          <a:custGeom>
            <a:avLst/>
            <a:gdLst>
              <a:gd name="connsiteX0" fmla="*/ 0 w 3069945"/>
              <a:gd name="connsiteY0" fmla="*/ 551078 h 1155802"/>
              <a:gd name="connsiteX1" fmla="*/ 424281 w 3069945"/>
              <a:gd name="connsiteY1" fmla="*/ 53645 h 1155802"/>
              <a:gd name="connsiteX2" fmla="*/ 855878 w 3069945"/>
              <a:gd name="connsiteY2" fmla="*/ 229210 h 1155802"/>
              <a:gd name="connsiteX3" fmla="*/ 1280160 w 3069945"/>
              <a:gd name="connsiteY3" fmla="*/ 1070458 h 1155802"/>
              <a:gd name="connsiteX4" fmla="*/ 1697126 w 3069945"/>
              <a:gd name="connsiteY4" fmla="*/ 741274 h 1155802"/>
              <a:gd name="connsiteX5" fmla="*/ 2136038 w 3069945"/>
              <a:gd name="connsiteY5" fmla="*/ 902208 h 1155802"/>
              <a:gd name="connsiteX6" fmla="*/ 2567635 w 3069945"/>
              <a:gd name="connsiteY6" fmla="*/ 1070458 h 1155802"/>
              <a:gd name="connsiteX7" fmla="*/ 2999232 w 3069945"/>
              <a:gd name="connsiteY7" fmla="*/ 1085088 h 1155802"/>
              <a:gd name="connsiteX8" fmla="*/ 2991916 w 3069945"/>
              <a:gd name="connsiteY8" fmla="*/ 1077773 h 1155802"/>
              <a:gd name="connsiteX9" fmla="*/ 3006547 w 3069945"/>
              <a:gd name="connsiteY9" fmla="*/ 1077773 h 115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69945" h="1155802">
                <a:moveTo>
                  <a:pt x="0" y="551078"/>
                </a:moveTo>
                <a:cubicBezTo>
                  <a:pt x="140817" y="329184"/>
                  <a:pt x="281635" y="107290"/>
                  <a:pt x="424281" y="53645"/>
                </a:cubicBezTo>
                <a:cubicBezTo>
                  <a:pt x="566927" y="0"/>
                  <a:pt x="713232" y="59741"/>
                  <a:pt x="855878" y="229210"/>
                </a:cubicBezTo>
                <a:cubicBezTo>
                  <a:pt x="998524" y="398679"/>
                  <a:pt x="1139952" y="985114"/>
                  <a:pt x="1280160" y="1070458"/>
                </a:cubicBezTo>
                <a:cubicBezTo>
                  <a:pt x="1420368" y="1155802"/>
                  <a:pt x="1554480" y="769316"/>
                  <a:pt x="1697126" y="741274"/>
                </a:cubicBezTo>
                <a:cubicBezTo>
                  <a:pt x="1839772" y="713232"/>
                  <a:pt x="1990953" y="847344"/>
                  <a:pt x="2136038" y="902208"/>
                </a:cubicBezTo>
                <a:cubicBezTo>
                  <a:pt x="2281123" y="957072"/>
                  <a:pt x="2423769" y="1039978"/>
                  <a:pt x="2567635" y="1070458"/>
                </a:cubicBezTo>
                <a:cubicBezTo>
                  <a:pt x="2711501" y="1100938"/>
                  <a:pt x="2928519" y="1083869"/>
                  <a:pt x="2999232" y="1085088"/>
                </a:cubicBezTo>
                <a:cubicBezTo>
                  <a:pt x="3069945" y="1086307"/>
                  <a:pt x="2990697" y="1078992"/>
                  <a:pt x="2991916" y="1077773"/>
                </a:cubicBezTo>
                <a:cubicBezTo>
                  <a:pt x="2993135" y="1076554"/>
                  <a:pt x="2999841" y="1077163"/>
                  <a:pt x="3006547" y="1077773"/>
                </a:cubicBezTo>
              </a:path>
            </a:pathLst>
          </a:custGeom>
          <a:ln w="19050">
            <a:solidFill>
              <a:srgbClr val="5C84F6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860243" y="3321101"/>
            <a:ext cx="4347667" cy="1560576"/>
          </a:xfrm>
          <a:custGeom>
            <a:avLst/>
            <a:gdLst>
              <a:gd name="connsiteX0" fmla="*/ 0 w 4347667"/>
              <a:gd name="connsiteY0" fmla="*/ 1075334 h 1560576"/>
              <a:gd name="connsiteX1" fmla="*/ 431597 w 4347667"/>
              <a:gd name="connsiteY1" fmla="*/ 395021 h 1560576"/>
              <a:gd name="connsiteX2" fmla="*/ 863194 w 4347667"/>
              <a:gd name="connsiteY2" fmla="*/ 226771 h 1560576"/>
              <a:gd name="connsiteX3" fmla="*/ 1280160 w 4347667"/>
              <a:gd name="connsiteY3" fmla="*/ 731520 h 1560576"/>
              <a:gd name="connsiteX4" fmla="*/ 1711757 w 4347667"/>
              <a:gd name="connsiteY4" fmla="*/ 387705 h 1560576"/>
              <a:gd name="connsiteX5" fmla="*/ 2143354 w 4347667"/>
              <a:gd name="connsiteY5" fmla="*/ 58521 h 1560576"/>
              <a:gd name="connsiteX6" fmla="*/ 2560320 w 4347667"/>
              <a:gd name="connsiteY6" fmla="*/ 226771 h 1560576"/>
              <a:gd name="connsiteX7" fmla="*/ 2991917 w 4347667"/>
              <a:gd name="connsiteY7" fmla="*/ 1419149 h 1560576"/>
              <a:gd name="connsiteX8" fmla="*/ 3416199 w 4347667"/>
              <a:gd name="connsiteY8" fmla="*/ 1075334 h 1560576"/>
              <a:gd name="connsiteX9" fmla="*/ 3862426 w 4347667"/>
              <a:gd name="connsiteY9" fmla="*/ 1243584 h 1560576"/>
              <a:gd name="connsiteX10" fmla="*/ 4279392 w 4347667"/>
              <a:gd name="connsiteY10" fmla="*/ 1426464 h 1560576"/>
              <a:gd name="connsiteX11" fmla="*/ 4272077 w 4347667"/>
              <a:gd name="connsiteY11" fmla="*/ 1426464 h 156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47667" h="1560576">
                <a:moveTo>
                  <a:pt x="0" y="1075334"/>
                </a:moveTo>
                <a:cubicBezTo>
                  <a:pt x="143865" y="805891"/>
                  <a:pt x="287731" y="536448"/>
                  <a:pt x="431597" y="395021"/>
                </a:cubicBezTo>
                <a:cubicBezTo>
                  <a:pt x="575463" y="253594"/>
                  <a:pt x="721767" y="170688"/>
                  <a:pt x="863194" y="226771"/>
                </a:cubicBezTo>
                <a:cubicBezTo>
                  <a:pt x="1004621" y="282854"/>
                  <a:pt x="1138733" y="704698"/>
                  <a:pt x="1280160" y="731520"/>
                </a:cubicBezTo>
                <a:cubicBezTo>
                  <a:pt x="1421587" y="758342"/>
                  <a:pt x="1567891" y="499872"/>
                  <a:pt x="1711757" y="387705"/>
                </a:cubicBezTo>
                <a:cubicBezTo>
                  <a:pt x="1855623" y="275539"/>
                  <a:pt x="2001927" y="85343"/>
                  <a:pt x="2143354" y="58521"/>
                </a:cubicBezTo>
                <a:cubicBezTo>
                  <a:pt x="2284781" y="31699"/>
                  <a:pt x="2418893" y="0"/>
                  <a:pt x="2560320" y="226771"/>
                </a:cubicBezTo>
                <a:cubicBezTo>
                  <a:pt x="2701747" y="453542"/>
                  <a:pt x="2849271" y="1277722"/>
                  <a:pt x="2991917" y="1419149"/>
                </a:cubicBezTo>
                <a:cubicBezTo>
                  <a:pt x="3134563" y="1560576"/>
                  <a:pt x="3271114" y="1104595"/>
                  <a:pt x="3416199" y="1075334"/>
                </a:cubicBezTo>
                <a:cubicBezTo>
                  <a:pt x="3561284" y="1046073"/>
                  <a:pt x="3718561" y="1185062"/>
                  <a:pt x="3862426" y="1243584"/>
                </a:cubicBezTo>
                <a:cubicBezTo>
                  <a:pt x="4006292" y="1302106"/>
                  <a:pt x="4211117" y="1395984"/>
                  <a:pt x="4279392" y="1426464"/>
                </a:cubicBezTo>
                <a:cubicBezTo>
                  <a:pt x="4347667" y="1456944"/>
                  <a:pt x="4309872" y="1441704"/>
                  <a:pt x="4272077" y="1426464"/>
                </a:cubicBezTo>
              </a:path>
            </a:pathLst>
          </a:custGeom>
          <a:noFill/>
          <a:ln w="190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3803904" y="2987040"/>
            <a:ext cx="3072384" cy="1665427"/>
          </a:xfrm>
          <a:custGeom>
            <a:avLst/>
            <a:gdLst>
              <a:gd name="connsiteX0" fmla="*/ 0 w 3072384"/>
              <a:gd name="connsiteY0" fmla="*/ 1416710 h 1665427"/>
              <a:gd name="connsiteX1" fmla="*/ 438912 w 3072384"/>
              <a:gd name="connsiteY1" fmla="*/ 1065581 h 1665427"/>
              <a:gd name="connsiteX2" fmla="*/ 863194 w 3072384"/>
              <a:gd name="connsiteY2" fmla="*/ 392582 h 1665427"/>
              <a:gd name="connsiteX3" fmla="*/ 1294790 w 3072384"/>
              <a:gd name="connsiteY3" fmla="*/ 56083 h 1665427"/>
              <a:gd name="connsiteX4" fmla="*/ 1726387 w 3072384"/>
              <a:gd name="connsiteY4" fmla="*/ 729082 h 1665427"/>
              <a:gd name="connsiteX5" fmla="*/ 2136038 w 3072384"/>
              <a:gd name="connsiteY5" fmla="*/ 1416710 h 1665427"/>
              <a:gd name="connsiteX6" fmla="*/ 2567635 w 3072384"/>
              <a:gd name="connsiteY6" fmla="*/ 1065581 h 1665427"/>
              <a:gd name="connsiteX7" fmla="*/ 2999232 w 3072384"/>
              <a:gd name="connsiteY7" fmla="*/ 1577645 h 1665427"/>
              <a:gd name="connsiteX8" fmla="*/ 3006547 w 3072384"/>
              <a:gd name="connsiteY8" fmla="*/ 1592275 h 166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2384" h="1665427">
                <a:moveTo>
                  <a:pt x="0" y="1416710"/>
                </a:moveTo>
                <a:cubicBezTo>
                  <a:pt x="147523" y="1326489"/>
                  <a:pt x="295046" y="1236269"/>
                  <a:pt x="438912" y="1065581"/>
                </a:cubicBezTo>
                <a:cubicBezTo>
                  <a:pt x="582778" y="894893"/>
                  <a:pt x="720548" y="560832"/>
                  <a:pt x="863194" y="392582"/>
                </a:cubicBezTo>
                <a:cubicBezTo>
                  <a:pt x="1005840" y="224332"/>
                  <a:pt x="1150925" y="0"/>
                  <a:pt x="1294790" y="56083"/>
                </a:cubicBezTo>
                <a:cubicBezTo>
                  <a:pt x="1438655" y="112166"/>
                  <a:pt x="1586179" y="502311"/>
                  <a:pt x="1726387" y="729082"/>
                </a:cubicBezTo>
                <a:cubicBezTo>
                  <a:pt x="1866595" y="955853"/>
                  <a:pt x="1995830" y="1360627"/>
                  <a:pt x="2136038" y="1416710"/>
                </a:cubicBezTo>
                <a:cubicBezTo>
                  <a:pt x="2276246" y="1472793"/>
                  <a:pt x="2423769" y="1038759"/>
                  <a:pt x="2567635" y="1065581"/>
                </a:cubicBezTo>
                <a:cubicBezTo>
                  <a:pt x="2711501" y="1092404"/>
                  <a:pt x="2926080" y="1489863"/>
                  <a:pt x="2999232" y="1577645"/>
                </a:cubicBezTo>
                <a:cubicBezTo>
                  <a:pt x="3072384" y="1665427"/>
                  <a:pt x="3006547" y="1592275"/>
                  <a:pt x="3006547" y="1592275"/>
                </a:cubicBezTo>
              </a:path>
            </a:pathLst>
          </a:cu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28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D1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767408" y="1169323"/>
            <a:ext cx="9601200" cy="89535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4800" b="1" dirty="0" smtClean="0">
                <a:solidFill>
                  <a:srgbClr val="262626"/>
                </a:solidFill>
              </a:rPr>
              <a:t>    PhD Aims</a:t>
            </a:r>
            <a:endParaRPr lang="en-US" sz="4800" b="1" dirty="0">
              <a:solidFill>
                <a:srgbClr val="262626"/>
              </a:solidFill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630613" y="4803775"/>
            <a:ext cx="6919912" cy="2284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>
                <a:solidFill>
                  <a:srgbClr val="000000"/>
                </a:solidFill>
                <a:latin typeface="Garamond" charset="0"/>
                <a:ea typeface="Microsoft YaHei" charset="0"/>
                <a:cs typeface="Microsoft YaHei" charset="0"/>
              </a:rPr>
              <a:t> 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GB">
                <a:solidFill>
                  <a:srgbClr val="000000"/>
                </a:solidFill>
                <a:latin typeface="Garamond" charset="0"/>
                <a:ea typeface="Microsoft YaHei" charset="0"/>
                <a:cs typeface="Microsoft YaHei" charset="0"/>
              </a:rPr>
              <a:t> </a:t>
            </a: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GB">
              <a:solidFill>
                <a:srgbClr val="000000"/>
              </a:solidFill>
              <a:latin typeface="Garamond" charset="0"/>
              <a:ea typeface="Microsoft YaHei" charset="0"/>
              <a:cs typeface="Microsoft YaHei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08368" y="875635"/>
            <a:ext cx="1390650" cy="1482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5" name="Content Placeholder 5"/>
          <p:cNvSpPr txBox="1">
            <a:spLocks noGrp="1"/>
          </p:cNvSpPr>
          <p:nvPr>
            <p:ph idx="1"/>
          </p:nvPr>
        </p:nvSpPr>
        <p:spPr bwMode="auto">
          <a:xfrm>
            <a:off x="1295400" y="2557463"/>
            <a:ext cx="9769152" cy="33162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hangingPunct="1">
              <a:buAutoNum type="arabicParenBoth"/>
            </a:pPr>
            <a:r>
              <a:rPr lang="en-GB" sz="3200" dirty="0" smtClean="0"/>
              <a:t>Improving </a:t>
            </a:r>
            <a:r>
              <a:rPr lang="en-GB" sz="3200" b="1" dirty="0" smtClean="0"/>
              <a:t>Police Investigations </a:t>
            </a:r>
            <a:r>
              <a:rPr lang="en-GB" sz="3200" dirty="0" smtClean="0"/>
              <a:t>of </a:t>
            </a:r>
            <a:r>
              <a:rPr lang="en-GB" sz="3200" b="1" dirty="0" smtClean="0"/>
              <a:t>time-since death </a:t>
            </a:r>
            <a:r>
              <a:rPr lang="en-GB" sz="3200" dirty="0" smtClean="0"/>
              <a:t>estimations </a:t>
            </a:r>
          </a:p>
          <a:p>
            <a:pPr marL="457200" indent="-457200" hangingPunct="1">
              <a:buAutoNum type="arabicParenBoth"/>
            </a:pPr>
            <a:r>
              <a:rPr lang="en-GB" sz="3200" dirty="0" smtClean="0"/>
              <a:t>Develop </a:t>
            </a:r>
            <a:r>
              <a:rPr lang="en-GB" sz="3200" b="1" dirty="0" smtClean="0"/>
              <a:t>forensic taphonomy </a:t>
            </a:r>
            <a:r>
              <a:rPr lang="en-GB" sz="3200" dirty="0" smtClean="0"/>
              <a:t>into a more rigorous </a:t>
            </a:r>
            <a:r>
              <a:rPr lang="en-GB" sz="3200" b="1" dirty="0" smtClean="0"/>
              <a:t>scientific discipline</a:t>
            </a:r>
          </a:p>
          <a:p>
            <a:pPr marL="457200" indent="-457200" hangingPunct="1">
              <a:buAutoNum type="arabicParenBoth"/>
            </a:pPr>
            <a:r>
              <a:rPr lang="en-GB" sz="3200" dirty="0" smtClean="0"/>
              <a:t>Establish a </a:t>
            </a:r>
            <a:r>
              <a:rPr lang="en-GB" sz="3200" b="1" dirty="0" smtClean="0"/>
              <a:t>National</a:t>
            </a:r>
            <a:r>
              <a:rPr lang="en-GB" sz="3200" dirty="0" smtClean="0"/>
              <a:t> </a:t>
            </a:r>
            <a:r>
              <a:rPr lang="en-GB" sz="3200" b="1" dirty="0" smtClean="0"/>
              <a:t>Post-Mortem Interval Database </a:t>
            </a:r>
          </a:p>
          <a:p>
            <a:pPr marL="457200" indent="-457200" hangingPunct="1">
              <a:buAutoNum type="arabicParenBoth"/>
            </a:pPr>
            <a:endParaRPr lang="en-GB" b="1" kern="0" dirty="0"/>
          </a:p>
          <a:p>
            <a:pPr marL="457200" indent="-457200" hangingPunct="1">
              <a:buAutoNum type="arabicParenBoth"/>
            </a:pPr>
            <a:endParaRPr lang="en-GB" b="1" kern="0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875634"/>
            <a:ext cx="1390650" cy="1482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hangingPunct="1">
              <a:buAutoNum type="arabicParenBoth"/>
            </a:pPr>
            <a:r>
              <a:rPr lang="en-GB" b="1" kern="0" dirty="0" smtClean="0"/>
              <a:t>Can we use retrospective datasets to inform our understanding of estimating the PMI?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Devise a UK G-H scale </a:t>
            </a:r>
          </a:p>
          <a:p>
            <a:pPr marL="0" indent="0"/>
            <a:r>
              <a:rPr lang="en-GB" dirty="0"/>
              <a:t> </a:t>
            </a:r>
            <a:r>
              <a:rPr lang="en-GB" dirty="0" smtClean="0"/>
              <a:t>    (Thames Valley Police Data)</a:t>
            </a:r>
            <a:endParaRPr lang="en-GB" kern="0" dirty="0" smtClean="0"/>
          </a:p>
          <a:p>
            <a:pPr hangingPunct="1">
              <a:buFont typeface="Arial" panose="020B0604020202020204" pitchFamily="34" charset="0"/>
              <a:buChar char="•"/>
            </a:pPr>
            <a:r>
              <a:rPr lang="en-GB" dirty="0" smtClean="0"/>
              <a:t>Bayesian approach to </a:t>
            </a:r>
          </a:p>
          <a:p>
            <a:pPr marL="0" indent="0" hangingPunct="1"/>
            <a:r>
              <a:rPr lang="en-GB" dirty="0"/>
              <a:t> </a:t>
            </a:r>
            <a:r>
              <a:rPr lang="en-GB" dirty="0" smtClean="0"/>
              <a:t>    Decomposition Data </a:t>
            </a:r>
          </a:p>
          <a:p>
            <a:pPr hangingPunct="1">
              <a:buFont typeface="Arial" panose="020B0604020202020204" pitchFamily="34" charset="0"/>
              <a:buChar char="•"/>
            </a:pPr>
            <a:r>
              <a:rPr lang="en-GB" dirty="0" smtClean="0"/>
              <a:t>Photography Experiments </a:t>
            </a:r>
            <a:endParaRPr lang="en-GB" kern="0" dirty="0" smtClean="0"/>
          </a:p>
          <a:p>
            <a:pPr hangingPunct="1">
              <a:buFont typeface="Arial" panose="020B0604020202020204" pitchFamily="34" charset="0"/>
              <a:buChar char="•"/>
            </a:pPr>
            <a:endParaRPr lang="en-GB" b="1" kern="0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95400" y="1208088"/>
            <a:ext cx="9599613" cy="1301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 smtClean="0">
                <a:latin typeface="+mj-lt"/>
              </a:rPr>
              <a:t>Research Questions + Methodology</a:t>
            </a:r>
            <a:endParaRPr lang="en-GB" sz="48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5289" y="3244421"/>
            <a:ext cx="5229223" cy="283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5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56668" y="6381328"/>
            <a:ext cx="9599613" cy="3032125"/>
          </a:xfrm>
        </p:spPr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            </a:t>
            </a:r>
            <a:br>
              <a:rPr lang="en-GB" dirty="0"/>
            </a:br>
            <a:endParaRPr lang="en-GB" dirty="0" smtClean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1199456" y="2598256"/>
            <a:ext cx="10279831" cy="302433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6" charset="0"/>
              <a:defRPr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6" charset="0"/>
              <a:defRPr sz="16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6" charset="0"/>
              <a:defRPr sz="14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hangingPunct="1"/>
            <a:r>
              <a:rPr lang="en-GB" b="1" kern="0" dirty="0" smtClean="0"/>
              <a:t>(2) Can an epidemiological approach be applied to decomposition datasets?</a:t>
            </a:r>
          </a:p>
          <a:p>
            <a:pPr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kern="0" dirty="0" smtClean="0"/>
              <a:t> </a:t>
            </a:r>
            <a:r>
              <a:rPr lang="en-GB" sz="2000" kern="0" dirty="0"/>
              <a:t>D</a:t>
            </a:r>
            <a:r>
              <a:rPr lang="en-GB" sz="2000" kern="0" dirty="0" smtClean="0"/>
              <a:t>ecomposition in the dead vs disease in the living </a:t>
            </a:r>
          </a:p>
          <a:p>
            <a:pPr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kern="0" dirty="0" smtClean="0"/>
              <a:t> Understand decomposition in terms of:- </a:t>
            </a:r>
          </a:p>
          <a:p>
            <a:pPr marL="0" indent="0" hangingPunct="1">
              <a:spcAft>
                <a:spcPts val="600"/>
              </a:spcAft>
            </a:pPr>
            <a:r>
              <a:rPr lang="en-GB" sz="2000" b="1" kern="0" dirty="0"/>
              <a:t> </a:t>
            </a:r>
            <a:r>
              <a:rPr lang="en-GB" sz="2000" b="1" kern="0" dirty="0" smtClean="0"/>
              <a:t>      </a:t>
            </a:r>
            <a:r>
              <a:rPr lang="en-GB" sz="2000" kern="0" dirty="0" smtClean="0"/>
              <a:t>- </a:t>
            </a:r>
            <a:r>
              <a:rPr lang="en-GB" sz="2000" kern="0" dirty="0"/>
              <a:t>F</a:t>
            </a:r>
            <a:r>
              <a:rPr lang="en-GB" sz="2000" kern="0" dirty="0" smtClean="0"/>
              <a:t>requency</a:t>
            </a:r>
          </a:p>
          <a:p>
            <a:pPr marL="0" indent="0" hangingPunct="1">
              <a:spcAft>
                <a:spcPts val="600"/>
              </a:spcAft>
            </a:pPr>
            <a:r>
              <a:rPr lang="en-GB" sz="2000" kern="0" dirty="0"/>
              <a:t> </a:t>
            </a:r>
            <a:r>
              <a:rPr lang="en-GB" sz="2000" kern="0" dirty="0" smtClean="0"/>
              <a:t>      - Pattern </a:t>
            </a:r>
            <a:endParaRPr lang="en-GB" sz="2000" kern="0" dirty="0" smtClean="0">
              <a:sym typeface="Wingdings" panose="05000000000000000000" pitchFamily="2" charset="2"/>
            </a:endParaRPr>
          </a:p>
          <a:p>
            <a:pPr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kern="0" dirty="0">
                <a:sym typeface="Wingdings" panose="05000000000000000000" pitchFamily="2" charset="2"/>
              </a:rPr>
              <a:t> </a:t>
            </a:r>
            <a:r>
              <a:rPr lang="en-GB" sz="2000" kern="0" dirty="0" smtClean="0">
                <a:sym typeface="Wingdings" panose="05000000000000000000" pitchFamily="2" charset="2"/>
              </a:rPr>
              <a:t>Establish </a:t>
            </a:r>
            <a:r>
              <a:rPr lang="en-GB" sz="2000" kern="0" dirty="0">
                <a:sym typeface="Wingdings" panose="05000000000000000000" pitchFamily="2" charset="2"/>
              </a:rPr>
              <a:t>a National PMI </a:t>
            </a:r>
            <a:r>
              <a:rPr lang="en-GB" sz="2000" kern="0" dirty="0" smtClean="0">
                <a:sym typeface="Wingdings" panose="05000000000000000000" pitchFamily="2" charset="2"/>
              </a:rPr>
              <a:t>Database: </a:t>
            </a:r>
          </a:p>
          <a:p>
            <a:pPr marL="0" indent="0" hangingPunct="1">
              <a:spcAft>
                <a:spcPts val="600"/>
              </a:spcAft>
            </a:pPr>
            <a:r>
              <a:rPr lang="en-GB" sz="2000" kern="0" dirty="0">
                <a:sym typeface="Wingdings" panose="05000000000000000000" pitchFamily="2" charset="2"/>
              </a:rPr>
              <a:t>	</a:t>
            </a:r>
            <a:r>
              <a:rPr lang="en-GB" sz="2000" kern="0" dirty="0" smtClean="0">
                <a:sym typeface="Wingdings" panose="05000000000000000000" pitchFamily="2" charset="2"/>
              </a:rPr>
              <a:t>- </a:t>
            </a:r>
            <a:r>
              <a:rPr lang="en-GB" sz="1800" kern="0" dirty="0" smtClean="0">
                <a:sym typeface="Wingdings" panose="05000000000000000000" pitchFamily="2" charset="2"/>
              </a:rPr>
              <a:t>Demographic decomposition data</a:t>
            </a:r>
          </a:p>
          <a:p>
            <a:pPr marL="0" indent="0" hangingPunct="1">
              <a:spcAft>
                <a:spcPts val="600"/>
              </a:spcAft>
            </a:pPr>
            <a:r>
              <a:rPr lang="en-GB" sz="1800" kern="0" dirty="0">
                <a:sym typeface="Wingdings" panose="05000000000000000000" pitchFamily="2" charset="2"/>
              </a:rPr>
              <a:t>	</a:t>
            </a:r>
            <a:r>
              <a:rPr lang="en-GB" sz="1800" kern="0" dirty="0" smtClean="0">
                <a:sym typeface="Wingdings" panose="05000000000000000000" pitchFamily="2" charset="2"/>
              </a:rPr>
              <a:t>- Assist unknown PMI cases</a:t>
            </a:r>
            <a:endParaRPr lang="en-GB" sz="1600" kern="0" dirty="0">
              <a:sym typeface="Wingdings" panose="05000000000000000000" pitchFamily="2" charset="2"/>
            </a:endParaRPr>
          </a:p>
        </p:txBody>
      </p:sp>
      <p:sp>
        <p:nvSpPr>
          <p:cNvPr id="9" name="Rectangle 1"/>
          <p:cNvSpPr>
            <a:spLocks noGrp="1" noChangeArrowheads="1"/>
          </p:cNvSpPr>
          <p:nvPr>
            <p:ph type="title"/>
          </p:nvPr>
        </p:nvSpPr>
        <p:spPr>
          <a:xfrm>
            <a:off x="1199456" y="980728"/>
            <a:ext cx="9601200" cy="89535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spcAft>
                <a:spcPts val="6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4800" b="1" dirty="0" smtClean="0">
                <a:solidFill>
                  <a:srgbClr val="262626"/>
                </a:solidFill>
              </a:rPr>
              <a:t>“</a:t>
            </a:r>
            <a:r>
              <a:rPr lang="en-US" sz="4800" b="1" dirty="0" err="1" smtClean="0">
                <a:solidFill>
                  <a:srgbClr val="262626"/>
                </a:solidFill>
              </a:rPr>
              <a:t>Tapho</a:t>
            </a:r>
            <a:r>
              <a:rPr lang="en-US" sz="4800" b="1" dirty="0" smtClean="0">
                <a:solidFill>
                  <a:srgbClr val="262626"/>
                </a:solidFill>
              </a:rPr>
              <a:t>-epidemiology”</a:t>
            </a:r>
            <a:br>
              <a:rPr lang="en-US" sz="4800" b="1" dirty="0" smtClean="0">
                <a:solidFill>
                  <a:srgbClr val="262626"/>
                </a:solidFill>
              </a:rPr>
            </a:br>
            <a:r>
              <a:rPr lang="en-US" sz="2400" b="1" i="1" dirty="0" smtClean="0">
                <a:solidFill>
                  <a:srgbClr val="262626"/>
                </a:solidFill>
              </a:rPr>
              <a:t>The Epidemiology of Decomposition</a:t>
            </a:r>
            <a:endParaRPr lang="en-US" sz="2400" b="1" i="1" dirty="0">
              <a:solidFill>
                <a:srgbClr val="262626"/>
              </a:solidFill>
            </a:endParaRPr>
          </a:p>
        </p:txBody>
      </p:sp>
      <p:pic>
        <p:nvPicPr>
          <p:cNvPr id="2050" name="Picture 2" descr="https://m2.behance.net/rendition/pm/7669031/disp/9713858380d94005e8b3e542f3d916f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801" y="3940998"/>
            <a:ext cx="2928635" cy="206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03912" y="3940998"/>
            <a:ext cx="2835702" cy="20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87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1196752"/>
            <a:ext cx="9841160" cy="1152128"/>
          </a:xfrm>
        </p:spPr>
        <p:txBody>
          <a:bodyPr/>
          <a:lstStyle/>
          <a:p>
            <a:pPr algn="ctr"/>
            <a:r>
              <a:rPr lang="en-US" sz="4800" b="1" dirty="0" smtClean="0">
                <a:solidFill>
                  <a:srgbClr val="262626"/>
                </a:solidFill>
              </a:rPr>
              <a:t>Forensic Application </a:t>
            </a:r>
            <a:endParaRPr lang="en-GB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456" y="2636912"/>
            <a:ext cx="9599613" cy="3316287"/>
          </a:xfrm>
        </p:spPr>
        <p:txBody>
          <a:bodyPr/>
          <a:lstStyle/>
          <a:p>
            <a:r>
              <a:rPr lang="en-GB" b="1" dirty="0" smtClean="0"/>
              <a:t>(3) Can </a:t>
            </a:r>
            <a:r>
              <a:rPr lang="en-GB" b="1" dirty="0"/>
              <a:t>we develop a tool to assist in PMI estimations that is applicable </a:t>
            </a:r>
            <a:r>
              <a:rPr lang="en-GB" b="1" dirty="0" smtClean="0"/>
              <a:t>to </a:t>
            </a:r>
            <a:r>
              <a:rPr lang="en-GB" b="1" dirty="0"/>
              <a:t>police </a:t>
            </a:r>
            <a:r>
              <a:rPr lang="en-GB" b="1" dirty="0" smtClean="0"/>
              <a:t>investigations of decomposed deaths?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Develop a standard operating procedure (SOP) for recording decomposition at death scenes.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Statistically rigorous tool </a:t>
            </a:r>
            <a:r>
              <a:rPr lang="en-GB" dirty="0"/>
              <a:t>to </a:t>
            </a:r>
            <a:r>
              <a:rPr lang="en-GB" dirty="0" smtClean="0"/>
              <a:t>improve CSI judgement of PMI estimations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Quick</a:t>
            </a:r>
            <a:r>
              <a:rPr lang="en-GB" dirty="0"/>
              <a:t>, uncostly &amp; simple to implement </a:t>
            </a:r>
            <a:r>
              <a:rPr lang="en-GB" dirty="0" smtClean="0"/>
              <a:t>operationally and nationally</a:t>
            </a:r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12424" y="693826"/>
            <a:ext cx="1439862" cy="1655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7786" y="693826"/>
            <a:ext cx="1439862" cy="1655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171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295400" y="982663"/>
            <a:ext cx="9601200" cy="1303337"/>
          </a:xfrm>
          <a:ln/>
        </p:spPr>
        <p:txBody>
          <a:bodyPr lIns="0" tIns="24192" rIns="0" bIns="0" anchor="ctr"/>
          <a:lstStyle/>
          <a:p>
            <a:pPr algn="ctr"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4800" b="1" dirty="0">
                <a:latin typeface="Gentium Book Basic" charset="0"/>
              </a:rPr>
              <a:t>Any Questions?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1384" y="1988840"/>
            <a:ext cx="11089232" cy="3317875"/>
          </a:xfrm>
          <a:ln/>
        </p:spPr>
        <p:txBody>
          <a:bodyPr lIns="0" tIns="10080" rIns="0" bIns="0"/>
          <a:lstStyle/>
          <a:p>
            <a:pPr marL="431800" indent="-323850">
              <a:lnSpc>
                <a:spcPct val="96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en-US" sz="2000" dirty="0">
              <a:latin typeface="Gentium Book Basic" charset="0"/>
            </a:endParaRP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>
                <a:latin typeface="Gentium Book Basic" charset="0"/>
              </a:rPr>
              <a:t>Stephanie Giles (MSc, </a:t>
            </a:r>
            <a:r>
              <a:rPr lang="en-US" sz="2000" b="1" dirty="0" smtClean="0">
                <a:latin typeface="Gentium Book Basic" charset="0"/>
              </a:rPr>
              <a:t>BSc, ACSFS)</a:t>
            </a:r>
            <a:endParaRPr lang="en-US" sz="2000" b="1" dirty="0">
              <a:latin typeface="Gentium Book Basic" charset="0"/>
            </a:endParaRP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dirty="0" smtClean="0">
                <a:latin typeface="Gentium Book Basic" charset="0"/>
              </a:rPr>
              <a:t>S.B.Giles@Cranfield.ac.uk</a:t>
            </a: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b="1" dirty="0" smtClean="0">
                <a:latin typeface="Gentium Book Basic" charset="0"/>
              </a:rPr>
              <a:t>Acknowledgments</a:t>
            </a:r>
            <a:endParaRPr lang="en-US" dirty="0">
              <a:latin typeface="Gentium Book Basic" charset="0"/>
            </a:endParaRP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 err="1" smtClean="0">
                <a:latin typeface="Gentium Book Basic" charset="0"/>
              </a:rPr>
              <a:t>Dr</a:t>
            </a:r>
            <a:r>
              <a:rPr lang="en-US" sz="2000" b="1" dirty="0" smtClean="0">
                <a:latin typeface="Gentium Book Basic" charset="0"/>
              </a:rPr>
              <a:t> Karl Harrison</a:t>
            </a:r>
            <a:r>
              <a:rPr lang="en-US" sz="2000" dirty="0" smtClean="0">
                <a:latin typeface="Gentium Book Basic" charset="0"/>
              </a:rPr>
              <a:t>, Forensic Archaeologist, Alecto Forensics UK </a:t>
            </a:r>
            <a:endParaRPr lang="en-US" sz="2000" dirty="0" smtClean="0">
              <a:latin typeface="Gentium Book Basic" charset="0"/>
            </a:endParaRP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 err="1" smtClean="0">
                <a:latin typeface="Gentium Book Basic" charset="0"/>
              </a:rPr>
              <a:t>Dr</a:t>
            </a:r>
            <a:r>
              <a:rPr lang="en-US" sz="2000" b="1" dirty="0" smtClean="0">
                <a:latin typeface="Gentium Book Basic" charset="0"/>
              </a:rPr>
              <a:t> Nicholas Marquez-Grant, </a:t>
            </a:r>
            <a:r>
              <a:rPr lang="en-US" sz="2000" dirty="0" smtClean="0">
                <a:latin typeface="Gentium Book Basic" charset="0"/>
              </a:rPr>
              <a:t>Forensic </a:t>
            </a:r>
            <a:r>
              <a:rPr lang="en-US" sz="2000" dirty="0" err="1" smtClean="0">
                <a:latin typeface="Gentium Book Basic" charset="0"/>
              </a:rPr>
              <a:t>Anthropologtist</a:t>
            </a:r>
            <a:r>
              <a:rPr lang="en-US" sz="2000" dirty="0" smtClean="0">
                <a:latin typeface="Gentium Book Basic" charset="0"/>
              </a:rPr>
              <a:t>, </a:t>
            </a:r>
            <a:r>
              <a:rPr lang="en-US" sz="2000" dirty="0" err="1" smtClean="0">
                <a:latin typeface="Gentium Book Basic" charset="0"/>
              </a:rPr>
              <a:t>Cranfield</a:t>
            </a:r>
            <a:r>
              <a:rPr lang="en-US" sz="2000" dirty="0" smtClean="0">
                <a:latin typeface="Gentium Book Basic" charset="0"/>
              </a:rPr>
              <a:t> University, UK</a:t>
            </a:r>
            <a:endParaRPr lang="en-US" sz="2000" dirty="0" smtClean="0">
              <a:latin typeface="Gentium Book Basic" charset="0"/>
            </a:endParaRP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 err="1" smtClean="0">
                <a:latin typeface="Gentium Book Basic" charset="0"/>
              </a:rPr>
              <a:t>Dr</a:t>
            </a:r>
            <a:r>
              <a:rPr lang="en-US" sz="2000" b="1" dirty="0" smtClean="0">
                <a:latin typeface="Gentium Book Basic" charset="0"/>
              </a:rPr>
              <a:t> </a:t>
            </a:r>
            <a:r>
              <a:rPr lang="en-US" sz="2000" b="1" dirty="0" err="1" smtClean="0">
                <a:latin typeface="Gentium Book Basic" charset="0"/>
              </a:rPr>
              <a:t>Dawnie</a:t>
            </a:r>
            <a:r>
              <a:rPr lang="en-US" sz="2000" b="1" dirty="0" smtClean="0">
                <a:latin typeface="Gentium Book Basic" charset="0"/>
              </a:rPr>
              <a:t> Steadman</a:t>
            </a:r>
            <a:r>
              <a:rPr lang="en-US" sz="2000" dirty="0" smtClean="0">
                <a:latin typeface="Gentium Book Basic" charset="0"/>
              </a:rPr>
              <a:t>, Director FAC, Professor of Anthropology, University of Tennessee, USA</a:t>
            </a:r>
          </a:p>
          <a:p>
            <a:pPr marL="431800" indent="-323850" algn="ctr">
              <a:lnSpc>
                <a:spcPct val="150000"/>
              </a:lnSpc>
              <a:spcAft>
                <a:spcPts val="550"/>
              </a:spcAft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000" b="1" dirty="0" err="1" smtClean="0">
                <a:latin typeface="Gentium Book Basic" charset="0"/>
              </a:rPr>
              <a:t>Dr</a:t>
            </a:r>
            <a:r>
              <a:rPr lang="en-US" sz="2000" b="1" dirty="0" smtClean="0">
                <a:latin typeface="Gentium Book Basic" charset="0"/>
              </a:rPr>
              <a:t> Karl Williams</a:t>
            </a:r>
            <a:r>
              <a:rPr lang="en-US" sz="2000" dirty="0" smtClean="0">
                <a:latin typeface="Gentium Book Basic" charset="0"/>
              </a:rPr>
              <a:t>, Medical Examiner, Allegheny County Medical Examiner’s Office, USA </a:t>
            </a:r>
            <a:endParaRPr lang="en-US" sz="2000" dirty="0">
              <a:latin typeface="Gentium Book Basic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Microsoft YaHei"/>
      </a:majorFont>
      <a:minorFont>
        <a:latin typeface="Garamond"/>
        <a:ea typeface="Microsoft YaHei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Garamond"/>
        <a:ea typeface="Microsoft YaHei"/>
        <a:cs typeface="Microsoft YaHei"/>
      </a:majorFont>
      <a:minorFont>
        <a:latin typeface="Garamond"/>
        <a:ea typeface="Microsoft YaHei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40910</TotalTime>
  <Words>485</Words>
  <Application>Microsoft Office PowerPoint</Application>
  <PresentationFormat>Widescreen</PresentationFormat>
  <Paragraphs>116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Microsoft YaHei</vt:lpstr>
      <vt:lpstr>Arial</vt:lpstr>
      <vt:lpstr>Calibri</vt:lpstr>
      <vt:lpstr>Garamond</vt:lpstr>
      <vt:lpstr>Gentium Book Basic</vt:lpstr>
      <vt:lpstr>Lucida Sans Unicode</vt:lpstr>
      <vt:lpstr>Times New Roman</vt:lpstr>
      <vt:lpstr>Wingdings</vt:lpstr>
      <vt:lpstr>Office Theme</vt:lpstr>
      <vt:lpstr>Office Theme</vt:lpstr>
      <vt:lpstr>Forensic Anthropology:  A Novel Scale of Time Since Death Estimation For Use by Forensic Investigators </vt:lpstr>
      <vt:lpstr>   Aims </vt:lpstr>
      <vt:lpstr>Background</vt:lpstr>
      <vt:lpstr>The Problem...</vt:lpstr>
      <vt:lpstr>PowerPoint Presentation</vt:lpstr>
      <vt:lpstr>PMI Estimation Methods</vt:lpstr>
      <vt:lpstr>Methodology </vt:lpstr>
      <vt:lpstr>Example: G-H Scale</vt:lpstr>
      <vt:lpstr>Results</vt:lpstr>
      <vt:lpstr>Frequency Graph: The Relationship between PMI and Stage of Decay </vt:lpstr>
      <vt:lpstr>    PhD Aims</vt:lpstr>
      <vt:lpstr>Research Questions + Methodology</vt:lpstr>
      <vt:lpstr>“Tapho-epidemiology” The Epidemiology of Decomposition</vt:lpstr>
      <vt:lpstr>Forensic Application 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Forensic Anthropology: A New Method to Estimate the Time Since Death</dc:title>
  <dc:creator>Stephanie Giles</dc:creator>
  <cp:lastModifiedBy>Stephanie Giles</cp:lastModifiedBy>
  <cp:revision>282</cp:revision>
  <cp:lastPrinted>1601-01-01T00:00:00Z</cp:lastPrinted>
  <dcterms:created xsi:type="dcterms:W3CDTF">1601-01-01T00:00:00Z</dcterms:created>
  <dcterms:modified xsi:type="dcterms:W3CDTF">2015-10-01T14:45:41Z</dcterms:modified>
</cp:coreProperties>
</file>