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2" r:id="rId2"/>
    <p:sldId id="505" r:id="rId3"/>
    <p:sldId id="497" r:id="rId4"/>
    <p:sldId id="503" r:id="rId5"/>
    <p:sldId id="504" r:id="rId6"/>
    <p:sldId id="506" r:id="rId7"/>
    <p:sldId id="462" r:id="rId8"/>
    <p:sldId id="494" r:id="rId9"/>
    <p:sldId id="490" r:id="rId10"/>
    <p:sldId id="420" r:id="rId11"/>
    <p:sldId id="492" r:id="rId12"/>
    <p:sldId id="493" r:id="rId13"/>
    <p:sldId id="495" r:id="rId14"/>
    <p:sldId id="496" r:id="rId15"/>
    <p:sldId id="498" r:id="rId16"/>
    <p:sldId id="491" r:id="rId17"/>
    <p:sldId id="500" r:id="rId18"/>
    <p:sldId id="501" r:id="rId19"/>
    <p:sldId id="499" r:id="rId20"/>
    <p:sldId id="502" r:id="rId21"/>
    <p:sldId id="432" r:id="rId22"/>
  </p:sldIdLst>
  <p:sldSz cx="10693400" cy="7561263"/>
  <p:notesSz cx="6669088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52152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04305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56458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8611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607640" algn="l" defTabSz="104305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3129168" algn="l" defTabSz="104305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650696" algn="l" defTabSz="104305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4172224" algn="l" defTabSz="104305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8000"/>
    <a:srgbClr val="8F3000"/>
    <a:srgbClr val="89332F"/>
    <a:srgbClr val="8F1200"/>
    <a:srgbClr val="005392"/>
    <a:srgbClr val="903011"/>
    <a:srgbClr val="009999"/>
    <a:srgbClr val="66FF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87" autoAdjust="0"/>
    <p:restoredTop sz="86447" autoAdjust="0"/>
  </p:normalViewPr>
  <p:slideViewPr>
    <p:cSldViewPr snapToGrid="0">
      <p:cViewPr>
        <p:scale>
          <a:sx n="70" d="100"/>
          <a:sy n="70" d="100"/>
        </p:scale>
        <p:origin x="-414" y="162"/>
      </p:cViewPr>
      <p:guideLst>
        <p:guide orient="horz" pos="2382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-3390" y="-108"/>
      </p:cViewPr>
      <p:guideLst>
        <p:guide orient="horz" pos="3126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890458" cy="495701"/>
          </a:xfrm>
          <a:prstGeom prst="rect">
            <a:avLst/>
          </a:prstGeom>
        </p:spPr>
        <p:txBody>
          <a:bodyPr vert="horz" lIns="89501" tIns="44751" rIns="89501" bIns="44751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074" y="2"/>
            <a:ext cx="2890458" cy="495701"/>
          </a:xfrm>
          <a:prstGeom prst="rect">
            <a:avLst/>
          </a:prstGeom>
        </p:spPr>
        <p:txBody>
          <a:bodyPr vert="horz" lIns="89501" tIns="44751" rIns="89501" bIns="44751" rtlCol="0"/>
          <a:lstStyle>
            <a:lvl1pPr algn="r">
              <a:defRPr sz="1200"/>
            </a:lvl1pPr>
          </a:lstStyle>
          <a:p>
            <a:fld id="{3CFBAD1F-4014-48B9-8596-F45B6F8DEBDA}" type="datetimeFigureOut">
              <a:rPr lang="fr-FR" smtClean="0"/>
              <a:t>20/07/2016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29362"/>
            <a:ext cx="2890458" cy="495701"/>
          </a:xfrm>
          <a:prstGeom prst="rect">
            <a:avLst/>
          </a:prstGeom>
        </p:spPr>
        <p:txBody>
          <a:bodyPr vert="horz" lIns="89501" tIns="44751" rIns="89501" bIns="44751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074" y="9429362"/>
            <a:ext cx="2890458" cy="495701"/>
          </a:xfrm>
          <a:prstGeom prst="rect">
            <a:avLst/>
          </a:prstGeom>
        </p:spPr>
        <p:txBody>
          <a:bodyPr vert="horz" lIns="89501" tIns="44751" rIns="89501" bIns="44751" rtlCol="0" anchor="b"/>
          <a:lstStyle>
            <a:lvl1pPr algn="r">
              <a:defRPr sz="1200"/>
            </a:lvl1pPr>
          </a:lstStyle>
          <a:p>
            <a:fld id="{1E98EB33-B370-476D-8CE4-E09FA77C1C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1895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2890458" cy="497279"/>
          </a:xfrm>
          <a:prstGeom prst="rect">
            <a:avLst/>
          </a:prstGeom>
        </p:spPr>
        <p:txBody>
          <a:bodyPr vert="horz" lIns="89501" tIns="44751" rIns="89501" bIns="4475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074" y="4"/>
            <a:ext cx="2890458" cy="497279"/>
          </a:xfrm>
          <a:prstGeom prst="rect">
            <a:avLst/>
          </a:prstGeom>
        </p:spPr>
        <p:txBody>
          <a:bodyPr vert="horz" lIns="89501" tIns="44751" rIns="89501" bIns="4475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B1E257B-1896-4E2F-A518-DE8BA62C99C4}" type="datetimeFigureOut">
              <a:rPr lang="fr-FR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01675" y="742950"/>
            <a:ext cx="5265738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01" tIns="44751" rIns="89501" bIns="44751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909" y="4715470"/>
            <a:ext cx="5335270" cy="4467618"/>
          </a:xfrm>
          <a:prstGeom prst="rect">
            <a:avLst/>
          </a:prstGeom>
        </p:spPr>
        <p:txBody>
          <a:bodyPr vert="horz" lIns="89501" tIns="44751" rIns="89501" bIns="44751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7784"/>
            <a:ext cx="2890458" cy="497279"/>
          </a:xfrm>
          <a:prstGeom prst="rect">
            <a:avLst/>
          </a:prstGeom>
        </p:spPr>
        <p:txBody>
          <a:bodyPr vert="horz" lIns="89501" tIns="44751" rIns="89501" bIns="4475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074" y="9427784"/>
            <a:ext cx="2890458" cy="497279"/>
          </a:xfrm>
          <a:prstGeom prst="rect">
            <a:avLst/>
          </a:prstGeom>
        </p:spPr>
        <p:txBody>
          <a:bodyPr vert="horz" lIns="89501" tIns="44751" rIns="89501" bIns="4475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30E258-08A1-44A6-828A-0AED7E787B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4667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3873200" cy="7541417"/>
          </a:xfrm>
          <a:prstGeom prst="rect">
            <a:avLst/>
          </a:prstGeom>
          <a:gradFill flip="none" rotWithShape="1">
            <a:gsLst>
              <a:gs pos="34000">
                <a:schemeClr val="bg1">
                  <a:lumMod val="85000"/>
                </a:schemeClr>
              </a:gs>
              <a:gs pos="90000">
                <a:srgbClr val="00800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31000" y="2045541"/>
            <a:ext cx="5599843" cy="2925973"/>
          </a:xfrm>
        </p:spPr>
        <p:txBody>
          <a:bodyPr anchor="t"/>
          <a:lstStyle>
            <a:lvl1pPr>
              <a:lnSpc>
                <a:spcPts val="4335"/>
              </a:lnSpc>
              <a:defRPr sz="32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631000" y="6400573"/>
            <a:ext cx="5599843" cy="555745"/>
          </a:xfrm>
        </p:spPr>
        <p:txBody>
          <a:bodyPr anchor="b"/>
          <a:lstStyle>
            <a:lvl1pPr marL="0" indent="0" algn="l">
              <a:buNone/>
              <a:defRPr sz="1800" cap="all" baseline="0">
                <a:solidFill>
                  <a:srgbClr val="666666"/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631000" y="4971514"/>
            <a:ext cx="5599843" cy="1349667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10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e la date 10"/>
          <p:cNvSpPr>
            <a:spLocks noGrp="1"/>
          </p:cNvSpPr>
          <p:nvPr>
            <p:ph type="dt" sz="half" idx="14"/>
          </p:nvPr>
        </p:nvSpPr>
        <p:spPr>
          <a:xfrm>
            <a:off x="4630094" y="6952162"/>
            <a:ext cx="1696835" cy="402567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1"/>
          <p:cNvSpPr>
            <a:spLocks noGrp="1"/>
          </p:cNvSpPr>
          <p:nvPr>
            <p:ph type="sldNum" sz="quarter" idx="15"/>
          </p:nvPr>
        </p:nvSpPr>
        <p:spPr>
          <a:xfrm>
            <a:off x="9384574" y="6950412"/>
            <a:ext cx="1308827" cy="402567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912F694D-016B-4CDF-AE26-91B40077722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pied de page 12"/>
          <p:cNvSpPr>
            <a:spLocks noGrp="1"/>
          </p:cNvSpPr>
          <p:nvPr>
            <p:ph type="ftr" sz="quarter" idx="16"/>
          </p:nvPr>
        </p:nvSpPr>
        <p:spPr>
          <a:xfrm>
            <a:off x="6356633" y="6952162"/>
            <a:ext cx="2988954" cy="402567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Boliden / CEA / Eramet - 4th July 2012 </a:t>
            </a:r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608" y="4415021"/>
            <a:ext cx="3316394" cy="2772466"/>
          </a:xfrm>
          <a:prstGeom prst="rect">
            <a:avLst/>
          </a:prstGeom>
        </p:spPr>
      </p:pic>
      <p:pic>
        <p:nvPicPr>
          <p:cNvPr id="11" name="Picture 2" descr="MSPREFRAM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16" y="789705"/>
            <a:ext cx="3177886" cy="116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484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31000" y="2045541"/>
            <a:ext cx="5599843" cy="1576306"/>
          </a:xfrm>
        </p:spPr>
        <p:txBody>
          <a:bodyPr anchor="t"/>
          <a:lstStyle>
            <a:lvl1pPr>
              <a:lnSpc>
                <a:spcPts val="4335"/>
              </a:lnSpc>
              <a:defRPr sz="32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631000" y="6400573"/>
            <a:ext cx="5599843" cy="555745"/>
          </a:xfrm>
        </p:spPr>
        <p:txBody>
          <a:bodyPr anchor="b"/>
          <a:lstStyle>
            <a:lvl1pPr marL="0" indent="0" algn="l">
              <a:buNone/>
              <a:defRPr sz="1800" cap="all" baseline="0">
                <a:solidFill>
                  <a:srgbClr val="666666"/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631000" y="6003612"/>
            <a:ext cx="5599843" cy="317569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10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4"/>
          </p:nvPr>
        </p:nvSpPr>
        <p:spPr>
          <a:xfrm>
            <a:off x="3873199" y="3651633"/>
            <a:ext cx="6820200" cy="2341808"/>
          </a:xfrm>
          <a:solidFill>
            <a:srgbClr val="666666"/>
          </a:solidFill>
        </p:spPr>
        <p:txBody>
          <a:bodyPr rtlCol="0" anchor="ctr">
            <a:noAutofit/>
          </a:bodyPr>
          <a:lstStyle>
            <a:lvl1pPr marL="0" indent="0" algn="ctr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/>
          </a:p>
        </p:txBody>
      </p:sp>
      <p:sp>
        <p:nvSpPr>
          <p:cNvPr id="7" name="Espace réservé de la date 12"/>
          <p:cNvSpPr>
            <a:spLocks noGrp="1"/>
          </p:cNvSpPr>
          <p:nvPr>
            <p:ph type="dt" sz="half" idx="15"/>
          </p:nvPr>
        </p:nvSpPr>
        <p:spPr>
          <a:xfrm>
            <a:off x="4630094" y="6952162"/>
            <a:ext cx="1696835" cy="402567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13"/>
          <p:cNvSpPr>
            <a:spLocks noGrp="1"/>
          </p:cNvSpPr>
          <p:nvPr>
            <p:ph type="sldNum" sz="quarter" idx="16"/>
          </p:nvPr>
        </p:nvSpPr>
        <p:spPr>
          <a:xfrm>
            <a:off x="9384574" y="6950412"/>
            <a:ext cx="1308827" cy="402567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5EDB454D-B3F2-47C9-A67E-722626947E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" name="Espace réservé du pied de page 14"/>
          <p:cNvSpPr>
            <a:spLocks noGrp="1"/>
          </p:cNvSpPr>
          <p:nvPr>
            <p:ph type="ftr" sz="quarter" idx="17"/>
          </p:nvPr>
        </p:nvSpPr>
        <p:spPr>
          <a:xfrm>
            <a:off x="6356633" y="6952162"/>
            <a:ext cx="2988954" cy="402567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Boliden / CEA / Eramet - 4th July 2012 </a:t>
            </a:r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0" y="-1"/>
            <a:ext cx="3873200" cy="7560000"/>
          </a:xfrm>
          <a:prstGeom prst="rect">
            <a:avLst/>
          </a:prstGeom>
          <a:gradFill flip="none" rotWithShape="1">
            <a:gsLst>
              <a:gs pos="34000">
                <a:schemeClr val="bg1">
                  <a:lumMod val="85000"/>
                </a:schemeClr>
              </a:gs>
              <a:gs pos="90000">
                <a:srgbClr val="00660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608" y="4415021"/>
            <a:ext cx="3316394" cy="2772466"/>
          </a:xfrm>
          <a:prstGeom prst="rect">
            <a:avLst/>
          </a:prstGeom>
        </p:spPr>
      </p:pic>
      <p:pic>
        <p:nvPicPr>
          <p:cNvPr id="16" name="Picture 2" descr="MSPREFRAM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16" y="789705"/>
            <a:ext cx="3177886" cy="116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473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31000" y="2045541"/>
            <a:ext cx="5599843" cy="1576306"/>
          </a:xfrm>
        </p:spPr>
        <p:txBody>
          <a:bodyPr anchor="t"/>
          <a:lstStyle>
            <a:lvl1pPr>
              <a:lnSpc>
                <a:spcPts val="4335"/>
              </a:lnSpc>
              <a:defRPr sz="3200" b="0" cap="all" baseline="0">
                <a:solidFill>
                  <a:srgbClr val="666666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631000" y="6400573"/>
            <a:ext cx="5599843" cy="555745"/>
          </a:xfrm>
        </p:spPr>
        <p:txBody>
          <a:bodyPr anchor="b"/>
          <a:lstStyle>
            <a:lvl1pPr marL="0" indent="0" algn="l">
              <a:buNone/>
              <a:defRPr sz="1800" cap="all" baseline="0">
                <a:solidFill>
                  <a:srgbClr val="666666"/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4631000" y="6003612"/>
            <a:ext cx="5599843" cy="317569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1000" b="0">
                <a:solidFill>
                  <a:srgbClr val="666666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3873200" y="3651634"/>
            <a:ext cx="2273400" cy="2341808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6146600" y="3651634"/>
            <a:ext cx="2273400" cy="2341808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8420000" y="3651634"/>
            <a:ext cx="2273400" cy="2341808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Espace réservé de la date 13"/>
          <p:cNvSpPr>
            <a:spLocks noGrp="1"/>
          </p:cNvSpPr>
          <p:nvPr>
            <p:ph type="dt" sz="half" idx="23"/>
          </p:nvPr>
        </p:nvSpPr>
        <p:spPr>
          <a:xfrm>
            <a:off x="4630094" y="6952162"/>
            <a:ext cx="1696835" cy="402567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Espace réservé du numéro de diapositive 14"/>
          <p:cNvSpPr>
            <a:spLocks noGrp="1"/>
          </p:cNvSpPr>
          <p:nvPr>
            <p:ph type="sldNum" sz="quarter" idx="24"/>
          </p:nvPr>
        </p:nvSpPr>
        <p:spPr>
          <a:xfrm>
            <a:off x="9384574" y="6950412"/>
            <a:ext cx="1308827" cy="402567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74341B1E-DD70-4573-BBB8-300B031748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2" name="Espace réservé du pied de page 15"/>
          <p:cNvSpPr>
            <a:spLocks noGrp="1"/>
          </p:cNvSpPr>
          <p:nvPr>
            <p:ph type="ftr" sz="quarter" idx="25"/>
          </p:nvPr>
        </p:nvSpPr>
        <p:spPr>
          <a:xfrm>
            <a:off x="6356633" y="6952162"/>
            <a:ext cx="2988954" cy="402567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Boliden / CEA / Eramet - 4th July 2012 </a:t>
            </a:r>
            <a:endParaRPr lang="fr-FR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3873200" cy="7541417"/>
          </a:xfrm>
          <a:prstGeom prst="rect">
            <a:avLst/>
          </a:prstGeom>
          <a:gradFill flip="none" rotWithShape="1">
            <a:gsLst>
              <a:gs pos="34000">
                <a:schemeClr val="bg1">
                  <a:lumMod val="85000"/>
                </a:schemeClr>
              </a:gs>
              <a:gs pos="90000">
                <a:srgbClr val="008000"/>
              </a:gs>
            </a:gsLst>
            <a:lin ang="5400000" scaled="1"/>
            <a:tileRect/>
          </a:gradFill>
          <a:ln>
            <a:solidFill>
              <a:srgbClr val="8933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fr-FR"/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608" y="4415021"/>
            <a:ext cx="3316394" cy="2772466"/>
          </a:xfrm>
          <a:prstGeom prst="rect">
            <a:avLst/>
          </a:prstGeom>
        </p:spPr>
      </p:pic>
      <p:pic>
        <p:nvPicPr>
          <p:cNvPr id="17" name="Picture 2" descr="MSPREFRAM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16" y="789705"/>
            <a:ext cx="3177886" cy="116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621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rca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870789" y="0"/>
            <a:ext cx="6822611" cy="7541417"/>
          </a:xfrm>
          <a:prstGeom prst="rect">
            <a:avLst/>
          </a:prstGeom>
          <a:solidFill>
            <a:srgbClr val="8F3000"/>
          </a:solidFill>
          <a:ln>
            <a:solidFill>
              <a:srgbClr val="8933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94200" y="2149523"/>
            <a:ext cx="6273480" cy="5203755"/>
          </a:xfrm>
        </p:spPr>
        <p:txBody>
          <a:bodyPr anchor="t"/>
          <a:lstStyle>
            <a:lvl1pPr algn="l">
              <a:lnSpc>
                <a:spcPts val="3194"/>
              </a:lnSpc>
              <a:defRPr sz="2500" b="1" cap="all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294200" y="287378"/>
            <a:ext cx="6189271" cy="1746627"/>
          </a:xfrm>
        </p:spPr>
        <p:txBody>
          <a:bodyPr/>
          <a:lstStyle>
            <a:lvl1pPr marL="0" indent="0">
              <a:lnSpc>
                <a:spcPts val="1369"/>
              </a:lnSpc>
              <a:spcAft>
                <a:spcPts val="0"/>
              </a:spcAft>
              <a:buNone/>
              <a:defRPr sz="1000">
                <a:solidFill>
                  <a:schemeClr val="bg1"/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673908" y="6952162"/>
            <a:ext cx="1696835" cy="402567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>
            <a:off x="673908" y="6479583"/>
            <a:ext cx="3157894" cy="402567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7D5244BB-59B5-474B-BD6A-778659B61C7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pied de page 8"/>
          <p:cNvSpPr>
            <a:spLocks noGrp="1"/>
          </p:cNvSpPr>
          <p:nvPr>
            <p:ph type="ftr" sz="quarter" idx="12"/>
          </p:nvPr>
        </p:nvSpPr>
        <p:spPr>
          <a:xfrm>
            <a:off x="673908" y="6003503"/>
            <a:ext cx="3157894" cy="402567"/>
          </a:xfrm>
          <a:prstGeom prst="rect">
            <a:avLst/>
          </a:prstGeom>
        </p:spPr>
        <p:txBody>
          <a:bodyPr lIns="104306" tIns="52153" rIns="104306" bIns="52153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Boliden / CEA / Eramet - 4th July 2012 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0223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281"/>
              </a:spcBef>
              <a:spcAft>
                <a:spcPts val="1711"/>
              </a:spcAft>
              <a:defRPr/>
            </a:lvl1pPr>
            <a:lvl2pPr marL="412876" indent="0">
              <a:lnSpc>
                <a:spcPts val="3194"/>
              </a:lnSpc>
              <a:buFont typeface="Arial" pitchFamily="34" charset="0"/>
              <a:buNone/>
              <a:tabLst>
                <a:tab pos="9213662" algn="r"/>
              </a:tabLst>
              <a:defRPr sz="2500"/>
            </a:lvl2pPr>
            <a:lvl3pPr marL="412876" indent="0">
              <a:lnSpc>
                <a:spcPts val="3194"/>
              </a:lnSpc>
              <a:buFont typeface="Arial" pitchFamily="34" charset="0"/>
              <a:buNone/>
              <a:tabLst>
                <a:tab pos="9213662" algn="r"/>
              </a:tabLst>
              <a:defRPr sz="2500"/>
            </a:lvl3pPr>
            <a:lvl4pPr marL="412876" indent="0">
              <a:lnSpc>
                <a:spcPts val="3194"/>
              </a:lnSpc>
              <a:buFont typeface="Arial" pitchFamily="34" charset="0"/>
              <a:buNone/>
              <a:tabLst>
                <a:tab pos="9213662" algn="r"/>
              </a:tabLst>
              <a:defRPr sz="2500"/>
            </a:lvl4pPr>
            <a:lvl5pPr marL="412876" indent="0">
              <a:lnSpc>
                <a:spcPts val="3194"/>
              </a:lnSpc>
              <a:buNone/>
              <a:tabLst>
                <a:tab pos="9213662" algn="r"/>
              </a:tabLst>
              <a:defRPr sz="25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4"/>
          </p:nvPr>
        </p:nvSpPr>
        <p:spPr>
          <a:xfrm>
            <a:off x="9066144" y="7114940"/>
            <a:ext cx="1308828" cy="402567"/>
          </a:xfrm>
          <a:prstGeom prst="rect">
            <a:avLst/>
          </a:prstGeom>
        </p:spPr>
        <p:txBody>
          <a:bodyPr lIns="104306" tIns="52153" rIns="104306" bIns="52153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2">
                    <a:lumMod val="75000"/>
                  </a:schemeClr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8948F185-FE64-4468-B187-CD44F7A7D57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8402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629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2700" cap="none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10"/>
          <p:cNvSpPr>
            <a:spLocks noGrp="1"/>
          </p:cNvSpPr>
          <p:nvPr>
            <p:ph type="sldNum" sz="quarter" idx="4"/>
          </p:nvPr>
        </p:nvSpPr>
        <p:spPr>
          <a:xfrm>
            <a:off x="9066144" y="7114940"/>
            <a:ext cx="1308828" cy="402567"/>
          </a:xfrm>
          <a:prstGeom prst="rect">
            <a:avLst/>
          </a:prstGeom>
        </p:spPr>
        <p:txBody>
          <a:bodyPr lIns="104306" tIns="52153" rIns="104306" bIns="52153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2">
                    <a:lumMod val="75000"/>
                  </a:schemeClr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8948F185-FE64-4468-B187-CD44F7A7D57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915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3600" y="1398867"/>
            <a:ext cx="5178356" cy="547805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1" name="Espace réservé du contenu 20"/>
          <p:cNvSpPr>
            <a:spLocks noGrp="1"/>
          </p:cNvSpPr>
          <p:nvPr>
            <p:ph sz="quarter" idx="20"/>
          </p:nvPr>
        </p:nvSpPr>
        <p:spPr>
          <a:xfrm>
            <a:off x="6020300" y="2222734"/>
            <a:ext cx="4083700" cy="4068396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numéro de diapositive 10"/>
          <p:cNvSpPr>
            <a:spLocks noGrp="1"/>
          </p:cNvSpPr>
          <p:nvPr>
            <p:ph type="sldNum" sz="quarter" idx="4"/>
          </p:nvPr>
        </p:nvSpPr>
        <p:spPr>
          <a:xfrm>
            <a:off x="9066144" y="7114940"/>
            <a:ext cx="1308828" cy="402567"/>
          </a:xfrm>
          <a:prstGeom prst="rect">
            <a:avLst/>
          </a:prstGeom>
        </p:spPr>
        <p:txBody>
          <a:bodyPr lIns="104306" tIns="52153" rIns="104306" bIns="52153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2">
                    <a:lumMod val="75000"/>
                  </a:schemeClr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8948F185-FE64-4468-B187-CD44F7A7D57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970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3600" y="1398867"/>
            <a:ext cx="5178356" cy="547805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6020300" y="2222733"/>
            <a:ext cx="4083700" cy="2183042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Espace réservé du contenu 20"/>
          <p:cNvSpPr>
            <a:spLocks noGrp="1"/>
          </p:cNvSpPr>
          <p:nvPr>
            <p:ph sz="quarter" idx="22"/>
          </p:nvPr>
        </p:nvSpPr>
        <p:spPr>
          <a:xfrm>
            <a:off x="6020300" y="4409744"/>
            <a:ext cx="2041850" cy="1869478"/>
          </a:xfrm>
          <a:solidFill>
            <a:srgbClr val="808080"/>
          </a:solidFill>
        </p:spPr>
        <p:txBody>
          <a:bodyPr anchor="ctr"/>
          <a:lstStyle>
            <a:lvl1pPr marL="0" indent="0" algn="ctr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contenu 20"/>
          <p:cNvSpPr>
            <a:spLocks noGrp="1"/>
          </p:cNvSpPr>
          <p:nvPr>
            <p:ph sz="quarter" idx="23"/>
          </p:nvPr>
        </p:nvSpPr>
        <p:spPr>
          <a:xfrm>
            <a:off x="8062150" y="4409744"/>
            <a:ext cx="2041850" cy="1869478"/>
          </a:xfrm>
          <a:solidFill>
            <a:srgbClr val="B2B2B2"/>
          </a:solidFill>
        </p:spPr>
        <p:txBody>
          <a:bodyPr anchor="ctr"/>
          <a:lstStyle>
            <a:lvl1pPr marL="0" indent="0" algn="ctr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Espace réservé du numéro de diapositive 10"/>
          <p:cNvSpPr>
            <a:spLocks noGrp="1"/>
          </p:cNvSpPr>
          <p:nvPr>
            <p:ph type="sldNum" sz="quarter" idx="4"/>
          </p:nvPr>
        </p:nvSpPr>
        <p:spPr>
          <a:xfrm>
            <a:off x="9066144" y="7114940"/>
            <a:ext cx="1308828" cy="402567"/>
          </a:xfrm>
          <a:prstGeom prst="rect">
            <a:avLst/>
          </a:prstGeom>
        </p:spPr>
        <p:txBody>
          <a:bodyPr lIns="104306" tIns="52153" rIns="104306" bIns="52153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2">
                    <a:lumMod val="75000"/>
                  </a:schemeClr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8948F185-FE64-4468-B187-CD44F7A7D57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2849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3600" y="4087698"/>
            <a:ext cx="9557243" cy="278922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Espace réservé du contenu 20"/>
          <p:cNvSpPr>
            <a:spLocks noGrp="1"/>
          </p:cNvSpPr>
          <p:nvPr>
            <p:ph sz="quarter" idx="21"/>
          </p:nvPr>
        </p:nvSpPr>
        <p:spPr>
          <a:xfrm>
            <a:off x="673600" y="1607513"/>
            <a:ext cx="9430400" cy="2103658"/>
          </a:xfrm>
          <a:solidFill>
            <a:srgbClr val="666666"/>
          </a:solidFill>
        </p:spPr>
        <p:txBody>
          <a:bodyPr anchor="ctr"/>
          <a:lstStyle>
            <a:lvl1pPr marL="0" indent="0" algn="ctr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numéro de diapositive 10"/>
          <p:cNvSpPr>
            <a:spLocks noGrp="1"/>
          </p:cNvSpPr>
          <p:nvPr>
            <p:ph type="sldNum" sz="quarter" idx="4"/>
          </p:nvPr>
        </p:nvSpPr>
        <p:spPr>
          <a:xfrm>
            <a:off x="9066144" y="7114940"/>
            <a:ext cx="1308828" cy="402567"/>
          </a:xfrm>
          <a:prstGeom prst="rect">
            <a:avLst/>
          </a:prstGeom>
        </p:spPr>
        <p:txBody>
          <a:bodyPr lIns="104306" tIns="52153" rIns="104306" bIns="52153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2">
                    <a:lumMod val="75000"/>
                  </a:schemeClr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8948F185-FE64-4468-B187-CD44F7A7D57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9560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3870789" y="0"/>
            <a:ext cx="6822611" cy="7541417"/>
          </a:xfrm>
          <a:prstGeom prst="rect">
            <a:avLst/>
          </a:prstGeom>
          <a:solidFill>
            <a:srgbClr val="8F3000"/>
          </a:solidFill>
          <a:ln>
            <a:solidFill>
              <a:srgbClr val="8933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48430" y="6394328"/>
            <a:ext cx="2218670" cy="1039922"/>
          </a:xfrm>
        </p:spPr>
        <p:txBody>
          <a:bodyPr anchor="t"/>
          <a:lstStyle>
            <a:lvl1pPr>
              <a:lnSpc>
                <a:spcPts val="1369"/>
              </a:lnSpc>
              <a:defRPr sz="1000" b="0" cap="none" baseline="0">
                <a:solidFill>
                  <a:schemeClr val="bg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39255" y="6394328"/>
            <a:ext cx="4154773" cy="1039922"/>
          </a:xfrm>
        </p:spPr>
        <p:txBody>
          <a:bodyPr/>
          <a:lstStyle>
            <a:lvl1pPr marL="0" indent="0">
              <a:lnSpc>
                <a:spcPts val="1369"/>
              </a:lnSpc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1"/>
                </a:solidFill>
              </a:defRPr>
            </a:lvl1pPr>
            <a:lvl2pPr marL="0" indent="0">
              <a:lnSpc>
                <a:spcPts val="1369"/>
              </a:lnSpc>
              <a:spcBef>
                <a:spcPts val="913"/>
              </a:spcBef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2pPr>
            <a:lvl3pPr marL="0" indent="0">
              <a:lnSpc>
                <a:spcPts val="13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3pPr>
            <a:lvl4pPr marL="0" indent="0">
              <a:lnSpc>
                <a:spcPts val="13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4pPr>
            <a:lvl5pPr marL="0" indent="0">
              <a:lnSpc>
                <a:spcPts val="1369"/>
              </a:lnSpc>
              <a:buFont typeface="Arial" pitchFamily="34" charset="0"/>
              <a:buNone/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673908" y="6952162"/>
            <a:ext cx="1696835" cy="402567"/>
          </a:xfrm>
          <a:prstGeom prst="rect">
            <a:avLst/>
          </a:prstGeom>
        </p:spPr>
        <p:txBody>
          <a:bodyPr lIns="104306" tIns="52153" rIns="104306" bIns="52153"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673908" y="6003503"/>
            <a:ext cx="1308827" cy="402567"/>
          </a:xfrm>
          <a:prstGeom prst="rect">
            <a:avLst/>
          </a:prstGeom>
        </p:spPr>
        <p:txBody>
          <a:bodyPr lIns="104306" tIns="52153" rIns="104306" bIns="52153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|  PAGE </a:t>
            </a:r>
            <a:fld id="{4830315B-2F5C-4229-8ADB-207F2432BF5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673908" y="6479583"/>
            <a:ext cx="3115195" cy="402567"/>
          </a:xfrm>
          <a:prstGeom prst="rect">
            <a:avLst/>
          </a:prstGeom>
        </p:spPr>
        <p:txBody>
          <a:bodyPr lIns="104306" tIns="52153" rIns="104306" bIns="52153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Boliden / CEA / Eramet - 4th July 2012 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350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lIns="104306" tIns="52153" rIns="104306" bIns="52153"/>
          <a:lstStyle/>
          <a:p>
            <a:fld id="{70A33643-F4A2-4B7F-A6C2-A374B6911D21}" type="datetimeFigureOut">
              <a:rPr lang="fr-FR" smtClean="0"/>
              <a:t>26/07/2016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lIns="104306" tIns="52153" rIns="104306" bIns="52153"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lIns="104306" tIns="52153" rIns="104306" bIns="52153"/>
          <a:lstStyle/>
          <a:p>
            <a:fld id="{B4005513-8F53-4702-AECA-18CFF6FB7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9505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1"/>
            <a:ext cx="10693400" cy="1008000"/>
          </a:xfrm>
          <a:prstGeom prst="rect">
            <a:avLst/>
          </a:prstGeom>
          <a:gradFill flip="none" rotWithShape="1">
            <a:gsLst>
              <a:gs pos="45032">
                <a:srgbClr val="008000"/>
              </a:gs>
              <a:gs pos="10000">
                <a:srgbClr val="8F3000"/>
              </a:gs>
              <a:gs pos="9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solidFill>
              <a:srgbClr val="8933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767382" y="57761"/>
            <a:ext cx="8463752" cy="100291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73908" y="1398485"/>
            <a:ext cx="9557226" cy="547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Cliquez pour modifier les styles du texte du masque</a:t>
            </a:r>
          </a:p>
          <a:p>
            <a:pPr lvl="1"/>
            <a:r>
              <a:rPr lang="fr-FR" altLang="fr-FR" dirty="0" smtClean="0"/>
              <a:t>Deuxième niveau</a:t>
            </a:r>
          </a:p>
          <a:p>
            <a:pPr lvl="2"/>
            <a:r>
              <a:rPr lang="fr-FR" altLang="fr-FR" dirty="0" smtClean="0"/>
              <a:t>Troisième niveau</a:t>
            </a:r>
          </a:p>
          <a:p>
            <a:pPr lvl="3"/>
            <a:r>
              <a:rPr lang="fr-FR" altLang="fr-FR" dirty="0" smtClean="0"/>
              <a:t>Quatrième niveau</a:t>
            </a:r>
          </a:p>
          <a:p>
            <a:pPr lvl="4"/>
            <a:r>
              <a:rPr lang="fr-FR" altLang="fr-FR" dirty="0" smtClean="0"/>
              <a:t>Cinquième niveau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631208" y="7036175"/>
            <a:ext cx="9935951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33566" y="7125989"/>
            <a:ext cx="6757635" cy="252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/>
            <a:r>
              <a:rPr lang="fr-FR" sz="1200" dirty="0" smtClean="0">
                <a:solidFill>
                  <a:srgbClr val="5E5E5E"/>
                </a:solidFill>
                <a:latin typeface="Arial" charset="0"/>
              </a:rPr>
              <a:t>	</a:t>
            </a:r>
            <a:r>
              <a:rPr lang="fr-FR" sz="1200" baseline="0" dirty="0" smtClean="0">
                <a:solidFill>
                  <a:srgbClr val="5E5E5E"/>
                </a:solidFill>
                <a:latin typeface="Arial" charset="0"/>
              </a:rPr>
              <a:t>   </a:t>
            </a:r>
            <a:r>
              <a:rPr lang="fr-FR" sz="1200" dirty="0" smtClean="0">
                <a:solidFill>
                  <a:srgbClr val="5E5E5E"/>
                </a:solidFill>
                <a:latin typeface="Arial" charset="0"/>
              </a:rPr>
              <a:t>Stéphane Bourg</a:t>
            </a:r>
            <a:endParaRPr lang="fr-FR" sz="1200" dirty="0">
              <a:solidFill>
                <a:srgbClr val="5E5E5E"/>
              </a:solidFill>
              <a:latin typeface="Arial" charset="0"/>
            </a:endParaRPr>
          </a:p>
          <a:p>
            <a:pPr eaLnBrk="1" hangingPunct="1"/>
            <a:r>
              <a:rPr lang="fr-FR" sz="1200" dirty="0" smtClean="0">
                <a:solidFill>
                  <a:srgbClr val="5E5E5E"/>
                </a:solidFill>
                <a:latin typeface="Arial" charset="0"/>
              </a:rPr>
              <a:t>	</a:t>
            </a:r>
            <a:r>
              <a:rPr lang="fr-FR" sz="1200" baseline="0" dirty="0" smtClean="0">
                <a:solidFill>
                  <a:srgbClr val="5E5E5E"/>
                </a:solidFill>
                <a:latin typeface="Arial" charset="0"/>
              </a:rPr>
              <a:t>   </a:t>
            </a:r>
            <a:r>
              <a:rPr lang="fr-FR" sz="1200" dirty="0" smtClean="0">
                <a:solidFill>
                  <a:srgbClr val="5E5E5E"/>
                </a:solidFill>
                <a:latin typeface="Arial" charset="0"/>
              </a:rPr>
              <a:t>Christophe </a:t>
            </a:r>
            <a:r>
              <a:rPr lang="fr-FR" sz="1200" dirty="0" err="1" smtClean="0">
                <a:solidFill>
                  <a:srgbClr val="5E5E5E"/>
                </a:solidFill>
                <a:latin typeface="Arial" charset="0"/>
              </a:rPr>
              <a:t>Poinssot</a:t>
            </a:r>
            <a:endParaRPr lang="fr-FR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901842" y="7031042"/>
            <a:ext cx="3778052" cy="47465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fr-FR" sz="1200" i="1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MSP-REFRAM</a:t>
            </a:r>
          </a:p>
          <a:p>
            <a:pPr algn="ctr"/>
            <a:r>
              <a:rPr lang="fr-FR" sz="1200" i="1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	 </a:t>
            </a:r>
            <a:r>
              <a:rPr lang="fr-FR" sz="1200" i="1" dirty="0" smtClean="0">
                <a:solidFill>
                  <a:schemeClr val="bg2">
                    <a:lumMod val="75000"/>
                  </a:schemeClr>
                </a:solidFill>
              </a:rPr>
              <a:t>PAGE </a:t>
            </a:r>
            <a:fld id="{8948F185-FE64-4468-B187-CD44F7A7D571}" type="slidenum">
              <a:rPr lang="fr-FR" sz="1200" i="1" smtClean="0">
                <a:solidFill>
                  <a:schemeClr val="bg2">
                    <a:lumMod val="75000"/>
                  </a:schemeClr>
                </a:solidFill>
              </a:rPr>
              <a:pPr marL="0" marR="0" indent="0" algn="r" defTabSz="104305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lang="fr-FR" sz="1200" i="1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4" y="7022182"/>
            <a:ext cx="741000" cy="563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894" y="-2"/>
            <a:ext cx="1205761" cy="1008000"/>
          </a:xfrm>
          <a:prstGeom prst="rect">
            <a:avLst/>
          </a:prstGeom>
        </p:spPr>
      </p:pic>
      <p:pic>
        <p:nvPicPr>
          <p:cNvPr id="15" name="Picture 2" descr="MSPREFRAM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867" y="158907"/>
            <a:ext cx="1776291" cy="65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51" r:id="rId1"/>
    <p:sldLayoutId id="2147484752" r:id="rId2"/>
    <p:sldLayoutId id="2147484753" r:id="rId3"/>
    <p:sldLayoutId id="2147484754" r:id="rId4"/>
    <p:sldLayoutId id="2147484746" r:id="rId5"/>
    <p:sldLayoutId id="2147484758" r:id="rId6"/>
    <p:sldLayoutId id="2147484747" r:id="rId7"/>
    <p:sldLayoutId id="2147484748" r:id="rId8"/>
    <p:sldLayoutId id="2147484749" r:id="rId9"/>
    <p:sldLayoutId id="2147484750" r:id="rId10"/>
    <p:sldLayoutId id="2147484757" r:id="rId11"/>
    <p:sldLayoutId id="214748475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 kern="1200" cap="all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bg1"/>
          </a:solidFill>
          <a:latin typeface="Arial" charset="0"/>
        </a:defRPr>
      </a:lvl5pPr>
      <a:lvl6pPr marL="521528" algn="l" rtl="0" fontAlgn="base">
        <a:spcBef>
          <a:spcPct val="0"/>
        </a:spcBef>
        <a:spcAft>
          <a:spcPct val="0"/>
        </a:spcAft>
        <a:defRPr sz="2500" b="1">
          <a:solidFill>
            <a:schemeClr val="bg1"/>
          </a:solidFill>
          <a:latin typeface="Arial" charset="0"/>
        </a:defRPr>
      </a:lvl6pPr>
      <a:lvl7pPr marL="1043056" algn="l" rtl="0" fontAlgn="base">
        <a:spcBef>
          <a:spcPct val="0"/>
        </a:spcBef>
        <a:spcAft>
          <a:spcPct val="0"/>
        </a:spcAft>
        <a:defRPr sz="2500" b="1">
          <a:solidFill>
            <a:schemeClr val="bg1"/>
          </a:solidFill>
          <a:latin typeface="Arial" charset="0"/>
        </a:defRPr>
      </a:lvl7pPr>
      <a:lvl8pPr marL="1564584" algn="l" rtl="0" fontAlgn="base">
        <a:spcBef>
          <a:spcPct val="0"/>
        </a:spcBef>
        <a:spcAft>
          <a:spcPct val="0"/>
        </a:spcAft>
        <a:defRPr sz="2500" b="1">
          <a:solidFill>
            <a:schemeClr val="bg1"/>
          </a:solidFill>
          <a:latin typeface="Arial" charset="0"/>
        </a:defRPr>
      </a:lvl8pPr>
      <a:lvl9pPr marL="2086112" algn="l" rtl="0" fontAlgn="base">
        <a:spcBef>
          <a:spcPct val="0"/>
        </a:spcBef>
        <a:spcAft>
          <a:spcPct val="0"/>
        </a:spcAft>
        <a:defRPr sz="2500" b="1">
          <a:solidFill>
            <a:schemeClr val="bg1"/>
          </a:solidFill>
          <a:latin typeface="Arial" charset="0"/>
        </a:defRPr>
      </a:lvl9pPr>
    </p:titleStyle>
    <p:bodyStyle>
      <a:lvl1pPr marL="1053921" indent="-1053921" algn="l" rtl="0" eaLnBrk="0" fontAlgn="base" hangingPunct="0">
        <a:spcBef>
          <a:spcPct val="0"/>
        </a:spcBef>
        <a:spcAft>
          <a:spcPts val="456"/>
        </a:spcAft>
        <a:buFont typeface="Arial" charset="0"/>
        <a:defRPr sz="2500" kern="1200">
          <a:solidFill>
            <a:schemeClr val="tx2"/>
          </a:solidFill>
          <a:latin typeface="+mn-lt"/>
          <a:ea typeface="+mn-ea"/>
          <a:cs typeface="+mn-cs"/>
        </a:defRPr>
      </a:lvl1pPr>
      <a:lvl2pPr marL="411066" indent="-411066" algn="l" rtl="0" eaLnBrk="0" fontAlgn="base" hangingPunct="0">
        <a:lnSpc>
          <a:spcPts val="2281"/>
        </a:lnSpc>
        <a:spcBef>
          <a:spcPct val="0"/>
        </a:spcBef>
        <a:spcAft>
          <a:spcPct val="0"/>
        </a:spcAft>
        <a:buSzPct val="90000"/>
        <a:buBlip>
          <a:blip r:embed="rId17"/>
        </a:buBlip>
        <a:defRPr sz="1800" kern="1200">
          <a:solidFill>
            <a:srgbClr val="666666"/>
          </a:solidFill>
          <a:latin typeface="+mn-lt"/>
          <a:ea typeface="+mn-ea"/>
          <a:cs typeface="+mn-cs"/>
        </a:defRPr>
      </a:lvl2pPr>
      <a:lvl3pPr marL="412876" indent="630180" algn="l" rtl="0" eaLnBrk="0" fontAlgn="base" hangingPunct="0">
        <a:lnSpc>
          <a:spcPts val="2281"/>
        </a:lnSpc>
        <a:spcBef>
          <a:spcPct val="0"/>
        </a:spcBef>
        <a:spcAft>
          <a:spcPct val="0"/>
        </a:spcAft>
        <a:buSzPct val="36000"/>
        <a:buFont typeface="Arial" charset="0"/>
        <a:defRPr sz="1800" kern="1200">
          <a:solidFill>
            <a:srgbClr val="666666"/>
          </a:solidFill>
          <a:latin typeface="+mn-lt"/>
          <a:ea typeface="+mn-ea"/>
          <a:cs typeface="+mn-cs"/>
        </a:defRPr>
      </a:lvl3pPr>
      <a:lvl4pPr marL="1151708" indent="-271629" algn="l" rtl="0" eaLnBrk="0" fontAlgn="base" hangingPunct="0">
        <a:lnSpc>
          <a:spcPts val="2281"/>
        </a:lnSpc>
        <a:spcBef>
          <a:spcPct val="0"/>
        </a:spcBef>
        <a:spcAft>
          <a:spcPct val="0"/>
        </a:spcAft>
        <a:buClr>
          <a:srgbClr val="666666"/>
        </a:buClr>
        <a:buSzPct val="36000"/>
        <a:buBlip>
          <a:blip r:embed="rId18"/>
        </a:buBlip>
        <a:defRPr sz="1800" kern="1200">
          <a:solidFill>
            <a:srgbClr val="666666"/>
          </a:solidFill>
          <a:latin typeface="+mn-lt"/>
          <a:ea typeface="+mn-ea"/>
          <a:cs typeface="+mn-cs"/>
        </a:defRPr>
      </a:lvl4pPr>
      <a:lvl5pPr marL="1292955" indent="-130382" algn="l" rtl="0" eaLnBrk="0" fontAlgn="base" hangingPunct="0">
        <a:lnSpc>
          <a:spcPts val="2281"/>
        </a:lnSpc>
        <a:spcBef>
          <a:spcPct val="0"/>
        </a:spcBef>
        <a:spcAft>
          <a:spcPct val="0"/>
        </a:spcAft>
        <a:buClr>
          <a:srgbClr val="666666"/>
        </a:buClr>
        <a:buFont typeface="Arial" charset="0"/>
        <a:buChar char="-"/>
        <a:defRPr sz="1800" kern="1200">
          <a:solidFill>
            <a:srgbClr val="666666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hyperlink" Target="http://www-dcom.cea.fr:8000/wp-content/uploads/CEA_logo_Haut_QuadriVig1.gif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hyperlink" Target="http://www.cnes.fr/imagezoom.php?location=public&amp;file=p10645_e4b1cd005da183170681c901708eb4edcuriosity_laser.jpg&amp;label=Tir+laser+de+l'instrument+ChemCam,+situ%E9+dans+la+%22t%EAte%22+du+rover+Curiosity.+Cr%E9dits+:+Ill.+NASA/JPL-Caltech." TargetMode="External"/><Relationship Id="rId7" Type="http://schemas.openxmlformats.org/officeDocument/2006/relationships/hyperlink" Target="http://www.sciencepresse.qc.ca/sites/www.sciencepresse.qc.ca/files/image/2013/09/giec2013.jpg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11" Type="http://schemas.openxmlformats.org/officeDocument/2006/relationships/image" Target="../media/image24.jpeg"/><Relationship Id="rId5" Type="http://schemas.openxmlformats.org/officeDocument/2006/relationships/image" Target="../media/image19.jpeg"/><Relationship Id="rId10" Type="http://schemas.openxmlformats.org/officeDocument/2006/relationships/image" Target="../media/image23.jpeg"/><Relationship Id="rId4" Type="http://schemas.openxmlformats.org/officeDocument/2006/relationships/image" Target="../media/image18.png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9.gif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874502" y="827515"/>
            <a:ext cx="6791052" cy="25414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tabLst>
                <a:tab pos="5014275" algn="l"/>
              </a:tabLst>
              <a:defRPr/>
            </a:pPr>
            <a:r>
              <a:rPr lang="en-US" sz="3700" b="1" dirty="0">
                <a:solidFill>
                  <a:srgbClr val="006600"/>
                </a:solidFill>
              </a:rPr>
              <a:t>- </a:t>
            </a:r>
            <a:r>
              <a:rPr lang="en-US" sz="6200" b="1" dirty="0" smtClean="0">
                <a:solidFill>
                  <a:srgbClr val="006600"/>
                </a:solidFill>
              </a:rPr>
              <a:t>MSP-REFRAM</a:t>
            </a:r>
            <a:r>
              <a:rPr lang="en-US" sz="3700" b="1" dirty="0" smtClean="0">
                <a:solidFill>
                  <a:srgbClr val="006600"/>
                </a:solidFill>
              </a:rPr>
              <a:t> </a:t>
            </a:r>
            <a:r>
              <a:rPr lang="en-US" sz="3700" b="1" dirty="0">
                <a:solidFill>
                  <a:srgbClr val="006600"/>
                </a:solidFill>
              </a:rPr>
              <a:t>-</a:t>
            </a:r>
            <a:br>
              <a:rPr lang="en-US" sz="3700" b="1" dirty="0">
                <a:solidFill>
                  <a:srgbClr val="006600"/>
                </a:solidFill>
              </a:rPr>
            </a:br>
            <a:r>
              <a:rPr lang="en-US" sz="2700" b="1" cap="none" dirty="0" smtClean="0">
                <a:solidFill>
                  <a:srgbClr val="006600"/>
                </a:solidFill>
              </a:rPr>
              <a:t>improving </a:t>
            </a:r>
            <a:r>
              <a:rPr lang="en-US" sz="2700" b="1" cap="none" dirty="0">
                <a:solidFill>
                  <a:srgbClr val="006600"/>
                </a:solidFill>
              </a:rPr>
              <a:t>the valorization of the refractory metal resources in Europe</a:t>
            </a:r>
            <a:r>
              <a:rPr lang="en-US" sz="3700" b="1" cap="none" dirty="0">
                <a:solidFill>
                  <a:srgbClr val="006600"/>
                </a:solidFill>
              </a:rPr>
              <a:t/>
            </a:r>
            <a:br>
              <a:rPr lang="en-US" sz="3700" b="1" cap="none" dirty="0">
                <a:solidFill>
                  <a:srgbClr val="006600"/>
                </a:solidFill>
              </a:rPr>
            </a:br>
            <a:endParaRPr lang="en-US" sz="3700" b="1" dirty="0">
              <a:solidFill>
                <a:srgbClr val="006600"/>
              </a:solidFill>
            </a:endParaRPr>
          </a:p>
        </p:txBody>
      </p:sp>
      <p:pic>
        <p:nvPicPr>
          <p:cNvPr id="1026" name="Picture 2" descr="imag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5141" y="3228707"/>
            <a:ext cx="6778259" cy="254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247070" y="7077790"/>
            <a:ext cx="3144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www.prometia.eu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3"/>
          <p:cNvSpPr txBox="1">
            <a:spLocks/>
          </p:cNvSpPr>
          <p:nvPr/>
        </p:nvSpPr>
        <p:spPr bwMode="auto">
          <a:xfrm>
            <a:off x="3776313" y="5544092"/>
            <a:ext cx="6917087" cy="150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0"/>
              </a:spcBef>
              <a:spcAft>
                <a:spcPts val="456"/>
              </a:spcAft>
              <a:buFont typeface="Arial" pitchFamily="34" charset="0"/>
              <a:buNone/>
              <a:defRPr sz="1000" b="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11066" indent="-411066" algn="l" rtl="0" eaLnBrk="0" fontAlgn="base" hangingPunct="0">
              <a:lnSpc>
                <a:spcPts val="2281"/>
              </a:lnSpc>
              <a:spcBef>
                <a:spcPct val="0"/>
              </a:spcBef>
              <a:spcAft>
                <a:spcPct val="0"/>
              </a:spcAft>
              <a:buSzPct val="90000"/>
              <a:buBlip>
                <a:blip r:embed="rId3"/>
              </a:buBlip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412876" indent="630180" algn="l" rtl="0" eaLnBrk="0" fontAlgn="base" hangingPunct="0">
              <a:lnSpc>
                <a:spcPts val="2281"/>
              </a:lnSpc>
              <a:spcBef>
                <a:spcPct val="0"/>
              </a:spcBef>
              <a:spcAft>
                <a:spcPct val="0"/>
              </a:spcAft>
              <a:buSzPct val="36000"/>
              <a:buFont typeface="Arial" charset="0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151708" indent="-271629" algn="l" rtl="0" eaLnBrk="0" fontAlgn="base" hangingPunct="0">
              <a:lnSpc>
                <a:spcPts val="2281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SzPct val="36000"/>
              <a:buBlip>
                <a:blip r:embed="rId4"/>
              </a:buBlip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292955" indent="-130382" algn="l" rtl="0" eaLnBrk="0" fontAlgn="base" hangingPunct="0">
              <a:lnSpc>
                <a:spcPts val="2281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eaLnBrk="1" fontAlgn="auto" hangingPunct="1">
              <a:spcBef>
                <a:spcPts val="0"/>
              </a:spcBef>
              <a:defRPr/>
            </a:pPr>
            <a:r>
              <a:rPr lang="fr-FR" sz="1800" b="1" dirty="0">
                <a:solidFill>
                  <a:srgbClr val="006600"/>
                </a:solidFill>
              </a:rPr>
              <a:t>Stéphane BOURG		</a:t>
            </a:r>
            <a:r>
              <a:rPr lang="fr-FR" sz="1800" b="1" dirty="0" smtClean="0">
                <a:solidFill>
                  <a:srgbClr val="006600"/>
                </a:solidFill>
              </a:rPr>
              <a:t>MSP-REFRAM </a:t>
            </a:r>
            <a:r>
              <a:rPr lang="fr-FR" sz="1800" b="1" dirty="0" err="1" smtClean="0">
                <a:solidFill>
                  <a:srgbClr val="006600"/>
                </a:solidFill>
              </a:rPr>
              <a:t>Coordinator</a:t>
            </a:r>
            <a:endParaRPr lang="fr-FR" sz="1800" b="1" dirty="0" smtClean="0">
              <a:solidFill>
                <a:srgbClr val="006600"/>
              </a:solidFill>
            </a:endParaRPr>
          </a:p>
          <a:p>
            <a:pPr marL="355600" eaLnBrk="1" fontAlgn="auto" hangingPunct="1">
              <a:spcBef>
                <a:spcPts val="0"/>
              </a:spcBef>
              <a:defRPr/>
            </a:pPr>
            <a:r>
              <a:rPr lang="fr-FR" sz="1800" b="1" dirty="0">
                <a:solidFill>
                  <a:srgbClr val="006600"/>
                </a:solidFill>
              </a:rPr>
              <a:t>	</a:t>
            </a:r>
            <a:r>
              <a:rPr lang="fr-FR" sz="1800" b="1" dirty="0" smtClean="0">
                <a:solidFill>
                  <a:srgbClr val="006600"/>
                </a:solidFill>
              </a:rPr>
              <a:t>			</a:t>
            </a:r>
            <a:r>
              <a:rPr lang="fr-FR" sz="1800" dirty="0" smtClean="0">
                <a:solidFill>
                  <a:srgbClr val="006600"/>
                </a:solidFill>
              </a:rPr>
              <a:t>PROMETIA </a:t>
            </a:r>
            <a:r>
              <a:rPr lang="fr-FR" sz="1800" i="1" dirty="0">
                <a:solidFill>
                  <a:srgbClr val="006600"/>
                </a:solidFill>
              </a:rPr>
              <a:t>EXCOM Chairman</a:t>
            </a:r>
          </a:p>
          <a:p>
            <a:pPr eaLnBrk="1" fontAlgn="auto" hangingPunct="1">
              <a:spcBef>
                <a:spcPts val="0"/>
              </a:spcBef>
              <a:defRPr/>
            </a:pPr>
            <a:r>
              <a:rPr lang="fr-FR" sz="1800" i="1" dirty="0">
                <a:solidFill>
                  <a:srgbClr val="006600"/>
                </a:solidFill>
              </a:rPr>
              <a:t>				Project Manager at </a:t>
            </a:r>
            <a:r>
              <a:rPr lang="fr-FR" sz="1800" i="1" dirty="0" smtClean="0">
                <a:solidFill>
                  <a:srgbClr val="006600"/>
                </a:solidFill>
              </a:rPr>
              <a:t>CEA</a:t>
            </a:r>
            <a:endParaRPr lang="fr-FR" sz="1800" i="1" dirty="0">
              <a:solidFill>
                <a:srgbClr val="006600"/>
              </a:solidFill>
            </a:endParaRPr>
          </a:p>
        </p:txBody>
      </p:sp>
      <p:pic>
        <p:nvPicPr>
          <p:cNvPr id="10244" name="Picture 4" descr="Refractory Metal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070" y="3501740"/>
            <a:ext cx="3200400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European Commission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68" y="2363552"/>
            <a:ext cx="2461496" cy="170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05513-8F53-4702-AECA-18CFF6FB78DC}" type="slidenum">
              <a:rPr lang="fr-FR" smtClean="0"/>
              <a:t>2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507470" y="3616656"/>
            <a:ext cx="37802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dirty="0" smtClean="0">
                <a:solidFill>
                  <a:srgbClr val="006600"/>
                </a:solidFill>
              </a:rPr>
              <a:t>Introduction</a:t>
            </a:r>
            <a:endParaRPr lang="fr-FR" sz="48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37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49386" y="57761"/>
            <a:ext cx="4885666" cy="1002917"/>
          </a:xfrm>
        </p:spPr>
        <p:txBody>
          <a:bodyPr/>
          <a:lstStyle/>
          <a:p>
            <a:r>
              <a:rPr lang="fr-FR" dirty="0" err="1" smtClean="0"/>
              <a:t>Proposed</a:t>
            </a:r>
            <a:r>
              <a:rPr lang="fr-FR" dirty="0" smtClean="0"/>
              <a:t> by PROMETIA</a:t>
            </a:r>
            <a:endParaRPr lang="fr-F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2" t="12338" r="8907" b="6413"/>
          <a:stretch/>
        </p:blipFill>
        <p:spPr bwMode="auto">
          <a:xfrm>
            <a:off x="173420" y="1040516"/>
            <a:ext cx="10488448" cy="594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41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3263901" y="1124744"/>
            <a:ext cx="7199294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600" dirty="0" err="1"/>
              <a:t>Created</a:t>
            </a:r>
            <a:r>
              <a:rPr lang="fr-FR" sz="1600" dirty="0"/>
              <a:t> in 1945 to </a:t>
            </a:r>
            <a:r>
              <a:rPr lang="fr-FR" sz="1600" dirty="0" err="1"/>
              <a:t>give</a:t>
            </a:r>
            <a:r>
              <a:rPr lang="fr-FR" sz="1600" dirty="0"/>
              <a:t> </a:t>
            </a:r>
            <a:r>
              <a:rPr lang="fr-FR" sz="1600" dirty="0" err="1"/>
              <a:t>nuclear</a:t>
            </a:r>
            <a:r>
              <a:rPr lang="fr-FR" sz="1600" dirty="0"/>
              <a:t> </a:t>
            </a:r>
            <a:r>
              <a:rPr lang="fr-FR" sz="1600" dirty="0" err="1"/>
              <a:t>capacity</a:t>
            </a:r>
            <a:r>
              <a:rPr lang="fr-FR" sz="1600" dirty="0"/>
              <a:t> to France</a:t>
            </a:r>
            <a:r>
              <a:rPr lang="fr-FR" sz="1600" dirty="0" smtClean="0"/>
              <a:t>, in </a:t>
            </a:r>
            <a:r>
              <a:rPr lang="fr-FR" sz="1600" dirty="0"/>
              <a:t>2010 the CEA </a:t>
            </a:r>
            <a:r>
              <a:rPr lang="fr-FR" sz="1600" dirty="0" err="1"/>
              <a:t>became</a:t>
            </a:r>
            <a:r>
              <a:rPr lang="fr-FR" sz="1600" dirty="0"/>
              <a:t> :</a:t>
            </a:r>
            <a:r>
              <a:rPr lang="fr-FR" sz="1000" dirty="0"/>
              <a:t/>
            </a:r>
            <a:br>
              <a:rPr lang="fr-FR" sz="1000" dirty="0"/>
            </a:br>
            <a:r>
              <a:rPr lang="fr-FR" sz="1600" dirty="0"/>
              <a:t/>
            </a:r>
            <a:br>
              <a:rPr lang="fr-FR" sz="1600" dirty="0"/>
            </a:br>
            <a:r>
              <a:rPr lang="fr-FR" sz="1600" dirty="0"/>
              <a:t/>
            </a:r>
            <a:br>
              <a:rPr lang="fr-FR" sz="1600" dirty="0"/>
            </a:br>
            <a:endParaRPr lang="fr-FR" sz="1600" dirty="0"/>
          </a:p>
          <a:p>
            <a:pPr eaLnBrk="1" hangingPunct="1"/>
            <a:r>
              <a:rPr lang="en-US" dirty="0"/>
              <a:t>A change that </a:t>
            </a:r>
            <a:r>
              <a:rPr lang="en-US" b="1" dirty="0">
                <a:solidFill>
                  <a:srgbClr val="669900"/>
                </a:solidFill>
              </a:rPr>
              <a:t>reflects the activities and potentials</a:t>
            </a:r>
            <a:r>
              <a:rPr lang="en-US" b="1" dirty="0"/>
              <a:t> </a:t>
            </a:r>
            <a:r>
              <a:rPr lang="en-US" dirty="0"/>
              <a:t>of our organization.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930" y="5529174"/>
            <a:ext cx="2868281" cy="12987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3465097" y="5776926"/>
            <a:ext cx="6488784" cy="1115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/>
          <a:p>
            <a:pPr marL="325955" indent="-325955">
              <a:spcBef>
                <a:spcPts val="684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prstClr val="black"/>
                </a:solidFill>
              </a:rPr>
              <a:t>~16000 </a:t>
            </a:r>
            <a:r>
              <a:rPr lang="fr-FR" dirty="0" smtClean="0">
                <a:solidFill>
                  <a:prstClr val="black"/>
                </a:solidFill>
              </a:rPr>
              <a:t>staff – </a:t>
            </a:r>
            <a:r>
              <a:rPr lang="fr-FR" dirty="0" err="1" smtClean="0">
                <a:solidFill>
                  <a:prstClr val="black"/>
                </a:solidFill>
              </a:rPr>
              <a:t>annual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funding</a:t>
            </a:r>
            <a:r>
              <a:rPr lang="fr-FR" dirty="0" smtClean="0">
                <a:solidFill>
                  <a:prstClr val="black"/>
                </a:solidFill>
              </a:rPr>
              <a:t> : </a:t>
            </a:r>
            <a:r>
              <a:rPr lang="fr-FR" dirty="0">
                <a:solidFill>
                  <a:prstClr val="black"/>
                </a:solidFill>
              </a:rPr>
              <a:t>4,7 </a:t>
            </a:r>
            <a:r>
              <a:rPr lang="fr-FR" dirty="0" smtClean="0">
                <a:solidFill>
                  <a:prstClr val="black"/>
                </a:solidFill>
              </a:rPr>
              <a:t>billions Euros</a:t>
            </a:r>
            <a:endParaRPr lang="fr-FR" dirty="0">
              <a:solidFill>
                <a:prstClr val="black"/>
              </a:solidFill>
            </a:endParaRPr>
          </a:p>
          <a:p>
            <a:pPr marL="325955" indent="-325955">
              <a:spcBef>
                <a:spcPts val="684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2013 </a:t>
            </a:r>
            <a:r>
              <a:rPr lang="en-US" dirty="0">
                <a:solidFill>
                  <a:prstClr val="black"/>
                </a:solidFill>
              </a:rPr>
              <a:t>: </a:t>
            </a:r>
            <a:r>
              <a:rPr lang="en-US" dirty="0" smtClean="0">
                <a:solidFill>
                  <a:prstClr val="black"/>
                </a:solidFill>
              </a:rPr>
              <a:t>2</a:t>
            </a:r>
            <a:r>
              <a:rPr lang="en-US" baseline="30000" dirty="0" smtClean="0">
                <a:solidFill>
                  <a:prstClr val="black"/>
                </a:solidFill>
              </a:rPr>
              <a:t>nd</a:t>
            </a:r>
            <a:r>
              <a:rPr lang="en-US" dirty="0" smtClean="0">
                <a:solidFill>
                  <a:prstClr val="black"/>
                </a:solidFill>
              </a:rPr>
              <a:t> patents applicants in France with 754 patents</a:t>
            </a:r>
            <a:endParaRPr lang="en-US" b="1" dirty="0">
              <a:solidFill>
                <a:srgbClr val="669900"/>
              </a:solidFill>
            </a:endParaRPr>
          </a:p>
          <a:p>
            <a:pPr marL="325955" indent="-325955">
              <a:spcBef>
                <a:spcPts val="684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Within 30 years, </a:t>
            </a:r>
            <a:r>
              <a:rPr lang="en-US" dirty="0">
                <a:solidFill>
                  <a:prstClr val="black"/>
                </a:solidFill>
              </a:rPr>
              <a:t>157 start-up </a:t>
            </a:r>
            <a:r>
              <a:rPr lang="en-US" dirty="0" smtClean="0">
                <a:solidFill>
                  <a:prstClr val="black"/>
                </a:solidFill>
              </a:rPr>
              <a:t>of spin-off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089" name="Text Box 21"/>
          <p:cNvSpPr txBox="1">
            <a:spLocks noChangeArrowheads="1"/>
          </p:cNvSpPr>
          <p:nvPr/>
        </p:nvSpPr>
        <p:spPr bwMode="auto">
          <a:xfrm>
            <a:off x="7873388" y="5132185"/>
            <a:ext cx="2864568" cy="274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52153" rIns="104306" bIns="521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100" b="1" dirty="0">
                <a:solidFill>
                  <a:prstClr val="black"/>
                </a:solidFill>
              </a:rPr>
              <a:t>10 centres de recherche</a:t>
            </a:r>
          </a:p>
        </p:txBody>
      </p:sp>
      <p:pic>
        <p:nvPicPr>
          <p:cNvPr id="3090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929" y="3518087"/>
            <a:ext cx="2864568" cy="1872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2" name="Picture 24" descr="CEA_logo_Haut_QuadriVig1">
            <a:hlinkClick r:id="rId4" tooltip="CEA_logo_Haut_QuadriVig1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368" b="328"/>
          <a:stretch>
            <a:fillRect/>
          </a:stretch>
        </p:blipFill>
        <p:spPr bwMode="auto">
          <a:xfrm>
            <a:off x="5073455" y="1550072"/>
            <a:ext cx="3844756" cy="340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3" name="Text Box 25"/>
          <p:cNvSpPr txBox="1">
            <a:spLocks noChangeArrowheads="1"/>
          </p:cNvSpPr>
          <p:nvPr/>
        </p:nvSpPr>
        <p:spPr bwMode="auto">
          <a:xfrm>
            <a:off x="3409885" y="2920416"/>
            <a:ext cx="4583378" cy="382324"/>
          </a:xfrm>
          <a:prstGeom prst="rect">
            <a:avLst/>
          </a:prstGeom>
          <a:solidFill>
            <a:srgbClr val="66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dirty="0" err="1" smtClean="0">
                <a:solidFill>
                  <a:prstClr val="white"/>
                </a:solidFill>
              </a:rPr>
              <a:t>Low</a:t>
            </a:r>
            <a:r>
              <a:rPr lang="fr-FR" dirty="0" smtClean="0">
                <a:solidFill>
                  <a:prstClr val="white"/>
                </a:solidFill>
              </a:rPr>
              <a:t> </a:t>
            </a:r>
            <a:r>
              <a:rPr lang="fr-FR" dirty="0" err="1" smtClean="0">
                <a:solidFill>
                  <a:prstClr val="white"/>
                </a:solidFill>
              </a:rPr>
              <a:t>carbon</a:t>
            </a:r>
            <a:r>
              <a:rPr lang="fr-FR" dirty="0" smtClean="0">
                <a:solidFill>
                  <a:prstClr val="white"/>
                </a:solidFill>
              </a:rPr>
              <a:t> </a:t>
            </a:r>
            <a:r>
              <a:rPr lang="fr-FR" dirty="0" err="1" smtClean="0">
                <a:solidFill>
                  <a:prstClr val="white"/>
                </a:solidFill>
              </a:rPr>
              <a:t>energies</a:t>
            </a:r>
            <a:r>
              <a:rPr lang="fr-FR" dirty="0" smtClean="0">
                <a:solidFill>
                  <a:prstClr val="white"/>
                </a:solidFill>
              </a:rPr>
              <a:t> (</a:t>
            </a:r>
            <a:r>
              <a:rPr lang="fr-FR" dirty="0" err="1" smtClean="0">
                <a:solidFill>
                  <a:prstClr val="white"/>
                </a:solidFill>
              </a:rPr>
              <a:t>nuclear</a:t>
            </a:r>
            <a:r>
              <a:rPr lang="fr-FR" dirty="0" smtClean="0">
                <a:solidFill>
                  <a:prstClr val="white"/>
                </a:solidFill>
              </a:rPr>
              <a:t>, </a:t>
            </a:r>
            <a:r>
              <a:rPr lang="fr-FR" dirty="0" err="1" smtClean="0">
                <a:solidFill>
                  <a:prstClr val="white"/>
                </a:solidFill>
              </a:rPr>
              <a:t>renewables</a:t>
            </a:r>
            <a:r>
              <a:rPr lang="fr-FR" dirty="0" smtClean="0">
                <a:solidFill>
                  <a:prstClr val="white"/>
                </a:solidFill>
              </a:rPr>
              <a:t>)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094" name="Text Box 26"/>
          <p:cNvSpPr txBox="1">
            <a:spLocks noChangeArrowheads="1"/>
          </p:cNvSpPr>
          <p:nvPr/>
        </p:nvSpPr>
        <p:spPr bwMode="auto">
          <a:xfrm>
            <a:off x="3409885" y="3389051"/>
            <a:ext cx="4566351" cy="382324"/>
          </a:xfrm>
          <a:prstGeom prst="rect">
            <a:avLst/>
          </a:prstGeom>
          <a:solidFill>
            <a:srgbClr val="66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dirty="0" err="1" smtClean="0">
                <a:solidFill>
                  <a:prstClr val="white"/>
                </a:solidFill>
              </a:rPr>
              <a:t>Defense</a:t>
            </a:r>
            <a:r>
              <a:rPr lang="fr-FR" dirty="0" smtClean="0">
                <a:solidFill>
                  <a:prstClr val="white"/>
                </a:solidFill>
              </a:rPr>
              <a:t> and global </a:t>
            </a:r>
            <a:r>
              <a:rPr lang="fr-FR" dirty="0" err="1" smtClean="0">
                <a:solidFill>
                  <a:prstClr val="white"/>
                </a:solidFill>
              </a:rPr>
              <a:t>security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095" name="Text Box 27"/>
          <p:cNvSpPr txBox="1">
            <a:spLocks noChangeArrowheads="1"/>
          </p:cNvSpPr>
          <p:nvPr/>
        </p:nvSpPr>
        <p:spPr bwMode="auto">
          <a:xfrm>
            <a:off x="3409885" y="3850454"/>
            <a:ext cx="4583378" cy="382324"/>
          </a:xfrm>
          <a:prstGeom prst="rect">
            <a:avLst/>
          </a:prstGeom>
          <a:solidFill>
            <a:srgbClr val="66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dirty="0" err="1" smtClean="0">
                <a:solidFill>
                  <a:prstClr val="white"/>
                </a:solidFill>
              </a:rPr>
              <a:t>Health</a:t>
            </a:r>
            <a:r>
              <a:rPr lang="fr-FR" dirty="0" smtClean="0">
                <a:solidFill>
                  <a:prstClr val="white"/>
                </a:solidFill>
              </a:rPr>
              <a:t> and information technologies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096" name="Text Box 28"/>
          <p:cNvSpPr txBox="1">
            <a:spLocks noChangeArrowheads="1"/>
          </p:cNvSpPr>
          <p:nvPr/>
        </p:nvSpPr>
        <p:spPr bwMode="auto">
          <a:xfrm>
            <a:off x="3409885" y="4305371"/>
            <a:ext cx="4583378" cy="382324"/>
          </a:xfrm>
          <a:prstGeom prst="rect">
            <a:avLst/>
          </a:prstGeom>
          <a:solidFill>
            <a:srgbClr val="66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dirty="0" smtClean="0">
                <a:solidFill>
                  <a:prstClr val="white"/>
                </a:solidFill>
              </a:rPr>
              <a:t>Large </a:t>
            </a:r>
            <a:r>
              <a:rPr lang="fr-FR" dirty="0" err="1" smtClean="0">
                <a:solidFill>
                  <a:prstClr val="white"/>
                </a:solidFill>
              </a:rPr>
              <a:t>research</a:t>
            </a:r>
            <a:r>
              <a:rPr lang="fr-FR" dirty="0" smtClean="0">
                <a:solidFill>
                  <a:prstClr val="white"/>
                </a:solidFill>
              </a:rPr>
              <a:t> infrastructures</a:t>
            </a:r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3097" name="Picture 29" descr="le_reacteur_de_recherche_osiris_lar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929" y="1421237"/>
            <a:ext cx="2864568" cy="19848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8148149" y="3000829"/>
            <a:ext cx="2315046" cy="2006108"/>
            <a:chOff x="7164388" y="3212976"/>
            <a:chExt cx="1512887" cy="1387475"/>
          </a:xfrm>
        </p:grpSpPr>
        <p:grpSp>
          <p:nvGrpSpPr>
            <p:cNvPr id="3078" name="Group 8"/>
            <p:cNvGrpSpPr>
              <a:grpSpLocks/>
            </p:cNvGrpSpPr>
            <p:nvPr/>
          </p:nvGrpSpPr>
          <p:grpSpPr bwMode="auto">
            <a:xfrm>
              <a:off x="7164388" y="3212976"/>
              <a:ext cx="1511300" cy="1387475"/>
              <a:chOff x="4241" y="2432"/>
              <a:chExt cx="1306" cy="1257"/>
            </a:xfrm>
          </p:grpSpPr>
          <p:pic>
            <p:nvPicPr>
              <p:cNvPr id="3114" name="Picture 9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1" y="2432"/>
                <a:ext cx="1306" cy="125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115" name="Rectangle 10"/>
              <p:cNvSpPr>
                <a:spLocks noChangeArrowheads="1"/>
              </p:cNvSpPr>
              <p:nvPr/>
            </p:nvSpPr>
            <p:spPr bwMode="auto">
              <a:xfrm>
                <a:off x="4876" y="2704"/>
                <a:ext cx="181" cy="18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79" name="Oval 11"/>
            <p:cNvSpPr>
              <a:spLocks noChangeArrowheads="1"/>
            </p:cNvSpPr>
            <p:nvPr/>
          </p:nvSpPr>
          <p:spPr bwMode="auto">
            <a:xfrm>
              <a:off x="7951788" y="3563491"/>
              <a:ext cx="50800" cy="5080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solidFill>
                  <a:srgbClr val="669900"/>
                </a:solidFill>
              </a:endParaRPr>
            </a:p>
          </p:txBody>
        </p:sp>
        <p:sp>
          <p:nvSpPr>
            <p:cNvPr id="3080" name="Oval 12"/>
            <p:cNvSpPr>
              <a:spLocks noChangeArrowheads="1"/>
            </p:cNvSpPr>
            <p:nvPr/>
          </p:nvSpPr>
          <p:spPr bwMode="auto">
            <a:xfrm>
              <a:off x="8021638" y="3563491"/>
              <a:ext cx="52387" cy="5080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solidFill>
                  <a:srgbClr val="669900"/>
                </a:solidFill>
              </a:endParaRPr>
            </a:p>
          </p:txBody>
        </p:sp>
        <p:sp>
          <p:nvSpPr>
            <p:cNvPr id="3081" name="Oval 13"/>
            <p:cNvSpPr>
              <a:spLocks noChangeArrowheads="1"/>
            </p:cNvSpPr>
            <p:nvPr/>
          </p:nvSpPr>
          <p:spPr bwMode="auto">
            <a:xfrm>
              <a:off x="7988300" y="3617466"/>
              <a:ext cx="52388" cy="5080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solidFill>
                  <a:srgbClr val="669900"/>
                </a:solidFill>
              </a:endParaRPr>
            </a:p>
          </p:txBody>
        </p:sp>
        <p:sp>
          <p:nvSpPr>
            <p:cNvPr id="3082" name="Oval 14"/>
            <p:cNvSpPr>
              <a:spLocks noChangeArrowheads="1"/>
            </p:cNvSpPr>
            <p:nvPr/>
          </p:nvSpPr>
          <p:spPr bwMode="auto">
            <a:xfrm>
              <a:off x="8216900" y="3766691"/>
              <a:ext cx="52388" cy="5080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solidFill>
                  <a:srgbClr val="669900"/>
                </a:solidFill>
              </a:endParaRPr>
            </a:p>
          </p:txBody>
        </p:sp>
        <p:sp>
          <p:nvSpPr>
            <p:cNvPr id="3083" name="Oval 15"/>
            <p:cNvSpPr>
              <a:spLocks noChangeArrowheads="1"/>
            </p:cNvSpPr>
            <p:nvPr/>
          </p:nvSpPr>
          <p:spPr bwMode="auto">
            <a:xfrm>
              <a:off x="7718425" y="3755579"/>
              <a:ext cx="52388" cy="5080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solidFill>
                  <a:srgbClr val="669900"/>
                </a:solidFill>
              </a:endParaRPr>
            </a:p>
          </p:txBody>
        </p:sp>
        <p:sp>
          <p:nvSpPr>
            <p:cNvPr id="3084" name="Oval 16"/>
            <p:cNvSpPr>
              <a:spLocks noChangeArrowheads="1"/>
            </p:cNvSpPr>
            <p:nvPr/>
          </p:nvSpPr>
          <p:spPr bwMode="auto">
            <a:xfrm>
              <a:off x="7618413" y="4198491"/>
              <a:ext cx="52387" cy="5080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solidFill>
                  <a:srgbClr val="669900"/>
                </a:solidFill>
              </a:endParaRPr>
            </a:p>
          </p:txBody>
        </p:sp>
        <p:sp>
          <p:nvSpPr>
            <p:cNvPr id="3085" name="Oval 17"/>
            <p:cNvSpPr>
              <a:spLocks noChangeArrowheads="1"/>
            </p:cNvSpPr>
            <p:nvPr/>
          </p:nvSpPr>
          <p:spPr bwMode="auto">
            <a:xfrm>
              <a:off x="7867650" y="4184204"/>
              <a:ext cx="52388" cy="5080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solidFill>
                  <a:srgbClr val="669900"/>
                </a:solidFill>
              </a:endParaRPr>
            </a:p>
          </p:txBody>
        </p:sp>
        <p:sp>
          <p:nvSpPr>
            <p:cNvPr id="3086" name="Oval 18"/>
            <p:cNvSpPr>
              <a:spLocks noChangeArrowheads="1"/>
            </p:cNvSpPr>
            <p:nvPr/>
          </p:nvSpPr>
          <p:spPr bwMode="auto">
            <a:xfrm>
              <a:off x="8326438" y="4146104"/>
              <a:ext cx="52387" cy="5080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solidFill>
                  <a:srgbClr val="669900"/>
                </a:solidFill>
              </a:endParaRPr>
            </a:p>
          </p:txBody>
        </p:sp>
        <p:sp>
          <p:nvSpPr>
            <p:cNvPr id="3087" name="Oval 19"/>
            <p:cNvSpPr>
              <a:spLocks noChangeArrowheads="1"/>
            </p:cNvSpPr>
            <p:nvPr/>
          </p:nvSpPr>
          <p:spPr bwMode="auto">
            <a:xfrm>
              <a:off x="8218488" y="4312791"/>
              <a:ext cx="52387" cy="5080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solidFill>
                  <a:srgbClr val="669900"/>
                </a:solidFill>
              </a:endParaRPr>
            </a:p>
          </p:txBody>
        </p:sp>
        <p:sp>
          <p:nvSpPr>
            <p:cNvPr id="3088" name="Oval 20"/>
            <p:cNvSpPr>
              <a:spLocks noChangeArrowheads="1"/>
            </p:cNvSpPr>
            <p:nvPr/>
          </p:nvSpPr>
          <p:spPr bwMode="auto">
            <a:xfrm>
              <a:off x="8256588" y="4374704"/>
              <a:ext cx="52387" cy="50800"/>
            </a:xfrm>
            <a:prstGeom prst="ellipse">
              <a:avLst/>
            </a:prstGeom>
            <a:solidFill>
              <a:srgbClr val="669900"/>
            </a:solidFill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>
                <a:solidFill>
                  <a:srgbClr val="669900"/>
                </a:solidFill>
              </a:endParaRPr>
            </a:p>
          </p:txBody>
        </p:sp>
        <p:sp>
          <p:nvSpPr>
            <p:cNvPr id="3099" name="Text Box 31"/>
            <p:cNvSpPr txBox="1">
              <a:spLocks noChangeArrowheads="1"/>
            </p:cNvSpPr>
            <p:nvPr/>
          </p:nvSpPr>
          <p:spPr bwMode="auto">
            <a:xfrm>
              <a:off x="7183438" y="3530154"/>
              <a:ext cx="484187" cy="127720"/>
            </a:xfrm>
            <a:prstGeom prst="rect">
              <a:avLst/>
            </a:prstGeom>
            <a:solidFill>
              <a:schemeClr val="hlink">
                <a:alpha val="38823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600" b="1">
                  <a:solidFill>
                    <a:prstClr val="white"/>
                  </a:solidFill>
                </a:rPr>
                <a:t>RIPAULT</a:t>
              </a:r>
            </a:p>
          </p:txBody>
        </p:sp>
        <p:sp>
          <p:nvSpPr>
            <p:cNvPr id="3100" name="Text Box 32"/>
            <p:cNvSpPr txBox="1">
              <a:spLocks noChangeArrowheads="1"/>
            </p:cNvSpPr>
            <p:nvPr/>
          </p:nvSpPr>
          <p:spPr bwMode="auto">
            <a:xfrm>
              <a:off x="7308850" y="3285679"/>
              <a:ext cx="1079500" cy="127720"/>
            </a:xfrm>
            <a:prstGeom prst="rect">
              <a:avLst/>
            </a:prstGeom>
            <a:solidFill>
              <a:schemeClr val="hlink">
                <a:alpha val="38823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600" b="1">
                  <a:solidFill>
                    <a:prstClr val="white"/>
                  </a:solidFill>
                </a:rPr>
                <a:t>SACLAY – FONTENAY - DIF</a:t>
              </a:r>
            </a:p>
          </p:txBody>
        </p:sp>
        <p:sp>
          <p:nvSpPr>
            <p:cNvPr id="3101" name="Text Box 33"/>
            <p:cNvSpPr txBox="1">
              <a:spLocks noChangeArrowheads="1"/>
            </p:cNvSpPr>
            <p:nvPr/>
          </p:nvSpPr>
          <p:spPr bwMode="auto">
            <a:xfrm>
              <a:off x="7213600" y="3931791"/>
              <a:ext cx="454025" cy="127720"/>
            </a:xfrm>
            <a:prstGeom prst="rect">
              <a:avLst/>
            </a:prstGeom>
            <a:solidFill>
              <a:schemeClr val="hlink">
                <a:alpha val="38823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600" b="1">
                  <a:solidFill>
                    <a:prstClr val="white"/>
                  </a:solidFill>
                </a:rPr>
                <a:t>CESTA</a:t>
              </a:r>
            </a:p>
          </p:txBody>
        </p:sp>
        <p:sp>
          <p:nvSpPr>
            <p:cNvPr id="3102" name="Text Box 34"/>
            <p:cNvSpPr txBox="1">
              <a:spLocks noChangeArrowheads="1"/>
            </p:cNvSpPr>
            <p:nvPr/>
          </p:nvSpPr>
          <p:spPr bwMode="auto">
            <a:xfrm>
              <a:off x="7188200" y="4341366"/>
              <a:ext cx="479425" cy="127720"/>
            </a:xfrm>
            <a:prstGeom prst="rect">
              <a:avLst/>
            </a:prstGeom>
            <a:solidFill>
              <a:schemeClr val="hlink">
                <a:alpha val="38823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600" b="1">
                  <a:solidFill>
                    <a:prstClr val="white"/>
                  </a:solidFill>
                </a:rPr>
                <a:t>GRAMAT</a:t>
              </a:r>
            </a:p>
          </p:txBody>
        </p:sp>
        <p:sp>
          <p:nvSpPr>
            <p:cNvPr id="3103" name="Text Box 35"/>
            <p:cNvSpPr txBox="1">
              <a:spLocks noChangeArrowheads="1"/>
            </p:cNvSpPr>
            <p:nvPr/>
          </p:nvSpPr>
          <p:spPr bwMode="auto">
            <a:xfrm>
              <a:off x="7740650" y="3909566"/>
              <a:ext cx="576263" cy="127720"/>
            </a:xfrm>
            <a:prstGeom prst="rect">
              <a:avLst/>
            </a:prstGeom>
            <a:solidFill>
              <a:schemeClr val="hlink">
                <a:alpha val="38823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600" b="1">
                  <a:solidFill>
                    <a:prstClr val="white"/>
                  </a:solidFill>
                </a:rPr>
                <a:t>MARCOULE </a:t>
              </a:r>
            </a:p>
          </p:txBody>
        </p:sp>
        <p:sp>
          <p:nvSpPr>
            <p:cNvPr id="3104" name="Text Box 36"/>
            <p:cNvSpPr txBox="1">
              <a:spLocks noChangeArrowheads="1"/>
            </p:cNvSpPr>
            <p:nvPr/>
          </p:nvSpPr>
          <p:spPr bwMode="auto">
            <a:xfrm>
              <a:off x="8027988" y="4425504"/>
              <a:ext cx="649287" cy="127720"/>
            </a:xfrm>
            <a:prstGeom prst="rect">
              <a:avLst/>
            </a:prstGeom>
            <a:solidFill>
              <a:schemeClr val="hlink">
                <a:alpha val="38823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600" b="1">
                  <a:solidFill>
                    <a:prstClr val="white"/>
                  </a:solidFill>
                </a:rPr>
                <a:t>CADARACHE </a:t>
              </a:r>
            </a:p>
          </p:txBody>
        </p:sp>
        <p:sp>
          <p:nvSpPr>
            <p:cNvPr id="3105" name="Text Box 37"/>
            <p:cNvSpPr txBox="1">
              <a:spLocks noChangeArrowheads="1"/>
            </p:cNvSpPr>
            <p:nvPr/>
          </p:nvSpPr>
          <p:spPr bwMode="auto">
            <a:xfrm>
              <a:off x="8316913" y="4125466"/>
              <a:ext cx="358775" cy="127720"/>
            </a:xfrm>
            <a:prstGeom prst="rect">
              <a:avLst/>
            </a:prstGeom>
            <a:solidFill>
              <a:schemeClr val="hlink">
                <a:alpha val="38823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600" b="1">
                  <a:solidFill>
                    <a:prstClr val="white"/>
                  </a:solidFill>
                </a:rPr>
                <a:t>GRE.</a:t>
              </a:r>
            </a:p>
          </p:txBody>
        </p:sp>
        <p:sp>
          <p:nvSpPr>
            <p:cNvPr id="3106" name="Text Box 39"/>
            <p:cNvSpPr txBox="1">
              <a:spLocks noChangeArrowheads="1"/>
            </p:cNvSpPr>
            <p:nvPr/>
          </p:nvSpPr>
          <p:spPr bwMode="auto">
            <a:xfrm>
              <a:off x="8172450" y="3546029"/>
              <a:ext cx="484188" cy="127720"/>
            </a:xfrm>
            <a:prstGeom prst="rect">
              <a:avLst/>
            </a:prstGeom>
            <a:solidFill>
              <a:schemeClr val="hlink">
                <a:alpha val="38823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600" b="1">
                  <a:solidFill>
                    <a:prstClr val="white"/>
                  </a:solidFill>
                </a:rPr>
                <a:t>VALDUC</a:t>
              </a:r>
            </a:p>
          </p:txBody>
        </p:sp>
        <p:sp>
          <p:nvSpPr>
            <p:cNvPr id="3107" name="Line 40"/>
            <p:cNvSpPr>
              <a:spLocks noChangeShapeType="1"/>
            </p:cNvSpPr>
            <p:nvPr/>
          </p:nvSpPr>
          <p:spPr bwMode="auto">
            <a:xfrm>
              <a:off x="7664450" y="3701604"/>
              <a:ext cx="73025" cy="73025"/>
            </a:xfrm>
            <a:prstGeom prst="line">
              <a:avLst/>
            </a:prstGeom>
            <a:noFill/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108" name="Line 41"/>
            <p:cNvSpPr>
              <a:spLocks noChangeShapeType="1"/>
            </p:cNvSpPr>
            <p:nvPr/>
          </p:nvSpPr>
          <p:spPr bwMode="auto">
            <a:xfrm>
              <a:off x="8012113" y="3453954"/>
              <a:ext cx="0" cy="144462"/>
            </a:xfrm>
            <a:prstGeom prst="line">
              <a:avLst/>
            </a:prstGeom>
            <a:noFill/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109" name="Line 42"/>
            <p:cNvSpPr>
              <a:spLocks noChangeShapeType="1"/>
            </p:cNvSpPr>
            <p:nvPr/>
          </p:nvSpPr>
          <p:spPr bwMode="auto">
            <a:xfrm flipH="1">
              <a:off x="8243888" y="3717479"/>
              <a:ext cx="73025" cy="71437"/>
            </a:xfrm>
            <a:prstGeom prst="line">
              <a:avLst/>
            </a:prstGeom>
            <a:noFill/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110" name="Line 43"/>
            <p:cNvSpPr>
              <a:spLocks noChangeShapeType="1"/>
            </p:cNvSpPr>
            <p:nvPr/>
          </p:nvSpPr>
          <p:spPr bwMode="auto">
            <a:xfrm>
              <a:off x="7648575" y="4103241"/>
              <a:ext cx="0" cy="144463"/>
            </a:xfrm>
            <a:prstGeom prst="line">
              <a:avLst/>
            </a:prstGeom>
            <a:noFill/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111" name="Line 44"/>
            <p:cNvSpPr>
              <a:spLocks noChangeShapeType="1"/>
            </p:cNvSpPr>
            <p:nvPr/>
          </p:nvSpPr>
          <p:spPr bwMode="auto">
            <a:xfrm flipV="1">
              <a:off x="7667625" y="4220716"/>
              <a:ext cx="217488" cy="144463"/>
            </a:xfrm>
            <a:prstGeom prst="line">
              <a:avLst/>
            </a:prstGeom>
            <a:noFill/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112" name="Line 45"/>
            <p:cNvSpPr>
              <a:spLocks noChangeShapeType="1"/>
            </p:cNvSpPr>
            <p:nvPr/>
          </p:nvSpPr>
          <p:spPr bwMode="auto">
            <a:xfrm>
              <a:off x="8027988" y="4077841"/>
              <a:ext cx="0" cy="265113"/>
            </a:xfrm>
            <a:prstGeom prst="line">
              <a:avLst/>
            </a:prstGeom>
            <a:noFill/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3113" name="Line 46"/>
            <p:cNvSpPr>
              <a:spLocks noChangeShapeType="1"/>
            </p:cNvSpPr>
            <p:nvPr/>
          </p:nvSpPr>
          <p:spPr bwMode="auto">
            <a:xfrm>
              <a:off x="8027988" y="4346129"/>
              <a:ext cx="215900" cy="0"/>
            </a:xfrm>
            <a:prstGeom prst="line">
              <a:avLst/>
            </a:prstGeom>
            <a:noFill/>
            <a:ln w="9525">
              <a:solidFill>
                <a:srgbClr val="66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pic>
        <p:nvPicPr>
          <p:cNvPr id="3116" name="Picture 4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2087" y="1443078"/>
            <a:ext cx="879978" cy="6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itre 16"/>
          <p:cNvSpPr>
            <a:spLocks noGrp="1"/>
          </p:cNvSpPr>
          <p:nvPr>
            <p:ph type="title"/>
          </p:nvPr>
        </p:nvSpPr>
        <p:spPr>
          <a:xfrm>
            <a:off x="3654428" y="58161"/>
            <a:ext cx="3920119" cy="1001906"/>
          </a:xfrm>
        </p:spPr>
        <p:txBody>
          <a:bodyPr/>
          <a:lstStyle/>
          <a:p>
            <a:r>
              <a:rPr lang="fr-FR" cap="none" dirty="0" smtClean="0"/>
              <a:t>CEA in a few </a:t>
            </a:r>
            <a:r>
              <a:rPr lang="fr-FR" cap="none" dirty="0" err="1" smtClean="0"/>
              <a:t>words</a:t>
            </a:r>
            <a:endParaRPr lang="fr-FR" cap="none" dirty="0"/>
          </a:p>
        </p:txBody>
      </p:sp>
      <p:sp>
        <p:nvSpPr>
          <p:cNvPr id="45" name="Text Box 25"/>
          <p:cNvSpPr txBox="1">
            <a:spLocks noChangeArrowheads="1"/>
          </p:cNvSpPr>
          <p:nvPr/>
        </p:nvSpPr>
        <p:spPr bwMode="auto">
          <a:xfrm>
            <a:off x="3431469" y="4753985"/>
            <a:ext cx="4583378" cy="382324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square" lIns="104306" tIns="52153" rIns="104306" bIns="521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Training and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education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Text Box 25"/>
          <p:cNvSpPr txBox="1">
            <a:spLocks noChangeArrowheads="1"/>
          </p:cNvSpPr>
          <p:nvPr/>
        </p:nvSpPr>
        <p:spPr bwMode="auto">
          <a:xfrm>
            <a:off x="3431469" y="5217019"/>
            <a:ext cx="4583378" cy="382324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square" lIns="104306" tIns="52153" rIns="104306" bIns="521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Valorisation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and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technological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transfer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18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05513-8F53-4702-AECA-18CFF6FB78DC}" type="slidenum">
              <a:rPr lang="fr-FR" smtClean="0"/>
              <a:t>6</a:t>
            </a:fld>
            <a:endParaRPr lang="fr-FR"/>
          </a:p>
        </p:txBody>
      </p:sp>
      <p:pic>
        <p:nvPicPr>
          <p:cNvPr id="4" name="Picture 2" descr="MSPREF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523" y="3000642"/>
            <a:ext cx="3177886" cy="116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06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2882" y="57761"/>
            <a:ext cx="8463752" cy="1002917"/>
          </a:xfrm>
        </p:spPr>
        <p:txBody>
          <a:bodyPr/>
          <a:lstStyle/>
          <a:p>
            <a:pPr algn="ctr"/>
            <a:r>
              <a:rPr lang="en-US" cap="none" dirty="0" smtClean="0"/>
              <a:t>MSP-REFRAM</a:t>
            </a:r>
            <a:endParaRPr lang="en-US" cap="none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215900" y="1166814"/>
            <a:ext cx="10277546" cy="2640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923925" indent="-923925" algn="l" rtl="0" eaLnBrk="0" fontAlgn="base" hangingPunct="0">
              <a:spcBef>
                <a:spcPct val="0"/>
              </a:spcBef>
              <a:spcAft>
                <a:spcPts val="400"/>
              </a:spcAft>
              <a:buFont typeface="Arial" charset="0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360363" algn="l" rtl="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SzPct val="90000"/>
              <a:buBlip>
                <a:blip r:embed="rId2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361950" indent="552450" algn="l" rtl="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SzPct val="36000"/>
              <a:buFont typeface="Arial" charset="0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009650" indent="-238125" algn="l" rtl="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SzPct val="36000"/>
              <a:buBlip>
                <a:blip r:embed="rId3"/>
              </a:buBlip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133475" indent="-114300" algn="l" rtl="0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Aft>
                <a:spcPts val="456"/>
              </a:spcAft>
              <a:buNone/>
            </a:pPr>
            <a:r>
              <a:rPr lang="en-US" sz="1800" b="1" dirty="0" smtClean="0">
                <a:solidFill>
                  <a:srgbClr val="008000"/>
                </a:solidFill>
              </a:rPr>
              <a:t>Creation </a:t>
            </a:r>
            <a:r>
              <a:rPr lang="en-US" sz="1800" b="1" dirty="0">
                <a:solidFill>
                  <a:srgbClr val="008000"/>
                </a:solidFill>
              </a:rPr>
              <a:t>of a common multi-stakeholder platform </a:t>
            </a:r>
            <a:r>
              <a:rPr lang="en-US" sz="1800" dirty="0"/>
              <a:t>focused on </a:t>
            </a:r>
            <a:r>
              <a:rPr lang="en-US" sz="1800" b="1" dirty="0" smtClean="0">
                <a:solidFill>
                  <a:srgbClr val="008000"/>
                </a:solidFill>
              </a:rPr>
              <a:t>the refractory metals </a:t>
            </a:r>
            <a:r>
              <a:rPr lang="en-US" sz="1800" dirty="0" smtClean="0"/>
              <a:t>across </a:t>
            </a:r>
            <a:r>
              <a:rPr lang="en-US" sz="1800" dirty="0"/>
              <a:t>their whole value chain. This </a:t>
            </a:r>
            <a:r>
              <a:rPr lang="en-US" sz="1800" dirty="0" smtClean="0"/>
              <a:t>initiative involves </a:t>
            </a:r>
            <a:r>
              <a:rPr lang="en-US" sz="1800" dirty="0"/>
              <a:t>partners from across the value chain, including </a:t>
            </a:r>
            <a:r>
              <a:rPr lang="en-US" sz="1800" b="1" dirty="0">
                <a:solidFill>
                  <a:srgbClr val="008000"/>
                </a:solidFill>
              </a:rPr>
              <a:t>mining, processing, recycling</a:t>
            </a:r>
            <a:r>
              <a:rPr lang="en-US" sz="1800" dirty="0">
                <a:solidFill>
                  <a:srgbClr val="008000"/>
                </a:solidFill>
              </a:rPr>
              <a:t>,</a:t>
            </a:r>
            <a:r>
              <a:rPr lang="en-US" sz="1800" dirty="0"/>
              <a:t> application, public sectors (national/regional/local) and civil </a:t>
            </a:r>
            <a:r>
              <a:rPr lang="en-US" sz="1800" dirty="0" smtClean="0"/>
              <a:t>society</a:t>
            </a:r>
            <a:r>
              <a:rPr lang="en-US" sz="1800" dirty="0"/>
              <a:t> </a:t>
            </a:r>
            <a:endParaRPr lang="en-US" sz="1800" dirty="0" smtClean="0"/>
          </a:p>
          <a:p>
            <a:pPr marL="0" lvl="1" indent="0">
              <a:spcAft>
                <a:spcPts val="456"/>
              </a:spcAft>
              <a:buNone/>
            </a:pPr>
            <a:endParaRPr lang="en-US" sz="1800" dirty="0"/>
          </a:p>
          <a:p>
            <a:pPr marL="0" lvl="1" indent="0">
              <a:spcAft>
                <a:spcPts val="456"/>
              </a:spcAft>
              <a:buNone/>
            </a:pPr>
            <a:r>
              <a:rPr lang="en-US" sz="1800" dirty="0" smtClean="0"/>
              <a:t>21 consortium members + </a:t>
            </a:r>
            <a:r>
              <a:rPr lang="en-US" sz="1800" dirty="0" smtClean="0"/>
              <a:t>30 External Experts</a:t>
            </a:r>
            <a:endParaRPr lang="en-US" sz="1800" dirty="0"/>
          </a:p>
          <a:p>
            <a:pPr marL="0" lvl="1" indent="0">
              <a:spcAft>
                <a:spcPts val="456"/>
              </a:spcAft>
              <a:buNone/>
            </a:pPr>
            <a:endParaRPr lang="en-US" sz="1800" dirty="0" smtClean="0">
              <a:solidFill>
                <a:srgbClr val="008000"/>
              </a:solidFill>
            </a:endParaRPr>
          </a:p>
          <a:p>
            <a:pPr marL="0" lvl="1" indent="0">
              <a:spcAft>
                <a:spcPts val="456"/>
              </a:spcAft>
              <a:buNone/>
            </a:pPr>
            <a:r>
              <a:rPr lang="fr-FR" sz="1800" b="1" dirty="0" smtClean="0">
                <a:solidFill>
                  <a:srgbClr val="008000"/>
                </a:solidFill>
              </a:rPr>
              <a:t>19 </a:t>
            </a:r>
            <a:r>
              <a:rPr lang="fr-FR" sz="1800" b="1" dirty="0" err="1" smtClean="0">
                <a:solidFill>
                  <a:srgbClr val="008000"/>
                </a:solidFill>
              </a:rPr>
              <a:t>Months</a:t>
            </a:r>
            <a:r>
              <a:rPr lang="fr-FR" sz="1800" b="1" dirty="0" smtClean="0">
                <a:solidFill>
                  <a:srgbClr val="008000"/>
                </a:solidFill>
              </a:rPr>
              <a:t>, 1.5M</a:t>
            </a:r>
            <a:r>
              <a:rPr lang="fr-FR" sz="1800" b="1" dirty="0" smtClean="0">
                <a:solidFill>
                  <a:srgbClr val="008000"/>
                </a:solidFill>
              </a:rPr>
              <a:t>€</a:t>
            </a:r>
            <a:endParaRPr lang="en-US" sz="1800" b="1" dirty="0">
              <a:solidFill>
                <a:srgbClr val="008000"/>
              </a:solidFill>
            </a:endParaRPr>
          </a:p>
          <a:p>
            <a:pPr marL="0" lvl="1" indent="0">
              <a:spcAft>
                <a:spcPts val="456"/>
              </a:spcAft>
              <a:buNone/>
            </a:pPr>
            <a:r>
              <a:rPr lang="fr-FR" sz="2000" dirty="0" smtClean="0"/>
              <a:t>Project </a:t>
            </a:r>
            <a:r>
              <a:rPr lang="fr-FR" sz="2000" dirty="0" err="1" smtClean="0"/>
              <a:t>funded</a:t>
            </a:r>
            <a:r>
              <a:rPr lang="fr-FR" sz="2000" dirty="0" smtClean="0"/>
              <a:t> </a:t>
            </a:r>
            <a:r>
              <a:rPr lang="fr-FR" sz="2000" dirty="0" err="1" smtClean="0"/>
              <a:t>under</a:t>
            </a:r>
            <a:r>
              <a:rPr lang="fr-FR" sz="2000" dirty="0" smtClean="0"/>
              <a:t> the SC5 H2020 </a:t>
            </a:r>
            <a:r>
              <a:rPr lang="fr-FR" sz="2000" dirty="0" err="1" smtClean="0"/>
              <a:t>work</a:t>
            </a:r>
            <a:r>
              <a:rPr lang="fr-FR" sz="2000" dirty="0" smtClean="0"/>
              <a:t>-program, </a:t>
            </a:r>
            <a:r>
              <a:rPr lang="fr-FR" sz="2000" dirty="0" err="1" smtClean="0"/>
              <a:t>project</a:t>
            </a:r>
            <a:r>
              <a:rPr lang="fr-FR" sz="2000" dirty="0" smtClean="0"/>
              <a:t> n° 688993, 2016</a:t>
            </a:r>
          </a:p>
          <a:p>
            <a:pPr marL="771525" lvl="3" indent="0">
              <a:lnSpc>
                <a:spcPct val="100000"/>
              </a:lnSpc>
              <a:buNone/>
            </a:pPr>
            <a:endParaRPr lang="fr-FR" sz="2000" dirty="0" smtClean="0"/>
          </a:p>
          <a:p>
            <a:pPr marL="771525" lvl="3" indent="0">
              <a:lnSpc>
                <a:spcPct val="100000"/>
              </a:lnSpc>
              <a:buNone/>
            </a:pPr>
            <a:endParaRPr lang="fr-FR" sz="2000" dirty="0"/>
          </a:p>
          <a:p>
            <a:pPr lvl="3">
              <a:lnSpc>
                <a:spcPct val="100000"/>
              </a:lnSpc>
            </a:pPr>
            <a:endParaRPr lang="fr-FR" sz="2000" dirty="0" smtClean="0"/>
          </a:p>
          <a:p>
            <a:pPr lvl="3">
              <a:lnSpc>
                <a:spcPct val="100000"/>
              </a:lnSpc>
            </a:pPr>
            <a:endParaRPr lang="fr-FR" sz="2000" dirty="0"/>
          </a:p>
          <a:p>
            <a:pPr lvl="3">
              <a:lnSpc>
                <a:spcPct val="100000"/>
              </a:lnSpc>
            </a:pPr>
            <a:endParaRPr lang="en-US" sz="2000" dirty="0"/>
          </a:p>
          <a:p>
            <a:pPr marL="141247" lvl="2" indent="0"/>
            <a:endParaRPr lang="en-US" dirty="0"/>
          </a:p>
          <a:p>
            <a:pPr marL="141247" lvl="2" indent="0"/>
            <a:endParaRPr lang="en-US" dirty="0"/>
          </a:p>
        </p:txBody>
      </p:sp>
      <p:pic>
        <p:nvPicPr>
          <p:cNvPr id="10" name="Image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269" y="3834877"/>
            <a:ext cx="4684735" cy="2620196"/>
          </a:xfrm>
          <a:prstGeom prst="rect">
            <a:avLst/>
          </a:prstGeom>
          <a:noFill/>
        </p:spPr>
      </p:pic>
      <p:sp>
        <p:nvSpPr>
          <p:cNvPr id="11" name="ZoneTexte 1"/>
          <p:cNvSpPr txBox="1">
            <a:spLocks noChangeArrowheads="1"/>
          </p:cNvSpPr>
          <p:nvPr/>
        </p:nvSpPr>
        <p:spPr bwMode="auto">
          <a:xfrm>
            <a:off x="5116040" y="6455073"/>
            <a:ext cx="5402776" cy="351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06" tIns="52153" rIns="104306" bIns="521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600" b="1" dirty="0" smtClean="0">
                <a:latin typeface="+mj-lt"/>
                <a:cs typeface="Arial" charset="0"/>
              </a:rPr>
              <a:t>The refractory metals world annual production (2014)</a:t>
            </a:r>
            <a:endParaRPr lang="en-US" sz="1600" b="1" dirty="0">
              <a:latin typeface="+mj-lt"/>
              <a:cs typeface="Arial" charset="0"/>
            </a:endParaRPr>
          </a:p>
        </p:txBody>
      </p:sp>
      <p:pic>
        <p:nvPicPr>
          <p:cNvPr id="1026" name="Picture 2" descr="European Commission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791" y="1968234"/>
            <a:ext cx="1850313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807430"/>
            <a:ext cx="4900140" cy="29307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075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8354" y="57761"/>
            <a:ext cx="6157132" cy="1002917"/>
          </a:xfrm>
        </p:spPr>
        <p:txBody>
          <a:bodyPr/>
          <a:lstStyle/>
          <a:p>
            <a:r>
              <a:rPr lang="fr-FR" cap="none" dirty="0" smtClean="0"/>
              <a:t>MSP-REFRAM Consortium </a:t>
            </a:r>
            <a:r>
              <a:rPr lang="fr-FR" cap="none" dirty="0" smtClean="0"/>
              <a:t>And Experts</a:t>
            </a:r>
            <a:endParaRPr lang="en-US" cap="none" dirty="0"/>
          </a:p>
        </p:txBody>
      </p:sp>
      <p:pic>
        <p:nvPicPr>
          <p:cNvPr id="2050" name="Image 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02"/>
          <a:stretch/>
        </p:blipFill>
        <p:spPr bwMode="auto">
          <a:xfrm>
            <a:off x="0" y="987937"/>
            <a:ext cx="4271375" cy="431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mage 1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83"/>
          <a:stretch/>
        </p:blipFill>
        <p:spPr bwMode="auto">
          <a:xfrm>
            <a:off x="4377259" y="4161886"/>
            <a:ext cx="3198443" cy="282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64" y="1271130"/>
            <a:ext cx="1066800" cy="781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457200"/>
            <a:ext cx="10693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6810375"/>
            <a:ext cx="10693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Image 1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67"/>
          <a:stretch/>
        </p:blipFill>
        <p:spPr bwMode="auto">
          <a:xfrm>
            <a:off x="536465" y="5413922"/>
            <a:ext cx="3198443" cy="144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539" y="1362571"/>
            <a:ext cx="3723927" cy="226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6" t="15705" r="46517" b="10146"/>
          <a:stretch/>
        </p:blipFill>
        <p:spPr bwMode="auto">
          <a:xfrm>
            <a:off x="8101186" y="1334568"/>
            <a:ext cx="2521189" cy="54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038122" y="6746441"/>
            <a:ext cx="26468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 smtClean="0"/>
              <a:t>21  PROMETIA                                      </a:t>
            </a:r>
            <a:r>
              <a:rPr lang="fr-FR" sz="900" dirty="0" err="1" smtClean="0"/>
              <a:t>Belgium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20532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88029" y="1937657"/>
            <a:ext cx="1475834" cy="108857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7382" y="-3199"/>
            <a:ext cx="8463752" cy="1002917"/>
          </a:xfrm>
        </p:spPr>
        <p:txBody>
          <a:bodyPr/>
          <a:lstStyle/>
          <a:p>
            <a:pPr algn="ctr"/>
            <a:r>
              <a:rPr lang="en-US" cap="none" dirty="0" err="1" smtClean="0"/>
              <a:t>Developping</a:t>
            </a:r>
            <a:r>
              <a:rPr lang="en-US" cap="none" dirty="0" smtClean="0"/>
              <a:t> new value chains</a:t>
            </a:r>
            <a:endParaRPr lang="en-US" sz="1800" cap="none" dirty="0"/>
          </a:p>
        </p:txBody>
      </p:sp>
      <p:pic>
        <p:nvPicPr>
          <p:cNvPr id="17" name="Image 1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617" y="1132740"/>
            <a:ext cx="6008726" cy="1784632"/>
          </a:xfrm>
          <a:prstGeom prst="rect">
            <a:avLst/>
          </a:prstGeom>
          <a:noFill/>
        </p:spPr>
      </p:pic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26" y="3160612"/>
            <a:ext cx="6388274" cy="3788528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7336971" y="3842657"/>
            <a:ext cx="32263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solidFill>
                  <a:srgbClr val="006600"/>
                </a:solidFill>
              </a:rPr>
              <a:t>For </a:t>
            </a:r>
            <a:r>
              <a:rPr lang="fr-FR" b="1" u="sng" dirty="0" err="1" smtClean="0">
                <a:solidFill>
                  <a:srgbClr val="006600"/>
                </a:solidFill>
              </a:rPr>
              <a:t>each</a:t>
            </a:r>
            <a:r>
              <a:rPr lang="fr-FR" b="1" u="sng" dirty="0" smtClean="0">
                <a:solidFill>
                  <a:srgbClr val="006600"/>
                </a:solidFill>
              </a:rPr>
              <a:t> </a:t>
            </a:r>
            <a:r>
              <a:rPr lang="fr-FR" b="1" u="sng" dirty="0" err="1" smtClean="0">
                <a:solidFill>
                  <a:srgbClr val="006600"/>
                </a:solidFill>
              </a:rPr>
              <a:t>metal</a:t>
            </a:r>
            <a:r>
              <a:rPr lang="fr-FR" b="1" u="sng" dirty="0" smtClean="0">
                <a:solidFill>
                  <a:srgbClr val="006600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006600"/>
                </a:solidFill>
              </a:rPr>
              <a:t>Mining/collection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006600"/>
                </a:solidFill>
              </a:rPr>
              <a:t>(</a:t>
            </a:r>
            <a:r>
              <a:rPr lang="fr-FR" b="1" dirty="0" err="1" smtClean="0">
                <a:solidFill>
                  <a:srgbClr val="006600"/>
                </a:solidFill>
              </a:rPr>
              <a:t>mineral</a:t>
            </a:r>
            <a:r>
              <a:rPr lang="fr-FR" b="1" dirty="0" smtClean="0">
                <a:solidFill>
                  <a:srgbClr val="006600"/>
                </a:solidFill>
              </a:rPr>
              <a:t>) </a:t>
            </a:r>
            <a:r>
              <a:rPr lang="fr-FR" b="1" dirty="0" err="1" smtClean="0">
                <a:solidFill>
                  <a:srgbClr val="006600"/>
                </a:solidFill>
              </a:rPr>
              <a:t>processing</a:t>
            </a:r>
            <a:endParaRPr lang="fr-FR" b="1" dirty="0" smtClean="0">
              <a:solidFill>
                <a:srgbClr val="0066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006600"/>
                </a:solidFill>
              </a:rPr>
              <a:t>Extractive </a:t>
            </a:r>
            <a:r>
              <a:rPr lang="fr-FR" b="1" dirty="0" err="1" smtClean="0">
                <a:solidFill>
                  <a:srgbClr val="006600"/>
                </a:solidFill>
              </a:rPr>
              <a:t>metallurgy</a:t>
            </a:r>
            <a:endParaRPr lang="fr-FR" b="1" dirty="0" smtClean="0">
              <a:solidFill>
                <a:srgbClr val="006600"/>
              </a:solidFill>
            </a:endParaRPr>
          </a:p>
          <a:p>
            <a:pPr marL="807278" lvl="1" indent="-28575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006600"/>
                </a:solidFill>
              </a:rPr>
              <a:t>Hydro</a:t>
            </a:r>
          </a:p>
          <a:p>
            <a:pPr marL="807278" lvl="1" indent="-285750">
              <a:buFont typeface="Arial" panose="020B0604020202020204" pitchFamily="34" charset="0"/>
              <a:buChar char="•"/>
            </a:pPr>
            <a:r>
              <a:rPr lang="fr-FR" b="1" dirty="0" err="1" smtClean="0">
                <a:solidFill>
                  <a:srgbClr val="006600"/>
                </a:solidFill>
              </a:rPr>
              <a:t>Pyro</a:t>
            </a:r>
            <a:endParaRPr lang="fr-FR" b="1" dirty="0" smtClean="0">
              <a:solidFill>
                <a:srgbClr val="0066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err="1" smtClean="0">
                <a:solidFill>
                  <a:srgbClr val="006600"/>
                </a:solidFill>
              </a:rPr>
              <a:t>Waste</a:t>
            </a:r>
            <a:r>
              <a:rPr lang="fr-FR" b="1" dirty="0" smtClean="0">
                <a:solidFill>
                  <a:srgbClr val="006600"/>
                </a:solidFill>
              </a:rPr>
              <a:t>/ </a:t>
            </a:r>
            <a:r>
              <a:rPr lang="fr-FR" b="1" dirty="0" err="1" smtClean="0">
                <a:solidFill>
                  <a:srgbClr val="006600"/>
                </a:solidFill>
              </a:rPr>
              <a:t>Environmental</a:t>
            </a:r>
            <a:r>
              <a:rPr lang="fr-FR" b="1" dirty="0" smtClean="0">
                <a:solidFill>
                  <a:srgbClr val="006600"/>
                </a:solidFill>
              </a:rPr>
              <a:t> impacts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006600"/>
                </a:solidFill>
              </a:rPr>
              <a:t>Substitution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006600"/>
                </a:solidFill>
              </a:rPr>
              <a:t>Policy issues/</a:t>
            </a:r>
            <a:r>
              <a:rPr lang="fr-FR" b="1" dirty="0" err="1" smtClean="0">
                <a:solidFill>
                  <a:srgbClr val="006600"/>
                </a:solidFill>
              </a:rPr>
              <a:t>regulations</a:t>
            </a:r>
            <a:endParaRPr lang="fr-FR" b="1" dirty="0">
              <a:solidFill>
                <a:srgbClr val="0066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37857" y="1480461"/>
            <a:ext cx="729343" cy="620798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err="1" smtClean="0"/>
              <a:t>We</a:t>
            </a:r>
            <a:r>
              <a:rPr lang="fr-FR" sz="1200" b="1" dirty="0" smtClean="0"/>
              <a:t> are </a:t>
            </a:r>
            <a:r>
              <a:rPr lang="fr-FR" sz="1200" b="1" dirty="0" err="1" smtClean="0"/>
              <a:t>here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162418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9094" y="57761"/>
            <a:ext cx="8463752" cy="1002917"/>
          </a:xfrm>
        </p:spPr>
        <p:txBody>
          <a:bodyPr/>
          <a:lstStyle/>
          <a:p>
            <a:pPr algn="ctr"/>
            <a:r>
              <a:rPr lang="en-US" cap="none" dirty="0" smtClean="0"/>
              <a:t>Mapping of the primary resources in Europe</a:t>
            </a:r>
            <a:endParaRPr lang="en-US" cap="non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" t="6425" r="1423" b="5885"/>
          <a:stretch/>
        </p:blipFill>
        <p:spPr bwMode="auto">
          <a:xfrm>
            <a:off x="163286" y="1306285"/>
            <a:ext cx="7021285" cy="505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2" t="8139" r="60842" b="5872"/>
          <a:stretch/>
        </p:blipFill>
        <p:spPr bwMode="auto">
          <a:xfrm>
            <a:off x="7592210" y="1085013"/>
            <a:ext cx="2651247" cy="582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e 21"/>
          <p:cNvGrpSpPr/>
          <p:nvPr/>
        </p:nvGrpSpPr>
        <p:grpSpPr>
          <a:xfrm>
            <a:off x="3276600" y="1600200"/>
            <a:ext cx="6715912" cy="4669971"/>
            <a:chOff x="3276600" y="1600200"/>
            <a:chExt cx="6715912" cy="4669971"/>
          </a:xfrm>
        </p:grpSpPr>
        <p:grpSp>
          <p:nvGrpSpPr>
            <p:cNvPr id="17" name="Groupe 16"/>
            <p:cNvGrpSpPr/>
            <p:nvPr/>
          </p:nvGrpSpPr>
          <p:grpSpPr>
            <a:xfrm>
              <a:off x="3276600" y="1600200"/>
              <a:ext cx="6715912" cy="4669971"/>
              <a:chOff x="3276600" y="1600200"/>
              <a:chExt cx="6715912" cy="4669971"/>
            </a:xfrm>
          </p:grpSpPr>
          <p:grpSp>
            <p:nvGrpSpPr>
              <p:cNvPr id="13" name="Groupe 12"/>
              <p:cNvGrpSpPr/>
              <p:nvPr/>
            </p:nvGrpSpPr>
            <p:grpSpPr>
              <a:xfrm>
                <a:off x="5964797" y="1600200"/>
                <a:ext cx="4027715" cy="4669971"/>
                <a:chOff x="5388428" y="1600200"/>
                <a:chExt cx="4027715" cy="4669971"/>
              </a:xfrm>
            </p:grpSpPr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027" t="8870" r="6302" b="4648"/>
                <a:stretch/>
              </p:blipFill>
              <p:spPr bwMode="auto">
                <a:xfrm>
                  <a:off x="5388428" y="1600200"/>
                  <a:ext cx="4027715" cy="4669971"/>
                </a:xfrm>
                <a:prstGeom prst="rect">
                  <a:avLst/>
                </a:prstGeom>
                <a:noFill/>
                <a:ln w="5715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sp>
              <p:nvSpPr>
                <p:cNvPr id="3" name="ZoneTexte 2"/>
                <p:cNvSpPr txBox="1"/>
                <p:nvPr/>
              </p:nvSpPr>
              <p:spPr>
                <a:xfrm>
                  <a:off x="5388428" y="3192182"/>
                  <a:ext cx="148630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b="1" dirty="0" smtClean="0"/>
                    <a:t>&gt;5000t WO3</a:t>
                  </a:r>
                  <a:endParaRPr lang="fr-FR" b="1" dirty="0"/>
                </a:p>
              </p:txBody>
            </p:sp>
            <p:sp>
              <p:nvSpPr>
                <p:cNvPr id="5" name="Ellipse 4"/>
                <p:cNvSpPr/>
                <p:nvPr/>
              </p:nvSpPr>
              <p:spPr>
                <a:xfrm>
                  <a:off x="7543800" y="2667000"/>
                  <a:ext cx="1121229" cy="10668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" name="ZoneTexte 5"/>
                <p:cNvSpPr txBox="1"/>
                <p:nvPr/>
              </p:nvSpPr>
              <p:spPr>
                <a:xfrm>
                  <a:off x="7690746" y="2329543"/>
                  <a:ext cx="156324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b="1" dirty="0" smtClean="0"/>
                    <a:t>&gt;100000t Mo</a:t>
                  </a:r>
                  <a:endParaRPr lang="fr-FR" b="1" dirty="0"/>
                </a:p>
              </p:txBody>
            </p:sp>
            <p:sp>
              <p:nvSpPr>
                <p:cNvPr id="11" name="Ellipse 10"/>
                <p:cNvSpPr/>
                <p:nvPr/>
              </p:nvSpPr>
              <p:spPr>
                <a:xfrm>
                  <a:off x="7015841" y="5736771"/>
                  <a:ext cx="473530" cy="43542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" name="ZoneTexte 7"/>
                <p:cNvSpPr txBox="1"/>
                <p:nvPr/>
              </p:nvSpPr>
              <p:spPr>
                <a:xfrm>
                  <a:off x="5791200" y="5802868"/>
                  <a:ext cx="109523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 smtClean="0"/>
                    <a:t>Ta, </a:t>
                  </a:r>
                  <a:r>
                    <a:rPr lang="fr-FR" dirty="0" err="1" smtClean="0"/>
                    <a:t>small</a:t>
                  </a:r>
                  <a:endParaRPr lang="fr-FR" dirty="0"/>
                </a:p>
              </p:txBody>
            </p:sp>
            <p:cxnSp>
              <p:nvCxnSpPr>
                <p:cNvPr id="12" name="Connecteur droit avec flèche 11"/>
                <p:cNvCxnSpPr/>
                <p:nvPr/>
              </p:nvCxnSpPr>
              <p:spPr>
                <a:xfrm>
                  <a:off x="6422571" y="3561514"/>
                  <a:ext cx="272143" cy="172286"/>
                </a:xfrm>
                <a:prstGeom prst="straightConnector1">
                  <a:avLst/>
                </a:prstGeom>
                <a:ln w="38100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Rectangle 13"/>
              <p:cNvSpPr/>
              <p:nvPr/>
            </p:nvSpPr>
            <p:spPr>
              <a:xfrm>
                <a:off x="3276600" y="3935185"/>
                <a:ext cx="555171" cy="5497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6" name="Connecteur droit avec flèche 15"/>
              <p:cNvCxnSpPr>
                <a:endCxn id="2051" idx="1"/>
              </p:cNvCxnSpPr>
              <p:nvPr/>
            </p:nvCxnSpPr>
            <p:spPr>
              <a:xfrm flipV="1">
                <a:off x="3831771" y="3935186"/>
                <a:ext cx="2133026" cy="274863"/>
              </a:xfrm>
              <a:prstGeom prst="straightConnector1">
                <a:avLst/>
              </a:prstGeom>
              <a:ln w="57150">
                <a:solidFill>
                  <a:schemeClr val="accent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ZoneTexte 17"/>
            <p:cNvSpPr txBox="1"/>
            <p:nvPr/>
          </p:nvSpPr>
          <p:spPr>
            <a:xfrm>
              <a:off x="9481207" y="3028896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/>
                <a:t>Re</a:t>
              </a:r>
              <a:endParaRPr lang="fr-FR" dirty="0"/>
            </a:p>
          </p:txBody>
        </p:sp>
        <p:cxnSp>
          <p:nvCxnSpPr>
            <p:cNvPr id="20" name="Connecteur droit avec flèche 19"/>
            <p:cNvCxnSpPr>
              <a:stCxn id="18" idx="1"/>
            </p:cNvCxnSpPr>
            <p:nvPr/>
          </p:nvCxnSpPr>
          <p:spPr>
            <a:xfrm flipH="1" flipV="1">
              <a:off x="8839200" y="3192182"/>
              <a:ext cx="642007" cy="2138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4136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1" t="16442" r="25614" b="11742"/>
          <a:stretch/>
        </p:blipFill>
        <p:spPr bwMode="auto">
          <a:xfrm>
            <a:off x="14337" y="1189922"/>
            <a:ext cx="4951800" cy="566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5017696" y="4154981"/>
            <a:ext cx="5689912" cy="2767694"/>
            <a:chOff x="1524000" y="3352800"/>
            <a:chExt cx="4895255" cy="2117272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06" t="26766" r="27606" b="46587"/>
            <a:stretch/>
          </p:blipFill>
          <p:spPr bwMode="auto">
            <a:xfrm>
              <a:off x="1524000" y="3352800"/>
              <a:ext cx="4895255" cy="2117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786743" y="5312229"/>
              <a:ext cx="3516086" cy="157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865668" y="57761"/>
            <a:ext cx="8463752" cy="1002917"/>
          </a:xfrm>
        </p:spPr>
        <p:txBody>
          <a:bodyPr/>
          <a:lstStyle/>
          <a:p>
            <a:pPr algn="ctr"/>
            <a:r>
              <a:rPr lang="en-US" cap="none" dirty="0" smtClean="0"/>
              <a:t>Mapping of the secondary resources in Europe</a:t>
            </a:r>
            <a:endParaRPr lang="en-US" cap="none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3" t="53404" r="38445" b="21068"/>
          <a:stretch/>
        </p:blipFill>
        <p:spPr bwMode="auto">
          <a:xfrm>
            <a:off x="6013051" y="1774382"/>
            <a:ext cx="3493712" cy="186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277328" y="1068320"/>
            <a:ext cx="408316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rgbClr val="008000"/>
                </a:solidFill>
              </a:rPr>
              <a:t>Secondary</a:t>
            </a:r>
            <a:r>
              <a:rPr lang="fr-FR" b="1" dirty="0" smtClean="0">
                <a:solidFill>
                  <a:srgbClr val="008000"/>
                </a:solidFill>
              </a:rPr>
              <a:t> </a:t>
            </a:r>
            <a:r>
              <a:rPr lang="fr-FR" b="1" dirty="0" err="1" smtClean="0">
                <a:solidFill>
                  <a:srgbClr val="008000"/>
                </a:solidFill>
              </a:rPr>
              <a:t>resources</a:t>
            </a:r>
            <a:r>
              <a:rPr lang="fr-FR" b="1" dirty="0" smtClean="0">
                <a:solidFill>
                  <a:srgbClr val="008000"/>
                </a:solidFill>
              </a:rPr>
              <a:t> of </a:t>
            </a:r>
            <a:r>
              <a:rPr lang="fr-FR" b="1" dirty="0" err="1" smtClean="0">
                <a:solidFill>
                  <a:srgbClr val="008000"/>
                </a:solidFill>
              </a:rPr>
              <a:t>Molybdene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175356" y="3794960"/>
            <a:ext cx="455212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8000"/>
                </a:solidFill>
              </a:rPr>
              <a:t>Total </a:t>
            </a:r>
            <a:r>
              <a:rPr lang="fr-FR" b="1" dirty="0" err="1" smtClean="0">
                <a:solidFill>
                  <a:srgbClr val="008000"/>
                </a:solidFill>
              </a:rPr>
              <a:t>quantities</a:t>
            </a:r>
            <a:r>
              <a:rPr lang="fr-FR" b="1" dirty="0" smtClean="0">
                <a:solidFill>
                  <a:srgbClr val="008000"/>
                </a:solidFill>
              </a:rPr>
              <a:t> of WEE </a:t>
            </a:r>
            <a:r>
              <a:rPr lang="fr-FR" b="1" dirty="0" err="1" smtClean="0">
                <a:solidFill>
                  <a:srgbClr val="008000"/>
                </a:solidFill>
              </a:rPr>
              <a:t>collected</a:t>
            </a:r>
            <a:r>
              <a:rPr lang="fr-FR" b="1" dirty="0" smtClean="0">
                <a:solidFill>
                  <a:srgbClr val="008000"/>
                </a:solidFill>
              </a:rPr>
              <a:t> in the EU28+ </a:t>
            </a:r>
            <a:r>
              <a:rPr lang="fr-FR" b="1" dirty="0" err="1" smtClean="0">
                <a:solidFill>
                  <a:srgbClr val="008000"/>
                </a:solidFill>
              </a:rPr>
              <a:t>Norway</a:t>
            </a:r>
            <a:r>
              <a:rPr lang="fr-FR" b="1" dirty="0" smtClean="0">
                <a:solidFill>
                  <a:srgbClr val="008000"/>
                </a:solidFill>
              </a:rPr>
              <a:t> in 2012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5827234" y="1343056"/>
            <a:ext cx="377412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solidFill>
                  <a:srgbClr val="008000"/>
                </a:solidFill>
              </a:rPr>
              <a:t>Estimated</a:t>
            </a:r>
            <a:r>
              <a:rPr lang="fr-FR" b="1" dirty="0" smtClean="0">
                <a:solidFill>
                  <a:srgbClr val="008000"/>
                </a:solidFill>
              </a:rPr>
              <a:t> </a:t>
            </a:r>
            <a:r>
              <a:rPr lang="fr-FR" b="1" dirty="0" err="1" smtClean="0">
                <a:solidFill>
                  <a:srgbClr val="008000"/>
                </a:solidFill>
              </a:rPr>
              <a:t>Rhenium</a:t>
            </a:r>
            <a:r>
              <a:rPr lang="fr-FR" b="1" dirty="0" smtClean="0">
                <a:solidFill>
                  <a:srgbClr val="008000"/>
                </a:solidFill>
              </a:rPr>
              <a:t> production </a:t>
            </a:r>
            <a:r>
              <a:rPr lang="fr-FR" b="1" dirty="0" err="1" smtClean="0">
                <a:solidFill>
                  <a:srgbClr val="008000"/>
                </a:solidFill>
              </a:rPr>
              <a:t>from</a:t>
            </a:r>
            <a:r>
              <a:rPr lang="fr-FR" b="1" dirty="0" smtClean="0">
                <a:solidFill>
                  <a:srgbClr val="008000"/>
                </a:solidFill>
              </a:rPr>
              <a:t> </a:t>
            </a:r>
            <a:r>
              <a:rPr lang="fr-FR" b="1" dirty="0" err="1" smtClean="0">
                <a:solidFill>
                  <a:srgbClr val="008000"/>
                </a:solidFill>
              </a:rPr>
              <a:t>recycled</a:t>
            </a:r>
            <a:r>
              <a:rPr lang="fr-FR" b="1" dirty="0" smtClean="0">
                <a:solidFill>
                  <a:srgbClr val="008000"/>
                </a:solidFill>
              </a:rPr>
              <a:t> </a:t>
            </a:r>
            <a:r>
              <a:rPr lang="fr-FR" b="1" dirty="0" err="1" smtClean="0">
                <a:solidFill>
                  <a:srgbClr val="008000"/>
                </a:solidFill>
              </a:rPr>
              <a:t>materials</a:t>
            </a:r>
            <a:endParaRPr lang="fr-FR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56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7214" y="57761"/>
            <a:ext cx="6173291" cy="1002917"/>
          </a:xfrm>
        </p:spPr>
        <p:txBody>
          <a:bodyPr/>
          <a:lstStyle/>
          <a:p>
            <a:r>
              <a:rPr lang="fr-FR" cap="none" dirty="0" err="1" smtClean="0"/>
              <a:t>Processing</a:t>
            </a:r>
            <a:r>
              <a:rPr lang="fr-FR" cap="none" dirty="0" smtClean="0"/>
              <a:t> and extractive </a:t>
            </a:r>
            <a:r>
              <a:rPr lang="fr-FR" cap="none" dirty="0" err="1" smtClean="0"/>
              <a:t>metallurgy</a:t>
            </a:r>
            <a:endParaRPr lang="en-US" cap="none" dirty="0"/>
          </a:p>
        </p:txBody>
      </p:sp>
      <p:pic>
        <p:nvPicPr>
          <p:cNvPr id="4" name="Picture 8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90" y="1035167"/>
            <a:ext cx="4666593" cy="53870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472210" y="6451380"/>
            <a:ext cx="43154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B050"/>
                </a:solidFill>
                <a:latin typeface="Calibri"/>
                <a:ea typeface="Times New Roman"/>
                <a:cs typeface="Times New Roman"/>
              </a:rPr>
              <a:t>Figure 3 </a:t>
            </a:r>
            <a:r>
              <a:rPr lang="en-US" sz="1200" b="1" dirty="0" err="1">
                <a:solidFill>
                  <a:srgbClr val="00B050"/>
                </a:solidFill>
                <a:latin typeface="Calibri"/>
                <a:ea typeface="Times New Roman"/>
                <a:cs typeface="Times New Roman"/>
              </a:rPr>
              <a:t>Molybdenium</a:t>
            </a:r>
            <a:r>
              <a:rPr lang="en-US" sz="1200" b="1" dirty="0">
                <a:solidFill>
                  <a:srgbClr val="00B050"/>
                </a:solidFill>
                <a:latin typeface="Calibri"/>
                <a:ea typeface="Times New Roman"/>
                <a:cs typeface="Times New Roman"/>
              </a:rPr>
              <a:t> metal and alloy production in the value chains (shown in Figure 1).</a:t>
            </a:r>
            <a:endParaRPr lang="fr-FR" sz="1200" b="1" dirty="0">
              <a:solidFill>
                <a:srgbClr val="00B05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021" y="1035167"/>
            <a:ext cx="3325289" cy="55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6000748" y="6537392"/>
            <a:ext cx="38798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B050"/>
                </a:solidFill>
                <a:latin typeface="Calibri"/>
              </a:rPr>
              <a:t>Figure 3-2 A basic by-product Mo recovery flowsheet from porphyry coppers </a:t>
            </a:r>
            <a:endParaRPr lang="fr-FR" sz="1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91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49832" y="57761"/>
            <a:ext cx="5752770" cy="1002917"/>
          </a:xfrm>
        </p:spPr>
        <p:txBody>
          <a:bodyPr/>
          <a:lstStyle/>
          <a:p>
            <a:r>
              <a:rPr lang="fr-FR" cap="none" dirty="0" smtClean="0"/>
              <a:t>The value </a:t>
            </a:r>
            <a:r>
              <a:rPr lang="fr-FR" cap="none" dirty="0" err="1" smtClean="0"/>
              <a:t>chains</a:t>
            </a:r>
            <a:r>
              <a:rPr lang="fr-FR" cap="none" dirty="0" smtClean="0"/>
              <a:t> </a:t>
            </a:r>
            <a:r>
              <a:rPr lang="fr-FR" cap="none" dirty="0" err="1" smtClean="0"/>
              <a:t>under</a:t>
            </a:r>
            <a:r>
              <a:rPr lang="fr-FR" cap="none" dirty="0" smtClean="0"/>
              <a:t> </a:t>
            </a:r>
            <a:r>
              <a:rPr lang="fr-FR" cap="none" dirty="0" err="1" smtClean="0"/>
              <a:t>drawing</a:t>
            </a:r>
            <a:r>
              <a:rPr lang="fr-FR" cap="none" dirty="0" smtClean="0"/>
              <a:t>…</a:t>
            </a:r>
            <a:endParaRPr lang="en-US" cap="none" dirty="0"/>
          </a:p>
        </p:txBody>
      </p:sp>
      <p:sp>
        <p:nvSpPr>
          <p:cNvPr id="3" name="Rectangle 2"/>
          <p:cNvSpPr/>
          <p:nvPr/>
        </p:nvSpPr>
        <p:spPr>
          <a:xfrm>
            <a:off x="228600" y="2754327"/>
            <a:ext cx="887506" cy="2944906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Mines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573306" y="2754327"/>
            <a:ext cx="779929" cy="137160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Processing</a:t>
            </a:r>
            <a:r>
              <a:rPr lang="fr-FR" dirty="0" smtClean="0"/>
              <a:t> 1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573305" y="4327633"/>
            <a:ext cx="779929" cy="137160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Processing</a:t>
            </a:r>
            <a:r>
              <a:rPr lang="fr-FR" dirty="0" smtClean="0"/>
              <a:t> 2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850776" y="2754327"/>
            <a:ext cx="941295" cy="87405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Hydro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2850775" y="3789750"/>
            <a:ext cx="941295" cy="87405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Pyro</a:t>
            </a:r>
            <a:r>
              <a:rPr lang="fr-FR" dirty="0" smtClean="0"/>
              <a:t> 1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2850774" y="4830301"/>
            <a:ext cx="941295" cy="87405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Pyro</a:t>
            </a:r>
            <a:r>
              <a:rPr lang="fr-FR" dirty="0" smtClean="0"/>
              <a:t> 2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4289611" y="2552622"/>
            <a:ext cx="1102659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material</a:t>
            </a:r>
            <a:r>
              <a:rPr lang="fr-FR" dirty="0" smtClean="0"/>
              <a:t> </a:t>
            </a:r>
            <a:r>
              <a:rPr lang="fr-FR" dirty="0" err="1" smtClean="0"/>
              <a:t>form</a:t>
            </a:r>
            <a:r>
              <a:rPr lang="fr-FR" dirty="0" smtClean="0"/>
              <a:t> 1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4289609" y="3924222"/>
            <a:ext cx="1102659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material</a:t>
            </a:r>
            <a:r>
              <a:rPr lang="fr-FR" dirty="0" smtClean="0"/>
              <a:t> </a:t>
            </a:r>
            <a:r>
              <a:rPr lang="fr-FR" dirty="0" err="1" smtClean="0"/>
              <a:t>form</a:t>
            </a:r>
            <a:r>
              <a:rPr lang="fr-FR" dirty="0" smtClean="0"/>
              <a:t> 3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4289611" y="3251869"/>
            <a:ext cx="1102659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material</a:t>
            </a:r>
            <a:r>
              <a:rPr lang="fr-FR" dirty="0" smtClean="0"/>
              <a:t> </a:t>
            </a:r>
            <a:r>
              <a:rPr lang="fr-FR" dirty="0" err="1" smtClean="0"/>
              <a:t>form</a:t>
            </a:r>
            <a:r>
              <a:rPr lang="fr-FR" dirty="0" smtClean="0"/>
              <a:t> 2</a:t>
            </a:r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4289611" y="4628596"/>
            <a:ext cx="1102659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material</a:t>
            </a:r>
            <a:r>
              <a:rPr lang="fr-FR" dirty="0" smtClean="0"/>
              <a:t> </a:t>
            </a:r>
            <a:r>
              <a:rPr lang="fr-FR" dirty="0" err="1" smtClean="0"/>
              <a:t>form</a:t>
            </a:r>
            <a:r>
              <a:rPr lang="fr-FR" dirty="0" smtClean="0"/>
              <a:t> 4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4289611" y="5339692"/>
            <a:ext cx="1102659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material</a:t>
            </a:r>
            <a:r>
              <a:rPr lang="fr-FR" dirty="0" smtClean="0"/>
              <a:t> </a:t>
            </a:r>
            <a:r>
              <a:rPr lang="fr-FR" dirty="0" err="1" smtClean="0"/>
              <a:t>form</a:t>
            </a:r>
            <a:r>
              <a:rPr lang="fr-FR" dirty="0" smtClean="0"/>
              <a:t> 5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5872406" y="1853375"/>
            <a:ext cx="1102659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product</a:t>
            </a:r>
            <a:r>
              <a:rPr lang="fr-FR" dirty="0" smtClean="0"/>
              <a:t> 1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5872404" y="3224975"/>
            <a:ext cx="1102659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product</a:t>
            </a:r>
            <a:r>
              <a:rPr lang="fr-FR" dirty="0" smtClean="0"/>
              <a:t> 3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5872406" y="2552622"/>
            <a:ext cx="1102659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product</a:t>
            </a:r>
            <a:r>
              <a:rPr lang="fr-FR" dirty="0" smtClean="0"/>
              <a:t> 2</a:t>
            </a:r>
            <a:endParaRPr lang="fr-FR" dirty="0"/>
          </a:p>
        </p:txBody>
      </p:sp>
      <p:sp>
        <p:nvSpPr>
          <p:cNvPr id="26" name="Rectangle 25"/>
          <p:cNvSpPr/>
          <p:nvPr/>
        </p:nvSpPr>
        <p:spPr>
          <a:xfrm>
            <a:off x="5872406" y="3929349"/>
            <a:ext cx="1102659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product</a:t>
            </a:r>
            <a:r>
              <a:rPr lang="fr-FR" dirty="0" smtClean="0"/>
              <a:t> 4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5872406" y="4640445"/>
            <a:ext cx="1102659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product</a:t>
            </a:r>
            <a:r>
              <a:rPr lang="fr-FR" dirty="0" smtClean="0"/>
              <a:t> 5</a:t>
            </a:r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5872403" y="5339692"/>
            <a:ext cx="1102659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product</a:t>
            </a:r>
            <a:r>
              <a:rPr lang="fr-FR" dirty="0" smtClean="0"/>
              <a:t> 6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5872403" y="6038939"/>
            <a:ext cx="1102659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product</a:t>
            </a:r>
            <a:r>
              <a:rPr lang="fr-FR" dirty="0" smtClean="0"/>
              <a:t> 7</a:t>
            </a:r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7395881" y="3641831"/>
            <a:ext cx="1331261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application 2</a:t>
            </a:r>
            <a:endParaRPr lang="fr-FR" dirty="0"/>
          </a:p>
        </p:txBody>
      </p:sp>
      <p:sp>
        <p:nvSpPr>
          <p:cNvPr id="31" name="Rectangle 30"/>
          <p:cNvSpPr/>
          <p:nvPr/>
        </p:nvSpPr>
        <p:spPr>
          <a:xfrm>
            <a:off x="7395883" y="2969478"/>
            <a:ext cx="1331261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application </a:t>
            </a:r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7395883" y="4346205"/>
            <a:ext cx="1331261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application 3</a:t>
            </a:r>
            <a:endParaRPr lang="fr-FR" dirty="0"/>
          </a:p>
        </p:txBody>
      </p:sp>
      <p:sp>
        <p:nvSpPr>
          <p:cNvPr id="33" name="Rectangle 32"/>
          <p:cNvSpPr/>
          <p:nvPr/>
        </p:nvSpPr>
        <p:spPr>
          <a:xfrm>
            <a:off x="7395883" y="5057301"/>
            <a:ext cx="1331261" cy="55132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application 4</a:t>
            </a:r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9153489" y="2586238"/>
            <a:ext cx="1102659" cy="551329"/>
          </a:xfrm>
          <a:prstGeom prst="rect">
            <a:avLst/>
          </a:prstGeom>
          <a:solidFill>
            <a:srgbClr val="00539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Industry</a:t>
            </a:r>
            <a:r>
              <a:rPr lang="fr-FR" dirty="0" smtClean="0"/>
              <a:t> 1</a:t>
            </a:r>
            <a:endParaRPr lang="fr-FR" dirty="0"/>
          </a:p>
        </p:txBody>
      </p:sp>
      <p:sp>
        <p:nvSpPr>
          <p:cNvPr id="35" name="Rectangle 34"/>
          <p:cNvSpPr/>
          <p:nvPr/>
        </p:nvSpPr>
        <p:spPr>
          <a:xfrm>
            <a:off x="9153487" y="3957838"/>
            <a:ext cx="1102659" cy="551329"/>
          </a:xfrm>
          <a:prstGeom prst="rect">
            <a:avLst/>
          </a:prstGeom>
          <a:solidFill>
            <a:srgbClr val="00539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Industry</a:t>
            </a:r>
            <a:r>
              <a:rPr lang="fr-FR" dirty="0"/>
              <a:t> 3</a:t>
            </a:r>
            <a:endParaRPr lang="fr-FR" dirty="0"/>
          </a:p>
        </p:txBody>
      </p:sp>
      <p:sp>
        <p:nvSpPr>
          <p:cNvPr id="36" name="Rectangle 35"/>
          <p:cNvSpPr/>
          <p:nvPr/>
        </p:nvSpPr>
        <p:spPr>
          <a:xfrm>
            <a:off x="9153489" y="3285485"/>
            <a:ext cx="1102659" cy="551329"/>
          </a:xfrm>
          <a:prstGeom prst="rect">
            <a:avLst/>
          </a:prstGeom>
          <a:solidFill>
            <a:srgbClr val="00539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Industry</a:t>
            </a:r>
            <a:r>
              <a:rPr lang="fr-FR" dirty="0"/>
              <a:t> 2</a:t>
            </a:r>
            <a:endParaRPr lang="fr-FR" dirty="0"/>
          </a:p>
        </p:txBody>
      </p:sp>
      <p:sp>
        <p:nvSpPr>
          <p:cNvPr id="37" name="Rectangle 36"/>
          <p:cNvSpPr/>
          <p:nvPr/>
        </p:nvSpPr>
        <p:spPr>
          <a:xfrm>
            <a:off x="9153489" y="4662212"/>
            <a:ext cx="1102659" cy="551329"/>
          </a:xfrm>
          <a:prstGeom prst="rect">
            <a:avLst/>
          </a:prstGeom>
          <a:solidFill>
            <a:srgbClr val="00539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Industry</a:t>
            </a:r>
            <a:r>
              <a:rPr lang="fr-FR" dirty="0"/>
              <a:t> 4</a:t>
            </a:r>
            <a:endParaRPr lang="fr-FR" dirty="0"/>
          </a:p>
        </p:txBody>
      </p:sp>
      <p:sp>
        <p:nvSpPr>
          <p:cNvPr id="38" name="Rectangle 37"/>
          <p:cNvSpPr/>
          <p:nvPr/>
        </p:nvSpPr>
        <p:spPr>
          <a:xfrm>
            <a:off x="9153489" y="5373308"/>
            <a:ext cx="1102659" cy="551329"/>
          </a:xfrm>
          <a:prstGeom prst="rect">
            <a:avLst/>
          </a:prstGeom>
          <a:solidFill>
            <a:srgbClr val="00539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Industry</a:t>
            </a:r>
            <a:r>
              <a:rPr lang="fr-FR" dirty="0"/>
              <a:t> 5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1573306" y="1315493"/>
            <a:ext cx="779928" cy="954741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Processing</a:t>
            </a:r>
            <a:endParaRPr lang="fr-FR" dirty="0" smtClean="0"/>
          </a:p>
          <a:p>
            <a:pPr algn="ctr"/>
            <a:r>
              <a:rPr lang="fr-FR" dirty="0"/>
              <a:t>3</a:t>
            </a:r>
            <a:endParaRPr lang="fr-FR" dirty="0"/>
          </a:p>
        </p:txBody>
      </p:sp>
      <p:cxnSp>
        <p:nvCxnSpPr>
          <p:cNvPr id="42" name="Connecteur en angle 41"/>
          <p:cNvCxnSpPr>
            <a:stCxn id="31" idx="0"/>
            <a:endCxn id="14" idx="0"/>
          </p:cNvCxnSpPr>
          <p:nvPr/>
        </p:nvCxnSpPr>
        <p:spPr>
          <a:xfrm rot="16200000" flipV="1">
            <a:off x="4185400" y="-906636"/>
            <a:ext cx="1653985" cy="6098244"/>
          </a:xfrm>
          <a:prstGeom prst="bentConnector3">
            <a:avLst>
              <a:gd name="adj1" fmla="val 11382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en angle 43"/>
          <p:cNvCxnSpPr>
            <a:stCxn id="14" idx="3"/>
            <a:endCxn id="6" idx="0"/>
          </p:cNvCxnSpPr>
          <p:nvPr/>
        </p:nvCxnSpPr>
        <p:spPr>
          <a:xfrm>
            <a:off x="2353234" y="1792864"/>
            <a:ext cx="968190" cy="96146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>
            <a:stCxn id="3" idx="3"/>
            <a:endCxn id="5" idx="1"/>
          </p:cNvCxnSpPr>
          <p:nvPr/>
        </p:nvCxnSpPr>
        <p:spPr>
          <a:xfrm flipV="1">
            <a:off x="1116106" y="3440127"/>
            <a:ext cx="457200" cy="7866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>
            <a:stCxn id="3" idx="3"/>
            <a:endCxn id="10" idx="1"/>
          </p:cNvCxnSpPr>
          <p:nvPr/>
        </p:nvCxnSpPr>
        <p:spPr>
          <a:xfrm>
            <a:off x="1116106" y="4226780"/>
            <a:ext cx="457199" cy="7866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>
            <a:stCxn id="5" idx="3"/>
            <a:endCxn id="6" idx="1"/>
          </p:cNvCxnSpPr>
          <p:nvPr/>
        </p:nvCxnSpPr>
        <p:spPr>
          <a:xfrm flipV="1">
            <a:off x="2353235" y="3191357"/>
            <a:ext cx="497541" cy="2487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/>
          <p:cNvCxnSpPr>
            <a:stCxn id="5" idx="3"/>
            <a:endCxn id="12" idx="1"/>
          </p:cNvCxnSpPr>
          <p:nvPr/>
        </p:nvCxnSpPr>
        <p:spPr>
          <a:xfrm>
            <a:off x="2353235" y="3440127"/>
            <a:ext cx="497540" cy="7866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/>
          <p:cNvCxnSpPr>
            <a:stCxn id="10" idx="3"/>
            <a:endCxn id="6" idx="1"/>
          </p:cNvCxnSpPr>
          <p:nvPr/>
        </p:nvCxnSpPr>
        <p:spPr>
          <a:xfrm flipV="1">
            <a:off x="2353234" y="3191357"/>
            <a:ext cx="497542" cy="1822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/>
          <p:cNvCxnSpPr>
            <a:stCxn id="10" idx="3"/>
            <a:endCxn id="13" idx="1"/>
          </p:cNvCxnSpPr>
          <p:nvPr/>
        </p:nvCxnSpPr>
        <p:spPr>
          <a:xfrm>
            <a:off x="2353234" y="5013433"/>
            <a:ext cx="497540" cy="2538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>
            <a:stCxn id="6" idx="3"/>
          </p:cNvCxnSpPr>
          <p:nvPr/>
        </p:nvCxnSpPr>
        <p:spPr>
          <a:xfrm flipV="1">
            <a:off x="3792071" y="2828286"/>
            <a:ext cx="497538" cy="363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/>
          <p:cNvCxnSpPr>
            <a:stCxn id="6" idx="3"/>
          </p:cNvCxnSpPr>
          <p:nvPr/>
        </p:nvCxnSpPr>
        <p:spPr>
          <a:xfrm>
            <a:off x="3792071" y="3191357"/>
            <a:ext cx="497538" cy="11362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/>
          <p:cNvCxnSpPr>
            <a:stCxn id="6" idx="3"/>
          </p:cNvCxnSpPr>
          <p:nvPr/>
        </p:nvCxnSpPr>
        <p:spPr>
          <a:xfrm>
            <a:off x="3792071" y="3191357"/>
            <a:ext cx="497538" cy="17465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6" name="Connecteur droit avec flèche 4095"/>
          <p:cNvCxnSpPr>
            <a:stCxn id="12" idx="3"/>
            <a:endCxn id="11" idx="1"/>
          </p:cNvCxnSpPr>
          <p:nvPr/>
        </p:nvCxnSpPr>
        <p:spPr>
          <a:xfrm flipV="1">
            <a:off x="3792070" y="2828287"/>
            <a:ext cx="497541" cy="13984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8" name="Connecteur droit avec flèche 4097"/>
          <p:cNvCxnSpPr>
            <a:stCxn id="12" idx="3"/>
            <a:endCxn id="20" idx="1"/>
          </p:cNvCxnSpPr>
          <p:nvPr/>
        </p:nvCxnSpPr>
        <p:spPr>
          <a:xfrm flipV="1">
            <a:off x="3792070" y="3527534"/>
            <a:ext cx="497541" cy="6992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1" name="Connecteur droit avec flèche 4100"/>
          <p:cNvCxnSpPr>
            <a:stCxn id="13" idx="3"/>
            <a:endCxn id="11" idx="1"/>
          </p:cNvCxnSpPr>
          <p:nvPr/>
        </p:nvCxnSpPr>
        <p:spPr>
          <a:xfrm flipV="1">
            <a:off x="3792069" y="2828287"/>
            <a:ext cx="497542" cy="24390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3" name="Connecteur droit avec flèche 4102"/>
          <p:cNvCxnSpPr>
            <a:stCxn id="13" idx="3"/>
            <a:endCxn id="22" idx="1"/>
          </p:cNvCxnSpPr>
          <p:nvPr/>
        </p:nvCxnSpPr>
        <p:spPr>
          <a:xfrm>
            <a:off x="3792069" y="5267331"/>
            <a:ext cx="497542" cy="3480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5" name="Connecteur droit avec flèche 4104"/>
          <p:cNvCxnSpPr>
            <a:stCxn id="13" idx="3"/>
            <a:endCxn id="21" idx="1"/>
          </p:cNvCxnSpPr>
          <p:nvPr/>
        </p:nvCxnSpPr>
        <p:spPr>
          <a:xfrm flipV="1">
            <a:off x="3792069" y="4904261"/>
            <a:ext cx="497542" cy="3630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7" name="Connecteur droit avec flèche 4106"/>
          <p:cNvCxnSpPr>
            <a:stCxn id="11" idx="3"/>
            <a:endCxn id="23" idx="1"/>
          </p:cNvCxnSpPr>
          <p:nvPr/>
        </p:nvCxnSpPr>
        <p:spPr>
          <a:xfrm flipV="1">
            <a:off x="5392270" y="2129040"/>
            <a:ext cx="480136" cy="6992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9" name="Connecteur droit avec flèche 4108"/>
          <p:cNvCxnSpPr>
            <a:stCxn id="11" idx="3"/>
            <a:endCxn id="24" idx="1"/>
          </p:cNvCxnSpPr>
          <p:nvPr/>
        </p:nvCxnSpPr>
        <p:spPr>
          <a:xfrm>
            <a:off x="5392270" y="2828287"/>
            <a:ext cx="480134" cy="6723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1" name="Connecteur droit avec flèche 4110"/>
          <p:cNvCxnSpPr>
            <a:stCxn id="24" idx="3"/>
            <a:endCxn id="31" idx="1"/>
          </p:cNvCxnSpPr>
          <p:nvPr/>
        </p:nvCxnSpPr>
        <p:spPr>
          <a:xfrm flipV="1">
            <a:off x="6975063" y="3245143"/>
            <a:ext cx="420820" cy="2554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3" name="Connecteur droit avec flèche 4112"/>
          <p:cNvCxnSpPr>
            <a:stCxn id="24" idx="3"/>
            <a:endCxn id="32" idx="1"/>
          </p:cNvCxnSpPr>
          <p:nvPr/>
        </p:nvCxnSpPr>
        <p:spPr>
          <a:xfrm>
            <a:off x="6975063" y="3500640"/>
            <a:ext cx="420820" cy="11212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5" name="Connecteur droit avec flèche 4114"/>
          <p:cNvCxnSpPr>
            <a:stCxn id="31" idx="3"/>
            <a:endCxn id="36" idx="1"/>
          </p:cNvCxnSpPr>
          <p:nvPr/>
        </p:nvCxnSpPr>
        <p:spPr>
          <a:xfrm>
            <a:off x="8727144" y="3245143"/>
            <a:ext cx="426345" cy="3160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7" name="Connecteur droit avec flèche 4116"/>
          <p:cNvCxnSpPr>
            <a:stCxn id="31" idx="3"/>
            <a:endCxn id="38" idx="1"/>
          </p:cNvCxnSpPr>
          <p:nvPr/>
        </p:nvCxnSpPr>
        <p:spPr>
          <a:xfrm>
            <a:off x="8727144" y="3245143"/>
            <a:ext cx="426345" cy="24038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8" name="ZoneTexte 4117"/>
          <p:cNvSpPr txBox="1"/>
          <p:nvPr/>
        </p:nvSpPr>
        <p:spPr>
          <a:xfrm>
            <a:off x="194499" y="5934426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Xxx tons</a:t>
            </a:r>
            <a:endParaRPr lang="fr-FR" dirty="0"/>
          </a:p>
        </p:txBody>
      </p:sp>
      <p:sp>
        <p:nvSpPr>
          <p:cNvPr id="4119" name="ZoneTexte 4118"/>
          <p:cNvSpPr txBox="1"/>
          <p:nvPr/>
        </p:nvSpPr>
        <p:spPr>
          <a:xfrm>
            <a:off x="1116106" y="3537613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X%</a:t>
            </a:r>
            <a:endParaRPr lang="fr-FR" dirty="0"/>
          </a:p>
        </p:txBody>
      </p:sp>
      <p:sp>
        <p:nvSpPr>
          <p:cNvPr id="88" name="ZoneTexte 87"/>
          <p:cNvSpPr txBox="1"/>
          <p:nvPr/>
        </p:nvSpPr>
        <p:spPr>
          <a:xfrm>
            <a:off x="1116105" y="456808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Y%</a:t>
            </a:r>
            <a:endParaRPr lang="fr-FR" dirty="0"/>
          </a:p>
        </p:txBody>
      </p:sp>
      <p:sp>
        <p:nvSpPr>
          <p:cNvPr id="91" name="Rectangle 90"/>
          <p:cNvSpPr/>
          <p:nvPr/>
        </p:nvSpPr>
        <p:spPr>
          <a:xfrm>
            <a:off x="1573305" y="5938084"/>
            <a:ext cx="779928" cy="954741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Processing</a:t>
            </a:r>
            <a:endParaRPr lang="fr-FR" dirty="0" smtClean="0"/>
          </a:p>
          <a:p>
            <a:pPr algn="ctr"/>
            <a:r>
              <a:rPr lang="fr-FR" dirty="0" smtClean="0"/>
              <a:t>4</a:t>
            </a:r>
            <a:endParaRPr lang="fr-FR" dirty="0"/>
          </a:p>
        </p:txBody>
      </p:sp>
      <p:cxnSp>
        <p:nvCxnSpPr>
          <p:cNvPr id="4123" name="Connecteur en angle 4122"/>
          <p:cNvCxnSpPr>
            <a:stCxn id="29" idx="2"/>
            <a:endCxn id="91" idx="2"/>
          </p:cNvCxnSpPr>
          <p:nvPr/>
        </p:nvCxnSpPr>
        <p:spPr>
          <a:xfrm rot="5400000">
            <a:off x="4042223" y="4511314"/>
            <a:ext cx="302557" cy="4460464"/>
          </a:xfrm>
          <a:prstGeom prst="bentConnector3">
            <a:avLst>
              <a:gd name="adj1" fmla="val 17555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5" name="Connecteur en angle 4124"/>
          <p:cNvCxnSpPr>
            <a:stCxn id="91" idx="3"/>
            <a:endCxn id="13" idx="2"/>
          </p:cNvCxnSpPr>
          <p:nvPr/>
        </p:nvCxnSpPr>
        <p:spPr>
          <a:xfrm flipV="1">
            <a:off x="2353233" y="5704360"/>
            <a:ext cx="968189" cy="71109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26" name="ZoneTexte 4125"/>
          <p:cNvSpPr txBox="1"/>
          <p:nvPr/>
        </p:nvSpPr>
        <p:spPr>
          <a:xfrm>
            <a:off x="4558552" y="1130827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Yyy</a:t>
            </a:r>
            <a:r>
              <a:rPr lang="fr-FR" dirty="0" smtClean="0"/>
              <a:t> tons</a:t>
            </a:r>
            <a:endParaRPr lang="fr-FR" dirty="0"/>
          </a:p>
        </p:txBody>
      </p:sp>
      <p:sp>
        <p:nvSpPr>
          <p:cNvPr id="97" name="ZoneTexte 96"/>
          <p:cNvSpPr txBox="1"/>
          <p:nvPr/>
        </p:nvSpPr>
        <p:spPr>
          <a:xfrm>
            <a:off x="4306176" y="6613569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Zzz tons</a:t>
            </a:r>
            <a:endParaRPr lang="fr-FR" dirty="0"/>
          </a:p>
        </p:txBody>
      </p:sp>
      <p:sp>
        <p:nvSpPr>
          <p:cNvPr id="4127" name="Rectangle 4126"/>
          <p:cNvSpPr/>
          <p:nvPr/>
        </p:nvSpPr>
        <p:spPr>
          <a:xfrm>
            <a:off x="228600" y="1500159"/>
            <a:ext cx="887505" cy="90454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Mining </a:t>
            </a:r>
            <a:r>
              <a:rPr lang="fr-FR" dirty="0" err="1" smtClean="0"/>
              <a:t>Waste</a:t>
            </a:r>
            <a:r>
              <a:rPr lang="fr-FR" dirty="0" smtClean="0"/>
              <a:t> 1</a:t>
            </a:r>
            <a:endParaRPr lang="fr-FR" dirty="0"/>
          </a:p>
        </p:txBody>
      </p:sp>
      <p:cxnSp>
        <p:nvCxnSpPr>
          <p:cNvPr id="65" name="Connecteur droit avec flèche 64"/>
          <p:cNvCxnSpPr>
            <a:stCxn id="4127" idx="3"/>
            <a:endCxn id="5" idx="1"/>
          </p:cNvCxnSpPr>
          <p:nvPr/>
        </p:nvCxnSpPr>
        <p:spPr>
          <a:xfrm>
            <a:off x="1116105" y="1952432"/>
            <a:ext cx="457201" cy="14876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4306176" y="1651668"/>
            <a:ext cx="1056700" cy="61856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Indus </a:t>
            </a:r>
            <a:r>
              <a:rPr lang="fr-FR" dirty="0" err="1" smtClean="0"/>
              <a:t>waste</a:t>
            </a:r>
            <a:endParaRPr lang="fr-FR" dirty="0"/>
          </a:p>
        </p:txBody>
      </p:sp>
      <p:cxnSp>
        <p:nvCxnSpPr>
          <p:cNvPr id="68" name="Connecteur droit avec flèche 67"/>
          <p:cNvCxnSpPr>
            <a:stCxn id="11" idx="0"/>
            <a:endCxn id="66" idx="2"/>
          </p:cNvCxnSpPr>
          <p:nvPr/>
        </p:nvCxnSpPr>
        <p:spPr>
          <a:xfrm flipH="1" flipV="1">
            <a:off x="4834526" y="2270233"/>
            <a:ext cx="6415" cy="2823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en angle 71"/>
          <p:cNvCxnSpPr>
            <a:stCxn id="66" idx="0"/>
            <a:endCxn id="14" idx="0"/>
          </p:cNvCxnSpPr>
          <p:nvPr/>
        </p:nvCxnSpPr>
        <p:spPr>
          <a:xfrm rot="16200000" flipV="1">
            <a:off x="3230811" y="47953"/>
            <a:ext cx="336175" cy="2871256"/>
          </a:xfrm>
          <a:prstGeom prst="bentConnector3">
            <a:avLst>
              <a:gd name="adj1" fmla="val 143999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7732059" y="2270233"/>
            <a:ext cx="658906" cy="426046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EOL</a:t>
            </a:r>
            <a:endParaRPr lang="fr-FR" dirty="0"/>
          </a:p>
        </p:txBody>
      </p:sp>
      <p:sp>
        <p:nvSpPr>
          <p:cNvPr id="111" name="Rectangle 110"/>
          <p:cNvSpPr/>
          <p:nvPr/>
        </p:nvSpPr>
        <p:spPr>
          <a:xfrm>
            <a:off x="6094279" y="6814001"/>
            <a:ext cx="658906" cy="426046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EOL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08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1096915"/>
            <a:ext cx="9255125" cy="584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24150" y="57761"/>
            <a:ext cx="6273032" cy="1002917"/>
          </a:xfrm>
        </p:spPr>
        <p:txBody>
          <a:bodyPr/>
          <a:lstStyle/>
          <a:p>
            <a:r>
              <a:rPr lang="fr-FR" cap="none" dirty="0" smtClean="0"/>
              <a:t>The value </a:t>
            </a:r>
            <a:r>
              <a:rPr lang="fr-FR" cap="none" dirty="0" err="1" smtClean="0"/>
              <a:t>chains</a:t>
            </a:r>
            <a:r>
              <a:rPr lang="fr-FR" cap="none" dirty="0" smtClean="0"/>
              <a:t> </a:t>
            </a:r>
            <a:r>
              <a:rPr lang="fr-FR" cap="none" dirty="0" err="1" smtClean="0"/>
              <a:t>under</a:t>
            </a:r>
            <a:r>
              <a:rPr lang="fr-FR" cap="none" dirty="0" smtClean="0"/>
              <a:t> </a:t>
            </a:r>
            <a:r>
              <a:rPr lang="fr-FR" cap="none" dirty="0" err="1" smtClean="0"/>
              <a:t>drawing</a:t>
            </a:r>
            <a:r>
              <a:rPr lang="fr-FR" cap="none" dirty="0" smtClean="0"/>
              <a:t>…  Nb</a:t>
            </a:r>
            <a:endParaRPr lang="en-US" cap="none" dirty="0"/>
          </a:p>
        </p:txBody>
      </p:sp>
      <p:sp>
        <p:nvSpPr>
          <p:cNvPr id="3" name="ZoneTexte 2"/>
          <p:cNvSpPr txBox="1"/>
          <p:nvPr/>
        </p:nvSpPr>
        <p:spPr>
          <a:xfrm rot="19971610">
            <a:off x="1119083" y="2920606"/>
            <a:ext cx="8507585" cy="221599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  <a:alpha val="21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none" rtlCol="0">
            <a:spAutoFit/>
          </a:bodyPr>
          <a:lstStyle/>
          <a:p>
            <a:r>
              <a:rPr lang="fr-FR" sz="13800" b="1" dirty="0" smtClean="0">
                <a:solidFill>
                  <a:schemeClr val="bg1">
                    <a:lumMod val="85000"/>
                  </a:schemeClr>
                </a:solidFill>
              </a:rPr>
              <a:t>D R A F T </a:t>
            </a:r>
            <a:endParaRPr lang="fr-FR" sz="138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7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b168132\AppData\Local\Microsoft\Windows\Temporary Internet Files\Content.Outlook\9T5R03SP\Industrial value chain of Mo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9584"/>
            <a:ext cx="10693400" cy="4975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398022" y="57761"/>
            <a:ext cx="6131142" cy="1002917"/>
          </a:xfrm>
        </p:spPr>
        <p:txBody>
          <a:bodyPr/>
          <a:lstStyle/>
          <a:p>
            <a:r>
              <a:rPr lang="fr-FR" cap="none" dirty="0" smtClean="0"/>
              <a:t>The value </a:t>
            </a:r>
            <a:r>
              <a:rPr lang="fr-FR" cap="none" dirty="0" err="1" smtClean="0"/>
              <a:t>chains</a:t>
            </a:r>
            <a:r>
              <a:rPr lang="fr-FR" cap="none" dirty="0" smtClean="0"/>
              <a:t> </a:t>
            </a:r>
            <a:r>
              <a:rPr lang="fr-FR" cap="none" dirty="0" err="1" smtClean="0"/>
              <a:t>under</a:t>
            </a:r>
            <a:r>
              <a:rPr lang="fr-FR" cap="none" dirty="0" smtClean="0"/>
              <a:t> </a:t>
            </a:r>
            <a:r>
              <a:rPr lang="fr-FR" cap="none" dirty="0" err="1" smtClean="0"/>
              <a:t>drawing</a:t>
            </a:r>
            <a:r>
              <a:rPr lang="fr-FR" cap="none" dirty="0" smtClean="0"/>
              <a:t>…  Mo</a:t>
            </a:r>
            <a:endParaRPr lang="en-US" cap="none" dirty="0"/>
          </a:p>
        </p:txBody>
      </p:sp>
      <p:sp>
        <p:nvSpPr>
          <p:cNvPr id="5" name="ZoneTexte 4"/>
          <p:cNvSpPr txBox="1"/>
          <p:nvPr/>
        </p:nvSpPr>
        <p:spPr>
          <a:xfrm rot="19971610">
            <a:off x="1119083" y="2920606"/>
            <a:ext cx="8507585" cy="2215991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tint val="66000"/>
                    <a:satMod val="160000"/>
                    <a:alpha val="21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none" rtlCol="0">
            <a:spAutoFit/>
          </a:bodyPr>
          <a:lstStyle/>
          <a:p>
            <a:r>
              <a:rPr lang="fr-FR" sz="13800" b="1" dirty="0" smtClean="0">
                <a:solidFill>
                  <a:schemeClr val="bg1">
                    <a:lumMod val="85000"/>
                  </a:schemeClr>
                </a:solidFill>
              </a:rPr>
              <a:t>D R A F T </a:t>
            </a:r>
            <a:endParaRPr lang="fr-FR" sz="138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94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6380" y="57761"/>
            <a:ext cx="8463752" cy="1002917"/>
          </a:xfrm>
        </p:spPr>
        <p:txBody>
          <a:bodyPr/>
          <a:lstStyle/>
          <a:p>
            <a:pPr algn="ctr"/>
            <a:r>
              <a:rPr lang="fr-FR" cap="none" dirty="0" smtClean="0"/>
              <a:t>A </a:t>
            </a:r>
            <a:r>
              <a:rPr lang="fr-FR" cap="none" dirty="0" err="1" smtClean="0"/>
              <a:t>Comprehensive</a:t>
            </a:r>
            <a:r>
              <a:rPr lang="fr-FR" cap="none" dirty="0" smtClean="0"/>
              <a:t> </a:t>
            </a:r>
            <a:r>
              <a:rPr lang="fr-FR" cap="none" dirty="0" err="1" smtClean="0"/>
              <a:t>Knowledge</a:t>
            </a:r>
            <a:r>
              <a:rPr lang="fr-FR" cap="none" dirty="0" smtClean="0"/>
              <a:t> Management </a:t>
            </a:r>
            <a:r>
              <a:rPr lang="fr-FR" cap="none" dirty="0" smtClean="0"/>
              <a:t/>
            </a:r>
            <a:br>
              <a:rPr lang="fr-FR" cap="none" dirty="0" smtClean="0"/>
            </a:br>
            <a:r>
              <a:rPr lang="fr-FR" cap="none" dirty="0" smtClean="0"/>
              <a:t>Structure</a:t>
            </a:r>
            <a:endParaRPr lang="en-US" cap="none" dirty="0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/>
          <a:stretch/>
        </p:blipFill>
        <p:spPr bwMode="auto">
          <a:xfrm>
            <a:off x="186085" y="1291018"/>
            <a:ext cx="7469122" cy="53603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7996910" y="3727634"/>
            <a:ext cx="2308182" cy="1262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n-GB" b="1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Diffusion of the information through the PROMETIA association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338926" y="4359057"/>
            <a:ext cx="4552472" cy="2530258"/>
          </a:xfrm>
          <a:prstGeom prst="roundRect">
            <a:avLst/>
          </a:prstGeom>
          <a:noFill/>
          <a:ln>
            <a:solidFill>
              <a:srgbClr val="9030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0968" y="5179926"/>
            <a:ext cx="1760066" cy="147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8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905" y="1061050"/>
            <a:ext cx="8064405" cy="5923074"/>
          </a:xfrm>
          <a:prstGeom prst="rect">
            <a:avLst/>
          </a:prstGeom>
          <a:noFill/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931784" y="73527"/>
            <a:ext cx="8463752" cy="100291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bg1"/>
                </a:solidFill>
                <a:latin typeface="Arial" charset="0"/>
              </a:defRPr>
            </a:lvl5pPr>
            <a:lvl6pPr marL="521528" algn="l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bg1"/>
                </a:solidFill>
                <a:latin typeface="Arial" charset="0"/>
              </a:defRPr>
            </a:lvl6pPr>
            <a:lvl7pPr marL="1043056" algn="l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bg1"/>
                </a:solidFill>
                <a:latin typeface="Arial" charset="0"/>
              </a:defRPr>
            </a:lvl7pPr>
            <a:lvl8pPr marL="1564584" algn="l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bg1"/>
                </a:solidFill>
                <a:latin typeface="Arial" charset="0"/>
              </a:defRPr>
            </a:lvl8pPr>
            <a:lvl9pPr marL="2086112" algn="l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/>
            <a:r>
              <a:rPr lang="fr-FR" sz="2200" cap="none" dirty="0" smtClean="0"/>
              <a:t>A </a:t>
            </a:r>
            <a:r>
              <a:rPr lang="fr-FR" sz="2200" cap="none" dirty="0" err="1" smtClean="0"/>
              <a:t>common</a:t>
            </a:r>
            <a:r>
              <a:rPr lang="fr-FR" sz="2200" cap="none" dirty="0" smtClean="0"/>
              <a:t> </a:t>
            </a:r>
            <a:r>
              <a:rPr lang="fr-FR" sz="2200" cap="none" dirty="0" err="1" smtClean="0"/>
              <a:t>approach</a:t>
            </a:r>
            <a:r>
              <a:rPr lang="fr-FR" sz="2200" cap="none" dirty="0" smtClean="0"/>
              <a:t> </a:t>
            </a:r>
            <a:r>
              <a:rPr lang="fr-FR" sz="2200" cap="none" dirty="0" err="1" smtClean="0"/>
              <a:t>between</a:t>
            </a:r>
            <a:r>
              <a:rPr lang="fr-FR" sz="2200" cap="none" dirty="0" smtClean="0"/>
              <a:t> MSP-REFRAM and SCRREEN:</a:t>
            </a:r>
            <a:br>
              <a:rPr lang="fr-FR" sz="2200" cap="none" dirty="0" smtClean="0"/>
            </a:br>
            <a:r>
              <a:rPr lang="fr-FR" sz="2200" cap="none" dirty="0" smtClean="0"/>
              <a:t>A </a:t>
            </a:r>
            <a:r>
              <a:rPr lang="fr-FR" sz="2200" cap="none" dirty="0" err="1" smtClean="0"/>
              <a:t>Comprehensive</a:t>
            </a:r>
            <a:r>
              <a:rPr lang="fr-FR" sz="2200" cap="none" dirty="0" smtClean="0"/>
              <a:t> </a:t>
            </a:r>
            <a:r>
              <a:rPr lang="fr-FR" sz="2200" cap="none" dirty="0" err="1" smtClean="0"/>
              <a:t>Knowledge</a:t>
            </a:r>
            <a:r>
              <a:rPr lang="fr-FR" sz="2200" cap="none" dirty="0" smtClean="0"/>
              <a:t> Management Structure</a:t>
            </a:r>
            <a:endParaRPr lang="en-US" sz="2200" cap="none" dirty="0"/>
          </a:p>
        </p:txBody>
      </p:sp>
    </p:spTree>
    <p:extLst>
      <p:ext uri="{BB962C8B-B14F-4D97-AF65-F5344CB8AC3E}">
        <p14:creationId xmlns:p14="http://schemas.microsoft.com/office/powerpoint/2010/main" val="154434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http://www.drawmeagraph.com/files/1456593956m9Gd/graph.png?r=u2YrH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07"/>
          <a:stretch/>
        </p:blipFill>
        <p:spPr bwMode="auto">
          <a:xfrm>
            <a:off x="462558" y="1190465"/>
            <a:ext cx="4165500" cy="35726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 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3" t="8284" r="1778" b="8876"/>
          <a:stretch/>
        </p:blipFill>
        <p:spPr bwMode="auto">
          <a:xfrm>
            <a:off x="862211" y="5209690"/>
            <a:ext cx="3366193" cy="17418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939173" y="195017"/>
            <a:ext cx="6741205" cy="690100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SCRREEN: Solutions for Critical </a:t>
            </a:r>
            <a:r>
              <a:rPr lang="fr-FR" sz="2000" b="1" dirty="0" err="1" smtClean="0">
                <a:solidFill>
                  <a:schemeClr val="bg1"/>
                </a:solidFill>
              </a:rPr>
              <a:t>Raw</a:t>
            </a:r>
            <a:r>
              <a:rPr lang="fr-FR" sz="2000" b="1" dirty="0" smtClean="0">
                <a:solidFill>
                  <a:schemeClr val="bg1"/>
                </a:solidFill>
              </a:rPr>
              <a:t> </a:t>
            </a:r>
            <a:r>
              <a:rPr lang="fr-FR" sz="2000" b="1" dirty="0" err="1" smtClean="0">
                <a:solidFill>
                  <a:schemeClr val="bg1"/>
                </a:solidFill>
              </a:rPr>
              <a:t>Materials</a:t>
            </a:r>
            <a:endParaRPr lang="fr-FR" sz="2000" b="1" dirty="0">
              <a:solidFill>
                <a:schemeClr val="bg1"/>
              </a:solidFill>
            </a:endParaRP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smtClean="0">
                <a:solidFill>
                  <a:schemeClr val="bg1"/>
                </a:solidFill>
              </a:rPr>
              <a:t>A </a:t>
            </a:r>
            <a:r>
              <a:rPr lang="fr-FR" b="1" dirty="0" err="1" smtClean="0">
                <a:solidFill>
                  <a:schemeClr val="bg1"/>
                </a:solidFill>
              </a:rPr>
              <a:t>European</a:t>
            </a:r>
            <a:r>
              <a:rPr lang="fr-FR" b="1" dirty="0" smtClean="0">
                <a:solidFill>
                  <a:schemeClr val="bg1"/>
                </a:solidFill>
              </a:rPr>
              <a:t> Expert </a:t>
            </a:r>
            <a:r>
              <a:rPr lang="fr-FR" b="1" dirty="0" smtClean="0">
                <a:solidFill>
                  <a:schemeClr val="bg1"/>
                </a:solidFill>
              </a:rPr>
              <a:t>Network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ZoneTexte 2"/>
          <p:cNvSpPr txBox="1"/>
          <p:nvPr/>
        </p:nvSpPr>
        <p:spPr>
          <a:xfrm>
            <a:off x="4925653" y="1081298"/>
            <a:ext cx="5557817" cy="3706310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30 </a:t>
            </a:r>
            <a:r>
              <a:rPr lang="fr-FR" dirty="0" err="1" smtClean="0"/>
              <a:t>Partners</a:t>
            </a:r>
            <a:r>
              <a:rPr lang="fr-FR" dirty="0" smtClean="0"/>
              <a:t> in the Consortium </a:t>
            </a:r>
          </a:p>
          <a:p>
            <a:r>
              <a:rPr lang="fr-FR" dirty="0" smtClean="0"/>
              <a:t>+ 60 in the </a:t>
            </a:r>
            <a:r>
              <a:rPr lang="fr-FR" dirty="0" err="1" smtClean="0"/>
              <a:t>wide</a:t>
            </a:r>
            <a:r>
              <a:rPr lang="fr-FR" dirty="0" smtClean="0"/>
              <a:t> Network</a:t>
            </a:r>
          </a:p>
          <a:p>
            <a:endParaRPr lang="fr-FR" dirty="0" smtClean="0"/>
          </a:p>
          <a:p>
            <a:r>
              <a:rPr lang="fr-FR" dirty="0" smtClean="0"/>
              <a:t>30 </a:t>
            </a:r>
            <a:r>
              <a:rPr lang="fr-FR" dirty="0" err="1" smtClean="0"/>
              <a:t>month</a:t>
            </a:r>
            <a:r>
              <a:rPr lang="fr-FR" dirty="0" smtClean="0"/>
              <a:t> , 3M€</a:t>
            </a:r>
          </a:p>
          <a:p>
            <a:endParaRPr lang="fr-FR" dirty="0" smtClean="0"/>
          </a:p>
          <a:p>
            <a:r>
              <a:rPr lang="fr-FR" dirty="0" err="1" smtClean="0"/>
              <a:t>Coordinated</a:t>
            </a:r>
            <a:r>
              <a:rPr lang="fr-FR" dirty="0" smtClean="0"/>
              <a:t> by CEA</a:t>
            </a:r>
          </a:p>
          <a:p>
            <a:endParaRPr lang="fr-FR" dirty="0"/>
          </a:p>
          <a:p>
            <a:r>
              <a:rPr lang="fr-FR" dirty="0" err="1" smtClean="0"/>
              <a:t>Built</a:t>
            </a:r>
            <a:r>
              <a:rPr lang="fr-FR" dirty="0" smtClean="0"/>
              <a:t> by </a:t>
            </a:r>
            <a:r>
              <a:rPr lang="fr-FR" dirty="0" err="1" smtClean="0"/>
              <a:t>merging</a:t>
            </a:r>
            <a:r>
              <a:rPr lang="fr-FR" dirty="0" smtClean="0"/>
              <a:t> </a:t>
            </a:r>
            <a:r>
              <a:rPr lang="fr-FR" dirty="0" err="1" smtClean="0"/>
              <a:t>two</a:t>
            </a:r>
            <a:r>
              <a:rPr lang="fr-FR" dirty="0" smtClean="0"/>
              <a:t> initiatives, one </a:t>
            </a:r>
            <a:r>
              <a:rPr lang="fr-FR" dirty="0" err="1" smtClean="0"/>
              <a:t>driven</a:t>
            </a:r>
            <a:r>
              <a:rPr lang="fr-FR" dirty="0" smtClean="0"/>
              <a:t> by PROMETIA, the </a:t>
            </a:r>
            <a:r>
              <a:rPr lang="fr-FR" dirty="0" err="1" smtClean="0"/>
              <a:t>other</a:t>
            </a:r>
            <a:r>
              <a:rPr lang="fr-FR" dirty="0" smtClean="0"/>
              <a:t> by former CRM_INNONET </a:t>
            </a:r>
            <a:r>
              <a:rPr lang="fr-FR" dirty="0" err="1" smtClean="0"/>
              <a:t>Partners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Will </a:t>
            </a:r>
            <a:r>
              <a:rPr lang="fr-FR" dirty="0" err="1" smtClean="0"/>
              <a:t>start</a:t>
            </a:r>
            <a:r>
              <a:rPr lang="fr-FR" dirty="0" smtClean="0"/>
              <a:t> in </a:t>
            </a:r>
            <a:r>
              <a:rPr lang="fr-FR" dirty="0" err="1" smtClean="0"/>
              <a:t>December</a:t>
            </a:r>
            <a:r>
              <a:rPr lang="fr-FR" dirty="0" smtClean="0"/>
              <a:t> 2016</a:t>
            </a:r>
          </a:p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937032" y="4954127"/>
            <a:ext cx="5672566" cy="1582652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fr-FR" sz="3200" dirty="0" err="1" smtClean="0">
                <a:solidFill>
                  <a:srgbClr val="FF0000"/>
                </a:solidFill>
              </a:rPr>
              <a:t>Create</a:t>
            </a:r>
            <a:r>
              <a:rPr lang="fr-FR" sz="3200" dirty="0" smtClean="0">
                <a:solidFill>
                  <a:srgbClr val="FF0000"/>
                </a:solidFill>
              </a:rPr>
              <a:t> a long lasting </a:t>
            </a:r>
            <a:r>
              <a:rPr lang="fr-FR" sz="3200" dirty="0" err="1" smtClean="0">
                <a:solidFill>
                  <a:srgbClr val="FF0000"/>
                </a:solidFill>
              </a:rPr>
              <a:t>European</a:t>
            </a:r>
            <a:r>
              <a:rPr lang="fr-FR" sz="3200" dirty="0" smtClean="0">
                <a:solidFill>
                  <a:srgbClr val="FF0000"/>
                </a:solidFill>
              </a:rPr>
              <a:t> Network </a:t>
            </a:r>
            <a:r>
              <a:rPr lang="fr-FR" sz="3200" dirty="0" err="1" smtClean="0">
                <a:solidFill>
                  <a:srgbClr val="FF0000"/>
                </a:solidFill>
              </a:rPr>
              <a:t>orienting</a:t>
            </a:r>
            <a:r>
              <a:rPr lang="fr-FR" sz="3200" dirty="0" smtClean="0">
                <a:solidFill>
                  <a:srgbClr val="FF0000"/>
                </a:solidFill>
              </a:rPr>
              <a:t> the CRM </a:t>
            </a:r>
            <a:r>
              <a:rPr lang="fr-FR" sz="3200" dirty="0" err="1" smtClean="0">
                <a:solidFill>
                  <a:srgbClr val="FF0000"/>
                </a:solidFill>
              </a:rPr>
              <a:t>strategy</a:t>
            </a:r>
            <a:r>
              <a:rPr lang="fr-FR" sz="3200" dirty="0" smtClean="0">
                <a:solidFill>
                  <a:srgbClr val="FF0000"/>
                </a:solidFill>
              </a:rPr>
              <a:t> in Europe</a:t>
            </a:r>
            <a:endParaRPr lang="fr-F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02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4" y="1081236"/>
            <a:ext cx="5427778" cy="3810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944" y="4051738"/>
            <a:ext cx="6866616" cy="3448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683536" y="1684028"/>
            <a:ext cx="4969021" cy="2044317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fr-FR" dirty="0" smtClean="0"/>
              <a:t>The concept: </a:t>
            </a:r>
          </a:p>
          <a:p>
            <a:pPr marL="325955" indent="-325955">
              <a:buFont typeface="Arial" panose="020B0604020202020204" pitchFamily="34" charset="0"/>
              <a:buChar char="•"/>
            </a:pPr>
            <a:r>
              <a:rPr lang="fr-FR" dirty="0" err="1" smtClean="0"/>
              <a:t>analysing</a:t>
            </a:r>
            <a:r>
              <a:rPr lang="fr-FR" dirty="0" smtClean="0"/>
              <a:t> the value </a:t>
            </a:r>
            <a:r>
              <a:rPr lang="fr-FR" dirty="0" err="1" smtClean="0"/>
              <a:t>chains</a:t>
            </a:r>
            <a:r>
              <a:rPr lang="fr-FR" dirty="0" smtClean="0"/>
              <a:t> of the CRM, </a:t>
            </a:r>
          </a:p>
          <a:p>
            <a:pPr marL="325955" indent="-325955">
              <a:buFont typeface="Arial" panose="020B0604020202020204" pitchFamily="34" charset="0"/>
              <a:buChar char="•"/>
            </a:pPr>
            <a:r>
              <a:rPr lang="fr-FR" dirty="0" err="1" smtClean="0"/>
              <a:t>proposing</a:t>
            </a:r>
            <a:r>
              <a:rPr lang="fr-FR" dirty="0" smtClean="0"/>
              <a:t> </a:t>
            </a:r>
            <a:r>
              <a:rPr lang="fr-FR" dirty="0" err="1"/>
              <a:t>innovative</a:t>
            </a:r>
            <a:r>
              <a:rPr lang="fr-FR" dirty="0"/>
              <a:t> value </a:t>
            </a:r>
            <a:r>
              <a:rPr lang="fr-FR" dirty="0" err="1" smtClean="0"/>
              <a:t>chains</a:t>
            </a:r>
            <a:r>
              <a:rPr lang="fr-FR" dirty="0" smtClean="0"/>
              <a:t>, </a:t>
            </a:r>
          </a:p>
          <a:p>
            <a:pPr marL="325955" indent="-325955">
              <a:buFont typeface="Arial" panose="020B0604020202020204" pitchFamily="34" charset="0"/>
              <a:buChar char="•"/>
            </a:pPr>
            <a:r>
              <a:rPr lang="fr-FR" dirty="0" err="1" smtClean="0"/>
              <a:t>identifying</a:t>
            </a:r>
            <a:r>
              <a:rPr lang="fr-FR" dirty="0" smtClean="0"/>
              <a:t> gaps/</a:t>
            </a:r>
            <a:r>
              <a:rPr lang="fr-FR" dirty="0" err="1" smtClean="0"/>
              <a:t>barriers</a:t>
            </a:r>
            <a:r>
              <a:rPr lang="fr-FR" dirty="0" smtClean="0"/>
              <a:t> in </a:t>
            </a:r>
            <a:r>
              <a:rPr lang="fr-FR" dirty="0" err="1" smtClean="0"/>
              <a:t>technology</a:t>
            </a:r>
            <a:r>
              <a:rPr lang="fr-FR" dirty="0" smtClean="0"/>
              <a:t> and </a:t>
            </a:r>
            <a:r>
              <a:rPr lang="fr-FR" dirty="0" err="1" smtClean="0"/>
              <a:t>policy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would</a:t>
            </a:r>
            <a:r>
              <a:rPr lang="fr-FR" dirty="0" smtClean="0"/>
              <a:t> </a:t>
            </a:r>
            <a:r>
              <a:rPr lang="fr-FR" dirty="0" err="1" smtClean="0"/>
              <a:t>limit</a:t>
            </a:r>
            <a:r>
              <a:rPr lang="fr-FR" dirty="0" smtClean="0"/>
              <a:t> 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evolution</a:t>
            </a:r>
            <a:r>
              <a:rPr lang="fr-FR" dirty="0" smtClean="0"/>
              <a:t>, </a:t>
            </a:r>
          </a:p>
          <a:p>
            <a:pPr marL="325955" indent="-325955">
              <a:buFont typeface="Arial" panose="020B0604020202020204" pitchFamily="34" charset="0"/>
              <a:buChar char="•"/>
            </a:pPr>
            <a:r>
              <a:rPr lang="fr-FR" dirty="0" err="1" smtClean="0"/>
              <a:t>proposing</a:t>
            </a:r>
            <a:r>
              <a:rPr lang="fr-FR" dirty="0" smtClean="0"/>
              <a:t> actions for </a:t>
            </a:r>
            <a:r>
              <a:rPr lang="fr-FR" dirty="0" err="1" smtClean="0"/>
              <a:t>improving</a:t>
            </a:r>
            <a:r>
              <a:rPr lang="fr-FR" dirty="0" smtClean="0"/>
              <a:t> the </a:t>
            </a:r>
            <a:r>
              <a:rPr lang="fr-FR" dirty="0" err="1" smtClean="0"/>
              <a:t>supply</a:t>
            </a:r>
            <a:r>
              <a:rPr lang="fr-FR" dirty="0" smtClean="0"/>
              <a:t> of CRM in Europe 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71552" y="5130298"/>
            <a:ext cx="3659381" cy="1490319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fr-FR" dirty="0" err="1" smtClean="0"/>
              <a:t>Preparatory</a:t>
            </a:r>
            <a:r>
              <a:rPr lang="fr-FR" dirty="0" smtClean="0"/>
              <a:t> </a:t>
            </a:r>
            <a:r>
              <a:rPr lang="fr-FR" dirty="0" err="1" smtClean="0"/>
              <a:t>work</a:t>
            </a:r>
            <a:r>
              <a:rPr lang="fr-FR" dirty="0" smtClean="0"/>
              <a:t> made by the consortium</a:t>
            </a:r>
          </a:p>
          <a:p>
            <a:r>
              <a:rPr lang="fr-FR" dirty="0" err="1" smtClean="0"/>
              <a:t>Results</a:t>
            </a:r>
            <a:r>
              <a:rPr lang="fr-FR" dirty="0" smtClean="0"/>
              <a:t> </a:t>
            </a:r>
            <a:r>
              <a:rPr lang="fr-FR" dirty="0" err="1" smtClean="0"/>
              <a:t>discussed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the experts </a:t>
            </a:r>
            <a:r>
              <a:rPr lang="fr-FR" dirty="0" err="1" smtClean="0"/>
              <a:t>during</a:t>
            </a:r>
            <a:r>
              <a:rPr lang="fr-FR" dirty="0" smtClean="0"/>
              <a:t> </a:t>
            </a:r>
            <a:r>
              <a:rPr lang="fr-FR" dirty="0" err="1" smtClean="0"/>
              <a:t>dedicated</a:t>
            </a:r>
            <a:r>
              <a:rPr lang="fr-FR" dirty="0" smtClean="0"/>
              <a:t> workshops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939173" y="195017"/>
            <a:ext cx="6741205" cy="690100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SCRREEN: Solutions for Critical </a:t>
            </a:r>
            <a:r>
              <a:rPr lang="fr-FR" sz="2000" b="1" dirty="0" err="1" smtClean="0">
                <a:solidFill>
                  <a:schemeClr val="bg1"/>
                </a:solidFill>
              </a:rPr>
              <a:t>Raw</a:t>
            </a:r>
            <a:r>
              <a:rPr lang="fr-FR" sz="2000" b="1" dirty="0" smtClean="0">
                <a:solidFill>
                  <a:schemeClr val="bg1"/>
                </a:solidFill>
              </a:rPr>
              <a:t> </a:t>
            </a:r>
            <a:r>
              <a:rPr lang="fr-FR" sz="2000" b="1" dirty="0" err="1" smtClean="0">
                <a:solidFill>
                  <a:schemeClr val="bg1"/>
                </a:solidFill>
              </a:rPr>
              <a:t>Materials</a:t>
            </a:r>
            <a:endParaRPr lang="fr-FR" sz="2000" b="1" dirty="0">
              <a:solidFill>
                <a:schemeClr val="bg1"/>
              </a:solidFill>
            </a:endParaRP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smtClean="0">
                <a:solidFill>
                  <a:schemeClr val="bg1"/>
                </a:solidFill>
              </a:rPr>
              <a:t>A </a:t>
            </a:r>
            <a:r>
              <a:rPr lang="fr-FR" b="1" dirty="0" err="1" smtClean="0">
                <a:solidFill>
                  <a:schemeClr val="bg1"/>
                </a:solidFill>
              </a:rPr>
              <a:t>European</a:t>
            </a:r>
            <a:r>
              <a:rPr lang="fr-FR" b="1" dirty="0" smtClean="0">
                <a:solidFill>
                  <a:schemeClr val="bg1"/>
                </a:solidFill>
              </a:rPr>
              <a:t> Expert </a:t>
            </a:r>
            <a:r>
              <a:rPr lang="fr-FR" b="1" dirty="0" smtClean="0">
                <a:solidFill>
                  <a:schemeClr val="bg1"/>
                </a:solidFill>
              </a:rPr>
              <a:t>Network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11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43090" y="57761"/>
            <a:ext cx="3230287" cy="1002917"/>
          </a:xfrm>
        </p:spPr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283779" y="1240825"/>
            <a:ext cx="10152993" cy="547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053921" indent="-1053921" algn="l" rtl="0" eaLnBrk="0" fontAlgn="base" hangingPunct="0">
              <a:spcBef>
                <a:spcPct val="0"/>
              </a:spcBef>
              <a:spcAft>
                <a:spcPts val="456"/>
              </a:spcAft>
              <a:buFont typeface="Arial" charset="0"/>
              <a:defRPr sz="2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11066" indent="-411066" algn="l" rtl="0" eaLnBrk="0" fontAlgn="base" hangingPunct="0">
              <a:lnSpc>
                <a:spcPts val="2281"/>
              </a:lnSpc>
              <a:spcBef>
                <a:spcPct val="0"/>
              </a:spcBef>
              <a:spcAft>
                <a:spcPct val="0"/>
              </a:spcAft>
              <a:buSzPct val="90000"/>
              <a:buBlip>
                <a:blip r:embed="rId2"/>
              </a:buBlip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412876" indent="630180" algn="l" rtl="0" eaLnBrk="0" fontAlgn="base" hangingPunct="0">
              <a:lnSpc>
                <a:spcPts val="2281"/>
              </a:lnSpc>
              <a:spcBef>
                <a:spcPct val="0"/>
              </a:spcBef>
              <a:spcAft>
                <a:spcPct val="0"/>
              </a:spcAft>
              <a:buSzPct val="36000"/>
              <a:buFont typeface="Arial" charset="0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151708" indent="-271629" algn="l" rtl="0" eaLnBrk="0" fontAlgn="base" hangingPunct="0">
              <a:lnSpc>
                <a:spcPts val="2281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SzPct val="36000"/>
              <a:buBlip>
                <a:blip r:embed="rId3"/>
              </a:buBlip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292955" indent="-130382" algn="l" rtl="0" eaLnBrk="0" fontAlgn="base" hangingPunct="0">
              <a:lnSpc>
                <a:spcPts val="2281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charset="0"/>
              <a:buChar char="-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5633" indent="-405633">
              <a:buFont typeface="Wingdings" panose="05000000000000000000" pitchFamily="2" charset="2"/>
              <a:buChar char="Ø"/>
            </a:pPr>
            <a:r>
              <a:rPr lang="fr-FR" sz="2400" dirty="0" smtClean="0">
                <a:solidFill>
                  <a:srgbClr val="008000"/>
                </a:solidFill>
              </a:rPr>
              <a:t>A </a:t>
            </a:r>
            <a:r>
              <a:rPr lang="fr-FR" sz="2400" dirty="0" err="1" smtClean="0">
                <a:solidFill>
                  <a:srgbClr val="008000"/>
                </a:solidFill>
              </a:rPr>
              <a:t>comprehensive</a:t>
            </a:r>
            <a:r>
              <a:rPr lang="fr-FR" sz="2400" dirty="0" smtClean="0">
                <a:solidFill>
                  <a:srgbClr val="008000"/>
                </a:solidFill>
              </a:rPr>
              <a:t> </a:t>
            </a:r>
            <a:r>
              <a:rPr lang="fr-FR" sz="2400" dirty="0" err="1" smtClean="0">
                <a:solidFill>
                  <a:srgbClr val="008000"/>
                </a:solidFill>
              </a:rPr>
              <a:t>knowledge</a:t>
            </a:r>
            <a:r>
              <a:rPr lang="fr-FR" sz="2400" dirty="0" smtClean="0">
                <a:solidFill>
                  <a:srgbClr val="008000"/>
                </a:solidFill>
              </a:rPr>
              <a:t> of the </a:t>
            </a:r>
            <a:r>
              <a:rPr lang="fr-FR" sz="2400" dirty="0" err="1" smtClean="0">
                <a:solidFill>
                  <a:srgbClr val="008000"/>
                </a:solidFill>
              </a:rPr>
              <a:t>refractory</a:t>
            </a:r>
            <a:r>
              <a:rPr lang="fr-FR" sz="2400" dirty="0" smtClean="0">
                <a:solidFill>
                  <a:srgbClr val="008000"/>
                </a:solidFill>
              </a:rPr>
              <a:t> </a:t>
            </a:r>
            <a:r>
              <a:rPr lang="fr-FR" sz="2400" dirty="0" err="1" smtClean="0">
                <a:solidFill>
                  <a:srgbClr val="008000"/>
                </a:solidFill>
              </a:rPr>
              <a:t>metals</a:t>
            </a:r>
            <a:r>
              <a:rPr lang="fr-FR" sz="2400" dirty="0" smtClean="0">
                <a:solidFill>
                  <a:srgbClr val="008000"/>
                </a:solidFill>
              </a:rPr>
              <a:t> </a:t>
            </a:r>
            <a:r>
              <a:rPr lang="fr-FR" sz="2400" dirty="0" err="1" smtClean="0">
                <a:solidFill>
                  <a:srgbClr val="008000"/>
                </a:solidFill>
              </a:rPr>
              <a:t>metal</a:t>
            </a:r>
            <a:r>
              <a:rPr lang="fr-FR" sz="2400" dirty="0" smtClean="0">
                <a:solidFill>
                  <a:srgbClr val="008000"/>
                </a:solidFill>
              </a:rPr>
              <a:t> value </a:t>
            </a:r>
            <a:r>
              <a:rPr lang="fr-FR" sz="2400" dirty="0" err="1" smtClean="0">
                <a:solidFill>
                  <a:srgbClr val="008000"/>
                </a:solidFill>
              </a:rPr>
              <a:t>chain</a:t>
            </a:r>
            <a:r>
              <a:rPr lang="fr-FR" sz="2400" dirty="0" smtClean="0">
                <a:solidFill>
                  <a:srgbClr val="008000"/>
                </a:solidFill>
              </a:rPr>
              <a:t> </a:t>
            </a:r>
          </a:p>
          <a:p>
            <a:pPr marL="1238629" lvl="1">
              <a:lnSpc>
                <a:spcPct val="100000"/>
              </a:lnSpc>
            </a:pPr>
            <a:r>
              <a:rPr lang="fr-FR" sz="2000" dirty="0" err="1" smtClean="0"/>
              <a:t>Primary</a:t>
            </a:r>
            <a:r>
              <a:rPr lang="fr-FR" sz="2000" dirty="0" smtClean="0"/>
              <a:t> and </a:t>
            </a:r>
            <a:r>
              <a:rPr lang="fr-FR" sz="2000" dirty="0" err="1" smtClean="0"/>
              <a:t>secondary</a:t>
            </a:r>
            <a:r>
              <a:rPr lang="fr-FR" sz="2000" dirty="0" smtClean="0"/>
              <a:t> </a:t>
            </a:r>
            <a:r>
              <a:rPr lang="fr-FR" sz="2000" dirty="0" err="1" smtClean="0"/>
              <a:t>resources</a:t>
            </a:r>
            <a:r>
              <a:rPr lang="fr-FR" sz="2000" dirty="0" smtClean="0"/>
              <a:t> </a:t>
            </a:r>
            <a:r>
              <a:rPr lang="fr-FR" sz="2000" dirty="0" err="1" smtClean="0"/>
              <a:t>mapping</a:t>
            </a:r>
            <a:r>
              <a:rPr lang="fr-FR" sz="2000" dirty="0" smtClean="0"/>
              <a:t>.</a:t>
            </a:r>
          </a:p>
          <a:p>
            <a:pPr marL="1238629" lvl="1">
              <a:lnSpc>
                <a:spcPct val="100000"/>
              </a:lnSpc>
            </a:pPr>
            <a:r>
              <a:rPr lang="fr-FR" sz="2000" dirty="0" smtClean="0"/>
              <a:t>Production routes</a:t>
            </a:r>
          </a:p>
          <a:p>
            <a:pPr marL="1238629" lvl="1">
              <a:lnSpc>
                <a:spcPct val="100000"/>
              </a:lnSpc>
            </a:pPr>
            <a:r>
              <a:rPr lang="fr-FR" sz="2000" dirty="0" err="1" smtClean="0"/>
              <a:t>Needs</a:t>
            </a:r>
            <a:r>
              <a:rPr lang="fr-FR" sz="2000" dirty="0" smtClean="0"/>
              <a:t> and </a:t>
            </a:r>
            <a:r>
              <a:rPr lang="fr-FR" sz="2000" dirty="0" err="1" smtClean="0"/>
              <a:t>demand</a:t>
            </a:r>
            <a:endParaRPr lang="fr-FR" sz="2000" dirty="0" smtClean="0"/>
          </a:p>
          <a:p>
            <a:pPr marL="405633" indent="-405633">
              <a:buFont typeface="Wingdings" panose="05000000000000000000" pitchFamily="2" charset="2"/>
              <a:buChar char="Ø"/>
            </a:pPr>
            <a:r>
              <a:rPr lang="fr-FR" sz="2400" dirty="0" err="1" smtClean="0">
                <a:solidFill>
                  <a:srgbClr val="008000"/>
                </a:solidFill>
              </a:rPr>
              <a:t>Tracks</a:t>
            </a:r>
            <a:r>
              <a:rPr lang="fr-FR" sz="2400" dirty="0" smtClean="0">
                <a:solidFill>
                  <a:srgbClr val="008000"/>
                </a:solidFill>
              </a:rPr>
              <a:t> for </a:t>
            </a:r>
            <a:r>
              <a:rPr lang="fr-FR" sz="2400" dirty="0" err="1" smtClean="0">
                <a:solidFill>
                  <a:srgbClr val="008000"/>
                </a:solidFill>
              </a:rPr>
              <a:t>potential</a:t>
            </a:r>
            <a:r>
              <a:rPr lang="fr-FR" sz="2400" dirty="0" smtClean="0">
                <a:solidFill>
                  <a:srgbClr val="008000"/>
                </a:solidFill>
              </a:rPr>
              <a:t> innovation/</a:t>
            </a:r>
            <a:r>
              <a:rPr lang="fr-FR" sz="2400" dirty="0" err="1" smtClean="0">
                <a:solidFill>
                  <a:srgbClr val="008000"/>
                </a:solidFill>
              </a:rPr>
              <a:t>breakthrough</a:t>
            </a:r>
            <a:r>
              <a:rPr lang="fr-FR" sz="2400" dirty="0">
                <a:solidFill>
                  <a:srgbClr val="008000"/>
                </a:solidFill>
              </a:rPr>
              <a:t> </a:t>
            </a:r>
            <a:r>
              <a:rPr lang="fr-FR" sz="2400" dirty="0" smtClean="0">
                <a:solidFill>
                  <a:srgbClr val="008000"/>
                </a:solidFill>
              </a:rPr>
              <a:t>in </a:t>
            </a:r>
            <a:r>
              <a:rPr lang="fr-FR" sz="2400" dirty="0" err="1" smtClean="0">
                <a:solidFill>
                  <a:srgbClr val="008000"/>
                </a:solidFill>
              </a:rPr>
              <a:t>these</a:t>
            </a:r>
            <a:r>
              <a:rPr lang="fr-FR" sz="2400" dirty="0" smtClean="0">
                <a:solidFill>
                  <a:srgbClr val="008000"/>
                </a:solidFill>
              </a:rPr>
              <a:t> value </a:t>
            </a:r>
            <a:r>
              <a:rPr lang="fr-FR" sz="2400" dirty="0" err="1" smtClean="0">
                <a:solidFill>
                  <a:srgbClr val="008000"/>
                </a:solidFill>
              </a:rPr>
              <a:t>chains</a:t>
            </a:r>
            <a:endParaRPr lang="fr-FR" sz="2400" dirty="0" smtClean="0">
              <a:solidFill>
                <a:srgbClr val="008000"/>
              </a:solidFill>
            </a:endParaRPr>
          </a:p>
          <a:p>
            <a:pPr marL="1238629" lvl="1">
              <a:lnSpc>
                <a:spcPct val="100000"/>
              </a:lnSpc>
            </a:pPr>
            <a:r>
              <a:rPr lang="fr-FR" sz="2000" dirty="0" err="1" smtClean="0"/>
              <a:t>Implement</a:t>
            </a:r>
            <a:r>
              <a:rPr lang="fr-FR" sz="2000" dirty="0" smtClean="0"/>
              <a:t> new R&amp;D programs in Europe</a:t>
            </a:r>
          </a:p>
          <a:p>
            <a:pPr marL="1238629" lvl="1">
              <a:lnSpc>
                <a:spcPct val="100000"/>
              </a:lnSpc>
            </a:pPr>
            <a:r>
              <a:rPr lang="fr-FR" sz="2000" dirty="0" err="1" smtClean="0"/>
              <a:t>Increase</a:t>
            </a:r>
            <a:r>
              <a:rPr lang="fr-FR" sz="2000" dirty="0" smtClean="0"/>
              <a:t> the part of </a:t>
            </a:r>
            <a:r>
              <a:rPr lang="fr-FR" sz="2000" dirty="0" err="1" smtClean="0"/>
              <a:t>refractory</a:t>
            </a:r>
            <a:r>
              <a:rPr lang="fr-FR" sz="2000" dirty="0" smtClean="0"/>
              <a:t> </a:t>
            </a:r>
            <a:r>
              <a:rPr lang="fr-FR" sz="2000" dirty="0" err="1" smtClean="0"/>
              <a:t>metals</a:t>
            </a:r>
            <a:r>
              <a:rPr lang="fr-FR" sz="2000" dirty="0" smtClean="0"/>
              <a:t> </a:t>
            </a:r>
            <a:r>
              <a:rPr lang="fr-FR" sz="2000" dirty="0" err="1" smtClean="0"/>
              <a:t>produced</a:t>
            </a:r>
            <a:r>
              <a:rPr lang="fr-FR" sz="2000" dirty="0" smtClean="0"/>
              <a:t> in Europe </a:t>
            </a:r>
            <a:r>
              <a:rPr lang="fr-FR" sz="2000" dirty="0" err="1" smtClean="0"/>
              <a:t>both</a:t>
            </a:r>
            <a:r>
              <a:rPr lang="fr-FR" sz="2000" dirty="0" smtClean="0"/>
              <a:t> </a:t>
            </a:r>
            <a:r>
              <a:rPr lang="fr-FR" sz="2000" dirty="0" err="1" smtClean="0"/>
              <a:t>from</a:t>
            </a:r>
            <a:r>
              <a:rPr lang="fr-FR" sz="2000" dirty="0" smtClean="0"/>
              <a:t> </a:t>
            </a:r>
            <a:r>
              <a:rPr lang="fr-FR" sz="2000" dirty="0" err="1" smtClean="0"/>
              <a:t>primary</a:t>
            </a:r>
            <a:r>
              <a:rPr lang="fr-FR" sz="2000" dirty="0" smtClean="0"/>
              <a:t> and </a:t>
            </a:r>
            <a:r>
              <a:rPr lang="fr-FR" sz="2000" dirty="0" err="1" smtClean="0"/>
              <a:t>secondary</a:t>
            </a:r>
            <a:r>
              <a:rPr lang="fr-FR" sz="2000" dirty="0" smtClean="0"/>
              <a:t> </a:t>
            </a:r>
            <a:r>
              <a:rPr lang="fr-FR" sz="2000" dirty="0" err="1" smtClean="0"/>
              <a:t>resources</a:t>
            </a:r>
            <a:endParaRPr lang="fr-FR" sz="2000" dirty="0" smtClean="0"/>
          </a:p>
          <a:p>
            <a:pPr marL="405633" indent="-405633">
              <a:buFont typeface="Wingdings" panose="05000000000000000000" pitchFamily="2" charset="2"/>
              <a:buChar char="Ø"/>
            </a:pPr>
            <a:r>
              <a:rPr lang="fr-FR" sz="2400" dirty="0" err="1" smtClean="0">
                <a:solidFill>
                  <a:srgbClr val="008000"/>
                </a:solidFill>
              </a:rPr>
              <a:t>With</a:t>
            </a:r>
            <a:r>
              <a:rPr lang="fr-FR" sz="2400" dirty="0" smtClean="0">
                <a:solidFill>
                  <a:srgbClr val="008000"/>
                </a:solidFill>
              </a:rPr>
              <a:t> the limitations…</a:t>
            </a:r>
          </a:p>
          <a:p>
            <a:pPr marL="1238629" lvl="1">
              <a:lnSpc>
                <a:spcPct val="100000"/>
              </a:lnSpc>
            </a:pPr>
            <a:r>
              <a:rPr lang="fr-FR" sz="2000" dirty="0" err="1" smtClean="0"/>
              <a:t>regulations</a:t>
            </a:r>
            <a:r>
              <a:rPr lang="fr-FR" sz="2000" dirty="0" smtClean="0"/>
              <a:t>, standards, </a:t>
            </a:r>
            <a:r>
              <a:rPr lang="fr-FR" sz="2000" dirty="0" err="1" smtClean="0"/>
              <a:t>policy</a:t>
            </a:r>
            <a:r>
              <a:rPr lang="fr-FR" sz="2000" dirty="0" smtClean="0"/>
              <a:t>…</a:t>
            </a:r>
          </a:p>
          <a:p>
            <a:pPr marL="1238629" lvl="1">
              <a:lnSpc>
                <a:spcPct val="100000"/>
              </a:lnSpc>
            </a:pPr>
            <a:endParaRPr lang="fr-FR" sz="2400" dirty="0" smtClean="0"/>
          </a:p>
          <a:p>
            <a:pPr marL="405633" indent="-405633">
              <a:buFont typeface="Wingdings" panose="05000000000000000000" pitchFamily="2" charset="2"/>
              <a:buChar char="Ø"/>
            </a:pPr>
            <a:r>
              <a:rPr lang="fr-FR" sz="2400" dirty="0" smtClean="0">
                <a:solidFill>
                  <a:srgbClr val="008000"/>
                </a:solidFill>
              </a:rPr>
              <a:t>A </a:t>
            </a:r>
            <a:r>
              <a:rPr lang="fr-FR" sz="2400" dirty="0" err="1" smtClean="0">
                <a:solidFill>
                  <a:srgbClr val="008000"/>
                </a:solidFill>
              </a:rPr>
              <a:t>flagship</a:t>
            </a:r>
            <a:r>
              <a:rPr lang="fr-FR" sz="2400" dirty="0" smtClean="0">
                <a:solidFill>
                  <a:srgbClr val="008000"/>
                </a:solidFill>
              </a:rPr>
              <a:t> </a:t>
            </a:r>
            <a:r>
              <a:rPr lang="fr-FR" sz="2400" dirty="0" err="1" smtClean="0">
                <a:solidFill>
                  <a:srgbClr val="008000"/>
                </a:solidFill>
              </a:rPr>
              <a:t>project</a:t>
            </a:r>
            <a:r>
              <a:rPr lang="fr-FR" sz="2400" dirty="0" smtClean="0">
                <a:solidFill>
                  <a:srgbClr val="008000"/>
                </a:solidFill>
              </a:rPr>
              <a:t> for PROMETIA</a:t>
            </a:r>
          </a:p>
          <a:p>
            <a:pPr marL="1238629" lvl="1">
              <a:lnSpc>
                <a:spcPct val="100000"/>
              </a:lnSpc>
            </a:pPr>
            <a:endParaRPr lang="fr-FR" sz="2000" dirty="0" smtClean="0"/>
          </a:p>
          <a:p>
            <a:pPr marL="405633" indent="-405633">
              <a:buFont typeface="Wingdings" panose="05000000000000000000" pitchFamily="2" charset="2"/>
              <a:buChar char="Ø"/>
            </a:pPr>
            <a:r>
              <a:rPr lang="fr-FR" sz="2400" dirty="0" smtClean="0">
                <a:solidFill>
                  <a:srgbClr val="008000"/>
                </a:solidFill>
              </a:rPr>
              <a:t>To </a:t>
            </a:r>
            <a:r>
              <a:rPr lang="fr-FR" sz="2400" dirty="0" err="1" smtClean="0">
                <a:solidFill>
                  <a:srgbClr val="008000"/>
                </a:solidFill>
              </a:rPr>
              <a:t>be</a:t>
            </a:r>
            <a:r>
              <a:rPr lang="fr-FR" sz="2400" dirty="0" smtClean="0">
                <a:solidFill>
                  <a:srgbClr val="008000"/>
                </a:solidFill>
              </a:rPr>
              <a:t> </a:t>
            </a:r>
            <a:r>
              <a:rPr lang="fr-FR" sz="2400" dirty="0" err="1" smtClean="0">
                <a:solidFill>
                  <a:srgbClr val="008000"/>
                </a:solidFill>
              </a:rPr>
              <a:t>extended</a:t>
            </a:r>
            <a:r>
              <a:rPr lang="fr-FR" sz="2400" dirty="0" smtClean="0">
                <a:solidFill>
                  <a:srgbClr val="008000"/>
                </a:solidFill>
              </a:rPr>
              <a:t> to all the CRM </a:t>
            </a:r>
            <a:r>
              <a:rPr lang="fr-FR" sz="2400" dirty="0" err="1" smtClean="0">
                <a:solidFill>
                  <a:srgbClr val="008000"/>
                </a:solidFill>
              </a:rPr>
              <a:t>within</a:t>
            </a:r>
            <a:r>
              <a:rPr lang="fr-FR" sz="2400" dirty="0" smtClean="0">
                <a:solidFill>
                  <a:srgbClr val="008000"/>
                </a:solidFill>
              </a:rPr>
              <a:t> SCRREEN</a:t>
            </a:r>
          </a:p>
          <a:p>
            <a:pPr marL="0" indent="0"/>
            <a:endParaRPr lang="fr-FR" sz="2400" dirty="0" smtClean="0"/>
          </a:p>
          <a:p>
            <a:pPr marL="1810" lvl="2" indent="-642855">
              <a:buFont typeface="Wingdings" panose="05000000000000000000" pitchFamily="2" charset="2"/>
              <a:buChar char="Ø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45961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\\LIN73000222A\Backup\Pictures\Thanks you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1439" y="2359920"/>
            <a:ext cx="3790009" cy="2595360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212308" y="130583"/>
            <a:ext cx="53217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08000"/>
                </a:solidFill>
              </a:rPr>
              <a:t>www.prometia.eu/msp-refram/</a:t>
            </a:r>
            <a:endParaRPr lang="en-US" sz="2800" b="1" dirty="0">
              <a:solidFill>
                <a:srgbClr val="008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98" r="38179"/>
          <a:stretch/>
        </p:blipFill>
        <p:spPr bwMode="auto">
          <a:xfrm>
            <a:off x="7593739" y="141894"/>
            <a:ext cx="3099661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European Commission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69" y="2469104"/>
            <a:ext cx="2273239" cy="157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91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raMin-France-13062012">
  <a:themeElements>
    <a:clrScheme name="EraMin-France-13062012 4">
      <a:dk1>
        <a:srgbClr val="000000"/>
      </a:dk1>
      <a:lt1>
        <a:srgbClr val="FFFFFF"/>
      </a:lt1>
      <a:dk2>
        <a:srgbClr val="DC0528"/>
      </a:dk2>
      <a:lt2>
        <a:srgbClr val="84AA1B"/>
      </a:lt2>
      <a:accent1>
        <a:srgbClr val="781469"/>
      </a:accent1>
      <a:accent2>
        <a:srgbClr val="F08728"/>
      </a:accent2>
      <a:accent3>
        <a:srgbClr val="FFFFFF"/>
      </a:accent3>
      <a:accent4>
        <a:srgbClr val="000000"/>
      </a:accent4>
      <a:accent5>
        <a:srgbClr val="BEAAB9"/>
      </a:accent5>
      <a:accent6>
        <a:srgbClr val="D97A23"/>
      </a:accent6>
      <a:hlink>
        <a:srgbClr val="0000FF"/>
      </a:hlink>
      <a:folHlink>
        <a:srgbClr val="800080"/>
      </a:folHlink>
    </a:clrScheme>
    <a:fontScheme name="C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EraMin-France-13062012 1">
        <a:dk1>
          <a:srgbClr val="000000"/>
        </a:dk1>
        <a:lt1>
          <a:srgbClr val="FFFFFF"/>
        </a:lt1>
        <a:dk2>
          <a:srgbClr val="DC0528"/>
        </a:dk2>
        <a:lt2>
          <a:srgbClr val="96C31E"/>
        </a:lt2>
        <a:accent1>
          <a:srgbClr val="781469"/>
        </a:accent1>
        <a:accent2>
          <a:srgbClr val="F08728"/>
        </a:accent2>
        <a:accent3>
          <a:srgbClr val="FFFFFF"/>
        </a:accent3>
        <a:accent4>
          <a:srgbClr val="000000"/>
        </a:accent4>
        <a:accent5>
          <a:srgbClr val="BEAAB9"/>
        </a:accent5>
        <a:accent6>
          <a:srgbClr val="D97A23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raMin-France-13062012 2">
        <a:dk1>
          <a:srgbClr val="000000"/>
        </a:dk1>
        <a:lt1>
          <a:srgbClr val="FFFFFF"/>
        </a:lt1>
        <a:dk2>
          <a:srgbClr val="DC0528"/>
        </a:dk2>
        <a:lt2>
          <a:srgbClr val="669900"/>
        </a:lt2>
        <a:accent1>
          <a:srgbClr val="781469"/>
        </a:accent1>
        <a:accent2>
          <a:srgbClr val="F08728"/>
        </a:accent2>
        <a:accent3>
          <a:srgbClr val="FFFFFF"/>
        </a:accent3>
        <a:accent4>
          <a:srgbClr val="000000"/>
        </a:accent4>
        <a:accent5>
          <a:srgbClr val="BEAAB9"/>
        </a:accent5>
        <a:accent6>
          <a:srgbClr val="D97A23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raMin-France-13062012 3">
        <a:dk1>
          <a:srgbClr val="000000"/>
        </a:dk1>
        <a:lt1>
          <a:srgbClr val="FFFFFF"/>
        </a:lt1>
        <a:dk2>
          <a:srgbClr val="DC0528"/>
        </a:dk2>
        <a:lt2>
          <a:srgbClr val="7C9F19"/>
        </a:lt2>
        <a:accent1>
          <a:srgbClr val="781469"/>
        </a:accent1>
        <a:accent2>
          <a:srgbClr val="F08728"/>
        </a:accent2>
        <a:accent3>
          <a:srgbClr val="FFFFFF"/>
        </a:accent3>
        <a:accent4>
          <a:srgbClr val="000000"/>
        </a:accent4>
        <a:accent5>
          <a:srgbClr val="BEAAB9"/>
        </a:accent5>
        <a:accent6>
          <a:srgbClr val="D97A23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raMin-France-13062012 4">
        <a:dk1>
          <a:srgbClr val="000000"/>
        </a:dk1>
        <a:lt1>
          <a:srgbClr val="FFFFFF"/>
        </a:lt1>
        <a:dk2>
          <a:srgbClr val="DC0528"/>
        </a:dk2>
        <a:lt2>
          <a:srgbClr val="84AA1B"/>
        </a:lt2>
        <a:accent1>
          <a:srgbClr val="781469"/>
        </a:accent1>
        <a:accent2>
          <a:srgbClr val="F08728"/>
        </a:accent2>
        <a:accent3>
          <a:srgbClr val="FFFFFF"/>
        </a:accent3>
        <a:accent4>
          <a:srgbClr val="000000"/>
        </a:accent4>
        <a:accent5>
          <a:srgbClr val="BEAAB9"/>
        </a:accent5>
        <a:accent6>
          <a:srgbClr val="D97A23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EraMin-France-13062012 4">
    <a:dk1>
      <a:srgbClr val="000000"/>
    </a:dk1>
    <a:lt1>
      <a:srgbClr val="FFFFFF"/>
    </a:lt1>
    <a:dk2>
      <a:srgbClr val="DC0528"/>
    </a:dk2>
    <a:lt2>
      <a:srgbClr val="84AA1B"/>
    </a:lt2>
    <a:accent1>
      <a:srgbClr val="781469"/>
    </a:accent1>
    <a:accent2>
      <a:srgbClr val="F08728"/>
    </a:accent2>
    <a:accent3>
      <a:srgbClr val="FFFFFF"/>
    </a:accent3>
    <a:accent4>
      <a:srgbClr val="000000"/>
    </a:accent4>
    <a:accent5>
      <a:srgbClr val="BEAAB9"/>
    </a:accent5>
    <a:accent6>
      <a:srgbClr val="D97A23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2_EraMin-France-13062012 4">
    <a:dk1>
      <a:srgbClr val="000000"/>
    </a:dk1>
    <a:lt1>
      <a:srgbClr val="FFFFFF"/>
    </a:lt1>
    <a:dk2>
      <a:srgbClr val="DC0528"/>
    </a:dk2>
    <a:lt2>
      <a:srgbClr val="84AA1B"/>
    </a:lt2>
    <a:accent1>
      <a:srgbClr val="781469"/>
    </a:accent1>
    <a:accent2>
      <a:srgbClr val="F08728"/>
    </a:accent2>
    <a:accent3>
      <a:srgbClr val="FFFFFF"/>
    </a:accent3>
    <a:accent4>
      <a:srgbClr val="000000"/>
    </a:accent4>
    <a:accent5>
      <a:srgbClr val="BEAAB9"/>
    </a:accent5>
    <a:accent6>
      <a:srgbClr val="D97A23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3_EraMin-France-13062012 4">
    <a:dk1>
      <a:srgbClr val="000000"/>
    </a:dk1>
    <a:lt1>
      <a:srgbClr val="FFFFFF"/>
    </a:lt1>
    <a:dk2>
      <a:srgbClr val="DC0528"/>
    </a:dk2>
    <a:lt2>
      <a:srgbClr val="84AA1B"/>
    </a:lt2>
    <a:accent1>
      <a:srgbClr val="781469"/>
    </a:accent1>
    <a:accent2>
      <a:srgbClr val="F08728"/>
    </a:accent2>
    <a:accent3>
      <a:srgbClr val="FFFFFF"/>
    </a:accent3>
    <a:accent4>
      <a:srgbClr val="000000"/>
    </a:accent4>
    <a:accent5>
      <a:srgbClr val="BEAAB9"/>
    </a:accent5>
    <a:accent6>
      <a:srgbClr val="D97A23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4_EraMin-France-13062012 4">
    <a:dk1>
      <a:srgbClr val="000000"/>
    </a:dk1>
    <a:lt1>
      <a:srgbClr val="FFFFFF"/>
    </a:lt1>
    <a:dk2>
      <a:srgbClr val="DC0528"/>
    </a:dk2>
    <a:lt2>
      <a:srgbClr val="84AA1B"/>
    </a:lt2>
    <a:accent1>
      <a:srgbClr val="781469"/>
    </a:accent1>
    <a:accent2>
      <a:srgbClr val="F08728"/>
    </a:accent2>
    <a:accent3>
      <a:srgbClr val="FFFFFF"/>
    </a:accent3>
    <a:accent4>
      <a:srgbClr val="000000"/>
    </a:accent4>
    <a:accent5>
      <a:srgbClr val="BEAAB9"/>
    </a:accent5>
    <a:accent6>
      <a:srgbClr val="D97A23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7_EraMin-France-13062012 4">
    <a:dk1>
      <a:srgbClr val="000000"/>
    </a:dk1>
    <a:lt1>
      <a:srgbClr val="FFFFFF"/>
    </a:lt1>
    <a:dk2>
      <a:srgbClr val="DC0528"/>
    </a:dk2>
    <a:lt2>
      <a:srgbClr val="84AA1B"/>
    </a:lt2>
    <a:accent1>
      <a:srgbClr val="781469"/>
    </a:accent1>
    <a:accent2>
      <a:srgbClr val="F08728"/>
    </a:accent2>
    <a:accent3>
      <a:srgbClr val="FFFFFF"/>
    </a:accent3>
    <a:accent4>
      <a:srgbClr val="000000"/>
    </a:accent4>
    <a:accent5>
      <a:srgbClr val="BEAAB9"/>
    </a:accent5>
    <a:accent6>
      <a:srgbClr val="D97A23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EraMin-France-13062012</Template>
  <TotalTime>91842</TotalTime>
  <Words>684</Words>
  <Application>Microsoft Office PowerPoint</Application>
  <PresentationFormat>Personnalisé</PresentationFormat>
  <Paragraphs>162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EraMin-France-13062012</vt:lpstr>
      <vt:lpstr>- MSP-REFRAM - improving the valorization of the refractory metal resources in Europe </vt:lpstr>
      <vt:lpstr>Présentation PowerPoint</vt:lpstr>
      <vt:lpstr>Proposed by PROMETIA</vt:lpstr>
      <vt:lpstr>CEA in a few words</vt:lpstr>
      <vt:lpstr>Some illustration of CEA recent achievements</vt:lpstr>
      <vt:lpstr>Présentation PowerPoint</vt:lpstr>
      <vt:lpstr>MSP-REFRAM</vt:lpstr>
      <vt:lpstr>MSP-REFRAM Consortium And Experts</vt:lpstr>
      <vt:lpstr>Developping new value chains</vt:lpstr>
      <vt:lpstr>Mapping of the primary resources in Europe</vt:lpstr>
      <vt:lpstr>Mapping of the secondary resources in Europe</vt:lpstr>
      <vt:lpstr>Processing and extractive metallurgy</vt:lpstr>
      <vt:lpstr>The value chains under drawing…</vt:lpstr>
      <vt:lpstr>The value chains under drawing…  Nb</vt:lpstr>
      <vt:lpstr>The value chains under drawing…  Mo</vt:lpstr>
      <vt:lpstr>A Comprehensive Knowledge Management  Structure</vt:lpstr>
      <vt:lpstr>Présentation PowerPoint</vt:lpstr>
      <vt:lpstr>Présentation PowerPoint</vt:lpstr>
      <vt:lpstr>Présentation PowerPoint</vt:lpstr>
      <vt:lpstr>Conclusion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 un institut europeen d’hydrometallurgie ?</dc:title>
  <dc:creator>Tout utilisateur</dc:creator>
  <cp:lastModifiedBy>S. Bourg</cp:lastModifiedBy>
  <cp:revision>775</cp:revision>
  <cp:lastPrinted>2014-12-16T07:53:22Z</cp:lastPrinted>
  <dcterms:created xsi:type="dcterms:W3CDTF">2012-06-07T19:38:27Z</dcterms:created>
  <dcterms:modified xsi:type="dcterms:W3CDTF">2016-07-27T09:04:06Z</dcterms:modified>
</cp:coreProperties>
</file>