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avi" ContentType="video/x-msvide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6.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8.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9.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0.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theme/theme11.xml" ContentType="application/vnd.openxmlformats-officedocument.theme+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theme/theme12.xml" ContentType="application/vnd.openxmlformats-officedocument.theme+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99" r:id="rId2"/>
    <p:sldMasterId id="2147483713" r:id="rId3"/>
    <p:sldMasterId id="2147483738" r:id="rId4"/>
    <p:sldMasterId id="2147483752" r:id="rId5"/>
    <p:sldMasterId id="2147483778" r:id="rId6"/>
    <p:sldMasterId id="2147483932" r:id="rId7"/>
    <p:sldMasterId id="2147483958" r:id="rId8"/>
    <p:sldMasterId id="2147484040" r:id="rId9"/>
    <p:sldMasterId id="2147484054" r:id="rId10"/>
    <p:sldMasterId id="2147484079" r:id="rId11"/>
    <p:sldMasterId id="2147484106" r:id="rId12"/>
    <p:sldMasterId id="2147484161" r:id="rId13"/>
  </p:sldMasterIdLst>
  <p:notesMasterIdLst>
    <p:notesMasterId r:id="rId40"/>
  </p:notesMasterIdLst>
  <p:handoutMasterIdLst>
    <p:handoutMasterId r:id="rId41"/>
  </p:handoutMasterIdLst>
  <p:sldIdLst>
    <p:sldId id="472" r:id="rId14"/>
    <p:sldId id="443" r:id="rId15"/>
    <p:sldId id="530" r:id="rId16"/>
    <p:sldId id="586" r:id="rId17"/>
    <p:sldId id="264" r:id="rId18"/>
    <p:sldId id="567" r:id="rId19"/>
    <p:sldId id="582" r:id="rId20"/>
    <p:sldId id="569" r:id="rId21"/>
    <p:sldId id="591" r:id="rId22"/>
    <p:sldId id="570" r:id="rId23"/>
    <p:sldId id="588" r:id="rId24"/>
    <p:sldId id="571" r:id="rId25"/>
    <p:sldId id="590" r:id="rId26"/>
    <p:sldId id="573" r:id="rId27"/>
    <p:sldId id="574" r:id="rId28"/>
    <p:sldId id="575" r:id="rId29"/>
    <p:sldId id="592" r:id="rId30"/>
    <p:sldId id="577" r:id="rId31"/>
    <p:sldId id="578" r:id="rId32"/>
    <p:sldId id="579" r:id="rId33"/>
    <p:sldId id="580" r:id="rId34"/>
    <p:sldId id="593" r:id="rId35"/>
    <p:sldId id="581" r:id="rId36"/>
    <p:sldId id="584" r:id="rId37"/>
    <p:sldId id="585" r:id="rId38"/>
    <p:sldId id="454" r:id="rId39"/>
  </p:sldIdLst>
  <p:sldSz cx="9144000" cy="6858000" type="screen4x3"/>
  <p:notesSz cx="7099300" cy="102346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0066"/>
    <a:srgbClr val="FFFFFF"/>
    <a:srgbClr val="FF9900"/>
    <a:srgbClr val="F8F8F8"/>
    <a:srgbClr val="FF6600"/>
    <a:srgbClr val="008000"/>
    <a:srgbClr val="006600"/>
    <a:srgbClr val="009900"/>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433" autoAdjust="0"/>
    <p:restoredTop sz="91349" autoAdjust="0"/>
  </p:normalViewPr>
  <p:slideViewPr>
    <p:cSldViewPr snapToGrid="0">
      <p:cViewPr varScale="1">
        <p:scale>
          <a:sx n="116" d="100"/>
          <a:sy n="116" d="100"/>
        </p:scale>
        <p:origin x="1476" y="2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5.xml"/><Relationship Id="rId26" Type="http://schemas.openxmlformats.org/officeDocument/2006/relationships/slide" Target="slides/slide13.xml"/><Relationship Id="rId39" Type="http://schemas.openxmlformats.org/officeDocument/2006/relationships/slide" Target="slides/slide26.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10" Type="http://schemas.openxmlformats.org/officeDocument/2006/relationships/slideMaster" Target="slideMasters/slideMaster10.xml"/><Relationship Id="rId19" Type="http://schemas.openxmlformats.org/officeDocument/2006/relationships/slide" Target="slides/slide6.xml"/><Relationship Id="rId31" Type="http://schemas.openxmlformats.org/officeDocument/2006/relationships/slide" Target="slides/slide18.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20" Type="http://schemas.openxmlformats.org/officeDocument/2006/relationships/slide" Target="slides/slide7.xml"/><Relationship Id="rId41"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wmf"/><Relationship Id="rId1" Type="http://schemas.openxmlformats.org/officeDocument/2006/relationships/image" Target="../media/image34.wmf"/><Relationship Id="rId5" Type="http://schemas.openxmlformats.org/officeDocument/2006/relationships/image" Target="../media/image38.wmf"/><Relationship Id="rId4" Type="http://schemas.openxmlformats.org/officeDocument/2006/relationships/image" Target="../media/image37.wmf"/></Relationships>
</file>

<file path=ppt/drawings/_rels/vmlDrawing3.v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image" Target="../media/image42.wmf"/><Relationship Id="rId7" Type="http://schemas.openxmlformats.org/officeDocument/2006/relationships/image" Target="../media/image46.wmf"/><Relationship Id="rId2" Type="http://schemas.openxmlformats.org/officeDocument/2006/relationships/image" Target="../media/image41.wmf"/><Relationship Id="rId1" Type="http://schemas.openxmlformats.org/officeDocument/2006/relationships/image" Target="../media/image40.wmf"/><Relationship Id="rId6" Type="http://schemas.openxmlformats.org/officeDocument/2006/relationships/image" Target="../media/image45.wmf"/><Relationship Id="rId5" Type="http://schemas.openxmlformats.org/officeDocument/2006/relationships/image" Target="../media/image44.wmf"/><Relationship Id="rId4" Type="http://schemas.openxmlformats.org/officeDocument/2006/relationships/image" Target="../media/image43.wmf"/><Relationship Id="rId9" Type="http://schemas.openxmlformats.org/officeDocument/2006/relationships/image" Target="../media/image48.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59.wmf"/><Relationship Id="rId13" Type="http://schemas.openxmlformats.org/officeDocument/2006/relationships/image" Target="../media/image64.wmf"/><Relationship Id="rId3" Type="http://schemas.openxmlformats.org/officeDocument/2006/relationships/image" Target="../media/image54.wmf"/><Relationship Id="rId7" Type="http://schemas.openxmlformats.org/officeDocument/2006/relationships/image" Target="../media/image58.wmf"/><Relationship Id="rId12" Type="http://schemas.openxmlformats.org/officeDocument/2006/relationships/image" Target="../media/image63.wmf"/><Relationship Id="rId2" Type="http://schemas.openxmlformats.org/officeDocument/2006/relationships/image" Target="../media/image53.wmf"/><Relationship Id="rId1" Type="http://schemas.openxmlformats.org/officeDocument/2006/relationships/image" Target="../media/image52.wmf"/><Relationship Id="rId6" Type="http://schemas.openxmlformats.org/officeDocument/2006/relationships/image" Target="../media/image57.wmf"/><Relationship Id="rId11" Type="http://schemas.openxmlformats.org/officeDocument/2006/relationships/image" Target="../media/image62.wmf"/><Relationship Id="rId5" Type="http://schemas.openxmlformats.org/officeDocument/2006/relationships/image" Target="../media/image56.wmf"/><Relationship Id="rId10" Type="http://schemas.openxmlformats.org/officeDocument/2006/relationships/image" Target="../media/image61.wmf"/><Relationship Id="rId4" Type="http://schemas.openxmlformats.org/officeDocument/2006/relationships/image" Target="../media/image55.wmf"/><Relationship Id="rId9" Type="http://schemas.openxmlformats.org/officeDocument/2006/relationships/image" Target="../media/image60.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8.wmf"/></Relationships>
</file>

<file path=ppt/drawings/_rels/vmlDrawing7.v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image" Target="../media/image84.wmf"/><Relationship Id="rId7" Type="http://schemas.openxmlformats.org/officeDocument/2006/relationships/image" Target="../media/image88.wmf"/><Relationship Id="rId2" Type="http://schemas.openxmlformats.org/officeDocument/2006/relationships/image" Target="../media/image83.wmf"/><Relationship Id="rId1" Type="http://schemas.openxmlformats.org/officeDocument/2006/relationships/image" Target="../media/image82.wmf"/><Relationship Id="rId6" Type="http://schemas.openxmlformats.org/officeDocument/2006/relationships/image" Target="../media/image87.wmf"/><Relationship Id="rId5" Type="http://schemas.openxmlformats.org/officeDocument/2006/relationships/image" Target="../media/image86.wmf"/><Relationship Id="rId4" Type="http://schemas.openxmlformats.org/officeDocument/2006/relationships/image" Target="../media/image85.wmf"/><Relationship Id="rId9" Type="http://schemas.openxmlformats.org/officeDocument/2006/relationships/image" Target="../media/image90.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94.wmf"/><Relationship Id="rId2" Type="http://schemas.openxmlformats.org/officeDocument/2006/relationships/image" Target="../media/image93.wmf"/><Relationship Id="rId1" Type="http://schemas.openxmlformats.org/officeDocument/2006/relationships/image" Target="../media/image92.wmf"/><Relationship Id="rId4" Type="http://schemas.openxmlformats.org/officeDocument/2006/relationships/image" Target="../media/image9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3076363" cy="511731"/>
          </a:xfrm>
          <a:prstGeom prst="rect">
            <a:avLst/>
          </a:prstGeom>
        </p:spPr>
        <p:txBody>
          <a:bodyPr vert="horz" lIns="99033" tIns="49517" rIns="99033" bIns="495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1295" y="1"/>
            <a:ext cx="3076363" cy="511731"/>
          </a:xfrm>
          <a:prstGeom prst="rect">
            <a:avLst/>
          </a:prstGeom>
        </p:spPr>
        <p:txBody>
          <a:bodyPr vert="horz" lIns="99033" tIns="49517" rIns="99033" bIns="49517" rtlCol="0"/>
          <a:lstStyle>
            <a:lvl1pPr algn="r">
              <a:defRPr sz="1200"/>
            </a:lvl1pPr>
          </a:lstStyle>
          <a:p>
            <a:fld id="{CB1DC1E6-064F-4AD0-BD69-D3D226CB1627}" type="datetimeFigureOut">
              <a:rPr kumimoji="1" lang="ja-JP" altLang="en-US" smtClean="0"/>
              <a:t>2015/7/31</a:t>
            </a:fld>
            <a:endParaRPr kumimoji="1" lang="ja-JP" altLang="en-US"/>
          </a:p>
        </p:txBody>
      </p:sp>
      <p:sp>
        <p:nvSpPr>
          <p:cNvPr id="4" name="フッター プレースホルダー 3"/>
          <p:cNvSpPr>
            <a:spLocks noGrp="1"/>
          </p:cNvSpPr>
          <p:nvPr>
            <p:ph type="ftr" sz="quarter" idx="2"/>
          </p:nvPr>
        </p:nvSpPr>
        <p:spPr>
          <a:xfrm>
            <a:off x="1" y="9721107"/>
            <a:ext cx="3076363" cy="511731"/>
          </a:xfrm>
          <a:prstGeom prst="rect">
            <a:avLst/>
          </a:prstGeom>
        </p:spPr>
        <p:txBody>
          <a:bodyPr vert="horz" lIns="99033" tIns="49517" rIns="99033" bIns="495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1295" y="9721107"/>
            <a:ext cx="3076363" cy="511731"/>
          </a:xfrm>
          <a:prstGeom prst="rect">
            <a:avLst/>
          </a:prstGeom>
        </p:spPr>
        <p:txBody>
          <a:bodyPr vert="horz" lIns="99033" tIns="49517" rIns="99033" bIns="49517" rtlCol="0" anchor="b"/>
          <a:lstStyle>
            <a:lvl1pPr algn="r">
              <a:defRPr sz="1200"/>
            </a:lvl1pPr>
          </a:lstStyle>
          <a:p>
            <a:fld id="{8056406F-0B63-41DE-A9D9-0DB6365046E0}" type="slidenum">
              <a:rPr kumimoji="1" lang="ja-JP" altLang="en-US" smtClean="0"/>
              <a:t>‹N°›</a:t>
            </a:fld>
            <a:endParaRPr kumimoji="1" lang="ja-JP" altLang="en-US"/>
          </a:p>
        </p:txBody>
      </p:sp>
    </p:spTree>
    <p:extLst>
      <p:ext uri="{BB962C8B-B14F-4D97-AF65-F5344CB8AC3E}">
        <p14:creationId xmlns:p14="http://schemas.microsoft.com/office/powerpoint/2010/main" val="39364939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1"/>
            <a:ext cx="3076363" cy="511731"/>
          </a:xfrm>
          <a:prstGeom prst="rect">
            <a:avLst/>
          </a:prstGeom>
        </p:spPr>
        <p:txBody>
          <a:bodyPr vert="horz" lIns="99033" tIns="49517" rIns="99033" bIns="49517"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295" y="1"/>
            <a:ext cx="3076363" cy="511731"/>
          </a:xfrm>
          <a:prstGeom prst="rect">
            <a:avLst/>
          </a:prstGeom>
        </p:spPr>
        <p:txBody>
          <a:bodyPr vert="horz" lIns="99033" tIns="49517" rIns="99033" bIns="49517" rtlCol="0"/>
          <a:lstStyle>
            <a:lvl1pPr algn="r">
              <a:defRPr sz="1200"/>
            </a:lvl1pPr>
          </a:lstStyle>
          <a:p>
            <a:fld id="{B8BBB551-BEE5-406D-98DC-6B639A2324ED}" type="datetimeFigureOut">
              <a:rPr kumimoji="1" lang="ja-JP" altLang="en-US" smtClean="0"/>
              <a:t>2015/7/31</a:t>
            </a:fld>
            <a:endParaRPr kumimoji="1" lang="ja-JP" altLang="en-US"/>
          </a:p>
        </p:txBody>
      </p:sp>
      <p:sp>
        <p:nvSpPr>
          <p:cNvPr id="4" name="スライド イメージ プレースホルダー 3"/>
          <p:cNvSpPr>
            <a:spLocks noGrp="1" noRot="1" noChangeAspect="1"/>
          </p:cNvSpPr>
          <p:nvPr>
            <p:ph type="sldImg" idx="2"/>
          </p:nvPr>
        </p:nvSpPr>
        <p:spPr>
          <a:xfrm>
            <a:off x="993775" y="769938"/>
            <a:ext cx="5111750" cy="3833812"/>
          </a:xfrm>
          <a:prstGeom prst="rect">
            <a:avLst/>
          </a:prstGeom>
          <a:noFill/>
          <a:ln w="12700">
            <a:solidFill>
              <a:prstClr val="black"/>
            </a:solidFill>
          </a:ln>
        </p:spPr>
        <p:txBody>
          <a:bodyPr vert="horz" lIns="99033" tIns="49517" rIns="99033" bIns="49517" rtlCol="0" anchor="ctr"/>
          <a:lstStyle/>
          <a:p>
            <a:endParaRPr lang="ja-JP" altLang="en-US"/>
          </a:p>
        </p:txBody>
      </p:sp>
      <p:sp>
        <p:nvSpPr>
          <p:cNvPr id="5" name="ノート プレースホルダー 4"/>
          <p:cNvSpPr>
            <a:spLocks noGrp="1"/>
          </p:cNvSpPr>
          <p:nvPr>
            <p:ph type="body" sz="quarter" idx="3"/>
          </p:nvPr>
        </p:nvSpPr>
        <p:spPr>
          <a:xfrm>
            <a:off x="709931" y="4861442"/>
            <a:ext cx="5679440" cy="4605576"/>
          </a:xfrm>
          <a:prstGeom prst="rect">
            <a:avLst/>
          </a:prstGeom>
        </p:spPr>
        <p:txBody>
          <a:bodyPr vert="horz" lIns="99033" tIns="49517" rIns="99033" bIns="49517"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721107"/>
            <a:ext cx="3076363" cy="511731"/>
          </a:xfrm>
          <a:prstGeom prst="rect">
            <a:avLst/>
          </a:prstGeom>
        </p:spPr>
        <p:txBody>
          <a:bodyPr vert="horz" lIns="99033" tIns="49517" rIns="99033" bIns="495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295" y="9721107"/>
            <a:ext cx="3076363" cy="511731"/>
          </a:xfrm>
          <a:prstGeom prst="rect">
            <a:avLst/>
          </a:prstGeom>
        </p:spPr>
        <p:txBody>
          <a:bodyPr vert="horz" lIns="99033" tIns="49517" rIns="99033" bIns="49517" rtlCol="0" anchor="b"/>
          <a:lstStyle>
            <a:lvl1pPr algn="r">
              <a:defRPr sz="1200"/>
            </a:lvl1pPr>
          </a:lstStyle>
          <a:p>
            <a:fld id="{4A183306-FFBB-44EE-B4CF-16667E186138}" type="slidenum">
              <a:rPr kumimoji="1" lang="ja-JP" altLang="en-US" smtClean="0"/>
              <a:t>‹N°›</a:t>
            </a:fld>
            <a:endParaRPr kumimoji="1" lang="ja-JP" altLang="en-US"/>
          </a:p>
        </p:txBody>
      </p:sp>
    </p:spTree>
    <p:extLst>
      <p:ext uri="{BB962C8B-B14F-4D97-AF65-F5344CB8AC3E}">
        <p14:creationId xmlns:p14="http://schemas.microsoft.com/office/powerpoint/2010/main" val="1516131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altLang="ja-JP" dirty="0" smtClean="0">
                <a:latin typeface="Arial" pitchFamily="34" charset="0"/>
              </a:rPr>
              <a:t>Thank you for the introduction.</a:t>
            </a:r>
          </a:p>
          <a:p>
            <a:pPr eaLnBrk="1" hangingPunct="1"/>
            <a:r>
              <a:rPr lang="en-US" altLang="ja-JP" dirty="0" smtClean="0">
                <a:latin typeface="Arial" pitchFamily="34" charset="0"/>
              </a:rPr>
              <a:t>I am Otsuji of Tohoku University.</a:t>
            </a:r>
          </a:p>
          <a:p>
            <a:pPr eaLnBrk="1" hangingPunct="1"/>
            <a:r>
              <a:rPr lang="en-US" altLang="ja-JP" dirty="0" smtClean="0">
                <a:latin typeface="Arial" pitchFamily="34" charset="0"/>
              </a:rPr>
              <a:t>I would like to talk about terahertz emission of radiation from our original GaAs-based new device, plasmon-resonant photomixer.</a:t>
            </a:r>
          </a:p>
          <a:p>
            <a:pPr eaLnBrk="1" hangingPunct="1"/>
            <a:r>
              <a:rPr lang="en-US" altLang="ja-JP" dirty="0" smtClean="0">
                <a:latin typeface="Arial" pitchFamily="34" charset="0"/>
              </a:rPr>
              <a:t>This work has been done by the collaboration of my laboratory, Hanabe and Dr. Meziani and Professor Sano of Hokkaido University.</a:t>
            </a:r>
          </a:p>
          <a:p>
            <a:pPr eaLnBrk="1" hangingPunct="1"/>
            <a:endParaRPr lang="en-US" altLang="ja-JP" dirty="0" smtClean="0">
              <a:latin typeface="Arial" pitchFamily="34" charset="0"/>
            </a:endParaRPr>
          </a:p>
        </p:txBody>
      </p:sp>
    </p:spTree>
    <p:extLst>
      <p:ext uri="{BB962C8B-B14F-4D97-AF65-F5344CB8AC3E}">
        <p14:creationId xmlns:p14="http://schemas.microsoft.com/office/powerpoint/2010/main" val="457694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A183306-FFBB-44EE-B4CF-16667E186138}" type="slidenum">
              <a:rPr kumimoji="1" lang="ja-JP" altLang="en-US" smtClean="0"/>
              <a:t>2</a:t>
            </a:fld>
            <a:endParaRPr kumimoji="1" lang="ja-JP" altLang="en-US"/>
          </a:p>
        </p:txBody>
      </p:sp>
    </p:spTree>
    <p:extLst>
      <p:ext uri="{BB962C8B-B14F-4D97-AF65-F5344CB8AC3E}">
        <p14:creationId xmlns:p14="http://schemas.microsoft.com/office/powerpoint/2010/main" val="3348281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r>
              <a:rPr lang="ja-JP" altLang="en-US" dirty="0" smtClean="0">
                <a:latin typeface="Arial" pitchFamily="34" charset="0"/>
              </a:rPr>
              <a:t>将来の情報通信技術の飛躍的な発展には新たな周波数資源の開拓が不可欠です。</a:t>
            </a:r>
          </a:p>
          <a:p>
            <a:pPr eaLnBrk="1" hangingPunct="1"/>
            <a:r>
              <a:rPr lang="ja-JP" altLang="en-US" dirty="0" smtClean="0">
                <a:latin typeface="Arial" pitchFamily="34" charset="0"/>
              </a:rPr>
              <a:t>トランジスタやレーザダイオードをはじめとする半導体集積デバイスの世界では、</a:t>
            </a:r>
          </a:p>
          <a:p>
            <a:pPr eaLnBrk="1" hangingPunct="1"/>
            <a:r>
              <a:rPr lang="ja-JP" altLang="en-US" dirty="0" smtClean="0">
                <a:latin typeface="Arial" pitchFamily="34" charset="0"/>
              </a:rPr>
              <a:t>光波と電波の融合域であるテラヘルツ領域は長らく未開拓領域として取り残されてきました。</a:t>
            </a:r>
          </a:p>
          <a:p>
            <a:pPr eaLnBrk="1" hangingPunct="1"/>
            <a:r>
              <a:rPr lang="ja-JP" altLang="en-US" dirty="0" smtClean="0">
                <a:latin typeface="Arial" pitchFamily="34" charset="0"/>
              </a:rPr>
              <a:t>従来の電子デバイスでは、ガンダイオードやショットキーダイオードによる逓倍器が</a:t>
            </a:r>
          </a:p>
          <a:p>
            <a:pPr eaLnBrk="1" hangingPunct="1"/>
            <a:r>
              <a:rPr lang="ja-JP" altLang="en-US" dirty="0" smtClean="0">
                <a:latin typeface="Arial" pitchFamily="34" charset="0"/>
              </a:rPr>
              <a:t>唯一テラヘルツ動作が可能ですが、</a:t>
            </a:r>
          </a:p>
          <a:p>
            <a:pPr eaLnBrk="1" hangingPunct="1"/>
            <a:r>
              <a:rPr lang="ja-JP" altLang="en-US" dirty="0" smtClean="0">
                <a:latin typeface="Arial" pitchFamily="34" charset="0"/>
              </a:rPr>
              <a:t>ミリワット級の巨大なミリ波入力から生成されるテラヘルツ電磁波は、</a:t>
            </a:r>
          </a:p>
          <a:p>
            <a:pPr eaLnBrk="1" hangingPunct="1"/>
            <a:r>
              <a:rPr lang="ja-JP" altLang="en-US" dirty="0" smtClean="0">
                <a:latin typeface="Arial" pitchFamily="34" charset="0"/>
              </a:rPr>
              <a:t>導波管などの狭帯域アンテナを用いても、高々マイクロワットに留まります。</a:t>
            </a:r>
          </a:p>
          <a:p>
            <a:pPr eaLnBrk="1" hangingPunct="1"/>
            <a:r>
              <a:rPr lang="ja-JP" altLang="en-US" dirty="0" smtClean="0">
                <a:latin typeface="Arial" pitchFamily="34" charset="0"/>
              </a:rPr>
              <a:t>一方、フォトニックデバイスでは、量子カスケードレーザーの進展が著しいものの、</a:t>
            </a:r>
          </a:p>
          <a:p>
            <a:pPr eaLnBrk="1" hangingPunct="1"/>
            <a:r>
              <a:rPr lang="ja-JP" altLang="en-US" dirty="0" smtClean="0">
                <a:latin typeface="Arial" pitchFamily="34" charset="0"/>
              </a:rPr>
              <a:t>フォノン散乱（結晶格子の熱による振動）によって、</a:t>
            </a:r>
          </a:p>
          <a:p>
            <a:pPr eaLnBrk="1" hangingPunct="1"/>
            <a:r>
              <a:rPr lang="ja-JP" altLang="en-US" dirty="0" smtClean="0">
                <a:latin typeface="Arial" pitchFamily="34" charset="0"/>
              </a:rPr>
              <a:t>数テラヘルツの室温レーザー発振を実現することは極めて困難な状況にあります。</a:t>
            </a:r>
          </a:p>
        </p:txBody>
      </p:sp>
    </p:spTree>
    <p:extLst>
      <p:ext uri="{BB962C8B-B14F-4D97-AF65-F5344CB8AC3E}">
        <p14:creationId xmlns:p14="http://schemas.microsoft.com/office/powerpoint/2010/main" val="1764898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A183306-FFBB-44EE-B4CF-16667E186138}" type="slidenum">
              <a:rPr kumimoji="1" lang="ja-JP" altLang="en-US" smtClean="0"/>
              <a:t>4</a:t>
            </a:fld>
            <a:endParaRPr kumimoji="1" lang="ja-JP" altLang="en-US"/>
          </a:p>
        </p:txBody>
      </p:sp>
    </p:spTree>
    <p:extLst>
      <p:ext uri="{BB962C8B-B14F-4D97-AF65-F5344CB8AC3E}">
        <p14:creationId xmlns:p14="http://schemas.microsoft.com/office/powerpoint/2010/main" val="2339069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B301347C-3D6A-48ED-8DE3-CDB0BE3E96E7}" type="slidenum">
              <a:rPr lang="en-US" altLang="ja-JP" smtClean="0">
                <a:solidFill>
                  <a:prstClr val="black"/>
                </a:solidFill>
                <a:latin typeface="Arial" pitchFamily="34" charset="0"/>
              </a:rPr>
              <a:pPr/>
              <a:t>5</a:t>
            </a:fld>
            <a:endParaRPr lang="en-US" altLang="ja-JP" dirty="0" smtClean="0">
              <a:solidFill>
                <a:prstClr val="black"/>
              </a:solidFill>
              <a:latin typeface="Arial" pitchFamily="34" charset="0"/>
            </a:endParaRPr>
          </a:p>
        </p:txBody>
      </p:sp>
      <p:sp>
        <p:nvSpPr>
          <p:cNvPr id="50179" name="Rectangle 2"/>
          <p:cNvSpPr>
            <a:spLocks noGrp="1" noRot="1" noChangeAspect="1" noChangeArrowheads="1" noTextEdit="1"/>
          </p:cNvSpPr>
          <p:nvPr>
            <p:ph type="sldImg"/>
          </p:nvPr>
        </p:nvSpPr>
        <p:spPr>
          <a:xfrm>
            <a:off x="993775" y="769938"/>
            <a:ext cx="5113338" cy="3833812"/>
          </a:xfrm>
          <a:ln/>
        </p:spPr>
      </p:sp>
      <p:sp>
        <p:nvSpPr>
          <p:cNvPr id="50180" name="Rectangle 3"/>
          <p:cNvSpPr>
            <a:spLocks noGrp="1" noChangeArrowheads="1"/>
          </p:cNvSpPr>
          <p:nvPr>
            <p:ph type="body" idx="1"/>
          </p:nvPr>
        </p:nvSpPr>
        <p:spPr>
          <a:noFill/>
          <a:ln/>
        </p:spPr>
        <p:txBody>
          <a:bodyPr/>
          <a:lstStyle/>
          <a:p>
            <a:pPr eaLnBrk="1" hangingPunct="1">
              <a:lnSpc>
                <a:spcPct val="80000"/>
              </a:lnSpc>
            </a:pPr>
            <a:r>
              <a:rPr lang="en-US" altLang="ja-JP" sz="1100" dirty="0">
                <a:latin typeface="Arial" pitchFamily="34" charset="0"/>
              </a:rPr>
              <a:t>Two dimensional (2D) plasma-wave instabilities in submicron transistors have attracted much attention due to their nature of promoting detection and emission of electromagnetic radiation in the terahertz range, which is expected to realize detectors and emitters as well as frequency multipliers </a:t>
            </a:r>
            <a:endParaRPr lang="en-US" altLang="ja-JP" sz="1500" dirty="0">
              <a:latin typeface="Arial" pitchFamily="34" charset="0"/>
            </a:endParaRPr>
          </a:p>
          <a:p>
            <a:pPr eaLnBrk="1" hangingPunct="1">
              <a:lnSpc>
                <a:spcPct val="80000"/>
              </a:lnSpc>
            </a:pPr>
            <a:endParaRPr lang="en-US" altLang="ja-JP" sz="1100" dirty="0">
              <a:latin typeface="Arial" pitchFamily="34" charset="0"/>
            </a:endParaRPr>
          </a:p>
          <a:p>
            <a:pPr eaLnBrk="1" hangingPunct="1">
              <a:lnSpc>
                <a:spcPct val="80000"/>
              </a:lnSpc>
            </a:pPr>
            <a:r>
              <a:rPr lang="en-US" altLang="ja-JP" sz="1100" dirty="0">
                <a:latin typeface="Arial" pitchFamily="34" charset="0"/>
              </a:rPr>
              <a:t>Here schematically shows the displacement of localized electrons in an FET channel.</a:t>
            </a:r>
          </a:p>
          <a:p>
            <a:pPr eaLnBrk="1" hangingPunct="1">
              <a:lnSpc>
                <a:spcPct val="80000"/>
              </a:lnSpc>
            </a:pPr>
            <a:r>
              <a:rPr lang="en-US" altLang="ja-JP" sz="1100" dirty="0">
                <a:latin typeface="Arial" pitchFamily="34" charset="0"/>
              </a:rPr>
              <a:t>When its density becomes very high, the electron system behaves as plasma fluid. </a:t>
            </a:r>
          </a:p>
          <a:p>
            <a:pPr eaLnBrk="1" hangingPunct="1">
              <a:lnSpc>
                <a:spcPct val="80000"/>
              </a:lnSpc>
            </a:pPr>
            <a:r>
              <a:rPr lang="en-US" altLang="ja-JP" sz="1100" dirty="0">
                <a:latin typeface="Arial" pitchFamily="34" charset="0"/>
              </a:rPr>
              <a:t>As you can see once the electron system is coherently excited, polarized vibrations of longitudinal modes are promoted.  </a:t>
            </a:r>
          </a:p>
          <a:p>
            <a:pPr eaLnBrk="1" hangingPunct="1">
              <a:lnSpc>
                <a:spcPct val="80000"/>
              </a:lnSpc>
            </a:pPr>
            <a:r>
              <a:rPr lang="en-US" altLang="ja-JP" sz="1100" dirty="0">
                <a:latin typeface="Arial" pitchFamily="34" charset="0"/>
              </a:rPr>
              <a:t>Its energy is quantized into the standing-waves so that it is called as plasmon.</a:t>
            </a:r>
          </a:p>
          <a:p>
            <a:pPr eaLnBrk="1" hangingPunct="1">
              <a:lnSpc>
                <a:spcPct val="80000"/>
              </a:lnSpc>
            </a:pPr>
            <a:r>
              <a:rPr lang="en-US" altLang="ja-JP" sz="1100" dirty="0">
                <a:latin typeface="Arial" pitchFamily="34" charset="0"/>
              </a:rPr>
              <a:t>In this case, the electron channel acts as a plasmon cavity. </a:t>
            </a:r>
          </a:p>
          <a:p>
            <a:pPr eaLnBrk="1" hangingPunct="1">
              <a:lnSpc>
                <a:spcPct val="80000"/>
              </a:lnSpc>
            </a:pPr>
            <a:endParaRPr lang="en-US" altLang="ja-JP" sz="1100" dirty="0">
              <a:latin typeface="Arial" pitchFamily="34" charset="0"/>
            </a:endParaRPr>
          </a:p>
          <a:p>
            <a:pPr eaLnBrk="1" hangingPunct="1">
              <a:lnSpc>
                <a:spcPct val="80000"/>
              </a:lnSpc>
            </a:pPr>
            <a:r>
              <a:rPr lang="en-US" altLang="ja-JP" sz="1100" dirty="0">
                <a:latin typeface="Arial" pitchFamily="34" charset="0"/>
              </a:rPr>
              <a:t>This kind of “gated 2D plasmon” has a linear dispersion relation given by this equation.</a:t>
            </a:r>
          </a:p>
          <a:p>
            <a:pPr eaLnBrk="1" hangingPunct="1">
              <a:lnSpc>
                <a:spcPct val="80000"/>
              </a:lnSpc>
            </a:pPr>
            <a:r>
              <a:rPr lang="en-US" altLang="ja-JP" sz="1100" dirty="0">
                <a:latin typeface="Arial" pitchFamily="34" charset="0"/>
              </a:rPr>
              <a:t>The resonant frequency is determined by the cavity size or the gate length and the plasmon velocity. </a:t>
            </a:r>
          </a:p>
          <a:p>
            <a:pPr eaLnBrk="1" hangingPunct="1">
              <a:lnSpc>
                <a:spcPct val="80000"/>
              </a:lnSpc>
            </a:pPr>
            <a:r>
              <a:rPr lang="en-US" altLang="ja-JP" sz="1100" dirty="0">
                <a:latin typeface="Arial" pitchFamily="34" charset="0"/>
              </a:rPr>
              <a:t>When you assume a 100-nm gate length and GaAs or InP based material systems, </a:t>
            </a:r>
          </a:p>
          <a:p>
            <a:pPr eaLnBrk="1" hangingPunct="1">
              <a:lnSpc>
                <a:spcPct val="80000"/>
              </a:lnSpc>
            </a:pPr>
            <a:r>
              <a:rPr lang="en-US" altLang="ja-JP" sz="1100" dirty="0">
                <a:latin typeface="Arial" pitchFamily="34" charset="0"/>
              </a:rPr>
              <a:t>the resonant frequency falls in the terahertz range. </a:t>
            </a:r>
          </a:p>
          <a:p>
            <a:pPr eaLnBrk="1" hangingPunct="1">
              <a:lnSpc>
                <a:spcPct val="80000"/>
              </a:lnSpc>
            </a:pPr>
            <a:endParaRPr lang="en-US" altLang="ja-JP" sz="1100" dirty="0">
              <a:latin typeface="Arial" pitchFamily="34" charset="0"/>
            </a:endParaRPr>
          </a:p>
          <a:p>
            <a:pPr eaLnBrk="1" hangingPunct="1">
              <a:lnSpc>
                <a:spcPct val="80000"/>
              </a:lnSpc>
            </a:pPr>
            <a:r>
              <a:rPr lang="en-US" altLang="ja-JP" sz="1500" dirty="0">
                <a:latin typeface="Arial" pitchFamily="34" charset="0"/>
              </a:rPr>
              <a:t>First proposal of its terahertz device applications was made by Dyakonov and Shur in 1993.</a:t>
            </a:r>
          </a:p>
          <a:p>
            <a:pPr eaLnBrk="1" hangingPunct="1">
              <a:lnSpc>
                <a:spcPct val="80000"/>
              </a:lnSpc>
            </a:pPr>
            <a:endParaRPr lang="en-US" altLang="ja-JP" sz="1500" dirty="0">
              <a:latin typeface="Arial" pitchFamily="34" charset="0"/>
            </a:endParaRPr>
          </a:p>
          <a:p>
            <a:pPr eaLnBrk="1" hangingPunct="1">
              <a:lnSpc>
                <a:spcPct val="80000"/>
              </a:lnSpc>
            </a:pPr>
            <a:r>
              <a:rPr lang="en-US" altLang="ja-JP" sz="1500" dirty="0">
                <a:latin typeface="Arial" pitchFamily="34" charset="0"/>
              </a:rPr>
              <a:t>What is important is the plasmon velocity is proportional to the square root of the electron density which is controlled by the gate bias.  </a:t>
            </a:r>
          </a:p>
          <a:p>
            <a:pPr eaLnBrk="1" hangingPunct="1">
              <a:lnSpc>
                <a:spcPct val="80000"/>
              </a:lnSpc>
            </a:pPr>
            <a:r>
              <a:rPr lang="en-US" altLang="ja-JP" sz="1500" dirty="0">
                <a:latin typeface="Arial" pitchFamily="34" charset="0"/>
              </a:rPr>
              <a:t>So we can get a tunability of frequency, which is applicable to realizing </a:t>
            </a:r>
            <a:r>
              <a:rPr lang="en-US" altLang="ja-JP" sz="1100" dirty="0">
                <a:latin typeface="Arial" pitchFamily="34" charset="0"/>
              </a:rPr>
              <a:t>frequency-tunable oscillators/detectors in the terahertz range. </a:t>
            </a:r>
          </a:p>
        </p:txBody>
      </p:sp>
    </p:spTree>
    <p:extLst>
      <p:ext uri="{BB962C8B-B14F-4D97-AF65-F5344CB8AC3E}">
        <p14:creationId xmlns:p14="http://schemas.microsoft.com/office/powerpoint/2010/main" val="2045012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プラズモンの非線形性を利用したテラヘルツ波の検出動作。</a:t>
            </a:r>
            <a:endParaRPr kumimoji="1" lang="en-US" altLang="ja-JP" dirty="0" smtClean="0"/>
          </a:p>
          <a:p>
            <a:endParaRPr kumimoji="1" lang="en-US" altLang="ja-JP" dirty="0" smtClean="0"/>
          </a:p>
          <a:p>
            <a:r>
              <a:rPr kumimoji="1" lang="ja-JP" altLang="en-US" dirty="0" smtClean="0"/>
              <a:t>テラヘルツの正弦波を照射してプラズモンを励振すると、</a:t>
            </a:r>
            <a:endParaRPr kumimoji="1" lang="en-US" altLang="ja-JP" dirty="0" smtClean="0"/>
          </a:p>
          <a:p>
            <a:r>
              <a:rPr kumimoji="1" lang="ja-JP" altLang="en-US" dirty="0" smtClean="0"/>
              <a:t>プラズモンは非線形性が強いので、高調波ひずみ成分を伴って、振動する。</a:t>
            </a:r>
            <a:endParaRPr kumimoji="1" lang="en-US" altLang="ja-JP" dirty="0" smtClean="0"/>
          </a:p>
          <a:p>
            <a:endParaRPr kumimoji="1" lang="en-US" altLang="ja-JP" dirty="0" smtClean="0"/>
          </a:p>
          <a:p>
            <a:r>
              <a:rPr kumimoji="1" lang="ja-JP" altLang="en-US" dirty="0" smtClean="0"/>
              <a:t>その波形のひずみによって、振動成分の時間平均には入射電力に比例した直流成分が生じる。</a:t>
            </a:r>
            <a:endParaRPr kumimoji="1" lang="en-US" altLang="ja-JP" dirty="0" smtClean="0"/>
          </a:p>
          <a:p>
            <a:endParaRPr kumimoji="1" lang="en-US" altLang="ja-JP" dirty="0" smtClean="0"/>
          </a:p>
          <a:p>
            <a:r>
              <a:rPr kumimoji="1" lang="ja-JP" altLang="en-US" dirty="0" smtClean="0"/>
              <a:t>この直流電圧（光起電力といいます）を測定することで入射されたテラヘルツ波の電力が計測できる。</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A183306-FFBB-44EE-B4CF-16667E186138}" type="slidenum">
              <a:rPr lang="ja-JP" altLang="en-US" smtClean="0">
                <a:solidFill>
                  <a:prstClr val="black"/>
                </a:solidFill>
              </a:rPr>
              <a:pPr/>
              <a:t>7</a:t>
            </a:fld>
            <a:endParaRPr lang="ja-JP" altLang="en-US">
              <a:solidFill>
                <a:prstClr val="black"/>
              </a:solidFill>
            </a:endParaRPr>
          </a:p>
        </p:txBody>
      </p:sp>
    </p:spTree>
    <p:extLst>
      <p:ext uri="{BB962C8B-B14F-4D97-AF65-F5344CB8AC3E}">
        <p14:creationId xmlns:p14="http://schemas.microsoft.com/office/powerpoint/2010/main" val="31718503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ja-JP" altLang="en-US" smtClean="0">
                <a:latin typeface="Arial" panose="020B0604020202020204" pitchFamily="34" charset="0"/>
              </a:rPr>
              <a:t>このスライドは非放射モードプラズモンが回折格子型ゲート電極を介し、電磁波と結合し、プラズモンから電磁波へとエネルギー変換をしている様子を示しています。</a:t>
            </a:r>
            <a:endParaRPr lang="en-US" altLang="ja-JP" smtClean="0">
              <a:latin typeface="Arial" panose="020B0604020202020204" pitchFamily="34" charset="0"/>
            </a:endParaRPr>
          </a:p>
          <a:p>
            <a:r>
              <a:rPr lang="ja-JP" altLang="en-US" smtClean="0">
                <a:latin typeface="Arial" panose="020B0604020202020204" pitchFamily="34" charset="0"/>
              </a:rPr>
              <a:t>この図は長さ</a:t>
            </a:r>
            <a:r>
              <a:rPr lang="en-US" altLang="ja-JP" smtClean="0">
                <a:latin typeface="Arial" panose="020B0604020202020204" pitchFamily="34" charset="0"/>
              </a:rPr>
              <a:t>W</a:t>
            </a:r>
            <a:r>
              <a:rPr lang="ja-JP" altLang="en-US" smtClean="0">
                <a:latin typeface="Arial" panose="020B0604020202020204" pitchFamily="34" charset="0"/>
              </a:rPr>
              <a:t>の中に長さ</a:t>
            </a:r>
            <a:r>
              <a:rPr lang="en-US" altLang="ja-JP" smtClean="0">
                <a:latin typeface="Arial" panose="020B0604020202020204" pitchFamily="34" charset="0"/>
              </a:rPr>
              <a:t>Lg1</a:t>
            </a:r>
            <a:r>
              <a:rPr lang="ja-JP" altLang="en-US" smtClean="0">
                <a:latin typeface="Arial" panose="020B0604020202020204" pitchFamily="34" charset="0"/>
              </a:rPr>
              <a:t>のプラズモン領域とグレーティングゲートを示したものです。</a:t>
            </a:r>
            <a:endParaRPr lang="en-US" altLang="ja-JP" smtClean="0">
              <a:latin typeface="Arial" panose="020B0604020202020204" pitchFamily="34" charset="0"/>
            </a:endParaRPr>
          </a:p>
          <a:p>
            <a:r>
              <a:rPr lang="ja-JP" altLang="en-US" smtClean="0">
                <a:latin typeface="Arial" panose="020B0604020202020204" pitchFamily="34" charset="0"/>
              </a:rPr>
              <a:t>単一のプラズモン共鳴の分散関係は光のように線形分散を示します。</a:t>
            </a:r>
            <a:endParaRPr lang="en-US" altLang="ja-JP" smtClean="0">
              <a:latin typeface="Arial" panose="020B0604020202020204" pitchFamily="34" charset="0"/>
            </a:endParaRPr>
          </a:p>
          <a:p>
            <a:r>
              <a:rPr lang="ja-JP" altLang="en-US" smtClean="0">
                <a:latin typeface="Arial" panose="020B0604020202020204" pitchFamily="34" charset="0"/>
              </a:rPr>
              <a:t>しかし、光の速度よりプラズマ波は</a:t>
            </a:r>
            <a:r>
              <a:rPr lang="en-US" altLang="ja-JP" smtClean="0">
                <a:latin typeface="Arial" panose="020B0604020202020204" pitchFamily="34" charset="0"/>
              </a:rPr>
              <a:t>3</a:t>
            </a:r>
            <a:r>
              <a:rPr lang="ja-JP" altLang="en-US" smtClean="0">
                <a:latin typeface="Arial" panose="020B0604020202020204" pitchFamily="34" charset="0"/>
              </a:rPr>
              <a:t>桁落ちなので、これらの</a:t>
            </a:r>
            <a:r>
              <a:rPr lang="en-US" altLang="ja-JP" smtClean="0">
                <a:latin typeface="Arial" panose="020B0604020202020204" pitchFamily="34" charset="0"/>
              </a:rPr>
              <a:t>2</a:t>
            </a:r>
            <a:r>
              <a:rPr lang="ja-JP" altLang="en-US" smtClean="0">
                <a:latin typeface="Arial" panose="020B0604020202020204" pitchFamily="34" charset="0"/>
              </a:rPr>
              <a:t>本の直線は一度も交わらず、エネルギー変換が起こりません。</a:t>
            </a:r>
            <a:endParaRPr lang="en-US" altLang="ja-JP" smtClean="0">
              <a:latin typeface="Arial" panose="020B0604020202020204" pitchFamily="34" charset="0"/>
            </a:endParaRPr>
          </a:p>
          <a:p>
            <a:r>
              <a:rPr lang="ja-JP" altLang="en-US" smtClean="0">
                <a:latin typeface="Arial" panose="020B0604020202020204" pitchFamily="34" charset="0"/>
              </a:rPr>
              <a:t>ここで、グレーティングゲート構造のような周期性</a:t>
            </a:r>
            <a:r>
              <a:rPr lang="en-US" altLang="ja-JP" smtClean="0">
                <a:latin typeface="Arial" panose="020B0604020202020204" pitchFamily="34" charset="0"/>
              </a:rPr>
              <a:t>W</a:t>
            </a:r>
            <a:r>
              <a:rPr lang="ja-JP" altLang="en-US" smtClean="0">
                <a:latin typeface="Arial" panose="020B0604020202020204" pitchFamily="34" charset="0"/>
              </a:rPr>
              <a:t>を持つ構造では、周期性</a:t>
            </a:r>
            <a:r>
              <a:rPr lang="en-US" altLang="ja-JP" smtClean="0">
                <a:latin typeface="Arial" panose="020B0604020202020204" pitchFamily="34" charset="0"/>
              </a:rPr>
              <a:t>W</a:t>
            </a:r>
            <a:r>
              <a:rPr lang="ja-JP" altLang="en-US" smtClean="0">
                <a:latin typeface="Arial" panose="020B0604020202020204" pitchFamily="34" charset="0"/>
              </a:rPr>
              <a:t>でブリルアンゾーンが定義され、このようなゾーンフォールディングが起こり、多くのクロスオーバーをもたらします。</a:t>
            </a:r>
            <a:endParaRPr lang="en-US" smtClean="0">
              <a:latin typeface="Arial" panose="020B0604020202020204" pitchFamily="34" charset="0"/>
              <a:ea typeface="ＭＳ Ｐゴシック" panose="020B0600070205080204" pitchFamily="34" charset="-128"/>
            </a:endParaRPr>
          </a:p>
          <a:p>
            <a:r>
              <a:rPr lang="ja-JP" altLang="en-US" smtClean="0">
                <a:latin typeface="Arial" panose="020B0604020202020204" pitchFamily="34" charset="0"/>
              </a:rPr>
              <a:t>交差しているポイントはアンテナとして機能します。</a:t>
            </a:r>
            <a:endParaRPr lang="en-US" smtClean="0">
              <a:latin typeface="Arial" panose="020B0604020202020204" pitchFamily="34" charset="0"/>
              <a:ea typeface="ＭＳ Ｐゴシック" panose="020B0600070205080204" pitchFamily="34" charset="-128"/>
            </a:endParaRPr>
          </a:p>
          <a:p>
            <a:endParaRPr lang="ja-JP" altLang="en-US" smtClean="0">
              <a:latin typeface="Arial" panose="020B0604020202020204" pitchFamily="34" charset="0"/>
            </a:endParaRPr>
          </a:p>
        </p:txBody>
      </p:sp>
      <p:sp>
        <p:nvSpPr>
          <p:cNvPr id="161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fld id="{2D41545C-EFA7-45F3-9BD1-180BB8FA790C}" type="slidenum">
              <a:rPr lang="ja-JP" altLang="en-US" b="0" smtClean="0">
                <a:solidFill>
                  <a:srgbClr val="000000"/>
                </a:solidFill>
              </a:rPr>
              <a:pPr/>
              <a:t>8</a:t>
            </a:fld>
            <a:endParaRPr lang="ja-JP" altLang="en-US" b="0" smtClean="0">
              <a:solidFill>
                <a:srgbClr val="000000"/>
              </a:solidFill>
            </a:endParaRPr>
          </a:p>
        </p:txBody>
      </p:sp>
    </p:spTree>
    <p:extLst>
      <p:ext uri="{BB962C8B-B14F-4D97-AF65-F5344CB8AC3E}">
        <p14:creationId xmlns:p14="http://schemas.microsoft.com/office/powerpoint/2010/main" val="2301282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A183306-FFBB-44EE-B4CF-16667E186138}" type="slidenum">
              <a:rPr kumimoji="1" lang="ja-JP" altLang="en-US" smtClean="0"/>
              <a:t>9</a:t>
            </a:fld>
            <a:endParaRPr kumimoji="1" lang="ja-JP" altLang="en-US"/>
          </a:p>
        </p:txBody>
      </p:sp>
    </p:spTree>
    <p:extLst>
      <p:ext uri="{BB962C8B-B14F-4D97-AF65-F5344CB8AC3E}">
        <p14:creationId xmlns:p14="http://schemas.microsoft.com/office/powerpoint/2010/main" val="1424344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lnSpc>
                <a:spcPct val="80000"/>
              </a:lnSpc>
            </a:pPr>
            <a:r>
              <a:rPr lang="en-US" altLang="ja-JP" sz="1000" dirty="0">
                <a:latin typeface="Arial" pitchFamily="34" charset="0"/>
              </a:rPr>
              <a:t>One of the solution is shown here. </a:t>
            </a:r>
          </a:p>
          <a:p>
            <a:pPr eaLnBrk="1" hangingPunct="1">
              <a:lnSpc>
                <a:spcPct val="80000"/>
              </a:lnSpc>
            </a:pPr>
            <a:r>
              <a:rPr lang="en-US" altLang="ja-JP" sz="1000" dirty="0">
                <a:latin typeface="Arial" pitchFamily="34" charset="0"/>
              </a:rPr>
              <a:t>We’ve recently proposed a new device structure </a:t>
            </a:r>
            <a:r>
              <a:rPr lang="en-US" altLang="ja-JP" dirty="0" smtClean="0">
                <a:latin typeface="Arial" pitchFamily="34" charset="0"/>
              </a:rPr>
              <a:t>that can improve the conversion gain and radiation power. </a:t>
            </a:r>
          </a:p>
          <a:p>
            <a:pPr eaLnBrk="1" hangingPunct="1">
              <a:lnSpc>
                <a:spcPct val="80000"/>
              </a:lnSpc>
            </a:pPr>
            <a:r>
              <a:rPr lang="en-US" altLang="ja-JP" dirty="0" smtClean="0">
                <a:latin typeface="Arial" pitchFamily="34" charset="0"/>
              </a:rPr>
              <a:t>This is the cross sectional view. The device is based on a HEMT structure but includes two unique features.  </a:t>
            </a:r>
          </a:p>
          <a:p>
            <a:pPr eaLnBrk="1" hangingPunct="1">
              <a:lnSpc>
                <a:spcPct val="80000"/>
              </a:lnSpc>
            </a:pPr>
            <a:r>
              <a:rPr lang="en-US" altLang="ja-JP" dirty="0" smtClean="0">
                <a:latin typeface="Arial" pitchFamily="34" charset="0"/>
              </a:rPr>
              <a:t>First, it incorporates doubly interdigitated grating gates that periodically localize the 2D plasmon in sub-100-nm regions with a micron interval.  This so-called grating bi-coupler can act as a broadband terahertz antenna.  </a:t>
            </a:r>
          </a:p>
          <a:p>
            <a:pPr eaLnBrk="1" hangingPunct="1">
              <a:lnSpc>
                <a:spcPct val="80000"/>
              </a:lnSpc>
            </a:pPr>
            <a:r>
              <a:rPr lang="en-US" altLang="ja-JP" dirty="0" smtClean="0">
                <a:latin typeface="Arial" pitchFamily="34" charset="0"/>
              </a:rPr>
              <a:t>The second feature is a vertical cavity structure in between the top grating plane and a terahertz mirror at the backside.  </a:t>
            </a:r>
          </a:p>
          <a:p>
            <a:pPr eaLnBrk="1" hangingPunct="1">
              <a:lnSpc>
                <a:spcPct val="80000"/>
              </a:lnSpc>
            </a:pPr>
            <a:r>
              <a:rPr lang="en-US" altLang="ja-JP" dirty="0" smtClean="0">
                <a:latin typeface="Arial" pitchFamily="34" charset="0"/>
              </a:rPr>
              <a:t>This can act as a terahertz radiation enhancer as a laser cavity</a:t>
            </a:r>
          </a:p>
          <a:p>
            <a:pPr eaLnBrk="1" hangingPunct="1">
              <a:lnSpc>
                <a:spcPct val="80000"/>
              </a:lnSpc>
            </a:pPr>
            <a:r>
              <a:rPr lang="en-US" altLang="ja-JP" dirty="0" err="1" smtClean="0">
                <a:latin typeface="Arial" pitchFamily="34" charset="0"/>
              </a:rPr>
              <a:t>Okey</a:t>
            </a:r>
            <a:r>
              <a:rPr lang="en-US" altLang="ja-JP" dirty="0" smtClean="0">
                <a:latin typeface="Arial" pitchFamily="34" charset="0"/>
              </a:rPr>
              <a:t>, let me show you how this device works.  </a:t>
            </a:r>
          </a:p>
          <a:p>
            <a:pPr eaLnBrk="1" hangingPunct="1">
              <a:lnSpc>
                <a:spcPct val="80000"/>
              </a:lnSpc>
            </a:pPr>
            <a:r>
              <a:rPr lang="en-US" altLang="ja-JP" dirty="0" smtClean="0">
                <a:latin typeface="Arial" pitchFamily="34" charset="0"/>
              </a:rPr>
              <a:t>First, l</a:t>
            </a:r>
            <a:r>
              <a:rPr lang="en-US" altLang="ja-JP" dirty="0" smtClean="0">
                <a:latin typeface="Arial" pitchFamily="34" charset="0"/>
                <a:ea typeface="ＭＳ 明朝" pitchFamily="17" charset="-128"/>
              </a:rPr>
              <a:t>aser two photons are irradiated.  Photo-generated carriers can coherently excite the plasmon at the difference frequency delta-f so that it makes a </a:t>
            </a:r>
            <a:r>
              <a:rPr lang="en-US" altLang="ja-JP" dirty="0" err="1" smtClean="0">
                <a:latin typeface="Arial" pitchFamily="34" charset="0"/>
                <a:ea typeface="ＭＳ 明朝" pitchFamily="17" charset="-128"/>
              </a:rPr>
              <a:t>photomixing</a:t>
            </a:r>
            <a:r>
              <a:rPr lang="en-US" altLang="ja-JP" dirty="0" smtClean="0">
                <a:latin typeface="Arial" pitchFamily="34" charset="0"/>
                <a:ea typeface="ＭＳ 明朝" pitchFamily="17" charset="-128"/>
              </a:rPr>
              <a:t> function. </a:t>
            </a:r>
          </a:p>
          <a:p>
            <a:pPr eaLnBrk="1" hangingPunct="1">
              <a:lnSpc>
                <a:spcPct val="80000"/>
              </a:lnSpc>
            </a:pPr>
            <a:r>
              <a:rPr lang="en-US" altLang="ja-JP" dirty="0" smtClean="0">
                <a:latin typeface="Arial" pitchFamily="34" charset="0"/>
                <a:ea typeface="ＭＳ 明朝" pitchFamily="17" charset="-128"/>
              </a:rPr>
              <a:t>If the excitation frequency matches to the standing wave condition, the plasmon makes resonant oscillation.  As I mentioned the plasmon wave is non-</a:t>
            </a:r>
            <a:r>
              <a:rPr lang="en-US" altLang="ja-JP" dirty="0" err="1" smtClean="0">
                <a:latin typeface="Arial" pitchFamily="34" charset="0"/>
                <a:ea typeface="ＭＳ 明朝" pitchFamily="17" charset="-128"/>
              </a:rPr>
              <a:t>radiative</a:t>
            </a:r>
            <a:r>
              <a:rPr lang="en-US" altLang="ja-JP" dirty="0" smtClean="0">
                <a:latin typeface="Arial" pitchFamily="34" charset="0"/>
                <a:ea typeface="ＭＳ 明朝" pitchFamily="17" charset="-128"/>
              </a:rPr>
              <a:t> mode. In this case, periodically localized plasmon grating together with the dual gate grating can work for the mode conversion.  </a:t>
            </a:r>
          </a:p>
          <a:p>
            <a:pPr eaLnBrk="1" hangingPunct="1">
              <a:lnSpc>
                <a:spcPct val="80000"/>
              </a:lnSpc>
            </a:pPr>
            <a:r>
              <a:rPr lang="en-US" altLang="ja-JP" dirty="0" smtClean="0">
                <a:latin typeface="Arial" pitchFamily="34" charset="0"/>
              </a:rPr>
              <a:t>Once the plasmon is excited, the terahertz electromagnetic wave is reflected at the mirror and back to the plasmon so that the reflected wave can directly excites the plasmon again </a:t>
            </a:r>
            <a:r>
              <a:rPr lang="en-US" altLang="ja-JP" sz="1000" dirty="0">
                <a:latin typeface="Arial" pitchFamily="34" charset="0"/>
              </a:rPr>
              <a:t>according to the </a:t>
            </a:r>
            <a:r>
              <a:rPr lang="en-US" altLang="ja-JP" sz="1000" dirty="0" err="1">
                <a:latin typeface="Arial" pitchFamily="34" charset="0"/>
              </a:rPr>
              <a:t>Drude</a:t>
            </a:r>
            <a:r>
              <a:rPr lang="en-US" altLang="ja-JP" sz="1000" dirty="0">
                <a:latin typeface="Arial" pitchFamily="34" charset="0"/>
              </a:rPr>
              <a:t>-optical conductivity</a:t>
            </a:r>
            <a:endParaRPr lang="en-US" altLang="ja-JP" dirty="0" smtClean="0">
              <a:latin typeface="Arial" pitchFamily="34" charset="0"/>
            </a:endParaRPr>
          </a:p>
          <a:p>
            <a:pPr eaLnBrk="1" hangingPunct="1">
              <a:lnSpc>
                <a:spcPct val="80000"/>
              </a:lnSpc>
            </a:pPr>
            <a:r>
              <a:rPr lang="en-US" altLang="ja-JP" sz="1000" dirty="0">
                <a:latin typeface="Arial" pitchFamily="34" charset="0"/>
              </a:rPr>
              <a:t>When the plasmon resonant frequency satisfies the vertical cavity resonant condition, the terahertz electromagnetic radiation will reinforce the plasmon resonance in a recursive manner. </a:t>
            </a:r>
            <a:endParaRPr lang="en-US" altLang="ja-JP" dirty="0" smtClean="0">
              <a:latin typeface="Arial" pitchFamily="34" charset="0"/>
            </a:endParaRPr>
          </a:p>
          <a:p>
            <a:pPr eaLnBrk="1" hangingPunct="1">
              <a:lnSpc>
                <a:spcPct val="80000"/>
              </a:lnSpc>
            </a:pPr>
            <a:r>
              <a:rPr lang="en-US" altLang="ja-JP" dirty="0" smtClean="0">
                <a:latin typeface="Arial" pitchFamily="34" charset="0"/>
              </a:rPr>
              <a:t>Therefore, the vertical cavity works as an amplifier if the gain exceeds the cavity loss.</a:t>
            </a:r>
          </a:p>
          <a:p>
            <a:pPr eaLnBrk="1" hangingPunct="1">
              <a:lnSpc>
                <a:spcPct val="80000"/>
              </a:lnSpc>
            </a:pPr>
            <a:endParaRPr lang="en-US" altLang="ja-JP" sz="1000" dirty="0">
              <a:latin typeface="Arial" pitchFamily="34" charset="0"/>
            </a:endParaRPr>
          </a:p>
          <a:p>
            <a:pPr eaLnBrk="1" hangingPunct="1">
              <a:lnSpc>
                <a:spcPct val="80000"/>
              </a:lnSpc>
            </a:pPr>
            <a:endParaRPr lang="en-US" altLang="ja-JP" sz="1000" dirty="0">
              <a:latin typeface="Arial" pitchFamily="34" charset="0"/>
            </a:endParaRPr>
          </a:p>
        </p:txBody>
      </p:sp>
    </p:spTree>
    <p:extLst>
      <p:ext uri="{BB962C8B-B14F-4D97-AF65-F5344CB8AC3E}">
        <p14:creationId xmlns:p14="http://schemas.microsoft.com/office/powerpoint/2010/main" val="20907444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広帯域の超高感度検出器の実現</a:t>
            </a:r>
            <a:endParaRPr kumimoji="1" lang="en-US" altLang="ja-JP" dirty="0" smtClean="0"/>
          </a:p>
          <a:p>
            <a:endParaRPr kumimoji="1" lang="en-US" altLang="ja-JP" dirty="0" smtClean="0"/>
          </a:p>
          <a:p>
            <a:r>
              <a:rPr kumimoji="1" lang="ja-JP" altLang="en-US" dirty="0" smtClean="0"/>
              <a:t>非対称二重回折格子型ゲート電極構造の導入により　検出感度を桁違いに向上。</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4A183306-FFBB-44EE-B4CF-16667E186138}" type="slidenum">
              <a:rPr lang="ja-JP" altLang="en-US" smtClean="0">
                <a:solidFill>
                  <a:prstClr val="black"/>
                </a:solidFill>
              </a:rPr>
              <a:pPr/>
              <a:t>11</a:t>
            </a:fld>
            <a:endParaRPr lang="ja-JP" altLang="en-US">
              <a:solidFill>
                <a:prstClr val="black"/>
              </a:solidFill>
            </a:endParaRPr>
          </a:p>
        </p:txBody>
      </p:sp>
    </p:spTree>
    <p:extLst>
      <p:ext uri="{BB962C8B-B14F-4D97-AF65-F5344CB8AC3E}">
        <p14:creationId xmlns:p14="http://schemas.microsoft.com/office/powerpoint/2010/main" val="2842445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A183306-FFBB-44EE-B4CF-16667E186138}" type="slidenum">
              <a:rPr lang="ja-JP" altLang="en-US" smtClean="0">
                <a:solidFill>
                  <a:prstClr val="black"/>
                </a:solidFill>
              </a:rPr>
              <a:pPr/>
              <a:t>12</a:t>
            </a:fld>
            <a:endParaRPr lang="ja-JP" altLang="en-US">
              <a:solidFill>
                <a:prstClr val="black"/>
              </a:solidFill>
            </a:endParaRPr>
          </a:p>
        </p:txBody>
      </p:sp>
    </p:spTree>
    <p:extLst>
      <p:ext uri="{BB962C8B-B14F-4D97-AF65-F5344CB8AC3E}">
        <p14:creationId xmlns:p14="http://schemas.microsoft.com/office/powerpoint/2010/main" val="2761624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A183306-FFBB-44EE-B4CF-16667E186138}" type="slidenum">
              <a:rPr kumimoji="1" lang="ja-JP" altLang="en-US" smtClean="0"/>
              <a:t>13</a:t>
            </a:fld>
            <a:endParaRPr kumimoji="1" lang="ja-JP" altLang="en-US"/>
          </a:p>
        </p:txBody>
      </p:sp>
    </p:spTree>
    <p:extLst>
      <p:ext uri="{BB962C8B-B14F-4D97-AF65-F5344CB8AC3E}">
        <p14:creationId xmlns:p14="http://schemas.microsoft.com/office/powerpoint/2010/main" val="1406264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2188" y="768350"/>
            <a:ext cx="5114925" cy="3836988"/>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16853D4E-CE76-4B23-A1A5-6CD6244FC3AE}" type="slidenum">
              <a:rPr lang="ja-JP" altLang="en-US" smtClean="0">
                <a:solidFill>
                  <a:prstClr val="black"/>
                </a:solidFill>
              </a:rPr>
              <a:pPr/>
              <a:t>15</a:t>
            </a:fld>
            <a:endParaRPr lang="ja-JP" altLang="en-US">
              <a:solidFill>
                <a:prstClr val="black"/>
              </a:solidFill>
            </a:endParaRPr>
          </a:p>
        </p:txBody>
      </p:sp>
    </p:spTree>
    <p:extLst>
      <p:ext uri="{BB962C8B-B14F-4D97-AF65-F5344CB8AC3E}">
        <p14:creationId xmlns:p14="http://schemas.microsoft.com/office/powerpoint/2010/main" val="2923982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A183306-FFBB-44EE-B4CF-16667E186138}" type="slidenum">
              <a:rPr kumimoji="1" lang="ja-JP" altLang="en-US" smtClean="0"/>
              <a:t>17</a:t>
            </a:fld>
            <a:endParaRPr kumimoji="1" lang="ja-JP" altLang="en-US"/>
          </a:p>
        </p:txBody>
      </p:sp>
    </p:spTree>
    <p:extLst>
      <p:ext uri="{BB962C8B-B14F-4D97-AF65-F5344CB8AC3E}">
        <p14:creationId xmlns:p14="http://schemas.microsoft.com/office/powerpoint/2010/main" val="1817475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A183306-FFBB-44EE-B4CF-16667E186138}" type="slidenum">
              <a:rPr kumimoji="1" lang="ja-JP" altLang="en-US" smtClean="0"/>
              <a:t>22</a:t>
            </a:fld>
            <a:endParaRPr kumimoji="1" lang="ja-JP" altLang="en-US"/>
          </a:p>
        </p:txBody>
      </p:sp>
    </p:spTree>
    <p:extLst>
      <p:ext uri="{BB962C8B-B14F-4D97-AF65-F5344CB8AC3E}">
        <p14:creationId xmlns:p14="http://schemas.microsoft.com/office/powerpoint/2010/main" val="3190026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A183306-FFBB-44EE-B4CF-16667E186138}" type="slidenum">
              <a:rPr kumimoji="1" lang="ja-JP" altLang="en-US" smtClean="0"/>
              <a:t>26</a:t>
            </a:fld>
            <a:endParaRPr kumimoji="1" lang="ja-JP" altLang="en-US"/>
          </a:p>
        </p:txBody>
      </p:sp>
    </p:spTree>
    <p:extLst>
      <p:ext uri="{BB962C8B-B14F-4D97-AF65-F5344CB8AC3E}">
        <p14:creationId xmlns:p14="http://schemas.microsoft.com/office/powerpoint/2010/main" val="1167736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805113"/>
            <a:ext cx="7772400" cy="109537"/>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52400" dist="88900" dir="2700000" algn="tl" rotWithShape="0">
              <a:schemeClr val="accent2">
                <a:lumMod val="50000"/>
                <a:alpha val="42000"/>
              </a:schemeClr>
            </a:outerShdw>
          </a:effectLst>
        </p:spPr>
        <p:txBody>
          <a:bodyPr/>
          <a:lstStyle/>
          <a:p>
            <a:pPr fontAlgn="base">
              <a:spcBef>
                <a:spcPct val="0"/>
              </a:spcBef>
              <a:spcAft>
                <a:spcPct val="0"/>
              </a:spcAft>
              <a:defRPr/>
            </a:pPr>
            <a:endParaRPr kumimoji="0" lang="ja-JP" altLang="ja-JP" sz="2400">
              <a:solidFill>
                <a:srgbClr val="000000"/>
              </a:solidFill>
              <a:latin typeface="Times New Roman" pitchFamily="18" charset="0"/>
              <a:cs typeface="Arial" pitchFamily="34" charset="0"/>
            </a:endParaRPr>
          </a:p>
        </p:txBody>
      </p:sp>
      <p:sp>
        <p:nvSpPr>
          <p:cNvPr id="49154" name="Rectangle 2"/>
          <p:cNvSpPr>
            <a:spLocks noGrp="1" noChangeArrowheads="1"/>
          </p:cNvSpPr>
          <p:nvPr>
            <p:ph type="ctrTitle"/>
          </p:nvPr>
        </p:nvSpPr>
        <p:spPr>
          <a:xfrm>
            <a:off x="685800" y="1218504"/>
            <a:ext cx="7772400" cy="1371600"/>
          </a:xfrm>
        </p:spPr>
        <p:txBody>
          <a:bodyPr/>
          <a:lstStyle>
            <a:lvl1pPr>
              <a:defRPr sz="4000"/>
            </a:lvl1pPr>
          </a:lstStyle>
          <a:p>
            <a:r>
              <a:rPr lang="ja-JP" altLang="en-US" smtClean="0"/>
              <a:t>マスタ タイトルの書式設定</a:t>
            </a:r>
            <a:endParaRPr lang="ja-JP" altLang="en-US"/>
          </a:p>
        </p:txBody>
      </p:sp>
      <p:sp>
        <p:nvSpPr>
          <p:cNvPr id="49155" name="Rectangle 3"/>
          <p:cNvSpPr>
            <a:spLocks noGrp="1" noChangeArrowheads="1"/>
          </p:cNvSpPr>
          <p:nvPr>
            <p:ph type="subTitle" idx="1"/>
          </p:nvPr>
        </p:nvSpPr>
        <p:spPr>
          <a:xfrm>
            <a:off x="1447800" y="3902352"/>
            <a:ext cx="7010400" cy="1600200"/>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r>
              <a:rPr lang="en-US" altLang="ja-JP" smtClean="0"/>
              <a:t>18.10.2011</a:t>
            </a:r>
            <a:endParaRPr lang="en-US" altLang="ja-JP"/>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a:pPr>
                <a:defRPr/>
              </a:pPr>
              <a:t>‹N°›</a:t>
            </a:fld>
            <a:endParaRPr lang="en-US" altLang="ja-JP"/>
          </a:p>
        </p:txBody>
      </p:sp>
    </p:spTree>
    <p:extLst>
      <p:ext uri="{BB962C8B-B14F-4D97-AF65-F5344CB8AC3E}">
        <p14:creationId xmlns:p14="http://schemas.microsoft.com/office/powerpoint/2010/main" val="2048242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buFontTx/>
              <a:buBlip>
                <a:blip r:embed="rId2"/>
              </a:buBlip>
              <a:defRPr/>
            </a:lvl1pPr>
            <a:lvl2pPr>
              <a:buFontTx/>
              <a:buBlip>
                <a:blip r:embed="rId2"/>
              </a:buBlip>
              <a:defRPr/>
            </a:lvl2pPr>
            <a:lvl3pPr>
              <a:buFontTx/>
              <a:buBlip>
                <a:blip r:embed="rId2"/>
              </a:buBlip>
              <a:defRPr/>
            </a:lvl3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a:pPr>
                <a:defRPr/>
              </a:pPr>
              <a:t>‹N°›</a:t>
            </a:fld>
            <a:endParaRPr lang="en-US" altLang="ja-JP"/>
          </a:p>
        </p:txBody>
      </p:sp>
    </p:spTree>
    <p:extLst>
      <p:ext uri="{BB962C8B-B14F-4D97-AF65-F5344CB8AC3E}">
        <p14:creationId xmlns:p14="http://schemas.microsoft.com/office/powerpoint/2010/main" val="39901415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a:pPr>
                <a:defRPr/>
              </a:pPr>
              <a:t>‹N°›</a:t>
            </a:fld>
            <a:endParaRPr lang="en-US" altLang="ja-JP"/>
          </a:p>
        </p:txBody>
      </p:sp>
    </p:spTree>
    <p:extLst>
      <p:ext uri="{BB962C8B-B14F-4D97-AF65-F5344CB8AC3E}">
        <p14:creationId xmlns:p14="http://schemas.microsoft.com/office/powerpoint/2010/main" val="1059195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a:pPr>
                <a:defRPr/>
              </a:pPr>
              <a:t>‹N°›</a:t>
            </a:fld>
            <a:endParaRPr lang="en-US" altLang="ja-JP"/>
          </a:p>
        </p:txBody>
      </p:sp>
    </p:spTree>
    <p:extLst>
      <p:ext uri="{BB962C8B-B14F-4D97-AF65-F5344CB8AC3E}">
        <p14:creationId xmlns:p14="http://schemas.microsoft.com/office/powerpoint/2010/main" val="1913778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a:pPr>
                <a:defRPr/>
              </a:pPr>
              <a:t>‹N°›</a:t>
            </a:fld>
            <a:endParaRPr lang="en-US" altLang="ja-JP"/>
          </a:p>
        </p:txBody>
      </p:sp>
    </p:spTree>
    <p:extLst>
      <p:ext uri="{BB962C8B-B14F-4D97-AF65-F5344CB8AC3E}">
        <p14:creationId xmlns:p14="http://schemas.microsoft.com/office/powerpoint/2010/main" val="4161629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8"/>
          <p:cNvSpPr>
            <a:spLocks noGrp="1" noChangeArrowheads="1"/>
          </p:cNvSpPr>
          <p:nvPr>
            <p:ph type="sldNum" sz="quarter" idx="12"/>
          </p:nvPr>
        </p:nvSpPr>
        <p:spPr>
          <a:ln/>
        </p:spPr>
        <p:txBody>
          <a:bodyPr/>
          <a:lstStyle>
            <a:lvl1pPr>
              <a:defRPr/>
            </a:lvl1pPr>
          </a:lstStyle>
          <a:p>
            <a:pPr>
              <a:defRPr/>
            </a:pPr>
            <a:fld id="{D116B23B-11F3-4351-B5AF-7AE765296CF1}" type="slidenum">
              <a:rPr lang="en-US" altLang="ja-JP"/>
              <a:pPr>
                <a:defRPr/>
              </a:pPr>
              <a:t>‹N°›</a:t>
            </a:fld>
            <a:endParaRPr lang="en-US" altLang="ja-JP"/>
          </a:p>
        </p:txBody>
      </p:sp>
    </p:spTree>
    <p:extLst>
      <p:ext uri="{BB962C8B-B14F-4D97-AF65-F5344CB8AC3E}">
        <p14:creationId xmlns:p14="http://schemas.microsoft.com/office/powerpoint/2010/main" val="17629788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a:pPr>
                <a:defRPr/>
              </a:pPr>
              <a:t>‹N°›</a:t>
            </a:fld>
            <a:endParaRPr lang="en-US" altLang="ja-JP"/>
          </a:p>
        </p:txBody>
      </p:sp>
    </p:spTree>
    <p:extLst>
      <p:ext uri="{BB962C8B-B14F-4D97-AF65-F5344CB8AC3E}">
        <p14:creationId xmlns:p14="http://schemas.microsoft.com/office/powerpoint/2010/main" val="1594062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a:pPr>
                <a:defRPr/>
              </a:pPr>
              <a:t>‹N°›</a:t>
            </a:fld>
            <a:endParaRPr lang="en-US" altLang="ja-JP"/>
          </a:p>
        </p:txBody>
      </p:sp>
    </p:spTree>
    <p:extLst>
      <p:ext uri="{BB962C8B-B14F-4D97-AF65-F5344CB8AC3E}">
        <p14:creationId xmlns:p14="http://schemas.microsoft.com/office/powerpoint/2010/main" val="2619766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a:pPr>
                <a:defRPr/>
              </a:pPr>
              <a:t>‹N°›</a:t>
            </a:fld>
            <a:endParaRPr lang="en-US" altLang="ja-JP"/>
          </a:p>
        </p:txBody>
      </p:sp>
    </p:spTree>
    <p:extLst>
      <p:ext uri="{BB962C8B-B14F-4D97-AF65-F5344CB8AC3E}">
        <p14:creationId xmlns:p14="http://schemas.microsoft.com/office/powerpoint/2010/main" val="2494957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a:pPr>
                <a:defRPr/>
              </a:pPr>
              <a:t>‹N°›</a:t>
            </a:fld>
            <a:endParaRPr lang="en-US" altLang="ja-JP"/>
          </a:p>
        </p:txBody>
      </p:sp>
    </p:spTree>
    <p:extLst>
      <p:ext uri="{BB962C8B-B14F-4D97-AF65-F5344CB8AC3E}">
        <p14:creationId xmlns:p14="http://schemas.microsoft.com/office/powerpoint/2010/main" val="385672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00825" y="0"/>
            <a:ext cx="2011363"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81687"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a:pPr>
                <a:defRPr/>
              </a:pPr>
              <a:t>‹N°›</a:t>
            </a:fld>
            <a:endParaRPr lang="en-US" altLang="ja-JP"/>
          </a:p>
        </p:txBody>
      </p:sp>
    </p:spTree>
    <p:extLst>
      <p:ext uri="{BB962C8B-B14F-4D97-AF65-F5344CB8AC3E}">
        <p14:creationId xmlns:p14="http://schemas.microsoft.com/office/powerpoint/2010/main" val="5325502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0"/>
            <a:ext cx="7772400" cy="720725"/>
          </a:xfrm>
        </p:spPr>
        <p:txBody>
          <a:bodyPr/>
          <a:lstStyle/>
          <a:p>
            <a:r>
              <a:rPr lang="ja-JP" altLang="en-US" smtClean="0"/>
              <a:t>マスタ タイトルの書式設定</a:t>
            </a:r>
            <a:endParaRPr lang="en-US"/>
          </a:p>
        </p:txBody>
      </p:sp>
      <p:sp>
        <p:nvSpPr>
          <p:cNvPr id="3" name="テキスト プレースホルダ 2"/>
          <p:cNvSpPr>
            <a:spLocks noGrp="1"/>
          </p:cNvSpPr>
          <p:nvPr>
            <p:ph type="body" sz="half" idx="1"/>
          </p:nvPr>
        </p:nvSpPr>
        <p:spPr>
          <a:xfrm>
            <a:off x="6858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2"/>
          </p:nvPr>
        </p:nvSpPr>
        <p:spPr>
          <a:xfrm>
            <a:off x="46482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4"/>
          <p:cNvSpPr>
            <a:spLocks noGrp="1"/>
          </p:cNvSpPr>
          <p:nvPr>
            <p:ph type="dt" sz="half" idx="10"/>
          </p:nvPr>
        </p:nvSpPr>
        <p:spPr>
          <a:xfrm>
            <a:off x="6858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r>
              <a:rPr lang="en-US" altLang="ja-JP" smtClean="0">
                <a:solidFill>
                  <a:srgbClr val="000000"/>
                </a:solidFill>
              </a:rPr>
              <a:t>18.10.2011</a:t>
            </a:r>
            <a:endParaRPr lang="fr-FR">
              <a:solidFill>
                <a:srgbClr val="000000"/>
              </a:solidFill>
            </a:endParaRPr>
          </a:p>
        </p:txBody>
      </p:sp>
      <p:sp>
        <p:nvSpPr>
          <p:cNvPr id="6" name="フッター プレースホルダ 5"/>
          <p:cNvSpPr>
            <a:spLocks noGrp="1"/>
          </p:cNvSpPr>
          <p:nvPr>
            <p:ph type="ftr" sz="quarter" idx="11"/>
          </p:nvPr>
        </p:nvSpPr>
        <p:spPr>
          <a:xfrm>
            <a:off x="3124200" y="6248400"/>
            <a:ext cx="28956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7" name="スライド番号プレースホルダ 6"/>
          <p:cNvSpPr>
            <a:spLocks noGrp="1"/>
          </p:cNvSpPr>
          <p:nvPr>
            <p:ph type="sldNum" sz="quarter" idx="12"/>
          </p:nvPr>
        </p:nvSpPr>
        <p:spPr>
          <a:xfrm>
            <a:off x="65532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fld id="{9AB6BE8A-2C7C-403D-8494-28376D2B6A73}"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9730928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 name="AutoShape 7"/>
          <p:cNvSpPr>
            <a:spLocks noChangeArrowheads="1"/>
          </p:cNvSpPr>
          <p:nvPr/>
        </p:nvSpPr>
        <p:spPr bwMode="auto">
          <a:xfrm>
            <a:off x="685800" y="3858268"/>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sp>
        <p:nvSpPr>
          <p:cNvPr id="23554" name="Rectangle 2"/>
          <p:cNvSpPr>
            <a:spLocks noGrp="1" noChangeArrowheads="1"/>
          </p:cNvSpPr>
          <p:nvPr>
            <p:ph type="ctrTitle"/>
          </p:nvPr>
        </p:nvSpPr>
        <p:spPr>
          <a:xfrm>
            <a:off x="685800" y="620713"/>
            <a:ext cx="7772400" cy="2603750"/>
          </a:xfrm>
        </p:spPr>
        <p:txBody>
          <a:bodyPr/>
          <a:lstStyle>
            <a:lvl1pPr>
              <a:defRPr sz="4000"/>
            </a:lvl1pPr>
          </a:lstStyle>
          <a:p>
            <a:r>
              <a:rPr lang="ja-JP" altLang="en-US" smtClean="0"/>
              <a:t>マスタ タイトルの書式設定</a:t>
            </a:r>
            <a:endParaRPr lang="ja-JP" altLang="en-US" dirty="0"/>
          </a:p>
        </p:txBody>
      </p:sp>
      <p:sp>
        <p:nvSpPr>
          <p:cNvPr id="23555" name="Rectangle 3"/>
          <p:cNvSpPr>
            <a:spLocks noGrp="1" noChangeArrowheads="1"/>
          </p:cNvSpPr>
          <p:nvPr>
            <p:ph type="subTitle" idx="1"/>
          </p:nvPr>
        </p:nvSpPr>
        <p:spPr>
          <a:xfrm>
            <a:off x="755650" y="4632014"/>
            <a:ext cx="7010400" cy="1871663"/>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12" name="Rectangle 4"/>
          <p:cNvSpPr>
            <a:spLocks noGrp="1" noChangeArrowheads="1"/>
          </p:cNvSpPr>
          <p:nvPr>
            <p:ph type="dt" sz="half" idx="10"/>
          </p:nvPr>
        </p:nvSpPr>
        <p:spPr>
          <a:xfrm>
            <a:off x="685800" y="6248400"/>
            <a:ext cx="1905000" cy="457200"/>
          </a:xfrm>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13"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dirty="0">
              <a:solidFill>
                <a:srgbClr val="000000"/>
              </a:solidFill>
            </a:endParaRPr>
          </a:p>
        </p:txBody>
      </p:sp>
      <p:sp>
        <p:nvSpPr>
          <p:cNvPr id="1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98057369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8746865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039507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1317359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740868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dirty="0"/>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xfrm>
            <a:off x="7162800" y="6593568"/>
            <a:ext cx="1981200" cy="264432"/>
          </a:xfrm>
          <a:ln/>
        </p:spPr>
        <p:txBody>
          <a:bodyPr/>
          <a:lstStyle>
            <a:lvl1pPr>
              <a:defRPr/>
            </a:lvl1pPr>
          </a:lstStyle>
          <a:p>
            <a:pPr>
              <a:defRPr/>
            </a:pPr>
            <a:fld id="{D116B23B-11F3-4351-B5AF-7AE765296CF1}"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476929777"/>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454232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0563605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8095901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8450296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3838" y="0"/>
            <a:ext cx="2001837"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54700"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0315057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566738" y="0"/>
            <a:ext cx="8008937" cy="6019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317A4EDD-2680-4EF2-8A97-26DB6848FCD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6680745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74675" y="0"/>
            <a:ext cx="8001000" cy="1052513"/>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43438" y="1341438"/>
            <a:ext cx="3924300" cy="2262187"/>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43438" y="3756025"/>
            <a:ext cx="3924300" cy="22637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8" name="Rectangle 8"/>
          <p:cNvSpPr>
            <a:spLocks noGrp="1" noChangeArrowheads="1"/>
          </p:cNvSpPr>
          <p:nvPr>
            <p:ph type="sldNum" sz="quarter" idx="12"/>
          </p:nvPr>
        </p:nvSpPr>
        <p:spPr>
          <a:ln/>
        </p:spPr>
        <p:txBody>
          <a:bodyPr/>
          <a:lstStyle>
            <a:lvl1pPr>
              <a:defRPr/>
            </a:lvl1pPr>
          </a:lstStyle>
          <a:p>
            <a:pPr>
              <a:defRPr/>
            </a:pPr>
            <a:fld id="{317A4EDD-2680-4EF2-8A97-26DB6848FCD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7919915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805113"/>
            <a:ext cx="7772400" cy="109537"/>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52400" dist="88900" dir="2700000" algn="tl" rotWithShape="0">
              <a:schemeClr val="accent2">
                <a:lumMod val="50000"/>
                <a:alpha val="42000"/>
              </a:schemeClr>
            </a:outerShdw>
          </a:effectLst>
        </p:spPr>
        <p:txBody>
          <a:bodyPr/>
          <a:lstStyle/>
          <a:p>
            <a:pPr fontAlgn="base">
              <a:spcBef>
                <a:spcPct val="0"/>
              </a:spcBef>
              <a:spcAft>
                <a:spcPct val="0"/>
              </a:spcAft>
              <a:defRPr/>
            </a:pPr>
            <a:endParaRPr kumimoji="0" lang="ja-JP" altLang="ja-JP" sz="2400" dirty="0">
              <a:solidFill>
                <a:srgbClr val="000000"/>
              </a:solidFill>
              <a:latin typeface="Times New Roman" pitchFamily="18" charset="0"/>
              <a:cs typeface="Arial" pitchFamily="34" charset="0"/>
            </a:endParaRPr>
          </a:p>
        </p:txBody>
      </p:sp>
      <p:sp>
        <p:nvSpPr>
          <p:cNvPr id="49154" name="Rectangle 2"/>
          <p:cNvSpPr>
            <a:spLocks noGrp="1" noChangeArrowheads="1"/>
          </p:cNvSpPr>
          <p:nvPr>
            <p:ph type="ctrTitle"/>
          </p:nvPr>
        </p:nvSpPr>
        <p:spPr>
          <a:xfrm>
            <a:off x="685800" y="1218504"/>
            <a:ext cx="7772400" cy="1371600"/>
          </a:xfrm>
        </p:spPr>
        <p:txBody>
          <a:bodyPr/>
          <a:lstStyle>
            <a:lvl1pPr>
              <a:defRPr sz="4000"/>
            </a:lvl1pPr>
          </a:lstStyle>
          <a:p>
            <a:r>
              <a:rPr lang="ja-JP" altLang="en-US" smtClean="0"/>
              <a:t>マスタ タイトルの書式設定</a:t>
            </a:r>
            <a:endParaRPr lang="ja-JP" altLang="en-US"/>
          </a:p>
        </p:txBody>
      </p:sp>
      <p:sp>
        <p:nvSpPr>
          <p:cNvPr id="49155" name="Rectangle 3"/>
          <p:cNvSpPr>
            <a:spLocks noGrp="1" noChangeArrowheads="1"/>
          </p:cNvSpPr>
          <p:nvPr>
            <p:ph type="subTitle" idx="1"/>
          </p:nvPr>
        </p:nvSpPr>
        <p:spPr>
          <a:xfrm>
            <a:off x="1447800" y="3902352"/>
            <a:ext cx="7010400" cy="1600200"/>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r>
              <a:rPr lang="en-US" altLang="ja-JP" smtClean="0"/>
              <a:t>18.10.2011</a:t>
            </a:r>
            <a:endParaRPr lang="en-US" altLang="ja-JP" dirty="0"/>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a:pPr>
                <a:defRPr/>
              </a:pPr>
              <a:t>‹N°›</a:t>
            </a:fld>
            <a:endParaRPr lang="en-US" altLang="ja-JP" dirty="0"/>
          </a:p>
        </p:txBody>
      </p:sp>
    </p:spTree>
    <p:extLst>
      <p:ext uri="{BB962C8B-B14F-4D97-AF65-F5344CB8AC3E}">
        <p14:creationId xmlns:p14="http://schemas.microsoft.com/office/powerpoint/2010/main" val="15572104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buFontTx/>
              <a:buBlip>
                <a:blip r:embed="rId2"/>
              </a:buBlip>
              <a:defRPr/>
            </a:lvl1pPr>
            <a:lvl2pPr>
              <a:buFontTx/>
              <a:buBlip>
                <a:blip r:embed="rId2"/>
              </a:buBlip>
              <a:defRPr/>
            </a:lvl2pPr>
            <a:lvl3pPr>
              <a:buFontTx/>
              <a:buBlip>
                <a:blip r:embed="rId2"/>
              </a:buBlip>
              <a:defRPr/>
            </a:lvl3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a:pPr>
                <a:defRPr/>
              </a:pPr>
              <a:t>‹N°›</a:t>
            </a:fld>
            <a:endParaRPr lang="en-US" altLang="ja-JP" dirty="0"/>
          </a:p>
        </p:txBody>
      </p:sp>
    </p:spTree>
    <p:extLst>
      <p:ext uri="{BB962C8B-B14F-4D97-AF65-F5344CB8AC3E}">
        <p14:creationId xmlns:p14="http://schemas.microsoft.com/office/powerpoint/2010/main" val="39776840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a:pPr>
                <a:defRPr/>
              </a:pPr>
              <a:t>‹N°›</a:t>
            </a:fld>
            <a:endParaRPr lang="en-US" altLang="ja-JP" dirty="0"/>
          </a:p>
        </p:txBody>
      </p:sp>
    </p:spTree>
    <p:extLst>
      <p:ext uri="{BB962C8B-B14F-4D97-AF65-F5344CB8AC3E}">
        <p14:creationId xmlns:p14="http://schemas.microsoft.com/office/powerpoint/2010/main" val="33175320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a:pPr>
                <a:defRPr/>
              </a:pPr>
              <a:t>‹N°›</a:t>
            </a:fld>
            <a:endParaRPr lang="en-US" altLang="ja-JP" dirty="0"/>
          </a:p>
        </p:txBody>
      </p:sp>
    </p:spTree>
    <p:extLst>
      <p:ext uri="{BB962C8B-B14F-4D97-AF65-F5344CB8AC3E}">
        <p14:creationId xmlns:p14="http://schemas.microsoft.com/office/powerpoint/2010/main" val="36890131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a:pPr>
                <a:defRPr/>
              </a:pPr>
              <a:t>‹N°›</a:t>
            </a:fld>
            <a:endParaRPr lang="en-US" altLang="ja-JP" dirty="0"/>
          </a:p>
        </p:txBody>
      </p:sp>
    </p:spTree>
    <p:extLst>
      <p:ext uri="{BB962C8B-B14F-4D97-AF65-F5344CB8AC3E}">
        <p14:creationId xmlns:p14="http://schemas.microsoft.com/office/powerpoint/2010/main" val="41463510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5" name="Rectangle 8"/>
          <p:cNvSpPr>
            <a:spLocks noGrp="1" noChangeArrowheads="1"/>
          </p:cNvSpPr>
          <p:nvPr>
            <p:ph type="sldNum" sz="quarter" idx="12"/>
          </p:nvPr>
        </p:nvSpPr>
        <p:spPr>
          <a:ln/>
        </p:spPr>
        <p:txBody>
          <a:bodyPr/>
          <a:lstStyle>
            <a:lvl1pPr>
              <a:defRPr/>
            </a:lvl1pPr>
          </a:lstStyle>
          <a:p>
            <a:pPr>
              <a:defRPr/>
            </a:pPr>
            <a:fld id="{D116B23B-11F3-4351-B5AF-7AE765296CF1}" type="slidenum">
              <a:rPr lang="en-US" altLang="ja-JP"/>
              <a:pPr>
                <a:defRPr/>
              </a:pPr>
              <a:t>‹N°›</a:t>
            </a:fld>
            <a:endParaRPr lang="en-US" altLang="ja-JP" dirty="0"/>
          </a:p>
        </p:txBody>
      </p:sp>
    </p:spTree>
    <p:extLst>
      <p:ext uri="{BB962C8B-B14F-4D97-AF65-F5344CB8AC3E}">
        <p14:creationId xmlns:p14="http://schemas.microsoft.com/office/powerpoint/2010/main" val="28927890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a:pPr>
                <a:defRPr/>
              </a:pPr>
              <a:t>‹N°›</a:t>
            </a:fld>
            <a:endParaRPr lang="en-US" altLang="ja-JP" dirty="0"/>
          </a:p>
        </p:txBody>
      </p:sp>
    </p:spTree>
    <p:extLst>
      <p:ext uri="{BB962C8B-B14F-4D97-AF65-F5344CB8AC3E}">
        <p14:creationId xmlns:p14="http://schemas.microsoft.com/office/powerpoint/2010/main" val="9755284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a:pPr>
                <a:defRPr/>
              </a:pPr>
              <a:t>‹N°›</a:t>
            </a:fld>
            <a:endParaRPr lang="en-US" altLang="ja-JP" dirty="0"/>
          </a:p>
        </p:txBody>
      </p:sp>
    </p:spTree>
    <p:extLst>
      <p:ext uri="{BB962C8B-B14F-4D97-AF65-F5344CB8AC3E}">
        <p14:creationId xmlns:p14="http://schemas.microsoft.com/office/powerpoint/2010/main" val="23711963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a:pPr>
                <a:defRPr/>
              </a:pPr>
              <a:t>‹N°›</a:t>
            </a:fld>
            <a:endParaRPr lang="en-US" altLang="ja-JP" dirty="0"/>
          </a:p>
        </p:txBody>
      </p:sp>
    </p:spTree>
    <p:extLst>
      <p:ext uri="{BB962C8B-B14F-4D97-AF65-F5344CB8AC3E}">
        <p14:creationId xmlns:p14="http://schemas.microsoft.com/office/powerpoint/2010/main" val="15915234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a:pPr>
                <a:defRPr/>
              </a:pPr>
              <a:t>‹N°›</a:t>
            </a:fld>
            <a:endParaRPr lang="en-US" altLang="ja-JP" dirty="0"/>
          </a:p>
        </p:txBody>
      </p:sp>
    </p:spTree>
    <p:extLst>
      <p:ext uri="{BB962C8B-B14F-4D97-AF65-F5344CB8AC3E}">
        <p14:creationId xmlns:p14="http://schemas.microsoft.com/office/powerpoint/2010/main" val="2283093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00825" y="0"/>
            <a:ext cx="2011363"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81687"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a:pPr>
                <a:defRPr/>
              </a:pPr>
              <a:t>‹N°›</a:t>
            </a:fld>
            <a:endParaRPr lang="en-US" altLang="ja-JP" dirty="0"/>
          </a:p>
        </p:txBody>
      </p:sp>
    </p:spTree>
    <p:extLst>
      <p:ext uri="{BB962C8B-B14F-4D97-AF65-F5344CB8AC3E}">
        <p14:creationId xmlns:p14="http://schemas.microsoft.com/office/powerpoint/2010/main" val="27928752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0"/>
            <a:ext cx="7772400" cy="720725"/>
          </a:xfrm>
        </p:spPr>
        <p:txBody>
          <a:bodyPr/>
          <a:lstStyle/>
          <a:p>
            <a:r>
              <a:rPr lang="ja-JP" altLang="en-US" smtClean="0"/>
              <a:t>マスタ タイトルの書式設定</a:t>
            </a:r>
            <a:endParaRPr lang="en-US"/>
          </a:p>
        </p:txBody>
      </p:sp>
      <p:sp>
        <p:nvSpPr>
          <p:cNvPr id="3" name="テキスト プレースホルダ 2"/>
          <p:cNvSpPr>
            <a:spLocks noGrp="1"/>
          </p:cNvSpPr>
          <p:nvPr>
            <p:ph type="body" sz="half" idx="1"/>
          </p:nvPr>
        </p:nvSpPr>
        <p:spPr>
          <a:xfrm>
            <a:off x="6858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2"/>
          </p:nvPr>
        </p:nvSpPr>
        <p:spPr>
          <a:xfrm>
            <a:off x="46482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4"/>
          <p:cNvSpPr>
            <a:spLocks noGrp="1"/>
          </p:cNvSpPr>
          <p:nvPr>
            <p:ph type="dt" sz="half" idx="10"/>
          </p:nvPr>
        </p:nvSpPr>
        <p:spPr>
          <a:xfrm>
            <a:off x="6858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r>
              <a:rPr lang="en-US" altLang="ja-JP" smtClean="0">
                <a:solidFill>
                  <a:srgbClr val="000000"/>
                </a:solidFill>
              </a:rPr>
              <a:t>18.10.2011</a:t>
            </a:r>
            <a:endParaRPr lang="fr-FR">
              <a:solidFill>
                <a:srgbClr val="000000"/>
              </a:solidFill>
            </a:endParaRPr>
          </a:p>
        </p:txBody>
      </p:sp>
      <p:sp>
        <p:nvSpPr>
          <p:cNvPr id="6" name="フッター プレースホルダ 5"/>
          <p:cNvSpPr>
            <a:spLocks noGrp="1"/>
          </p:cNvSpPr>
          <p:nvPr>
            <p:ph type="ftr" sz="quarter" idx="11"/>
          </p:nvPr>
        </p:nvSpPr>
        <p:spPr>
          <a:xfrm>
            <a:off x="3124200" y="6248400"/>
            <a:ext cx="28956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7" name="スライド番号プレースホルダ 6"/>
          <p:cNvSpPr>
            <a:spLocks noGrp="1"/>
          </p:cNvSpPr>
          <p:nvPr>
            <p:ph type="sldNum" sz="quarter" idx="12"/>
          </p:nvPr>
        </p:nvSpPr>
        <p:spPr>
          <a:xfrm>
            <a:off x="65532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fld id="{9AB6BE8A-2C7C-403D-8494-28376D2B6A73}"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24818121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 name="AutoShape 7"/>
          <p:cNvSpPr>
            <a:spLocks noChangeArrowheads="1"/>
          </p:cNvSpPr>
          <p:nvPr/>
        </p:nvSpPr>
        <p:spPr bwMode="auto">
          <a:xfrm>
            <a:off x="685800" y="3440529"/>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pic>
        <p:nvPicPr>
          <p:cNvPr id="6" name="Picture 10" descr="logo_RIEC_only"/>
          <p:cNvPicPr>
            <a:picLocks noChangeAspect="1" noChangeArrowheads="1"/>
          </p:cNvPicPr>
          <p:nvPr/>
        </p:nvPicPr>
        <p:blipFill>
          <a:blip r:embed="rId2" cstate="print"/>
          <a:srcRect/>
          <a:stretch>
            <a:fillRect/>
          </a:stretch>
        </p:blipFill>
        <p:spPr bwMode="auto">
          <a:xfrm>
            <a:off x="7937500" y="116319"/>
            <a:ext cx="1116000" cy="393884"/>
          </a:xfrm>
          <a:prstGeom prst="rect">
            <a:avLst/>
          </a:prstGeom>
          <a:noFill/>
          <a:ln w="9525">
            <a:noFill/>
            <a:miter lim="800000"/>
            <a:headEnd/>
            <a:tailEnd/>
          </a:ln>
        </p:spPr>
      </p:pic>
      <p:pic>
        <p:nvPicPr>
          <p:cNvPr id="7" name="Picture 11" descr="Logo_Univ_Purple"/>
          <p:cNvPicPr>
            <a:picLocks noChangeAspect="1" noChangeArrowheads="1"/>
          </p:cNvPicPr>
          <p:nvPr/>
        </p:nvPicPr>
        <p:blipFill>
          <a:blip r:embed="rId3" cstate="print"/>
          <a:srcRect/>
          <a:stretch>
            <a:fillRect/>
          </a:stretch>
        </p:blipFill>
        <p:spPr bwMode="auto">
          <a:xfrm>
            <a:off x="38100" y="25400"/>
            <a:ext cx="669925" cy="908050"/>
          </a:xfrm>
          <a:prstGeom prst="rect">
            <a:avLst/>
          </a:prstGeom>
          <a:noFill/>
          <a:ln w="9525">
            <a:noFill/>
            <a:miter lim="800000"/>
            <a:headEnd/>
            <a:tailEnd/>
          </a:ln>
        </p:spPr>
      </p:pic>
      <p:sp>
        <p:nvSpPr>
          <p:cNvPr id="23554" name="Rectangle 2"/>
          <p:cNvSpPr>
            <a:spLocks noGrp="1" noChangeArrowheads="1"/>
          </p:cNvSpPr>
          <p:nvPr>
            <p:ph type="ctrTitle"/>
          </p:nvPr>
        </p:nvSpPr>
        <p:spPr>
          <a:xfrm>
            <a:off x="685800" y="620713"/>
            <a:ext cx="7772400" cy="2603750"/>
          </a:xfrm>
        </p:spPr>
        <p:txBody>
          <a:bodyPr/>
          <a:lstStyle>
            <a:lvl1pPr>
              <a:defRPr sz="4000"/>
            </a:lvl1pPr>
          </a:lstStyle>
          <a:p>
            <a:r>
              <a:rPr lang="ja-JP" altLang="en-US" smtClean="0"/>
              <a:t>マスタ タイトルの書式設定</a:t>
            </a:r>
            <a:endParaRPr lang="ja-JP" altLang="en-US" dirty="0"/>
          </a:p>
        </p:txBody>
      </p:sp>
      <p:sp>
        <p:nvSpPr>
          <p:cNvPr id="23555" name="Rectangle 3"/>
          <p:cNvSpPr>
            <a:spLocks noGrp="1" noChangeArrowheads="1"/>
          </p:cNvSpPr>
          <p:nvPr>
            <p:ph type="subTitle" idx="1"/>
          </p:nvPr>
        </p:nvSpPr>
        <p:spPr>
          <a:xfrm>
            <a:off x="755650" y="3917614"/>
            <a:ext cx="7010400" cy="1871663"/>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12" name="Rectangle 4"/>
          <p:cNvSpPr>
            <a:spLocks noGrp="1" noChangeArrowheads="1"/>
          </p:cNvSpPr>
          <p:nvPr>
            <p:ph type="dt" sz="half" idx="10"/>
          </p:nvPr>
        </p:nvSpPr>
        <p:spPr>
          <a:xfrm>
            <a:off x="685800" y="6248400"/>
            <a:ext cx="1905000" cy="457200"/>
          </a:xfrm>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13"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dirty="0">
              <a:solidFill>
                <a:srgbClr val="000000"/>
              </a:solidFill>
            </a:endParaRPr>
          </a:p>
        </p:txBody>
      </p:sp>
      <p:sp>
        <p:nvSpPr>
          <p:cNvPr id="1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570666579"/>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5278416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9092661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5396266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194602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dirty="0"/>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xfrm>
            <a:off x="7162800" y="6593568"/>
            <a:ext cx="1981200" cy="264432"/>
          </a:xfrm>
          <a:ln/>
        </p:spPr>
        <p:txBody>
          <a:bodyPr/>
          <a:lstStyle>
            <a:lvl1pPr>
              <a:defRPr/>
            </a:lvl1pPr>
          </a:lstStyle>
          <a:p>
            <a:pPr>
              <a:defRPr/>
            </a:pPr>
            <a:fld id="{D116B23B-11F3-4351-B5AF-7AE765296CF1}"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9264119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8003053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6163603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1169686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2179524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3838" y="0"/>
            <a:ext cx="2001837"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54700"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7976814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566738" y="0"/>
            <a:ext cx="8008937" cy="6019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317A4EDD-2680-4EF2-8A97-26DB6848FCD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04523519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74675" y="0"/>
            <a:ext cx="8001000" cy="1052513"/>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43438" y="1341438"/>
            <a:ext cx="3924300" cy="2262187"/>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43438" y="3756025"/>
            <a:ext cx="3924300" cy="22637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8" name="Rectangle 8"/>
          <p:cNvSpPr>
            <a:spLocks noGrp="1" noChangeArrowheads="1"/>
          </p:cNvSpPr>
          <p:nvPr>
            <p:ph type="sldNum" sz="quarter" idx="12"/>
          </p:nvPr>
        </p:nvSpPr>
        <p:spPr>
          <a:ln/>
        </p:spPr>
        <p:txBody>
          <a:bodyPr/>
          <a:lstStyle>
            <a:lvl1pPr>
              <a:defRPr/>
            </a:lvl1pPr>
          </a:lstStyle>
          <a:p>
            <a:pPr>
              <a:defRPr/>
            </a:pPr>
            <a:fld id="{317A4EDD-2680-4EF2-8A97-26DB6848FCD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40951271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 name="AutoShape 7"/>
          <p:cNvSpPr>
            <a:spLocks noChangeArrowheads="1"/>
          </p:cNvSpPr>
          <p:nvPr/>
        </p:nvSpPr>
        <p:spPr bwMode="auto">
          <a:xfrm>
            <a:off x="685800" y="3248025"/>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pic>
        <p:nvPicPr>
          <p:cNvPr id="6" name="Picture 10" descr="logo_RIEC_only"/>
          <p:cNvPicPr>
            <a:picLocks noChangeAspect="1" noChangeArrowheads="1"/>
          </p:cNvPicPr>
          <p:nvPr userDrawn="1"/>
        </p:nvPicPr>
        <p:blipFill>
          <a:blip r:embed="rId2" cstate="print"/>
          <a:srcRect/>
          <a:stretch>
            <a:fillRect/>
          </a:stretch>
        </p:blipFill>
        <p:spPr bwMode="auto">
          <a:xfrm>
            <a:off x="7956550" y="0"/>
            <a:ext cx="1187450" cy="419100"/>
          </a:xfrm>
          <a:prstGeom prst="rect">
            <a:avLst/>
          </a:prstGeom>
          <a:noFill/>
          <a:ln w="9525">
            <a:noFill/>
            <a:miter lim="800000"/>
            <a:headEnd/>
            <a:tailEnd/>
          </a:ln>
        </p:spPr>
      </p:pic>
      <p:pic>
        <p:nvPicPr>
          <p:cNvPr id="7" name="Picture 11" descr="Logo_Univ_Purple"/>
          <p:cNvPicPr>
            <a:picLocks noChangeAspect="1" noChangeArrowheads="1"/>
          </p:cNvPicPr>
          <p:nvPr userDrawn="1"/>
        </p:nvPicPr>
        <p:blipFill>
          <a:blip r:embed="rId3" cstate="print"/>
          <a:srcRect/>
          <a:stretch>
            <a:fillRect/>
          </a:stretch>
        </p:blipFill>
        <p:spPr bwMode="auto">
          <a:xfrm>
            <a:off x="0" y="0"/>
            <a:ext cx="669925" cy="908050"/>
          </a:xfrm>
          <a:prstGeom prst="rect">
            <a:avLst/>
          </a:prstGeom>
          <a:noFill/>
          <a:ln w="9525">
            <a:noFill/>
            <a:miter lim="800000"/>
            <a:headEnd/>
            <a:tailEnd/>
          </a:ln>
        </p:spPr>
      </p:pic>
      <p:sp>
        <p:nvSpPr>
          <p:cNvPr id="23554" name="Rectangle 2"/>
          <p:cNvSpPr>
            <a:spLocks noGrp="1" noChangeArrowheads="1"/>
          </p:cNvSpPr>
          <p:nvPr>
            <p:ph type="ctrTitle"/>
          </p:nvPr>
        </p:nvSpPr>
        <p:spPr>
          <a:xfrm>
            <a:off x="685800" y="620713"/>
            <a:ext cx="7772400" cy="2592387"/>
          </a:xfrm>
        </p:spPr>
        <p:txBody>
          <a:bodyPr/>
          <a:lstStyle>
            <a:lvl1pPr>
              <a:defRPr sz="4000"/>
            </a:lvl1pPr>
          </a:lstStyle>
          <a:p>
            <a:r>
              <a:rPr lang="ja-JP" altLang="en-US"/>
              <a:t>マスタ タイトルの書式設定</a:t>
            </a:r>
          </a:p>
        </p:txBody>
      </p:sp>
      <p:sp>
        <p:nvSpPr>
          <p:cNvPr id="23555" name="Rectangle 3"/>
          <p:cNvSpPr>
            <a:spLocks noGrp="1" noChangeArrowheads="1"/>
          </p:cNvSpPr>
          <p:nvPr>
            <p:ph type="subTitle" idx="1"/>
          </p:nvPr>
        </p:nvSpPr>
        <p:spPr>
          <a:xfrm>
            <a:off x="755650" y="3644900"/>
            <a:ext cx="7010400" cy="1871663"/>
          </a:xfrm>
        </p:spPr>
        <p:txBody>
          <a:bodyPr/>
          <a:lstStyle>
            <a:lvl1pPr marL="0" indent="0">
              <a:buFont typeface="Wingdings" pitchFamily="2" charset="2"/>
              <a:buNone/>
              <a:defRPr sz="2800"/>
            </a:lvl1pPr>
          </a:lstStyle>
          <a:p>
            <a:r>
              <a:rPr lang="ja-JP" altLang="en-US"/>
              <a:t>マスタ サブタイトルの書式設定</a:t>
            </a:r>
          </a:p>
        </p:txBody>
      </p:sp>
      <p:sp>
        <p:nvSpPr>
          <p:cNvPr id="12" name="Rectangle 4"/>
          <p:cNvSpPr>
            <a:spLocks noGrp="1" noChangeArrowheads="1"/>
          </p:cNvSpPr>
          <p:nvPr>
            <p:ph type="dt" sz="half" idx="10"/>
          </p:nvPr>
        </p:nvSpPr>
        <p:spPr>
          <a:xfrm>
            <a:off x="685800" y="6248400"/>
            <a:ext cx="1905000" cy="457200"/>
          </a:xfrm>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13"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dirty="0">
              <a:solidFill>
                <a:srgbClr val="000000"/>
              </a:solidFill>
            </a:endParaRPr>
          </a:p>
        </p:txBody>
      </p:sp>
      <p:sp>
        <p:nvSpPr>
          <p:cNvPr id="1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AB810DED-58E4-4239-AFDA-3DDA7428B68E}"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5985510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CA77F86-AB1A-4DA6-A861-844F854CF6A6}"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9452561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703545D-3C12-4C82-81E7-113A8B5EBEE7}"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5572350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31ECD2A-16C3-4170-833B-3B6C1BC3C688}"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9375176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B76A9B4E-C648-45B6-8B4A-DFB77E4906DB}"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0109667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マスタ タイトルの書式設定</a:t>
            </a:r>
            <a:endParaRPr lang="ja-JP" altLang="en-US" dirty="0"/>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xfrm>
            <a:off x="7162800" y="0"/>
            <a:ext cx="1981200" cy="264432"/>
          </a:xfrm>
          <a:ln/>
        </p:spPr>
        <p:txBody>
          <a:bodyPr/>
          <a:lstStyle>
            <a:lvl1pPr>
              <a:defRPr/>
            </a:lvl1pPr>
          </a:lstStyle>
          <a:p>
            <a:pPr>
              <a:defRPr/>
            </a:pPr>
            <a:fld id="{16D1F870-0FCD-47CF-90E2-336D3538DFF0}"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2567885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E8F31206-77AA-4144-99A7-AA5BE6FE4675}"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4485562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F2943FA-D1E5-48FA-BA87-8CC95A3EB74D}"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4557099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DF5D3DD0-CDC8-4C10-B12B-BCCF0DB8F85C}"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9666550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EBF2C79-3789-4284-B4A6-64CEEACCF50E}"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4839068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3838" y="0"/>
            <a:ext cx="2001837"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54700"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4B3B7F5-6D0D-4E3C-A32D-06D153018CC8}"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98824434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566738" y="0"/>
            <a:ext cx="8008937" cy="6019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7B0ACDC5-7C09-4374-BB55-52C52299A0F0}"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3803000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74675" y="0"/>
            <a:ext cx="8001000" cy="1052513"/>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43438" y="1341438"/>
            <a:ext cx="3924300" cy="2262187"/>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43438" y="3756025"/>
            <a:ext cx="3924300" cy="22637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8" name="Rectangle 8"/>
          <p:cNvSpPr>
            <a:spLocks noGrp="1" noChangeArrowheads="1"/>
          </p:cNvSpPr>
          <p:nvPr>
            <p:ph type="sldNum" sz="quarter" idx="12"/>
          </p:nvPr>
        </p:nvSpPr>
        <p:spPr>
          <a:ln/>
        </p:spPr>
        <p:txBody>
          <a:bodyPr/>
          <a:lstStyle>
            <a:lvl1pPr>
              <a:defRPr/>
            </a:lvl1pPr>
          </a:lstStyle>
          <a:p>
            <a:pPr>
              <a:defRPr/>
            </a:pPr>
            <a:fld id="{0E6EF8E6-CFFA-4601-92D6-655DB3B87380}"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56252198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805113"/>
            <a:ext cx="7772400" cy="109537"/>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52400" dist="88900" dir="2700000" algn="tl" rotWithShape="0">
              <a:schemeClr val="accent2">
                <a:lumMod val="50000"/>
                <a:alpha val="42000"/>
              </a:schemeClr>
            </a:outerShdw>
          </a:effectLst>
        </p:spPr>
        <p:txBody>
          <a:bodyPr/>
          <a:lstStyle/>
          <a:p>
            <a:pPr fontAlgn="base">
              <a:spcBef>
                <a:spcPct val="0"/>
              </a:spcBef>
              <a:spcAft>
                <a:spcPct val="0"/>
              </a:spcAft>
              <a:defRPr/>
            </a:pPr>
            <a:endParaRPr kumimoji="0" lang="ja-JP" altLang="ja-JP" sz="2400" dirty="0">
              <a:solidFill>
                <a:srgbClr val="000000"/>
              </a:solidFill>
              <a:latin typeface="Times New Roman" pitchFamily="18" charset="0"/>
              <a:cs typeface="Arial" pitchFamily="34" charset="0"/>
            </a:endParaRPr>
          </a:p>
        </p:txBody>
      </p:sp>
      <p:sp>
        <p:nvSpPr>
          <p:cNvPr id="49154" name="Rectangle 2"/>
          <p:cNvSpPr>
            <a:spLocks noGrp="1" noChangeArrowheads="1"/>
          </p:cNvSpPr>
          <p:nvPr>
            <p:ph type="ctrTitle"/>
          </p:nvPr>
        </p:nvSpPr>
        <p:spPr>
          <a:xfrm>
            <a:off x="685800" y="1218504"/>
            <a:ext cx="7772400" cy="1371600"/>
          </a:xfrm>
        </p:spPr>
        <p:txBody>
          <a:bodyPr/>
          <a:lstStyle>
            <a:lvl1pPr>
              <a:defRPr sz="4000"/>
            </a:lvl1pPr>
          </a:lstStyle>
          <a:p>
            <a:r>
              <a:rPr lang="ja-JP" altLang="en-US" smtClean="0"/>
              <a:t>マスタ タイトルの書式設定</a:t>
            </a:r>
            <a:endParaRPr lang="ja-JP" altLang="en-US"/>
          </a:p>
        </p:txBody>
      </p:sp>
      <p:sp>
        <p:nvSpPr>
          <p:cNvPr id="49155" name="Rectangle 3"/>
          <p:cNvSpPr>
            <a:spLocks noGrp="1" noChangeArrowheads="1"/>
          </p:cNvSpPr>
          <p:nvPr>
            <p:ph type="subTitle" idx="1"/>
          </p:nvPr>
        </p:nvSpPr>
        <p:spPr>
          <a:xfrm>
            <a:off x="1447800" y="3902352"/>
            <a:ext cx="7010400" cy="1600200"/>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r>
              <a:rPr lang="en-US" altLang="ja-JP" smtClean="0"/>
              <a:t>18.10.2011</a:t>
            </a:r>
            <a:endParaRPr lang="en-US" altLang="ja-JP" dirty="0"/>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a:pPr>
                <a:defRPr/>
              </a:pPr>
              <a:t>‹N°›</a:t>
            </a:fld>
            <a:endParaRPr lang="en-US" altLang="ja-JP" dirty="0"/>
          </a:p>
        </p:txBody>
      </p:sp>
    </p:spTree>
    <p:extLst>
      <p:ext uri="{BB962C8B-B14F-4D97-AF65-F5344CB8AC3E}">
        <p14:creationId xmlns:p14="http://schemas.microsoft.com/office/powerpoint/2010/main" val="87027965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buFontTx/>
              <a:buBlip>
                <a:blip r:embed="rId2"/>
              </a:buBlip>
              <a:defRPr/>
            </a:lvl1pPr>
            <a:lvl2pPr>
              <a:buFontTx/>
              <a:buBlip>
                <a:blip r:embed="rId2"/>
              </a:buBlip>
              <a:defRPr/>
            </a:lvl2pPr>
            <a:lvl3pPr>
              <a:buFontTx/>
              <a:buBlip>
                <a:blip r:embed="rId2"/>
              </a:buBlip>
              <a:defRPr/>
            </a:lvl3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a:pPr>
                <a:defRPr/>
              </a:pPr>
              <a:t>‹N°›</a:t>
            </a:fld>
            <a:endParaRPr lang="en-US" altLang="ja-JP" dirty="0"/>
          </a:p>
        </p:txBody>
      </p:sp>
    </p:spTree>
    <p:extLst>
      <p:ext uri="{BB962C8B-B14F-4D97-AF65-F5344CB8AC3E}">
        <p14:creationId xmlns:p14="http://schemas.microsoft.com/office/powerpoint/2010/main" val="34449291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a:pPr>
                <a:defRPr/>
              </a:pPr>
              <a:t>‹N°›</a:t>
            </a:fld>
            <a:endParaRPr lang="en-US" altLang="ja-JP" dirty="0"/>
          </a:p>
        </p:txBody>
      </p:sp>
    </p:spTree>
    <p:extLst>
      <p:ext uri="{BB962C8B-B14F-4D97-AF65-F5344CB8AC3E}">
        <p14:creationId xmlns:p14="http://schemas.microsoft.com/office/powerpoint/2010/main" val="16464121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a:pPr>
                <a:defRPr/>
              </a:pPr>
              <a:t>‹N°›</a:t>
            </a:fld>
            <a:endParaRPr lang="en-US" altLang="ja-JP" dirty="0"/>
          </a:p>
        </p:txBody>
      </p:sp>
    </p:spTree>
    <p:extLst>
      <p:ext uri="{BB962C8B-B14F-4D97-AF65-F5344CB8AC3E}">
        <p14:creationId xmlns:p14="http://schemas.microsoft.com/office/powerpoint/2010/main" val="257875313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a:pPr>
                <a:defRPr/>
              </a:pPr>
              <a:t>‹N°›</a:t>
            </a:fld>
            <a:endParaRPr lang="en-US" altLang="ja-JP" dirty="0"/>
          </a:p>
        </p:txBody>
      </p:sp>
    </p:spTree>
    <p:extLst>
      <p:ext uri="{BB962C8B-B14F-4D97-AF65-F5344CB8AC3E}">
        <p14:creationId xmlns:p14="http://schemas.microsoft.com/office/powerpoint/2010/main" val="422206534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5" name="Rectangle 8"/>
          <p:cNvSpPr>
            <a:spLocks noGrp="1" noChangeArrowheads="1"/>
          </p:cNvSpPr>
          <p:nvPr>
            <p:ph type="sldNum" sz="quarter" idx="12"/>
          </p:nvPr>
        </p:nvSpPr>
        <p:spPr>
          <a:ln/>
        </p:spPr>
        <p:txBody>
          <a:bodyPr/>
          <a:lstStyle>
            <a:lvl1pPr>
              <a:defRPr/>
            </a:lvl1pPr>
          </a:lstStyle>
          <a:p>
            <a:pPr>
              <a:defRPr/>
            </a:pPr>
            <a:fld id="{D116B23B-11F3-4351-B5AF-7AE765296CF1}" type="slidenum">
              <a:rPr lang="en-US" altLang="ja-JP"/>
              <a:pPr>
                <a:defRPr/>
              </a:pPr>
              <a:t>‹N°›</a:t>
            </a:fld>
            <a:endParaRPr lang="en-US" altLang="ja-JP" dirty="0"/>
          </a:p>
        </p:txBody>
      </p:sp>
    </p:spTree>
    <p:extLst>
      <p:ext uri="{BB962C8B-B14F-4D97-AF65-F5344CB8AC3E}">
        <p14:creationId xmlns:p14="http://schemas.microsoft.com/office/powerpoint/2010/main" val="164578157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a:pPr>
                <a:defRPr/>
              </a:pPr>
              <a:t>‹N°›</a:t>
            </a:fld>
            <a:endParaRPr lang="en-US" altLang="ja-JP" dirty="0"/>
          </a:p>
        </p:txBody>
      </p:sp>
    </p:spTree>
    <p:extLst>
      <p:ext uri="{BB962C8B-B14F-4D97-AF65-F5344CB8AC3E}">
        <p14:creationId xmlns:p14="http://schemas.microsoft.com/office/powerpoint/2010/main" val="388460499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a:pPr>
                <a:defRPr/>
              </a:pPr>
              <a:t>‹N°›</a:t>
            </a:fld>
            <a:endParaRPr lang="en-US" altLang="ja-JP" dirty="0"/>
          </a:p>
        </p:txBody>
      </p:sp>
    </p:spTree>
    <p:extLst>
      <p:ext uri="{BB962C8B-B14F-4D97-AF65-F5344CB8AC3E}">
        <p14:creationId xmlns:p14="http://schemas.microsoft.com/office/powerpoint/2010/main" val="23358740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a:pPr>
                <a:defRPr/>
              </a:pPr>
              <a:t>‹N°›</a:t>
            </a:fld>
            <a:endParaRPr lang="en-US" altLang="ja-JP" dirty="0"/>
          </a:p>
        </p:txBody>
      </p:sp>
    </p:spTree>
    <p:extLst>
      <p:ext uri="{BB962C8B-B14F-4D97-AF65-F5344CB8AC3E}">
        <p14:creationId xmlns:p14="http://schemas.microsoft.com/office/powerpoint/2010/main" val="269404033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a:pPr>
                <a:defRPr/>
              </a:pPr>
              <a:t>‹N°›</a:t>
            </a:fld>
            <a:endParaRPr lang="en-US" altLang="ja-JP" dirty="0"/>
          </a:p>
        </p:txBody>
      </p:sp>
    </p:spTree>
    <p:extLst>
      <p:ext uri="{BB962C8B-B14F-4D97-AF65-F5344CB8AC3E}">
        <p14:creationId xmlns:p14="http://schemas.microsoft.com/office/powerpoint/2010/main" val="395642116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00825" y="0"/>
            <a:ext cx="2011363"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81687"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t>18.10.2011</a:t>
            </a: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a:pPr>
                <a:defRPr/>
              </a:pPr>
              <a:t>‹N°›</a:t>
            </a:fld>
            <a:endParaRPr lang="en-US" altLang="ja-JP" dirty="0"/>
          </a:p>
        </p:txBody>
      </p:sp>
    </p:spTree>
    <p:extLst>
      <p:ext uri="{BB962C8B-B14F-4D97-AF65-F5344CB8AC3E}">
        <p14:creationId xmlns:p14="http://schemas.microsoft.com/office/powerpoint/2010/main" val="36202856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0"/>
            <a:ext cx="7772400" cy="720725"/>
          </a:xfrm>
        </p:spPr>
        <p:txBody>
          <a:bodyPr/>
          <a:lstStyle/>
          <a:p>
            <a:r>
              <a:rPr lang="ja-JP" altLang="en-US" smtClean="0"/>
              <a:t>マスタ タイトルの書式設定</a:t>
            </a:r>
            <a:endParaRPr lang="en-US"/>
          </a:p>
        </p:txBody>
      </p:sp>
      <p:sp>
        <p:nvSpPr>
          <p:cNvPr id="3" name="テキスト プレースホルダ 2"/>
          <p:cNvSpPr>
            <a:spLocks noGrp="1"/>
          </p:cNvSpPr>
          <p:nvPr>
            <p:ph type="body" sz="half" idx="1"/>
          </p:nvPr>
        </p:nvSpPr>
        <p:spPr>
          <a:xfrm>
            <a:off x="6858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2"/>
          </p:nvPr>
        </p:nvSpPr>
        <p:spPr>
          <a:xfrm>
            <a:off x="46482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4"/>
          <p:cNvSpPr>
            <a:spLocks noGrp="1"/>
          </p:cNvSpPr>
          <p:nvPr>
            <p:ph type="dt" sz="half" idx="10"/>
          </p:nvPr>
        </p:nvSpPr>
        <p:spPr>
          <a:xfrm>
            <a:off x="6858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r>
              <a:rPr lang="en-US" altLang="ja-JP" smtClean="0">
                <a:solidFill>
                  <a:srgbClr val="000000"/>
                </a:solidFill>
              </a:rPr>
              <a:t>18.10.2011</a:t>
            </a:r>
            <a:endParaRPr lang="fr-FR">
              <a:solidFill>
                <a:srgbClr val="000000"/>
              </a:solidFill>
            </a:endParaRPr>
          </a:p>
        </p:txBody>
      </p:sp>
      <p:sp>
        <p:nvSpPr>
          <p:cNvPr id="6" name="フッター プレースホルダ 5"/>
          <p:cNvSpPr>
            <a:spLocks noGrp="1"/>
          </p:cNvSpPr>
          <p:nvPr>
            <p:ph type="ftr" sz="quarter" idx="11"/>
          </p:nvPr>
        </p:nvSpPr>
        <p:spPr>
          <a:xfrm>
            <a:off x="3124200" y="6248400"/>
            <a:ext cx="28956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7" name="スライド番号プレースホルダ 6"/>
          <p:cNvSpPr>
            <a:spLocks noGrp="1"/>
          </p:cNvSpPr>
          <p:nvPr>
            <p:ph type="sldNum" sz="quarter" idx="12"/>
          </p:nvPr>
        </p:nvSpPr>
        <p:spPr>
          <a:xfrm>
            <a:off x="65532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fld id="{9AB6BE8A-2C7C-403D-8494-28376D2B6A73}"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211624696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 name="AutoShape 7"/>
          <p:cNvSpPr>
            <a:spLocks noChangeArrowheads="1"/>
          </p:cNvSpPr>
          <p:nvPr/>
        </p:nvSpPr>
        <p:spPr bwMode="auto">
          <a:xfrm>
            <a:off x="685800" y="3248025"/>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pic>
        <p:nvPicPr>
          <p:cNvPr id="6" name="Picture 10" descr="logo_RIEC_only"/>
          <p:cNvPicPr>
            <a:picLocks noChangeAspect="1" noChangeArrowheads="1"/>
          </p:cNvPicPr>
          <p:nvPr userDrawn="1"/>
        </p:nvPicPr>
        <p:blipFill>
          <a:blip r:embed="rId2" cstate="print"/>
          <a:srcRect/>
          <a:stretch>
            <a:fillRect/>
          </a:stretch>
        </p:blipFill>
        <p:spPr bwMode="auto">
          <a:xfrm>
            <a:off x="7956550" y="0"/>
            <a:ext cx="1187450" cy="419100"/>
          </a:xfrm>
          <a:prstGeom prst="rect">
            <a:avLst/>
          </a:prstGeom>
          <a:noFill/>
          <a:ln w="9525">
            <a:noFill/>
            <a:miter lim="800000"/>
            <a:headEnd/>
            <a:tailEnd/>
          </a:ln>
        </p:spPr>
      </p:pic>
      <p:pic>
        <p:nvPicPr>
          <p:cNvPr id="7" name="Picture 11" descr="Logo_Univ_Purple"/>
          <p:cNvPicPr>
            <a:picLocks noChangeAspect="1" noChangeArrowheads="1"/>
          </p:cNvPicPr>
          <p:nvPr userDrawn="1"/>
        </p:nvPicPr>
        <p:blipFill>
          <a:blip r:embed="rId3" cstate="print"/>
          <a:srcRect/>
          <a:stretch>
            <a:fillRect/>
          </a:stretch>
        </p:blipFill>
        <p:spPr bwMode="auto">
          <a:xfrm>
            <a:off x="0" y="0"/>
            <a:ext cx="669925" cy="908050"/>
          </a:xfrm>
          <a:prstGeom prst="rect">
            <a:avLst/>
          </a:prstGeom>
          <a:noFill/>
          <a:ln w="9525">
            <a:noFill/>
            <a:miter lim="800000"/>
            <a:headEnd/>
            <a:tailEnd/>
          </a:ln>
        </p:spPr>
      </p:pic>
      <p:sp>
        <p:nvSpPr>
          <p:cNvPr id="23554" name="Rectangle 2"/>
          <p:cNvSpPr>
            <a:spLocks noGrp="1" noChangeArrowheads="1"/>
          </p:cNvSpPr>
          <p:nvPr>
            <p:ph type="ctrTitle"/>
          </p:nvPr>
        </p:nvSpPr>
        <p:spPr>
          <a:xfrm>
            <a:off x="685800" y="620713"/>
            <a:ext cx="7772400" cy="2592387"/>
          </a:xfrm>
        </p:spPr>
        <p:txBody>
          <a:bodyPr/>
          <a:lstStyle>
            <a:lvl1pPr>
              <a:defRPr sz="4000"/>
            </a:lvl1pPr>
          </a:lstStyle>
          <a:p>
            <a:r>
              <a:rPr lang="ja-JP" altLang="en-US"/>
              <a:t>マスタ タイトルの書式設定</a:t>
            </a:r>
          </a:p>
        </p:txBody>
      </p:sp>
      <p:sp>
        <p:nvSpPr>
          <p:cNvPr id="23555" name="Rectangle 3"/>
          <p:cNvSpPr>
            <a:spLocks noGrp="1" noChangeArrowheads="1"/>
          </p:cNvSpPr>
          <p:nvPr>
            <p:ph type="subTitle" idx="1"/>
          </p:nvPr>
        </p:nvSpPr>
        <p:spPr>
          <a:xfrm>
            <a:off x="755650" y="3644900"/>
            <a:ext cx="7010400" cy="1871663"/>
          </a:xfrm>
        </p:spPr>
        <p:txBody>
          <a:bodyPr/>
          <a:lstStyle>
            <a:lvl1pPr marL="0" indent="0">
              <a:buFont typeface="Wingdings" pitchFamily="2" charset="2"/>
              <a:buNone/>
              <a:defRPr sz="2800"/>
            </a:lvl1pPr>
          </a:lstStyle>
          <a:p>
            <a:r>
              <a:rPr lang="ja-JP" altLang="en-US"/>
              <a:t>マスタ サブタイトルの書式設定</a:t>
            </a:r>
          </a:p>
        </p:txBody>
      </p:sp>
      <p:sp>
        <p:nvSpPr>
          <p:cNvPr id="12" name="Rectangle 4"/>
          <p:cNvSpPr>
            <a:spLocks noGrp="1" noChangeArrowheads="1"/>
          </p:cNvSpPr>
          <p:nvPr>
            <p:ph type="dt" sz="half" idx="10"/>
          </p:nvPr>
        </p:nvSpPr>
        <p:spPr>
          <a:xfrm>
            <a:off x="685800" y="6248400"/>
            <a:ext cx="1905000" cy="457200"/>
          </a:xfrm>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13"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dirty="0">
              <a:solidFill>
                <a:srgbClr val="000000"/>
              </a:solidFill>
            </a:endParaRPr>
          </a:p>
        </p:txBody>
      </p:sp>
      <p:sp>
        <p:nvSpPr>
          <p:cNvPr id="1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AB810DED-58E4-4239-AFDA-3DDA7428B68E}"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7766362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CCA77F86-AB1A-4DA6-A861-844F854CF6A6}"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84422745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703545D-3C12-4C82-81E7-113A8B5EBEE7}"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42582070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31ECD2A-16C3-4170-833B-3B6C1BC3C688}"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9809538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B76A9B4E-C648-45B6-8B4A-DFB77E4906DB}"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21123394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マスタ タイトルの書式設定</a:t>
            </a:r>
            <a:endParaRPr lang="ja-JP" altLang="en-US" dirty="0"/>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xfrm>
            <a:off x="7162800" y="0"/>
            <a:ext cx="1981200" cy="264432"/>
          </a:xfrm>
          <a:ln/>
        </p:spPr>
        <p:txBody>
          <a:bodyPr/>
          <a:lstStyle>
            <a:lvl1pPr>
              <a:defRPr/>
            </a:lvl1pPr>
          </a:lstStyle>
          <a:p>
            <a:pPr>
              <a:defRPr/>
            </a:pPr>
            <a:fld id="{16D1F870-0FCD-47CF-90E2-336D3538DFF0}"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792146120"/>
      </p:ext>
    </p:extLst>
  </p:cSld>
  <p:clrMapOvr>
    <a:masterClrMapping/>
  </p:clrMapOvr>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E8F31206-77AA-4144-99A7-AA5BE6FE4675}"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777152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9F2943FA-D1E5-48FA-BA87-8CC95A3EB74D}"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43907704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dirty="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DF5D3DD0-CDC8-4C10-B12B-BCCF0DB8F85C}"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68070813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0EBF2C79-3789-4284-B4A6-64CEEACCF50E}"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52552947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3838" y="0"/>
            <a:ext cx="2001837"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54700"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74B3B7F5-6D0D-4E3C-A32D-06D153018CC8}"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76543255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566738" y="0"/>
            <a:ext cx="8008937" cy="6019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7B0ACDC5-7C09-4374-BB55-52C52299A0F0}"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40026660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74675" y="0"/>
            <a:ext cx="8001000" cy="1052513"/>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43438" y="1341438"/>
            <a:ext cx="3924300" cy="2262187"/>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43438" y="3756025"/>
            <a:ext cx="3924300" cy="22637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8" name="Rectangle 8"/>
          <p:cNvSpPr>
            <a:spLocks noGrp="1" noChangeArrowheads="1"/>
          </p:cNvSpPr>
          <p:nvPr>
            <p:ph type="sldNum" sz="quarter" idx="12"/>
          </p:nvPr>
        </p:nvSpPr>
        <p:spPr>
          <a:ln/>
        </p:spPr>
        <p:txBody>
          <a:bodyPr/>
          <a:lstStyle>
            <a:lvl1pPr>
              <a:defRPr/>
            </a:lvl1pPr>
          </a:lstStyle>
          <a:p>
            <a:pPr>
              <a:defRPr/>
            </a:pPr>
            <a:fld id="{0E6EF8E6-CFFA-4601-92D6-655DB3B87380}" type="slidenum">
              <a:rPr lang="en-US" altLang="ja-JP">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6113013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 name="AutoShape 7"/>
          <p:cNvSpPr>
            <a:spLocks noChangeArrowheads="1"/>
          </p:cNvSpPr>
          <p:nvPr/>
        </p:nvSpPr>
        <p:spPr bwMode="auto">
          <a:xfrm>
            <a:off x="685800" y="3440529"/>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pic>
        <p:nvPicPr>
          <p:cNvPr id="6" name="Picture 10" descr="logo_RIEC_only"/>
          <p:cNvPicPr>
            <a:picLocks noChangeAspect="1" noChangeArrowheads="1"/>
          </p:cNvPicPr>
          <p:nvPr/>
        </p:nvPicPr>
        <p:blipFill>
          <a:blip r:embed="rId2" cstate="print"/>
          <a:srcRect/>
          <a:stretch>
            <a:fillRect/>
          </a:stretch>
        </p:blipFill>
        <p:spPr bwMode="auto">
          <a:xfrm>
            <a:off x="7937500" y="116319"/>
            <a:ext cx="1116000" cy="393884"/>
          </a:xfrm>
          <a:prstGeom prst="rect">
            <a:avLst/>
          </a:prstGeom>
          <a:noFill/>
          <a:ln w="9525">
            <a:noFill/>
            <a:miter lim="800000"/>
            <a:headEnd/>
            <a:tailEnd/>
          </a:ln>
        </p:spPr>
      </p:pic>
      <p:pic>
        <p:nvPicPr>
          <p:cNvPr id="7" name="Picture 11" descr="Logo_Univ_Purple"/>
          <p:cNvPicPr>
            <a:picLocks noChangeAspect="1" noChangeArrowheads="1"/>
          </p:cNvPicPr>
          <p:nvPr/>
        </p:nvPicPr>
        <p:blipFill>
          <a:blip r:embed="rId3" cstate="print"/>
          <a:srcRect/>
          <a:stretch>
            <a:fillRect/>
          </a:stretch>
        </p:blipFill>
        <p:spPr bwMode="auto">
          <a:xfrm>
            <a:off x="38100" y="25400"/>
            <a:ext cx="669925" cy="908050"/>
          </a:xfrm>
          <a:prstGeom prst="rect">
            <a:avLst/>
          </a:prstGeom>
          <a:noFill/>
          <a:ln w="9525">
            <a:noFill/>
            <a:miter lim="800000"/>
            <a:headEnd/>
            <a:tailEnd/>
          </a:ln>
        </p:spPr>
      </p:pic>
      <p:sp>
        <p:nvSpPr>
          <p:cNvPr id="23554" name="Rectangle 2"/>
          <p:cNvSpPr>
            <a:spLocks noGrp="1" noChangeArrowheads="1"/>
          </p:cNvSpPr>
          <p:nvPr>
            <p:ph type="ctrTitle"/>
          </p:nvPr>
        </p:nvSpPr>
        <p:spPr>
          <a:xfrm>
            <a:off x="685800" y="620713"/>
            <a:ext cx="7772400" cy="2603750"/>
          </a:xfrm>
        </p:spPr>
        <p:txBody>
          <a:bodyPr/>
          <a:lstStyle>
            <a:lvl1pPr>
              <a:defRPr sz="4000"/>
            </a:lvl1pPr>
          </a:lstStyle>
          <a:p>
            <a:r>
              <a:rPr lang="ja-JP" altLang="en-US" smtClean="0"/>
              <a:t>マスタ タイトルの書式設定</a:t>
            </a:r>
            <a:endParaRPr lang="ja-JP" altLang="en-US" dirty="0"/>
          </a:p>
        </p:txBody>
      </p:sp>
      <p:sp>
        <p:nvSpPr>
          <p:cNvPr id="23555" name="Rectangle 3"/>
          <p:cNvSpPr>
            <a:spLocks noGrp="1" noChangeArrowheads="1"/>
          </p:cNvSpPr>
          <p:nvPr>
            <p:ph type="subTitle" idx="1"/>
          </p:nvPr>
        </p:nvSpPr>
        <p:spPr>
          <a:xfrm>
            <a:off x="755650" y="3917614"/>
            <a:ext cx="7010400" cy="1871663"/>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12" name="Rectangle 4"/>
          <p:cNvSpPr>
            <a:spLocks noGrp="1" noChangeArrowheads="1"/>
          </p:cNvSpPr>
          <p:nvPr>
            <p:ph type="dt" sz="half" idx="10"/>
          </p:nvPr>
        </p:nvSpPr>
        <p:spPr>
          <a:xfrm>
            <a:off x="685800" y="6248400"/>
            <a:ext cx="1905000" cy="457200"/>
          </a:xfrm>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13"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dirty="0">
              <a:solidFill>
                <a:srgbClr val="000000"/>
              </a:solidFill>
            </a:endParaRPr>
          </a:p>
        </p:txBody>
      </p:sp>
      <p:sp>
        <p:nvSpPr>
          <p:cNvPr id="1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956044308"/>
      </p:ext>
    </p:extLst>
  </p:cSld>
  <p:clrMapOvr>
    <a:masterClrMapping/>
  </p:clrMapOvr>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2914320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41506058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07378761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1955609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dirty="0"/>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xfrm>
            <a:off x="7162800" y="6593568"/>
            <a:ext cx="1981200" cy="264432"/>
          </a:xfrm>
          <a:ln/>
        </p:spPr>
        <p:txBody>
          <a:bodyPr/>
          <a:lstStyle>
            <a:lvl1pPr>
              <a:defRPr/>
            </a:lvl1pPr>
          </a:lstStyle>
          <a:p>
            <a:pPr>
              <a:defRPr/>
            </a:pPr>
            <a:fld id="{D116B23B-11F3-4351-B5AF-7AE765296CF1}"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76673678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11459663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423123510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67865335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87339093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3838" y="0"/>
            <a:ext cx="2001837"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54700"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783100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566738" y="0"/>
            <a:ext cx="8008937" cy="6019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317A4EDD-2680-4EF2-8A97-26DB6848FCD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7839325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74675" y="0"/>
            <a:ext cx="8001000" cy="1052513"/>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43438" y="1341438"/>
            <a:ext cx="3924300" cy="2262187"/>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43438" y="3756025"/>
            <a:ext cx="3924300" cy="22637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8" name="Rectangle 8"/>
          <p:cNvSpPr>
            <a:spLocks noGrp="1" noChangeArrowheads="1"/>
          </p:cNvSpPr>
          <p:nvPr>
            <p:ph type="sldNum" sz="quarter" idx="12"/>
          </p:nvPr>
        </p:nvSpPr>
        <p:spPr>
          <a:ln/>
        </p:spPr>
        <p:txBody>
          <a:bodyPr/>
          <a:lstStyle>
            <a:lvl1pPr>
              <a:defRPr/>
            </a:lvl1pPr>
          </a:lstStyle>
          <a:p>
            <a:pPr>
              <a:defRPr/>
            </a:pPr>
            <a:fld id="{317A4EDD-2680-4EF2-8A97-26DB6848FCD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32334882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 name="AutoShape 7"/>
          <p:cNvSpPr>
            <a:spLocks noChangeArrowheads="1"/>
          </p:cNvSpPr>
          <p:nvPr/>
        </p:nvSpPr>
        <p:spPr bwMode="auto">
          <a:xfrm>
            <a:off x="685800" y="3440529"/>
            <a:ext cx="7772400" cy="109538"/>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pic>
        <p:nvPicPr>
          <p:cNvPr id="6" name="Picture 10" descr="logo_RIEC_only"/>
          <p:cNvPicPr>
            <a:picLocks noChangeAspect="1" noChangeArrowheads="1"/>
          </p:cNvPicPr>
          <p:nvPr/>
        </p:nvPicPr>
        <p:blipFill>
          <a:blip r:embed="rId2" cstate="print"/>
          <a:srcRect/>
          <a:stretch>
            <a:fillRect/>
          </a:stretch>
        </p:blipFill>
        <p:spPr bwMode="auto">
          <a:xfrm>
            <a:off x="7937500" y="116319"/>
            <a:ext cx="1116000" cy="393884"/>
          </a:xfrm>
          <a:prstGeom prst="rect">
            <a:avLst/>
          </a:prstGeom>
          <a:noFill/>
          <a:ln w="9525">
            <a:noFill/>
            <a:miter lim="800000"/>
            <a:headEnd/>
            <a:tailEnd/>
          </a:ln>
        </p:spPr>
      </p:pic>
      <p:pic>
        <p:nvPicPr>
          <p:cNvPr id="7" name="Picture 11" descr="Logo_Univ_Purple"/>
          <p:cNvPicPr>
            <a:picLocks noChangeAspect="1" noChangeArrowheads="1"/>
          </p:cNvPicPr>
          <p:nvPr/>
        </p:nvPicPr>
        <p:blipFill>
          <a:blip r:embed="rId3" cstate="print"/>
          <a:srcRect/>
          <a:stretch>
            <a:fillRect/>
          </a:stretch>
        </p:blipFill>
        <p:spPr bwMode="auto">
          <a:xfrm>
            <a:off x="38100" y="25400"/>
            <a:ext cx="669925" cy="908050"/>
          </a:xfrm>
          <a:prstGeom prst="rect">
            <a:avLst/>
          </a:prstGeom>
          <a:noFill/>
          <a:ln w="9525">
            <a:noFill/>
            <a:miter lim="800000"/>
            <a:headEnd/>
            <a:tailEnd/>
          </a:ln>
        </p:spPr>
      </p:pic>
      <p:sp>
        <p:nvSpPr>
          <p:cNvPr id="23554" name="Rectangle 2"/>
          <p:cNvSpPr>
            <a:spLocks noGrp="1" noChangeArrowheads="1"/>
          </p:cNvSpPr>
          <p:nvPr>
            <p:ph type="ctrTitle"/>
          </p:nvPr>
        </p:nvSpPr>
        <p:spPr>
          <a:xfrm>
            <a:off x="685800" y="620713"/>
            <a:ext cx="7772400" cy="2603750"/>
          </a:xfrm>
        </p:spPr>
        <p:txBody>
          <a:bodyPr/>
          <a:lstStyle>
            <a:lvl1pPr>
              <a:defRPr sz="4000"/>
            </a:lvl1pPr>
          </a:lstStyle>
          <a:p>
            <a:r>
              <a:rPr lang="ja-JP" altLang="en-US" smtClean="0"/>
              <a:t>マスタ タイトルの書式設定</a:t>
            </a:r>
            <a:endParaRPr lang="ja-JP" altLang="en-US" dirty="0"/>
          </a:p>
        </p:txBody>
      </p:sp>
      <p:sp>
        <p:nvSpPr>
          <p:cNvPr id="23555" name="Rectangle 3"/>
          <p:cNvSpPr>
            <a:spLocks noGrp="1" noChangeArrowheads="1"/>
          </p:cNvSpPr>
          <p:nvPr>
            <p:ph type="subTitle" idx="1"/>
          </p:nvPr>
        </p:nvSpPr>
        <p:spPr>
          <a:xfrm>
            <a:off x="755650" y="3917614"/>
            <a:ext cx="7010400" cy="1871663"/>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12" name="Rectangle 4"/>
          <p:cNvSpPr>
            <a:spLocks noGrp="1" noChangeArrowheads="1"/>
          </p:cNvSpPr>
          <p:nvPr>
            <p:ph type="dt" sz="half" idx="10"/>
          </p:nvPr>
        </p:nvSpPr>
        <p:spPr>
          <a:xfrm>
            <a:off x="685800" y="6248400"/>
            <a:ext cx="1905000" cy="457200"/>
          </a:xfrm>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13"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dirty="0">
              <a:solidFill>
                <a:srgbClr val="000000"/>
              </a:solidFill>
            </a:endParaRPr>
          </a:p>
        </p:txBody>
      </p:sp>
      <p:sp>
        <p:nvSpPr>
          <p:cNvPr id="14"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026132274"/>
      </p:ext>
    </p:extLst>
  </p:cSld>
  <p:clrMapOvr>
    <a:masterClrMapping/>
  </p:clrMapOvr>
  <p:timing>
    <p:tnLst>
      <p:par>
        <p:cTn id="1" dur="indefinite" restart="never" nodeType="tmRoot"/>
      </p:par>
    </p:tn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89273719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63132478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341438"/>
            <a:ext cx="3924300" cy="4678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337202479"/>
      </p:ext>
    </p:extLst>
  </p:cSld>
  <p:clrMapOvr>
    <a:masterClrMapping/>
  </p:clrMapOvr>
  <p:timing>
    <p:tnLst>
      <p:par>
        <p:cTn id="1" dur="indefinite" restart="never" nodeType="tmRoot"/>
      </p:par>
    </p:tn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20197260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dirty="0"/>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xfrm>
            <a:off x="7162800" y="6593568"/>
            <a:ext cx="1981200" cy="264432"/>
          </a:xfrm>
          <a:ln/>
        </p:spPr>
        <p:txBody>
          <a:bodyPr/>
          <a:lstStyle>
            <a:lvl1pPr>
              <a:defRPr/>
            </a:lvl1pPr>
          </a:lstStyle>
          <a:p>
            <a:pPr>
              <a:defRPr/>
            </a:pPr>
            <a:fld id="{D116B23B-11F3-4351-B5AF-7AE765296CF1}"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92051344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88671898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21438864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75743315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338701288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73838" y="0"/>
            <a:ext cx="2001837"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54700"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40173879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566738" y="0"/>
            <a:ext cx="8008937" cy="6019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5" name="Rectangle 8"/>
          <p:cNvSpPr>
            <a:spLocks noGrp="1" noChangeArrowheads="1"/>
          </p:cNvSpPr>
          <p:nvPr>
            <p:ph type="sldNum" sz="quarter" idx="12"/>
          </p:nvPr>
        </p:nvSpPr>
        <p:spPr>
          <a:ln/>
        </p:spPr>
        <p:txBody>
          <a:bodyPr/>
          <a:lstStyle>
            <a:lvl1pPr>
              <a:defRPr/>
            </a:lvl1pPr>
          </a:lstStyle>
          <a:p>
            <a:pPr>
              <a:defRPr/>
            </a:pPr>
            <a:fld id="{317A4EDD-2680-4EF2-8A97-26DB6848FCD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428476178"/>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574675" y="0"/>
            <a:ext cx="8001000" cy="1052513"/>
          </a:xfrm>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341438"/>
            <a:ext cx="3924300" cy="4678362"/>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quarter" idx="2"/>
          </p:nvPr>
        </p:nvSpPr>
        <p:spPr>
          <a:xfrm>
            <a:off x="4643438" y="1341438"/>
            <a:ext cx="3924300" cy="2262187"/>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コンテンツ プレースホルダ 4"/>
          <p:cNvSpPr>
            <a:spLocks noGrp="1"/>
          </p:cNvSpPr>
          <p:nvPr>
            <p:ph sz="quarter" idx="3"/>
          </p:nvPr>
        </p:nvSpPr>
        <p:spPr>
          <a:xfrm>
            <a:off x="4643438" y="3756025"/>
            <a:ext cx="3924300" cy="226377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6" name="Rectangle 6"/>
          <p:cNvSpPr>
            <a:spLocks noGrp="1" noChangeArrowheads="1"/>
          </p:cNvSpPr>
          <p:nvPr>
            <p:ph type="dt" sz="half" idx="10"/>
          </p:nvPr>
        </p:nvSpPr>
        <p:spPr>
          <a:ln/>
        </p:spPr>
        <p:txBody>
          <a:bodyPr/>
          <a:lstStyle>
            <a:lvl1pPr>
              <a:defRPr/>
            </a:lvl1pPr>
          </a:lstStyle>
          <a:p>
            <a:pPr>
              <a:defRPr/>
            </a:pPr>
            <a:r>
              <a:rPr lang="en-US" altLang="ja-JP" smtClean="0">
                <a:solidFill>
                  <a:srgbClr val="000000"/>
                </a:solidFill>
              </a:rPr>
              <a:t>18.10.2011</a:t>
            </a:r>
            <a:endParaRPr lang="en-US" altLang="ja-JP" dirty="0">
              <a:solidFill>
                <a:srgbClr val="000000"/>
              </a:solidFill>
            </a:endParaRPr>
          </a:p>
        </p:txBody>
      </p:sp>
      <p:sp>
        <p:nvSpPr>
          <p:cNvPr id="7" name="Rectangle 7"/>
          <p:cNvSpPr>
            <a:spLocks noGrp="1" noChangeArrowheads="1"/>
          </p:cNvSpPr>
          <p:nvPr>
            <p:ph type="ftr" sz="quarter" idx="11"/>
          </p:nvPr>
        </p:nvSpPr>
        <p:spPr>
          <a:ln/>
        </p:spPr>
        <p:txBody>
          <a:bodyPr/>
          <a:lstStyle>
            <a:lvl1pPr>
              <a:defRPr/>
            </a:lvl1pPr>
          </a:lstStyle>
          <a:p>
            <a:pPr>
              <a:defRPr/>
            </a:pPr>
            <a:endParaRPr lang="en-US" altLang="ja-JP" dirty="0">
              <a:solidFill>
                <a:srgbClr val="000000"/>
              </a:solidFill>
            </a:endParaRPr>
          </a:p>
        </p:txBody>
      </p:sp>
      <p:sp>
        <p:nvSpPr>
          <p:cNvPr id="8" name="Rectangle 8"/>
          <p:cNvSpPr>
            <a:spLocks noGrp="1" noChangeArrowheads="1"/>
          </p:cNvSpPr>
          <p:nvPr>
            <p:ph type="sldNum" sz="quarter" idx="12"/>
          </p:nvPr>
        </p:nvSpPr>
        <p:spPr>
          <a:ln/>
        </p:spPr>
        <p:txBody>
          <a:bodyPr/>
          <a:lstStyle>
            <a:lvl1pPr>
              <a:defRPr/>
            </a:lvl1pPr>
          </a:lstStyle>
          <a:p>
            <a:pPr>
              <a:defRPr/>
            </a:pPr>
            <a:fld id="{317A4EDD-2680-4EF2-8A97-26DB6848FCDC}" type="slidenum">
              <a:rPr lang="en-US" altLang="ja-JP" smtClean="0">
                <a:solidFill>
                  <a:srgbClr val="000000"/>
                </a:solidFill>
              </a:rPr>
              <a:pPr>
                <a:defRPr/>
              </a:pPr>
              <a:t>‹N°›</a:t>
            </a:fld>
            <a:endParaRPr lang="en-US" altLang="ja-JP" dirty="0">
              <a:solidFill>
                <a:srgbClr val="000000"/>
              </a:solidFill>
            </a:endParaRPr>
          </a:p>
        </p:txBody>
      </p:sp>
    </p:spTree>
    <p:extLst>
      <p:ext uri="{BB962C8B-B14F-4D97-AF65-F5344CB8AC3E}">
        <p14:creationId xmlns:p14="http://schemas.microsoft.com/office/powerpoint/2010/main" val="122263870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805113"/>
            <a:ext cx="7772400" cy="109537"/>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52400" dist="88900" dir="2700000" algn="tl" rotWithShape="0">
              <a:schemeClr val="accent2">
                <a:lumMod val="50000"/>
                <a:alpha val="42000"/>
              </a:schemeClr>
            </a:outerShdw>
          </a:effectLst>
        </p:spPr>
        <p:txBody>
          <a:bodyPr/>
          <a:lstStyle/>
          <a:p>
            <a:pPr fontAlgn="base">
              <a:spcBef>
                <a:spcPct val="0"/>
              </a:spcBef>
              <a:spcAft>
                <a:spcPct val="0"/>
              </a:spcAft>
              <a:defRPr/>
            </a:pPr>
            <a:endParaRPr kumimoji="0" lang="ja-JP" altLang="ja-JP" sz="2400">
              <a:solidFill>
                <a:srgbClr val="000000"/>
              </a:solidFill>
              <a:latin typeface="Times New Roman" pitchFamily="18" charset="0"/>
              <a:cs typeface="Arial" pitchFamily="34" charset="0"/>
            </a:endParaRPr>
          </a:p>
        </p:txBody>
      </p:sp>
      <p:sp>
        <p:nvSpPr>
          <p:cNvPr id="49154" name="Rectangle 2"/>
          <p:cNvSpPr>
            <a:spLocks noGrp="1" noChangeArrowheads="1"/>
          </p:cNvSpPr>
          <p:nvPr>
            <p:ph type="ctrTitle"/>
          </p:nvPr>
        </p:nvSpPr>
        <p:spPr>
          <a:xfrm>
            <a:off x="685800" y="1218504"/>
            <a:ext cx="7772400" cy="1371600"/>
          </a:xfrm>
        </p:spPr>
        <p:txBody>
          <a:bodyPr/>
          <a:lstStyle>
            <a:lvl1pPr>
              <a:defRPr sz="4000"/>
            </a:lvl1pPr>
          </a:lstStyle>
          <a:p>
            <a:r>
              <a:rPr lang="ja-JP" altLang="en-US" smtClean="0"/>
              <a:t>マスタ タイトルの書式設定</a:t>
            </a:r>
            <a:endParaRPr lang="ja-JP" altLang="en-US"/>
          </a:p>
        </p:txBody>
      </p:sp>
      <p:sp>
        <p:nvSpPr>
          <p:cNvPr id="49155" name="Rectangle 3"/>
          <p:cNvSpPr>
            <a:spLocks noGrp="1" noChangeArrowheads="1"/>
          </p:cNvSpPr>
          <p:nvPr>
            <p:ph type="subTitle" idx="1"/>
          </p:nvPr>
        </p:nvSpPr>
        <p:spPr>
          <a:xfrm>
            <a:off x="1447800" y="3902352"/>
            <a:ext cx="7010400" cy="1600200"/>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a:pPr>
                <a:defRPr/>
              </a:pPr>
              <a:t>‹N°›</a:t>
            </a:fld>
            <a:endParaRPr lang="en-US" altLang="ja-JP"/>
          </a:p>
        </p:txBody>
      </p:sp>
    </p:spTree>
    <p:extLst>
      <p:ext uri="{BB962C8B-B14F-4D97-AF65-F5344CB8AC3E}">
        <p14:creationId xmlns:p14="http://schemas.microsoft.com/office/powerpoint/2010/main" val="150707197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buFontTx/>
              <a:buBlip>
                <a:blip r:embed="rId2"/>
              </a:buBlip>
              <a:defRPr/>
            </a:lvl1pPr>
            <a:lvl2pPr>
              <a:buFontTx/>
              <a:buBlip>
                <a:blip r:embed="rId2"/>
              </a:buBlip>
              <a:defRPr/>
            </a:lvl2pPr>
            <a:lvl3pPr>
              <a:buFontTx/>
              <a:buBlip>
                <a:blip r:embed="rId2"/>
              </a:buBlip>
              <a:defRPr/>
            </a:lvl3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a:pPr>
                <a:defRPr/>
              </a:pPr>
              <a:t>‹N°›</a:t>
            </a:fld>
            <a:endParaRPr lang="en-US" altLang="ja-JP"/>
          </a:p>
        </p:txBody>
      </p:sp>
    </p:spTree>
    <p:extLst>
      <p:ext uri="{BB962C8B-B14F-4D97-AF65-F5344CB8AC3E}">
        <p14:creationId xmlns:p14="http://schemas.microsoft.com/office/powerpoint/2010/main" val="203137629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a:pPr>
                <a:defRPr/>
              </a:pPr>
              <a:t>‹N°›</a:t>
            </a:fld>
            <a:endParaRPr lang="en-US" altLang="ja-JP"/>
          </a:p>
        </p:txBody>
      </p:sp>
    </p:spTree>
    <p:extLst>
      <p:ext uri="{BB962C8B-B14F-4D97-AF65-F5344CB8AC3E}">
        <p14:creationId xmlns:p14="http://schemas.microsoft.com/office/powerpoint/2010/main" val="364241509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a:pPr>
                <a:defRPr/>
              </a:pPr>
              <a:t>‹N°›</a:t>
            </a:fld>
            <a:endParaRPr lang="en-US" altLang="ja-JP"/>
          </a:p>
        </p:txBody>
      </p:sp>
    </p:spTree>
    <p:extLst>
      <p:ext uri="{BB962C8B-B14F-4D97-AF65-F5344CB8AC3E}">
        <p14:creationId xmlns:p14="http://schemas.microsoft.com/office/powerpoint/2010/main" val="233828136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a:pPr>
                <a:defRPr/>
              </a:pPr>
              <a:t>‹N°›</a:t>
            </a:fld>
            <a:endParaRPr lang="en-US" altLang="ja-JP"/>
          </a:p>
        </p:txBody>
      </p:sp>
    </p:spTree>
    <p:extLst>
      <p:ext uri="{BB962C8B-B14F-4D97-AF65-F5344CB8AC3E}">
        <p14:creationId xmlns:p14="http://schemas.microsoft.com/office/powerpoint/2010/main" val="107297411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8"/>
          <p:cNvSpPr>
            <a:spLocks noGrp="1" noChangeArrowheads="1"/>
          </p:cNvSpPr>
          <p:nvPr>
            <p:ph type="sldNum" sz="quarter" idx="12"/>
          </p:nvPr>
        </p:nvSpPr>
        <p:spPr>
          <a:ln/>
        </p:spPr>
        <p:txBody>
          <a:bodyPr/>
          <a:lstStyle>
            <a:lvl1pPr>
              <a:defRPr/>
            </a:lvl1pPr>
          </a:lstStyle>
          <a:p>
            <a:pPr>
              <a:defRPr/>
            </a:pPr>
            <a:fld id="{D116B23B-11F3-4351-B5AF-7AE765296CF1}" type="slidenum">
              <a:rPr lang="en-US" altLang="ja-JP"/>
              <a:pPr>
                <a:defRPr/>
              </a:pPr>
              <a:t>‹N°›</a:t>
            </a:fld>
            <a:endParaRPr lang="en-US" altLang="ja-JP"/>
          </a:p>
        </p:txBody>
      </p:sp>
    </p:spTree>
    <p:extLst>
      <p:ext uri="{BB962C8B-B14F-4D97-AF65-F5344CB8AC3E}">
        <p14:creationId xmlns:p14="http://schemas.microsoft.com/office/powerpoint/2010/main" val="80404069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a:pPr>
                <a:defRPr/>
              </a:pPr>
              <a:t>‹N°›</a:t>
            </a:fld>
            <a:endParaRPr lang="en-US" altLang="ja-JP"/>
          </a:p>
        </p:txBody>
      </p:sp>
    </p:spTree>
    <p:extLst>
      <p:ext uri="{BB962C8B-B14F-4D97-AF65-F5344CB8AC3E}">
        <p14:creationId xmlns:p14="http://schemas.microsoft.com/office/powerpoint/2010/main" val="381271292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a:pPr>
                <a:defRPr/>
              </a:pPr>
              <a:t>‹N°›</a:t>
            </a:fld>
            <a:endParaRPr lang="en-US" altLang="ja-JP"/>
          </a:p>
        </p:txBody>
      </p:sp>
    </p:spTree>
    <p:extLst>
      <p:ext uri="{BB962C8B-B14F-4D97-AF65-F5344CB8AC3E}">
        <p14:creationId xmlns:p14="http://schemas.microsoft.com/office/powerpoint/2010/main" val="303933771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a:pPr>
                <a:defRPr/>
              </a:pPr>
              <a:t>‹N°›</a:t>
            </a:fld>
            <a:endParaRPr lang="en-US" altLang="ja-JP"/>
          </a:p>
        </p:txBody>
      </p:sp>
    </p:spTree>
    <p:extLst>
      <p:ext uri="{BB962C8B-B14F-4D97-AF65-F5344CB8AC3E}">
        <p14:creationId xmlns:p14="http://schemas.microsoft.com/office/powerpoint/2010/main" val="259614075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a:pPr>
                <a:defRPr/>
              </a:pPr>
              <a:t>‹N°›</a:t>
            </a:fld>
            <a:endParaRPr lang="en-US" altLang="ja-JP"/>
          </a:p>
        </p:txBody>
      </p:sp>
    </p:spTree>
    <p:extLst>
      <p:ext uri="{BB962C8B-B14F-4D97-AF65-F5344CB8AC3E}">
        <p14:creationId xmlns:p14="http://schemas.microsoft.com/office/powerpoint/2010/main" val="84747104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00825" y="0"/>
            <a:ext cx="2011363"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81687"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a:pPr>
                <a:defRPr/>
              </a:pPr>
              <a:t>‹N°›</a:t>
            </a:fld>
            <a:endParaRPr lang="en-US" altLang="ja-JP"/>
          </a:p>
        </p:txBody>
      </p:sp>
    </p:spTree>
    <p:extLst>
      <p:ext uri="{BB962C8B-B14F-4D97-AF65-F5344CB8AC3E}">
        <p14:creationId xmlns:p14="http://schemas.microsoft.com/office/powerpoint/2010/main" val="407533743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0"/>
            <a:ext cx="7772400" cy="720725"/>
          </a:xfrm>
        </p:spPr>
        <p:txBody>
          <a:bodyPr/>
          <a:lstStyle/>
          <a:p>
            <a:r>
              <a:rPr lang="ja-JP" altLang="en-US" smtClean="0"/>
              <a:t>マスタ タイトルの書式設定</a:t>
            </a:r>
            <a:endParaRPr lang="en-US"/>
          </a:p>
        </p:txBody>
      </p:sp>
      <p:sp>
        <p:nvSpPr>
          <p:cNvPr id="3" name="テキスト プレースホルダ 2"/>
          <p:cNvSpPr>
            <a:spLocks noGrp="1"/>
          </p:cNvSpPr>
          <p:nvPr>
            <p:ph type="body" sz="half" idx="1"/>
          </p:nvPr>
        </p:nvSpPr>
        <p:spPr>
          <a:xfrm>
            <a:off x="6858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2"/>
          </p:nvPr>
        </p:nvSpPr>
        <p:spPr>
          <a:xfrm>
            <a:off x="46482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4"/>
          <p:cNvSpPr>
            <a:spLocks noGrp="1"/>
          </p:cNvSpPr>
          <p:nvPr>
            <p:ph type="dt" sz="half" idx="10"/>
          </p:nvPr>
        </p:nvSpPr>
        <p:spPr>
          <a:xfrm>
            <a:off x="6858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6" name="フッター プレースホルダ 5"/>
          <p:cNvSpPr>
            <a:spLocks noGrp="1"/>
          </p:cNvSpPr>
          <p:nvPr>
            <p:ph type="ftr" sz="quarter" idx="11"/>
          </p:nvPr>
        </p:nvSpPr>
        <p:spPr>
          <a:xfrm>
            <a:off x="3124200" y="6248400"/>
            <a:ext cx="28956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7" name="スライド番号プレースホルダ 6"/>
          <p:cNvSpPr>
            <a:spLocks noGrp="1"/>
          </p:cNvSpPr>
          <p:nvPr>
            <p:ph type="sldNum" sz="quarter" idx="12"/>
          </p:nvPr>
        </p:nvSpPr>
        <p:spPr>
          <a:xfrm>
            <a:off x="65532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fld id="{9AB6BE8A-2C7C-403D-8494-28376D2B6A73}"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403865974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805113"/>
            <a:ext cx="7772400" cy="109537"/>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52400" dist="88900" dir="2700000" algn="tl" rotWithShape="0">
              <a:schemeClr val="accent2">
                <a:lumMod val="50000"/>
                <a:alpha val="42000"/>
              </a:schemeClr>
            </a:outerShdw>
          </a:effectLst>
        </p:spPr>
        <p:txBody>
          <a:bodyPr/>
          <a:lstStyle/>
          <a:p>
            <a:pPr fontAlgn="base">
              <a:spcBef>
                <a:spcPct val="0"/>
              </a:spcBef>
              <a:spcAft>
                <a:spcPct val="0"/>
              </a:spcAft>
              <a:defRPr/>
            </a:pPr>
            <a:endParaRPr kumimoji="0" lang="ja-JP" altLang="ja-JP" sz="2400">
              <a:solidFill>
                <a:srgbClr val="000000"/>
              </a:solidFill>
              <a:latin typeface="Times New Roman" pitchFamily="18" charset="0"/>
              <a:cs typeface="Arial" pitchFamily="34" charset="0"/>
            </a:endParaRPr>
          </a:p>
        </p:txBody>
      </p:sp>
      <p:sp>
        <p:nvSpPr>
          <p:cNvPr id="49154" name="Rectangle 2"/>
          <p:cNvSpPr>
            <a:spLocks noGrp="1" noChangeArrowheads="1"/>
          </p:cNvSpPr>
          <p:nvPr>
            <p:ph type="ctrTitle"/>
          </p:nvPr>
        </p:nvSpPr>
        <p:spPr>
          <a:xfrm>
            <a:off x="685800" y="1218504"/>
            <a:ext cx="7772400" cy="1371600"/>
          </a:xfrm>
        </p:spPr>
        <p:txBody>
          <a:bodyPr/>
          <a:lstStyle>
            <a:lvl1pPr>
              <a:defRPr sz="4000"/>
            </a:lvl1pPr>
          </a:lstStyle>
          <a:p>
            <a:r>
              <a:rPr lang="ja-JP" altLang="en-US" smtClean="0"/>
              <a:t>マスタ タイトルの書式設定</a:t>
            </a:r>
            <a:endParaRPr lang="ja-JP" altLang="en-US"/>
          </a:p>
        </p:txBody>
      </p:sp>
      <p:sp>
        <p:nvSpPr>
          <p:cNvPr id="49155" name="Rectangle 3"/>
          <p:cNvSpPr>
            <a:spLocks noGrp="1" noChangeArrowheads="1"/>
          </p:cNvSpPr>
          <p:nvPr>
            <p:ph type="subTitle" idx="1"/>
          </p:nvPr>
        </p:nvSpPr>
        <p:spPr>
          <a:xfrm>
            <a:off x="1447800" y="3902352"/>
            <a:ext cx="7010400" cy="1600200"/>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a:pPr>
                <a:defRPr/>
              </a:pPr>
              <a:t>‹N°›</a:t>
            </a:fld>
            <a:endParaRPr lang="en-US" altLang="ja-JP"/>
          </a:p>
        </p:txBody>
      </p:sp>
    </p:spTree>
    <p:extLst>
      <p:ext uri="{BB962C8B-B14F-4D97-AF65-F5344CB8AC3E}">
        <p14:creationId xmlns:p14="http://schemas.microsoft.com/office/powerpoint/2010/main" val="5376266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buFontTx/>
              <a:buBlip>
                <a:blip r:embed="rId2"/>
              </a:buBlip>
              <a:defRPr/>
            </a:lvl1pPr>
            <a:lvl2pPr>
              <a:buFontTx/>
              <a:buBlip>
                <a:blip r:embed="rId2"/>
              </a:buBlip>
              <a:defRPr/>
            </a:lvl2pPr>
            <a:lvl3pPr>
              <a:buFontTx/>
              <a:buBlip>
                <a:blip r:embed="rId2"/>
              </a:buBlip>
              <a:defRPr/>
            </a:lvl3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a:pPr>
                <a:defRPr/>
              </a:pPr>
              <a:t>‹N°›</a:t>
            </a:fld>
            <a:endParaRPr lang="en-US" altLang="ja-JP"/>
          </a:p>
        </p:txBody>
      </p:sp>
    </p:spTree>
    <p:extLst>
      <p:ext uri="{BB962C8B-B14F-4D97-AF65-F5344CB8AC3E}">
        <p14:creationId xmlns:p14="http://schemas.microsoft.com/office/powerpoint/2010/main" val="3398487059"/>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a:pPr>
                <a:defRPr/>
              </a:pPr>
              <a:t>‹N°›</a:t>
            </a:fld>
            <a:endParaRPr lang="en-US" altLang="ja-JP"/>
          </a:p>
        </p:txBody>
      </p:sp>
    </p:spTree>
    <p:extLst>
      <p:ext uri="{BB962C8B-B14F-4D97-AF65-F5344CB8AC3E}">
        <p14:creationId xmlns:p14="http://schemas.microsoft.com/office/powerpoint/2010/main" val="195129732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a:pPr>
                <a:defRPr/>
              </a:pPr>
              <a:t>‹N°›</a:t>
            </a:fld>
            <a:endParaRPr lang="en-US" altLang="ja-JP"/>
          </a:p>
        </p:txBody>
      </p:sp>
    </p:spTree>
    <p:extLst>
      <p:ext uri="{BB962C8B-B14F-4D97-AF65-F5344CB8AC3E}">
        <p14:creationId xmlns:p14="http://schemas.microsoft.com/office/powerpoint/2010/main" val="166224635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a:pPr>
                <a:defRPr/>
              </a:pPr>
              <a:t>‹N°›</a:t>
            </a:fld>
            <a:endParaRPr lang="en-US" altLang="ja-JP"/>
          </a:p>
        </p:txBody>
      </p:sp>
    </p:spTree>
    <p:extLst>
      <p:ext uri="{BB962C8B-B14F-4D97-AF65-F5344CB8AC3E}">
        <p14:creationId xmlns:p14="http://schemas.microsoft.com/office/powerpoint/2010/main" val="136157772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8"/>
          <p:cNvSpPr>
            <a:spLocks noGrp="1" noChangeArrowheads="1"/>
          </p:cNvSpPr>
          <p:nvPr>
            <p:ph type="sldNum" sz="quarter" idx="12"/>
          </p:nvPr>
        </p:nvSpPr>
        <p:spPr>
          <a:ln/>
        </p:spPr>
        <p:txBody>
          <a:bodyPr/>
          <a:lstStyle>
            <a:lvl1pPr>
              <a:defRPr/>
            </a:lvl1pPr>
          </a:lstStyle>
          <a:p>
            <a:pPr>
              <a:defRPr/>
            </a:pPr>
            <a:fld id="{D116B23B-11F3-4351-B5AF-7AE765296CF1}" type="slidenum">
              <a:rPr lang="en-US" altLang="ja-JP"/>
              <a:pPr>
                <a:defRPr/>
              </a:pPr>
              <a:t>‹N°›</a:t>
            </a:fld>
            <a:endParaRPr lang="en-US" altLang="ja-JP"/>
          </a:p>
        </p:txBody>
      </p:sp>
    </p:spTree>
    <p:extLst>
      <p:ext uri="{BB962C8B-B14F-4D97-AF65-F5344CB8AC3E}">
        <p14:creationId xmlns:p14="http://schemas.microsoft.com/office/powerpoint/2010/main" val="34507914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a:pPr>
                <a:defRPr/>
              </a:pPr>
              <a:t>‹N°›</a:t>
            </a:fld>
            <a:endParaRPr lang="en-US" altLang="ja-JP"/>
          </a:p>
        </p:txBody>
      </p:sp>
    </p:spTree>
    <p:extLst>
      <p:ext uri="{BB962C8B-B14F-4D97-AF65-F5344CB8AC3E}">
        <p14:creationId xmlns:p14="http://schemas.microsoft.com/office/powerpoint/2010/main" val="302386689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a:pPr>
                <a:defRPr/>
              </a:pPr>
              <a:t>‹N°›</a:t>
            </a:fld>
            <a:endParaRPr lang="en-US" altLang="ja-JP"/>
          </a:p>
        </p:txBody>
      </p:sp>
    </p:spTree>
    <p:extLst>
      <p:ext uri="{BB962C8B-B14F-4D97-AF65-F5344CB8AC3E}">
        <p14:creationId xmlns:p14="http://schemas.microsoft.com/office/powerpoint/2010/main" val="1352601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a:pPr>
                <a:defRPr/>
              </a:pPr>
              <a:t>‹N°›</a:t>
            </a:fld>
            <a:endParaRPr lang="en-US" altLang="ja-JP"/>
          </a:p>
        </p:txBody>
      </p:sp>
    </p:spTree>
    <p:extLst>
      <p:ext uri="{BB962C8B-B14F-4D97-AF65-F5344CB8AC3E}">
        <p14:creationId xmlns:p14="http://schemas.microsoft.com/office/powerpoint/2010/main" val="247850388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a:pPr>
                <a:defRPr/>
              </a:pPr>
              <a:t>‹N°›</a:t>
            </a:fld>
            <a:endParaRPr lang="en-US" altLang="ja-JP"/>
          </a:p>
        </p:txBody>
      </p:sp>
    </p:spTree>
    <p:extLst>
      <p:ext uri="{BB962C8B-B14F-4D97-AF65-F5344CB8AC3E}">
        <p14:creationId xmlns:p14="http://schemas.microsoft.com/office/powerpoint/2010/main" val="301106683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00825" y="0"/>
            <a:ext cx="2011363"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81687"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a:pPr>
                <a:defRPr/>
              </a:pPr>
              <a:t>‹N°›</a:t>
            </a:fld>
            <a:endParaRPr lang="en-US" altLang="ja-JP"/>
          </a:p>
        </p:txBody>
      </p:sp>
    </p:spTree>
    <p:extLst>
      <p:ext uri="{BB962C8B-B14F-4D97-AF65-F5344CB8AC3E}">
        <p14:creationId xmlns:p14="http://schemas.microsoft.com/office/powerpoint/2010/main" val="90440616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0"/>
            <a:ext cx="7772400" cy="720725"/>
          </a:xfrm>
        </p:spPr>
        <p:txBody>
          <a:bodyPr/>
          <a:lstStyle/>
          <a:p>
            <a:r>
              <a:rPr lang="ja-JP" altLang="en-US" smtClean="0"/>
              <a:t>マスタ タイトルの書式設定</a:t>
            </a:r>
            <a:endParaRPr lang="en-US"/>
          </a:p>
        </p:txBody>
      </p:sp>
      <p:sp>
        <p:nvSpPr>
          <p:cNvPr id="3" name="テキスト プレースホルダ 2"/>
          <p:cNvSpPr>
            <a:spLocks noGrp="1"/>
          </p:cNvSpPr>
          <p:nvPr>
            <p:ph type="body" sz="half" idx="1"/>
          </p:nvPr>
        </p:nvSpPr>
        <p:spPr>
          <a:xfrm>
            <a:off x="6858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2"/>
          </p:nvPr>
        </p:nvSpPr>
        <p:spPr>
          <a:xfrm>
            <a:off x="46482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4"/>
          <p:cNvSpPr>
            <a:spLocks noGrp="1"/>
          </p:cNvSpPr>
          <p:nvPr>
            <p:ph type="dt" sz="half" idx="10"/>
          </p:nvPr>
        </p:nvSpPr>
        <p:spPr>
          <a:xfrm>
            <a:off x="6858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6" name="フッター プレースホルダ 5"/>
          <p:cNvSpPr>
            <a:spLocks noGrp="1"/>
          </p:cNvSpPr>
          <p:nvPr>
            <p:ph type="ftr" sz="quarter" idx="11"/>
          </p:nvPr>
        </p:nvSpPr>
        <p:spPr>
          <a:xfrm>
            <a:off x="3124200" y="6248400"/>
            <a:ext cx="28956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7" name="スライド番号プレースホルダ 6"/>
          <p:cNvSpPr>
            <a:spLocks noGrp="1"/>
          </p:cNvSpPr>
          <p:nvPr>
            <p:ph type="sldNum" sz="quarter" idx="12"/>
          </p:nvPr>
        </p:nvSpPr>
        <p:spPr>
          <a:xfrm>
            <a:off x="65532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fld id="{9AB6BE8A-2C7C-403D-8494-28376D2B6A73}"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190121215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805113"/>
            <a:ext cx="7772400" cy="109537"/>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52400" dist="88900" dir="2700000" algn="tl" rotWithShape="0">
              <a:schemeClr val="accent2">
                <a:lumMod val="50000"/>
                <a:alpha val="42000"/>
              </a:schemeClr>
            </a:outerShdw>
          </a:effectLst>
        </p:spPr>
        <p:txBody>
          <a:bodyPr/>
          <a:lstStyle/>
          <a:p>
            <a:pPr fontAlgn="base">
              <a:spcBef>
                <a:spcPct val="0"/>
              </a:spcBef>
              <a:spcAft>
                <a:spcPct val="0"/>
              </a:spcAft>
              <a:defRPr/>
            </a:pPr>
            <a:endParaRPr kumimoji="0" lang="ja-JP" altLang="ja-JP" sz="2400">
              <a:solidFill>
                <a:srgbClr val="000000"/>
              </a:solidFill>
              <a:latin typeface="Times New Roman" pitchFamily="18" charset="0"/>
              <a:cs typeface="Arial" pitchFamily="34" charset="0"/>
            </a:endParaRPr>
          </a:p>
        </p:txBody>
      </p:sp>
      <p:sp>
        <p:nvSpPr>
          <p:cNvPr id="49154" name="Rectangle 2"/>
          <p:cNvSpPr>
            <a:spLocks noGrp="1" noChangeArrowheads="1"/>
          </p:cNvSpPr>
          <p:nvPr>
            <p:ph type="ctrTitle"/>
          </p:nvPr>
        </p:nvSpPr>
        <p:spPr>
          <a:xfrm>
            <a:off x="685800" y="1218504"/>
            <a:ext cx="7772400" cy="1371600"/>
          </a:xfrm>
        </p:spPr>
        <p:txBody>
          <a:bodyPr/>
          <a:lstStyle>
            <a:lvl1pPr>
              <a:defRPr sz="4000"/>
            </a:lvl1pPr>
          </a:lstStyle>
          <a:p>
            <a:r>
              <a:rPr lang="ja-JP" altLang="en-US" smtClean="0"/>
              <a:t>マスタ タイトルの書式設定</a:t>
            </a:r>
            <a:endParaRPr lang="ja-JP" altLang="en-US"/>
          </a:p>
        </p:txBody>
      </p:sp>
      <p:sp>
        <p:nvSpPr>
          <p:cNvPr id="49155" name="Rectangle 3"/>
          <p:cNvSpPr>
            <a:spLocks noGrp="1" noChangeArrowheads="1"/>
          </p:cNvSpPr>
          <p:nvPr>
            <p:ph type="subTitle" idx="1"/>
          </p:nvPr>
        </p:nvSpPr>
        <p:spPr>
          <a:xfrm>
            <a:off x="1447800" y="3902352"/>
            <a:ext cx="7010400" cy="1600200"/>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a:pPr>
                <a:defRPr/>
              </a:pPr>
              <a:t>‹N°›</a:t>
            </a:fld>
            <a:endParaRPr lang="en-US" altLang="ja-JP"/>
          </a:p>
        </p:txBody>
      </p:sp>
    </p:spTree>
    <p:extLst>
      <p:ext uri="{BB962C8B-B14F-4D97-AF65-F5344CB8AC3E}">
        <p14:creationId xmlns:p14="http://schemas.microsoft.com/office/powerpoint/2010/main" val="2901627369"/>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buFontTx/>
              <a:buBlip>
                <a:blip r:embed="rId2"/>
              </a:buBlip>
              <a:defRPr/>
            </a:lvl1pPr>
            <a:lvl2pPr>
              <a:buFontTx/>
              <a:buBlip>
                <a:blip r:embed="rId2"/>
              </a:buBlip>
              <a:defRPr/>
            </a:lvl2pPr>
            <a:lvl3pPr>
              <a:buFontTx/>
              <a:buBlip>
                <a:blip r:embed="rId2"/>
              </a:buBlip>
              <a:defRPr/>
            </a:lvl3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a:pPr>
                <a:defRPr/>
              </a:pPr>
              <a:t>‹N°›</a:t>
            </a:fld>
            <a:endParaRPr lang="en-US" altLang="ja-JP"/>
          </a:p>
        </p:txBody>
      </p:sp>
    </p:spTree>
    <p:extLst>
      <p:ext uri="{BB962C8B-B14F-4D97-AF65-F5344CB8AC3E}">
        <p14:creationId xmlns:p14="http://schemas.microsoft.com/office/powerpoint/2010/main" val="71017367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a:pPr>
                <a:defRPr/>
              </a:pPr>
              <a:t>‹N°›</a:t>
            </a:fld>
            <a:endParaRPr lang="en-US" altLang="ja-JP"/>
          </a:p>
        </p:txBody>
      </p:sp>
    </p:spTree>
    <p:extLst>
      <p:ext uri="{BB962C8B-B14F-4D97-AF65-F5344CB8AC3E}">
        <p14:creationId xmlns:p14="http://schemas.microsoft.com/office/powerpoint/2010/main" val="181319498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a:pPr>
                <a:defRPr/>
              </a:pPr>
              <a:t>‹N°›</a:t>
            </a:fld>
            <a:endParaRPr lang="en-US" altLang="ja-JP"/>
          </a:p>
        </p:txBody>
      </p:sp>
    </p:spTree>
    <p:extLst>
      <p:ext uri="{BB962C8B-B14F-4D97-AF65-F5344CB8AC3E}">
        <p14:creationId xmlns:p14="http://schemas.microsoft.com/office/powerpoint/2010/main" val="194239302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a:pPr>
                <a:defRPr/>
              </a:pPr>
              <a:t>‹N°›</a:t>
            </a:fld>
            <a:endParaRPr lang="en-US" altLang="ja-JP"/>
          </a:p>
        </p:txBody>
      </p:sp>
    </p:spTree>
    <p:extLst>
      <p:ext uri="{BB962C8B-B14F-4D97-AF65-F5344CB8AC3E}">
        <p14:creationId xmlns:p14="http://schemas.microsoft.com/office/powerpoint/2010/main" val="905665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8"/>
          <p:cNvSpPr>
            <a:spLocks noGrp="1" noChangeArrowheads="1"/>
          </p:cNvSpPr>
          <p:nvPr>
            <p:ph type="sldNum" sz="quarter" idx="12"/>
          </p:nvPr>
        </p:nvSpPr>
        <p:spPr>
          <a:ln/>
        </p:spPr>
        <p:txBody>
          <a:bodyPr/>
          <a:lstStyle>
            <a:lvl1pPr>
              <a:defRPr/>
            </a:lvl1pPr>
          </a:lstStyle>
          <a:p>
            <a:pPr>
              <a:defRPr/>
            </a:pPr>
            <a:fld id="{D116B23B-11F3-4351-B5AF-7AE765296CF1}" type="slidenum">
              <a:rPr lang="en-US" altLang="ja-JP"/>
              <a:pPr>
                <a:defRPr/>
              </a:pPr>
              <a:t>‹N°›</a:t>
            </a:fld>
            <a:endParaRPr lang="en-US" altLang="ja-JP"/>
          </a:p>
        </p:txBody>
      </p:sp>
    </p:spTree>
    <p:extLst>
      <p:ext uri="{BB962C8B-B14F-4D97-AF65-F5344CB8AC3E}">
        <p14:creationId xmlns:p14="http://schemas.microsoft.com/office/powerpoint/2010/main" val="290007548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a:pPr>
                <a:defRPr/>
              </a:pPr>
              <a:t>‹N°›</a:t>
            </a:fld>
            <a:endParaRPr lang="en-US" altLang="ja-JP"/>
          </a:p>
        </p:txBody>
      </p:sp>
    </p:spTree>
    <p:extLst>
      <p:ext uri="{BB962C8B-B14F-4D97-AF65-F5344CB8AC3E}">
        <p14:creationId xmlns:p14="http://schemas.microsoft.com/office/powerpoint/2010/main" val="21578219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a:pPr>
                <a:defRPr/>
              </a:pPr>
              <a:t>‹N°›</a:t>
            </a:fld>
            <a:endParaRPr lang="en-US" altLang="ja-JP"/>
          </a:p>
        </p:txBody>
      </p:sp>
    </p:spTree>
    <p:extLst>
      <p:ext uri="{BB962C8B-B14F-4D97-AF65-F5344CB8AC3E}">
        <p14:creationId xmlns:p14="http://schemas.microsoft.com/office/powerpoint/2010/main" val="283636986"/>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a:pPr>
                <a:defRPr/>
              </a:pPr>
              <a:t>‹N°›</a:t>
            </a:fld>
            <a:endParaRPr lang="en-US" altLang="ja-JP"/>
          </a:p>
        </p:txBody>
      </p:sp>
    </p:spTree>
    <p:extLst>
      <p:ext uri="{BB962C8B-B14F-4D97-AF65-F5344CB8AC3E}">
        <p14:creationId xmlns:p14="http://schemas.microsoft.com/office/powerpoint/2010/main" val="183889434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a:pPr>
                <a:defRPr/>
              </a:pPr>
              <a:t>‹N°›</a:t>
            </a:fld>
            <a:endParaRPr lang="en-US" altLang="ja-JP"/>
          </a:p>
        </p:txBody>
      </p:sp>
    </p:spTree>
    <p:extLst>
      <p:ext uri="{BB962C8B-B14F-4D97-AF65-F5344CB8AC3E}">
        <p14:creationId xmlns:p14="http://schemas.microsoft.com/office/powerpoint/2010/main" val="100183419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00825" y="0"/>
            <a:ext cx="2011363"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81687"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a:pPr>
                <a:defRPr/>
              </a:pPr>
              <a:t>‹N°›</a:t>
            </a:fld>
            <a:endParaRPr lang="en-US" altLang="ja-JP"/>
          </a:p>
        </p:txBody>
      </p:sp>
    </p:spTree>
    <p:extLst>
      <p:ext uri="{BB962C8B-B14F-4D97-AF65-F5344CB8AC3E}">
        <p14:creationId xmlns:p14="http://schemas.microsoft.com/office/powerpoint/2010/main" val="184040816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0"/>
            <a:ext cx="7772400" cy="720725"/>
          </a:xfrm>
        </p:spPr>
        <p:txBody>
          <a:bodyPr/>
          <a:lstStyle/>
          <a:p>
            <a:r>
              <a:rPr lang="ja-JP" altLang="en-US" smtClean="0"/>
              <a:t>マスタ タイトルの書式設定</a:t>
            </a:r>
            <a:endParaRPr lang="en-US"/>
          </a:p>
        </p:txBody>
      </p:sp>
      <p:sp>
        <p:nvSpPr>
          <p:cNvPr id="3" name="テキスト プレースホルダ 2"/>
          <p:cNvSpPr>
            <a:spLocks noGrp="1"/>
          </p:cNvSpPr>
          <p:nvPr>
            <p:ph type="body" sz="half" idx="1"/>
          </p:nvPr>
        </p:nvSpPr>
        <p:spPr>
          <a:xfrm>
            <a:off x="6858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2"/>
          </p:nvPr>
        </p:nvSpPr>
        <p:spPr>
          <a:xfrm>
            <a:off x="46482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4"/>
          <p:cNvSpPr>
            <a:spLocks noGrp="1"/>
          </p:cNvSpPr>
          <p:nvPr>
            <p:ph type="dt" sz="half" idx="10"/>
          </p:nvPr>
        </p:nvSpPr>
        <p:spPr>
          <a:xfrm>
            <a:off x="6858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6" name="フッター プレースホルダ 5"/>
          <p:cNvSpPr>
            <a:spLocks noGrp="1"/>
          </p:cNvSpPr>
          <p:nvPr>
            <p:ph type="ftr" sz="quarter" idx="11"/>
          </p:nvPr>
        </p:nvSpPr>
        <p:spPr>
          <a:xfrm>
            <a:off x="3124200" y="6248400"/>
            <a:ext cx="28956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7" name="スライド番号プレースホルダ 6"/>
          <p:cNvSpPr>
            <a:spLocks noGrp="1"/>
          </p:cNvSpPr>
          <p:nvPr>
            <p:ph type="sldNum" sz="quarter" idx="12"/>
          </p:nvPr>
        </p:nvSpPr>
        <p:spPr>
          <a:xfrm>
            <a:off x="65532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fld id="{9AB6BE8A-2C7C-403D-8494-28376D2B6A73}"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418825373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AutoShape 7"/>
          <p:cNvSpPr>
            <a:spLocks noChangeArrowheads="1"/>
          </p:cNvSpPr>
          <p:nvPr/>
        </p:nvSpPr>
        <p:spPr bwMode="auto">
          <a:xfrm>
            <a:off x="685800" y="2805113"/>
            <a:ext cx="7772400" cy="109537"/>
          </a:xfrm>
          <a:custGeom>
            <a:avLst/>
            <a:gdLst>
              <a:gd name="G0" fmla="+- 618 0 0"/>
            </a:gdLst>
            <a:ahLst/>
            <a:cxnLst>
              <a:cxn ang="0">
                <a:pos x="0" y="0"/>
              </a:cxn>
              <a:cxn ang="0">
                <a:pos x="618" y="0"/>
              </a:cxn>
              <a:cxn ang="0">
                <a:pos x="618" y="1000"/>
              </a:cxn>
              <a:cxn ang="0">
                <a:pos x="0" y="1000"/>
              </a:cxn>
              <a:cxn ang="0">
                <a:pos x="0" y="0"/>
              </a:cxn>
              <a:cxn ang="0">
                <a:pos x="1000" y="0"/>
              </a:cxn>
            </a:cxnLst>
            <a:rect l="0" t="0" r="r" b="b"/>
            <a:pathLst>
              <a:path w="1000" h="1000" stroke="0">
                <a:moveTo>
                  <a:pt x="0" y="0"/>
                </a:moveTo>
                <a:lnTo>
                  <a:pt x="618" y="0"/>
                </a:lnTo>
                <a:lnTo>
                  <a:pt x="618"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52400" dist="88900" dir="2700000" algn="tl" rotWithShape="0">
              <a:schemeClr val="accent2">
                <a:lumMod val="50000"/>
                <a:alpha val="42000"/>
              </a:schemeClr>
            </a:outerShdw>
          </a:effectLst>
        </p:spPr>
        <p:txBody>
          <a:bodyPr/>
          <a:lstStyle/>
          <a:p>
            <a:pPr fontAlgn="base">
              <a:spcBef>
                <a:spcPct val="0"/>
              </a:spcBef>
              <a:spcAft>
                <a:spcPct val="0"/>
              </a:spcAft>
              <a:defRPr/>
            </a:pPr>
            <a:endParaRPr kumimoji="0" lang="ja-JP" altLang="ja-JP" sz="2400" dirty="0">
              <a:solidFill>
                <a:srgbClr val="000000"/>
              </a:solidFill>
              <a:latin typeface="Times New Roman" pitchFamily="18" charset="0"/>
              <a:cs typeface="Arial" pitchFamily="34" charset="0"/>
            </a:endParaRPr>
          </a:p>
        </p:txBody>
      </p:sp>
      <p:sp>
        <p:nvSpPr>
          <p:cNvPr id="49154" name="Rectangle 2"/>
          <p:cNvSpPr>
            <a:spLocks noGrp="1" noChangeArrowheads="1"/>
          </p:cNvSpPr>
          <p:nvPr>
            <p:ph type="ctrTitle"/>
          </p:nvPr>
        </p:nvSpPr>
        <p:spPr>
          <a:xfrm>
            <a:off x="685800" y="1218504"/>
            <a:ext cx="7772400" cy="1371600"/>
          </a:xfrm>
        </p:spPr>
        <p:txBody>
          <a:bodyPr/>
          <a:lstStyle>
            <a:lvl1pPr>
              <a:defRPr sz="4000"/>
            </a:lvl1pPr>
          </a:lstStyle>
          <a:p>
            <a:r>
              <a:rPr lang="ja-JP" altLang="en-US" smtClean="0"/>
              <a:t>マスタ タイトルの書式設定</a:t>
            </a:r>
            <a:endParaRPr lang="ja-JP" altLang="en-US"/>
          </a:p>
        </p:txBody>
      </p:sp>
      <p:sp>
        <p:nvSpPr>
          <p:cNvPr id="49155" name="Rectangle 3"/>
          <p:cNvSpPr>
            <a:spLocks noGrp="1" noChangeArrowheads="1"/>
          </p:cNvSpPr>
          <p:nvPr>
            <p:ph type="subTitle" idx="1"/>
          </p:nvPr>
        </p:nvSpPr>
        <p:spPr>
          <a:xfrm>
            <a:off x="1447800" y="3902352"/>
            <a:ext cx="7010400" cy="1600200"/>
          </a:xfrm>
        </p:spPr>
        <p:txBody>
          <a:bodyPr/>
          <a:lstStyle>
            <a:lvl1pPr marL="0" indent="0">
              <a:buFont typeface="Wingdings" pitchFamily="2" charset="2"/>
              <a:buNone/>
              <a:defRPr sz="2800"/>
            </a:lvl1pPr>
          </a:lstStyle>
          <a:p>
            <a:r>
              <a:rPr lang="ja-JP" altLang="en-US" smtClean="0"/>
              <a:t>マスタ サブタイトルの書式設定</a:t>
            </a:r>
            <a:endParaRPr lang="ja-JP" altLang="en-US"/>
          </a:p>
        </p:txBody>
      </p:sp>
      <p:sp>
        <p:nvSpPr>
          <p:cNvPr id="5" name="Rectangle 4"/>
          <p:cNvSpPr>
            <a:spLocks noGrp="1" noChangeArrowheads="1"/>
          </p:cNvSpPr>
          <p:nvPr>
            <p:ph type="dt" sz="half" idx="10"/>
          </p:nvPr>
        </p:nvSpPr>
        <p:spPr>
          <a:xfrm>
            <a:off x="685800" y="6248400"/>
            <a:ext cx="1905000" cy="457200"/>
          </a:xfrm>
        </p:spPr>
        <p:txBody>
          <a:bodyPr/>
          <a:lstStyle>
            <a:lvl1pPr>
              <a:defRPr/>
            </a:lvl1pPr>
          </a:lstStyle>
          <a:p>
            <a:pPr>
              <a:defRPr/>
            </a:pPr>
            <a:endParaRPr lang="en-US" altLang="ja-JP" dirty="0"/>
          </a:p>
        </p:txBody>
      </p:sp>
      <p:sp>
        <p:nvSpPr>
          <p:cNvPr id="6"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ja-JP" dirty="0"/>
          </a:p>
        </p:txBody>
      </p:sp>
      <p:sp>
        <p:nvSpPr>
          <p:cNvPr id="7" name="Rectangle 6"/>
          <p:cNvSpPr>
            <a:spLocks noGrp="1" noChangeArrowheads="1"/>
          </p:cNvSpPr>
          <p:nvPr>
            <p:ph type="sldNum" sz="quarter" idx="12"/>
          </p:nvPr>
        </p:nvSpPr>
        <p:spPr>
          <a:xfrm>
            <a:off x="6553200" y="6248400"/>
            <a:ext cx="1905000" cy="457200"/>
          </a:xfrm>
        </p:spPr>
        <p:txBody>
          <a:bodyPr/>
          <a:lstStyle>
            <a:lvl1pPr>
              <a:defRPr/>
            </a:lvl1pPr>
          </a:lstStyle>
          <a:p>
            <a:pPr>
              <a:defRPr/>
            </a:pPr>
            <a:fld id="{03781A42-F0A1-4B0F-AED3-42ADCFFA969E}" type="slidenum">
              <a:rPr lang="en-US" altLang="ja-JP"/>
              <a:pPr>
                <a:defRPr/>
              </a:pPr>
              <a:t>‹N°›</a:t>
            </a:fld>
            <a:endParaRPr lang="en-US" altLang="ja-JP" dirty="0"/>
          </a:p>
        </p:txBody>
      </p:sp>
    </p:spTree>
    <p:extLst>
      <p:ext uri="{BB962C8B-B14F-4D97-AF65-F5344CB8AC3E}">
        <p14:creationId xmlns:p14="http://schemas.microsoft.com/office/powerpoint/2010/main" val="258928957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lvl1pPr>
              <a:buFontTx/>
              <a:buBlip>
                <a:blip r:embed="rId2"/>
              </a:buBlip>
              <a:defRPr/>
            </a:lvl1pPr>
            <a:lvl2pPr>
              <a:buFontTx/>
              <a:buBlip>
                <a:blip r:embed="rId2"/>
              </a:buBlip>
              <a:defRPr/>
            </a:lvl2pPr>
            <a:lvl3pPr>
              <a:buFontTx/>
              <a:buBlip>
                <a:blip r:embed="rId2"/>
              </a:buBlip>
              <a:defRPr/>
            </a:lvl3p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5ADC8235-2D36-45AC-947F-8D80A1A8F7CA}" type="slidenum">
              <a:rPr lang="en-US" altLang="ja-JP"/>
              <a:pPr>
                <a:defRPr/>
              </a:pPr>
              <a:t>‹N°›</a:t>
            </a:fld>
            <a:endParaRPr lang="en-US" altLang="ja-JP" dirty="0"/>
          </a:p>
        </p:txBody>
      </p:sp>
    </p:spTree>
    <p:extLst>
      <p:ext uri="{BB962C8B-B14F-4D97-AF65-F5344CB8AC3E}">
        <p14:creationId xmlns:p14="http://schemas.microsoft.com/office/powerpoint/2010/main" val="2144094043"/>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35BE31FD-50E6-414B-8047-4113E818EF0C}" type="slidenum">
              <a:rPr lang="en-US" altLang="ja-JP"/>
              <a:pPr>
                <a:defRPr/>
              </a:pPr>
              <a:t>‹N°›</a:t>
            </a:fld>
            <a:endParaRPr lang="en-US" altLang="ja-JP" dirty="0"/>
          </a:p>
        </p:txBody>
      </p:sp>
    </p:spTree>
    <p:extLst>
      <p:ext uri="{BB962C8B-B14F-4D97-AF65-F5344CB8AC3E}">
        <p14:creationId xmlns:p14="http://schemas.microsoft.com/office/powerpoint/2010/main" val="168730156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5667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3438" y="1268413"/>
            <a:ext cx="3924300" cy="4751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8"/>
          <p:cNvSpPr>
            <a:spLocks noGrp="1" noChangeArrowheads="1"/>
          </p:cNvSpPr>
          <p:nvPr>
            <p:ph type="sldNum" sz="quarter" idx="12"/>
          </p:nvPr>
        </p:nvSpPr>
        <p:spPr>
          <a:ln/>
        </p:spPr>
        <p:txBody>
          <a:bodyPr/>
          <a:lstStyle>
            <a:lvl1pPr>
              <a:defRPr/>
            </a:lvl1pPr>
          </a:lstStyle>
          <a:p>
            <a:pPr>
              <a:defRPr/>
            </a:pPr>
            <a:fld id="{CF99F531-6871-44B4-92CF-4627E303CCED}" type="slidenum">
              <a:rPr lang="en-US" altLang="ja-JP"/>
              <a:pPr>
                <a:defRPr/>
              </a:pPr>
              <a:t>‹N°›</a:t>
            </a:fld>
            <a:endParaRPr lang="en-US" altLang="ja-JP" dirty="0"/>
          </a:p>
        </p:txBody>
      </p:sp>
    </p:spTree>
    <p:extLst>
      <p:ext uri="{BB962C8B-B14F-4D97-AF65-F5344CB8AC3E}">
        <p14:creationId xmlns:p14="http://schemas.microsoft.com/office/powerpoint/2010/main" val="238158417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6"/>
          <p:cNvSpPr>
            <a:spLocks noGrp="1" noChangeArrowheads="1"/>
          </p:cNvSpPr>
          <p:nvPr>
            <p:ph type="dt" sz="half" idx="10"/>
          </p:nvPr>
        </p:nvSpPr>
        <p:spPr>
          <a:ln/>
        </p:spPr>
        <p:txBody>
          <a:bodyPr/>
          <a:lstStyle>
            <a:lvl1pPr>
              <a:defRPr/>
            </a:lvl1pPr>
          </a:lstStyle>
          <a:p>
            <a:pPr>
              <a:defRPr/>
            </a:pPr>
            <a:endParaRPr lang="en-US" altLang="ja-JP" dirty="0"/>
          </a:p>
        </p:txBody>
      </p:sp>
      <p:sp>
        <p:nvSpPr>
          <p:cNvPr id="8"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9" name="Rectangle 8"/>
          <p:cNvSpPr>
            <a:spLocks noGrp="1" noChangeArrowheads="1"/>
          </p:cNvSpPr>
          <p:nvPr>
            <p:ph type="sldNum" sz="quarter" idx="12"/>
          </p:nvPr>
        </p:nvSpPr>
        <p:spPr>
          <a:ln/>
        </p:spPr>
        <p:txBody>
          <a:bodyPr/>
          <a:lstStyle>
            <a:lvl1pPr>
              <a:defRPr/>
            </a:lvl1pPr>
          </a:lstStyle>
          <a:p>
            <a:pPr>
              <a:defRPr/>
            </a:pPr>
            <a:fld id="{54F3D2A2-BA05-4D2F-AFC2-F513DC1668B6}" type="slidenum">
              <a:rPr lang="en-US" altLang="ja-JP"/>
              <a:pPr>
                <a:defRPr/>
              </a:pPr>
              <a:t>‹N°›</a:t>
            </a:fld>
            <a:endParaRPr lang="en-US" altLang="ja-JP" dirty="0"/>
          </a:p>
        </p:txBody>
      </p:sp>
    </p:spTree>
    <p:extLst>
      <p:ext uri="{BB962C8B-B14F-4D97-AF65-F5344CB8AC3E}">
        <p14:creationId xmlns:p14="http://schemas.microsoft.com/office/powerpoint/2010/main" val="960402199"/>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effectLst>
            <a:outerShdw blurRad="127000" dist="63500" dir="2700000" algn="tl" rotWithShape="0">
              <a:prstClr val="black">
                <a:alpha val="40000"/>
              </a:prstClr>
            </a:outerShdw>
          </a:effectLst>
        </p:spPr>
        <p:txBody>
          <a:bodyPr/>
          <a:lstStyle>
            <a:lvl1pPr>
              <a:defRPr sz="3200" b="1">
                <a:latin typeface="Tahoma" pitchFamily="34" charset="0"/>
                <a:ea typeface="Tahoma" pitchFamily="34" charset="0"/>
                <a:cs typeface="Tahoma" pitchFamily="34" charset="0"/>
              </a:defRPr>
            </a:lvl1pPr>
          </a:lstStyle>
          <a:p>
            <a:r>
              <a:rPr lang="ja-JP" altLang="en-US" smtClean="0"/>
              <a:t>マスタ タイトルの書式設定</a:t>
            </a:r>
            <a:endParaRPr lang="ja-JP" altLang="en-US"/>
          </a:p>
        </p:txBody>
      </p:sp>
      <p:sp>
        <p:nvSpPr>
          <p:cNvPr id="3" name="Rectangle 6"/>
          <p:cNvSpPr>
            <a:spLocks noGrp="1" noChangeArrowheads="1"/>
          </p:cNvSpPr>
          <p:nvPr>
            <p:ph type="dt" sz="half" idx="10"/>
          </p:nvPr>
        </p:nvSpPr>
        <p:spPr>
          <a:ln/>
        </p:spPr>
        <p:txBody>
          <a:bodyPr/>
          <a:lstStyle>
            <a:lvl1pPr>
              <a:defRPr/>
            </a:lvl1pPr>
          </a:lstStyle>
          <a:p>
            <a:pPr>
              <a:defRPr/>
            </a:pPr>
            <a:endParaRPr lang="en-US" altLang="ja-JP" dirty="0"/>
          </a:p>
        </p:txBody>
      </p:sp>
      <p:sp>
        <p:nvSpPr>
          <p:cNvPr id="4"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5" name="Rectangle 8"/>
          <p:cNvSpPr>
            <a:spLocks noGrp="1" noChangeArrowheads="1"/>
          </p:cNvSpPr>
          <p:nvPr>
            <p:ph type="sldNum" sz="quarter" idx="12"/>
          </p:nvPr>
        </p:nvSpPr>
        <p:spPr>
          <a:ln/>
        </p:spPr>
        <p:txBody>
          <a:bodyPr/>
          <a:lstStyle>
            <a:lvl1pPr>
              <a:defRPr/>
            </a:lvl1pPr>
          </a:lstStyle>
          <a:p>
            <a:pPr>
              <a:defRPr/>
            </a:pPr>
            <a:fld id="{D116B23B-11F3-4351-B5AF-7AE765296CF1}" type="slidenum">
              <a:rPr lang="en-US" altLang="ja-JP"/>
              <a:pPr>
                <a:defRPr/>
              </a:pPr>
              <a:t>‹N°›</a:t>
            </a:fld>
            <a:endParaRPr lang="en-US" altLang="ja-JP" dirty="0"/>
          </a:p>
        </p:txBody>
      </p:sp>
    </p:spTree>
    <p:extLst>
      <p:ext uri="{BB962C8B-B14F-4D97-AF65-F5344CB8AC3E}">
        <p14:creationId xmlns:p14="http://schemas.microsoft.com/office/powerpoint/2010/main" val="23586136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pPr>
              <a:defRPr/>
            </a:pPr>
            <a:endParaRPr lang="en-US" altLang="ja-JP" dirty="0"/>
          </a:p>
        </p:txBody>
      </p:sp>
      <p:sp>
        <p:nvSpPr>
          <p:cNvPr id="3"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4" name="Rectangle 8"/>
          <p:cNvSpPr>
            <a:spLocks noGrp="1" noChangeArrowheads="1"/>
          </p:cNvSpPr>
          <p:nvPr>
            <p:ph type="sldNum" sz="quarter" idx="12"/>
          </p:nvPr>
        </p:nvSpPr>
        <p:spPr>
          <a:ln/>
        </p:spPr>
        <p:txBody>
          <a:bodyPr/>
          <a:lstStyle>
            <a:lvl1pPr>
              <a:defRPr/>
            </a:lvl1pPr>
          </a:lstStyle>
          <a:p>
            <a:pPr>
              <a:defRPr/>
            </a:pPr>
            <a:fld id="{3DC99E54-E970-41BF-BF25-DEDC4A8E9A53}" type="slidenum">
              <a:rPr lang="en-US" altLang="ja-JP"/>
              <a:pPr>
                <a:defRPr/>
              </a:pPr>
              <a:t>‹N°›</a:t>
            </a:fld>
            <a:endParaRPr lang="en-US" altLang="ja-JP" dirty="0"/>
          </a:p>
        </p:txBody>
      </p:sp>
    </p:spTree>
    <p:extLst>
      <p:ext uri="{BB962C8B-B14F-4D97-AF65-F5344CB8AC3E}">
        <p14:creationId xmlns:p14="http://schemas.microsoft.com/office/powerpoint/2010/main" val="400960141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8"/>
          <p:cNvSpPr>
            <a:spLocks noGrp="1" noChangeArrowheads="1"/>
          </p:cNvSpPr>
          <p:nvPr>
            <p:ph type="sldNum" sz="quarter" idx="12"/>
          </p:nvPr>
        </p:nvSpPr>
        <p:spPr>
          <a:ln/>
        </p:spPr>
        <p:txBody>
          <a:bodyPr/>
          <a:lstStyle>
            <a:lvl1pPr>
              <a:defRPr/>
            </a:lvl1pPr>
          </a:lstStyle>
          <a:p>
            <a:pPr>
              <a:defRPr/>
            </a:pPr>
            <a:fld id="{703CAB9F-4FD5-4452-B089-E799F8FEB2DF}" type="slidenum">
              <a:rPr lang="en-US" altLang="ja-JP"/>
              <a:pPr>
                <a:defRPr/>
              </a:pPr>
              <a:t>‹N°›</a:t>
            </a:fld>
            <a:endParaRPr lang="en-US" altLang="ja-JP" dirty="0"/>
          </a:p>
        </p:txBody>
      </p:sp>
    </p:spTree>
    <p:extLst>
      <p:ext uri="{BB962C8B-B14F-4D97-AF65-F5344CB8AC3E}">
        <p14:creationId xmlns:p14="http://schemas.microsoft.com/office/powerpoint/2010/main" val="238779248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dirty="0" smtClean="0"/>
              <a:t>アイコンをクリックして図を追加</a:t>
            </a:r>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6"/>
          <p:cNvSpPr>
            <a:spLocks noGrp="1" noChangeArrowheads="1"/>
          </p:cNvSpPr>
          <p:nvPr>
            <p:ph type="dt" sz="half" idx="10"/>
          </p:nvPr>
        </p:nvSpPr>
        <p:spPr>
          <a:ln/>
        </p:spPr>
        <p:txBody>
          <a:bodyPr/>
          <a:lstStyle>
            <a:lvl1pPr>
              <a:defRPr/>
            </a:lvl1pPr>
          </a:lstStyle>
          <a:p>
            <a:pPr>
              <a:defRPr/>
            </a:pPr>
            <a:endParaRPr lang="en-US" altLang="ja-JP" dirty="0"/>
          </a:p>
        </p:txBody>
      </p:sp>
      <p:sp>
        <p:nvSpPr>
          <p:cNvPr id="6"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7" name="Rectangle 8"/>
          <p:cNvSpPr>
            <a:spLocks noGrp="1" noChangeArrowheads="1"/>
          </p:cNvSpPr>
          <p:nvPr>
            <p:ph type="sldNum" sz="quarter" idx="12"/>
          </p:nvPr>
        </p:nvSpPr>
        <p:spPr>
          <a:ln/>
        </p:spPr>
        <p:txBody>
          <a:bodyPr/>
          <a:lstStyle>
            <a:lvl1pPr>
              <a:defRPr/>
            </a:lvl1pPr>
          </a:lstStyle>
          <a:p>
            <a:pPr>
              <a:defRPr/>
            </a:pPr>
            <a:fld id="{F33CBFCA-D823-4558-BE99-1AB095AD9222}" type="slidenum">
              <a:rPr lang="en-US" altLang="ja-JP"/>
              <a:pPr>
                <a:defRPr/>
              </a:pPr>
              <a:t>‹N°›</a:t>
            </a:fld>
            <a:endParaRPr lang="en-US" altLang="ja-JP" dirty="0"/>
          </a:p>
        </p:txBody>
      </p:sp>
    </p:spTree>
    <p:extLst>
      <p:ext uri="{BB962C8B-B14F-4D97-AF65-F5344CB8AC3E}">
        <p14:creationId xmlns:p14="http://schemas.microsoft.com/office/powerpoint/2010/main" val="385288976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1EFFCC0C-9CC2-4BC3-93E4-57B966EE0550}" type="slidenum">
              <a:rPr lang="en-US" altLang="ja-JP"/>
              <a:pPr>
                <a:defRPr/>
              </a:pPr>
              <a:t>‹N°›</a:t>
            </a:fld>
            <a:endParaRPr lang="en-US" altLang="ja-JP" dirty="0"/>
          </a:p>
        </p:txBody>
      </p:sp>
    </p:spTree>
    <p:extLst>
      <p:ext uri="{BB962C8B-B14F-4D97-AF65-F5344CB8AC3E}">
        <p14:creationId xmlns:p14="http://schemas.microsoft.com/office/powerpoint/2010/main" val="211519112"/>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00825" y="0"/>
            <a:ext cx="2011363" cy="6019800"/>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566738" y="0"/>
            <a:ext cx="5881687" cy="6019800"/>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6"/>
          <p:cNvSpPr>
            <a:spLocks noGrp="1" noChangeArrowheads="1"/>
          </p:cNvSpPr>
          <p:nvPr>
            <p:ph type="dt" sz="half" idx="10"/>
          </p:nvPr>
        </p:nvSpPr>
        <p:spPr>
          <a:ln/>
        </p:spPr>
        <p:txBody>
          <a:bodyPr/>
          <a:lstStyle>
            <a:lvl1pPr>
              <a:defRPr/>
            </a:lvl1pPr>
          </a:lstStyle>
          <a:p>
            <a:pPr>
              <a:defRPr/>
            </a:pPr>
            <a:endParaRPr lang="en-US" altLang="ja-JP" dirty="0"/>
          </a:p>
        </p:txBody>
      </p:sp>
      <p:sp>
        <p:nvSpPr>
          <p:cNvPr id="5" name="Rectangle 7"/>
          <p:cNvSpPr>
            <a:spLocks noGrp="1" noChangeArrowheads="1"/>
          </p:cNvSpPr>
          <p:nvPr>
            <p:ph type="ftr" sz="quarter" idx="11"/>
          </p:nvPr>
        </p:nvSpPr>
        <p:spPr>
          <a:ln/>
        </p:spPr>
        <p:txBody>
          <a:bodyPr/>
          <a:lstStyle>
            <a:lvl1pPr>
              <a:defRPr/>
            </a:lvl1pPr>
          </a:lstStyle>
          <a:p>
            <a:pPr>
              <a:defRPr/>
            </a:pPr>
            <a:endParaRPr lang="en-US" altLang="ja-JP" dirty="0"/>
          </a:p>
        </p:txBody>
      </p:sp>
      <p:sp>
        <p:nvSpPr>
          <p:cNvPr id="6" name="Rectangle 8"/>
          <p:cNvSpPr>
            <a:spLocks noGrp="1" noChangeArrowheads="1"/>
          </p:cNvSpPr>
          <p:nvPr>
            <p:ph type="sldNum" sz="quarter" idx="12"/>
          </p:nvPr>
        </p:nvSpPr>
        <p:spPr>
          <a:ln/>
        </p:spPr>
        <p:txBody>
          <a:bodyPr/>
          <a:lstStyle>
            <a:lvl1pPr>
              <a:defRPr/>
            </a:lvl1pPr>
          </a:lstStyle>
          <a:p>
            <a:pPr>
              <a:defRPr/>
            </a:pPr>
            <a:fld id="{1FD83C76-FFF0-4E5C-81BD-17A62210F19F}" type="slidenum">
              <a:rPr lang="en-US" altLang="ja-JP"/>
              <a:pPr>
                <a:defRPr/>
              </a:pPr>
              <a:t>‹N°›</a:t>
            </a:fld>
            <a:endParaRPr lang="en-US" altLang="ja-JP" dirty="0"/>
          </a:p>
        </p:txBody>
      </p:sp>
    </p:spTree>
    <p:extLst>
      <p:ext uri="{BB962C8B-B14F-4D97-AF65-F5344CB8AC3E}">
        <p14:creationId xmlns:p14="http://schemas.microsoft.com/office/powerpoint/2010/main" val="278882271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xAndObj">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0"/>
            <a:ext cx="7772400" cy="720725"/>
          </a:xfrm>
        </p:spPr>
        <p:txBody>
          <a:bodyPr/>
          <a:lstStyle/>
          <a:p>
            <a:r>
              <a:rPr lang="ja-JP" altLang="en-US" smtClean="0"/>
              <a:t>マスタ タイトルの書式設定</a:t>
            </a:r>
            <a:endParaRPr lang="en-US"/>
          </a:p>
        </p:txBody>
      </p:sp>
      <p:sp>
        <p:nvSpPr>
          <p:cNvPr id="3" name="テキスト プレースホルダ 2"/>
          <p:cNvSpPr>
            <a:spLocks noGrp="1"/>
          </p:cNvSpPr>
          <p:nvPr>
            <p:ph type="body" sz="half" idx="1"/>
          </p:nvPr>
        </p:nvSpPr>
        <p:spPr>
          <a:xfrm>
            <a:off x="6858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コンテンツ プレースホルダ 3"/>
          <p:cNvSpPr>
            <a:spLocks noGrp="1"/>
          </p:cNvSpPr>
          <p:nvPr>
            <p:ph sz="half" idx="2"/>
          </p:nvPr>
        </p:nvSpPr>
        <p:spPr>
          <a:xfrm>
            <a:off x="4648200" y="1196975"/>
            <a:ext cx="3810000" cy="4114800"/>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5" name="日付プレースホルダ 4"/>
          <p:cNvSpPr>
            <a:spLocks noGrp="1"/>
          </p:cNvSpPr>
          <p:nvPr>
            <p:ph type="dt" sz="half" idx="10"/>
          </p:nvPr>
        </p:nvSpPr>
        <p:spPr>
          <a:xfrm>
            <a:off x="6858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6" name="フッター プレースホルダ 5"/>
          <p:cNvSpPr>
            <a:spLocks noGrp="1"/>
          </p:cNvSpPr>
          <p:nvPr>
            <p:ph type="ftr" sz="quarter" idx="11"/>
          </p:nvPr>
        </p:nvSpPr>
        <p:spPr>
          <a:xfrm>
            <a:off x="3124200" y="6248400"/>
            <a:ext cx="2895600" cy="457200"/>
          </a:xfrm>
        </p:spPr>
        <p:txBody>
          <a:bodyPr/>
          <a:lstStyle>
            <a:lvl1pPr fontAlgn="auto">
              <a:spcBef>
                <a:spcPts val="0"/>
              </a:spcBef>
              <a:spcAft>
                <a:spcPts val="0"/>
              </a:spcAft>
              <a:defRPr>
                <a:solidFill>
                  <a:schemeClr val="tx1"/>
                </a:solidFill>
                <a:latin typeface="+mn-lt"/>
                <a:ea typeface="+mn-ea"/>
              </a:defRPr>
            </a:lvl1pPr>
          </a:lstStyle>
          <a:p>
            <a:pPr>
              <a:defRPr/>
            </a:pPr>
            <a:endParaRPr lang="fr-FR">
              <a:solidFill>
                <a:srgbClr val="000000"/>
              </a:solidFill>
            </a:endParaRPr>
          </a:p>
        </p:txBody>
      </p:sp>
      <p:sp>
        <p:nvSpPr>
          <p:cNvPr id="7" name="スライド番号プレースホルダ 6"/>
          <p:cNvSpPr>
            <a:spLocks noGrp="1"/>
          </p:cNvSpPr>
          <p:nvPr>
            <p:ph type="sldNum" sz="quarter" idx="12"/>
          </p:nvPr>
        </p:nvSpPr>
        <p:spPr>
          <a:xfrm>
            <a:off x="6553200" y="6248400"/>
            <a:ext cx="1905000" cy="457200"/>
          </a:xfrm>
        </p:spPr>
        <p:txBody>
          <a:bodyPr/>
          <a:lstStyle>
            <a:lvl1pPr fontAlgn="auto">
              <a:spcBef>
                <a:spcPts val="0"/>
              </a:spcBef>
              <a:spcAft>
                <a:spcPts val="0"/>
              </a:spcAft>
              <a:defRPr>
                <a:solidFill>
                  <a:schemeClr val="tx1"/>
                </a:solidFill>
                <a:latin typeface="+mn-lt"/>
                <a:ea typeface="+mn-ea"/>
              </a:defRPr>
            </a:lvl1pPr>
          </a:lstStyle>
          <a:p>
            <a:pPr>
              <a:defRPr/>
            </a:pPr>
            <a:fld id="{9AB6BE8A-2C7C-403D-8494-28376D2B6A73}" type="slidenum">
              <a:rPr lang="fr-FR">
                <a:solidFill>
                  <a:srgbClr val="000000"/>
                </a:solidFill>
              </a:rPr>
              <a:pPr>
                <a:defRPr/>
              </a:pPr>
              <a:t>‹N°›</a:t>
            </a:fld>
            <a:endParaRPr lang="fr-FR">
              <a:solidFill>
                <a:srgbClr val="000000"/>
              </a:solidFill>
            </a:endParaRPr>
          </a:p>
        </p:txBody>
      </p:sp>
    </p:spTree>
    <p:extLst>
      <p:ext uri="{BB962C8B-B14F-4D97-AF65-F5344CB8AC3E}">
        <p14:creationId xmlns:p14="http://schemas.microsoft.com/office/powerpoint/2010/main" val="1748654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4.jpe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3.jpe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image" Target="../media/image4.jpeg"/><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image" Target="../media/image3.jpeg"/><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6" Type="http://schemas.openxmlformats.org/officeDocument/2006/relationships/image" Target="../media/image4.jpeg"/><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image" Target="../media/image3.jpeg"/><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1.xml"/><Relationship Id="rId13" Type="http://schemas.openxmlformats.org/officeDocument/2006/relationships/theme" Target="../theme/theme6.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slideLayout" Target="../slideLayouts/slideLayout7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3.xml"/><Relationship Id="rId13" Type="http://schemas.openxmlformats.org/officeDocument/2006/relationships/slideLayout" Target="../slideLayouts/slideLayout88.xml"/><Relationship Id="rId3" Type="http://schemas.openxmlformats.org/officeDocument/2006/relationships/slideLayout" Target="../slideLayouts/slideLayout78.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2" Type="http://schemas.openxmlformats.org/officeDocument/2006/relationships/slideLayout" Target="../slideLayouts/slideLayout77.xml"/><Relationship Id="rId16" Type="http://schemas.openxmlformats.org/officeDocument/2006/relationships/image" Target="../media/image4.jpeg"/><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5" Type="http://schemas.openxmlformats.org/officeDocument/2006/relationships/slideLayout" Target="../slideLayouts/slideLayout80.xml"/><Relationship Id="rId15" Type="http://schemas.openxmlformats.org/officeDocument/2006/relationships/image" Target="../media/image3.jpeg"/><Relationship Id="rId10" Type="http://schemas.openxmlformats.org/officeDocument/2006/relationships/slideLayout" Target="../slideLayouts/slideLayout85.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6" Type="http://schemas.openxmlformats.org/officeDocument/2006/relationships/image" Target="../media/image4.jpeg"/><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image" Target="../media/image3.jpeg"/><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slideLayout" Target="../slideLayouts/slideLayout114.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slideLayout" Target="../slideLayouts/slideLayout113.xml"/><Relationship Id="rId2" Type="http://schemas.openxmlformats.org/officeDocument/2006/relationships/slideLayout" Target="../slideLayouts/slideLayout103.xml"/><Relationship Id="rId16" Type="http://schemas.openxmlformats.org/officeDocument/2006/relationships/image" Target="../media/image4.jpeg"/><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5" Type="http://schemas.openxmlformats.org/officeDocument/2006/relationships/image" Target="../media/image3.jpeg"/><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theme" Target="../theme/theme10.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theme" Target="../theme/theme11.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image" Target="../media/image1.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6.xml"/><Relationship Id="rId13" Type="http://schemas.openxmlformats.org/officeDocument/2006/relationships/theme" Target="../theme/theme12.xml"/><Relationship Id="rId3" Type="http://schemas.openxmlformats.org/officeDocument/2006/relationships/slideLayout" Target="../slideLayouts/slideLayout141.xml"/><Relationship Id="rId7" Type="http://schemas.openxmlformats.org/officeDocument/2006/relationships/slideLayout" Target="../slideLayouts/slideLayout145.xml"/><Relationship Id="rId12" Type="http://schemas.openxmlformats.org/officeDocument/2006/relationships/slideLayout" Target="../slideLayouts/slideLayout150.xml"/><Relationship Id="rId2" Type="http://schemas.openxmlformats.org/officeDocument/2006/relationships/slideLayout" Target="../slideLayouts/slideLayout140.xml"/><Relationship Id="rId1" Type="http://schemas.openxmlformats.org/officeDocument/2006/relationships/slideLayout" Target="../slideLayouts/slideLayout139.xml"/><Relationship Id="rId6" Type="http://schemas.openxmlformats.org/officeDocument/2006/relationships/slideLayout" Target="../slideLayouts/slideLayout144.xml"/><Relationship Id="rId11" Type="http://schemas.openxmlformats.org/officeDocument/2006/relationships/slideLayout" Target="../slideLayouts/slideLayout149.xml"/><Relationship Id="rId5" Type="http://schemas.openxmlformats.org/officeDocument/2006/relationships/slideLayout" Target="../slideLayouts/slideLayout143.xml"/><Relationship Id="rId10" Type="http://schemas.openxmlformats.org/officeDocument/2006/relationships/slideLayout" Target="../slideLayouts/slideLayout148.xml"/><Relationship Id="rId4" Type="http://schemas.openxmlformats.org/officeDocument/2006/relationships/slideLayout" Target="../slideLayouts/slideLayout142.xml"/><Relationship Id="rId9" Type="http://schemas.openxmlformats.org/officeDocument/2006/relationships/slideLayout" Target="../slideLayouts/slideLayout147.xml"/><Relationship Id="rId14" Type="http://schemas.openxmlformats.org/officeDocument/2006/relationships/image" Target="../media/image1.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8.xml"/><Relationship Id="rId13" Type="http://schemas.openxmlformats.org/officeDocument/2006/relationships/theme" Target="../theme/theme13.xml"/><Relationship Id="rId3" Type="http://schemas.openxmlformats.org/officeDocument/2006/relationships/slideLayout" Target="../slideLayouts/slideLayout153.xml"/><Relationship Id="rId7" Type="http://schemas.openxmlformats.org/officeDocument/2006/relationships/slideLayout" Target="../slideLayouts/slideLayout157.xml"/><Relationship Id="rId12" Type="http://schemas.openxmlformats.org/officeDocument/2006/relationships/slideLayout" Target="../slideLayouts/slideLayout162.xml"/><Relationship Id="rId2" Type="http://schemas.openxmlformats.org/officeDocument/2006/relationships/slideLayout" Target="../slideLayouts/slideLayout152.xml"/><Relationship Id="rId1" Type="http://schemas.openxmlformats.org/officeDocument/2006/relationships/slideLayout" Target="../slideLayouts/slideLayout151.xml"/><Relationship Id="rId6" Type="http://schemas.openxmlformats.org/officeDocument/2006/relationships/slideLayout" Target="../slideLayouts/slideLayout156.xml"/><Relationship Id="rId11" Type="http://schemas.openxmlformats.org/officeDocument/2006/relationships/slideLayout" Target="../slideLayouts/slideLayout161.xml"/><Relationship Id="rId5" Type="http://schemas.openxmlformats.org/officeDocument/2006/relationships/slideLayout" Target="../slideLayouts/slideLayout155.xml"/><Relationship Id="rId10" Type="http://schemas.openxmlformats.org/officeDocument/2006/relationships/slideLayout" Target="../slideLayouts/slideLayout160.xml"/><Relationship Id="rId4" Type="http://schemas.openxmlformats.org/officeDocument/2006/relationships/slideLayout" Target="../slideLayouts/slideLayout154.xml"/><Relationship Id="rId9" Type="http://schemas.openxmlformats.org/officeDocument/2006/relationships/slideLayout" Target="../slideLayouts/slideLayout15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11188" y="0"/>
            <a:ext cx="8001000" cy="9810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7411" name="Rectangle 3"/>
          <p:cNvSpPr>
            <a:spLocks noGrp="1" noChangeArrowheads="1"/>
          </p:cNvSpPr>
          <p:nvPr>
            <p:ph type="body" idx="1"/>
          </p:nvPr>
        </p:nvSpPr>
        <p:spPr bwMode="auto">
          <a:xfrm>
            <a:off x="566738" y="1268413"/>
            <a:ext cx="8001000" cy="4751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8132" name="AutoShape 4"/>
          <p:cNvSpPr>
            <a:spLocks noChangeArrowheads="1"/>
          </p:cNvSpPr>
          <p:nvPr/>
        </p:nvSpPr>
        <p:spPr bwMode="auto">
          <a:xfrm>
            <a:off x="609600" y="105251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27000" dist="88900" dir="2700000" algn="tl" rotWithShape="0">
              <a:prstClr val="black">
                <a:alpha val="45000"/>
              </a:prstClr>
            </a:outerShdw>
          </a:effectLst>
        </p:spPr>
        <p:txBody>
          <a:bodyPr/>
          <a:lstStyle/>
          <a:p>
            <a:pPr fontAlgn="base">
              <a:spcBef>
                <a:spcPct val="0"/>
              </a:spcBef>
              <a:spcAft>
                <a:spcPct val="0"/>
              </a:spcAft>
              <a:defRPr/>
            </a:pPr>
            <a:endParaRPr kumimoji="0" lang="ja-JP" altLang="ja-JP" sz="2400">
              <a:solidFill>
                <a:srgbClr val="000000"/>
              </a:solidFill>
              <a:latin typeface="Times New Roman" pitchFamily="18" charset="0"/>
              <a:cs typeface="Arial" pitchFamily="34" charset="0"/>
            </a:endParaRPr>
          </a:p>
        </p:txBody>
      </p:sp>
      <p:sp>
        <p:nvSpPr>
          <p:cNvPr id="481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solidFill>
                  <a:srgbClr val="000000"/>
                </a:solidFill>
                <a:latin typeface="Verdana" pitchFamily="34" charset="0"/>
                <a:cs typeface="+mn-cs"/>
              </a:defRPr>
            </a:lvl1pPr>
          </a:lstStyle>
          <a:p>
            <a:pPr fontAlgn="base">
              <a:spcBef>
                <a:spcPct val="0"/>
              </a:spcBef>
              <a:spcAft>
                <a:spcPct val="0"/>
              </a:spcAft>
              <a:defRPr/>
            </a:pPr>
            <a:r>
              <a:rPr lang="en-US" altLang="ja-JP" smtClean="0"/>
              <a:t>18.10.2011</a:t>
            </a:r>
            <a:endParaRPr lang="en-US" altLang="ja-JP"/>
          </a:p>
        </p:txBody>
      </p:sp>
      <p:sp>
        <p:nvSpPr>
          <p:cNvPr id="481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a:p>
        </p:txBody>
      </p:sp>
      <p:sp>
        <p:nvSpPr>
          <p:cNvPr id="48136"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solidFill>
                  <a:srgbClr val="000000"/>
                </a:solidFill>
                <a:latin typeface="Verdana" pitchFamily="34" charset="0"/>
                <a:cs typeface="+mn-cs"/>
              </a:defRPr>
            </a:lvl1pPr>
          </a:lstStyle>
          <a:p>
            <a:pPr fontAlgn="base">
              <a:spcBef>
                <a:spcPct val="0"/>
              </a:spcBef>
              <a:spcAft>
                <a:spcPct val="0"/>
              </a:spcAft>
              <a:defRPr/>
            </a:pPr>
            <a:fld id="{317A4EDD-2680-4EF2-8A97-26DB6848FCDC}" type="slidenum">
              <a:rPr lang="en-US" altLang="ja-JP"/>
              <a:pPr fontAlgn="base">
                <a:spcBef>
                  <a:spcPct val="0"/>
                </a:spcBef>
                <a:spcAft>
                  <a:spcPct val="0"/>
                </a:spcAft>
                <a:defRPr/>
              </a:pPr>
              <a:t>‹N°›</a:t>
            </a:fld>
            <a:endParaRPr lang="en-US" altLang="ja-JP"/>
          </a:p>
        </p:txBody>
      </p:sp>
    </p:spTree>
    <p:extLst>
      <p:ext uri="{BB962C8B-B14F-4D97-AF65-F5344CB8AC3E}">
        <p14:creationId xmlns:p14="http://schemas.microsoft.com/office/powerpoint/2010/main" val="38462525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hf sldNum="0" hdr="0" ftr="0" dt="0"/>
  <p:txStyles>
    <p:titleStyle>
      <a:lvl1pPr algn="l" rtl="0" fontAlgn="base">
        <a:spcBef>
          <a:spcPct val="0"/>
        </a:spcBef>
        <a:spcAft>
          <a:spcPct val="0"/>
        </a:spcAft>
        <a:defRPr kumimoji="1" sz="3800">
          <a:solidFill>
            <a:schemeClr val="tx2"/>
          </a:solidFill>
          <a:latin typeface="+mj-lt"/>
          <a:ea typeface="+mj-ea"/>
          <a:cs typeface="+mj-cs"/>
        </a:defRPr>
      </a:lvl1pPr>
      <a:lvl2pPr algn="l" rtl="0" fontAlgn="base">
        <a:spcBef>
          <a:spcPct val="0"/>
        </a:spcBef>
        <a:spcAft>
          <a:spcPct val="0"/>
        </a:spcAft>
        <a:defRPr kumimoji="1" sz="3800">
          <a:solidFill>
            <a:schemeClr val="tx2"/>
          </a:solidFill>
          <a:latin typeface="Verdana" pitchFamily="34" charset="0"/>
          <a:ea typeface="ＭＳ Ｐゴシック" pitchFamily="50" charset="-128"/>
        </a:defRPr>
      </a:lvl2pPr>
      <a:lvl3pPr algn="l" rtl="0" fontAlgn="base">
        <a:spcBef>
          <a:spcPct val="0"/>
        </a:spcBef>
        <a:spcAft>
          <a:spcPct val="0"/>
        </a:spcAft>
        <a:defRPr kumimoji="1" sz="3800">
          <a:solidFill>
            <a:schemeClr val="tx2"/>
          </a:solidFill>
          <a:latin typeface="Verdana" pitchFamily="34" charset="0"/>
          <a:ea typeface="ＭＳ Ｐゴシック" pitchFamily="50" charset="-128"/>
        </a:defRPr>
      </a:lvl3pPr>
      <a:lvl4pPr algn="l" rtl="0" fontAlgn="base">
        <a:spcBef>
          <a:spcPct val="0"/>
        </a:spcBef>
        <a:spcAft>
          <a:spcPct val="0"/>
        </a:spcAft>
        <a:defRPr kumimoji="1" sz="3800">
          <a:solidFill>
            <a:schemeClr val="tx2"/>
          </a:solidFill>
          <a:latin typeface="Verdana" pitchFamily="34" charset="0"/>
          <a:ea typeface="ＭＳ Ｐゴシック" pitchFamily="50" charset="-128"/>
        </a:defRPr>
      </a:lvl4pPr>
      <a:lvl5pPr algn="l" rtl="0" fontAlgn="base">
        <a:spcBef>
          <a:spcPct val="0"/>
        </a:spcBef>
        <a:spcAft>
          <a:spcPct val="0"/>
        </a:spcAft>
        <a:defRPr kumimoji="1" sz="3800">
          <a:solidFill>
            <a:schemeClr val="tx2"/>
          </a:solidFill>
          <a:latin typeface="Verdan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9pPr>
    </p:titleStyle>
    <p:bodyStyle>
      <a:lvl1pPr marL="469900" indent="-469900" algn="l" rtl="0" fontAlgn="base">
        <a:spcBef>
          <a:spcPct val="20000"/>
        </a:spcBef>
        <a:spcAft>
          <a:spcPct val="0"/>
        </a:spcAft>
        <a:buClr>
          <a:schemeClr val="accent2"/>
        </a:buClr>
        <a:buBlip>
          <a:blip r:embed="rId14"/>
        </a:buBlip>
        <a:defRPr kumimoji="1" sz="3000">
          <a:solidFill>
            <a:schemeClr val="tx1"/>
          </a:solidFill>
          <a:latin typeface="+mn-lt"/>
          <a:ea typeface="+mn-ea"/>
          <a:cs typeface="+mn-cs"/>
        </a:defRPr>
      </a:lvl1pPr>
      <a:lvl2pPr marL="908050" indent="-436563" algn="l" rtl="0" fontAlgn="base">
        <a:spcBef>
          <a:spcPct val="20000"/>
        </a:spcBef>
        <a:spcAft>
          <a:spcPct val="0"/>
        </a:spcAft>
        <a:buClr>
          <a:schemeClr val="accent2"/>
        </a:buClr>
        <a:buBlip>
          <a:blip r:embed="rId14"/>
        </a:buBlip>
        <a:defRPr kumimoji="1" sz="2600">
          <a:solidFill>
            <a:schemeClr val="tx1"/>
          </a:solidFill>
          <a:latin typeface="+mn-lt"/>
          <a:ea typeface="+mn-ea"/>
        </a:defRPr>
      </a:lvl2pPr>
      <a:lvl3pPr marL="1304925" indent="-395288" algn="l" rtl="0" fontAlgn="base">
        <a:spcBef>
          <a:spcPct val="20000"/>
        </a:spcBef>
        <a:spcAft>
          <a:spcPct val="0"/>
        </a:spcAft>
        <a:buClr>
          <a:schemeClr val="accent2"/>
        </a:buClr>
        <a:buBlip>
          <a:blip r:embed="rId14"/>
        </a:buBlip>
        <a:defRPr kumimoji="1" sz="2300">
          <a:solidFill>
            <a:schemeClr val="tx1"/>
          </a:solidFill>
          <a:latin typeface="+mn-lt"/>
          <a:ea typeface="+mn-ea"/>
        </a:defRPr>
      </a:lvl3pPr>
      <a:lvl4pPr marL="1693863" indent="-387350" algn="l" rtl="0" fontAlgn="base">
        <a:spcBef>
          <a:spcPct val="20000"/>
        </a:spcBef>
        <a:spcAft>
          <a:spcPct val="0"/>
        </a:spcAft>
        <a:buClr>
          <a:schemeClr val="accent2"/>
        </a:buClr>
        <a:buBlip>
          <a:blip r:embed="rId14"/>
        </a:buBlip>
        <a:defRPr kumimoji="1" sz="2000">
          <a:solidFill>
            <a:schemeClr val="tx1"/>
          </a:solidFill>
          <a:latin typeface="+mn-lt"/>
          <a:ea typeface="+mn-ea"/>
        </a:defRPr>
      </a:lvl4pPr>
      <a:lvl5pPr marL="2093913" indent="-398463" algn="l" rtl="0" fontAlgn="base">
        <a:spcBef>
          <a:spcPct val="25000"/>
        </a:spcBef>
        <a:spcAft>
          <a:spcPct val="0"/>
        </a:spcAft>
        <a:buClr>
          <a:schemeClr val="accent2"/>
        </a:buClr>
        <a:buBlip>
          <a:blip r:embed="rId14"/>
        </a:buBlip>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574675" y="0"/>
            <a:ext cx="8001000" cy="10525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0243" name="Rectangle 3"/>
          <p:cNvSpPr>
            <a:spLocks noGrp="1" noChangeArrowheads="1"/>
          </p:cNvSpPr>
          <p:nvPr>
            <p:ph type="body" idx="1"/>
          </p:nvPr>
        </p:nvSpPr>
        <p:spPr bwMode="auto">
          <a:xfrm>
            <a:off x="566738" y="1341438"/>
            <a:ext cx="8001000" cy="4678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2532" name="AutoShape 4"/>
          <p:cNvSpPr>
            <a:spLocks noChangeArrowheads="1"/>
          </p:cNvSpPr>
          <p:nvPr/>
        </p:nvSpPr>
        <p:spPr bwMode="auto">
          <a:xfrm>
            <a:off x="609600" y="1125538"/>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sp>
        <p:nvSpPr>
          <p:cNvPr id="225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lvl1pPr>
          </a:lstStyle>
          <a:p>
            <a:pPr fontAlgn="base">
              <a:spcBef>
                <a:spcPct val="0"/>
              </a:spcBef>
              <a:spcAft>
                <a:spcPct val="0"/>
              </a:spcAft>
              <a:defRPr/>
            </a:pPr>
            <a:r>
              <a:rPr lang="en-US" altLang="ja-JP" smtClean="0">
                <a:solidFill>
                  <a:srgbClr val="000000"/>
                </a:solidFill>
                <a:latin typeface="Verdana" pitchFamily="34" charset="0"/>
              </a:rPr>
              <a:t>18.10.2011</a:t>
            </a:r>
            <a:endParaRPr lang="en-US" altLang="ja-JP" dirty="0">
              <a:solidFill>
                <a:srgbClr val="000000"/>
              </a:solidFill>
              <a:latin typeface="Verdana" pitchFamily="34" charset="0"/>
            </a:endParaRPr>
          </a:p>
        </p:txBody>
      </p:sp>
      <p:sp>
        <p:nvSpPr>
          <p:cNvPr id="225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lvl1pPr>
          </a:lstStyle>
          <a:p>
            <a:pPr fontAlgn="base">
              <a:spcBef>
                <a:spcPct val="0"/>
              </a:spcBef>
              <a:spcAft>
                <a:spcPct val="0"/>
              </a:spcAft>
              <a:defRPr/>
            </a:pPr>
            <a:endParaRPr lang="en-US" altLang="ja-JP" dirty="0">
              <a:solidFill>
                <a:srgbClr val="000000"/>
              </a:solidFill>
              <a:latin typeface="Verdana" pitchFamily="34" charset="0"/>
            </a:endParaRPr>
          </a:p>
        </p:txBody>
      </p:sp>
      <p:sp>
        <p:nvSpPr>
          <p:cNvPr id="22536" name="Rectangle 8"/>
          <p:cNvSpPr>
            <a:spLocks noGrp="1" noChangeArrowheads="1"/>
          </p:cNvSpPr>
          <p:nvPr>
            <p:ph type="sldNum" sz="quarter" idx="4"/>
          </p:nvPr>
        </p:nvSpPr>
        <p:spPr bwMode="auto">
          <a:xfrm>
            <a:off x="7162800" y="6621236"/>
            <a:ext cx="1981200" cy="2367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lvl1pPr>
          </a:lstStyle>
          <a:p>
            <a:pPr fontAlgn="base">
              <a:spcBef>
                <a:spcPct val="0"/>
              </a:spcBef>
              <a:spcAft>
                <a:spcPct val="0"/>
              </a:spcAft>
              <a:defRPr/>
            </a:pPr>
            <a:fld id="{54E417B6-B814-4E65-AE7B-D079ED7ECF9E}" type="slidenum">
              <a:rPr lang="en-US" altLang="ja-JP" smtClean="0">
                <a:solidFill>
                  <a:srgbClr val="000000"/>
                </a:solidFill>
                <a:latin typeface="Verdana" pitchFamily="34" charset="0"/>
              </a:rPr>
              <a:pPr fontAlgn="base">
                <a:spcBef>
                  <a:spcPct val="0"/>
                </a:spcBef>
                <a:spcAft>
                  <a:spcPct val="0"/>
                </a:spcAft>
                <a:defRPr/>
              </a:pPr>
              <a:t>‹N°›</a:t>
            </a:fld>
            <a:endParaRPr lang="en-US" altLang="ja-JP" dirty="0">
              <a:solidFill>
                <a:srgbClr val="000000"/>
              </a:solidFill>
              <a:latin typeface="Verdana" pitchFamily="34" charset="0"/>
            </a:endParaRPr>
          </a:p>
        </p:txBody>
      </p:sp>
      <p:pic>
        <p:nvPicPr>
          <p:cNvPr id="47106" name="Picture 2" descr="C:\Users\otsuji\Pictures\My Pictures\Univ. Logo\Logo_Univ_Purple.jpg"/>
          <p:cNvPicPr>
            <a:picLocks noChangeAspect="1" noChangeArrowheads="1"/>
          </p:cNvPicPr>
          <p:nvPr userDrawn="1"/>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27292"/>
            <a:ext cx="540000" cy="7313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7107" name="Picture 3" descr="C:\Users\otsuji\Pictures\My Pictures\Univ. Logo\logo_RIEC_only.jpg"/>
          <p:cNvPicPr>
            <a:picLocks noChangeAspect="1" noChangeArrowheads="1"/>
          </p:cNvPicPr>
          <p:nvPr userDrawn="1"/>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845984"/>
            <a:ext cx="540000" cy="1878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67596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Lst>
  <p:timing>
    <p:tnLst>
      <p:par>
        <p:cTn id="1" dur="indefinite" restart="never" nodeType="tmRoot"/>
      </p:par>
    </p:tnLst>
  </p:timing>
  <p:hf sldNum="0" hdr="0" ftr="0" dt="0"/>
  <p:txStyles>
    <p:titleStyle>
      <a:lvl1pPr algn="l" rtl="0" eaLnBrk="1" fontAlgn="base" hangingPunct="1">
        <a:spcBef>
          <a:spcPct val="0"/>
        </a:spcBef>
        <a:spcAft>
          <a:spcPct val="0"/>
        </a:spcAft>
        <a:defRPr kumimoji="1" sz="3800">
          <a:solidFill>
            <a:schemeClr val="tx2"/>
          </a:solidFill>
          <a:latin typeface="+mj-lt"/>
          <a:ea typeface="+mj-ea"/>
          <a:cs typeface="+mj-cs"/>
        </a:defRPr>
      </a:lvl1pPr>
      <a:lvl2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2pPr>
      <a:lvl3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3pPr>
      <a:lvl4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4pPr>
      <a:lvl5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9pPr>
    </p:titleStyle>
    <p:bodyStyle>
      <a:lvl1pPr marL="469900" indent="-469900" algn="l" rtl="0" eaLnBrk="1" fontAlgn="base" hangingPunct="1">
        <a:spcBef>
          <a:spcPct val="20000"/>
        </a:spcBef>
        <a:spcAft>
          <a:spcPct val="0"/>
        </a:spcAft>
        <a:buClr>
          <a:schemeClr val="accent2"/>
        </a:buClr>
        <a:buFont typeface="Wingdings" pitchFamily="2" charset="2"/>
        <a:buChar char="o"/>
        <a:defRPr kumimoji="1" sz="3000">
          <a:solidFill>
            <a:schemeClr val="tx1"/>
          </a:solidFill>
          <a:latin typeface="+mn-lt"/>
          <a:ea typeface="+mn-ea"/>
          <a:cs typeface="+mn-cs"/>
        </a:defRPr>
      </a:lvl1pPr>
      <a:lvl2pPr marL="908050" indent="-436563" algn="l" rtl="0" eaLnBrk="1" fontAlgn="base" hangingPunct="1">
        <a:spcBef>
          <a:spcPct val="20000"/>
        </a:spcBef>
        <a:spcAft>
          <a:spcPct val="0"/>
        </a:spcAft>
        <a:buClr>
          <a:schemeClr val="accent2"/>
        </a:buClr>
        <a:buFont typeface="Wingdings" pitchFamily="2" charset="2"/>
        <a:buChar char="n"/>
        <a:defRPr kumimoji="1" sz="2600">
          <a:solidFill>
            <a:schemeClr val="tx1"/>
          </a:solidFill>
          <a:latin typeface="+mn-lt"/>
          <a:ea typeface="+mn-ea"/>
        </a:defRPr>
      </a:lvl2pPr>
      <a:lvl3pPr marL="1304925" indent="-395288" algn="l" rtl="0" eaLnBrk="1" fontAlgn="base" hangingPunct="1">
        <a:spcBef>
          <a:spcPct val="20000"/>
        </a:spcBef>
        <a:spcAft>
          <a:spcPct val="0"/>
        </a:spcAft>
        <a:buClr>
          <a:schemeClr val="accent2"/>
        </a:buClr>
        <a:buFont typeface="Wingdings" pitchFamily="2" charset="2"/>
        <a:buChar char="o"/>
        <a:defRPr kumimoji="1" sz="2300">
          <a:solidFill>
            <a:schemeClr val="tx1"/>
          </a:solidFill>
          <a:latin typeface="+mn-lt"/>
          <a:ea typeface="+mn-ea"/>
        </a:defRPr>
      </a:lvl3pPr>
      <a:lvl4pPr marL="1693863" indent="-387350" algn="l" rtl="0" eaLnBrk="1" fontAlgn="base" hangingPunct="1">
        <a:spcBef>
          <a:spcPct val="20000"/>
        </a:spcBef>
        <a:spcAft>
          <a:spcPct val="0"/>
        </a:spcAft>
        <a:buClr>
          <a:schemeClr val="accent2"/>
        </a:buClr>
        <a:buFont typeface="Wingdings" pitchFamily="2" charset="2"/>
        <a:buChar char="n"/>
        <a:defRPr kumimoji="1" sz="2000">
          <a:solidFill>
            <a:schemeClr val="tx1"/>
          </a:solidFill>
          <a:latin typeface="+mn-lt"/>
          <a:ea typeface="+mn-ea"/>
        </a:defRPr>
      </a:lvl4pPr>
      <a:lvl5pPr marL="20939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11188" y="0"/>
            <a:ext cx="8001000" cy="9810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7411" name="Rectangle 3"/>
          <p:cNvSpPr>
            <a:spLocks noGrp="1" noChangeArrowheads="1"/>
          </p:cNvSpPr>
          <p:nvPr>
            <p:ph type="body" idx="1"/>
          </p:nvPr>
        </p:nvSpPr>
        <p:spPr bwMode="auto">
          <a:xfrm>
            <a:off x="566738" y="1268413"/>
            <a:ext cx="8001000" cy="4751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8132" name="AutoShape 4"/>
          <p:cNvSpPr>
            <a:spLocks noChangeArrowheads="1"/>
          </p:cNvSpPr>
          <p:nvPr/>
        </p:nvSpPr>
        <p:spPr bwMode="auto">
          <a:xfrm>
            <a:off x="609600" y="105251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27000" dist="88900" dir="2700000" algn="tl" rotWithShape="0">
              <a:prstClr val="black">
                <a:alpha val="45000"/>
              </a:prstClr>
            </a:outerShdw>
          </a:effectLst>
        </p:spPr>
        <p:txBody>
          <a:bodyPr/>
          <a:lstStyle/>
          <a:p>
            <a:pPr fontAlgn="base">
              <a:spcBef>
                <a:spcPct val="0"/>
              </a:spcBef>
              <a:spcAft>
                <a:spcPct val="0"/>
              </a:spcAft>
              <a:defRPr/>
            </a:pPr>
            <a:endParaRPr kumimoji="0" lang="ja-JP" altLang="ja-JP" sz="2400" dirty="0">
              <a:solidFill>
                <a:srgbClr val="000000"/>
              </a:solidFill>
              <a:latin typeface="Times New Roman" pitchFamily="18" charset="0"/>
              <a:cs typeface="Arial" pitchFamily="34" charset="0"/>
            </a:endParaRPr>
          </a:p>
        </p:txBody>
      </p:sp>
      <p:sp>
        <p:nvSpPr>
          <p:cNvPr id="481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solidFill>
                  <a:srgbClr val="000000"/>
                </a:solidFill>
                <a:latin typeface="Verdana" pitchFamily="34" charset="0"/>
                <a:cs typeface="+mn-cs"/>
              </a:defRPr>
            </a:lvl1pPr>
          </a:lstStyle>
          <a:p>
            <a:pPr fontAlgn="base">
              <a:spcBef>
                <a:spcPct val="0"/>
              </a:spcBef>
              <a:spcAft>
                <a:spcPct val="0"/>
              </a:spcAft>
              <a:defRPr/>
            </a:pPr>
            <a:r>
              <a:rPr lang="en-US" altLang="ja-JP" smtClean="0"/>
              <a:t>18.10.2011</a:t>
            </a:r>
            <a:endParaRPr lang="en-US" altLang="ja-JP" dirty="0"/>
          </a:p>
        </p:txBody>
      </p:sp>
      <p:sp>
        <p:nvSpPr>
          <p:cNvPr id="481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dirty="0"/>
          </a:p>
        </p:txBody>
      </p:sp>
      <p:sp>
        <p:nvSpPr>
          <p:cNvPr id="48136"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solidFill>
                  <a:srgbClr val="000000"/>
                </a:solidFill>
                <a:latin typeface="Verdana" pitchFamily="34" charset="0"/>
                <a:cs typeface="+mn-cs"/>
              </a:defRPr>
            </a:lvl1pPr>
          </a:lstStyle>
          <a:p>
            <a:pPr fontAlgn="base">
              <a:spcBef>
                <a:spcPct val="0"/>
              </a:spcBef>
              <a:spcAft>
                <a:spcPct val="0"/>
              </a:spcAft>
              <a:defRPr/>
            </a:pPr>
            <a:fld id="{317A4EDD-2680-4EF2-8A97-26DB6848FCDC}" type="slidenum">
              <a:rPr lang="en-US" altLang="ja-JP"/>
              <a:pPr fontAlgn="base">
                <a:spcBef>
                  <a:spcPct val="0"/>
                </a:spcBef>
                <a:spcAft>
                  <a:spcPct val="0"/>
                </a:spcAft>
                <a:defRPr/>
              </a:pPr>
              <a:t>‹N°›</a:t>
            </a:fld>
            <a:endParaRPr lang="en-US" altLang="ja-JP" dirty="0"/>
          </a:p>
        </p:txBody>
      </p:sp>
    </p:spTree>
    <p:extLst>
      <p:ext uri="{BB962C8B-B14F-4D97-AF65-F5344CB8AC3E}">
        <p14:creationId xmlns:p14="http://schemas.microsoft.com/office/powerpoint/2010/main" val="332857908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iming>
    <p:tnLst>
      <p:par>
        <p:cTn id="1" dur="indefinite" restart="never" nodeType="tmRoot"/>
      </p:par>
    </p:tnLst>
  </p:timing>
  <p:hf sldNum="0" hdr="0" ftr="0" dt="0"/>
  <p:txStyles>
    <p:titleStyle>
      <a:lvl1pPr algn="l" rtl="0" fontAlgn="base">
        <a:spcBef>
          <a:spcPct val="0"/>
        </a:spcBef>
        <a:spcAft>
          <a:spcPct val="0"/>
        </a:spcAft>
        <a:defRPr kumimoji="1" sz="3800">
          <a:solidFill>
            <a:schemeClr val="tx2"/>
          </a:solidFill>
          <a:latin typeface="+mj-lt"/>
          <a:ea typeface="+mj-ea"/>
          <a:cs typeface="+mj-cs"/>
        </a:defRPr>
      </a:lvl1pPr>
      <a:lvl2pPr algn="l" rtl="0" fontAlgn="base">
        <a:spcBef>
          <a:spcPct val="0"/>
        </a:spcBef>
        <a:spcAft>
          <a:spcPct val="0"/>
        </a:spcAft>
        <a:defRPr kumimoji="1" sz="3800">
          <a:solidFill>
            <a:schemeClr val="tx2"/>
          </a:solidFill>
          <a:latin typeface="Verdana" pitchFamily="34" charset="0"/>
          <a:ea typeface="ＭＳ Ｐゴシック" pitchFamily="50" charset="-128"/>
        </a:defRPr>
      </a:lvl2pPr>
      <a:lvl3pPr algn="l" rtl="0" fontAlgn="base">
        <a:spcBef>
          <a:spcPct val="0"/>
        </a:spcBef>
        <a:spcAft>
          <a:spcPct val="0"/>
        </a:spcAft>
        <a:defRPr kumimoji="1" sz="3800">
          <a:solidFill>
            <a:schemeClr val="tx2"/>
          </a:solidFill>
          <a:latin typeface="Verdana" pitchFamily="34" charset="0"/>
          <a:ea typeface="ＭＳ Ｐゴシック" pitchFamily="50" charset="-128"/>
        </a:defRPr>
      </a:lvl3pPr>
      <a:lvl4pPr algn="l" rtl="0" fontAlgn="base">
        <a:spcBef>
          <a:spcPct val="0"/>
        </a:spcBef>
        <a:spcAft>
          <a:spcPct val="0"/>
        </a:spcAft>
        <a:defRPr kumimoji="1" sz="3800">
          <a:solidFill>
            <a:schemeClr val="tx2"/>
          </a:solidFill>
          <a:latin typeface="Verdana" pitchFamily="34" charset="0"/>
          <a:ea typeface="ＭＳ Ｐゴシック" pitchFamily="50" charset="-128"/>
        </a:defRPr>
      </a:lvl4pPr>
      <a:lvl5pPr algn="l" rtl="0" fontAlgn="base">
        <a:spcBef>
          <a:spcPct val="0"/>
        </a:spcBef>
        <a:spcAft>
          <a:spcPct val="0"/>
        </a:spcAft>
        <a:defRPr kumimoji="1" sz="3800">
          <a:solidFill>
            <a:schemeClr val="tx2"/>
          </a:solidFill>
          <a:latin typeface="Verdan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9pPr>
    </p:titleStyle>
    <p:bodyStyle>
      <a:lvl1pPr marL="469900" indent="-469900" algn="l" rtl="0" fontAlgn="base">
        <a:spcBef>
          <a:spcPct val="20000"/>
        </a:spcBef>
        <a:spcAft>
          <a:spcPct val="0"/>
        </a:spcAft>
        <a:buClr>
          <a:schemeClr val="accent2"/>
        </a:buClr>
        <a:buBlip>
          <a:blip r:embed="rId14"/>
        </a:buBlip>
        <a:defRPr kumimoji="1" sz="3000">
          <a:solidFill>
            <a:schemeClr val="tx1"/>
          </a:solidFill>
          <a:latin typeface="+mn-lt"/>
          <a:ea typeface="+mn-ea"/>
          <a:cs typeface="+mn-cs"/>
        </a:defRPr>
      </a:lvl1pPr>
      <a:lvl2pPr marL="908050" indent="-436563" algn="l" rtl="0" fontAlgn="base">
        <a:spcBef>
          <a:spcPct val="20000"/>
        </a:spcBef>
        <a:spcAft>
          <a:spcPct val="0"/>
        </a:spcAft>
        <a:buClr>
          <a:schemeClr val="accent2"/>
        </a:buClr>
        <a:buBlip>
          <a:blip r:embed="rId14"/>
        </a:buBlip>
        <a:defRPr kumimoji="1" sz="2600">
          <a:solidFill>
            <a:schemeClr val="tx1"/>
          </a:solidFill>
          <a:latin typeface="+mn-lt"/>
          <a:ea typeface="+mn-ea"/>
        </a:defRPr>
      </a:lvl2pPr>
      <a:lvl3pPr marL="1304925" indent="-395288" algn="l" rtl="0" fontAlgn="base">
        <a:spcBef>
          <a:spcPct val="20000"/>
        </a:spcBef>
        <a:spcAft>
          <a:spcPct val="0"/>
        </a:spcAft>
        <a:buClr>
          <a:schemeClr val="accent2"/>
        </a:buClr>
        <a:buBlip>
          <a:blip r:embed="rId14"/>
        </a:buBlip>
        <a:defRPr kumimoji="1" sz="2300">
          <a:solidFill>
            <a:schemeClr val="tx1"/>
          </a:solidFill>
          <a:latin typeface="+mn-lt"/>
          <a:ea typeface="+mn-ea"/>
        </a:defRPr>
      </a:lvl3pPr>
      <a:lvl4pPr marL="1693863" indent="-387350" algn="l" rtl="0" fontAlgn="base">
        <a:spcBef>
          <a:spcPct val="20000"/>
        </a:spcBef>
        <a:spcAft>
          <a:spcPct val="0"/>
        </a:spcAft>
        <a:buClr>
          <a:schemeClr val="accent2"/>
        </a:buClr>
        <a:buBlip>
          <a:blip r:embed="rId14"/>
        </a:buBlip>
        <a:defRPr kumimoji="1" sz="2000">
          <a:solidFill>
            <a:schemeClr val="tx1"/>
          </a:solidFill>
          <a:latin typeface="+mn-lt"/>
          <a:ea typeface="+mn-ea"/>
        </a:defRPr>
      </a:lvl4pPr>
      <a:lvl5pPr marL="2093913" indent="-398463" algn="l" rtl="0" fontAlgn="base">
        <a:spcBef>
          <a:spcPct val="25000"/>
        </a:spcBef>
        <a:spcAft>
          <a:spcPct val="0"/>
        </a:spcAft>
        <a:buClr>
          <a:schemeClr val="accent2"/>
        </a:buClr>
        <a:buBlip>
          <a:blip r:embed="rId14"/>
        </a:buBlip>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574675" y="0"/>
            <a:ext cx="8001000" cy="10525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0243" name="Rectangle 3"/>
          <p:cNvSpPr>
            <a:spLocks noGrp="1" noChangeArrowheads="1"/>
          </p:cNvSpPr>
          <p:nvPr>
            <p:ph type="body" idx="1"/>
          </p:nvPr>
        </p:nvSpPr>
        <p:spPr bwMode="auto">
          <a:xfrm>
            <a:off x="566738" y="1341438"/>
            <a:ext cx="8001000" cy="4678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2532" name="AutoShape 4"/>
          <p:cNvSpPr>
            <a:spLocks noChangeArrowheads="1"/>
          </p:cNvSpPr>
          <p:nvPr/>
        </p:nvSpPr>
        <p:spPr bwMode="auto">
          <a:xfrm>
            <a:off x="609600" y="1125538"/>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sp>
        <p:nvSpPr>
          <p:cNvPr id="225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lvl1pPr>
          </a:lstStyle>
          <a:p>
            <a:pPr fontAlgn="base">
              <a:spcBef>
                <a:spcPct val="0"/>
              </a:spcBef>
              <a:spcAft>
                <a:spcPct val="0"/>
              </a:spcAft>
              <a:defRPr/>
            </a:pPr>
            <a:r>
              <a:rPr lang="en-US" altLang="ja-JP" smtClean="0">
                <a:solidFill>
                  <a:srgbClr val="000000"/>
                </a:solidFill>
                <a:latin typeface="Verdana" pitchFamily="34" charset="0"/>
              </a:rPr>
              <a:t>18.10.2011</a:t>
            </a:r>
            <a:endParaRPr lang="en-US" altLang="ja-JP" dirty="0">
              <a:solidFill>
                <a:srgbClr val="000000"/>
              </a:solidFill>
              <a:latin typeface="Verdana" pitchFamily="34" charset="0"/>
            </a:endParaRPr>
          </a:p>
        </p:txBody>
      </p:sp>
      <p:sp>
        <p:nvSpPr>
          <p:cNvPr id="225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lvl1pPr>
          </a:lstStyle>
          <a:p>
            <a:pPr fontAlgn="base">
              <a:spcBef>
                <a:spcPct val="0"/>
              </a:spcBef>
              <a:spcAft>
                <a:spcPct val="0"/>
              </a:spcAft>
              <a:defRPr/>
            </a:pPr>
            <a:endParaRPr lang="en-US" altLang="ja-JP" dirty="0">
              <a:solidFill>
                <a:srgbClr val="000000"/>
              </a:solidFill>
              <a:latin typeface="Verdana" pitchFamily="34" charset="0"/>
            </a:endParaRPr>
          </a:p>
        </p:txBody>
      </p:sp>
      <p:sp>
        <p:nvSpPr>
          <p:cNvPr id="22536" name="Rectangle 8"/>
          <p:cNvSpPr>
            <a:spLocks noGrp="1" noChangeArrowheads="1"/>
          </p:cNvSpPr>
          <p:nvPr>
            <p:ph type="sldNum" sz="quarter" idx="4"/>
          </p:nvPr>
        </p:nvSpPr>
        <p:spPr bwMode="auto">
          <a:xfrm>
            <a:off x="7162800" y="6621236"/>
            <a:ext cx="1981200" cy="2367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lvl1pPr>
          </a:lstStyle>
          <a:p>
            <a:pPr fontAlgn="base">
              <a:spcBef>
                <a:spcPct val="0"/>
              </a:spcBef>
              <a:spcAft>
                <a:spcPct val="0"/>
              </a:spcAft>
              <a:defRPr/>
            </a:pPr>
            <a:fld id="{54E417B6-B814-4E65-AE7B-D079ED7ECF9E}" type="slidenum">
              <a:rPr lang="en-US" altLang="ja-JP" smtClean="0">
                <a:solidFill>
                  <a:srgbClr val="000000"/>
                </a:solidFill>
                <a:latin typeface="Verdana" pitchFamily="34" charset="0"/>
              </a:rPr>
              <a:pPr fontAlgn="base">
                <a:spcBef>
                  <a:spcPct val="0"/>
                </a:spcBef>
                <a:spcAft>
                  <a:spcPct val="0"/>
                </a:spcAft>
                <a:defRPr/>
              </a:pPr>
              <a:t>‹N°›</a:t>
            </a:fld>
            <a:endParaRPr lang="en-US" altLang="ja-JP" dirty="0">
              <a:solidFill>
                <a:srgbClr val="000000"/>
              </a:solidFill>
              <a:latin typeface="Verdana" pitchFamily="34" charset="0"/>
            </a:endParaRPr>
          </a:p>
        </p:txBody>
      </p:sp>
      <p:pic>
        <p:nvPicPr>
          <p:cNvPr id="10" name="Picture 2" descr="C:\Users\otsuji\Pictures\My Pictures\Univ. Logo\Logo_Univ_Purple.jpg"/>
          <p:cNvPicPr>
            <a:picLocks noChangeAspect="1" noChangeArrowheads="1"/>
          </p:cNvPicPr>
          <p:nvPr userDrawn="1"/>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27292"/>
            <a:ext cx="540000" cy="7313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3" descr="C:\Users\otsuji\Pictures\My Pictures\Univ. Logo\logo_RIEC_only.jpg"/>
          <p:cNvPicPr>
            <a:picLocks noChangeAspect="1" noChangeArrowheads="1"/>
          </p:cNvPicPr>
          <p:nvPr userDrawn="1"/>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845984"/>
            <a:ext cx="540000" cy="1878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254248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Lst>
  <p:timing>
    <p:tnLst>
      <p:par>
        <p:cTn id="1" dur="indefinite" restart="never" nodeType="tmRoot"/>
      </p:par>
    </p:tnLst>
  </p:timing>
  <p:hf sldNum="0" hdr="0" ftr="0" dt="0"/>
  <p:txStyles>
    <p:titleStyle>
      <a:lvl1pPr algn="l" rtl="0" eaLnBrk="1" fontAlgn="base" hangingPunct="1">
        <a:spcBef>
          <a:spcPct val="0"/>
        </a:spcBef>
        <a:spcAft>
          <a:spcPct val="0"/>
        </a:spcAft>
        <a:defRPr kumimoji="1" sz="3800">
          <a:solidFill>
            <a:schemeClr val="tx2"/>
          </a:solidFill>
          <a:latin typeface="+mj-lt"/>
          <a:ea typeface="+mj-ea"/>
          <a:cs typeface="+mj-cs"/>
        </a:defRPr>
      </a:lvl1pPr>
      <a:lvl2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2pPr>
      <a:lvl3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3pPr>
      <a:lvl4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4pPr>
      <a:lvl5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9pPr>
    </p:titleStyle>
    <p:bodyStyle>
      <a:lvl1pPr marL="469900" indent="-469900" algn="l" rtl="0" eaLnBrk="1" fontAlgn="base" hangingPunct="1">
        <a:spcBef>
          <a:spcPct val="20000"/>
        </a:spcBef>
        <a:spcAft>
          <a:spcPct val="0"/>
        </a:spcAft>
        <a:buClr>
          <a:schemeClr val="accent2"/>
        </a:buClr>
        <a:buFont typeface="Wingdings" pitchFamily="2" charset="2"/>
        <a:buChar char="o"/>
        <a:defRPr kumimoji="1" sz="3000">
          <a:solidFill>
            <a:schemeClr val="tx1"/>
          </a:solidFill>
          <a:latin typeface="+mn-lt"/>
          <a:ea typeface="+mn-ea"/>
          <a:cs typeface="+mn-cs"/>
        </a:defRPr>
      </a:lvl1pPr>
      <a:lvl2pPr marL="908050" indent="-436563" algn="l" rtl="0" eaLnBrk="1" fontAlgn="base" hangingPunct="1">
        <a:spcBef>
          <a:spcPct val="20000"/>
        </a:spcBef>
        <a:spcAft>
          <a:spcPct val="0"/>
        </a:spcAft>
        <a:buClr>
          <a:schemeClr val="accent2"/>
        </a:buClr>
        <a:buFont typeface="Wingdings" pitchFamily="2" charset="2"/>
        <a:buChar char="n"/>
        <a:defRPr kumimoji="1" sz="2600">
          <a:solidFill>
            <a:schemeClr val="tx1"/>
          </a:solidFill>
          <a:latin typeface="+mn-lt"/>
          <a:ea typeface="+mn-ea"/>
        </a:defRPr>
      </a:lvl2pPr>
      <a:lvl3pPr marL="1304925" indent="-395288" algn="l" rtl="0" eaLnBrk="1" fontAlgn="base" hangingPunct="1">
        <a:spcBef>
          <a:spcPct val="20000"/>
        </a:spcBef>
        <a:spcAft>
          <a:spcPct val="0"/>
        </a:spcAft>
        <a:buClr>
          <a:schemeClr val="accent2"/>
        </a:buClr>
        <a:buFont typeface="Wingdings" pitchFamily="2" charset="2"/>
        <a:buChar char="o"/>
        <a:defRPr kumimoji="1" sz="2300">
          <a:solidFill>
            <a:schemeClr val="tx1"/>
          </a:solidFill>
          <a:latin typeface="+mn-lt"/>
          <a:ea typeface="+mn-ea"/>
        </a:defRPr>
      </a:lvl3pPr>
      <a:lvl4pPr marL="1693863" indent="-387350" algn="l" rtl="0" eaLnBrk="1" fontAlgn="base" hangingPunct="1">
        <a:spcBef>
          <a:spcPct val="20000"/>
        </a:spcBef>
        <a:spcAft>
          <a:spcPct val="0"/>
        </a:spcAft>
        <a:buClr>
          <a:schemeClr val="accent2"/>
        </a:buClr>
        <a:buFont typeface="Wingdings" pitchFamily="2" charset="2"/>
        <a:buChar char="n"/>
        <a:defRPr kumimoji="1" sz="2000">
          <a:solidFill>
            <a:schemeClr val="tx1"/>
          </a:solidFill>
          <a:latin typeface="+mn-lt"/>
          <a:ea typeface="+mn-ea"/>
        </a:defRPr>
      </a:lvl4pPr>
      <a:lvl5pPr marL="20939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574675" y="0"/>
            <a:ext cx="8001000" cy="928255"/>
          </a:xfrm>
          <a:prstGeom prst="rect">
            <a:avLst/>
          </a:prstGeom>
          <a:noFill/>
          <a:ln w="9525">
            <a:noFill/>
            <a:miter lim="800000"/>
            <a:headEnd/>
            <a:tailEnd/>
          </a:ln>
          <a:effectLst>
            <a:outerShdw blurRad="114300" dist="38100" dir="2700000" algn="tl" rotWithShape="0">
              <a:prstClr val="black">
                <a:alpha val="40000"/>
              </a:prstClr>
            </a:outerShdw>
          </a:effectLst>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0243" name="Rectangle 3"/>
          <p:cNvSpPr>
            <a:spLocks noGrp="1" noChangeArrowheads="1"/>
          </p:cNvSpPr>
          <p:nvPr>
            <p:ph type="body" idx="1"/>
          </p:nvPr>
        </p:nvSpPr>
        <p:spPr bwMode="auto">
          <a:xfrm>
            <a:off x="566738" y="1341438"/>
            <a:ext cx="8001000" cy="4678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2532" name="AutoShape 4"/>
          <p:cNvSpPr>
            <a:spLocks noChangeArrowheads="1"/>
          </p:cNvSpPr>
          <p:nvPr/>
        </p:nvSpPr>
        <p:spPr bwMode="auto">
          <a:xfrm>
            <a:off x="609600" y="1125538"/>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39700" dist="76200" dir="2700000" algn="tl" rotWithShape="0">
              <a:prstClr val="black">
                <a:alpha val="40000"/>
              </a:prstClr>
            </a:outerShdw>
          </a:effectLst>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sp>
        <p:nvSpPr>
          <p:cNvPr id="225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lvl1pPr>
          </a:lstStyle>
          <a:p>
            <a:pPr fontAlgn="base">
              <a:spcBef>
                <a:spcPct val="0"/>
              </a:spcBef>
              <a:spcAft>
                <a:spcPct val="0"/>
              </a:spcAft>
              <a:defRPr/>
            </a:pPr>
            <a:r>
              <a:rPr lang="en-US" altLang="ja-JP" smtClean="0">
                <a:solidFill>
                  <a:srgbClr val="000000"/>
                </a:solidFill>
                <a:latin typeface="Verdana" pitchFamily="34" charset="0"/>
              </a:rPr>
              <a:t>18.10.2011</a:t>
            </a:r>
            <a:endParaRPr lang="en-US" altLang="ja-JP" dirty="0">
              <a:solidFill>
                <a:srgbClr val="000000"/>
              </a:solidFill>
              <a:latin typeface="Verdana" pitchFamily="34" charset="0"/>
            </a:endParaRPr>
          </a:p>
        </p:txBody>
      </p:sp>
      <p:sp>
        <p:nvSpPr>
          <p:cNvPr id="225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lvl1pPr>
          </a:lstStyle>
          <a:p>
            <a:pPr fontAlgn="base">
              <a:spcBef>
                <a:spcPct val="0"/>
              </a:spcBef>
              <a:spcAft>
                <a:spcPct val="0"/>
              </a:spcAft>
              <a:defRPr/>
            </a:pPr>
            <a:endParaRPr lang="en-US" altLang="ja-JP" dirty="0">
              <a:solidFill>
                <a:srgbClr val="000000"/>
              </a:solidFill>
              <a:latin typeface="Verdana" pitchFamily="34" charset="0"/>
            </a:endParaRPr>
          </a:p>
        </p:txBody>
      </p:sp>
      <p:sp>
        <p:nvSpPr>
          <p:cNvPr id="22536" name="Rectangle 8"/>
          <p:cNvSpPr>
            <a:spLocks noGrp="1" noChangeArrowheads="1"/>
          </p:cNvSpPr>
          <p:nvPr>
            <p:ph type="sldNum" sz="quarter" idx="4"/>
          </p:nvPr>
        </p:nvSpPr>
        <p:spPr bwMode="auto">
          <a:xfrm>
            <a:off x="7162800" y="0"/>
            <a:ext cx="1981200" cy="2367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lvl1pPr>
          </a:lstStyle>
          <a:p>
            <a:pPr fontAlgn="base">
              <a:spcBef>
                <a:spcPct val="0"/>
              </a:spcBef>
              <a:spcAft>
                <a:spcPct val="0"/>
              </a:spcAft>
              <a:defRPr/>
            </a:pPr>
            <a:fld id="{0465DF68-5829-48B5-9CB7-B40F6FD2C78A}" type="slidenum">
              <a:rPr lang="en-US" altLang="ja-JP">
                <a:solidFill>
                  <a:srgbClr val="000000"/>
                </a:solidFill>
                <a:latin typeface="Verdana" pitchFamily="34" charset="0"/>
              </a:rPr>
              <a:pPr fontAlgn="base">
                <a:spcBef>
                  <a:spcPct val="0"/>
                </a:spcBef>
                <a:spcAft>
                  <a:spcPct val="0"/>
                </a:spcAft>
                <a:defRPr/>
              </a:pPr>
              <a:t>‹N°›</a:t>
            </a:fld>
            <a:endParaRPr lang="en-US" altLang="ja-JP" dirty="0">
              <a:solidFill>
                <a:srgbClr val="000000"/>
              </a:solidFill>
              <a:latin typeface="Verdana" pitchFamily="34" charset="0"/>
            </a:endParaRPr>
          </a:p>
        </p:txBody>
      </p:sp>
      <p:pic>
        <p:nvPicPr>
          <p:cNvPr id="10" name="Picture 2" descr="C:\Users\otsuji\Pictures\My Pictures\Univ. Logo\Logo_Univ_Purple.jpg"/>
          <p:cNvPicPr>
            <a:picLocks noChangeAspect="1" noChangeArrowheads="1"/>
          </p:cNvPicPr>
          <p:nvPr userDrawn="1"/>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27292"/>
            <a:ext cx="540000" cy="7313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3" descr="C:\Users\otsuji\Pictures\My Pictures\Univ. Logo\logo_RIEC_only.jpg"/>
          <p:cNvPicPr>
            <a:picLocks noChangeAspect="1" noChangeArrowheads="1"/>
          </p:cNvPicPr>
          <p:nvPr userDrawn="1"/>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845984"/>
            <a:ext cx="540000" cy="1878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1795860"/>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kumimoji="1" sz="3200" b="1">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Tahom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Tahom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Tahom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Tahom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Tahoma" pitchFamily="34" charset="0"/>
          <a:ea typeface="ＭＳ Ｐゴシック" pitchFamily="50" charset="-128"/>
        </a:defRPr>
      </a:lvl9pPr>
    </p:titleStyle>
    <p:bodyStyle>
      <a:lvl1pPr marL="469900" indent="-469900" algn="l" rtl="0" eaLnBrk="0" fontAlgn="base" hangingPunct="0">
        <a:spcBef>
          <a:spcPct val="20000"/>
        </a:spcBef>
        <a:spcAft>
          <a:spcPct val="0"/>
        </a:spcAft>
        <a:buClr>
          <a:schemeClr val="accent2"/>
        </a:buClr>
        <a:buFont typeface="Wingdings" pitchFamily="2" charset="2"/>
        <a:buChar char="o"/>
        <a:defRPr kumimoji="1"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kumimoji="1"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itchFamily="2" charset="2"/>
        <a:buChar char="o"/>
        <a:defRPr kumimoji="1"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itchFamily="2" charset="2"/>
        <a:buChar char="n"/>
        <a:defRPr kumimoji="1"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itchFamily="2" charset="2"/>
        <a:buChar char="§"/>
        <a:defRPr kumimoji="1"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11188" y="0"/>
            <a:ext cx="8001000" cy="9810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7411" name="Rectangle 3"/>
          <p:cNvSpPr>
            <a:spLocks noGrp="1" noChangeArrowheads="1"/>
          </p:cNvSpPr>
          <p:nvPr>
            <p:ph type="body" idx="1"/>
          </p:nvPr>
        </p:nvSpPr>
        <p:spPr bwMode="auto">
          <a:xfrm>
            <a:off x="566738" y="1268413"/>
            <a:ext cx="8001000" cy="4751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8132" name="AutoShape 4"/>
          <p:cNvSpPr>
            <a:spLocks noChangeArrowheads="1"/>
          </p:cNvSpPr>
          <p:nvPr/>
        </p:nvSpPr>
        <p:spPr bwMode="auto">
          <a:xfrm>
            <a:off x="609600" y="105251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27000" dist="88900" dir="2700000" algn="tl" rotWithShape="0">
              <a:prstClr val="black">
                <a:alpha val="45000"/>
              </a:prstClr>
            </a:outerShdw>
          </a:effectLst>
        </p:spPr>
        <p:txBody>
          <a:bodyPr/>
          <a:lstStyle/>
          <a:p>
            <a:pPr fontAlgn="base">
              <a:spcBef>
                <a:spcPct val="0"/>
              </a:spcBef>
              <a:spcAft>
                <a:spcPct val="0"/>
              </a:spcAft>
              <a:defRPr/>
            </a:pPr>
            <a:endParaRPr kumimoji="0" lang="ja-JP" altLang="ja-JP" sz="2400" dirty="0">
              <a:solidFill>
                <a:srgbClr val="000000"/>
              </a:solidFill>
              <a:latin typeface="Times New Roman" pitchFamily="18" charset="0"/>
              <a:cs typeface="Arial" pitchFamily="34" charset="0"/>
            </a:endParaRPr>
          </a:p>
        </p:txBody>
      </p:sp>
      <p:sp>
        <p:nvSpPr>
          <p:cNvPr id="481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solidFill>
                  <a:srgbClr val="000000"/>
                </a:solidFill>
                <a:latin typeface="Verdana" pitchFamily="34" charset="0"/>
                <a:cs typeface="+mn-cs"/>
              </a:defRPr>
            </a:lvl1pPr>
          </a:lstStyle>
          <a:p>
            <a:pPr fontAlgn="base">
              <a:spcBef>
                <a:spcPct val="0"/>
              </a:spcBef>
              <a:spcAft>
                <a:spcPct val="0"/>
              </a:spcAft>
              <a:defRPr/>
            </a:pPr>
            <a:r>
              <a:rPr lang="en-US" altLang="ja-JP" smtClean="0"/>
              <a:t>18.10.2011</a:t>
            </a:r>
            <a:endParaRPr lang="en-US" altLang="ja-JP" dirty="0"/>
          </a:p>
        </p:txBody>
      </p:sp>
      <p:sp>
        <p:nvSpPr>
          <p:cNvPr id="481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dirty="0"/>
          </a:p>
        </p:txBody>
      </p:sp>
      <p:sp>
        <p:nvSpPr>
          <p:cNvPr id="48136"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solidFill>
                  <a:srgbClr val="000000"/>
                </a:solidFill>
                <a:latin typeface="Verdana" pitchFamily="34" charset="0"/>
                <a:cs typeface="+mn-cs"/>
              </a:defRPr>
            </a:lvl1pPr>
          </a:lstStyle>
          <a:p>
            <a:pPr fontAlgn="base">
              <a:spcBef>
                <a:spcPct val="0"/>
              </a:spcBef>
              <a:spcAft>
                <a:spcPct val="0"/>
              </a:spcAft>
              <a:defRPr/>
            </a:pPr>
            <a:fld id="{317A4EDD-2680-4EF2-8A97-26DB6848FCDC}" type="slidenum">
              <a:rPr lang="en-US" altLang="ja-JP"/>
              <a:pPr fontAlgn="base">
                <a:spcBef>
                  <a:spcPct val="0"/>
                </a:spcBef>
                <a:spcAft>
                  <a:spcPct val="0"/>
                </a:spcAft>
                <a:defRPr/>
              </a:pPr>
              <a:t>‹N°›</a:t>
            </a:fld>
            <a:endParaRPr lang="en-US" altLang="ja-JP" dirty="0"/>
          </a:p>
        </p:txBody>
      </p:sp>
    </p:spTree>
    <p:extLst>
      <p:ext uri="{BB962C8B-B14F-4D97-AF65-F5344CB8AC3E}">
        <p14:creationId xmlns:p14="http://schemas.microsoft.com/office/powerpoint/2010/main" val="3667684527"/>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iming>
    <p:tnLst>
      <p:par>
        <p:cTn id="1" dur="indefinite" restart="never" nodeType="tmRoot"/>
      </p:par>
    </p:tnLst>
  </p:timing>
  <p:hf sldNum="0" hdr="0" ftr="0" dt="0"/>
  <p:txStyles>
    <p:titleStyle>
      <a:lvl1pPr algn="l" rtl="0" fontAlgn="base">
        <a:spcBef>
          <a:spcPct val="0"/>
        </a:spcBef>
        <a:spcAft>
          <a:spcPct val="0"/>
        </a:spcAft>
        <a:defRPr kumimoji="1" sz="3800">
          <a:solidFill>
            <a:schemeClr val="tx2"/>
          </a:solidFill>
          <a:latin typeface="+mj-lt"/>
          <a:ea typeface="+mj-ea"/>
          <a:cs typeface="+mj-cs"/>
        </a:defRPr>
      </a:lvl1pPr>
      <a:lvl2pPr algn="l" rtl="0" fontAlgn="base">
        <a:spcBef>
          <a:spcPct val="0"/>
        </a:spcBef>
        <a:spcAft>
          <a:spcPct val="0"/>
        </a:spcAft>
        <a:defRPr kumimoji="1" sz="3800">
          <a:solidFill>
            <a:schemeClr val="tx2"/>
          </a:solidFill>
          <a:latin typeface="Verdana" pitchFamily="34" charset="0"/>
          <a:ea typeface="ＭＳ Ｐゴシック" pitchFamily="50" charset="-128"/>
        </a:defRPr>
      </a:lvl2pPr>
      <a:lvl3pPr algn="l" rtl="0" fontAlgn="base">
        <a:spcBef>
          <a:spcPct val="0"/>
        </a:spcBef>
        <a:spcAft>
          <a:spcPct val="0"/>
        </a:spcAft>
        <a:defRPr kumimoji="1" sz="3800">
          <a:solidFill>
            <a:schemeClr val="tx2"/>
          </a:solidFill>
          <a:latin typeface="Verdana" pitchFamily="34" charset="0"/>
          <a:ea typeface="ＭＳ Ｐゴシック" pitchFamily="50" charset="-128"/>
        </a:defRPr>
      </a:lvl3pPr>
      <a:lvl4pPr algn="l" rtl="0" fontAlgn="base">
        <a:spcBef>
          <a:spcPct val="0"/>
        </a:spcBef>
        <a:spcAft>
          <a:spcPct val="0"/>
        </a:spcAft>
        <a:defRPr kumimoji="1" sz="3800">
          <a:solidFill>
            <a:schemeClr val="tx2"/>
          </a:solidFill>
          <a:latin typeface="Verdana" pitchFamily="34" charset="0"/>
          <a:ea typeface="ＭＳ Ｐゴシック" pitchFamily="50" charset="-128"/>
        </a:defRPr>
      </a:lvl4pPr>
      <a:lvl5pPr algn="l" rtl="0" fontAlgn="base">
        <a:spcBef>
          <a:spcPct val="0"/>
        </a:spcBef>
        <a:spcAft>
          <a:spcPct val="0"/>
        </a:spcAft>
        <a:defRPr kumimoji="1" sz="3800">
          <a:solidFill>
            <a:schemeClr val="tx2"/>
          </a:solidFill>
          <a:latin typeface="Verdan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9pPr>
    </p:titleStyle>
    <p:bodyStyle>
      <a:lvl1pPr marL="469900" indent="-469900" algn="l" rtl="0" fontAlgn="base">
        <a:spcBef>
          <a:spcPct val="20000"/>
        </a:spcBef>
        <a:spcAft>
          <a:spcPct val="0"/>
        </a:spcAft>
        <a:buClr>
          <a:schemeClr val="accent2"/>
        </a:buClr>
        <a:buBlip>
          <a:blip r:embed="rId14"/>
        </a:buBlip>
        <a:defRPr kumimoji="1" sz="3000">
          <a:solidFill>
            <a:schemeClr val="tx1"/>
          </a:solidFill>
          <a:latin typeface="+mn-lt"/>
          <a:ea typeface="+mn-ea"/>
          <a:cs typeface="+mn-cs"/>
        </a:defRPr>
      </a:lvl1pPr>
      <a:lvl2pPr marL="908050" indent="-436563" algn="l" rtl="0" fontAlgn="base">
        <a:spcBef>
          <a:spcPct val="20000"/>
        </a:spcBef>
        <a:spcAft>
          <a:spcPct val="0"/>
        </a:spcAft>
        <a:buClr>
          <a:schemeClr val="accent2"/>
        </a:buClr>
        <a:buBlip>
          <a:blip r:embed="rId14"/>
        </a:buBlip>
        <a:defRPr kumimoji="1" sz="2600">
          <a:solidFill>
            <a:schemeClr val="tx1"/>
          </a:solidFill>
          <a:latin typeface="+mn-lt"/>
          <a:ea typeface="+mn-ea"/>
        </a:defRPr>
      </a:lvl2pPr>
      <a:lvl3pPr marL="1304925" indent="-395288" algn="l" rtl="0" fontAlgn="base">
        <a:spcBef>
          <a:spcPct val="20000"/>
        </a:spcBef>
        <a:spcAft>
          <a:spcPct val="0"/>
        </a:spcAft>
        <a:buClr>
          <a:schemeClr val="accent2"/>
        </a:buClr>
        <a:buBlip>
          <a:blip r:embed="rId14"/>
        </a:buBlip>
        <a:defRPr kumimoji="1" sz="2300">
          <a:solidFill>
            <a:schemeClr val="tx1"/>
          </a:solidFill>
          <a:latin typeface="+mn-lt"/>
          <a:ea typeface="+mn-ea"/>
        </a:defRPr>
      </a:lvl3pPr>
      <a:lvl4pPr marL="1693863" indent="-387350" algn="l" rtl="0" fontAlgn="base">
        <a:spcBef>
          <a:spcPct val="20000"/>
        </a:spcBef>
        <a:spcAft>
          <a:spcPct val="0"/>
        </a:spcAft>
        <a:buClr>
          <a:schemeClr val="accent2"/>
        </a:buClr>
        <a:buBlip>
          <a:blip r:embed="rId14"/>
        </a:buBlip>
        <a:defRPr kumimoji="1" sz="2000">
          <a:solidFill>
            <a:schemeClr val="tx1"/>
          </a:solidFill>
          <a:latin typeface="+mn-lt"/>
          <a:ea typeface="+mn-ea"/>
        </a:defRPr>
      </a:lvl4pPr>
      <a:lvl5pPr marL="2093913" indent="-398463" algn="l" rtl="0" fontAlgn="base">
        <a:spcBef>
          <a:spcPct val="25000"/>
        </a:spcBef>
        <a:spcAft>
          <a:spcPct val="0"/>
        </a:spcAft>
        <a:buClr>
          <a:schemeClr val="accent2"/>
        </a:buClr>
        <a:buBlip>
          <a:blip r:embed="rId14"/>
        </a:buBlip>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574675" y="0"/>
            <a:ext cx="8001000" cy="928255"/>
          </a:xfrm>
          <a:prstGeom prst="rect">
            <a:avLst/>
          </a:prstGeom>
          <a:noFill/>
          <a:ln w="9525">
            <a:noFill/>
            <a:miter lim="800000"/>
            <a:headEnd/>
            <a:tailEnd/>
          </a:ln>
          <a:effectLst>
            <a:outerShdw blurRad="114300" dist="38100" dir="2700000" algn="tl" rotWithShape="0">
              <a:prstClr val="black">
                <a:alpha val="40000"/>
              </a:prstClr>
            </a:outerShdw>
          </a:effectLst>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0243" name="Rectangle 3"/>
          <p:cNvSpPr>
            <a:spLocks noGrp="1" noChangeArrowheads="1"/>
          </p:cNvSpPr>
          <p:nvPr>
            <p:ph type="body" idx="1"/>
          </p:nvPr>
        </p:nvSpPr>
        <p:spPr bwMode="auto">
          <a:xfrm>
            <a:off x="566738" y="1341438"/>
            <a:ext cx="8001000" cy="4678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2532" name="AutoShape 4"/>
          <p:cNvSpPr>
            <a:spLocks noChangeArrowheads="1"/>
          </p:cNvSpPr>
          <p:nvPr/>
        </p:nvSpPr>
        <p:spPr bwMode="auto">
          <a:xfrm>
            <a:off x="609600" y="1125538"/>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39700" dist="76200" dir="2700000" algn="tl" rotWithShape="0">
              <a:prstClr val="black">
                <a:alpha val="40000"/>
              </a:prstClr>
            </a:outerShdw>
          </a:effectLst>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sp>
        <p:nvSpPr>
          <p:cNvPr id="225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lvl1pPr>
          </a:lstStyle>
          <a:p>
            <a:pPr fontAlgn="base">
              <a:spcBef>
                <a:spcPct val="0"/>
              </a:spcBef>
              <a:spcAft>
                <a:spcPct val="0"/>
              </a:spcAft>
              <a:defRPr/>
            </a:pPr>
            <a:r>
              <a:rPr lang="en-US" altLang="ja-JP" smtClean="0">
                <a:solidFill>
                  <a:srgbClr val="000000"/>
                </a:solidFill>
                <a:latin typeface="Verdana" pitchFamily="34" charset="0"/>
              </a:rPr>
              <a:t>18.10.2011</a:t>
            </a:r>
            <a:endParaRPr lang="en-US" altLang="ja-JP" dirty="0">
              <a:solidFill>
                <a:srgbClr val="000000"/>
              </a:solidFill>
              <a:latin typeface="Verdana" pitchFamily="34" charset="0"/>
            </a:endParaRPr>
          </a:p>
        </p:txBody>
      </p:sp>
      <p:sp>
        <p:nvSpPr>
          <p:cNvPr id="225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lvl1pPr>
          </a:lstStyle>
          <a:p>
            <a:pPr fontAlgn="base">
              <a:spcBef>
                <a:spcPct val="0"/>
              </a:spcBef>
              <a:spcAft>
                <a:spcPct val="0"/>
              </a:spcAft>
              <a:defRPr/>
            </a:pPr>
            <a:endParaRPr lang="en-US" altLang="ja-JP" dirty="0">
              <a:solidFill>
                <a:srgbClr val="000000"/>
              </a:solidFill>
              <a:latin typeface="Verdana" pitchFamily="34" charset="0"/>
            </a:endParaRPr>
          </a:p>
        </p:txBody>
      </p:sp>
      <p:sp>
        <p:nvSpPr>
          <p:cNvPr id="22536" name="Rectangle 8"/>
          <p:cNvSpPr>
            <a:spLocks noGrp="1" noChangeArrowheads="1"/>
          </p:cNvSpPr>
          <p:nvPr>
            <p:ph type="sldNum" sz="quarter" idx="4"/>
          </p:nvPr>
        </p:nvSpPr>
        <p:spPr bwMode="auto">
          <a:xfrm>
            <a:off x="7162800" y="0"/>
            <a:ext cx="1981200" cy="2367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lvl1pPr>
          </a:lstStyle>
          <a:p>
            <a:pPr fontAlgn="base">
              <a:spcBef>
                <a:spcPct val="0"/>
              </a:spcBef>
              <a:spcAft>
                <a:spcPct val="0"/>
              </a:spcAft>
              <a:defRPr/>
            </a:pPr>
            <a:fld id="{0465DF68-5829-48B5-9CB7-B40F6FD2C78A}" type="slidenum">
              <a:rPr lang="en-US" altLang="ja-JP">
                <a:solidFill>
                  <a:srgbClr val="000000"/>
                </a:solidFill>
                <a:latin typeface="Verdana" pitchFamily="34" charset="0"/>
              </a:rPr>
              <a:pPr fontAlgn="base">
                <a:spcBef>
                  <a:spcPct val="0"/>
                </a:spcBef>
                <a:spcAft>
                  <a:spcPct val="0"/>
                </a:spcAft>
                <a:defRPr/>
              </a:pPr>
              <a:t>‹N°›</a:t>
            </a:fld>
            <a:endParaRPr lang="en-US" altLang="ja-JP" dirty="0">
              <a:solidFill>
                <a:srgbClr val="000000"/>
              </a:solidFill>
              <a:latin typeface="Verdana" pitchFamily="34" charset="0"/>
            </a:endParaRPr>
          </a:p>
        </p:txBody>
      </p:sp>
      <p:pic>
        <p:nvPicPr>
          <p:cNvPr id="10" name="Picture 2" descr="C:\Users\otsuji\Pictures\My Pictures\Univ. Logo\Logo_Univ_Purple.jpg"/>
          <p:cNvPicPr>
            <a:picLocks noChangeAspect="1" noChangeArrowheads="1"/>
          </p:cNvPicPr>
          <p:nvPr userDrawn="1"/>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27292"/>
            <a:ext cx="540000" cy="7313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3" descr="C:\Users\otsuji\Pictures\My Pictures\Univ. Logo\logo_RIEC_only.jpg"/>
          <p:cNvPicPr>
            <a:picLocks noChangeAspect="1" noChangeArrowheads="1"/>
          </p:cNvPicPr>
          <p:nvPr userDrawn="1"/>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845984"/>
            <a:ext cx="540000" cy="1878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2902898"/>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Lst>
  <p:timing>
    <p:tnLst>
      <p:par>
        <p:cTn id="1" dur="indefinite" restart="never" nodeType="tmRoot"/>
      </p:par>
    </p:tnLst>
  </p:timing>
  <p:hf sldNum="0" hdr="0" ftr="0" dt="0"/>
  <p:txStyles>
    <p:titleStyle>
      <a:lvl1pPr algn="l" rtl="0" eaLnBrk="0" fontAlgn="base" hangingPunct="0">
        <a:spcBef>
          <a:spcPct val="0"/>
        </a:spcBef>
        <a:spcAft>
          <a:spcPct val="0"/>
        </a:spcAft>
        <a:defRPr kumimoji="1" sz="3200" b="1">
          <a:solidFill>
            <a:schemeClr val="tx2"/>
          </a:solidFill>
          <a:latin typeface="+mj-lt"/>
          <a:ea typeface="+mj-ea"/>
          <a:cs typeface="+mj-cs"/>
        </a:defRPr>
      </a:lvl1pPr>
      <a:lvl2pPr algn="l" rtl="0" eaLnBrk="0" fontAlgn="base" hangingPunct="0">
        <a:spcBef>
          <a:spcPct val="0"/>
        </a:spcBef>
        <a:spcAft>
          <a:spcPct val="0"/>
        </a:spcAft>
        <a:defRPr kumimoji="1" sz="3800">
          <a:solidFill>
            <a:schemeClr val="tx2"/>
          </a:solidFill>
          <a:latin typeface="Tahoma" pitchFamily="34" charset="0"/>
          <a:ea typeface="ＭＳ Ｐゴシック" pitchFamily="50" charset="-128"/>
        </a:defRPr>
      </a:lvl2pPr>
      <a:lvl3pPr algn="l" rtl="0" eaLnBrk="0" fontAlgn="base" hangingPunct="0">
        <a:spcBef>
          <a:spcPct val="0"/>
        </a:spcBef>
        <a:spcAft>
          <a:spcPct val="0"/>
        </a:spcAft>
        <a:defRPr kumimoji="1" sz="3800">
          <a:solidFill>
            <a:schemeClr val="tx2"/>
          </a:solidFill>
          <a:latin typeface="Tahoma" pitchFamily="34" charset="0"/>
          <a:ea typeface="ＭＳ Ｐゴシック" pitchFamily="50" charset="-128"/>
        </a:defRPr>
      </a:lvl3pPr>
      <a:lvl4pPr algn="l" rtl="0" eaLnBrk="0" fontAlgn="base" hangingPunct="0">
        <a:spcBef>
          <a:spcPct val="0"/>
        </a:spcBef>
        <a:spcAft>
          <a:spcPct val="0"/>
        </a:spcAft>
        <a:defRPr kumimoji="1" sz="3800">
          <a:solidFill>
            <a:schemeClr val="tx2"/>
          </a:solidFill>
          <a:latin typeface="Tahoma" pitchFamily="34" charset="0"/>
          <a:ea typeface="ＭＳ Ｐゴシック" pitchFamily="50" charset="-128"/>
        </a:defRPr>
      </a:lvl4pPr>
      <a:lvl5pPr algn="l" rtl="0" eaLnBrk="0" fontAlgn="base" hangingPunct="0">
        <a:spcBef>
          <a:spcPct val="0"/>
        </a:spcBef>
        <a:spcAft>
          <a:spcPct val="0"/>
        </a:spcAft>
        <a:defRPr kumimoji="1" sz="3800">
          <a:solidFill>
            <a:schemeClr val="tx2"/>
          </a:solidFill>
          <a:latin typeface="Tahoma" pitchFamily="34" charset="0"/>
          <a:ea typeface="ＭＳ Ｐゴシック" pitchFamily="50" charset="-128"/>
        </a:defRPr>
      </a:lvl5pPr>
      <a:lvl6pPr marL="457200" algn="l" rtl="0" fontAlgn="base">
        <a:spcBef>
          <a:spcPct val="0"/>
        </a:spcBef>
        <a:spcAft>
          <a:spcPct val="0"/>
        </a:spcAft>
        <a:defRPr kumimoji="1" sz="3800">
          <a:solidFill>
            <a:schemeClr val="tx2"/>
          </a:solidFill>
          <a:latin typeface="Tahoma" pitchFamily="34" charset="0"/>
          <a:ea typeface="ＭＳ Ｐゴシック" pitchFamily="50" charset="-128"/>
        </a:defRPr>
      </a:lvl6pPr>
      <a:lvl7pPr marL="914400" algn="l" rtl="0" fontAlgn="base">
        <a:spcBef>
          <a:spcPct val="0"/>
        </a:spcBef>
        <a:spcAft>
          <a:spcPct val="0"/>
        </a:spcAft>
        <a:defRPr kumimoji="1" sz="3800">
          <a:solidFill>
            <a:schemeClr val="tx2"/>
          </a:solidFill>
          <a:latin typeface="Tahoma" pitchFamily="34" charset="0"/>
          <a:ea typeface="ＭＳ Ｐゴシック" pitchFamily="50" charset="-128"/>
        </a:defRPr>
      </a:lvl7pPr>
      <a:lvl8pPr marL="1371600" algn="l" rtl="0" fontAlgn="base">
        <a:spcBef>
          <a:spcPct val="0"/>
        </a:spcBef>
        <a:spcAft>
          <a:spcPct val="0"/>
        </a:spcAft>
        <a:defRPr kumimoji="1" sz="3800">
          <a:solidFill>
            <a:schemeClr val="tx2"/>
          </a:solidFill>
          <a:latin typeface="Tahoma" pitchFamily="34" charset="0"/>
          <a:ea typeface="ＭＳ Ｐゴシック" pitchFamily="50" charset="-128"/>
        </a:defRPr>
      </a:lvl8pPr>
      <a:lvl9pPr marL="1828800" algn="l" rtl="0" fontAlgn="base">
        <a:spcBef>
          <a:spcPct val="0"/>
        </a:spcBef>
        <a:spcAft>
          <a:spcPct val="0"/>
        </a:spcAft>
        <a:defRPr kumimoji="1" sz="3800">
          <a:solidFill>
            <a:schemeClr val="tx2"/>
          </a:solidFill>
          <a:latin typeface="Tahoma" pitchFamily="34" charset="0"/>
          <a:ea typeface="ＭＳ Ｐゴシック" pitchFamily="50" charset="-128"/>
        </a:defRPr>
      </a:lvl9pPr>
    </p:titleStyle>
    <p:bodyStyle>
      <a:lvl1pPr marL="469900" indent="-469900" algn="l" rtl="0" eaLnBrk="0" fontAlgn="base" hangingPunct="0">
        <a:spcBef>
          <a:spcPct val="20000"/>
        </a:spcBef>
        <a:spcAft>
          <a:spcPct val="0"/>
        </a:spcAft>
        <a:buClr>
          <a:schemeClr val="accent2"/>
        </a:buClr>
        <a:buFont typeface="Wingdings" pitchFamily="2" charset="2"/>
        <a:buChar char="o"/>
        <a:defRPr kumimoji="1"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kumimoji="1"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itchFamily="2" charset="2"/>
        <a:buChar char="o"/>
        <a:defRPr kumimoji="1"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itchFamily="2" charset="2"/>
        <a:buChar char="n"/>
        <a:defRPr kumimoji="1"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itchFamily="2" charset="2"/>
        <a:buChar char="§"/>
        <a:defRPr kumimoji="1"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574675" y="0"/>
            <a:ext cx="8001000" cy="10525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0243" name="Rectangle 3"/>
          <p:cNvSpPr>
            <a:spLocks noGrp="1" noChangeArrowheads="1"/>
          </p:cNvSpPr>
          <p:nvPr>
            <p:ph type="body" idx="1"/>
          </p:nvPr>
        </p:nvSpPr>
        <p:spPr bwMode="auto">
          <a:xfrm>
            <a:off x="566738" y="1341438"/>
            <a:ext cx="8001000" cy="4678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2532" name="AutoShape 4"/>
          <p:cNvSpPr>
            <a:spLocks noChangeArrowheads="1"/>
          </p:cNvSpPr>
          <p:nvPr/>
        </p:nvSpPr>
        <p:spPr bwMode="auto">
          <a:xfrm>
            <a:off x="609600" y="1125538"/>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sp>
        <p:nvSpPr>
          <p:cNvPr id="225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lvl1pPr>
          </a:lstStyle>
          <a:p>
            <a:pPr fontAlgn="base">
              <a:spcBef>
                <a:spcPct val="0"/>
              </a:spcBef>
              <a:spcAft>
                <a:spcPct val="0"/>
              </a:spcAft>
              <a:defRPr/>
            </a:pPr>
            <a:r>
              <a:rPr lang="en-US" altLang="ja-JP" smtClean="0">
                <a:solidFill>
                  <a:srgbClr val="000000"/>
                </a:solidFill>
                <a:latin typeface="Verdana" pitchFamily="34" charset="0"/>
              </a:rPr>
              <a:t>18.10.2011</a:t>
            </a:r>
            <a:endParaRPr lang="en-US" altLang="ja-JP" dirty="0">
              <a:solidFill>
                <a:srgbClr val="000000"/>
              </a:solidFill>
              <a:latin typeface="Verdana" pitchFamily="34" charset="0"/>
            </a:endParaRPr>
          </a:p>
        </p:txBody>
      </p:sp>
      <p:sp>
        <p:nvSpPr>
          <p:cNvPr id="225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lvl1pPr>
          </a:lstStyle>
          <a:p>
            <a:pPr fontAlgn="base">
              <a:spcBef>
                <a:spcPct val="0"/>
              </a:spcBef>
              <a:spcAft>
                <a:spcPct val="0"/>
              </a:spcAft>
              <a:defRPr/>
            </a:pPr>
            <a:endParaRPr lang="en-US" altLang="ja-JP" dirty="0">
              <a:solidFill>
                <a:srgbClr val="000000"/>
              </a:solidFill>
              <a:latin typeface="Verdana" pitchFamily="34" charset="0"/>
            </a:endParaRPr>
          </a:p>
        </p:txBody>
      </p:sp>
      <p:sp>
        <p:nvSpPr>
          <p:cNvPr id="22536" name="Rectangle 8"/>
          <p:cNvSpPr>
            <a:spLocks noGrp="1" noChangeArrowheads="1"/>
          </p:cNvSpPr>
          <p:nvPr>
            <p:ph type="sldNum" sz="quarter" idx="4"/>
          </p:nvPr>
        </p:nvSpPr>
        <p:spPr bwMode="auto">
          <a:xfrm>
            <a:off x="7162800" y="6621236"/>
            <a:ext cx="1981200" cy="2367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lvl1pPr>
          </a:lstStyle>
          <a:p>
            <a:pPr fontAlgn="base">
              <a:spcBef>
                <a:spcPct val="0"/>
              </a:spcBef>
              <a:spcAft>
                <a:spcPct val="0"/>
              </a:spcAft>
              <a:defRPr/>
            </a:pPr>
            <a:fld id="{54E417B6-B814-4E65-AE7B-D079ED7ECF9E}" type="slidenum">
              <a:rPr lang="en-US" altLang="ja-JP" smtClean="0">
                <a:solidFill>
                  <a:srgbClr val="000000"/>
                </a:solidFill>
                <a:latin typeface="Verdana" pitchFamily="34" charset="0"/>
              </a:rPr>
              <a:pPr fontAlgn="base">
                <a:spcBef>
                  <a:spcPct val="0"/>
                </a:spcBef>
                <a:spcAft>
                  <a:spcPct val="0"/>
                </a:spcAft>
                <a:defRPr/>
              </a:pPr>
              <a:t>‹N°›</a:t>
            </a:fld>
            <a:endParaRPr lang="en-US" altLang="ja-JP" dirty="0">
              <a:solidFill>
                <a:srgbClr val="000000"/>
              </a:solidFill>
              <a:latin typeface="Verdana" pitchFamily="34" charset="0"/>
            </a:endParaRPr>
          </a:p>
        </p:txBody>
      </p:sp>
      <p:pic>
        <p:nvPicPr>
          <p:cNvPr id="10" name="Picture 2" descr="C:\Users\otsuji\Pictures\My Pictures\Univ. Logo\Logo_Univ_Purple.jpg"/>
          <p:cNvPicPr>
            <a:picLocks noChangeAspect="1" noChangeArrowheads="1"/>
          </p:cNvPicPr>
          <p:nvPr userDrawn="1"/>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27292"/>
            <a:ext cx="540000" cy="7313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3" descr="C:\Users\otsuji\Pictures\My Pictures\Univ. Logo\logo_RIEC_only.jpg"/>
          <p:cNvPicPr>
            <a:picLocks noChangeAspect="1" noChangeArrowheads="1"/>
          </p:cNvPicPr>
          <p:nvPr userDrawn="1"/>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845984"/>
            <a:ext cx="540000" cy="1878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7471104"/>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Lst>
  <p:timing>
    <p:tnLst>
      <p:par>
        <p:cTn id="1" dur="indefinite" restart="never" nodeType="tmRoot"/>
      </p:par>
    </p:tnLst>
  </p:timing>
  <p:hf sldNum="0" hdr="0" ftr="0" dt="0"/>
  <p:txStyles>
    <p:titleStyle>
      <a:lvl1pPr algn="l" rtl="0" eaLnBrk="1" fontAlgn="base" hangingPunct="1">
        <a:spcBef>
          <a:spcPct val="0"/>
        </a:spcBef>
        <a:spcAft>
          <a:spcPct val="0"/>
        </a:spcAft>
        <a:defRPr kumimoji="1" sz="3800">
          <a:solidFill>
            <a:schemeClr val="tx2"/>
          </a:solidFill>
          <a:latin typeface="+mj-lt"/>
          <a:ea typeface="+mj-ea"/>
          <a:cs typeface="+mj-cs"/>
        </a:defRPr>
      </a:lvl1pPr>
      <a:lvl2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2pPr>
      <a:lvl3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3pPr>
      <a:lvl4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4pPr>
      <a:lvl5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9pPr>
    </p:titleStyle>
    <p:bodyStyle>
      <a:lvl1pPr marL="469900" indent="-469900" algn="l" rtl="0" eaLnBrk="1" fontAlgn="base" hangingPunct="1">
        <a:spcBef>
          <a:spcPct val="20000"/>
        </a:spcBef>
        <a:spcAft>
          <a:spcPct val="0"/>
        </a:spcAft>
        <a:buClr>
          <a:schemeClr val="accent2"/>
        </a:buClr>
        <a:buFont typeface="Wingdings" pitchFamily="2" charset="2"/>
        <a:buChar char="o"/>
        <a:defRPr kumimoji="1" sz="3000">
          <a:solidFill>
            <a:schemeClr val="tx1"/>
          </a:solidFill>
          <a:latin typeface="+mn-lt"/>
          <a:ea typeface="+mn-ea"/>
          <a:cs typeface="+mn-cs"/>
        </a:defRPr>
      </a:lvl1pPr>
      <a:lvl2pPr marL="908050" indent="-436563" algn="l" rtl="0" eaLnBrk="1" fontAlgn="base" hangingPunct="1">
        <a:spcBef>
          <a:spcPct val="20000"/>
        </a:spcBef>
        <a:spcAft>
          <a:spcPct val="0"/>
        </a:spcAft>
        <a:buClr>
          <a:schemeClr val="accent2"/>
        </a:buClr>
        <a:buFont typeface="Wingdings" pitchFamily="2" charset="2"/>
        <a:buChar char="n"/>
        <a:defRPr kumimoji="1" sz="2600">
          <a:solidFill>
            <a:schemeClr val="tx1"/>
          </a:solidFill>
          <a:latin typeface="+mn-lt"/>
          <a:ea typeface="+mn-ea"/>
        </a:defRPr>
      </a:lvl2pPr>
      <a:lvl3pPr marL="1304925" indent="-395288" algn="l" rtl="0" eaLnBrk="1" fontAlgn="base" hangingPunct="1">
        <a:spcBef>
          <a:spcPct val="20000"/>
        </a:spcBef>
        <a:spcAft>
          <a:spcPct val="0"/>
        </a:spcAft>
        <a:buClr>
          <a:schemeClr val="accent2"/>
        </a:buClr>
        <a:buFont typeface="Wingdings" pitchFamily="2" charset="2"/>
        <a:buChar char="o"/>
        <a:defRPr kumimoji="1" sz="2300">
          <a:solidFill>
            <a:schemeClr val="tx1"/>
          </a:solidFill>
          <a:latin typeface="+mn-lt"/>
          <a:ea typeface="+mn-ea"/>
        </a:defRPr>
      </a:lvl3pPr>
      <a:lvl4pPr marL="1693863" indent="-387350" algn="l" rtl="0" eaLnBrk="1" fontAlgn="base" hangingPunct="1">
        <a:spcBef>
          <a:spcPct val="20000"/>
        </a:spcBef>
        <a:spcAft>
          <a:spcPct val="0"/>
        </a:spcAft>
        <a:buClr>
          <a:schemeClr val="accent2"/>
        </a:buClr>
        <a:buFont typeface="Wingdings" pitchFamily="2" charset="2"/>
        <a:buChar char="n"/>
        <a:defRPr kumimoji="1" sz="2000">
          <a:solidFill>
            <a:schemeClr val="tx1"/>
          </a:solidFill>
          <a:latin typeface="+mn-lt"/>
          <a:ea typeface="+mn-ea"/>
        </a:defRPr>
      </a:lvl4pPr>
      <a:lvl5pPr marL="20939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bwMode="auto">
          <a:xfrm>
            <a:off x="574675" y="0"/>
            <a:ext cx="8001000" cy="105251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0243" name="Rectangle 3"/>
          <p:cNvSpPr>
            <a:spLocks noGrp="1" noChangeArrowheads="1"/>
          </p:cNvSpPr>
          <p:nvPr>
            <p:ph type="body" idx="1"/>
          </p:nvPr>
        </p:nvSpPr>
        <p:spPr bwMode="auto">
          <a:xfrm>
            <a:off x="566738" y="1341438"/>
            <a:ext cx="8001000" cy="46783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2532" name="AutoShape 4"/>
          <p:cNvSpPr>
            <a:spLocks noChangeArrowheads="1"/>
          </p:cNvSpPr>
          <p:nvPr/>
        </p:nvSpPr>
        <p:spPr bwMode="auto">
          <a:xfrm>
            <a:off x="609600" y="1125538"/>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p:spPr>
        <p:txBody>
          <a:bodyPr/>
          <a:lstStyle/>
          <a:p>
            <a:pPr fontAlgn="base">
              <a:spcBef>
                <a:spcPct val="0"/>
              </a:spcBef>
              <a:spcAft>
                <a:spcPct val="0"/>
              </a:spcAft>
              <a:defRPr/>
            </a:pPr>
            <a:endParaRPr kumimoji="0" lang="ja-JP" altLang="ja-JP" sz="2400" dirty="0">
              <a:solidFill>
                <a:srgbClr val="000000"/>
              </a:solidFill>
              <a:latin typeface="Times New Roman" pitchFamily="18" charset="0"/>
            </a:endParaRPr>
          </a:p>
        </p:txBody>
      </p:sp>
      <p:sp>
        <p:nvSpPr>
          <p:cNvPr id="225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lvl1pPr>
          </a:lstStyle>
          <a:p>
            <a:pPr fontAlgn="base">
              <a:spcBef>
                <a:spcPct val="0"/>
              </a:spcBef>
              <a:spcAft>
                <a:spcPct val="0"/>
              </a:spcAft>
              <a:defRPr/>
            </a:pPr>
            <a:r>
              <a:rPr lang="en-US" altLang="ja-JP" smtClean="0">
                <a:solidFill>
                  <a:srgbClr val="000000"/>
                </a:solidFill>
                <a:latin typeface="Verdana" pitchFamily="34" charset="0"/>
              </a:rPr>
              <a:t>18.10.2011</a:t>
            </a:r>
            <a:endParaRPr lang="en-US" altLang="ja-JP" dirty="0">
              <a:solidFill>
                <a:srgbClr val="000000"/>
              </a:solidFill>
              <a:latin typeface="Verdana" pitchFamily="34" charset="0"/>
            </a:endParaRPr>
          </a:p>
        </p:txBody>
      </p:sp>
      <p:sp>
        <p:nvSpPr>
          <p:cNvPr id="225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lvl1pPr>
          </a:lstStyle>
          <a:p>
            <a:pPr fontAlgn="base">
              <a:spcBef>
                <a:spcPct val="0"/>
              </a:spcBef>
              <a:spcAft>
                <a:spcPct val="0"/>
              </a:spcAft>
              <a:defRPr/>
            </a:pPr>
            <a:endParaRPr lang="en-US" altLang="ja-JP" dirty="0">
              <a:solidFill>
                <a:srgbClr val="000000"/>
              </a:solidFill>
              <a:latin typeface="Verdana" pitchFamily="34" charset="0"/>
            </a:endParaRPr>
          </a:p>
        </p:txBody>
      </p:sp>
      <p:sp>
        <p:nvSpPr>
          <p:cNvPr id="22536" name="Rectangle 8"/>
          <p:cNvSpPr>
            <a:spLocks noGrp="1" noChangeArrowheads="1"/>
          </p:cNvSpPr>
          <p:nvPr>
            <p:ph type="sldNum" sz="quarter" idx="4"/>
          </p:nvPr>
        </p:nvSpPr>
        <p:spPr bwMode="auto">
          <a:xfrm>
            <a:off x="7162800" y="6621236"/>
            <a:ext cx="1981200" cy="23676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lvl1pPr>
          </a:lstStyle>
          <a:p>
            <a:pPr fontAlgn="base">
              <a:spcBef>
                <a:spcPct val="0"/>
              </a:spcBef>
              <a:spcAft>
                <a:spcPct val="0"/>
              </a:spcAft>
              <a:defRPr/>
            </a:pPr>
            <a:fld id="{54E417B6-B814-4E65-AE7B-D079ED7ECF9E}" type="slidenum">
              <a:rPr lang="en-US" altLang="ja-JP" smtClean="0">
                <a:solidFill>
                  <a:srgbClr val="000000"/>
                </a:solidFill>
                <a:latin typeface="Verdana" pitchFamily="34" charset="0"/>
              </a:rPr>
              <a:pPr fontAlgn="base">
                <a:spcBef>
                  <a:spcPct val="0"/>
                </a:spcBef>
                <a:spcAft>
                  <a:spcPct val="0"/>
                </a:spcAft>
                <a:defRPr/>
              </a:pPr>
              <a:t>‹N°›</a:t>
            </a:fld>
            <a:endParaRPr lang="en-US" altLang="ja-JP" dirty="0">
              <a:solidFill>
                <a:srgbClr val="000000"/>
              </a:solidFill>
              <a:latin typeface="Verdana" pitchFamily="34" charset="0"/>
            </a:endParaRPr>
          </a:p>
        </p:txBody>
      </p:sp>
      <p:pic>
        <p:nvPicPr>
          <p:cNvPr id="10" name="Picture 2" descr="C:\Users\otsuji\Pictures\My Pictures\Univ. Logo\Logo_Univ_Purple.jpg"/>
          <p:cNvPicPr>
            <a:picLocks noChangeAspect="1" noChangeArrowheads="1"/>
          </p:cNvPicPr>
          <p:nvPr userDrawn="1"/>
        </p:nvPicPr>
        <p:blipFill>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27292"/>
            <a:ext cx="540000" cy="73133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3" descr="C:\Users\otsuji\Pictures\My Pictures\Univ. Logo\logo_RIEC_only.jpg"/>
          <p:cNvPicPr>
            <a:picLocks noChangeAspect="1" noChangeArrowheads="1"/>
          </p:cNvPicPr>
          <p:nvPr userDrawn="1"/>
        </p:nvPicPr>
        <p:blipFill>
          <a:blip r:embed="rId1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4288" y="845984"/>
            <a:ext cx="540000" cy="18782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263578"/>
      </p:ext>
    </p:extLst>
  </p:cSld>
  <p:clrMap bg1="lt1" tx1="dk1" bg2="lt2" tx2="dk2" accent1="accent1" accent2="accent2" accent3="accent3" accent4="accent4" accent5="accent5" accent6="accent6" hlink="hlink" folHlink="folHlink"/>
  <p:sldLayoutIdLst>
    <p:sldLayoutId id="2147484041" r:id="rId1"/>
    <p:sldLayoutId id="2147484042" r:id="rId2"/>
    <p:sldLayoutId id="2147484043" r:id="rId3"/>
    <p:sldLayoutId id="2147484044" r:id="rId4"/>
    <p:sldLayoutId id="2147484045" r:id="rId5"/>
    <p:sldLayoutId id="2147484046" r:id="rId6"/>
    <p:sldLayoutId id="2147484047" r:id="rId7"/>
    <p:sldLayoutId id="2147484048" r:id="rId8"/>
    <p:sldLayoutId id="2147484049" r:id="rId9"/>
    <p:sldLayoutId id="2147484050" r:id="rId10"/>
    <p:sldLayoutId id="2147484051" r:id="rId11"/>
    <p:sldLayoutId id="2147484052" r:id="rId12"/>
    <p:sldLayoutId id="2147484053" r:id="rId13"/>
  </p:sldLayoutIdLst>
  <p:timing>
    <p:tnLst>
      <p:par>
        <p:cTn id="1" dur="indefinite" restart="never" nodeType="tmRoot"/>
      </p:par>
    </p:tnLst>
  </p:timing>
  <p:hf sldNum="0" hdr="0" ftr="0" dt="0"/>
  <p:txStyles>
    <p:titleStyle>
      <a:lvl1pPr algn="l" rtl="0" eaLnBrk="1" fontAlgn="base" hangingPunct="1">
        <a:spcBef>
          <a:spcPct val="0"/>
        </a:spcBef>
        <a:spcAft>
          <a:spcPct val="0"/>
        </a:spcAft>
        <a:defRPr kumimoji="1" sz="3800">
          <a:solidFill>
            <a:schemeClr val="tx2"/>
          </a:solidFill>
          <a:latin typeface="+mj-lt"/>
          <a:ea typeface="+mj-ea"/>
          <a:cs typeface="+mj-cs"/>
        </a:defRPr>
      </a:lvl1pPr>
      <a:lvl2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2pPr>
      <a:lvl3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3pPr>
      <a:lvl4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4pPr>
      <a:lvl5pPr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Tahoma" pitchFamily="34" charset="0"/>
          <a:ea typeface="ＭＳ Ｐゴシック" pitchFamily="50" charset="-128"/>
        </a:defRPr>
      </a:lvl9pPr>
    </p:titleStyle>
    <p:bodyStyle>
      <a:lvl1pPr marL="469900" indent="-469900" algn="l" rtl="0" eaLnBrk="1" fontAlgn="base" hangingPunct="1">
        <a:spcBef>
          <a:spcPct val="20000"/>
        </a:spcBef>
        <a:spcAft>
          <a:spcPct val="0"/>
        </a:spcAft>
        <a:buClr>
          <a:schemeClr val="accent2"/>
        </a:buClr>
        <a:buFont typeface="Wingdings" pitchFamily="2" charset="2"/>
        <a:buChar char="o"/>
        <a:defRPr kumimoji="1" sz="3000">
          <a:solidFill>
            <a:schemeClr val="tx1"/>
          </a:solidFill>
          <a:latin typeface="+mn-lt"/>
          <a:ea typeface="+mn-ea"/>
          <a:cs typeface="+mn-cs"/>
        </a:defRPr>
      </a:lvl1pPr>
      <a:lvl2pPr marL="908050" indent="-436563" algn="l" rtl="0" eaLnBrk="1" fontAlgn="base" hangingPunct="1">
        <a:spcBef>
          <a:spcPct val="20000"/>
        </a:spcBef>
        <a:spcAft>
          <a:spcPct val="0"/>
        </a:spcAft>
        <a:buClr>
          <a:schemeClr val="accent2"/>
        </a:buClr>
        <a:buFont typeface="Wingdings" pitchFamily="2" charset="2"/>
        <a:buChar char="n"/>
        <a:defRPr kumimoji="1" sz="2600">
          <a:solidFill>
            <a:schemeClr val="tx1"/>
          </a:solidFill>
          <a:latin typeface="+mn-lt"/>
          <a:ea typeface="+mn-ea"/>
        </a:defRPr>
      </a:lvl2pPr>
      <a:lvl3pPr marL="1304925" indent="-395288" algn="l" rtl="0" eaLnBrk="1" fontAlgn="base" hangingPunct="1">
        <a:spcBef>
          <a:spcPct val="20000"/>
        </a:spcBef>
        <a:spcAft>
          <a:spcPct val="0"/>
        </a:spcAft>
        <a:buClr>
          <a:schemeClr val="accent2"/>
        </a:buClr>
        <a:buFont typeface="Wingdings" pitchFamily="2" charset="2"/>
        <a:buChar char="o"/>
        <a:defRPr kumimoji="1" sz="2300">
          <a:solidFill>
            <a:schemeClr val="tx1"/>
          </a:solidFill>
          <a:latin typeface="+mn-lt"/>
          <a:ea typeface="+mn-ea"/>
        </a:defRPr>
      </a:lvl3pPr>
      <a:lvl4pPr marL="1693863" indent="-387350" algn="l" rtl="0" eaLnBrk="1" fontAlgn="base" hangingPunct="1">
        <a:spcBef>
          <a:spcPct val="20000"/>
        </a:spcBef>
        <a:spcAft>
          <a:spcPct val="0"/>
        </a:spcAft>
        <a:buClr>
          <a:schemeClr val="accent2"/>
        </a:buClr>
        <a:buFont typeface="Wingdings" pitchFamily="2" charset="2"/>
        <a:buChar char="n"/>
        <a:defRPr kumimoji="1" sz="2000">
          <a:solidFill>
            <a:schemeClr val="tx1"/>
          </a:solidFill>
          <a:latin typeface="+mn-lt"/>
          <a:ea typeface="+mn-ea"/>
        </a:defRPr>
      </a:lvl4pPr>
      <a:lvl5pPr marL="20939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11188" y="0"/>
            <a:ext cx="8001000" cy="9810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7411" name="Rectangle 3"/>
          <p:cNvSpPr>
            <a:spLocks noGrp="1" noChangeArrowheads="1"/>
          </p:cNvSpPr>
          <p:nvPr>
            <p:ph type="body" idx="1"/>
          </p:nvPr>
        </p:nvSpPr>
        <p:spPr bwMode="auto">
          <a:xfrm>
            <a:off x="566738" y="1268413"/>
            <a:ext cx="8001000" cy="4751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8132" name="AutoShape 4"/>
          <p:cNvSpPr>
            <a:spLocks noChangeArrowheads="1"/>
          </p:cNvSpPr>
          <p:nvPr/>
        </p:nvSpPr>
        <p:spPr bwMode="auto">
          <a:xfrm>
            <a:off x="609600" y="105251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27000" dist="88900" dir="2700000" algn="tl" rotWithShape="0">
              <a:prstClr val="black">
                <a:alpha val="45000"/>
              </a:prstClr>
            </a:outerShdw>
          </a:effectLst>
        </p:spPr>
        <p:txBody>
          <a:bodyPr/>
          <a:lstStyle/>
          <a:p>
            <a:pPr fontAlgn="base">
              <a:spcBef>
                <a:spcPct val="0"/>
              </a:spcBef>
              <a:spcAft>
                <a:spcPct val="0"/>
              </a:spcAft>
              <a:defRPr/>
            </a:pPr>
            <a:endParaRPr kumimoji="0" lang="ja-JP" altLang="ja-JP" sz="2400">
              <a:solidFill>
                <a:srgbClr val="000000"/>
              </a:solidFill>
              <a:latin typeface="Times New Roman" pitchFamily="18" charset="0"/>
              <a:cs typeface="Arial" pitchFamily="34" charset="0"/>
            </a:endParaRPr>
          </a:p>
        </p:txBody>
      </p:sp>
      <p:sp>
        <p:nvSpPr>
          <p:cNvPr id="481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a:p>
        </p:txBody>
      </p:sp>
      <p:sp>
        <p:nvSpPr>
          <p:cNvPr id="481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a:p>
        </p:txBody>
      </p:sp>
      <p:sp>
        <p:nvSpPr>
          <p:cNvPr id="48136"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solidFill>
                  <a:srgbClr val="000000"/>
                </a:solidFill>
                <a:latin typeface="Verdana" pitchFamily="34" charset="0"/>
                <a:cs typeface="+mn-cs"/>
              </a:defRPr>
            </a:lvl1pPr>
          </a:lstStyle>
          <a:p>
            <a:pPr fontAlgn="base">
              <a:spcBef>
                <a:spcPct val="0"/>
              </a:spcBef>
              <a:spcAft>
                <a:spcPct val="0"/>
              </a:spcAft>
              <a:defRPr/>
            </a:pPr>
            <a:fld id="{317A4EDD-2680-4EF2-8A97-26DB6848FCDC}" type="slidenum">
              <a:rPr lang="en-US" altLang="ja-JP"/>
              <a:pPr fontAlgn="base">
                <a:spcBef>
                  <a:spcPct val="0"/>
                </a:spcBef>
                <a:spcAft>
                  <a:spcPct val="0"/>
                </a:spcAft>
                <a:defRPr/>
              </a:pPr>
              <a:t>‹N°›</a:t>
            </a:fld>
            <a:endParaRPr lang="en-US" altLang="ja-JP"/>
          </a:p>
        </p:txBody>
      </p:sp>
    </p:spTree>
    <p:extLst>
      <p:ext uri="{BB962C8B-B14F-4D97-AF65-F5344CB8AC3E}">
        <p14:creationId xmlns:p14="http://schemas.microsoft.com/office/powerpoint/2010/main" val="1496982375"/>
      </p:ext>
    </p:extLst>
  </p:cSld>
  <p:clrMap bg1="lt1" tx1="dk1" bg2="lt2" tx2="dk2" accent1="accent1" accent2="accent2" accent3="accent3" accent4="accent4" accent5="accent5" accent6="accent6" hlink="hlink" folHlink="folHlink"/>
  <p:sldLayoutIdLst>
    <p:sldLayoutId id="2147484055" r:id="rId1"/>
    <p:sldLayoutId id="2147484056" r:id="rId2"/>
    <p:sldLayoutId id="2147484057" r:id="rId3"/>
    <p:sldLayoutId id="2147484058" r:id="rId4"/>
    <p:sldLayoutId id="2147484059" r:id="rId5"/>
    <p:sldLayoutId id="2147484060" r:id="rId6"/>
    <p:sldLayoutId id="2147484061" r:id="rId7"/>
    <p:sldLayoutId id="2147484062" r:id="rId8"/>
    <p:sldLayoutId id="2147484063" r:id="rId9"/>
    <p:sldLayoutId id="2147484064" r:id="rId10"/>
    <p:sldLayoutId id="2147484065" r:id="rId11"/>
    <p:sldLayoutId id="2147484066" r:id="rId12"/>
  </p:sldLayoutIdLst>
  <p:timing>
    <p:tnLst>
      <p:par>
        <p:cTn id="1" dur="indefinite" restart="never" nodeType="tmRoot"/>
      </p:par>
    </p:tnLst>
  </p:timing>
  <p:txStyles>
    <p:titleStyle>
      <a:lvl1pPr algn="l" rtl="0" fontAlgn="base">
        <a:spcBef>
          <a:spcPct val="0"/>
        </a:spcBef>
        <a:spcAft>
          <a:spcPct val="0"/>
        </a:spcAft>
        <a:defRPr kumimoji="1" sz="3800">
          <a:solidFill>
            <a:schemeClr val="tx2"/>
          </a:solidFill>
          <a:latin typeface="+mj-lt"/>
          <a:ea typeface="+mj-ea"/>
          <a:cs typeface="+mj-cs"/>
        </a:defRPr>
      </a:lvl1pPr>
      <a:lvl2pPr algn="l" rtl="0" fontAlgn="base">
        <a:spcBef>
          <a:spcPct val="0"/>
        </a:spcBef>
        <a:spcAft>
          <a:spcPct val="0"/>
        </a:spcAft>
        <a:defRPr kumimoji="1" sz="3800">
          <a:solidFill>
            <a:schemeClr val="tx2"/>
          </a:solidFill>
          <a:latin typeface="Verdana" pitchFamily="34" charset="0"/>
          <a:ea typeface="ＭＳ Ｐゴシック" pitchFamily="50" charset="-128"/>
        </a:defRPr>
      </a:lvl2pPr>
      <a:lvl3pPr algn="l" rtl="0" fontAlgn="base">
        <a:spcBef>
          <a:spcPct val="0"/>
        </a:spcBef>
        <a:spcAft>
          <a:spcPct val="0"/>
        </a:spcAft>
        <a:defRPr kumimoji="1" sz="3800">
          <a:solidFill>
            <a:schemeClr val="tx2"/>
          </a:solidFill>
          <a:latin typeface="Verdana" pitchFamily="34" charset="0"/>
          <a:ea typeface="ＭＳ Ｐゴシック" pitchFamily="50" charset="-128"/>
        </a:defRPr>
      </a:lvl3pPr>
      <a:lvl4pPr algn="l" rtl="0" fontAlgn="base">
        <a:spcBef>
          <a:spcPct val="0"/>
        </a:spcBef>
        <a:spcAft>
          <a:spcPct val="0"/>
        </a:spcAft>
        <a:defRPr kumimoji="1" sz="3800">
          <a:solidFill>
            <a:schemeClr val="tx2"/>
          </a:solidFill>
          <a:latin typeface="Verdana" pitchFamily="34" charset="0"/>
          <a:ea typeface="ＭＳ Ｐゴシック" pitchFamily="50" charset="-128"/>
        </a:defRPr>
      </a:lvl4pPr>
      <a:lvl5pPr algn="l" rtl="0" fontAlgn="base">
        <a:spcBef>
          <a:spcPct val="0"/>
        </a:spcBef>
        <a:spcAft>
          <a:spcPct val="0"/>
        </a:spcAft>
        <a:defRPr kumimoji="1" sz="3800">
          <a:solidFill>
            <a:schemeClr val="tx2"/>
          </a:solidFill>
          <a:latin typeface="Verdan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9pPr>
    </p:titleStyle>
    <p:bodyStyle>
      <a:lvl1pPr marL="469900" indent="-469900" algn="l" rtl="0" fontAlgn="base">
        <a:spcBef>
          <a:spcPct val="20000"/>
        </a:spcBef>
        <a:spcAft>
          <a:spcPct val="0"/>
        </a:spcAft>
        <a:buClr>
          <a:schemeClr val="accent2"/>
        </a:buClr>
        <a:buBlip>
          <a:blip r:embed="rId14"/>
        </a:buBlip>
        <a:defRPr kumimoji="1" sz="3000">
          <a:solidFill>
            <a:schemeClr val="tx1"/>
          </a:solidFill>
          <a:latin typeface="+mn-lt"/>
          <a:ea typeface="+mn-ea"/>
          <a:cs typeface="+mn-cs"/>
        </a:defRPr>
      </a:lvl1pPr>
      <a:lvl2pPr marL="908050" indent="-436563" algn="l" rtl="0" fontAlgn="base">
        <a:spcBef>
          <a:spcPct val="20000"/>
        </a:spcBef>
        <a:spcAft>
          <a:spcPct val="0"/>
        </a:spcAft>
        <a:buClr>
          <a:schemeClr val="accent2"/>
        </a:buClr>
        <a:buBlip>
          <a:blip r:embed="rId14"/>
        </a:buBlip>
        <a:defRPr kumimoji="1" sz="2600">
          <a:solidFill>
            <a:schemeClr val="tx1"/>
          </a:solidFill>
          <a:latin typeface="+mn-lt"/>
          <a:ea typeface="+mn-ea"/>
        </a:defRPr>
      </a:lvl2pPr>
      <a:lvl3pPr marL="1304925" indent="-395288" algn="l" rtl="0" fontAlgn="base">
        <a:spcBef>
          <a:spcPct val="20000"/>
        </a:spcBef>
        <a:spcAft>
          <a:spcPct val="0"/>
        </a:spcAft>
        <a:buClr>
          <a:schemeClr val="accent2"/>
        </a:buClr>
        <a:buBlip>
          <a:blip r:embed="rId14"/>
        </a:buBlip>
        <a:defRPr kumimoji="1" sz="2300">
          <a:solidFill>
            <a:schemeClr val="tx1"/>
          </a:solidFill>
          <a:latin typeface="+mn-lt"/>
          <a:ea typeface="+mn-ea"/>
        </a:defRPr>
      </a:lvl3pPr>
      <a:lvl4pPr marL="1693863" indent="-387350" algn="l" rtl="0" fontAlgn="base">
        <a:spcBef>
          <a:spcPct val="20000"/>
        </a:spcBef>
        <a:spcAft>
          <a:spcPct val="0"/>
        </a:spcAft>
        <a:buClr>
          <a:schemeClr val="accent2"/>
        </a:buClr>
        <a:buBlip>
          <a:blip r:embed="rId14"/>
        </a:buBlip>
        <a:defRPr kumimoji="1" sz="2000">
          <a:solidFill>
            <a:schemeClr val="tx1"/>
          </a:solidFill>
          <a:latin typeface="+mn-lt"/>
          <a:ea typeface="+mn-ea"/>
        </a:defRPr>
      </a:lvl4pPr>
      <a:lvl5pPr marL="2093913" indent="-398463" algn="l" rtl="0" fontAlgn="base">
        <a:spcBef>
          <a:spcPct val="25000"/>
        </a:spcBef>
        <a:spcAft>
          <a:spcPct val="0"/>
        </a:spcAft>
        <a:buClr>
          <a:schemeClr val="accent2"/>
        </a:buClr>
        <a:buBlip>
          <a:blip r:embed="rId14"/>
        </a:buBlip>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11188" y="0"/>
            <a:ext cx="8001000" cy="9810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7411" name="Rectangle 3"/>
          <p:cNvSpPr>
            <a:spLocks noGrp="1" noChangeArrowheads="1"/>
          </p:cNvSpPr>
          <p:nvPr>
            <p:ph type="body" idx="1"/>
          </p:nvPr>
        </p:nvSpPr>
        <p:spPr bwMode="auto">
          <a:xfrm>
            <a:off x="566738" y="1268413"/>
            <a:ext cx="8001000" cy="4751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8132" name="AutoShape 4"/>
          <p:cNvSpPr>
            <a:spLocks noChangeArrowheads="1"/>
          </p:cNvSpPr>
          <p:nvPr/>
        </p:nvSpPr>
        <p:spPr bwMode="auto">
          <a:xfrm>
            <a:off x="609600" y="105251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27000" dist="88900" dir="2700000" algn="tl" rotWithShape="0">
              <a:prstClr val="black">
                <a:alpha val="45000"/>
              </a:prstClr>
            </a:outerShdw>
          </a:effectLst>
        </p:spPr>
        <p:txBody>
          <a:bodyPr/>
          <a:lstStyle/>
          <a:p>
            <a:pPr fontAlgn="base">
              <a:spcBef>
                <a:spcPct val="0"/>
              </a:spcBef>
              <a:spcAft>
                <a:spcPct val="0"/>
              </a:spcAft>
              <a:defRPr/>
            </a:pPr>
            <a:endParaRPr kumimoji="0" lang="ja-JP" altLang="ja-JP" sz="2400">
              <a:solidFill>
                <a:srgbClr val="000000"/>
              </a:solidFill>
              <a:latin typeface="Times New Roman" pitchFamily="18" charset="0"/>
              <a:cs typeface="Arial" pitchFamily="34" charset="0"/>
            </a:endParaRPr>
          </a:p>
        </p:txBody>
      </p:sp>
      <p:sp>
        <p:nvSpPr>
          <p:cNvPr id="481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a:p>
        </p:txBody>
      </p:sp>
      <p:sp>
        <p:nvSpPr>
          <p:cNvPr id="481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a:p>
        </p:txBody>
      </p:sp>
      <p:sp>
        <p:nvSpPr>
          <p:cNvPr id="48136"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solidFill>
                  <a:srgbClr val="000000"/>
                </a:solidFill>
                <a:latin typeface="Verdana" pitchFamily="34" charset="0"/>
                <a:cs typeface="+mn-cs"/>
              </a:defRPr>
            </a:lvl1pPr>
          </a:lstStyle>
          <a:p>
            <a:pPr fontAlgn="base">
              <a:spcBef>
                <a:spcPct val="0"/>
              </a:spcBef>
              <a:spcAft>
                <a:spcPct val="0"/>
              </a:spcAft>
              <a:defRPr/>
            </a:pPr>
            <a:fld id="{317A4EDD-2680-4EF2-8A97-26DB6848FCDC}" type="slidenum">
              <a:rPr lang="en-US" altLang="ja-JP"/>
              <a:pPr fontAlgn="base">
                <a:spcBef>
                  <a:spcPct val="0"/>
                </a:spcBef>
                <a:spcAft>
                  <a:spcPct val="0"/>
                </a:spcAft>
                <a:defRPr/>
              </a:pPr>
              <a:t>‹N°›</a:t>
            </a:fld>
            <a:endParaRPr lang="en-US" altLang="ja-JP"/>
          </a:p>
        </p:txBody>
      </p:sp>
    </p:spTree>
    <p:extLst>
      <p:ext uri="{BB962C8B-B14F-4D97-AF65-F5344CB8AC3E}">
        <p14:creationId xmlns:p14="http://schemas.microsoft.com/office/powerpoint/2010/main" val="2689399193"/>
      </p:ext>
    </p:extLst>
  </p:cSld>
  <p:clrMap bg1="lt1" tx1="dk1" bg2="lt2" tx2="dk2" accent1="accent1" accent2="accent2" accent3="accent3" accent4="accent4" accent5="accent5" accent6="accent6" hlink="hlink" folHlink="folHlink"/>
  <p:sldLayoutIdLst>
    <p:sldLayoutId id="2147484080" r:id="rId1"/>
    <p:sldLayoutId id="2147484081" r:id="rId2"/>
    <p:sldLayoutId id="2147484082" r:id="rId3"/>
    <p:sldLayoutId id="2147484083" r:id="rId4"/>
    <p:sldLayoutId id="2147484084" r:id="rId5"/>
    <p:sldLayoutId id="2147484085" r:id="rId6"/>
    <p:sldLayoutId id="2147484086" r:id="rId7"/>
    <p:sldLayoutId id="2147484087" r:id="rId8"/>
    <p:sldLayoutId id="2147484088" r:id="rId9"/>
    <p:sldLayoutId id="2147484089" r:id="rId10"/>
    <p:sldLayoutId id="2147484090" r:id="rId11"/>
    <p:sldLayoutId id="2147484091" r:id="rId12"/>
  </p:sldLayoutIdLst>
  <p:timing>
    <p:tnLst>
      <p:par>
        <p:cTn id="1" dur="indefinite" restart="never" nodeType="tmRoot"/>
      </p:par>
    </p:tnLst>
  </p:timing>
  <p:txStyles>
    <p:titleStyle>
      <a:lvl1pPr algn="l" rtl="0" fontAlgn="base">
        <a:spcBef>
          <a:spcPct val="0"/>
        </a:spcBef>
        <a:spcAft>
          <a:spcPct val="0"/>
        </a:spcAft>
        <a:defRPr kumimoji="1" sz="3800">
          <a:solidFill>
            <a:schemeClr val="tx2"/>
          </a:solidFill>
          <a:latin typeface="+mj-lt"/>
          <a:ea typeface="+mj-ea"/>
          <a:cs typeface="+mj-cs"/>
        </a:defRPr>
      </a:lvl1pPr>
      <a:lvl2pPr algn="l" rtl="0" fontAlgn="base">
        <a:spcBef>
          <a:spcPct val="0"/>
        </a:spcBef>
        <a:spcAft>
          <a:spcPct val="0"/>
        </a:spcAft>
        <a:defRPr kumimoji="1" sz="3800">
          <a:solidFill>
            <a:schemeClr val="tx2"/>
          </a:solidFill>
          <a:latin typeface="Verdana" pitchFamily="34" charset="0"/>
          <a:ea typeface="ＭＳ Ｐゴシック" pitchFamily="50" charset="-128"/>
        </a:defRPr>
      </a:lvl2pPr>
      <a:lvl3pPr algn="l" rtl="0" fontAlgn="base">
        <a:spcBef>
          <a:spcPct val="0"/>
        </a:spcBef>
        <a:spcAft>
          <a:spcPct val="0"/>
        </a:spcAft>
        <a:defRPr kumimoji="1" sz="3800">
          <a:solidFill>
            <a:schemeClr val="tx2"/>
          </a:solidFill>
          <a:latin typeface="Verdana" pitchFamily="34" charset="0"/>
          <a:ea typeface="ＭＳ Ｐゴシック" pitchFamily="50" charset="-128"/>
        </a:defRPr>
      </a:lvl3pPr>
      <a:lvl4pPr algn="l" rtl="0" fontAlgn="base">
        <a:spcBef>
          <a:spcPct val="0"/>
        </a:spcBef>
        <a:spcAft>
          <a:spcPct val="0"/>
        </a:spcAft>
        <a:defRPr kumimoji="1" sz="3800">
          <a:solidFill>
            <a:schemeClr val="tx2"/>
          </a:solidFill>
          <a:latin typeface="Verdana" pitchFamily="34" charset="0"/>
          <a:ea typeface="ＭＳ Ｐゴシック" pitchFamily="50" charset="-128"/>
        </a:defRPr>
      </a:lvl4pPr>
      <a:lvl5pPr algn="l" rtl="0" fontAlgn="base">
        <a:spcBef>
          <a:spcPct val="0"/>
        </a:spcBef>
        <a:spcAft>
          <a:spcPct val="0"/>
        </a:spcAft>
        <a:defRPr kumimoji="1" sz="3800">
          <a:solidFill>
            <a:schemeClr val="tx2"/>
          </a:solidFill>
          <a:latin typeface="Verdan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9pPr>
    </p:titleStyle>
    <p:bodyStyle>
      <a:lvl1pPr marL="469900" indent="-469900" algn="l" rtl="0" fontAlgn="base">
        <a:spcBef>
          <a:spcPct val="20000"/>
        </a:spcBef>
        <a:spcAft>
          <a:spcPct val="0"/>
        </a:spcAft>
        <a:buClr>
          <a:schemeClr val="accent2"/>
        </a:buClr>
        <a:buBlip>
          <a:blip r:embed="rId14"/>
        </a:buBlip>
        <a:defRPr kumimoji="1" sz="3000">
          <a:solidFill>
            <a:schemeClr val="tx1"/>
          </a:solidFill>
          <a:latin typeface="+mn-lt"/>
          <a:ea typeface="+mn-ea"/>
          <a:cs typeface="+mn-cs"/>
        </a:defRPr>
      </a:lvl1pPr>
      <a:lvl2pPr marL="908050" indent="-436563" algn="l" rtl="0" fontAlgn="base">
        <a:spcBef>
          <a:spcPct val="20000"/>
        </a:spcBef>
        <a:spcAft>
          <a:spcPct val="0"/>
        </a:spcAft>
        <a:buClr>
          <a:schemeClr val="accent2"/>
        </a:buClr>
        <a:buBlip>
          <a:blip r:embed="rId14"/>
        </a:buBlip>
        <a:defRPr kumimoji="1" sz="2600">
          <a:solidFill>
            <a:schemeClr val="tx1"/>
          </a:solidFill>
          <a:latin typeface="+mn-lt"/>
          <a:ea typeface="+mn-ea"/>
        </a:defRPr>
      </a:lvl2pPr>
      <a:lvl3pPr marL="1304925" indent="-395288" algn="l" rtl="0" fontAlgn="base">
        <a:spcBef>
          <a:spcPct val="20000"/>
        </a:spcBef>
        <a:spcAft>
          <a:spcPct val="0"/>
        </a:spcAft>
        <a:buClr>
          <a:schemeClr val="accent2"/>
        </a:buClr>
        <a:buBlip>
          <a:blip r:embed="rId14"/>
        </a:buBlip>
        <a:defRPr kumimoji="1" sz="2300">
          <a:solidFill>
            <a:schemeClr val="tx1"/>
          </a:solidFill>
          <a:latin typeface="+mn-lt"/>
          <a:ea typeface="+mn-ea"/>
        </a:defRPr>
      </a:lvl3pPr>
      <a:lvl4pPr marL="1693863" indent="-387350" algn="l" rtl="0" fontAlgn="base">
        <a:spcBef>
          <a:spcPct val="20000"/>
        </a:spcBef>
        <a:spcAft>
          <a:spcPct val="0"/>
        </a:spcAft>
        <a:buClr>
          <a:schemeClr val="accent2"/>
        </a:buClr>
        <a:buBlip>
          <a:blip r:embed="rId14"/>
        </a:buBlip>
        <a:defRPr kumimoji="1" sz="2000">
          <a:solidFill>
            <a:schemeClr val="tx1"/>
          </a:solidFill>
          <a:latin typeface="+mn-lt"/>
          <a:ea typeface="+mn-ea"/>
        </a:defRPr>
      </a:lvl4pPr>
      <a:lvl5pPr marL="2093913" indent="-398463" algn="l" rtl="0" fontAlgn="base">
        <a:spcBef>
          <a:spcPct val="25000"/>
        </a:spcBef>
        <a:spcAft>
          <a:spcPct val="0"/>
        </a:spcAft>
        <a:buClr>
          <a:schemeClr val="accent2"/>
        </a:buClr>
        <a:buBlip>
          <a:blip r:embed="rId14"/>
        </a:buBlip>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11188" y="0"/>
            <a:ext cx="8001000" cy="9810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7411" name="Rectangle 3"/>
          <p:cNvSpPr>
            <a:spLocks noGrp="1" noChangeArrowheads="1"/>
          </p:cNvSpPr>
          <p:nvPr>
            <p:ph type="body" idx="1"/>
          </p:nvPr>
        </p:nvSpPr>
        <p:spPr bwMode="auto">
          <a:xfrm>
            <a:off x="566738" y="1268413"/>
            <a:ext cx="8001000" cy="4751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8132" name="AutoShape 4"/>
          <p:cNvSpPr>
            <a:spLocks noChangeArrowheads="1"/>
          </p:cNvSpPr>
          <p:nvPr/>
        </p:nvSpPr>
        <p:spPr bwMode="auto">
          <a:xfrm>
            <a:off x="609600" y="105251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27000" dist="88900" dir="2700000" algn="tl" rotWithShape="0">
              <a:prstClr val="black">
                <a:alpha val="45000"/>
              </a:prstClr>
            </a:outerShdw>
          </a:effectLst>
        </p:spPr>
        <p:txBody>
          <a:bodyPr/>
          <a:lstStyle/>
          <a:p>
            <a:pPr fontAlgn="base">
              <a:spcBef>
                <a:spcPct val="0"/>
              </a:spcBef>
              <a:spcAft>
                <a:spcPct val="0"/>
              </a:spcAft>
              <a:defRPr/>
            </a:pPr>
            <a:endParaRPr kumimoji="0" lang="ja-JP" altLang="ja-JP" sz="2400">
              <a:solidFill>
                <a:srgbClr val="000000"/>
              </a:solidFill>
              <a:latin typeface="Times New Roman" pitchFamily="18" charset="0"/>
              <a:cs typeface="Arial" pitchFamily="34" charset="0"/>
            </a:endParaRPr>
          </a:p>
        </p:txBody>
      </p:sp>
      <p:sp>
        <p:nvSpPr>
          <p:cNvPr id="481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a:p>
        </p:txBody>
      </p:sp>
      <p:sp>
        <p:nvSpPr>
          <p:cNvPr id="481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a:p>
        </p:txBody>
      </p:sp>
      <p:sp>
        <p:nvSpPr>
          <p:cNvPr id="48136"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solidFill>
                  <a:srgbClr val="000000"/>
                </a:solidFill>
                <a:latin typeface="Verdana" pitchFamily="34" charset="0"/>
                <a:cs typeface="+mn-cs"/>
              </a:defRPr>
            </a:lvl1pPr>
          </a:lstStyle>
          <a:p>
            <a:pPr fontAlgn="base">
              <a:spcBef>
                <a:spcPct val="0"/>
              </a:spcBef>
              <a:spcAft>
                <a:spcPct val="0"/>
              </a:spcAft>
              <a:defRPr/>
            </a:pPr>
            <a:fld id="{317A4EDD-2680-4EF2-8A97-26DB6848FCDC}" type="slidenum">
              <a:rPr lang="en-US" altLang="ja-JP"/>
              <a:pPr fontAlgn="base">
                <a:spcBef>
                  <a:spcPct val="0"/>
                </a:spcBef>
                <a:spcAft>
                  <a:spcPct val="0"/>
                </a:spcAft>
                <a:defRPr/>
              </a:pPr>
              <a:t>‹N°›</a:t>
            </a:fld>
            <a:endParaRPr lang="en-US" altLang="ja-JP"/>
          </a:p>
        </p:txBody>
      </p:sp>
    </p:spTree>
    <p:extLst>
      <p:ext uri="{BB962C8B-B14F-4D97-AF65-F5344CB8AC3E}">
        <p14:creationId xmlns:p14="http://schemas.microsoft.com/office/powerpoint/2010/main" val="1925316684"/>
      </p:ext>
    </p:extLst>
  </p:cSld>
  <p:clrMap bg1="lt1" tx1="dk1" bg2="lt2" tx2="dk2" accent1="accent1" accent2="accent2" accent3="accent3" accent4="accent4" accent5="accent5" accent6="accent6" hlink="hlink" folHlink="folHlink"/>
  <p:sldLayoutIdLst>
    <p:sldLayoutId id="2147484107" r:id="rId1"/>
    <p:sldLayoutId id="2147484108" r:id="rId2"/>
    <p:sldLayoutId id="2147484109" r:id="rId3"/>
    <p:sldLayoutId id="2147484110" r:id="rId4"/>
    <p:sldLayoutId id="2147484111" r:id="rId5"/>
    <p:sldLayoutId id="2147484112" r:id="rId6"/>
    <p:sldLayoutId id="2147484113" r:id="rId7"/>
    <p:sldLayoutId id="2147484114" r:id="rId8"/>
    <p:sldLayoutId id="2147484115" r:id="rId9"/>
    <p:sldLayoutId id="2147484116" r:id="rId10"/>
    <p:sldLayoutId id="2147484117" r:id="rId11"/>
    <p:sldLayoutId id="2147484118" r:id="rId12"/>
  </p:sldLayoutIdLst>
  <p:timing>
    <p:tnLst>
      <p:par>
        <p:cTn id="1" dur="indefinite" restart="never" nodeType="tmRoot"/>
      </p:par>
    </p:tnLst>
  </p:timing>
  <p:txStyles>
    <p:titleStyle>
      <a:lvl1pPr algn="l" rtl="0" fontAlgn="base">
        <a:spcBef>
          <a:spcPct val="0"/>
        </a:spcBef>
        <a:spcAft>
          <a:spcPct val="0"/>
        </a:spcAft>
        <a:defRPr kumimoji="1" sz="3800">
          <a:solidFill>
            <a:schemeClr val="tx2"/>
          </a:solidFill>
          <a:latin typeface="+mj-lt"/>
          <a:ea typeface="+mj-ea"/>
          <a:cs typeface="+mj-cs"/>
        </a:defRPr>
      </a:lvl1pPr>
      <a:lvl2pPr algn="l" rtl="0" fontAlgn="base">
        <a:spcBef>
          <a:spcPct val="0"/>
        </a:spcBef>
        <a:spcAft>
          <a:spcPct val="0"/>
        </a:spcAft>
        <a:defRPr kumimoji="1" sz="3800">
          <a:solidFill>
            <a:schemeClr val="tx2"/>
          </a:solidFill>
          <a:latin typeface="Verdana" pitchFamily="34" charset="0"/>
          <a:ea typeface="ＭＳ Ｐゴシック" pitchFamily="50" charset="-128"/>
        </a:defRPr>
      </a:lvl2pPr>
      <a:lvl3pPr algn="l" rtl="0" fontAlgn="base">
        <a:spcBef>
          <a:spcPct val="0"/>
        </a:spcBef>
        <a:spcAft>
          <a:spcPct val="0"/>
        </a:spcAft>
        <a:defRPr kumimoji="1" sz="3800">
          <a:solidFill>
            <a:schemeClr val="tx2"/>
          </a:solidFill>
          <a:latin typeface="Verdana" pitchFamily="34" charset="0"/>
          <a:ea typeface="ＭＳ Ｐゴシック" pitchFamily="50" charset="-128"/>
        </a:defRPr>
      </a:lvl3pPr>
      <a:lvl4pPr algn="l" rtl="0" fontAlgn="base">
        <a:spcBef>
          <a:spcPct val="0"/>
        </a:spcBef>
        <a:spcAft>
          <a:spcPct val="0"/>
        </a:spcAft>
        <a:defRPr kumimoji="1" sz="3800">
          <a:solidFill>
            <a:schemeClr val="tx2"/>
          </a:solidFill>
          <a:latin typeface="Verdana" pitchFamily="34" charset="0"/>
          <a:ea typeface="ＭＳ Ｐゴシック" pitchFamily="50" charset="-128"/>
        </a:defRPr>
      </a:lvl4pPr>
      <a:lvl5pPr algn="l" rtl="0" fontAlgn="base">
        <a:spcBef>
          <a:spcPct val="0"/>
        </a:spcBef>
        <a:spcAft>
          <a:spcPct val="0"/>
        </a:spcAft>
        <a:defRPr kumimoji="1" sz="3800">
          <a:solidFill>
            <a:schemeClr val="tx2"/>
          </a:solidFill>
          <a:latin typeface="Verdan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9pPr>
    </p:titleStyle>
    <p:bodyStyle>
      <a:lvl1pPr marL="469900" indent="-469900" algn="l" rtl="0" fontAlgn="base">
        <a:spcBef>
          <a:spcPct val="20000"/>
        </a:spcBef>
        <a:spcAft>
          <a:spcPct val="0"/>
        </a:spcAft>
        <a:buClr>
          <a:schemeClr val="accent2"/>
        </a:buClr>
        <a:buBlip>
          <a:blip r:embed="rId14"/>
        </a:buBlip>
        <a:defRPr kumimoji="1" sz="3000">
          <a:solidFill>
            <a:schemeClr val="tx1"/>
          </a:solidFill>
          <a:latin typeface="+mn-lt"/>
          <a:ea typeface="+mn-ea"/>
          <a:cs typeface="+mn-cs"/>
        </a:defRPr>
      </a:lvl1pPr>
      <a:lvl2pPr marL="908050" indent="-436563" algn="l" rtl="0" fontAlgn="base">
        <a:spcBef>
          <a:spcPct val="20000"/>
        </a:spcBef>
        <a:spcAft>
          <a:spcPct val="0"/>
        </a:spcAft>
        <a:buClr>
          <a:schemeClr val="accent2"/>
        </a:buClr>
        <a:buBlip>
          <a:blip r:embed="rId14"/>
        </a:buBlip>
        <a:defRPr kumimoji="1" sz="2600">
          <a:solidFill>
            <a:schemeClr val="tx1"/>
          </a:solidFill>
          <a:latin typeface="+mn-lt"/>
          <a:ea typeface="+mn-ea"/>
        </a:defRPr>
      </a:lvl2pPr>
      <a:lvl3pPr marL="1304925" indent="-395288" algn="l" rtl="0" fontAlgn="base">
        <a:spcBef>
          <a:spcPct val="20000"/>
        </a:spcBef>
        <a:spcAft>
          <a:spcPct val="0"/>
        </a:spcAft>
        <a:buClr>
          <a:schemeClr val="accent2"/>
        </a:buClr>
        <a:buBlip>
          <a:blip r:embed="rId14"/>
        </a:buBlip>
        <a:defRPr kumimoji="1" sz="2300">
          <a:solidFill>
            <a:schemeClr val="tx1"/>
          </a:solidFill>
          <a:latin typeface="+mn-lt"/>
          <a:ea typeface="+mn-ea"/>
        </a:defRPr>
      </a:lvl3pPr>
      <a:lvl4pPr marL="1693863" indent="-387350" algn="l" rtl="0" fontAlgn="base">
        <a:spcBef>
          <a:spcPct val="20000"/>
        </a:spcBef>
        <a:spcAft>
          <a:spcPct val="0"/>
        </a:spcAft>
        <a:buClr>
          <a:schemeClr val="accent2"/>
        </a:buClr>
        <a:buBlip>
          <a:blip r:embed="rId14"/>
        </a:buBlip>
        <a:defRPr kumimoji="1" sz="2000">
          <a:solidFill>
            <a:schemeClr val="tx1"/>
          </a:solidFill>
          <a:latin typeface="+mn-lt"/>
          <a:ea typeface="+mn-ea"/>
        </a:defRPr>
      </a:lvl4pPr>
      <a:lvl5pPr marL="2093913" indent="-398463" algn="l" rtl="0" fontAlgn="base">
        <a:spcBef>
          <a:spcPct val="25000"/>
        </a:spcBef>
        <a:spcAft>
          <a:spcPct val="0"/>
        </a:spcAft>
        <a:buClr>
          <a:schemeClr val="accent2"/>
        </a:buClr>
        <a:buBlip>
          <a:blip r:embed="rId14"/>
        </a:buBlip>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11188" y="0"/>
            <a:ext cx="8001000" cy="9810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17411" name="Rectangle 3"/>
          <p:cNvSpPr>
            <a:spLocks noGrp="1" noChangeArrowheads="1"/>
          </p:cNvSpPr>
          <p:nvPr>
            <p:ph type="body" idx="1"/>
          </p:nvPr>
        </p:nvSpPr>
        <p:spPr bwMode="auto">
          <a:xfrm>
            <a:off x="566738" y="1268413"/>
            <a:ext cx="8001000" cy="4751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48132" name="AutoShape 4"/>
          <p:cNvSpPr>
            <a:spLocks noChangeArrowheads="1"/>
          </p:cNvSpPr>
          <p:nvPr/>
        </p:nvSpPr>
        <p:spPr bwMode="auto">
          <a:xfrm>
            <a:off x="609600" y="1052513"/>
            <a:ext cx="7958138" cy="109537"/>
          </a:xfrm>
          <a:custGeom>
            <a:avLst/>
            <a:gdLst>
              <a:gd name="G0" fmla="+- 585 0 0"/>
            </a:gdLst>
            <a:ahLst/>
            <a:cxnLst>
              <a:cxn ang="0">
                <a:pos x="0" y="0"/>
              </a:cxn>
              <a:cxn ang="0">
                <a:pos x="585" y="0"/>
              </a:cxn>
              <a:cxn ang="0">
                <a:pos x="585" y="1000"/>
              </a:cxn>
              <a:cxn ang="0">
                <a:pos x="0" y="1000"/>
              </a:cxn>
              <a:cxn ang="0">
                <a:pos x="0" y="0"/>
              </a:cxn>
              <a:cxn ang="0">
                <a:pos x="1000" y="0"/>
              </a:cxn>
            </a:cxnLst>
            <a:rect l="0" t="0" r="r" b="b"/>
            <a:pathLst>
              <a:path w="1000" h="1000" stroke="0">
                <a:moveTo>
                  <a:pt x="0" y="0"/>
                </a:moveTo>
                <a:lnTo>
                  <a:pt x="585" y="0"/>
                </a:lnTo>
                <a:lnTo>
                  <a:pt x="585" y="1000"/>
                </a:lnTo>
                <a:lnTo>
                  <a:pt x="0" y="1000"/>
                </a:lnTo>
                <a:close/>
              </a:path>
              <a:path w="1000" h="1000">
                <a:moveTo>
                  <a:pt x="0" y="0"/>
                </a:moveTo>
                <a:lnTo>
                  <a:pt x="1000" y="0"/>
                </a:lnTo>
              </a:path>
            </a:pathLst>
          </a:custGeom>
          <a:solidFill>
            <a:schemeClr val="accent2"/>
          </a:solidFill>
          <a:ln w="9525">
            <a:solidFill>
              <a:schemeClr val="accent2"/>
            </a:solidFill>
            <a:round/>
            <a:headEnd/>
            <a:tailEnd/>
          </a:ln>
          <a:effectLst>
            <a:outerShdw blurRad="127000" dist="88900" dir="2700000" algn="tl" rotWithShape="0">
              <a:prstClr val="black">
                <a:alpha val="45000"/>
              </a:prstClr>
            </a:outerShdw>
          </a:effectLst>
        </p:spPr>
        <p:txBody>
          <a:bodyPr/>
          <a:lstStyle/>
          <a:p>
            <a:pPr fontAlgn="base">
              <a:spcBef>
                <a:spcPct val="0"/>
              </a:spcBef>
              <a:spcAft>
                <a:spcPct val="0"/>
              </a:spcAft>
              <a:defRPr/>
            </a:pPr>
            <a:endParaRPr kumimoji="0" lang="ja-JP" altLang="ja-JP" sz="2400" dirty="0">
              <a:solidFill>
                <a:srgbClr val="000000"/>
              </a:solidFill>
              <a:latin typeface="Times New Roman" pitchFamily="18" charset="0"/>
              <a:cs typeface="Arial" pitchFamily="34" charset="0"/>
            </a:endParaRPr>
          </a:p>
        </p:txBody>
      </p:sp>
      <p:sp>
        <p:nvSpPr>
          <p:cNvPr id="48134" name="Rectangle 6"/>
          <p:cNvSpPr>
            <a:spLocks noGrp="1" noChangeArrowheads="1"/>
          </p:cNvSpPr>
          <p:nvPr>
            <p:ph type="dt" sz="half" idx="2"/>
          </p:nvPr>
        </p:nvSpPr>
        <p:spPr bwMode="auto">
          <a:xfrm>
            <a:off x="6096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dirty="0"/>
          </a:p>
        </p:txBody>
      </p:sp>
      <p:sp>
        <p:nvSpPr>
          <p:cNvPr id="48135" name="Rectangle 7"/>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200" b="0">
                <a:solidFill>
                  <a:srgbClr val="000000"/>
                </a:solidFill>
                <a:latin typeface="Verdana" pitchFamily="34" charset="0"/>
                <a:cs typeface="+mn-cs"/>
              </a:defRPr>
            </a:lvl1pPr>
          </a:lstStyle>
          <a:p>
            <a:pPr fontAlgn="base">
              <a:spcBef>
                <a:spcPct val="0"/>
              </a:spcBef>
              <a:spcAft>
                <a:spcPct val="0"/>
              </a:spcAft>
              <a:defRPr/>
            </a:pPr>
            <a:endParaRPr lang="en-US" altLang="ja-JP" dirty="0"/>
          </a:p>
        </p:txBody>
      </p:sp>
      <p:sp>
        <p:nvSpPr>
          <p:cNvPr id="48136" name="Rectangle 8"/>
          <p:cNvSpPr>
            <a:spLocks noGrp="1" noChangeArrowheads="1"/>
          </p:cNvSpPr>
          <p:nvPr>
            <p:ph type="sldNum" sz="quarter" idx="4"/>
          </p:nvPr>
        </p:nvSpPr>
        <p:spPr bwMode="auto">
          <a:xfrm>
            <a:off x="6553200" y="6245225"/>
            <a:ext cx="19812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200" b="0">
                <a:solidFill>
                  <a:srgbClr val="000000"/>
                </a:solidFill>
                <a:latin typeface="Verdana" pitchFamily="34" charset="0"/>
                <a:cs typeface="+mn-cs"/>
              </a:defRPr>
            </a:lvl1pPr>
          </a:lstStyle>
          <a:p>
            <a:pPr fontAlgn="base">
              <a:spcBef>
                <a:spcPct val="0"/>
              </a:spcBef>
              <a:spcAft>
                <a:spcPct val="0"/>
              </a:spcAft>
              <a:defRPr/>
            </a:pPr>
            <a:fld id="{317A4EDD-2680-4EF2-8A97-26DB6848FCDC}" type="slidenum">
              <a:rPr lang="en-US" altLang="ja-JP"/>
              <a:pPr fontAlgn="base">
                <a:spcBef>
                  <a:spcPct val="0"/>
                </a:spcBef>
                <a:spcAft>
                  <a:spcPct val="0"/>
                </a:spcAft>
                <a:defRPr/>
              </a:pPr>
              <a:t>‹N°›</a:t>
            </a:fld>
            <a:endParaRPr lang="en-US" altLang="ja-JP" dirty="0"/>
          </a:p>
        </p:txBody>
      </p:sp>
    </p:spTree>
    <p:extLst>
      <p:ext uri="{BB962C8B-B14F-4D97-AF65-F5344CB8AC3E}">
        <p14:creationId xmlns:p14="http://schemas.microsoft.com/office/powerpoint/2010/main" val="4051680314"/>
      </p:ext>
    </p:extLst>
  </p:cSld>
  <p:clrMap bg1="lt1" tx1="dk1" bg2="lt2" tx2="dk2" accent1="accent1" accent2="accent2" accent3="accent3" accent4="accent4" accent5="accent5" accent6="accent6" hlink="hlink" folHlink="folHlink"/>
  <p:sldLayoutIdLst>
    <p:sldLayoutId id="2147484162" r:id="rId1"/>
    <p:sldLayoutId id="2147484163" r:id="rId2"/>
    <p:sldLayoutId id="2147484164" r:id="rId3"/>
    <p:sldLayoutId id="2147484165" r:id="rId4"/>
    <p:sldLayoutId id="2147484166" r:id="rId5"/>
    <p:sldLayoutId id="2147484167" r:id="rId6"/>
    <p:sldLayoutId id="2147484168" r:id="rId7"/>
    <p:sldLayoutId id="2147484169" r:id="rId8"/>
    <p:sldLayoutId id="2147484170" r:id="rId9"/>
    <p:sldLayoutId id="2147484171" r:id="rId10"/>
    <p:sldLayoutId id="2147484172" r:id="rId11"/>
    <p:sldLayoutId id="2147484173" r:id="rId12"/>
  </p:sldLayoutIdLst>
  <p:timing>
    <p:tnLst>
      <p:par>
        <p:cTn id="1" dur="indefinite" restart="never" nodeType="tmRoot"/>
      </p:par>
    </p:tnLst>
  </p:timing>
  <p:txStyles>
    <p:titleStyle>
      <a:lvl1pPr algn="l" rtl="0" fontAlgn="base">
        <a:spcBef>
          <a:spcPct val="0"/>
        </a:spcBef>
        <a:spcAft>
          <a:spcPct val="0"/>
        </a:spcAft>
        <a:defRPr kumimoji="1" sz="3800">
          <a:solidFill>
            <a:schemeClr val="tx2"/>
          </a:solidFill>
          <a:latin typeface="+mj-lt"/>
          <a:ea typeface="+mj-ea"/>
          <a:cs typeface="+mj-cs"/>
        </a:defRPr>
      </a:lvl1pPr>
      <a:lvl2pPr algn="l" rtl="0" fontAlgn="base">
        <a:spcBef>
          <a:spcPct val="0"/>
        </a:spcBef>
        <a:spcAft>
          <a:spcPct val="0"/>
        </a:spcAft>
        <a:defRPr kumimoji="1" sz="3800">
          <a:solidFill>
            <a:schemeClr val="tx2"/>
          </a:solidFill>
          <a:latin typeface="Verdana" pitchFamily="34" charset="0"/>
          <a:ea typeface="ＭＳ Ｐゴシック" pitchFamily="50" charset="-128"/>
        </a:defRPr>
      </a:lvl2pPr>
      <a:lvl3pPr algn="l" rtl="0" fontAlgn="base">
        <a:spcBef>
          <a:spcPct val="0"/>
        </a:spcBef>
        <a:spcAft>
          <a:spcPct val="0"/>
        </a:spcAft>
        <a:defRPr kumimoji="1" sz="3800">
          <a:solidFill>
            <a:schemeClr val="tx2"/>
          </a:solidFill>
          <a:latin typeface="Verdana" pitchFamily="34" charset="0"/>
          <a:ea typeface="ＭＳ Ｐゴシック" pitchFamily="50" charset="-128"/>
        </a:defRPr>
      </a:lvl3pPr>
      <a:lvl4pPr algn="l" rtl="0" fontAlgn="base">
        <a:spcBef>
          <a:spcPct val="0"/>
        </a:spcBef>
        <a:spcAft>
          <a:spcPct val="0"/>
        </a:spcAft>
        <a:defRPr kumimoji="1" sz="3800">
          <a:solidFill>
            <a:schemeClr val="tx2"/>
          </a:solidFill>
          <a:latin typeface="Verdana" pitchFamily="34" charset="0"/>
          <a:ea typeface="ＭＳ Ｐゴシック" pitchFamily="50" charset="-128"/>
        </a:defRPr>
      </a:lvl4pPr>
      <a:lvl5pPr algn="l" rtl="0" fontAlgn="base">
        <a:spcBef>
          <a:spcPct val="0"/>
        </a:spcBef>
        <a:spcAft>
          <a:spcPct val="0"/>
        </a:spcAft>
        <a:defRPr kumimoji="1" sz="3800">
          <a:solidFill>
            <a:schemeClr val="tx2"/>
          </a:solidFill>
          <a:latin typeface="Verdana" pitchFamily="34" charset="0"/>
          <a:ea typeface="ＭＳ Ｐゴシック" pitchFamily="50" charset="-128"/>
        </a:defRPr>
      </a:lvl5pPr>
      <a:lvl6pPr marL="4572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6pPr>
      <a:lvl7pPr marL="9144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7pPr>
      <a:lvl8pPr marL="13716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8pPr>
      <a:lvl9pPr marL="1828800" algn="l" rtl="0" eaLnBrk="1" fontAlgn="base" hangingPunct="1">
        <a:spcBef>
          <a:spcPct val="0"/>
        </a:spcBef>
        <a:spcAft>
          <a:spcPct val="0"/>
        </a:spcAft>
        <a:defRPr kumimoji="1" sz="3800">
          <a:solidFill>
            <a:schemeClr val="tx2"/>
          </a:solidFill>
          <a:latin typeface="Verdana" pitchFamily="34" charset="0"/>
          <a:ea typeface="ＭＳ Ｐゴシック" pitchFamily="50" charset="-128"/>
        </a:defRPr>
      </a:lvl9pPr>
    </p:titleStyle>
    <p:bodyStyle>
      <a:lvl1pPr marL="469900" indent="-469900" algn="l" rtl="0" fontAlgn="base">
        <a:spcBef>
          <a:spcPct val="20000"/>
        </a:spcBef>
        <a:spcAft>
          <a:spcPct val="0"/>
        </a:spcAft>
        <a:buClr>
          <a:schemeClr val="accent2"/>
        </a:buClr>
        <a:buBlip>
          <a:blip r:embed="rId14"/>
        </a:buBlip>
        <a:defRPr kumimoji="1" sz="3000">
          <a:solidFill>
            <a:schemeClr val="tx1"/>
          </a:solidFill>
          <a:latin typeface="+mn-lt"/>
          <a:ea typeface="+mn-ea"/>
          <a:cs typeface="+mn-cs"/>
        </a:defRPr>
      </a:lvl1pPr>
      <a:lvl2pPr marL="908050" indent="-436563" algn="l" rtl="0" fontAlgn="base">
        <a:spcBef>
          <a:spcPct val="20000"/>
        </a:spcBef>
        <a:spcAft>
          <a:spcPct val="0"/>
        </a:spcAft>
        <a:buClr>
          <a:schemeClr val="accent2"/>
        </a:buClr>
        <a:buBlip>
          <a:blip r:embed="rId14"/>
        </a:buBlip>
        <a:defRPr kumimoji="1" sz="2600">
          <a:solidFill>
            <a:schemeClr val="tx1"/>
          </a:solidFill>
          <a:latin typeface="+mn-lt"/>
          <a:ea typeface="+mn-ea"/>
        </a:defRPr>
      </a:lvl2pPr>
      <a:lvl3pPr marL="1304925" indent="-395288" algn="l" rtl="0" fontAlgn="base">
        <a:spcBef>
          <a:spcPct val="20000"/>
        </a:spcBef>
        <a:spcAft>
          <a:spcPct val="0"/>
        </a:spcAft>
        <a:buClr>
          <a:schemeClr val="accent2"/>
        </a:buClr>
        <a:buBlip>
          <a:blip r:embed="rId14"/>
        </a:buBlip>
        <a:defRPr kumimoji="1" sz="2300">
          <a:solidFill>
            <a:schemeClr val="tx1"/>
          </a:solidFill>
          <a:latin typeface="+mn-lt"/>
          <a:ea typeface="+mn-ea"/>
        </a:defRPr>
      </a:lvl3pPr>
      <a:lvl4pPr marL="1693863" indent="-387350" algn="l" rtl="0" fontAlgn="base">
        <a:spcBef>
          <a:spcPct val="20000"/>
        </a:spcBef>
        <a:spcAft>
          <a:spcPct val="0"/>
        </a:spcAft>
        <a:buClr>
          <a:schemeClr val="accent2"/>
        </a:buClr>
        <a:buBlip>
          <a:blip r:embed="rId14"/>
        </a:buBlip>
        <a:defRPr kumimoji="1" sz="2000">
          <a:solidFill>
            <a:schemeClr val="tx1"/>
          </a:solidFill>
          <a:latin typeface="+mn-lt"/>
          <a:ea typeface="+mn-ea"/>
        </a:defRPr>
      </a:lvl4pPr>
      <a:lvl5pPr marL="2093913" indent="-398463" algn="l" rtl="0" fontAlgn="base">
        <a:spcBef>
          <a:spcPct val="25000"/>
        </a:spcBef>
        <a:spcAft>
          <a:spcPct val="0"/>
        </a:spcAft>
        <a:buClr>
          <a:schemeClr val="accent2"/>
        </a:buClr>
        <a:buBlip>
          <a:blip r:embed="rId14"/>
        </a:buBlip>
        <a:defRPr kumimoji="1" sz="2000">
          <a:solidFill>
            <a:schemeClr val="tx1"/>
          </a:solidFill>
          <a:latin typeface="+mn-lt"/>
          <a:ea typeface="+mn-ea"/>
        </a:defRPr>
      </a:lvl5pPr>
      <a:lvl6pPr marL="25511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eaLnBrk="1" fontAlgn="base" hangingPunct="1">
        <a:spcBef>
          <a:spcPct val="25000"/>
        </a:spcBef>
        <a:spcAft>
          <a:spcPct val="0"/>
        </a:spcAft>
        <a:buClr>
          <a:schemeClr val="accent2"/>
        </a:buClr>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gif"/><Relationship Id="rId13" Type="http://schemas.openxmlformats.org/officeDocument/2006/relationships/image" Target="../media/image3.jpeg"/><Relationship Id="rId3" Type="http://schemas.openxmlformats.org/officeDocument/2006/relationships/image" Target="../media/image6.png"/><Relationship Id="rId7" Type="http://schemas.openxmlformats.org/officeDocument/2006/relationships/image" Target="../media/image9.gif"/><Relationship Id="rId12" Type="http://schemas.openxmlformats.org/officeDocument/2006/relationships/image" Target="../media/image14.gif"/><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8.gif"/><Relationship Id="rId11" Type="http://schemas.openxmlformats.org/officeDocument/2006/relationships/image" Target="../media/image13.gif"/><Relationship Id="rId5" Type="http://schemas.openxmlformats.org/officeDocument/2006/relationships/image" Target="../media/image7.gif"/><Relationship Id="rId10" Type="http://schemas.openxmlformats.org/officeDocument/2006/relationships/image" Target="../media/image12.wmf"/><Relationship Id="rId4" Type="http://schemas.microsoft.com/office/2007/relationships/hdphoto" Target="../media/hdphoto1.wdp"/><Relationship Id="rId9" Type="http://schemas.openxmlformats.org/officeDocument/2006/relationships/image" Target="../media/image11.wmf"/><Relationship Id="rId1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xml"/><Relationship Id="rId1" Type="http://schemas.openxmlformats.org/officeDocument/2006/relationships/slideLayout" Target="../slideLayouts/slideLayout52.xml"/><Relationship Id="rId4" Type="http://schemas.openxmlformats.org/officeDocument/2006/relationships/image" Target="../media/image17.gif"/></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5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4.xml"/><Relationship Id="rId1" Type="http://schemas.openxmlformats.org/officeDocument/2006/relationships/slideLayout" Target="../slideLayouts/slideLayout52.xml"/><Relationship Id="rId4" Type="http://schemas.openxmlformats.org/officeDocument/2006/relationships/image" Target="../media/image17.gif"/></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gif"/><Relationship Id="rId3" Type="http://schemas.openxmlformats.org/officeDocument/2006/relationships/notesSlide" Target="../notesSlides/notesSlide5.xml"/><Relationship Id="rId7" Type="http://schemas.openxmlformats.org/officeDocument/2006/relationships/image" Target="../media/image27.png"/><Relationship Id="rId12" Type="http://schemas.openxmlformats.org/officeDocument/2006/relationships/image" Target="../media/image30.gif"/><Relationship Id="rId2" Type="http://schemas.openxmlformats.org/officeDocument/2006/relationships/slideLayout" Target="../slideLayouts/slideLayout56.xml"/><Relationship Id="rId16" Type="http://schemas.microsoft.com/office/2007/relationships/hdphoto" Target="../media/hdphoto2.wdp"/><Relationship Id="rId1" Type="http://schemas.openxmlformats.org/officeDocument/2006/relationships/vmlDrawing" Target="../drawings/vmlDrawing1.vml"/><Relationship Id="rId6" Type="http://schemas.openxmlformats.org/officeDocument/2006/relationships/image" Target="../media/image26.png"/><Relationship Id="rId11" Type="http://schemas.openxmlformats.org/officeDocument/2006/relationships/image" Target="../media/image23.png"/><Relationship Id="rId5" Type="http://schemas.openxmlformats.org/officeDocument/2006/relationships/image" Target="../media/image25.png"/><Relationship Id="rId15" Type="http://schemas.openxmlformats.org/officeDocument/2006/relationships/image" Target="../media/image33.png"/><Relationship Id="rId10" Type="http://schemas.openxmlformats.org/officeDocument/2006/relationships/oleObject" Target="../embeddings/oleObject1.bin"/><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2.gif"/></Relationships>
</file>

<file path=ppt/slides/_rels/slide6.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image" Target="../media/image39.png"/><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38.wmf"/><Relationship Id="rId2" Type="http://schemas.openxmlformats.org/officeDocument/2006/relationships/slideLayout" Target="../slideLayouts/slideLayout56.xml"/><Relationship Id="rId1" Type="http://schemas.openxmlformats.org/officeDocument/2006/relationships/vmlDrawing" Target="../drawings/vmlDrawing2.vml"/><Relationship Id="rId6" Type="http://schemas.openxmlformats.org/officeDocument/2006/relationships/image" Target="../media/image35.wmf"/><Relationship Id="rId11" Type="http://schemas.openxmlformats.org/officeDocument/2006/relationships/oleObject" Target="../embeddings/oleObject6.bin"/><Relationship Id="rId5" Type="http://schemas.openxmlformats.org/officeDocument/2006/relationships/oleObject" Target="../embeddings/oleObject3.bin"/><Relationship Id="rId10" Type="http://schemas.openxmlformats.org/officeDocument/2006/relationships/image" Target="../media/image37.wmf"/><Relationship Id="rId4" Type="http://schemas.openxmlformats.org/officeDocument/2006/relationships/image" Target="../media/image34.wmf"/><Relationship Id="rId9" Type="http://schemas.openxmlformats.org/officeDocument/2006/relationships/oleObject" Target="../embeddings/oleObject5.bin"/><Relationship Id="rId14" Type="http://schemas.openxmlformats.org/officeDocument/2006/relationships/image" Target="../media/image32.gi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43.wmf"/><Relationship Id="rId18" Type="http://schemas.openxmlformats.org/officeDocument/2006/relationships/image" Target="../media/image45.wmf"/><Relationship Id="rId26" Type="http://schemas.openxmlformats.org/officeDocument/2006/relationships/image" Target="../media/image48.wmf"/><Relationship Id="rId3" Type="http://schemas.openxmlformats.org/officeDocument/2006/relationships/notesSlide" Target="../notesSlides/notesSlide6.xml"/><Relationship Id="rId21" Type="http://schemas.openxmlformats.org/officeDocument/2006/relationships/oleObject" Target="../embeddings/oleObject14.bin"/><Relationship Id="rId7" Type="http://schemas.openxmlformats.org/officeDocument/2006/relationships/image" Target="../media/image40.wmf"/><Relationship Id="rId12" Type="http://schemas.openxmlformats.org/officeDocument/2006/relationships/oleObject" Target="../embeddings/oleObject10.bin"/><Relationship Id="rId17" Type="http://schemas.openxmlformats.org/officeDocument/2006/relationships/oleObject" Target="../embeddings/oleObject12.bin"/><Relationship Id="rId25" Type="http://schemas.openxmlformats.org/officeDocument/2006/relationships/oleObject" Target="../embeddings/oleObject15.bin"/><Relationship Id="rId2" Type="http://schemas.openxmlformats.org/officeDocument/2006/relationships/slideLayout" Target="../slideLayouts/slideLayout52.xml"/><Relationship Id="rId16" Type="http://schemas.openxmlformats.org/officeDocument/2006/relationships/image" Target="../media/image32.gif"/><Relationship Id="rId20" Type="http://schemas.openxmlformats.org/officeDocument/2006/relationships/image" Target="../media/image46.wmf"/><Relationship Id="rId1" Type="http://schemas.openxmlformats.org/officeDocument/2006/relationships/vmlDrawing" Target="../drawings/vmlDrawing3.vml"/><Relationship Id="rId6" Type="http://schemas.openxmlformats.org/officeDocument/2006/relationships/oleObject" Target="../embeddings/oleObject7.bin"/><Relationship Id="rId11" Type="http://schemas.openxmlformats.org/officeDocument/2006/relationships/image" Target="../media/image42.wmf"/><Relationship Id="rId24" Type="http://schemas.openxmlformats.org/officeDocument/2006/relationships/image" Target="../media/image51.png"/><Relationship Id="rId5" Type="http://schemas.openxmlformats.org/officeDocument/2006/relationships/image" Target="../media/image24.png"/><Relationship Id="rId15" Type="http://schemas.openxmlformats.org/officeDocument/2006/relationships/image" Target="../media/image44.wmf"/><Relationship Id="rId23" Type="http://schemas.openxmlformats.org/officeDocument/2006/relationships/image" Target="../media/image50.jpeg"/><Relationship Id="rId10" Type="http://schemas.openxmlformats.org/officeDocument/2006/relationships/oleObject" Target="../embeddings/oleObject9.bin"/><Relationship Id="rId19" Type="http://schemas.openxmlformats.org/officeDocument/2006/relationships/oleObject" Target="../embeddings/oleObject13.bin"/><Relationship Id="rId4" Type="http://schemas.openxmlformats.org/officeDocument/2006/relationships/image" Target="../media/image49.png"/><Relationship Id="rId9" Type="http://schemas.openxmlformats.org/officeDocument/2006/relationships/image" Target="../media/image41.wmf"/><Relationship Id="rId14" Type="http://schemas.openxmlformats.org/officeDocument/2006/relationships/oleObject" Target="../embeddings/oleObject11.bin"/><Relationship Id="rId22" Type="http://schemas.openxmlformats.org/officeDocument/2006/relationships/image" Target="../media/image47.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8.bin"/><Relationship Id="rId13" Type="http://schemas.openxmlformats.org/officeDocument/2006/relationships/image" Target="../media/image56.wmf"/><Relationship Id="rId18" Type="http://schemas.openxmlformats.org/officeDocument/2006/relationships/oleObject" Target="../embeddings/oleObject23.bin"/><Relationship Id="rId26" Type="http://schemas.openxmlformats.org/officeDocument/2006/relationships/oleObject" Target="../embeddings/oleObject27.bin"/><Relationship Id="rId3" Type="http://schemas.openxmlformats.org/officeDocument/2006/relationships/notesSlide" Target="../notesSlides/notesSlide7.xml"/><Relationship Id="rId21" Type="http://schemas.openxmlformats.org/officeDocument/2006/relationships/image" Target="../media/image60.wmf"/><Relationship Id="rId7" Type="http://schemas.openxmlformats.org/officeDocument/2006/relationships/image" Target="../media/image53.wmf"/><Relationship Id="rId12" Type="http://schemas.openxmlformats.org/officeDocument/2006/relationships/oleObject" Target="../embeddings/oleObject20.bin"/><Relationship Id="rId17" Type="http://schemas.openxmlformats.org/officeDocument/2006/relationships/image" Target="../media/image58.wmf"/><Relationship Id="rId25" Type="http://schemas.openxmlformats.org/officeDocument/2006/relationships/image" Target="../media/image62.wmf"/><Relationship Id="rId2" Type="http://schemas.openxmlformats.org/officeDocument/2006/relationships/slideLayout" Target="../slideLayouts/slideLayout52.xml"/><Relationship Id="rId16" Type="http://schemas.openxmlformats.org/officeDocument/2006/relationships/oleObject" Target="../embeddings/oleObject22.bin"/><Relationship Id="rId20" Type="http://schemas.openxmlformats.org/officeDocument/2006/relationships/oleObject" Target="../embeddings/oleObject24.bin"/><Relationship Id="rId29" Type="http://schemas.openxmlformats.org/officeDocument/2006/relationships/image" Target="../media/image64.wmf"/><Relationship Id="rId1" Type="http://schemas.openxmlformats.org/officeDocument/2006/relationships/vmlDrawing" Target="../drawings/vmlDrawing4.vml"/><Relationship Id="rId6" Type="http://schemas.openxmlformats.org/officeDocument/2006/relationships/oleObject" Target="../embeddings/oleObject17.bin"/><Relationship Id="rId11" Type="http://schemas.openxmlformats.org/officeDocument/2006/relationships/image" Target="../media/image55.wmf"/><Relationship Id="rId24" Type="http://schemas.openxmlformats.org/officeDocument/2006/relationships/oleObject" Target="../embeddings/oleObject26.bin"/><Relationship Id="rId5" Type="http://schemas.openxmlformats.org/officeDocument/2006/relationships/image" Target="../media/image52.wmf"/><Relationship Id="rId15" Type="http://schemas.openxmlformats.org/officeDocument/2006/relationships/image" Target="../media/image57.wmf"/><Relationship Id="rId23" Type="http://schemas.openxmlformats.org/officeDocument/2006/relationships/image" Target="../media/image61.wmf"/><Relationship Id="rId28" Type="http://schemas.openxmlformats.org/officeDocument/2006/relationships/oleObject" Target="../embeddings/oleObject28.bin"/><Relationship Id="rId10" Type="http://schemas.openxmlformats.org/officeDocument/2006/relationships/oleObject" Target="../embeddings/oleObject19.bin"/><Relationship Id="rId19" Type="http://schemas.openxmlformats.org/officeDocument/2006/relationships/image" Target="../media/image59.wmf"/><Relationship Id="rId4" Type="http://schemas.openxmlformats.org/officeDocument/2006/relationships/oleObject" Target="../embeddings/oleObject16.bin"/><Relationship Id="rId9" Type="http://schemas.openxmlformats.org/officeDocument/2006/relationships/image" Target="../media/image54.wmf"/><Relationship Id="rId14" Type="http://schemas.openxmlformats.org/officeDocument/2006/relationships/oleObject" Target="../embeddings/oleObject21.bin"/><Relationship Id="rId22" Type="http://schemas.openxmlformats.org/officeDocument/2006/relationships/oleObject" Target="../embeddings/oleObject25.bin"/><Relationship Id="rId27" Type="http://schemas.openxmlformats.org/officeDocument/2006/relationships/image" Target="../media/image63.wmf"/></Relationships>
</file>

<file path=ppt/slides/_rels/slide9.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8.xml"/><Relationship Id="rId1" Type="http://schemas.openxmlformats.org/officeDocument/2006/relationships/slideLayout" Target="../slideLayouts/slideLayout52.xml"/><Relationship Id="rId4" Type="http://schemas.openxmlformats.org/officeDocument/2006/relationships/image" Target="../media/image17.gi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67.gif"/><Relationship Id="rId2" Type="http://schemas.openxmlformats.org/officeDocument/2006/relationships/slideLayout" Target="../slideLayouts/slideLayout56.xml"/><Relationship Id="rId1" Type="http://schemas.openxmlformats.org/officeDocument/2006/relationships/vmlDrawing" Target="../drawings/vmlDrawing5.vml"/><Relationship Id="rId6" Type="http://schemas.openxmlformats.org/officeDocument/2006/relationships/image" Target="../media/image65.png"/><Relationship Id="rId5" Type="http://schemas.openxmlformats.org/officeDocument/2006/relationships/oleObject" Target="../embeddings/oleObject29.bin"/><Relationship Id="rId4" Type="http://schemas.openxmlformats.org/officeDocument/2006/relationships/image" Target="../media/image66.gif"/></Relationships>
</file>

<file path=ppt/slides/_rels/slide11.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notesSlide" Target="../notesSlides/notesSlide10.xml"/><Relationship Id="rId7" Type="http://schemas.openxmlformats.org/officeDocument/2006/relationships/image" Target="../media/image1150.png"/><Relationship Id="rId12" Type="http://schemas.openxmlformats.org/officeDocument/2006/relationships/image" Target="../media/image68.wmf"/><Relationship Id="rId2" Type="http://schemas.openxmlformats.org/officeDocument/2006/relationships/slideLayout" Target="../slideLayouts/slideLayout56.xml"/><Relationship Id="rId1" Type="http://schemas.openxmlformats.org/officeDocument/2006/relationships/vmlDrawing" Target="../drawings/vmlDrawing6.vml"/><Relationship Id="rId6" Type="http://schemas.openxmlformats.org/officeDocument/2006/relationships/image" Target="../media/image1140.png"/><Relationship Id="rId11" Type="http://schemas.openxmlformats.org/officeDocument/2006/relationships/oleObject" Target="../embeddings/oleObject30.bin"/><Relationship Id="rId5" Type="http://schemas.openxmlformats.org/officeDocument/2006/relationships/image" Target="../media/image1130.png"/><Relationship Id="rId10" Type="http://schemas.openxmlformats.org/officeDocument/2006/relationships/image" Target="../media/image118.png"/><Relationship Id="rId4" Type="http://schemas.openxmlformats.org/officeDocument/2006/relationships/image" Target="../media/image1120.png"/><Relationship Id="rId9" Type="http://schemas.openxmlformats.org/officeDocument/2006/relationships/image" Target="../media/image1170.png"/></Relationships>
</file>

<file path=ppt/slides/_rels/slide12.xml.rels><?xml version="1.0" encoding="UTF-8" standalone="yes"?>
<Relationships xmlns="http://schemas.openxmlformats.org/package/2006/relationships"><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11.xml"/><Relationship Id="rId1" Type="http://schemas.openxmlformats.org/officeDocument/2006/relationships/slideLayout" Target="../slideLayouts/slideLayout56.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13.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2.xml"/><Relationship Id="rId1" Type="http://schemas.openxmlformats.org/officeDocument/2006/relationships/slideLayout" Target="../slideLayouts/slideLayout52.xml"/><Relationship Id="rId4" Type="http://schemas.openxmlformats.org/officeDocument/2006/relationships/image" Target="../media/image17.gif"/></Relationships>
</file>

<file path=ppt/slides/_rels/slide14.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png"/><Relationship Id="rId1" Type="http://schemas.openxmlformats.org/officeDocument/2006/relationships/slideLayout" Target="../slideLayouts/slideLayout56.xml"/><Relationship Id="rId6" Type="http://schemas.openxmlformats.org/officeDocument/2006/relationships/image" Target="../media/image77.emf"/><Relationship Id="rId5" Type="http://schemas.openxmlformats.org/officeDocument/2006/relationships/image" Target="../media/image76.jpeg"/><Relationship Id="rId4" Type="http://schemas.openxmlformats.org/officeDocument/2006/relationships/image" Target="../media/image75.png"/></Relationships>
</file>

<file path=ppt/slides/_rels/slide1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52.xml"/><Relationship Id="rId5" Type="http://schemas.openxmlformats.org/officeDocument/2006/relationships/image" Target="../media/image80.png"/><Relationship Id="rId4" Type="http://schemas.openxmlformats.org/officeDocument/2006/relationships/image" Target="../media/image79.png"/></Relationships>
</file>

<file path=ppt/slides/_rels/slide16.xml.rels><?xml version="1.0" encoding="UTF-8" standalone="yes"?>
<Relationships xmlns="http://schemas.openxmlformats.org/package/2006/relationships"><Relationship Id="rId3" Type="http://schemas.openxmlformats.org/officeDocument/2006/relationships/hyperlink" Target="http://virginiadiodes.com/index.php?option=com_content&amp;view=article&amp;id=12&amp;Itemid=3" TargetMode="External"/><Relationship Id="rId2" Type="http://schemas.openxmlformats.org/officeDocument/2006/relationships/image" Target="../media/image81.emf"/><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4.xml"/><Relationship Id="rId1" Type="http://schemas.openxmlformats.org/officeDocument/2006/relationships/slideLayout" Target="../slideLayouts/slideLayout52.xml"/><Relationship Id="rId4" Type="http://schemas.openxmlformats.org/officeDocument/2006/relationships/image" Target="../media/image17.gif"/></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33.bin"/><Relationship Id="rId13" Type="http://schemas.openxmlformats.org/officeDocument/2006/relationships/image" Target="../media/image86.wmf"/><Relationship Id="rId18" Type="http://schemas.openxmlformats.org/officeDocument/2006/relationships/oleObject" Target="../embeddings/oleObject38.bin"/><Relationship Id="rId3" Type="http://schemas.openxmlformats.org/officeDocument/2006/relationships/image" Target="../media/image91.wmf"/><Relationship Id="rId21" Type="http://schemas.openxmlformats.org/officeDocument/2006/relationships/image" Target="../media/image90.wmf"/><Relationship Id="rId7" Type="http://schemas.openxmlformats.org/officeDocument/2006/relationships/image" Target="../media/image83.wmf"/><Relationship Id="rId12" Type="http://schemas.openxmlformats.org/officeDocument/2006/relationships/oleObject" Target="../embeddings/oleObject35.bin"/><Relationship Id="rId17" Type="http://schemas.openxmlformats.org/officeDocument/2006/relationships/image" Target="../media/image88.wmf"/><Relationship Id="rId2" Type="http://schemas.openxmlformats.org/officeDocument/2006/relationships/slideLayout" Target="../slideLayouts/slideLayout62.xml"/><Relationship Id="rId16" Type="http://schemas.openxmlformats.org/officeDocument/2006/relationships/oleObject" Target="../embeddings/oleObject37.bin"/><Relationship Id="rId20" Type="http://schemas.openxmlformats.org/officeDocument/2006/relationships/oleObject" Target="../embeddings/oleObject39.bin"/><Relationship Id="rId1" Type="http://schemas.openxmlformats.org/officeDocument/2006/relationships/vmlDrawing" Target="../drawings/vmlDrawing7.vml"/><Relationship Id="rId6" Type="http://schemas.openxmlformats.org/officeDocument/2006/relationships/oleObject" Target="../embeddings/oleObject32.bin"/><Relationship Id="rId11" Type="http://schemas.openxmlformats.org/officeDocument/2006/relationships/image" Target="../media/image85.wmf"/><Relationship Id="rId5" Type="http://schemas.openxmlformats.org/officeDocument/2006/relationships/image" Target="../media/image82.wmf"/><Relationship Id="rId15" Type="http://schemas.openxmlformats.org/officeDocument/2006/relationships/image" Target="../media/image87.wmf"/><Relationship Id="rId10" Type="http://schemas.openxmlformats.org/officeDocument/2006/relationships/oleObject" Target="../embeddings/oleObject34.bin"/><Relationship Id="rId19" Type="http://schemas.openxmlformats.org/officeDocument/2006/relationships/image" Target="../media/image89.wmf"/><Relationship Id="rId4" Type="http://schemas.openxmlformats.org/officeDocument/2006/relationships/oleObject" Target="../embeddings/oleObject31.bin"/><Relationship Id="rId9" Type="http://schemas.openxmlformats.org/officeDocument/2006/relationships/image" Target="../media/image84.wmf"/><Relationship Id="rId14" Type="http://schemas.openxmlformats.org/officeDocument/2006/relationships/oleObject" Target="../embeddings/oleObject36.bin"/></Relationships>
</file>

<file path=ppt/slides/_rels/slide19.xml.rels><?xml version="1.0" encoding="UTF-8" standalone="yes"?>
<Relationships xmlns="http://schemas.openxmlformats.org/package/2006/relationships"><Relationship Id="rId8" Type="http://schemas.openxmlformats.org/officeDocument/2006/relationships/image" Target="../media/image94.wmf"/><Relationship Id="rId3" Type="http://schemas.openxmlformats.org/officeDocument/2006/relationships/oleObject" Target="../embeddings/oleObject40.bin"/><Relationship Id="rId7" Type="http://schemas.openxmlformats.org/officeDocument/2006/relationships/oleObject" Target="../embeddings/oleObject42.bin"/><Relationship Id="rId2" Type="http://schemas.openxmlformats.org/officeDocument/2006/relationships/slideLayout" Target="../slideLayouts/slideLayout62.xml"/><Relationship Id="rId1" Type="http://schemas.openxmlformats.org/officeDocument/2006/relationships/vmlDrawing" Target="../drawings/vmlDrawing8.vml"/><Relationship Id="rId6" Type="http://schemas.openxmlformats.org/officeDocument/2006/relationships/image" Target="../media/image93.wmf"/><Relationship Id="rId5" Type="http://schemas.openxmlformats.org/officeDocument/2006/relationships/oleObject" Target="../embeddings/oleObject41.bin"/><Relationship Id="rId10" Type="http://schemas.openxmlformats.org/officeDocument/2006/relationships/image" Target="../media/image95.wmf"/><Relationship Id="rId4" Type="http://schemas.openxmlformats.org/officeDocument/2006/relationships/image" Target="../media/image92.wmf"/><Relationship Id="rId9" Type="http://schemas.openxmlformats.org/officeDocument/2006/relationships/oleObject" Target="../embeddings/oleObject43.bin"/></Relationships>
</file>

<file path=ppt/slides/_rels/slide2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56.xml"/><Relationship Id="rId5" Type="http://schemas.openxmlformats.org/officeDocument/2006/relationships/image" Target="../media/image99.jpeg"/><Relationship Id="rId4" Type="http://schemas.openxmlformats.org/officeDocument/2006/relationships/image" Target="../media/image9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6.xml"/><Relationship Id="rId2" Type="http://schemas.openxmlformats.org/officeDocument/2006/relationships/video" Target="../media/media1.avi"/><Relationship Id="rId1" Type="http://schemas.microsoft.com/office/2007/relationships/media" Target="../media/media1.avi"/><Relationship Id="rId5" Type="http://schemas.openxmlformats.org/officeDocument/2006/relationships/image" Target="../media/image101.png"/><Relationship Id="rId4" Type="http://schemas.openxmlformats.org/officeDocument/2006/relationships/image" Target="../media/image100.png"/></Relationships>
</file>

<file path=ppt/slides/_rels/slide2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15.xml"/><Relationship Id="rId1" Type="http://schemas.openxmlformats.org/officeDocument/2006/relationships/slideLayout" Target="../slideLayouts/slideLayout52.xml"/><Relationship Id="rId4" Type="http://schemas.openxmlformats.org/officeDocument/2006/relationships/image" Target="../media/image17.gif"/></Relationships>
</file>

<file path=ppt/slides/_rels/slide2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6.xml"/><Relationship Id="rId5" Type="http://schemas.openxmlformats.org/officeDocument/2006/relationships/image" Target="../media/image105.png"/><Relationship Id="rId4" Type="http://schemas.openxmlformats.org/officeDocument/2006/relationships/image" Target="../media/image104.jpeg"/></Relationships>
</file>

<file path=ppt/slides/_rels/slide24.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5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2"/>
          <p:cNvGrpSpPr>
            <a:grpSpLocks noChangeAspect="1"/>
          </p:cNvGrpSpPr>
          <p:nvPr/>
        </p:nvGrpSpPr>
        <p:grpSpPr>
          <a:xfrm>
            <a:off x="88996" y="-7262"/>
            <a:ext cx="5580000" cy="1902936"/>
            <a:chOff x="88996" y="-7268"/>
            <a:chExt cx="6012000" cy="2050260"/>
          </a:xfrm>
        </p:grpSpPr>
        <p:pic>
          <p:nvPicPr>
            <p:cNvPr id="10" name="Picture 739"/>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contrast="20000"/>
                      </a14:imgEffect>
                    </a14:imgLayer>
                  </a14:imgProps>
                </a:ext>
              </a:extLst>
            </a:blip>
            <a:srcRect/>
            <a:stretch>
              <a:fillRect/>
            </a:stretch>
          </p:blipFill>
          <p:spPr bwMode="auto">
            <a:xfrm>
              <a:off x="88996" y="594952"/>
              <a:ext cx="6012000" cy="1448040"/>
            </a:xfrm>
            <a:prstGeom prst="rect">
              <a:avLst/>
            </a:prstGeom>
            <a:ln>
              <a:noFill/>
            </a:ln>
            <a:effectLst>
              <a:softEdge rad="112500"/>
            </a:effectLst>
          </p:spPr>
        </p:pic>
        <p:pic>
          <p:nvPicPr>
            <p:cNvPr id="11" name="Picture 2" descr="MMj01891980000[1]"/>
            <p:cNvPicPr>
              <a:picLocks noChangeAspect="1" noChangeArrowheads="1" noCrop="1"/>
            </p:cNvPicPr>
            <p:nvPr/>
          </p:nvPicPr>
          <p:blipFill>
            <a:blip r:embed="rId5" cstate="print"/>
            <a:srcRect/>
            <a:stretch>
              <a:fillRect/>
            </a:stretch>
          </p:blipFill>
          <p:spPr bwMode="auto">
            <a:xfrm>
              <a:off x="529056" y="-7268"/>
              <a:ext cx="323205" cy="684428"/>
            </a:xfrm>
            <a:prstGeom prst="rect">
              <a:avLst/>
            </a:prstGeom>
            <a:noFill/>
            <a:ln w="9525">
              <a:noFill/>
              <a:miter lim="800000"/>
              <a:headEnd/>
              <a:tailEnd/>
            </a:ln>
          </p:spPr>
        </p:pic>
        <p:grpSp>
          <p:nvGrpSpPr>
            <p:cNvPr id="5" name="Group 129"/>
            <p:cNvGrpSpPr>
              <a:grpSpLocks/>
            </p:cNvGrpSpPr>
            <p:nvPr/>
          </p:nvGrpSpPr>
          <p:grpSpPr bwMode="auto">
            <a:xfrm flipH="1">
              <a:off x="4043116" y="3295"/>
              <a:ext cx="282329" cy="217506"/>
              <a:chOff x="4246" y="1429"/>
              <a:chExt cx="297" cy="223"/>
            </a:xfrm>
          </p:grpSpPr>
          <p:sp>
            <p:nvSpPr>
              <p:cNvPr id="22" name="Freeform 130"/>
              <p:cNvSpPr>
                <a:spLocks/>
              </p:cNvSpPr>
              <p:nvPr/>
            </p:nvSpPr>
            <p:spPr bwMode="auto">
              <a:xfrm>
                <a:off x="4252" y="1429"/>
                <a:ext cx="291" cy="217"/>
              </a:xfrm>
              <a:custGeom>
                <a:avLst/>
                <a:gdLst>
                  <a:gd name="T0" fmla="*/ 31 w 417"/>
                  <a:gd name="T1" fmla="*/ 226 h 297"/>
                  <a:gd name="T2" fmla="*/ 8 w 417"/>
                  <a:gd name="T3" fmla="*/ 210 h 297"/>
                  <a:gd name="T4" fmla="*/ 0 w 417"/>
                  <a:gd name="T5" fmla="*/ 203 h 297"/>
                  <a:gd name="T6" fmla="*/ 16 w 417"/>
                  <a:gd name="T7" fmla="*/ 195 h 297"/>
                  <a:gd name="T8" fmla="*/ 39 w 417"/>
                  <a:gd name="T9" fmla="*/ 187 h 297"/>
                  <a:gd name="T10" fmla="*/ 47 w 417"/>
                  <a:gd name="T11" fmla="*/ 179 h 297"/>
                  <a:gd name="T12" fmla="*/ 47 w 417"/>
                  <a:gd name="T13" fmla="*/ 156 h 297"/>
                  <a:gd name="T14" fmla="*/ 39 w 417"/>
                  <a:gd name="T15" fmla="*/ 125 h 297"/>
                  <a:gd name="T16" fmla="*/ 31 w 417"/>
                  <a:gd name="T17" fmla="*/ 109 h 297"/>
                  <a:gd name="T18" fmla="*/ 39 w 417"/>
                  <a:gd name="T19" fmla="*/ 109 h 297"/>
                  <a:gd name="T20" fmla="*/ 55 w 417"/>
                  <a:gd name="T21" fmla="*/ 101 h 297"/>
                  <a:gd name="T22" fmla="*/ 78 w 417"/>
                  <a:gd name="T23" fmla="*/ 101 h 297"/>
                  <a:gd name="T24" fmla="*/ 94 w 417"/>
                  <a:gd name="T25" fmla="*/ 93 h 297"/>
                  <a:gd name="T26" fmla="*/ 110 w 417"/>
                  <a:gd name="T27" fmla="*/ 78 h 297"/>
                  <a:gd name="T28" fmla="*/ 118 w 417"/>
                  <a:gd name="T29" fmla="*/ 62 h 297"/>
                  <a:gd name="T30" fmla="*/ 126 w 417"/>
                  <a:gd name="T31" fmla="*/ 31 h 297"/>
                  <a:gd name="T32" fmla="*/ 118 w 417"/>
                  <a:gd name="T33" fmla="*/ 8 h 297"/>
                  <a:gd name="T34" fmla="*/ 133 w 417"/>
                  <a:gd name="T35" fmla="*/ 23 h 297"/>
                  <a:gd name="T36" fmla="*/ 157 w 417"/>
                  <a:gd name="T37" fmla="*/ 39 h 297"/>
                  <a:gd name="T38" fmla="*/ 173 w 417"/>
                  <a:gd name="T39" fmla="*/ 47 h 297"/>
                  <a:gd name="T40" fmla="*/ 196 w 417"/>
                  <a:gd name="T41" fmla="*/ 55 h 297"/>
                  <a:gd name="T42" fmla="*/ 212 w 417"/>
                  <a:gd name="T43" fmla="*/ 55 h 297"/>
                  <a:gd name="T44" fmla="*/ 235 w 417"/>
                  <a:gd name="T45" fmla="*/ 47 h 297"/>
                  <a:gd name="T46" fmla="*/ 251 w 417"/>
                  <a:gd name="T47" fmla="*/ 23 h 297"/>
                  <a:gd name="T48" fmla="*/ 267 w 417"/>
                  <a:gd name="T49" fmla="*/ 0 h 297"/>
                  <a:gd name="T50" fmla="*/ 267 w 417"/>
                  <a:gd name="T51" fmla="*/ 31 h 297"/>
                  <a:gd name="T52" fmla="*/ 275 w 417"/>
                  <a:gd name="T53" fmla="*/ 62 h 297"/>
                  <a:gd name="T54" fmla="*/ 283 w 417"/>
                  <a:gd name="T55" fmla="*/ 86 h 297"/>
                  <a:gd name="T56" fmla="*/ 322 w 417"/>
                  <a:gd name="T57" fmla="*/ 109 h 297"/>
                  <a:gd name="T58" fmla="*/ 345 w 417"/>
                  <a:gd name="T59" fmla="*/ 101 h 297"/>
                  <a:gd name="T60" fmla="*/ 385 w 417"/>
                  <a:gd name="T61" fmla="*/ 86 h 297"/>
                  <a:gd name="T62" fmla="*/ 369 w 417"/>
                  <a:gd name="T63" fmla="*/ 93 h 297"/>
                  <a:gd name="T64" fmla="*/ 345 w 417"/>
                  <a:gd name="T65" fmla="*/ 117 h 297"/>
                  <a:gd name="T66" fmla="*/ 338 w 417"/>
                  <a:gd name="T67" fmla="*/ 148 h 297"/>
                  <a:gd name="T68" fmla="*/ 361 w 417"/>
                  <a:gd name="T69" fmla="*/ 179 h 297"/>
                  <a:gd name="T70" fmla="*/ 400 w 417"/>
                  <a:gd name="T71" fmla="*/ 195 h 297"/>
                  <a:gd name="T72" fmla="*/ 416 w 417"/>
                  <a:gd name="T73" fmla="*/ 195 h 297"/>
                  <a:gd name="T74" fmla="*/ 392 w 417"/>
                  <a:gd name="T75" fmla="*/ 203 h 297"/>
                  <a:gd name="T76" fmla="*/ 377 w 417"/>
                  <a:gd name="T77" fmla="*/ 210 h 297"/>
                  <a:gd name="T78" fmla="*/ 353 w 417"/>
                  <a:gd name="T79" fmla="*/ 218 h 297"/>
                  <a:gd name="T80" fmla="*/ 338 w 417"/>
                  <a:gd name="T81" fmla="*/ 234 h 297"/>
                  <a:gd name="T82" fmla="*/ 338 w 417"/>
                  <a:gd name="T83" fmla="*/ 257 h 297"/>
                  <a:gd name="T84" fmla="*/ 345 w 417"/>
                  <a:gd name="T85" fmla="*/ 280 h 297"/>
                  <a:gd name="T86" fmla="*/ 338 w 417"/>
                  <a:gd name="T87" fmla="*/ 296 h 297"/>
                  <a:gd name="T88" fmla="*/ 306 w 417"/>
                  <a:gd name="T89" fmla="*/ 273 h 297"/>
                  <a:gd name="T90" fmla="*/ 322 w 417"/>
                  <a:gd name="T91" fmla="*/ 241 h 297"/>
                  <a:gd name="T92" fmla="*/ 330 w 417"/>
                  <a:gd name="T93" fmla="*/ 210 h 297"/>
                  <a:gd name="T94" fmla="*/ 330 w 417"/>
                  <a:gd name="T95" fmla="*/ 187 h 297"/>
                  <a:gd name="T96" fmla="*/ 322 w 417"/>
                  <a:gd name="T97" fmla="*/ 156 h 297"/>
                  <a:gd name="T98" fmla="*/ 306 w 417"/>
                  <a:gd name="T99" fmla="*/ 125 h 297"/>
                  <a:gd name="T100" fmla="*/ 275 w 417"/>
                  <a:gd name="T101" fmla="*/ 101 h 297"/>
                  <a:gd name="T102" fmla="*/ 259 w 417"/>
                  <a:gd name="T103" fmla="*/ 86 h 297"/>
                  <a:gd name="T104" fmla="*/ 220 w 417"/>
                  <a:gd name="T105" fmla="*/ 70 h 297"/>
                  <a:gd name="T106" fmla="*/ 173 w 417"/>
                  <a:gd name="T107" fmla="*/ 70 h 297"/>
                  <a:gd name="T108" fmla="*/ 141 w 417"/>
                  <a:gd name="T109" fmla="*/ 78 h 297"/>
                  <a:gd name="T110" fmla="*/ 110 w 417"/>
                  <a:gd name="T111" fmla="*/ 101 h 297"/>
                  <a:gd name="T112" fmla="*/ 78 w 417"/>
                  <a:gd name="T113" fmla="*/ 140 h 297"/>
                  <a:gd name="T114" fmla="*/ 63 w 417"/>
                  <a:gd name="T115" fmla="*/ 164 h 297"/>
                  <a:gd name="T116" fmla="*/ 63 w 417"/>
                  <a:gd name="T117" fmla="*/ 187 h 297"/>
                  <a:gd name="T118" fmla="*/ 55 w 417"/>
                  <a:gd name="T119" fmla="*/ 234 h 297"/>
                  <a:gd name="T120" fmla="*/ 31 w 417"/>
                  <a:gd name="T121" fmla="*/ 226 h 29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417"/>
                  <a:gd name="T184" fmla="*/ 0 h 297"/>
                  <a:gd name="T185" fmla="*/ 417 w 417"/>
                  <a:gd name="T186" fmla="*/ 297 h 29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417" h="297">
                    <a:moveTo>
                      <a:pt x="31" y="226"/>
                    </a:moveTo>
                    <a:lnTo>
                      <a:pt x="8" y="210"/>
                    </a:lnTo>
                    <a:lnTo>
                      <a:pt x="0" y="203"/>
                    </a:lnTo>
                    <a:lnTo>
                      <a:pt x="16" y="195"/>
                    </a:lnTo>
                    <a:lnTo>
                      <a:pt x="39" y="187"/>
                    </a:lnTo>
                    <a:lnTo>
                      <a:pt x="47" y="179"/>
                    </a:lnTo>
                    <a:lnTo>
                      <a:pt x="47" y="156"/>
                    </a:lnTo>
                    <a:lnTo>
                      <a:pt x="39" y="125"/>
                    </a:lnTo>
                    <a:lnTo>
                      <a:pt x="31" y="109"/>
                    </a:lnTo>
                    <a:lnTo>
                      <a:pt x="39" y="109"/>
                    </a:lnTo>
                    <a:lnTo>
                      <a:pt x="55" y="101"/>
                    </a:lnTo>
                    <a:lnTo>
                      <a:pt x="78" y="101"/>
                    </a:lnTo>
                    <a:lnTo>
                      <a:pt x="94" y="93"/>
                    </a:lnTo>
                    <a:lnTo>
                      <a:pt x="110" y="78"/>
                    </a:lnTo>
                    <a:lnTo>
                      <a:pt x="118" y="62"/>
                    </a:lnTo>
                    <a:lnTo>
                      <a:pt x="126" y="31"/>
                    </a:lnTo>
                    <a:lnTo>
                      <a:pt x="118" y="8"/>
                    </a:lnTo>
                    <a:lnTo>
                      <a:pt x="133" y="23"/>
                    </a:lnTo>
                    <a:lnTo>
                      <a:pt x="157" y="39"/>
                    </a:lnTo>
                    <a:lnTo>
                      <a:pt x="173" y="47"/>
                    </a:lnTo>
                    <a:lnTo>
                      <a:pt x="196" y="55"/>
                    </a:lnTo>
                    <a:lnTo>
                      <a:pt x="212" y="55"/>
                    </a:lnTo>
                    <a:lnTo>
                      <a:pt x="235" y="47"/>
                    </a:lnTo>
                    <a:lnTo>
                      <a:pt x="251" y="23"/>
                    </a:lnTo>
                    <a:lnTo>
                      <a:pt x="267" y="0"/>
                    </a:lnTo>
                    <a:lnTo>
                      <a:pt x="267" y="31"/>
                    </a:lnTo>
                    <a:lnTo>
                      <a:pt x="275" y="62"/>
                    </a:lnTo>
                    <a:lnTo>
                      <a:pt x="283" y="86"/>
                    </a:lnTo>
                    <a:lnTo>
                      <a:pt x="322" y="109"/>
                    </a:lnTo>
                    <a:lnTo>
                      <a:pt x="345" y="101"/>
                    </a:lnTo>
                    <a:lnTo>
                      <a:pt x="385" y="86"/>
                    </a:lnTo>
                    <a:lnTo>
                      <a:pt x="369" y="93"/>
                    </a:lnTo>
                    <a:lnTo>
                      <a:pt x="345" y="117"/>
                    </a:lnTo>
                    <a:lnTo>
                      <a:pt x="338" y="148"/>
                    </a:lnTo>
                    <a:lnTo>
                      <a:pt x="361" y="179"/>
                    </a:lnTo>
                    <a:lnTo>
                      <a:pt x="400" y="195"/>
                    </a:lnTo>
                    <a:lnTo>
                      <a:pt x="416" y="195"/>
                    </a:lnTo>
                    <a:lnTo>
                      <a:pt x="392" y="203"/>
                    </a:lnTo>
                    <a:lnTo>
                      <a:pt x="377" y="210"/>
                    </a:lnTo>
                    <a:lnTo>
                      <a:pt x="353" y="218"/>
                    </a:lnTo>
                    <a:lnTo>
                      <a:pt x="338" y="234"/>
                    </a:lnTo>
                    <a:lnTo>
                      <a:pt x="338" y="257"/>
                    </a:lnTo>
                    <a:lnTo>
                      <a:pt x="345" y="280"/>
                    </a:lnTo>
                    <a:lnTo>
                      <a:pt x="338" y="296"/>
                    </a:lnTo>
                    <a:lnTo>
                      <a:pt x="306" y="273"/>
                    </a:lnTo>
                    <a:lnTo>
                      <a:pt x="322" y="241"/>
                    </a:lnTo>
                    <a:lnTo>
                      <a:pt x="330" y="210"/>
                    </a:lnTo>
                    <a:lnTo>
                      <a:pt x="330" y="187"/>
                    </a:lnTo>
                    <a:lnTo>
                      <a:pt x="322" y="156"/>
                    </a:lnTo>
                    <a:lnTo>
                      <a:pt x="306" y="125"/>
                    </a:lnTo>
                    <a:lnTo>
                      <a:pt x="275" y="101"/>
                    </a:lnTo>
                    <a:lnTo>
                      <a:pt x="259" y="86"/>
                    </a:lnTo>
                    <a:lnTo>
                      <a:pt x="220" y="70"/>
                    </a:lnTo>
                    <a:lnTo>
                      <a:pt x="173" y="70"/>
                    </a:lnTo>
                    <a:lnTo>
                      <a:pt x="141" y="78"/>
                    </a:lnTo>
                    <a:lnTo>
                      <a:pt x="110" y="101"/>
                    </a:lnTo>
                    <a:lnTo>
                      <a:pt x="78" y="140"/>
                    </a:lnTo>
                    <a:lnTo>
                      <a:pt x="63" y="164"/>
                    </a:lnTo>
                    <a:lnTo>
                      <a:pt x="63" y="187"/>
                    </a:lnTo>
                    <a:lnTo>
                      <a:pt x="55" y="234"/>
                    </a:lnTo>
                    <a:lnTo>
                      <a:pt x="31" y="226"/>
                    </a:lnTo>
                  </a:path>
                </a:pathLst>
              </a:custGeom>
              <a:solidFill>
                <a:srgbClr val="FF0000"/>
              </a:solidFill>
              <a:ln w="12700" cap="rnd" cmpd="sng">
                <a:noFill/>
                <a:prstDash val="solid"/>
                <a:round/>
                <a:headEnd type="none" w="med" len="med"/>
                <a:tailEnd type="none" w="med" len="med"/>
              </a:ln>
            </p:spPr>
            <p:txBody>
              <a:bodyPr/>
              <a:lstStyle/>
              <a:p>
                <a:pPr fontAlgn="base">
                  <a:spcBef>
                    <a:spcPct val="0"/>
                  </a:spcBef>
                  <a:spcAft>
                    <a:spcPct val="0"/>
                  </a:spcAft>
                </a:pPr>
                <a:endParaRPr kumimoji="0" lang="en-US" dirty="0">
                  <a:solidFill>
                    <a:srgbClr val="000000"/>
                  </a:solidFill>
                  <a:latin typeface="Arial" pitchFamily="34" charset="0"/>
                  <a:cs typeface="Arial" pitchFamily="34" charset="0"/>
                </a:endParaRPr>
              </a:p>
            </p:txBody>
          </p:sp>
          <p:sp>
            <p:nvSpPr>
              <p:cNvPr id="23" name="Freeform 131"/>
              <p:cNvSpPr>
                <a:spLocks/>
              </p:cNvSpPr>
              <p:nvPr/>
            </p:nvSpPr>
            <p:spPr bwMode="auto">
              <a:xfrm>
                <a:off x="4246" y="1429"/>
                <a:ext cx="297" cy="223"/>
              </a:xfrm>
              <a:custGeom>
                <a:avLst/>
                <a:gdLst>
                  <a:gd name="T0" fmla="*/ 32 w 425"/>
                  <a:gd name="T1" fmla="*/ 224 h 305"/>
                  <a:gd name="T2" fmla="*/ 32 w 425"/>
                  <a:gd name="T3" fmla="*/ 224 h 305"/>
                  <a:gd name="T4" fmla="*/ 8 w 425"/>
                  <a:gd name="T5" fmla="*/ 216 h 305"/>
                  <a:gd name="T6" fmla="*/ 0 w 425"/>
                  <a:gd name="T7" fmla="*/ 208 h 305"/>
                  <a:gd name="T8" fmla="*/ 16 w 425"/>
                  <a:gd name="T9" fmla="*/ 200 h 305"/>
                  <a:gd name="T10" fmla="*/ 40 w 425"/>
                  <a:gd name="T11" fmla="*/ 192 h 305"/>
                  <a:gd name="T12" fmla="*/ 40 w 425"/>
                  <a:gd name="T13" fmla="*/ 184 h 305"/>
                  <a:gd name="T14" fmla="*/ 40 w 425"/>
                  <a:gd name="T15" fmla="*/ 160 h 305"/>
                  <a:gd name="T16" fmla="*/ 32 w 425"/>
                  <a:gd name="T17" fmla="*/ 128 h 305"/>
                  <a:gd name="T18" fmla="*/ 24 w 425"/>
                  <a:gd name="T19" fmla="*/ 112 h 305"/>
                  <a:gd name="T20" fmla="*/ 40 w 425"/>
                  <a:gd name="T21" fmla="*/ 104 h 305"/>
                  <a:gd name="T22" fmla="*/ 56 w 425"/>
                  <a:gd name="T23" fmla="*/ 104 h 305"/>
                  <a:gd name="T24" fmla="*/ 80 w 425"/>
                  <a:gd name="T25" fmla="*/ 104 h 305"/>
                  <a:gd name="T26" fmla="*/ 96 w 425"/>
                  <a:gd name="T27" fmla="*/ 96 h 305"/>
                  <a:gd name="T28" fmla="*/ 112 w 425"/>
                  <a:gd name="T29" fmla="*/ 80 h 305"/>
                  <a:gd name="T30" fmla="*/ 112 w 425"/>
                  <a:gd name="T31" fmla="*/ 56 h 305"/>
                  <a:gd name="T32" fmla="*/ 128 w 425"/>
                  <a:gd name="T33" fmla="*/ 32 h 305"/>
                  <a:gd name="T34" fmla="*/ 120 w 425"/>
                  <a:gd name="T35" fmla="*/ 8 h 305"/>
                  <a:gd name="T36" fmla="*/ 136 w 425"/>
                  <a:gd name="T37" fmla="*/ 24 h 305"/>
                  <a:gd name="T38" fmla="*/ 160 w 425"/>
                  <a:gd name="T39" fmla="*/ 40 h 305"/>
                  <a:gd name="T40" fmla="*/ 176 w 425"/>
                  <a:gd name="T41" fmla="*/ 48 h 305"/>
                  <a:gd name="T42" fmla="*/ 192 w 425"/>
                  <a:gd name="T43" fmla="*/ 56 h 305"/>
                  <a:gd name="T44" fmla="*/ 216 w 425"/>
                  <a:gd name="T45" fmla="*/ 56 h 305"/>
                  <a:gd name="T46" fmla="*/ 240 w 425"/>
                  <a:gd name="T47" fmla="*/ 48 h 305"/>
                  <a:gd name="T48" fmla="*/ 256 w 425"/>
                  <a:gd name="T49" fmla="*/ 24 h 305"/>
                  <a:gd name="T50" fmla="*/ 272 w 425"/>
                  <a:gd name="T51" fmla="*/ 0 h 305"/>
                  <a:gd name="T52" fmla="*/ 272 w 425"/>
                  <a:gd name="T53" fmla="*/ 32 h 305"/>
                  <a:gd name="T54" fmla="*/ 280 w 425"/>
                  <a:gd name="T55" fmla="*/ 56 h 305"/>
                  <a:gd name="T56" fmla="*/ 288 w 425"/>
                  <a:gd name="T57" fmla="*/ 80 h 305"/>
                  <a:gd name="T58" fmla="*/ 320 w 425"/>
                  <a:gd name="T59" fmla="*/ 112 h 305"/>
                  <a:gd name="T60" fmla="*/ 352 w 425"/>
                  <a:gd name="T61" fmla="*/ 104 h 305"/>
                  <a:gd name="T62" fmla="*/ 384 w 425"/>
                  <a:gd name="T63" fmla="*/ 88 h 305"/>
                  <a:gd name="T64" fmla="*/ 368 w 425"/>
                  <a:gd name="T65" fmla="*/ 96 h 305"/>
                  <a:gd name="T66" fmla="*/ 352 w 425"/>
                  <a:gd name="T67" fmla="*/ 120 h 305"/>
                  <a:gd name="T68" fmla="*/ 344 w 425"/>
                  <a:gd name="T69" fmla="*/ 144 h 305"/>
                  <a:gd name="T70" fmla="*/ 368 w 425"/>
                  <a:gd name="T71" fmla="*/ 184 h 305"/>
                  <a:gd name="T72" fmla="*/ 408 w 425"/>
                  <a:gd name="T73" fmla="*/ 200 h 305"/>
                  <a:gd name="T74" fmla="*/ 424 w 425"/>
                  <a:gd name="T75" fmla="*/ 200 h 305"/>
                  <a:gd name="T76" fmla="*/ 400 w 425"/>
                  <a:gd name="T77" fmla="*/ 208 h 305"/>
                  <a:gd name="T78" fmla="*/ 384 w 425"/>
                  <a:gd name="T79" fmla="*/ 216 h 305"/>
                  <a:gd name="T80" fmla="*/ 360 w 425"/>
                  <a:gd name="T81" fmla="*/ 224 h 305"/>
                  <a:gd name="T82" fmla="*/ 344 w 425"/>
                  <a:gd name="T83" fmla="*/ 240 h 305"/>
                  <a:gd name="T84" fmla="*/ 336 w 425"/>
                  <a:gd name="T85" fmla="*/ 264 h 305"/>
                  <a:gd name="T86" fmla="*/ 352 w 425"/>
                  <a:gd name="T87" fmla="*/ 288 h 305"/>
                  <a:gd name="T88" fmla="*/ 336 w 425"/>
                  <a:gd name="T89" fmla="*/ 304 h 305"/>
                  <a:gd name="T90" fmla="*/ 312 w 425"/>
                  <a:gd name="T91" fmla="*/ 280 h 305"/>
                  <a:gd name="T92" fmla="*/ 328 w 425"/>
                  <a:gd name="T93" fmla="*/ 248 h 305"/>
                  <a:gd name="T94" fmla="*/ 336 w 425"/>
                  <a:gd name="T95" fmla="*/ 216 h 305"/>
                  <a:gd name="T96" fmla="*/ 336 w 425"/>
                  <a:gd name="T97" fmla="*/ 192 h 305"/>
                  <a:gd name="T98" fmla="*/ 328 w 425"/>
                  <a:gd name="T99" fmla="*/ 160 h 305"/>
                  <a:gd name="T100" fmla="*/ 312 w 425"/>
                  <a:gd name="T101" fmla="*/ 128 h 305"/>
                  <a:gd name="T102" fmla="*/ 280 w 425"/>
                  <a:gd name="T103" fmla="*/ 104 h 305"/>
                  <a:gd name="T104" fmla="*/ 256 w 425"/>
                  <a:gd name="T105" fmla="*/ 88 h 305"/>
                  <a:gd name="T106" fmla="*/ 224 w 425"/>
                  <a:gd name="T107" fmla="*/ 72 h 305"/>
                  <a:gd name="T108" fmla="*/ 176 w 425"/>
                  <a:gd name="T109" fmla="*/ 72 h 305"/>
                  <a:gd name="T110" fmla="*/ 144 w 425"/>
                  <a:gd name="T111" fmla="*/ 80 h 305"/>
                  <a:gd name="T112" fmla="*/ 112 w 425"/>
                  <a:gd name="T113" fmla="*/ 104 h 305"/>
                  <a:gd name="T114" fmla="*/ 72 w 425"/>
                  <a:gd name="T115" fmla="*/ 144 h 305"/>
                  <a:gd name="T116" fmla="*/ 64 w 425"/>
                  <a:gd name="T117" fmla="*/ 168 h 305"/>
                  <a:gd name="T118" fmla="*/ 56 w 425"/>
                  <a:gd name="T119" fmla="*/ 192 h 305"/>
                  <a:gd name="T120" fmla="*/ 48 w 425"/>
                  <a:gd name="T121" fmla="*/ 240 h 305"/>
                  <a:gd name="T122" fmla="*/ 32 w 425"/>
                  <a:gd name="T123" fmla="*/ 224 h 3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425"/>
                  <a:gd name="T187" fmla="*/ 0 h 305"/>
                  <a:gd name="T188" fmla="*/ 425 w 425"/>
                  <a:gd name="T189" fmla="*/ 305 h 30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425" h="305">
                    <a:moveTo>
                      <a:pt x="32" y="224"/>
                    </a:moveTo>
                    <a:lnTo>
                      <a:pt x="32" y="224"/>
                    </a:lnTo>
                    <a:lnTo>
                      <a:pt x="8" y="216"/>
                    </a:lnTo>
                    <a:lnTo>
                      <a:pt x="0" y="208"/>
                    </a:lnTo>
                    <a:lnTo>
                      <a:pt x="16" y="200"/>
                    </a:lnTo>
                    <a:lnTo>
                      <a:pt x="40" y="192"/>
                    </a:lnTo>
                    <a:lnTo>
                      <a:pt x="40" y="184"/>
                    </a:lnTo>
                    <a:lnTo>
                      <a:pt x="40" y="160"/>
                    </a:lnTo>
                    <a:lnTo>
                      <a:pt x="32" y="128"/>
                    </a:lnTo>
                    <a:lnTo>
                      <a:pt x="24" y="112"/>
                    </a:lnTo>
                    <a:lnTo>
                      <a:pt x="40" y="104"/>
                    </a:lnTo>
                    <a:lnTo>
                      <a:pt x="56" y="104"/>
                    </a:lnTo>
                    <a:lnTo>
                      <a:pt x="80" y="104"/>
                    </a:lnTo>
                    <a:lnTo>
                      <a:pt x="96" y="96"/>
                    </a:lnTo>
                    <a:lnTo>
                      <a:pt x="112" y="80"/>
                    </a:lnTo>
                    <a:lnTo>
                      <a:pt x="112" y="56"/>
                    </a:lnTo>
                    <a:lnTo>
                      <a:pt x="128" y="32"/>
                    </a:lnTo>
                    <a:lnTo>
                      <a:pt x="120" y="8"/>
                    </a:lnTo>
                    <a:lnTo>
                      <a:pt x="136" y="24"/>
                    </a:lnTo>
                    <a:lnTo>
                      <a:pt x="160" y="40"/>
                    </a:lnTo>
                    <a:lnTo>
                      <a:pt x="176" y="48"/>
                    </a:lnTo>
                    <a:lnTo>
                      <a:pt x="192" y="56"/>
                    </a:lnTo>
                    <a:lnTo>
                      <a:pt x="216" y="56"/>
                    </a:lnTo>
                    <a:lnTo>
                      <a:pt x="240" y="48"/>
                    </a:lnTo>
                    <a:lnTo>
                      <a:pt x="256" y="24"/>
                    </a:lnTo>
                    <a:lnTo>
                      <a:pt x="272" y="0"/>
                    </a:lnTo>
                    <a:lnTo>
                      <a:pt x="272" y="32"/>
                    </a:lnTo>
                    <a:lnTo>
                      <a:pt x="280" y="56"/>
                    </a:lnTo>
                    <a:lnTo>
                      <a:pt x="288" y="80"/>
                    </a:lnTo>
                    <a:lnTo>
                      <a:pt x="320" y="112"/>
                    </a:lnTo>
                    <a:lnTo>
                      <a:pt x="352" y="104"/>
                    </a:lnTo>
                    <a:lnTo>
                      <a:pt x="384" y="88"/>
                    </a:lnTo>
                    <a:lnTo>
                      <a:pt x="368" y="96"/>
                    </a:lnTo>
                    <a:lnTo>
                      <a:pt x="352" y="120"/>
                    </a:lnTo>
                    <a:lnTo>
                      <a:pt x="344" y="144"/>
                    </a:lnTo>
                    <a:lnTo>
                      <a:pt x="368" y="184"/>
                    </a:lnTo>
                    <a:lnTo>
                      <a:pt x="408" y="200"/>
                    </a:lnTo>
                    <a:lnTo>
                      <a:pt x="424" y="200"/>
                    </a:lnTo>
                    <a:lnTo>
                      <a:pt x="400" y="208"/>
                    </a:lnTo>
                    <a:lnTo>
                      <a:pt x="384" y="216"/>
                    </a:lnTo>
                    <a:lnTo>
                      <a:pt x="360" y="224"/>
                    </a:lnTo>
                    <a:lnTo>
                      <a:pt x="344" y="240"/>
                    </a:lnTo>
                    <a:lnTo>
                      <a:pt x="336" y="264"/>
                    </a:lnTo>
                    <a:lnTo>
                      <a:pt x="352" y="288"/>
                    </a:lnTo>
                    <a:lnTo>
                      <a:pt x="336" y="304"/>
                    </a:lnTo>
                    <a:lnTo>
                      <a:pt x="312" y="280"/>
                    </a:lnTo>
                    <a:lnTo>
                      <a:pt x="328" y="248"/>
                    </a:lnTo>
                    <a:lnTo>
                      <a:pt x="336" y="216"/>
                    </a:lnTo>
                    <a:lnTo>
                      <a:pt x="336" y="192"/>
                    </a:lnTo>
                    <a:lnTo>
                      <a:pt x="328" y="160"/>
                    </a:lnTo>
                    <a:lnTo>
                      <a:pt x="312" y="128"/>
                    </a:lnTo>
                    <a:lnTo>
                      <a:pt x="280" y="104"/>
                    </a:lnTo>
                    <a:lnTo>
                      <a:pt x="256" y="88"/>
                    </a:lnTo>
                    <a:lnTo>
                      <a:pt x="224" y="72"/>
                    </a:lnTo>
                    <a:lnTo>
                      <a:pt x="176" y="72"/>
                    </a:lnTo>
                    <a:lnTo>
                      <a:pt x="144" y="80"/>
                    </a:lnTo>
                    <a:lnTo>
                      <a:pt x="112" y="104"/>
                    </a:lnTo>
                    <a:lnTo>
                      <a:pt x="72" y="144"/>
                    </a:lnTo>
                    <a:lnTo>
                      <a:pt x="64" y="168"/>
                    </a:lnTo>
                    <a:lnTo>
                      <a:pt x="56" y="192"/>
                    </a:lnTo>
                    <a:lnTo>
                      <a:pt x="48" y="240"/>
                    </a:lnTo>
                    <a:lnTo>
                      <a:pt x="32" y="224"/>
                    </a:lnTo>
                  </a:path>
                </a:pathLst>
              </a:custGeom>
              <a:noFill/>
              <a:ln w="12700" cap="rnd" cmpd="sng">
                <a:solidFill>
                  <a:srgbClr val="FF0000"/>
                </a:solidFill>
                <a:prstDash val="solid"/>
                <a:round/>
                <a:headEnd type="none" w="med" len="med"/>
                <a:tailEnd type="none" w="med" len="med"/>
              </a:ln>
            </p:spPr>
            <p:txBody>
              <a:bodyPr/>
              <a:lstStyle/>
              <a:p>
                <a:pPr fontAlgn="base">
                  <a:spcBef>
                    <a:spcPct val="0"/>
                  </a:spcBef>
                  <a:spcAft>
                    <a:spcPct val="0"/>
                  </a:spcAft>
                </a:pPr>
                <a:endParaRPr kumimoji="0" lang="en-US" dirty="0">
                  <a:solidFill>
                    <a:srgbClr val="000000"/>
                  </a:solidFill>
                  <a:latin typeface="Arial" pitchFamily="34" charset="0"/>
                  <a:cs typeface="Arial" pitchFamily="34" charset="0"/>
                </a:endParaRPr>
              </a:p>
            </p:txBody>
          </p:sp>
        </p:grpSp>
        <p:pic>
          <p:nvPicPr>
            <p:cNvPr id="21" name="Picture 132" descr="AG00615_"/>
            <p:cNvPicPr>
              <a:picLocks noChangeAspect="1" noChangeArrowheads="1" noCrop="1"/>
            </p:cNvPicPr>
            <p:nvPr/>
          </p:nvPicPr>
          <p:blipFill>
            <a:blip r:embed="rId6" cstate="print"/>
            <a:srcRect/>
            <a:stretch>
              <a:fillRect/>
            </a:stretch>
          </p:blipFill>
          <p:spPr bwMode="auto">
            <a:xfrm>
              <a:off x="4064029" y="28654"/>
              <a:ext cx="530437" cy="573515"/>
            </a:xfrm>
            <a:prstGeom prst="rect">
              <a:avLst/>
            </a:prstGeom>
            <a:noFill/>
            <a:ln w="9525">
              <a:noFill/>
              <a:miter lim="800000"/>
              <a:headEnd/>
              <a:tailEnd/>
            </a:ln>
          </p:spPr>
        </p:pic>
        <p:pic>
          <p:nvPicPr>
            <p:cNvPr id="13" name="Picture 134" descr="j0173964"/>
            <p:cNvPicPr>
              <a:picLocks noChangeAspect="1" noChangeArrowheads="1" noCrop="1"/>
            </p:cNvPicPr>
            <p:nvPr/>
          </p:nvPicPr>
          <p:blipFill>
            <a:blip r:embed="rId7" cstate="print"/>
            <a:srcRect/>
            <a:stretch>
              <a:fillRect/>
            </a:stretch>
          </p:blipFill>
          <p:spPr bwMode="auto">
            <a:xfrm>
              <a:off x="4983157" y="110071"/>
              <a:ext cx="402423" cy="574581"/>
            </a:xfrm>
            <a:prstGeom prst="rect">
              <a:avLst/>
            </a:prstGeom>
            <a:noFill/>
            <a:ln w="9525">
              <a:noFill/>
              <a:miter lim="800000"/>
              <a:headEnd/>
              <a:tailEnd/>
            </a:ln>
          </p:spPr>
        </p:pic>
        <p:pic>
          <p:nvPicPr>
            <p:cNvPr id="14" name="Picture 135" descr="j0283901"/>
            <p:cNvPicPr>
              <a:picLocks noChangeAspect="1" noChangeArrowheads="1" noCrop="1"/>
            </p:cNvPicPr>
            <p:nvPr/>
          </p:nvPicPr>
          <p:blipFill>
            <a:blip r:embed="rId8" cstate="print"/>
            <a:srcRect/>
            <a:stretch>
              <a:fillRect/>
            </a:stretch>
          </p:blipFill>
          <p:spPr bwMode="auto">
            <a:xfrm flipH="1">
              <a:off x="2810502" y="40261"/>
              <a:ext cx="589373" cy="659078"/>
            </a:xfrm>
            <a:prstGeom prst="rect">
              <a:avLst/>
            </a:prstGeom>
            <a:noFill/>
            <a:ln w="9525">
              <a:noFill/>
              <a:miter lim="800000"/>
              <a:headEnd/>
              <a:tailEnd/>
            </a:ln>
          </p:spPr>
        </p:pic>
        <p:pic>
          <p:nvPicPr>
            <p:cNvPr id="15" name="Picture 136" descr="MCHH00916_0000[1]"/>
            <p:cNvPicPr>
              <a:picLocks noChangeAspect="1" noChangeArrowheads="1"/>
            </p:cNvPicPr>
            <p:nvPr/>
          </p:nvPicPr>
          <p:blipFill>
            <a:blip r:embed="rId9" cstate="print"/>
            <a:srcRect/>
            <a:stretch>
              <a:fillRect/>
            </a:stretch>
          </p:blipFill>
          <p:spPr bwMode="auto">
            <a:xfrm>
              <a:off x="854373" y="263123"/>
              <a:ext cx="495369" cy="441498"/>
            </a:xfrm>
            <a:prstGeom prst="rect">
              <a:avLst/>
            </a:prstGeom>
            <a:noFill/>
            <a:ln w="9525">
              <a:noFill/>
              <a:miter lim="800000"/>
              <a:headEnd/>
              <a:tailEnd/>
            </a:ln>
          </p:spPr>
        </p:pic>
        <p:pic>
          <p:nvPicPr>
            <p:cNvPr id="16" name="Picture 139" descr="na00682_"/>
            <p:cNvPicPr>
              <a:picLocks noChangeAspect="1" noChangeArrowheads="1"/>
            </p:cNvPicPr>
            <p:nvPr/>
          </p:nvPicPr>
          <p:blipFill>
            <a:blip r:embed="rId10" cstate="print"/>
            <a:srcRect/>
            <a:stretch>
              <a:fillRect/>
            </a:stretch>
          </p:blipFill>
          <p:spPr bwMode="auto">
            <a:xfrm>
              <a:off x="3396707" y="33924"/>
              <a:ext cx="622117" cy="666471"/>
            </a:xfrm>
            <a:prstGeom prst="rect">
              <a:avLst/>
            </a:prstGeom>
            <a:noFill/>
            <a:ln w="9525">
              <a:noFill/>
              <a:miter lim="800000"/>
              <a:headEnd/>
              <a:tailEnd/>
            </a:ln>
          </p:spPr>
        </p:pic>
        <p:pic>
          <p:nvPicPr>
            <p:cNvPr id="17" name="Picture 140" descr="MMj03097090000[1]"/>
            <p:cNvPicPr>
              <a:picLocks noChangeAspect="1" noChangeArrowheads="1" noCrop="1"/>
            </p:cNvPicPr>
            <p:nvPr/>
          </p:nvPicPr>
          <p:blipFill>
            <a:blip r:embed="rId11" cstate="print">
              <a:lum bright="20000" contrast="20000"/>
            </a:blip>
            <a:srcRect/>
            <a:stretch>
              <a:fillRect/>
            </a:stretch>
          </p:blipFill>
          <p:spPr bwMode="auto">
            <a:xfrm>
              <a:off x="1394104" y="224043"/>
              <a:ext cx="430940" cy="456284"/>
            </a:xfrm>
            <a:prstGeom prst="rect">
              <a:avLst/>
            </a:prstGeom>
            <a:noFill/>
            <a:ln w="9525">
              <a:noFill/>
              <a:miter lim="800000"/>
              <a:headEnd/>
              <a:tailEnd/>
            </a:ln>
          </p:spPr>
        </p:pic>
        <p:pic>
          <p:nvPicPr>
            <p:cNvPr id="18" name="Picture 141" descr="MMj02363190000[1]"/>
            <p:cNvPicPr>
              <a:picLocks noChangeAspect="1" noChangeArrowheads="1" noCrop="1"/>
            </p:cNvPicPr>
            <p:nvPr/>
          </p:nvPicPr>
          <p:blipFill>
            <a:blip r:embed="rId12" cstate="print"/>
            <a:srcRect/>
            <a:stretch>
              <a:fillRect/>
            </a:stretch>
          </p:blipFill>
          <p:spPr bwMode="auto">
            <a:xfrm>
              <a:off x="110791" y="256786"/>
              <a:ext cx="430940" cy="399249"/>
            </a:xfrm>
            <a:prstGeom prst="rect">
              <a:avLst/>
            </a:prstGeom>
            <a:noFill/>
            <a:ln w="9525">
              <a:noFill/>
              <a:miter lim="800000"/>
              <a:headEnd/>
              <a:tailEnd/>
            </a:ln>
          </p:spPr>
        </p:pic>
        <p:sp>
          <p:nvSpPr>
            <p:cNvPr id="19" name="Text Box 142"/>
            <p:cNvSpPr txBox="1">
              <a:spLocks noChangeArrowheads="1"/>
            </p:cNvSpPr>
            <p:nvPr/>
          </p:nvSpPr>
          <p:spPr bwMode="auto">
            <a:xfrm>
              <a:off x="1899804" y="164708"/>
              <a:ext cx="964072" cy="630047"/>
            </a:xfrm>
            <a:prstGeom prst="rect">
              <a:avLst/>
            </a:prstGeom>
            <a:noFill/>
            <a:ln w="9525">
              <a:noFill/>
              <a:miter lim="800000"/>
              <a:headEnd/>
              <a:tailEnd/>
            </a:ln>
          </p:spPr>
          <p:txBody>
            <a:bodyPr wrap="none">
              <a:spAutoFit/>
            </a:bodyPr>
            <a:lstStyle/>
            <a:p>
              <a:pPr fontAlgn="base">
                <a:spcBef>
                  <a:spcPct val="0"/>
                </a:spcBef>
                <a:spcAft>
                  <a:spcPct val="0"/>
                </a:spcAft>
              </a:pPr>
              <a:r>
                <a:rPr kumimoji="0" lang="en-US" altLang="ja-JP" sz="3200" dirty="0">
                  <a:solidFill>
                    <a:srgbClr val="FF0000"/>
                  </a:solidFill>
                  <a:latin typeface="Aharoni" pitchFamily="2" charset="-79"/>
                  <a:ea typeface="Arial Unicode MS" pitchFamily="50" charset="-128"/>
                  <a:cs typeface="Aharoni" pitchFamily="2" charset="-79"/>
                </a:rPr>
                <a:t>THz</a:t>
              </a:r>
            </a:p>
          </p:txBody>
        </p:sp>
      </p:grpSp>
      <p:sp>
        <p:nvSpPr>
          <p:cNvPr id="24" name="タイトル 23"/>
          <p:cNvSpPr>
            <a:spLocks noGrp="1"/>
          </p:cNvSpPr>
          <p:nvPr>
            <p:ph type="ctrTitle"/>
          </p:nvPr>
        </p:nvSpPr>
        <p:spPr>
          <a:xfrm>
            <a:off x="387722" y="1944965"/>
            <a:ext cx="8458200" cy="1821117"/>
          </a:xfrm>
          <a:effectLst>
            <a:outerShdw blurRad="127000" dist="63500" dir="2700000" algn="tl" rotWithShape="0">
              <a:prstClr val="black">
                <a:alpha val="40000"/>
              </a:prstClr>
            </a:outerShdw>
          </a:effectLst>
        </p:spPr>
        <p:txBody>
          <a:bodyPr/>
          <a:lstStyle/>
          <a:p>
            <a:pPr lvl="0" algn="ctr">
              <a:lnSpc>
                <a:spcPct val="114000"/>
              </a:lnSpc>
              <a:defRPr/>
            </a:pPr>
            <a:r>
              <a:rPr lang="en-US" altLang="ja-JP" sz="3600" b="1" dirty="0" smtClean="0">
                <a:solidFill>
                  <a:srgbClr val="000000"/>
                </a:solidFill>
                <a:latin typeface="+mn-lt"/>
                <a:ea typeface="Meiryo UI" pitchFamily="50" charset="-128"/>
                <a:cs typeface="Meiryo UI" pitchFamily="50" charset="-128"/>
              </a:rPr>
              <a:t>Plasmon-Resonant Terahertz Emitters </a:t>
            </a:r>
            <a:r>
              <a:rPr lang="en-US" altLang="ja-JP" sz="3600" b="1" dirty="0">
                <a:solidFill>
                  <a:srgbClr val="000000"/>
                </a:solidFill>
                <a:latin typeface="+mn-lt"/>
                <a:ea typeface="Meiryo UI" pitchFamily="50" charset="-128"/>
                <a:cs typeface="Meiryo UI" pitchFamily="50" charset="-128"/>
              </a:rPr>
              <a:t>and </a:t>
            </a:r>
            <a:r>
              <a:rPr lang="en-US" altLang="ja-JP" sz="3600" b="1" dirty="0" smtClean="0">
                <a:solidFill>
                  <a:srgbClr val="000000"/>
                </a:solidFill>
                <a:latin typeface="+mn-lt"/>
                <a:ea typeface="Meiryo UI" pitchFamily="50" charset="-128"/>
                <a:cs typeface="Meiryo UI" pitchFamily="50" charset="-128"/>
              </a:rPr>
              <a:t>Detectors </a:t>
            </a:r>
            <a:r>
              <a:rPr lang="en-US" altLang="ja-JP" sz="3600" b="1" dirty="0">
                <a:solidFill>
                  <a:srgbClr val="000000"/>
                </a:solidFill>
                <a:latin typeface="+mn-lt"/>
                <a:ea typeface="Meiryo UI" pitchFamily="50" charset="-128"/>
                <a:cs typeface="Meiryo UI" pitchFamily="50" charset="-128"/>
              </a:rPr>
              <a:t>and </a:t>
            </a:r>
            <a:r>
              <a:rPr lang="en-US" altLang="ja-JP" sz="3600" b="1" dirty="0" smtClean="0">
                <a:solidFill>
                  <a:srgbClr val="000000"/>
                </a:solidFill>
                <a:latin typeface="+mn-lt"/>
                <a:ea typeface="Meiryo UI" pitchFamily="50" charset="-128"/>
                <a:cs typeface="Meiryo UI" pitchFamily="50" charset="-128"/>
              </a:rPr>
              <a:t/>
            </a:r>
            <a:br>
              <a:rPr lang="en-US" altLang="ja-JP" sz="3600" b="1" dirty="0" smtClean="0">
                <a:solidFill>
                  <a:srgbClr val="000000"/>
                </a:solidFill>
                <a:latin typeface="+mn-lt"/>
                <a:ea typeface="Meiryo UI" pitchFamily="50" charset="-128"/>
                <a:cs typeface="Meiryo UI" pitchFamily="50" charset="-128"/>
              </a:rPr>
            </a:br>
            <a:r>
              <a:rPr lang="en-US" altLang="ja-JP" sz="3600" b="1" dirty="0" smtClean="0">
                <a:solidFill>
                  <a:srgbClr val="000000"/>
                </a:solidFill>
                <a:latin typeface="+mn-lt"/>
                <a:ea typeface="Meiryo UI" pitchFamily="50" charset="-128"/>
                <a:cs typeface="Meiryo UI" pitchFamily="50" charset="-128"/>
              </a:rPr>
              <a:t>their System Applications</a:t>
            </a:r>
          </a:p>
        </p:txBody>
      </p:sp>
      <p:sp>
        <p:nvSpPr>
          <p:cNvPr id="25"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chemeClr val="bg1"/>
                </a:solidFill>
                <a:latin typeface="Arial Black" pitchFamily="34" charset="0"/>
              </a:rPr>
              <a:pPr algn="r" fontAlgn="base">
                <a:spcBef>
                  <a:spcPct val="0"/>
                </a:spcBef>
                <a:spcAft>
                  <a:spcPct val="0"/>
                </a:spcAft>
                <a:defRPr/>
              </a:pPr>
              <a:t>1</a:t>
            </a:fld>
            <a:endParaRPr lang="ja-JP" altLang="en-US" sz="1400" b="1" dirty="0">
              <a:solidFill>
                <a:schemeClr val="bg1"/>
              </a:solidFill>
              <a:latin typeface="Arial Black" pitchFamily="34" charset="0"/>
            </a:endParaRPr>
          </a:p>
        </p:txBody>
      </p:sp>
      <p:pic>
        <p:nvPicPr>
          <p:cNvPr id="26" name="Picture 10" descr="C:\Users\otsuji\Pictures\My Pictures\Univ. Logo\Logo_Univ_Purple.jpg"/>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419416" y="5716743"/>
            <a:ext cx="756000" cy="10263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7" name="Picture 11" descr="C:\Users\otsuji\Pictures\My Pictures\Univ. Logo\logo_RIEC_only.jpg"/>
          <p:cNvPicPr>
            <a:picLocks noChangeAspect="1" noChangeArrowheads="1"/>
          </p:cNvPicPr>
          <p:nvPr/>
        </p:nvPicPr>
        <p:blipFill>
          <a:blip r:embed="rId14">
            <a:clrChange>
              <a:clrFrom>
                <a:srgbClr val="FFFFFF"/>
              </a:clrFrom>
              <a:clrTo>
                <a:srgbClr val="FFFFFF">
                  <a:alpha val="0"/>
                </a:srgbClr>
              </a:clrTo>
            </a:clrChange>
          </a:blip>
          <a:srcRect/>
          <a:stretch>
            <a:fillRect/>
          </a:stretch>
        </p:blipFill>
        <p:spPr bwMode="auto">
          <a:xfrm>
            <a:off x="8117417" y="6240916"/>
            <a:ext cx="756000" cy="2641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テキスト ボックス 1"/>
          <p:cNvSpPr txBox="1"/>
          <p:nvPr/>
        </p:nvSpPr>
        <p:spPr>
          <a:xfrm>
            <a:off x="5004987" y="226392"/>
            <a:ext cx="4237057" cy="1200329"/>
          </a:xfrm>
          <a:prstGeom prst="rect">
            <a:avLst/>
          </a:prstGeom>
          <a:noFill/>
        </p:spPr>
        <p:txBody>
          <a:bodyPr wrap="none" rtlCol="0">
            <a:spAutoFit/>
          </a:bodyPr>
          <a:lstStyle/>
          <a:p>
            <a:pPr lvl="0" indent="108000" algn="r" fontAlgn="base">
              <a:spcBef>
                <a:spcPct val="0"/>
              </a:spcBef>
              <a:spcAft>
                <a:spcPct val="0"/>
              </a:spcAft>
            </a:pPr>
            <a:r>
              <a:rPr lang="en-US" altLang="ja-JP" b="1" dirty="0">
                <a:ln w="11430"/>
                <a:solidFill>
                  <a:sysClr val="windowText" lastClr="000000"/>
                </a:solidFill>
                <a:effectLst>
                  <a:outerShdw blurRad="50800" dist="39000" dir="5460000" algn="tl">
                    <a:srgbClr val="000000">
                      <a:alpha val="38000"/>
                    </a:srgbClr>
                  </a:outerShdw>
                </a:effectLst>
                <a:latin typeface="Tahoma" pitchFamily="34" charset="0"/>
                <a:ea typeface="Tahoma" pitchFamily="34" charset="0"/>
                <a:cs typeface="Tahoma" pitchFamily="34" charset="0"/>
              </a:rPr>
              <a:t>Nanotechnology congress &amp; Expo </a:t>
            </a:r>
            <a:endParaRPr lang="en-US" altLang="ja-JP" b="1" dirty="0" smtClean="0">
              <a:ln w="11430"/>
              <a:solidFill>
                <a:sysClr val="windowText" lastClr="000000"/>
              </a:solidFill>
              <a:effectLst>
                <a:outerShdw blurRad="50800" dist="39000" dir="5460000" algn="tl">
                  <a:srgbClr val="000000">
                    <a:alpha val="38000"/>
                  </a:srgbClr>
                </a:outerShdw>
              </a:effectLst>
              <a:latin typeface="Tahoma" pitchFamily="34" charset="0"/>
              <a:ea typeface="Tahoma" pitchFamily="34" charset="0"/>
              <a:cs typeface="Tahoma" pitchFamily="34" charset="0"/>
            </a:endParaRPr>
          </a:p>
          <a:p>
            <a:pPr lvl="0" indent="108000" algn="r" fontAlgn="base">
              <a:spcBef>
                <a:spcPct val="0"/>
              </a:spcBef>
              <a:spcAft>
                <a:spcPct val="0"/>
              </a:spcAft>
            </a:pPr>
            <a:r>
              <a:rPr lang="en-US" altLang="ja-JP" b="1" dirty="0" smtClean="0">
                <a:ln w="11430"/>
                <a:solidFill>
                  <a:sysClr val="windowText" lastClr="000000"/>
                </a:solidFill>
                <a:effectLst>
                  <a:outerShdw blurRad="50800" dist="39000" dir="5460000" algn="tl">
                    <a:srgbClr val="000000">
                      <a:alpha val="38000"/>
                    </a:srgbClr>
                  </a:outerShdw>
                </a:effectLst>
                <a:latin typeface="Tahoma" pitchFamily="34" charset="0"/>
                <a:ea typeface="Tahoma" pitchFamily="34" charset="0"/>
                <a:cs typeface="Tahoma" pitchFamily="34" charset="0"/>
              </a:rPr>
              <a:t>August </a:t>
            </a:r>
            <a:r>
              <a:rPr lang="en-US" altLang="ja-JP" b="1" dirty="0">
                <a:ln w="11430"/>
                <a:solidFill>
                  <a:sysClr val="windowText" lastClr="000000"/>
                </a:solidFill>
                <a:effectLst>
                  <a:outerShdw blurRad="50800" dist="39000" dir="5460000" algn="tl">
                    <a:srgbClr val="000000">
                      <a:alpha val="38000"/>
                    </a:srgbClr>
                  </a:outerShdw>
                </a:effectLst>
                <a:latin typeface="Tahoma" pitchFamily="34" charset="0"/>
                <a:ea typeface="Tahoma" pitchFamily="34" charset="0"/>
                <a:cs typeface="Tahoma" pitchFamily="34" charset="0"/>
              </a:rPr>
              <a:t>11-13, 2015 </a:t>
            </a:r>
            <a:endParaRPr lang="en-US" altLang="ja-JP" b="1" dirty="0" smtClean="0">
              <a:ln w="11430"/>
              <a:solidFill>
                <a:sysClr val="windowText" lastClr="000000"/>
              </a:solidFill>
              <a:effectLst>
                <a:outerShdw blurRad="50800" dist="39000" dir="5460000" algn="tl">
                  <a:srgbClr val="000000">
                    <a:alpha val="38000"/>
                  </a:srgbClr>
                </a:outerShdw>
              </a:effectLst>
              <a:latin typeface="Tahoma" pitchFamily="34" charset="0"/>
              <a:ea typeface="Tahoma" pitchFamily="34" charset="0"/>
              <a:cs typeface="Tahoma" pitchFamily="34" charset="0"/>
            </a:endParaRPr>
          </a:p>
          <a:p>
            <a:pPr lvl="0" indent="108000" algn="r" fontAlgn="base">
              <a:spcBef>
                <a:spcPct val="0"/>
              </a:spcBef>
              <a:spcAft>
                <a:spcPct val="0"/>
              </a:spcAft>
            </a:pPr>
            <a:r>
              <a:rPr lang="en-US" altLang="ja-JP" b="1" dirty="0" smtClean="0">
                <a:ln w="11430"/>
                <a:solidFill>
                  <a:sysClr val="windowText" lastClr="000000"/>
                </a:solidFill>
                <a:effectLst>
                  <a:outerShdw blurRad="50800" dist="39000" dir="5460000" algn="tl">
                    <a:srgbClr val="000000">
                      <a:alpha val="38000"/>
                    </a:srgbClr>
                  </a:outerShdw>
                </a:effectLst>
                <a:latin typeface="Tahoma" pitchFamily="34" charset="0"/>
                <a:ea typeface="Tahoma" pitchFamily="34" charset="0"/>
                <a:cs typeface="Tahoma" pitchFamily="34" charset="0"/>
              </a:rPr>
              <a:t>Frankfurt,</a:t>
            </a:r>
          </a:p>
          <a:p>
            <a:pPr lvl="0" indent="108000" algn="r" fontAlgn="base">
              <a:spcBef>
                <a:spcPct val="0"/>
              </a:spcBef>
              <a:spcAft>
                <a:spcPct val="0"/>
              </a:spcAft>
            </a:pPr>
            <a:r>
              <a:rPr lang="en-US" altLang="ja-JP" b="1" dirty="0" smtClean="0">
                <a:ln w="11430"/>
                <a:solidFill>
                  <a:sysClr val="windowText" lastClr="000000"/>
                </a:solidFill>
                <a:effectLst>
                  <a:outerShdw blurRad="50800" dist="39000" dir="5460000" algn="tl">
                    <a:srgbClr val="000000">
                      <a:alpha val="38000"/>
                    </a:srgbClr>
                  </a:outerShdw>
                </a:effectLst>
                <a:latin typeface="Tahoma" pitchFamily="34" charset="0"/>
                <a:ea typeface="Tahoma" pitchFamily="34" charset="0"/>
                <a:cs typeface="Tahoma" pitchFamily="34" charset="0"/>
              </a:rPr>
              <a:t>Germany </a:t>
            </a:r>
            <a:endParaRPr lang="en-US" altLang="ja-JP" sz="1400" b="1" dirty="0">
              <a:ln w="11430"/>
              <a:solidFill>
                <a:sysClr val="windowText" lastClr="000000"/>
              </a:solidFill>
              <a:effectLst>
                <a:outerShdw blurRad="50800" dist="39000" dir="5460000" algn="tl">
                  <a:srgbClr val="000000">
                    <a:alpha val="38000"/>
                  </a:srgbClr>
                </a:outerShdw>
              </a:effectLst>
              <a:latin typeface="Tahoma" pitchFamily="34" charset="0"/>
              <a:ea typeface="Tahoma" pitchFamily="34" charset="0"/>
              <a:cs typeface="Tahoma" pitchFamily="34" charset="0"/>
            </a:endParaRPr>
          </a:p>
        </p:txBody>
      </p:sp>
      <p:sp>
        <p:nvSpPr>
          <p:cNvPr id="28" name="Rectangle 3"/>
          <p:cNvSpPr>
            <a:spLocks noGrp="1" noChangeArrowheads="1"/>
          </p:cNvSpPr>
          <p:nvPr>
            <p:ph type="subTitle" idx="1"/>
          </p:nvPr>
        </p:nvSpPr>
        <p:spPr>
          <a:xfrm>
            <a:off x="1500311" y="4463728"/>
            <a:ext cx="7577786" cy="227937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hangingPunct="1">
              <a:lnSpc>
                <a:spcPts val="3000"/>
              </a:lnSpc>
              <a:spcBef>
                <a:spcPts val="0"/>
              </a:spcBef>
              <a:spcAft>
                <a:spcPts val="0"/>
              </a:spcAft>
            </a:pPr>
            <a:r>
              <a:rPr lang="en-US" altLang="ja-JP" b="1" dirty="0" smtClean="0">
                <a:ln w="11430"/>
                <a:solidFill>
                  <a:schemeClr val="tx1">
                    <a:lumMod val="85000"/>
                    <a:lumOff val="15000"/>
                  </a:schemeClr>
                </a:solidFill>
                <a:latin typeface="Tahoma" pitchFamily="34" charset="0"/>
                <a:ea typeface="ＭＳ ゴシック" pitchFamily="49" charset="-128"/>
              </a:rPr>
              <a:t>Stephane </a:t>
            </a:r>
            <a:r>
              <a:rPr lang="en-US" altLang="ja-JP" b="1" dirty="0" err="1">
                <a:ln w="11430"/>
                <a:solidFill>
                  <a:schemeClr val="tx1">
                    <a:lumMod val="85000"/>
                    <a:lumOff val="15000"/>
                  </a:schemeClr>
                </a:solidFill>
                <a:latin typeface="Tahoma" pitchFamily="34" charset="0"/>
                <a:ea typeface="ＭＳ ゴシック" pitchFamily="49" charset="-128"/>
              </a:rPr>
              <a:t>Boubanga</a:t>
            </a:r>
            <a:r>
              <a:rPr lang="en-US" altLang="ja-JP" b="1" dirty="0">
                <a:ln w="11430"/>
                <a:solidFill>
                  <a:schemeClr val="tx1">
                    <a:lumMod val="85000"/>
                    <a:lumOff val="15000"/>
                  </a:schemeClr>
                </a:solidFill>
                <a:latin typeface="Tahoma" pitchFamily="34" charset="0"/>
                <a:ea typeface="ＭＳ ゴシック" pitchFamily="49" charset="-128"/>
              </a:rPr>
              <a:t> </a:t>
            </a:r>
            <a:r>
              <a:rPr lang="en-US" altLang="ja-JP" b="1" dirty="0" err="1" smtClean="0">
                <a:ln w="11430"/>
                <a:solidFill>
                  <a:schemeClr val="tx1">
                    <a:lumMod val="85000"/>
                    <a:lumOff val="15000"/>
                  </a:schemeClr>
                </a:solidFill>
                <a:latin typeface="Tahoma" pitchFamily="34" charset="0"/>
                <a:ea typeface="ＭＳ ゴシック" pitchFamily="49" charset="-128"/>
              </a:rPr>
              <a:t>Tombet</a:t>
            </a:r>
            <a:endParaRPr lang="en-US" altLang="ja-JP" b="1" dirty="0" smtClean="0">
              <a:ln w="11430"/>
              <a:solidFill>
                <a:schemeClr val="tx1">
                  <a:lumMod val="85000"/>
                  <a:lumOff val="15000"/>
                </a:schemeClr>
              </a:solidFill>
              <a:latin typeface="Tahoma" pitchFamily="34" charset="0"/>
              <a:ea typeface="ＭＳ ゴシック" pitchFamily="49" charset="-128"/>
            </a:endParaRPr>
          </a:p>
          <a:p>
            <a:pPr eaLnBrk="1" hangingPunct="1">
              <a:lnSpc>
                <a:spcPts val="3000"/>
              </a:lnSpc>
              <a:spcBef>
                <a:spcPts val="0"/>
              </a:spcBef>
              <a:spcAft>
                <a:spcPts val="0"/>
              </a:spcAft>
            </a:pPr>
            <a:endParaRPr lang="en-US" altLang="ja-JP" b="1" dirty="0">
              <a:ln w="11430"/>
              <a:solidFill>
                <a:schemeClr val="tx1">
                  <a:lumMod val="85000"/>
                  <a:lumOff val="15000"/>
                </a:schemeClr>
              </a:solidFill>
              <a:latin typeface="Tahoma" pitchFamily="34" charset="0"/>
              <a:ea typeface="ＭＳ ゴシック" pitchFamily="49" charset="-128"/>
            </a:endParaRPr>
          </a:p>
          <a:p>
            <a:pPr eaLnBrk="1" hangingPunct="1">
              <a:spcBef>
                <a:spcPts val="1200"/>
              </a:spcBef>
              <a:spcAft>
                <a:spcPts val="0"/>
              </a:spcAft>
            </a:pPr>
            <a:r>
              <a:rPr lang="en-US" altLang="ja-JP" sz="2400" b="1" dirty="0" smtClean="0">
                <a:ln w="11430"/>
                <a:solidFill>
                  <a:schemeClr val="tx1">
                    <a:lumMod val="75000"/>
                    <a:lumOff val="25000"/>
                  </a:schemeClr>
                </a:solidFill>
                <a:latin typeface="Tahoma" pitchFamily="34" charset="0"/>
                <a:ea typeface="ＭＳ ゴシック" pitchFamily="49" charset="-128"/>
              </a:rPr>
              <a:t>Research Institute of Electrical Communication</a:t>
            </a:r>
          </a:p>
          <a:p>
            <a:pPr eaLnBrk="1" hangingPunct="1">
              <a:spcBef>
                <a:spcPts val="600"/>
              </a:spcBef>
              <a:spcAft>
                <a:spcPts val="0"/>
              </a:spcAft>
            </a:pPr>
            <a:r>
              <a:rPr lang="en-US" altLang="ja-JP" sz="2400" b="1" i="0" dirty="0" smtClean="0">
                <a:ln w="11430"/>
                <a:solidFill>
                  <a:schemeClr val="tx1">
                    <a:lumMod val="75000"/>
                    <a:lumOff val="25000"/>
                  </a:schemeClr>
                </a:solidFill>
                <a:latin typeface="Tahoma" pitchFamily="34" charset="0"/>
                <a:ea typeface="ＭＳ ゴシック" pitchFamily="49" charset="-128"/>
              </a:rPr>
              <a:t>Tohoku University, Sendai, Japan</a:t>
            </a:r>
          </a:p>
        </p:txBody>
      </p:sp>
    </p:spTree>
    <p:extLst>
      <p:ext uri="{BB962C8B-B14F-4D97-AF65-F5344CB8AC3E}">
        <p14:creationId xmlns:p14="http://schemas.microsoft.com/office/powerpoint/2010/main" val="365266897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5671" y="154980"/>
            <a:ext cx="8001000" cy="928255"/>
          </a:xfrm>
        </p:spPr>
        <p:txBody>
          <a:bodyPr/>
          <a:lstStyle/>
          <a:p>
            <a:r>
              <a:rPr kumimoji="0" lang="en-US" altLang="ja-JP" sz="3600" b="1" u="none" strike="noStrike" kern="0" cap="none" spc="0" normalizeH="0" baseline="0" noProof="0" dirty="0" smtClean="0">
                <a:ln>
                  <a:noFill/>
                </a:ln>
                <a:solidFill>
                  <a:schemeClr val="tx1"/>
                </a:solidFill>
                <a:effectLst/>
                <a:uLnTx/>
                <a:uFillTx/>
                <a:ea typeface="MS PGothic" pitchFamily="50" charset="-128"/>
              </a:rPr>
              <a:t>Outline</a:t>
            </a:r>
            <a:endParaRPr kumimoji="1" lang="ja-JP" altLang="en-US" sz="4000" dirty="0">
              <a:solidFill>
                <a:schemeClr val="tx1"/>
              </a:solidFill>
            </a:endParaRPr>
          </a:p>
        </p:txBody>
      </p:sp>
      <p:sp>
        <p:nvSpPr>
          <p:cNvPr id="3" name="コンテンツ プレースホルダー 2"/>
          <p:cNvSpPr>
            <a:spLocks noGrp="1"/>
          </p:cNvSpPr>
          <p:nvPr>
            <p:ph idx="1"/>
          </p:nvPr>
        </p:nvSpPr>
        <p:spPr>
          <a:xfrm>
            <a:off x="514350" y="1538208"/>
            <a:ext cx="8629650" cy="5034870"/>
          </a:xfrm>
        </p:spPr>
        <p:txBody>
          <a:bodyPr/>
          <a:lstStyle/>
          <a:p>
            <a:pPr>
              <a:spcBef>
                <a:spcPts val="600"/>
              </a:spcBef>
              <a:buBlip>
                <a:blip r:embed="rId3"/>
              </a:buBlip>
            </a:pPr>
            <a:r>
              <a:rPr kumimoji="0" lang="en-US" altLang="ja-JP" sz="2800" b="1" u="none" strike="noStrike" kern="0" cap="none" spc="0" normalizeH="0" baseline="0" noProof="0" dirty="0" smtClean="0">
                <a:ln>
                  <a:noFill/>
                </a:ln>
                <a:effectLst>
                  <a:outerShdw blurRad="152400" dist="38100" dir="2700000" algn="tl" rotWithShape="0">
                    <a:prstClr val="black">
                      <a:alpha val="40000"/>
                    </a:prstClr>
                  </a:outerShdw>
                </a:effectLst>
                <a:uLnTx/>
                <a:uFillTx/>
                <a:latin typeface="+mj-lt"/>
                <a:ea typeface="MS PGothic" pitchFamily="50" charset="-128"/>
                <a:cs typeface="+mj-cs"/>
              </a:rPr>
              <a:t>Introduction</a:t>
            </a: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Plasmonic THz detection &amp; emission</a:t>
            </a:r>
            <a:endPar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latin typeface="+mj-lt"/>
                <a:ea typeface="MS PGothic" pitchFamily="50" charset="-128"/>
                <a:cs typeface="+mj-cs"/>
              </a:rPr>
              <a:t>Principle of operation</a:t>
            </a: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latin typeface="+mj-lt"/>
                <a:ea typeface="MS PGothic" pitchFamily="50" charset="-128"/>
                <a:cs typeface="+mj-cs"/>
              </a:rPr>
              <a:t>Asymmetric dual-grating-gate (A-DGG) HEMTs</a:t>
            </a:r>
            <a:endParaRPr kumimoji="1" lang="en-US" altLang="ja-JP" sz="2400" b="1" dirty="0" smtClean="0">
              <a:solidFill>
                <a:schemeClr val="tx2">
                  <a:lumMod val="75000"/>
                  <a:lumOff val="25000"/>
                </a:schemeClr>
              </a:solidFill>
              <a:effectLst>
                <a:outerShdw blurRad="152400" dist="38100" dir="2700000" algn="tl" rotWithShape="0">
                  <a:prstClr val="black">
                    <a:alpha val="40000"/>
                  </a:prstClr>
                </a:outerShdw>
              </a:effectLst>
              <a:latin typeface="+mj-lt"/>
            </a:endParaRP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Record sensitivity and noise performances</a:t>
            </a: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Coherent, monochromatic THz emission</a:t>
            </a:r>
            <a:endPar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endParaRP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Application to nondestructive measurement</a:t>
            </a:r>
          </a:p>
          <a:p>
            <a:pPr lvl="1">
              <a:spcBef>
                <a:spcPts val="600"/>
              </a:spcBef>
              <a:buClr>
                <a:srgbClr val="CC0000"/>
              </a:buClr>
              <a:buBlip>
                <a:blip r:embed="rId4"/>
              </a:buBlip>
            </a:pP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THz imaging  and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spectroscopy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utilizing A-DGG HEMT detectors and emitters</a:t>
            </a:r>
          </a:p>
          <a:p>
            <a:pPr>
              <a:spcBef>
                <a:spcPts val="600"/>
              </a:spcBef>
              <a:buBlip>
                <a:blip r:embed="rId3"/>
              </a:buBlip>
            </a:pPr>
            <a:r>
              <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Summary</a:t>
            </a:r>
            <a:endPar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p:txBody>
      </p:sp>
      <p:sp>
        <p:nvSpPr>
          <p:cNvPr id="5"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2</a:t>
            </a:fld>
            <a:endParaRPr lang="ja-JP" altLang="en-US" sz="1400" b="1" dirty="0">
              <a:solidFill>
                <a:srgbClr val="000000"/>
              </a:solidFill>
              <a:latin typeface="Arial Black" pitchFamily="34" charset="0"/>
            </a:endParaRPr>
          </a:p>
        </p:txBody>
      </p:sp>
    </p:spTree>
    <p:extLst>
      <p:ext uri="{BB962C8B-B14F-4D97-AF65-F5344CB8AC3E}">
        <p14:creationId xmlns:p14="http://schemas.microsoft.com/office/powerpoint/2010/main" val="124610323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5"/>
          <p:cNvPicPr>
            <a:picLocks noChangeAspect="1" noChangeArrowheads="1"/>
          </p:cNvPicPr>
          <p:nvPr/>
        </p:nvPicPr>
        <p:blipFill>
          <a:blip r:embed="rId3" cstate="print"/>
          <a:srcRect/>
          <a:stretch>
            <a:fillRect/>
          </a:stretch>
        </p:blipFill>
        <p:spPr bwMode="auto">
          <a:xfrm>
            <a:off x="7315201" y="1"/>
            <a:ext cx="1828800" cy="1422400"/>
          </a:xfrm>
          <a:prstGeom prst="rect">
            <a:avLst/>
          </a:prstGeom>
          <a:ln>
            <a:noFill/>
          </a:ln>
          <a:effectLst>
            <a:outerShdw blurRad="292100" dist="139700" dir="2700000" algn="tl" rotWithShape="0">
              <a:srgbClr val="333333">
                <a:alpha val="65000"/>
              </a:srgbClr>
            </a:outerShdw>
          </a:effectLst>
        </p:spPr>
      </p:pic>
      <p:pic>
        <p:nvPicPr>
          <p:cNvPr id="98" name="Picture 2"/>
          <p:cNvPicPr>
            <a:picLocks noChangeAspect="1" noChangeArrowheads="1"/>
          </p:cNvPicPr>
          <p:nvPr/>
        </p:nvPicPr>
        <p:blipFill>
          <a:blip r:embed="rId4" cstate="print"/>
          <a:srcRect/>
          <a:stretch>
            <a:fillRect/>
          </a:stretch>
        </p:blipFill>
        <p:spPr bwMode="auto">
          <a:xfrm>
            <a:off x="7576458" y="1550935"/>
            <a:ext cx="1512000" cy="1274039"/>
          </a:xfrm>
          <a:prstGeom prst="rect">
            <a:avLst/>
          </a:prstGeom>
          <a:ln>
            <a:noFill/>
          </a:ln>
          <a:effectLst>
            <a:outerShdw blurRad="292100" dist="139700" dir="2700000" algn="tl" rotWithShape="0">
              <a:srgbClr val="333333">
                <a:alpha val="65000"/>
              </a:srgbClr>
            </a:outerShdw>
          </a:effectLst>
        </p:spPr>
      </p:pic>
      <p:pic>
        <p:nvPicPr>
          <p:cNvPr id="99" name="Picture 1"/>
          <p:cNvPicPr>
            <a:picLocks noChangeAspect="1" noChangeArrowheads="1"/>
          </p:cNvPicPr>
          <p:nvPr/>
        </p:nvPicPr>
        <p:blipFill>
          <a:blip r:embed="rId5" cstate="print"/>
          <a:srcRect/>
          <a:stretch>
            <a:fillRect/>
          </a:stretch>
        </p:blipFill>
        <p:spPr bwMode="auto">
          <a:xfrm>
            <a:off x="7563394" y="2913037"/>
            <a:ext cx="1580605" cy="1255939"/>
          </a:xfrm>
          <a:prstGeom prst="rect">
            <a:avLst/>
          </a:prstGeom>
          <a:ln>
            <a:noFill/>
          </a:ln>
          <a:effectLst>
            <a:outerShdw blurRad="292100" dist="139700" dir="2700000" algn="tl" rotWithShape="0">
              <a:srgbClr val="333333">
                <a:alpha val="65000"/>
              </a:srgbClr>
            </a:outerShdw>
          </a:effectLst>
        </p:spPr>
      </p:pic>
      <p:pic>
        <p:nvPicPr>
          <p:cNvPr id="100" name="Picture 3"/>
          <p:cNvPicPr>
            <a:picLocks noChangeAspect="1" noChangeArrowheads="1"/>
          </p:cNvPicPr>
          <p:nvPr/>
        </p:nvPicPr>
        <p:blipFill>
          <a:blip r:embed="rId6" cstate="print"/>
          <a:srcRect/>
          <a:stretch>
            <a:fillRect/>
          </a:stretch>
        </p:blipFill>
        <p:spPr bwMode="auto">
          <a:xfrm>
            <a:off x="7576457" y="4271301"/>
            <a:ext cx="1567543" cy="932688"/>
          </a:xfrm>
          <a:prstGeom prst="rect">
            <a:avLst/>
          </a:prstGeom>
          <a:ln>
            <a:noFill/>
          </a:ln>
          <a:effectLst>
            <a:outerShdw blurRad="292100" dist="139700" dir="2700000" algn="tl" rotWithShape="0">
              <a:srgbClr val="333333">
                <a:alpha val="65000"/>
              </a:srgbClr>
            </a:outerShdw>
          </a:effectLst>
        </p:spPr>
      </p:pic>
      <p:pic>
        <p:nvPicPr>
          <p:cNvPr id="101" name="Picture 4"/>
          <p:cNvPicPr>
            <a:picLocks noChangeAspect="1" noChangeArrowheads="1"/>
          </p:cNvPicPr>
          <p:nvPr/>
        </p:nvPicPr>
        <p:blipFill>
          <a:blip r:embed="rId7" cstate="print"/>
          <a:srcRect/>
          <a:stretch>
            <a:fillRect/>
          </a:stretch>
        </p:blipFill>
        <p:spPr bwMode="auto">
          <a:xfrm>
            <a:off x="7576457" y="5327472"/>
            <a:ext cx="1567543" cy="1184365"/>
          </a:xfrm>
          <a:prstGeom prst="rect">
            <a:avLst/>
          </a:prstGeom>
          <a:ln>
            <a:noFill/>
          </a:ln>
          <a:effectLst>
            <a:outerShdw blurRad="292100" dist="139700" dir="2700000" algn="tl" rotWithShape="0">
              <a:srgbClr val="333333">
                <a:alpha val="65000"/>
              </a:srgbClr>
            </a:outerShdw>
          </a:effectLst>
        </p:spPr>
      </p:pic>
      <p:sp>
        <p:nvSpPr>
          <p:cNvPr id="32770" name="Rectangle 2"/>
          <p:cNvSpPr>
            <a:spLocks noGrp="1" noChangeArrowheads="1"/>
          </p:cNvSpPr>
          <p:nvPr>
            <p:ph type="title"/>
          </p:nvPr>
        </p:nvSpPr>
        <p:spPr>
          <a:xfrm>
            <a:off x="544513" y="192088"/>
            <a:ext cx="8599487" cy="920750"/>
          </a:xfrm>
        </p:spPr>
        <p:txBody>
          <a:bodyPr/>
          <a:lstStyle/>
          <a:p>
            <a:pPr eaLnBrk="1" hangingPunct="1">
              <a:lnSpc>
                <a:spcPct val="95000"/>
              </a:lnSpc>
            </a:pPr>
            <a:r>
              <a:rPr lang="en-US" altLang="ja-JP" sz="3200" b="1" dirty="0" smtClean="0"/>
              <a:t>Terahertz Sources:</a:t>
            </a:r>
            <a:br>
              <a:rPr lang="en-US" altLang="ja-JP" sz="3200" b="1" dirty="0" smtClean="0"/>
            </a:br>
            <a:r>
              <a:rPr lang="en-US" altLang="ja-JP" dirty="0" smtClean="0"/>
              <a:t>State-of-the Art and Objectives</a:t>
            </a:r>
            <a:endParaRPr lang="en-US" altLang="ja-JP" sz="3200" b="1" dirty="0" smtClean="0"/>
          </a:p>
        </p:txBody>
      </p:sp>
      <p:sp>
        <p:nvSpPr>
          <p:cNvPr id="32771" name="Text Box 3"/>
          <p:cNvSpPr txBox="1">
            <a:spLocks noChangeArrowheads="1"/>
          </p:cNvSpPr>
          <p:nvPr/>
        </p:nvSpPr>
        <p:spPr bwMode="auto">
          <a:xfrm>
            <a:off x="2694832" y="6571127"/>
            <a:ext cx="6445250" cy="307975"/>
          </a:xfrm>
          <a:prstGeom prst="rect">
            <a:avLst/>
          </a:prstGeom>
          <a:noFill/>
          <a:ln w="9525">
            <a:noFill/>
            <a:miter lim="800000"/>
            <a:headEnd/>
            <a:tailEnd/>
          </a:ln>
        </p:spPr>
        <p:txBody>
          <a:bodyPr wrap="none">
            <a:spAutoFit/>
          </a:bodyPr>
          <a:lstStyle/>
          <a:p>
            <a:pPr algn="r" fontAlgn="base">
              <a:spcBef>
                <a:spcPct val="0"/>
              </a:spcBef>
              <a:spcAft>
                <a:spcPct val="0"/>
              </a:spcAft>
            </a:pPr>
            <a:r>
              <a:rPr lang="en-US" altLang="ja-JP" sz="1400" i="1" dirty="0">
                <a:solidFill>
                  <a:srgbClr val="000000"/>
                </a:solidFill>
              </a:rPr>
              <a:t>(Courtesy of Terahertz Technology Trend Investigation Committee, MIC, Japan)</a:t>
            </a:r>
          </a:p>
        </p:txBody>
      </p:sp>
      <p:sp>
        <p:nvSpPr>
          <p:cNvPr id="220164" name="Rectangle 4"/>
          <p:cNvSpPr>
            <a:spLocks noChangeArrowheads="1"/>
          </p:cNvSpPr>
          <p:nvPr/>
        </p:nvSpPr>
        <p:spPr bwMode="auto">
          <a:xfrm>
            <a:off x="3340284" y="1477882"/>
            <a:ext cx="1914525" cy="4213225"/>
          </a:xfrm>
          <a:prstGeom prst="rect">
            <a:avLst/>
          </a:prstGeom>
          <a:gradFill rotWithShape="1">
            <a:gsLst>
              <a:gs pos="0">
                <a:srgbClr val="CCFFCC">
                  <a:alpha val="60001"/>
                </a:srgbClr>
              </a:gs>
              <a:gs pos="50000">
                <a:srgbClr val="0000CC"/>
              </a:gs>
              <a:gs pos="100000">
                <a:srgbClr val="CCFFCC">
                  <a:alpha val="60001"/>
                </a:srgbClr>
              </a:gs>
            </a:gsLst>
            <a:lin ang="0" scaled="1"/>
          </a:gradFill>
          <a:ln w="9525">
            <a:noFill/>
            <a:miter lim="800000"/>
            <a:headEnd/>
            <a:tailEnd/>
          </a:ln>
          <a:effectLst/>
        </p:spPr>
        <p:txBody>
          <a:bodyPr wrap="none" anchor="ctr"/>
          <a:lstStyle/>
          <a:p>
            <a:pPr algn="ctr" fontAlgn="base">
              <a:spcBef>
                <a:spcPct val="0"/>
              </a:spcBef>
              <a:spcAft>
                <a:spcPct val="0"/>
              </a:spcAft>
              <a:defRPr/>
            </a:pPr>
            <a:endParaRPr lang="ja-JP" altLang="ja-JP" dirty="0">
              <a:solidFill>
                <a:srgbClr val="000000"/>
              </a:solidFill>
              <a:latin typeface="Verdana" pitchFamily="34" charset="0"/>
            </a:endParaRPr>
          </a:p>
        </p:txBody>
      </p:sp>
      <p:sp>
        <p:nvSpPr>
          <p:cNvPr id="32775" name="Rectangle 5"/>
          <p:cNvSpPr>
            <a:spLocks noChangeArrowheads="1"/>
          </p:cNvSpPr>
          <p:nvPr/>
        </p:nvSpPr>
        <p:spPr bwMode="auto">
          <a:xfrm>
            <a:off x="5253222" y="1478519"/>
            <a:ext cx="1914525" cy="4213225"/>
          </a:xfrm>
          <a:prstGeom prst="rect">
            <a:avLst/>
          </a:prstGeom>
          <a:gradFill rotWithShape="1">
            <a:gsLst>
              <a:gs pos="0">
                <a:srgbClr val="CCFFCC">
                  <a:alpha val="60001"/>
                </a:srgbClr>
              </a:gs>
              <a:gs pos="100000">
                <a:schemeClr val="bg1">
                  <a:alpha val="60001"/>
                </a:schemeClr>
              </a:gs>
            </a:gsLst>
            <a:lin ang="0" scaled="1"/>
          </a:gradFill>
          <a:ln w="9525">
            <a:noFill/>
            <a:miter lim="800000"/>
            <a:headEnd/>
            <a:tailEnd/>
          </a:ln>
        </p:spPr>
        <p:txBody>
          <a:bodyPr wrap="none" anchor="ct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76" name="Rectangle 6"/>
          <p:cNvSpPr>
            <a:spLocks noChangeArrowheads="1"/>
          </p:cNvSpPr>
          <p:nvPr/>
        </p:nvSpPr>
        <p:spPr bwMode="auto">
          <a:xfrm flipH="1">
            <a:off x="1425759" y="1478519"/>
            <a:ext cx="1914525" cy="4213225"/>
          </a:xfrm>
          <a:prstGeom prst="rect">
            <a:avLst/>
          </a:prstGeom>
          <a:gradFill rotWithShape="1">
            <a:gsLst>
              <a:gs pos="0">
                <a:srgbClr val="CCFFCC">
                  <a:alpha val="60001"/>
                </a:srgbClr>
              </a:gs>
              <a:gs pos="100000">
                <a:schemeClr val="bg1">
                  <a:alpha val="60001"/>
                </a:schemeClr>
              </a:gs>
            </a:gsLst>
            <a:lin ang="0" scaled="1"/>
          </a:gradFill>
          <a:ln w="9525">
            <a:noFill/>
            <a:miter lim="800000"/>
            <a:headEnd/>
            <a:tailEnd/>
          </a:ln>
        </p:spPr>
        <p:txBody>
          <a:bodyPr wrap="none" anchor="ct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77" name="Line 7"/>
          <p:cNvSpPr>
            <a:spLocks noChangeShapeType="1"/>
          </p:cNvSpPr>
          <p:nvPr/>
        </p:nvSpPr>
        <p:spPr bwMode="auto">
          <a:xfrm>
            <a:off x="2538597" y="2523094"/>
            <a:ext cx="546100" cy="812800"/>
          </a:xfrm>
          <a:prstGeom prst="line">
            <a:avLst/>
          </a:prstGeom>
          <a:noFill/>
          <a:ln w="38100">
            <a:solidFill>
              <a:srgbClr val="000066"/>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78" name="Line 8"/>
          <p:cNvSpPr>
            <a:spLocks noChangeShapeType="1"/>
          </p:cNvSpPr>
          <p:nvPr/>
        </p:nvSpPr>
        <p:spPr bwMode="auto">
          <a:xfrm>
            <a:off x="1467034" y="1992869"/>
            <a:ext cx="1063625" cy="531813"/>
          </a:xfrm>
          <a:prstGeom prst="line">
            <a:avLst/>
          </a:prstGeom>
          <a:noFill/>
          <a:ln w="38100">
            <a:solidFill>
              <a:srgbClr val="000066"/>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79" name="Line 9"/>
          <p:cNvSpPr>
            <a:spLocks noChangeShapeType="1"/>
          </p:cNvSpPr>
          <p:nvPr/>
        </p:nvSpPr>
        <p:spPr bwMode="auto">
          <a:xfrm>
            <a:off x="1459097" y="2532619"/>
            <a:ext cx="881062" cy="550863"/>
          </a:xfrm>
          <a:prstGeom prst="line">
            <a:avLst/>
          </a:prstGeom>
          <a:noFill/>
          <a:ln w="38100">
            <a:solidFill>
              <a:srgbClr val="009999"/>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80" name="Line 10"/>
          <p:cNvSpPr>
            <a:spLocks noChangeShapeType="1"/>
          </p:cNvSpPr>
          <p:nvPr/>
        </p:nvSpPr>
        <p:spPr bwMode="auto">
          <a:xfrm>
            <a:off x="2336984" y="3083482"/>
            <a:ext cx="482600" cy="1020762"/>
          </a:xfrm>
          <a:prstGeom prst="line">
            <a:avLst/>
          </a:prstGeom>
          <a:noFill/>
          <a:ln w="38100">
            <a:solidFill>
              <a:srgbClr val="009999"/>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81" name="Line 11"/>
          <p:cNvSpPr>
            <a:spLocks noChangeShapeType="1"/>
          </p:cNvSpPr>
          <p:nvPr/>
        </p:nvSpPr>
        <p:spPr bwMode="auto">
          <a:xfrm>
            <a:off x="2511609" y="4613832"/>
            <a:ext cx="1249363" cy="923925"/>
          </a:xfrm>
          <a:prstGeom prst="line">
            <a:avLst/>
          </a:prstGeom>
          <a:noFill/>
          <a:ln w="38100">
            <a:solidFill>
              <a:srgbClr val="66FF66"/>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82" name="Text Box 12"/>
          <p:cNvSpPr txBox="1">
            <a:spLocks noChangeArrowheads="1"/>
          </p:cNvSpPr>
          <p:nvPr/>
        </p:nvSpPr>
        <p:spPr bwMode="auto">
          <a:xfrm>
            <a:off x="2322697" y="2100819"/>
            <a:ext cx="928687"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000066"/>
                </a:solidFill>
                <a:latin typeface="Helvetica"/>
              </a:rPr>
              <a:t>IMPATT</a:t>
            </a:r>
          </a:p>
        </p:txBody>
      </p:sp>
      <p:sp>
        <p:nvSpPr>
          <p:cNvPr id="32783" name="Text Box 13"/>
          <p:cNvSpPr txBox="1">
            <a:spLocks noChangeArrowheads="1"/>
          </p:cNvSpPr>
          <p:nvPr/>
        </p:nvSpPr>
        <p:spPr bwMode="auto">
          <a:xfrm>
            <a:off x="1530534" y="2966007"/>
            <a:ext cx="681038"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009999"/>
                </a:solidFill>
                <a:latin typeface="Helvetica"/>
              </a:rPr>
              <a:t>Gunn</a:t>
            </a:r>
          </a:p>
        </p:txBody>
      </p:sp>
      <p:sp>
        <p:nvSpPr>
          <p:cNvPr id="32784" name="Text Box 14"/>
          <p:cNvSpPr txBox="1">
            <a:spLocks noChangeArrowheads="1"/>
          </p:cNvSpPr>
          <p:nvPr/>
        </p:nvSpPr>
        <p:spPr bwMode="auto">
          <a:xfrm>
            <a:off x="2436997" y="4766232"/>
            <a:ext cx="600075"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009900"/>
                </a:solidFill>
                <a:latin typeface="Helvetica"/>
              </a:rPr>
              <a:t>RTD</a:t>
            </a:r>
          </a:p>
        </p:txBody>
      </p:sp>
      <p:sp>
        <p:nvSpPr>
          <p:cNvPr id="32785" name="Line 15"/>
          <p:cNvSpPr>
            <a:spLocks noChangeShapeType="1"/>
          </p:cNvSpPr>
          <p:nvPr/>
        </p:nvSpPr>
        <p:spPr bwMode="auto">
          <a:xfrm>
            <a:off x="2538597" y="3253344"/>
            <a:ext cx="1225550" cy="360363"/>
          </a:xfrm>
          <a:prstGeom prst="line">
            <a:avLst/>
          </a:prstGeom>
          <a:noFill/>
          <a:ln w="38100">
            <a:solidFill>
              <a:srgbClr val="9933FF"/>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86" name="Line 16"/>
          <p:cNvSpPr>
            <a:spLocks noChangeShapeType="1"/>
          </p:cNvSpPr>
          <p:nvPr/>
        </p:nvSpPr>
        <p:spPr bwMode="auto">
          <a:xfrm>
            <a:off x="3764147" y="3613707"/>
            <a:ext cx="215900" cy="503237"/>
          </a:xfrm>
          <a:prstGeom prst="line">
            <a:avLst/>
          </a:prstGeom>
          <a:noFill/>
          <a:ln w="38100">
            <a:solidFill>
              <a:srgbClr val="9933FF"/>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87" name="Text Box 17"/>
          <p:cNvSpPr txBox="1">
            <a:spLocks noChangeArrowheads="1"/>
          </p:cNvSpPr>
          <p:nvPr/>
        </p:nvSpPr>
        <p:spPr bwMode="auto">
          <a:xfrm>
            <a:off x="3473634" y="4415394"/>
            <a:ext cx="1165225"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00FFFF"/>
                </a:solidFill>
                <a:latin typeface="Helvetica"/>
              </a:rPr>
              <a:t>Multiplexer</a:t>
            </a:r>
          </a:p>
        </p:txBody>
      </p:sp>
      <p:sp>
        <p:nvSpPr>
          <p:cNvPr id="32788" name="Text Box 18"/>
          <p:cNvSpPr txBox="1">
            <a:spLocks noChangeArrowheads="1"/>
          </p:cNvSpPr>
          <p:nvPr/>
        </p:nvSpPr>
        <p:spPr bwMode="auto">
          <a:xfrm>
            <a:off x="3114859" y="3108882"/>
            <a:ext cx="676275"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9933FF"/>
                </a:solidFill>
                <a:latin typeface="Helvetica"/>
              </a:rPr>
              <a:t>BWO</a:t>
            </a:r>
          </a:p>
        </p:txBody>
      </p:sp>
      <p:sp>
        <p:nvSpPr>
          <p:cNvPr id="32789" name="Line 19"/>
          <p:cNvSpPr>
            <a:spLocks noChangeShapeType="1"/>
          </p:cNvSpPr>
          <p:nvPr/>
        </p:nvSpPr>
        <p:spPr bwMode="auto">
          <a:xfrm>
            <a:off x="2467159" y="2532619"/>
            <a:ext cx="360363" cy="792163"/>
          </a:xfrm>
          <a:prstGeom prst="line">
            <a:avLst/>
          </a:prstGeom>
          <a:noFill/>
          <a:ln w="38100">
            <a:solidFill>
              <a:srgbClr val="CC33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90" name="Line 20"/>
          <p:cNvSpPr>
            <a:spLocks noChangeShapeType="1"/>
          </p:cNvSpPr>
          <p:nvPr/>
        </p:nvSpPr>
        <p:spPr bwMode="auto">
          <a:xfrm>
            <a:off x="2827522" y="3316844"/>
            <a:ext cx="71437" cy="936625"/>
          </a:xfrm>
          <a:prstGeom prst="line">
            <a:avLst/>
          </a:prstGeom>
          <a:noFill/>
          <a:ln w="38100">
            <a:solidFill>
              <a:srgbClr val="CC33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91" name="Line 21"/>
          <p:cNvSpPr>
            <a:spLocks noChangeShapeType="1"/>
          </p:cNvSpPr>
          <p:nvPr/>
        </p:nvSpPr>
        <p:spPr bwMode="auto">
          <a:xfrm>
            <a:off x="1819459" y="2461182"/>
            <a:ext cx="2033588" cy="2662237"/>
          </a:xfrm>
          <a:prstGeom prst="line">
            <a:avLst/>
          </a:prstGeom>
          <a:noFill/>
          <a:ln w="38100">
            <a:solidFill>
              <a:srgbClr val="00FFFF"/>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92" name="Text Box 22"/>
          <p:cNvSpPr txBox="1">
            <a:spLocks noChangeArrowheads="1"/>
          </p:cNvSpPr>
          <p:nvPr/>
        </p:nvSpPr>
        <p:spPr bwMode="auto">
          <a:xfrm>
            <a:off x="1890897" y="2604057"/>
            <a:ext cx="727075"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CC3300"/>
                </a:solidFill>
                <a:latin typeface="Helvetica"/>
              </a:rPr>
              <a:t>MMIC</a:t>
            </a:r>
          </a:p>
        </p:txBody>
      </p:sp>
      <p:sp>
        <p:nvSpPr>
          <p:cNvPr id="32793" name="Rectangle 23"/>
          <p:cNvSpPr>
            <a:spLocks noChangeArrowheads="1"/>
          </p:cNvSpPr>
          <p:nvPr/>
        </p:nvSpPr>
        <p:spPr bwMode="auto">
          <a:xfrm>
            <a:off x="2908484" y="6023532"/>
            <a:ext cx="3024188" cy="404812"/>
          </a:xfrm>
          <a:prstGeom prst="rect">
            <a:avLst/>
          </a:prstGeom>
          <a:solidFill>
            <a:srgbClr val="FFFFFF"/>
          </a:solidFill>
          <a:ln w="9525">
            <a:noFill/>
            <a:miter lim="800000"/>
            <a:headEnd/>
            <a:tailEnd/>
          </a:ln>
        </p:spPr>
        <p:txBody>
          <a:bodyPr wrap="none" anchor="ctr"/>
          <a:lstStyle/>
          <a:p>
            <a:pPr algn="ctr" fontAlgn="base">
              <a:spcBef>
                <a:spcPct val="0"/>
              </a:spcBef>
              <a:spcAft>
                <a:spcPct val="0"/>
              </a:spcAft>
            </a:pPr>
            <a:r>
              <a:rPr lang="en-US" altLang="ja-JP" sz="2000" b="1" dirty="0">
                <a:solidFill>
                  <a:srgbClr val="000000"/>
                </a:solidFill>
                <a:latin typeface="Helvetica"/>
              </a:rPr>
              <a:t>Frequency (THz)</a:t>
            </a:r>
          </a:p>
        </p:txBody>
      </p:sp>
      <p:sp>
        <p:nvSpPr>
          <p:cNvPr id="32794" name="Line 24"/>
          <p:cNvSpPr>
            <a:spLocks noChangeShapeType="1"/>
          </p:cNvSpPr>
          <p:nvPr/>
        </p:nvSpPr>
        <p:spPr bwMode="auto">
          <a:xfrm>
            <a:off x="2540184" y="3258107"/>
            <a:ext cx="1322388" cy="2162175"/>
          </a:xfrm>
          <a:prstGeom prst="line">
            <a:avLst/>
          </a:prstGeom>
          <a:noFill/>
          <a:ln w="38100">
            <a:solidFill>
              <a:srgbClr val="FF00FF"/>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795" name="Text Box 25"/>
          <p:cNvSpPr txBox="1">
            <a:spLocks noChangeArrowheads="1"/>
          </p:cNvSpPr>
          <p:nvPr/>
        </p:nvSpPr>
        <p:spPr bwMode="auto">
          <a:xfrm>
            <a:off x="1052697" y="5702857"/>
            <a:ext cx="677862"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0.01</a:t>
            </a:r>
          </a:p>
        </p:txBody>
      </p:sp>
      <p:sp>
        <p:nvSpPr>
          <p:cNvPr id="32796" name="Text Box 26"/>
          <p:cNvSpPr txBox="1">
            <a:spLocks noChangeArrowheads="1"/>
          </p:cNvSpPr>
          <p:nvPr/>
        </p:nvSpPr>
        <p:spPr bwMode="auto">
          <a:xfrm>
            <a:off x="2286184" y="5721907"/>
            <a:ext cx="536575"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0.1</a:t>
            </a:r>
          </a:p>
        </p:txBody>
      </p:sp>
      <p:sp>
        <p:nvSpPr>
          <p:cNvPr id="32797" name="Text Box 27"/>
          <p:cNvSpPr txBox="1">
            <a:spLocks noChangeArrowheads="1"/>
          </p:cNvSpPr>
          <p:nvPr/>
        </p:nvSpPr>
        <p:spPr bwMode="auto">
          <a:xfrm>
            <a:off x="3559359" y="5721907"/>
            <a:ext cx="325438"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1</a:t>
            </a:r>
          </a:p>
        </p:txBody>
      </p:sp>
      <p:sp>
        <p:nvSpPr>
          <p:cNvPr id="32798" name="Text Box 28"/>
          <p:cNvSpPr txBox="1">
            <a:spLocks noChangeArrowheads="1"/>
          </p:cNvSpPr>
          <p:nvPr/>
        </p:nvSpPr>
        <p:spPr bwMode="auto">
          <a:xfrm>
            <a:off x="4622984" y="5721907"/>
            <a:ext cx="466725"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10</a:t>
            </a:r>
          </a:p>
        </p:txBody>
      </p:sp>
      <p:sp>
        <p:nvSpPr>
          <p:cNvPr id="32799" name="Text Box 29"/>
          <p:cNvSpPr txBox="1">
            <a:spLocks noChangeArrowheads="1"/>
          </p:cNvSpPr>
          <p:nvPr/>
        </p:nvSpPr>
        <p:spPr bwMode="auto">
          <a:xfrm>
            <a:off x="5761222" y="5717144"/>
            <a:ext cx="608012"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100</a:t>
            </a:r>
          </a:p>
        </p:txBody>
      </p:sp>
      <p:sp>
        <p:nvSpPr>
          <p:cNvPr id="32800" name="Text Box 30"/>
          <p:cNvSpPr txBox="1">
            <a:spLocks noChangeArrowheads="1"/>
          </p:cNvSpPr>
          <p:nvPr/>
        </p:nvSpPr>
        <p:spPr bwMode="auto">
          <a:xfrm>
            <a:off x="6777222" y="5717144"/>
            <a:ext cx="749300"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1000</a:t>
            </a:r>
          </a:p>
        </p:txBody>
      </p:sp>
      <p:sp>
        <p:nvSpPr>
          <p:cNvPr id="32801" name="Text Box 31"/>
          <p:cNvSpPr txBox="1">
            <a:spLocks noChangeArrowheads="1"/>
          </p:cNvSpPr>
          <p:nvPr/>
        </p:nvSpPr>
        <p:spPr bwMode="auto">
          <a:xfrm rot="-5400000">
            <a:off x="-869766" y="3262869"/>
            <a:ext cx="2759075"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b="1" dirty="0">
                <a:solidFill>
                  <a:srgbClr val="000000"/>
                </a:solidFill>
                <a:latin typeface="Helvetica"/>
              </a:rPr>
              <a:t>Output</a:t>
            </a:r>
            <a:r>
              <a:rPr lang="ja-JP" altLang="en-US" sz="2000" b="1" dirty="0">
                <a:solidFill>
                  <a:srgbClr val="000000"/>
                </a:solidFill>
                <a:latin typeface="Helvetica"/>
              </a:rPr>
              <a:t>　</a:t>
            </a:r>
            <a:r>
              <a:rPr lang="en-US" altLang="ja-JP" sz="2000" b="1" dirty="0">
                <a:solidFill>
                  <a:srgbClr val="000000"/>
                </a:solidFill>
                <a:latin typeface="Helvetica"/>
              </a:rPr>
              <a:t>Power</a:t>
            </a:r>
            <a:r>
              <a:rPr lang="ja-JP" altLang="en-US" sz="2000" b="1" dirty="0">
                <a:solidFill>
                  <a:srgbClr val="000000"/>
                </a:solidFill>
                <a:latin typeface="Helvetica"/>
              </a:rPr>
              <a:t>　</a:t>
            </a:r>
            <a:r>
              <a:rPr lang="en-US" altLang="ja-JP" sz="2000" b="1" dirty="0">
                <a:solidFill>
                  <a:srgbClr val="000000"/>
                </a:solidFill>
                <a:latin typeface="Helvetica"/>
              </a:rPr>
              <a:t>(mW)</a:t>
            </a:r>
          </a:p>
        </p:txBody>
      </p:sp>
      <p:sp>
        <p:nvSpPr>
          <p:cNvPr id="32802" name="Text Box 32"/>
          <p:cNvSpPr txBox="1">
            <a:spLocks noChangeArrowheads="1"/>
          </p:cNvSpPr>
          <p:nvPr/>
        </p:nvSpPr>
        <p:spPr bwMode="auto">
          <a:xfrm>
            <a:off x="622484" y="5407582"/>
            <a:ext cx="819150"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0.001</a:t>
            </a:r>
          </a:p>
        </p:txBody>
      </p:sp>
      <p:sp>
        <p:nvSpPr>
          <p:cNvPr id="32803" name="Text Box 33"/>
          <p:cNvSpPr txBox="1">
            <a:spLocks noChangeArrowheads="1"/>
          </p:cNvSpPr>
          <p:nvPr/>
        </p:nvSpPr>
        <p:spPr bwMode="auto">
          <a:xfrm>
            <a:off x="768534" y="4972607"/>
            <a:ext cx="677863"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0.01</a:t>
            </a:r>
          </a:p>
        </p:txBody>
      </p:sp>
      <p:sp>
        <p:nvSpPr>
          <p:cNvPr id="32804" name="Text Box 34"/>
          <p:cNvSpPr txBox="1">
            <a:spLocks noChangeArrowheads="1"/>
          </p:cNvSpPr>
          <p:nvPr/>
        </p:nvSpPr>
        <p:spPr bwMode="auto">
          <a:xfrm>
            <a:off x="908234" y="4451907"/>
            <a:ext cx="536575"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0.1</a:t>
            </a:r>
          </a:p>
        </p:txBody>
      </p:sp>
      <p:sp>
        <p:nvSpPr>
          <p:cNvPr id="32805" name="Text Box 35"/>
          <p:cNvSpPr txBox="1">
            <a:spLocks noChangeArrowheads="1"/>
          </p:cNvSpPr>
          <p:nvPr/>
        </p:nvSpPr>
        <p:spPr bwMode="auto">
          <a:xfrm>
            <a:off x="1109847" y="3910569"/>
            <a:ext cx="325437"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1</a:t>
            </a:r>
          </a:p>
        </p:txBody>
      </p:sp>
      <p:sp>
        <p:nvSpPr>
          <p:cNvPr id="32806" name="Text Box 36"/>
          <p:cNvSpPr txBox="1">
            <a:spLocks noChangeArrowheads="1"/>
          </p:cNvSpPr>
          <p:nvPr/>
        </p:nvSpPr>
        <p:spPr bwMode="auto">
          <a:xfrm>
            <a:off x="966972" y="3378757"/>
            <a:ext cx="466725"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10</a:t>
            </a:r>
          </a:p>
        </p:txBody>
      </p:sp>
      <p:sp>
        <p:nvSpPr>
          <p:cNvPr id="32807" name="Text Box 37"/>
          <p:cNvSpPr txBox="1">
            <a:spLocks noChangeArrowheads="1"/>
          </p:cNvSpPr>
          <p:nvPr/>
        </p:nvSpPr>
        <p:spPr bwMode="auto">
          <a:xfrm>
            <a:off x="838384" y="2859644"/>
            <a:ext cx="608013"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100</a:t>
            </a:r>
          </a:p>
        </p:txBody>
      </p:sp>
      <p:sp>
        <p:nvSpPr>
          <p:cNvPr id="32808" name="Text Box 38"/>
          <p:cNvSpPr txBox="1">
            <a:spLocks noChangeArrowheads="1"/>
          </p:cNvSpPr>
          <p:nvPr/>
        </p:nvSpPr>
        <p:spPr bwMode="auto">
          <a:xfrm>
            <a:off x="693922" y="2318307"/>
            <a:ext cx="749300"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1000</a:t>
            </a:r>
          </a:p>
        </p:txBody>
      </p:sp>
      <p:sp>
        <p:nvSpPr>
          <p:cNvPr id="32809" name="Text Box 39"/>
          <p:cNvSpPr txBox="1">
            <a:spLocks noChangeArrowheads="1"/>
          </p:cNvSpPr>
          <p:nvPr/>
        </p:nvSpPr>
        <p:spPr bwMode="auto">
          <a:xfrm>
            <a:off x="889184" y="1788082"/>
            <a:ext cx="558800"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10</a:t>
            </a:r>
            <a:r>
              <a:rPr lang="en-US" altLang="ja-JP" sz="2000" baseline="30000" dirty="0">
                <a:solidFill>
                  <a:srgbClr val="000000"/>
                </a:solidFill>
                <a:latin typeface="Helvetica"/>
              </a:rPr>
              <a:t>4</a:t>
            </a:r>
          </a:p>
        </p:txBody>
      </p:sp>
      <p:sp>
        <p:nvSpPr>
          <p:cNvPr id="32810" name="Text Box 40"/>
          <p:cNvSpPr txBox="1">
            <a:spLocks noChangeArrowheads="1"/>
          </p:cNvSpPr>
          <p:nvPr/>
        </p:nvSpPr>
        <p:spPr bwMode="auto">
          <a:xfrm>
            <a:off x="881247" y="1268969"/>
            <a:ext cx="558800" cy="39687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2000" dirty="0">
                <a:solidFill>
                  <a:srgbClr val="000000"/>
                </a:solidFill>
                <a:latin typeface="Helvetica"/>
              </a:rPr>
              <a:t>10</a:t>
            </a:r>
            <a:r>
              <a:rPr lang="en-US" altLang="ja-JP" sz="2000" baseline="30000" dirty="0">
                <a:solidFill>
                  <a:srgbClr val="000000"/>
                </a:solidFill>
                <a:latin typeface="Helvetica"/>
              </a:rPr>
              <a:t>5</a:t>
            </a:r>
          </a:p>
        </p:txBody>
      </p:sp>
      <p:sp>
        <p:nvSpPr>
          <p:cNvPr id="32811" name="Text Box 41"/>
          <p:cNvSpPr txBox="1">
            <a:spLocks noChangeArrowheads="1"/>
          </p:cNvSpPr>
          <p:nvPr/>
        </p:nvSpPr>
        <p:spPr bwMode="auto">
          <a:xfrm>
            <a:off x="3907022" y="4982132"/>
            <a:ext cx="1211262" cy="581025"/>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FF00FF"/>
                </a:solidFill>
                <a:latin typeface="Helvetica"/>
              </a:rPr>
              <a:t>Photomixer</a:t>
            </a:r>
          </a:p>
          <a:p>
            <a:pPr fontAlgn="base">
              <a:spcBef>
                <a:spcPct val="0"/>
              </a:spcBef>
              <a:spcAft>
                <a:spcPct val="0"/>
              </a:spcAft>
            </a:pPr>
            <a:r>
              <a:rPr lang="en-US" altLang="ja-JP" sz="1600" dirty="0">
                <a:solidFill>
                  <a:srgbClr val="FF00FF"/>
                </a:solidFill>
                <a:latin typeface="Helvetica"/>
              </a:rPr>
              <a:t>(UTC-PD)</a:t>
            </a:r>
          </a:p>
        </p:txBody>
      </p:sp>
      <p:sp>
        <p:nvSpPr>
          <p:cNvPr id="32812" name="Line 42"/>
          <p:cNvSpPr>
            <a:spLocks noChangeShapeType="1"/>
          </p:cNvSpPr>
          <p:nvPr/>
        </p:nvSpPr>
        <p:spPr bwMode="auto">
          <a:xfrm flipH="1">
            <a:off x="5880284" y="1556307"/>
            <a:ext cx="762000" cy="1524000"/>
          </a:xfrm>
          <a:prstGeom prst="line">
            <a:avLst/>
          </a:prstGeom>
          <a:noFill/>
          <a:ln w="38100">
            <a:solidFill>
              <a:srgbClr val="FF66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13" name="Text Box 43"/>
          <p:cNvSpPr txBox="1">
            <a:spLocks noChangeArrowheads="1"/>
          </p:cNvSpPr>
          <p:nvPr/>
        </p:nvSpPr>
        <p:spPr bwMode="auto">
          <a:xfrm>
            <a:off x="5423084" y="1556307"/>
            <a:ext cx="1101725"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FF6600"/>
                </a:solidFill>
                <a:latin typeface="ＭＳ Ｐゴシック" pitchFamily="50" charset="-128"/>
              </a:rPr>
              <a:t>III-V Laser</a:t>
            </a:r>
          </a:p>
        </p:txBody>
      </p:sp>
      <p:sp>
        <p:nvSpPr>
          <p:cNvPr id="32814" name="Line 44"/>
          <p:cNvSpPr>
            <a:spLocks noChangeShapeType="1"/>
          </p:cNvSpPr>
          <p:nvPr/>
        </p:nvSpPr>
        <p:spPr bwMode="auto">
          <a:xfrm>
            <a:off x="4889684" y="4070907"/>
            <a:ext cx="1143000" cy="0"/>
          </a:xfrm>
          <a:prstGeom prst="line">
            <a:avLst/>
          </a:prstGeom>
          <a:noFill/>
          <a:ln w="38100">
            <a:solidFill>
              <a:srgbClr val="00CC99"/>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15" name="Text Box 45"/>
          <p:cNvSpPr txBox="1">
            <a:spLocks noChangeArrowheads="1"/>
          </p:cNvSpPr>
          <p:nvPr/>
        </p:nvSpPr>
        <p:spPr bwMode="auto">
          <a:xfrm>
            <a:off x="4813484" y="4039157"/>
            <a:ext cx="1524000"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00CC99"/>
                </a:solidFill>
                <a:latin typeface="ＭＳ Ｐゴシック" pitchFamily="50" charset="-128"/>
              </a:rPr>
              <a:t>Lead Salt Laser</a:t>
            </a:r>
          </a:p>
        </p:txBody>
      </p:sp>
      <p:sp>
        <p:nvSpPr>
          <p:cNvPr id="32816" name="Line 46"/>
          <p:cNvSpPr>
            <a:spLocks noChangeShapeType="1"/>
          </p:cNvSpPr>
          <p:nvPr/>
        </p:nvSpPr>
        <p:spPr bwMode="auto">
          <a:xfrm flipH="1">
            <a:off x="5270684" y="2394507"/>
            <a:ext cx="533400" cy="1066800"/>
          </a:xfrm>
          <a:prstGeom prst="line">
            <a:avLst/>
          </a:prstGeom>
          <a:noFill/>
          <a:ln w="38100">
            <a:solidFill>
              <a:srgbClr val="3333CC"/>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17" name="Text Box 47"/>
          <p:cNvSpPr txBox="1">
            <a:spLocks noChangeArrowheads="1"/>
          </p:cNvSpPr>
          <p:nvPr/>
        </p:nvSpPr>
        <p:spPr bwMode="auto">
          <a:xfrm>
            <a:off x="5118284" y="2470707"/>
            <a:ext cx="573088"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3333CC"/>
                </a:solidFill>
                <a:latin typeface="ＭＳ Ｐゴシック" pitchFamily="50" charset="-128"/>
              </a:rPr>
              <a:t>QCL</a:t>
            </a:r>
          </a:p>
        </p:txBody>
      </p:sp>
      <p:sp>
        <p:nvSpPr>
          <p:cNvPr id="32818" name="Line 48"/>
          <p:cNvSpPr>
            <a:spLocks noChangeShapeType="1"/>
          </p:cNvSpPr>
          <p:nvPr/>
        </p:nvSpPr>
        <p:spPr bwMode="auto">
          <a:xfrm flipH="1">
            <a:off x="4432484" y="3461307"/>
            <a:ext cx="457200" cy="0"/>
          </a:xfrm>
          <a:prstGeom prst="line">
            <a:avLst/>
          </a:prstGeom>
          <a:noFill/>
          <a:ln w="38100">
            <a:solidFill>
              <a:srgbClr val="FF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19" name="Line 49"/>
          <p:cNvSpPr>
            <a:spLocks noChangeShapeType="1"/>
          </p:cNvSpPr>
          <p:nvPr/>
        </p:nvSpPr>
        <p:spPr bwMode="auto">
          <a:xfrm flipH="1">
            <a:off x="4356284" y="3461307"/>
            <a:ext cx="76200" cy="685800"/>
          </a:xfrm>
          <a:prstGeom prst="line">
            <a:avLst/>
          </a:prstGeom>
          <a:noFill/>
          <a:ln w="38100">
            <a:solidFill>
              <a:srgbClr val="FF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20" name="Text Box 50"/>
          <p:cNvSpPr txBox="1">
            <a:spLocks noChangeArrowheads="1"/>
          </p:cNvSpPr>
          <p:nvPr/>
        </p:nvSpPr>
        <p:spPr bwMode="auto">
          <a:xfrm>
            <a:off x="4051484" y="3080307"/>
            <a:ext cx="979488"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FF99FF"/>
                </a:solidFill>
                <a:latin typeface="ＭＳ Ｐゴシック" pitchFamily="50" charset="-128"/>
              </a:rPr>
              <a:t>THz QCL</a:t>
            </a:r>
          </a:p>
        </p:txBody>
      </p:sp>
      <p:sp>
        <p:nvSpPr>
          <p:cNvPr id="32821" name="Line 51"/>
          <p:cNvSpPr>
            <a:spLocks noChangeShapeType="1"/>
          </p:cNvSpPr>
          <p:nvPr/>
        </p:nvSpPr>
        <p:spPr bwMode="auto">
          <a:xfrm flipV="1">
            <a:off x="1419409" y="5575857"/>
            <a:ext cx="1588" cy="128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22" name="Line 52"/>
          <p:cNvSpPr>
            <a:spLocks noChangeShapeType="1"/>
          </p:cNvSpPr>
          <p:nvPr/>
        </p:nvSpPr>
        <p:spPr bwMode="auto">
          <a:xfrm flipV="1">
            <a:off x="2571934" y="5575857"/>
            <a:ext cx="1588" cy="128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23" name="Line 53"/>
          <p:cNvSpPr>
            <a:spLocks noChangeShapeType="1"/>
          </p:cNvSpPr>
          <p:nvPr/>
        </p:nvSpPr>
        <p:spPr bwMode="auto">
          <a:xfrm flipV="1">
            <a:off x="3724459" y="5575857"/>
            <a:ext cx="1588" cy="128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24" name="Line 54"/>
          <p:cNvSpPr>
            <a:spLocks noChangeShapeType="1"/>
          </p:cNvSpPr>
          <p:nvPr/>
        </p:nvSpPr>
        <p:spPr bwMode="auto">
          <a:xfrm flipV="1">
            <a:off x="4878572" y="5575857"/>
            <a:ext cx="1587" cy="128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25" name="Line 55"/>
          <p:cNvSpPr>
            <a:spLocks noChangeShapeType="1"/>
          </p:cNvSpPr>
          <p:nvPr/>
        </p:nvSpPr>
        <p:spPr bwMode="auto">
          <a:xfrm flipV="1">
            <a:off x="6031097" y="5575857"/>
            <a:ext cx="1587" cy="128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26" name="Line 56"/>
          <p:cNvSpPr>
            <a:spLocks noChangeShapeType="1"/>
          </p:cNvSpPr>
          <p:nvPr/>
        </p:nvSpPr>
        <p:spPr bwMode="auto">
          <a:xfrm flipV="1">
            <a:off x="7183622" y="5575857"/>
            <a:ext cx="1587" cy="128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27" name="Line 57"/>
          <p:cNvSpPr>
            <a:spLocks noChangeShapeType="1"/>
          </p:cNvSpPr>
          <p:nvPr/>
        </p:nvSpPr>
        <p:spPr bwMode="auto">
          <a:xfrm>
            <a:off x="1419409" y="5704444"/>
            <a:ext cx="123825" cy="1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28" name="Line 58"/>
          <p:cNvSpPr>
            <a:spLocks noChangeShapeType="1"/>
          </p:cNvSpPr>
          <p:nvPr/>
        </p:nvSpPr>
        <p:spPr bwMode="auto">
          <a:xfrm>
            <a:off x="1419409" y="5174219"/>
            <a:ext cx="123825" cy="1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29" name="Line 59"/>
          <p:cNvSpPr>
            <a:spLocks noChangeShapeType="1"/>
          </p:cNvSpPr>
          <p:nvPr/>
        </p:nvSpPr>
        <p:spPr bwMode="auto">
          <a:xfrm>
            <a:off x="1419409" y="4642407"/>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30" name="Line 60"/>
          <p:cNvSpPr>
            <a:spLocks noChangeShapeType="1"/>
          </p:cNvSpPr>
          <p:nvPr/>
        </p:nvSpPr>
        <p:spPr bwMode="auto">
          <a:xfrm>
            <a:off x="1419409" y="4112182"/>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31" name="Line 61"/>
          <p:cNvSpPr>
            <a:spLocks noChangeShapeType="1"/>
          </p:cNvSpPr>
          <p:nvPr/>
        </p:nvSpPr>
        <p:spPr bwMode="auto">
          <a:xfrm>
            <a:off x="1419409" y="3581957"/>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32" name="Line 62"/>
          <p:cNvSpPr>
            <a:spLocks noChangeShapeType="1"/>
          </p:cNvSpPr>
          <p:nvPr/>
        </p:nvSpPr>
        <p:spPr bwMode="auto">
          <a:xfrm>
            <a:off x="1419409" y="3051732"/>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33" name="Line 63"/>
          <p:cNvSpPr>
            <a:spLocks noChangeShapeType="1"/>
          </p:cNvSpPr>
          <p:nvPr/>
        </p:nvSpPr>
        <p:spPr bwMode="auto">
          <a:xfrm>
            <a:off x="1419409" y="2521507"/>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34" name="Line 64"/>
          <p:cNvSpPr>
            <a:spLocks noChangeShapeType="1"/>
          </p:cNvSpPr>
          <p:nvPr/>
        </p:nvSpPr>
        <p:spPr bwMode="auto">
          <a:xfrm>
            <a:off x="1419409" y="1991282"/>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35" name="Line 65"/>
          <p:cNvSpPr>
            <a:spLocks noChangeShapeType="1"/>
          </p:cNvSpPr>
          <p:nvPr/>
        </p:nvSpPr>
        <p:spPr bwMode="auto">
          <a:xfrm>
            <a:off x="1419409" y="1459469"/>
            <a:ext cx="1588" cy="128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36" name="Line 66"/>
          <p:cNvSpPr>
            <a:spLocks noChangeShapeType="1"/>
          </p:cNvSpPr>
          <p:nvPr/>
        </p:nvSpPr>
        <p:spPr bwMode="auto">
          <a:xfrm>
            <a:off x="2571934" y="1459469"/>
            <a:ext cx="1588" cy="128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37" name="Line 67"/>
          <p:cNvSpPr>
            <a:spLocks noChangeShapeType="1"/>
          </p:cNvSpPr>
          <p:nvPr/>
        </p:nvSpPr>
        <p:spPr bwMode="auto">
          <a:xfrm>
            <a:off x="3724459" y="1459469"/>
            <a:ext cx="1588" cy="128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38" name="Line 68"/>
          <p:cNvSpPr>
            <a:spLocks noChangeShapeType="1"/>
          </p:cNvSpPr>
          <p:nvPr/>
        </p:nvSpPr>
        <p:spPr bwMode="auto">
          <a:xfrm>
            <a:off x="4878572" y="1459469"/>
            <a:ext cx="1587" cy="128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39" name="Line 69"/>
          <p:cNvSpPr>
            <a:spLocks noChangeShapeType="1"/>
          </p:cNvSpPr>
          <p:nvPr/>
        </p:nvSpPr>
        <p:spPr bwMode="auto">
          <a:xfrm>
            <a:off x="6031097" y="1459469"/>
            <a:ext cx="1587" cy="128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40" name="Line 70"/>
          <p:cNvSpPr>
            <a:spLocks noChangeShapeType="1"/>
          </p:cNvSpPr>
          <p:nvPr/>
        </p:nvSpPr>
        <p:spPr bwMode="auto">
          <a:xfrm>
            <a:off x="7183622" y="1459469"/>
            <a:ext cx="1587" cy="128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41" name="Line 71"/>
          <p:cNvSpPr>
            <a:spLocks noChangeShapeType="1"/>
          </p:cNvSpPr>
          <p:nvPr/>
        </p:nvSpPr>
        <p:spPr bwMode="auto">
          <a:xfrm flipH="1">
            <a:off x="7059797" y="5704444"/>
            <a:ext cx="123825" cy="1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42" name="Line 72"/>
          <p:cNvSpPr>
            <a:spLocks noChangeShapeType="1"/>
          </p:cNvSpPr>
          <p:nvPr/>
        </p:nvSpPr>
        <p:spPr bwMode="auto">
          <a:xfrm flipH="1">
            <a:off x="7059797" y="5174219"/>
            <a:ext cx="123825" cy="1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43" name="Line 73"/>
          <p:cNvSpPr>
            <a:spLocks noChangeShapeType="1"/>
          </p:cNvSpPr>
          <p:nvPr/>
        </p:nvSpPr>
        <p:spPr bwMode="auto">
          <a:xfrm flipH="1">
            <a:off x="7059797" y="4642407"/>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44" name="Line 74"/>
          <p:cNvSpPr>
            <a:spLocks noChangeShapeType="1"/>
          </p:cNvSpPr>
          <p:nvPr/>
        </p:nvSpPr>
        <p:spPr bwMode="auto">
          <a:xfrm flipH="1">
            <a:off x="7059797" y="4112182"/>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45" name="Line 75"/>
          <p:cNvSpPr>
            <a:spLocks noChangeShapeType="1"/>
          </p:cNvSpPr>
          <p:nvPr/>
        </p:nvSpPr>
        <p:spPr bwMode="auto">
          <a:xfrm flipH="1">
            <a:off x="7059797" y="3581957"/>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46" name="Line 76"/>
          <p:cNvSpPr>
            <a:spLocks noChangeShapeType="1"/>
          </p:cNvSpPr>
          <p:nvPr/>
        </p:nvSpPr>
        <p:spPr bwMode="auto">
          <a:xfrm flipH="1">
            <a:off x="7059797" y="3051732"/>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47" name="Line 77"/>
          <p:cNvSpPr>
            <a:spLocks noChangeShapeType="1"/>
          </p:cNvSpPr>
          <p:nvPr/>
        </p:nvSpPr>
        <p:spPr bwMode="auto">
          <a:xfrm flipH="1">
            <a:off x="7059797" y="2521507"/>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48" name="Line 78"/>
          <p:cNvSpPr>
            <a:spLocks noChangeShapeType="1"/>
          </p:cNvSpPr>
          <p:nvPr/>
        </p:nvSpPr>
        <p:spPr bwMode="auto">
          <a:xfrm flipH="1">
            <a:off x="7059797" y="1991282"/>
            <a:ext cx="123825" cy="1587"/>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49" name="Line 79"/>
          <p:cNvSpPr>
            <a:spLocks noChangeShapeType="1"/>
          </p:cNvSpPr>
          <p:nvPr/>
        </p:nvSpPr>
        <p:spPr bwMode="auto">
          <a:xfrm flipH="1">
            <a:off x="7059797" y="1459469"/>
            <a:ext cx="123825" cy="1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50" name="Line 80"/>
          <p:cNvSpPr>
            <a:spLocks noChangeShapeType="1"/>
          </p:cNvSpPr>
          <p:nvPr/>
        </p:nvSpPr>
        <p:spPr bwMode="auto">
          <a:xfrm>
            <a:off x="1419409" y="5704444"/>
            <a:ext cx="5764213" cy="1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51" name="Line 81"/>
          <p:cNvSpPr>
            <a:spLocks noChangeShapeType="1"/>
          </p:cNvSpPr>
          <p:nvPr/>
        </p:nvSpPr>
        <p:spPr bwMode="auto">
          <a:xfrm>
            <a:off x="1419409" y="1459469"/>
            <a:ext cx="1588" cy="4244975"/>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52" name="Line 82"/>
          <p:cNvSpPr>
            <a:spLocks noChangeShapeType="1"/>
          </p:cNvSpPr>
          <p:nvPr/>
        </p:nvSpPr>
        <p:spPr bwMode="auto">
          <a:xfrm>
            <a:off x="1419409" y="1459469"/>
            <a:ext cx="5764213" cy="1588"/>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53" name="Line 83"/>
          <p:cNvSpPr>
            <a:spLocks noChangeShapeType="1"/>
          </p:cNvSpPr>
          <p:nvPr/>
        </p:nvSpPr>
        <p:spPr bwMode="auto">
          <a:xfrm>
            <a:off x="7183622" y="1459469"/>
            <a:ext cx="1587" cy="4244975"/>
          </a:xfrm>
          <a:prstGeom prst="line">
            <a:avLst/>
          </a:prstGeom>
          <a:noFill/>
          <a:ln w="33338">
            <a:solidFill>
              <a:srgbClr val="0000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54" name="Line 84"/>
          <p:cNvSpPr>
            <a:spLocks noChangeShapeType="1"/>
          </p:cNvSpPr>
          <p:nvPr/>
        </p:nvSpPr>
        <p:spPr bwMode="auto">
          <a:xfrm>
            <a:off x="2851334" y="4156632"/>
            <a:ext cx="485775" cy="1500187"/>
          </a:xfrm>
          <a:prstGeom prst="line">
            <a:avLst/>
          </a:prstGeom>
          <a:noFill/>
          <a:ln w="38100">
            <a:solidFill>
              <a:srgbClr val="33CC33"/>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55" name="Text Box 85"/>
          <p:cNvSpPr txBox="1">
            <a:spLocks noChangeArrowheads="1"/>
          </p:cNvSpPr>
          <p:nvPr/>
        </p:nvSpPr>
        <p:spPr bwMode="auto">
          <a:xfrm>
            <a:off x="2373497" y="5263119"/>
            <a:ext cx="844550" cy="30480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400" dirty="0">
                <a:solidFill>
                  <a:srgbClr val="009900"/>
                </a:solidFill>
              </a:rPr>
              <a:t>TUNNET</a:t>
            </a:r>
          </a:p>
        </p:txBody>
      </p:sp>
      <p:sp>
        <p:nvSpPr>
          <p:cNvPr id="32856" name="Text Box 86"/>
          <p:cNvSpPr txBox="1">
            <a:spLocks noChangeArrowheads="1"/>
          </p:cNvSpPr>
          <p:nvPr/>
        </p:nvSpPr>
        <p:spPr bwMode="auto">
          <a:xfrm>
            <a:off x="3370447" y="3231119"/>
            <a:ext cx="1162050"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FF33CC"/>
                </a:solidFill>
                <a:latin typeface="ＭＳ Ｐゴシック" pitchFamily="50" charset="-128"/>
              </a:rPr>
              <a:t>p-Ge Laser</a:t>
            </a:r>
          </a:p>
        </p:txBody>
      </p:sp>
      <p:sp>
        <p:nvSpPr>
          <p:cNvPr id="32857" name="Line 87"/>
          <p:cNvSpPr>
            <a:spLocks noChangeShapeType="1"/>
          </p:cNvSpPr>
          <p:nvPr/>
        </p:nvSpPr>
        <p:spPr bwMode="auto">
          <a:xfrm>
            <a:off x="2417947" y="4620182"/>
            <a:ext cx="609600" cy="0"/>
          </a:xfrm>
          <a:prstGeom prst="line">
            <a:avLst/>
          </a:prstGeom>
          <a:noFill/>
          <a:ln w="38100">
            <a:solidFill>
              <a:srgbClr val="FFFF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58" name="Text Box 88"/>
          <p:cNvSpPr txBox="1">
            <a:spLocks noChangeArrowheads="1"/>
          </p:cNvSpPr>
          <p:nvPr/>
        </p:nvSpPr>
        <p:spPr bwMode="auto">
          <a:xfrm>
            <a:off x="1632134" y="4301094"/>
            <a:ext cx="1162050" cy="336550"/>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sz="1600" dirty="0">
                <a:solidFill>
                  <a:srgbClr val="FF33CC"/>
                </a:solidFill>
                <a:latin typeface="ＭＳ Ｐゴシック" pitchFamily="50" charset="-128"/>
              </a:rPr>
              <a:t>p-Ge Laser</a:t>
            </a:r>
          </a:p>
        </p:txBody>
      </p:sp>
      <p:sp>
        <p:nvSpPr>
          <p:cNvPr id="32859" name="Line 89"/>
          <p:cNvSpPr>
            <a:spLocks noChangeShapeType="1"/>
          </p:cNvSpPr>
          <p:nvPr/>
        </p:nvSpPr>
        <p:spPr bwMode="auto">
          <a:xfrm>
            <a:off x="3713347" y="3553382"/>
            <a:ext cx="609600" cy="0"/>
          </a:xfrm>
          <a:prstGeom prst="line">
            <a:avLst/>
          </a:prstGeom>
          <a:noFill/>
          <a:ln w="38100">
            <a:solidFill>
              <a:srgbClr val="FFFF00"/>
            </a:solidFill>
            <a:round/>
            <a:headEnd/>
            <a:tailEnd/>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60" name="Text Box 90"/>
          <p:cNvSpPr txBox="1">
            <a:spLocks noChangeArrowheads="1"/>
          </p:cNvSpPr>
          <p:nvPr/>
        </p:nvSpPr>
        <p:spPr bwMode="auto">
          <a:xfrm>
            <a:off x="1319397" y="6129894"/>
            <a:ext cx="1873250" cy="366713"/>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dirty="0">
                <a:solidFill>
                  <a:srgbClr val="0000CC"/>
                </a:solidFill>
              </a:rPr>
              <a:t>RC,</a:t>
            </a:r>
            <a:r>
              <a:rPr lang="en-US" altLang="ja-JP" dirty="0">
                <a:solidFill>
                  <a:srgbClr val="0000CC"/>
                </a:solidFill>
                <a:latin typeface="Times New Roman" pitchFamily="18" charset="0"/>
              </a:rPr>
              <a:t> </a:t>
            </a:r>
            <a:r>
              <a:rPr lang="en-US" altLang="ja-JP" dirty="0">
                <a:solidFill>
                  <a:srgbClr val="0000CC"/>
                </a:solidFill>
                <a:latin typeface="Symbol" pitchFamily="18" charset="2"/>
              </a:rPr>
              <a:t>t </a:t>
            </a:r>
            <a:r>
              <a:rPr lang="en-US" altLang="ja-JP" dirty="0">
                <a:solidFill>
                  <a:srgbClr val="0000CC"/>
                </a:solidFill>
              </a:rPr>
              <a:t>: Transport</a:t>
            </a:r>
          </a:p>
        </p:txBody>
      </p:sp>
      <p:sp>
        <p:nvSpPr>
          <p:cNvPr id="32861" name="Line 91"/>
          <p:cNvSpPr>
            <a:spLocks noChangeShapeType="1"/>
          </p:cNvSpPr>
          <p:nvPr/>
        </p:nvSpPr>
        <p:spPr bwMode="auto">
          <a:xfrm>
            <a:off x="1427347" y="6466444"/>
            <a:ext cx="2667000" cy="0"/>
          </a:xfrm>
          <a:prstGeom prst="line">
            <a:avLst/>
          </a:prstGeom>
          <a:noFill/>
          <a:ln w="28575">
            <a:solidFill>
              <a:srgbClr val="0000CC"/>
            </a:solidFill>
            <a:round/>
            <a:headEnd/>
            <a:tailEnd type="triangle" w="med" len="lg"/>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62" name="Line 92"/>
          <p:cNvSpPr>
            <a:spLocks noChangeShapeType="1"/>
          </p:cNvSpPr>
          <p:nvPr/>
        </p:nvSpPr>
        <p:spPr bwMode="auto">
          <a:xfrm flipH="1">
            <a:off x="4094347" y="6466444"/>
            <a:ext cx="3048000" cy="0"/>
          </a:xfrm>
          <a:prstGeom prst="line">
            <a:avLst/>
          </a:prstGeom>
          <a:noFill/>
          <a:ln w="28575">
            <a:solidFill>
              <a:srgbClr val="FF0066"/>
            </a:solidFill>
            <a:round/>
            <a:headEnd/>
            <a:tailEnd type="triangle" w="med" len="lg"/>
          </a:ln>
        </p:spPr>
        <p:txBody>
          <a:bodyP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2863" name="Text Box 93"/>
          <p:cNvSpPr txBox="1">
            <a:spLocks noChangeArrowheads="1"/>
          </p:cNvSpPr>
          <p:nvPr/>
        </p:nvSpPr>
        <p:spPr bwMode="auto">
          <a:xfrm>
            <a:off x="5538972" y="6129894"/>
            <a:ext cx="1914525" cy="366713"/>
          </a:xfrm>
          <a:prstGeom prst="rect">
            <a:avLst/>
          </a:prstGeom>
          <a:noFill/>
          <a:ln w="9525">
            <a:noFill/>
            <a:miter lim="800000"/>
            <a:headEnd/>
            <a:tailEnd/>
          </a:ln>
        </p:spPr>
        <p:txBody>
          <a:bodyPr wrap="none">
            <a:spAutoFit/>
          </a:bodyPr>
          <a:lstStyle/>
          <a:p>
            <a:pPr fontAlgn="base">
              <a:spcBef>
                <a:spcPct val="0"/>
              </a:spcBef>
              <a:spcAft>
                <a:spcPct val="0"/>
              </a:spcAft>
            </a:pPr>
            <a:r>
              <a:rPr lang="en-US" altLang="ja-JP" dirty="0">
                <a:solidFill>
                  <a:srgbClr val="FF3300"/>
                </a:solidFill>
              </a:rPr>
              <a:t>Transition: h</a:t>
            </a:r>
            <a:r>
              <a:rPr lang="en-US" altLang="ja-JP" dirty="0">
                <a:solidFill>
                  <a:srgbClr val="FF3300"/>
                </a:solidFill>
                <a:latin typeface="Symbol" pitchFamily="18" charset="2"/>
              </a:rPr>
              <a:t>n</a:t>
            </a:r>
            <a:r>
              <a:rPr lang="en-US" altLang="ja-JP" dirty="0">
                <a:solidFill>
                  <a:srgbClr val="FF3300"/>
                </a:solidFill>
              </a:rPr>
              <a:t>/kT</a:t>
            </a:r>
          </a:p>
        </p:txBody>
      </p:sp>
      <p:sp>
        <p:nvSpPr>
          <p:cNvPr id="32864" name="Text Box 94"/>
          <p:cNvSpPr txBox="1">
            <a:spLocks noChangeArrowheads="1"/>
          </p:cNvSpPr>
          <p:nvPr/>
        </p:nvSpPr>
        <p:spPr bwMode="auto">
          <a:xfrm>
            <a:off x="3916547" y="2213532"/>
            <a:ext cx="896937" cy="774700"/>
          </a:xfrm>
          <a:prstGeom prst="rect">
            <a:avLst/>
          </a:prstGeom>
          <a:noFill/>
          <a:ln w="9525">
            <a:noFill/>
            <a:miter lim="800000"/>
            <a:headEnd/>
            <a:tailEnd/>
          </a:ln>
        </p:spPr>
        <p:txBody>
          <a:bodyPr wrap="none">
            <a:spAutoFit/>
          </a:bodyPr>
          <a:lstStyle/>
          <a:p>
            <a:pPr fontAlgn="base">
              <a:lnSpc>
                <a:spcPct val="80000"/>
              </a:lnSpc>
              <a:spcBef>
                <a:spcPct val="0"/>
              </a:spcBef>
              <a:spcAft>
                <a:spcPct val="0"/>
              </a:spcAft>
            </a:pPr>
            <a:r>
              <a:rPr lang="en-US" altLang="ja-JP" sz="2800" dirty="0">
                <a:solidFill>
                  <a:srgbClr val="FF3300"/>
                </a:solidFill>
                <a:latin typeface="Verdana" pitchFamily="34" charset="0"/>
              </a:rPr>
              <a:t>THz</a:t>
            </a:r>
          </a:p>
          <a:p>
            <a:pPr fontAlgn="base">
              <a:lnSpc>
                <a:spcPct val="80000"/>
              </a:lnSpc>
              <a:spcBef>
                <a:spcPct val="0"/>
              </a:spcBef>
              <a:spcAft>
                <a:spcPct val="0"/>
              </a:spcAft>
            </a:pPr>
            <a:r>
              <a:rPr lang="en-US" altLang="ja-JP" sz="2800" dirty="0">
                <a:solidFill>
                  <a:srgbClr val="FF3300"/>
                </a:solidFill>
                <a:latin typeface="Verdana" pitchFamily="34" charset="0"/>
              </a:rPr>
              <a:t>Gap</a:t>
            </a:r>
          </a:p>
        </p:txBody>
      </p:sp>
      <p:sp>
        <p:nvSpPr>
          <p:cNvPr id="220255" name="AutoShape 95"/>
          <p:cNvSpPr>
            <a:spLocks noChangeArrowheads="1"/>
          </p:cNvSpPr>
          <p:nvPr/>
        </p:nvSpPr>
        <p:spPr bwMode="auto">
          <a:xfrm>
            <a:off x="3710172" y="3604182"/>
            <a:ext cx="1109662" cy="695325"/>
          </a:xfrm>
          <a:prstGeom prst="roundRect">
            <a:avLst>
              <a:gd name="adj" fmla="val 16667"/>
            </a:avLst>
          </a:prstGeom>
          <a:solidFill>
            <a:srgbClr val="00FFFF">
              <a:alpha val="59999"/>
            </a:srgbClr>
          </a:solidFill>
          <a:ln w="57150">
            <a:solidFill>
              <a:srgbClr val="33CCCC"/>
            </a:solidFill>
            <a:round/>
            <a:headEnd/>
            <a:tailEnd/>
          </a:ln>
        </p:spPr>
        <p:txBody>
          <a:bodyPr wrap="none" anchor="ctr"/>
          <a:lstStyle/>
          <a:p>
            <a:pPr algn="ctr" fontAlgn="base">
              <a:spcBef>
                <a:spcPct val="0"/>
              </a:spcBef>
              <a:spcAft>
                <a:spcPct val="0"/>
              </a:spcAft>
            </a:pPr>
            <a:r>
              <a:rPr lang="en-US" altLang="ja-JP" sz="2400" b="1" dirty="0">
                <a:solidFill>
                  <a:srgbClr val="FF3300"/>
                </a:solidFill>
              </a:rPr>
              <a:t>Target</a:t>
            </a:r>
          </a:p>
        </p:txBody>
      </p:sp>
      <p:sp>
        <p:nvSpPr>
          <p:cNvPr id="96"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3</a:t>
            </a:fld>
            <a:endParaRPr lang="ja-JP" altLang="en-US" sz="1400" b="1" dirty="0">
              <a:solidFill>
                <a:srgbClr val="000000"/>
              </a:solidFill>
              <a:latin typeface="Arial Black" pitchFamily="34" charset="0"/>
            </a:endParaRPr>
          </a:p>
        </p:txBody>
      </p:sp>
    </p:spTree>
    <p:extLst>
      <p:ext uri="{BB962C8B-B14F-4D97-AF65-F5344CB8AC3E}">
        <p14:creationId xmlns:p14="http://schemas.microsoft.com/office/powerpoint/2010/main" val="362334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20255"/>
                                        </p:tgtEl>
                                        <p:attrNameLst>
                                          <p:attrName>style.visibility</p:attrName>
                                        </p:attrNameLst>
                                      </p:cBhvr>
                                      <p:to>
                                        <p:strVal val="visible"/>
                                      </p:to>
                                    </p:set>
                                    <p:anim calcmode="lin" valueType="num">
                                      <p:cBhvr>
                                        <p:cTn id="7" dur="500" fill="hold"/>
                                        <p:tgtEl>
                                          <p:spTgt spid="220255"/>
                                        </p:tgtEl>
                                        <p:attrNameLst>
                                          <p:attrName>ppt_w</p:attrName>
                                        </p:attrNameLst>
                                      </p:cBhvr>
                                      <p:tavLst>
                                        <p:tav tm="0">
                                          <p:val>
                                            <p:fltVal val="0"/>
                                          </p:val>
                                        </p:tav>
                                        <p:tav tm="100000">
                                          <p:val>
                                            <p:strVal val="#ppt_w"/>
                                          </p:val>
                                        </p:tav>
                                      </p:tavLst>
                                    </p:anim>
                                    <p:anim calcmode="lin" valueType="num">
                                      <p:cBhvr>
                                        <p:cTn id="8" dur="500" fill="hold"/>
                                        <p:tgtEl>
                                          <p:spTgt spid="22025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25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5671" y="154980"/>
            <a:ext cx="8001000" cy="928255"/>
          </a:xfrm>
        </p:spPr>
        <p:txBody>
          <a:bodyPr/>
          <a:lstStyle/>
          <a:p>
            <a:r>
              <a:rPr kumimoji="0" lang="en-US" altLang="ja-JP" sz="3600" b="1" u="none" strike="noStrike" kern="0" cap="none" spc="0" normalizeH="0" baseline="0" noProof="0" dirty="0" smtClean="0">
                <a:ln>
                  <a:noFill/>
                </a:ln>
                <a:solidFill>
                  <a:schemeClr val="tx1"/>
                </a:solidFill>
                <a:effectLst/>
                <a:uLnTx/>
                <a:uFillTx/>
                <a:ea typeface="MS PGothic" pitchFamily="50" charset="-128"/>
              </a:rPr>
              <a:t>Outline</a:t>
            </a:r>
            <a:endParaRPr kumimoji="1" lang="ja-JP" altLang="en-US" sz="4000" dirty="0">
              <a:solidFill>
                <a:schemeClr val="tx1"/>
              </a:solidFill>
            </a:endParaRPr>
          </a:p>
        </p:txBody>
      </p:sp>
      <p:sp>
        <p:nvSpPr>
          <p:cNvPr id="3" name="コンテンツ プレースホルダー 2"/>
          <p:cNvSpPr>
            <a:spLocks noGrp="1"/>
          </p:cNvSpPr>
          <p:nvPr>
            <p:ph idx="1"/>
          </p:nvPr>
        </p:nvSpPr>
        <p:spPr>
          <a:xfrm>
            <a:off x="514350" y="1538208"/>
            <a:ext cx="8629650" cy="5034870"/>
          </a:xfrm>
        </p:spPr>
        <p:txBody>
          <a:bodyPr/>
          <a:lstStyle/>
          <a:p>
            <a:pPr>
              <a:spcBef>
                <a:spcPts val="600"/>
              </a:spcBef>
              <a:buBlip>
                <a:blip r:embed="rId3"/>
              </a:buBlip>
            </a:pPr>
            <a:r>
              <a:rPr kumimoji="0" lang="en-US" altLang="ja-JP" sz="2800" b="1" u="none" strike="noStrike" kern="0" cap="none" spc="0" normalizeH="0" baseline="0" noProof="0" dirty="0" smtClean="0">
                <a:ln>
                  <a:noFill/>
                </a:ln>
                <a:solidFill>
                  <a:schemeClr val="bg2"/>
                </a:solidFill>
                <a:effectLst>
                  <a:outerShdw blurRad="152400" dist="38100" dir="2700000" algn="tl" rotWithShape="0">
                    <a:prstClr val="black">
                      <a:alpha val="40000"/>
                    </a:prstClr>
                  </a:outerShdw>
                </a:effectLst>
                <a:uLnTx/>
                <a:uFillTx/>
                <a:latin typeface="+mj-lt"/>
                <a:ea typeface="MS PGothic" pitchFamily="50" charset="-128"/>
                <a:cs typeface="+mj-cs"/>
              </a:rPr>
              <a:t>Introduction</a:t>
            </a: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Plasmonic THz detection &amp; emission</a:t>
            </a:r>
            <a:endPar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latin typeface="+mj-lt"/>
                <a:ea typeface="MS PGothic" pitchFamily="50" charset="-128"/>
                <a:cs typeface="+mj-cs"/>
              </a:rPr>
              <a:t>Principle of operation</a:t>
            </a: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latin typeface="+mj-lt"/>
                <a:ea typeface="MS PGothic" pitchFamily="50" charset="-128"/>
                <a:cs typeface="+mj-cs"/>
              </a:rPr>
              <a:t>Asymmetric dual-grating-gate (A-DGG) HEMTs</a:t>
            </a:r>
            <a:endParaRPr kumimoji="1" lang="en-US" altLang="ja-JP" sz="2400" b="1" dirty="0" smtClean="0">
              <a:solidFill>
                <a:schemeClr val="tx2">
                  <a:lumMod val="75000"/>
                  <a:lumOff val="25000"/>
                </a:schemeClr>
              </a:solidFill>
              <a:effectLst>
                <a:outerShdw blurRad="152400" dist="38100" dir="2700000" algn="tl" rotWithShape="0">
                  <a:prstClr val="black">
                    <a:alpha val="40000"/>
                  </a:prstClr>
                </a:outerShdw>
              </a:effectLst>
              <a:latin typeface="+mj-lt"/>
            </a:endParaRP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Record sensitivity and noise performances</a:t>
            </a: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Coherent, monochromatic THz emission</a:t>
            </a:r>
            <a:endPar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endParaRP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Application to nondestructive measurement</a:t>
            </a:r>
          </a:p>
          <a:p>
            <a:pPr lvl="1">
              <a:spcBef>
                <a:spcPts val="600"/>
              </a:spcBef>
              <a:buClr>
                <a:srgbClr val="CC0000"/>
              </a:buClr>
              <a:buBlip>
                <a:blip r:embed="rId4"/>
              </a:buBlip>
            </a:pP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THz imaging  and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spectroscopy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utilizing A-DGG HEMT detectors and emitters</a:t>
            </a:r>
          </a:p>
          <a:p>
            <a:pPr>
              <a:spcBef>
                <a:spcPts val="600"/>
              </a:spcBef>
              <a:buBlip>
                <a:blip r:embed="rId3"/>
              </a:buBlip>
            </a:pPr>
            <a:r>
              <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Summary</a:t>
            </a:r>
            <a:endPar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p:txBody>
      </p:sp>
      <p:sp>
        <p:nvSpPr>
          <p:cNvPr id="5"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4</a:t>
            </a:fld>
            <a:endParaRPr lang="ja-JP" altLang="en-US" sz="1400" b="1" dirty="0">
              <a:solidFill>
                <a:srgbClr val="000000"/>
              </a:solidFill>
              <a:latin typeface="Arial Black" pitchFamily="34" charset="0"/>
            </a:endParaRPr>
          </a:p>
        </p:txBody>
      </p:sp>
    </p:spTree>
    <p:extLst>
      <p:ext uri="{BB962C8B-B14F-4D97-AF65-F5344CB8AC3E}">
        <p14:creationId xmlns:p14="http://schemas.microsoft.com/office/powerpoint/2010/main" val="8663969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44"/>
          <p:cNvGrpSpPr/>
          <p:nvPr/>
        </p:nvGrpSpPr>
        <p:grpSpPr>
          <a:xfrm>
            <a:off x="434069" y="3801671"/>
            <a:ext cx="8694201" cy="2351253"/>
            <a:chOff x="434069" y="3724181"/>
            <a:chExt cx="8694201" cy="2351253"/>
          </a:xfrm>
        </p:grpSpPr>
        <p:pic>
          <p:nvPicPr>
            <p:cNvPr id="5" name="Picture 6"/>
            <p:cNvPicPr>
              <a:picLocks noChangeAspect="1" noChangeArrowheads="1"/>
            </p:cNvPicPr>
            <p:nvPr/>
          </p:nvPicPr>
          <p:blipFill>
            <a:blip r:embed="rId4" cstate="print">
              <a:lum bright="-10000" contrast="20000"/>
            </a:blip>
            <a:srcRect/>
            <a:stretch>
              <a:fillRect/>
            </a:stretch>
          </p:blipFill>
          <p:spPr bwMode="auto">
            <a:xfrm>
              <a:off x="5101644" y="3724181"/>
              <a:ext cx="4026626" cy="1152549"/>
            </a:xfrm>
            <a:prstGeom prst="rect">
              <a:avLst/>
            </a:prstGeom>
            <a:noFill/>
            <a:ln w="9525">
              <a:noFill/>
              <a:miter lim="800000"/>
              <a:headEnd/>
              <a:tailEnd/>
            </a:ln>
          </p:spPr>
        </p:pic>
        <p:sp>
          <p:nvSpPr>
            <p:cNvPr id="1053" name="Rectangle 31"/>
            <p:cNvSpPr>
              <a:spLocks noChangeArrowheads="1"/>
            </p:cNvSpPr>
            <p:nvPr/>
          </p:nvSpPr>
          <p:spPr bwMode="auto">
            <a:xfrm>
              <a:off x="2947988" y="5062538"/>
              <a:ext cx="157162" cy="269875"/>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lang="ja-JP" altLang="en-US" sz="1000" b="1" dirty="0">
                <a:solidFill>
                  <a:srgbClr val="000000"/>
                </a:solidFill>
                <a:latin typeface="Verdana" pitchFamily="34" charset="0"/>
              </a:endParaRPr>
            </a:p>
          </p:txBody>
        </p:sp>
        <p:grpSp>
          <p:nvGrpSpPr>
            <p:cNvPr id="4" name="Group 35"/>
            <p:cNvGrpSpPr>
              <a:grpSpLocks/>
            </p:cNvGrpSpPr>
            <p:nvPr/>
          </p:nvGrpSpPr>
          <p:grpSpPr bwMode="auto">
            <a:xfrm>
              <a:off x="5588000" y="4768852"/>
              <a:ext cx="3435350" cy="1203326"/>
              <a:chOff x="3520" y="3004"/>
              <a:chExt cx="2164" cy="758"/>
            </a:xfrm>
          </p:grpSpPr>
          <p:sp>
            <p:nvSpPr>
              <p:cNvPr id="1057" name="AutoShape 36"/>
              <p:cNvSpPr>
                <a:spLocks noChangeArrowheads="1"/>
              </p:cNvSpPr>
              <p:nvPr/>
            </p:nvSpPr>
            <p:spPr bwMode="auto">
              <a:xfrm>
                <a:off x="3520" y="3061"/>
                <a:ext cx="2152" cy="691"/>
              </a:xfrm>
              <a:prstGeom prst="bracketPair">
                <a:avLst>
                  <a:gd name="adj" fmla="val 7065"/>
                </a:avLst>
              </a:prstGeom>
              <a:noFill/>
              <a:ln w="9525">
                <a:solidFill>
                  <a:schemeClr val="tx1"/>
                </a:solidFill>
                <a:round/>
                <a:headEnd/>
                <a:tailEnd/>
              </a:ln>
            </p:spPr>
            <p:txBody>
              <a:bodyPr wrap="none" anchor="ct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1058" name="Rectangle 37"/>
              <p:cNvSpPr>
                <a:spLocks noChangeArrowheads="1"/>
              </p:cNvSpPr>
              <p:nvPr/>
            </p:nvSpPr>
            <p:spPr bwMode="auto">
              <a:xfrm>
                <a:off x="3658" y="3009"/>
                <a:ext cx="870" cy="748"/>
              </a:xfrm>
              <a:prstGeom prst="rect">
                <a:avLst/>
              </a:prstGeom>
              <a:noFill/>
              <a:ln w="9525">
                <a:noFill/>
                <a:miter lim="800000"/>
                <a:headEnd/>
                <a:tailEnd/>
              </a:ln>
            </p:spPr>
            <p:txBody>
              <a:bodyPr wrap="none">
                <a:spAutoFit/>
              </a:bodyPr>
              <a:lstStyle/>
              <a:p>
                <a:pPr fontAlgn="base">
                  <a:lnSpc>
                    <a:spcPct val="120000"/>
                  </a:lnSpc>
                  <a:spcBef>
                    <a:spcPct val="0"/>
                  </a:spcBef>
                  <a:spcAft>
                    <a:spcPct val="0"/>
                  </a:spcAft>
                </a:pPr>
                <a:r>
                  <a:rPr kumimoji="0" lang="en-US" altLang="ja-JP" sz="1200" dirty="0">
                    <a:solidFill>
                      <a:srgbClr val="000000"/>
                    </a:solidFill>
                    <a:ea typeface="HGSｺﾞｼｯｸE" pitchFamily="50" charset="-128"/>
                  </a:rPr>
                  <a:t>: electron velocity</a:t>
                </a:r>
              </a:p>
              <a:p>
                <a:pPr fontAlgn="base">
                  <a:lnSpc>
                    <a:spcPct val="120000"/>
                  </a:lnSpc>
                  <a:spcBef>
                    <a:spcPct val="0"/>
                  </a:spcBef>
                  <a:spcAft>
                    <a:spcPct val="0"/>
                  </a:spcAft>
                </a:pPr>
                <a:r>
                  <a:rPr kumimoji="0" lang="en-US" altLang="ja-JP" sz="1200" dirty="0">
                    <a:solidFill>
                      <a:srgbClr val="000000"/>
                    </a:solidFill>
                    <a:ea typeface="HGSｺﾞｼｯｸE" pitchFamily="50" charset="-128"/>
                  </a:rPr>
                  <a:t>: plasma velocity</a:t>
                </a:r>
                <a:endParaRPr lang="en-US" altLang="ja-JP" sz="1200" dirty="0">
                  <a:solidFill>
                    <a:srgbClr val="000000"/>
                  </a:solidFill>
                  <a:ea typeface="HGSｺﾞｼｯｸE" pitchFamily="50" charset="-128"/>
                </a:endParaRPr>
              </a:p>
              <a:p>
                <a:pPr fontAlgn="base">
                  <a:lnSpc>
                    <a:spcPct val="120000"/>
                  </a:lnSpc>
                  <a:spcBef>
                    <a:spcPct val="0"/>
                  </a:spcBef>
                  <a:spcAft>
                    <a:spcPct val="0"/>
                  </a:spcAft>
                </a:pPr>
                <a:r>
                  <a:rPr lang="en-US" altLang="ja-JP" sz="1200" dirty="0">
                    <a:solidFill>
                      <a:srgbClr val="000000"/>
                    </a:solidFill>
                    <a:ea typeface="HGSｺﾞｼｯｸE" pitchFamily="50" charset="-128"/>
                  </a:rPr>
                  <a:t>: Wavelength</a:t>
                </a:r>
              </a:p>
              <a:p>
                <a:pPr fontAlgn="base">
                  <a:lnSpc>
                    <a:spcPct val="120000"/>
                  </a:lnSpc>
                  <a:spcBef>
                    <a:spcPct val="0"/>
                  </a:spcBef>
                  <a:spcAft>
                    <a:spcPct val="0"/>
                  </a:spcAft>
                </a:pPr>
                <a:r>
                  <a:rPr lang="en-US" altLang="ja-JP" sz="1200" dirty="0">
                    <a:solidFill>
                      <a:srgbClr val="000000"/>
                    </a:solidFill>
                    <a:ea typeface="HGSｺﾞｼｯｸE" pitchFamily="50" charset="-128"/>
                  </a:rPr>
                  <a:t>: Effective mass</a:t>
                </a:r>
              </a:p>
              <a:p>
                <a:pPr fontAlgn="base">
                  <a:lnSpc>
                    <a:spcPct val="120000"/>
                  </a:lnSpc>
                  <a:spcBef>
                    <a:spcPct val="0"/>
                  </a:spcBef>
                  <a:spcAft>
                    <a:spcPct val="0"/>
                  </a:spcAft>
                </a:pPr>
                <a:r>
                  <a:rPr lang="en-US" altLang="ja-JP" sz="1200" dirty="0">
                    <a:solidFill>
                      <a:srgbClr val="000000"/>
                    </a:solidFill>
                    <a:ea typeface="HGSｺﾞｼｯｸE" pitchFamily="50" charset="-128"/>
                  </a:rPr>
                  <a:t>: Permittivity</a:t>
                </a:r>
              </a:p>
            </p:txBody>
          </p:sp>
          <p:sp>
            <p:nvSpPr>
              <p:cNvPr id="1059" name="Rectangle 38"/>
              <p:cNvSpPr>
                <a:spLocks noChangeArrowheads="1"/>
              </p:cNvSpPr>
              <p:nvPr/>
            </p:nvSpPr>
            <p:spPr bwMode="auto">
              <a:xfrm>
                <a:off x="4559" y="3009"/>
                <a:ext cx="1125" cy="610"/>
              </a:xfrm>
              <a:prstGeom prst="rect">
                <a:avLst/>
              </a:prstGeom>
              <a:noFill/>
              <a:ln w="9525">
                <a:noFill/>
                <a:miter lim="800000"/>
                <a:headEnd/>
                <a:tailEnd/>
              </a:ln>
            </p:spPr>
            <p:txBody>
              <a:bodyPr wrap="none">
                <a:spAutoFit/>
              </a:bodyPr>
              <a:lstStyle/>
              <a:p>
                <a:pPr fontAlgn="base">
                  <a:lnSpc>
                    <a:spcPct val="120000"/>
                  </a:lnSpc>
                  <a:spcBef>
                    <a:spcPct val="0"/>
                  </a:spcBef>
                  <a:spcAft>
                    <a:spcPct val="0"/>
                  </a:spcAft>
                </a:pPr>
                <a:r>
                  <a:rPr kumimoji="0" lang="en-US" altLang="ja-JP" sz="1200" dirty="0">
                    <a:solidFill>
                      <a:srgbClr val="000000"/>
                    </a:solidFill>
                    <a:ea typeface="HGSｺﾞｼｯｸE" pitchFamily="50" charset="-128"/>
                  </a:rPr>
                  <a:t>: Elementary charge</a:t>
                </a:r>
                <a:endParaRPr lang="en-US" altLang="ja-JP" sz="1200" dirty="0">
                  <a:solidFill>
                    <a:srgbClr val="000000"/>
                  </a:solidFill>
                  <a:ea typeface="HGSｺﾞｼｯｸE" pitchFamily="50" charset="-128"/>
                </a:endParaRPr>
              </a:p>
              <a:p>
                <a:pPr fontAlgn="base">
                  <a:lnSpc>
                    <a:spcPct val="120000"/>
                  </a:lnSpc>
                  <a:spcBef>
                    <a:spcPct val="0"/>
                  </a:spcBef>
                  <a:spcAft>
                    <a:spcPct val="0"/>
                  </a:spcAft>
                </a:pPr>
                <a:r>
                  <a:rPr lang="en-US" altLang="ja-JP" sz="1200" dirty="0">
                    <a:solidFill>
                      <a:srgbClr val="000000"/>
                    </a:solidFill>
                    <a:ea typeface="HGSｺﾞｼｯｸE" pitchFamily="50" charset="-128"/>
                  </a:rPr>
                  <a:t>: Sheet electron density</a:t>
                </a:r>
              </a:p>
              <a:p>
                <a:pPr fontAlgn="base">
                  <a:lnSpc>
                    <a:spcPct val="120000"/>
                  </a:lnSpc>
                  <a:spcBef>
                    <a:spcPct val="0"/>
                  </a:spcBef>
                  <a:spcAft>
                    <a:spcPct val="0"/>
                  </a:spcAft>
                </a:pPr>
                <a:r>
                  <a:rPr lang="en-US" altLang="ja-JP" sz="1200" dirty="0">
                    <a:solidFill>
                      <a:srgbClr val="000000"/>
                    </a:solidFill>
                    <a:ea typeface="HGSｺﾞｼｯｸE" pitchFamily="50" charset="-128"/>
                  </a:rPr>
                  <a:t>: Gate-channel distance</a:t>
                </a:r>
              </a:p>
              <a:p>
                <a:pPr fontAlgn="base">
                  <a:lnSpc>
                    <a:spcPct val="120000"/>
                  </a:lnSpc>
                  <a:spcBef>
                    <a:spcPct val="0"/>
                  </a:spcBef>
                  <a:spcAft>
                    <a:spcPct val="0"/>
                  </a:spcAft>
                </a:pPr>
                <a:r>
                  <a:rPr lang="en-US" altLang="ja-JP" sz="1200" dirty="0">
                    <a:solidFill>
                      <a:srgbClr val="000000"/>
                    </a:solidFill>
                    <a:ea typeface="HGSｺﾞｼｯｸE" pitchFamily="50" charset="-128"/>
                  </a:rPr>
                  <a:t>: Gate length</a:t>
                </a:r>
              </a:p>
            </p:txBody>
          </p:sp>
          <p:sp>
            <p:nvSpPr>
              <p:cNvPr id="1060" name="Rectangle 39"/>
              <p:cNvSpPr>
                <a:spLocks noChangeArrowheads="1"/>
              </p:cNvSpPr>
              <p:nvPr/>
            </p:nvSpPr>
            <p:spPr bwMode="auto">
              <a:xfrm>
                <a:off x="3521" y="3006"/>
                <a:ext cx="224" cy="756"/>
              </a:xfrm>
              <a:prstGeom prst="rect">
                <a:avLst/>
              </a:prstGeom>
              <a:noFill/>
              <a:ln w="9525">
                <a:noFill/>
                <a:miter lim="800000"/>
                <a:headEnd/>
                <a:tailEnd/>
              </a:ln>
            </p:spPr>
            <p:txBody>
              <a:bodyPr wrap="none">
                <a:spAutoFit/>
              </a:bodyPr>
              <a:lstStyle/>
              <a:p>
                <a:pPr fontAlgn="base">
                  <a:lnSpc>
                    <a:spcPct val="120000"/>
                  </a:lnSpc>
                  <a:spcBef>
                    <a:spcPct val="0"/>
                  </a:spcBef>
                  <a:spcAft>
                    <a:spcPct val="0"/>
                  </a:spcAft>
                </a:pPr>
                <a:r>
                  <a:rPr lang="en-US" altLang="ja-JP" sz="1200" i="1" dirty="0">
                    <a:solidFill>
                      <a:srgbClr val="000000"/>
                    </a:solidFill>
                    <a:latin typeface="Times New Roman" pitchFamily="18" charset="0"/>
                    <a:ea typeface="HGSｺﾞｼｯｸE" pitchFamily="50" charset="-128"/>
                  </a:rPr>
                  <a:t> v</a:t>
                </a:r>
              </a:p>
              <a:p>
                <a:pPr fontAlgn="base">
                  <a:lnSpc>
                    <a:spcPct val="120000"/>
                  </a:lnSpc>
                  <a:spcBef>
                    <a:spcPct val="0"/>
                  </a:spcBef>
                  <a:spcAft>
                    <a:spcPct val="0"/>
                  </a:spcAft>
                </a:pPr>
                <a:r>
                  <a:rPr lang="en-US" altLang="ja-JP" sz="1200" i="1" dirty="0">
                    <a:solidFill>
                      <a:srgbClr val="000000"/>
                    </a:solidFill>
                    <a:latin typeface="Times New Roman" pitchFamily="18" charset="0"/>
                    <a:ea typeface="HGSｺﾞｼｯｸE" pitchFamily="50" charset="-128"/>
                  </a:rPr>
                  <a:t>v</a:t>
                </a:r>
                <a:r>
                  <a:rPr lang="en-US" altLang="ja-JP" sz="1400" i="1" baseline="-16000" dirty="0">
                    <a:solidFill>
                      <a:srgbClr val="000000"/>
                    </a:solidFill>
                    <a:latin typeface="Times New Roman" pitchFamily="18" charset="0"/>
                    <a:ea typeface="HGSｺﾞｼｯｸE" pitchFamily="50" charset="-128"/>
                  </a:rPr>
                  <a:t>p</a:t>
                </a:r>
                <a:r>
                  <a:rPr lang="en-US" altLang="ja-JP" sz="1200" i="1" dirty="0">
                    <a:solidFill>
                      <a:srgbClr val="000000"/>
                    </a:solidFill>
                    <a:latin typeface="Century" pitchFamily="18" charset="0"/>
                    <a:ea typeface="HGSｺﾞｼｯｸE" pitchFamily="50" charset="-128"/>
                  </a:rPr>
                  <a:t> </a:t>
                </a:r>
                <a:endParaRPr lang="en-US" altLang="ja-JP" sz="1200" i="1" baseline="-25000" dirty="0">
                  <a:solidFill>
                    <a:srgbClr val="000000"/>
                  </a:solidFill>
                  <a:latin typeface="Century" pitchFamily="18" charset="0"/>
                  <a:ea typeface="HGSｺﾞｼｯｸE" pitchFamily="50" charset="-128"/>
                </a:endParaRPr>
              </a:p>
              <a:p>
                <a:pPr fontAlgn="base">
                  <a:lnSpc>
                    <a:spcPct val="120000"/>
                  </a:lnSpc>
                  <a:spcBef>
                    <a:spcPct val="0"/>
                  </a:spcBef>
                  <a:spcAft>
                    <a:spcPct val="0"/>
                  </a:spcAft>
                </a:pPr>
                <a:r>
                  <a:rPr lang="en-US" altLang="ja-JP" sz="1200" i="1" dirty="0">
                    <a:solidFill>
                      <a:srgbClr val="000000"/>
                    </a:solidFill>
                    <a:latin typeface="Century" pitchFamily="18" charset="0"/>
                    <a:ea typeface="HGSｺﾞｼｯｸE" pitchFamily="50" charset="-128"/>
                  </a:rPr>
                  <a:t>λ</a:t>
                </a:r>
              </a:p>
              <a:p>
                <a:pPr fontAlgn="base">
                  <a:lnSpc>
                    <a:spcPct val="120000"/>
                  </a:lnSpc>
                  <a:spcBef>
                    <a:spcPct val="0"/>
                  </a:spcBef>
                  <a:spcAft>
                    <a:spcPct val="0"/>
                  </a:spcAft>
                </a:pPr>
                <a:r>
                  <a:rPr lang="en-US" altLang="ja-JP" sz="1200" i="1" dirty="0">
                    <a:solidFill>
                      <a:srgbClr val="000000"/>
                    </a:solidFill>
                    <a:latin typeface="Times New Roman" pitchFamily="18" charset="0"/>
                    <a:ea typeface="HGSｺﾞｼｯｸE" pitchFamily="50" charset="-128"/>
                    <a:cs typeface="Times New Roman" pitchFamily="18" charset="0"/>
                  </a:rPr>
                  <a:t>m</a:t>
                </a:r>
              </a:p>
              <a:p>
                <a:pPr fontAlgn="base">
                  <a:lnSpc>
                    <a:spcPct val="120000"/>
                  </a:lnSpc>
                  <a:spcBef>
                    <a:spcPct val="0"/>
                  </a:spcBef>
                  <a:spcAft>
                    <a:spcPct val="0"/>
                  </a:spcAft>
                </a:pPr>
                <a:r>
                  <a:rPr lang="en-US" altLang="ja-JP" sz="1200" i="1" dirty="0">
                    <a:solidFill>
                      <a:srgbClr val="000000"/>
                    </a:solidFill>
                    <a:latin typeface="Times New Roman" pitchFamily="18" charset="0"/>
                    <a:ea typeface="HGSｺﾞｼｯｸE" pitchFamily="50" charset="-128"/>
                  </a:rPr>
                  <a:t>ε</a:t>
                </a:r>
              </a:p>
            </p:txBody>
          </p:sp>
          <p:sp>
            <p:nvSpPr>
              <p:cNvPr id="1061" name="Rectangle 40"/>
              <p:cNvSpPr>
                <a:spLocks noChangeArrowheads="1"/>
              </p:cNvSpPr>
              <p:nvPr/>
            </p:nvSpPr>
            <p:spPr bwMode="auto">
              <a:xfrm>
                <a:off x="4461" y="3004"/>
                <a:ext cx="189" cy="610"/>
              </a:xfrm>
              <a:prstGeom prst="rect">
                <a:avLst/>
              </a:prstGeom>
              <a:noFill/>
              <a:ln w="9525">
                <a:noFill/>
                <a:miter lim="800000"/>
                <a:headEnd/>
                <a:tailEnd/>
              </a:ln>
            </p:spPr>
            <p:txBody>
              <a:bodyPr wrap="none">
                <a:spAutoFit/>
              </a:bodyPr>
              <a:lstStyle/>
              <a:p>
                <a:pPr algn="ctr" fontAlgn="base">
                  <a:lnSpc>
                    <a:spcPct val="120000"/>
                  </a:lnSpc>
                  <a:spcBef>
                    <a:spcPct val="0"/>
                  </a:spcBef>
                  <a:spcAft>
                    <a:spcPct val="0"/>
                  </a:spcAft>
                </a:pPr>
                <a:r>
                  <a:rPr lang="en-US" altLang="ja-JP" sz="1200" i="1" dirty="0">
                    <a:solidFill>
                      <a:srgbClr val="000000"/>
                    </a:solidFill>
                    <a:latin typeface="Times New Roman" pitchFamily="18" charset="0"/>
                  </a:rPr>
                  <a:t>e</a:t>
                </a:r>
              </a:p>
              <a:p>
                <a:pPr algn="ctr" fontAlgn="base">
                  <a:lnSpc>
                    <a:spcPct val="120000"/>
                  </a:lnSpc>
                  <a:spcBef>
                    <a:spcPct val="0"/>
                  </a:spcBef>
                  <a:spcAft>
                    <a:spcPct val="0"/>
                  </a:spcAft>
                </a:pPr>
                <a:r>
                  <a:rPr kumimoji="0" lang="en-US" altLang="ja-JP" sz="1200" i="1" dirty="0">
                    <a:solidFill>
                      <a:srgbClr val="000000"/>
                    </a:solidFill>
                    <a:latin typeface="Times New Roman" pitchFamily="18" charset="0"/>
                  </a:rPr>
                  <a:t>n</a:t>
                </a:r>
                <a:r>
                  <a:rPr kumimoji="0" lang="en-US" altLang="ja-JP" sz="1200" i="1" baseline="-25000" dirty="0">
                    <a:solidFill>
                      <a:srgbClr val="000000"/>
                    </a:solidFill>
                    <a:latin typeface="Times New Roman" pitchFamily="18" charset="0"/>
                  </a:rPr>
                  <a:t>s</a:t>
                </a:r>
                <a:endParaRPr lang="en-US" altLang="ja-JP" sz="1200" i="1" baseline="-25000" dirty="0">
                  <a:solidFill>
                    <a:srgbClr val="000000"/>
                  </a:solidFill>
                  <a:latin typeface="Times New Roman" pitchFamily="18" charset="0"/>
                </a:endParaRPr>
              </a:p>
              <a:p>
                <a:pPr algn="ctr" fontAlgn="base">
                  <a:lnSpc>
                    <a:spcPct val="120000"/>
                  </a:lnSpc>
                  <a:spcBef>
                    <a:spcPct val="0"/>
                  </a:spcBef>
                  <a:spcAft>
                    <a:spcPct val="0"/>
                  </a:spcAft>
                </a:pPr>
                <a:r>
                  <a:rPr lang="en-US" altLang="ja-JP" sz="1200" i="1" dirty="0">
                    <a:solidFill>
                      <a:srgbClr val="000000"/>
                    </a:solidFill>
                    <a:latin typeface="Times New Roman" pitchFamily="18" charset="0"/>
                  </a:rPr>
                  <a:t>d</a:t>
                </a:r>
              </a:p>
              <a:p>
                <a:pPr algn="ctr" fontAlgn="base">
                  <a:lnSpc>
                    <a:spcPct val="120000"/>
                  </a:lnSpc>
                  <a:spcBef>
                    <a:spcPct val="0"/>
                  </a:spcBef>
                  <a:spcAft>
                    <a:spcPct val="0"/>
                  </a:spcAft>
                </a:pPr>
                <a:r>
                  <a:rPr lang="en-US" altLang="ja-JP" sz="1200" i="1" dirty="0">
                    <a:solidFill>
                      <a:srgbClr val="000000"/>
                    </a:solidFill>
                    <a:latin typeface="Times New Roman" pitchFamily="18" charset="0"/>
                  </a:rPr>
                  <a:t>L</a:t>
                </a:r>
              </a:p>
            </p:txBody>
          </p:sp>
        </p:grpSp>
        <p:pic>
          <p:nvPicPr>
            <p:cNvPr id="6" name="Picture 7"/>
            <p:cNvPicPr>
              <a:picLocks noChangeAspect="1" noChangeArrowheads="1"/>
            </p:cNvPicPr>
            <p:nvPr/>
          </p:nvPicPr>
          <p:blipFill>
            <a:blip r:embed="rId5" cstate="print">
              <a:lum bright="-10000" contrast="20000"/>
            </a:blip>
            <a:srcRect/>
            <a:stretch>
              <a:fillRect/>
            </a:stretch>
          </p:blipFill>
          <p:spPr bwMode="auto">
            <a:xfrm>
              <a:off x="434069" y="5062795"/>
              <a:ext cx="5013143" cy="1012639"/>
            </a:xfrm>
            <a:prstGeom prst="rect">
              <a:avLst/>
            </a:prstGeom>
            <a:noFill/>
            <a:ln w="9525">
              <a:noFill/>
              <a:miter lim="800000"/>
              <a:headEnd/>
              <a:tailEnd/>
            </a:ln>
          </p:spPr>
        </p:pic>
      </p:grpSp>
      <p:pic>
        <p:nvPicPr>
          <p:cNvPr id="7" name="Picture 3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732" y="3969433"/>
            <a:ext cx="1840032" cy="103199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2" name="グループ化 11"/>
          <p:cNvGrpSpPr/>
          <p:nvPr/>
        </p:nvGrpSpPr>
        <p:grpSpPr>
          <a:xfrm>
            <a:off x="1969798" y="3823967"/>
            <a:ext cx="3117991" cy="1279207"/>
            <a:chOff x="1969798" y="3851677"/>
            <a:chExt cx="3117991" cy="1279207"/>
          </a:xfrm>
        </p:grpSpPr>
        <p:pic>
          <p:nvPicPr>
            <p:cNvPr id="8" name="Picture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69798" y="3851677"/>
              <a:ext cx="1630362" cy="1279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7"/>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47051" y="3907319"/>
              <a:ext cx="1540738" cy="1139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29" name="Rectangle 2"/>
          <p:cNvSpPr>
            <a:spLocks noGrp="1" noChangeArrowheads="1"/>
          </p:cNvSpPr>
          <p:nvPr>
            <p:ph type="title"/>
          </p:nvPr>
        </p:nvSpPr>
        <p:spPr/>
        <p:txBody>
          <a:bodyPr/>
          <a:lstStyle/>
          <a:p>
            <a:pPr eaLnBrk="1" hangingPunct="1"/>
            <a:r>
              <a:rPr lang="en-US" altLang="ja-JP" sz="3200" b="1" dirty="0" smtClean="0"/>
              <a:t>Plasmon Resonance in 2D Electrons</a:t>
            </a:r>
          </a:p>
        </p:txBody>
      </p:sp>
      <p:pic>
        <p:nvPicPr>
          <p:cNvPr id="1030" name="Picture 3" descr="RESgraph0"/>
          <p:cNvPicPr>
            <a:picLocks noChangeAspect="1" noChangeArrowheads="1"/>
          </p:cNvPicPr>
          <p:nvPr/>
        </p:nvPicPr>
        <p:blipFill>
          <a:blip r:embed="rId9" cstate="print"/>
          <a:srcRect/>
          <a:stretch>
            <a:fillRect/>
          </a:stretch>
        </p:blipFill>
        <p:spPr bwMode="auto">
          <a:xfrm>
            <a:off x="5065713" y="1982483"/>
            <a:ext cx="2630487" cy="1620838"/>
          </a:xfrm>
          <a:prstGeom prst="rect">
            <a:avLst/>
          </a:prstGeom>
          <a:noFill/>
          <a:ln w="9525">
            <a:noFill/>
            <a:miter lim="800000"/>
            <a:headEnd/>
            <a:tailEnd/>
          </a:ln>
        </p:spPr>
      </p:pic>
      <p:graphicFrame>
        <p:nvGraphicFramePr>
          <p:cNvPr id="1026" name="Object 4"/>
          <p:cNvGraphicFramePr>
            <a:graphicFrameLocks noChangeAspect="1"/>
          </p:cNvGraphicFramePr>
          <p:nvPr>
            <p:extLst>
              <p:ext uri="{D42A27DB-BD31-4B8C-83A1-F6EECF244321}">
                <p14:modId xmlns:p14="http://schemas.microsoft.com/office/powerpoint/2010/main" val="312857359"/>
              </p:ext>
            </p:extLst>
          </p:nvPr>
        </p:nvGraphicFramePr>
        <p:xfrm>
          <a:off x="582613" y="1544756"/>
          <a:ext cx="3081337" cy="2020887"/>
        </p:xfrm>
        <a:graphic>
          <a:graphicData uri="http://schemas.openxmlformats.org/presentationml/2006/ole">
            <mc:AlternateContent xmlns:mc="http://schemas.openxmlformats.org/markup-compatibility/2006">
              <mc:Choice xmlns:v="urn:schemas-microsoft-com:vml" Requires="v">
                <p:oleObj spid="_x0000_s1366" name="Image" r:id="rId10" imgW="4723810" imgH="3098413" progId="">
                  <p:embed/>
                </p:oleObj>
              </mc:Choice>
              <mc:Fallback>
                <p:oleObj name="Image" r:id="rId10" imgW="4723810" imgH="3098413"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82613" y="1544756"/>
                        <a:ext cx="3081337" cy="202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1" name="Text Box 5"/>
          <p:cNvSpPr txBox="1">
            <a:spLocks noChangeArrowheads="1"/>
          </p:cNvSpPr>
          <p:nvPr/>
        </p:nvSpPr>
        <p:spPr bwMode="auto">
          <a:xfrm>
            <a:off x="4354513" y="3115958"/>
            <a:ext cx="774700" cy="223838"/>
          </a:xfrm>
          <a:prstGeom prst="rect">
            <a:avLst/>
          </a:prstGeom>
          <a:noFill/>
          <a:ln w="9525">
            <a:noFill/>
            <a:miter lim="800000"/>
            <a:headEnd/>
            <a:tailEnd/>
          </a:ln>
        </p:spPr>
        <p:txBody>
          <a:bodyPr lIns="0" tIns="0" rIns="0" bIns="0">
            <a:spAutoFit/>
          </a:bodyPr>
          <a:lstStyle/>
          <a:p>
            <a:pPr algn="ctr" fontAlgn="base">
              <a:lnSpc>
                <a:spcPct val="105000"/>
              </a:lnSpc>
              <a:spcBef>
                <a:spcPct val="0"/>
              </a:spcBef>
              <a:spcAft>
                <a:spcPct val="0"/>
              </a:spcAft>
            </a:pPr>
            <a:r>
              <a:rPr lang="en-US" altLang="ja-JP" sz="1400" dirty="0">
                <a:solidFill>
                  <a:srgbClr val="0000CC"/>
                </a:solidFill>
                <a:latin typeface="HGSｺﾞｼｯｸE" pitchFamily="50" charset="-128"/>
                <a:ea typeface="HGSｺﾞｼｯｸE" pitchFamily="50" charset="-128"/>
              </a:rPr>
              <a:t>Source   </a:t>
            </a:r>
          </a:p>
        </p:txBody>
      </p:sp>
      <p:sp>
        <p:nvSpPr>
          <p:cNvPr id="1033" name="Text Box 9"/>
          <p:cNvSpPr txBox="1">
            <a:spLocks noChangeArrowheads="1"/>
          </p:cNvSpPr>
          <p:nvPr/>
        </p:nvSpPr>
        <p:spPr bwMode="auto">
          <a:xfrm>
            <a:off x="7650163" y="3093733"/>
            <a:ext cx="774700" cy="223838"/>
          </a:xfrm>
          <a:prstGeom prst="rect">
            <a:avLst/>
          </a:prstGeom>
          <a:noFill/>
          <a:ln w="9525">
            <a:noFill/>
            <a:miter lim="800000"/>
            <a:headEnd/>
            <a:tailEnd/>
          </a:ln>
        </p:spPr>
        <p:txBody>
          <a:bodyPr lIns="0" tIns="0" rIns="0" bIns="0">
            <a:spAutoFit/>
          </a:bodyPr>
          <a:lstStyle/>
          <a:p>
            <a:pPr algn="ctr" fontAlgn="base">
              <a:lnSpc>
                <a:spcPct val="105000"/>
              </a:lnSpc>
              <a:spcBef>
                <a:spcPct val="0"/>
              </a:spcBef>
              <a:spcAft>
                <a:spcPct val="0"/>
              </a:spcAft>
            </a:pPr>
            <a:r>
              <a:rPr lang="en-US" altLang="ja-JP" sz="1400" dirty="0">
                <a:solidFill>
                  <a:srgbClr val="0000CC"/>
                </a:solidFill>
                <a:latin typeface="HGSｺﾞｼｯｸE" pitchFamily="50" charset="-128"/>
                <a:ea typeface="HGSｺﾞｼｯｸE" pitchFamily="50" charset="-128"/>
              </a:rPr>
              <a:t>Drain   </a:t>
            </a:r>
          </a:p>
        </p:txBody>
      </p:sp>
      <p:sp>
        <p:nvSpPr>
          <p:cNvPr id="1034" name="Rectangle 10"/>
          <p:cNvSpPr>
            <a:spLocks noChangeArrowheads="1"/>
          </p:cNvSpPr>
          <p:nvPr/>
        </p:nvSpPr>
        <p:spPr bwMode="auto">
          <a:xfrm>
            <a:off x="4279900" y="1731658"/>
            <a:ext cx="4273550" cy="1901825"/>
          </a:xfrm>
          <a:prstGeom prst="rect">
            <a:avLst/>
          </a:prstGeom>
          <a:noFill/>
          <a:ln w="19050">
            <a:solidFill>
              <a:schemeClr val="tx1"/>
            </a:solidFill>
            <a:miter lim="800000"/>
            <a:headEnd/>
            <a:tailEnd/>
          </a:ln>
        </p:spPr>
        <p:txBody>
          <a:bodyPr wrap="none" anchor="ct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1035" name="Text Box 11"/>
          <p:cNvSpPr txBox="1">
            <a:spLocks noChangeArrowheads="1"/>
          </p:cNvSpPr>
          <p:nvPr/>
        </p:nvSpPr>
        <p:spPr bwMode="auto">
          <a:xfrm>
            <a:off x="5260975" y="1591958"/>
            <a:ext cx="2166938" cy="274638"/>
          </a:xfrm>
          <a:prstGeom prst="rect">
            <a:avLst/>
          </a:prstGeom>
          <a:solidFill>
            <a:schemeClr val="bg1"/>
          </a:solidFill>
          <a:ln w="9525">
            <a:noFill/>
            <a:miter lim="800000"/>
            <a:headEnd/>
            <a:tailEnd/>
          </a:ln>
        </p:spPr>
        <p:txBody>
          <a:bodyPr wrap="none" lIns="0" tIns="0" rIns="0" bIns="0">
            <a:spAutoFit/>
          </a:bodyPr>
          <a:lstStyle/>
          <a:p>
            <a:pPr fontAlgn="base">
              <a:spcBef>
                <a:spcPct val="0"/>
              </a:spcBef>
              <a:spcAft>
                <a:spcPct val="0"/>
              </a:spcAft>
            </a:pPr>
            <a:r>
              <a:rPr lang="en-US" altLang="ja-JP" dirty="0">
                <a:solidFill>
                  <a:srgbClr val="FF0000"/>
                </a:solidFill>
                <a:latin typeface="HGSｺﾞｼｯｸE" pitchFamily="50" charset="-128"/>
                <a:ea typeface="HGSｺﾞｼｯｸE" pitchFamily="50" charset="-128"/>
              </a:rPr>
              <a:t>2D Electron Systems</a:t>
            </a:r>
            <a:r>
              <a:rPr lang="en-US" altLang="ja-JP" dirty="0">
                <a:solidFill>
                  <a:srgbClr val="FF0000"/>
                </a:solidFill>
                <a:latin typeface="Arial" pitchFamily="34" charset="0"/>
              </a:rPr>
              <a:t>  </a:t>
            </a:r>
          </a:p>
        </p:txBody>
      </p:sp>
      <p:sp>
        <p:nvSpPr>
          <p:cNvPr id="1036" name="Text Box 12"/>
          <p:cNvSpPr txBox="1">
            <a:spLocks noChangeArrowheads="1"/>
          </p:cNvSpPr>
          <p:nvPr/>
        </p:nvSpPr>
        <p:spPr bwMode="auto">
          <a:xfrm>
            <a:off x="1706563" y="1236353"/>
            <a:ext cx="1047750" cy="457200"/>
          </a:xfrm>
          <a:prstGeom prst="rect">
            <a:avLst/>
          </a:prstGeom>
          <a:noFill/>
          <a:ln w="9525">
            <a:noFill/>
            <a:miter lim="800000"/>
            <a:headEnd/>
            <a:tailEnd/>
          </a:ln>
        </p:spPr>
        <p:txBody>
          <a:bodyPr wrap="none">
            <a:spAutoFit/>
          </a:bodyPr>
          <a:lstStyle/>
          <a:p>
            <a:pPr algn="ctr" fontAlgn="base">
              <a:spcBef>
                <a:spcPct val="0"/>
              </a:spcBef>
              <a:spcAft>
                <a:spcPct val="0"/>
              </a:spcAft>
            </a:pPr>
            <a:r>
              <a:rPr lang="en-US" altLang="ja-JP" sz="2400" dirty="0">
                <a:solidFill>
                  <a:srgbClr val="000000"/>
                </a:solidFill>
                <a:latin typeface="Arial" pitchFamily="34" charset="0"/>
              </a:rPr>
              <a:t>HEMT</a:t>
            </a:r>
            <a:endParaRPr lang="en-US" altLang="ja-JP" sz="2000" dirty="0">
              <a:solidFill>
                <a:srgbClr val="000000"/>
              </a:solidFill>
              <a:latin typeface="Arial" pitchFamily="34" charset="0"/>
              <a:ea typeface="HGSｺﾞｼｯｸE" pitchFamily="50" charset="-128"/>
            </a:endParaRPr>
          </a:p>
        </p:txBody>
      </p:sp>
      <p:pic>
        <p:nvPicPr>
          <p:cNvPr id="248845" name="Picture 13" descr="HEMTanime"/>
          <p:cNvPicPr>
            <a:picLocks noChangeAspect="1" noChangeArrowheads="1" noCrop="1"/>
          </p:cNvPicPr>
          <p:nvPr/>
        </p:nvPicPr>
        <p:blipFill>
          <a:blip r:embed="rId12" cstate="print"/>
          <a:srcRect/>
          <a:stretch>
            <a:fillRect/>
          </a:stretch>
        </p:blipFill>
        <p:spPr bwMode="auto">
          <a:xfrm>
            <a:off x="587375" y="1551106"/>
            <a:ext cx="3070225" cy="2014537"/>
          </a:xfrm>
          <a:prstGeom prst="rect">
            <a:avLst/>
          </a:prstGeom>
          <a:noFill/>
          <a:ln w="9525">
            <a:noFill/>
            <a:miter lim="800000"/>
            <a:headEnd/>
            <a:tailEnd/>
          </a:ln>
        </p:spPr>
      </p:pic>
      <p:sp>
        <p:nvSpPr>
          <p:cNvPr id="1038" name="Text Box 14"/>
          <p:cNvSpPr txBox="1">
            <a:spLocks noChangeArrowheads="1"/>
          </p:cNvSpPr>
          <p:nvPr/>
        </p:nvSpPr>
        <p:spPr bwMode="auto">
          <a:xfrm>
            <a:off x="803275" y="1425693"/>
            <a:ext cx="746125" cy="257175"/>
          </a:xfrm>
          <a:prstGeom prst="rect">
            <a:avLst/>
          </a:prstGeom>
          <a:solidFill>
            <a:srgbClr val="FFFFFF">
              <a:alpha val="50195"/>
            </a:srgbClr>
          </a:solidFill>
          <a:ln w="9525">
            <a:noFill/>
            <a:miter lim="800000"/>
            <a:headEnd/>
            <a:tailEnd/>
          </a:ln>
        </p:spPr>
        <p:txBody>
          <a:bodyPr lIns="0" tIns="0" rIns="0" bIns="0">
            <a:spAutoFit/>
          </a:bodyPr>
          <a:lstStyle/>
          <a:p>
            <a:pPr algn="ctr" fontAlgn="base">
              <a:lnSpc>
                <a:spcPct val="105000"/>
              </a:lnSpc>
              <a:spcBef>
                <a:spcPct val="0"/>
              </a:spcBef>
              <a:spcAft>
                <a:spcPct val="0"/>
              </a:spcAft>
            </a:pPr>
            <a:r>
              <a:rPr lang="en-US" altLang="ja-JP" sz="1600" dirty="0">
                <a:solidFill>
                  <a:srgbClr val="0000CC"/>
                </a:solidFill>
                <a:latin typeface="HGSｺﾞｼｯｸE" pitchFamily="50" charset="-128"/>
                <a:ea typeface="HGSｺﾞｼｯｸE" pitchFamily="50" charset="-128"/>
              </a:rPr>
              <a:t>Sourve   </a:t>
            </a:r>
          </a:p>
        </p:txBody>
      </p:sp>
      <p:sp>
        <p:nvSpPr>
          <p:cNvPr id="1039" name="Text Box 15"/>
          <p:cNvSpPr txBox="1">
            <a:spLocks noChangeArrowheads="1"/>
          </p:cNvSpPr>
          <p:nvPr/>
        </p:nvSpPr>
        <p:spPr bwMode="auto">
          <a:xfrm>
            <a:off x="2706688" y="1430456"/>
            <a:ext cx="935037" cy="257175"/>
          </a:xfrm>
          <a:prstGeom prst="rect">
            <a:avLst/>
          </a:prstGeom>
          <a:solidFill>
            <a:srgbClr val="FFFFFF">
              <a:alpha val="50195"/>
            </a:srgbClr>
          </a:solidFill>
          <a:ln w="9525">
            <a:noFill/>
            <a:miter lim="800000"/>
            <a:headEnd/>
            <a:tailEnd/>
          </a:ln>
        </p:spPr>
        <p:txBody>
          <a:bodyPr lIns="0" tIns="0" rIns="0" bIns="0">
            <a:spAutoFit/>
          </a:bodyPr>
          <a:lstStyle/>
          <a:p>
            <a:pPr algn="ctr" fontAlgn="base">
              <a:lnSpc>
                <a:spcPct val="105000"/>
              </a:lnSpc>
              <a:spcBef>
                <a:spcPct val="0"/>
              </a:spcBef>
              <a:spcAft>
                <a:spcPct val="0"/>
              </a:spcAft>
            </a:pPr>
            <a:r>
              <a:rPr lang="en-US" altLang="ja-JP" sz="1600" dirty="0">
                <a:solidFill>
                  <a:srgbClr val="0000CC"/>
                </a:solidFill>
                <a:latin typeface="HGSｺﾞｼｯｸE" pitchFamily="50" charset="-128"/>
                <a:ea typeface="HGSｺﾞｼｯｸE" pitchFamily="50" charset="-128"/>
              </a:rPr>
              <a:t>Drain   </a:t>
            </a:r>
          </a:p>
        </p:txBody>
      </p:sp>
      <p:pic>
        <p:nvPicPr>
          <p:cNvPr id="248848" name="Picture 16" descr="RESanime3"/>
          <p:cNvPicPr>
            <a:picLocks noChangeAspect="1" noChangeArrowheads="1" noCrop="1"/>
          </p:cNvPicPr>
          <p:nvPr/>
        </p:nvPicPr>
        <p:blipFill>
          <a:blip r:embed="rId13" cstate="print"/>
          <a:srcRect/>
          <a:stretch>
            <a:fillRect/>
          </a:stretch>
        </p:blipFill>
        <p:spPr bwMode="auto">
          <a:xfrm>
            <a:off x="5062538" y="1984071"/>
            <a:ext cx="2630487" cy="1620837"/>
          </a:xfrm>
          <a:prstGeom prst="rect">
            <a:avLst/>
          </a:prstGeom>
          <a:noFill/>
          <a:ln w="9525">
            <a:noFill/>
            <a:miter lim="800000"/>
            <a:headEnd/>
            <a:tailEnd/>
          </a:ln>
        </p:spPr>
      </p:pic>
      <p:grpSp>
        <p:nvGrpSpPr>
          <p:cNvPr id="2" name="Group 17"/>
          <p:cNvGrpSpPr>
            <a:grpSpLocks/>
          </p:cNvGrpSpPr>
          <p:nvPr/>
        </p:nvGrpSpPr>
        <p:grpSpPr bwMode="auto">
          <a:xfrm>
            <a:off x="1509713" y="2742016"/>
            <a:ext cx="1003300" cy="1109662"/>
            <a:chOff x="951" y="1845"/>
            <a:chExt cx="632" cy="699"/>
          </a:xfrm>
        </p:grpSpPr>
        <p:sp>
          <p:nvSpPr>
            <p:cNvPr id="1062" name="Text Box 18"/>
            <p:cNvSpPr txBox="1">
              <a:spLocks noChangeArrowheads="1"/>
            </p:cNvSpPr>
            <p:nvPr/>
          </p:nvSpPr>
          <p:spPr bwMode="auto">
            <a:xfrm>
              <a:off x="951" y="2359"/>
              <a:ext cx="632" cy="185"/>
            </a:xfrm>
            <a:prstGeom prst="rect">
              <a:avLst/>
            </a:prstGeom>
            <a:noFill/>
            <a:ln w="19050">
              <a:solidFill>
                <a:schemeClr val="bg1"/>
              </a:solidFill>
              <a:miter lim="800000"/>
              <a:headEnd/>
              <a:tailEnd/>
            </a:ln>
          </p:spPr>
          <p:txBody>
            <a:bodyPr wrap="none" lIns="0" tIns="0" rIns="0" bIns="0">
              <a:spAutoFit/>
            </a:bodyPr>
            <a:lstStyle/>
            <a:p>
              <a:pPr algn="ctr" fontAlgn="base">
                <a:spcBef>
                  <a:spcPct val="0"/>
                </a:spcBef>
                <a:spcAft>
                  <a:spcPct val="0"/>
                </a:spcAft>
              </a:pPr>
              <a:r>
                <a:rPr lang="en-US" altLang="ja-JP" dirty="0">
                  <a:solidFill>
                    <a:srgbClr val="FF6600"/>
                  </a:solidFill>
                  <a:latin typeface="HGSｺﾞｼｯｸE" pitchFamily="50" charset="-128"/>
                  <a:ea typeface="HGSｺﾞｼｯｸE" pitchFamily="50" charset="-128"/>
                </a:rPr>
                <a:t>Excitation</a:t>
              </a:r>
            </a:p>
          </p:txBody>
        </p:sp>
        <p:sp>
          <p:nvSpPr>
            <p:cNvPr id="1063" name="Line 19"/>
            <p:cNvSpPr>
              <a:spLocks noChangeShapeType="1"/>
            </p:cNvSpPr>
            <p:nvPr/>
          </p:nvSpPr>
          <p:spPr bwMode="auto">
            <a:xfrm flipV="1">
              <a:off x="1257" y="1845"/>
              <a:ext cx="2" cy="507"/>
            </a:xfrm>
            <a:prstGeom prst="line">
              <a:avLst/>
            </a:prstGeom>
            <a:noFill/>
            <a:ln w="76200">
              <a:solidFill>
                <a:srgbClr val="FF0000"/>
              </a:solidFill>
              <a:round/>
              <a:headEnd/>
              <a:tailEnd type="triangle" w="med" len="med"/>
            </a:ln>
          </p:spPr>
          <p:txBody>
            <a:bodyPr wrap="none"/>
            <a:lstStyle/>
            <a:p>
              <a:pPr fontAlgn="base">
                <a:spcBef>
                  <a:spcPct val="0"/>
                </a:spcBef>
                <a:spcAft>
                  <a:spcPct val="0"/>
                </a:spcAft>
              </a:pPr>
              <a:endParaRPr lang="ja-JP" altLang="en-US" sz="1000" b="1" dirty="0">
                <a:solidFill>
                  <a:srgbClr val="000000"/>
                </a:solidFill>
                <a:latin typeface="Verdana" pitchFamily="34" charset="0"/>
              </a:endParaRPr>
            </a:p>
          </p:txBody>
        </p:sp>
      </p:grpSp>
      <p:sp>
        <p:nvSpPr>
          <p:cNvPr id="1042" name="Oval 20"/>
          <p:cNvSpPr>
            <a:spLocks noChangeArrowheads="1"/>
          </p:cNvSpPr>
          <p:nvPr/>
        </p:nvSpPr>
        <p:spPr bwMode="auto">
          <a:xfrm>
            <a:off x="7734300" y="2361896"/>
            <a:ext cx="88900" cy="88900"/>
          </a:xfrm>
          <a:prstGeom prst="ellipse">
            <a:avLst/>
          </a:prstGeom>
          <a:solidFill>
            <a:srgbClr val="FFFF00"/>
          </a:solidFill>
          <a:ln w="12700">
            <a:solidFill>
              <a:srgbClr val="FF6600"/>
            </a:solidFill>
            <a:round/>
            <a:headEnd/>
            <a:tailEnd/>
          </a:ln>
        </p:spPr>
        <p:txBody>
          <a:bodyPr wrap="none" anchor="ct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1043" name="Text Box 21"/>
          <p:cNvSpPr txBox="1">
            <a:spLocks noChangeArrowheads="1"/>
          </p:cNvSpPr>
          <p:nvPr/>
        </p:nvSpPr>
        <p:spPr bwMode="auto">
          <a:xfrm>
            <a:off x="7880350" y="2042808"/>
            <a:ext cx="500063" cy="579438"/>
          </a:xfrm>
          <a:prstGeom prst="rect">
            <a:avLst/>
          </a:prstGeom>
          <a:noFill/>
          <a:ln w="9525">
            <a:noFill/>
            <a:miter lim="800000"/>
            <a:headEnd/>
            <a:tailEnd/>
          </a:ln>
        </p:spPr>
        <p:txBody>
          <a:bodyPr wrap="none">
            <a:spAutoFit/>
          </a:bodyPr>
          <a:lstStyle/>
          <a:p>
            <a:pPr algn="ctr" fontAlgn="base">
              <a:spcBef>
                <a:spcPct val="0"/>
              </a:spcBef>
              <a:spcAft>
                <a:spcPct val="0"/>
              </a:spcAft>
            </a:pPr>
            <a:r>
              <a:rPr lang="en-US" altLang="ja-JP" sz="3200" dirty="0">
                <a:solidFill>
                  <a:srgbClr val="000000"/>
                </a:solidFill>
                <a:latin typeface="Times New Roman" pitchFamily="18" charset="0"/>
              </a:rPr>
              <a:t>-</a:t>
            </a:r>
            <a:r>
              <a:rPr lang="en-US" altLang="ja-JP" sz="3200" i="1" dirty="0">
                <a:solidFill>
                  <a:srgbClr val="000000"/>
                </a:solidFill>
                <a:latin typeface="Times New Roman" pitchFamily="18" charset="0"/>
              </a:rPr>
              <a:t>e</a:t>
            </a:r>
            <a:endParaRPr lang="en-US" altLang="ja-JP" sz="3200" dirty="0">
              <a:solidFill>
                <a:srgbClr val="000000"/>
              </a:solidFill>
              <a:latin typeface="Times New Roman" pitchFamily="18" charset="0"/>
            </a:endParaRPr>
          </a:p>
        </p:txBody>
      </p:sp>
      <p:sp>
        <p:nvSpPr>
          <p:cNvPr id="1044" name="Rectangle 22"/>
          <p:cNvSpPr>
            <a:spLocks noChangeArrowheads="1"/>
          </p:cNvSpPr>
          <p:nvPr/>
        </p:nvSpPr>
        <p:spPr bwMode="auto">
          <a:xfrm>
            <a:off x="7634288" y="2223783"/>
            <a:ext cx="800100" cy="347663"/>
          </a:xfrm>
          <a:prstGeom prst="rect">
            <a:avLst/>
          </a:prstGeom>
          <a:noFill/>
          <a:ln w="15875">
            <a:solidFill>
              <a:schemeClr val="tx1"/>
            </a:solidFill>
            <a:miter lim="800000"/>
            <a:headEnd/>
            <a:tailEnd/>
          </a:ln>
        </p:spPr>
        <p:txBody>
          <a:bodyPr wrap="none" anchor="ct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1045" name="Text Box 23"/>
          <p:cNvSpPr txBox="1">
            <a:spLocks noChangeArrowheads="1"/>
          </p:cNvSpPr>
          <p:nvPr/>
        </p:nvSpPr>
        <p:spPr bwMode="auto">
          <a:xfrm rot="10800000">
            <a:off x="4773037" y="1875381"/>
            <a:ext cx="578620" cy="1118256"/>
          </a:xfrm>
          <a:prstGeom prst="rect">
            <a:avLst/>
          </a:prstGeom>
          <a:noFill/>
          <a:ln w="9525">
            <a:noFill/>
            <a:miter lim="800000"/>
            <a:headEnd/>
            <a:tailEnd/>
          </a:ln>
        </p:spPr>
        <p:txBody>
          <a:bodyPr vert="eaVert" wrap="none">
            <a:spAutoFit/>
          </a:bodyPr>
          <a:lstStyle/>
          <a:p>
            <a:pPr algn="ctr" fontAlgn="base">
              <a:lnSpc>
                <a:spcPct val="80000"/>
              </a:lnSpc>
              <a:spcBef>
                <a:spcPct val="0"/>
              </a:spcBef>
              <a:spcAft>
                <a:spcPct val="0"/>
              </a:spcAft>
            </a:pPr>
            <a:r>
              <a:rPr lang="en-US" altLang="ja-JP" sz="1600" b="1" dirty="0">
                <a:solidFill>
                  <a:srgbClr val="0000FF"/>
                </a:solidFill>
                <a:latin typeface="Arial Narrow" pitchFamily="34" charset="0"/>
                <a:ea typeface="Microsoft JhengHei" pitchFamily="34" charset="-120"/>
              </a:rPr>
              <a:t>Sheet carrier</a:t>
            </a:r>
          </a:p>
          <a:p>
            <a:pPr algn="ctr" fontAlgn="base">
              <a:lnSpc>
                <a:spcPct val="80000"/>
              </a:lnSpc>
              <a:spcBef>
                <a:spcPct val="0"/>
              </a:spcBef>
              <a:spcAft>
                <a:spcPct val="0"/>
              </a:spcAft>
            </a:pPr>
            <a:r>
              <a:rPr lang="en-US" altLang="ja-JP" sz="1600" b="1" dirty="0">
                <a:solidFill>
                  <a:srgbClr val="0000FF"/>
                </a:solidFill>
                <a:latin typeface="Arial Narrow" pitchFamily="34" charset="0"/>
                <a:ea typeface="Microsoft JhengHei" pitchFamily="34" charset="-120"/>
              </a:rPr>
              <a:t>density</a:t>
            </a:r>
          </a:p>
        </p:txBody>
      </p:sp>
      <p:sp>
        <p:nvSpPr>
          <p:cNvPr id="1046" name="Text Box 24"/>
          <p:cNvSpPr txBox="1">
            <a:spLocks noChangeArrowheads="1"/>
          </p:cNvSpPr>
          <p:nvPr/>
        </p:nvSpPr>
        <p:spPr bwMode="auto">
          <a:xfrm>
            <a:off x="1835150" y="1635243"/>
            <a:ext cx="765175" cy="257175"/>
          </a:xfrm>
          <a:prstGeom prst="rect">
            <a:avLst/>
          </a:prstGeom>
          <a:solidFill>
            <a:srgbClr val="FFFFFF">
              <a:alpha val="50195"/>
            </a:srgbClr>
          </a:solidFill>
          <a:ln w="9525">
            <a:noFill/>
            <a:miter lim="800000"/>
            <a:headEnd/>
            <a:tailEnd/>
          </a:ln>
        </p:spPr>
        <p:txBody>
          <a:bodyPr lIns="0" tIns="0" rIns="0" bIns="0">
            <a:spAutoFit/>
          </a:bodyPr>
          <a:lstStyle/>
          <a:p>
            <a:pPr algn="ctr" fontAlgn="base">
              <a:lnSpc>
                <a:spcPct val="105000"/>
              </a:lnSpc>
              <a:spcBef>
                <a:spcPct val="0"/>
              </a:spcBef>
              <a:spcAft>
                <a:spcPct val="0"/>
              </a:spcAft>
            </a:pPr>
            <a:r>
              <a:rPr lang="en-US" altLang="ja-JP" sz="1600" dirty="0">
                <a:solidFill>
                  <a:srgbClr val="0000CC"/>
                </a:solidFill>
                <a:latin typeface="HGSｺﾞｼｯｸE" pitchFamily="50" charset="-128"/>
                <a:ea typeface="HGSｺﾞｼｯｸE" pitchFamily="50" charset="-128"/>
              </a:rPr>
              <a:t>Gate </a:t>
            </a:r>
          </a:p>
        </p:txBody>
      </p:sp>
      <p:sp>
        <p:nvSpPr>
          <p:cNvPr id="1047" name="Text Box 25"/>
          <p:cNvSpPr txBox="1">
            <a:spLocks noChangeArrowheads="1"/>
          </p:cNvSpPr>
          <p:nvPr/>
        </p:nvSpPr>
        <p:spPr bwMode="auto">
          <a:xfrm>
            <a:off x="736600" y="2311518"/>
            <a:ext cx="736600" cy="336550"/>
          </a:xfrm>
          <a:prstGeom prst="rect">
            <a:avLst/>
          </a:prstGeom>
          <a:solidFill>
            <a:schemeClr val="bg1">
              <a:alpha val="50195"/>
            </a:schemeClr>
          </a:solidFill>
          <a:ln w="9525">
            <a:noFill/>
            <a:miter lim="800000"/>
            <a:headEnd/>
            <a:tailEnd/>
          </a:ln>
        </p:spPr>
        <p:txBody>
          <a:bodyPr wrap="none">
            <a:spAutoFit/>
          </a:bodyPr>
          <a:lstStyle/>
          <a:p>
            <a:pPr fontAlgn="base">
              <a:spcBef>
                <a:spcPct val="0"/>
              </a:spcBef>
              <a:spcAft>
                <a:spcPct val="0"/>
              </a:spcAft>
            </a:pPr>
            <a:r>
              <a:rPr lang="en-US" altLang="ja-JP" sz="1600" b="1" dirty="0">
                <a:solidFill>
                  <a:srgbClr val="FF3300"/>
                </a:solidFill>
                <a:latin typeface="Arial" pitchFamily="34" charset="0"/>
                <a:ea typeface="HGSｺﾞｼｯｸE" pitchFamily="50" charset="-128"/>
              </a:rPr>
              <a:t>2DEG</a:t>
            </a:r>
          </a:p>
        </p:txBody>
      </p:sp>
      <p:sp>
        <p:nvSpPr>
          <p:cNvPr id="1048" name="Line 26"/>
          <p:cNvSpPr>
            <a:spLocks noChangeShapeType="1"/>
          </p:cNvSpPr>
          <p:nvPr/>
        </p:nvSpPr>
        <p:spPr bwMode="auto">
          <a:xfrm flipH="1">
            <a:off x="2754312" y="1728484"/>
            <a:ext cx="1531937" cy="706026"/>
          </a:xfrm>
          <a:prstGeom prst="line">
            <a:avLst/>
          </a:prstGeom>
          <a:noFill/>
          <a:ln w="9525">
            <a:solidFill>
              <a:schemeClr val="tx1"/>
            </a:solidFill>
            <a:round/>
            <a:headEnd/>
            <a:tailEnd/>
          </a:ln>
        </p:spPr>
        <p:txBody>
          <a:bodyPr wrap="none"/>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1049" name="Line 27"/>
          <p:cNvSpPr>
            <a:spLocks noChangeShapeType="1"/>
          </p:cNvSpPr>
          <p:nvPr/>
        </p:nvSpPr>
        <p:spPr bwMode="auto">
          <a:xfrm>
            <a:off x="2754313" y="2479793"/>
            <a:ext cx="1522412" cy="1153690"/>
          </a:xfrm>
          <a:prstGeom prst="line">
            <a:avLst/>
          </a:prstGeom>
          <a:noFill/>
          <a:ln w="9525">
            <a:solidFill>
              <a:schemeClr val="tx1"/>
            </a:solidFill>
            <a:round/>
            <a:headEnd/>
            <a:tailEnd/>
          </a:ln>
        </p:spPr>
        <p:txBody>
          <a:bodyPr wrap="none"/>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1051" name="Rectangle 29"/>
          <p:cNvSpPr>
            <a:spLocks noChangeArrowheads="1"/>
          </p:cNvSpPr>
          <p:nvPr/>
        </p:nvSpPr>
        <p:spPr bwMode="auto">
          <a:xfrm>
            <a:off x="6772275" y="1982483"/>
            <a:ext cx="561975" cy="895350"/>
          </a:xfrm>
          <a:prstGeom prst="rect">
            <a:avLst/>
          </a:prstGeom>
          <a:solidFill>
            <a:schemeClr val="bg1"/>
          </a:solidFill>
          <a:ln w="9525">
            <a:noFill/>
            <a:miter lim="800000"/>
            <a:headEnd/>
            <a:tailEnd/>
          </a:ln>
        </p:spPr>
        <p:txBody>
          <a:bodyPr wrap="none" anchor="ct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1052" name="Rectangle 30"/>
          <p:cNvSpPr>
            <a:spLocks noChangeArrowheads="1"/>
          </p:cNvSpPr>
          <p:nvPr/>
        </p:nvSpPr>
        <p:spPr bwMode="auto">
          <a:xfrm>
            <a:off x="6845300" y="3150883"/>
            <a:ext cx="628650" cy="142875"/>
          </a:xfrm>
          <a:prstGeom prst="rect">
            <a:avLst/>
          </a:prstGeom>
          <a:gradFill rotWithShape="1">
            <a:gsLst>
              <a:gs pos="0">
                <a:schemeClr val="bg1"/>
              </a:gs>
              <a:gs pos="100000">
                <a:srgbClr val="D9F1FF"/>
              </a:gs>
            </a:gsLst>
            <a:lin ang="2700000" scaled="1"/>
          </a:gradFill>
          <a:ln w="9525">
            <a:noFill/>
            <a:miter lim="800000"/>
            <a:headEnd/>
            <a:tailEnd/>
          </a:ln>
        </p:spPr>
        <p:txBody>
          <a:bodyPr wrap="none" anchor="ctr"/>
          <a:lstStyle/>
          <a:p>
            <a:pPr fontAlgn="base">
              <a:spcBef>
                <a:spcPct val="0"/>
              </a:spcBef>
              <a:spcAft>
                <a:spcPct val="0"/>
              </a:spcAft>
            </a:pPr>
            <a:endParaRPr lang="ja-JP" altLang="en-US" sz="1000" b="1" dirty="0">
              <a:solidFill>
                <a:srgbClr val="000000"/>
              </a:solidFill>
              <a:latin typeface="Verdana" pitchFamily="34" charset="0"/>
            </a:endParaRPr>
          </a:p>
        </p:txBody>
      </p:sp>
      <p:sp>
        <p:nvSpPr>
          <p:cNvPr id="38" name="正方形/長方形 37"/>
          <p:cNvSpPr/>
          <p:nvPr/>
        </p:nvSpPr>
        <p:spPr>
          <a:xfrm>
            <a:off x="4714839" y="1230267"/>
            <a:ext cx="4429161" cy="276999"/>
          </a:xfrm>
          <a:prstGeom prst="rect">
            <a:avLst/>
          </a:prstGeom>
        </p:spPr>
        <p:txBody>
          <a:bodyPr wrap="none">
            <a:spAutoFit/>
          </a:bodyPr>
          <a:lstStyle/>
          <a:p>
            <a:pPr algn="r" fontAlgn="base">
              <a:spcBef>
                <a:spcPct val="0"/>
              </a:spcBef>
              <a:spcAft>
                <a:spcPct val="0"/>
              </a:spcAft>
            </a:pPr>
            <a:r>
              <a:rPr lang="en-US" altLang="ja-JP" sz="1200" i="1" dirty="0">
                <a:solidFill>
                  <a:srgbClr val="000000"/>
                </a:solidFill>
                <a:cs typeface="Arial" charset="0"/>
              </a:rPr>
              <a:t>M. Dyakonov and M. Shur, </a:t>
            </a:r>
            <a:r>
              <a:rPr lang="en-US" altLang="ja-JP" sz="1200" b="1" i="1" dirty="0">
                <a:solidFill>
                  <a:srgbClr val="000000"/>
                </a:solidFill>
                <a:cs typeface="Arial" charset="0"/>
              </a:rPr>
              <a:t>Phys. Rev. Lett.</a:t>
            </a:r>
            <a:r>
              <a:rPr lang="en-US" altLang="ja-JP" sz="1200" i="1" dirty="0">
                <a:solidFill>
                  <a:srgbClr val="000000"/>
                </a:solidFill>
                <a:cs typeface="Arial" charset="0"/>
              </a:rPr>
              <a:t> </a:t>
            </a:r>
            <a:r>
              <a:rPr lang="en-US" altLang="ja-JP" sz="1200" b="1" i="1" dirty="0">
                <a:solidFill>
                  <a:srgbClr val="000000"/>
                </a:solidFill>
                <a:cs typeface="Arial" charset="0"/>
              </a:rPr>
              <a:t>71</a:t>
            </a:r>
            <a:r>
              <a:rPr lang="en-US" altLang="ja-JP" sz="1200" i="1" dirty="0">
                <a:solidFill>
                  <a:srgbClr val="000000"/>
                </a:solidFill>
                <a:cs typeface="Arial" charset="0"/>
              </a:rPr>
              <a:t>, </a:t>
            </a:r>
            <a:r>
              <a:rPr lang="en-US" altLang="ja-JP" sz="1200" i="1" dirty="0" smtClean="0">
                <a:solidFill>
                  <a:srgbClr val="000000"/>
                </a:solidFill>
                <a:cs typeface="Arial" charset="0"/>
              </a:rPr>
              <a:t>2465 (1993</a:t>
            </a:r>
            <a:r>
              <a:rPr lang="en-US" altLang="ja-JP" sz="1200" i="1" dirty="0">
                <a:solidFill>
                  <a:srgbClr val="000000"/>
                </a:solidFill>
                <a:cs typeface="Arial" charset="0"/>
              </a:rPr>
              <a:t>).</a:t>
            </a:r>
            <a:endParaRPr lang="ja-JP" altLang="en-US" sz="1200" b="1" dirty="0">
              <a:solidFill>
                <a:srgbClr val="000000"/>
              </a:solidFill>
              <a:latin typeface="Verdana" pitchFamily="34" charset="0"/>
            </a:endParaRPr>
          </a:p>
        </p:txBody>
      </p:sp>
      <p:pic>
        <p:nvPicPr>
          <p:cNvPr id="40" name="Picture 5" descr="Lwave"/>
          <p:cNvPicPr>
            <a:picLocks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5021263" y="3321050"/>
            <a:ext cx="2735262" cy="288925"/>
          </a:xfrm>
          <a:prstGeom prst="rect">
            <a:avLst/>
          </a:prstGeom>
          <a:noFill/>
          <a:ln w="9525">
            <a:noFill/>
            <a:miter lim="800000"/>
            <a:headEnd/>
            <a:tailEnd/>
          </a:ln>
        </p:spPr>
      </p:pic>
      <p:sp>
        <p:nvSpPr>
          <p:cNvPr id="41"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5</a:t>
            </a:fld>
            <a:endParaRPr lang="ja-JP" altLang="en-US" sz="1400" b="1" dirty="0">
              <a:solidFill>
                <a:srgbClr val="000000"/>
              </a:solidFill>
              <a:latin typeface="Arial Black" pitchFamily="34" charset="0"/>
            </a:endParaRPr>
          </a:p>
        </p:txBody>
      </p:sp>
      <p:sp>
        <p:nvSpPr>
          <p:cNvPr id="248839" name="Text Box 7"/>
          <p:cNvSpPr txBox="1">
            <a:spLocks noChangeArrowheads="1"/>
          </p:cNvSpPr>
          <p:nvPr/>
        </p:nvSpPr>
        <p:spPr bwMode="auto">
          <a:xfrm>
            <a:off x="1206500" y="6062742"/>
            <a:ext cx="7010400" cy="830997"/>
          </a:xfrm>
          <a:prstGeom prst="rect">
            <a:avLst/>
          </a:prstGeom>
          <a:gradFill rotWithShape="1">
            <a:gsLst>
              <a:gs pos="0">
                <a:schemeClr val="tx1"/>
              </a:gs>
              <a:gs pos="50000">
                <a:srgbClr val="0000CC"/>
              </a:gs>
              <a:gs pos="100000">
                <a:schemeClr val="tx1"/>
              </a:gs>
            </a:gsLst>
            <a:lin ang="5400000" scaled="1"/>
          </a:gradFill>
          <a:ln w="28575">
            <a:noFill/>
            <a:miter lim="800000"/>
            <a:headEnd/>
            <a:tailEnd/>
          </a:ln>
          <a:effectLst/>
        </p:spPr>
        <p:txBody>
          <a:bodyPr>
            <a:spAutoFit/>
          </a:bodyPr>
          <a:lstStyle/>
          <a:p>
            <a:pPr algn="ctr" fontAlgn="base">
              <a:spcBef>
                <a:spcPct val="0"/>
              </a:spcBef>
              <a:spcAft>
                <a:spcPct val="0"/>
              </a:spcAft>
              <a:defRPr/>
            </a:pPr>
            <a:r>
              <a:rPr lang="en-US" altLang="ja-JP" sz="2400" b="1" i="1" dirty="0">
                <a:solidFill>
                  <a:schemeClr val="bg1"/>
                </a:solidFill>
                <a:latin typeface="Arial" charset="0"/>
                <a:ea typeface="HGSｺﾞｼｯｸE" pitchFamily="50" charset="-128"/>
              </a:rPr>
              <a:t>Submicron-gate FET can make </a:t>
            </a:r>
          </a:p>
          <a:p>
            <a:pPr algn="ctr" fontAlgn="base">
              <a:spcBef>
                <a:spcPct val="0"/>
              </a:spcBef>
              <a:spcAft>
                <a:spcPct val="0"/>
              </a:spcAft>
              <a:defRPr/>
            </a:pPr>
            <a:r>
              <a:rPr lang="en-US" altLang="ja-JP" sz="2400" b="1" i="1" dirty="0">
                <a:solidFill>
                  <a:schemeClr val="bg1"/>
                </a:solidFill>
                <a:latin typeface="Arial" charset="0"/>
                <a:ea typeface="HGSｺﾞｼｯｸE" pitchFamily="50" charset="-128"/>
              </a:rPr>
              <a:t>resonant oscillation in the THz range !!</a:t>
            </a:r>
            <a:r>
              <a:rPr lang="en-US" altLang="ja-JP" sz="2000" dirty="0">
                <a:solidFill>
                  <a:schemeClr val="bg1"/>
                </a:solidFill>
                <a:latin typeface="Arial" charset="0"/>
                <a:ea typeface="HGSｺﾞｼｯｸE" pitchFamily="50" charset="-128"/>
              </a:rPr>
              <a:t> </a:t>
            </a:r>
            <a:endParaRPr lang="en-US" altLang="ja-JP" sz="2400" dirty="0">
              <a:solidFill>
                <a:schemeClr val="bg1"/>
              </a:solidFill>
              <a:latin typeface="Arial" charset="0"/>
              <a:ea typeface="HGSｺﾞｼｯｸE" pitchFamily="50" charset="-128"/>
            </a:endParaRPr>
          </a:p>
        </p:txBody>
      </p:sp>
      <p:pic>
        <p:nvPicPr>
          <p:cNvPr id="10" name="Picture 38"/>
          <p:cNvPicPr>
            <a:picLocks noChangeAspect="1" noChangeArrowheads="1"/>
          </p:cNvPicPr>
          <p:nvPr/>
        </p:nvPicPr>
        <p:blipFill>
          <a:blip r:embed="rId15" cstate="print">
            <a:extLst>
              <a:ext uri="{BEBA8EAE-BF5A-486C-A8C5-ECC9F3942E4B}">
                <a14:imgProps xmlns:a14="http://schemas.microsoft.com/office/drawing/2010/main">
                  <a14:imgLayer r:embed="rId16">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44248" y="2744742"/>
            <a:ext cx="747704" cy="10625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角丸四角形 10"/>
          <p:cNvSpPr/>
          <p:nvPr/>
        </p:nvSpPr>
        <p:spPr bwMode="auto">
          <a:xfrm>
            <a:off x="1706563" y="2094911"/>
            <a:ext cx="511174" cy="450439"/>
          </a:xfrm>
          <a:prstGeom prst="roundRect">
            <a:avLst/>
          </a:prstGeom>
          <a:noFill/>
          <a:ln w="28575" cap="flat" cmpd="sng" algn="ctr">
            <a:solidFill>
              <a:srgbClr val="0000CC"/>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endParaRPr>
          </a:p>
        </p:txBody>
      </p:sp>
      <p:cxnSp>
        <p:nvCxnSpPr>
          <p:cNvPr id="13" name="直線矢印コネクタ 12"/>
          <p:cNvCxnSpPr/>
          <p:nvPr/>
        </p:nvCxnSpPr>
        <p:spPr bwMode="auto">
          <a:xfrm flipH="1">
            <a:off x="891952" y="2545350"/>
            <a:ext cx="814611" cy="332483"/>
          </a:xfrm>
          <a:prstGeom prst="straightConnector1">
            <a:avLst/>
          </a:prstGeom>
          <a:solidFill>
            <a:schemeClr val="accent1"/>
          </a:solidFill>
          <a:ln w="9525" cap="flat" cmpd="sng" algn="ctr">
            <a:solidFill>
              <a:srgbClr val="0000CC"/>
            </a:solidFill>
            <a:prstDash val="solid"/>
            <a:round/>
            <a:headEnd type="none" w="med" len="med"/>
            <a:tailEnd type="arrow"/>
          </a:ln>
          <a:effectLst/>
        </p:spPr>
      </p:cxnSp>
      <p:grpSp>
        <p:nvGrpSpPr>
          <p:cNvPr id="48" name="グループ化 47"/>
          <p:cNvGrpSpPr/>
          <p:nvPr/>
        </p:nvGrpSpPr>
        <p:grpSpPr>
          <a:xfrm>
            <a:off x="1942082" y="3823961"/>
            <a:ext cx="5796000" cy="2232000"/>
            <a:chOff x="1969798" y="3851677"/>
            <a:chExt cx="3117991" cy="1279207"/>
          </a:xfrm>
        </p:grpSpPr>
        <p:pic>
          <p:nvPicPr>
            <p:cNvPr id="49" name="Picture 3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69798" y="3851677"/>
              <a:ext cx="1630362" cy="1279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0" name="Picture 37"/>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47051" y="3907319"/>
              <a:ext cx="1540738" cy="1139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4" name="テキスト ボックス 13"/>
          <p:cNvSpPr txBox="1"/>
          <p:nvPr/>
        </p:nvSpPr>
        <p:spPr>
          <a:xfrm>
            <a:off x="6481580" y="3599339"/>
            <a:ext cx="2149948" cy="253916"/>
          </a:xfrm>
          <a:prstGeom prst="rect">
            <a:avLst/>
          </a:prstGeom>
          <a:noFill/>
        </p:spPr>
        <p:txBody>
          <a:bodyPr wrap="none" rtlCol="0">
            <a:spAutoFit/>
          </a:bodyPr>
          <a:lstStyle/>
          <a:p>
            <a:pPr algn="r"/>
            <a:r>
              <a:rPr kumimoji="1" lang="en-US" altLang="ja-JP" sz="1050" i="1" dirty="0" smtClean="0"/>
              <a:t>Courtesy: M. Dyakonov, W. Knap</a:t>
            </a:r>
            <a:endParaRPr kumimoji="1" lang="ja-JP" altLang="en-US" sz="1050" i="1" dirty="0"/>
          </a:p>
        </p:txBody>
      </p:sp>
    </p:spTree>
    <p:extLst>
      <p:ext uri="{BB962C8B-B14F-4D97-AF65-F5344CB8AC3E}">
        <p14:creationId xmlns:p14="http://schemas.microsoft.com/office/powerpoint/2010/main" val="19976257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8"/>
                                        </p:tgtEl>
                                      </p:cBhvr>
                                    </p:animEffect>
                                    <p:set>
                                      <p:cBhvr>
                                        <p:cTn id="7" dur="1" fill="hold">
                                          <p:stCondLst>
                                            <p:cond delay="499"/>
                                          </p:stCondLst>
                                        </p:cTn>
                                        <p:tgtEl>
                                          <p:spTgt spid="48"/>
                                        </p:tgtEl>
                                        <p:attrNameLst>
                                          <p:attrName>style.visibility</p:attrName>
                                        </p:attrNameLst>
                                      </p:cBhvr>
                                      <p:to>
                                        <p:strVal val="hidden"/>
                                      </p:to>
                                    </p:set>
                                  </p:childTnLst>
                                </p:cTn>
                              </p:par>
                            </p:childTnLst>
                          </p:cTn>
                        </p:par>
                        <p:par>
                          <p:cTn id="8" fill="hold">
                            <p:stCondLst>
                              <p:cond delay="500"/>
                            </p:stCondLst>
                            <p:childTnLst>
                              <p:par>
                                <p:cTn id="9" presetID="42" presetClass="entr" presetSubtype="0" fill="hold"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48845"/>
                                        </p:tgtEl>
                                        <p:attrNameLst>
                                          <p:attrName>style.visibility</p:attrName>
                                        </p:attrNameLst>
                                      </p:cBhvr>
                                      <p:to>
                                        <p:strVal val="visible"/>
                                      </p:to>
                                    </p:set>
                                    <p:animEffect transition="in" filter="fade">
                                      <p:cBhvr>
                                        <p:cTn id="17" dur="500"/>
                                        <p:tgtEl>
                                          <p:spTgt spid="248845"/>
                                        </p:tgtEl>
                                      </p:cBhvr>
                                    </p:animEffect>
                                  </p:childTnLst>
                                </p:cTn>
                              </p:par>
                              <p:par>
                                <p:cTn id="18" presetID="10" presetClass="entr" presetSubtype="0" fill="hold" nodeType="withEffect">
                                  <p:stCondLst>
                                    <p:cond delay="0"/>
                                  </p:stCondLst>
                                  <p:childTnLst>
                                    <p:set>
                                      <p:cBhvr>
                                        <p:cTn id="19" dur="1" fill="hold">
                                          <p:stCondLst>
                                            <p:cond delay="0"/>
                                          </p:stCondLst>
                                        </p:cTn>
                                        <p:tgtEl>
                                          <p:spTgt spid="248848"/>
                                        </p:tgtEl>
                                        <p:attrNameLst>
                                          <p:attrName>style.visibility</p:attrName>
                                        </p:attrNameLst>
                                      </p:cBhvr>
                                      <p:to>
                                        <p:strVal val="visible"/>
                                      </p:to>
                                    </p:set>
                                    <p:animEffect transition="in" filter="fade">
                                      <p:cBhvr>
                                        <p:cTn id="20" dur="2000"/>
                                        <p:tgtEl>
                                          <p:spTgt spid="248848"/>
                                        </p:tgtEl>
                                      </p:cBhvr>
                                    </p:animEffec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000"/>
                                        <p:tgtEl>
                                          <p:spTgt spid="3"/>
                                        </p:tgtEl>
                                      </p:cBhvr>
                                    </p:animEffect>
                                  </p:childTnLst>
                                </p:cTn>
                              </p:par>
                            </p:childTnLst>
                          </p:cTn>
                        </p:par>
                        <p:par>
                          <p:cTn id="31" fill="hold">
                            <p:stCondLst>
                              <p:cond delay="2000"/>
                            </p:stCondLst>
                            <p:childTnLst>
                              <p:par>
                                <p:cTn id="32" presetID="10" presetClass="entr" presetSubtype="0" fill="hold" grpId="0" nodeType="afterEffect">
                                  <p:stCondLst>
                                    <p:cond delay="1000"/>
                                  </p:stCondLst>
                                  <p:childTnLst>
                                    <p:set>
                                      <p:cBhvr>
                                        <p:cTn id="33" dur="1" fill="hold">
                                          <p:stCondLst>
                                            <p:cond delay="0"/>
                                          </p:stCondLst>
                                        </p:cTn>
                                        <p:tgtEl>
                                          <p:spTgt spid="248839"/>
                                        </p:tgtEl>
                                        <p:attrNameLst>
                                          <p:attrName>style.visibility</p:attrName>
                                        </p:attrNameLst>
                                      </p:cBhvr>
                                      <p:to>
                                        <p:strVal val="visible"/>
                                      </p:to>
                                    </p:set>
                                    <p:animEffect transition="in" filter="fade">
                                      <p:cBhvr>
                                        <p:cTn id="34" dur="500"/>
                                        <p:tgtEl>
                                          <p:spTgt spid="248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9"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763357" y="174168"/>
            <a:ext cx="8001000" cy="928255"/>
          </a:xfrm>
        </p:spPr>
        <p:txBody>
          <a:bodyPr/>
          <a:lstStyle/>
          <a:p>
            <a:r>
              <a:rPr lang="en-US" altLang="ja-JP" dirty="0"/>
              <a:t>Hydrodynamic Equations of</a:t>
            </a:r>
            <a:br>
              <a:rPr lang="en-US" altLang="ja-JP" dirty="0"/>
            </a:br>
            <a:r>
              <a:rPr lang="en-US" altLang="ja-JP" dirty="0"/>
              <a:t>2D </a:t>
            </a:r>
            <a:r>
              <a:rPr lang="en-US" altLang="ja-JP" dirty="0" smtClean="0"/>
              <a:t>Electrons’ Fluidic Motions</a:t>
            </a:r>
            <a:endParaRPr kumimoji="1" lang="ja-JP" altLang="en-US" dirty="0"/>
          </a:p>
        </p:txBody>
      </p:sp>
      <p:sp>
        <p:nvSpPr>
          <p:cNvPr id="3" name="テキスト ボックス 2"/>
          <p:cNvSpPr txBox="1"/>
          <p:nvPr/>
        </p:nvSpPr>
        <p:spPr>
          <a:xfrm>
            <a:off x="609602" y="1771366"/>
            <a:ext cx="8203094" cy="4781374"/>
          </a:xfrm>
          <a:prstGeom prst="rect">
            <a:avLst/>
          </a:prstGeom>
          <a:noFill/>
        </p:spPr>
        <p:txBody>
          <a:bodyPr wrap="square" rtlCol="0">
            <a:spAutoFit/>
          </a:bodyPr>
          <a:lstStyle/>
          <a:p>
            <a:pPr marL="285750" indent="-285750">
              <a:lnSpc>
                <a:spcPct val="110000"/>
              </a:lnSpc>
              <a:buFont typeface="Arial" pitchFamily="34" charset="0"/>
              <a:buChar char="•"/>
            </a:pPr>
            <a:r>
              <a:rPr lang="en-US" altLang="ja-JP" sz="2400" b="1" dirty="0" smtClean="0">
                <a:solidFill>
                  <a:srgbClr val="000000"/>
                </a:solidFill>
              </a:rPr>
              <a:t>Poisson Equation</a:t>
            </a:r>
            <a:r>
              <a:rPr lang="en-US" altLang="ja-JP" sz="2400" dirty="0" smtClean="0">
                <a:solidFill>
                  <a:srgbClr val="000000"/>
                </a:solidFill>
              </a:rPr>
              <a:t>:  Electrostatic induction of 2D electrons in the channel</a:t>
            </a:r>
          </a:p>
          <a:p>
            <a:pPr lvl="1">
              <a:lnSpc>
                <a:spcPct val="110000"/>
              </a:lnSpc>
            </a:pPr>
            <a:endParaRPr lang="en-US" altLang="ja-JP" sz="2400" dirty="0" smtClean="0">
              <a:solidFill>
                <a:srgbClr val="000000"/>
              </a:solidFill>
            </a:endParaRPr>
          </a:p>
          <a:p>
            <a:pPr>
              <a:lnSpc>
                <a:spcPct val="110000"/>
              </a:lnSpc>
            </a:pPr>
            <a:endParaRPr lang="en-US" altLang="ja-JP" sz="2400" dirty="0">
              <a:solidFill>
                <a:srgbClr val="000000"/>
              </a:solidFill>
            </a:endParaRPr>
          </a:p>
          <a:p>
            <a:pPr marL="285750" indent="-285750">
              <a:lnSpc>
                <a:spcPct val="110000"/>
              </a:lnSpc>
              <a:spcBef>
                <a:spcPts val="600"/>
              </a:spcBef>
              <a:buFont typeface="Arial" pitchFamily="34" charset="0"/>
              <a:buChar char="•"/>
            </a:pPr>
            <a:r>
              <a:rPr lang="en-US" altLang="ja-JP" sz="2400" b="1" dirty="0" smtClean="0">
                <a:solidFill>
                  <a:srgbClr val="000000"/>
                </a:solidFill>
              </a:rPr>
              <a:t>1D Euler equation </a:t>
            </a:r>
            <a:r>
              <a:rPr lang="en-US" altLang="ja-JP" sz="2400" dirty="0" smtClean="0">
                <a:solidFill>
                  <a:srgbClr val="000000"/>
                </a:solidFill>
              </a:rPr>
              <a:t>with gradual-channel approximation</a:t>
            </a:r>
          </a:p>
          <a:p>
            <a:pPr>
              <a:lnSpc>
                <a:spcPct val="110000"/>
              </a:lnSpc>
              <a:spcBef>
                <a:spcPts val="600"/>
              </a:spcBef>
            </a:pPr>
            <a:endParaRPr lang="en-US" altLang="ja-JP" sz="2400" dirty="0">
              <a:solidFill>
                <a:srgbClr val="000000"/>
              </a:solidFill>
            </a:endParaRPr>
          </a:p>
          <a:p>
            <a:pPr>
              <a:lnSpc>
                <a:spcPct val="110000"/>
              </a:lnSpc>
              <a:spcBef>
                <a:spcPts val="600"/>
              </a:spcBef>
            </a:pPr>
            <a:endParaRPr lang="en-US" altLang="ja-JP" sz="3600" dirty="0" smtClean="0">
              <a:solidFill>
                <a:srgbClr val="000000"/>
              </a:solidFill>
            </a:endParaRPr>
          </a:p>
          <a:p>
            <a:pPr marL="285750" indent="-285750">
              <a:lnSpc>
                <a:spcPct val="110000"/>
              </a:lnSpc>
              <a:spcBef>
                <a:spcPts val="600"/>
              </a:spcBef>
              <a:buFont typeface="Arial" pitchFamily="34" charset="0"/>
              <a:buChar char="•"/>
            </a:pPr>
            <a:r>
              <a:rPr lang="en-US" altLang="ja-JP" sz="2400" b="1" dirty="0" smtClean="0">
                <a:solidFill>
                  <a:srgbClr val="000000"/>
                </a:solidFill>
              </a:rPr>
              <a:t>1D continuity equation</a:t>
            </a:r>
          </a:p>
          <a:p>
            <a:pPr>
              <a:lnSpc>
                <a:spcPct val="110000"/>
              </a:lnSpc>
              <a:spcBef>
                <a:spcPts val="600"/>
              </a:spcBef>
            </a:pPr>
            <a:endParaRPr lang="en-US" altLang="ja-JP" sz="2400" dirty="0">
              <a:solidFill>
                <a:srgbClr val="000000"/>
              </a:solidFill>
            </a:endParaRPr>
          </a:p>
          <a:p>
            <a:pPr marL="285750" indent="-285750">
              <a:lnSpc>
                <a:spcPct val="110000"/>
              </a:lnSpc>
              <a:spcBef>
                <a:spcPts val="600"/>
              </a:spcBef>
              <a:buFont typeface="Arial" pitchFamily="34" charset="0"/>
              <a:buChar char="•"/>
            </a:pPr>
            <a:endParaRPr lang="en-US" altLang="ja-JP" sz="2400" dirty="0">
              <a:solidFill>
                <a:srgbClr val="000000"/>
              </a:solidFill>
            </a:endParaRPr>
          </a:p>
        </p:txBody>
      </p:sp>
      <p:graphicFrame>
        <p:nvGraphicFramePr>
          <p:cNvPr id="4" name="オブジェクト 3"/>
          <p:cNvGraphicFramePr>
            <a:graphicFrameLocks noChangeAspect="1"/>
          </p:cNvGraphicFramePr>
          <p:nvPr>
            <p:extLst>
              <p:ext uri="{D42A27DB-BD31-4B8C-83A1-F6EECF244321}">
                <p14:modId xmlns:p14="http://schemas.microsoft.com/office/powerpoint/2010/main" val="246499938"/>
              </p:ext>
            </p:extLst>
          </p:nvPr>
        </p:nvGraphicFramePr>
        <p:xfrm>
          <a:off x="1250672" y="2629600"/>
          <a:ext cx="3633928" cy="695381"/>
        </p:xfrm>
        <a:graphic>
          <a:graphicData uri="http://schemas.openxmlformats.org/presentationml/2006/ole">
            <mc:AlternateContent xmlns:mc="http://schemas.openxmlformats.org/markup-compatibility/2006">
              <mc:Choice xmlns:v="urn:schemas-microsoft-com:vml" Requires="v">
                <p:oleObj spid="_x0000_s84125" name="Equation" r:id="rId3" imgW="2057400" imgH="393480" progId="Equation.DSMT4">
                  <p:embed/>
                </p:oleObj>
              </mc:Choice>
              <mc:Fallback>
                <p:oleObj name="Equation" r:id="rId3" imgW="2057400" imgH="393480" progId="Equation.DSMT4">
                  <p:embed/>
                  <p:pic>
                    <p:nvPicPr>
                      <p:cNvPr id="0" name=""/>
                      <p:cNvPicPr/>
                      <p:nvPr/>
                    </p:nvPicPr>
                    <p:blipFill>
                      <a:blip r:embed="rId4"/>
                      <a:stretch>
                        <a:fillRect/>
                      </a:stretch>
                    </p:blipFill>
                    <p:spPr>
                      <a:xfrm>
                        <a:off x="1250672" y="2629600"/>
                        <a:ext cx="3633928" cy="695381"/>
                      </a:xfrm>
                      <a:prstGeom prst="rect">
                        <a:avLst/>
                      </a:prstGeom>
                    </p:spPr>
                  </p:pic>
                </p:oleObj>
              </mc:Fallback>
            </mc:AlternateContent>
          </a:graphicData>
        </a:graphic>
      </p:graphicFrame>
      <p:graphicFrame>
        <p:nvGraphicFramePr>
          <p:cNvPr id="5" name="オブジェクト 4"/>
          <p:cNvGraphicFramePr>
            <a:graphicFrameLocks noChangeAspect="1"/>
          </p:cNvGraphicFramePr>
          <p:nvPr>
            <p:extLst>
              <p:ext uri="{D42A27DB-BD31-4B8C-83A1-F6EECF244321}">
                <p14:modId xmlns:p14="http://schemas.microsoft.com/office/powerpoint/2010/main" val="1473856743"/>
              </p:ext>
            </p:extLst>
          </p:nvPr>
        </p:nvGraphicFramePr>
        <p:xfrm>
          <a:off x="1242333" y="3922713"/>
          <a:ext cx="6981825" cy="811212"/>
        </p:xfrm>
        <a:graphic>
          <a:graphicData uri="http://schemas.openxmlformats.org/presentationml/2006/ole">
            <mc:AlternateContent xmlns:mc="http://schemas.openxmlformats.org/markup-compatibility/2006">
              <mc:Choice xmlns:v="urn:schemas-microsoft-com:vml" Requires="v">
                <p:oleObj spid="_x0000_s84126" name="Equation" r:id="rId5" imgW="3809880" imgH="444240" progId="Equation.DSMT4">
                  <p:embed/>
                </p:oleObj>
              </mc:Choice>
              <mc:Fallback>
                <p:oleObj name="Equation" r:id="rId5" imgW="3809880" imgH="444240" progId="Equation.DSMT4">
                  <p:embed/>
                  <p:pic>
                    <p:nvPicPr>
                      <p:cNvPr id="0" name=""/>
                      <p:cNvPicPr/>
                      <p:nvPr/>
                    </p:nvPicPr>
                    <p:blipFill>
                      <a:blip r:embed="rId6"/>
                      <a:stretch>
                        <a:fillRect/>
                      </a:stretch>
                    </p:blipFill>
                    <p:spPr>
                      <a:xfrm>
                        <a:off x="1242333" y="3922713"/>
                        <a:ext cx="6981825" cy="811212"/>
                      </a:xfrm>
                      <a:prstGeom prst="rect">
                        <a:avLst/>
                      </a:prstGeom>
                    </p:spPr>
                  </p:pic>
                </p:oleObj>
              </mc:Fallback>
            </mc:AlternateContent>
          </a:graphicData>
        </a:graphic>
      </p:graphicFrame>
      <p:graphicFrame>
        <p:nvGraphicFramePr>
          <p:cNvPr id="6" name="オブジェクト 5"/>
          <p:cNvGraphicFramePr>
            <a:graphicFrameLocks noChangeAspect="1"/>
          </p:cNvGraphicFramePr>
          <p:nvPr>
            <p:extLst>
              <p:ext uri="{D42A27DB-BD31-4B8C-83A1-F6EECF244321}">
                <p14:modId xmlns:p14="http://schemas.microsoft.com/office/powerpoint/2010/main" val="570026691"/>
              </p:ext>
            </p:extLst>
          </p:nvPr>
        </p:nvGraphicFramePr>
        <p:xfrm>
          <a:off x="1250672" y="5476706"/>
          <a:ext cx="6616161" cy="867287"/>
        </p:xfrm>
        <a:graphic>
          <a:graphicData uri="http://schemas.openxmlformats.org/presentationml/2006/ole">
            <mc:AlternateContent xmlns:mc="http://schemas.openxmlformats.org/markup-compatibility/2006">
              <mc:Choice xmlns:v="urn:schemas-microsoft-com:vml" Requires="v">
                <p:oleObj spid="_x0000_s84127" name="Equation" r:id="rId7" imgW="3390840" imgH="444240" progId="Equation.DSMT4">
                  <p:embed/>
                </p:oleObj>
              </mc:Choice>
              <mc:Fallback>
                <p:oleObj name="Equation" r:id="rId7" imgW="3390840" imgH="444240" progId="Equation.DSMT4">
                  <p:embed/>
                  <p:pic>
                    <p:nvPicPr>
                      <p:cNvPr id="0" name=""/>
                      <p:cNvPicPr/>
                      <p:nvPr/>
                    </p:nvPicPr>
                    <p:blipFill>
                      <a:blip r:embed="rId8"/>
                      <a:stretch>
                        <a:fillRect/>
                      </a:stretch>
                    </p:blipFill>
                    <p:spPr>
                      <a:xfrm>
                        <a:off x="1250672" y="5476706"/>
                        <a:ext cx="6616161" cy="867287"/>
                      </a:xfrm>
                      <a:prstGeom prst="rect">
                        <a:avLst/>
                      </a:prstGeom>
                    </p:spPr>
                  </p:pic>
                </p:oleObj>
              </mc:Fallback>
            </mc:AlternateContent>
          </a:graphicData>
        </a:graphic>
      </p:graphicFrame>
      <p:grpSp>
        <p:nvGrpSpPr>
          <p:cNvPr id="10" name="グループ化 9"/>
          <p:cNvGrpSpPr/>
          <p:nvPr/>
        </p:nvGrpSpPr>
        <p:grpSpPr>
          <a:xfrm>
            <a:off x="2166730" y="3948191"/>
            <a:ext cx="5188227" cy="2064498"/>
            <a:chOff x="2166730" y="3425687"/>
            <a:chExt cx="5188227" cy="2064498"/>
          </a:xfrm>
        </p:grpSpPr>
        <p:sp>
          <p:nvSpPr>
            <p:cNvPr id="7" name="円/楕円 6"/>
            <p:cNvSpPr/>
            <p:nvPr/>
          </p:nvSpPr>
          <p:spPr bwMode="auto">
            <a:xfrm>
              <a:off x="3810317" y="4907090"/>
              <a:ext cx="583096" cy="583095"/>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8" name="円/楕円 7"/>
            <p:cNvSpPr/>
            <p:nvPr/>
          </p:nvSpPr>
          <p:spPr bwMode="auto">
            <a:xfrm>
              <a:off x="6619461" y="4854081"/>
              <a:ext cx="735496" cy="583095"/>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9" name="円/楕円 8"/>
            <p:cNvSpPr/>
            <p:nvPr/>
          </p:nvSpPr>
          <p:spPr bwMode="auto">
            <a:xfrm>
              <a:off x="2166730" y="3425687"/>
              <a:ext cx="648000" cy="788504"/>
            </a:xfrm>
            <a:prstGeom prst="ellipse">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grpSp>
      <p:cxnSp>
        <p:nvCxnSpPr>
          <p:cNvPr id="13" name="直線矢印コネクタ 12"/>
          <p:cNvCxnSpPr/>
          <p:nvPr/>
        </p:nvCxnSpPr>
        <p:spPr bwMode="auto">
          <a:xfrm>
            <a:off x="5976093" y="3338275"/>
            <a:ext cx="1890650" cy="0"/>
          </a:xfrm>
          <a:prstGeom prst="straightConnector1">
            <a:avLst/>
          </a:prstGeom>
          <a:solidFill>
            <a:schemeClr val="accent1"/>
          </a:solidFill>
          <a:ln w="9525" cap="flat" cmpd="sng" algn="ctr">
            <a:solidFill>
              <a:schemeClr val="tx1"/>
            </a:solidFill>
            <a:prstDash val="solid"/>
            <a:round/>
            <a:headEnd type="none" w="med" len="med"/>
            <a:tailEnd type="triangle" w="med" len="med"/>
          </a:ln>
          <a:effectLst/>
        </p:spPr>
      </p:cxnSp>
      <p:sp>
        <p:nvSpPr>
          <p:cNvPr id="14" name="テキスト ボックス 13"/>
          <p:cNvSpPr txBox="1"/>
          <p:nvPr/>
        </p:nvSpPr>
        <p:spPr>
          <a:xfrm>
            <a:off x="7837721" y="3106051"/>
            <a:ext cx="298480" cy="400110"/>
          </a:xfrm>
          <a:prstGeom prst="rect">
            <a:avLst/>
          </a:prstGeom>
          <a:noFill/>
        </p:spPr>
        <p:txBody>
          <a:bodyPr wrap="none" rtlCol="0">
            <a:spAutoFit/>
          </a:bodyPr>
          <a:lstStyle/>
          <a:p>
            <a:r>
              <a:rPr lang="en-US" altLang="ja-JP" sz="2000" i="1" dirty="0" smtClean="0">
                <a:solidFill>
                  <a:srgbClr val="000000"/>
                </a:solidFill>
                <a:latin typeface="Times New Roman" pitchFamily="18" charset="0"/>
                <a:cs typeface="Times New Roman" pitchFamily="18" charset="0"/>
              </a:rPr>
              <a:t>x</a:t>
            </a:r>
            <a:endParaRPr lang="ja-JP" altLang="en-US" sz="2000" i="1" dirty="0">
              <a:solidFill>
                <a:srgbClr val="000000"/>
              </a:solidFill>
              <a:latin typeface="Times New Roman" pitchFamily="18" charset="0"/>
              <a:cs typeface="Times New Roman" pitchFamily="18" charset="0"/>
            </a:endParaRPr>
          </a:p>
        </p:txBody>
      </p:sp>
      <p:graphicFrame>
        <p:nvGraphicFramePr>
          <p:cNvPr id="15" name="オブジェクト 14"/>
          <p:cNvGraphicFramePr>
            <a:graphicFrameLocks noChangeAspect="1"/>
          </p:cNvGraphicFramePr>
          <p:nvPr>
            <p:extLst>
              <p:ext uri="{D42A27DB-BD31-4B8C-83A1-F6EECF244321}">
                <p14:modId xmlns:p14="http://schemas.microsoft.com/office/powerpoint/2010/main" val="1721423518"/>
              </p:ext>
            </p:extLst>
          </p:nvPr>
        </p:nvGraphicFramePr>
        <p:xfrm>
          <a:off x="6471953" y="2209794"/>
          <a:ext cx="720000" cy="360000"/>
        </p:xfrm>
        <a:graphic>
          <a:graphicData uri="http://schemas.openxmlformats.org/presentationml/2006/ole">
            <mc:AlternateContent xmlns:mc="http://schemas.openxmlformats.org/markup-compatibility/2006">
              <mc:Choice xmlns:v="urn:schemas-microsoft-com:vml" Requires="v">
                <p:oleObj spid="_x0000_s84128" name="Equation" r:id="rId9" imgW="457200" imgH="228600" progId="Equation.DSMT4">
                  <p:embed/>
                </p:oleObj>
              </mc:Choice>
              <mc:Fallback>
                <p:oleObj name="Equation" r:id="rId9" imgW="457200" imgH="228600" progId="Equation.DSMT4">
                  <p:embed/>
                  <p:pic>
                    <p:nvPicPr>
                      <p:cNvPr id="0" name=""/>
                      <p:cNvPicPr/>
                      <p:nvPr/>
                    </p:nvPicPr>
                    <p:blipFill>
                      <a:blip r:embed="rId10"/>
                      <a:stretch>
                        <a:fillRect/>
                      </a:stretch>
                    </p:blipFill>
                    <p:spPr>
                      <a:xfrm>
                        <a:off x="6471953" y="2209794"/>
                        <a:ext cx="720000" cy="360000"/>
                      </a:xfrm>
                      <a:prstGeom prst="rect">
                        <a:avLst/>
                      </a:prstGeom>
                    </p:spPr>
                  </p:pic>
                </p:oleObj>
              </mc:Fallback>
            </mc:AlternateContent>
          </a:graphicData>
        </a:graphic>
      </p:graphicFrame>
      <p:graphicFrame>
        <p:nvGraphicFramePr>
          <p:cNvPr id="16" name="オブジェクト 15"/>
          <p:cNvGraphicFramePr>
            <a:graphicFrameLocks noChangeAspect="1"/>
          </p:cNvGraphicFramePr>
          <p:nvPr>
            <p:extLst>
              <p:ext uri="{D42A27DB-BD31-4B8C-83A1-F6EECF244321}">
                <p14:modId xmlns:p14="http://schemas.microsoft.com/office/powerpoint/2010/main" val="1581014509"/>
              </p:ext>
            </p:extLst>
          </p:nvPr>
        </p:nvGraphicFramePr>
        <p:xfrm>
          <a:off x="6545073" y="3072064"/>
          <a:ext cx="648000" cy="324000"/>
        </p:xfrm>
        <a:graphic>
          <a:graphicData uri="http://schemas.openxmlformats.org/presentationml/2006/ole">
            <mc:AlternateContent xmlns:mc="http://schemas.openxmlformats.org/markup-compatibility/2006">
              <mc:Choice xmlns:v="urn:schemas-microsoft-com:vml" Requires="v">
                <p:oleObj spid="_x0000_s84129" name="Equation" r:id="rId11" imgW="380880" imgH="190440" progId="Equation.DSMT4">
                  <p:embed/>
                </p:oleObj>
              </mc:Choice>
              <mc:Fallback>
                <p:oleObj name="Equation" r:id="rId11" imgW="380880" imgH="190440" progId="Equation.DSMT4">
                  <p:embed/>
                  <p:pic>
                    <p:nvPicPr>
                      <p:cNvPr id="0" name=""/>
                      <p:cNvPicPr/>
                      <p:nvPr/>
                    </p:nvPicPr>
                    <p:blipFill>
                      <a:blip r:embed="rId12"/>
                      <a:stretch>
                        <a:fillRect/>
                      </a:stretch>
                    </p:blipFill>
                    <p:spPr>
                      <a:xfrm>
                        <a:off x="6545073" y="3072064"/>
                        <a:ext cx="648000" cy="324000"/>
                      </a:xfrm>
                      <a:prstGeom prst="rect">
                        <a:avLst/>
                      </a:prstGeom>
                    </p:spPr>
                  </p:pic>
                </p:oleObj>
              </mc:Fallback>
            </mc:AlternateContent>
          </a:graphicData>
        </a:graphic>
      </p:graphicFrame>
      <p:pic>
        <p:nvPicPr>
          <p:cNvPr id="63569" name="Picture 81"/>
          <p:cNvPicPr>
            <a:picLocks noChangeAspect="1" noChangeArrowheads="1"/>
          </p:cNvPicPr>
          <p:nvPr/>
        </p:nvPicPr>
        <p:blipFill rotWithShape="1">
          <a:blip r:embed="rId13">
            <a:extLst>
              <a:ext uri="{28A0092B-C50C-407E-A947-70E740481C1C}">
                <a14:useLocalDpi xmlns:a14="http://schemas.microsoft.com/office/drawing/2010/main" val="0"/>
              </a:ext>
            </a:extLst>
          </a:blip>
          <a:srcRect t="19089" b="23276"/>
          <a:stretch/>
        </p:blipFill>
        <p:spPr bwMode="auto">
          <a:xfrm>
            <a:off x="6074245" y="2438396"/>
            <a:ext cx="1728000" cy="59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5" descr="Lwave"/>
          <p:cNvPicPr>
            <a:picLocks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6091398" y="2958991"/>
            <a:ext cx="1476000" cy="108000"/>
          </a:xfrm>
          <a:prstGeom prst="rect">
            <a:avLst/>
          </a:prstGeom>
          <a:noFill/>
          <a:ln w="9525">
            <a:noFill/>
            <a:miter lim="800000"/>
            <a:headEnd/>
            <a:tailEnd/>
          </a:ln>
        </p:spPr>
      </p:pic>
      <p:sp>
        <p:nvSpPr>
          <p:cNvPr id="18"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6</a:t>
            </a:fld>
            <a:endParaRPr lang="ja-JP" altLang="en-US" sz="1400" b="1" dirty="0">
              <a:solidFill>
                <a:srgbClr val="000000"/>
              </a:solidFill>
              <a:latin typeface="Arial Black" pitchFamily="34" charset="0"/>
            </a:endParaRPr>
          </a:p>
        </p:txBody>
      </p:sp>
    </p:spTree>
    <p:extLst>
      <p:ext uri="{BB962C8B-B14F-4D97-AF65-F5344CB8AC3E}">
        <p14:creationId xmlns:p14="http://schemas.microsoft.com/office/powerpoint/2010/main" val="465032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p:cNvGrpSpPr/>
          <p:nvPr/>
        </p:nvGrpSpPr>
        <p:grpSpPr>
          <a:xfrm>
            <a:off x="573020" y="1849841"/>
            <a:ext cx="3731627" cy="2054862"/>
            <a:chOff x="597734" y="1866317"/>
            <a:chExt cx="3731627" cy="2054862"/>
          </a:xfrm>
        </p:grpSpPr>
        <p:pic>
          <p:nvPicPr>
            <p:cNvPr id="64" name="Picture 63"/>
            <p:cNvPicPr>
              <a:picLocks noChangeAspect="1"/>
            </p:cNvPicPr>
            <p:nvPr/>
          </p:nvPicPr>
          <p:blipFill rotWithShape="1">
            <a:blip r:embed="rId4">
              <a:clrChange>
                <a:clrFrom>
                  <a:srgbClr val="FFFFFF"/>
                </a:clrFrom>
                <a:clrTo>
                  <a:srgbClr val="FFFFFF">
                    <a:alpha val="0"/>
                  </a:srgbClr>
                </a:clrTo>
              </a:clrChange>
            </a:blip>
            <a:srcRect t="18144"/>
            <a:stretch/>
          </p:blipFill>
          <p:spPr>
            <a:xfrm>
              <a:off x="597734" y="1874555"/>
              <a:ext cx="3731627" cy="2046624"/>
            </a:xfrm>
            <a:prstGeom prst="rect">
              <a:avLst/>
            </a:prstGeom>
          </p:spPr>
        </p:pic>
        <p:sp>
          <p:nvSpPr>
            <p:cNvPr id="10" name="Rectangle 9"/>
            <p:cNvSpPr/>
            <p:nvPr/>
          </p:nvSpPr>
          <p:spPr bwMode="auto">
            <a:xfrm>
              <a:off x="1993557" y="1866317"/>
              <a:ext cx="362846" cy="4320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000" b="1" smtClean="0">
                <a:solidFill>
                  <a:srgbClr val="000000"/>
                </a:solidFill>
                <a:latin typeface="Verdana" pitchFamily="34" charset="0"/>
              </a:endParaRPr>
            </a:p>
          </p:txBody>
        </p:sp>
      </p:grpSp>
      <p:grpSp>
        <p:nvGrpSpPr>
          <p:cNvPr id="33" name="グループ化 32"/>
          <p:cNvGrpSpPr/>
          <p:nvPr/>
        </p:nvGrpSpPr>
        <p:grpSpPr>
          <a:xfrm>
            <a:off x="5406887" y="5652370"/>
            <a:ext cx="3387596" cy="1169081"/>
            <a:chOff x="5406887" y="5764696"/>
            <a:chExt cx="3387596" cy="1169081"/>
          </a:xfrm>
        </p:grpSpPr>
        <p:sp>
          <p:nvSpPr>
            <p:cNvPr id="17" name="正方形/長方形 16"/>
            <p:cNvSpPr/>
            <p:nvPr/>
          </p:nvSpPr>
          <p:spPr bwMode="auto">
            <a:xfrm>
              <a:off x="5406887" y="5764696"/>
              <a:ext cx="3387596" cy="686118"/>
            </a:xfrm>
            <a:prstGeom prst="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32" name="テキスト ボックス 31"/>
            <p:cNvSpPr txBox="1"/>
            <p:nvPr/>
          </p:nvSpPr>
          <p:spPr>
            <a:xfrm>
              <a:off x="5534391" y="6472112"/>
              <a:ext cx="3132589" cy="461665"/>
            </a:xfrm>
            <a:prstGeom prst="rect">
              <a:avLst/>
            </a:prstGeom>
            <a:noFill/>
            <a:effectLst>
              <a:outerShdw blurRad="139700" dist="76200" dir="2700000" algn="tl" rotWithShape="0">
                <a:prstClr val="black">
                  <a:alpha val="42000"/>
                </a:prstClr>
              </a:outerShdw>
            </a:effectLst>
          </p:spPr>
          <p:txBody>
            <a:bodyPr wrap="none" rtlCol="0">
              <a:spAutoFit/>
            </a:bodyPr>
            <a:lstStyle/>
            <a:p>
              <a:r>
                <a:rPr lang="en-US" altLang="ja-JP" sz="2400" b="1" dirty="0" smtClean="0">
                  <a:solidFill>
                    <a:srgbClr val="000000"/>
                  </a:solidFill>
                  <a:cs typeface="Arial" pitchFamily="34" charset="0"/>
                </a:rPr>
                <a:t>Photovoltaic signal</a:t>
              </a:r>
              <a:endParaRPr lang="ja-JP" altLang="en-US" sz="2400" b="1" dirty="0">
                <a:solidFill>
                  <a:srgbClr val="000000"/>
                </a:solidFill>
                <a:cs typeface="Arial" pitchFamily="34" charset="0"/>
              </a:endParaRPr>
            </a:p>
          </p:txBody>
        </p:sp>
      </p:grpSp>
      <p:sp>
        <p:nvSpPr>
          <p:cNvPr id="63" name="Rectangle 2"/>
          <p:cNvSpPr>
            <a:spLocks noGrp="1" noChangeArrowheads="1"/>
          </p:cNvSpPr>
          <p:nvPr>
            <p:ph type="title"/>
          </p:nvPr>
        </p:nvSpPr>
        <p:spPr>
          <a:xfrm>
            <a:off x="574674" y="69012"/>
            <a:ext cx="8569325" cy="1052513"/>
          </a:xfrm>
        </p:spPr>
        <p:txBody>
          <a:bodyPr/>
          <a:lstStyle/>
          <a:p>
            <a:pPr eaLnBrk="1" hangingPunct="1"/>
            <a:r>
              <a:rPr lang="en-US" altLang="ja-JP" sz="3200" b="1" dirty="0" smtClean="0"/>
              <a:t>Plasma Waves </a:t>
            </a:r>
            <a:r>
              <a:rPr lang="en-US" altLang="ja-JP" sz="3200" b="1" dirty="0"/>
              <a:t>N</a:t>
            </a:r>
            <a:r>
              <a:rPr lang="en-US" altLang="ja-JP" sz="3200" b="1" dirty="0" smtClean="0"/>
              <a:t>onlinearity for </a:t>
            </a:r>
            <a:br>
              <a:rPr lang="en-US" altLang="ja-JP" sz="3200" b="1" dirty="0" smtClean="0"/>
            </a:br>
            <a:r>
              <a:rPr lang="en-US" altLang="ja-JP" sz="3200" b="1" dirty="0" smtClean="0"/>
              <a:t>Rectification of THz Radiations</a:t>
            </a:r>
          </a:p>
        </p:txBody>
      </p:sp>
      <p:sp>
        <p:nvSpPr>
          <p:cNvPr id="61" name="Text Box 26"/>
          <p:cNvSpPr txBox="1">
            <a:spLocks noChangeArrowheads="1"/>
          </p:cNvSpPr>
          <p:nvPr/>
        </p:nvSpPr>
        <p:spPr bwMode="auto">
          <a:xfrm>
            <a:off x="4283075" y="1214097"/>
            <a:ext cx="4860925" cy="523220"/>
          </a:xfrm>
          <a:prstGeom prst="rect">
            <a:avLst/>
          </a:prstGeom>
          <a:noFill/>
          <a:ln w="9525">
            <a:noFill/>
            <a:miter lim="800000"/>
            <a:headEnd/>
            <a:tailEnd/>
          </a:ln>
        </p:spPr>
        <p:txBody>
          <a:bodyPr>
            <a:spAutoFit/>
          </a:bodyPr>
          <a:lstStyle/>
          <a:p>
            <a:pPr algn="r" defTabSz="457200" fontAlgn="base">
              <a:spcBef>
                <a:spcPct val="0"/>
              </a:spcBef>
              <a:spcAft>
                <a:spcPct val="0"/>
              </a:spcAft>
            </a:pPr>
            <a:r>
              <a:rPr lang="en-US" altLang="ja-JP" sz="1400" b="1" i="1" dirty="0">
                <a:solidFill>
                  <a:srgbClr val="000000"/>
                </a:solidFill>
                <a:cs typeface="Arial" pitchFamily="34" charset="0"/>
              </a:rPr>
              <a:t>M. Dyakonov and M. Shur,</a:t>
            </a:r>
            <a:r>
              <a:rPr lang="en-US" altLang="ja-JP" sz="1400" b="1" i="1" dirty="0" smtClean="0">
                <a:solidFill>
                  <a:srgbClr val="000000"/>
                </a:solidFill>
                <a:cs typeface="Arial" pitchFamily="34" charset="0"/>
              </a:rPr>
              <a:t> IEEE T-ED 43, 380 (1996).</a:t>
            </a:r>
          </a:p>
          <a:p>
            <a:pPr algn="r" defTabSz="457200" fontAlgn="base">
              <a:spcBef>
                <a:spcPct val="0"/>
              </a:spcBef>
              <a:spcAft>
                <a:spcPct val="0"/>
              </a:spcAft>
            </a:pPr>
            <a:r>
              <a:rPr lang="en-US" altLang="ja-JP" sz="1400" b="1" i="1" dirty="0">
                <a:solidFill>
                  <a:srgbClr val="000000"/>
                </a:solidFill>
                <a:cs typeface="Arial" pitchFamily="34" charset="0"/>
              </a:rPr>
              <a:t>W. Knap, et al., APL 85, 675 (2004</a:t>
            </a:r>
            <a:r>
              <a:rPr lang="en-US" altLang="ja-JP" sz="1400" b="1" i="1" dirty="0" smtClean="0">
                <a:solidFill>
                  <a:srgbClr val="000000"/>
                </a:solidFill>
                <a:cs typeface="Arial" pitchFamily="34" charset="0"/>
              </a:rPr>
              <a:t>).</a:t>
            </a:r>
            <a:endParaRPr lang="en-US" altLang="ja-JP" sz="1400" b="1" i="1" dirty="0">
              <a:solidFill>
                <a:srgbClr val="000000"/>
              </a:solidFill>
              <a:cs typeface="Arial" pitchFamily="34" charset="0"/>
            </a:endParaRPr>
          </a:p>
        </p:txBody>
      </p:sp>
      <p:sp>
        <p:nvSpPr>
          <p:cNvPr id="13"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cs typeface="Arial" pitchFamily="34" charset="0"/>
              </a:rPr>
              <a:pPr algn="r" fontAlgn="base">
                <a:spcBef>
                  <a:spcPct val="0"/>
                </a:spcBef>
                <a:spcAft>
                  <a:spcPct val="0"/>
                </a:spcAft>
                <a:defRPr/>
              </a:pPr>
              <a:t>7</a:t>
            </a:fld>
            <a:endParaRPr lang="ja-JP" altLang="en-US" sz="1400" b="1" dirty="0">
              <a:solidFill>
                <a:srgbClr val="000000"/>
              </a:solidFill>
              <a:latin typeface="Arial Black" pitchFamily="34" charset="0"/>
              <a:cs typeface="Arial" pitchFamily="34" charset="0"/>
            </a:endParaRPr>
          </a:p>
        </p:txBody>
      </p:sp>
      <p:pic>
        <p:nvPicPr>
          <p:cNvPr id="67" name="Picture 6"/>
          <p:cNvPicPr>
            <a:picLocks noChangeAspect="1" noChangeArrowheads="1"/>
          </p:cNvPicPr>
          <p:nvPr/>
        </p:nvPicPr>
        <p:blipFill rotWithShape="1">
          <a:blip r:embed="rId5" cstate="print">
            <a:lum bright="-10000" contrast="20000"/>
          </a:blip>
          <a:srcRect l="-1" r="35325"/>
          <a:stretch/>
        </p:blipFill>
        <p:spPr bwMode="auto">
          <a:xfrm>
            <a:off x="4440463" y="1990574"/>
            <a:ext cx="4539761" cy="2045913"/>
          </a:xfrm>
          <a:prstGeom prst="rect">
            <a:avLst/>
          </a:prstGeom>
          <a:noFill/>
          <a:ln w="9525">
            <a:noFill/>
            <a:miter lim="800000"/>
            <a:headEnd/>
            <a:tailEnd/>
          </a:ln>
        </p:spPr>
      </p:pic>
      <p:graphicFrame>
        <p:nvGraphicFramePr>
          <p:cNvPr id="4" name="オブジェクト 3"/>
          <p:cNvGraphicFramePr>
            <a:graphicFrameLocks noChangeAspect="1"/>
          </p:cNvGraphicFramePr>
          <p:nvPr>
            <p:extLst/>
          </p:nvPr>
        </p:nvGraphicFramePr>
        <p:xfrm>
          <a:off x="4975494" y="5746111"/>
          <a:ext cx="3660775" cy="604837"/>
        </p:xfrm>
        <a:graphic>
          <a:graphicData uri="http://schemas.openxmlformats.org/presentationml/2006/ole">
            <mc:AlternateContent xmlns:mc="http://schemas.openxmlformats.org/markup-compatibility/2006">
              <mc:Choice xmlns:v="urn:schemas-microsoft-com:vml" Requires="v">
                <p:oleObj spid="_x0000_s85048" name="Equation" r:id="rId6" imgW="1384200" imgH="228600" progId="Equation.DSMT4">
                  <p:embed/>
                </p:oleObj>
              </mc:Choice>
              <mc:Fallback>
                <p:oleObj name="Equation" r:id="rId6" imgW="1384200" imgH="228600" progId="Equation.DSMT4">
                  <p:embed/>
                  <p:pic>
                    <p:nvPicPr>
                      <p:cNvPr id="0" name=""/>
                      <p:cNvPicPr/>
                      <p:nvPr/>
                    </p:nvPicPr>
                    <p:blipFill>
                      <a:blip r:embed="rId7"/>
                      <a:stretch>
                        <a:fillRect/>
                      </a:stretch>
                    </p:blipFill>
                    <p:spPr>
                      <a:xfrm>
                        <a:off x="4975494" y="5746111"/>
                        <a:ext cx="3660775" cy="604837"/>
                      </a:xfrm>
                      <a:prstGeom prst="rect">
                        <a:avLst/>
                      </a:prstGeom>
                    </p:spPr>
                  </p:pic>
                </p:oleObj>
              </mc:Fallback>
            </mc:AlternateContent>
          </a:graphicData>
        </a:graphic>
      </p:graphicFrame>
      <p:graphicFrame>
        <p:nvGraphicFramePr>
          <p:cNvPr id="24" name="オブジェクト 23"/>
          <p:cNvGraphicFramePr>
            <a:graphicFrameLocks noChangeAspect="1"/>
          </p:cNvGraphicFramePr>
          <p:nvPr>
            <p:extLst/>
          </p:nvPr>
        </p:nvGraphicFramePr>
        <p:xfrm>
          <a:off x="458375" y="4816203"/>
          <a:ext cx="3995738" cy="669925"/>
        </p:xfrm>
        <a:graphic>
          <a:graphicData uri="http://schemas.openxmlformats.org/presentationml/2006/ole">
            <mc:AlternateContent xmlns:mc="http://schemas.openxmlformats.org/markup-compatibility/2006">
              <mc:Choice xmlns:v="urn:schemas-microsoft-com:vml" Requires="v">
                <p:oleObj spid="_x0000_s85049" name="Equation" r:id="rId8" imgW="1511280" imgH="253800" progId="Equation.DSMT4">
                  <p:embed/>
                </p:oleObj>
              </mc:Choice>
              <mc:Fallback>
                <p:oleObj name="Equation" r:id="rId8" imgW="1511280" imgH="253800" progId="Equation.DSMT4">
                  <p:embed/>
                  <p:pic>
                    <p:nvPicPr>
                      <p:cNvPr id="0" name=""/>
                      <p:cNvPicPr/>
                      <p:nvPr/>
                    </p:nvPicPr>
                    <p:blipFill>
                      <a:blip r:embed="rId9"/>
                      <a:stretch>
                        <a:fillRect/>
                      </a:stretch>
                    </p:blipFill>
                    <p:spPr>
                      <a:xfrm>
                        <a:off x="458375" y="4816203"/>
                        <a:ext cx="3995738" cy="669925"/>
                      </a:xfrm>
                      <a:prstGeom prst="rect">
                        <a:avLst/>
                      </a:prstGeom>
                    </p:spPr>
                  </p:pic>
                </p:oleObj>
              </mc:Fallback>
            </mc:AlternateContent>
          </a:graphicData>
        </a:graphic>
      </p:graphicFrame>
      <p:graphicFrame>
        <p:nvGraphicFramePr>
          <p:cNvPr id="26" name="オブジェクト 25"/>
          <p:cNvGraphicFramePr>
            <a:graphicFrameLocks noChangeAspect="1"/>
          </p:cNvGraphicFramePr>
          <p:nvPr>
            <p:extLst/>
          </p:nvPr>
        </p:nvGraphicFramePr>
        <p:xfrm>
          <a:off x="4524385" y="4703196"/>
          <a:ext cx="3962400" cy="974725"/>
        </p:xfrm>
        <a:graphic>
          <a:graphicData uri="http://schemas.openxmlformats.org/presentationml/2006/ole">
            <mc:AlternateContent xmlns:mc="http://schemas.openxmlformats.org/markup-compatibility/2006">
              <mc:Choice xmlns:v="urn:schemas-microsoft-com:vml" Requires="v">
                <p:oleObj spid="_x0000_s85050" name="Equation" r:id="rId10" imgW="1498320" imgH="368280" progId="Equation.DSMT4">
                  <p:embed/>
                </p:oleObj>
              </mc:Choice>
              <mc:Fallback>
                <p:oleObj name="Equation" r:id="rId10" imgW="1498320" imgH="368280" progId="Equation.DSMT4">
                  <p:embed/>
                  <p:pic>
                    <p:nvPicPr>
                      <p:cNvPr id="0" name=""/>
                      <p:cNvPicPr/>
                      <p:nvPr/>
                    </p:nvPicPr>
                    <p:blipFill>
                      <a:blip r:embed="rId11"/>
                      <a:stretch>
                        <a:fillRect/>
                      </a:stretch>
                    </p:blipFill>
                    <p:spPr>
                      <a:xfrm>
                        <a:off x="4524385" y="4703196"/>
                        <a:ext cx="3962400" cy="974725"/>
                      </a:xfrm>
                      <a:prstGeom prst="rect">
                        <a:avLst/>
                      </a:prstGeom>
                    </p:spPr>
                  </p:pic>
                </p:oleObj>
              </mc:Fallback>
            </mc:AlternateContent>
          </a:graphicData>
        </a:graphic>
      </p:graphicFrame>
      <p:graphicFrame>
        <p:nvGraphicFramePr>
          <p:cNvPr id="27" name="オブジェクト 26"/>
          <p:cNvGraphicFramePr>
            <a:graphicFrameLocks noChangeAspect="1"/>
          </p:cNvGraphicFramePr>
          <p:nvPr>
            <p:extLst/>
          </p:nvPr>
        </p:nvGraphicFramePr>
        <p:xfrm>
          <a:off x="442967" y="5585465"/>
          <a:ext cx="4733925" cy="738187"/>
        </p:xfrm>
        <a:graphic>
          <a:graphicData uri="http://schemas.openxmlformats.org/presentationml/2006/ole">
            <mc:AlternateContent xmlns:mc="http://schemas.openxmlformats.org/markup-compatibility/2006">
              <mc:Choice xmlns:v="urn:schemas-microsoft-com:vml" Requires="v">
                <p:oleObj spid="_x0000_s85051" name="Equation" r:id="rId12" imgW="1790640" imgH="279360" progId="Equation.DSMT4">
                  <p:embed/>
                </p:oleObj>
              </mc:Choice>
              <mc:Fallback>
                <p:oleObj name="Equation" r:id="rId12" imgW="1790640" imgH="279360" progId="Equation.DSMT4">
                  <p:embed/>
                  <p:pic>
                    <p:nvPicPr>
                      <p:cNvPr id="0" name=""/>
                      <p:cNvPicPr/>
                      <p:nvPr/>
                    </p:nvPicPr>
                    <p:blipFill>
                      <a:blip r:embed="rId13"/>
                      <a:stretch>
                        <a:fillRect/>
                      </a:stretch>
                    </p:blipFill>
                    <p:spPr>
                      <a:xfrm>
                        <a:off x="442967" y="5585465"/>
                        <a:ext cx="4733925" cy="738187"/>
                      </a:xfrm>
                      <a:prstGeom prst="rect">
                        <a:avLst/>
                      </a:prstGeom>
                    </p:spPr>
                  </p:pic>
                </p:oleObj>
              </mc:Fallback>
            </mc:AlternateContent>
          </a:graphicData>
        </a:graphic>
      </p:graphicFrame>
      <p:sp>
        <p:nvSpPr>
          <p:cNvPr id="14" name="正方形/長方形 13"/>
          <p:cNvSpPr/>
          <p:nvPr/>
        </p:nvSpPr>
        <p:spPr bwMode="auto">
          <a:xfrm>
            <a:off x="2184713" y="3333238"/>
            <a:ext cx="288000" cy="181257"/>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cs typeface="Arial" pitchFamily="34" charset="0"/>
            </a:endParaRPr>
          </a:p>
        </p:txBody>
      </p:sp>
      <p:graphicFrame>
        <p:nvGraphicFramePr>
          <p:cNvPr id="11" name="オブジェクト 10"/>
          <p:cNvGraphicFramePr>
            <a:graphicFrameLocks noChangeAspect="1"/>
          </p:cNvGraphicFramePr>
          <p:nvPr>
            <p:extLst/>
          </p:nvPr>
        </p:nvGraphicFramePr>
        <p:xfrm>
          <a:off x="2077217" y="3235822"/>
          <a:ext cx="540000" cy="369475"/>
        </p:xfrm>
        <a:graphic>
          <a:graphicData uri="http://schemas.openxmlformats.org/presentationml/2006/ole">
            <mc:AlternateContent xmlns:mc="http://schemas.openxmlformats.org/markup-compatibility/2006">
              <mc:Choice xmlns:v="urn:schemas-microsoft-com:vml" Requires="v">
                <p:oleObj spid="_x0000_s85052" name="Equation" r:id="rId14" imgW="241200" imgH="164880" progId="Equation.DSMT4">
                  <p:embed/>
                </p:oleObj>
              </mc:Choice>
              <mc:Fallback>
                <p:oleObj name="Equation" r:id="rId14" imgW="241200" imgH="164880" progId="Equation.DSMT4">
                  <p:embed/>
                  <p:pic>
                    <p:nvPicPr>
                      <p:cNvPr id="0" name=""/>
                      <p:cNvPicPr/>
                      <p:nvPr/>
                    </p:nvPicPr>
                    <p:blipFill>
                      <a:blip r:embed="rId15"/>
                      <a:stretch>
                        <a:fillRect/>
                      </a:stretch>
                    </p:blipFill>
                    <p:spPr>
                      <a:xfrm>
                        <a:off x="2077217" y="3235822"/>
                        <a:ext cx="540000" cy="369475"/>
                      </a:xfrm>
                      <a:prstGeom prst="rect">
                        <a:avLst/>
                      </a:prstGeom>
                    </p:spPr>
                  </p:pic>
                </p:oleObj>
              </mc:Fallback>
            </mc:AlternateContent>
          </a:graphicData>
        </a:graphic>
      </p:graphicFrame>
      <p:grpSp>
        <p:nvGrpSpPr>
          <p:cNvPr id="30" name="グループ化 29"/>
          <p:cNvGrpSpPr/>
          <p:nvPr/>
        </p:nvGrpSpPr>
        <p:grpSpPr>
          <a:xfrm>
            <a:off x="1004006" y="3043637"/>
            <a:ext cx="2097715" cy="1205349"/>
            <a:chOff x="1004006" y="3116207"/>
            <a:chExt cx="2097715" cy="1205349"/>
          </a:xfrm>
        </p:grpSpPr>
        <p:grpSp>
          <p:nvGrpSpPr>
            <p:cNvPr id="29" name="グループ化 28"/>
            <p:cNvGrpSpPr/>
            <p:nvPr/>
          </p:nvGrpSpPr>
          <p:grpSpPr>
            <a:xfrm>
              <a:off x="1004006" y="3116207"/>
              <a:ext cx="2097715" cy="1177494"/>
              <a:chOff x="1004006" y="3116207"/>
              <a:chExt cx="2097715" cy="1177494"/>
            </a:xfrm>
          </p:grpSpPr>
          <p:grpSp>
            <p:nvGrpSpPr>
              <p:cNvPr id="12" name="グループ化 11"/>
              <p:cNvGrpSpPr/>
              <p:nvPr/>
            </p:nvGrpSpPr>
            <p:grpSpPr>
              <a:xfrm>
                <a:off x="1004006" y="3116207"/>
                <a:ext cx="2097715" cy="1177494"/>
                <a:chOff x="725714" y="2294585"/>
                <a:chExt cx="2097715" cy="1418070"/>
              </a:xfrm>
            </p:grpSpPr>
            <p:sp>
              <p:nvSpPr>
                <p:cNvPr id="5" name="正方形/長方形 4"/>
                <p:cNvSpPr/>
                <p:nvPr/>
              </p:nvSpPr>
              <p:spPr bwMode="auto">
                <a:xfrm>
                  <a:off x="725714" y="3276707"/>
                  <a:ext cx="1233715" cy="435948"/>
                </a:xfrm>
                <a:prstGeom prst="rect">
                  <a:avLst/>
                </a:prstGeom>
                <a:solidFill>
                  <a:srgbClr val="0000CC"/>
                </a:solidFill>
                <a:ln>
                  <a:headEnd type="none" w="med" len="med"/>
                  <a:tailEnd type="none" w="med" len="med"/>
                </a:ln>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18" name="正方形/長方形 17"/>
                <p:cNvSpPr/>
                <p:nvPr/>
              </p:nvSpPr>
              <p:spPr bwMode="auto">
                <a:xfrm>
                  <a:off x="1959429" y="3276707"/>
                  <a:ext cx="864000" cy="435948"/>
                </a:xfrm>
                <a:prstGeom prst="rect">
                  <a:avLst/>
                </a:prstGeom>
                <a:gradFill flip="none" rotWithShape="1">
                  <a:gsLst>
                    <a:gs pos="0">
                      <a:schemeClr val="accent1">
                        <a:lumMod val="75000"/>
                      </a:schemeClr>
                    </a:gs>
                    <a:gs pos="50000">
                      <a:schemeClr val="accent1">
                        <a:tint val="44500"/>
                        <a:satMod val="160000"/>
                      </a:schemeClr>
                    </a:gs>
                    <a:gs pos="100000">
                      <a:schemeClr val="accent1">
                        <a:tint val="23500"/>
                        <a:satMod val="160000"/>
                      </a:schemeClr>
                    </a:gs>
                  </a:gsLst>
                  <a:lin ang="0" scaled="1"/>
                  <a:tileRect/>
                </a:gradFill>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cxnSp>
              <p:nvCxnSpPr>
                <p:cNvPr id="7" name="直線コネクタ 6"/>
                <p:cNvCxnSpPr/>
                <p:nvPr/>
              </p:nvCxnSpPr>
              <p:spPr bwMode="auto">
                <a:xfrm flipH="1">
                  <a:off x="725714" y="2294585"/>
                  <a:ext cx="1096706" cy="1017084"/>
                </a:xfrm>
                <a:prstGeom prst="line">
                  <a:avLst/>
                </a:prstGeom>
                <a:solidFill>
                  <a:schemeClr val="accent1"/>
                </a:solidFill>
                <a:ln w="9525" cap="flat" cmpd="sng" algn="ctr">
                  <a:solidFill>
                    <a:srgbClr val="FF0000"/>
                  </a:solidFill>
                  <a:prstDash val="solid"/>
                  <a:round/>
                  <a:headEnd type="none" w="med" len="med"/>
                  <a:tailEnd type="none" w="med" len="med"/>
                </a:ln>
                <a:effectLst/>
              </p:spPr>
            </p:cxnSp>
            <p:cxnSp>
              <p:nvCxnSpPr>
                <p:cNvPr id="9" name="直線コネクタ 8"/>
                <p:cNvCxnSpPr/>
                <p:nvPr/>
              </p:nvCxnSpPr>
              <p:spPr bwMode="auto">
                <a:xfrm>
                  <a:off x="2185255" y="2294585"/>
                  <a:ext cx="638174" cy="1017084"/>
                </a:xfrm>
                <a:prstGeom prst="line">
                  <a:avLst/>
                </a:prstGeom>
                <a:solidFill>
                  <a:schemeClr val="accent1"/>
                </a:solidFill>
                <a:ln w="9525" cap="flat" cmpd="sng" algn="ctr">
                  <a:solidFill>
                    <a:srgbClr val="FF0000"/>
                  </a:solidFill>
                  <a:prstDash val="solid"/>
                  <a:round/>
                  <a:headEnd type="none" w="med" len="med"/>
                  <a:tailEnd type="none" w="med" len="med"/>
                </a:ln>
                <a:effectLst/>
              </p:spPr>
            </p:cxnSp>
          </p:grpSp>
          <p:pic>
            <p:nvPicPr>
              <p:cNvPr id="28" name="Picture 5" descr="Lwave"/>
              <p:cNvPicPr>
                <a:picLocks noChangeArrowheads="1"/>
              </p:cNvPicPr>
              <p:nvPr/>
            </p:nvPicPr>
            <p:blipFill>
              <a:blip r:embed="rId16" cstate="print">
                <a:clrChange>
                  <a:clrFrom>
                    <a:srgbClr val="FFFFFF"/>
                  </a:clrFrom>
                  <a:clrTo>
                    <a:srgbClr val="FFFFFF">
                      <a:alpha val="0"/>
                    </a:srgbClr>
                  </a:clrTo>
                </a:clrChange>
              </a:blip>
              <a:srcRect/>
              <a:stretch>
                <a:fillRect/>
              </a:stretch>
            </p:blipFill>
            <p:spPr bwMode="auto">
              <a:xfrm>
                <a:off x="1053807" y="3768369"/>
                <a:ext cx="1440000" cy="108000"/>
              </a:xfrm>
              <a:prstGeom prst="rect">
                <a:avLst/>
              </a:prstGeom>
              <a:noFill/>
              <a:ln w="9525">
                <a:noFill/>
                <a:miter lim="800000"/>
                <a:headEnd/>
                <a:tailEnd/>
              </a:ln>
            </p:spPr>
          </p:pic>
        </p:grpSp>
        <p:graphicFrame>
          <p:nvGraphicFramePr>
            <p:cNvPr id="21" name="オブジェクト 20"/>
            <p:cNvGraphicFramePr>
              <a:graphicFrameLocks noChangeAspect="1"/>
            </p:cNvGraphicFramePr>
            <p:nvPr>
              <p:extLst/>
            </p:nvPr>
          </p:nvGraphicFramePr>
          <p:xfrm>
            <a:off x="1118903" y="3898847"/>
            <a:ext cx="936000" cy="422709"/>
          </p:xfrm>
          <a:graphic>
            <a:graphicData uri="http://schemas.openxmlformats.org/presentationml/2006/ole">
              <mc:AlternateContent xmlns:mc="http://schemas.openxmlformats.org/markup-compatibility/2006">
                <mc:Choice xmlns:v="urn:schemas-microsoft-com:vml" Requires="v">
                  <p:oleObj spid="_x0000_s85053" name="Equation" r:id="rId17" imgW="393480" imgH="177480" progId="Equation.DSMT4">
                    <p:embed/>
                  </p:oleObj>
                </mc:Choice>
                <mc:Fallback>
                  <p:oleObj name="Equation" r:id="rId17" imgW="393480" imgH="177480" progId="Equation.DSMT4">
                    <p:embed/>
                    <p:pic>
                      <p:nvPicPr>
                        <p:cNvPr id="0" name=""/>
                        <p:cNvPicPr/>
                        <p:nvPr/>
                      </p:nvPicPr>
                      <p:blipFill>
                        <a:blip r:embed="rId18"/>
                        <a:stretch>
                          <a:fillRect/>
                        </a:stretch>
                      </p:blipFill>
                      <p:spPr>
                        <a:xfrm>
                          <a:off x="1118903" y="3898847"/>
                          <a:ext cx="936000" cy="422709"/>
                        </a:xfrm>
                        <a:prstGeom prst="rect">
                          <a:avLst/>
                        </a:prstGeom>
                      </p:spPr>
                    </p:pic>
                  </p:oleObj>
                </mc:Fallback>
              </mc:AlternateContent>
            </a:graphicData>
          </a:graphic>
        </p:graphicFrame>
      </p:grpSp>
      <p:grpSp>
        <p:nvGrpSpPr>
          <p:cNvPr id="23" name="グループ化 22"/>
          <p:cNvGrpSpPr/>
          <p:nvPr/>
        </p:nvGrpSpPr>
        <p:grpSpPr>
          <a:xfrm>
            <a:off x="1100122" y="4207879"/>
            <a:ext cx="1224000" cy="547769"/>
            <a:chOff x="1100122" y="4280449"/>
            <a:chExt cx="1224000" cy="547769"/>
          </a:xfrm>
        </p:grpSpPr>
        <p:graphicFrame>
          <p:nvGraphicFramePr>
            <p:cNvPr id="16" name="オブジェクト 15"/>
            <p:cNvGraphicFramePr>
              <a:graphicFrameLocks noChangeAspect="1"/>
            </p:cNvGraphicFramePr>
            <p:nvPr>
              <p:extLst/>
            </p:nvPr>
          </p:nvGraphicFramePr>
          <p:xfrm>
            <a:off x="1100122" y="4287380"/>
            <a:ext cx="1224000" cy="540838"/>
          </p:xfrm>
          <a:graphic>
            <a:graphicData uri="http://schemas.openxmlformats.org/presentationml/2006/ole">
              <mc:AlternateContent xmlns:mc="http://schemas.openxmlformats.org/markup-compatibility/2006">
                <mc:Choice xmlns:v="urn:schemas-microsoft-com:vml" Requires="v">
                  <p:oleObj spid="_x0000_s85054" name="Equation" r:id="rId19" imgW="545760" imgH="228600" progId="Equation.DSMT4">
                    <p:embed/>
                  </p:oleObj>
                </mc:Choice>
                <mc:Fallback>
                  <p:oleObj name="Equation" r:id="rId19" imgW="545760" imgH="228600" progId="Equation.DSMT4">
                    <p:embed/>
                    <p:pic>
                      <p:nvPicPr>
                        <p:cNvPr id="0" name=""/>
                        <p:cNvPicPr/>
                        <p:nvPr/>
                      </p:nvPicPr>
                      <p:blipFill>
                        <a:blip r:embed="rId20"/>
                        <a:stretch>
                          <a:fillRect/>
                        </a:stretch>
                      </p:blipFill>
                      <p:spPr>
                        <a:xfrm>
                          <a:off x="1100122" y="4287380"/>
                          <a:ext cx="1224000" cy="540838"/>
                        </a:xfrm>
                        <a:prstGeom prst="rect">
                          <a:avLst/>
                        </a:prstGeom>
                      </p:spPr>
                    </p:pic>
                  </p:oleObj>
                </mc:Fallback>
              </mc:AlternateContent>
            </a:graphicData>
          </a:graphic>
        </p:graphicFrame>
        <p:sp>
          <p:nvSpPr>
            <p:cNvPr id="22" name="下矢印 21"/>
            <p:cNvSpPr/>
            <p:nvPr/>
          </p:nvSpPr>
          <p:spPr bwMode="auto">
            <a:xfrm>
              <a:off x="1442503" y="4280449"/>
              <a:ext cx="331304" cy="199604"/>
            </a:xfrm>
            <a:prstGeom prst="down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grpSp>
      <p:graphicFrame>
        <p:nvGraphicFramePr>
          <p:cNvPr id="25" name="オブジェクト 24"/>
          <p:cNvGraphicFramePr>
            <a:graphicFrameLocks noChangeAspect="1"/>
          </p:cNvGraphicFramePr>
          <p:nvPr>
            <p:extLst/>
          </p:nvPr>
        </p:nvGraphicFramePr>
        <p:xfrm>
          <a:off x="2417250" y="3806226"/>
          <a:ext cx="504000" cy="499675"/>
        </p:xfrm>
        <a:graphic>
          <a:graphicData uri="http://schemas.openxmlformats.org/presentationml/2006/ole">
            <mc:AlternateContent xmlns:mc="http://schemas.openxmlformats.org/markup-compatibility/2006">
              <mc:Choice xmlns:v="urn:schemas-microsoft-com:vml" Requires="v">
                <p:oleObj spid="_x0000_s85055" name="Equation" r:id="rId21" imgW="215640" imgH="203040" progId="Equation.DSMT4">
                  <p:embed/>
                </p:oleObj>
              </mc:Choice>
              <mc:Fallback>
                <p:oleObj name="Equation" r:id="rId21" imgW="215640" imgH="203040" progId="Equation.DSMT4">
                  <p:embed/>
                  <p:pic>
                    <p:nvPicPr>
                      <p:cNvPr id="0" name=""/>
                      <p:cNvPicPr/>
                      <p:nvPr/>
                    </p:nvPicPr>
                    <p:blipFill>
                      <a:blip r:embed="rId22"/>
                      <a:stretch>
                        <a:fillRect/>
                      </a:stretch>
                    </p:blipFill>
                    <p:spPr>
                      <a:xfrm>
                        <a:off x="2417250" y="3806226"/>
                        <a:ext cx="504000" cy="499675"/>
                      </a:xfrm>
                      <a:prstGeom prst="rect">
                        <a:avLst/>
                      </a:prstGeom>
                    </p:spPr>
                  </p:pic>
                </p:oleObj>
              </mc:Fallback>
            </mc:AlternateContent>
          </a:graphicData>
        </a:graphic>
      </p:graphicFrame>
      <p:grpSp>
        <p:nvGrpSpPr>
          <p:cNvPr id="35" name="グループ化 34"/>
          <p:cNvGrpSpPr/>
          <p:nvPr/>
        </p:nvGrpSpPr>
        <p:grpSpPr>
          <a:xfrm>
            <a:off x="5738191" y="2083338"/>
            <a:ext cx="1388998" cy="1884803"/>
            <a:chOff x="5738191" y="2083338"/>
            <a:chExt cx="1388998" cy="1884803"/>
          </a:xfrm>
        </p:grpSpPr>
        <p:sp>
          <p:nvSpPr>
            <p:cNvPr id="34" name="角丸四角形 33"/>
            <p:cNvSpPr/>
            <p:nvPr/>
          </p:nvSpPr>
          <p:spPr bwMode="auto">
            <a:xfrm>
              <a:off x="5738191" y="2083338"/>
              <a:ext cx="662609" cy="907293"/>
            </a:xfrm>
            <a:prstGeom prst="round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cs typeface="Arial" pitchFamily="34" charset="0"/>
              </a:endParaRPr>
            </a:p>
          </p:txBody>
        </p:sp>
        <p:sp>
          <p:nvSpPr>
            <p:cNvPr id="40" name="角丸四角形 39"/>
            <p:cNvSpPr/>
            <p:nvPr/>
          </p:nvSpPr>
          <p:spPr bwMode="auto">
            <a:xfrm>
              <a:off x="5771321" y="3060848"/>
              <a:ext cx="1355868" cy="907293"/>
            </a:xfrm>
            <a:prstGeom prst="round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cs typeface="Arial" pitchFamily="34" charset="0"/>
              </a:endParaRPr>
            </a:p>
          </p:txBody>
        </p:sp>
      </p:grpSp>
      <p:pic>
        <p:nvPicPr>
          <p:cNvPr id="36" name="Picture 2" descr="C:\Users\otsuji\Pictures\logo_um2.jpg"/>
          <p:cNvPicPr>
            <a:picLocks noChangeAspect="1" noChangeArrowheads="1"/>
          </p:cNvPicPr>
          <p:nvPr/>
        </p:nvPicPr>
        <p:blipFill>
          <a:blip r:embed="rId23" cstate="print">
            <a:clrChange>
              <a:clrFrom>
                <a:srgbClr val="FFFFFF"/>
              </a:clrFrom>
              <a:clrTo>
                <a:srgbClr val="FFFFFF">
                  <a:alpha val="0"/>
                </a:srgbClr>
              </a:clrTo>
            </a:clrChange>
          </a:blip>
          <a:srcRect t="7874"/>
          <a:stretch>
            <a:fillRect/>
          </a:stretch>
        </p:blipFill>
        <p:spPr bwMode="auto">
          <a:xfrm>
            <a:off x="8019127" y="124898"/>
            <a:ext cx="911225" cy="503238"/>
          </a:xfrm>
          <a:prstGeom prst="rect">
            <a:avLst/>
          </a:prstGeom>
          <a:ln>
            <a:noFill/>
          </a:ln>
          <a:effectLst>
            <a:outerShdw blurRad="292100" dist="139700" dir="2700000" algn="tl" rotWithShape="0">
              <a:srgbClr val="333333">
                <a:alpha val="65000"/>
              </a:srgbClr>
            </a:outerShdw>
          </a:effectLst>
        </p:spPr>
      </p:pic>
      <p:pic>
        <p:nvPicPr>
          <p:cNvPr id="37" name="Picture 9" descr="http://www.uappu.org/en/serl/uploads/Main/CNRS_logo.gif"/>
          <p:cNvPicPr>
            <a:picLocks noChangeAspect="1" noChangeArrowheads="1"/>
          </p:cNvPicPr>
          <p:nvPr/>
        </p:nvPicPr>
        <p:blipFill>
          <a:blip r:embed="rId24" cstate="print">
            <a:clrChange>
              <a:clrFrom>
                <a:srgbClr val="FFFFFF"/>
              </a:clrFrom>
              <a:clrTo>
                <a:srgbClr val="FFFFFF">
                  <a:alpha val="0"/>
                </a:srgbClr>
              </a:clrTo>
            </a:clrChange>
          </a:blip>
          <a:srcRect/>
          <a:stretch>
            <a:fillRect/>
          </a:stretch>
        </p:blipFill>
        <p:spPr bwMode="auto">
          <a:xfrm>
            <a:off x="7515890" y="126486"/>
            <a:ext cx="611187" cy="611187"/>
          </a:xfrm>
          <a:prstGeom prst="rect">
            <a:avLst/>
          </a:prstGeom>
          <a:ln>
            <a:noFill/>
          </a:ln>
          <a:effectLst>
            <a:outerShdw blurRad="292100" dist="139700" dir="2700000" algn="tl" rotWithShape="0">
              <a:srgbClr val="333333">
                <a:alpha val="65000"/>
              </a:srgbClr>
            </a:outerShdw>
          </a:effectLst>
        </p:spPr>
      </p:pic>
      <p:grpSp>
        <p:nvGrpSpPr>
          <p:cNvPr id="20" name="Groupe 19"/>
          <p:cNvGrpSpPr/>
          <p:nvPr/>
        </p:nvGrpSpPr>
        <p:grpSpPr>
          <a:xfrm>
            <a:off x="574674" y="1347376"/>
            <a:ext cx="2206625" cy="991629"/>
            <a:chOff x="574674" y="1347376"/>
            <a:chExt cx="2206625" cy="991629"/>
          </a:xfrm>
        </p:grpSpPr>
        <p:grpSp>
          <p:nvGrpSpPr>
            <p:cNvPr id="2" name="Groupe 1"/>
            <p:cNvGrpSpPr/>
            <p:nvPr/>
          </p:nvGrpSpPr>
          <p:grpSpPr>
            <a:xfrm>
              <a:off x="574674" y="1347376"/>
              <a:ext cx="2206625" cy="852621"/>
              <a:chOff x="674688" y="1360488"/>
              <a:chExt cx="2206625" cy="852621"/>
            </a:xfrm>
          </p:grpSpPr>
          <p:sp>
            <p:nvSpPr>
              <p:cNvPr id="3" name="テキスト ボックス 2"/>
              <p:cNvSpPr txBox="1"/>
              <p:nvPr/>
            </p:nvSpPr>
            <p:spPr>
              <a:xfrm>
                <a:off x="1526516" y="1874555"/>
                <a:ext cx="574196" cy="338554"/>
              </a:xfrm>
              <a:prstGeom prst="rect">
                <a:avLst/>
              </a:prstGeom>
              <a:noFill/>
            </p:spPr>
            <p:txBody>
              <a:bodyPr wrap="none" rtlCol="0">
                <a:spAutoFit/>
              </a:bodyPr>
              <a:lstStyle/>
              <a:p>
                <a:r>
                  <a:rPr lang="en-US" altLang="ja-JP" sz="1600" b="1" dirty="0" smtClean="0">
                    <a:ln w="1905"/>
                    <a:gradFill>
                      <a:gsLst>
                        <a:gs pos="0">
                          <a:srgbClr val="B90000">
                            <a:shade val="20000"/>
                            <a:satMod val="200000"/>
                          </a:srgbClr>
                        </a:gs>
                        <a:gs pos="78000">
                          <a:srgbClr val="B90000">
                            <a:tint val="90000"/>
                            <a:shade val="89000"/>
                            <a:satMod val="220000"/>
                          </a:srgbClr>
                        </a:gs>
                        <a:gs pos="100000">
                          <a:srgbClr val="B90000">
                            <a:tint val="12000"/>
                            <a:satMod val="255000"/>
                          </a:srgbClr>
                        </a:gs>
                      </a:gsLst>
                      <a:lin ang="5400000"/>
                    </a:gradFill>
                    <a:effectLst>
                      <a:innerShdw blurRad="69850" dist="43180" dir="5400000">
                        <a:srgbClr val="000000">
                          <a:alpha val="65000"/>
                        </a:srgbClr>
                      </a:innerShdw>
                    </a:effectLst>
                    <a:cs typeface="Arial" pitchFamily="34" charset="0"/>
                  </a:rPr>
                  <a:t>THz</a:t>
                </a:r>
                <a:endParaRPr lang="ja-JP" altLang="en-US" sz="1600" b="1" dirty="0">
                  <a:ln w="1905"/>
                  <a:gradFill>
                    <a:gsLst>
                      <a:gs pos="0">
                        <a:srgbClr val="B90000">
                          <a:shade val="20000"/>
                          <a:satMod val="200000"/>
                        </a:srgbClr>
                      </a:gs>
                      <a:gs pos="78000">
                        <a:srgbClr val="B90000">
                          <a:tint val="90000"/>
                          <a:shade val="89000"/>
                          <a:satMod val="220000"/>
                        </a:srgbClr>
                      </a:gs>
                      <a:gs pos="100000">
                        <a:srgbClr val="B90000">
                          <a:tint val="12000"/>
                          <a:satMod val="255000"/>
                        </a:srgbClr>
                      </a:gs>
                    </a:gsLst>
                    <a:lin ang="5400000"/>
                  </a:gradFill>
                  <a:effectLst>
                    <a:innerShdw blurRad="69850" dist="43180" dir="5400000">
                      <a:srgbClr val="000000">
                        <a:alpha val="65000"/>
                      </a:srgbClr>
                    </a:innerShdw>
                  </a:effectLst>
                  <a:cs typeface="Arial" pitchFamily="34" charset="0"/>
                </a:endParaRPr>
              </a:p>
            </p:txBody>
          </p:sp>
          <p:graphicFrame>
            <p:nvGraphicFramePr>
              <p:cNvPr id="6" name="オブジェクト 5"/>
              <p:cNvGraphicFramePr>
                <a:graphicFrameLocks noChangeAspect="1"/>
              </p:cNvGraphicFramePr>
              <p:nvPr>
                <p:extLst/>
              </p:nvPr>
            </p:nvGraphicFramePr>
            <p:xfrm>
              <a:off x="674688" y="1360488"/>
              <a:ext cx="2206625" cy="615950"/>
            </p:xfrm>
            <a:graphic>
              <a:graphicData uri="http://schemas.openxmlformats.org/presentationml/2006/ole">
                <mc:AlternateContent xmlns:mc="http://schemas.openxmlformats.org/markup-compatibility/2006">
                  <mc:Choice xmlns:v="urn:schemas-microsoft-com:vml" Requires="v">
                    <p:oleObj spid="_x0000_s85056" name="Equation" r:id="rId25" imgW="863280" imgH="241200" progId="Equation.DSMT4">
                      <p:embed/>
                    </p:oleObj>
                  </mc:Choice>
                  <mc:Fallback>
                    <p:oleObj name="Equation" r:id="rId25" imgW="863280" imgH="241200" progId="Equation.DSMT4">
                      <p:embed/>
                      <p:pic>
                        <p:nvPicPr>
                          <p:cNvPr id="0" name=""/>
                          <p:cNvPicPr/>
                          <p:nvPr/>
                        </p:nvPicPr>
                        <p:blipFill>
                          <a:blip r:embed="rId26"/>
                          <a:stretch>
                            <a:fillRect/>
                          </a:stretch>
                        </p:blipFill>
                        <p:spPr>
                          <a:xfrm>
                            <a:off x="674688" y="1360488"/>
                            <a:ext cx="2206625" cy="615950"/>
                          </a:xfrm>
                          <a:prstGeom prst="rect">
                            <a:avLst/>
                          </a:prstGeom>
                        </p:spPr>
                      </p:pic>
                    </p:oleObj>
                  </mc:Fallback>
                </mc:AlternateContent>
              </a:graphicData>
            </a:graphic>
          </p:graphicFrame>
        </p:grpSp>
        <p:sp>
          <p:nvSpPr>
            <p:cNvPr id="8" name="Éclair 7"/>
            <p:cNvSpPr/>
            <p:nvPr/>
          </p:nvSpPr>
          <p:spPr bwMode="auto">
            <a:xfrm>
              <a:off x="1969551" y="1933575"/>
              <a:ext cx="397228" cy="405430"/>
            </a:xfrm>
            <a:prstGeom prst="lightningBolt">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000" b="1" smtClean="0">
                <a:solidFill>
                  <a:srgbClr val="000000"/>
                </a:solidFill>
                <a:latin typeface="Verdana" pitchFamily="34" charset="0"/>
              </a:endParaRPr>
            </a:p>
          </p:txBody>
        </p:sp>
      </p:grpSp>
    </p:spTree>
    <p:extLst>
      <p:ext uri="{BB962C8B-B14F-4D97-AF65-F5344CB8AC3E}">
        <p14:creationId xmlns:p14="http://schemas.microsoft.com/office/powerpoint/2010/main" val="38731422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par>
                                <p:cTn id="43" presetID="1" presetClass="entr" presetSubtype="0" fill="hold" nodeType="withEffect">
                                  <p:stCondLst>
                                    <p:cond delay="0"/>
                                  </p:stCondLst>
                                  <p:childTnLst>
                                    <p:set>
                                      <p:cBhvr>
                                        <p:cTn id="44" dur="1" fill="hold">
                                          <p:stCondLst>
                                            <p:cond delay="0"/>
                                          </p:stCondLst>
                                        </p:cTn>
                                        <p:tgtEl>
                                          <p:spTgt spid="1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620713" y="93663"/>
            <a:ext cx="8001000" cy="927100"/>
          </a:xfrm>
        </p:spPr>
        <p:txBody>
          <a:bodyPr/>
          <a:lstStyle/>
          <a:p>
            <a:pPr eaLnBrk="1" hangingPunct="1">
              <a:defRPr/>
            </a:pPr>
            <a:r>
              <a:rPr lang="en-US" altLang="ja-JP" dirty="0"/>
              <a:t>Coupling using a Broadband Antenna</a:t>
            </a:r>
            <a:endParaRPr lang="en-US" altLang="ja-JP" dirty="0" smtClean="0"/>
          </a:p>
        </p:txBody>
      </p:sp>
      <p:sp>
        <p:nvSpPr>
          <p:cNvPr id="153" name="正方形/長方形 765"/>
          <p:cNvSpPr/>
          <p:nvPr/>
        </p:nvSpPr>
        <p:spPr bwMode="auto">
          <a:xfrm>
            <a:off x="561975" y="2478088"/>
            <a:ext cx="6621463" cy="100012"/>
          </a:xfrm>
          <a:prstGeom prst="rect">
            <a:avLst/>
          </a:prstGeom>
          <a:ln>
            <a:noFill/>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a:lstStyle/>
          <a:p>
            <a:pPr eaLnBrk="1" hangingPunct="1">
              <a:defRPr/>
            </a:pPr>
            <a:endParaRPr kumimoji="1" lang="ja-JP" altLang="en-US" sz="1000">
              <a:solidFill>
                <a:srgbClr val="000000"/>
              </a:solidFill>
              <a:latin typeface="Verdana" pitchFamily="34" charset="0"/>
            </a:endParaRPr>
          </a:p>
        </p:txBody>
      </p:sp>
      <p:grpSp>
        <p:nvGrpSpPr>
          <p:cNvPr id="160772" name="グループ化 112"/>
          <p:cNvGrpSpPr>
            <a:grpSpLocks/>
          </p:cNvGrpSpPr>
          <p:nvPr/>
        </p:nvGrpSpPr>
        <p:grpSpPr bwMode="auto">
          <a:xfrm>
            <a:off x="349250" y="1489075"/>
            <a:ext cx="7194550" cy="1866900"/>
            <a:chOff x="0" y="1570454"/>
            <a:chExt cx="8839200" cy="2682926"/>
          </a:xfrm>
        </p:grpSpPr>
        <p:sp>
          <p:nvSpPr>
            <p:cNvPr id="157" name="角丸四角形 3"/>
            <p:cNvSpPr>
              <a:spLocks noChangeArrowheads="1"/>
            </p:cNvSpPr>
            <p:nvPr/>
          </p:nvSpPr>
          <p:spPr bwMode="auto">
            <a:xfrm>
              <a:off x="1993306" y="2987204"/>
              <a:ext cx="1066868" cy="132321"/>
            </a:xfrm>
            <a:prstGeom prst="roundRect">
              <a:avLst>
                <a:gd name="adj" fmla="val 16667"/>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marL="342900" indent="-342900" defTabSz="457200" eaLnBrk="1" hangingPunct="1">
                <a:buFont typeface="Wingdings" pitchFamily="2" charset="2"/>
                <a:buChar char="n"/>
                <a:defRPr/>
              </a:pPr>
              <a:endParaRPr kumimoji="1" lang="ja-JP" altLang="en-US" sz="2400" b="0" i="1">
                <a:solidFill>
                  <a:srgbClr val="FFFFD2"/>
                </a:solidFill>
                <a:latin typeface="Arial" pitchFamily="34" charset="0"/>
              </a:endParaRPr>
            </a:p>
          </p:txBody>
        </p:sp>
        <p:sp>
          <p:nvSpPr>
            <p:cNvPr id="160849" name="テキスト ボックス 8"/>
            <p:cNvSpPr txBox="1">
              <a:spLocks noChangeArrowheads="1"/>
            </p:cNvSpPr>
            <p:nvPr/>
          </p:nvSpPr>
          <p:spPr bwMode="auto">
            <a:xfrm>
              <a:off x="1912402" y="2482652"/>
              <a:ext cx="667036" cy="66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60850" name="テキスト ボックス 9"/>
            <p:cNvSpPr txBox="1">
              <a:spLocks noChangeArrowheads="1"/>
            </p:cNvSpPr>
            <p:nvPr/>
          </p:nvSpPr>
          <p:spPr bwMode="auto">
            <a:xfrm>
              <a:off x="5548528" y="2475669"/>
              <a:ext cx="667036" cy="66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60851" name="テキスト ボックス 12"/>
            <p:cNvSpPr txBox="1">
              <a:spLocks noChangeArrowheads="1"/>
            </p:cNvSpPr>
            <p:nvPr/>
          </p:nvSpPr>
          <p:spPr bwMode="auto">
            <a:xfrm>
              <a:off x="6368399" y="2421454"/>
              <a:ext cx="665086" cy="66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60852" name="テキスト ボックス 13"/>
            <p:cNvSpPr txBox="1">
              <a:spLocks noChangeArrowheads="1"/>
            </p:cNvSpPr>
            <p:nvPr/>
          </p:nvSpPr>
          <p:spPr bwMode="auto">
            <a:xfrm>
              <a:off x="2691666" y="2419309"/>
              <a:ext cx="667036" cy="66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80" name="角丸四角形 14"/>
            <p:cNvSpPr>
              <a:spLocks noChangeArrowheads="1"/>
            </p:cNvSpPr>
            <p:nvPr/>
          </p:nvSpPr>
          <p:spPr bwMode="auto">
            <a:xfrm>
              <a:off x="171635" y="2232060"/>
              <a:ext cx="1334072" cy="130040"/>
            </a:xfrm>
            <a:prstGeom prst="roundRect">
              <a:avLst>
                <a:gd name="adj" fmla="val 16667"/>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342900" indent="-342900" defTabSz="457200" eaLnBrk="1" hangingPunct="1">
                <a:buFont typeface="Wingdings" pitchFamily="2" charset="2"/>
                <a:buChar char="n"/>
                <a:defRPr/>
              </a:pPr>
              <a:endParaRPr kumimoji="1" lang="ja-JP" altLang="en-US" sz="2400" b="0" i="1">
                <a:solidFill>
                  <a:srgbClr val="FFFFD2"/>
                </a:solidFill>
                <a:latin typeface="Arial" pitchFamily="34" charset="0"/>
              </a:endParaRPr>
            </a:p>
          </p:txBody>
        </p:sp>
        <p:sp>
          <p:nvSpPr>
            <p:cNvPr id="184" name="角丸四角形 15"/>
            <p:cNvSpPr>
              <a:spLocks noChangeArrowheads="1"/>
            </p:cNvSpPr>
            <p:nvPr/>
          </p:nvSpPr>
          <p:spPr bwMode="auto">
            <a:xfrm>
              <a:off x="2170793" y="2232060"/>
              <a:ext cx="711894" cy="132321"/>
            </a:xfrm>
            <a:prstGeom prst="roundRect">
              <a:avLst>
                <a:gd name="adj" fmla="val 16667"/>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342900" indent="-342900" defTabSz="457200" eaLnBrk="1" hangingPunct="1">
                <a:buFont typeface="Wingdings" pitchFamily="2" charset="2"/>
                <a:buChar char="n"/>
                <a:defRPr/>
              </a:pPr>
              <a:endParaRPr kumimoji="1" lang="ja-JP" altLang="en-US" sz="2400" b="0" i="1">
                <a:solidFill>
                  <a:srgbClr val="FFFFD2"/>
                </a:solidFill>
                <a:latin typeface="Arial" pitchFamily="34" charset="0"/>
              </a:endParaRPr>
            </a:p>
          </p:txBody>
        </p:sp>
        <p:sp>
          <p:nvSpPr>
            <p:cNvPr id="189" name="角丸四角形 16"/>
            <p:cNvSpPr>
              <a:spLocks noChangeArrowheads="1"/>
            </p:cNvSpPr>
            <p:nvPr/>
          </p:nvSpPr>
          <p:spPr bwMode="auto">
            <a:xfrm>
              <a:off x="3639441" y="2232060"/>
              <a:ext cx="1466699" cy="132321"/>
            </a:xfrm>
            <a:prstGeom prst="roundRect">
              <a:avLst>
                <a:gd name="adj" fmla="val 16667"/>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342900" indent="-342900" defTabSz="457200" eaLnBrk="1" hangingPunct="1">
                <a:buFont typeface="Wingdings" pitchFamily="2" charset="2"/>
                <a:buChar char="n"/>
                <a:defRPr/>
              </a:pPr>
              <a:endParaRPr kumimoji="1" lang="ja-JP" altLang="en-US" sz="2400" b="0" i="1">
                <a:solidFill>
                  <a:srgbClr val="FFFFD2"/>
                </a:solidFill>
                <a:latin typeface="Arial" pitchFamily="34" charset="0"/>
              </a:endParaRPr>
            </a:p>
          </p:txBody>
        </p:sp>
        <p:sp>
          <p:nvSpPr>
            <p:cNvPr id="193" name="角丸四角形 18"/>
            <p:cNvSpPr>
              <a:spLocks noChangeArrowheads="1"/>
            </p:cNvSpPr>
            <p:nvPr/>
          </p:nvSpPr>
          <p:spPr bwMode="auto">
            <a:xfrm>
              <a:off x="7282783" y="2232060"/>
              <a:ext cx="1201445" cy="132321"/>
            </a:xfrm>
            <a:prstGeom prst="roundRect">
              <a:avLst>
                <a:gd name="adj" fmla="val 16667"/>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342900" indent="-342900" defTabSz="457200" eaLnBrk="1" hangingPunct="1">
                <a:buFont typeface="Wingdings" pitchFamily="2" charset="2"/>
                <a:buChar char="n"/>
                <a:defRPr/>
              </a:pPr>
              <a:endParaRPr kumimoji="1" lang="ja-JP" altLang="en-US" sz="2400" b="0" i="1">
                <a:solidFill>
                  <a:srgbClr val="FFFFD2"/>
                </a:solidFill>
                <a:latin typeface="Arial" pitchFamily="34" charset="0"/>
              </a:endParaRPr>
            </a:p>
          </p:txBody>
        </p:sp>
        <p:sp>
          <p:nvSpPr>
            <p:cNvPr id="194" name="角丸四角形 22"/>
            <p:cNvSpPr>
              <a:spLocks noChangeArrowheads="1"/>
            </p:cNvSpPr>
            <p:nvPr/>
          </p:nvSpPr>
          <p:spPr bwMode="auto">
            <a:xfrm>
              <a:off x="5683457" y="2987204"/>
              <a:ext cx="1066868" cy="132321"/>
            </a:xfrm>
            <a:prstGeom prst="roundRect">
              <a:avLst>
                <a:gd name="adj" fmla="val 16667"/>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lstStyle/>
            <a:p>
              <a:pPr marL="342900" indent="-342900" defTabSz="457200" eaLnBrk="1" hangingPunct="1">
                <a:buFont typeface="Wingdings" pitchFamily="2" charset="2"/>
                <a:buChar char="n"/>
                <a:defRPr/>
              </a:pPr>
              <a:endParaRPr kumimoji="1" lang="ja-JP" altLang="en-US" sz="2400" b="0" i="1">
                <a:solidFill>
                  <a:srgbClr val="FFFFD2"/>
                </a:solidFill>
                <a:latin typeface="Arial" pitchFamily="34" charset="0"/>
              </a:endParaRPr>
            </a:p>
          </p:txBody>
        </p:sp>
        <p:sp>
          <p:nvSpPr>
            <p:cNvPr id="160858" name="テキスト ボックス 26"/>
            <p:cNvSpPr txBox="1">
              <a:spLocks noChangeArrowheads="1"/>
            </p:cNvSpPr>
            <p:nvPr/>
          </p:nvSpPr>
          <p:spPr bwMode="auto">
            <a:xfrm>
              <a:off x="1816101" y="1697690"/>
              <a:ext cx="666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FFFFD2"/>
                  </a:solidFill>
                </a:rPr>
                <a:t>-</a:t>
              </a:r>
            </a:p>
          </p:txBody>
        </p:sp>
        <p:sp>
          <p:nvSpPr>
            <p:cNvPr id="160859" name="テキスト ボックス 27"/>
            <p:cNvSpPr txBox="1">
              <a:spLocks noChangeArrowheads="1"/>
            </p:cNvSpPr>
            <p:nvPr/>
          </p:nvSpPr>
          <p:spPr bwMode="auto">
            <a:xfrm>
              <a:off x="3417096" y="1681854"/>
              <a:ext cx="665086" cy="66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60860" name="テキスト ボックス 29"/>
            <p:cNvSpPr txBox="1">
              <a:spLocks noChangeArrowheads="1"/>
            </p:cNvSpPr>
            <p:nvPr/>
          </p:nvSpPr>
          <p:spPr bwMode="auto">
            <a:xfrm>
              <a:off x="2608927" y="1716220"/>
              <a:ext cx="667036" cy="66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60861" name="テキスト ボックス 30"/>
            <p:cNvSpPr txBox="1">
              <a:spLocks noChangeArrowheads="1"/>
            </p:cNvSpPr>
            <p:nvPr/>
          </p:nvSpPr>
          <p:spPr bwMode="auto">
            <a:xfrm>
              <a:off x="6268577" y="1720509"/>
              <a:ext cx="667036" cy="66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60862" name="テキスト ボックス 32"/>
            <p:cNvSpPr txBox="1">
              <a:spLocks noChangeArrowheads="1"/>
            </p:cNvSpPr>
            <p:nvPr/>
          </p:nvSpPr>
          <p:spPr bwMode="auto">
            <a:xfrm>
              <a:off x="4789824" y="1697690"/>
              <a:ext cx="667036" cy="66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60863" name="テキスト ボックス 34"/>
            <p:cNvSpPr txBox="1">
              <a:spLocks noChangeArrowheads="1"/>
            </p:cNvSpPr>
            <p:nvPr/>
          </p:nvSpPr>
          <p:spPr bwMode="auto">
            <a:xfrm>
              <a:off x="1148785" y="1715945"/>
              <a:ext cx="667036" cy="66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60864" name="テキスト ボックス 35"/>
            <p:cNvSpPr txBox="1">
              <a:spLocks noChangeArrowheads="1"/>
            </p:cNvSpPr>
            <p:nvPr/>
          </p:nvSpPr>
          <p:spPr bwMode="auto">
            <a:xfrm>
              <a:off x="7114814" y="1679435"/>
              <a:ext cx="667036" cy="66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60865" name="テキスト ボックス 36"/>
            <p:cNvSpPr txBox="1">
              <a:spLocks noChangeArrowheads="1"/>
            </p:cNvSpPr>
            <p:nvPr/>
          </p:nvSpPr>
          <p:spPr bwMode="auto">
            <a:xfrm>
              <a:off x="5505972" y="1683999"/>
              <a:ext cx="667036" cy="66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160866" name="正方形/長方形 37"/>
            <p:cNvSpPr>
              <a:spLocks noChangeArrowheads="1"/>
            </p:cNvSpPr>
            <p:nvPr/>
          </p:nvSpPr>
          <p:spPr bwMode="auto">
            <a:xfrm>
              <a:off x="8216900" y="2097740"/>
              <a:ext cx="622300" cy="533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marL="342900" indent="-342900"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Char char="n"/>
              </a:pPr>
              <a:endParaRPr kumimoji="1" lang="ja-JP" altLang="en-US" sz="2400" b="0" i="1">
                <a:solidFill>
                  <a:srgbClr val="FFFFD2"/>
                </a:solidFill>
              </a:endParaRPr>
            </a:p>
          </p:txBody>
        </p:sp>
        <p:sp>
          <p:nvSpPr>
            <p:cNvPr id="204" name="角丸四角形 38"/>
            <p:cNvSpPr>
              <a:spLocks noChangeArrowheads="1"/>
            </p:cNvSpPr>
            <p:nvPr/>
          </p:nvSpPr>
          <p:spPr bwMode="auto">
            <a:xfrm>
              <a:off x="5816084" y="2232060"/>
              <a:ext cx="711896" cy="132321"/>
            </a:xfrm>
            <a:prstGeom prst="roundRect">
              <a:avLst>
                <a:gd name="adj" fmla="val 16667"/>
              </a:avLst>
            </a:prstGeom>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342900" indent="-342900" defTabSz="457200" eaLnBrk="1" hangingPunct="1">
                <a:buFont typeface="Wingdings" pitchFamily="2" charset="2"/>
                <a:buChar char="n"/>
                <a:defRPr/>
              </a:pPr>
              <a:endParaRPr kumimoji="1" lang="ja-JP" altLang="en-US" sz="2400" b="0" i="1">
                <a:solidFill>
                  <a:srgbClr val="FFFFD2"/>
                </a:solidFill>
                <a:latin typeface="Arial" pitchFamily="34" charset="0"/>
              </a:endParaRPr>
            </a:p>
          </p:txBody>
        </p:sp>
        <p:sp>
          <p:nvSpPr>
            <p:cNvPr id="205" name="円弧 735"/>
            <p:cNvSpPr/>
            <p:nvPr/>
          </p:nvSpPr>
          <p:spPr bwMode="auto">
            <a:xfrm>
              <a:off x="2615483" y="2232060"/>
              <a:ext cx="444691" cy="1200016"/>
            </a:xfrm>
            <a:prstGeom prst="arc">
              <a:avLst>
                <a:gd name="adj1" fmla="val 16200000"/>
                <a:gd name="adj2" fmla="val 100939"/>
              </a:avLst>
            </a:prstGeom>
            <a:noFill/>
            <a:ln w="28575" cap="flat" cmpd="sng" algn="ctr">
              <a:solidFill>
                <a:srgbClr val="0000CC"/>
              </a:solidFill>
              <a:prstDash val="solid"/>
              <a:round/>
              <a:headEnd type="none" w="med" len="med"/>
              <a:tailEnd type="triangle" w="med" len="med"/>
            </a:ln>
            <a:effectLst/>
          </p:spPr>
          <p:txBody>
            <a:bodyPr wrap="none" anchor="ctr"/>
            <a:lstStyle/>
            <a:p>
              <a:pPr marL="342900" indent="-342900" defTabSz="457200" eaLnBrk="1" hangingPunct="1">
                <a:buFont typeface="Wingdings" pitchFamily="2" charset="2"/>
                <a:buChar char="n"/>
                <a:defRPr/>
              </a:pPr>
              <a:endParaRPr kumimoji="1" lang="ja-JP" altLang="en-US" sz="2400" b="0" i="1" dirty="0">
                <a:solidFill>
                  <a:srgbClr val="FFFFD2"/>
                </a:solidFill>
                <a:latin typeface="Arial" charset="0"/>
              </a:endParaRPr>
            </a:p>
          </p:txBody>
        </p:sp>
        <p:sp>
          <p:nvSpPr>
            <p:cNvPr id="206" name="円弧 736"/>
            <p:cNvSpPr/>
            <p:nvPr/>
          </p:nvSpPr>
          <p:spPr bwMode="auto">
            <a:xfrm>
              <a:off x="6260775" y="2232060"/>
              <a:ext cx="444691" cy="1154388"/>
            </a:xfrm>
            <a:prstGeom prst="arc">
              <a:avLst>
                <a:gd name="adj1" fmla="val 16200000"/>
                <a:gd name="adj2" fmla="val 100939"/>
              </a:avLst>
            </a:prstGeom>
            <a:noFill/>
            <a:ln w="28575" cap="flat" cmpd="sng" algn="ctr">
              <a:solidFill>
                <a:srgbClr val="0000CC"/>
              </a:solidFill>
              <a:prstDash val="solid"/>
              <a:round/>
              <a:headEnd type="none" w="med" len="med"/>
              <a:tailEnd type="triangle" w="med" len="med"/>
            </a:ln>
            <a:effectLst/>
          </p:spPr>
          <p:txBody>
            <a:bodyPr wrap="none" anchor="ctr"/>
            <a:lstStyle/>
            <a:p>
              <a:pPr marL="342900" indent="-342900" defTabSz="457200" eaLnBrk="1" hangingPunct="1">
                <a:buFont typeface="Wingdings" pitchFamily="2" charset="2"/>
                <a:buChar char="n"/>
                <a:defRPr/>
              </a:pPr>
              <a:endParaRPr kumimoji="1" lang="ja-JP" altLang="en-US" sz="2400" b="0" i="1" dirty="0">
                <a:solidFill>
                  <a:srgbClr val="FFFFD2"/>
                </a:solidFill>
                <a:latin typeface="Arial" charset="0"/>
              </a:endParaRPr>
            </a:p>
          </p:txBody>
        </p:sp>
        <p:sp>
          <p:nvSpPr>
            <p:cNvPr id="207" name="円弧 737"/>
            <p:cNvSpPr/>
            <p:nvPr/>
          </p:nvSpPr>
          <p:spPr bwMode="auto">
            <a:xfrm flipH="1">
              <a:off x="5593739" y="2232060"/>
              <a:ext cx="444691" cy="1154388"/>
            </a:xfrm>
            <a:prstGeom prst="arc">
              <a:avLst>
                <a:gd name="adj1" fmla="val 16200000"/>
                <a:gd name="adj2" fmla="val 100939"/>
              </a:avLst>
            </a:prstGeom>
            <a:noFill/>
            <a:ln w="28575" cap="flat" cmpd="sng" algn="ctr">
              <a:solidFill>
                <a:srgbClr val="0000CC"/>
              </a:solidFill>
              <a:prstDash val="solid"/>
              <a:round/>
              <a:headEnd type="triangle" w="med" len="med"/>
              <a:tailEnd type="none" w="med" len="med"/>
            </a:ln>
            <a:effectLst/>
          </p:spPr>
          <p:txBody>
            <a:bodyPr wrap="none" anchor="ctr"/>
            <a:lstStyle/>
            <a:p>
              <a:pPr marL="342900" indent="-342900" defTabSz="457200" eaLnBrk="1" hangingPunct="1">
                <a:buFont typeface="Wingdings" pitchFamily="2" charset="2"/>
                <a:buChar char="n"/>
                <a:defRPr/>
              </a:pPr>
              <a:endParaRPr kumimoji="1" lang="ja-JP" altLang="en-US" sz="2400" b="0" i="1" dirty="0">
                <a:solidFill>
                  <a:srgbClr val="FFFFD2"/>
                </a:solidFill>
                <a:latin typeface="Arial" charset="0"/>
              </a:endParaRPr>
            </a:p>
          </p:txBody>
        </p:sp>
        <p:sp>
          <p:nvSpPr>
            <p:cNvPr id="208" name="円弧 738"/>
            <p:cNvSpPr/>
            <p:nvPr/>
          </p:nvSpPr>
          <p:spPr bwMode="auto">
            <a:xfrm flipH="1">
              <a:off x="1950397" y="2232060"/>
              <a:ext cx="442741" cy="1154388"/>
            </a:xfrm>
            <a:prstGeom prst="arc">
              <a:avLst>
                <a:gd name="adj1" fmla="val 16200000"/>
                <a:gd name="adj2" fmla="val 100939"/>
              </a:avLst>
            </a:prstGeom>
            <a:noFill/>
            <a:ln w="28575" cap="flat" cmpd="sng" algn="ctr">
              <a:solidFill>
                <a:srgbClr val="0000CC"/>
              </a:solidFill>
              <a:prstDash val="solid"/>
              <a:round/>
              <a:headEnd type="triangle" w="med" len="med"/>
              <a:tailEnd type="none" w="med" len="med"/>
            </a:ln>
            <a:effectLst/>
          </p:spPr>
          <p:txBody>
            <a:bodyPr wrap="none" anchor="ctr"/>
            <a:lstStyle/>
            <a:p>
              <a:pPr marL="342900" indent="-342900" defTabSz="457200" eaLnBrk="1" hangingPunct="1">
                <a:buFont typeface="Wingdings" pitchFamily="2" charset="2"/>
                <a:buChar char="n"/>
                <a:defRPr/>
              </a:pPr>
              <a:endParaRPr kumimoji="1" lang="ja-JP" altLang="en-US" sz="2400" b="0" i="1" dirty="0">
                <a:solidFill>
                  <a:srgbClr val="FFFFD2"/>
                </a:solidFill>
                <a:latin typeface="Arial" charset="0"/>
              </a:endParaRPr>
            </a:p>
          </p:txBody>
        </p:sp>
        <p:sp>
          <p:nvSpPr>
            <p:cNvPr id="209" name="円弧 739"/>
            <p:cNvSpPr/>
            <p:nvPr/>
          </p:nvSpPr>
          <p:spPr bwMode="auto">
            <a:xfrm rot="19084820">
              <a:off x="2849531" y="1798594"/>
              <a:ext cx="914736" cy="912560"/>
            </a:xfrm>
            <a:prstGeom prst="arc">
              <a:avLst/>
            </a:prstGeom>
            <a:noFill/>
            <a:ln w="28575" cap="flat" cmpd="sng" algn="ctr">
              <a:solidFill>
                <a:srgbClr val="0000CC"/>
              </a:solidFill>
              <a:prstDash val="solid"/>
              <a:round/>
              <a:headEnd type="none" w="med" len="med"/>
              <a:tailEnd type="triangle" w="med" len="med"/>
            </a:ln>
            <a:effectLst/>
          </p:spPr>
          <p:txBody>
            <a:bodyPr wrap="none" anchor="ctr"/>
            <a:lstStyle/>
            <a:p>
              <a:pPr marL="342900" indent="-342900" defTabSz="457200" eaLnBrk="1" hangingPunct="1">
                <a:buFont typeface="Wingdings" pitchFamily="2" charset="2"/>
                <a:buChar char="n"/>
                <a:defRPr/>
              </a:pPr>
              <a:endParaRPr kumimoji="1" lang="ja-JP" altLang="en-US" sz="2400" b="0" i="1" dirty="0">
                <a:solidFill>
                  <a:srgbClr val="FFFFD2"/>
                </a:solidFill>
                <a:latin typeface="Arial" charset="0"/>
              </a:endParaRPr>
            </a:p>
          </p:txBody>
        </p:sp>
        <p:sp>
          <p:nvSpPr>
            <p:cNvPr id="210" name="円弧 740"/>
            <p:cNvSpPr/>
            <p:nvPr/>
          </p:nvSpPr>
          <p:spPr bwMode="auto">
            <a:xfrm rot="19084820">
              <a:off x="4983265" y="1796313"/>
              <a:ext cx="914736" cy="912560"/>
            </a:xfrm>
            <a:prstGeom prst="arc">
              <a:avLst/>
            </a:prstGeom>
            <a:noFill/>
            <a:ln w="28575" cap="flat" cmpd="sng" algn="ctr">
              <a:solidFill>
                <a:srgbClr val="0000CC"/>
              </a:solidFill>
              <a:prstDash val="solid"/>
              <a:round/>
              <a:headEnd type="none" w="med" len="med"/>
              <a:tailEnd type="triangle" w="med" len="med"/>
            </a:ln>
            <a:effectLst/>
          </p:spPr>
          <p:txBody>
            <a:bodyPr wrap="none" anchor="ctr"/>
            <a:lstStyle/>
            <a:p>
              <a:pPr marL="342900" indent="-342900" defTabSz="457200" eaLnBrk="1" hangingPunct="1">
                <a:buFont typeface="Wingdings" pitchFamily="2" charset="2"/>
                <a:buChar char="n"/>
                <a:defRPr/>
              </a:pPr>
              <a:endParaRPr kumimoji="1" lang="ja-JP" altLang="en-US" sz="2400" b="0" i="1" dirty="0">
                <a:solidFill>
                  <a:srgbClr val="FFFFD2"/>
                </a:solidFill>
                <a:latin typeface="Arial" charset="0"/>
              </a:endParaRPr>
            </a:p>
          </p:txBody>
        </p:sp>
        <p:sp>
          <p:nvSpPr>
            <p:cNvPr id="211" name="円弧 741"/>
            <p:cNvSpPr/>
            <p:nvPr/>
          </p:nvSpPr>
          <p:spPr bwMode="auto">
            <a:xfrm rot="19084820">
              <a:off x="6448013" y="1798594"/>
              <a:ext cx="912786" cy="912560"/>
            </a:xfrm>
            <a:prstGeom prst="arc">
              <a:avLst/>
            </a:prstGeom>
            <a:noFill/>
            <a:ln w="28575" cap="flat" cmpd="sng" algn="ctr">
              <a:solidFill>
                <a:srgbClr val="0000CC"/>
              </a:solidFill>
              <a:prstDash val="solid"/>
              <a:round/>
              <a:headEnd type="none" w="med" len="med"/>
              <a:tailEnd type="triangle" w="med" len="med"/>
            </a:ln>
            <a:effectLst/>
          </p:spPr>
          <p:txBody>
            <a:bodyPr wrap="none" anchor="ctr"/>
            <a:lstStyle/>
            <a:p>
              <a:pPr marL="342900" indent="-342900" defTabSz="457200" eaLnBrk="1" hangingPunct="1">
                <a:buFont typeface="Wingdings" pitchFamily="2" charset="2"/>
                <a:buChar char="n"/>
                <a:defRPr/>
              </a:pPr>
              <a:endParaRPr kumimoji="1" lang="ja-JP" altLang="en-US" sz="2400" b="0" i="1">
                <a:solidFill>
                  <a:srgbClr val="FFFFD2"/>
                </a:solidFill>
                <a:latin typeface="Arial" charset="0"/>
              </a:endParaRPr>
            </a:p>
          </p:txBody>
        </p:sp>
        <p:sp>
          <p:nvSpPr>
            <p:cNvPr id="212" name="円弧 742"/>
            <p:cNvSpPr/>
            <p:nvPr/>
          </p:nvSpPr>
          <p:spPr bwMode="auto">
            <a:xfrm rot="19084820">
              <a:off x="1310667" y="1810002"/>
              <a:ext cx="914737" cy="914841"/>
            </a:xfrm>
            <a:prstGeom prst="arc">
              <a:avLst/>
            </a:prstGeom>
            <a:noFill/>
            <a:ln w="28575" cap="flat" cmpd="sng" algn="ctr">
              <a:solidFill>
                <a:srgbClr val="0000CC"/>
              </a:solidFill>
              <a:prstDash val="solid"/>
              <a:round/>
              <a:headEnd type="none" w="med" len="med"/>
              <a:tailEnd type="triangle" w="med" len="med"/>
            </a:ln>
            <a:effectLst/>
          </p:spPr>
          <p:txBody>
            <a:bodyPr wrap="none" anchor="ctr"/>
            <a:lstStyle/>
            <a:p>
              <a:pPr marL="342900" indent="-342900" defTabSz="457200" eaLnBrk="1" hangingPunct="1">
                <a:buFont typeface="Wingdings" pitchFamily="2" charset="2"/>
                <a:buChar char="n"/>
                <a:defRPr/>
              </a:pPr>
              <a:endParaRPr kumimoji="1" lang="ja-JP" altLang="en-US" sz="2400" b="0" i="1" dirty="0">
                <a:solidFill>
                  <a:srgbClr val="FFFFD2"/>
                </a:solidFill>
                <a:latin typeface="Arial" charset="0"/>
              </a:endParaRPr>
            </a:p>
          </p:txBody>
        </p:sp>
        <p:cxnSp>
          <p:nvCxnSpPr>
            <p:cNvPr id="160876" name="直線矢印コネクタ 69"/>
            <p:cNvCxnSpPr>
              <a:cxnSpLocks noChangeShapeType="1"/>
            </p:cNvCxnSpPr>
            <p:nvPr/>
          </p:nvCxnSpPr>
          <p:spPr bwMode="auto">
            <a:xfrm>
              <a:off x="615950" y="1570454"/>
              <a:ext cx="7556500" cy="1588"/>
            </a:xfrm>
            <a:prstGeom prst="straightConnector1">
              <a:avLst/>
            </a:prstGeom>
            <a:noFill/>
            <a:ln w="28575" algn="ctr">
              <a:solidFill>
                <a:srgbClr val="0000CC"/>
              </a:solidFill>
              <a:round/>
              <a:headEnd/>
              <a:tailEnd type="triangle" w="med" len="med"/>
            </a:ln>
            <a:extLst>
              <a:ext uri="{909E8E84-426E-40DD-AFC4-6F175D3DCCD1}">
                <a14:hiddenFill xmlns:a14="http://schemas.microsoft.com/office/drawing/2010/main">
                  <a:noFill/>
                </a14:hiddenFill>
              </a:ext>
            </a:extLst>
          </p:spPr>
        </p:cxnSp>
        <p:sp>
          <p:nvSpPr>
            <p:cNvPr id="160877" name="正方形/長方形 70"/>
            <p:cNvSpPr>
              <a:spLocks noChangeArrowheads="1"/>
            </p:cNvSpPr>
            <p:nvPr/>
          </p:nvSpPr>
          <p:spPr bwMode="auto">
            <a:xfrm>
              <a:off x="0" y="2051050"/>
              <a:ext cx="482600" cy="5334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marL="342900" indent="-342900"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Char char="n"/>
              </a:pPr>
              <a:endParaRPr kumimoji="1" lang="ja-JP" altLang="en-US" sz="2400" b="0" i="1">
                <a:solidFill>
                  <a:srgbClr val="FFFFD2"/>
                </a:solidFill>
              </a:endParaRPr>
            </a:p>
          </p:txBody>
        </p:sp>
        <p:cxnSp>
          <p:nvCxnSpPr>
            <p:cNvPr id="160878" name="直線コネクタ 100"/>
            <p:cNvCxnSpPr>
              <a:cxnSpLocks noChangeShapeType="1"/>
            </p:cNvCxnSpPr>
            <p:nvPr/>
          </p:nvCxnSpPr>
          <p:spPr bwMode="auto">
            <a:xfrm rot="5400000" flipH="1" flipV="1">
              <a:off x="5177532" y="3619878"/>
              <a:ext cx="1007745" cy="3691"/>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160879" name="直線コネクタ 101"/>
            <p:cNvCxnSpPr>
              <a:cxnSpLocks noChangeShapeType="1"/>
            </p:cNvCxnSpPr>
            <p:nvPr/>
          </p:nvCxnSpPr>
          <p:spPr bwMode="auto">
            <a:xfrm rot="5400000" flipH="1" flipV="1">
              <a:off x="2789728" y="3341899"/>
              <a:ext cx="541057" cy="4063"/>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cxnSp>
          <p:nvCxnSpPr>
            <p:cNvPr id="160880" name="直線矢印コネクタ 104"/>
            <p:cNvCxnSpPr>
              <a:cxnSpLocks noChangeShapeType="1"/>
            </p:cNvCxnSpPr>
            <p:nvPr/>
          </p:nvCxnSpPr>
          <p:spPr bwMode="auto">
            <a:xfrm>
              <a:off x="2038350" y="3314543"/>
              <a:ext cx="977900" cy="1588"/>
            </a:xfrm>
            <a:prstGeom prst="straightConnector1">
              <a:avLst/>
            </a:prstGeom>
            <a:noFill/>
            <a:ln w="1905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graphicFrame>
          <p:nvGraphicFramePr>
            <p:cNvPr id="160881" name="Object 10"/>
            <p:cNvGraphicFramePr>
              <a:graphicFrameLocks noChangeAspect="1"/>
            </p:cNvGraphicFramePr>
            <p:nvPr/>
          </p:nvGraphicFramePr>
          <p:xfrm>
            <a:off x="2348278" y="3346213"/>
            <a:ext cx="510601" cy="561397"/>
          </p:xfrm>
          <a:graphic>
            <a:graphicData uri="http://schemas.openxmlformats.org/presentationml/2006/ole">
              <mc:AlternateContent xmlns:mc="http://schemas.openxmlformats.org/markup-compatibility/2006">
                <mc:Choice xmlns:v="urn:schemas-microsoft-com:vml" Requires="v">
                  <p:oleObj spid="_x0000_s86096" name="数式" r:id="rId4" imgW="126835" imgH="139518" progId="Equation.3">
                    <p:embed/>
                  </p:oleObj>
                </mc:Choice>
                <mc:Fallback>
                  <p:oleObj name="数式" r:id="rId4" imgW="126835" imgH="139518"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8278" y="3346213"/>
                          <a:ext cx="510601" cy="561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0882" name="Object 11"/>
            <p:cNvGraphicFramePr>
              <a:graphicFrameLocks noChangeAspect="1"/>
            </p:cNvGraphicFramePr>
            <p:nvPr/>
          </p:nvGraphicFramePr>
          <p:xfrm>
            <a:off x="3604334" y="3650684"/>
            <a:ext cx="655333" cy="602696"/>
          </p:xfrm>
          <a:graphic>
            <a:graphicData uri="http://schemas.openxmlformats.org/presentationml/2006/ole">
              <mc:AlternateContent xmlns:mc="http://schemas.openxmlformats.org/markup-compatibility/2006">
                <mc:Choice xmlns:v="urn:schemas-microsoft-com:vml" Requires="v">
                  <p:oleObj spid="_x0000_s86097" name="数式" r:id="rId6" imgW="164957" imgH="152268" progId="Equation.3">
                    <p:embed/>
                  </p:oleObj>
                </mc:Choice>
                <mc:Fallback>
                  <p:oleObj name="数式" r:id="rId6" imgW="164957" imgH="152268"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04334" y="3650684"/>
                          <a:ext cx="655333" cy="6026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0883" name="直線矢印コネクタ 108"/>
            <p:cNvCxnSpPr>
              <a:cxnSpLocks noChangeShapeType="1"/>
            </p:cNvCxnSpPr>
            <p:nvPr/>
          </p:nvCxnSpPr>
          <p:spPr bwMode="auto">
            <a:xfrm rot="10800000">
              <a:off x="1993901" y="3932329"/>
              <a:ext cx="1466850" cy="1588"/>
            </a:xfrm>
            <a:prstGeom prst="straightConnector1">
              <a:avLst/>
            </a:prstGeom>
            <a:noFill/>
            <a:ln w="1905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60884" name="直線矢印コネクタ 110"/>
            <p:cNvCxnSpPr>
              <a:cxnSpLocks noChangeShapeType="1"/>
            </p:cNvCxnSpPr>
            <p:nvPr/>
          </p:nvCxnSpPr>
          <p:spPr bwMode="auto">
            <a:xfrm>
              <a:off x="4127500" y="3932331"/>
              <a:ext cx="1555750" cy="1588"/>
            </a:xfrm>
            <a:prstGeom prst="straightConnector1">
              <a:avLst/>
            </a:prstGeom>
            <a:noFill/>
            <a:ln w="19050" algn="ctr">
              <a:solidFill>
                <a:schemeClr val="tx1"/>
              </a:solidFill>
              <a:round/>
              <a:headEnd/>
              <a:tailEnd type="triangle" w="med" len="med"/>
            </a:ln>
            <a:extLst>
              <a:ext uri="{909E8E84-426E-40DD-AFC4-6F175D3DCCD1}">
                <a14:hiddenFill xmlns:a14="http://schemas.microsoft.com/office/drawing/2010/main">
                  <a:noFill/>
                </a14:hiddenFill>
              </a:ext>
            </a:extLst>
          </p:spPr>
        </p:cxnSp>
      </p:grpSp>
      <p:sp>
        <p:nvSpPr>
          <p:cNvPr id="160773" name="テキスト ボックス 145"/>
          <p:cNvSpPr txBox="1">
            <a:spLocks noChangeArrowheads="1"/>
          </p:cNvSpPr>
          <p:nvPr/>
        </p:nvSpPr>
        <p:spPr bwMode="auto">
          <a:xfrm>
            <a:off x="7321550" y="2271713"/>
            <a:ext cx="15541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000">
                <a:solidFill>
                  <a:srgbClr val="0D0D0D"/>
                </a:solidFill>
              </a:rPr>
              <a:t>2D channel</a:t>
            </a:r>
            <a:endParaRPr kumimoji="1" lang="ja-JP" altLang="en-US" sz="2000">
              <a:solidFill>
                <a:srgbClr val="0D0D0D"/>
              </a:solidFill>
            </a:endParaRPr>
          </a:p>
        </p:txBody>
      </p:sp>
      <p:sp>
        <p:nvSpPr>
          <p:cNvPr id="160774" name="テキスト ボックス 145"/>
          <p:cNvSpPr txBox="1">
            <a:spLocks noChangeArrowheads="1"/>
          </p:cNvSpPr>
          <p:nvPr/>
        </p:nvSpPr>
        <p:spPr bwMode="auto">
          <a:xfrm>
            <a:off x="7140575" y="1755775"/>
            <a:ext cx="18780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000">
                <a:solidFill>
                  <a:srgbClr val="0D0D0D"/>
                </a:solidFill>
              </a:rPr>
              <a:t>Grating Gates</a:t>
            </a:r>
            <a:endParaRPr kumimoji="1" lang="ja-JP" altLang="en-US" sz="2000">
              <a:solidFill>
                <a:srgbClr val="0D0D0D"/>
              </a:solidFill>
            </a:endParaRPr>
          </a:p>
        </p:txBody>
      </p:sp>
      <p:cxnSp>
        <p:nvCxnSpPr>
          <p:cNvPr id="160775" name="直線コネクタ 100"/>
          <p:cNvCxnSpPr>
            <a:cxnSpLocks noChangeShapeType="1"/>
          </p:cNvCxnSpPr>
          <p:nvPr/>
        </p:nvCxnSpPr>
        <p:spPr bwMode="auto">
          <a:xfrm rot="5400000" flipH="1" flipV="1">
            <a:off x="1619250" y="2905125"/>
            <a:ext cx="701675" cy="3175"/>
          </a:xfrm>
          <a:prstGeom prst="line">
            <a:avLst/>
          </a:prstGeom>
          <a:noFill/>
          <a:ln w="19050" algn="ctr">
            <a:solidFill>
              <a:schemeClr val="tx1"/>
            </a:solidFill>
            <a:round/>
            <a:headEnd/>
            <a:tailEnd/>
          </a:ln>
          <a:extLst>
            <a:ext uri="{909E8E84-426E-40DD-AFC4-6F175D3DCCD1}">
              <a14:hiddenFill xmlns:a14="http://schemas.microsoft.com/office/drawing/2010/main">
                <a:noFill/>
              </a14:hiddenFill>
            </a:ext>
          </a:extLst>
        </p:spPr>
      </p:cxnSp>
      <p:sp>
        <p:nvSpPr>
          <p:cNvPr id="160776" name="Text Box 19"/>
          <p:cNvSpPr txBox="1">
            <a:spLocks noChangeArrowheads="1"/>
          </p:cNvSpPr>
          <p:nvPr/>
        </p:nvSpPr>
        <p:spPr bwMode="auto">
          <a:xfrm>
            <a:off x="3678238" y="1616075"/>
            <a:ext cx="555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a:solidFill>
                  <a:srgbClr val="63593B"/>
                </a:solidFill>
              </a:rPr>
              <a:t>G2 </a:t>
            </a:r>
          </a:p>
        </p:txBody>
      </p:sp>
      <p:sp>
        <p:nvSpPr>
          <p:cNvPr id="160777" name="Text Box 19"/>
          <p:cNvSpPr txBox="1">
            <a:spLocks noChangeArrowheads="1"/>
          </p:cNvSpPr>
          <p:nvPr/>
        </p:nvSpPr>
        <p:spPr bwMode="auto">
          <a:xfrm>
            <a:off x="2127250" y="1616075"/>
            <a:ext cx="555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a:solidFill>
                  <a:srgbClr val="63593B"/>
                </a:solidFill>
              </a:rPr>
              <a:t>G1 </a:t>
            </a:r>
          </a:p>
        </p:txBody>
      </p:sp>
      <p:sp>
        <p:nvSpPr>
          <p:cNvPr id="160778" name="Text Box 19"/>
          <p:cNvSpPr txBox="1">
            <a:spLocks noChangeArrowheads="1"/>
          </p:cNvSpPr>
          <p:nvPr/>
        </p:nvSpPr>
        <p:spPr bwMode="auto">
          <a:xfrm>
            <a:off x="5126038" y="1616075"/>
            <a:ext cx="555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a:solidFill>
                  <a:srgbClr val="63593B"/>
                </a:solidFill>
              </a:rPr>
              <a:t>G1 </a:t>
            </a:r>
          </a:p>
        </p:txBody>
      </p:sp>
      <p:sp>
        <p:nvSpPr>
          <p:cNvPr id="160779" name="Text Box 19"/>
          <p:cNvSpPr txBox="1">
            <a:spLocks noChangeArrowheads="1"/>
          </p:cNvSpPr>
          <p:nvPr/>
        </p:nvSpPr>
        <p:spPr bwMode="auto">
          <a:xfrm>
            <a:off x="6434138" y="1616075"/>
            <a:ext cx="555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a:solidFill>
                  <a:srgbClr val="63593B"/>
                </a:solidFill>
              </a:rPr>
              <a:t>G2 </a:t>
            </a:r>
          </a:p>
        </p:txBody>
      </p:sp>
      <p:sp>
        <p:nvSpPr>
          <p:cNvPr id="160780" name="Text Box 19"/>
          <p:cNvSpPr txBox="1">
            <a:spLocks noChangeArrowheads="1"/>
          </p:cNvSpPr>
          <p:nvPr/>
        </p:nvSpPr>
        <p:spPr bwMode="auto">
          <a:xfrm>
            <a:off x="793750" y="1616075"/>
            <a:ext cx="555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a:solidFill>
                  <a:srgbClr val="63593B"/>
                </a:solidFill>
              </a:rPr>
              <a:t>G2 </a:t>
            </a:r>
          </a:p>
        </p:txBody>
      </p:sp>
      <p:graphicFrame>
        <p:nvGraphicFramePr>
          <p:cNvPr id="160781" name="Object 101"/>
          <p:cNvGraphicFramePr>
            <a:graphicFrameLocks noChangeAspect="1"/>
          </p:cNvGraphicFramePr>
          <p:nvPr/>
        </p:nvGraphicFramePr>
        <p:xfrm>
          <a:off x="177800" y="2919413"/>
          <a:ext cx="1714500" cy="355600"/>
        </p:xfrm>
        <a:graphic>
          <a:graphicData uri="http://schemas.openxmlformats.org/presentationml/2006/ole">
            <mc:AlternateContent xmlns:mc="http://schemas.openxmlformats.org/markup-compatibility/2006">
              <mc:Choice xmlns:v="urn:schemas-microsoft-com:vml" Requires="v">
                <p:oleObj spid="_x0000_s86098" name="数式" r:id="rId8" imgW="1040948" imgH="215806" progId="Equation.3">
                  <p:embed/>
                </p:oleObj>
              </mc:Choice>
              <mc:Fallback>
                <p:oleObj name="数式" r:id="rId8" imgW="1040948" imgH="215806"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7800" y="2919413"/>
                        <a:ext cx="1714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0782" name="テキスト ボックス 27"/>
          <p:cNvSpPr txBox="1">
            <a:spLocks noChangeArrowheads="1"/>
          </p:cNvSpPr>
          <p:nvPr/>
        </p:nvSpPr>
        <p:spPr bwMode="auto">
          <a:xfrm>
            <a:off x="1941513" y="1571625"/>
            <a:ext cx="5429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400" b="0">
                <a:solidFill>
                  <a:srgbClr val="0D0D0D"/>
                </a:solidFill>
              </a:rPr>
              <a:t>-</a:t>
            </a:r>
          </a:p>
        </p:txBody>
      </p:sp>
      <p:sp>
        <p:nvSpPr>
          <p:cNvPr id="233" name="角丸四角形 860"/>
          <p:cNvSpPr/>
          <p:nvPr/>
        </p:nvSpPr>
        <p:spPr bwMode="auto">
          <a:xfrm flipV="1">
            <a:off x="407624" y="3591501"/>
            <a:ext cx="8416887" cy="3128790"/>
          </a:xfrm>
          <a:prstGeom prst="roundRect">
            <a:avLst>
              <a:gd name="adj" fmla="val 3287"/>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a:lstStyle/>
          <a:p>
            <a:pPr eaLnBrk="1" hangingPunct="1">
              <a:defRPr/>
            </a:pPr>
            <a:endParaRPr kumimoji="1" lang="ja-JP" altLang="en-US" sz="1000">
              <a:solidFill>
                <a:srgbClr val="000000"/>
              </a:solidFill>
              <a:latin typeface="Verdana" pitchFamily="34" charset="0"/>
            </a:endParaRPr>
          </a:p>
        </p:txBody>
      </p:sp>
      <p:sp>
        <p:nvSpPr>
          <p:cNvPr id="160786" name="角丸四角形 116"/>
          <p:cNvSpPr>
            <a:spLocks noChangeArrowheads="1"/>
          </p:cNvSpPr>
          <p:nvPr/>
        </p:nvSpPr>
        <p:spPr bwMode="auto">
          <a:xfrm>
            <a:off x="4776788" y="5599113"/>
            <a:ext cx="3778250" cy="800100"/>
          </a:xfrm>
          <a:prstGeom prst="roundRect">
            <a:avLst>
              <a:gd name="adj" fmla="val 16667"/>
            </a:avLst>
          </a:prstGeom>
          <a:noFill/>
          <a:ln w="28575" algn="ctr">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Char char="n"/>
            </a:pPr>
            <a:endParaRPr kumimoji="1" lang="ja-JP" altLang="en-US" sz="2400" i="1">
              <a:solidFill>
                <a:srgbClr val="FFFFD2"/>
              </a:solidFill>
            </a:endParaRPr>
          </a:p>
        </p:txBody>
      </p:sp>
      <p:sp>
        <p:nvSpPr>
          <p:cNvPr id="160787" name="角丸四角形 115"/>
          <p:cNvSpPr>
            <a:spLocks noChangeArrowheads="1"/>
          </p:cNvSpPr>
          <p:nvPr/>
        </p:nvSpPr>
        <p:spPr bwMode="auto">
          <a:xfrm>
            <a:off x="4779963" y="4276725"/>
            <a:ext cx="3778250" cy="800100"/>
          </a:xfrm>
          <a:prstGeom prst="roundRect">
            <a:avLst>
              <a:gd name="adj" fmla="val 16667"/>
            </a:avLst>
          </a:prstGeom>
          <a:noFill/>
          <a:ln w="28575" algn="ctr">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marL="342900" indent="-342900">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Char char="n"/>
            </a:pPr>
            <a:endParaRPr kumimoji="1" lang="ja-JP" altLang="en-US" sz="2400" i="1">
              <a:solidFill>
                <a:srgbClr val="FFFFD2"/>
              </a:solidFill>
            </a:endParaRPr>
          </a:p>
        </p:txBody>
      </p:sp>
      <p:graphicFrame>
        <p:nvGraphicFramePr>
          <p:cNvPr id="160788" name="Object 7"/>
          <p:cNvGraphicFramePr>
            <a:graphicFrameLocks noChangeAspect="1"/>
          </p:cNvGraphicFramePr>
          <p:nvPr/>
        </p:nvGraphicFramePr>
        <p:xfrm>
          <a:off x="4911725" y="4330700"/>
          <a:ext cx="1231900" cy="682625"/>
        </p:xfrm>
        <a:graphic>
          <a:graphicData uri="http://schemas.openxmlformats.org/presentationml/2006/ole">
            <mc:AlternateContent xmlns:mc="http://schemas.openxmlformats.org/markup-compatibility/2006">
              <mc:Choice xmlns:v="urn:schemas-microsoft-com:vml" Requires="v">
                <p:oleObj spid="_x0000_s86099" name="数式" r:id="rId10" imgW="685800" imgH="381000" progId="Equation.3">
                  <p:embed/>
                </p:oleObj>
              </mc:Choice>
              <mc:Fallback>
                <p:oleObj name="数式" r:id="rId10" imgW="685800" imgH="38100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11725" y="4330700"/>
                        <a:ext cx="12319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0789" name="Object 8"/>
          <p:cNvGraphicFramePr>
            <a:graphicFrameLocks noChangeAspect="1"/>
          </p:cNvGraphicFramePr>
          <p:nvPr/>
        </p:nvGraphicFramePr>
        <p:xfrm>
          <a:off x="5014913" y="5527675"/>
          <a:ext cx="1046162" cy="876300"/>
        </p:xfrm>
        <a:graphic>
          <a:graphicData uri="http://schemas.openxmlformats.org/presentationml/2006/ole">
            <mc:AlternateContent xmlns:mc="http://schemas.openxmlformats.org/markup-compatibility/2006">
              <mc:Choice xmlns:v="urn:schemas-microsoft-com:vml" Requires="v">
                <p:oleObj spid="_x0000_s86100" name="数式" r:id="rId12" imgW="533169" imgH="444307" progId="Equation.3">
                  <p:embed/>
                </p:oleObj>
              </mc:Choice>
              <mc:Fallback>
                <p:oleObj name="数式" r:id="rId12" imgW="533169" imgH="444307"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014913" y="5527675"/>
                        <a:ext cx="1046162"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0790" name="Object 12"/>
          <p:cNvGraphicFramePr>
            <a:graphicFrameLocks noChangeAspect="1"/>
          </p:cNvGraphicFramePr>
          <p:nvPr/>
        </p:nvGraphicFramePr>
        <p:xfrm>
          <a:off x="7072313" y="4465638"/>
          <a:ext cx="1374775" cy="392112"/>
        </p:xfrm>
        <a:graphic>
          <a:graphicData uri="http://schemas.openxmlformats.org/presentationml/2006/ole">
            <mc:AlternateContent xmlns:mc="http://schemas.openxmlformats.org/markup-compatibility/2006">
              <mc:Choice xmlns:v="urn:schemas-microsoft-com:vml" Requires="v">
                <p:oleObj spid="_x0000_s86101" name="数式" r:id="rId14" imgW="621760" imgH="177646" progId="Equation.3">
                  <p:embed/>
                </p:oleObj>
              </mc:Choice>
              <mc:Fallback>
                <p:oleObj name="数式" r:id="rId14" imgW="621760" imgH="177646"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072313" y="4465638"/>
                        <a:ext cx="1374775"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0791" name="Object 13"/>
          <p:cNvGraphicFramePr>
            <a:graphicFrameLocks noChangeAspect="1"/>
          </p:cNvGraphicFramePr>
          <p:nvPr/>
        </p:nvGraphicFramePr>
        <p:xfrm>
          <a:off x="7072313" y="5773738"/>
          <a:ext cx="1085850" cy="417512"/>
        </p:xfrm>
        <a:graphic>
          <a:graphicData uri="http://schemas.openxmlformats.org/presentationml/2006/ole">
            <mc:AlternateContent xmlns:mc="http://schemas.openxmlformats.org/markup-compatibility/2006">
              <mc:Choice xmlns:v="urn:schemas-microsoft-com:vml" Requires="v">
                <p:oleObj spid="_x0000_s86102" name="数式" r:id="rId16" imgW="495085" imgH="190417" progId="Equation.3">
                  <p:embed/>
                </p:oleObj>
              </mc:Choice>
              <mc:Fallback>
                <p:oleObj name="数式" r:id="rId16" imgW="495085" imgH="190417"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72313" y="5773738"/>
                        <a:ext cx="108585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0792" name="直線矢印コネクタ 42"/>
          <p:cNvCxnSpPr>
            <a:cxnSpLocks noChangeShapeType="1"/>
          </p:cNvCxnSpPr>
          <p:nvPr/>
        </p:nvCxnSpPr>
        <p:spPr bwMode="auto">
          <a:xfrm rot="5400000" flipH="1" flipV="1">
            <a:off x="437356" y="5112544"/>
            <a:ext cx="2376488" cy="0"/>
          </a:xfrm>
          <a:prstGeom prst="straightConnector1">
            <a:avLst/>
          </a:prstGeom>
          <a:noFill/>
          <a:ln w="28575" algn="ctr">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60793" name="直線コネクタ 44"/>
          <p:cNvCxnSpPr>
            <a:cxnSpLocks noChangeShapeType="1"/>
          </p:cNvCxnSpPr>
          <p:nvPr/>
        </p:nvCxnSpPr>
        <p:spPr bwMode="auto">
          <a:xfrm rot="5400000" flipH="1" flipV="1">
            <a:off x="1010445" y="4749006"/>
            <a:ext cx="1941512" cy="720725"/>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graphicFrame>
        <p:nvGraphicFramePr>
          <p:cNvPr id="160794" name="Object 5"/>
          <p:cNvGraphicFramePr>
            <a:graphicFrameLocks noChangeAspect="1"/>
          </p:cNvGraphicFramePr>
          <p:nvPr/>
        </p:nvGraphicFramePr>
        <p:xfrm>
          <a:off x="3856038" y="5883275"/>
          <a:ext cx="304800" cy="396875"/>
        </p:xfrm>
        <a:graphic>
          <a:graphicData uri="http://schemas.openxmlformats.org/presentationml/2006/ole">
            <mc:AlternateContent xmlns:mc="http://schemas.openxmlformats.org/markup-compatibility/2006">
              <mc:Choice xmlns:v="urn:schemas-microsoft-com:vml" Requires="v">
                <p:oleObj spid="_x0000_s86103" name="数式" r:id="rId18" imgW="114151" imgH="164885" progId="Equation.3">
                  <p:embed/>
                </p:oleObj>
              </mc:Choice>
              <mc:Fallback>
                <p:oleObj name="数式" r:id="rId18" imgW="114151" imgH="164885"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56038" y="5883275"/>
                        <a:ext cx="304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0795" name="Object 6"/>
          <p:cNvGraphicFramePr>
            <a:graphicFrameLocks noChangeAspect="1"/>
          </p:cNvGraphicFramePr>
          <p:nvPr/>
        </p:nvGraphicFramePr>
        <p:xfrm>
          <a:off x="1204913" y="3790950"/>
          <a:ext cx="371475" cy="369888"/>
        </p:xfrm>
        <a:graphic>
          <a:graphicData uri="http://schemas.openxmlformats.org/presentationml/2006/ole">
            <mc:AlternateContent xmlns:mc="http://schemas.openxmlformats.org/markup-compatibility/2006">
              <mc:Choice xmlns:v="urn:schemas-microsoft-com:vml" Requires="v">
                <p:oleObj spid="_x0000_s86104" name="数式" r:id="rId20" imgW="126835" imgH="139518" progId="Equation.3">
                  <p:embed/>
                </p:oleObj>
              </mc:Choice>
              <mc:Fallback>
                <p:oleObj name="数式" r:id="rId20" imgW="126835" imgH="139518"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204913" y="3790950"/>
                        <a:ext cx="3714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45" name="Group 102"/>
          <p:cNvGrpSpPr>
            <a:grpSpLocks/>
          </p:cNvGrpSpPr>
          <p:nvPr/>
        </p:nvGrpSpPr>
        <p:grpSpPr bwMode="auto">
          <a:xfrm>
            <a:off x="2516188" y="4138613"/>
            <a:ext cx="400050" cy="2546350"/>
            <a:chOff x="1564" y="2521"/>
            <a:chExt cx="252" cy="1604"/>
          </a:xfrm>
        </p:grpSpPr>
        <p:cxnSp>
          <p:nvCxnSpPr>
            <p:cNvPr id="160846" name="直線コネクタ 48"/>
            <p:cNvCxnSpPr>
              <a:cxnSpLocks noChangeShapeType="1"/>
            </p:cNvCxnSpPr>
            <p:nvPr/>
          </p:nvCxnSpPr>
          <p:spPr bwMode="auto">
            <a:xfrm rot="5400000">
              <a:off x="1037" y="3132"/>
              <a:ext cx="1224" cy="1"/>
            </a:xfrm>
            <a:prstGeom prst="line">
              <a:avLst/>
            </a:prstGeom>
            <a:noFill/>
            <a:ln w="28575" algn="ctr">
              <a:solidFill>
                <a:srgbClr val="000000"/>
              </a:solidFill>
              <a:prstDash val="sysDash"/>
              <a:round/>
              <a:headEnd/>
              <a:tailEnd/>
            </a:ln>
            <a:extLst>
              <a:ext uri="{909E8E84-426E-40DD-AFC4-6F175D3DCCD1}">
                <a14:hiddenFill xmlns:a14="http://schemas.microsoft.com/office/drawing/2010/main">
                  <a:noFill/>
                </a14:hiddenFill>
              </a:ext>
            </a:extLst>
          </p:spPr>
        </p:cxnSp>
        <p:graphicFrame>
          <p:nvGraphicFramePr>
            <p:cNvPr id="160847" name="Object 9"/>
            <p:cNvGraphicFramePr>
              <a:graphicFrameLocks noChangeAspect="1"/>
            </p:cNvGraphicFramePr>
            <p:nvPr/>
          </p:nvGraphicFramePr>
          <p:xfrm>
            <a:off x="1564" y="3750"/>
            <a:ext cx="252" cy="375"/>
          </p:xfrm>
          <a:graphic>
            <a:graphicData uri="http://schemas.openxmlformats.org/presentationml/2006/ole">
              <mc:AlternateContent xmlns:mc="http://schemas.openxmlformats.org/markup-compatibility/2006">
                <mc:Choice xmlns:v="urn:schemas-microsoft-com:vml" Requires="v">
                  <p:oleObj spid="_x0000_s86105" name="数式" r:id="rId22" imgW="215713" imgH="355292" progId="Equation.3">
                    <p:embed/>
                  </p:oleObj>
                </mc:Choice>
                <mc:Fallback>
                  <p:oleObj name="数式" r:id="rId22" imgW="215713" imgH="355292" progId="Equation.3">
                    <p:embed/>
                    <p:pic>
                      <p:nvPicPr>
                        <p:cNvPr id="0" name=""/>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564" y="3750"/>
                          <a:ext cx="252"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160797" name="グループ化 137"/>
          <p:cNvGrpSpPr>
            <a:grpSpLocks/>
          </p:cNvGrpSpPr>
          <p:nvPr/>
        </p:nvGrpSpPr>
        <p:grpSpPr bwMode="auto">
          <a:xfrm>
            <a:off x="2362200" y="5921375"/>
            <a:ext cx="209550" cy="341313"/>
            <a:chOff x="8394706" y="4406899"/>
            <a:chExt cx="222250" cy="266700"/>
          </a:xfrm>
        </p:grpSpPr>
        <p:grpSp>
          <p:nvGrpSpPr>
            <p:cNvPr id="160836" name="グループ化 131"/>
            <p:cNvGrpSpPr>
              <a:grpSpLocks/>
            </p:cNvGrpSpPr>
            <p:nvPr/>
          </p:nvGrpSpPr>
          <p:grpSpPr bwMode="auto">
            <a:xfrm>
              <a:off x="8394706" y="4406900"/>
              <a:ext cx="133014" cy="266699"/>
              <a:chOff x="8394696" y="2851150"/>
              <a:chExt cx="912091" cy="1822445"/>
            </a:xfrm>
          </p:grpSpPr>
          <p:sp>
            <p:nvSpPr>
              <p:cNvPr id="275" name="円弧 835"/>
              <p:cNvSpPr/>
              <p:nvPr/>
            </p:nvSpPr>
            <p:spPr bwMode="auto">
              <a:xfrm>
                <a:off x="8394696" y="2851145"/>
                <a:ext cx="912091" cy="915462"/>
              </a:xfrm>
              <a:prstGeom prst="arc">
                <a:avLst/>
              </a:prstGeom>
              <a:noFill/>
              <a:ln w="9525" cap="flat" cmpd="sng" algn="ctr">
                <a:solidFill>
                  <a:sysClr val="windowText" lastClr="000000"/>
                </a:solidFill>
                <a:prstDash val="solid"/>
                <a:round/>
                <a:headEnd type="none" w="med" len="med"/>
                <a:tailEnd type="none" w="med" len="med"/>
              </a:ln>
              <a:effectLst/>
            </p:spPr>
            <p:txBody>
              <a:bodyPr wrap="none" anchor="ctr"/>
              <a:lstStyle/>
              <a:p>
                <a:pPr marL="342900" indent="-342900" eaLnBrk="1" hangingPunct="1">
                  <a:buFont typeface="Wingdings" pitchFamily="2" charset="2"/>
                  <a:buChar char="n"/>
                  <a:defRPr/>
                </a:pPr>
                <a:endParaRPr kumimoji="1" lang="ja-JP" altLang="en-US" sz="2400" i="1">
                  <a:solidFill>
                    <a:srgbClr val="FFFFD2"/>
                  </a:solidFill>
                  <a:latin typeface="Arial" charset="0"/>
                </a:endParaRPr>
              </a:p>
            </p:txBody>
          </p:sp>
          <p:sp>
            <p:nvSpPr>
              <p:cNvPr id="276" name="円弧 836"/>
              <p:cNvSpPr/>
              <p:nvPr/>
            </p:nvSpPr>
            <p:spPr bwMode="auto">
              <a:xfrm flipH="1">
                <a:off x="8394696" y="3766607"/>
                <a:ext cx="912091" cy="906988"/>
              </a:xfrm>
              <a:prstGeom prst="arc">
                <a:avLst/>
              </a:prstGeom>
              <a:noFill/>
              <a:ln w="9525" cap="flat" cmpd="sng" algn="ctr">
                <a:solidFill>
                  <a:sysClr val="windowText" lastClr="000000"/>
                </a:solidFill>
                <a:prstDash val="solid"/>
                <a:round/>
                <a:headEnd type="none" w="med" len="med"/>
                <a:tailEnd type="none" w="med" len="med"/>
              </a:ln>
              <a:effectLst/>
            </p:spPr>
            <p:txBody>
              <a:bodyPr wrap="none" anchor="ctr"/>
              <a:lstStyle/>
              <a:p>
                <a:pPr marL="342900" indent="-342900" eaLnBrk="1" hangingPunct="1">
                  <a:buFont typeface="Wingdings" pitchFamily="2" charset="2"/>
                  <a:buChar char="n"/>
                  <a:defRPr/>
                </a:pPr>
                <a:endParaRPr kumimoji="1" lang="ja-JP" altLang="en-US" sz="2400" i="1">
                  <a:solidFill>
                    <a:srgbClr val="FFFFD2"/>
                  </a:solidFill>
                  <a:latin typeface="Arial" charset="0"/>
                </a:endParaRPr>
              </a:p>
            </p:txBody>
          </p:sp>
          <p:sp>
            <p:nvSpPr>
              <p:cNvPr id="277" name="円弧 837"/>
              <p:cNvSpPr/>
              <p:nvPr/>
            </p:nvSpPr>
            <p:spPr bwMode="auto">
              <a:xfrm rot="16200000" flipH="1">
                <a:off x="8397254" y="3738623"/>
                <a:ext cx="906983" cy="912091"/>
              </a:xfrm>
              <a:prstGeom prst="arc">
                <a:avLst/>
              </a:prstGeom>
              <a:noFill/>
              <a:ln w="9525" cap="flat" cmpd="sng" algn="ctr">
                <a:solidFill>
                  <a:sysClr val="windowText" lastClr="000000"/>
                </a:solidFill>
                <a:prstDash val="solid"/>
                <a:round/>
                <a:headEnd type="none" w="med" len="med"/>
                <a:tailEnd type="none" w="med" len="med"/>
              </a:ln>
              <a:effectLst/>
            </p:spPr>
            <p:txBody>
              <a:bodyPr wrap="none" anchor="ctr"/>
              <a:lstStyle/>
              <a:p>
                <a:pPr marL="342900" indent="-342900" eaLnBrk="1" hangingPunct="1">
                  <a:buFont typeface="Wingdings" pitchFamily="2" charset="2"/>
                  <a:buChar char="n"/>
                  <a:defRPr/>
                </a:pPr>
                <a:endParaRPr kumimoji="1" lang="ja-JP" altLang="en-US" sz="2400" i="1">
                  <a:solidFill>
                    <a:srgbClr val="FFFFD2"/>
                  </a:solidFill>
                  <a:latin typeface="Arial" charset="0"/>
                </a:endParaRPr>
              </a:p>
            </p:txBody>
          </p:sp>
          <p:sp>
            <p:nvSpPr>
              <p:cNvPr id="278" name="円弧 838"/>
              <p:cNvSpPr/>
              <p:nvPr/>
            </p:nvSpPr>
            <p:spPr bwMode="auto">
              <a:xfrm rot="5400000">
                <a:off x="8397247" y="2848593"/>
                <a:ext cx="906988" cy="912091"/>
              </a:xfrm>
              <a:prstGeom prst="arc">
                <a:avLst/>
              </a:prstGeom>
              <a:noFill/>
              <a:ln w="9525" cap="flat" cmpd="sng" algn="ctr">
                <a:solidFill>
                  <a:sysClr val="windowText" lastClr="000000"/>
                </a:solidFill>
                <a:prstDash val="solid"/>
                <a:round/>
                <a:headEnd type="none" w="med" len="med"/>
                <a:tailEnd type="none" w="med" len="med"/>
              </a:ln>
              <a:effectLst/>
            </p:spPr>
            <p:txBody>
              <a:bodyPr wrap="none" anchor="ctr"/>
              <a:lstStyle/>
              <a:p>
                <a:pPr marL="342900" indent="-342900" eaLnBrk="1" hangingPunct="1">
                  <a:buFont typeface="Wingdings" pitchFamily="2" charset="2"/>
                  <a:buChar char="n"/>
                  <a:defRPr/>
                </a:pPr>
                <a:endParaRPr kumimoji="1" lang="ja-JP" altLang="en-US" sz="2400" i="1">
                  <a:solidFill>
                    <a:srgbClr val="FFFFD2"/>
                  </a:solidFill>
                  <a:latin typeface="Arial" charset="0"/>
                </a:endParaRPr>
              </a:p>
            </p:txBody>
          </p:sp>
        </p:grpSp>
        <p:grpSp>
          <p:nvGrpSpPr>
            <p:cNvPr id="160837" name="グループ化 132"/>
            <p:cNvGrpSpPr>
              <a:grpSpLocks/>
            </p:cNvGrpSpPr>
            <p:nvPr/>
          </p:nvGrpSpPr>
          <p:grpSpPr bwMode="auto">
            <a:xfrm>
              <a:off x="8483941" y="4406899"/>
              <a:ext cx="133015" cy="266699"/>
              <a:chOff x="8397005" y="2851147"/>
              <a:chExt cx="912099" cy="1822448"/>
            </a:xfrm>
          </p:grpSpPr>
          <p:sp>
            <p:nvSpPr>
              <p:cNvPr id="271" name="円弧 831"/>
              <p:cNvSpPr/>
              <p:nvPr/>
            </p:nvSpPr>
            <p:spPr bwMode="auto">
              <a:xfrm>
                <a:off x="8397020" y="2851147"/>
                <a:ext cx="912084" cy="915464"/>
              </a:xfrm>
              <a:prstGeom prst="arc">
                <a:avLst/>
              </a:prstGeom>
              <a:noFill/>
              <a:ln w="9525" cap="flat" cmpd="sng" algn="ctr">
                <a:solidFill>
                  <a:sysClr val="windowText" lastClr="000000"/>
                </a:solidFill>
                <a:prstDash val="solid"/>
                <a:round/>
                <a:headEnd type="none" w="med" len="med"/>
                <a:tailEnd type="none" w="med" len="med"/>
              </a:ln>
              <a:effectLst/>
            </p:spPr>
            <p:txBody>
              <a:bodyPr wrap="none" anchor="ctr"/>
              <a:lstStyle/>
              <a:p>
                <a:pPr marL="342900" indent="-342900" eaLnBrk="1" hangingPunct="1">
                  <a:buFont typeface="Wingdings" pitchFamily="2" charset="2"/>
                  <a:buChar char="n"/>
                  <a:defRPr/>
                </a:pPr>
                <a:endParaRPr kumimoji="1" lang="ja-JP" altLang="en-US" sz="2400" i="1" dirty="0">
                  <a:solidFill>
                    <a:srgbClr val="FFFFD2"/>
                  </a:solidFill>
                  <a:latin typeface="Arial" charset="0"/>
                </a:endParaRPr>
              </a:p>
            </p:txBody>
          </p:sp>
          <p:sp>
            <p:nvSpPr>
              <p:cNvPr id="272" name="円弧 832"/>
              <p:cNvSpPr/>
              <p:nvPr/>
            </p:nvSpPr>
            <p:spPr bwMode="auto">
              <a:xfrm flipH="1">
                <a:off x="8397020" y="3766611"/>
                <a:ext cx="912084" cy="906990"/>
              </a:xfrm>
              <a:prstGeom prst="arc">
                <a:avLst/>
              </a:prstGeom>
              <a:noFill/>
              <a:ln w="9525" cap="flat" cmpd="sng" algn="ctr">
                <a:solidFill>
                  <a:sysClr val="windowText" lastClr="000000"/>
                </a:solidFill>
                <a:prstDash val="solid"/>
                <a:round/>
                <a:headEnd type="none" w="med" len="med"/>
                <a:tailEnd type="none" w="med" len="med"/>
              </a:ln>
              <a:effectLst/>
            </p:spPr>
            <p:txBody>
              <a:bodyPr wrap="none" anchor="ctr"/>
              <a:lstStyle/>
              <a:p>
                <a:pPr marL="342900" indent="-342900" eaLnBrk="1" hangingPunct="1">
                  <a:buFont typeface="Wingdings" pitchFamily="2" charset="2"/>
                  <a:buChar char="n"/>
                  <a:defRPr/>
                </a:pPr>
                <a:endParaRPr kumimoji="1" lang="ja-JP" altLang="en-US" sz="2400" i="1">
                  <a:solidFill>
                    <a:srgbClr val="FFFFD2"/>
                  </a:solidFill>
                  <a:latin typeface="Arial" charset="0"/>
                </a:endParaRPr>
              </a:p>
            </p:txBody>
          </p:sp>
          <p:sp>
            <p:nvSpPr>
              <p:cNvPr id="273" name="円弧 833"/>
              <p:cNvSpPr/>
              <p:nvPr/>
            </p:nvSpPr>
            <p:spPr bwMode="auto">
              <a:xfrm rot="16200000" flipH="1">
                <a:off x="8399570" y="3738634"/>
                <a:ext cx="906984" cy="912084"/>
              </a:xfrm>
              <a:prstGeom prst="arc">
                <a:avLst/>
              </a:prstGeom>
              <a:noFill/>
              <a:ln w="9525" cap="flat" cmpd="sng" algn="ctr">
                <a:solidFill>
                  <a:sysClr val="windowText" lastClr="000000"/>
                </a:solidFill>
                <a:prstDash val="solid"/>
                <a:round/>
                <a:headEnd type="none" w="med" len="med"/>
                <a:tailEnd type="none" w="med" len="med"/>
              </a:ln>
              <a:effectLst/>
            </p:spPr>
            <p:txBody>
              <a:bodyPr wrap="none" anchor="ctr"/>
              <a:lstStyle/>
              <a:p>
                <a:pPr marL="342900" indent="-342900" eaLnBrk="1" hangingPunct="1">
                  <a:buFont typeface="Wingdings" pitchFamily="2" charset="2"/>
                  <a:buChar char="n"/>
                  <a:defRPr/>
                </a:pPr>
                <a:endParaRPr kumimoji="1" lang="ja-JP" altLang="en-US" sz="2400" i="1">
                  <a:solidFill>
                    <a:srgbClr val="FFFFD2"/>
                  </a:solidFill>
                  <a:latin typeface="Arial" charset="0"/>
                </a:endParaRPr>
              </a:p>
            </p:txBody>
          </p:sp>
          <p:sp>
            <p:nvSpPr>
              <p:cNvPr id="274" name="円弧 834"/>
              <p:cNvSpPr/>
              <p:nvPr/>
            </p:nvSpPr>
            <p:spPr bwMode="auto">
              <a:xfrm rot="5400000">
                <a:off x="8399563" y="2848602"/>
                <a:ext cx="906990" cy="912084"/>
              </a:xfrm>
              <a:prstGeom prst="arc">
                <a:avLst/>
              </a:prstGeom>
              <a:noFill/>
              <a:ln w="9525" cap="flat" cmpd="sng" algn="ctr">
                <a:solidFill>
                  <a:sysClr val="windowText" lastClr="000000"/>
                </a:solidFill>
                <a:prstDash val="solid"/>
                <a:round/>
                <a:headEnd type="none" w="med" len="med"/>
                <a:tailEnd type="none" w="med" len="med"/>
              </a:ln>
              <a:effectLst/>
            </p:spPr>
            <p:txBody>
              <a:bodyPr wrap="none" anchor="ctr"/>
              <a:lstStyle/>
              <a:p>
                <a:pPr marL="342900" indent="-342900" eaLnBrk="1" hangingPunct="1">
                  <a:defRPr/>
                </a:pPr>
                <a:endParaRPr kumimoji="1" lang="ja-JP" altLang="en-US" sz="2400" i="1">
                  <a:solidFill>
                    <a:srgbClr val="FFFFD2"/>
                  </a:solidFill>
                  <a:latin typeface="Arial" charset="0"/>
                </a:endParaRPr>
              </a:p>
            </p:txBody>
          </p:sp>
        </p:grpSp>
      </p:grpSp>
      <p:sp>
        <p:nvSpPr>
          <p:cNvPr id="160798" name="左右矢印 140"/>
          <p:cNvSpPr>
            <a:spLocks noChangeArrowheads="1"/>
          </p:cNvSpPr>
          <p:nvPr/>
        </p:nvSpPr>
        <p:spPr bwMode="auto">
          <a:xfrm>
            <a:off x="6307138" y="4421188"/>
            <a:ext cx="622300" cy="484187"/>
          </a:xfrm>
          <a:prstGeom prst="leftRightArrow">
            <a:avLst>
              <a:gd name="adj1" fmla="val 43889"/>
              <a:gd name="adj2" fmla="val 32720"/>
            </a:avLst>
          </a:prstGeom>
          <a:solidFill>
            <a:srgbClr val="FF0000"/>
          </a:solidFill>
          <a:ln w="9525" algn="ctr">
            <a:solidFill>
              <a:srgbClr val="FF0000"/>
            </a:solidFill>
            <a:round/>
            <a:headEnd/>
            <a:tailEnd/>
          </a:ln>
        </p:spPr>
        <p:txBody>
          <a:bodyPr wrap="none" anchor="ctr"/>
          <a:lstStyle>
            <a:lvl1pPr marL="342900" indent="-342900"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Char char="n"/>
            </a:pPr>
            <a:endParaRPr kumimoji="1" lang="ja-JP" altLang="en-US" sz="2400" i="1">
              <a:solidFill>
                <a:srgbClr val="FFFFD2"/>
              </a:solidFill>
            </a:endParaRPr>
          </a:p>
        </p:txBody>
      </p:sp>
      <p:sp>
        <p:nvSpPr>
          <p:cNvPr id="160799" name="左右矢印 141"/>
          <p:cNvSpPr>
            <a:spLocks noChangeArrowheads="1"/>
          </p:cNvSpPr>
          <p:nvPr/>
        </p:nvSpPr>
        <p:spPr bwMode="auto">
          <a:xfrm>
            <a:off x="6326188" y="5718175"/>
            <a:ext cx="622300" cy="484188"/>
          </a:xfrm>
          <a:prstGeom prst="leftRightArrow">
            <a:avLst>
              <a:gd name="adj1" fmla="val 43889"/>
              <a:gd name="adj2" fmla="val 32720"/>
            </a:avLst>
          </a:prstGeom>
          <a:solidFill>
            <a:srgbClr val="0066FF"/>
          </a:solidFill>
          <a:ln w="9525" algn="ctr">
            <a:solidFill>
              <a:srgbClr val="0066FF"/>
            </a:solidFill>
            <a:round/>
            <a:headEnd/>
            <a:tailEnd/>
          </a:ln>
        </p:spPr>
        <p:txBody>
          <a:bodyPr wrap="none" anchor="ctr"/>
          <a:lstStyle>
            <a:lvl1pPr marL="342900" indent="-342900"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Char char="n"/>
            </a:pPr>
            <a:endParaRPr kumimoji="1" lang="ja-JP" altLang="en-US" sz="2400" i="1">
              <a:solidFill>
                <a:srgbClr val="FFFFD2"/>
              </a:solidFill>
            </a:endParaRPr>
          </a:p>
        </p:txBody>
      </p:sp>
      <p:cxnSp>
        <p:nvCxnSpPr>
          <p:cNvPr id="160800" name="直線コネクタ 143"/>
          <p:cNvCxnSpPr>
            <a:cxnSpLocks noChangeShapeType="1"/>
          </p:cNvCxnSpPr>
          <p:nvPr/>
        </p:nvCxnSpPr>
        <p:spPr bwMode="auto">
          <a:xfrm>
            <a:off x="4824413" y="4048125"/>
            <a:ext cx="488950" cy="1588"/>
          </a:xfrm>
          <a:prstGeom prst="line">
            <a:avLst/>
          </a:prstGeom>
          <a:noFill/>
          <a:ln w="28575" algn="ctr">
            <a:solidFill>
              <a:srgbClr val="FF0000"/>
            </a:solidFill>
            <a:round/>
            <a:headEnd/>
            <a:tailEnd/>
          </a:ln>
          <a:extLst>
            <a:ext uri="{909E8E84-426E-40DD-AFC4-6F175D3DCCD1}">
              <a14:hiddenFill xmlns:a14="http://schemas.microsoft.com/office/drawing/2010/main">
                <a:noFill/>
              </a14:hiddenFill>
            </a:ext>
          </a:extLst>
        </p:spPr>
      </p:cxnSp>
      <p:cxnSp>
        <p:nvCxnSpPr>
          <p:cNvPr id="160801" name="直線コネクタ 144"/>
          <p:cNvCxnSpPr>
            <a:cxnSpLocks noChangeShapeType="1"/>
          </p:cNvCxnSpPr>
          <p:nvPr/>
        </p:nvCxnSpPr>
        <p:spPr bwMode="auto">
          <a:xfrm>
            <a:off x="4824413" y="5384800"/>
            <a:ext cx="488950" cy="1588"/>
          </a:xfrm>
          <a:prstGeom prst="line">
            <a:avLst/>
          </a:prstGeom>
          <a:noFill/>
          <a:ln w="28575" algn="ctr">
            <a:solidFill>
              <a:srgbClr val="0066FF"/>
            </a:solidFill>
            <a:round/>
            <a:headEnd/>
            <a:tailEnd/>
          </a:ln>
          <a:extLst>
            <a:ext uri="{909E8E84-426E-40DD-AFC4-6F175D3DCCD1}">
              <a14:hiddenFill xmlns:a14="http://schemas.microsoft.com/office/drawing/2010/main">
                <a:noFill/>
              </a14:hiddenFill>
            </a:ext>
          </a:extLst>
        </p:spPr>
      </p:cxnSp>
      <p:sp>
        <p:nvSpPr>
          <p:cNvPr id="160802" name="テキスト ボックス 145"/>
          <p:cNvSpPr txBox="1">
            <a:spLocks noChangeArrowheads="1"/>
          </p:cNvSpPr>
          <p:nvPr/>
        </p:nvSpPr>
        <p:spPr bwMode="auto">
          <a:xfrm>
            <a:off x="5402263" y="3802063"/>
            <a:ext cx="31527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200">
                <a:solidFill>
                  <a:srgbClr val="0D0D0D"/>
                </a:solidFill>
              </a:rPr>
              <a:t>Electromagnetic wave</a:t>
            </a:r>
            <a:endParaRPr kumimoji="1" lang="ja-JP" altLang="en-US" sz="2200">
              <a:solidFill>
                <a:srgbClr val="0D0D0D"/>
              </a:solidFill>
            </a:endParaRPr>
          </a:p>
        </p:txBody>
      </p:sp>
      <p:sp>
        <p:nvSpPr>
          <p:cNvPr id="160803" name="テキスト ボックス 146"/>
          <p:cNvSpPr txBox="1">
            <a:spLocks noChangeArrowheads="1"/>
          </p:cNvSpPr>
          <p:nvPr/>
        </p:nvSpPr>
        <p:spPr bwMode="auto">
          <a:xfrm>
            <a:off x="5402263" y="5137150"/>
            <a:ext cx="19415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200">
                <a:solidFill>
                  <a:srgbClr val="0D0D0D"/>
                </a:solidFill>
              </a:rPr>
              <a:t>Plasma wave</a:t>
            </a:r>
            <a:endParaRPr kumimoji="1" lang="ja-JP" altLang="en-US" sz="2200">
              <a:solidFill>
                <a:srgbClr val="0D0D0D"/>
              </a:solidFill>
            </a:endParaRPr>
          </a:p>
        </p:txBody>
      </p:sp>
      <p:cxnSp>
        <p:nvCxnSpPr>
          <p:cNvPr id="160804" name="直線コネクタ 48"/>
          <p:cNvCxnSpPr>
            <a:cxnSpLocks noChangeShapeType="1"/>
          </p:cNvCxnSpPr>
          <p:nvPr/>
        </p:nvCxnSpPr>
        <p:spPr bwMode="auto">
          <a:xfrm rot="5400000">
            <a:off x="3130550" y="5964238"/>
            <a:ext cx="468313" cy="1587"/>
          </a:xfrm>
          <a:prstGeom prst="line">
            <a:avLst/>
          </a:prstGeom>
          <a:noFill/>
          <a:ln w="28575" algn="ctr">
            <a:solidFill>
              <a:srgbClr val="000000"/>
            </a:solidFill>
            <a:prstDash val="sysDash"/>
            <a:round/>
            <a:headEnd/>
            <a:tailEnd/>
          </a:ln>
          <a:extLst>
            <a:ext uri="{909E8E84-426E-40DD-AFC4-6F175D3DCCD1}">
              <a14:hiddenFill xmlns:a14="http://schemas.microsoft.com/office/drawing/2010/main">
                <a:noFill/>
              </a14:hiddenFill>
            </a:ext>
          </a:extLst>
        </p:spPr>
      </p:cxnSp>
      <p:graphicFrame>
        <p:nvGraphicFramePr>
          <p:cNvPr id="160805" name="Object 81"/>
          <p:cNvGraphicFramePr>
            <a:graphicFrameLocks noChangeAspect="1"/>
          </p:cNvGraphicFramePr>
          <p:nvPr/>
        </p:nvGraphicFramePr>
        <p:xfrm>
          <a:off x="3094038" y="6094413"/>
          <a:ext cx="404812" cy="582612"/>
        </p:xfrm>
        <a:graphic>
          <a:graphicData uri="http://schemas.openxmlformats.org/presentationml/2006/ole">
            <mc:AlternateContent xmlns:mc="http://schemas.openxmlformats.org/markup-compatibility/2006">
              <mc:Choice xmlns:v="urn:schemas-microsoft-com:vml" Requires="v">
                <p:oleObj spid="_x0000_s86106" name="数式" r:id="rId24" imgW="215713" imgH="342603" progId="Equation.3">
                  <p:embed/>
                </p:oleObj>
              </mc:Choice>
              <mc:Fallback>
                <p:oleObj name="数式" r:id="rId24" imgW="215713" imgH="342603" progId="Equation.3">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094038" y="6094413"/>
                        <a:ext cx="404812"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0806" name="Object 82"/>
          <p:cNvGraphicFramePr>
            <a:graphicFrameLocks noChangeAspect="1"/>
          </p:cNvGraphicFramePr>
          <p:nvPr/>
        </p:nvGraphicFramePr>
        <p:xfrm>
          <a:off x="862013" y="5478463"/>
          <a:ext cx="387350" cy="438150"/>
        </p:xfrm>
        <a:graphic>
          <a:graphicData uri="http://schemas.openxmlformats.org/presentationml/2006/ole">
            <mc:AlternateContent xmlns:mc="http://schemas.openxmlformats.org/markup-compatibility/2006">
              <mc:Choice xmlns:v="urn:schemas-microsoft-com:vml" Requires="v">
                <p:oleObj spid="_x0000_s86107" name="数式" r:id="rId26" imgW="152334" imgH="190417" progId="Equation.3">
                  <p:embed/>
                </p:oleObj>
              </mc:Choice>
              <mc:Fallback>
                <p:oleObj name="数式" r:id="rId26" imgW="152334" imgH="190417" progId="Equation.3">
                  <p:embed/>
                  <p:pic>
                    <p:nvPicPr>
                      <p:cNvPr id="0" na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862013" y="5478463"/>
                        <a:ext cx="387350"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0807" name="直線コネクタ 93"/>
          <p:cNvCxnSpPr>
            <a:cxnSpLocks noChangeShapeType="1"/>
          </p:cNvCxnSpPr>
          <p:nvPr/>
        </p:nvCxnSpPr>
        <p:spPr bwMode="auto">
          <a:xfrm>
            <a:off x="1627188" y="5718175"/>
            <a:ext cx="1727200" cy="1588"/>
          </a:xfrm>
          <a:prstGeom prst="line">
            <a:avLst/>
          </a:prstGeom>
          <a:noFill/>
          <a:ln w="28575" algn="ctr">
            <a:solidFill>
              <a:srgbClr val="000000"/>
            </a:solidFill>
            <a:prstDash val="sysDash"/>
            <a:round/>
            <a:headEnd/>
            <a:tailEnd/>
          </a:ln>
          <a:extLst>
            <a:ext uri="{909E8E84-426E-40DD-AFC4-6F175D3DCCD1}">
              <a14:hiddenFill xmlns:a14="http://schemas.microsoft.com/office/drawing/2010/main">
                <a:noFill/>
              </a14:hiddenFill>
            </a:ext>
          </a:extLst>
        </p:spPr>
      </p:cxnSp>
      <p:sp>
        <p:nvSpPr>
          <p:cNvPr id="160808" name="円/楕円 139"/>
          <p:cNvSpPr>
            <a:spLocks noChangeArrowheads="1"/>
          </p:cNvSpPr>
          <p:nvPr/>
        </p:nvSpPr>
        <p:spPr bwMode="auto">
          <a:xfrm>
            <a:off x="3289300" y="5629275"/>
            <a:ext cx="157163" cy="169863"/>
          </a:xfrm>
          <a:prstGeom prst="ellipse">
            <a:avLst/>
          </a:prstGeom>
          <a:solidFill>
            <a:srgbClr val="0066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marL="342900" indent="-342900"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Char char="n"/>
            </a:pPr>
            <a:endParaRPr kumimoji="1" lang="ja-JP" altLang="en-US" sz="2400" i="1">
              <a:solidFill>
                <a:srgbClr val="FFFFD2"/>
              </a:solidFill>
            </a:endParaRPr>
          </a:p>
        </p:txBody>
      </p:sp>
      <p:sp>
        <p:nvSpPr>
          <p:cNvPr id="160809" name="Text Box 103"/>
          <p:cNvSpPr txBox="1">
            <a:spLocks noChangeArrowheads="1"/>
          </p:cNvSpPr>
          <p:nvPr/>
        </p:nvSpPr>
        <p:spPr bwMode="auto">
          <a:xfrm>
            <a:off x="1085850" y="5573713"/>
            <a:ext cx="8604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0" tIns="0" rIns="0" bIns="0">
            <a:spAutoFit/>
          </a:bodyPr>
          <a:lstStyle>
            <a:lvl1pPr marL="342900" indent="-342900"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sz="2000" i="1" baseline="-25000">
                <a:solidFill>
                  <a:srgbClr val="63593B"/>
                </a:solidFill>
                <a:latin typeface="Times New Roman" panose="02020603050405020304" pitchFamily="18" charset="0"/>
              </a:rPr>
              <a:t>Target</a:t>
            </a:r>
          </a:p>
        </p:txBody>
      </p:sp>
      <p:graphicFrame>
        <p:nvGraphicFramePr>
          <p:cNvPr id="160810" name="Object 14"/>
          <p:cNvGraphicFramePr>
            <a:graphicFrameLocks noChangeAspect="1"/>
          </p:cNvGraphicFramePr>
          <p:nvPr/>
        </p:nvGraphicFramePr>
        <p:xfrm>
          <a:off x="3289300" y="4937125"/>
          <a:ext cx="1319213" cy="425450"/>
        </p:xfrm>
        <a:graphic>
          <a:graphicData uri="http://schemas.openxmlformats.org/presentationml/2006/ole">
            <mc:AlternateContent xmlns:mc="http://schemas.openxmlformats.org/markup-compatibility/2006">
              <mc:Choice xmlns:v="urn:schemas-microsoft-com:vml" Requires="v">
                <p:oleObj spid="_x0000_s86108" name="Equation" r:id="rId28" imgW="672840" imgH="215640" progId="Equation.DSMT4">
                  <p:embed/>
                </p:oleObj>
              </mc:Choice>
              <mc:Fallback>
                <p:oleObj name="Equation" r:id="rId28" imgW="672840" imgH="215640" progId="Equation.DSMT4">
                  <p:embed/>
                  <p:pic>
                    <p:nvPicPr>
                      <p:cNvPr id="0" name=""/>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289300" y="4937125"/>
                        <a:ext cx="1319213"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60811" name="直線矢印コネクタ 40"/>
          <p:cNvCxnSpPr>
            <a:cxnSpLocks noChangeShapeType="1"/>
          </p:cNvCxnSpPr>
          <p:nvPr/>
        </p:nvCxnSpPr>
        <p:spPr bwMode="auto">
          <a:xfrm>
            <a:off x="1004888" y="6110288"/>
            <a:ext cx="2786062" cy="0"/>
          </a:xfrm>
          <a:prstGeom prst="straightConnector1">
            <a:avLst/>
          </a:prstGeom>
          <a:noFill/>
          <a:ln w="28575" algn="ctr">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60812" name="直線コネクタ 117"/>
          <p:cNvCxnSpPr>
            <a:cxnSpLocks noChangeShapeType="1"/>
          </p:cNvCxnSpPr>
          <p:nvPr/>
        </p:nvCxnSpPr>
        <p:spPr bwMode="auto">
          <a:xfrm flipV="1">
            <a:off x="1625600" y="5603875"/>
            <a:ext cx="2135188" cy="508000"/>
          </a:xfrm>
          <a:prstGeom prst="line">
            <a:avLst/>
          </a:prstGeom>
          <a:noFill/>
          <a:ln w="19050" algn="ctr">
            <a:solidFill>
              <a:srgbClr val="0066FF"/>
            </a:solidFill>
            <a:round/>
            <a:headEnd/>
            <a:tailEnd/>
          </a:ln>
          <a:extLst>
            <a:ext uri="{909E8E84-426E-40DD-AFC4-6F175D3DCCD1}">
              <a14:hiddenFill xmlns:a14="http://schemas.microsoft.com/office/drawing/2010/main">
                <a:noFill/>
              </a14:hiddenFill>
            </a:ext>
          </a:extLst>
        </p:spPr>
      </p:cxnSp>
      <p:cxnSp>
        <p:nvCxnSpPr>
          <p:cNvPr id="160813" name="直線コネクタ 117"/>
          <p:cNvCxnSpPr>
            <a:cxnSpLocks noChangeShapeType="1"/>
          </p:cNvCxnSpPr>
          <p:nvPr/>
        </p:nvCxnSpPr>
        <p:spPr bwMode="auto">
          <a:xfrm flipV="1">
            <a:off x="1635125" y="5876925"/>
            <a:ext cx="984250" cy="234950"/>
          </a:xfrm>
          <a:prstGeom prst="line">
            <a:avLst/>
          </a:prstGeom>
          <a:noFill/>
          <a:ln w="19050" algn="ctr">
            <a:solidFill>
              <a:srgbClr val="0066FF"/>
            </a:solidFill>
            <a:round/>
            <a:headEnd/>
            <a:tailEnd/>
          </a:ln>
          <a:extLst>
            <a:ext uri="{909E8E84-426E-40DD-AFC4-6F175D3DCCD1}">
              <a14:hiddenFill xmlns:a14="http://schemas.microsoft.com/office/drawing/2010/main">
                <a:noFill/>
              </a14:hiddenFill>
            </a:ext>
          </a:extLst>
        </p:spPr>
      </p:cxnSp>
      <p:cxnSp>
        <p:nvCxnSpPr>
          <p:cNvPr id="160814" name="直線コネクタ 117"/>
          <p:cNvCxnSpPr>
            <a:cxnSpLocks noChangeShapeType="1"/>
          </p:cNvCxnSpPr>
          <p:nvPr/>
        </p:nvCxnSpPr>
        <p:spPr bwMode="auto">
          <a:xfrm flipV="1">
            <a:off x="2625725" y="5607050"/>
            <a:ext cx="1114425" cy="266700"/>
          </a:xfrm>
          <a:prstGeom prst="line">
            <a:avLst/>
          </a:prstGeom>
          <a:noFill/>
          <a:ln w="19050" algn="ctr">
            <a:solidFill>
              <a:srgbClr val="0066FF"/>
            </a:solidFill>
            <a:prstDash val="sysDot"/>
            <a:round/>
            <a:headEnd/>
            <a:tailEnd/>
          </a:ln>
          <a:extLst>
            <a:ext uri="{909E8E84-426E-40DD-AFC4-6F175D3DCCD1}">
              <a14:hiddenFill xmlns:a14="http://schemas.microsoft.com/office/drawing/2010/main">
                <a:noFill/>
              </a14:hiddenFill>
            </a:ext>
          </a:extLst>
        </p:spPr>
      </p:cxnSp>
      <p:grpSp>
        <p:nvGrpSpPr>
          <p:cNvPr id="5" name="グループ化 4"/>
          <p:cNvGrpSpPr>
            <a:grpSpLocks/>
          </p:cNvGrpSpPr>
          <p:nvPr/>
        </p:nvGrpSpPr>
        <p:grpSpPr bwMode="auto">
          <a:xfrm>
            <a:off x="1625600" y="4233863"/>
            <a:ext cx="1023938" cy="1895475"/>
            <a:chOff x="1625316" y="4233141"/>
            <a:chExt cx="1023939" cy="1896896"/>
          </a:xfrm>
        </p:grpSpPr>
        <p:cxnSp>
          <p:nvCxnSpPr>
            <p:cNvPr id="160827" name="直線コネクタ 48"/>
            <p:cNvCxnSpPr>
              <a:cxnSpLocks noChangeShapeType="1"/>
            </p:cNvCxnSpPr>
            <p:nvPr/>
          </p:nvCxnSpPr>
          <p:spPr bwMode="auto">
            <a:xfrm rot="5400000">
              <a:off x="1592806" y="5929770"/>
              <a:ext cx="398946" cy="1588"/>
            </a:xfrm>
            <a:prstGeom prst="line">
              <a:avLst/>
            </a:prstGeom>
            <a:noFill/>
            <a:ln w="28575" algn="ctr">
              <a:solidFill>
                <a:srgbClr val="000000"/>
              </a:solidFill>
              <a:prstDash val="sysDash"/>
              <a:round/>
              <a:headEnd/>
              <a:tailEnd/>
            </a:ln>
            <a:extLst>
              <a:ext uri="{909E8E84-426E-40DD-AFC4-6F175D3DCCD1}">
                <a14:hiddenFill xmlns:a14="http://schemas.microsoft.com/office/drawing/2010/main">
                  <a:noFill/>
                </a14:hiddenFill>
              </a:ext>
            </a:extLst>
          </p:spPr>
        </p:cxnSp>
        <p:cxnSp>
          <p:nvCxnSpPr>
            <p:cNvPr id="160828" name="直線コネクタ 121"/>
            <p:cNvCxnSpPr>
              <a:cxnSpLocks noChangeShapeType="1"/>
            </p:cNvCxnSpPr>
            <p:nvPr/>
          </p:nvCxnSpPr>
          <p:spPr bwMode="auto">
            <a:xfrm>
              <a:off x="1625316" y="5646201"/>
              <a:ext cx="1004889" cy="227643"/>
            </a:xfrm>
            <a:prstGeom prst="line">
              <a:avLst/>
            </a:prstGeom>
            <a:noFill/>
            <a:ln w="28575" algn="ctr">
              <a:solidFill>
                <a:srgbClr val="0066FF"/>
              </a:solidFill>
              <a:round/>
              <a:headEnd/>
              <a:tailEnd/>
            </a:ln>
            <a:extLst>
              <a:ext uri="{909E8E84-426E-40DD-AFC4-6F175D3DCCD1}">
                <a14:hiddenFill xmlns:a14="http://schemas.microsoft.com/office/drawing/2010/main">
                  <a:noFill/>
                </a14:hiddenFill>
              </a:ext>
            </a:extLst>
          </p:spPr>
        </p:cxnSp>
        <p:cxnSp>
          <p:nvCxnSpPr>
            <p:cNvPr id="160829" name="直線コネクタ 121"/>
            <p:cNvCxnSpPr>
              <a:cxnSpLocks noChangeShapeType="1"/>
            </p:cNvCxnSpPr>
            <p:nvPr/>
          </p:nvCxnSpPr>
          <p:spPr bwMode="auto">
            <a:xfrm flipV="1">
              <a:off x="1626904" y="5411706"/>
              <a:ext cx="1003301" cy="234495"/>
            </a:xfrm>
            <a:prstGeom prst="line">
              <a:avLst/>
            </a:prstGeom>
            <a:noFill/>
            <a:ln w="28575" algn="ctr">
              <a:solidFill>
                <a:srgbClr val="0066FF"/>
              </a:solidFill>
              <a:round/>
              <a:headEnd/>
              <a:tailEnd/>
            </a:ln>
            <a:extLst>
              <a:ext uri="{909E8E84-426E-40DD-AFC4-6F175D3DCCD1}">
                <a14:hiddenFill xmlns:a14="http://schemas.microsoft.com/office/drawing/2010/main">
                  <a:noFill/>
                </a14:hiddenFill>
              </a:ext>
            </a:extLst>
          </p:spPr>
        </p:cxnSp>
        <p:cxnSp>
          <p:nvCxnSpPr>
            <p:cNvPr id="160830" name="直線コネクタ 121"/>
            <p:cNvCxnSpPr>
              <a:cxnSpLocks noChangeShapeType="1"/>
            </p:cNvCxnSpPr>
            <p:nvPr/>
          </p:nvCxnSpPr>
          <p:spPr bwMode="auto">
            <a:xfrm>
              <a:off x="1645954" y="5177211"/>
              <a:ext cx="1003301" cy="234495"/>
            </a:xfrm>
            <a:prstGeom prst="line">
              <a:avLst/>
            </a:prstGeom>
            <a:noFill/>
            <a:ln w="28575" algn="ctr">
              <a:solidFill>
                <a:srgbClr val="0066FF"/>
              </a:solidFill>
              <a:round/>
              <a:headEnd/>
              <a:tailEnd/>
            </a:ln>
            <a:extLst>
              <a:ext uri="{909E8E84-426E-40DD-AFC4-6F175D3DCCD1}">
                <a14:hiddenFill xmlns:a14="http://schemas.microsoft.com/office/drawing/2010/main">
                  <a:noFill/>
                </a14:hiddenFill>
              </a:ext>
            </a:extLst>
          </p:spPr>
        </p:cxnSp>
        <p:cxnSp>
          <p:nvCxnSpPr>
            <p:cNvPr id="160831" name="直線コネクタ 121"/>
            <p:cNvCxnSpPr>
              <a:cxnSpLocks noChangeShapeType="1"/>
            </p:cNvCxnSpPr>
            <p:nvPr/>
          </p:nvCxnSpPr>
          <p:spPr bwMode="auto">
            <a:xfrm>
              <a:off x="1625316" y="4702131"/>
              <a:ext cx="1003301" cy="234495"/>
            </a:xfrm>
            <a:prstGeom prst="line">
              <a:avLst/>
            </a:prstGeom>
            <a:noFill/>
            <a:ln w="28575" algn="ctr">
              <a:solidFill>
                <a:srgbClr val="0066FF"/>
              </a:solidFill>
              <a:round/>
              <a:headEnd/>
              <a:tailEnd/>
            </a:ln>
            <a:extLst>
              <a:ext uri="{909E8E84-426E-40DD-AFC4-6F175D3DCCD1}">
                <a14:hiddenFill xmlns:a14="http://schemas.microsoft.com/office/drawing/2010/main">
                  <a:noFill/>
                </a14:hiddenFill>
              </a:ext>
            </a:extLst>
          </p:spPr>
        </p:cxnSp>
        <p:cxnSp>
          <p:nvCxnSpPr>
            <p:cNvPr id="160832" name="直線コネクタ 121"/>
            <p:cNvCxnSpPr>
              <a:cxnSpLocks noChangeShapeType="1"/>
            </p:cNvCxnSpPr>
            <p:nvPr/>
          </p:nvCxnSpPr>
          <p:spPr bwMode="auto">
            <a:xfrm flipV="1">
              <a:off x="1626904" y="4467636"/>
              <a:ext cx="1003301" cy="234495"/>
            </a:xfrm>
            <a:prstGeom prst="line">
              <a:avLst/>
            </a:prstGeom>
            <a:noFill/>
            <a:ln w="28575" algn="ctr">
              <a:solidFill>
                <a:srgbClr val="0066FF"/>
              </a:solidFill>
              <a:round/>
              <a:headEnd/>
              <a:tailEnd/>
            </a:ln>
            <a:extLst>
              <a:ext uri="{909E8E84-426E-40DD-AFC4-6F175D3DCCD1}">
                <a14:hiddenFill xmlns:a14="http://schemas.microsoft.com/office/drawing/2010/main">
                  <a:noFill/>
                </a14:hiddenFill>
              </a:ext>
            </a:extLst>
          </p:spPr>
        </p:cxnSp>
        <p:cxnSp>
          <p:nvCxnSpPr>
            <p:cNvPr id="160833" name="直線コネクタ 121"/>
            <p:cNvCxnSpPr>
              <a:cxnSpLocks noChangeShapeType="1"/>
            </p:cNvCxnSpPr>
            <p:nvPr/>
          </p:nvCxnSpPr>
          <p:spPr bwMode="auto">
            <a:xfrm>
              <a:off x="1645954" y="4233141"/>
              <a:ext cx="1003301" cy="234495"/>
            </a:xfrm>
            <a:prstGeom prst="line">
              <a:avLst/>
            </a:prstGeom>
            <a:noFill/>
            <a:ln w="28575" algn="ctr">
              <a:solidFill>
                <a:srgbClr val="0066FF"/>
              </a:solidFill>
              <a:round/>
              <a:headEnd/>
              <a:tailEnd/>
            </a:ln>
            <a:extLst>
              <a:ext uri="{909E8E84-426E-40DD-AFC4-6F175D3DCCD1}">
                <a14:hiddenFill xmlns:a14="http://schemas.microsoft.com/office/drawing/2010/main">
                  <a:noFill/>
                </a14:hiddenFill>
              </a:ext>
            </a:extLst>
          </p:spPr>
        </p:cxnSp>
        <p:cxnSp>
          <p:nvCxnSpPr>
            <p:cNvPr id="160834" name="直線コネクタ 117"/>
            <p:cNvCxnSpPr>
              <a:cxnSpLocks noChangeShapeType="1"/>
            </p:cNvCxnSpPr>
            <p:nvPr/>
          </p:nvCxnSpPr>
          <p:spPr bwMode="auto">
            <a:xfrm flipV="1">
              <a:off x="1628215" y="4945808"/>
              <a:ext cx="984250" cy="234495"/>
            </a:xfrm>
            <a:prstGeom prst="line">
              <a:avLst/>
            </a:prstGeom>
            <a:noFill/>
            <a:ln w="28575" algn="ctr">
              <a:solidFill>
                <a:srgbClr val="0066FF"/>
              </a:solidFill>
              <a:round/>
              <a:headEnd/>
              <a:tailEnd/>
            </a:ln>
            <a:extLst>
              <a:ext uri="{909E8E84-426E-40DD-AFC4-6F175D3DCCD1}">
                <a14:hiddenFill xmlns:a14="http://schemas.microsoft.com/office/drawing/2010/main">
                  <a:noFill/>
                </a14:hiddenFill>
              </a:ext>
            </a:extLst>
          </p:spPr>
        </p:cxnSp>
        <p:sp>
          <p:nvSpPr>
            <p:cNvPr id="160835" name="円/楕円 139"/>
            <p:cNvSpPr>
              <a:spLocks noChangeArrowheads="1"/>
            </p:cNvSpPr>
            <p:nvPr/>
          </p:nvSpPr>
          <p:spPr bwMode="auto">
            <a:xfrm>
              <a:off x="1690127" y="5616198"/>
              <a:ext cx="157163" cy="169863"/>
            </a:xfrm>
            <a:prstGeom prst="ellipse">
              <a:avLst/>
            </a:prstGeom>
            <a:solidFill>
              <a:srgbClr val="FF5050"/>
            </a:solidFill>
            <a:ln>
              <a:noFill/>
            </a:ln>
            <a:extLst>
              <a:ext uri="{91240B29-F687-4F45-9708-019B960494DF}">
                <a14:hiddenLine xmlns:a14="http://schemas.microsoft.com/office/drawing/2010/main" w="28575" algn="ctr">
                  <a:solidFill>
                    <a:srgbClr val="000000"/>
                  </a:solidFill>
                  <a:round/>
                  <a:headEnd/>
                  <a:tailEnd/>
                </a14:hiddenLine>
              </a:ext>
            </a:extLst>
          </p:spPr>
          <p:txBody>
            <a:bodyPr wrap="none" anchor="ctr"/>
            <a:lstStyle>
              <a:lvl1pPr marL="342900" indent="-342900"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Char char="n"/>
              </a:pPr>
              <a:endParaRPr kumimoji="1" lang="ja-JP" altLang="en-US" sz="2400" i="1">
                <a:solidFill>
                  <a:srgbClr val="FFFFD2"/>
                </a:solidFill>
              </a:endParaRPr>
            </a:p>
          </p:txBody>
        </p:sp>
      </p:grpSp>
      <p:grpSp>
        <p:nvGrpSpPr>
          <p:cNvPr id="7" name="グループ化 6"/>
          <p:cNvGrpSpPr>
            <a:grpSpLocks/>
          </p:cNvGrpSpPr>
          <p:nvPr/>
        </p:nvGrpSpPr>
        <p:grpSpPr bwMode="auto">
          <a:xfrm>
            <a:off x="1692275" y="4284663"/>
            <a:ext cx="625475" cy="1493837"/>
            <a:chOff x="1691825" y="4284378"/>
            <a:chExt cx="625917" cy="1494159"/>
          </a:xfrm>
        </p:grpSpPr>
        <p:sp>
          <p:nvSpPr>
            <p:cNvPr id="108" name="円/楕円 139"/>
            <p:cNvSpPr>
              <a:spLocks noChangeArrowheads="1"/>
            </p:cNvSpPr>
            <p:nvPr/>
          </p:nvSpPr>
          <p:spPr bwMode="auto">
            <a:xfrm>
              <a:off x="1842745" y="5171981"/>
              <a:ext cx="157273" cy="169900"/>
            </a:xfrm>
            <a:prstGeom prst="ellipse">
              <a:avLst/>
            </a:prstGeom>
            <a:solidFill>
              <a:schemeClr val="accent2">
                <a:lumMod val="40000"/>
                <a:lumOff val="60000"/>
              </a:schemeClr>
            </a:solidFill>
            <a:ln w="9525" algn="ctr">
              <a:noFill/>
              <a:round/>
              <a:headEnd/>
              <a:tailEnd/>
            </a:ln>
          </p:spPr>
          <p:txBody>
            <a:bodyPr wrap="none" anchor="ctr"/>
            <a:lstStyle/>
            <a:p>
              <a:pPr marL="342900" indent="-342900" defTabSz="457200" eaLnBrk="1" hangingPunct="1">
                <a:buFont typeface="Wingdings" pitchFamily="2" charset="2"/>
                <a:buChar char="n"/>
                <a:defRPr/>
              </a:pPr>
              <a:endParaRPr kumimoji="1" lang="ja-JP" altLang="en-US" sz="2400" i="1">
                <a:solidFill>
                  <a:srgbClr val="FFFFD2"/>
                </a:solidFill>
              </a:endParaRPr>
            </a:p>
          </p:txBody>
        </p:sp>
        <p:sp>
          <p:nvSpPr>
            <p:cNvPr id="109" name="円/楕円 139"/>
            <p:cNvSpPr>
              <a:spLocks noChangeArrowheads="1"/>
            </p:cNvSpPr>
            <p:nvPr/>
          </p:nvSpPr>
          <p:spPr bwMode="auto">
            <a:xfrm>
              <a:off x="1995252" y="4728974"/>
              <a:ext cx="157273" cy="169899"/>
            </a:xfrm>
            <a:prstGeom prst="ellipse">
              <a:avLst/>
            </a:prstGeom>
            <a:solidFill>
              <a:schemeClr val="accent2">
                <a:lumMod val="40000"/>
                <a:lumOff val="60000"/>
              </a:schemeClr>
            </a:solidFill>
            <a:ln w="9525" algn="ctr">
              <a:noFill/>
              <a:round/>
              <a:headEnd/>
              <a:tailEnd/>
            </a:ln>
          </p:spPr>
          <p:txBody>
            <a:bodyPr wrap="none" anchor="ctr"/>
            <a:lstStyle/>
            <a:p>
              <a:pPr marL="342900" indent="-342900" defTabSz="457200" eaLnBrk="1" hangingPunct="1">
                <a:buFont typeface="Wingdings" pitchFamily="2" charset="2"/>
                <a:buChar char="n"/>
                <a:defRPr/>
              </a:pPr>
              <a:endParaRPr kumimoji="1" lang="ja-JP" altLang="en-US" sz="2400" i="1">
                <a:solidFill>
                  <a:srgbClr val="FFFFD2"/>
                </a:solidFill>
              </a:endParaRPr>
            </a:p>
          </p:txBody>
        </p:sp>
        <p:sp>
          <p:nvSpPr>
            <p:cNvPr id="110" name="円/楕円 139"/>
            <p:cNvSpPr>
              <a:spLocks noChangeArrowheads="1"/>
            </p:cNvSpPr>
            <p:nvPr/>
          </p:nvSpPr>
          <p:spPr bwMode="auto">
            <a:xfrm>
              <a:off x="2160469" y="4284378"/>
              <a:ext cx="157273" cy="169899"/>
            </a:xfrm>
            <a:prstGeom prst="ellipse">
              <a:avLst/>
            </a:prstGeom>
            <a:solidFill>
              <a:schemeClr val="accent2">
                <a:lumMod val="40000"/>
                <a:lumOff val="60000"/>
              </a:schemeClr>
            </a:solidFill>
            <a:ln w="9525" algn="ctr">
              <a:noFill/>
              <a:round/>
              <a:headEnd/>
              <a:tailEnd/>
            </a:ln>
          </p:spPr>
          <p:txBody>
            <a:bodyPr wrap="none" anchor="ctr"/>
            <a:lstStyle/>
            <a:p>
              <a:pPr marL="342900" indent="-342900" defTabSz="457200" eaLnBrk="1" hangingPunct="1">
                <a:buFont typeface="Wingdings" pitchFamily="2" charset="2"/>
                <a:buChar char="n"/>
                <a:defRPr/>
              </a:pPr>
              <a:endParaRPr kumimoji="1" lang="ja-JP" altLang="en-US" sz="2400" i="1">
                <a:solidFill>
                  <a:srgbClr val="FFFFD2"/>
                </a:solidFill>
              </a:endParaRPr>
            </a:p>
          </p:txBody>
        </p:sp>
        <p:sp>
          <p:nvSpPr>
            <p:cNvPr id="111" name="円/楕円 139"/>
            <p:cNvSpPr>
              <a:spLocks noChangeArrowheads="1"/>
            </p:cNvSpPr>
            <p:nvPr/>
          </p:nvSpPr>
          <p:spPr bwMode="auto">
            <a:xfrm>
              <a:off x="2087392" y="4503500"/>
              <a:ext cx="157273" cy="169899"/>
            </a:xfrm>
            <a:prstGeom prst="ellipse">
              <a:avLst/>
            </a:prstGeom>
            <a:solidFill>
              <a:schemeClr val="accent2">
                <a:lumMod val="40000"/>
                <a:lumOff val="60000"/>
              </a:schemeClr>
            </a:solidFill>
            <a:ln w="9525" algn="ctr">
              <a:noFill/>
              <a:round/>
              <a:headEnd/>
              <a:tailEnd/>
            </a:ln>
          </p:spPr>
          <p:txBody>
            <a:bodyPr wrap="none" anchor="ctr"/>
            <a:lstStyle/>
            <a:p>
              <a:pPr marL="342900" indent="-342900" defTabSz="457200" eaLnBrk="1" hangingPunct="1">
                <a:buFont typeface="Wingdings" pitchFamily="2" charset="2"/>
                <a:buChar char="n"/>
                <a:defRPr/>
              </a:pPr>
              <a:endParaRPr kumimoji="1" lang="ja-JP" altLang="en-US" sz="2400" i="1">
                <a:solidFill>
                  <a:srgbClr val="FFFFD2"/>
                </a:solidFill>
              </a:endParaRPr>
            </a:p>
          </p:txBody>
        </p:sp>
        <p:sp>
          <p:nvSpPr>
            <p:cNvPr id="112" name="円/楕円 139"/>
            <p:cNvSpPr>
              <a:spLocks noChangeArrowheads="1"/>
            </p:cNvSpPr>
            <p:nvPr/>
          </p:nvSpPr>
          <p:spPr bwMode="auto">
            <a:xfrm>
              <a:off x="1909467" y="5013197"/>
              <a:ext cx="157273" cy="169900"/>
            </a:xfrm>
            <a:prstGeom prst="ellipse">
              <a:avLst/>
            </a:prstGeom>
            <a:solidFill>
              <a:schemeClr val="accent2">
                <a:lumMod val="40000"/>
                <a:lumOff val="60000"/>
              </a:schemeClr>
            </a:solidFill>
            <a:ln w="9525" algn="ctr">
              <a:noFill/>
              <a:round/>
              <a:headEnd/>
              <a:tailEnd/>
            </a:ln>
          </p:spPr>
          <p:txBody>
            <a:bodyPr wrap="none" anchor="ctr"/>
            <a:lstStyle/>
            <a:p>
              <a:pPr marL="342900" indent="-342900" defTabSz="457200" eaLnBrk="1" hangingPunct="1">
                <a:buFont typeface="Wingdings" pitchFamily="2" charset="2"/>
                <a:buChar char="n"/>
                <a:defRPr/>
              </a:pPr>
              <a:endParaRPr kumimoji="1" lang="ja-JP" altLang="en-US" sz="2400" i="1">
                <a:solidFill>
                  <a:srgbClr val="FFFFD2"/>
                </a:solidFill>
              </a:endParaRPr>
            </a:p>
          </p:txBody>
        </p:sp>
        <p:sp>
          <p:nvSpPr>
            <p:cNvPr id="117" name="円/楕円 139"/>
            <p:cNvSpPr>
              <a:spLocks noChangeArrowheads="1"/>
            </p:cNvSpPr>
            <p:nvPr/>
          </p:nvSpPr>
          <p:spPr bwMode="auto">
            <a:xfrm>
              <a:off x="1717243" y="5522895"/>
              <a:ext cx="157274" cy="169899"/>
            </a:xfrm>
            <a:prstGeom prst="ellipse">
              <a:avLst/>
            </a:prstGeom>
            <a:solidFill>
              <a:schemeClr val="accent2">
                <a:lumMod val="40000"/>
                <a:lumOff val="60000"/>
              </a:schemeClr>
            </a:solidFill>
            <a:ln w="9525" algn="ctr">
              <a:noFill/>
              <a:round/>
              <a:headEnd/>
              <a:tailEnd/>
            </a:ln>
          </p:spPr>
          <p:txBody>
            <a:bodyPr wrap="none" anchor="ctr"/>
            <a:lstStyle/>
            <a:p>
              <a:pPr marL="342900" indent="-342900" defTabSz="457200" eaLnBrk="1" hangingPunct="1">
                <a:buFont typeface="Wingdings" pitchFamily="2" charset="2"/>
                <a:buChar char="n"/>
                <a:defRPr/>
              </a:pPr>
              <a:endParaRPr kumimoji="1" lang="ja-JP" altLang="en-US" sz="2400" i="1">
                <a:solidFill>
                  <a:srgbClr val="FFFFD2"/>
                </a:solidFill>
              </a:endParaRPr>
            </a:p>
          </p:txBody>
        </p:sp>
        <p:sp>
          <p:nvSpPr>
            <p:cNvPr id="160826" name="円/楕円 139"/>
            <p:cNvSpPr>
              <a:spLocks noChangeArrowheads="1"/>
            </p:cNvSpPr>
            <p:nvPr/>
          </p:nvSpPr>
          <p:spPr bwMode="auto">
            <a:xfrm>
              <a:off x="1691825" y="5608674"/>
              <a:ext cx="157163" cy="169863"/>
            </a:xfrm>
            <a:prstGeom prst="ellipse">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lvl1pPr marL="342900" indent="-342900" defTabSz="457200">
                <a:defRPr b="1">
                  <a:solidFill>
                    <a:schemeClr val="tx1"/>
                  </a:solidFill>
                  <a:latin typeface="Arial" panose="020B0604020202020204" pitchFamily="34" charset="0"/>
                  <a:cs typeface="Arial" panose="020B0604020202020204" pitchFamily="34" charset="0"/>
                </a:defRPr>
              </a:lvl1pPr>
              <a:lvl2pPr marL="742950" indent="-285750" defTabSz="457200">
                <a:defRPr b="1">
                  <a:solidFill>
                    <a:schemeClr val="tx1"/>
                  </a:solidFill>
                  <a:latin typeface="Arial" panose="020B0604020202020204" pitchFamily="34" charset="0"/>
                  <a:cs typeface="Arial" panose="020B0604020202020204" pitchFamily="34" charset="0"/>
                </a:defRPr>
              </a:lvl2pPr>
              <a:lvl3pPr marL="1143000" indent="-228600" defTabSz="457200">
                <a:defRPr b="1">
                  <a:solidFill>
                    <a:schemeClr val="tx1"/>
                  </a:solidFill>
                  <a:latin typeface="Arial" panose="020B0604020202020204" pitchFamily="34" charset="0"/>
                  <a:cs typeface="Arial" panose="020B0604020202020204" pitchFamily="34" charset="0"/>
                </a:defRPr>
              </a:lvl3pPr>
              <a:lvl4pPr marL="1600200" indent="-228600" defTabSz="457200">
                <a:defRPr b="1">
                  <a:solidFill>
                    <a:schemeClr val="tx1"/>
                  </a:solidFill>
                  <a:latin typeface="Arial" panose="020B0604020202020204" pitchFamily="34" charset="0"/>
                  <a:cs typeface="Arial" panose="020B0604020202020204" pitchFamily="34" charset="0"/>
                </a:defRPr>
              </a:lvl4pPr>
              <a:lvl5pPr marL="2057400" indent="-228600" defTabSz="457200">
                <a:defRPr b="1">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buFont typeface="Wingdings" panose="05000000000000000000" pitchFamily="2" charset="2"/>
                <a:buChar char="n"/>
              </a:pPr>
              <a:endParaRPr kumimoji="1" lang="ja-JP" altLang="en-US" sz="2400" i="1">
                <a:solidFill>
                  <a:srgbClr val="FF0000"/>
                </a:solidFill>
              </a:endParaRPr>
            </a:p>
          </p:txBody>
        </p:sp>
      </p:grpSp>
      <p:sp>
        <p:nvSpPr>
          <p:cNvPr id="160817" name="テキスト ボックス 7"/>
          <p:cNvSpPr txBox="1">
            <a:spLocks noChangeArrowheads="1"/>
          </p:cNvSpPr>
          <p:nvPr/>
        </p:nvSpPr>
        <p:spPr bwMode="auto">
          <a:xfrm>
            <a:off x="1797050" y="3740150"/>
            <a:ext cx="1722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kumimoji="1" lang="en-US" altLang="ja-JP">
                <a:solidFill>
                  <a:srgbClr val="FF0000"/>
                </a:solidFill>
                <a:latin typeface="Tahoma" panose="020B0604030504040204" pitchFamily="34" charset="0"/>
              </a:rPr>
              <a:t>THz EM wave</a:t>
            </a:r>
            <a:endParaRPr kumimoji="1" lang="ja-JP" altLang="en-US">
              <a:solidFill>
                <a:srgbClr val="FF0000"/>
              </a:solidFill>
              <a:latin typeface="Tahoma" panose="020B0604030504040204" pitchFamily="34" charset="0"/>
            </a:endParaRPr>
          </a:p>
        </p:txBody>
      </p:sp>
      <p:sp>
        <p:nvSpPr>
          <p:cNvPr id="160818" name="テキスト ボックス 115"/>
          <p:cNvSpPr txBox="1">
            <a:spLocks noChangeArrowheads="1"/>
          </p:cNvSpPr>
          <p:nvPr/>
        </p:nvSpPr>
        <p:spPr bwMode="auto">
          <a:xfrm>
            <a:off x="2987675" y="5348288"/>
            <a:ext cx="170021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lnSpc>
                <a:spcPct val="80000"/>
              </a:lnSpc>
            </a:pPr>
            <a:r>
              <a:rPr kumimoji="1" lang="en-US" altLang="ja-JP">
                <a:solidFill>
                  <a:srgbClr val="0000CC"/>
                </a:solidFill>
                <a:latin typeface="Tahoma" panose="020B0604030504040204" pitchFamily="34" charset="0"/>
              </a:rPr>
              <a:t>Plasma wave</a:t>
            </a:r>
            <a:endParaRPr kumimoji="1" lang="ja-JP" altLang="en-US">
              <a:solidFill>
                <a:srgbClr val="0000CC"/>
              </a:solidFill>
              <a:latin typeface="Tahoma" panose="020B0604030504040204" pitchFamily="34" charset="0"/>
            </a:endParaRPr>
          </a:p>
        </p:txBody>
      </p:sp>
      <p:sp>
        <p:nvSpPr>
          <p:cNvPr id="160819" name="スライド番号プレースホルダ 4"/>
          <p:cNvSpPr txBox="1">
            <a:spLocks noGrp="1"/>
          </p:cNvSpPr>
          <p:nvPr/>
        </p:nvSpPr>
        <p:spPr bwMode="auto">
          <a:xfrm>
            <a:off x="7010400" y="0"/>
            <a:ext cx="21336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r" eaLnBrk="1" hangingPunct="1"/>
            <a:fld id="{1E7A17C9-1487-4135-B1C1-E67999C079AD}" type="slidenum">
              <a:rPr kumimoji="1" lang="ja-JP" altLang="en-US" sz="1400">
                <a:solidFill>
                  <a:srgbClr val="000000"/>
                </a:solidFill>
                <a:latin typeface="Arial Black" panose="020B0A04020102020204" pitchFamily="34" charset="0"/>
              </a:rPr>
              <a:pPr algn="r" eaLnBrk="1" hangingPunct="1"/>
              <a:t>8</a:t>
            </a:fld>
            <a:endParaRPr kumimoji="1" lang="ja-JP" altLang="en-US" sz="1400">
              <a:solidFill>
                <a:srgbClr val="000000"/>
              </a:solidFill>
              <a:latin typeface="Arial Black" panose="020B0A04020102020204" pitchFamily="34" charset="0"/>
            </a:endParaRPr>
          </a:p>
        </p:txBody>
      </p:sp>
    </p:spTree>
    <p:extLst>
      <p:ext uri="{BB962C8B-B14F-4D97-AF65-F5344CB8AC3E}">
        <p14:creationId xmlns:p14="http://schemas.microsoft.com/office/powerpoint/2010/main" val="11078807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animEffect transition="in" filter="fade">
                                      <p:cBhvr>
                                        <p:cTn id="7" dur="500"/>
                                        <p:tgtEl>
                                          <p:spTgt spid="245"/>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5671" y="154980"/>
            <a:ext cx="8001000" cy="928255"/>
          </a:xfrm>
        </p:spPr>
        <p:txBody>
          <a:bodyPr/>
          <a:lstStyle/>
          <a:p>
            <a:r>
              <a:rPr kumimoji="0" lang="en-US" altLang="ja-JP" sz="3600" b="1" u="none" strike="noStrike" kern="0" cap="none" spc="0" normalizeH="0" baseline="0" noProof="0" dirty="0" smtClean="0">
                <a:ln>
                  <a:noFill/>
                </a:ln>
                <a:solidFill>
                  <a:schemeClr val="tx1"/>
                </a:solidFill>
                <a:effectLst/>
                <a:uLnTx/>
                <a:uFillTx/>
                <a:ea typeface="MS PGothic" pitchFamily="50" charset="-128"/>
              </a:rPr>
              <a:t>Outline</a:t>
            </a:r>
            <a:endParaRPr kumimoji="1" lang="ja-JP" altLang="en-US" sz="4000" dirty="0">
              <a:solidFill>
                <a:schemeClr val="tx1"/>
              </a:solidFill>
            </a:endParaRPr>
          </a:p>
        </p:txBody>
      </p:sp>
      <p:sp>
        <p:nvSpPr>
          <p:cNvPr id="3" name="コンテンツ プレースホルダー 2"/>
          <p:cNvSpPr>
            <a:spLocks noGrp="1"/>
          </p:cNvSpPr>
          <p:nvPr>
            <p:ph idx="1"/>
          </p:nvPr>
        </p:nvSpPr>
        <p:spPr>
          <a:xfrm>
            <a:off x="514350" y="1538208"/>
            <a:ext cx="8629650" cy="5034870"/>
          </a:xfrm>
        </p:spPr>
        <p:txBody>
          <a:bodyPr/>
          <a:lstStyle/>
          <a:p>
            <a:pPr>
              <a:spcBef>
                <a:spcPts val="600"/>
              </a:spcBef>
              <a:buBlip>
                <a:blip r:embed="rId3"/>
              </a:buBlip>
            </a:pPr>
            <a:r>
              <a:rPr kumimoji="0" lang="en-US" altLang="ja-JP" sz="2800" b="1" u="none" strike="noStrike" kern="0" cap="none" spc="0" normalizeH="0" baseline="0" noProof="0" dirty="0" smtClean="0">
                <a:ln>
                  <a:noFill/>
                </a:ln>
                <a:solidFill>
                  <a:schemeClr val="bg2"/>
                </a:solidFill>
                <a:effectLst>
                  <a:outerShdw blurRad="152400" dist="38100" dir="2700000" algn="tl" rotWithShape="0">
                    <a:prstClr val="black">
                      <a:alpha val="40000"/>
                    </a:prstClr>
                  </a:outerShdw>
                </a:effectLst>
                <a:uLnTx/>
                <a:uFillTx/>
                <a:latin typeface="+mj-lt"/>
                <a:ea typeface="MS PGothic" pitchFamily="50" charset="-128"/>
                <a:cs typeface="+mj-cs"/>
              </a:rPr>
              <a:t>Introduction</a:t>
            </a: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Plasmonic THz detection &amp; emission</a:t>
            </a:r>
            <a:endPar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a:p>
            <a:pPr lvl="1">
              <a:spcBef>
                <a:spcPts val="600"/>
              </a:spcBef>
              <a:buBlip>
                <a:blip r:embed="rId4"/>
              </a:buBlip>
            </a:pPr>
            <a:r>
              <a:rPr lang="en-US" altLang="ja-JP" sz="2400" b="1" dirty="0" smtClean="0">
                <a:solidFill>
                  <a:schemeClr val="bg2"/>
                </a:solidFill>
                <a:effectLst>
                  <a:outerShdw blurRad="152400" dist="38100" dir="2700000" algn="tl" rotWithShape="0">
                    <a:prstClr val="black">
                      <a:alpha val="40000"/>
                    </a:prstClr>
                  </a:outerShdw>
                </a:effectLst>
                <a:latin typeface="+mj-lt"/>
                <a:ea typeface="MS PGothic" pitchFamily="50" charset="-128"/>
                <a:cs typeface="+mj-cs"/>
              </a:rPr>
              <a:t>Principle of operation</a:t>
            </a: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latin typeface="+mj-lt"/>
                <a:ea typeface="MS PGothic" pitchFamily="50" charset="-128"/>
                <a:cs typeface="+mj-cs"/>
              </a:rPr>
              <a:t>Asymmetric dual-grating-gate (A-DGG) HEMTs</a:t>
            </a:r>
            <a:endParaRPr kumimoji="1" lang="en-US" altLang="ja-JP" sz="2400" b="1" dirty="0" smtClean="0">
              <a:solidFill>
                <a:schemeClr val="tx2">
                  <a:lumMod val="75000"/>
                  <a:lumOff val="25000"/>
                </a:schemeClr>
              </a:solidFill>
              <a:effectLst>
                <a:outerShdw blurRad="152400" dist="38100" dir="2700000" algn="tl" rotWithShape="0">
                  <a:prstClr val="black">
                    <a:alpha val="40000"/>
                  </a:prstClr>
                </a:outerShdw>
              </a:effectLst>
              <a:latin typeface="+mj-lt"/>
            </a:endParaRP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Record sensitivity and noise performances</a:t>
            </a: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Coherent, monochromatic THz emission</a:t>
            </a:r>
            <a:endPar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endParaRP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Application to nondestructive measurement</a:t>
            </a:r>
          </a:p>
          <a:p>
            <a:pPr lvl="1">
              <a:spcBef>
                <a:spcPts val="600"/>
              </a:spcBef>
              <a:buClr>
                <a:srgbClr val="CC0000"/>
              </a:buClr>
              <a:buBlip>
                <a:blip r:embed="rId4"/>
              </a:buBlip>
            </a:pP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THz imaging  and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spectroscopy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utilizing A-DGG HEMT detectors and emitters</a:t>
            </a:r>
          </a:p>
          <a:p>
            <a:pPr>
              <a:spcBef>
                <a:spcPts val="600"/>
              </a:spcBef>
              <a:buBlip>
                <a:blip r:embed="rId3"/>
              </a:buBlip>
            </a:pPr>
            <a:r>
              <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Summary</a:t>
            </a:r>
            <a:endPar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p:txBody>
      </p:sp>
      <p:sp>
        <p:nvSpPr>
          <p:cNvPr id="5"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9</a:t>
            </a:fld>
            <a:endParaRPr lang="ja-JP" altLang="en-US" sz="1400" b="1" dirty="0">
              <a:solidFill>
                <a:srgbClr val="000000"/>
              </a:solidFill>
              <a:latin typeface="Arial Black" pitchFamily="34" charset="0"/>
            </a:endParaRPr>
          </a:p>
        </p:txBody>
      </p:sp>
    </p:spTree>
    <p:extLst>
      <p:ext uri="{BB962C8B-B14F-4D97-AF65-F5344CB8AC3E}">
        <p14:creationId xmlns:p14="http://schemas.microsoft.com/office/powerpoint/2010/main" val="38306949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92138" y="-1"/>
            <a:ext cx="8551862" cy="1146629"/>
          </a:xfrm>
        </p:spPr>
        <p:txBody>
          <a:bodyPr/>
          <a:lstStyle/>
          <a:p>
            <a:pPr eaLnBrk="1" hangingPunct="1"/>
            <a:r>
              <a:rPr lang="en-US" altLang="ja-JP" sz="3200" b="1" dirty="0" smtClean="0"/>
              <a:t>Dual Grating-Gate HEMT Structure</a:t>
            </a:r>
            <a:br>
              <a:rPr lang="en-US" altLang="ja-JP" sz="3200" b="1" dirty="0" smtClean="0"/>
            </a:br>
            <a:r>
              <a:rPr lang="en-US" altLang="ja-JP" sz="3200" b="1" dirty="0" smtClean="0"/>
              <a:t>for Broadband Operation</a:t>
            </a:r>
          </a:p>
        </p:txBody>
      </p:sp>
      <p:pic>
        <p:nvPicPr>
          <p:cNvPr id="5124" name="Picture 3" descr="PREanime"/>
          <p:cNvPicPr>
            <a:picLocks noChangeAspect="1" noChangeArrowheads="1" noCrop="1"/>
          </p:cNvPicPr>
          <p:nvPr/>
        </p:nvPicPr>
        <p:blipFill>
          <a:blip r:embed="rId4" cstate="print"/>
          <a:srcRect/>
          <a:stretch>
            <a:fillRect/>
          </a:stretch>
        </p:blipFill>
        <p:spPr bwMode="auto">
          <a:xfrm>
            <a:off x="762000" y="3634400"/>
            <a:ext cx="4038600" cy="1873250"/>
          </a:xfrm>
          <a:prstGeom prst="rect">
            <a:avLst/>
          </a:prstGeom>
          <a:noFill/>
          <a:ln w="9525">
            <a:noFill/>
            <a:miter lim="800000"/>
            <a:headEnd/>
            <a:tailEnd/>
          </a:ln>
        </p:spPr>
      </p:pic>
      <p:graphicFrame>
        <p:nvGraphicFramePr>
          <p:cNvPr id="224260" name="Object 4"/>
          <p:cNvGraphicFramePr>
            <a:graphicFrameLocks noChangeAspect="1"/>
          </p:cNvGraphicFramePr>
          <p:nvPr>
            <p:extLst/>
          </p:nvPr>
        </p:nvGraphicFramePr>
        <p:xfrm>
          <a:off x="762000" y="3632813"/>
          <a:ext cx="4040188" cy="1874837"/>
        </p:xfrm>
        <a:graphic>
          <a:graphicData uri="http://schemas.openxmlformats.org/presentationml/2006/ole">
            <mc:AlternateContent xmlns:mc="http://schemas.openxmlformats.org/markup-compatibility/2006">
              <mc:Choice xmlns:v="urn:schemas-microsoft-com:vml" Requires="v">
                <p:oleObj spid="_x0000_s87048" name="Image" r:id="rId5" imgW="6704762" imgH="3111111" progId="">
                  <p:embed/>
                </p:oleObj>
              </mc:Choice>
              <mc:Fallback>
                <p:oleObj name="Image" r:id="rId5" imgW="6704762" imgH="3111111" progId="">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3632813"/>
                        <a:ext cx="4040188" cy="187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24267" name="Picture 11" descr="Propanimeのコピー"/>
          <p:cNvPicPr>
            <a:picLocks noChangeAspect="1" noChangeArrowheads="1" noCrop="1"/>
          </p:cNvPicPr>
          <p:nvPr/>
        </p:nvPicPr>
        <p:blipFill>
          <a:blip r:embed="rId7" cstate="print"/>
          <a:srcRect/>
          <a:stretch>
            <a:fillRect/>
          </a:stretch>
        </p:blipFill>
        <p:spPr bwMode="auto">
          <a:xfrm flipV="1">
            <a:off x="1731963" y="2194538"/>
            <a:ext cx="2058987" cy="1771650"/>
          </a:xfrm>
          <a:prstGeom prst="rect">
            <a:avLst/>
          </a:prstGeom>
          <a:noFill/>
          <a:ln w="9525">
            <a:noFill/>
            <a:miter lim="800000"/>
            <a:headEnd/>
            <a:tailEnd/>
          </a:ln>
        </p:spPr>
      </p:pic>
      <p:sp>
        <p:nvSpPr>
          <p:cNvPr id="224270" name="Text Box 14"/>
          <p:cNvSpPr txBox="1">
            <a:spLocks noChangeArrowheads="1"/>
          </p:cNvSpPr>
          <p:nvPr/>
        </p:nvSpPr>
        <p:spPr bwMode="auto">
          <a:xfrm>
            <a:off x="1681203" y="2607288"/>
            <a:ext cx="1928733" cy="523220"/>
          </a:xfrm>
          <a:prstGeom prst="rect">
            <a:avLst/>
          </a:prstGeom>
          <a:solidFill>
            <a:srgbClr val="CAEEF2">
              <a:alpha val="59999"/>
            </a:srgbClr>
          </a:solidFill>
          <a:ln w="9525">
            <a:noFill/>
            <a:miter lim="800000"/>
            <a:headEnd/>
            <a:tailEnd/>
          </a:ln>
        </p:spPr>
        <p:txBody>
          <a:bodyPr wrap="none">
            <a:spAutoFit/>
          </a:bodyPr>
          <a:lstStyle/>
          <a:p>
            <a:pPr algn="ctr" fontAlgn="base">
              <a:spcBef>
                <a:spcPct val="0"/>
              </a:spcBef>
              <a:spcAft>
                <a:spcPct val="0"/>
              </a:spcAft>
            </a:pPr>
            <a:r>
              <a:rPr lang="en-US" altLang="ja-JP" sz="2800" b="1" dirty="0">
                <a:solidFill>
                  <a:srgbClr val="0000CC"/>
                </a:solidFill>
              </a:rPr>
              <a:t>THz</a:t>
            </a:r>
            <a:r>
              <a:rPr lang="en-US" altLang="ja-JP" sz="2800" b="1" dirty="0">
                <a:solidFill>
                  <a:srgbClr val="0000CC"/>
                </a:solidFill>
                <a:ea typeface="HGSｺﾞｼｯｸE" pitchFamily="50" charset="-128"/>
              </a:rPr>
              <a:t> wave</a:t>
            </a:r>
          </a:p>
        </p:txBody>
      </p:sp>
      <p:grpSp>
        <p:nvGrpSpPr>
          <p:cNvPr id="11" name="グループ化 10"/>
          <p:cNvGrpSpPr/>
          <p:nvPr/>
        </p:nvGrpSpPr>
        <p:grpSpPr>
          <a:xfrm>
            <a:off x="5233987" y="5119688"/>
            <a:ext cx="3027363" cy="1130161"/>
            <a:chOff x="5233987" y="5119688"/>
            <a:chExt cx="3027363" cy="1130161"/>
          </a:xfrm>
        </p:grpSpPr>
        <p:sp>
          <p:nvSpPr>
            <p:cNvPr id="224271" name="Text Box 15"/>
            <p:cNvSpPr txBox="1">
              <a:spLocks noChangeArrowheads="1"/>
            </p:cNvSpPr>
            <p:nvPr/>
          </p:nvSpPr>
          <p:spPr bwMode="auto">
            <a:xfrm>
              <a:off x="5233987" y="5541963"/>
              <a:ext cx="3027363" cy="707886"/>
            </a:xfrm>
            <a:prstGeom prst="rect">
              <a:avLst/>
            </a:prstGeom>
            <a:solidFill>
              <a:schemeClr val="accent2">
                <a:lumMod val="60000"/>
                <a:lumOff val="40000"/>
                <a:alpha val="80000"/>
              </a:schemeClr>
            </a:solidFill>
            <a:ln w="19050">
              <a:solidFill>
                <a:srgbClr val="FF0000"/>
              </a:solidFill>
              <a:miter lim="800000"/>
              <a:headEnd/>
              <a:tailEnd/>
            </a:ln>
          </p:spPr>
          <p:txBody>
            <a:bodyPr wrap="square">
              <a:spAutoFit/>
            </a:bodyPr>
            <a:lstStyle/>
            <a:p>
              <a:pPr algn="ctr" fontAlgn="base">
                <a:spcBef>
                  <a:spcPct val="0"/>
                </a:spcBef>
                <a:spcAft>
                  <a:spcPct val="0"/>
                </a:spcAft>
              </a:pPr>
              <a:r>
                <a:rPr lang="en-US" altLang="ja-JP" sz="2000" b="1" dirty="0" smtClean="0">
                  <a:solidFill>
                    <a:srgbClr val="0000CC"/>
                  </a:solidFill>
                  <a:effectLst>
                    <a:glow rad="228600">
                      <a:srgbClr val="FFFFFF">
                        <a:satMod val="175000"/>
                        <a:alpha val="40000"/>
                      </a:srgbClr>
                    </a:glow>
                  </a:effectLst>
                  <a:ea typeface="HGSｺﾞｼｯｸE" pitchFamily="50" charset="-128"/>
                </a:rPr>
                <a:t>THz Rectification &amp;</a:t>
              </a:r>
            </a:p>
            <a:p>
              <a:pPr algn="ctr" fontAlgn="base">
                <a:spcBef>
                  <a:spcPct val="0"/>
                </a:spcBef>
                <a:spcAft>
                  <a:spcPct val="0"/>
                </a:spcAft>
              </a:pPr>
              <a:r>
                <a:rPr lang="en-US" altLang="ja-JP" sz="2000" b="1" dirty="0" smtClean="0">
                  <a:solidFill>
                    <a:srgbClr val="0000CC"/>
                  </a:solidFill>
                  <a:effectLst>
                    <a:glow rad="228600">
                      <a:srgbClr val="FFFFFF">
                        <a:satMod val="175000"/>
                        <a:alpha val="40000"/>
                      </a:srgbClr>
                    </a:glow>
                  </a:effectLst>
                  <a:ea typeface="HGSｺﾞｼｯｸE" pitchFamily="50" charset="-128"/>
                </a:rPr>
                <a:t>photovoltaic output</a:t>
              </a:r>
              <a:endParaRPr lang="en-US" altLang="ja-JP" sz="2000" b="1" dirty="0">
                <a:solidFill>
                  <a:srgbClr val="0000CC"/>
                </a:solidFill>
                <a:effectLst>
                  <a:glow rad="228600">
                    <a:srgbClr val="FFFFFF">
                      <a:satMod val="175000"/>
                      <a:alpha val="40000"/>
                    </a:srgbClr>
                  </a:glow>
                </a:effectLst>
                <a:ea typeface="HGSｺﾞｼｯｸE" pitchFamily="50" charset="-128"/>
              </a:endParaRPr>
            </a:p>
          </p:txBody>
        </p:sp>
        <p:sp>
          <p:nvSpPr>
            <p:cNvPr id="5154" name="AutoShape 18"/>
            <p:cNvSpPr>
              <a:spLocks noChangeArrowheads="1"/>
            </p:cNvSpPr>
            <p:nvPr/>
          </p:nvSpPr>
          <p:spPr bwMode="auto">
            <a:xfrm>
              <a:off x="6588918" y="5119688"/>
              <a:ext cx="317500" cy="266700"/>
            </a:xfrm>
            <a:prstGeom prst="downArrow">
              <a:avLst>
                <a:gd name="adj1" fmla="val 42000"/>
                <a:gd name="adj2" fmla="val 48810"/>
              </a:avLst>
            </a:prstGeom>
            <a:solidFill>
              <a:srgbClr val="0000CC"/>
            </a:solidFill>
            <a:ln w="9525">
              <a:solidFill>
                <a:schemeClr val="accent1"/>
              </a:solidFill>
              <a:miter lim="800000"/>
              <a:headEnd/>
              <a:tailEnd/>
            </a:ln>
          </p:spPr>
          <p:txBody>
            <a:bodyPr vert="eaVert" wrap="none" anchor="ctr"/>
            <a:lstStyle/>
            <a:p>
              <a:pPr fontAlgn="base">
                <a:spcBef>
                  <a:spcPct val="0"/>
                </a:spcBef>
                <a:spcAft>
                  <a:spcPct val="0"/>
                </a:spcAft>
              </a:pPr>
              <a:endParaRPr lang="ja-JP" altLang="en-US" sz="1000" b="1">
                <a:solidFill>
                  <a:srgbClr val="000000"/>
                </a:solidFill>
                <a:latin typeface="Verdana" pitchFamily="34" charset="0"/>
              </a:endParaRPr>
            </a:p>
          </p:txBody>
        </p:sp>
      </p:grpSp>
      <p:grpSp>
        <p:nvGrpSpPr>
          <p:cNvPr id="10" name="グループ化 9"/>
          <p:cNvGrpSpPr/>
          <p:nvPr/>
        </p:nvGrpSpPr>
        <p:grpSpPr>
          <a:xfrm>
            <a:off x="5546103" y="4125913"/>
            <a:ext cx="2396810" cy="791607"/>
            <a:chOff x="5546103" y="4125913"/>
            <a:chExt cx="2396810" cy="791607"/>
          </a:xfrm>
        </p:grpSpPr>
        <p:sp>
          <p:nvSpPr>
            <p:cNvPr id="5153" name="Text Box 17"/>
            <p:cNvSpPr txBox="1">
              <a:spLocks noChangeArrowheads="1"/>
            </p:cNvSpPr>
            <p:nvPr/>
          </p:nvSpPr>
          <p:spPr bwMode="auto">
            <a:xfrm>
              <a:off x="5546103" y="4548188"/>
              <a:ext cx="2396810" cy="369332"/>
            </a:xfrm>
            <a:prstGeom prst="rect">
              <a:avLst/>
            </a:prstGeom>
            <a:solidFill>
              <a:srgbClr val="FFFF99"/>
            </a:solidFill>
            <a:ln w="19050">
              <a:solidFill>
                <a:srgbClr val="FFC000"/>
              </a:solidFill>
              <a:miter lim="800000"/>
              <a:headEnd/>
              <a:tailEnd/>
            </a:ln>
          </p:spPr>
          <p:txBody>
            <a:bodyPr wrap="none">
              <a:spAutoFit/>
            </a:bodyPr>
            <a:lstStyle/>
            <a:p>
              <a:pPr fontAlgn="base">
                <a:spcBef>
                  <a:spcPct val="0"/>
                </a:spcBef>
                <a:spcAft>
                  <a:spcPct val="0"/>
                </a:spcAft>
              </a:pPr>
              <a:r>
                <a:rPr lang="en-US" altLang="ja-JP" b="1" dirty="0">
                  <a:solidFill>
                    <a:srgbClr val="0000FF"/>
                  </a:solidFill>
                  <a:ea typeface="HGSｺﾞｼｯｸE" pitchFamily="50" charset="-128"/>
                </a:rPr>
                <a:t>Plasmon </a:t>
              </a:r>
              <a:r>
                <a:rPr lang="en-US" altLang="ja-JP" b="1" dirty="0" smtClean="0">
                  <a:solidFill>
                    <a:srgbClr val="0000FF"/>
                  </a:solidFill>
                  <a:ea typeface="HGSｺﾞｼｯｸE" pitchFamily="50" charset="-128"/>
                </a:rPr>
                <a:t>excitation</a:t>
              </a:r>
              <a:endParaRPr lang="en-US" altLang="ja-JP" b="1" dirty="0">
                <a:solidFill>
                  <a:srgbClr val="0000FF"/>
                </a:solidFill>
                <a:ea typeface="HGSｺﾞｼｯｸE" pitchFamily="50" charset="-128"/>
              </a:endParaRPr>
            </a:p>
          </p:txBody>
        </p:sp>
        <p:sp>
          <p:nvSpPr>
            <p:cNvPr id="5152" name="AutoShape 21"/>
            <p:cNvSpPr>
              <a:spLocks noChangeArrowheads="1"/>
            </p:cNvSpPr>
            <p:nvPr/>
          </p:nvSpPr>
          <p:spPr bwMode="auto">
            <a:xfrm>
              <a:off x="6588918" y="4125913"/>
              <a:ext cx="317500" cy="266700"/>
            </a:xfrm>
            <a:prstGeom prst="downArrow">
              <a:avLst>
                <a:gd name="adj1" fmla="val 42000"/>
                <a:gd name="adj2" fmla="val 48810"/>
              </a:avLst>
            </a:prstGeom>
            <a:solidFill>
              <a:srgbClr val="0000CC"/>
            </a:solidFill>
            <a:ln w="9525">
              <a:solidFill>
                <a:schemeClr val="accent1"/>
              </a:solidFill>
              <a:miter lim="800000"/>
              <a:headEnd/>
              <a:tailEnd/>
            </a:ln>
          </p:spPr>
          <p:txBody>
            <a:bodyPr vert="eaVert" wrap="none" anchor="ctr"/>
            <a:lstStyle/>
            <a:p>
              <a:pPr fontAlgn="base">
                <a:spcBef>
                  <a:spcPct val="0"/>
                </a:spcBef>
                <a:spcAft>
                  <a:spcPct val="0"/>
                </a:spcAft>
              </a:pPr>
              <a:endParaRPr lang="ja-JP" altLang="en-US" sz="1000" b="1">
                <a:solidFill>
                  <a:srgbClr val="000000"/>
                </a:solidFill>
                <a:latin typeface="Verdana" pitchFamily="34" charset="0"/>
              </a:endParaRPr>
            </a:p>
          </p:txBody>
        </p:sp>
      </p:grpSp>
      <p:sp>
        <p:nvSpPr>
          <p:cNvPr id="5149" name="Text Box 23"/>
          <p:cNvSpPr txBox="1">
            <a:spLocks noChangeArrowheads="1"/>
          </p:cNvSpPr>
          <p:nvPr/>
        </p:nvSpPr>
        <p:spPr bwMode="auto">
          <a:xfrm>
            <a:off x="5792787" y="2255838"/>
            <a:ext cx="1909763" cy="400050"/>
          </a:xfrm>
          <a:prstGeom prst="rect">
            <a:avLst/>
          </a:prstGeom>
          <a:solidFill>
            <a:srgbClr val="FFC000"/>
          </a:solidFill>
          <a:ln w="19050">
            <a:solidFill>
              <a:srgbClr val="FF9900"/>
            </a:solidFill>
            <a:miter lim="800000"/>
            <a:headEnd/>
            <a:tailEnd/>
          </a:ln>
        </p:spPr>
        <p:txBody>
          <a:bodyPr wrap="none">
            <a:spAutoFit/>
          </a:bodyPr>
          <a:lstStyle/>
          <a:p>
            <a:pPr fontAlgn="base">
              <a:spcBef>
                <a:spcPct val="0"/>
              </a:spcBef>
              <a:spcAft>
                <a:spcPct val="0"/>
              </a:spcAft>
            </a:pPr>
            <a:r>
              <a:rPr lang="en-US" altLang="ja-JP" sz="2000" b="1" dirty="0" smtClean="0">
                <a:solidFill>
                  <a:srgbClr val="FF3300"/>
                </a:solidFill>
                <a:ea typeface="HGSｺﾞｼｯｸE" pitchFamily="50" charset="-128"/>
              </a:rPr>
              <a:t>THz </a:t>
            </a:r>
            <a:r>
              <a:rPr lang="en-US" altLang="ja-JP" sz="2000" b="1" dirty="0">
                <a:solidFill>
                  <a:srgbClr val="FF3300"/>
                </a:solidFill>
                <a:ea typeface="HGSｺﾞｼｯｸE" pitchFamily="50" charset="-128"/>
              </a:rPr>
              <a:t>radiation</a:t>
            </a:r>
          </a:p>
        </p:txBody>
      </p:sp>
      <p:grpSp>
        <p:nvGrpSpPr>
          <p:cNvPr id="9" name="グループ化 8"/>
          <p:cNvGrpSpPr/>
          <p:nvPr/>
        </p:nvGrpSpPr>
        <p:grpSpPr>
          <a:xfrm>
            <a:off x="5181773" y="2827338"/>
            <a:ext cx="3102131" cy="1068606"/>
            <a:chOff x="5181773" y="2827338"/>
            <a:chExt cx="3102131" cy="1068606"/>
          </a:xfrm>
        </p:grpSpPr>
        <p:sp>
          <p:nvSpPr>
            <p:cNvPr id="5151" name="Text Box 20"/>
            <p:cNvSpPr txBox="1">
              <a:spLocks noChangeArrowheads="1"/>
            </p:cNvSpPr>
            <p:nvPr/>
          </p:nvSpPr>
          <p:spPr bwMode="auto">
            <a:xfrm>
              <a:off x="5181773" y="3249613"/>
              <a:ext cx="3102131" cy="646331"/>
            </a:xfrm>
            <a:prstGeom prst="rect">
              <a:avLst/>
            </a:prstGeom>
            <a:solidFill>
              <a:srgbClr val="FFFF99"/>
            </a:solidFill>
            <a:ln w="19050">
              <a:solidFill>
                <a:srgbClr val="FFC000"/>
              </a:solidFill>
              <a:miter lim="800000"/>
              <a:headEnd/>
              <a:tailEnd/>
            </a:ln>
          </p:spPr>
          <p:txBody>
            <a:bodyPr wrap="none">
              <a:spAutoFit/>
            </a:bodyPr>
            <a:lstStyle/>
            <a:p>
              <a:pPr fontAlgn="base">
                <a:spcBef>
                  <a:spcPct val="0"/>
                </a:spcBef>
                <a:spcAft>
                  <a:spcPct val="0"/>
                </a:spcAft>
              </a:pPr>
              <a:r>
                <a:rPr lang="en-US" altLang="ja-JP" b="1" dirty="0" smtClean="0">
                  <a:solidFill>
                    <a:srgbClr val="0000FF"/>
                  </a:solidFill>
                  <a:ea typeface="HGSｺﾞｼｯｸE" pitchFamily="50" charset="-128"/>
                </a:rPr>
                <a:t>Radiative </a:t>
              </a:r>
              <a:r>
                <a:rPr lang="en-US" altLang="ja-JP" b="1" dirty="0">
                  <a:solidFill>
                    <a:srgbClr val="0000FF"/>
                  </a:solidFill>
                  <a:ea typeface="HGSｺﾞｼｯｸE" pitchFamily="50" charset="-128"/>
                </a:rPr>
                <a:t>EM </a:t>
              </a:r>
              <a:r>
                <a:rPr lang="en-US" altLang="ja-JP" b="1" dirty="0" smtClean="0">
                  <a:solidFill>
                    <a:srgbClr val="0000FF"/>
                  </a:solidFill>
                  <a:ea typeface="HGSｺﾞｼｯｸE" pitchFamily="50" charset="-128"/>
                </a:rPr>
                <a:t>conversion</a:t>
              </a:r>
            </a:p>
            <a:p>
              <a:pPr fontAlgn="base">
                <a:spcBef>
                  <a:spcPct val="0"/>
                </a:spcBef>
                <a:spcAft>
                  <a:spcPct val="0"/>
                </a:spcAft>
              </a:pPr>
              <a:r>
                <a:rPr lang="en-US" altLang="ja-JP" b="1" dirty="0" smtClean="0">
                  <a:solidFill>
                    <a:srgbClr val="0000FF"/>
                  </a:solidFill>
                  <a:ea typeface="HGSｺﾞｼｯｸE" pitchFamily="50" charset="-128"/>
                </a:rPr>
                <a:t>to non-radiative plasmon</a:t>
              </a:r>
              <a:endParaRPr lang="en-US" altLang="ja-JP" b="1" dirty="0">
                <a:solidFill>
                  <a:srgbClr val="0000FF"/>
                </a:solidFill>
                <a:ea typeface="HGSｺﾞｼｯｸE" pitchFamily="50" charset="-128"/>
              </a:endParaRPr>
            </a:p>
          </p:txBody>
        </p:sp>
        <p:sp>
          <p:nvSpPr>
            <p:cNvPr id="5150" name="AutoShape 24"/>
            <p:cNvSpPr>
              <a:spLocks noChangeArrowheads="1"/>
            </p:cNvSpPr>
            <p:nvPr/>
          </p:nvSpPr>
          <p:spPr bwMode="auto">
            <a:xfrm>
              <a:off x="6588918" y="2827338"/>
              <a:ext cx="317500" cy="266700"/>
            </a:xfrm>
            <a:prstGeom prst="downArrow">
              <a:avLst>
                <a:gd name="adj1" fmla="val 42000"/>
                <a:gd name="adj2" fmla="val 48810"/>
              </a:avLst>
            </a:prstGeom>
            <a:solidFill>
              <a:srgbClr val="0000CC"/>
            </a:solidFill>
            <a:ln w="9525">
              <a:solidFill>
                <a:schemeClr val="accent1"/>
              </a:solidFill>
              <a:miter lim="800000"/>
              <a:headEnd/>
              <a:tailEnd/>
            </a:ln>
          </p:spPr>
          <p:txBody>
            <a:bodyPr vert="eaVert" wrap="none" anchor="ctr"/>
            <a:lstStyle/>
            <a:p>
              <a:pPr fontAlgn="base">
                <a:spcBef>
                  <a:spcPct val="0"/>
                </a:spcBef>
                <a:spcAft>
                  <a:spcPct val="0"/>
                </a:spcAft>
              </a:pPr>
              <a:endParaRPr lang="ja-JP" altLang="en-US" sz="1000" b="1">
                <a:solidFill>
                  <a:srgbClr val="000000"/>
                </a:solidFill>
                <a:latin typeface="Verdana" pitchFamily="34" charset="0"/>
              </a:endParaRPr>
            </a:p>
          </p:txBody>
        </p:sp>
      </p:grpSp>
      <p:sp>
        <p:nvSpPr>
          <p:cNvPr id="224281" name="AutoShape 25"/>
          <p:cNvSpPr>
            <a:spLocks noChangeArrowheads="1"/>
          </p:cNvSpPr>
          <p:nvPr/>
        </p:nvSpPr>
        <p:spPr bwMode="auto">
          <a:xfrm>
            <a:off x="1390650" y="3915388"/>
            <a:ext cx="2660650" cy="323850"/>
          </a:xfrm>
          <a:prstGeom prst="parallelogram">
            <a:avLst>
              <a:gd name="adj" fmla="val 191547"/>
            </a:avLst>
          </a:prstGeom>
          <a:solidFill>
            <a:srgbClr val="FFFF99">
              <a:alpha val="50195"/>
            </a:srgbClr>
          </a:solidFill>
          <a:ln w="9525">
            <a:noFill/>
            <a:miter lim="800000"/>
            <a:headEnd/>
            <a:tailEnd/>
          </a:ln>
        </p:spPr>
        <p:txBody>
          <a:bodyPr wrap="none" anchor="ctr"/>
          <a:lstStyle/>
          <a:p>
            <a:pPr fontAlgn="base">
              <a:spcBef>
                <a:spcPct val="0"/>
              </a:spcBef>
              <a:spcAft>
                <a:spcPct val="0"/>
              </a:spcAft>
            </a:pPr>
            <a:endParaRPr lang="ja-JP" altLang="en-US" sz="1000" b="1">
              <a:solidFill>
                <a:srgbClr val="000000"/>
              </a:solidFill>
              <a:latin typeface="Verdana" pitchFamily="34" charset="0"/>
            </a:endParaRPr>
          </a:p>
        </p:txBody>
      </p:sp>
      <p:sp>
        <p:nvSpPr>
          <p:cNvPr id="5138" name="Text Box 30"/>
          <p:cNvSpPr txBox="1">
            <a:spLocks noChangeArrowheads="1"/>
          </p:cNvSpPr>
          <p:nvPr/>
        </p:nvSpPr>
        <p:spPr bwMode="auto">
          <a:xfrm>
            <a:off x="4414256" y="1302203"/>
            <a:ext cx="4458272" cy="307777"/>
          </a:xfrm>
          <a:prstGeom prst="rect">
            <a:avLst/>
          </a:prstGeom>
          <a:noFill/>
          <a:ln w="9525">
            <a:noFill/>
            <a:miter lim="800000"/>
            <a:headEnd/>
            <a:tailEnd/>
          </a:ln>
        </p:spPr>
        <p:txBody>
          <a:bodyPr wrap="none">
            <a:spAutoFit/>
          </a:bodyPr>
          <a:lstStyle/>
          <a:p>
            <a:pPr algn="r" fontAlgn="base">
              <a:spcBef>
                <a:spcPct val="0"/>
              </a:spcBef>
              <a:spcAft>
                <a:spcPct val="0"/>
              </a:spcAft>
            </a:pPr>
            <a:r>
              <a:rPr lang="en-US" altLang="ja-JP" sz="1400" b="1" i="1" dirty="0">
                <a:solidFill>
                  <a:srgbClr val="000000"/>
                </a:solidFill>
              </a:rPr>
              <a:t>T. Otsuji et al., Optics Express 14, 4815(2006). </a:t>
            </a:r>
          </a:p>
        </p:txBody>
      </p:sp>
      <p:grpSp>
        <p:nvGrpSpPr>
          <p:cNvPr id="5141" name="Group 32"/>
          <p:cNvGrpSpPr>
            <a:grpSpLocks/>
          </p:cNvGrpSpPr>
          <p:nvPr/>
        </p:nvGrpSpPr>
        <p:grpSpPr bwMode="auto">
          <a:xfrm rot="10800000" flipH="1" flipV="1">
            <a:off x="79512" y="4259501"/>
            <a:ext cx="3195638" cy="1417638"/>
            <a:chOff x="0" y="855"/>
            <a:chExt cx="2013" cy="893"/>
          </a:xfrm>
        </p:grpSpPr>
        <p:sp>
          <p:nvSpPr>
            <p:cNvPr id="5145" name="AutoShape 33"/>
            <p:cNvSpPr>
              <a:spLocks/>
            </p:cNvSpPr>
            <p:nvPr/>
          </p:nvSpPr>
          <p:spPr bwMode="auto">
            <a:xfrm>
              <a:off x="0" y="1326"/>
              <a:ext cx="1892" cy="422"/>
            </a:xfrm>
            <a:prstGeom prst="borderCallout2">
              <a:avLst>
                <a:gd name="adj1" fmla="val 17060"/>
                <a:gd name="adj2" fmla="val 102537"/>
                <a:gd name="adj3" fmla="val 17060"/>
                <a:gd name="adj4" fmla="val 106764"/>
                <a:gd name="adj5" fmla="val -110518"/>
                <a:gd name="adj6" fmla="val 109388"/>
              </a:avLst>
            </a:prstGeom>
            <a:solidFill>
              <a:schemeClr val="bg1"/>
            </a:solidFill>
            <a:ln w="38100">
              <a:solidFill>
                <a:srgbClr val="FF0000"/>
              </a:solidFill>
              <a:miter lim="800000"/>
              <a:headEnd/>
              <a:tailEnd type="triangle" w="med" len="med"/>
            </a:ln>
          </p:spPr>
          <p:txBody>
            <a:bodyPr lIns="72000" tIns="0" rIns="0" bIns="0" anchor="ctr"/>
            <a:lstStyle/>
            <a:p>
              <a:pPr fontAlgn="base">
                <a:lnSpc>
                  <a:spcPct val="85000"/>
                </a:lnSpc>
                <a:spcBef>
                  <a:spcPct val="0"/>
                </a:spcBef>
                <a:spcAft>
                  <a:spcPct val="0"/>
                </a:spcAft>
              </a:pPr>
              <a:r>
                <a:rPr lang="en-US" altLang="ja-JP" sz="2100" b="1" dirty="0" smtClean="0">
                  <a:solidFill>
                    <a:srgbClr val="0000CC"/>
                  </a:solidFill>
                </a:rPr>
                <a:t>Doubly interdigitated </a:t>
              </a:r>
            </a:p>
            <a:p>
              <a:pPr fontAlgn="base">
                <a:lnSpc>
                  <a:spcPct val="85000"/>
                </a:lnSpc>
                <a:spcBef>
                  <a:spcPct val="0"/>
                </a:spcBef>
                <a:spcAft>
                  <a:spcPct val="0"/>
                </a:spcAft>
              </a:pPr>
              <a:r>
                <a:rPr lang="en-US" altLang="ja-JP" sz="2100" b="1" dirty="0" smtClean="0">
                  <a:solidFill>
                    <a:srgbClr val="0000CC"/>
                  </a:solidFill>
                </a:rPr>
                <a:t>grating gates</a:t>
              </a:r>
              <a:endParaRPr lang="en-US" altLang="ja-JP" sz="2100" b="1" dirty="0">
                <a:solidFill>
                  <a:srgbClr val="0000CC"/>
                </a:solidFill>
              </a:endParaRPr>
            </a:p>
          </p:txBody>
        </p:sp>
        <p:sp>
          <p:nvSpPr>
            <p:cNvPr id="5146" name="Line 34"/>
            <p:cNvSpPr>
              <a:spLocks noChangeShapeType="1"/>
            </p:cNvSpPr>
            <p:nvPr/>
          </p:nvSpPr>
          <p:spPr bwMode="auto">
            <a:xfrm flipH="1" flipV="1">
              <a:off x="1934" y="855"/>
              <a:ext cx="79" cy="543"/>
            </a:xfrm>
            <a:prstGeom prst="line">
              <a:avLst/>
            </a:prstGeom>
            <a:noFill/>
            <a:ln w="38100">
              <a:solidFill>
                <a:srgbClr val="FF0000"/>
              </a:solidFill>
              <a:round/>
              <a:headEnd/>
              <a:tailEnd type="triangle" w="med" len="med"/>
            </a:ln>
          </p:spPr>
          <p:txBody>
            <a:bodyPr/>
            <a:lstStyle/>
            <a:p>
              <a:pPr fontAlgn="base">
                <a:spcBef>
                  <a:spcPct val="0"/>
                </a:spcBef>
                <a:spcAft>
                  <a:spcPct val="0"/>
                </a:spcAft>
              </a:pPr>
              <a:endParaRPr lang="ja-JP" altLang="en-US" sz="1000" b="1">
                <a:solidFill>
                  <a:srgbClr val="000000"/>
                </a:solidFill>
                <a:latin typeface="Verdana" pitchFamily="34" charset="0"/>
              </a:endParaRPr>
            </a:p>
          </p:txBody>
        </p:sp>
      </p:grpSp>
      <p:sp>
        <p:nvSpPr>
          <p:cNvPr id="39"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10</a:t>
            </a:fld>
            <a:endParaRPr lang="ja-JP" altLang="en-US" sz="1400" b="1" dirty="0">
              <a:solidFill>
                <a:srgbClr val="000000"/>
              </a:solidFill>
              <a:latin typeface="Arial Black" pitchFamily="34" charset="0"/>
            </a:endParaRPr>
          </a:p>
        </p:txBody>
      </p:sp>
      <p:sp>
        <p:nvSpPr>
          <p:cNvPr id="12" name="平行四辺形 11"/>
          <p:cNvSpPr/>
          <p:nvPr/>
        </p:nvSpPr>
        <p:spPr bwMode="auto">
          <a:xfrm>
            <a:off x="4017751" y="3644658"/>
            <a:ext cx="759125" cy="266400"/>
          </a:xfrm>
          <a:prstGeom prst="parallelogram">
            <a:avLst>
              <a:gd name="adj" fmla="val 177091"/>
            </a:avLst>
          </a:prstGeom>
          <a:solidFill>
            <a:srgbClr val="FF0066">
              <a:alpha val="5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2" name="テキスト ボックス 1"/>
          <p:cNvSpPr txBox="1"/>
          <p:nvPr/>
        </p:nvSpPr>
        <p:spPr>
          <a:xfrm>
            <a:off x="703944" y="3352801"/>
            <a:ext cx="893193" cy="338554"/>
          </a:xfrm>
          <a:prstGeom prst="rect">
            <a:avLst/>
          </a:prstGeom>
          <a:noFill/>
        </p:spPr>
        <p:txBody>
          <a:bodyPr wrap="none" rtlCol="0">
            <a:spAutoFit/>
          </a:bodyPr>
          <a:lstStyle/>
          <a:p>
            <a:r>
              <a:rPr lang="en-US" altLang="ja-JP" sz="1600" b="1" dirty="0" smtClean="0">
                <a:solidFill>
                  <a:srgbClr val="000000"/>
                </a:solidFill>
              </a:rPr>
              <a:t>Source</a:t>
            </a:r>
            <a:endParaRPr lang="ja-JP" altLang="en-US" sz="1600" b="1" dirty="0">
              <a:solidFill>
                <a:srgbClr val="000000"/>
              </a:solidFill>
            </a:endParaRPr>
          </a:p>
        </p:txBody>
      </p:sp>
      <p:sp>
        <p:nvSpPr>
          <p:cNvPr id="25" name="テキスト ボックス 24"/>
          <p:cNvSpPr txBox="1"/>
          <p:nvPr/>
        </p:nvSpPr>
        <p:spPr>
          <a:xfrm>
            <a:off x="4168426" y="3352801"/>
            <a:ext cx="747320" cy="338554"/>
          </a:xfrm>
          <a:prstGeom prst="rect">
            <a:avLst/>
          </a:prstGeom>
          <a:noFill/>
        </p:spPr>
        <p:txBody>
          <a:bodyPr wrap="none" rtlCol="0">
            <a:spAutoFit/>
          </a:bodyPr>
          <a:lstStyle/>
          <a:p>
            <a:r>
              <a:rPr lang="en-US" altLang="ja-JP" sz="1600" b="1" dirty="0" smtClean="0">
                <a:solidFill>
                  <a:srgbClr val="000000"/>
                </a:solidFill>
              </a:rPr>
              <a:t>Drain</a:t>
            </a:r>
            <a:endParaRPr lang="ja-JP" altLang="en-US" sz="1600" b="1" dirty="0">
              <a:solidFill>
                <a:srgbClr val="000000"/>
              </a:solidFill>
            </a:endParaRPr>
          </a:p>
        </p:txBody>
      </p:sp>
      <p:sp>
        <p:nvSpPr>
          <p:cNvPr id="3" name="テキスト ボックス 2"/>
          <p:cNvSpPr txBox="1"/>
          <p:nvPr/>
        </p:nvSpPr>
        <p:spPr>
          <a:xfrm>
            <a:off x="1553045" y="3647232"/>
            <a:ext cx="2632452" cy="338554"/>
          </a:xfrm>
          <a:prstGeom prst="rect">
            <a:avLst/>
          </a:prstGeom>
          <a:noFill/>
        </p:spPr>
        <p:txBody>
          <a:bodyPr wrap="none" rtlCol="0">
            <a:spAutoFit/>
          </a:bodyPr>
          <a:lstStyle/>
          <a:p>
            <a:r>
              <a:rPr lang="en-US" altLang="ja-JP" sz="1600" b="1" dirty="0" smtClean="0">
                <a:solidFill>
                  <a:srgbClr val="000000"/>
                </a:solidFill>
              </a:rPr>
              <a:t>DGG: Dual Grating Gate</a:t>
            </a:r>
            <a:endParaRPr lang="ja-JP" altLang="en-US" sz="1600" b="1" dirty="0">
              <a:solidFill>
                <a:srgbClr val="000000"/>
              </a:solidFill>
            </a:endParaRPr>
          </a:p>
        </p:txBody>
      </p:sp>
    </p:spTree>
    <p:extLst>
      <p:ext uri="{BB962C8B-B14F-4D97-AF65-F5344CB8AC3E}">
        <p14:creationId xmlns:p14="http://schemas.microsoft.com/office/powerpoint/2010/main" val="34894728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24267"/>
                                        </p:tgtEl>
                                        <p:attrNameLst>
                                          <p:attrName>style.visibility</p:attrName>
                                        </p:attrNameLst>
                                      </p:cBhvr>
                                      <p:to>
                                        <p:strVal val="visible"/>
                                      </p:to>
                                    </p:set>
                                    <p:animEffect transition="in" filter="wipe(up)">
                                      <p:cBhvr>
                                        <p:cTn id="7" dur="1000"/>
                                        <p:tgtEl>
                                          <p:spTgt spid="22426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5149"/>
                                        </p:tgtEl>
                                        <p:attrNameLst>
                                          <p:attrName>style.visibility</p:attrName>
                                        </p:attrNameLst>
                                      </p:cBhvr>
                                      <p:to>
                                        <p:strVal val="visible"/>
                                      </p:to>
                                    </p:set>
                                  </p:childTnLst>
                                </p:cTn>
                              </p:par>
                              <p:par>
                                <p:cTn id="10" presetID="10" presetClass="entr" presetSubtype="0" fill="hold" grpId="0" nodeType="withEffect">
                                  <p:stCondLst>
                                    <p:cond delay="0"/>
                                  </p:stCondLst>
                                  <p:childTnLst>
                                    <p:set>
                                      <p:cBhvr>
                                        <p:cTn id="11" dur="1" fill="hold">
                                          <p:stCondLst>
                                            <p:cond delay="0"/>
                                          </p:stCondLst>
                                        </p:cTn>
                                        <p:tgtEl>
                                          <p:spTgt spid="224270"/>
                                        </p:tgtEl>
                                        <p:attrNameLst>
                                          <p:attrName>style.visibility</p:attrName>
                                        </p:attrNameLst>
                                      </p:cBhvr>
                                      <p:to>
                                        <p:strVal val="visible"/>
                                      </p:to>
                                    </p:set>
                                    <p:animEffect transition="in" filter="fade">
                                      <p:cBhvr>
                                        <p:cTn id="12" dur="1000"/>
                                        <p:tgtEl>
                                          <p:spTgt spid="224270"/>
                                        </p:tgtEl>
                                      </p:cBhvr>
                                    </p:animEffect>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224281"/>
                                        </p:tgtEl>
                                        <p:attrNameLst>
                                          <p:attrName>style.visibility</p:attrName>
                                        </p:attrNameLst>
                                      </p:cBhvr>
                                      <p:to>
                                        <p:strVal val="visible"/>
                                      </p:to>
                                    </p:set>
                                    <p:anim calcmode="lin" valueType="num">
                                      <p:cBhvr>
                                        <p:cTn id="17" dur="1000" fill="hold"/>
                                        <p:tgtEl>
                                          <p:spTgt spid="224281"/>
                                        </p:tgtEl>
                                        <p:attrNameLst>
                                          <p:attrName>ppt_w</p:attrName>
                                        </p:attrNameLst>
                                      </p:cBhvr>
                                      <p:tavLst>
                                        <p:tav tm="0">
                                          <p:val>
                                            <p:strVal val="#ppt_w*0.70"/>
                                          </p:val>
                                        </p:tav>
                                        <p:tav tm="100000">
                                          <p:val>
                                            <p:strVal val="#ppt_w"/>
                                          </p:val>
                                        </p:tav>
                                      </p:tavLst>
                                    </p:anim>
                                    <p:anim calcmode="lin" valueType="num">
                                      <p:cBhvr>
                                        <p:cTn id="18" dur="1000" fill="hold"/>
                                        <p:tgtEl>
                                          <p:spTgt spid="224281"/>
                                        </p:tgtEl>
                                        <p:attrNameLst>
                                          <p:attrName>ppt_h</p:attrName>
                                        </p:attrNameLst>
                                      </p:cBhvr>
                                      <p:tavLst>
                                        <p:tav tm="0">
                                          <p:val>
                                            <p:strVal val="#ppt_h"/>
                                          </p:val>
                                        </p:tav>
                                        <p:tav tm="100000">
                                          <p:val>
                                            <p:strVal val="#ppt_h"/>
                                          </p:val>
                                        </p:tav>
                                      </p:tavLst>
                                    </p:anim>
                                    <p:animEffect transition="in" filter="fade">
                                      <p:cBhvr>
                                        <p:cTn id="19" dur="1000"/>
                                        <p:tgtEl>
                                          <p:spTgt spid="224281"/>
                                        </p:tgtEl>
                                      </p:cBhvr>
                                    </p:animEffect>
                                  </p:childTnLst>
                                </p:cTn>
                              </p:par>
                              <p:par>
                                <p:cTn id="20" presetID="10"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27" presetClass="emph" presetSubtype="0" repeatCount="indefinite" fill="hold" grpId="1" nodeType="withEffect">
                                  <p:stCondLst>
                                    <p:cond delay="0"/>
                                  </p:stCondLst>
                                  <p:childTnLst>
                                    <p:animClr clrSpc="rgb" dir="cw">
                                      <p:cBhvr override="childStyle">
                                        <p:cTn id="24" dur="250" autoRev="1" fill="hold"/>
                                        <p:tgtEl>
                                          <p:spTgt spid="224281"/>
                                        </p:tgtEl>
                                        <p:attrNameLst>
                                          <p:attrName>style.color</p:attrName>
                                        </p:attrNameLst>
                                      </p:cBhvr>
                                      <p:to>
                                        <a:srgbClr val="FF3300"/>
                                      </p:to>
                                    </p:animClr>
                                    <p:animClr clrSpc="rgb" dir="cw">
                                      <p:cBhvr>
                                        <p:cTn id="25" dur="250" autoRev="1" fill="hold"/>
                                        <p:tgtEl>
                                          <p:spTgt spid="224281"/>
                                        </p:tgtEl>
                                        <p:attrNameLst>
                                          <p:attrName>fillcolor</p:attrName>
                                        </p:attrNameLst>
                                      </p:cBhvr>
                                      <p:to>
                                        <a:srgbClr val="FF3300"/>
                                      </p:to>
                                    </p:animClr>
                                    <p:set>
                                      <p:cBhvr>
                                        <p:cTn id="26" dur="250" autoRev="1" fill="hold"/>
                                        <p:tgtEl>
                                          <p:spTgt spid="224281"/>
                                        </p:tgtEl>
                                        <p:attrNameLst>
                                          <p:attrName>fill.type</p:attrName>
                                        </p:attrNameLst>
                                      </p:cBhvr>
                                      <p:to>
                                        <p:strVal val="solid"/>
                                      </p:to>
                                    </p:set>
                                    <p:set>
                                      <p:cBhvr>
                                        <p:cTn id="27" dur="250" autoRev="1" fill="hold"/>
                                        <p:tgtEl>
                                          <p:spTgt spid="224281"/>
                                        </p:tgtEl>
                                        <p:attrNameLst>
                                          <p:attrName>fill.on</p:attrName>
                                        </p:attrNameLst>
                                      </p:cBhvr>
                                      <p:to>
                                        <p:strVal val="true"/>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1000"/>
                                        <p:tgtEl>
                                          <p:spTgt spid="224260"/>
                                        </p:tgtEl>
                                      </p:cBhvr>
                                    </p:animEffect>
                                    <p:set>
                                      <p:cBhvr>
                                        <p:cTn id="32" dur="1" fill="hold">
                                          <p:stCondLst>
                                            <p:cond delay="999"/>
                                          </p:stCondLst>
                                        </p:cTn>
                                        <p:tgtEl>
                                          <p:spTgt spid="224260"/>
                                        </p:tgtEl>
                                        <p:attrNameLst>
                                          <p:attrName>style.visibility</p:attrName>
                                        </p:attrNameLst>
                                      </p:cBhvr>
                                      <p:to>
                                        <p:strVal val="hidden"/>
                                      </p:to>
                                    </p:set>
                                  </p:childTnLst>
                                </p:cTn>
                              </p:par>
                              <p:par>
                                <p:cTn id="33" presetID="10"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repeatCount="indefinite"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1000"/>
                                        <p:tgtEl>
                                          <p:spTgt spid="12"/>
                                        </p:tgtEl>
                                      </p:cBhvr>
                                    </p:animEffect>
                                  </p:childTnLst>
                                </p:cTn>
                              </p:par>
                              <p:par>
                                <p:cTn id="41" presetID="10" presetClass="entr" presetSubtype="0" repeatCount="indefinite"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270" grpId="0" animBg="1"/>
      <p:bldP spid="5149" grpId="0" animBg="1"/>
      <p:bldP spid="224281" grpId="0" animBg="1"/>
      <p:bldP spid="224281" grpId="1"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角丸四角形 92"/>
          <p:cNvSpPr/>
          <p:nvPr/>
        </p:nvSpPr>
        <p:spPr>
          <a:xfrm>
            <a:off x="4211961" y="6110593"/>
            <a:ext cx="4800010" cy="702137"/>
          </a:xfrm>
          <a:prstGeom prst="roundRect">
            <a:avLst/>
          </a:prstGeom>
          <a:solidFill>
            <a:srgbClr val="0000CC"/>
          </a:solidFill>
          <a:ln/>
        </p:spPr>
        <p:style>
          <a:lnRef idx="0">
            <a:schemeClr val="accent1"/>
          </a:lnRef>
          <a:fillRef idx="3">
            <a:schemeClr val="accent1"/>
          </a:fillRef>
          <a:effectRef idx="3">
            <a:schemeClr val="accent1"/>
          </a:effectRef>
          <a:fontRef idx="minor">
            <a:schemeClr val="lt1"/>
          </a:fontRef>
        </p:style>
        <p:txBody>
          <a:bodyPr rtlCol="0" anchor="ctr"/>
          <a:lstStyle/>
          <a:p>
            <a:pPr algn="ctr">
              <a:defRPr/>
            </a:pPr>
            <a:endParaRPr lang="ja-JP" altLang="en-US" kern="0">
              <a:solidFill>
                <a:srgbClr val="FFFFFF"/>
              </a:solidFill>
              <a:latin typeface="Arial"/>
            </a:endParaRPr>
          </a:p>
        </p:txBody>
      </p:sp>
      <p:sp>
        <p:nvSpPr>
          <p:cNvPr id="134" name="角丸四角形 133"/>
          <p:cNvSpPr/>
          <p:nvPr/>
        </p:nvSpPr>
        <p:spPr>
          <a:xfrm>
            <a:off x="4214233" y="6112865"/>
            <a:ext cx="4800010" cy="702137"/>
          </a:xfrm>
          <a:prstGeom prst="roundRect">
            <a:avLst/>
          </a:prstGeom>
          <a:solidFill>
            <a:srgbClr val="000066"/>
          </a:solidFill>
          <a:ln/>
        </p:spPr>
        <p:style>
          <a:lnRef idx="0">
            <a:schemeClr val="accent1"/>
          </a:lnRef>
          <a:fillRef idx="3">
            <a:schemeClr val="accent1"/>
          </a:fillRef>
          <a:effectRef idx="3">
            <a:schemeClr val="accent1"/>
          </a:effectRef>
          <a:fontRef idx="minor">
            <a:schemeClr val="lt1"/>
          </a:fontRef>
        </p:style>
        <p:txBody>
          <a:bodyPr rtlCol="0" anchor="ctr"/>
          <a:lstStyle/>
          <a:p>
            <a:pPr algn="ctr">
              <a:defRPr/>
            </a:pPr>
            <a:endParaRPr lang="ja-JP" altLang="en-US" kern="0">
              <a:solidFill>
                <a:srgbClr val="FFFFFF"/>
              </a:solidFill>
              <a:latin typeface="Arial"/>
            </a:endParaRPr>
          </a:p>
        </p:txBody>
      </p:sp>
      <p:sp>
        <p:nvSpPr>
          <p:cNvPr id="2" name="タイトル 1"/>
          <p:cNvSpPr>
            <a:spLocks noGrp="1"/>
          </p:cNvSpPr>
          <p:nvPr>
            <p:ph type="title"/>
          </p:nvPr>
        </p:nvSpPr>
        <p:spPr>
          <a:xfrm>
            <a:off x="691960" y="182884"/>
            <a:ext cx="8452039" cy="928255"/>
          </a:xfrm>
        </p:spPr>
        <p:txBody>
          <a:bodyPr/>
          <a:lstStyle/>
          <a:p>
            <a:r>
              <a:rPr kumimoji="1" lang="en-US" altLang="ja-JP" dirty="0" smtClean="0"/>
              <a:t>Principle and Issue:</a:t>
            </a:r>
            <a:br>
              <a:rPr kumimoji="1" lang="en-US" altLang="ja-JP" dirty="0" smtClean="0"/>
            </a:br>
            <a:r>
              <a:rPr lang="en-US" altLang="ja-JP" dirty="0"/>
              <a:t>Broadband Rectification by </a:t>
            </a:r>
            <a:r>
              <a:rPr lang="en-US" altLang="ja-JP" dirty="0" smtClean="0"/>
              <a:t>DGG-HEMT</a:t>
            </a:r>
            <a:endParaRPr kumimoji="1" lang="ja-JP" altLang="en-US" dirty="0"/>
          </a:p>
        </p:txBody>
      </p:sp>
      <p:sp>
        <p:nvSpPr>
          <p:cNvPr id="67" name="右矢印 66"/>
          <p:cNvSpPr/>
          <p:nvPr/>
        </p:nvSpPr>
        <p:spPr>
          <a:xfrm>
            <a:off x="6191794" y="2504774"/>
            <a:ext cx="2772694" cy="240527"/>
          </a:xfrm>
          <a:prstGeom prst="rightArrow">
            <a:avLst>
              <a:gd name="adj1" fmla="val 50000"/>
              <a:gd name="adj2" fmla="val 111853"/>
            </a:avLst>
          </a:prstGeom>
          <a:solidFill>
            <a:srgbClr val="F3F2DC">
              <a:lumMod val="75000"/>
            </a:srgbClr>
          </a:solidFill>
          <a:ln w="26425" cap="flat" cmpd="sng" algn="ctr">
            <a:noFill/>
            <a:prstDash val="solid"/>
          </a:ln>
          <a:effectLst/>
        </p:spPr>
        <p:txBody>
          <a:bodyPr rtlCol="0" anchor="ctr"/>
          <a:lstStyle/>
          <a:p>
            <a:pPr algn="ctr">
              <a:defRPr/>
            </a:pPr>
            <a:endParaRPr lang="ja-JP" altLang="en-US" kern="0">
              <a:solidFill>
                <a:srgbClr val="FFFFFF"/>
              </a:solidFill>
              <a:latin typeface="Arial"/>
            </a:endParaRPr>
          </a:p>
        </p:txBody>
      </p:sp>
      <mc:AlternateContent xmlns:mc="http://schemas.openxmlformats.org/markup-compatibility/2006" xmlns:a14="http://schemas.microsoft.com/office/drawing/2010/main">
        <mc:Choice Requires="a14">
          <p:sp>
            <p:nvSpPr>
              <p:cNvPr id="68" name="テキスト ボックス 67"/>
              <p:cNvSpPr txBox="1"/>
              <p:nvPr/>
            </p:nvSpPr>
            <p:spPr>
              <a:xfrm>
                <a:off x="5974634" y="3098110"/>
                <a:ext cx="3241592" cy="400110"/>
              </a:xfrm>
              <a:prstGeom prst="rect">
                <a:avLst/>
              </a:prstGeom>
              <a:noFill/>
            </p:spPr>
            <p:txBody>
              <a:bodyPr wrap="none" rtlCol="0">
                <a:spAutoFit/>
              </a:bodyPr>
              <a:lstStyle/>
              <a:p>
                <a:pPr>
                  <a:defRPr/>
                </a:pPr>
                <a14:m>
                  <m:oMathPara xmlns:m="http://schemas.openxmlformats.org/officeDocument/2006/math">
                    <m:oMathParaPr>
                      <m:jc m:val="centerGroup"/>
                    </m:oMathParaPr>
                    <m:oMath xmlns:m="http://schemas.openxmlformats.org/officeDocument/2006/math">
                      <m:r>
                        <a:rPr lang="en-US" altLang="ja-JP" sz="2000" b="1" i="1" kern="0" smtClean="0">
                          <a:solidFill>
                            <a:srgbClr val="FF0000"/>
                          </a:solidFill>
                          <a:latin typeface="Cambria Math"/>
                        </a:rPr>
                        <m:t>𝜹</m:t>
                      </m:r>
                      <m:r>
                        <a:rPr lang="en-US" altLang="ja-JP" sz="2000" b="1" i="1" kern="0" smtClean="0">
                          <a:solidFill>
                            <a:srgbClr val="FF0000"/>
                          </a:solidFill>
                          <a:latin typeface="Cambria Math"/>
                        </a:rPr>
                        <m:t>𝒋</m:t>
                      </m:r>
                      <m:d>
                        <m:dPr>
                          <m:ctrlPr>
                            <a:rPr lang="en-US" altLang="ja-JP" sz="2000" i="1" kern="0" smtClean="0">
                              <a:solidFill>
                                <a:sysClr val="windowText" lastClr="000000"/>
                              </a:solidFill>
                              <a:latin typeface="Cambria Math" panose="02040503050406030204" pitchFamily="18" charset="0"/>
                            </a:rPr>
                          </m:ctrlPr>
                        </m:dPr>
                        <m:e>
                          <m:r>
                            <a:rPr lang="en-US" altLang="ja-JP" sz="2000" i="1" kern="0" smtClean="0">
                              <a:solidFill>
                                <a:sysClr val="windowText" lastClr="000000"/>
                              </a:solidFill>
                              <a:latin typeface="Cambria Math"/>
                            </a:rPr>
                            <m:t>𝑥</m:t>
                          </m:r>
                          <m:r>
                            <a:rPr lang="en-US" altLang="ja-JP" sz="2000" i="1" kern="0" smtClean="0">
                              <a:solidFill>
                                <a:sysClr val="windowText" lastClr="000000"/>
                              </a:solidFill>
                              <a:latin typeface="Cambria Math"/>
                            </a:rPr>
                            <m:t>,</m:t>
                          </m:r>
                          <m:r>
                            <a:rPr lang="en-US" altLang="ja-JP" sz="2000" i="1" kern="0" smtClean="0">
                              <a:solidFill>
                                <a:sysClr val="windowText" lastClr="000000"/>
                              </a:solidFill>
                              <a:latin typeface="Cambria Math"/>
                            </a:rPr>
                            <m:t>𝑡</m:t>
                          </m:r>
                        </m:e>
                      </m:d>
                      <m:r>
                        <a:rPr lang="en-US" altLang="ja-JP" sz="2000" i="1" kern="0" smtClean="0">
                          <a:solidFill>
                            <a:sysClr val="windowText" lastClr="000000"/>
                          </a:solidFill>
                          <a:latin typeface="Cambria Math"/>
                        </a:rPr>
                        <m:t>=</m:t>
                      </m:r>
                      <m:r>
                        <a:rPr lang="en-US" altLang="ja-JP" sz="2000" i="1" kern="0" smtClean="0">
                          <a:solidFill>
                            <a:sysClr val="windowText" lastClr="000000"/>
                          </a:solidFill>
                          <a:latin typeface="Cambria Math"/>
                        </a:rPr>
                        <m:t>𝑒</m:t>
                      </m:r>
                      <m:r>
                        <a:rPr lang="en-US" altLang="ja-JP" sz="2000" b="1" i="1" kern="0" smtClean="0">
                          <a:solidFill>
                            <a:srgbClr val="FF0000"/>
                          </a:solidFill>
                          <a:latin typeface="Cambria Math"/>
                        </a:rPr>
                        <m:t>𝜹</m:t>
                      </m:r>
                      <m:r>
                        <a:rPr lang="en-US" altLang="ja-JP" sz="2000" b="1" i="1" kern="0" smtClean="0">
                          <a:solidFill>
                            <a:srgbClr val="FF0000"/>
                          </a:solidFill>
                          <a:latin typeface="Cambria Math"/>
                        </a:rPr>
                        <m:t>𝒏</m:t>
                      </m:r>
                      <m:d>
                        <m:dPr>
                          <m:ctrlPr>
                            <a:rPr lang="en-US" altLang="ja-JP" sz="2000" i="1" kern="0" smtClean="0">
                              <a:solidFill>
                                <a:sysClr val="windowText" lastClr="000000"/>
                              </a:solidFill>
                              <a:latin typeface="Cambria Math" panose="02040503050406030204" pitchFamily="18" charset="0"/>
                            </a:rPr>
                          </m:ctrlPr>
                        </m:dPr>
                        <m:e>
                          <m:r>
                            <a:rPr lang="en-US" altLang="ja-JP" sz="2000" i="1" kern="0" smtClean="0">
                              <a:solidFill>
                                <a:sysClr val="windowText" lastClr="000000"/>
                              </a:solidFill>
                              <a:latin typeface="Cambria Math"/>
                            </a:rPr>
                            <m:t>𝑥</m:t>
                          </m:r>
                          <m:r>
                            <a:rPr lang="en-US" altLang="ja-JP" sz="2000" i="1" kern="0" smtClean="0">
                              <a:solidFill>
                                <a:sysClr val="windowText" lastClr="000000"/>
                              </a:solidFill>
                              <a:latin typeface="Cambria Math"/>
                            </a:rPr>
                            <m:t>,</m:t>
                          </m:r>
                          <m:r>
                            <a:rPr lang="en-US" altLang="ja-JP" sz="2000" i="1" kern="0" smtClean="0">
                              <a:solidFill>
                                <a:sysClr val="windowText" lastClr="000000"/>
                              </a:solidFill>
                              <a:latin typeface="Cambria Math"/>
                            </a:rPr>
                            <m:t>𝑡</m:t>
                          </m:r>
                        </m:e>
                      </m:d>
                      <m:r>
                        <a:rPr kumimoji="0" lang="en-US" altLang="ja-JP" sz="2000" b="1" i="1" kern="0" smtClean="0">
                          <a:solidFill>
                            <a:srgbClr val="FF0000"/>
                          </a:solidFill>
                          <a:latin typeface="Cambria Math"/>
                        </a:rPr>
                        <m:t>𝜹</m:t>
                      </m:r>
                      <m:r>
                        <a:rPr lang="en-US" altLang="ja-JP" sz="2000" b="1" i="1" kern="0" smtClean="0">
                          <a:solidFill>
                            <a:srgbClr val="FF0000"/>
                          </a:solidFill>
                          <a:latin typeface="Cambria Math"/>
                        </a:rPr>
                        <m:t>𝒗</m:t>
                      </m:r>
                      <m:d>
                        <m:dPr>
                          <m:ctrlPr>
                            <a:rPr lang="en-US" altLang="ja-JP" sz="2000" i="1" kern="0" smtClean="0">
                              <a:solidFill>
                                <a:sysClr val="windowText" lastClr="000000"/>
                              </a:solidFill>
                              <a:latin typeface="Cambria Math" panose="02040503050406030204" pitchFamily="18" charset="0"/>
                            </a:rPr>
                          </m:ctrlPr>
                        </m:dPr>
                        <m:e>
                          <m:r>
                            <a:rPr lang="en-US" altLang="ja-JP" sz="2000" i="1" kern="0" smtClean="0">
                              <a:solidFill>
                                <a:sysClr val="windowText" lastClr="000000"/>
                              </a:solidFill>
                              <a:latin typeface="Cambria Math"/>
                            </a:rPr>
                            <m:t>𝑥</m:t>
                          </m:r>
                          <m:r>
                            <a:rPr lang="en-US" altLang="ja-JP" sz="2000" i="1" kern="0" smtClean="0">
                              <a:solidFill>
                                <a:sysClr val="windowText" lastClr="000000"/>
                              </a:solidFill>
                              <a:latin typeface="Cambria Math"/>
                            </a:rPr>
                            <m:t>,</m:t>
                          </m:r>
                          <m:r>
                            <a:rPr lang="en-US" altLang="ja-JP" sz="2000" i="1" kern="0" smtClean="0">
                              <a:solidFill>
                                <a:sysClr val="windowText" lastClr="000000"/>
                              </a:solidFill>
                              <a:latin typeface="Cambria Math"/>
                            </a:rPr>
                            <m:t>𝑡</m:t>
                          </m:r>
                        </m:e>
                      </m:d>
                    </m:oMath>
                  </m:oMathPara>
                </a14:m>
                <a:endParaRPr lang="ja-JP" altLang="en-US" sz="2000" kern="0" dirty="0">
                  <a:solidFill>
                    <a:sysClr val="windowText" lastClr="000000"/>
                  </a:solidFill>
                </a:endParaRPr>
              </a:p>
            </p:txBody>
          </p:sp>
        </mc:Choice>
        <mc:Fallback xmlns="">
          <p:sp>
            <p:nvSpPr>
              <p:cNvPr id="68" name="テキスト ボックス 67"/>
              <p:cNvSpPr txBox="1">
                <a:spLocks noRot="1" noChangeAspect="1" noMove="1" noResize="1" noEditPoints="1" noAdjustHandles="1" noChangeArrowheads="1" noChangeShapeType="1" noTextEdit="1"/>
              </p:cNvSpPr>
              <p:nvPr/>
            </p:nvSpPr>
            <p:spPr>
              <a:xfrm>
                <a:off x="5974634" y="3098110"/>
                <a:ext cx="3241592" cy="400110"/>
              </a:xfrm>
              <a:prstGeom prst="rect">
                <a:avLst/>
              </a:prstGeom>
              <a:blipFill rotWithShape="1">
                <a:blip r:embed="rId4"/>
                <a:stretch>
                  <a:fillRect b="-16667"/>
                </a:stretch>
              </a:blipFill>
            </p:spPr>
            <p:txBody>
              <a:bodyPr/>
              <a:lstStyle/>
              <a:p>
                <a:r>
                  <a:rPr lang="ja-JP" altLang="en-US">
                    <a:noFill/>
                  </a:rPr>
                  <a:t> </a:t>
                </a:r>
              </a:p>
            </p:txBody>
          </p:sp>
        </mc:Fallback>
      </mc:AlternateContent>
      <p:sp>
        <p:nvSpPr>
          <p:cNvPr id="69" name="正方形/長方形 68"/>
          <p:cNvSpPr/>
          <p:nvPr/>
        </p:nvSpPr>
        <p:spPr>
          <a:xfrm>
            <a:off x="6496247" y="2212687"/>
            <a:ext cx="216024" cy="216024"/>
          </a:xfrm>
          <a:prstGeom prst="rect">
            <a:avLst/>
          </a:prstGeom>
          <a:solidFill>
            <a:srgbClr val="FF99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70" name="正方形/長方形 69"/>
          <p:cNvSpPr/>
          <p:nvPr/>
        </p:nvSpPr>
        <p:spPr>
          <a:xfrm>
            <a:off x="7321223" y="2212687"/>
            <a:ext cx="1175556" cy="216024"/>
          </a:xfrm>
          <a:prstGeom prst="rect">
            <a:avLst/>
          </a:prstGeom>
          <a:solidFill>
            <a:srgbClr val="FFCC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71" name="角丸四角形 70"/>
          <p:cNvSpPr/>
          <p:nvPr/>
        </p:nvSpPr>
        <p:spPr>
          <a:xfrm>
            <a:off x="6438077" y="2517643"/>
            <a:ext cx="327152" cy="214790"/>
          </a:xfrm>
          <a:prstGeom prst="roundRect">
            <a:avLst>
              <a:gd name="adj" fmla="val 41803"/>
            </a:avLst>
          </a:prstGeom>
          <a:solidFill>
            <a:srgbClr val="3366CC"/>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72" name="角丸四角形 71"/>
          <p:cNvSpPr/>
          <p:nvPr/>
        </p:nvSpPr>
        <p:spPr>
          <a:xfrm>
            <a:off x="7215914" y="2517643"/>
            <a:ext cx="1382403" cy="214790"/>
          </a:xfrm>
          <a:prstGeom prst="roundRect">
            <a:avLst>
              <a:gd name="adj" fmla="val 41803"/>
            </a:avLst>
          </a:prstGeom>
          <a:solidFill>
            <a:srgbClr val="FFFFFF"/>
          </a:solidFill>
          <a:ln w="19050" cap="flat" cmpd="sng" algn="ctr">
            <a:solidFill>
              <a:srgbClr val="292934"/>
            </a:solidFill>
            <a:prstDash val="dash"/>
          </a:ln>
          <a:effectLst/>
        </p:spPr>
        <p:txBody>
          <a:bodyPr rtlCol="0" anchor="ctr"/>
          <a:lstStyle/>
          <a:p>
            <a:pPr algn="ctr">
              <a:defRPr/>
            </a:pPr>
            <a:endParaRPr lang="ja-JP" altLang="en-US" kern="0">
              <a:solidFill>
                <a:srgbClr val="FFFFFF"/>
              </a:solidFill>
              <a:latin typeface="Arial"/>
            </a:endParaRPr>
          </a:p>
        </p:txBody>
      </p:sp>
      <mc:AlternateContent xmlns:mc="http://schemas.openxmlformats.org/markup-compatibility/2006" xmlns:a14="http://schemas.microsoft.com/office/drawing/2010/main">
        <mc:Choice Requires="a14">
          <p:sp>
            <p:nvSpPr>
              <p:cNvPr id="73" name="テキスト ボックス 72"/>
              <p:cNvSpPr txBox="1"/>
              <p:nvPr/>
            </p:nvSpPr>
            <p:spPr>
              <a:xfrm>
                <a:off x="6317202" y="3872005"/>
                <a:ext cx="2191497" cy="445891"/>
              </a:xfrm>
              <a:prstGeom prst="rect">
                <a:avLst/>
              </a:prstGeom>
              <a:noFill/>
            </p:spPr>
            <p:txBody>
              <a:bodyPr wrap="none" rtlCol="0">
                <a:spAutoFit/>
              </a:bodyPr>
              <a:lstStyle/>
              <a:p>
                <a:pPr>
                  <a:defRPr/>
                </a:pPr>
                <a14:m>
                  <m:oMathPara xmlns:m="http://schemas.openxmlformats.org/officeDocument/2006/math">
                    <m:oMathParaPr>
                      <m:jc m:val="centerGroup"/>
                    </m:oMathParaPr>
                    <m:oMath xmlns:m="http://schemas.openxmlformats.org/officeDocument/2006/math">
                      <m:sSup>
                        <m:sSupPr>
                          <m:ctrlPr>
                            <a:rPr lang="en-US" altLang="ja-JP" sz="2000" i="1" kern="0" smtClean="0">
                              <a:solidFill>
                                <a:sysClr val="windowText" lastClr="000000"/>
                              </a:solidFill>
                              <a:latin typeface="Cambria Math" panose="02040503050406030204" pitchFamily="18" charset="0"/>
                            </a:rPr>
                          </m:ctrlPr>
                        </m:sSupPr>
                        <m:e>
                          <m:sSub>
                            <m:sSubPr>
                              <m:ctrlPr>
                                <a:rPr lang="en-US" altLang="ja-JP" sz="2000" i="1" kern="0" smtClean="0">
                                  <a:solidFill>
                                    <a:sysClr val="windowText" lastClr="000000"/>
                                  </a:solidFill>
                                  <a:latin typeface="Cambria Math" panose="02040503050406030204" pitchFamily="18" charset="0"/>
                                </a:rPr>
                              </m:ctrlPr>
                            </m:sSubPr>
                            <m:e>
                              <m:r>
                                <a:rPr lang="en-US" altLang="ja-JP" sz="2000" i="1" kern="0" smtClean="0">
                                  <a:solidFill>
                                    <a:sysClr val="windowText" lastClr="000000"/>
                                  </a:solidFill>
                                  <a:latin typeface="Cambria Math"/>
                                </a:rPr>
                                <m:t>𝑉</m:t>
                              </m:r>
                            </m:e>
                            <m:sub>
                              <m:r>
                                <a:rPr lang="en-US" altLang="ja-JP" sz="2000" i="1" kern="0" smtClean="0">
                                  <a:solidFill>
                                    <a:sysClr val="windowText" lastClr="000000"/>
                                  </a:solidFill>
                                  <a:latin typeface="Cambria Math"/>
                                </a:rPr>
                                <m:t>𝑇𝐻𝑧</m:t>
                              </m:r>
                            </m:sub>
                          </m:sSub>
                        </m:e>
                        <m:sup>
                          <m:d>
                            <m:dPr>
                              <m:ctrlPr>
                                <a:rPr lang="en-US" altLang="ja-JP" sz="2000" i="1" kern="0" smtClean="0">
                                  <a:solidFill>
                                    <a:sysClr val="windowText" lastClr="000000"/>
                                  </a:solidFill>
                                  <a:latin typeface="Cambria Math" panose="02040503050406030204" pitchFamily="18" charset="0"/>
                                </a:rPr>
                              </m:ctrlPr>
                            </m:dPr>
                            <m:e>
                              <m:r>
                                <a:rPr lang="en-US" altLang="ja-JP" sz="2000" i="1" kern="0" smtClean="0">
                                  <a:solidFill>
                                    <a:sysClr val="windowText" lastClr="000000"/>
                                  </a:solidFill>
                                  <a:latin typeface="Cambria Math"/>
                                </a:rPr>
                                <m:t>𝑁</m:t>
                              </m:r>
                            </m:e>
                          </m:d>
                        </m:sup>
                      </m:sSup>
                      <m:r>
                        <a:rPr lang="en-US" altLang="ja-JP" sz="2000" i="1" kern="0" smtClean="0">
                          <a:solidFill>
                            <a:sysClr val="windowText" lastClr="000000"/>
                          </a:solidFill>
                          <a:latin typeface="Cambria Math"/>
                        </a:rPr>
                        <m:t>=</m:t>
                      </m:r>
                      <m:sSub>
                        <m:sSubPr>
                          <m:ctrlPr>
                            <a:rPr lang="en-US" altLang="ja-JP" sz="2000" i="1" kern="0" smtClean="0">
                              <a:solidFill>
                                <a:sysClr val="windowText" lastClr="000000"/>
                              </a:solidFill>
                              <a:latin typeface="Cambria Math" panose="02040503050406030204" pitchFamily="18" charset="0"/>
                            </a:rPr>
                          </m:ctrlPr>
                        </m:sSubPr>
                        <m:e>
                          <m:r>
                            <a:rPr lang="en-US" altLang="ja-JP" sz="2000" i="1" kern="0" smtClean="0">
                              <a:solidFill>
                                <a:sysClr val="windowText" lastClr="000000"/>
                              </a:solidFill>
                              <a:latin typeface="Cambria Math"/>
                            </a:rPr>
                            <m:t>𝑅</m:t>
                          </m:r>
                        </m:e>
                        <m:sub>
                          <m:r>
                            <a:rPr lang="en-US" altLang="ja-JP" sz="2000" i="1" kern="0" smtClean="0">
                              <a:solidFill>
                                <a:sysClr val="windowText" lastClr="000000"/>
                              </a:solidFill>
                              <a:latin typeface="Cambria Math"/>
                            </a:rPr>
                            <m:t>𝑐h</m:t>
                          </m:r>
                        </m:sub>
                      </m:sSub>
                      <m:r>
                        <a:rPr lang="en-US" altLang="ja-JP" sz="2000" i="1" kern="0" smtClean="0">
                          <a:solidFill>
                            <a:sysClr val="windowText" lastClr="000000"/>
                          </a:solidFill>
                          <a:latin typeface="Cambria Math"/>
                        </a:rPr>
                        <m:t> </m:t>
                      </m:r>
                      <m:sSub>
                        <m:sSubPr>
                          <m:ctrlPr>
                            <a:rPr lang="en-US" altLang="ja-JP" sz="2000" i="1" kern="0" smtClean="0">
                              <a:solidFill>
                                <a:sysClr val="windowText" lastClr="000000"/>
                              </a:solidFill>
                              <a:latin typeface="Cambria Math" panose="02040503050406030204" pitchFamily="18" charset="0"/>
                            </a:rPr>
                          </m:ctrlPr>
                        </m:sSubPr>
                        <m:e>
                          <m:r>
                            <a:rPr lang="en-US" altLang="ja-JP" sz="2000" i="1" kern="0" smtClean="0">
                              <a:solidFill>
                                <a:sysClr val="windowText" lastClr="000000"/>
                              </a:solidFill>
                              <a:latin typeface="Cambria Math"/>
                            </a:rPr>
                            <m:t>𝑗</m:t>
                          </m:r>
                        </m:e>
                        <m:sub>
                          <m:r>
                            <a:rPr lang="en-US" altLang="ja-JP" sz="2000" i="1" kern="0" smtClean="0">
                              <a:solidFill>
                                <a:sysClr val="windowText" lastClr="000000"/>
                              </a:solidFill>
                              <a:latin typeface="Cambria Math"/>
                            </a:rPr>
                            <m:t>𝑑𝑐</m:t>
                          </m:r>
                        </m:sub>
                      </m:sSub>
                    </m:oMath>
                  </m:oMathPara>
                </a14:m>
                <a:endParaRPr lang="ja-JP" altLang="en-US" sz="2000" kern="0" dirty="0">
                  <a:solidFill>
                    <a:sysClr val="windowText" lastClr="000000"/>
                  </a:solidFill>
                </a:endParaRPr>
              </a:p>
            </p:txBody>
          </p:sp>
        </mc:Choice>
        <mc:Fallback xmlns="">
          <p:sp>
            <p:nvSpPr>
              <p:cNvPr id="73" name="テキスト ボックス 72"/>
              <p:cNvSpPr txBox="1">
                <a:spLocks noRot="1" noChangeAspect="1" noMove="1" noResize="1" noEditPoints="1" noAdjustHandles="1" noChangeArrowheads="1" noChangeShapeType="1" noTextEdit="1"/>
              </p:cNvSpPr>
              <p:nvPr/>
            </p:nvSpPr>
            <p:spPr>
              <a:xfrm>
                <a:off x="6317202" y="3872005"/>
                <a:ext cx="2191497" cy="445891"/>
              </a:xfrm>
              <a:prstGeom prst="rect">
                <a:avLst/>
              </a:prstGeom>
              <a:blipFill rotWithShape="1">
                <a:blip r:embed="rId5"/>
                <a:stretch>
                  <a:fillRect b="-12329"/>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74" name="テキスト ボックス 73"/>
              <p:cNvSpPr txBox="1"/>
              <p:nvPr/>
            </p:nvSpPr>
            <p:spPr>
              <a:xfrm>
                <a:off x="6119992" y="3517270"/>
                <a:ext cx="2952218" cy="400110"/>
              </a:xfrm>
              <a:prstGeom prst="rect">
                <a:avLst/>
              </a:prstGeom>
              <a:noFill/>
            </p:spPr>
            <p:txBody>
              <a:bodyPr wrap="none" rtlCol="0">
                <a:spAutoFit/>
              </a:bodyPr>
              <a:lstStyle/>
              <a:p>
                <a:pPr>
                  <a:defRPr/>
                </a:pPr>
                <a14:m>
                  <m:oMathPara xmlns:m="http://schemas.openxmlformats.org/officeDocument/2006/math">
                    <m:oMathParaPr>
                      <m:jc m:val="centerGroup"/>
                    </m:oMathParaPr>
                    <m:oMath xmlns:m="http://schemas.openxmlformats.org/officeDocument/2006/math">
                      <m:sSub>
                        <m:sSubPr>
                          <m:ctrlPr>
                            <a:rPr lang="en-US" altLang="ja-JP" sz="2000" b="1" i="1" kern="0" smtClean="0">
                              <a:solidFill>
                                <a:srgbClr val="FF0000"/>
                              </a:solidFill>
                              <a:latin typeface="Cambria Math" panose="02040503050406030204" pitchFamily="18" charset="0"/>
                            </a:rPr>
                          </m:ctrlPr>
                        </m:sSubPr>
                        <m:e>
                          <m:r>
                            <a:rPr lang="en-US" altLang="ja-JP" sz="2000" b="1" i="1" kern="0" smtClean="0">
                              <a:solidFill>
                                <a:srgbClr val="FF0000"/>
                              </a:solidFill>
                              <a:latin typeface="Cambria Math"/>
                            </a:rPr>
                            <m:t>𝒋</m:t>
                          </m:r>
                        </m:e>
                        <m:sub>
                          <m:r>
                            <a:rPr lang="en-US" altLang="ja-JP" sz="2000" b="1" i="1" kern="0" smtClean="0">
                              <a:solidFill>
                                <a:srgbClr val="FF0000"/>
                              </a:solidFill>
                              <a:latin typeface="Cambria Math"/>
                            </a:rPr>
                            <m:t>𝒅𝒄</m:t>
                          </m:r>
                        </m:sub>
                      </m:sSub>
                      <m:r>
                        <a:rPr lang="en-US" altLang="ja-JP" sz="2000" i="1" kern="0" smtClean="0">
                          <a:solidFill>
                            <a:sysClr val="windowText" lastClr="000000"/>
                          </a:solidFill>
                          <a:latin typeface="Cambria Math"/>
                        </a:rPr>
                        <m:t>=</m:t>
                      </m:r>
                      <m:r>
                        <a:rPr lang="en-US" altLang="ja-JP" sz="2000" i="1" kern="0" smtClean="0">
                          <a:solidFill>
                            <a:sysClr val="windowText" lastClr="000000"/>
                          </a:solidFill>
                          <a:latin typeface="Cambria Math"/>
                        </a:rPr>
                        <m:t>𝑒</m:t>
                      </m:r>
                      <m:d>
                        <m:dPr>
                          <m:begChr m:val="⟨"/>
                          <m:endChr m:val="⟩"/>
                          <m:ctrlPr>
                            <a:rPr lang="en-US" altLang="ja-JP" sz="2000" i="1" kern="0" smtClean="0">
                              <a:solidFill>
                                <a:srgbClr val="FF0000"/>
                              </a:solidFill>
                              <a:latin typeface="Cambria Math" panose="02040503050406030204" pitchFamily="18" charset="0"/>
                            </a:rPr>
                          </m:ctrlPr>
                        </m:dPr>
                        <m:e>
                          <m:r>
                            <a:rPr kumimoji="0" lang="en-US" altLang="ja-JP" sz="2000" b="1" i="1" kern="0" smtClean="0">
                              <a:solidFill>
                                <a:srgbClr val="FF0000"/>
                              </a:solidFill>
                              <a:latin typeface="Cambria Math"/>
                            </a:rPr>
                            <m:t>𝜹</m:t>
                          </m:r>
                          <m:r>
                            <a:rPr lang="en-US" altLang="ja-JP" sz="2000" b="1" i="1" kern="0" smtClean="0">
                              <a:solidFill>
                                <a:srgbClr val="FF0000"/>
                              </a:solidFill>
                              <a:latin typeface="Cambria Math"/>
                            </a:rPr>
                            <m:t>𝒏</m:t>
                          </m:r>
                          <m:d>
                            <m:dPr>
                              <m:ctrlPr>
                                <a:rPr lang="en-US" altLang="ja-JP" sz="2000" i="1" kern="0" smtClean="0">
                                  <a:solidFill>
                                    <a:srgbClr val="000000"/>
                                  </a:solidFill>
                                  <a:latin typeface="Cambria Math" panose="02040503050406030204" pitchFamily="18" charset="0"/>
                                </a:rPr>
                              </m:ctrlPr>
                            </m:dPr>
                            <m:e>
                              <m:r>
                                <a:rPr lang="en-US" altLang="ja-JP" sz="2000" i="1" kern="0" smtClean="0">
                                  <a:solidFill>
                                    <a:srgbClr val="000000"/>
                                  </a:solidFill>
                                  <a:latin typeface="Cambria Math"/>
                                </a:rPr>
                                <m:t>𝑥</m:t>
                              </m:r>
                              <m:r>
                                <a:rPr lang="en-US" altLang="ja-JP" sz="2000" i="1" kern="0" smtClean="0">
                                  <a:solidFill>
                                    <a:srgbClr val="000000"/>
                                  </a:solidFill>
                                  <a:latin typeface="Cambria Math"/>
                                </a:rPr>
                                <m:t>,</m:t>
                              </m:r>
                              <m:r>
                                <a:rPr lang="en-US" altLang="ja-JP" sz="2000" i="1" kern="0" smtClean="0">
                                  <a:solidFill>
                                    <a:srgbClr val="000000"/>
                                  </a:solidFill>
                                  <a:latin typeface="Cambria Math"/>
                                </a:rPr>
                                <m:t>𝑡</m:t>
                              </m:r>
                            </m:e>
                          </m:d>
                          <m:r>
                            <a:rPr kumimoji="0" lang="en-US" altLang="ja-JP" sz="2000" b="1" i="1" kern="0" smtClean="0">
                              <a:solidFill>
                                <a:srgbClr val="FF0000"/>
                              </a:solidFill>
                              <a:latin typeface="Cambria Math"/>
                            </a:rPr>
                            <m:t>𝜹</m:t>
                          </m:r>
                          <m:r>
                            <a:rPr lang="en-US" altLang="ja-JP" sz="2000" b="1" i="1" kern="0" smtClean="0">
                              <a:solidFill>
                                <a:srgbClr val="FF0000"/>
                              </a:solidFill>
                              <a:latin typeface="Cambria Math"/>
                            </a:rPr>
                            <m:t>𝒗</m:t>
                          </m:r>
                          <m:d>
                            <m:dPr>
                              <m:ctrlPr>
                                <a:rPr lang="en-US" altLang="ja-JP" sz="2000" i="1" kern="0" smtClean="0">
                                  <a:solidFill>
                                    <a:srgbClr val="000000"/>
                                  </a:solidFill>
                                  <a:latin typeface="Cambria Math" panose="02040503050406030204" pitchFamily="18" charset="0"/>
                                </a:rPr>
                              </m:ctrlPr>
                            </m:dPr>
                            <m:e>
                              <m:r>
                                <a:rPr lang="en-US" altLang="ja-JP" sz="2000" i="1" kern="0" smtClean="0">
                                  <a:solidFill>
                                    <a:srgbClr val="000000"/>
                                  </a:solidFill>
                                  <a:latin typeface="Cambria Math"/>
                                </a:rPr>
                                <m:t>𝑥</m:t>
                              </m:r>
                              <m:r>
                                <a:rPr lang="en-US" altLang="ja-JP" sz="2000" i="1" kern="0" smtClean="0">
                                  <a:solidFill>
                                    <a:srgbClr val="000000"/>
                                  </a:solidFill>
                                  <a:latin typeface="Cambria Math"/>
                                </a:rPr>
                                <m:t>,</m:t>
                              </m:r>
                              <m:r>
                                <a:rPr lang="en-US" altLang="ja-JP" sz="2000" i="1" kern="0" smtClean="0">
                                  <a:solidFill>
                                    <a:srgbClr val="000000"/>
                                  </a:solidFill>
                                  <a:latin typeface="Cambria Math"/>
                                </a:rPr>
                                <m:t>𝑡</m:t>
                              </m:r>
                            </m:e>
                          </m:d>
                        </m:e>
                      </m:d>
                    </m:oMath>
                  </m:oMathPara>
                </a14:m>
                <a:endParaRPr lang="ja-JP" altLang="en-US" sz="2000" kern="0" dirty="0">
                  <a:solidFill>
                    <a:sysClr val="windowText" lastClr="000000"/>
                  </a:solidFill>
                </a:endParaRPr>
              </a:p>
            </p:txBody>
          </p:sp>
        </mc:Choice>
        <mc:Fallback xmlns="">
          <p:sp>
            <p:nvSpPr>
              <p:cNvPr id="74" name="テキスト ボックス 73"/>
              <p:cNvSpPr txBox="1">
                <a:spLocks noRot="1" noChangeAspect="1" noMove="1" noResize="1" noEditPoints="1" noAdjustHandles="1" noChangeArrowheads="1" noChangeShapeType="1" noTextEdit="1"/>
              </p:cNvSpPr>
              <p:nvPr/>
            </p:nvSpPr>
            <p:spPr>
              <a:xfrm>
                <a:off x="6119992" y="3517270"/>
                <a:ext cx="2952218" cy="400110"/>
              </a:xfrm>
              <a:prstGeom prst="rect">
                <a:avLst/>
              </a:prstGeom>
              <a:blipFill rotWithShape="1">
                <a:blip r:embed="rId6"/>
                <a:stretch>
                  <a:fillRect b="-16667"/>
                </a:stretch>
              </a:blipFill>
            </p:spPr>
            <p:txBody>
              <a:bodyPr/>
              <a:lstStyle/>
              <a:p>
                <a:r>
                  <a:rPr lang="ja-JP" altLang="en-US">
                    <a:noFill/>
                  </a:rPr>
                  <a:t> </a:t>
                </a:r>
              </a:p>
            </p:txBody>
          </p:sp>
        </mc:Fallback>
      </mc:AlternateContent>
      <p:sp>
        <p:nvSpPr>
          <p:cNvPr id="75" name="正方形/長方形 74"/>
          <p:cNvSpPr/>
          <p:nvPr/>
        </p:nvSpPr>
        <p:spPr>
          <a:xfrm>
            <a:off x="691961" y="4972551"/>
            <a:ext cx="170801" cy="170801"/>
          </a:xfrm>
          <a:prstGeom prst="rect">
            <a:avLst/>
          </a:prstGeom>
          <a:solidFill>
            <a:srgbClr val="FF99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76" name="正方形/長方形 75"/>
          <p:cNvSpPr/>
          <p:nvPr/>
        </p:nvSpPr>
        <p:spPr>
          <a:xfrm>
            <a:off x="1035810" y="4972551"/>
            <a:ext cx="546493" cy="170801"/>
          </a:xfrm>
          <a:prstGeom prst="rect">
            <a:avLst/>
          </a:prstGeom>
          <a:solidFill>
            <a:srgbClr val="FFCC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77" name="正方形/長方形 76"/>
          <p:cNvSpPr/>
          <p:nvPr/>
        </p:nvSpPr>
        <p:spPr>
          <a:xfrm>
            <a:off x="1761368" y="4968339"/>
            <a:ext cx="170801" cy="170801"/>
          </a:xfrm>
          <a:prstGeom prst="rect">
            <a:avLst/>
          </a:prstGeom>
          <a:solidFill>
            <a:srgbClr val="FF99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78" name="正方形/長方形 77"/>
          <p:cNvSpPr/>
          <p:nvPr/>
        </p:nvSpPr>
        <p:spPr>
          <a:xfrm>
            <a:off x="2858593" y="4968339"/>
            <a:ext cx="546493" cy="170801"/>
          </a:xfrm>
          <a:prstGeom prst="rect">
            <a:avLst/>
          </a:prstGeom>
          <a:solidFill>
            <a:srgbClr val="FFCC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79" name="テキスト ボックス 78"/>
          <p:cNvSpPr txBox="1"/>
          <p:nvPr/>
        </p:nvSpPr>
        <p:spPr>
          <a:xfrm>
            <a:off x="2056270" y="4881560"/>
            <a:ext cx="576064" cy="369332"/>
          </a:xfrm>
          <a:prstGeom prst="rect">
            <a:avLst/>
          </a:prstGeom>
          <a:noFill/>
        </p:spPr>
        <p:txBody>
          <a:bodyPr wrap="square" rtlCol="0">
            <a:spAutoFit/>
          </a:bodyPr>
          <a:lstStyle/>
          <a:p>
            <a:pPr>
              <a:defRPr/>
            </a:pPr>
            <a:r>
              <a:rPr lang="ja-JP" altLang="en-US" kern="0" dirty="0" smtClean="0">
                <a:solidFill>
                  <a:sysClr val="windowText" lastClr="000000"/>
                </a:solidFill>
              </a:rPr>
              <a:t>・・・ </a:t>
            </a:r>
            <a:endParaRPr lang="ja-JP" altLang="en-US" kern="0" dirty="0">
              <a:solidFill>
                <a:sysClr val="windowText" lastClr="000000"/>
              </a:solidFill>
            </a:endParaRPr>
          </a:p>
        </p:txBody>
      </p:sp>
      <mc:AlternateContent xmlns:mc="http://schemas.openxmlformats.org/markup-compatibility/2006" xmlns:a14="http://schemas.microsoft.com/office/drawing/2010/main">
        <mc:Choice Requires="a14">
          <p:sp>
            <p:nvSpPr>
              <p:cNvPr id="80" name="テキスト ボックス 79"/>
              <p:cNvSpPr txBox="1"/>
              <p:nvPr/>
            </p:nvSpPr>
            <p:spPr>
              <a:xfrm>
                <a:off x="868593" y="5788617"/>
                <a:ext cx="2540439" cy="988540"/>
              </a:xfrm>
              <a:prstGeom prst="rect">
                <a:avLst/>
              </a:prstGeom>
              <a:noFill/>
            </p:spPr>
            <p:txBody>
              <a:bodyPr wrap="none" rtlCol="0">
                <a:spAutoFit/>
              </a:bodyPr>
              <a:lstStyle/>
              <a:p>
                <a:pPr>
                  <a:defRPr/>
                </a:pPr>
                <a14:m>
                  <m:oMathPara xmlns:m="http://schemas.openxmlformats.org/officeDocument/2006/math">
                    <m:oMathParaPr>
                      <m:jc m:val="centerGroup"/>
                    </m:oMathParaPr>
                    <m:oMath xmlns:m="http://schemas.openxmlformats.org/officeDocument/2006/math">
                      <m:r>
                        <a:rPr lang="ja-JP" altLang="en-US" sz="2400" i="1" kern="0" smtClean="0">
                          <a:solidFill>
                            <a:sysClr val="windowText" lastClr="000000"/>
                          </a:solidFill>
                          <a:latin typeface="Cambria Math"/>
                        </a:rPr>
                        <m:t>∆</m:t>
                      </m:r>
                      <m:r>
                        <a:rPr lang="en-US" altLang="ja-JP" sz="2400" i="1" kern="0" smtClean="0">
                          <a:solidFill>
                            <a:sysClr val="windowText" lastClr="000000"/>
                          </a:solidFill>
                          <a:latin typeface="Cambria Math"/>
                        </a:rPr>
                        <m:t>𝑈</m:t>
                      </m:r>
                      <m:r>
                        <a:rPr lang="en-US" altLang="ja-JP" sz="2400" i="1" kern="0" smtClean="0">
                          <a:solidFill>
                            <a:sysClr val="windowText" lastClr="000000"/>
                          </a:solidFill>
                          <a:latin typeface="Cambria Math"/>
                        </a:rPr>
                        <m:t>=</m:t>
                      </m:r>
                      <m:nary>
                        <m:naryPr>
                          <m:chr m:val="∑"/>
                          <m:supHide m:val="on"/>
                          <m:ctrlPr>
                            <a:rPr lang="en-US" altLang="ja-JP" sz="2400" i="1" kern="0" smtClean="0">
                              <a:solidFill>
                                <a:sysClr val="windowText" lastClr="000000"/>
                              </a:solidFill>
                              <a:latin typeface="Cambria Math" panose="02040503050406030204" pitchFamily="18" charset="0"/>
                            </a:rPr>
                          </m:ctrlPr>
                        </m:naryPr>
                        <m:sub>
                          <m:r>
                            <a:rPr lang="en-US" altLang="ja-JP" sz="2400" i="1" kern="0" smtClean="0">
                              <a:solidFill>
                                <a:sysClr val="windowText" lastClr="000000"/>
                              </a:solidFill>
                              <a:latin typeface="Cambria Math"/>
                            </a:rPr>
                            <m:t>𝑁</m:t>
                          </m:r>
                        </m:sub>
                        <m:sup/>
                        <m:e>
                          <m:sSup>
                            <m:sSupPr>
                              <m:ctrlPr>
                                <a:rPr lang="en-US" altLang="ja-JP" sz="2400" i="1" kern="0" smtClean="0">
                                  <a:solidFill>
                                    <a:sysClr val="windowText" lastClr="000000"/>
                                  </a:solidFill>
                                  <a:latin typeface="Cambria Math" panose="02040503050406030204" pitchFamily="18" charset="0"/>
                                </a:rPr>
                              </m:ctrlPr>
                            </m:sSupPr>
                            <m:e>
                              <m:sSub>
                                <m:sSubPr>
                                  <m:ctrlPr>
                                    <a:rPr lang="en-US" altLang="ja-JP" sz="2400" i="1" kern="0" smtClean="0">
                                      <a:solidFill>
                                        <a:sysClr val="windowText" lastClr="000000"/>
                                      </a:solidFill>
                                      <a:latin typeface="Cambria Math" panose="02040503050406030204" pitchFamily="18" charset="0"/>
                                    </a:rPr>
                                  </m:ctrlPr>
                                </m:sSubPr>
                                <m:e>
                                  <m:r>
                                    <a:rPr lang="en-US" altLang="ja-JP" sz="2400" i="1" kern="0" smtClean="0">
                                      <a:solidFill>
                                        <a:sysClr val="windowText" lastClr="000000"/>
                                      </a:solidFill>
                                      <a:latin typeface="Cambria Math"/>
                                    </a:rPr>
                                    <m:t>𝑉</m:t>
                                  </m:r>
                                </m:e>
                                <m:sub>
                                  <m:r>
                                    <a:rPr lang="en-US" altLang="ja-JP" sz="2400" i="1" kern="0" smtClean="0">
                                      <a:solidFill>
                                        <a:sysClr val="windowText" lastClr="000000"/>
                                      </a:solidFill>
                                      <a:latin typeface="Cambria Math"/>
                                    </a:rPr>
                                    <m:t>𝑇𝐻𝑧</m:t>
                                  </m:r>
                                </m:sub>
                              </m:sSub>
                            </m:e>
                            <m:sup>
                              <m:d>
                                <m:dPr>
                                  <m:ctrlPr>
                                    <a:rPr lang="en-US" altLang="ja-JP" sz="2400" i="1" kern="0" smtClean="0">
                                      <a:solidFill>
                                        <a:sysClr val="windowText" lastClr="000000"/>
                                      </a:solidFill>
                                      <a:latin typeface="Cambria Math" panose="02040503050406030204" pitchFamily="18" charset="0"/>
                                    </a:rPr>
                                  </m:ctrlPr>
                                </m:dPr>
                                <m:e>
                                  <m:r>
                                    <a:rPr lang="en-US" altLang="ja-JP" sz="2400" i="1" kern="0" smtClean="0">
                                      <a:solidFill>
                                        <a:sysClr val="windowText" lastClr="000000"/>
                                      </a:solidFill>
                                      <a:latin typeface="Cambria Math"/>
                                    </a:rPr>
                                    <m:t>𝑁</m:t>
                                  </m:r>
                                </m:e>
                              </m:d>
                            </m:sup>
                          </m:sSup>
                        </m:e>
                      </m:nary>
                    </m:oMath>
                  </m:oMathPara>
                </a14:m>
                <a:endParaRPr lang="ja-JP" altLang="en-US" sz="2400" kern="0" dirty="0">
                  <a:solidFill>
                    <a:sysClr val="windowText" lastClr="000000"/>
                  </a:solidFill>
                </a:endParaRPr>
              </a:p>
            </p:txBody>
          </p:sp>
        </mc:Choice>
        <mc:Fallback xmlns="">
          <p:sp>
            <p:nvSpPr>
              <p:cNvPr id="80" name="テキスト ボックス 79"/>
              <p:cNvSpPr txBox="1">
                <a:spLocks noRot="1" noChangeAspect="1" noMove="1" noResize="1" noEditPoints="1" noAdjustHandles="1" noChangeArrowheads="1" noChangeShapeType="1" noTextEdit="1"/>
              </p:cNvSpPr>
              <p:nvPr/>
            </p:nvSpPr>
            <p:spPr>
              <a:xfrm>
                <a:off x="868593" y="5788617"/>
                <a:ext cx="2540439" cy="988540"/>
              </a:xfrm>
              <a:prstGeom prst="rect">
                <a:avLst/>
              </a:prstGeom>
              <a:blipFill rotWithShape="1">
                <a:blip r:embed="rId7"/>
                <a:stretch>
                  <a:fillRect/>
                </a:stretch>
              </a:blipFill>
            </p:spPr>
            <p:txBody>
              <a:bodyPr/>
              <a:lstStyle/>
              <a:p>
                <a:r>
                  <a:rPr lang="ja-JP" altLang="en-US">
                    <a:noFill/>
                  </a:rPr>
                  <a:t> </a:t>
                </a:r>
              </a:p>
            </p:txBody>
          </p:sp>
        </mc:Fallback>
      </mc:AlternateContent>
      <p:sp>
        <p:nvSpPr>
          <p:cNvPr id="81" name="テキスト ボックス 80"/>
          <p:cNvSpPr txBox="1"/>
          <p:nvPr/>
        </p:nvSpPr>
        <p:spPr>
          <a:xfrm>
            <a:off x="639873" y="4516453"/>
            <a:ext cx="3060000" cy="369332"/>
          </a:xfrm>
          <a:prstGeom prst="rect">
            <a:avLst/>
          </a:prstGeom>
          <a:noFill/>
        </p:spPr>
        <p:txBody>
          <a:bodyPr wrap="square" rtlCol="0">
            <a:spAutoFit/>
          </a:bodyPr>
          <a:lstStyle/>
          <a:p>
            <a:r>
              <a:rPr lang="en-US" altLang="ja-JP" b="1" dirty="0" smtClean="0">
                <a:solidFill>
                  <a:srgbClr val="CC0000"/>
                </a:solidFill>
                <a:ea typeface="Tahoma" pitchFamily="34" charset="0"/>
                <a:cs typeface="Tahoma" pitchFamily="34" charset="0"/>
              </a:rPr>
              <a:t>Cascading the unit cell</a:t>
            </a:r>
            <a:endParaRPr lang="ja-JP" altLang="en-US" b="1" dirty="0">
              <a:solidFill>
                <a:srgbClr val="CC0000"/>
              </a:solidFill>
              <a:ea typeface="HGPｺﾞｼｯｸE" pitchFamily="50" charset="-128"/>
              <a:cs typeface="Tahoma" pitchFamily="34" charset="0"/>
            </a:endParaRPr>
          </a:p>
        </p:txBody>
      </p:sp>
      <p:sp>
        <p:nvSpPr>
          <p:cNvPr id="82" name="テキスト ボックス 81"/>
          <p:cNvSpPr txBox="1"/>
          <p:nvPr/>
        </p:nvSpPr>
        <p:spPr>
          <a:xfrm>
            <a:off x="818313" y="5152852"/>
            <a:ext cx="864096" cy="369332"/>
          </a:xfrm>
          <a:prstGeom prst="rect">
            <a:avLst/>
          </a:prstGeom>
          <a:noFill/>
        </p:spPr>
        <p:txBody>
          <a:bodyPr wrap="square" rtlCol="0">
            <a:spAutoFit/>
          </a:bodyPr>
          <a:lstStyle/>
          <a:p>
            <a:pPr>
              <a:defRPr/>
            </a:pPr>
            <a:r>
              <a:rPr lang="en-US" altLang="ja-JP" i="1" kern="0" dirty="0" err="1" smtClean="0">
                <a:solidFill>
                  <a:sysClr val="windowText" lastClr="000000"/>
                </a:solidFill>
              </a:rPr>
              <a:t>V</a:t>
            </a:r>
            <a:r>
              <a:rPr lang="en-US" altLang="ja-JP" i="1" kern="0" baseline="-25000" dirty="0" err="1" smtClean="0">
                <a:solidFill>
                  <a:sysClr val="windowText" lastClr="000000"/>
                </a:solidFill>
              </a:rPr>
              <a:t>THz</a:t>
            </a:r>
            <a:r>
              <a:rPr kumimoji="0" lang="en-US" altLang="ja-JP" kern="0" baseline="30000" dirty="0" smtClean="0">
                <a:solidFill>
                  <a:sysClr val="windowText" lastClr="000000"/>
                </a:solidFill>
              </a:rPr>
              <a:t>(</a:t>
            </a:r>
            <a:r>
              <a:rPr kumimoji="0" lang="en-US" altLang="ja-JP" i="1" kern="0" baseline="30000" dirty="0" smtClean="0">
                <a:solidFill>
                  <a:sysClr val="windowText" lastClr="000000"/>
                </a:solidFill>
              </a:rPr>
              <a:t>1</a:t>
            </a:r>
            <a:r>
              <a:rPr kumimoji="0" lang="en-US" altLang="ja-JP" kern="0" baseline="30000" dirty="0" smtClean="0">
                <a:solidFill>
                  <a:sysClr val="windowText" lastClr="000000"/>
                </a:solidFill>
              </a:rPr>
              <a:t>)</a:t>
            </a:r>
            <a:r>
              <a:rPr lang="en-US" altLang="ja-JP" kern="0" baseline="-25000" dirty="0" smtClean="0">
                <a:solidFill>
                  <a:sysClr val="windowText" lastClr="000000"/>
                </a:solidFill>
              </a:rPr>
              <a:t> </a:t>
            </a:r>
            <a:endParaRPr lang="ja-JP" altLang="en-US" kern="0" baseline="-25000" dirty="0">
              <a:solidFill>
                <a:sysClr val="windowText" lastClr="000000"/>
              </a:solidFill>
            </a:endParaRPr>
          </a:p>
        </p:txBody>
      </p:sp>
      <p:sp>
        <p:nvSpPr>
          <p:cNvPr id="83" name="テキスト ボックス 82"/>
          <p:cNvSpPr txBox="1"/>
          <p:nvPr/>
        </p:nvSpPr>
        <p:spPr>
          <a:xfrm>
            <a:off x="2559325" y="5171319"/>
            <a:ext cx="864096" cy="369332"/>
          </a:xfrm>
          <a:prstGeom prst="rect">
            <a:avLst/>
          </a:prstGeom>
          <a:noFill/>
        </p:spPr>
        <p:txBody>
          <a:bodyPr wrap="square" rtlCol="0">
            <a:spAutoFit/>
          </a:bodyPr>
          <a:lstStyle/>
          <a:p>
            <a:pPr>
              <a:defRPr/>
            </a:pPr>
            <a:r>
              <a:rPr lang="en-US" altLang="ja-JP" i="1" kern="0" dirty="0" err="1" smtClean="0">
                <a:solidFill>
                  <a:sysClr val="windowText" lastClr="000000"/>
                </a:solidFill>
              </a:rPr>
              <a:t>V</a:t>
            </a:r>
            <a:r>
              <a:rPr lang="en-US" altLang="ja-JP" i="1" kern="0" baseline="-25000" dirty="0" err="1" smtClean="0">
                <a:solidFill>
                  <a:sysClr val="windowText" lastClr="000000"/>
                </a:solidFill>
              </a:rPr>
              <a:t>THz</a:t>
            </a:r>
            <a:r>
              <a:rPr kumimoji="0" lang="en-US" altLang="ja-JP" kern="0" baseline="30000" dirty="0" smtClean="0">
                <a:solidFill>
                  <a:sysClr val="windowText" lastClr="000000"/>
                </a:solidFill>
              </a:rPr>
              <a:t>(</a:t>
            </a:r>
            <a:r>
              <a:rPr kumimoji="0" lang="en-US" altLang="ja-JP" i="1" kern="0" baseline="30000" dirty="0" smtClean="0">
                <a:solidFill>
                  <a:sysClr val="windowText" lastClr="000000"/>
                </a:solidFill>
              </a:rPr>
              <a:t>N</a:t>
            </a:r>
            <a:r>
              <a:rPr kumimoji="0" lang="en-US" altLang="ja-JP" kern="0" baseline="30000" dirty="0" smtClean="0">
                <a:solidFill>
                  <a:sysClr val="windowText" lastClr="000000"/>
                </a:solidFill>
              </a:rPr>
              <a:t>)</a:t>
            </a:r>
            <a:r>
              <a:rPr lang="en-US" altLang="ja-JP" kern="0" baseline="-25000" dirty="0" smtClean="0">
                <a:solidFill>
                  <a:sysClr val="windowText" lastClr="000000"/>
                </a:solidFill>
              </a:rPr>
              <a:t> </a:t>
            </a:r>
            <a:endParaRPr lang="ja-JP" altLang="en-US" kern="0" baseline="-25000" dirty="0">
              <a:solidFill>
                <a:sysClr val="windowText" lastClr="000000"/>
              </a:solidFill>
            </a:endParaRPr>
          </a:p>
        </p:txBody>
      </p:sp>
      <p:sp>
        <p:nvSpPr>
          <p:cNvPr id="84" name="正方形/長方形 83"/>
          <p:cNvSpPr/>
          <p:nvPr/>
        </p:nvSpPr>
        <p:spPr>
          <a:xfrm>
            <a:off x="2528058" y="4980825"/>
            <a:ext cx="170801" cy="170801"/>
          </a:xfrm>
          <a:prstGeom prst="rect">
            <a:avLst/>
          </a:prstGeom>
          <a:solidFill>
            <a:srgbClr val="FF99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85" name="左中かっこ 84"/>
          <p:cNvSpPr/>
          <p:nvPr/>
        </p:nvSpPr>
        <p:spPr>
          <a:xfrm rot="16200000">
            <a:off x="1949679" y="4325033"/>
            <a:ext cx="216024" cy="2731460"/>
          </a:xfrm>
          <a:prstGeom prst="leftBrace">
            <a:avLst/>
          </a:prstGeom>
          <a:noFill/>
          <a:ln w="19050" cap="flat" cmpd="sng" algn="ctr">
            <a:solidFill>
              <a:srgbClr val="292934"/>
            </a:solidFill>
            <a:prstDash val="solid"/>
          </a:ln>
          <a:effectLst/>
        </p:spPr>
        <p:txBody>
          <a:bodyPr rtlCol="0" anchor="ctr"/>
          <a:lstStyle/>
          <a:p>
            <a:pPr algn="ctr">
              <a:defRPr/>
            </a:pPr>
            <a:endParaRPr lang="ja-JP" altLang="en-US" kern="0">
              <a:solidFill>
                <a:srgbClr val="292934"/>
              </a:solidFill>
              <a:latin typeface="Arial"/>
            </a:endParaRPr>
          </a:p>
        </p:txBody>
      </p:sp>
      <p:sp>
        <p:nvSpPr>
          <p:cNvPr id="86" name="テキスト ボックス 85"/>
          <p:cNvSpPr txBox="1"/>
          <p:nvPr/>
        </p:nvSpPr>
        <p:spPr>
          <a:xfrm>
            <a:off x="4558613" y="4516586"/>
            <a:ext cx="3384000" cy="360000"/>
          </a:xfrm>
          <a:prstGeom prst="rect">
            <a:avLst/>
          </a:prstGeom>
          <a:noFill/>
        </p:spPr>
        <p:txBody>
          <a:bodyPr wrap="square" rtlCol="0">
            <a:spAutoFit/>
          </a:bodyPr>
          <a:lstStyle/>
          <a:p>
            <a:r>
              <a:rPr lang="en-US" altLang="ja-JP" b="1" dirty="0" smtClean="0">
                <a:solidFill>
                  <a:srgbClr val="336699"/>
                </a:solidFill>
                <a:ea typeface="HGPｺﾞｼｯｸE" pitchFamily="50" charset="-128"/>
                <a:cs typeface="Tahoma" pitchFamily="34" charset="0"/>
              </a:rPr>
              <a:t>Plasmon cavity boundaries</a:t>
            </a:r>
            <a:endParaRPr lang="ja-JP" altLang="en-US" b="1" dirty="0">
              <a:solidFill>
                <a:srgbClr val="336699"/>
              </a:solidFill>
              <a:ea typeface="HGPｺﾞｼｯｸE" pitchFamily="50" charset="-128"/>
              <a:cs typeface="Tahoma" pitchFamily="34" charset="0"/>
            </a:endParaRPr>
          </a:p>
        </p:txBody>
      </p:sp>
      <p:sp>
        <p:nvSpPr>
          <p:cNvPr id="87" name="正方形/長方形 86"/>
          <p:cNvSpPr/>
          <p:nvPr/>
        </p:nvSpPr>
        <p:spPr>
          <a:xfrm>
            <a:off x="5807487" y="5124052"/>
            <a:ext cx="216024" cy="216024"/>
          </a:xfrm>
          <a:prstGeom prst="rect">
            <a:avLst/>
          </a:prstGeom>
          <a:solidFill>
            <a:srgbClr val="FF99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88" name="角丸四角形 87"/>
          <p:cNvSpPr/>
          <p:nvPr/>
        </p:nvSpPr>
        <p:spPr>
          <a:xfrm>
            <a:off x="5749317" y="5485326"/>
            <a:ext cx="327152" cy="214790"/>
          </a:xfrm>
          <a:prstGeom prst="roundRect">
            <a:avLst>
              <a:gd name="adj" fmla="val 41803"/>
            </a:avLst>
          </a:prstGeom>
          <a:solidFill>
            <a:srgbClr val="3366CC"/>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89" name="正方形/長方形 88"/>
          <p:cNvSpPr/>
          <p:nvPr/>
        </p:nvSpPr>
        <p:spPr>
          <a:xfrm>
            <a:off x="4751044" y="5124052"/>
            <a:ext cx="709987" cy="216024"/>
          </a:xfrm>
          <a:prstGeom prst="rect">
            <a:avLst/>
          </a:prstGeom>
          <a:solidFill>
            <a:srgbClr val="FFCC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90" name="角丸四角形 89"/>
          <p:cNvSpPr/>
          <p:nvPr/>
        </p:nvSpPr>
        <p:spPr>
          <a:xfrm>
            <a:off x="4679037" y="5493384"/>
            <a:ext cx="830576" cy="206732"/>
          </a:xfrm>
          <a:prstGeom prst="roundRect">
            <a:avLst>
              <a:gd name="adj" fmla="val 41803"/>
            </a:avLst>
          </a:prstGeom>
          <a:noFill/>
          <a:ln w="19050" cap="flat" cmpd="sng" algn="ctr">
            <a:solidFill>
              <a:srgbClr val="292934"/>
            </a:solidFill>
            <a:prstDash val="dash"/>
          </a:ln>
          <a:effectLst/>
        </p:spPr>
        <p:txBody>
          <a:bodyPr rtlCol="0" anchor="ctr"/>
          <a:lstStyle/>
          <a:p>
            <a:pPr algn="ctr">
              <a:defRPr/>
            </a:pPr>
            <a:endParaRPr lang="ja-JP" altLang="en-US" kern="0">
              <a:solidFill>
                <a:srgbClr val="FFFFFF"/>
              </a:solidFill>
              <a:latin typeface="Arial"/>
            </a:endParaRPr>
          </a:p>
        </p:txBody>
      </p:sp>
      <p:sp>
        <p:nvSpPr>
          <p:cNvPr id="91" name="正方形/長方形 90"/>
          <p:cNvSpPr/>
          <p:nvPr/>
        </p:nvSpPr>
        <p:spPr>
          <a:xfrm>
            <a:off x="6357277" y="5124052"/>
            <a:ext cx="709987" cy="216024"/>
          </a:xfrm>
          <a:prstGeom prst="rect">
            <a:avLst/>
          </a:prstGeom>
          <a:solidFill>
            <a:srgbClr val="FFCC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92" name="角丸四角形 91"/>
          <p:cNvSpPr/>
          <p:nvPr/>
        </p:nvSpPr>
        <p:spPr>
          <a:xfrm>
            <a:off x="6285270" y="5493384"/>
            <a:ext cx="830576" cy="206732"/>
          </a:xfrm>
          <a:prstGeom prst="roundRect">
            <a:avLst>
              <a:gd name="adj" fmla="val 41803"/>
            </a:avLst>
          </a:prstGeom>
          <a:noFill/>
          <a:ln w="19050" cap="flat" cmpd="sng" algn="ctr">
            <a:solidFill>
              <a:srgbClr val="292934"/>
            </a:solidFill>
            <a:prstDash val="dash"/>
          </a:ln>
          <a:effectLst/>
        </p:spPr>
        <p:txBody>
          <a:bodyPr rtlCol="0" anchor="ctr"/>
          <a:lstStyle/>
          <a:p>
            <a:pPr algn="ctr">
              <a:defRPr/>
            </a:pPr>
            <a:endParaRPr lang="ja-JP" altLang="en-US" kern="0">
              <a:solidFill>
                <a:srgbClr val="FFFFFF"/>
              </a:solidFill>
              <a:latin typeface="Arial"/>
            </a:endParaRPr>
          </a:p>
        </p:txBody>
      </p:sp>
      <p:sp>
        <p:nvSpPr>
          <p:cNvPr id="94" name="テキスト ボックス 93"/>
          <p:cNvSpPr txBox="1"/>
          <p:nvPr/>
        </p:nvSpPr>
        <p:spPr>
          <a:xfrm>
            <a:off x="4245541" y="6177415"/>
            <a:ext cx="4704324" cy="584775"/>
          </a:xfrm>
          <a:prstGeom prst="rect">
            <a:avLst/>
          </a:prstGeom>
          <a:noFill/>
        </p:spPr>
        <p:txBody>
          <a:bodyPr wrap="square" rtlCol="0">
            <a:spAutoFit/>
          </a:bodyPr>
          <a:lstStyle/>
          <a:p>
            <a:pPr algn="ctr">
              <a:lnSpc>
                <a:spcPct val="80000"/>
              </a:lnSpc>
              <a:defRPr/>
            </a:pPr>
            <a:r>
              <a:rPr kumimoji="0" lang="en-US" altLang="ja-JP" sz="2000" b="1" kern="0" dirty="0" smtClean="0">
                <a:solidFill>
                  <a:srgbClr val="FFC000"/>
                </a:solidFill>
                <a:ea typeface="HGPｺﾞｼｯｸE" pitchFamily="50" charset="-128"/>
                <a:cs typeface="Tahoma" pitchFamily="34" charset="0"/>
              </a:rPr>
              <a:t>Symmetric boundaries cancel out the photovoltaic signals </a:t>
            </a:r>
            <a:endParaRPr lang="ja-JP" altLang="en-US" sz="2000" b="1" kern="0" dirty="0">
              <a:solidFill>
                <a:srgbClr val="FFC000"/>
              </a:solidFill>
              <a:ea typeface="HGPｺﾞｼｯｸE" pitchFamily="50" charset="-128"/>
              <a:cs typeface="Tahoma" pitchFamily="34" charset="0"/>
            </a:endParaRPr>
          </a:p>
        </p:txBody>
      </p:sp>
      <p:sp>
        <p:nvSpPr>
          <p:cNvPr id="95" name="正方形/長方形 94"/>
          <p:cNvSpPr/>
          <p:nvPr/>
        </p:nvSpPr>
        <p:spPr>
          <a:xfrm>
            <a:off x="7461453" y="5124052"/>
            <a:ext cx="216024" cy="216024"/>
          </a:xfrm>
          <a:prstGeom prst="rect">
            <a:avLst/>
          </a:prstGeom>
          <a:solidFill>
            <a:srgbClr val="FF99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96" name="角丸四角形 95"/>
          <p:cNvSpPr/>
          <p:nvPr/>
        </p:nvSpPr>
        <p:spPr>
          <a:xfrm>
            <a:off x="7403283" y="5485326"/>
            <a:ext cx="327152" cy="214790"/>
          </a:xfrm>
          <a:prstGeom prst="roundRect">
            <a:avLst>
              <a:gd name="adj" fmla="val 41803"/>
            </a:avLst>
          </a:prstGeom>
          <a:solidFill>
            <a:srgbClr val="3366CC"/>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97" name="正方形/長方形 96"/>
          <p:cNvSpPr/>
          <p:nvPr/>
        </p:nvSpPr>
        <p:spPr>
          <a:xfrm>
            <a:off x="8104054" y="5124052"/>
            <a:ext cx="709987" cy="216024"/>
          </a:xfrm>
          <a:prstGeom prst="rect">
            <a:avLst/>
          </a:prstGeom>
          <a:solidFill>
            <a:srgbClr val="FFCC00"/>
          </a:solidFill>
          <a:ln w="19050" cap="flat" cmpd="sng" algn="ctr">
            <a:solidFill>
              <a:srgbClr val="292934"/>
            </a:solidFill>
            <a:prstDash val="solid"/>
          </a:ln>
          <a:effectLst/>
        </p:spPr>
        <p:txBody>
          <a:bodyPr rtlCol="0" anchor="ctr"/>
          <a:lstStyle/>
          <a:p>
            <a:pPr algn="ctr">
              <a:defRPr/>
            </a:pPr>
            <a:endParaRPr lang="ja-JP" altLang="en-US" kern="0">
              <a:solidFill>
                <a:srgbClr val="FFFFFF"/>
              </a:solidFill>
              <a:latin typeface="Arial"/>
            </a:endParaRPr>
          </a:p>
        </p:txBody>
      </p:sp>
      <p:sp>
        <p:nvSpPr>
          <p:cNvPr id="98" name="角丸四角形 97"/>
          <p:cNvSpPr/>
          <p:nvPr/>
        </p:nvSpPr>
        <p:spPr>
          <a:xfrm>
            <a:off x="8032047" y="5493384"/>
            <a:ext cx="830576" cy="206732"/>
          </a:xfrm>
          <a:prstGeom prst="roundRect">
            <a:avLst>
              <a:gd name="adj" fmla="val 41803"/>
            </a:avLst>
          </a:prstGeom>
          <a:noFill/>
          <a:ln w="19050" cap="flat" cmpd="sng" algn="ctr">
            <a:solidFill>
              <a:srgbClr val="292934"/>
            </a:solidFill>
            <a:prstDash val="dash"/>
          </a:ln>
          <a:effectLst/>
        </p:spPr>
        <p:txBody>
          <a:bodyPr rtlCol="0" anchor="ctr"/>
          <a:lstStyle/>
          <a:p>
            <a:pPr algn="ctr">
              <a:defRPr/>
            </a:pPr>
            <a:endParaRPr lang="ja-JP" altLang="en-US" kern="0">
              <a:solidFill>
                <a:srgbClr val="FFFFFF"/>
              </a:solidFill>
              <a:latin typeface="Arial"/>
            </a:endParaRPr>
          </a:p>
        </p:txBody>
      </p:sp>
      <p:cxnSp>
        <p:nvCxnSpPr>
          <p:cNvPr id="99" name="直線矢印コネクタ 98"/>
          <p:cNvCxnSpPr/>
          <p:nvPr/>
        </p:nvCxnSpPr>
        <p:spPr>
          <a:xfrm>
            <a:off x="5580112" y="5772124"/>
            <a:ext cx="665082" cy="0"/>
          </a:xfrm>
          <a:prstGeom prst="straightConnector1">
            <a:avLst/>
          </a:prstGeom>
          <a:noFill/>
          <a:ln w="25400" cap="flat" cmpd="sng" algn="ctr">
            <a:solidFill>
              <a:srgbClr val="D2533C">
                <a:lumMod val="50000"/>
              </a:srgbClr>
            </a:solidFill>
            <a:prstDash val="solid"/>
            <a:headEnd type="triangle" w="lg" len="med"/>
            <a:tailEnd type="triangle" w="lg" len="med"/>
          </a:ln>
          <a:effectLst/>
        </p:spPr>
      </p:cxnSp>
      <p:cxnSp>
        <p:nvCxnSpPr>
          <p:cNvPr id="100" name="直線矢印コネクタ 99"/>
          <p:cNvCxnSpPr/>
          <p:nvPr/>
        </p:nvCxnSpPr>
        <p:spPr>
          <a:xfrm>
            <a:off x="7255346" y="5772124"/>
            <a:ext cx="665082" cy="0"/>
          </a:xfrm>
          <a:prstGeom prst="straightConnector1">
            <a:avLst/>
          </a:prstGeom>
          <a:noFill/>
          <a:ln w="25400" cap="flat" cmpd="sng" algn="ctr">
            <a:solidFill>
              <a:srgbClr val="D2533C">
                <a:lumMod val="50000"/>
              </a:srgbClr>
            </a:solidFill>
            <a:prstDash val="solid"/>
            <a:headEnd type="triangle" w="lg" len="med"/>
            <a:tailEnd type="triangle" w="lg" len="med"/>
          </a:ln>
          <a:effectLst/>
        </p:spPr>
      </p:cxnSp>
      <p:cxnSp>
        <p:nvCxnSpPr>
          <p:cNvPr id="101" name="直線コネクタ 100"/>
          <p:cNvCxnSpPr/>
          <p:nvPr/>
        </p:nvCxnSpPr>
        <p:spPr>
          <a:xfrm flipH="1" flipV="1">
            <a:off x="4049367" y="2186231"/>
            <a:ext cx="127733" cy="218325"/>
          </a:xfrm>
          <a:prstGeom prst="line">
            <a:avLst/>
          </a:prstGeom>
          <a:noFill/>
          <a:ln w="25400" cap="flat" cmpd="sng" algn="ctr">
            <a:solidFill>
              <a:srgbClr val="292934">
                <a:lumMod val="90000"/>
                <a:lumOff val="10000"/>
              </a:srgbClr>
            </a:solidFill>
            <a:prstDash val="solid"/>
          </a:ln>
          <a:effectLst/>
        </p:spPr>
      </p:cxnSp>
      <p:sp>
        <p:nvSpPr>
          <p:cNvPr id="102" name="テキスト ボックス 101"/>
          <p:cNvSpPr txBox="1"/>
          <p:nvPr/>
        </p:nvSpPr>
        <p:spPr>
          <a:xfrm>
            <a:off x="4355976" y="1875190"/>
            <a:ext cx="698747" cy="369332"/>
          </a:xfrm>
          <a:prstGeom prst="rect">
            <a:avLst/>
          </a:prstGeom>
          <a:noFill/>
        </p:spPr>
        <p:txBody>
          <a:bodyPr wrap="square" rtlCol="0">
            <a:spAutoFit/>
          </a:bodyPr>
          <a:lstStyle/>
          <a:p>
            <a:r>
              <a:rPr lang="en-US" altLang="ja-JP" b="1" dirty="0" smtClean="0">
                <a:solidFill>
                  <a:srgbClr val="000000"/>
                </a:solidFill>
                <a:latin typeface="Arial" pitchFamily="34" charset="0"/>
                <a:cs typeface="Arial" pitchFamily="34" charset="0"/>
              </a:rPr>
              <a:t>G2 </a:t>
            </a:r>
            <a:endParaRPr lang="ja-JP" altLang="en-US" b="1" dirty="0">
              <a:solidFill>
                <a:srgbClr val="000000"/>
              </a:solidFill>
              <a:latin typeface="Arial" pitchFamily="34" charset="0"/>
              <a:cs typeface="Arial" pitchFamily="34" charset="0"/>
            </a:endParaRPr>
          </a:p>
        </p:txBody>
      </p:sp>
      <p:cxnSp>
        <p:nvCxnSpPr>
          <p:cNvPr id="103" name="直線コネクタ 102"/>
          <p:cNvCxnSpPr/>
          <p:nvPr/>
        </p:nvCxnSpPr>
        <p:spPr>
          <a:xfrm flipV="1">
            <a:off x="4563881" y="2226216"/>
            <a:ext cx="31361" cy="169778"/>
          </a:xfrm>
          <a:prstGeom prst="line">
            <a:avLst/>
          </a:prstGeom>
          <a:noFill/>
          <a:ln w="25400" cap="flat" cmpd="sng" algn="ctr">
            <a:solidFill>
              <a:srgbClr val="292934">
                <a:lumMod val="90000"/>
                <a:lumOff val="10000"/>
              </a:srgbClr>
            </a:solidFill>
            <a:prstDash val="solid"/>
          </a:ln>
          <a:effectLst/>
        </p:spPr>
      </p:cxnSp>
      <p:sp>
        <p:nvSpPr>
          <p:cNvPr id="104" name="テキスト ボックス 103"/>
          <p:cNvSpPr txBox="1"/>
          <p:nvPr/>
        </p:nvSpPr>
        <p:spPr>
          <a:xfrm>
            <a:off x="6357277" y="1843355"/>
            <a:ext cx="578941" cy="369332"/>
          </a:xfrm>
          <a:prstGeom prst="rect">
            <a:avLst/>
          </a:prstGeom>
          <a:noFill/>
        </p:spPr>
        <p:txBody>
          <a:bodyPr wrap="square" rtlCol="0">
            <a:spAutoFit/>
          </a:bodyPr>
          <a:lstStyle/>
          <a:p>
            <a:r>
              <a:rPr lang="en-US" altLang="ja-JP" dirty="0" smtClean="0">
                <a:solidFill>
                  <a:srgbClr val="000000"/>
                </a:solidFill>
                <a:latin typeface="Arial" pitchFamily="34" charset="0"/>
                <a:cs typeface="Arial" pitchFamily="34" charset="0"/>
              </a:rPr>
              <a:t>G1 </a:t>
            </a:r>
            <a:endParaRPr lang="ja-JP" altLang="en-US" dirty="0">
              <a:solidFill>
                <a:srgbClr val="000000"/>
              </a:solidFill>
              <a:latin typeface="Arial" pitchFamily="34" charset="0"/>
              <a:cs typeface="Arial" pitchFamily="34" charset="0"/>
            </a:endParaRPr>
          </a:p>
        </p:txBody>
      </p:sp>
      <p:sp>
        <p:nvSpPr>
          <p:cNvPr id="105" name="テキスト ボックス 104"/>
          <p:cNvSpPr txBox="1"/>
          <p:nvPr/>
        </p:nvSpPr>
        <p:spPr>
          <a:xfrm>
            <a:off x="7630957" y="1835716"/>
            <a:ext cx="578941" cy="369332"/>
          </a:xfrm>
          <a:prstGeom prst="rect">
            <a:avLst/>
          </a:prstGeom>
          <a:noFill/>
        </p:spPr>
        <p:txBody>
          <a:bodyPr wrap="square" rtlCol="0">
            <a:spAutoFit/>
          </a:bodyPr>
          <a:lstStyle/>
          <a:p>
            <a:r>
              <a:rPr lang="en-US" altLang="ja-JP" dirty="0" smtClean="0">
                <a:solidFill>
                  <a:srgbClr val="000000"/>
                </a:solidFill>
                <a:latin typeface="Arial" pitchFamily="34" charset="0"/>
                <a:cs typeface="Arial" pitchFamily="34" charset="0"/>
              </a:rPr>
              <a:t>G2 </a:t>
            </a:r>
            <a:endParaRPr lang="ja-JP" altLang="en-US" dirty="0">
              <a:solidFill>
                <a:srgbClr val="000000"/>
              </a:solidFill>
              <a:latin typeface="Arial" pitchFamily="34" charset="0"/>
              <a:cs typeface="Arial" pitchFamily="34" charset="0"/>
            </a:endParaRPr>
          </a:p>
        </p:txBody>
      </p:sp>
      <p:sp>
        <p:nvSpPr>
          <p:cNvPr id="106" name="下矢印 105"/>
          <p:cNvSpPr/>
          <p:nvPr/>
        </p:nvSpPr>
        <p:spPr>
          <a:xfrm>
            <a:off x="1932169" y="1873816"/>
            <a:ext cx="1902306" cy="474439"/>
          </a:xfrm>
          <a:prstGeom prst="downArrow">
            <a:avLst/>
          </a:prstGeom>
          <a:gradFill flip="none" rotWithShape="1">
            <a:gsLst>
              <a:gs pos="0">
                <a:srgbClr val="0070C0"/>
              </a:gs>
              <a:gs pos="36000">
                <a:srgbClr val="0099FF"/>
              </a:gs>
              <a:gs pos="100000">
                <a:srgbClr val="93A299">
                  <a:tint val="23500"/>
                  <a:satMod val="160000"/>
                </a:srgbClr>
              </a:gs>
            </a:gsLst>
            <a:lin ang="16200000" scaled="1"/>
            <a:tileRect/>
          </a:gradFill>
          <a:ln w="26425" cap="flat" cmpd="sng" algn="ctr">
            <a:noFill/>
            <a:prstDash val="solid"/>
          </a:ln>
          <a:effectLst/>
        </p:spPr>
        <p:txBody>
          <a:bodyPr rtlCol="0" anchor="ctr"/>
          <a:lstStyle/>
          <a:p>
            <a:pPr algn="ctr">
              <a:defRPr/>
            </a:pPr>
            <a:endParaRPr lang="ja-JP" altLang="en-US" kern="0">
              <a:solidFill>
                <a:srgbClr val="FFFFFF"/>
              </a:solidFill>
              <a:latin typeface="Arial"/>
            </a:endParaRPr>
          </a:p>
        </p:txBody>
      </p:sp>
      <p:sp>
        <p:nvSpPr>
          <p:cNvPr id="107" name="テキスト ボックス 106"/>
          <p:cNvSpPr txBox="1"/>
          <p:nvPr/>
        </p:nvSpPr>
        <p:spPr>
          <a:xfrm>
            <a:off x="2473841" y="1873816"/>
            <a:ext cx="825884" cy="461665"/>
          </a:xfrm>
          <a:prstGeom prst="rect">
            <a:avLst/>
          </a:prstGeom>
          <a:noFill/>
        </p:spPr>
        <p:txBody>
          <a:bodyPr wrap="square" rtlCol="0">
            <a:spAutoFit/>
          </a:bodyPr>
          <a:lstStyle/>
          <a:p>
            <a:pPr algn="ctr">
              <a:defRPr/>
            </a:pPr>
            <a:r>
              <a:rPr kumimoji="0" lang="en-US" altLang="ja-JP" sz="2400" kern="0" dirty="0" smtClean="0">
                <a:solidFill>
                  <a:srgbClr val="FFFFFF"/>
                </a:solidFill>
                <a:ea typeface="Tahoma" pitchFamily="34" charset="0"/>
                <a:cs typeface="Tahoma" pitchFamily="34" charset="0"/>
              </a:rPr>
              <a:t>THz </a:t>
            </a:r>
            <a:endParaRPr kumimoji="0" lang="ja-JP" altLang="en-US" sz="2400" kern="0" dirty="0">
              <a:solidFill>
                <a:srgbClr val="FFFFFF"/>
              </a:solidFill>
              <a:cs typeface="Tahoma" pitchFamily="34" charset="0"/>
            </a:endParaRPr>
          </a:p>
        </p:txBody>
      </p:sp>
      <p:sp>
        <p:nvSpPr>
          <p:cNvPr id="108" name="テキスト ボックス 107"/>
          <p:cNvSpPr txBox="1"/>
          <p:nvPr/>
        </p:nvSpPr>
        <p:spPr>
          <a:xfrm>
            <a:off x="3779912" y="1875190"/>
            <a:ext cx="523685" cy="369332"/>
          </a:xfrm>
          <a:prstGeom prst="rect">
            <a:avLst/>
          </a:prstGeom>
          <a:noFill/>
        </p:spPr>
        <p:txBody>
          <a:bodyPr wrap="square" rtlCol="0">
            <a:spAutoFit/>
          </a:bodyPr>
          <a:lstStyle/>
          <a:p>
            <a:r>
              <a:rPr lang="en-US" altLang="ja-JP" b="1" dirty="0" smtClean="0">
                <a:solidFill>
                  <a:srgbClr val="000000"/>
                </a:solidFill>
                <a:latin typeface="Arial" pitchFamily="34" charset="0"/>
                <a:cs typeface="Arial" pitchFamily="34" charset="0"/>
              </a:rPr>
              <a:t>G1 </a:t>
            </a:r>
            <a:endParaRPr lang="ja-JP" altLang="en-US" b="1" dirty="0">
              <a:solidFill>
                <a:srgbClr val="000000"/>
              </a:solidFill>
              <a:latin typeface="Arial" pitchFamily="34" charset="0"/>
              <a:cs typeface="Arial" pitchFamily="34" charset="0"/>
            </a:endParaRPr>
          </a:p>
        </p:txBody>
      </p:sp>
      <p:sp>
        <p:nvSpPr>
          <p:cNvPr id="109" name="テキスト ボックス 108"/>
          <p:cNvSpPr txBox="1"/>
          <p:nvPr/>
        </p:nvSpPr>
        <p:spPr>
          <a:xfrm>
            <a:off x="1657662" y="1365568"/>
            <a:ext cx="792000" cy="461665"/>
          </a:xfrm>
          <a:prstGeom prst="rect">
            <a:avLst/>
          </a:prstGeom>
          <a:noFill/>
        </p:spPr>
        <p:txBody>
          <a:bodyPr wrap="square" rtlCol="0">
            <a:spAutoFit/>
          </a:bodyPr>
          <a:lstStyle/>
          <a:p>
            <a:r>
              <a:rPr lang="en-US" altLang="ja-JP" sz="2400" b="1" i="1" dirty="0" smtClean="0">
                <a:solidFill>
                  <a:srgbClr val="FF3300"/>
                </a:solidFill>
                <a:ea typeface="Tahoma" pitchFamily="34" charset="0"/>
                <a:cs typeface="Tahoma" pitchFamily="34" charset="0"/>
              </a:rPr>
              <a:t>ΔU</a:t>
            </a:r>
            <a:endParaRPr lang="ja-JP" altLang="en-US" sz="2400" b="1" i="1" dirty="0">
              <a:solidFill>
                <a:srgbClr val="FF3300"/>
              </a:solidFill>
              <a:cs typeface="Tahoma" pitchFamily="34" charset="0"/>
            </a:endParaRPr>
          </a:p>
        </p:txBody>
      </p:sp>
      <p:pic>
        <p:nvPicPr>
          <p:cNvPr id="110" name="図 10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7544" y="2301672"/>
            <a:ext cx="5198438" cy="1944000"/>
          </a:xfrm>
          <a:prstGeom prst="rect">
            <a:avLst/>
          </a:prstGeom>
        </p:spPr>
      </p:pic>
      <p:cxnSp>
        <p:nvCxnSpPr>
          <p:cNvPr id="111" name="直線矢印コネクタ 110"/>
          <p:cNvCxnSpPr/>
          <p:nvPr/>
        </p:nvCxnSpPr>
        <p:spPr>
          <a:xfrm>
            <a:off x="5263830" y="1738791"/>
            <a:ext cx="0" cy="743111"/>
          </a:xfrm>
          <a:prstGeom prst="straightConnector1">
            <a:avLst/>
          </a:prstGeom>
          <a:noFill/>
          <a:ln w="31750" cap="sq" cmpd="sng" algn="ctr">
            <a:solidFill>
              <a:srgbClr val="F3F2DC">
                <a:lumMod val="10000"/>
              </a:srgbClr>
            </a:solidFill>
            <a:prstDash val="solid"/>
            <a:tailEnd type="none" w="lg" len="lg"/>
          </a:ln>
          <a:effectLst/>
        </p:spPr>
      </p:cxnSp>
      <p:cxnSp>
        <p:nvCxnSpPr>
          <p:cNvPr id="112" name="直線矢印コネクタ 111"/>
          <p:cNvCxnSpPr/>
          <p:nvPr/>
        </p:nvCxnSpPr>
        <p:spPr>
          <a:xfrm flipH="1" flipV="1">
            <a:off x="2374137" y="1729789"/>
            <a:ext cx="2901504" cy="0"/>
          </a:xfrm>
          <a:prstGeom prst="straightConnector1">
            <a:avLst/>
          </a:prstGeom>
          <a:noFill/>
          <a:ln w="31750" cap="flat" cmpd="sng" algn="ctr">
            <a:solidFill>
              <a:srgbClr val="F3F2DC">
                <a:lumMod val="10000"/>
              </a:srgbClr>
            </a:solidFill>
            <a:prstDash val="solid"/>
            <a:tailEnd type="none" w="lg" len="lg"/>
          </a:ln>
          <a:effectLst/>
        </p:spPr>
      </p:cxnSp>
      <p:sp>
        <p:nvSpPr>
          <p:cNvPr id="113" name="円/楕円 112"/>
          <p:cNvSpPr/>
          <p:nvPr/>
        </p:nvSpPr>
        <p:spPr>
          <a:xfrm>
            <a:off x="2267744" y="1658810"/>
            <a:ext cx="117082" cy="117082"/>
          </a:xfrm>
          <a:prstGeom prst="ellipse">
            <a:avLst/>
          </a:prstGeom>
          <a:noFill/>
          <a:ln w="26425" cap="flat" cmpd="sng" algn="ctr">
            <a:solidFill>
              <a:srgbClr val="000000"/>
            </a:solidFill>
            <a:prstDash val="solid"/>
          </a:ln>
          <a:effectLst/>
        </p:spPr>
        <p:txBody>
          <a:bodyPr rtlCol="0" anchor="ctr"/>
          <a:lstStyle/>
          <a:p>
            <a:pPr algn="ctr">
              <a:defRPr/>
            </a:pPr>
            <a:endParaRPr lang="ja-JP" altLang="en-US" kern="0">
              <a:solidFill>
                <a:srgbClr val="FFFFFF"/>
              </a:solidFill>
              <a:latin typeface="Arial"/>
            </a:endParaRPr>
          </a:p>
        </p:txBody>
      </p:sp>
      <p:sp>
        <p:nvSpPr>
          <p:cNvPr id="114" name="円/楕円 113"/>
          <p:cNvSpPr/>
          <p:nvPr/>
        </p:nvSpPr>
        <p:spPr>
          <a:xfrm>
            <a:off x="1608506" y="1653600"/>
            <a:ext cx="117082" cy="117082"/>
          </a:xfrm>
          <a:prstGeom prst="ellipse">
            <a:avLst/>
          </a:prstGeom>
          <a:noFill/>
          <a:ln w="26425" cap="flat" cmpd="sng" algn="ctr">
            <a:solidFill>
              <a:srgbClr val="000000"/>
            </a:solidFill>
            <a:prstDash val="solid"/>
          </a:ln>
          <a:effectLst/>
        </p:spPr>
        <p:txBody>
          <a:bodyPr rtlCol="0" anchor="ctr"/>
          <a:lstStyle/>
          <a:p>
            <a:pPr algn="ctr">
              <a:defRPr/>
            </a:pPr>
            <a:endParaRPr lang="ja-JP" altLang="en-US" kern="0">
              <a:solidFill>
                <a:srgbClr val="FFFFFF"/>
              </a:solidFill>
              <a:latin typeface="Arial"/>
            </a:endParaRPr>
          </a:p>
        </p:txBody>
      </p:sp>
      <p:cxnSp>
        <p:nvCxnSpPr>
          <p:cNvPr id="115" name="直線矢印コネクタ 114"/>
          <p:cNvCxnSpPr/>
          <p:nvPr/>
        </p:nvCxnSpPr>
        <p:spPr>
          <a:xfrm>
            <a:off x="934096" y="1721172"/>
            <a:ext cx="0" cy="760730"/>
          </a:xfrm>
          <a:prstGeom prst="straightConnector1">
            <a:avLst/>
          </a:prstGeom>
          <a:noFill/>
          <a:ln w="31750" cap="sq" cmpd="sng" algn="ctr">
            <a:solidFill>
              <a:srgbClr val="F3F2DC">
                <a:lumMod val="10000"/>
              </a:srgbClr>
            </a:solidFill>
            <a:prstDash val="solid"/>
            <a:tailEnd type="none" w="lg" len="lg"/>
          </a:ln>
          <a:effectLst/>
        </p:spPr>
      </p:cxnSp>
      <p:cxnSp>
        <p:nvCxnSpPr>
          <p:cNvPr id="116" name="直線矢印コネクタ 115"/>
          <p:cNvCxnSpPr/>
          <p:nvPr/>
        </p:nvCxnSpPr>
        <p:spPr>
          <a:xfrm flipH="1">
            <a:off x="934097" y="1712141"/>
            <a:ext cx="674409" cy="9031"/>
          </a:xfrm>
          <a:prstGeom prst="straightConnector1">
            <a:avLst/>
          </a:prstGeom>
          <a:noFill/>
          <a:ln w="31750" cap="flat" cmpd="sng" algn="ctr">
            <a:solidFill>
              <a:srgbClr val="F3F2DC">
                <a:lumMod val="10000"/>
              </a:srgbClr>
            </a:solidFill>
            <a:prstDash val="solid"/>
            <a:tailEnd type="none" w="lg" len="lg"/>
          </a:ln>
          <a:effectLst/>
        </p:spPr>
      </p:cxnSp>
      <p:cxnSp>
        <p:nvCxnSpPr>
          <p:cNvPr id="117" name="直線矢印コネクタ 116"/>
          <p:cNvCxnSpPr/>
          <p:nvPr/>
        </p:nvCxnSpPr>
        <p:spPr>
          <a:xfrm flipH="1" flipV="1">
            <a:off x="268239" y="2143796"/>
            <a:ext cx="665858" cy="1"/>
          </a:xfrm>
          <a:prstGeom prst="straightConnector1">
            <a:avLst/>
          </a:prstGeom>
          <a:noFill/>
          <a:ln w="31750" cap="flat" cmpd="sng" algn="ctr">
            <a:solidFill>
              <a:srgbClr val="F3F2DC">
                <a:lumMod val="10000"/>
              </a:srgbClr>
            </a:solidFill>
            <a:prstDash val="solid"/>
            <a:tailEnd type="none" w="lg" len="lg"/>
          </a:ln>
          <a:effectLst/>
        </p:spPr>
      </p:cxnSp>
      <p:cxnSp>
        <p:nvCxnSpPr>
          <p:cNvPr id="118" name="直線矢印コネクタ 117"/>
          <p:cNvCxnSpPr/>
          <p:nvPr/>
        </p:nvCxnSpPr>
        <p:spPr>
          <a:xfrm>
            <a:off x="276883" y="2143796"/>
            <a:ext cx="0" cy="194208"/>
          </a:xfrm>
          <a:prstGeom prst="straightConnector1">
            <a:avLst/>
          </a:prstGeom>
          <a:noFill/>
          <a:ln w="31750" cap="flat" cmpd="sng" algn="ctr">
            <a:solidFill>
              <a:srgbClr val="F3F2DC">
                <a:lumMod val="10000"/>
              </a:srgbClr>
            </a:solidFill>
            <a:prstDash val="solid"/>
            <a:tailEnd type="none" w="lg" len="lg"/>
          </a:ln>
          <a:effectLst/>
        </p:spPr>
      </p:cxnSp>
      <p:cxnSp>
        <p:nvCxnSpPr>
          <p:cNvPr id="119" name="直線矢印コネクタ 118"/>
          <p:cNvCxnSpPr/>
          <p:nvPr/>
        </p:nvCxnSpPr>
        <p:spPr>
          <a:xfrm flipH="1" flipV="1">
            <a:off x="138429" y="2332439"/>
            <a:ext cx="293169" cy="2"/>
          </a:xfrm>
          <a:prstGeom prst="straightConnector1">
            <a:avLst/>
          </a:prstGeom>
          <a:noFill/>
          <a:ln w="31750" cap="flat" cmpd="sng" algn="ctr">
            <a:solidFill>
              <a:srgbClr val="F3F2DC">
                <a:lumMod val="10000"/>
              </a:srgbClr>
            </a:solidFill>
            <a:prstDash val="solid"/>
            <a:tailEnd type="none" w="lg" len="lg"/>
          </a:ln>
          <a:effectLst/>
        </p:spPr>
      </p:cxnSp>
      <p:cxnSp>
        <p:nvCxnSpPr>
          <p:cNvPr id="120" name="直線矢印コネクタ 119"/>
          <p:cNvCxnSpPr/>
          <p:nvPr/>
        </p:nvCxnSpPr>
        <p:spPr>
          <a:xfrm flipH="1">
            <a:off x="242189" y="2445688"/>
            <a:ext cx="90864" cy="0"/>
          </a:xfrm>
          <a:prstGeom prst="straightConnector1">
            <a:avLst/>
          </a:prstGeom>
          <a:noFill/>
          <a:ln w="31750" cap="flat" cmpd="sng" algn="ctr">
            <a:solidFill>
              <a:srgbClr val="F3F2DC">
                <a:lumMod val="10000"/>
              </a:srgbClr>
            </a:solidFill>
            <a:prstDash val="solid"/>
            <a:tailEnd type="none" w="lg" len="lg"/>
          </a:ln>
          <a:effectLst/>
        </p:spPr>
      </p:cxnSp>
      <p:cxnSp>
        <p:nvCxnSpPr>
          <p:cNvPr id="121" name="直線矢印コネクタ 120"/>
          <p:cNvCxnSpPr/>
          <p:nvPr/>
        </p:nvCxnSpPr>
        <p:spPr>
          <a:xfrm flipH="1" flipV="1">
            <a:off x="202539" y="2389271"/>
            <a:ext cx="164949" cy="2"/>
          </a:xfrm>
          <a:prstGeom prst="straightConnector1">
            <a:avLst/>
          </a:prstGeom>
          <a:noFill/>
          <a:ln w="31750" cap="flat" cmpd="sng" algn="ctr">
            <a:solidFill>
              <a:srgbClr val="F3F2DC">
                <a:lumMod val="10000"/>
              </a:srgbClr>
            </a:solidFill>
            <a:prstDash val="solid"/>
            <a:tailEnd type="none" w="lg" len="lg"/>
          </a:ln>
          <a:effectLst/>
        </p:spPr>
      </p:cxnSp>
      <p:sp>
        <p:nvSpPr>
          <p:cNvPr id="122" name="円/楕円 121"/>
          <p:cNvSpPr/>
          <p:nvPr/>
        </p:nvSpPr>
        <p:spPr>
          <a:xfrm>
            <a:off x="878901" y="2085648"/>
            <a:ext cx="117082" cy="117082"/>
          </a:xfrm>
          <a:prstGeom prst="ellipse">
            <a:avLst/>
          </a:prstGeom>
          <a:solidFill>
            <a:srgbClr val="000000"/>
          </a:solidFill>
          <a:ln w="26425" cap="flat" cmpd="sng" algn="ctr">
            <a:noFill/>
            <a:prstDash val="solid"/>
          </a:ln>
          <a:effectLst/>
        </p:spPr>
        <p:txBody>
          <a:bodyPr rtlCol="0" anchor="ctr"/>
          <a:lstStyle/>
          <a:p>
            <a:pPr algn="ctr">
              <a:defRPr/>
            </a:pPr>
            <a:endParaRPr lang="ja-JP" altLang="en-US" kern="0">
              <a:solidFill>
                <a:srgbClr val="FFFFFF"/>
              </a:solidFill>
              <a:latin typeface="Arial"/>
            </a:endParaRPr>
          </a:p>
        </p:txBody>
      </p:sp>
      <p:sp>
        <p:nvSpPr>
          <p:cNvPr id="123" name="円/楕円 122"/>
          <p:cNvSpPr/>
          <p:nvPr/>
        </p:nvSpPr>
        <p:spPr>
          <a:xfrm>
            <a:off x="899600" y="2445696"/>
            <a:ext cx="72000" cy="72000"/>
          </a:xfrm>
          <a:prstGeom prst="ellipse">
            <a:avLst/>
          </a:prstGeom>
          <a:solidFill>
            <a:srgbClr val="000000"/>
          </a:solidFill>
          <a:ln w="26425" cap="flat" cmpd="sng" algn="ctr">
            <a:noFill/>
            <a:prstDash val="solid"/>
          </a:ln>
          <a:effectLst/>
        </p:spPr>
        <p:txBody>
          <a:bodyPr rtlCol="0" anchor="ctr"/>
          <a:lstStyle/>
          <a:p>
            <a:pPr algn="ctr">
              <a:defRPr/>
            </a:pPr>
            <a:endParaRPr lang="ja-JP" altLang="en-US" kern="0">
              <a:solidFill>
                <a:srgbClr val="FFFFFF"/>
              </a:solidFill>
              <a:latin typeface="Arial"/>
            </a:endParaRPr>
          </a:p>
        </p:txBody>
      </p:sp>
      <p:sp>
        <p:nvSpPr>
          <p:cNvPr id="124" name="円/楕円 123"/>
          <p:cNvSpPr/>
          <p:nvPr/>
        </p:nvSpPr>
        <p:spPr>
          <a:xfrm>
            <a:off x="5233932" y="2491427"/>
            <a:ext cx="72000" cy="72000"/>
          </a:xfrm>
          <a:prstGeom prst="ellipse">
            <a:avLst/>
          </a:prstGeom>
          <a:solidFill>
            <a:srgbClr val="000000"/>
          </a:solidFill>
          <a:ln w="26425" cap="flat" cmpd="sng" algn="ctr">
            <a:noFill/>
            <a:prstDash val="solid"/>
          </a:ln>
          <a:effectLst/>
        </p:spPr>
        <p:txBody>
          <a:bodyPr rtlCol="0" anchor="ctr"/>
          <a:lstStyle/>
          <a:p>
            <a:pPr algn="ctr">
              <a:defRPr/>
            </a:pPr>
            <a:endParaRPr lang="ja-JP" altLang="en-US" kern="0">
              <a:solidFill>
                <a:srgbClr val="FFFFFF"/>
              </a:solidFill>
              <a:latin typeface="Arial"/>
            </a:endParaRPr>
          </a:p>
        </p:txBody>
      </p:sp>
      <p:sp>
        <p:nvSpPr>
          <p:cNvPr id="125" name="角丸四角形 124"/>
          <p:cNvSpPr/>
          <p:nvPr/>
        </p:nvSpPr>
        <p:spPr>
          <a:xfrm>
            <a:off x="6023511" y="1636847"/>
            <a:ext cx="3041560" cy="2753057"/>
          </a:xfrm>
          <a:prstGeom prst="roundRect">
            <a:avLst/>
          </a:prstGeom>
          <a:noFill/>
          <a:ln w="19050" cap="flat" cmpd="sng" algn="ctr">
            <a:solidFill>
              <a:srgbClr val="000000"/>
            </a:solidFill>
            <a:prstDash val="solid"/>
          </a:ln>
          <a:effectLst/>
        </p:spPr>
        <p:txBody>
          <a:bodyPr rtlCol="0" anchor="ctr"/>
          <a:lstStyle/>
          <a:p>
            <a:pPr algn="ctr">
              <a:defRPr/>
            </a:pPr>
            <a:endParaRPr lang="ja-JP" altLang="en-US" kern="0">
              <a:solidFill>
                <a:srgbClr val="FFFFFF"/>
              </a:solidFill>
              <a:latin typeface="Arial"/>
            </a:endParaRPr>
          </a:p>
        </p:txBody>
      </p:sp>
      <p:sp>
        <p:nvSpPr>
          <p:cNvPr id="126" name="テキスト ボックス 125"/>
          <p:cNvSpPr txBox="1"/>
          <p:nvPr/>
        </p:nvSpPr>
        <p:spPr>
          <a:xfrm>
            <a:off x="6228183" y="1365568"/>
            <a:ext cx="1512000" cy="461665"/>
          </a:xfrm>
          <a:prstGeom prst="rect">
            <a:avLst/>
          </a:prstGeom>
          <a:solidFill>
            <a:srgbClr val="FFFFFF"/>
          </a:solidFill>
        </p:spPr>
        <p:txBody>
          <a:bodyPr wrap="square" rtlCol="0">
            <a:spAutoFit/>
          </a:bodyPr>
          <a:lstStyle/>
          <a:p>
            <a:pPr>
              <a:defRPr/>
            </a:pPr>
            <a:r>
              <a:rPr lang="en-US" altLang="ja-JP" sz="2400" b="1" kern="0" dirty="0" smtClean="0">
                <a:solidFill>
                  <a:sysClr val="windowText" lastClr="000000"/>
                </a:solidFill>
                <a:ea typeface="Tahoma" pitchFamily="34" charset="0"/>
                <a:cs typeface="Tahoma" pitchFamily="34" charset="0"/>
              </a:rPr>
              <a:t>Unit cell </a:t>
            </a:r>
            <a:endParaRPr lang="ja-JP" altLang="en-US" sz="2400" b="1" kern="0" dirty="0">
              <a:solidFill>
                <a:sysClr val="windowText" lastClr="000000"/>
              </a:solidFill>
              <a:cs typeface="Tahoma" pitchFamily="34" charset="0"/>
            </a:endParaRPr>
          </a:p>
        </p:txBody>
      </p:sp>
      <p:sp>
        <p:nvSpPr>
          <p:cNvPr id="127" name="テキスト ボックス 126"/>
          <p:cNvSpPr txBox="1"/>
          <p:nvPr/>
        </p:nvSpPr>
        <p:spPr>
          <a:xfrm>
            <a:off x="242189" y="2479491"/>
            <a:ext cx="341710" cy="369332"/>
          </a:xfrm>
          <a:prstGeom prst="rect">
            <a:avLst/>
          </a:prstGeom>
          <a:noFill/>
        </p:spPr>
        <p:txBody>
          <a:bodyPr wrap="square" rtlCol="0">
            <a:spAutoFit/>
          </a:bodyPr>
          <a:lstStyle/>
          <a:p>
            <a:r>
              <a:rPr lang="en-US" altLang="ja-JP" b="1" dirty="0" smtClean="0">
                <a:solidFill>
                  <a:srgbClr val="000000"/>
                </a:solidFill>
                <a:latin typeface="Arial" pitchFamily="34" charset="0"/>
                <a:cs typeface="Arial" pitchFamily="34" charset="0"/>
              </a:rPr>
              <a:t>S </a:t>
            </a:r>
            <a:endParaRPr lang="ja-JP" altLang="en-US" b="1" dirty="0">
              <a:solidFill>
                <a:srgbClr val="000000"/>
              </a:solidFill>
              <a:latin typeface="Arial" pitchFamily="34" charset="0"/>
              <a:cs typeface="Arial" pitchFamily="34" charset="0"/>
            </a:endParaRPr>
          </a:p>
        </p:txBody>
      </p:sp>
      <p:sp>
        <p:nvSpPr>
          <p:cNvPr id="128" name="テキスト ボックス 127"/>
          <p:cNvSpPr txBox="1"/>
          <p:nvPr/>
        </p:nvSpPr>
        <p:spPr>
          <a:xfrm>
            <a:off x="5515972" y="2418155"/>
            <a:ext cx="466689" cy="369332"/>
          </a:xfrm>
          <a:prstGeom prst="rect">
            <a:avLst/>
          </a:prstGeom>
          <a:noFill/>
        </p:spPr>
        <p:txBody>
          <a:bodyPr wrap="square" rtlCol="0">
            <a:spAutoFit/>
          </a:bodyPr>
          <a:lstStyle/>
          <a:p>
            <a:r>
              <a:rPr lang="en-US" altLang="ja-JP" b="1" dirty="0">
                <a:solidFill>
                  <a:srgbClr val="000000"/>
                </a:solidFill>
                <a:latin typeface="Arial" pitchFamily="34" charset="0"/>
                <a:cs typeface="Arial" pitchFamily="34" charset="0"/>
              </a:rPr>
              <a:t>D</a:t>
            </a:r>
            <a:r>
              <a:rPr lang="en-US" altLang="ja-JP" b="1" dirty="0" smtClean="0">
                <a:solidFill>
                  <a:srgbClr val="000000"/>
                </a:solidFill>
                <a:latin typeface="Arial" pitchFamily="34" charset="0"/>
                <a:cs typeface="Arial" pitchFamily="34" charset="0"/>
              </a:rPr>
              <a:t> </a:t>
            </a:r>
            <a:endParaRPr lang="ja-JP" altLang="en-US" b="1" dirty="0">
              <a:solidFill>
                <a:srgbClr val="000000"/>
              </a:solidFill>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29" name="正方形/長方形 128"/>
              <p:cNvSpPr/>
              <p:nvPr/>
            </p:nvSpPr>
            <p:spPr>
              <a:xfrm>
                <a:off x="6372200" y="2677478"/>
                <a:ext cx="542071" cy="369332"/>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sSub>
                        <m:sSubPr>
                          <m:ctrlPr>
                            <a:rPr kumimoji="0" lang="en-US" altLang="ja-JP" b="1" i="1" kern="0" smtClean="0">
                              <a:solidFill>
                                <a:sysClr val="windowText" lastClr="000000"/>
                              </a:solidFill>
                              <a:latin typeface="Cambria Math" panose="02040503050406030204" pitchFamily="18" charset="0"/>
                            </a:rPr>
                          </m:ctrlPr>
                        </m:sSubPr>
                        <m:e>
                          <m:r>
                            <a:rPr kumimoji="0" lang="en-US" altLang="ja-JP" b="1" i="1" kern="0" smtClean="0">
                              <a:solidFill>
                                <a:sysClr val="windowText" lastClr="000000"/>
                              </a:solidFill>
                              <a:latin typeface="Cambria Math"/>
                            </a:rPr>
                            <m:t>𝒋</m:t>
                          </m:r>
                        </m:e>
                        <m:sub>
                          <m:r>
                            <a:rPr kumimoji="0" lang="en-US" altLang="ja-JP" b="1" i="1" kern="0" smtClean="0">
                              <a:solidFill>
                                <a:sysClr val="windowText" lastClr="000000"/>
                              </a:solidFill>
                              <a:latin typeface="Cambria Math"/>
                            </a:rPr>
                            <m:t>𝒅𝒄</m:t>
                          </m:r>
                        </m:sub>
                      </m:sSub>
                    </m:oMath>
                  </m:oMathPara>
                </a14:m>
                <a:endParaRPr kumimoji="0" lang="ja-JP" altLang="en-US" b="1" kern="0" dirty="0" smtClean="0">
                  <a:solidFill>
                    <a:sysClr val="windowText" lastClr="000000"/>
                  </a:solidFill>
                </a:endParaRPr>
              </a:p>
            </p:txBody>
          </p:sp>
        </mc:Choice>
        <mc:Fallback xmlns="">
          <p:sp>
            <p:nvSpPr>
              <p:cNvPr id="129" name="正方形/長方形 128"/>
              <p:cNvSpPr>
                <a:spLocks noRot="1" noChangeAspect="1" noMove="1" noResize="1" noEditPoints="1" noAdjustHandles="1" noChangeArrowheads="1" noChangeShapeType="1" noTextEdit="1"/>
              </p:cNvSpPr>
              <p:nvPr/>
            </p:nvSpPr>
            <p:spPr>
              <a:xfrm>
                <a:off x="6372200" y="2677478"/>
                <a:ext cx="542071" cy="369332"/>
              </a:xfrm>
              <a:prstGeom prst="rect">
                <a:avLst/>
              </a:prstGeom>
              <a:blipFill rotWithShape="1">
                <a:blip r:embed="rId9"/>
                <a:stretch>
                  <a:fillRect b="-14754"/>
                </a:stretch>
              </a:blipFill>
            </p:spPr>
            <p:txBody>
              <a:bodyPr/>
              <a:lstStyle/>
              <a:p>
                <a:r>
                  <a:rPr lang="ja-JP" altLang="en-US">
                    <a:noFill/>
                  </a:rPr>
                  <a:t> </a:t>
                </a:r>
              </a:p>
            </p:txBody>
          </p:sp>
        </mc:Fallback>
      </mc:AlternateContent>
      <mc:AlternateContent xmlns:mc="http://schemas.openxmlformats.org/markup-compatibility/2006" xmlns:a14="http://schemas.microsoft.com/office/drawing/2010/main">
        <mc:Choice Requires="a14">
          <p:sp>
            <p:nvSpPr>
              <p:cNvPr id="130" name="正方形/長方形 129"/>
              <p:cNvSpPr/>
              <p:nvPr/>
            </p:nvSpPr>
            <p:spPr>
              <a:xfrm>
                <a:off x="7596336" y="2677478"/>
                <a:ext cx="609398" cy="369332"/>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sSub>
                        <m:sSubPr>
                          <m:ctrlPr>
                            <a:rPr kumimoji="0" lang="en-US" altLang="ja-JP" b="1" i="1" kern="0" smtClean="0">
                              <a:solidFill>
                                <a:sysClr val="windowText" lastClr="000000"/>
                              </a:solidFill>
                              <a:latin typeface="Cambria Math" panose="02040503050406030204" pitchFamily="18" charset="0"/>
                            </a:rPr>
                          </m:ctrlPr>
                        </m:sSubPr>
                        <m:e>
                          <m:r>
                            <a:rPr kumimoji="0" lang="en-US" altLang="ja-JP" b="1" i="1" kern="0" smtClean="0">
                              <a:solidFill>
                                <a:sysClr val="windowText" lastClr="000000"/>
                              </a:solidFill>
                              <a:latin typeface="Cambria Math"/>
                            </a:rPr>
                            <m:t>𝑹</m:t>
                          </m:r>
                        </m:e>
                        <m:sub>
                          <m:r>
                            <a:rPr kumimoji="0" lang="en-US" altLang="ja-JP" b="1" i="1" kern="0" smtClean="0">
                              <a:solidFill>
                                <a:sysClr val="windowText" lastClr="000000"/>
                              </a:solidFill>
                              <a:latin typeface="Cambria Math"/>
                            </a:rPr>
                            <m:t>𝒄𝒉</m:t>
                          </m:r>
                        </m:sub>
                      </m:sSub>
                    </m:oMath>
                  </m:oMathPara>
                </a14:m>
                <a:endParaRPr kumimoji="0" lang="ja-JP" altLang="en-US" b="1" kern="0" dirty="0" smtClean="0">
                  <a:solidFill>
                    <a:sysClr val="windowText" lastClr="000000"/>
                  </a:solidFill>
                </a:endParaRPr>
              </a:p>
            </p:txBody>
          </p:sp>
        </mc:Choice>
        <mc:Fallback xmlns="">
          <p:sp>
            <p:nvSpPr>
              <p:cNvPr id="130" name="正方形/長方形 129"/>
              <p:cNvSpPr>
                <a:spLocks noRot="1" noChangeAspect="1" noMove="1" noResize="1" noEditPoints="1" noAdjustHandles="1" noChangeArrowheads="1" noChangeShapeType="1" noTextEdit="1"/>
              </p:cNvSpPr>
              <p:nvPr/>
            </p:nvSpPr>
            <p:spPr>
              <a:xfrm>
                <a:off x="7596336" y="2677478"/>
                <a:ext cx="609398" cy="369332"/>
              </a:xfrm>
              <a:prstGeom prst="rect">
                <a:avLst/>
              </a:prstGeom>
              <a:blipFill rotWithShape="1">
                <a:blip r:embed="rId10"/>
                <a:stretch>
                  <a:fillRect b="-3279"/>
                </a:stretch>
              </a:blipFill>
            </p:spPr>
            <p:txBody>
              <a:bodyPr/>
              <a:lstStyle/>
              <a:p>
                <a:r>
                  <a:rPr lang="ja-JP" altLang="en-US">
                    <a:noFill/>
                  </a:rPr>
                  <a:t> </a:t>
                </a:r>
              </a:p>
            </p:txBody>
          </p:sp>
        </mc:Fallback>
      </mc:AlternateContent>
      <p:cxnSp>
        <p:nvCxnSpPr>
          <p:cNvPr id="136" name="直線矢印コネクタ 135"/>
          <p:cNvCxnSpPr/>
          <p:nvPr/>
        </p:nvCxnSpPr>
        <p:spPr bwMode="auto">
          <a:xfrm flipH="1" flipV="1">
            <a:off x="1667048" y="3427879"/>
            <a:ext cx="471764" cy="190970"/>
          </a:xfrm>
          <a:prstGeom prst="straightConnector1">
            <a:avLst/>
          </a:prstGeom>
          <a:solidFill>
            <a:schemeClr val="accent1"/>
          </a:solidFill>
          <a:ln w="9525" cap="flat" cmpd="sng" algn="ctr">
            <a:solidFill>
              <a:srgbClr val="0000CC"/>
            </a:solidFill>
            <a:prstDash val="solid"/>
            <a:round/>
            <a:headEnd type="none" w="med" len="med"/>
            <a:tailEnd type="triangle" w="med" len="med"/>
          </a:ln>
          <a:effectLst/>
        </p:spPr>
      </p:cxnSp>
      <p:cxnSp>
        <p:nvCxnSpPr>
          <p:cNvPr id="138" name="直線矢印コネクタ 137"/>
          <p:cNvCxnSpPr/>
          <p:nvPr/>
        </p:nvCxnSpPr>
        <p:spPr bwMode="auto">
          <a:xfrm flipH="1" flipV="1">
            <a:off x="2613458" y="3427879"/>
            <a:ext cx="85401" cy="190970"/>
          </a:xfrm>
          <a:prstGeom prst="straightConnector1">
            <a:avLst/>
          </a:prstGeom>
          <a:solidFill>
            <a:schemeClr val="accent1"/>
          </a:solidFill>
          <a:ln w="9525" cap="flat" cmpd="sng" algn="ctr">
            <a:solidFill>
              <a:srgbClr val="0000CC"/>
            </a:solidFill>
            <a:prstDash val="solid"/>
            <a:round/>
            <a:headEnd type="none" w="med" len="med"/>
            <a:tailEnd type="triangle" w="med" len="med"/>
          </a:ln>
          <a:effectLst/>
        </p:spPr>
      </p:cxnSp>
      <p:cxnSp>
        <p:nvCxnSpPr>
          <p:cNvPr id="141" name="直線矢印コネクタ 140"/>
          <p:cNvCxnSpPr/>
          <p:nvPr/>
        </p:nvCxnSpPr>
        <p:spPr bwMode="auto">
          <a:xfrm flipV="1">
            <a:off x="3391052" y="3427879"/>
            <a:ext cx="85401" cy="190970"/>
          </a:xfrm>
          <a:prstGeom prst="straightConnector1">
            <a:avLst/>
          </a:prstGeom>
          <a:solidFill>
            <a:schemeClr val="accent1"/>
          </a:solidFill>
          <a:ln w="9525" cap="flat" cmpd="sng" algn="ctr">
            <a:solidFill>
              <a:srgbClr val="0000CC"/>
            </a:solidFill>
            <a:prstDash val="solid"/>
            <a:round/>
            <a:headEnd type="none" w="med" len="med"/>
            <a:tailEnd type="triangle" w="med" len="med"/>
          </a:ln>
          <a:effectLst/>
        </p:spPr>
      </p:cxnSp>
      <p:cxnSp>
        <p:nvCxnSpPr>
          <p:cNvPr id="142" name="直線矢印コネクタ 141"/>
          <p:cNvCxnSpPr/>
          <p:nvPr/>
        </p:nvCxnSpPr>
        <p:spPr bwMode="auto">
          <a:xfrm flipV="1">
            <a:off x="3962242" y="3446045"/>
            <a:ext cx="471764" cy="190970"/>
          </a:xfrm>
          <a:prstGeom prst="straightConnector1">
            <a:avLst/>
          </a:prstGeom>
          <a:solidFill>
            <a:schemeClr val="accent1"/>
          </a:solidFill>
          <a:ln w="9525" cap="flat" cmpd="sng" algn="ctr">
            <a:solidFill>
              <a:srgbClr val="0000CC"/>
            </a:solidFill>
            <a:prstDash val="solid"/>
            <a:round/>
            <a:headEnd type="none" w="med" len="med"/>
            <a:tailEnd type="triangle" w="med" len="med"/>
          </a:ln>
          <a:effectLst/>
        </p:spPr>
      </p:cxnSp>
      <p:sp>
        <p:nvSpPr>
          <p:cNvPr id="132" name="角丸四角形 131"/>
          <p:cNvSpPr/>
          <p:nvPr/>
        </p:nvSpPr>
        <p:spPr bwMode="auto">
          <a:xfrm>
            <a:off x="1036362" y="3618849"/>
            <a:ext cx="3962631" cy="445891"/>
          </a:xfrm>
          <a:prstGeom prst="roundRect">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graphicFrame>
        <p:nvGraphicFramePr>
          <p:cNvPr id="131" name="オブジェクト 130"/>
          <p:cNvGraphicFramePr>
            <a:graphicFrameLocks noChangeAspect="1"/>
          </p:cNvGraphicFramePr>
          <p:nvPr>
            <p:extLst/>
          </p:nvPr>
        </p:nvGraphicFramePr>
        <p:xfrm>
          <a:off x="1121644" y="3594506"/>
          <a:ext cx="3816000" cy="469009"/>
        </p:xfrm>
        <a:graphic>
          <a:graphicData uri="http://schemas.openxmlformats.org/presentationml/2006/ole">
            <mc:AlternateContent xmlns:mc="http://schemas.openxmlformats.org/markup-compatibility/2006">
              <mc:Choice xmlns:v="urn:schemas-microsoft-com:vml" Requires="v">
                <p:oleObj spid="_x0000_s90118" name="数式" r:id="rId11" imgW="2273040" imgH="279360" progId="Equation.3">
                  <p:embed/>
                </p:oleObj>
              </mc:Choice>
              <mc:Fallback>
                <p:oleObj name="数式" r:id="rId11" imgW="2273040" imgH="279360" progId="Equation.3">
                  <p:embed/>
                  <p:pic>
                    <p:nvPicPr>
                      <p:cNvPr id="0" name=""/>
                      <p:cNvPicPr/>
                      <p:nvPr/>
                    </p:nvPicPr>
                    <p:blipFill>
                      <a:blip r:embed="rId12"/>
                      <a:stretch>
                        <a:fillRect/>
                      </a:stretch>
                    </p:blipFill>
                    <p:spPr>
                      <a:xfrm>
                        <a:off x="1121644" y="3594506"/>
                        <a:ext cx="3816000" cy="469009"/>
                      </a:xfrm>
                      <a:prstGeom prst="rect">
                        <a:avLst/>
                      </a:prstGeom>
                    </p:spPr>
                  </p:pic>
                </p:oleObj>
              </mc:Fallback>
            </mc:AlternateContent>
          </a:graphicData>
        </a:graphic>
      </p:graphicFrame>
      <p:sp>
        <p:nvSpPr>
          <p:cNvPr id="143"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11</a:t>
            </a:fld>
            <a:endParaRPr lang="ja-JP" altLang="en-US" sz="1400" b="1" dirty="0">
              <a:solidFill>
                <a:srgbClr val="000000"/>
              </a:solidFill>
              <a:latin typeface="Arial Black" pitchFamily="34" charset="0"/>
            </a:endParaRPr>
          </a:p>
        </p:txBody>
      </p:sp>
    </p:spTree>
    <p:extLst>
      <p:ext uri="{BB962C8B-B14F-4D97-AF65-F5344CB8AC3E}">
        <p14:creationId xmlns:p14="http://schemas.microsoft.com/office/powerpoint/2010/main" val="223105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indefinite" fill="hold" grpId="0" nodeType="clickEffect">
                                  <p:stCondLst>
                                    <p:cond delay="0"/>
                                  </p:stCondLst>
                                  <p:childTnLst>
                                    <p:anim calcmode="discrete" valueType="str">
                                      <p:cBhvr>
                                        <p:cTn id="6" dur="500" fill="hold"/>
                                        <p:tgtEl>
                                          <p:spTgt spid="13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82886" y="4004726"/>
            <a:ext cx="3773802" cy="27232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タイトル 1"/>
          <p:cNvSpPr>
            <a:spLocks noGrp="1"/>
          </p:cNvSpPr>
          <p:nvPr>
            <p:ph type="title"/>
          </p:nvPr>
        </p:nvSpPr>
        <p:spPr>
          <a:xfrm>
            <a:off x="611746" y="1"/>
            <a:ext cx="8532254" cy="997526"/>
          </a:xfrm>
        </p:spPr>
        <p:txBody>
          <a:bodyPr/>
          <a:lstStyle/>
          <a:p>
            <a:r>
              <a:rPr kumimoji="1" lang="en-US" altLang="ja-JP" sz="3200" b="1" dirty="0" smtClean="0"/>
              <a:t>Asymmetric Dual-Grating-Gate HEMT</a:t>
            </a:r>
            <a:endParaRPr kumimoji="1" lang="ja-JP" altLang="en-US" sz="3200" b="1" dirty="0"/>
          </a:p>
        </p:txBody>
      </p:sp>
      <p:sp>
        <p:nvSpPr>
          <p:cNvPr id="42" name="Rectangle 3"/>
          <p:cNvSpPr>
            <a:spLocks noChangeArrowheads="1"/>
          </p:cNvSpPr>
          <p:nvPr/>
        </p:nvSpPr>
        <p:spPr bwMode="auto">
          <a:xfrm>
            <a:off x="0" y="554038"/>
            <a:ext cx="9144000" cy="0"/>
          </a:xfrm>
          <a:prstGeom prst="rect">
            <a:avLst/>
          </a:prstGeom>
          <a:noFill/>
          <a:ln w="9525">
            <a:noFill/>
            <a:miter lim="800000"/>
            <a:headEnd/>
            <a:tailEnd/>
          </a:ln>
          <a:effectLst/>
        </p:spPr>
        <p:txBody>
          <a:bodyPr wrap="none" anchor="ctr">
            <a:spAutoFit/>
          </a:bodyPr>
          <a:lstStyle/>
          <a:p>
            <a:pPr fontAlgn="base">
              <a:spcBef>
                <a:spcPct val="0"/>
              </a:spcBef>
              <a:spcAft>
                <a:spcPct val="0"/>
              </a:spcAft>
            </a:pPr>
            <a:endParaRPr lang="fr-FR" sz="1000" b="1">
              <a:solidFill>
                <a:srgbClr val="003366"/>
              </a:solidFill>
              <a:latin typeface="Arial" charset="0"/>
              <a:cs typeface="Arial" charset="0"/>
            </a:endParaRPr>
          </a:p>
        </p:txBody>
      </p:sp>
      <p:pic>
        <p:nvPicPr>
          <p:cNvPr id="81" name="Picture 1" descr="ges_logo"/>
          <p:cNvPicPr>
            <a:picLocks noChangeAspect="1" noChangeArrowheads="1"/>
          </p:cNvPicPr>
          <p:nvPr/>
        </p:nvPicPr>
        <p:blipFill>
          <a:blip r:embed="rId4" cstate="print">
            <a:lum bright="40000"/>
          </a:blip>
          <a:srcRect/>
          <a:stretch>
            <a:fillRect/>
          </a:stretch>
        </p:blipFill>
        <p:spPr bwMode="auto">
          <a:xfrm>
            <a:off x="8093466" y="0"/>
            <a:ext cx="504000" cy="574559"/>
          </a:xfrm>
          <a:prstGeom prst="rect">
            <a:avLst/>
          </a:prstGeom>
          <a:solidFill>
            <a:schemeClr val="bg1"/>
          </a:solidFill>
          <a:ln w="9525">
            <a:noFill/>
            <a:miter lim="800000"/>
            <a:headEnd/>
            <a:tailEnd/>
          </a:ln>
        </p:spPr>
      </p:pic>
      <p:pic>
        <p:nvPicPr>
          <p:cNvPr id="15" name="Picture 15"/>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38857" y="404664"/>
            <a:ext cx="756000" cy="300857"/>
          </a:xfrm>
          <a:prstGeom prst="rect">
            <a:avLst/>
          </a:prstGeom>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sp>
        <p:nvSpPr>
          <p:cNvPr id="16"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12</a:t>
            </a:fld>
            <a:endParaRPr lang="ja-JP" altLang="en-US" sz="1400" b="1" dirty="0">
              <a:solidFill>
                <a:srgbClr val="000000"/>
              </a:solidFill>
              <a:latin typeface="Arial Black" pitchFamily="34" charset="0"/>
            </a:endParaRPr>
          </a:p>
        </p:txBody>
      </p:sp>
      <p:pic>
        <p:nvPicPr>
          <p:cNvPr id="23"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flipV="1">
            <a:off x="450996" y="5037180"/>
            <a:ext cx="3123354" cy="129931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正方形/長方形 3"/>
          <p:cNvSpPr/>
          <p:nvPr/>
        </p:nvSpPr>
        <p:spPr>
          <a:xfrm>
            <a:off x="93705" y="6501137"/>
            <a:ext cx="4727576" cy="286232"/>
          </a:xfrm>
          <a:prstGeom prst="rect">
            <a:avLst/>
          </a:prstGeom>
        </p:spPr>
        <p:txBody>
          <a:bodyPr wrap="none">
            <a:spAutoFit/>
          </a:bodyPr>
          <a:lstStyle/>
          <a:p>
            <a:pPr algn="r" fontAlgn="base">
              <a:lnSpc>
                <a:spcPct val="90000"/>
              </a:lnSpc>
              <a:spcBef>
                <a:spcPct val="0"/>
              </a:spcBef>
              <a:spcAft>
                <a:spcPct val="0"/>
              </a:spcAft>
            </a:pPr>
            <a:r>
              <a:rPr kumimoji="0" lang="en-US" altLang="ja-JP" sz="1400" b="1" i="1" dirty="0">
                <a:solidFill>
                  <a:srgbClr val="000000"/>
                </a:solidFill>
                <a:cs typeface="Arial" pitchFamily="34" charset="0"/>
              </a:rPr>
              <a:t>S. </a:t>
            </a:r>
            <a:r>
              <a:rPr kumimoji="0" lang="en-US" altLang="ja-JP" sz="1400" b="1" i="1" dirty="0" err="1">
                <a:solidFill>
                  <a:srgbClr val="000000"/>
                </a:solidFill>
                <a:cs typeface="Arial" pitchFamily="34" charset="0"/>
              </a:rPr>
              <a:t>Boubanga-Tombet</a:t>
            </a:r>
            <a:r>
              <a:rPr kumimoji="0" lang="en-US" altLang="ja-JP" sz="1400" b="1" i="1" dirty="0">
                <a:solidFill>
                  <a:srgbClr val="000000"/>
                </a:solidFill>
                <a:cs typeface="Arial" pitchFamily="34" charset="0"/>
              </a:rPr>
              <a:t> et al, </a:t>
            </a:r>
            <a:r>
              <a:rPr lang="en-US" altLang="ja-JP" sz="1400" b="1" i="1" dirty="0" smtClean="0">
                <a:solidFill>
                  <a:srgbClr val="000000"/>
                </a:solidFill>
              </a:rPr>
              <a:t>APL </a:t>
            </a:r>
            <a:r>
              <a:rPr lang="en-US" altLang="ja-JP" sz="1400" b="1" i="1" dirty="0">
                <a:solidFill>
                  <a:srgbClr val="000000"/>
                </a:solidFill>
              </a:rPr>
              <a:t>99, 243504 (2011</a:t>
            </a:r>
            <a:r>
              <a:rPr lang="en-US" altLang="ja-JP" sz="1400" b="1" i="1" dirty="0" smtClean="0">
                <a:solidFill>
                  <a:srgbClr val="000000"/>
                </a:solidFill>
              </a:rPr>
              <a:t>)</a:t>
            </a:r>
            <a:endParaRPr lang="en-US" altLang="ja-JP" sz="1400" b="1" i="1" dirty="0">
              <a:solidFill>
                <a:srgbClr val="000000"/>
              </a:solidFill>
            </a:endParaRPr>
          </a:p>
        </p:txBody>
      </p:sp>
      <p:pic>
        <p:nvPicPr>
          <p:cNvPr id="8" name="Image 7"/>
          <p:cNvPicPr>
            <a:picLocks noChangeAspect="1"/>
          </p:cNvPicPr>
          <p:nvPr/>
        </p:nvPicPr>
        <p:blipFill>
          <a:blip r:embed="rId7"/>
          <a:stretch>
            <a:fillRect/>
          </a:stretch>
        </p:blipFill>
        <p:spPr>
          <a:xfrm>
            <a:off x="74546" y="1175048"/>
            <a:ext cx="9489584" cy="3684611"/>
          </a:xfrm>
          <a:prstGeom prst="rect">
            <a:avLst/>
          </a:prstGeom>
        </p:spPr>
      </p:pic>
    </p:spTree>
    <p:extLst>
      <p:ext uri="{BB962C8B-B14F-4D97-AF65-F5344CB8AC3E}">
        <p14:creationId xmlns:p14="http://schemas.microsoft.com/office/powerpoint/2010/main" val="27211604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5671" y="154980"/>
            <a:ext cx="8001000" cy="928255"/>
          </a:xfrm>
        </p:spPr>
        <p:txBody>
          <a:bodyPr/>
          <a:lstStyle/>
          <a:p>
            <a:r>
              <a:rPr kumimoji="0" lang="en-US" altLang="ja-JP" sz="3600" b="1" u="none" strike="noStrike" kern="0" cap="none" spc="0" normalizeH="0" baseline="0" noProof="0" dirty="0" smtClean="0">
                <a:ln>
                  <a:noFill/>
                </a:ln>
                <a:solidFill>
                  <a:schemeClr val="tx1"/>
                </a:solidFill>
                <a:effectLst/>
                <a:uLnTx/>
                <a:uFillTx/>
                <a:ea typeface="MS PGothic" pitchFamily="50" charset="-128"/>
              </a:rPr>
              <a:t>Outline</a:t>
            </a:r>
            <a:endParaRPr kumimoji="1" lang="ja-JP" altLang="en-US" sz="4000" dirty="0">
              <a:solidFill>
                <a:schemeClr val="tx1"/>
              </a:solidFill>
            </a:endParaRPr>
          </a:p>
        </p:txBody>
      </p:sp>
      <p:sp>
        <p:nvSpPr>
          <p:cNvPr id="3" name="コンテンツ プレースホルダー 2"/>
          <p:cNvSpPr>
            <a:spLocks noGrp="1"/>
          </p:cNvSpPr>
          <p:nvPr>
            <p:ph idx="1"/>
          </p:nvPr>
        </p:nvSpPr>
        <p:spPr>
          <a:xfrm>
            <a:off x="514350" y="1538208"/>
            <a:ext cx="8629650" cy="5034870"/>
          </a:xfrm>
        </p:spPr>
        <p:txBody>
          <a:bodyPr/>
          <a:lstStyle/>
          <a:p>
            <a:pPr>
              <a:spcBef>
                <a:spcPts val="600"/>
              </a:spcBef>
              <a:buBlip>
                <a:blip r:embed="rId3"/>
              </a:buBlip>
            </a:pPr>
            <a:r>
              <a:rPr kumimoji="0" lang="en-US" altLang="ja-JP" sz="2800" b="1" u="none" strike="noStrike" kern="0" cap="none" spc="0" normalizeH="0" baseline="0" noProof="0" dirty="0" smtClean="0">
                <a:ln>
                  <a:noFill/>
                </a:ln>
                <a:effectLst>
                  <a:outerShdw blurRad="152400" dist="38100" dir="2700000" algn="tl" rotWithShape="0">
                    <a:prstClr val="black">
                      <a:alpha val="40000"/>
                    </a:prstClr>
                  </a:outerShdw>
                </a:effectLst>
                <a:uLnTx/>
                <a:uFillTx/>
                <a:latin typeface="+mj-lt"/>
                <a:ea typeface="MS PGothic" pitchFamily="50" charset="-128"/>
                <a:cs typeface="+mj-cs"/>
              </a:rPr>
              <a:t>Introduction</a:t>
            </a: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Plasmonic THz detection &amp; emission</a:t>
            </a:r>
            <a:endPar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a:p>
            <a:pPr lvl="1">
              <a:spcBef>
                <a:spcPts val="600"/>
              </a:spcBef>
              <a:buBlip>
                <a:blip r:embed="rId4"/>
              </a:buBlip>
            </a:pPr>
            <a:r>
              <a:rPr lang="en-US" altLang="ja-JP" sz="2400" b="1" dirty="0" smtClean="0">
                <a:solidFill>
                  <a:schemeClr val="bg2"/>
                </a:solidFill>
                <a:effectLst>
                  <a:outerShdw blurRad="152400" dist="38100" dir="2700000" algn="tl" rotWithShape="0">
                    <a:prstClr val="black">
                      <a:alpha val="40000"/>
                    </a:prstClr>
                  </a:outerShdw>
                </a:effectLst>
                <a:latin typeface="+mj-lt"/>
                <a:ea typeface="MS PGothic" pitchFamily="50" charset="-128"/>
                <a:cs typeface="+mj-cs"/>
              </a:rPr>
              <a:t>Principle of operation</a:t>
            </a:r>
          </a:p>
          <a:p>
            <a:pPr lvl="1">
              <a:spcBef>
                <a:spcPts val="600"/>
              </a:spcBef>
              <a:buBlip>
                <a:blip r:embed="rId4"/>
              </a:buBlip>
            </a:pPr>
            <a:r>
              <a:rPr lang="en-US" altLang="ja-JP" sz="2400" b="1" dirty="0" smtClean="0">
                <a:solidFill>
                  <a:schemeClr val="bg2"/>
                </a:solidFill>
                <a:effectLst>
                  <a:outerShdw blurRad="152400" dist="38100" dir="2700000" algn="tl" rotWithShape="0">
                    <a:prstClr val="black">
                      <a:alpha val="40000"/>
                    </a:prstClr>
                  </a:outerShdw>
                </a:effectLst>
                <a:latin typeface="+mj-lt"/>
                <a:ea typeface="MS PGothic" pitchFamily="50" charset="-128"/>
                <a:cs typeface="+mj-cs"/>
              </a:rPr>
              <a:t>Asymmetric dual-grating-gate (A-DGG) HEMTs</a:t>
            </a:r>
            <a:endParaRPr kumimoji="1" lang="en-US" altLang="ja-JP" sz="2400" b="1" dirty="0" smtClean="0">
              <a:solidFill>
                <a:schemeClr val="bg2"/>
              </a:solidFill>
              <a:effectLst>
                <a:outerShdw blurRad="152400" dist="38100" dir="2700000" algn="tl" rotWithShape="0">
                  <a:prstClr val="black">
                    <a:alpha val="40000"/>
                  </a:prstClr>
                </a:outerShdw>
              </a:effectLst>
              <a:latin typeface="+mj-lt"/>
            </a:endParaRP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Record sensitivity and noise performances</a:t>
            </a: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Coherent, monochromatic THz emission</a:t>
            </a:r>
            <a:endPar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endParaRP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Application to nondestructive measurement</a:t>
            </a:r>
          </a:p>
          <a:p>
            <a:pPr lvl="1">
              <a:spcBef>
                <a:spcPts val="600"/>
              </a:spcBef>
              <a:buClr>
                <a:srgbClr val="CC0000"/>
              </a:buClr>
              <a:buBlip>
                <a:blip r:embed="rId4"/>
              </a:buBlip>
            </a:pP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THz imaging  and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spectroscopy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utilizing A-DGG HEMT detectors and emitters</a:t>
            </a:r>
          </a:p>
          <a:p>
            <a:pPr>
              <a:spcBef>
                <a:spcPts val="600"/>
              </a:spcBef>
              <a:buBlip>
                <a:blip r:embed="rId3"/>
              </a:buBlip>
            </a:pPr>
            <a:r>
              <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Summary</a:t>
            </a:r>
            <a:endPar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p:txBody>
      </p:sp>
      <p:sp>
        <p:nvSpPr>
          <p:cNvPr id="5"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13</a:t>
            </a:fld>
            <a:endParaRPr lang="ja-JP" altLang="en-US" sz="1400" b="1" dirty="0">
              <a:solidFill>
                <a:srgbClr val="000000"/>
              </a:solidFill>
              <a:latin typeface="Arial Black" pitchFamily="34" charset="0"/>
            </a:endParaRPr>
          </a:p>
        </p:txBody>
      </p:sp>
    </p:spTree>
    <p:extLst>
      <p:ext uri="{BB962C8B-B14F-4D97-AF65-F5344CB8AC3E}">
        <p14:creationId xmlns:p14="http://schemas.microsoft.com/office/powerpoint/2010/main" val="13083016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74674" y="178902"/>
            <a:ext cx="8569325" cy="928255"/>
          </a:xfrm>
        </p:spPr>
        <p:txBody>
          <a:bodyPr/>
          <a:lstStyle/>
          <a:p>
            <a:r>
              <a:rPr kumimoji="1" lang="en-US" altLang="ja-JP" dirty="0" smtClean="0"/>
              <a:t>Record-Breaking Responsivity </a:t>
            </a:r>
            <a:br>
              <a:rPr kumimoji="1" lang="en-US" altLang="ja-JP" dirty="0" smtClean="0"/>
            </a:br>
            <a:r>
              <a:rPr kumimoji="1" lang="en-US" altLang="ja-JP" dirty="0" smtClean="0"/>
              <a:t>at RT for 200-GHz Radiation</a:t>
            </a:r>
            <a:endParaRPr kumimoji="1" lang="ja-JP" altLang="en-US" dirty="0"/>
          </a:p>
        </p:txBody>
      </p:sp>
      <mc:AlternateContent xmlns:mc="http://schemas.openxmlformats.org/markup-compatibility/2006" xmlns:a14="http://schemas.microsoft.com/office/drawing/2010/main">
        <mc:Choice Requires="a14">
          <p:sp>
            <p:nvSpPr>
              <p:cNvPr id="3" name="正方形/長方形 2"/>
              <p:cNvSpPr/>
              <p:nvPr/>
            </p:nvSpPr>
            <p:spPr>
              <a:xfrm>
                <a:off x="1186247" y="1355209"/>
                <a:ext cx="2306595" cy="1091818"/>
              </a:xfrm>
              <a:prstGeom prst="rect">
                <a:avLst/>
              </a:prstGeom>
              <a:solidFill>
                <a:sysClr val="window" lastClr="FFFFFF"/>
              </a:solidFill>
              <a:ln w="63500" cap="flat" cmpd="sng" algn="ctr">
                <a:solidFill>
                  <a:srgbClr val="FF6600"/>
                </a:solidFill>
                <a:prstDash val="solid"/>
              </a:ln>
              <a:effec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ja-JP" altLang="ja-JP" sz="3200" b="1" i="1" kern="0" smtClean="0">
                              <a:solidFill>
                                <a:prstClr val="black"/>
                              </a:solidFill>
                              <a:latin typeface="Cambria Math" panose="02040503050406030204" pitchFamily="18" charset="0"/>
                            </a:rPr>
                          </m:ctrlPr>
                        </m:sSubPr>
                        <m:e>
                          <m:r>
                            <a:rPr kumimoji="0" lang="en-US" altLang="ja-JP" sz="3200" b="1" i="1" kern="0" smtClean="0">
                              <a:solidFill>
                                <a:prstClr val="black"/>
                              </a:solidFill>
                              <a:latin typeface="Cambria Math"/>
                            </a:rPr>
                            <m:t>𝑹</m:t>
                          </m:r>
                        </m:e>
                        <m:sub>
                          <m:r>
                            <a:rPr kumimoji="0" lang="en-US" altLang="ja-JP" sz="3200" b="1" i="1" kern="0" smtClean="0">
                              <a:solidFill>
                                <a:prstClr val="black"/>
                              </a:solidFill>
                              <a:latin typeface="Cambria Math"/>
                            </a:rPr>
                            <m:t>𝒗</m:t>
                          </m:r>
                        </m:sub>
                      </m:sSub>
                      <m:r>
                        <a:rPr kumimoji="0" lang="en-US" altLang="ja-JP" sz="3200" b="1" i="1" kern="0" smtClean="0">
                          <a:solidFill>
                            <a:prstClr val="black"/>
                          </a:solidFill>
                          <a:latin typeface="Cambria Math"/>
                        </a:rPr>
                        <m:t>=</m:t>
                      </m:r>
                      <m:f>
                        <m:fPr>
                          <m:ctrlPr>
                            <a:rPr kumimoji="0" lang="ja-JP" altLang="ja-JP" sz="3200" b="1" i="1" kern="0" smtClean="0">
                              <a:solidFill>
                                <a:prstClr val="black"/>
                              </a:solidFill>
                              <a:latin typeface="Cambria Math" panose="02040503050406030204" pitchFamily="18" charset="0"/>
                            </a:rPr>
                          </m:ctrlPr>
                        </m:fPr>
                        <m:num>
                          <m:sSub>
                            <m:sSubPr>
                              <m:ctrlPr>
                                <a:rPr kumimoji="0" lang="ja-JP" altLang="ja-JP" sz="3200" b="1" i="1" kern="0" smtClean="0">
                                  <a:solidFill>
                                    <a:prstClr val="black"/>
                                  </a:solidFill>
                                  <a:latin typeface="Cambria Math" panose="02040503050406030204" pitchFamily="18" charset="0"/>
                                </a:rPr>
                              </m:ctrlPr>
                            </m:sSubPr>
                            <m:e>
                              <m:r>
                                <a:rPr kumimoji="0" lang="en-US" altLang="ja-JP" sz="3200" b="1" i="1" kern="0" smtClean="0">
                                  <a:solidFill>
                                    <a:prstClr val="black"/>
                                  </a:solidFill>
                                  <a:latin typeface="Cambria Math"/>
                                </a:rPr>
                                <m:t>𝑺</m:t>
                              </m:r>
                            </m:e>
                            <m:sub>
                              <m:r>
                                <a:rPr kumimoji="0" lang="en-US" altLang="ja-JP" sz="3200" b="1" i="1" kern="0" smtClean="0">
                                  <a:solidFill>
                                    <a:prstClr val="black"/>
                                  </a:solidFill>
                                  <a:latin typeface="Cambria Math"/>
                                </a:rPr>
                                <m:t>𝒕</m:t>
                              </m:r>
                            </m:sub>
                          </m:sSub>
                          <m:r>
                            <a:rPr kumimoji="0" lang="en-US" altLang="ja-JP" sz="3200" b="1" i="1" kern="0" smtClean="0">
                              <a:solidFill>
                                <a:prstClr val="black"/>
                              </a:solidFill>
                              <a:latin typeface="Cambria Math"/>
                            </a:rPr>
                            <m:t>∆</m:t>
                          </m:r>
                          <m:r>
                            <a:rPr kumimoji="0" lang="en-US" altLang="ja-JP" sz="3200" b="1" i="1" kern="0" smtClean="0">
                              <a:solidFill>
                                <a:prstClr val="black"/>
                              </a:solidFill>
                              <a:latin typeface="Cambria Math"/>
                            </a:rPr>
                            <m:t>𝑼</m:t>
                          </m:r>
                        </m:num>
                        <m:den>
                          <m:sSub>
                            <m:sSubPr>
                              <m:ctrlPr>
                                <a:rPr kumimoji="0" lang="ja-JP" altLang="ja-JP" sz="3200" b="1" i="1" kern="0" smtClean="0">
                                  <a:solidFill>
                                    <a:prstClr val="black"/>
                                  </a:solidFill>
                                  <a:latin typeface="Cambria Math" panose="02040503050406030204" pitchFamily="18" charset="0"/>
                                </a:rPr>
                              </m:ctrlPr>
                            </m:sSubPr>
                            <m:e>
                              <m:r>
                                <a:rPr kumimoji="0" lang="en-US" altLang="ja-JP" sz="3200" b="1" i="1" kern="0" smtClean="0">
                                  <a:solidFill>
                                    <a:prstClr val="black"/>
                                  </a:solidFill>
                                  <a:latin typeface="Cambria Math"/>
                                </a:rPr>
                                <m:t>𝑺</m:t>
                              </m:r>
                            </m:e>
                            <m:sub>
                              <m:r>
                                <a:rPr kumimoji="0" lang="en-US" altLang="ja-JP" sz="3200" b="1" i="1" kern="0" smtClean="0">
                                  <a:solidFill>
                                    <a:prstClr val="black"/>
                                  </a:solidFill>
                                  <a:latin typeface="Cambria Math"/>
                                </a:rPr>
                                <m:t>𝒅</m:t>
                              </m:r>
                            </m:sub>
                          </m:sSub>
                          <m:sSub>
                            <m:sSubPr>
                              <m:ctrlPr>
                                <a:rPr kumimoji="0" lang="ja-JP" altLang="ja-JP" sz="3200" b="1" i="1" kern="0" smtClean="0">
                                  <a:solidFill>
                                    <a:prstClr val="black"/>
                                  </a:solidFill>
                                  <a:latin typeface="Cambria Math" panose="02040503050406030204" pitchFamily="18" charset="0"/>
                                </a:rPr>
                              </m:ctrlPr>
                            </m:sSubPr>
                            <m:e>
                              <m:r>
                                <a:rPr kumimoji="0" lang="en-US" altLang="ja-JP" sz="3200" b="1" i="1" kern="0" smtClean="0">
                                  <a:solidFill>
                                    <a:prstClr val="black"/>
                                  </a:solidFill>
                                  <a:latin typeface="Cambria Math"/>
                                </a:rPr>
                                <m:t>𝑷</m:t>
                              </m:r>
                            </m:e>
                            <m:sub>
                              <m:r>
                                <a:rPr kumimoji="0" lang="en-US" altLang="ja-JP" sz="3200" b="1" i="1" kern="0" smtClean="0">
                                  <a:solidFill>
                                    <a:prstClr val="black"/>
                                  </a:solidFill>
                                  <a:latin typeface="Cambria Math"/>
                                </a:rPr>
                                <m:t>𝒕</m:t>
                              </m:r>
                            </m:sub>
                          </m:sSub>
                        </m:den>
                      </m:f>
                    </m:oMath>
                  </m:oMathPara>
                </a14:m>
                <a:endParaRPr kumimoji="0" lang="ja-JP" altLang="en-US" sz="3200" b="1" kern="0" dirty="0" smtClean="0">
                  <a:solidFill>
                    <a:prstClr val="black"/>
                  </a:solidFill>
                  <a:ea typeface="HG明朝B"/>
                  <a:cs typeface="Arial" pitchFamily="34" charset="0"/>
                </a:endParaRPr>
              </a:p>
            </p:txBody>
          </p:sp>
        </mc:Choice>
        <mc:Fallback xmlns="">
          <p:sp>
            <p:nvSpPr>
              <p:cNvPr id="3" name="正方形/長方形 2"/>
              <p:cNvSpPr>
                <a:spLocks noRot="1" noChangeAspect="1" noMove="1" noResize="1" noEditPoints="1" noAdjustHandles="1" noChangeArrowheads="1" noChangeShapeType="1" noTextEdit="1"/>
              </p:cNvSpPr>
              <p:nvPr/>
            </p:nvSpPr>
            <p:spPr>
              <a:xfrm>
                <a:off x="1186247" y="1355209"/>
                <a:ext cx="2306595" cy="1091818"/>
              </a:xfrm>
              <a:prstGeom prst="rect">
                <a:avLst/>
              </a:prstGeom>
              <a:blipFill rotWithShape="0">
                <a:blip r:embed="rId2"/>
                <a:stretch>
                  <a:fillRect/>
                </a:stretch>
              </a:blipFill>
              <a:ln w="63500" cap="flat" cmpd="sng" algn="ctr">
                <a:solidFill>
                  <a:srgbClr val="FF6600"/>
                </a:solidFill>
                <a:prstDash val="solid"/>
              </a:ln>
              <a:effectLst/>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 name="テキスト ボックス 3"/>
              <p:cNvSpPr txBox="1"/>
              <p:nvPr/>
            </p:nvSpPr>
            <p:spPr>
              <a:xfrm>
                <a:off x="3582211" y="1454122"/>
                <a:ext cx="1653894" cy="830997"/>
              </a:xfrm>
              <a:prstGeom prst="rect">
                <a:avLst/>
              </a:prstGeom>
              <a:noFill/>
            </p:spPr>
            <p:txBody>
              <a:bodyPr wrap="square" rtlCol="0">
                <a:spAutoFit/>
              </a:bodyPr>
              <a:lstStyle/>
              <a:p>
                <a:pPr algn="just"/>
                <a14:m>
                  <m:oMath xmlns:m="http://schemas.openxmlformats.org/officeDocument/2006/math">
                    <m:sSub>
                      <m:sSubPr>
                        <m:ctrlPr>
                          <a:rPr kumimoji="0" lang="ja-JP" altLang="ja-JP" sz="1200" b="1" i="1" smtClean="0">
                            <a:solidFill>
                              <a:prstClr val="black"/>
                            </a:solidFill>
                            <a:latin typeface="Cambria Math" panose="02040503050406030204" pitchFamily="18" charset="0"/>
                          </a:rPr>
                        </m:ctrlPr>
                      </m:sSubPr>
                      <m:e>
                        <m:r>
                          <a:rPr kumimoji="0" lang="en-US" altLang="ja-JP" sz="1200" b="1" i="1">
                            <a:solidFill>
                              <a:prstClr val="black"/>
                            </a:solidFill>
                            <a:latin typeface="Cambria Math"/>
                          </a:rPr>
                          <m:t>𝑺</m:t>
                        </m:r>
                      </m:e>
                      <m:sub>
                        <m:r>
                          <a:rPr kumimoji="0" lang="en-US" altLang="ja-JP" sz="1200" b="1" i="1">
                            <a:solidFill>
                              <a:prstClr val="black"/>
                            </a:solidFill>
                            <a:latin typeface="Cambria Math"/>
                          </a:rPr>
                          <m:t>𝒕</m:t>
                        </m:r>
                      </m:sub>
                    </m:sSub>
                    <m:r>
                      <a:rPr kumimoji="0" lang="en-US" altLang="ja-JP" sz="1200" b="1" i="1" smtClean="0">
                        <a:solidFill>
                          <a:prstClr val="black"/>
                        </a:solidFill>
                        <a:latin typeface="Cambria Math"/>
                      </a:rPr>
                      <m:t> </m:t>
                    </m:r>
                    <m:r>
                      <a:rPr kumimoji="0" lang="en-US" altLang="ja-JP" sz="1200" b="1" smtClean="0">
                        <a:solidFill>
                          <a:prstClr val="black"/>
                        </a:solidFill>
                        <a:latin typeface="Cambria Math"/>
                      </a:rPr>
                      <m:t>:  </m:t>
                    </m:r>
                  </m:oMath>
                </a14:m>
                <a:r>
                  <a:rPr kumimoji="0" lang="en-US" altLang="ja-JP" sz="1200" b="1" dirty="0" smtClean="0">
                    <a:solidFill>
                      <a:prstClr val="black"/>
                    </a:solidFill>
                    <a:ea typeface="HG明朝B"/>
                    <a:cs typeface="Arial" pitchFamily="34" charset="0"/>
                  </a:rPr>
                  <a:t>beam spot size</a:t>
                </a:r>
              </a:p>
              <a:p>
                <a:pPr algn="just"/>
                <a14:m>
                  <m:oMath xmlns:m="http://schemas.openxmlformats.org/officeDocument/2006/math">
                    <m:sSub>
                      <m:sSubPr>
                        <m:ctrlPr>
                          <a:rPr kumimoji="0" lang="ja-JP" altLang="ja-JP" sz="1200" b="1" i="1" smtClean="0">
                            <a:solidFill>
                              <a:prstClr val="black"/>
                            </a:solidFill>
                            <a:latin typeface="Cambria Math" panose="02040503050406030204" pitchFamily="18" charset="0"/>
                          </a:rPr>
                        </m:ctrlPr>
                      </m:sSubPr>
                      <m:e>
                        <m:r>
                          <a:rPr kumimoji="0" lang="en-US" altLang="ja-JP" sz="1200" b="1" i="1" smtClean="0">
                            <a:solidFill>
                              <a:prstClr val="black"/>
                            </a:solidFill>
                            <a:latin typeface="Cambria Math"/>
                          </a:rPr>
                          <m:t>𝑺</m:t>
                        </m:r>
                      </m:e>
                      <m:sub>
                        <m:r>
                          <a:rPr kumimoji="0" lang="en-US" altLang="ja-JP" sz="1200" b="1" i="1" smtClean="0">
                            <a:solidFill>
                              <a:prstClr val="black"/>
                            </a:solidFill>
                            <a:latin typeface="Cambria Math"/>
                          </a:rPr>
                          <m:t>𝒅</m:t>
                        </m:r>
                      </m:sub>
                    </m:sSub>
                    <m:r>
                      <a:rPr kumimoji="0" lang="en-US" altLang="ja-JP" sz="1200" b="1" i="1" smtClean="0">
                        <a:solidFill>
                          <a:prstClr val="black"/>
                        </a:solidFill>
                        <a:latin typeface="Cambria Math"/>
                      </a:rPr>
                      <m:t> </m:t>
                    </m:r>
                    <m:r>
                      <a:rPr kumimoji="0" lang="en-US" altLang="ja-JP" sz="1200" b="1" smtClean="0">
                        <a:solidFill>
                          <a:prstClr val="black"/>
                        </a:solidFill>
                        <a:latin typeface="Cambria Math"/>
                      </a:rPr>
                      <m:t>:</m:t>
                    </m:r>
                  </m:oMath>
                </a14:m>
                <a:r>
                  <a:rPr kumimoji="0" lang="en-US" altLang="ja-JP" sz="1200" b="1" dirty="0" smtClean="0">
                    <a:solidFill>
                      <a:prstClr val="black"/>
                    </a:solidFill>
                    <a:ea typeface="HG明朝B"/>
                    <a:cs typeface="Arial" pitchFamily="34" charset="0"/>
                  </a:rPr>
                  <a:t> active area</a:t>
                </a:r>
              </a:p>
              <a:p>
                <a:pPr algn="just"/>
                <a14:m>
                  <m:oMath xmlns:m="http://schemas.openxmlformats.org/officeDocument/2006/math">
                    <m:sSub>
                      <m:sSubPr>
                        <m:ctrlPr>
                          <a:rPr kumimoji="0" lang="ja-JP" altLang="ja-JP" sz="1200" b="1" i="1">
                            <a:solidFill>
                              <a:prstClr val="black"/>
                            </a:solidFill>
                            <a:latin typeface="Cambria Math" panose="02040503050406030204" pitchFamily="18" charset="0"/>
                          </a:rPr>
                        </m:ctrlPr>
                      </m:sSubPr>
                      <m:e>
                        <m:r>
                          <a:rPr kumimoji="0" lang="en-US" altLang="ja-JP" sz="1200" b="1" i="1">
                            <a:solidFill>
                              <a:prstClr val="black"/>
                            </a:solidFill>
                            <a:latin typeface="Cambria Math"/>
                          </a:rPr>
                          <m:t>𝑷</m:t>
                        </m:r>
                      </m:e>
                      <m:sub>
                        <m:r>
                          <a:rPr kumimoji="0" lang="en-US" altLang="ja-JP" sz="1200" b="1" i="1">
                            <a:solidFill>
                              <a:prstClr val="black"/>
                            </a:solidFill>
                            <a:latin typeface="Cambria Math"/>
                          </a:rPr>
                          <m:t>𝒕</m:t>
                        </m:r>
                      </m:sub>
                    </m:sSub>
                  </m:oMath>
                </a14:m>
                <a:r>
                  <a:rPr lang="en-US" altLang="ja-JP" sz="1200" b="1" dirty="0" smtClean="0">
                    <a:solidFill>
                      <a:prstClr val="black"/>
                    </a:solidFill>
                    <a:ea typeface="HG明朝B"/>
                    <a:cs typeface="Arial" pitchFamily="34" charset="0"/>
                  </a:rPr>
                  <a:t> : </a:t>
                </a:r>
                <a:r>
                  <a:rPr kumimoji="0" lang="en-US" altLang="ja-JP" sz="1200" b="1" dirty="0">
                    <a:solidFill>
                      <a:prstClr val="black"/>
                    </a:solidFill>
                    <a:ea typeface="HG明朝B"/>
                    <a:cs typeface="Arial" pitchFamily="34" charset="0"/>
                  </a:rPr>
                  <a:t>i</a:t>
                </a:r>
                <a:r>
                  <a:rPr kumimoji="0" lang="en-US" altLang="ja-JP" sz="1200" b="1" dirty="0" smtClean="0">
                    <a:solidFill>
                      <a:prstClr val="black"/>
                    </a:solidFill>
                    <a:ea typeface="HG明朝B"/>
                    <a:cs typeface="Arial" pitchFamily="34" charset="0"/>
                  </a:rPr>
                  <a:t>ncident power</a:t>
                </a:r>
              </a:p>
              <a:p>
                <a:pPr algn="just"/>
                <a:r>
                  <a:rPr kumimoji="0" lang="en-US" altLang="ja-JP" sz="1200" b="1" dirty="0" smtClean="0">
                    <a:solidFill>
                      <a:prstClr val="black"/>
                    </a:solidFill>
                    <a:latin typeface="Symbol" panose="05050102010706020507" pitchFamily="18" charset="2"/>
                    <a:ea typeface="HG明朝B"/>
                    <a:cs typeface="Arial" pitchFamily="34" charset="0"/>
                  </a:rPr>
                  <a:t>D</a:t>
                </a:r>
                <a:r>
                  <a:rPr kumimoji="0" lang="en-US" altLang="ja-JP" sz="1200" b="1" dirty="0" smtClean="0">
                    <a:solidFill>
                      <a:prstClr val="black"/>
                    </a:solidFill>
                    <a:ea typeface="HG明朝B"/>
                    <a:cs typeface="Arial" pitchFamily="34" charset="0"/>
                  </a:rPr>
                  <a:t>u : Photo Voltage</a:t>
                </a:r>
                <a:endParaRPr lang="en-US" altLang="ja-JP" sz="1200" b="1" dirty="0" smtClean="0">
                  <a:solidFill>
                    <a:prstClr val="black"/>
                  </a:solidFill>
                  <a:ea typeface="HG明朝B"/>
                  <a:cs typeface="Arial" pitchFamily="34" charset="0"/>
                </a:endParaRPr>
              </a:p>
            </p:txBody>
          </p:sp>
        </mc:Choice>
        <mc:Fallback xmlns="">
          <p:sp>
            <p:nvSpPr>
              <p:cNvPr id="4" name="テキスト ボックス 3"/>
              <p:cNvSpPr txBox="1">
                <a:spLocks noRot="1" noChangeAspect="1" noMove="1" noResize="1" noEditPoints="1" noAdjustHandles="1" noChangeArrowheads="1" noChangeShapeType="1" noTextEdit="1"/>
              </p:cNvSpPr>
              <p:nvPr/>
            </p:nvSpPr>
            <p:spPr>
              <a:xfrm>
                <a:off x="3582211" y="1454122"/>
                <a:ext cx="1653894" cy="830997"/>
              </a:xfrm>
              <a:prstGeom prst="rect">
                <a:avLst/>
              </a:prstGeom>
              <a:blipFill rotWithShape="0">
                <a:blip r:embed="rId3"/>
                <a:stretch>
                  <a:fillRect l="-369" t="-735" b="-5147"/>
                </a:stretch>
              </a:blipFill>
            </p:spPr>
            <p:txBody>
              <a:bodyPr/>
              <a:lstStyle/>
              <a:p>
                <a:r>
                  <a:rPr lang="fr-FR">
                    <a:noFill/>
                  </a:rPr>
                  <a:t> </a:t>
                </a:r>
              </a:p>
            </p:txBody>
          </p:sp>
        </mc:Fallback>
      </mc:AlternateContent>
      <p:pic>
        <p:nvPicPr>
          <p:cNvPr id="5" name="図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320751"/>
            <a:ext cx="4255833" cy="3630398"/>
          </a:xfrm>
          <a:prstGeom prst="rect">
            <a:avLst/>
          </a:prstGeom>
        </p:spPr>
      </p:pic>
      <p:sp>
        <p:nvSpPr>
          <p:cNvPr id="6" name="角丸四角形吹き出し 5"/>
          <p:cNvSpPr/>
          <p:nvPr/>
        </p:nvSpPr>
        <p:spPr>
          <a:xfrm>
            <a:off x="705491" y="2628787"/>
            <a:ext cx="3438141" cy="815531"/>
          </a:xfrm>
          <a:prstGeom prst="wedgeRoundRectCallout">
            <a:avLst>
              <a:gd name="adj1" fmla="val -34272"/>
              <a:gd name="adj2" fmla="val 86507"/>
              <a:gd name="adj3" fmla="val 16667"/>
            </a:avLst>
          </a:prstGeom>
          <a:noFill/>
          <a:ln w="38100" cap="flat" cmpd="sng" algn="ctr">
            <a:solidFill>
              <a:srgbClr val="FF0000"/>
            </a:solidFill>
            <a:prstDash val="solid"/>
          </a:ln>
          <a:effectLst/>
        </p:spPr>
        <p:txBody>
          <a:bodyPr rtlCol="0" anchor="ctr"/>
          <a:lstStyle/>
          <a:p>
            <a:pPr algn="ctr"/>
            <a:r>
              <a:rPr lang="en-US" altLang="ja-JP" sz="2400" b="1" kern="0" dirty="0" smtClean="0">
                <a:solidFill>
                  <a:srgbClr val="FF0000"/>
                </a:solidFill>
                <a:ea typeface="HG明朝B"/>
                <a:cs typeface="Arial" pitchFamily="34" charset="0"/>
              </a:rPr>
              <a:t>22.7 kV/W </a:t>
            </a:r>
          </a:p>
          <a:p>
            <a:pPr algn="ctr"/>
            <a:r>
              <a:rPr lang="en-US" altLang="ja-JP" sz="2400" b="1" kern="0" dirty="0" smtClean="0">
                <a:solidFill>
                  <a:prstClr val="black">
                    <a:lumMod val="85000"/>
                    <a:lumOff val="15000"/>
                  </a:prstClr>
                </a:solidFill>
                <a:ea typeface="HG明朝B"/>
                <a:cs typeface="Arial" pitchFamily="34" charset="0"/>
              </a:rPr>
              <a:t>at V</a:t>
            </a:r>
            <a:r>
              <a:rPr lang="en-US" altLang="ja-JP" sz="2400" b="1" kern="0" baseline="-25000" dirty="0" smtClean="0">
                <a:solidFill>
                  <a:prstClr val="black">
                    <a:lumMod val="85000"/>
                    <a:lumOff val="15000"/>
                  </a:prstClr>
                </a:solidFill>
                <a:ea typeface="HG明朝B"/>
                <a:cs typeface="Arial" pitchFamily="34" charset="0"/>
              </a:rPr>
              <a:t>g2</a:t>
            </a:r>
            <a:r>
              <a:rPr lang="en-US" altLang="ja-JP" sz="2400" b="1" kern="0" dirty="0" smtClean="0">
                <a:solidFill>
                  <a:prstClr val="black">
                    <a:lumMod val="85000"/>
                    <a:lumOff val="15000"/>
                  </a:prstClr>
                </a:solidFill>
                <a:ea typeface="HG明朝B"/>
                <a:cs typeface="Arial" pitchFamily="34" charset="0"/>
              </a:rPr>
              <a:t> = -0.9 V !</a:t>
            </a:r>
            <a:endParaRPr lang="ja-JP" altLang="en-US" sz="2400" b="1" kern="0" dirty="0" smtClean="0">
              <a:solidFill>
                <a:prstClr val="black">
                  <a:lumMod val="85000"/>
                  <a:lumOff val="15000"/>
                </a:prstClr>
              </a:solidFill>
              <a:ea typeface="HG明朝B"/>
              <a:cs typeface="Arial" pitchFamily="34" charset="0"/>
            </a:endParaRPr>
          </a:p>
        </p:txBody>
      </p:sp>
      <p:sp>
        <p:nvSpPr>
          <p:cNvPr id="8" name="テキスト ボックス 7"/>
          <p:cNvSpPr txBox="1"/>
          <p:nvPr/>
        </p:nvSpPr>
        <p:spPr>
          <a:xfrm>
            <a:off x="4370709" y="6541985"/>
            <a:ext cx="3844322" cy="307777"/>
          </a:xfrm>
          <a:prstGeom prst="rect">
            <a:avLst/>
          </a:prstGeom>
          <a:noFill/>
        </p:spPr>
        <p:txBody>
          <a:bodyPr wrap="none" rtlCol="0">
            <a:spAutoFit/>
          </a:bodyPr>
          <a:lstStyle/>
          <a:p>
            <a:pPr algn="r" fontAlgn="base">
              <a:spcBef>
                <a:spcPct val="0"/>
              </a:spcBef>
              <a:spcAft>
                <a:spcPct val="0"/>
              </a:spcAft>
            </a:pPr>
            <a:r>
              <a:rPr lang="it-IT" altLang="ja-JP" sz="1400" b="1" i="1" dirty="0" smtClean="0">
                <a:solidFill>
                  <a:srgbClr val="000000"/>
                </a:solidFill>
                <a:cs typeface="Arial" pitchFamily="34" charset="0"/>
              </a:rPr>
              <a:t>Y. Kurita et al, </a:t>
            </a:r>
            <a:r>
              <a:rPr lang="fr-FR" altLang="ja-JP" sz="1400" b="1" i="1" dirty="0" smtClean="0">
                <a:solidFill>
                  <a:srgbClr val="000000"/>
                </a:solidFill>
                <a:cs typeface="Arial" pitchFamily="34" charset="0"/>
              </a:rPr>
              <a:t>APL. </a:t>
            </a:r>
            <a:r>
              <a:rPr lang="fr-FR" altLang="ja-JP" sz="1400" b="1" i="1" dirty="0">
                <a:solidFill>
                  <a:srgbClr val="000000"/>
                </a:solidFill>
                <a:cs typeface="Arial" pitchFamily="34" charset="0"/>
              </a:rPr>
              <a:t>104, 251114 (2014</a:t>
            </a:r>
            <a:r>
              <a:rPr lang="fr-FR" altLang="ja-JP" sz="1400" b="1" i="1" dirty="0" smtClean="0">
                <a:solidFill>
                  <a:srgbClr val="000000"/>
                </a:solidFill>
                <a:cs typeface="Arial" pitchFamily="34" charset="0"/>
              </a:rPr>
              <a:t>)</a:t>
            </a:r>
            <a:endParaRPr lang="ja-JP" altLang="en-US" sz="1400" b="1" i="1" dirty="0">
              <a:solidFill>
                <a:srgbClr val="000000"/>
              </a:solidFill>
              <a:cs typeface="Arial" pitchFamily="34" charset="0"/>
            </a:endParaRPr>
          </a:p>
        </p:txBody>
      </p:sp>
      <p:pic>
        <p:nvPicPr>
          <p:cNvPr id="9" name="Picture 11" descr="http://metamos.univ-lille1.fr/uploads/pics/logo_iemn_small.jpg"/>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7568574" y="187752"/>
            <a:ext cx="1080000" cy="436685"/>
          </a:xfrm>
          <a:prstGeom prst="rect">
            <a:avLst/>
          </a:prstGeom>
          <a:ln>
            <a:noFill/>
          </a:ln>
          <a:effectLst>
            <a:outerShdw blurRad="292100" dist="139700" dir="2700000" algn="tl" rotWithShape="0">
              <a:srgbClr val="333333">
                <a:alpha val="65000"/>
              </a:srgbClr>
            </a:outerShdw>
          </a:effectLst>
        </p:spPr>
      </p:pic>
      <p:sp>
        <p:nvSpPr>
          <p:cNvPr id="10"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cs typeface="Arial" pitchFamily="34" charset="0"/>
              </a:rPr>
              <a:pPr algn="r" fontAlgn="base">
                <a:spcBef>
                  <a:spcPct val="0"/>
                </a:spcBef>
                <a:spcAft>
                  <a:spcPct val="0"/>
                </a:spcAft>
                <a:defRPr/>
              </a:pPr>
              <a:t>14</a:t>
            </a:fld>
            <a:endParaRPr lang="ja-JP" altLang="en-US" sz="1400" b="1" dirty="0">
              <a:solidFill>
                <a:srgbClr val="000000"/>
              </a:solidFill>
              <a:latin typeface="Arial Black" pitchFamily="34" charset="0"/>
              <a:cs typeface="Arial" pitchFamily="34" charset="0"/>
            </a:endParaRPr>
          </a:p>
        </p:txBody>
      </p:sp>
      <p:pic>
        <p:nvPicPr>
          <p:cNvPr id="11" name="Image 10"/>
          <p:cNvPicPr>
            <a:picLocks noChangeAspect="1"/>
          </p:cNvPicPr>
          <p:nvPr/>
        </p:nvPicPr>
        <p:blipFill>
          <a:blip r:embed="rId6"/>
          <a:stretch>
            <a:fillRect/>
          </a:stretch>
        </p:blipFill>
        <p:spPr>
          <a:xfrm>
            <a:off x="4332701" y="3068838"/>
            <a:ext cx="4531213" cy="3535789"/>
          </a:xfrm>
          <a:prstGeom prst="rect">
            <a:avLst/>
          </a:prstGeom>
        </p:spPr>
      </p:pic>
      <mc:AlternateContent xmlns:mc="http://schemas.openxmlformats.org/markup-compatibility/2006" xmlns:a14="http://schemas.microsoft.com/office/drawing/2010/main">
        <mc:Choice Requires="a14">
          <p:sp>
            <p:nvSpPr>
              <p:cNvPr id="12" name="正方形/長方形 2"/>
              <p:cNvSpPr/>
              <p:nvPr/>
            </p:nvSpPr>
            <p:spPr>
              <a:xfrm>
                <a:off x="5515291" y="1160236"/>
                <a:ext cx="2053282" cy="1097160"/>
              </a:xfrm>
              <a:prstGeom prst="rect">
                <a:avLst/>
              </a:prstGeom>
              <a:solidFill>
                <a:sysClr val="window" lastClr="FFFFFF"/>
              </a:solidFill>
              <a:ln w="63500" cap="flat" cmpd="sng" algn="ctr">
                <a:solidFill>
                  <a:srgbClr val="FF6600"/>
                </a:solidFill>
                <a:prstDash val="solid"/>
              </a:ln>
              <a:effectLst/>
            </p:spPr>
            <p:txBody>
              <a:bodyPr wrap="square">
                <a:spAutoFit/>
              </a:bodyPr>
              <a:lstStyle/>
              <a:p>
                <a:pPr/>
                <a14:m>
                  <m:oMathPara xmlns:m="http://schemas.openxmlformats.org/officeDocument/2006/math">
                    <m:oMathParaPr>
                      <m:jc m:val="centerGroup"/>
                    </m:oMathParaPr>
                    <m:oMath xmlns:m="http://schemas.openxmlformats.org/officeDocument/2006/math">
                      <m:r>
                        <a:rPr kumimoji="0" lang="fr-FR" altLang="ja-JP" sz="3200" b="1" i="1" kern="0" smtClean="0">
                          <a:solidFill>
                            <a:prstClr val="black"/>
                          </a:solidFill>
                          <a:latin typeface="Cambria Math" panose="02040503050406030204" pitchFamily="18" charset="0"/>
                        </a:rPr>
                        <m:t>𝑵𝑬𝑷</m:t>
                      </m:r>
                      <m:r>
                        <a:rPr kumimoji="0" lang="en-US" altLang="ja-JP" sz="3200" b="1" i="1" kern="0" smtClean="0">
                          <a:solidFill>
                            <a:prstClr val="black"/>
                          </a:solidFill>
                          <a:latin typeface="Cambria Math"/>
                        </a:rPr>
                        <m:t>=</m:t>
                      </m:r>
                      <m:f>
                        <m:fPr>
                          <m:ctrlPr>
                            <a:rPr kumimoji="0" lang="ja-JP" altLang="ja-JP" sz="3200" b="1" i="1" kern="0" smtClean="0">
                              <a:solidFill>
                                <a:prstClr val="black"/>
                              </a:solidFill>
                              <a:latin typeface="Cambria Math" panose="02040503050406030204" pitchFamily="18" charset="0"/>
                            </a:rPr>
                          </m:ctrlPr>
                        </m:fPr>
                        <m:num>
                          <m:r>
                            <a:rPr kumimoji="0" lang="fr-FR" altLang="ja-JP" sz="3200" b="1" i="1" kern="0" smtClean="0">
                              <a:solidFill>
                                <a:prstClr val="black"/>
                              </a:solidFill>
                              <a:latin typeface="Cambria Math" panose="02040503050406030204" pitchFamily="18" charset="0"/>
                            </a:rPr>
                            <m:t>𝑵</m:t>
                          </m:r>
                        </m:num>
                        <m:den>
                          <m:sSub>
                            <m:sSubPr>
                              <m:ctrlPr>
                                <a:rPr kumimoji="0" lang="ja-JP" altLang="ja-JP" sz="3200" b="1" i="1" kern="0">
                                  <a:solidFill>
                                    <a:prstClr val="black"/>
                                  </a:solidFill>
                                  <a:latin typeface="Cambria Math" panose="02040503050406030204" pitchFamily="18" charset="0"/>
                                </a:rPr>
                              </m:ctrlPr>
                            </m:sSubPr>
                            <m:e>
                              <m:r>
                                <a:rPr kumimoji="0" lang="en-US" altLang="ja-JP" sz="3200" b="1" i="1" kern="0">
                                  <a:solidFill>
                                    <a:prstClr val="black"/>
                                  </a:solidFill>
                                  <a:latin typeface="Cambria Math"/>
                                </a:rPr>
                                <m:t>𝑹</m:t>
                              </m:r>
                            </m:e>
                            <m:sub>
                              <m:r>
                                <a:rPr kumimoji="0" lang="en-US" altLang="ja-JP" sz="3200" b="1" i="1" kern="0">
                                  <a:solidFill>
                                    <a:prstClr val="black"/>
                                  </a:solidFill>
                                  <a:latin typeface="Cambria Math"/>
                                </a:rPr>
                                <m:t>𝒗</m:t>
                              </m:r>
                            </m:sub>
                          </m:sSub>
                        </m:den>
                      </m:f>
                    </m:oMath>
                  </m:oMathPara>
                </a14:m>
                <a:endParaRPr kumimoji="0" lang="ja-JP" altLang="en-US" sz="3200" b="1" kern="0" dirty="0" smtClean="0">
                  <a:solidFill>
                    <a:prstClr val="black"/>
                  </a:solidFill>
                  <a:ea typeface="HG明朝B"/>
                  <a:cs typeface="Arial" pitchFamily="34" charset="0"/>
                </a:endParaRPr>
              </a:p>
            </p:txBody>
          </p:sp>
        </mc:Choice>
        <mc:Fallback xmlns="">
          <p:sp>
            <p:nvSpPr>
              <p:cNvPr id="12" name="正方形/長方形 2"/>
              <p:cNvSpPr>
                <a:spLocks noRot="1" noChangeAspect="1" noMove="1" noResize="1" noEditPoints="1" noAdjustHandles="1" noChangeArrowheads="1" noChangeShapeType="1" noTextEdit="1"/>
              </p:cNvSpPr>
              <p:nvPr/>
            </p:nvSpPr>
            <p:spPr>
              <a:xfrm>
                <a:off x="5515291" y="1160236"/>
                <a:ext cx="2053282" cy="1097160"/>
              </a:xfrm>
              <a:prstGeom prst="rect">
                <a:avLst/>
              </a:prstGeom>
              <a:blipFill rotWithShape="0">
                <a:blip r:embed="rId7"/>
                <a:stretch>
                  <a:fillRect/>
                </a:stretch>
              </a:blipFill>
              <a:ln w="63500" cap="flat" cmpd="sng" algn="ctr">
                <a:solidFill>
                  <a:srgbClr val="FF6600"/>
                </a:solidFill>
                <a:prstDash val="solid"/>
              </a:ln>
              <a:effectLst/>
            </p:spPr>
            <p:txBody>
              <a:bodyPr/>
              <a:lstStyle/>
              <a:p>
                <a:r>
                  <a:rPr lang="fr-FR">
                    <a:noFill/>
                  </a:rPr>
                  <a:t> </a:t>
                </a:r>
              </a:p>
            </p:txBody>
          </p:sp>
        </mc:Fallback>
      </mc:AlternateContent>
      <p:sp>
        <p:nvSpPr>
          <p:cNvPr id="13" name="角丸四角形吹き出し 5"/>
          <p:cNvSpPr/>
          <p:nvPr/>
        </p:nvSpPr>
        <p:spPr>
          <a:xfrm>
            <a:off x="5236105" y="2349974"/>
            <a:ext cx="2724404" cy="846307"/>
          </a:xfrm>
          <a:prstGeom prst="wedgeRoundRectCallout">
            <a:avLst>
              <a:gd name="adj1" fmla="val -27803"/>
              <a:gd name="adj2" fmla="val 42062"/>
              <a:gd name="adj3" fmla="val 16667"/>
            </a:avLst>
          </a:prstGeom>
          <a:noFill/>
          <a:ln w="38100" cap="flat" cmpd="sng" algn="ctr">
            <a:solidFill>
              <a:srgbClr val="FF0000"/>
            </a:solidFill>
            <a:prstDash val="solid"/>
          </a:ln>
          <a:effectLst/>
        </p:spPr>
        <p:txBody>
          <a:bodyPr rtlCol="0" anchor="ctr"/>
          <a:lstStyle/>
          <a:p>
            <a:pPr algn="ctr"/>
            <a:r>
              <a:rPr lang="en-US" altLang="ja-JP" sz="2400" b="1" kern="0" dirty="0" smtClean="0">
                <a:solidFill>
                  <a:srgbClr val="FF0000"/>
                </a:solidFill>
                <a:ea typeface="HG明朝B"/>
                <a:cs typeface="Arial" pitchFamily="34" charset="0"/>
              </a:rPr>
              <a:t>0.48 </a:t>
            </a:r>
            <a:r>
              <a:rPr lang="en-US" altLang="ja-JP" sz="2400" b="1" kern="0" dirty="0" err="1" smtClean="0">
                <a:solidFill>
                  <a:srgbClr val="FF0000"/>
                </a:solidFill>
                <a:ea typeface="HG明朝B"/>
                <a:cs typeface="Arial" pitchFamily="34" charset="0"/>
              </a:rPr>
              <a:t>pW</a:t>
            </a:r>
            <a:r>
              <a:rPr lang="en-US" altLang="ja-JP" sz="2400" b="1" kern="0" dirty="0" smtClean="0">
                <a:solidFill>
                  <a:srgbClr val="FF0000"/>
                </a:solidFill>
                <a:ea typeface="HG明朝B"/>
                <a:cs typeface="Arial" pitchFamily="34" charset="0"/>
              </a:rPr>
              <a:t>/(Hz)</a:t>
            </a:r>
            <a:r>
              <a:rPr lang="en-US" altLang="ja-JP" sz="2400" b="1" kern="0" baseline="30000" dirty="0" smtClean="0">
                <a:solidFill>
                  <a:srgbClr val="FF0000"/>
                </a:solidFill>
                <a:ea typeface="HG明朝B"/>
                <a:cs typeface="Arial" pitchFamily="34" charset="0"/>
              </a:rPr>
              <a:t>0.5</a:t>
            </a:r>
            <a:r>
              <a:rPr lang="en-US" altLang="ja-JP" sz="2400" b="1" kern="0" dirty="0" smtClean="0">
                <a:solidFill>
                  <a:srgbClr val="FF0000"/>
                </a:solidFill>
                <a:ea typeface="HG明朝B"/>
                <a:cs typeface="Arial" pitchFamily="34" charset="0"/>
              </a:rPr>
              <a:t> </a:t>
            </a:r>
          </a:p>
          <a:p>
            <a:pPr algn="ctr"/>
            <a:r>
              <a:rPr lang="en-US" altLang="ja-JP" sz="2400" b="1" kern="0" dirty="0" smtClean="0">
                <a:solidFill>
                  <a:prstClr val="black">
                    <a:lumMod val="85000"/>
                    <a:lumOff val="15000"/>
                  </a:prstClr>
                </a:solidFill>
                <a:ea typeface="HG明朝B"/>
                <a:cs typeface="Arial" pitchFamily="34" charset="0"/>
              </a:rPr>
              <a:t>at V</a:t>
            </a:r>
            <a:r>
              <a:rPr lang="en-US" altLang="ja-JP" sz="2400" b="1" kern="0" baseline="-25000" dirty="0" smtClean="0">
                <a:solidFill>
                  <a:prstClr val="black">
                    <a:lumMod val="85000"/>
                    <a:lumOff val="15000"/>
                  </a:prstClr>
                </a:solidFill>
                <a:ea typeface="HG明朝B"/>
                <a:cs typeface="Arial" pitchFamily="34" charset="0"/>
              </a:rPr>
              <a:t>g2</a:t>
            </a:r>
            <a:r>
              <a:rPr lang="en-US" altLang="ja-JP" sz="2400" b="1" kern="0" dirty="0" smtClean="0">
                <a:solidFill>
                  <a:prstClr val="black">
                    <a:lumMod val="85000"/>
                    <a:lumOff val="15000"/>
                  </a:prstClr>
                </a:solidFill>
                <a:ea typeface="HG明朝B"/>
                <a:cs typeface="Arial" pitchFamily="34" charset="0"/>
              </a:rPr>
              <a:t> = -0.8 V !</a:t>
            </a:r>
            <a:endParaRPr lang="ja-JP" altLang="en-US" sz="2400" b="1" kern="0" dirty="0" smtClean="0">
              <a:solidFill>
                <a:prstClr val="black">
                  <a:lumMod val="85000"/>
                  <a:lumOff val="15000"/>
                </a:prstClr>
              </a:solidFill>
              <a:ea typeface="HG明朝B"/>
              <a:cs typeface="Arial" pitchFamily="34" charset="0"/>
            </a:endParaRPr>
          </a:p>
        </p:txBody>
      </p:sp>
      <mc:AlternateContent xmlns:mc="http://schemas.openxmlformats.org/markup-compatibility/2006" xmlns:a14="http://schemas.microsoft.com/office/drawing/2010/main">
        <mc:Choice Requires="a14">
          <p:sp>
            <p:nvSpPr>
              <p:cNvPr id="18" name="テキスト ボックス 3"/>
              <p:cNvSpPr txBox="1"/>
              <p:nvPr/>
            </p:nvSpPr>
            <p:spPr>
              <a:xfrm>
                <a:off x="7568573" y="1472834"/>
                <a:ext cx="1575425" cy="276999"/>
              </a:xfrm>
              <a:prstGeom prst="rect">
                <a:avLst/>
              </a:prstGeom>
              <a:noFill/>
            </p:spPr>
            <p:txBody>
              <a:bodyPr wrap="square" rtlCol="0">
                <a:spAutoFit/>
              </a:bodyPr>
              <a:lstStyle/>
              <a:p>
                <a:pPr algn="just"/>
                <a14:m>
                  <m:oMath xmlns:m="http://schemas.openxmlformats.org/officeDocument/2006/math">
                    <m:r>
                      <a:rPr kumimoji="0" lang="fr-FR" altLang="ja-JP" sz="1200" b="1" i="1" smtClean="0">
                        <a:solidFill>
                          <a:prstClr val="black"/>
                        </a:solidFill>
                        <a:latin typeface="Cambria Math" panose="02040503050406030204" pitchFamily="18" charset="0"/>
                      </a:rPr>
                      <m:t>𝑵</m:t>
                    </m:r>
                    <m:r>
                      <a:rPr kumimoji="0" lang="en-US" altLang="ja-JP" sz="1200" b="1" i="1" smtClean="0">
                        <a:solidFill>
                          <a:prstClr val="black"/>
                        </a:solidFill>
                        <a:latin typeface="Cambria Math"/>
                      </a:rPr>
                      <m:t> </m:t>
                    </m:r>
                    <m:r>
                      <a:rPr kumimoji="0" lang="en-US" altLang="ja-JP" sz="1200" b="1" smtClean="0">
                        <a:solidFill>
                          <a:prstClr val="black"/>
                        </a:solidFill>
                        <a:latin typeface="Cambria Math"/>
                      </a:rPr>
                      <m:t>:  </m:t>
                    </m:r>
                  </m:oMath>
                </a14:m>
                <a:r>
                  <a:rPr kumimoji="0" lang="fr-FR" altLang="ja-JP" sz="1200" b="1" dirty="0" smtClean="0">
                    <a:solidFill>
                      <a:prstClr val="black"/>
                    </a:solidFill>
                    <a:ea typeface="HG明朝B"/>
                    <a:cs typeface="Arial" pitchFamily="34" charset="0"/>
                  </a:rPr>
                  <a:t>detector noise</a:t>
                </a:r>
                <a:endParaRPr lang="en-US" altLang="ja-JP" sz="1200" b="1" dirty="0" smtClean="0">
                  <a:solidFill>
                    <a:prstClr val="black"/>
                  </a:solidFill>
                  <a:ea typeface="HG明朝B"/>
                  <a:cs typeface="Arial" pitchFamily="34" charset="0"/>
                </a:endParaRPr>
              </a:p>
            </p:txBody>
          </p:sp>
        </mc:Choice>
        <mc:Fallback xmlns="">
          <p:sp>
            <p:nvSpPr>
              <p:cNvPr id="18" name="テキスト ボックス 3"/>
              <p:cNvSpPr txBox="1">
                <a:spLocks noRot="1" noChangeAspect="1" noMove="1" noResize="1" noEditPoints="1" noAdjustHandles="1" noChangeArrowheads="1" noChangeShapeType="1" noTextEdit="1"/>
              </p:cNvSpPr>
              <p:nvPr/>
            </p:nvSpPr>
            <p:spPr>
              <a:xfrm>
                <a:off x="7568573" y="1472834"/>
                <a:ext cx="1575425" cy="276999"/>
              </a:xfrm>
              <a:prstGeom prst="rect">
                <a:avLst/>
              </a:prstGeom>
              <a:blipFill rotWithShape="0">
                <a:blip r:embed="rId8"/>
                <a:stretch>
                  <a:fillRect t="-2222" b="-17778"/>
                </a:stretch>
              </a:blipFill>
            </p:spPr>
            <p:txBody>
              <a:bodyPr/>
              <a:lstStyle/>
              <a:p>
                <a:r>
                  <a:rPr lang="fr-FR">
                    <a:noFill/>
                  </a:rPr>
                  <a:t> </a:t>
                </a:r>
              </a:p>
            </p:txBody>
          </p:sp>
        </mc:Fallback>
      </mc:AlternateContent>
    </p:spTree>
    <p:extLst>
      <p:ext uri="{BB962C8B-B14F-4D97-AF65-F5344CB8AC3E}">
        <p14:creationId xmlns:p14="http://schemas.microsoft.com/office/powerpoint/2010/main" val="2678418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7" descr="Description: C:\Users\stephane\Desktop\Image3.png"/>
          <p:cNvPicPr>
            <a:picLocks noChangeAspect="1" noChangeArrowheads="1"/>
          </p:cNvPicPr>
          <p:nvPr/>
        </p:nvPicPr>
        <p:blipFill rotWithShape="1">
          <a:blip r:embed="rId3">
            <a:extLst>
              <a:ext uri="{28A0092B-C50C-407E-A947-70E740481C1C}">
                <a14:useLocalDpi xmlns:a14="http://schemas.microsoft.com/office/drawing/2010/main" val="0"/>
              </a:ext>
            </a:extLst>
          </a:blip>
          <a:srcRect l="1299" t="3133" r="34283" b="1567"/>
          <a:stretch/>
        </p:blipFill>
        <p:spPr bwMode="auto">
          <a:xfrm>
            <a:off x="213151" y="2953087"/>
            <a:ext cx="8737473" cy="394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テキスト ボックス 1"/>
          <p:cNvSpPr txBox="1"/>
          <p:nvPr/>
        </p:nvSpPr>
        <p:spPr>
          <a:xfrm>
            <a:off x="2406179" y="4884316"/>
            <a:ext cx="1915909" cy="866904"/>
          </a:xfrm>
          <a:prstGeom prst="rect">
            <a:avLst/>
          </a:prstGeom>
          <a:solidFill>
            <a:schemeClr val="bg1"/>
          </a:solidFill>
        </p:spPr>
        <p:txBody>
          <a:bodyPr wrap="none" rtlCol="0">
            <a:spAutoFit/>
          </a:bodyPr>
          <a:lstStyle/>
          <a:p>
            <a:pPr>
              <a:lnSpc>
                <a:spcPct val="150000"/>
              </a:lnSpc>
            </a:pPr>
            <a:r>
              <a:rPr lang="en-US" altLang="ja-JP" b="1" dirty="0" smtClean="0">
                <a:solidFill>
                  <a:srgbClr val="000000"/>
                </a:solidFill>
                <a:cs typeface="Arial" pitchFamily="34" charset="0"/>
              </a:rPr>
              <a:t>Sample @1-1   </a:t>
            </a:r>
          </a:p>
          <a:p>
            <a:pPr>
              <a:lnSpc>
                <a:spcPct val="150000"/>
              </a:lnSpc>
            </a:pPr>
            <a:r>
              <a:rPr lang="en-US" altLang="ja-JP" b="1" dirty="0" smtClean="0">
                <a:solidFill>
                  <a:srgbClr val="000000"/>
                </a:solidFill>
                <a:cs typeface="Arial" pitchFamily="34" charset="0"/>
              </a:rPr>
              <a:t>f = 1.5 THz</a:t>
            </a:r>
            <a:endParaRPr lang="ja-JP" altLang="en-US" b="1" dirty="0">
              <a:solidFill>
                <a:srgbClr val="000000"/>
              </a:solidFill>
              <a:cs typeface="Arial" pitchFamily="34" charset="0"/>
            </a:endParaRPr>
          </a:p>
        </p:txBody>
      </p:sp>
      <p:sp>
        <p:nvSpPr>
          <p:cNvPr id="11" name="テキスト ボックス 10"/>
          <p:cNvSpPr txBox="1"/>
          <p:nvPr/>
        </p:nvSpPr>
        <p:spPr>
          <a:xfrm>
            <a:off x="2265559" y="3741804"/>
            <a:ext cx="1535997" cy="1015663"/>
          </a:xfrm>
          <a:prstGeom prst="rect">
            <a:avLst/>
          </a:prstGeom>
          <a:solidFill>
            <a:schemeClr val="bg1"/>
          </a:solidFill>
          <a:ln>
            <a:solidFill>
              <a:schemeClr val="bg2">
                <a:lumMod val="50000"/>
              </a:schemeClr>
            </a:solidFill>
          </a:ln>
        </p:spPr>
        <p:txBody>
          <a:bodyPr wrap="none" rtlCol="0">
            <a:spAutoFit/>
          </a:bodyPr>
          <a:lstStyle/>
          <a:p>
            <a:pPr algn="r"/>
            <a:r>
              <a:rPr lang="en-US" altLang="ja-JP" sz="2000" b="1" dirty="0" err="1" smtClean="0">
                <a:solidFill>
                  <a:srgbClr val="000000"/>
                </a:solidFill>
                <a:cs typeface="Arial" pitchFamily="34" charset="0"/>
              </a:rPr>
              <a:t>V</a:t>
            </a:r>
            <a:r>
              <a:rPr lang="en-US" altLang="ja-JP" b="1" dirty="0" err="1" smtClean="0">
                <a:solidFill>
                  <a:srgbClr val="000000"/>
                </a:solidFill>
                <a:cs typeface="Arial" pitchFamily="34" charset="0"/>
              </a:rPr>
              <a:t>d</a:t>
            </a:r>
            <a:r>
              <a:rPr lang="en-US" altLang="ja-JP" sz="2000" b="1" dirty="0" smtClean="0">
                <a:solidFill>
                  <a:srgbClr val="000000"/>
                </a:solidFill>
                <a:cs typeface="Arial" pitchFamily="34" charset="0"/>
              </a:rPr>
              <a:t> = </a:t>
            </a:r>
            <a:r>
              <a:rPr lang="en-US" altLang="ja-JP" sz="2000" b="1" dirty="0" smtClean="0">
                <a:solidFill>
                  <a:srgbClr val="FFFFFF">
                    <a:lumMod val="50000"/>
                  </a:srgbClr>
                </a:solidFill>
                <a:cs typeface="Arial" pitchFamily="34" charset="0"/>
              </a:rPr>
              <a:t>0.4 V</a:t>
            </a:r>
          </a:p>
          <a:p>
            <a:pPr algn="r"/>
            <a:r>
              <a:rPr lang="en-US" altLang="ja-JP" sz="2000" b="1" dirty="0" smtClean="0">
                <a:solidFill>
                  <a:srgbClr val="000000"/>
                </a:solidFill>
                <a:cs typeface="Arial" pitchFamily="34" charset="0"/>
              </a:rPr>
              <a:t>0.2 V</a:t>
            </a:r>
          </a:p>
          <a:p>
            <a:pPr algn="r"/>
            <a:r>
              <a:rPr lang="en-US" altLang="ja-JP" sz="2000" b="1" dirty="0" smtClean="0">
                <a:solidFill>
                  <a:srgbClr val="0000CC"/>
                </a:solidFill>
                <a:cs typeface="Arial" pitchFamily="34" charset="0"/>
              </a:rPr>
              <a:t>0 V</a:t>
            </a:r>
            <a:endParaRPr lang="ja-JP" altLang="en-US" sz="2000" b="1" dirty="0">
              <a:solidFill>
                <a:srgbClr val="0000CC"/>
              </a:solidFill>
              <a:cs typeface="Arial" pitchFamily="34" charset="0"/>
            </a:endParaRPr>
          </a:p>
        </p:txBody>
      </p:sp>
      <p:sp>
        <p:nvSpPr>
          <p:cNvPr id="22" name="テキスト ボックス 21"/>
          <p:cNvSpPr txBox="1"/>
          <p:nvPr/>
        </p:nvSpPr>
        <p:spPr>
          <a:xfrm>
            <a:off x="252609" y="3117445"/>
            <a:ext cx="472244" cy="3250121"/>
          </a:xfrm>
          <a:prstGeom prst="rect">
            <a:avLst/>
          </a:prstGeom>
          <a:solidFill>
            <a:schemeClr val="bg1"/>
          </a:solidFill>
        </p:spPr>
        <p:txBody>
          <a:bodyPr wrap="none" rIns="0" rtlCol="0">
            <a:spAutoFit/>
          </a:bodyPr>
          <a:lstStyle/>
          <a:p>
            <a:pPr algn="r">
              <a:lnSpc>
                <a:spcPct val="180000"/>
              </a:lnSpc>
            </a:pPr>
            <a:r>
              <a:rPr lang="en-US" altLang="ja-JP" sz="1400" b="1" dirty="0" smtClean="0">
                <a:solidFill>
                  <a:srgbClr val="000000"/>
                </a:solidFill>
                <a:cs typeface="Arial" pitchFamily="34" charset="0"/>
              </a:rPr>
              <a:t>7k</a:t>
            </a:r>
          </a:p>
          <a:p>
            <a:pPr algn="r">
              <a:lnSpc>
                <a:spcPct val="160000"/>
              </a:lnSpc>
            </a:pPr>
            <a:r>
              <a:rPr lang="en-US" altLang="ja-JP" sz="1600" b="1" dirty="0" smtClean="0">
                <a:solidFill>
                  <a:srgbClr val="FF0000"/>
                </a:solidFill>
                <a:cs typeface="Arial" pitchFamily="34" charset="0"/>
              </a:rPr>
              <a:t>6</a:t>
            </a:r>
            <a:r>
              <a:rPr lang="en-US" altLang="ja-JP" sz="1400" b="1" dirty="0" smtClean="0">
                <a:solidFill>
                  <a:srgbClr val="FF0000"/>
                </a:solidFill>
                <a:cs typeface="Arial" pitchFamily="34" charset="0"/>
              </a:rPr>
              <a:t>k</a:t>
            </a:r>
          </a:p>
          <a:p>
            <a:pPr algn="r">
              <a:lnSpc>
                <a:spcPct val="180000"/>
              </a:lnSpc>
            </a:pPr>
            <a:r>
              <a:rPr lang="en-US" altLang="ja-JP" sz="1400" b="1" dirty="0" smtClean="0">
                <a:solidFill>
                  <a:srgbClr val="000000"/>
                </a:solidFill>
                <a:cs typeface="Arial" pitchFamily="34" charset="0"/>
              </a:rPr>
              <a:t>5k</a:t>
            </a:r>
          </a:p>
          <a:p>
            <a:pPr algn="r">
              <a:lnSpc>
                <a:spcPct val="180000"/>
              </a:lnSpc>
            </a:pPr>
            <a:r>
              <a:rPr lang="en-US" altLang="ja-JP" sz="1400" b="1" dirty="0" smtClean="0">
                <a:solidFill>
                  <a:srgbClr val="000000"/>
                </a:solidFill>
                <a:cs typeface="Arial" pitchFamily="34" charset="0"/>
              </a:rPr>
              <a:t>   4k</a:t>
            </a:r>
          </a:p>
          <a:p>
            <a:pPr algn="r">
              <a:lnSpc>
                <a:spcPct val="180000"/>
              </a:lnSpc>
            </a:pPr>
            <a:r>
              <a:rPr lang="en-US" altLang="ja-JP" sz="1400" b="1" dirty="0" smtClean="0">
                <a:solidFill>
                  <a:srgbClr val="000000"/>
                </a:solidFill>
                <a:cs typeface="Arial" pitchFamily="34" charset="0"/>
              </a:rPr>
              <a:t>3k</a:t>
            </a:r>
          </a:p>
          <a:p>
            <a:pPr algn="r">
              <a:lnSpc>
                <a:spcPct val="180000"/>
              </a:lnSpc>
            </a:pPr>
            <a:r>
              <a:rPr lang="en-US" altLang="ja-JP" sz="1400" b="1" dirty="0" smtClean="0">
                <a:solidFill>
                  <a:srgbClr val="000000"/>
                </a:solidFill>
                <a:cs typeface="Arial" pitchFamily="34" charset="0"/>
              </a:rPr>
              <a:t>2K</a:t>
            </a:r>
          </a:p>
          <a:p>
            <a:pPr algn="r">
              <a:lnSpc>
                <a:spcPct val="180000"/>
              </a:lnSpc>
            </a:pPr>
            <a:r>
              <a:rPr lang="en-US" altLang="ja-JP" sz="1400" b="1" dirty="0" smtClean="0">
                <a:solidFill>
                  <a:srgbClr val="000000"/>
                </a:solidFill>
                <a:cs typeface="Arial" pitchFamily="34" charset="0"/>
              </a:rPr>
              <a:t>1k</a:t>
            </a:r>
          </a:p>
          <a:p>
            <a:pPr algn="r">
              <a:lnSpc>
                <a:spcPct val="180000"/>
              </a:lnSpc>
            </a:pPr>
            <a:r>
              <a:rPr lang="en-US" altLang="ja-JP" sz="1400" b="1" dirty="0">
                <a:solidFill>
                  <a:srgbClr val="000000"/>
                </a:solidFill>
                <a:cs typeface="Arial" pitchFamily="34" charset="0"/>
              </a:rPr>
              <a:t>0</a:t>
            </a:r>
            <a:endParaRPr lang="ja-JP" altLang="en-US" sz="1400" b="1" dirty="0">
              <a:solidFill>
                <a:srgbClr val="000000"/>
              </a:solidFill>
              <a:cs typeface="Arial" pitchFamily="34" charset="0"/>
            </a:endParaRPr>
          </a:p>
        </p:txBody>
      </p:sp>
      <p:sp>
        <p:nvSpPr>
          <p:cNvPr id="23" name="テキスト ボックス 22"/>
          <p:cNvSpPr txBox="1"/>
          <p:nvPr/>
        </p:nvSpPr>
        <p:spPr>
          <a:xfrm rot="16200000">
            <a:off x="-959069" y="4514109"/>
            <a:ext cx="2465740" cy="369332"/>
          </a:xfrm>
          <a:prstGeom prst="rect">
            <a:avLst/>
          </a:prstGeom>
          <a:noFill/>
        </p:spPr>
        <p:txBody>
          <a:bodyPr wrap="none" rtlCol="0">
            <a:spAutoFit/>
          </a:bodyPr>
          <a:lstStyle/>
          <a:p>
            <a:r>
              <a:rPr lang="en-US" altLang="ja-JP" b="1" dirty="0" smtClean="0">
                <a:solidFill>
                  <a:srgbClr val="000000"/>
                </a:solidFill>
                <a:cs typeface="Arial" pitchFamily="34" charset="0"/>
              </a:rPr>
              <a:t>Responsivity (V/W)</a:t>
            </a:r>
            <a:endParaRPr lang="ja-JP" altLang="en-US" b="1" dirty="0">
              <a:solidFill>
                <a:srgbClr val="000000"/>
              </a:solidFill>
              <a:cs typeface="Arial" pitchFamily="34" charset="0"/>
            </a:endParaRPr>
          </a:p>
        </p:txBody>
      </p:sp>
      <p:sp>
        <p:nvSpPr>
          <p:cNvPr id="24" name="テキスト ボックス 23"/>
          <p:cNvSpPr txBox="1"/>
          <p:nvPr/>
        </p:nvSpPr>
        <p:spPr>
          <a:xfrm>
            <a:off x="1880381" y="6428777"/>
            <a:ext cx="1064715" cy="369332"/>
          </a:xfrm>
          <a:prstGeom prst="rect">
            <a:avLst/>
          </a:prstGeom>
          <a:solidFill>
            <a:schemeClr val="bg1"/>
          </a:solidFill>
        </p:spPr>
        <p:txBody>
          <a:bodyPr wrap="none" rtlCol="0">
            <a:spAutoFit/>
          </a:bodyPr>
          <a:lstStyle/>
          <a:p>
            <a:r>
              <a:rPr lang="en-US" altLang="ja-JP" b="1" dirty="0" smtClean="0">
                <a:solidFill>
                  <a:srgbClr val="000000"/>
                </a:solidFill>
                <a:cs typeface="Arial" pitchFamily="34" charset="0"/>
              </a:rPr>
              <a:t>V</a:t>
            </a:r>
            <a:r>
              <a:rPr lang="en-US" altLang="ja-JP" sz="1600" b="1" dirty="0" smtClean="0">
                <a:solidFill>
                  <a:srgbClr val="000000"/>
                </a:solidFill>
                <a:cs typeface="Arial" pitchFamily="34" charset="0"/>
              </a:rPr>
              <a:t>g1</a:t>
            </a:r>
            <a:r>
              <a:rPr lang="en-US" altLang="ja-JP" b="1" dirty="0" smtClean="0">
                <a:solidFill>
                  <a:srgbClr val="000000"/>
                </a:solidFill>
                <a:cs typeface="Arial" pitchFamily="34" charset="0"/>
              </a:rPr>
              <a:t> (V)</a:t>
            </a:r>
            <a:endParaRPr lang="ja-JP" altLang="en-US" b="1" dirty="0">
              <a:solidFill>
                <a:srgbClr val="000000"/>
              </a:solidFill>
              <a:cs typeface="Arial" pitchFamily="34" charset="0"/>
            </a:endParaRPr>
          </a:p>
        </p:txBody>
      </p:sp>
      <p:sp>
        <p:nvSpPr>
          <p:cNvPr id="73728" name="正方形/長方形 73727"/>
          <p:cNvSpPr/>
          <p:nvPr/>
        </p:nvSpPr>
        <p:spPr bwMode="auto">
          <a:xfrm>
            <a:off x="709613" y="6151992"/>
            <a:ext cx="3619035" cy="16017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cs typeface="Arial" pitchFamily="34" charset="0"/>
            </a:endParaRPr>
          </a:p>
        </p:txBody>
      </p:sp>
      <p:sp>
        <p:nvSpPr>
          <p:cNvPr id="37" name="正方形/長方形 36"/>
          <p:cNvSpPr/>
          <p:nvPr/>
        </p:nvSpPr>
        <p:spPr bwMode="auto">
          <a:xfrm>
            <a:off x="5126043" y="6171119"/>
            <a:ext cx="3619035" cy="16017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cs typeface="Arial" pitchFamily="34" charset="0"/>
            </a:endParaRPr>
          </a:p>
        </p:txBody>
      </p:sp>
      <p:grpSp>
        <p:nvGrpSpPr>
          <p:cNvPr id="26" name="グループ化 25"/>
          <p:cNvGrpSpPr/>
          <p:nvPr/>
        </p:nvGrpSpPr>
        <p:grpSpPr>
          <a:xfrm>
            <a:off x="540236" y="6121512"/>
            <a:ext cx="3887768" cy="307777"/>
            <a:chOff x="4912112" y="2006998"/>
            <a:chExt cx="3887768" cy="307777"/>
          </a:xfrm>
        </p:grpSpPr>
        <p:sp>
          <p:nvSpPr>
            <p:cNvPr id="25" name="テキスト ボックス 24"/>
            <p:cNvSpPr txBox="1"/>
            <p:nvPr/>
          </p:nvSpPr>
          <p:spPr>
            <a:xfrm>
              <a:off x="4912112" y="2006998"/>
              <a:ext cx="545342" cy="307777"/>
            </a:xfrm>
            <a:prstGeom prst="rect">
              <a:avLst/>
            </a:prstGeom>
            <a:noFill/>
          </p:spPr>
          <p:txBody>
            <a:bodyPr wrap="none" rtlCol="0">
              <a:spAutoFit/>
            </a:bodyPr>
            <a:lstStyle/>
            <a:p>
              <a:pPr algn="ctr"/>
              <a:r>
                <a:rPr lang="en-US" altLang="ja-JP" sz="1400" b="1" dirty="0" smtClean="0">
                  <a:solidFill>
                    <a:srgbClr val="000000"/>
                  </a:solidFill>
                  <a:cs typeface="Arial" pitchFamily="34" charset="0"/>
                </a:rPr>
                <a:t>-1.6</a:t>
              </a:r>
              <a:endParaRPr lang="ja-JP" altLang="en-US" sz="1400" b="1" dirty="0">
                <a:solidFill>
                  <a:srgbClr val="000000"/>
                </a:solidFill>
                <a:cs typeface="Arial" pitchFamily="34" charset="0"/>
              </a:endParaRPr>
            </a:p>
          </p:txBody>
        </p:sp>
        <p:sp>
          <p:nvSpPr>
            <p:cNvPr id="27" name="テキスト ボックス 26"/>
            <p:cNvSpPr txBox="1"/>
            <p:nvPr/>
          </p:nvSpPr>
          <p:spPr>
            <a:xfrm>
              <a:off x="5335022" y="2006998"/>
              <a:ext cx="545342" cy="307777"/>
            </a:xfrm>
            <a:prstGeom prst="rect">
              <a:avLst/>
            </a:prstGeom>
            <a:noFill/>
          </p:spPr>
          <p:txBody>
            <a:bodyPr wrap="none" rtlCol="0">
              <a:spAutoFit/>
            </a:bodyPr>
            <a:lstStyle/>
            <a:p>
              <a:pPr algn="ctr"/>
              <a:r>
                <a:rPr lang="en-US" altLang="ja-JP" sz="1400" b="1" dirty="0" smtClean="0">
                  <a:solidFill>
                    <a:srgbClr val="000000"/>
                  </a:solidFill>
                  <a:cs typeface="Arial" pitchFamily="34" charset="0"/>
                </a:rPr>
                <a:t>-1.4</a:t>
              </a:r>
              <a:endParaRPr lang="ja-JP" altLang="en-US" sz="1400" b="1" dirty="0">
                <a:solidFill>
                  <a:srgbClr val="000000"/>
                </a:solidFill>
                <a:cs typeface="Arial" pitchFamily="34" charset="0"/>
              </a:endParaRPr>
            </a:p>
          </p:txBody>
        </p:sp>
        <p:sp>
          <p:nvSpPr>
            <p:cNvPr id="28" name="テキスト ボックス 27"/>
            <p:cNvSpPr txBox="1"/>
            <p:nvPr/>
          </p:nvSpPr>
          <p:spPr>
            <a:xfrm>
              <a:off x="5757932" y="2006998"/>
              <a:ext cx="545342" cy="307777"/>
            </a:xfrm>
            <a:prstGeom prst="rect">
              <a:avLst/>
            </a:prstGeom>
            <a:noFill/>
          </p:spPr>
          <p:txBody>
            <a:bodyPr wrap="none" rtlCol="0">
              <a:spAutoFit/>
            </a:bodyPr>
            <a:lstStyle/>
            <a:p>
              <a:pPr algn="ctr"/>
              <a:r>
                <a:rPr lang="en-US" altLang="ja-JP" sz="1400" b="1" dirty="0" smtClean="0">
                  <a:solidFill>
                    <a:srgbClr val="000000"/>
                  </a:solidFill>
                  <a:cs typeface="Arial" pitchFamily="34" charset="0"/>
                </a:rPr>
                <a:t>-1.2</a:t>
              </a:r>
              <a:endParaRPr lang="ja-JP" altLang="en-US" sz="1400" b="1" dirty="0">
                <a:solidFill>
                  <a:srgbClr val="000000"/>
                </a:solidFill>
                <a:cs typeface="Arial" pitchFamily="34" charset="0"/>
              </a:endParaRPr>
            </a:p>
          </p:txBody>
        </p:sp>
        <p:sp>
          <p:nvSpPr>
            <p:cNvPr id="29" name="テキスト ボックス 28"/>
            <p:cNvSpPr txBox="1"/>
            <p:nvPr/>
          </p:nvSpPr>
          <p:spPr>
            <a:xfrm>
              <a:off x="6180842" y="2006998"/>
              <a:ext cx="545342" cy="307777"/>
            </a:xfrm>
            <a:prstGeom prst="rect">
              <a:avLst/>
            </a:prstGeom>
            <a:noFill/>
          </p:spPr>
          <p:txBody>
            <a:bodyPr wrap="none" rtlCol="0">
              <a:spAutoFit/>
            </a:bodyPr>
            <a:lstStyle/>
            <a:p>
              <a:pPr algn="ctr"/>
              <a:r>
                <a:rPr lang="en-US" altLang="ja-JP" sz="1400" b="1" dirty="0" smtClean="0">
                  <a:solidFill>
                    <a:srgbClr val="000000"/>
                  </a:solidFill>
                  <a:cs typeface="Arial" pitchFamily="34" charset="0"/>
                </a:rPr>
                <a:t>-1.0</a:t>
              </a:r>
              <a:endParaRPr lang="ja-JP" altLang="en-US" sz="1400" b="1" dirty="0">
                <a:solidFill>
                  <a:srgbClr val="000000"/>
                </a:solidFill>
                <a:cs typeface="Arial" pitchFamily="34" charset="0"/>
              </a:endParaRPr>
            </a:p>
          </p:txBody>
        </p:sp>
        <p:sp>
          <p:nvSpPr>
            <p:cNvPr id="30" name="テキスト ボックス 29"/>
            <p:cNvSpPr txBox="1"/>
            <p:nvPr/>
          </p:nvSpPr>
          <p:spPr>
            <a:xfrm>
              <a:off x="6603752" y="2006998"/>
              <a:ext cx="545342" cy="307777"/>
            </a:xfrm>
            <a:prstGeom prst="rect">
              <a:avLst/>
            </a:prstGeom>
            <a:noFill/>
          </p:spPr>
          <p:txBody>
            <a:bodyPr wrap="none" rtlCol="0">
              <a:spAutoFit/>
            </a:bodyPr>
            <a:lstStyle/>
            <a:p>
              <a:pPr algn="ctr"/>
              <a:r>
                <a:rPr lang="en-US" altLang="ja-JP" sz="1400" b="1" dirty="0" smtClean="0">
                  <a:solidFill>
                    <a:srgbClr val="000000"/>
                  </a:solidFill>
                  <a:cs typeface="Arial" pitchFamily="34" charset="0"/>
                </a:rPr>
                <a:t>-0.8</a:t>
              </a:r>
              <a:endParaRPr lang="ja-JP" altLang="en-US" sz="1400" b="1" dirty="0">
                <a:solidFill>
                  <a:srgbClr val="000000"/>
                </a:solidFill>
                <a:cs typeface="Arial" pitchFamily="34" charset="0"/>
              </a:endParaRPr>
            </a:p>
          </p:txBody>
        </p:sp>
        <p:sp>
          <p:nvSpPr>
            <p:cNvPr id="31" name="テキスト ボックス 30"/>
            <p:cNvSpPr txBox="1"/>
            <p:nvPr/>
          </p:nvSpPr>
          <p:spPr>
            <a:xfrm>
              <a:off x="7026662" y="2006998"/>
              <a:ext cx="545342" cy="307777"/>
            </a:xfrm>
            <a:prstGeom prst="rect">
              <a:avLst/>
            </a:prstGeom>
            <a:noFill/>
          </p:spPr>
          <p:txBody>
            <a:bodyPr wrap="none" rtlCol="0">
              <a:spAutoFit/>
            </a:bodyPr>
            <a:lstStyle/>
            <a:p>
              <a:pPr algn="ctr"/>
              <a:r>
                <a:rPr lang="en-US" altLang="ja-JP" sz="1400" b="1" dirty="0" smtClean="0">
                  <a:solidFill>
                    <a:srgbClr val="000000"/>
                  </a:solidFill>
                  <a:cs typeface="Arial" pitchFamily="34" charset="0"/>
                </a:rPr>
                <a:t>-0.6</a:t>
              </a:r>
              <a:endParaRPr lang="ja-JP" altLang="en-US" sz="1400" b="1" dirty="0">
                <a:solidFill>
                  <a:srgbClr val="000000"/>
                </a:solidFill>
                <a:cs typeface="Arial" pitchFamily="34" charset="0"/>
              </a:endParaRPr>
            </a:p>
          </p:txBody>
        </p:sp>
        <p:sp>
          <p:nvSpPr>
            <p:cNvPr id="32" name="テキスト ボックス 31"/>
            <p:cNvSpPr txBox="1"/>
            <p:nvPr/>
          </p:nvSpPr>
          <p:spPr>
            <a:xfrm>
              <a:off x="7449572" y="2006998"/>
              <a:ext cx="545342" cy="307777"/>
            </a:xfrm>
            <a:prstGeom prst="rect">
              <a:avLst/>
            </a:prstGeom>
            <a:noFill/>
          </p:spPr>
          <p:txBody>
            <a:bodyPr wrap="none" rtlCol="0">
              <a:spAutoFit/>
            </a:bodyPr>
            <a:lstStyle/>
            <a:p>
              <a:pPr algn="ctr"/>
              <a:r>
                <a:rPr lang="en-US" altLang="ja-JP" sz="1400" b="1" dirty="0" smtClean="0">
                  <a:solidFill>
                    <a:srgbClr val="000000"/>
                  </a:solidFill>
                  <a:cs typeface="Arial" pitchFamily="34" charset="0"/>
                </a:rPr>
                <a:t>-0.4</a:t>
              </a:r>
              <a:endParaRPr lang="ja-JP" altLang="en-US" sz="1400" b="1" dirty="0">
                <a:solidFill>
                  <a:srgbClr val="000000"/>
                </a:solidFill>
                <a:cs typeface="Arial" pitchFamily="34" charset="0"/>
              </a:endParaRPr>
            </a:p>
          </p:txBody>
        </p:sp>
        <p:sp>
          <p:nvSpPr>
            <p:cNvPr id="33" name="テキスト ボックス 32"/>
            <p:cNvSpPr txBox="1"/>
            <p:nvPr/>
          </p:nvSpPr>
          <p:spPr>
            <a:xfrm>
              <a:off x="7872482" y="2006998"/>
              <a:ext cx="545342" cy="307777"/>
            </a:xfrm>
            <a:prstGeom prst="rect">
              <a:avLst/>
            </a:prstGeom>
            <a:noFill/>
          </p:spPr>
          <p:txBody>
            <a:bodyPr wrap="none" rtlCol="0">
              <a:spAutoFit/>
            </a:bodyPr>
            <a:lstStyle/>
            <a:p>
              <a:pPr algn="ctr"/>
              <a:r>
                <a:rPr lang="en-US" altLang="ja-JP" sz="1400" b="1" dirty="0" smtClean="0">
                  <a:solidFill>
                    <a:srgbClr val="000000"/>
                  </a:solidFill>
                  <a:cs typeface="Arial" pitchFamily="34" charset="0"/>
                </a:rPr>
                <a:t>-0.2</a:t>
              </a:r>
              <a:endParaRPr lang="ja-JP" altLang="en-US" sz="1400" b="1" dirty="0">
                <a:solidFill>
                  <a:srgbClr val="000000"/>
                </a:solidFill>
                <a:cs typeface="Arial" pitchFamily="34" charset="0"/>
              </a:endParaRPr>
            </a:p>
          </p:txBody>
        </p:sp>
        <p:sp>
          <p:nvSpPr>
            <p:cNvPr id="34" name="テキスト ボックス 33"/>
            <p:cNvSpPr txBox="1"/>
            <p:nvPr/>
          </p:nvSpPr>
          <p:spPr>
            <a:xfrm>
              <a:off x="8331482" y="2006998"/>
              <a:ext cx="468398" cy="307777"/>
            </a:xfrm>
            <a:prstGeom prst="rect">
              <a:avLst/>
            </a:prstGeom>
            <a:noFill/>
          </p:spPr>
          <p:txBody>
            <a:bodyPr wrap="none" rtlCol="0">
              <a:spAutoFit/>
            </a:bodyPr>
            <a:lstStyle/>
            <a:p>
              <a:pPr algn="ctr"/>
              <a:r>
                <a:rPr lang="en-US" altLang="ja-JP" sz="1400" b="1" dirty="0" smtClean="0">
                  <a:solidFill>
                    <a:srgbClr val="000000"/>
                  </a:solidFill>
                  <a:cs typeface="Arial" pitchFamily="34" charset="0"/>
                </a:rPr>
                <a:t>0.0</a:t>
              </a:r>
              <a:endParaRPr lang="ja-JP" altLang="en-US" sz="1400" b="1" dirty="0">
                <a:solidFill>
                  <a:srgbClr val="000000"/>
                </a:solidFill>
                <a:cs typeface="Arial" pitchFamily="34" charset="0"/>
              </a:endParaRPr>
            </a:p>
          </p:txBody>
        </p:sp>
      </p:grpSp>
      <p:sp>
        <p:nvSpPr>
          <p:cNvPr id="4" name="テキスト ボックス 3"/>
          <p:cNvSpPr txBox="1"/>
          <p:nvPr/>
        </p:nvSpPr>
        <p:spPr>
          <a:xfrm>
            <a:off x="683568" y="71818"/>
            <a:ext cx="7646088" cy="1077218"/>
          </a:xfrm>
          <a:prstGeom prst="rect">
            <a:avLst/>
          </a:prstGeom>
          <a:noFill/>
        </p:spPr>
        <p:txBody>
          <a:bodyPr wrap="square" rtlCol="0">
            <a:spAutoFit/>
          </a:bodyPr>
          <a:lstStyle/>
          <a:p>
            <a:r>
              <a:rPr lang="en-US" altLang="ja-JP" sz="3200" b="1" dirty="0" smtClean="0">
                <a:solidFill>
                  <a:srgbClr val="000000"/>
                </a:solidFill>
                <a:effectLst>
                  <a:outerShdw blurRad="190500" dist="38100" dir="2700000" algn="tl" rotWithShape="0">
                    <a:prstClr val="black">
                      <a:alpha val="40000"/>
                    </a:prstClr>
                  </a:outerShdw>
                </a:effectLst>
                <a:ea typeface="HGPｺﾞｼｯｸE" pitchFamily="50" charset="-128"/>
                <a:cs typeface="Tahoma" pitchFamily="34" charset="0"/>
              </a:rPr>
              <a:t>Detection at 1~2 THz at 300K.         (</a:t>
            </a:r>
            <a:r>
              <a:rPr lang="en-US" altLang="ja-JP" sz="3200" b="1" dirty="0" err="1" smtClean="0">
                <a:solidFill>
                  <a:srgbClr val="FF0000"/>
                </a:solidFill>
                <a:effectLst>
                  <a:outerShdw blurRad="177800" dist="50800" dir="2700000" algn="tl" rotWithShape="0">
                    <a:prstClr val="black">
                      <a:alpha val="40000"/>
                    </a:prstClr>
                  </a:outerShdw>
                </a:effectLst>
                <a:ea typeface="HGPｺﾞｼｯｸE" pitchFamily="50" charset="-128"/>
                <a:cs typeface="Tahoma" pitchFamily="34" charset="0"/>
              </a:rPr>
              <a:t>V</a:t>
            </a:r>
            <a:r>
              <a:rPr lang="en-US" altLang="ja-JP" sz="2800" b="1" dirty="0" err="1" smtClean="0">
                <a:solidFill>
                  <a:srgbClr val="FF0000"/>
                </a:solidFill>
                <a:effectLst>
                  <a:outerShdw blurRad="177800" dist="50800" dir="2700000" algn="tl" rotWithShape="0">
                    <a:prstClr val="black">
                      <a:alpha val="40000"/>
                    </a:prstClr>
                  </a:outerShdw>
                </a:effectLst>
                <a:ea typeface="HGPｺﾞｼｯｸE" pitchFamily="50" charset="-128"/>
                <a:cs typeface="Tahoma" pitchFamily="34" charset="0"/>
              </a:rPr>
              <a:t>d</a:t>
            </a:r>
            <a:r>
              <a:rPr lang="en-US" altLang="ja-JP" sz="3200" b="1" dirty="0" smtClean="0">
                <a:solidFill>
                  <a:srgbClr val="FF0000"/>
                </a:solidFill>
                <a:effectLst>
                  <a:outerShdw blurRad="177800" dist="50800" dir="2700000" algn="tl" rotWithShape="0">
                    <a:prstClr val="black">
                      <a:alpha val="40000"/>
                    </a:prstClr>
                  </a:outerShdw>
                </a:effectLst>
                <a:ea typeface="HGPｺﾞｼｯｸE" pitchFamily="50" charset="-128"/>
                <a:cs typeface="Tahoma" pitchFamily="34" charset="0"/>
              </a:rPr>
              <a:t>-</a:t>
            </a:r>
            <a:r>
              <a:rPr lang="en-US" altLang="ja-JP" sz="3200" b="1" dirty="0" smtClean="0">
                <a:solidFill>
                  <a:srgbClr val="FF0000"/>
                </a:solidFill>
                <a:effectLst>
                  <a:outerShdw blurRad="190500" dist="38100" dir="2700000" algn="tl" rotWithShape="0">
                    <a:prstClr val="black">
                      <a:alpha val="40000"/>
                    </a:prstClr>
                  </a:outerShdw>
                </a:effectLst>
                <a:ea typeface="HGPｺﾞｼｯｸE" pitchFamily="50" charset="-128"/>
                <a:cs typeface="Tahoma" pitchFamily="34" charset="0"/>
              </a:rPr>
              <a:t>biased</a:t>
            </a:r>
            <a:r>
              <a:rPr lang="en-US" altLang="ja-JP" sz="3200" b="1" dirty="0" smtClean="0">
                <a:solidFill>
                  <a:srgbClr val="000000"/>
                </a:solidFill>
                <a:effectLst>
                  <a:outerShdw blurRad="190500" dist="38100" dir="2700000" algn="tl" rotWithShape="0">
                    <a:prstClr val="black">
                      <a:alpha val="40000"/>
                    </a:prstClr>
                  </a:outerShdw>
                </a:effectLst>
                <a:ea typeface="HGPｺﾞｼｯｸE" pitchFamily="50" charset="-128"/>
                <a:cs typeface="Tahoma" pitchFamily="34" charset="0"/>
              </a:rPr>
              <a:t> conditions)</a:t>
            </a:r>
          </a:p>
        </p:txBody>
      </p:sp>
      <p:grpSp>
        <p:nvGrpSpPr>
          <p:cNvPr id="12" name="グループ化 11"/>
          <p:cNvGrpSpPr/>
          <p:nvPr/>
        </p:nvGrpSpPr>
        <p:grpSpPr>
          <a:xfrm>
            <a:off x="1282656" y="2004637"/>
            <a:ext cx="2443782" cy="1229072"/>
            <a:chOff x="653272" y="5261509"/>
            <a:chExt cx="3240000" cy="944516"/>
          </a:xfrm>
        </p:grpSpPr>
        <p:sp>
          <p:nvSpPr>
            <p:cNvPr id="15" name="角丸四角形 14"/>
            <p:cNvSpPr/>
            <p:nvPr/>
          </p:nvSpPr>
          <p:spPr>
            <a:xfrm>
              <a:off x="683568" y="5261509"/>
              <a:ext cx="3204000" cy="900000"/>
            </a:xfrm>
            <a:prstGeom prst="roundRect">
              <a:avLst>
                <a:gd name="adj" fmla="val 0"/>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ja-JP" altLang="en-US">
                <a:solidFill>
                  <a:srgbClr val="FFFFFF"/>
                </a:solidFill>
              </a:endParaRPr>
            </a:p>
          </p:txBody>
        </p:sp>
        <p:sp>
          <p:nvSpPr>
            <p:cNvPr id="9" name="テキスト ボックス 8"/>
            <p:cNvSpPr txBox="1"/>
            <p:nvPr/>
          </p:nvSpPr>
          <p:spPr>
            <a:xfrm>
              <a:off x="653272" y="5283598"/>
              <a:ext cx="3240000" cy="922427"/>
            </a:xfrm>
            <a:prstGeom prst="rect">
              <a:avLst/>
            </a:prstGeom>
            <a:noFill/>
          </p:spPr>
          <p:txBody>
            <a:bodyPr wrap="square" rtlCol="0">
              <a:spAutoFit/>
            </a:bodyPr>
            <a:lstStyle/>
            <a:p>
              <a:pPr algn="ctr"/>
              <a:r>
                <a:rPr lang="en-US" altLang="ja-JP" sz="2800" b="1" dirty="0" smtClean="0">
                  <a:solidFill>
                    <a:srgbClr val="FF3300"/>
                  </a:solidFill>
                  <a:ea typeface="Tahoma" pitchFamily="34" charset="0"/>
                  <a:cs typeface="Tahoma" pitchFamily="34" charset="0"/>
                </a:rPr>
                <a:t>6.4</a:t>
              </a:r>
              <a:r>
                <a:rPr lang="en-US" altLang="ja-JP" sz="2800" b="1" dirty="0" smtClean="0">
                  <a:solidFill>
                    <a:srgbClr val="000000"/>
                  </a:solidFill>
                  <a:ea typeface="Tahoma" pitchFamily="34" charset="0"/>
                  <a:cs typeface="Tahoma" pitchFamily="34" charset="0"/>
                </a:rPr>
                <a:t> </a:t>
              </a:r>
              <a:r>
                <a:rPr lang="en-US" altLang="ja-JP" sz="2800" b="1" dirty="0" smtClean="0">
                  <a:solidFill>
                    <a:srgbClr val="FF3300"/>
                  </a:solidFill>
                  <a:ea typeface="Tahoma" pitchFamily="34" charset="0"/>
                  <a:cs typeface="Tahoma" pitchFamily="34" charset="0"/>
                </a:rPr>
                <a:t>k</a:t>
              </a:r>
              <a:r>
                <a:rPr lang="en-US" altLang="ja-JP" sz="2200" b="1" dirty="0" smtClean="0">
                  <a:solidFill>
                    <a:srgbClr val="000000"/>
                  </a:solidFill>
                  <a:ea typeface="Tahoma" pitchFamily="34" charset="0"/>
                  <a:cs typeface="Tahoma" pitchFamily="34" charset="0"/>
                </a:rPr>
                <a:t>V/W </a:t>
              </a:r>
            </a:p>
            <a:p>
              <a:pPr algn="ctr"/>
              <a:r>
                <a:rPr lang="en-US" altLang="ja-JP" sz="2200" b="1" dirty="0" smtClean="0">
                  <a:solidFill>
                    <a:srgbClr val="000000"/>
                  </a:solidFill>
                  <a:ea typeface="Tahoma" pitchFamily="34" charset="0"/>
                  <a:cs typeface="Tahoma" pitchFamily="34" charset="0"/>
                </a:rPr>
                <a:t>at </a:t>
              </a:r>
              <a:r>
                <a:rPr lang="en-US" altLang="ja-JP" sz="2200" b="1" dirty="0" smtClean="0">
                  <a:solidFill>
                    <a:srgbClr val="0070C0"/>
                  </a:solidFill>
                  <a:ea typeface="Tahoma" pitchFamily="34" charset="0"/>
                  <a:cs typeface="Tahoma" pitchFamily="34" charset="0"/>
                </a:rPr>
                <a:t>1.5 </a:t>
              </a:r>
              <a:r>
                <a:rPr lang="en-US" altLang="ja-JP" sz="2200" b="1" dirty="0" smtClean="0">
                  <a:solidFill>
                    <a:srgbClr val="000000"/>
                  </a:solidFill>
                  <a:ea typeface="Tahoma" pitchFamily="34" charset="0"/>
                  <a:cs typeface="Tahoma" pitchFamily="34" charset="0"/>
                </a:rPr>
                <a:t>THz</a:t>
              </a:r>
            </a:p>
            <a:p>
              <a:pPr algn="ctr"/>
              <a:r>
                <a:rPr lang="en-US" altLang="ja-JP" sz="2200" b="1" dirty="0" smtClean="0">
                  <a:solidFill>
                    <a:srgbClr val="000000"/>
                  </a:solidFill>
                  <a:ea typeface="Tahoma" pitchFamily="34" charset="0"/>
                  <a:cs typeface="Tahoma" pitchFamily="34" charset="0"/>
                </a:rPr>
                <a:t>at </a:t>
              </a:r>
              <a:r>
                <a:rPr lang="en-US" altLang="ja-JP" sz="2200" b="1" dirty="0" err="1" smtClean="0">
                  <a:solidFill>
                    <a:srgbClr val="000000"/>
                  </a:solidFill>
                  <a:ea typeface="Tahoma" pitchFamily="34" charset="0"/>
                  <a:cs typeface="Tahoma" pitchFamily="34" charset="0"/>
                </a:rPr>
                <a:t>V</a:t>
              </a:r>
              <a:r>
                <a:rPr lang="en-US" altLang="ja-JP" sz="2000" b="1" dirty="0" err="1" smtClean="0">
                  <a:solidFill>
                    <a:srgbClr val="000000"/>
                  </a:solidFill>
                  <a:ea typeface="Tahoma" pitchFamily="34" charset="0"/>
                  <a:cs typeface="Tahoma" pitchFamily="34" charset="0"/>
                </a:rPr>
                <a:t>d</a:t>
              </a:r>
              <a:r>
                <a:rPr lang="en-US" altLang="ja-JP" sz="2200" b="1" dirty="0" smtClean="0">
                  <a:solidFill>
                    <a:srgbClr val="000000"/>
                  </a:solidFill>
                  <a:ea typeface="Tahoma" pitchFamily="34" charset="0"/>
                  <a:cs typeface="Tahoma" pitchFamily="34" charset="0"/>
                </a:rPr>
                <a:t> = 0.4 V</a:t>
              </a:r>
              <a:endParaRPr lang="ja-JP" altLang="en-US" sz="2200" b="1" dirty="0">
                <a:solidFill>
                  <a:srgbClr val="000000"/>
                </a:solidFill>
                <a:cs typeface="Tahoma" pitchFamily="34" charset="0"/>
              </a:endParaRPr>
            </a:p>
          </p:txBody>
        </p:sp>
      </p:grpSp>
      <p:sp>
        <p:nvSpPr>
          <p:cNvPr id="18" name="テキスト ボックス 17"/>
          <p:cNvSpPr txBox="1"/>
          <p:nvPr/>
        </p:nvSpPr>
        <p:spPr>
          <a:xfrm>
            <a:off x="549888" y="1473664"/>
            <a:ext cx="4032000" cy="396000"/>
          </a:xfrm>
          <a:prstGeom prst="rect">
            <a:avLst/>
          </a:prstGeom>
          <a:solidFill>
            <a:schemeClr val="bg1"/>
          </a:solidFill>
        </p:spPr>
        <p:txBody>
          <a:bodyPr wrap="square" rtlCol="0">
            <a:spAutoFit/>
          </a:bodyPr>
          <a:lstStyle/>
          <a:p>
            <a:pPr>
              <a:buClr>
                <a:srgbClr val="00B050"/>
              </a:buClr>
            </a:pPr>
            <a:r>
              <a:rPr lang="en-US" altLang="ja-JP" sz="2000" b="1" dirty="0" smtClean="0">
                <a:solidFill>
                  <a:srgbClr val="336699"/>
                </a:solidFill>
                <a:ea typeface="Tahoma" pitchFamily="34" charset="0"/>
                <a:cs typeface="Tahoma" pitchFamily="34" charset="0"/>
              </a:rPr>
              <a:t>THz </a:t>
            </a:r>
            <a:r>
              <a:rPr lang="en-US" altLang="ja-JP" sz="2000" b="1" dirty="0">
                <a:solidFill>
                  <a:srgbClr val="336699"/>
                </a:solidFill>
                <a:ea typeface="Tahoma" pitchFamily="34" charset="0"/>
                <a:cs typeface="Tahoma" pitchFamily="34" charset="0"/>
              </a:rPr>
              <a:t>source: 1 - 2 THz, ~ 2 </a:t>
            </a:r>
            <a:r>
              <a:rPr lang="el-GR" altLang="ja-JP" sz="2000" b="1" dirty="0">
                <a:solidFill>
                  <a:srgbClr val="336699"/>
                </a:solidFill>
                <a:ea typeface="Tahoma" pitchFamily="34" charset="0"/>
                <a:cs typeface="Tahoma" pitchFamily="34" charset="0"/>
              </a:rPr>
              <a:t>μ</a:t>
            </a:r>
            <a:r>
              <a:rPr lang="en-US" altLang="ja-JP" sz="2000" b="1" dirty="0">
                <a:solidFill>
                  <a:srgbClr val="336699"/>
                </a:solidFill>
                <a:ea typeface="Tahoma" pitchFamily="34" charset="0"/>
                <a:cs typeface="Tahoma" pitchFamily="34" charset="0"/>
              </a:rPr>
              <a:t>W </a:t>
            </a:r>
          </a:p>
          <a:p>
            <a:pPr>
              <a:buClr>
                <a:srgbClr val="00B050"/>
              </a:buClr>
            </a:pPr>
            <a:endParaRPr lang="en-US" altLang="ja-JP" sz="2000" b="1" dirty="0" smtClean="0">
              <a:solidFill>
                <a:srgbClr val="336699"/>
              </a:solidFill>
              <a:ea typeface="Tahoma" pitchFamily="34" charset="0"/>
              <a:cs typeface="Tahoma" pitchFamily="34" charset="0"/>
            </a:endParaRPr>
          </a:p>
        </p:txBody>
      </p:sp>
      <p:sp>
        <p:nvSpPr>
          <p:cNvPr id="16"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cs typeface="Arial" pitchFamily="34" charset="0"/>
              </a:rPr>
              <a:pPr algn="r" fontAlgn="base">
                <a:spcBef>
                  <a:spcPct val="0"/>
                </a:spcBef>
                <a:spcAft>
                  <a:spcPct val="0"/>
                </a:spcAft>
                <a:defRPr/>
              </a:pPr>
              <a:t>15</a:t>
            </a:fld>
            <a:endParaRPr lang="ja-JP" altLang="en-US" sz="1400" b="1" dirty="0">
              <a:solidFill>
                <a:srgbClr val="000000"/>
              </a:solidFill>
              <a:latin typeface="Arial Black" pitchFamily="34" charset="0"/>
              <a:cs typeface="Arial" pitchFamily="34" charset="0"/>
            </a:endParaRPr>
          </a:p>
        </p:txBody>
      </p:sp>
      <p:pic>
        <p:nvPicPr>
          <p:cNvPr id="51" name="Picture 7" descr="http://www.riken.go.jp/r-world/info/release/press/1999/0428/02.gif"/>
          <p:cNvPicPr>
            <a:picLocks noChangeAspect="1" noChangeArrowheads="1"/>
          </p:cNvPicPr>
          <p:nvPr/>
        </p:nvPicPr>
        <p:blipFill>
          <a:blip r:embed="rId4" cstate="print">
            <a:clrChange>
              <a:clrFrom>
                <a:srgbClr val="FFFFFF"/>
              </a:clrFrom>
              <a:clrTo>
                <a:srgbClr val="FFFFFF">
                  <a:alpha val="0"/>
                </a:srgbClr>
              </a:clrTo>
            </a:clrChange>
            <a:lum bright="-10000" contrast="20000"/>
          </a:blip>
          <a:srcRect/>
          <a:stretch>
            <a:fillRect/>
          </a:stretch>
        </p:blipFill>
        <p:spPr bwMode="auto">
          <a:xfrm>
            <a:off x="8719900" y="425547"/>
            <a:ext cx="410956" cy="540000"/>
          </a:xfrm>
          <a:prstGeom prst="rect">
            <a:avLst/>
          </a:prstGeom>
          <a:ln>
            <a:noFill/>
          </a:ln>
          <a:effectLst>
            <a:outerShdw blurRad="292100" dist="139700" dir="2700000" algn="tl" rotWithShape="0">
              <a:srgbClr val="333333">
                <a:alpha val="65000"/>
              </a:srgbClr>
            </a:outerShdw>
          </a:effectLst>
        </p:spPr>
      </p:pic>
      <p:sp>
        <p:nvSpPr>
          <p:cNvPr id="52" name="正方形/長方形 51"/>
          <p:cNvSpPr/>
          <p:nvPr/>
        </p:nvSpPr>
        <p:spPr>
          <a:xfrm>
            <a:off x="4144439" y="1226786"/>
            <a:ext cx="4931434" cy="307777"/>
          </a:xfrm>
          <a:prstGeom prst="rect">
            <a:avLst/>
          </a:prstGeom>
        </p:spPr>
        <p:txBody>
          <a:bodyPr wrap="square">
            <a:spAutoFit/>
          </a:bodyPr>
          <a:lstStyle/>
          <a:p>
            <a:pPr algn="r" fontAlgn="base">
              <a:spcBef>
                <a:spcPct val="0"/>
              </a:spcBef>
              <a:spcAft>
                <a:spcPct val="0"/>
              </a:spcAft>
            </a:pPr>
            <a:r>
              <a:rPr kumimoji="0" lang="en-US" altLang="ja-JP" sz="1400" b="1" i="1" dirty="0">
                <a:solidFill>
                  <a:srgbClr val="000000"/>
                </a:solidFill>
                <a:cs typeface="Arial" pitchFamily="34" charset="0"/>
              </a:rPr>
              <a:t>S. Boubanga-Tombet et </a:t>
            </a:r>
            <a:r>
              <a:rPr kumimoji="0" lang="en-US" altLang="ja-JP" sz="1400" b="1" i="1" dirty="0" smtClean="0">
                <a:solidFill>
                  <a:srgbClr val="000000"/>
                </a:solidFill>
                <a:cs typeface="Arial" pitchFamily="34" charset="0"/>
              </a:rPr>
              <a:t>al, </a:t>
            </a:r>
            <a:r>
              <a:rPr kumimoji="0" lang="fr-FR" altLang="ja-JP" sz="1400" b="1" i="1" dirty="0" smtClean="0">
                <a:solidFill>
                  <a:srgbClr val="000000"/>
                </a:solidFill>
                <a:cs typeface="Arial" pitchFamily="34" charset="0"/>
              </a:rPr>
              <a:t>APL. 104</a:t>
            </a:r>
            <a:r>
              <a:rPr kumimoji="0" lang="fr-FR" altLang="ja-JP" sz="1400" b="1" i="1" dirty="0">
                <a:solidFill>
                  <a:srgbClr val="000000"/>
                </a:solidFill>
                <a:cs typeface="Arial" pitchFamily="34" charset="0"/>
              </a:rPr>
              <a:t>, 262104 (2014).</a:t>
            </a:r>
            <a:endParaRPr kumimoji="0" lang="ja-JP" altLang="en-US" sz="1400" b="1" i="1" dirty="0">
              <a:solidFill>
                <a:srgbClr val="000000"/>
              </a:solidFill>
              <a:cs typeface="Arial" pitchFamily="34" charset="0"/>
            </a:endParaRPr>
          </a:p>
        </p:txBody>
      </p:sp>
      <p:sp>
        <p:nvSpPr>
          <p:cNvPr id="10" name="Rectangle 9"/>
          <p:cNvSpPr/>
          <p:nvPr/>
        </p:nvSpPr>
        <p:spPr bwMode="auto">
          <a:xfrm>
            <a:off x="4540578" y="2790137"/>
            <a:ext cx="4493985" cy="390473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fr-FR" sz="1000" b="1" smtClean="0">
              <a:solidFill>
                <a:srgbClr val="000000"/>
              </a:solidFill>
              <a:latin typeface="Verdana" pitchFamily="34" charset="0"/>
            </a:endParaRPr>
          </a:p>
        </p:txBody>
      </p:sp>
      <p:pic>
        <p:nvPicPr>
          <p:cNvPr id="13" name="Image 12"/>
          <p:cNvPicPr>
            <a:picLocks noChangeAspect="1"/>
          </p:cNvPicPr>
          <p:nvPr/>
        </p:nvPicPr>
        <p:blipFill>
          <a:blip r:embed="rId5"/>
          <a:stretch>
            <a:fillRect/>
          </a:stretch>
        </p:blipFill>
        <p:spPr>
          <a:xfrm>
            <a:off x="4138125" y="3021661"/>
            <a:ext cx="5100126" cy="3560926"/>
          </a:xfrm>
          <a:prstGeom prst="rect">
            <a:avLst/>
          </a:prstGeom>
        </p:spPr>
      </p:pic>
      <p:grpSp>
        <p:nvGrpSpPr>
          <p:cNvPr id="55" name="グループ化 11"/>
          <p:cNvGrpSpPr/>
          <p:nvPr/>
        </p:nvGrpSpPr>
        <p:grpSpPr>
          <a:xfrm>
            <a:off x="5466448" y="1658276"/>
            <a:ext cx="3278630" cy="1261073"/>
            <a:chOff x="683568" y="5261509"/>
            <a:chExt cx="3204000" cy="900000"/>
          </a:xfrm>
        </p:grpSpPr>
        <p:sp>
          <p:nvSpPr>
            <p:cNvPr id="56" name="角丸四角形 14"/>
            <p:cNvSpPr/>
            <p:nvPr/>
          </p:nvSpPr>
          <p:spPr>
            <a:xfrm>
              <a:off x="683568" y="5261509"/>
              <a:ext cx="3204000" cy="900000"/>
            </a:xfrm>
            <a:prstGeom prst="roundRect">
              <a:avLst>
                <a:gd name="adj" fmla="val 0"/>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ja-JP" altLang="en-US">
                <a:solidFill>
                  <a:srgbClr val="FFFFFF"/>
                </a:solidFill>
              </a:endParaRPr>
            </a:p>
          </p:txBody>
        </p:sp>
        <p:sp>
          <p:nvSpPr>
            <p:cNvPr id="57" name="テキスト ボックス 8"/>
            <p:cNvSpPr txBox="1"/>
            <p:nvPr/>
          </p:nvSpPr>
          <p:spPr>
            <a:xfrm>
              <a:off x="688757" y="5299945"/>
              <a:ext cx="3139978" cy="856648"/>
            </a:xfrm>
            <a:prstGeom prst="rect">
              <a:avLst/>
            </a:prstGeom>
            <a:noFill/>
          </p:spPr>
          <p:txBody>
            <a:bodyPr wrap="square" rtlCol="0">
              <a:spAutoFit/>
            </a:bodyPr>
            <a:lstStyle/>
            <a:p>
              <a:pPr algn="ctr"/>
              <a:r>
                <a:rPr lang="en-US" altLang="ja-JP" sz="2800" b="1" dirty="0" smtClean="0">
                  <a:solidFill>
                    <a:srgbClr val="FF3300"/>
                  </a:solidFill>
                  <a:ea typeface="Tahoma" pitchFamily="34" charset="0"/>
                  <a:cs typeface="Tahoma" pitchFamily="34" charset="0"/>
                </a:rPr>
                <a:t>60</a:t>
              </a:r>
              <a:r>
                <a:rPr lang="en-US" altLang="ja-JP" sz="2800" b="1" dirty="0" smtClean="0">
                  <a:solidFill>
                    <a:srgbClr val="000000"/>
                  </a:solidFill>
                  <a:ea typeface="Tahoma" pitchFamily="34" charset="0"/>
                  <a:cs typeface="Tahoma" pitchFamily="34" charset="0"/>
                </a:rPr>
                <a:t> </a:t>
              </a:r>
              <a:r>
                <a:rPr lang="en-US" altLang="ja-JP" sz="2800" b="1" dirty="0" err="1" smtClean="0">
                  <a:solidFill>
                    <a:srgbClr val="FF3300"/>
                  </a:solidFill>
                  <a:ea typeface="Tahoma" pitchFamily="34" charset="0"/>
                  <a:cs typeface="Tahoma" pitchFamily="34" charset="0"/>
                </a:rPr>
                <a:t>p</a:t>
              </a:r>
              <a:r>
                <a:rPr lang="en-US" altLang="ja-JP" sz="2800" b="1" dirty="0" err="1" smtClean="0">
                  <a:solidFill>
                    <a:srgbClr val="000000"/>
                  </a:solidFill>
                  <a:ea typeface="Tahoma" pitchFamily="34" charset="0"/>
                  <a:cs typeface="Tahoma" pitchFamily="34" charset="0"/>
                </a:rPr>
                <a:t>W</a:t>
              </a:r>
              <a:r>
                <a:rPr lang="en-US" altLang="ja-JP" sz="2800" b="1" dirty="0" smtClean="0">
                  <a:solidFill>
                    <a:srgbClr val="000000"/>
                  </a:solidFill>
                  <a:ea typeface="Tahoma" pitchFamily="34" charset="0"/>
                  <a:cs typeface="Tahoma" pitchFamily="34" charset="0"/>
                </a:rPr>
                <a:t>/(Hz)</a:t>
              </a:r>
              <a:r>
                <a:rPr lang="en-US" altLang="ja-JP" sz="2800" b="1" baseline="30000" dirty="0" smtClean="0">
                  <a:solidFill>
                    <a:srgbClr val="000000"/>
                  </a:solidFill>
                  <a:ea typeface="Tahoma" pitchFamily="34" charset="0"/>
                  <a:cs typeface="Tahoma" pitchFamily="34" charset="0"/>
                </a:rPr>
                <a:t>0.5</a:t>
              </a:r>
            </a:p>
            <a:p>
              <a:pPr algn="ctr"/>
              <a:r>
                <a:rPr lang="en-US" altLang="ja-JP" sz="2200" b="1" dirty="0" smtClean="0">
                  <a:solidFill>
                    <a:srgbClr val="000000"/>
                  </a:solidFill>
                  <a:ea typeface="Tahoma" pitchFamily="34" charset="0"/>
                  <a:cs typeface="Tahoma" pitchFamily="34" charset="0"/>
                </a:rPr>
                <a:t> at </a:t>
              </a:r>
              <a:r>
                <a:rPr lang="en-US" altLang="ja-JP" sz="2200" b="1" dirty="0" smtClean="0">
                  <a:solidFill>
                    <a:srgbClr val="0070C0"/>
                  </a:solidFill>
                  <a:ea typeface="Tahoma" pitchFamily="34" charset="0"/>
                  <a:cs typeface="Tahoma" pitchFamily="34" charset="0"/>
                </a:rPr>
                <a:t>1.5 </a:t>
              </a:r>
              <a:r>
                <a:rPr lang="en-US" altLang="ja-JP" sz="2200" b="1" dirty="0" smtClean="0">
                  <a:solidFill>
                    <a:srgbClr val="000000"/>
                  </a:solidFill>
                  <a:ea typeface="Tahoma" pitchFamily="34" charset="0"/>
                  <a:cs typeface="Tahoma" pitchFamily="34" charset="0"/>
                </a:rPr>
                <a:t>THz</a:t>
              </a:r>
            </a:p>
            <a:p>
              <a:pPr algn="ctr"/>
              <a:r>
                <a:rPr lang="en-US" altLang="ja-JP" sz="2200" b="1" dirty="0" smtClean="0">
                  <a:solidFill>
                    <a:srgbClr val="000000"/>
                  </a:solidFill>
                  <a:ea typeface="Tahoma" pitchFamily="34" charset="0"/>
                  <a:cs typeface="Tahoma" pitchFamily="34" charset="0"/>
                </a:rPr>
                <a:t>at </a:t>
              </a:r>
              <a:r>
                <a:rPr lang="en-US" altLang="ja-JP" sz="2200" b="1" dirty="0" err="1" smtClean="0">
                  <a:solidFill>
                    <a:srgbClr val="000000"/>
                  </a:solidFill>
                  <a:ea typeface="Tahoma" pitchFamily="34" charset="0"/>
                  <a:cs typeface="Tahoma" pitchFamily="34" charset="0"/>
                </a:rPr>
                <a:t>V</a:t>
              </a:r>
              <a:r>
                <a:rPr lang="en-US" altLang="ja-JP" sz="2000" b="1" dirty="0" err="1" smtClean="0">
                  <a:solidFill>
                    <a:srgbClr val="000000"/>
                  </a:solidFill>
                  <a:ea typeface="Tahoma" pitchFamily="34" charset="0"/>
                  <a:cs typeface="Tahoma" pitchFamily="34" charset="0"/>
                </a:rPr>
                <a:t>d</a:t>
              </a:r>
              <a:r>
                <a:rPr lang="en-US" altLang="ja-JP" sz="2200" b="1" dirty="0" smtClean="0">
                  <a:solidFill>
                    <a:srgbClr val="000000"/>
                  </a:solidFill>
                  <a:ea typeface="Tahoma" pitchFamily="34" charset="0"/>
                  <a:cs typeface="Tahoma" pitchFamily="34" charset="0"/>
                </a:rPr>
                <a:t> = 0.4 V</a:t>
              </a:r>
              <a:endParaRPr lang="ja-JP" altLang="en-US" sz="2200" b="1" dirty="0">
                <a:solidFill>
                  <a:srgbClr val="000000"/>
                </a:solidFill>
                <a:cs typeface="Tahoma" pitchFamily="34" charset="0"/>
              </a:endParaRPr>
            </a:p>
          </p:txBody>
        </p:sp>
      </p:grpSp>
    </p:spTree>
    <p:extLst>
      <p:ext uri="{BB962C8B-B14F-4D97-AF65-F5344CB8AC3E}">
        <p14:creationId xmlns:p14="http://schemas.microsoft.com/office/powerpoint/2010/main" val="37143350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727075" y="182880"/>
            <a:ext cx="8001000" cy="928255"/>
          </a:xfrm>
        </p:spPr>
        <p:txBody>
          <a:bodyPr/>
          <a:lstStyle/>
          <a:p>
            <a:r>
              <a:rPr kumimoji="1" lang="en-US" altLang="ja-JP" dirty="0" smtClean="0"/>
              <a:t>Benchmarking the Plasmonic THz</a:t>
            </a:r>
            <a:br>
              <a:rPr kumimoji="1" lang="en-US" altLang="ja-JP" dirty="0" smtClean="0"/>
            </a:br>
            <a:r>
              <a:rPr lang="en-US" altLang="ja-JP" dirty="0" smtClean="0"/>
              <a:t>Detectors</a:t>
            </a:r>
            <a:endParaRPr kumimoji="1" lang="ja-JP" altLang="en-US" dirty="0"/>
          </a:p>
        </p:txBody>
      </p:sp>
      <p:sp>
        <p:nvSpPr>
          <p:cNvPr id="9" name="正方形/長方形 8"/>
          <p:cNvSpPr/>
          <p:nvPr/>
        </p:nvSpPr>
        <p:spPr bwMode="auto">
          <a:xfrm>
            <a:off x="5602425" y="2091906"/>
            <a:ext cx="213504" cy="18331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10" name="正方形/長方形 9"/>
          <p:cNvSpPr/>
          <p:nvPr/>
        </p:nvSpPr>
        <p:spPr bwMode="auto">
          <a:xfrm>
            <a:off x="6610311" y="2330993"/>
            <a:ext cx="290390" cy="18331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11" name="正方形/長方形 10"/>
          <p:cNvSpPr/>
          <p:nvPr/>
        </p:nvSpPr>
        <p:spPr bwMode="auto">
          <a:xfrm>
            <a:off x="6427752" y="2531262"/>
            <a:ext cx="290390" cy="18331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12" name="正方形/長方形 11"/>
          <p:cNvSpPr/>
          <p:nvPr/>
        </p:nvSpPr>
        <p:spPr bwMode="auto">
          <a:xfrm>
            <a:off x="5984244" y="3012016"/>
            <a:ext cx="290390" cy="18331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6" name="テキスト ボックス 5"/>
          <p:cNvSpPr txBox="1"/>
          <p:nvPr/>
        </p:nvSpPr>
        <p:spPr>
          <a:xfrm>
            <a:off x="7733537" y="2508819"/>
            <a:ext cx="1197764" cy="535531"/>
          </a:xfrm>
          <a:prstGeom prst="rect">
            <a:avLst/>
          </a:prstGeom>
          <a:noFill/>
        </p:spPr>
        <p:txBody>
          <a:bodyPr wrap="none" rtlCol="0">
            <a:spAutoFit/>
          </a:bodyPr>
          <a:lstStyle/>
          <a:p>
            <a:pPr>
              <a:lnSpc>
                <a:spcPct val="80000"/>
              </a:lnSpc>
            </a:pPr>
            <a:r>
              <a:rPr lang="en-US" altLang="ja-JP" b="1" dirty="0" smtClean="0">
                <a:solidFill>
                  <a:srgbClr val="0000CC"/>
                </a:solidFill>
                <a:latin typeface="Times New Roman" pitchFamily="18" charset="0"/>
                <a:cs typeface="Times New Roman" pitchFamily="18" charset="0"/>
              </a:rPr>
              <a:t>Plasmonic</a:t>
            </a:r>
          </a:p>
          <a:p>
            <a:pPr>
              <a:lnSpc>
                <a:spcPct val="80000"/>
              </a:lnSpc>
            </a:pPr>
            <a:r>
              <a:rPr lang="en-US" altLang="ja-JP" b="1" dirty="0" smtClean="0">
                <a:solidFill>
                  <a:srgbClr val="0000CC"/>
                </a:solidFill>
                <a:latin typeface="Times New Roman" pitchFamily="18" charset="0"/>
                <a:cs typeface="Times New Roman" pitchFamily="18" charset="0"/>
              </a:rPr>
              <a:t>Detectors</a:t>
            </a:r>
            <a:endParaRPr lang="ja-JP" altLang="en-US" b="1" dirty="0">
              <a:solidFill>
                <a:srgbClr val="0000CC"/>
              </a:solidFill>
              <a:latin typeface="Times New Roman" pitchFamily="18" charset="0"/>
              <a:cs typeface="Times New Roman" pitchFamily="18" charset="0"/>
            </a:endParaRPr>
          </a:p>
        </p:txBody>
      </p:sp>
      <p:sp>
        <p:nvSpPr>
          <p:cNvPr id="7" name="右中かっこ 6"/>
          <p:cNvSpPr/>
          <p:nvPr/>
        </p:nvSpPr>
        <p:spPr>
          <a:xfrm>
            <a:off x="7525280" y="2344537"/>
            <a:ext cx="182560" cy="864096"/>
          </a:xfrm>
          <a:prstGeom prst="rightBrace">
            <a:avLst>
              <a:gd name="adj1" fmla="val 26425"/>
              <a:gd name="adj2" fmla="val 48236"/>
            </a:avLst>
          </a:prstGeom>
          <a:noFill/>
          <a:ln w="19050" cap="flat" cmpd="sng" algn="ctr">
            <a:solidFill>
              <a:srgbClr val="4F81BD">
                <a:shade val="95000"/>
                <a:satMod val="105000"/>
              </a:srgbClr>
            </a:solidFill>
            <a:prstDash val="solid"/>
          </a:ln>
          <a:effectLst/>
        </p:spPr>
        <p:txBody>
          <a:bodyPr rtlCol="0" anchor="ctr"/>
          <a:lstStyle/>
          <a:p>
            <a:pPr algn="ctr">
              <a:defRPr/>
            </a:pPr>
            <a:endParaRPr kumimoji="0" lang="ja-JP" altLang="en-US" kern="0" smtClean="0">
              <a:solidFill>
                <a:prstClr val="black"/>
              </a:solidFill>
              <a:latin typeface="Calibri"/>
            </a:endParaRPr>
          </a:p>
        </p:txBody>
      </p:sp>
      <p:cxnSp>
        <p:nvCxnSpPr>
          <p:cNvPr id="14" name="直線コネクタ 13"/>
          <p:cNvCxnSpPr/>
          <p:nvPr/>
        </p:nvCxnSpPr>
        <p:spPr bwMode="auto">
          <a:xfrm flipH="1" flipV="1">
            <a:off x="1206018" y="1481741"/>
            <a:ext cx="60960" cy="1160093"/>
          </a:xfrm>
          <a:prstGeom prst="line">
            <a:avLst/>
          </a:prstGeom>
          <a:solidFill>
            <a:schemeClr val="accent1"/>
          </a:solidFill>
          <a:ln w="25400" cap="flat" cmpd="sng" algn="ctr">
            <a:solidFill>
              <a:schemeClr val="tx1"/>
            </a:solidFill>
            <a:prstDash val="solid"/>
            <a:round/>
            <a:headEnd type="none" w="med" len="med"/>
            <a:tailEnd type="none" w="med" len="med"/>
          </a:ln>
          <a:effectLst/>
        </p:spPr>
      </p:cxnSp>
      <p:sp>
        <p:nvSpPr>
          <p:cNvPr id="15" name="正方形/長方形 14"/>
          <p:cNvSpPr/>
          <p:nvPr/>
        </p:nvSpPr>
        <p:spPr bwMode="auto">
          <a:xfrm>
            <a:off x="1206018" y="2110822"/>
            <a:ext cx="60960" cy="9165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16" name="フリーフォーム 15"/>
          <p:cNvSpPr/>
          <p:nvPr/>
        </p:nvSpPr>
        <p:spPr bwMode="auto">
          <a:xfrm>
            <a:off x="1175248" y="2187381"/>
            <a:ext cx="144000" cy="36000"/>
          </a:xfrm>
          <a:custGeom>
            <a:avLst/>
            <a:gdLst>
              <a:gd name="connsiteX0" fmla="*/ 0 w 301925"/>
              <a:gd name="connsiteY0" fmla="*/ 73325 h 73348"/>
              <a:gd name="connsiteX1" fmla="*/ 69012 w 301925"/>
              <a:gd name="connsiteY1" fmla="*/ 8627 h 73348"/>
              <a:gd name="connsiteX2" fmla="*/ 215661 w 301925"/>
              <a:gd name="connsiteY2" fmla="*/ 73325 h 73348"/>
              <a:gd name="connsiteX3" fmla="*/ 301925 w 301925"/>
              <a:gd name="connsiteY3" fmla="*/ 0 h 73348"/>
              <a:gd name="connsiteX4" fmla="*/ 301925 w 301925"/>
              <a:gd name="connsiteY4" fmla="*/ 0 h 73348"/>
              <a:gd name="connsiteX5" fmla="*/ 301925 w 301925"/>
              <a:gd name="connsiteY5" fmla="*/ 0 h 73348"/>
              <a:gd name="connsiteX6" fmla="*/ 301925 w 301925"/>
              <a:gd name="connsiteY6" fmla="*/ 0 h 73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925" h="73348">
                <a:moveTo>
                  <a:pt x="0" y="73325"/>
                </a:moveTo>
                <a:cubicBezTo>
                  <a:pt x="16534" y="40976"/>
                  <a:pt x="33069" y="8627"/>
                  <a:pt x="69012" y="8627"/>
                </a:cubicBezTo>
                <a:cubicBezTo>
                  <a:pt x="104955" y="8627"/>
                  <a:pt x="176842" y="74763"/>
                  <a:pt x="215661" y="73325"/>
                </a:cubicBezTo>
                <a:cubicBezTo>
                  <a:pt x="254480" y="71887"/>
                  <a:pt x="301925" y="0"/>
                  <a:pt x="301925" y="0"/>
                </a:cubicBezTo>
                <a:lnTo>
                  <a:pt x="301925" y="0"/>
                </a:lnTo>
                <a:lnTo>
                  <a:pt x="301925" y="0"/>
                </a:lnTo>
                <a:lnTo>
                  <a:pt x="301925" y="0"/>
                </a:ln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17" name="フリーフォーム 16"/>
          <p:cNvSpPr/>
          <p:nvPr/>
        </p:nvSpPr>
        <p:spPr bwMode="auto">
          <a:xfrm>
            <a:off x="1168067" y="2102566"/>
            <a:ext cx="144000" cy="36000"/>
          </a:xfrm>
          <a:custGeom>
            <a:avLst/>
            <a:gdLst>
              <a:gd name="connsiteX0" fmla="*/ 0 w 301925"/>
              <a:gd name="connsiteY0" fmla="*/ 73325 h 73348"/>
              <a:gd name="connsiteX1" fmla="*/ 69012 w 301925"/>
              <a:gd name="connsiteY1" fmla="*/ 8627 h 73348"/>
              <a:gd name="connsiteX2" fmla="*/ 215661 w 301925"/>
              <a:gd name="connsiteY2" fmla="*/ 73325 h 73348"/>
              <a:gd name="connsiteX3" fmla="*/ 301925 w 301925"/>
              <a:gd name="connsiteY3" fmla="*/ 0 h 73348"/>
              <a:gd name="connsiteX4" fmla="*/ 301925 w 301925"/>
              <a:gd name="connsiteY4" fmla="*/ 0 h 73348"/>
              <a:gd name="connsiteX5" fmla="*/ 301925 w 301925"/>
              <a:gd name="connsiteY5" fmla="*/ 0 h 73348"/>
              <a:gd name="connsiteX6" fmla="*/ 301925 w 301925"/>
              <a:gd name="connsiteY6" fmla="*/ 0 h 73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925" h="73348">
                <a:moveTo>
                  <a:pt x="0" y="73325"/>
                </a:moveTo>
                <a:cubicBezTo>
                  <a:pt x="16534" y="40976"/>
                  <a:pt x="33069" y="8627"/>
                  <a:pt x="69012" y="8627"/>
                </a:cubicBezTo>
                <a:cubicBezTo>
                  <a:pt x="104955" y="8627"/>
                  <a:pt x="176842" y="74763"/>
                  <a:pt x="215661" y="73325"/>
                </a:cubicBezTo>
                <a:cubicBezTo>
                  <a:pt x="254480" y="71887"/>
                  <a:pt x="301925" y="0"/>
                  <a:pt x="301925" y="0"/>
                </a:cubicBezTo>
                <a:lnTo>
                  <a:pt x="301925" y="0"/>
                </a:lnTo>
                <a:lnTo>
                  <a:pt x="301925" y="0"/>
                </a:lnTo>
                <a:lnTo>
                  <a:pt x="301925" y="0"/>
                </a:lnTo>
              </a:path>
            </a:pathLst>
          </a:cu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
        <p:nvSpPr>
          <p:cNvPr id="20" name="テキスト ボックス 19"/>
          <p:cNvSpPr txBox="1"/>
          <p:nvPr/>
        </p:nvSpPr>
        <p:spPr>
          <a:xfrm rot="21354798">
            <a:off x="713743" y="1650797"/>
            <a:ext cx="370614" cy="338554"/>
          </a:xfrm>
          <a:prstGeom prst="rect">
            <a:avLst/>
          </a:prstGeom>
          <a:noFill/>
        </p:spPr>
        <p:txBody>
          <a:bodyPr wrap="none" rtlCol="0">
            <a:spAutoFit/>
          </a:bodyPr>
          <a:lstStyle/>
          <a:p>
            <a:r>
              <a:rPr lang="en-US" altLang="ja-JP" sz="1600" b="1" dirty="0" smtClean="0">
                <a:solidFill>
                  <a:srgbClr val="000000"/>
                </a:solidFill>
                <a:latin typeface="Arial Narrow" pitchFamily="34" charset="0"/>
              </a:rPr>
              <a:t>20</a:t>
            </a:r>
            <a:endParaRPr lang="ja-JP" altLang="en-US" sz="1600" b="1" dirty="0">
              <a:solidFill>
                <a:srgbClr val="000000"/>
              </a:solidFill>
              <a:latin typeface="Arial Narrow" pitchFamily="34" charset="0"/>
            </a:endParaRPr>
          </a:p>
        </p:txBody>
      </p:sp>
      <p:cxnSp>
        <p:nvCxnSpPr>
          <p:cNvPr id="23" name="直線コネクタ 22"/>
          <p:cNvCxnSpPr>
            <a:endCxn id="21" idx="6"/>
          </p:cNvCxnSpPr>
          <p:nvPr/>
        </p:nvCxnSpPr>
        <p:spPr bwMode="auto">
          <a:xfrm>
            <a:off x="1336996" y="1481741"/>
            <a:ext cx="201422" cy="29040"/>
          </a:xfrm>
          <a:prstGeom prst="line">
            <a:avLst/>
          </a:prstGeom>
          <a:solidFill>
            <a:schemeClr val="accent1"/>
          </a:solidFill>
          <a:ln w="9525" cap="flat" cmpd="sng" algn="ctr">
            <a:solidFill>
              <a:srgbClr val="FFC000"/>
            </a:solidFill>
            <a:prstDash val="sysDash"/>
            <a:round/>
            <a:headEnd type="none" w="med" len="med"/>
            <a:tailEnd type="none" w="med" len="med"/>
          </a:ln>
          <a:effectLst/>
        </p:spPr>
      </p:cxnSp>
      <p:cxnSp>
        <p:nvCxnSpPr>
          <p:cNvPr id="19" name="直線コネクタ 18"/>
          <p:cNvCxnSpPr/>
          <p:nvPr/>
        </p:nvCxnSpPr>
        <p:spPr bwMode="auto">
          <a:xfrm flipH="1">
            <a:off x="1045854" y="1816446"/>
            <a:ext cx="180000" cy="14400"/>
          </a:xfrm>
          <a:prstGeom prst="line">
            <a:avLst/>
          </a:prstGeom>
          <a:solidFill>
            <a:schemeClr val="accent1"/>
          </a:solidFill>
          <a:ln w="28575" cap="flat" cmpd="sng" algn="ctr">
            <a:solidFill>
              <a:schemeClr val="tx1"/>
            </a:solidFill>
            <a:prstDash val="solid"/>
            <a:round/>
            <a:headEnd type="none" w="med" len="med"/>
            <a:tailEnd type="none" w="med" len="med"/>
          </a:ln>
          <a:effectLst/>
        </p:spPr>
      </p:cxnSp>
      <p:sp>
        <p:nvSpPr>
          <p:cNvPr id="21" name="円/楕円 20"/>
          <p:cNvSpPr/>
          <p:nvPr/>
        </p:nvSpPr>
        <p:spPr bwMode="auto">
          <a:xfrm>
            <a:off x="1358418" y="1420781"/>
            <a:ext cx="180000" cy="180000"/>
          </a:xfrm>
          <a:prstGeom prst="ellipse">
            <a:avLst/>
          </a:prstGeom>
          <a:gradFill flip="none" rotWithShape="0">
            <a:gsLst>
              <a:gs pos="0">
                <a:schemeClr val="bg1"/>
              </a:gs>
              <a:gs pos="17000">
                <a:schemeClr val="bg1"/>
              </a:gs>
              <a:gs pos="97000">
                <a:srgbClr val="FF6600"/>
              </a:gs>
            </a:gsLst>
            <a:path path="shape">
              <a:fillToRect l="50000" t="50000" r="50000" b="50000"/>
            </a:path>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cxnSp>
        <p:nvCxnSpPr>
          <p:cNvPr id="24" name="直線コネクタ 23"/>
          <p:cNvCxnSpPr>
            <a:stCxn id="21" idx="4"/>
          </p:cNvCxnSpPr>
          <p:nvPr/>
        </p:nvCxnSpPr>
        <p:spPr bwMode="auto">
          <a:xfrm>
            <a:off x="1448418" y="1600781"/>
            <a:ext cx="169614" cy="3977898"/>
          </a:xfrm>
          <a:prstGeom prst="line">
            <a:avLst/>
          </a:prstGeom>
          <a:solidFill>
            <a:schemeClr val="accent1"/>
          </a:solidFill>
          <a:ln w="9525" cap="flat" cmpd="sng" algn="ctr">
            <a:solidFill>
              <a:srgbClr val="FFC000"/>
            </a:solidFill>
            <a:prstDash val="sysDash"/>
            <a:round/>
            <a:headEnd type="none" w="med" len="med"/>
            <a:tailEnd type="none" w="med" len="med"/>
          </a:ln>
          <a:effectLst/>
        </p:spPr>
      </p:cxnSp>
      <p:sp>
        <p:nvSpPr>
          <p:cNvPr id="35" name="スライド番号プレースホルダ 4"/>
          <p:cNvSpPr txBox="1">
            <a:spLocks noGrp="1"/>
          </p:cNvSpPr>
          <p:nvPr/>
        </p:nvSpPr>
        <p:spPr bwMode="auto">
          <a:xfrm>
            <a:off x="7024914" y="-14514"/>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ysClr val="windowText" lastClr="000000"/>
                </a:solidFill>
                <a:latin typeface="Arial Black" pitchFamily="34" charset="0"/>
                <a:cs typeface="Arial" pitchFamily="34" charset="0"/>
              </a:rPr>
              <a:pPr algn="r" fontAlgn="base">
                <a:spcBef>
                  <a:spcPct val="0"/>
                </a:spcBef>
                <a:spcAft>
                  <a:spcPct val="0"/>
                </a:spcAft>
                <a:defRPr/>
              </a:pPr>
              <a:t>16</a:t>
            </a:fld>
            <a:endParaRPr lang="ja-JP" altLang="en-US" sz="1400" b="1" dirty="0">
              <a:solidFill>
                <a:sysClr val="windowText" lastClr="000000"/>
              </a:solidFill>
              <a:latin typeface="Arial Black" pitchFamily="34" charset="0"/>
              <a:cs typeface="Arial" pitchFamily="34" charset="0"/>
            </a:endParaRPr>
          </a:p>
        </p:txBody>
      </p:sp>
      <p:pic>
        <p:nvPicPr>
          <p:cNvPr id="13" name="Image 12"/>
          <p:cNvPicPr>
            <a:picLocks noChangeAspect="1"/>
          </p:cNvPicPr>
          <p:nvPr/>
        </p:nvPicPr>
        <p:blipFill>
          <a:blip r:embed="rId2"/>
          <a:stretch>
            <a:fillRect/>
          </a:stretch>
        </p:blipFill>
        <p:spPr>
          <a:xfrm>
            <a:off x="47522" y="1723210"/>
            <a:ext cx="7551515" cy="5269787"/>
          </a:xfrm>
          <a:prstGeom prst="rect">
            <a:avLst/>
          </a:prstGeom>
        </p:spPr>
      </p:pic>
      <p:sp>
        <p:nvSpPr>
          <p:cNvPr id="25" name="Rectangle 1"/>
          <p:cNvSpPr>
            <a:spLocks noChangeArrowheads="1"/>
          </p:cNvSpPr>
          <p:nvPr/>
        </p:nvSpPr>
        <p:spPr bwMode="auto">
          <a:xfrm>
            <a:off x="6087987" y="4304439"/>
            <a:ext cx="287405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eaLnBrk="0" fontAlgn="base" hangingPunct="0">
              <a:spcBef>
                <a:spcPct val="0"/>
              </a:spcBef>
              <a:spcAft>
                <a:spcPct val="0"/>
              </a:spcAft>
            </a:pPr>
            <a:r>
              <a:rPr kumimoji="0" lang="en-GB" sz="1200" dirty="0" smtClean="0">
                <a:solidFill>
                  <a:srgbClr val="000000"/>
                </a:solidFill>
                <a:latin typeface="Century" panose="02040604050505020304" pitchFamily="18" charset="0"/>
                <a:cs typeface="Times New Roman" panose="02020603050405020304" pitchFamily="18" charset="0"/>
              </a:rPr>
              <a:t>[</a:t>
            </a:r>
            <a:r>
              <a:rPr kumimoji="0" lang="en-GB" sz="1200" dirty="0" smtClean="0">
                <a:solidFill>
                  <a:srgbClr val="000000"/>
                </a:solidFill>
                <a:latin typeface="Times New Roman" panose="02020603050405020304" pitchFamily="18" charset="0"/>
                <a:cs typeface="Times New Roman" panose="02020603050405020304" pitchFamily="18" charset="0"/>
              </a:rPr>
              <a:t>10] R. </a:t>
            </a:r>
            <a:r>
              <a:rPr kumimoji="0" lang="en-GB" sz="1200" dirty="0" err="1" smtClean="0">
                <a:solidFill>
                  <a:srgbClr val="000000"/>
                </a:solidFill>
                <a:latin typeface="Times New Roman" panose="02020603050405020304" pitchFamily="18" charset="0"/>
                <a:cs typeface="Times New Roman" panose="02020603050405020304" pitchFamily="18" charset="0"/>
              </a:rPr>
              <a:t>Tauk</a:t>
            </a:r>
            <a:r>
              <a:rPr kumimoji="0" lang="en-GB" sz="1200" dirty="0" smtClean="0">
                <a:solidFill>
                  <a:srgbClr val="000000"/>
                </a:solidFill>
                <a:latin typeface="Times New Roman" panose="02020603050405020304" pitchFamily="18" charset="0"/>
                <a:cs typeface="Times New Roman" panose="02020603050405020304" pitchFamily="18" charset="0"/>
              </a:rPr>
              <a:t> et al, APL. 89, 253511 (2006).</a:t>
            </a:r>
            <a:endParaRPr kumimoji="0" lang="en-GB" dirty="0" smtClean="0">
              <a:solidFill>
                <a:srgbClr val="000000"/>
              </a:solidFill>
              <a:latin typeface="Times New Roman" panose="02020603050405020304" pitchFamily="18" charset="0"/>
              <a:cs typeface="Times New Roman" panose="02020603050405020304" pitchFamily="18" charset="0"/>
            </a:endParaRPr>
          </a:p>
        </p:txBody>
      </p:sp>
      <p:sp>
        <p:nvSpPr>
          <p:cNvPr id="26" name="Rectangle 25"/>
          <p:cNvSpPr/>
          <p:nvPr/>
        </p:nvSpPr>
        <p:spPr>
          <a:xfrm>
            <a:off x="6088652" y="4576213"/>
            <a:ext cx="2982127" cy="461665"/>
          </a:xfrm>
          <a:prstGeom prst="rect">
            <a:avLst/>
          </a:prstGeom>
        </p:spPr>
        <p:txBody>
          <a:bodyPr wrap="square">
            <a:spAutoFit/>
          </a:bodyPr>
          <a:lstStyle/>
          <a:p>
            <a:r>
              <a:rPr lang="en-GB" sz="1200" kern="100" dirty="0" smtClean="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[19] F, Schuster et al, Opt</a:t>
            </a:r>
            <a:r>
              <a:rPr lang="en-GB" sz="1200" kern="100" dirty="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 Express</a:t>
            </a:r>
            <a:r>
              <a:rPr lang="en-US" sz="1200" kern="100" dirty="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 7827  </a:t>
            </a:r>
            <a:endParaRPr lang="en-US" sz="1200" kern="100" dirty="0" smtClean="0">
              <a:solidFill>
                <a:srgbClr val="000000"/>
              </a:solidFill>
              <a:latin typeface="Times New Roman" panose="02020603050405020304" pitchFamily="18" charset="0"/>
              <a:ea typeface="MS Mincho" panose="02020609040205080304" pitchFamily="49" charset="-128"/>
              <a:cs typeface="Times New Roman" panose="02020603050405020304" pitchFamily="18" charset="0"/>
            </a:endParaRPr>
          </a:p>
          <a:p>
            <a:r>
              <a:rPr lang="en-US" sz="1200" kern="100" dirty="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 </a:t>
            </a:r>
            <a:r>
              <a:rPr lang="en-US" sz="1200" kern="100" dirty="0" smtClean="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                                   </a:t>
            </a:r>
            <a:r>
              <a:rPr lang="en-US" sz="1200" dirty="0" smtClean="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Vol</a:t>
            </a:r>
            <a:r>
              <a:rPr lang="en-US" sz="1200" dirty="0">
                <a:solidFill>
                  <a:srgbClr val="000000"/>
                </a:solidFill>
                <a:latin typeface="Times New Roman" panose="02020603050405020304" pitchFamily="18" charset="0"/>
                <a:ea typeface="MS Mincho" panose="02020609040205080304" pitchFamily="49" charset="-128"/>
                <a:cs typeface="Times New Roman" panose="02020603050405020304" pitchFamily="18" charset="0"/>
              </a:rPr>
              <a:t>. 18, No. 6 (2011).</a:t>
            </a:r>
            <a:endParaRPr lang="fr-FR" sz="1200" dirty="0">
              <a:solidFill>
                <a:srgbClr val="000000"/>
              </a:solidFill>
              <a:latin typeface="Times New Roman" panose="02020603050405020304" pitchFamily="18" charset="0"/>
              <a:cs typeface="Times New Roman" panose="02020603050405020304" pitchFamily="18" charset="0"/>
            </a:endParaRPr>
          </a:p>
        </p:txBody>
      </p:sp>
      <p:sp>
        <p:nvSpPr>
          <p:cNvPr id="27" name="Rectangle 26"/>
          <p:cNvSpPr/>
          <p:nvPr/>
        </p:nvSpPr>
        <p:spPr>
          <a:xfrm>
            <a:off x="6101208" y="4992548"/>
            <a:ext cx="3113638" cy="461665"/>
          </a:xfrm>
          <a:prstGeom prst="rect">
            <a:avLst/>
          </a:prstGeom>
        </p:spPr>
        <p:txBody>
          <a:bodyPr wrap="square">
            <a:spAutoFit/>
          </a:bodyPr>
          <a:lstStyle/>
          <a:p>
            <a:r>
              <a:rPr lang="en-US" sz="1200" dirty="0" smtClean="0">
                <a:solidFill>
                  <a:srgbClr val="000000"/>
                </a:solidFill>
                <a:latin typeface="Times New Roman" panose="02020603050405020304" pitchFamily="18" charset="0"/>
                <a:ea typeface="MS Mincho" panose="02020609040205080304" pitchFamily="49" charset="-128"/>
              </a:rPr>
              <a:t>[20] </a:t>
            </a:r>
            <a:r>
              <a:rPr lang="en-US" sz="1200" dirty="0" err="1" smtClean="0">
                <a:solidFill>
                  <a:srgbClr val="000000"/>
                </a:solidFill>
                <a:latin typeface="Times New Roman" panose="02020603050405020304" pitchFamily="18" charset="0"/>
                <a:ea typeface="MS Mincho" panose="02020609040205080304" pitchFamily="49" charset="-128"/>
              </a:rPr>
              <a:t>Ojefors</a:t>
            </a:r>
            <a:r>
              <a:rPr lang="en-US" sz="1200" dirty="0">
                <a:solidFill>
                  <a:srgbClr val="000000"/>
                </a:solidFill>
                <a:latin typeface="Times New Roman" panose="02020603050405020304" pitchFamily="18" charset="0"/>
                <a:ea typeface="MS Mincho" panose="02020609040205080304" pitchFamily="49" charset="-128"/>
              </a:rPr>
              <a:t>, </a:t>
            </a:r>
            <a:r>
              <a:rPr lang="en-US" sz="1200" dirty="0" smtClean="0">
                <a:solidFill>
                  <a:srgbClr val="000000"/>
                </a:solidFill>
                <a:latin typeface="Times New Roman" panose="02020603050405020304" pitchFamily="18" charset="0"/>
                <a:ea typeface="MS Mincho" panose="02020609040205080304" pitchFamily="49" charset="-128"/>
              </a:rPr>
              <a:t>E., et al,,” IEEE J. Solid-state </a:t>
            </a:r>
          </a:p>
          <a:p>
            <a:r>
              <a:rPr lang="en-US" sz="1200" dirty="0">
                <a:solidFill>
                  <a:srgbClr val="000000"/>
                </a:solidFill>
                <a:latin typeface="Times New Roman" panose="02020603050405020304" pitchFamily="18" charset="0"/>
                <a:ea typeface="MS Mincho" panose="02020609040205080304" pitchFamily="49" charset="-128"/>
              </a:rPr>
              <a:t> </a:t>
            </a:r>
            <a:r>
              <a:rPr lang="en-US" sz="1200" dirty="0" smtClean="0">
                <a:solidFill>
                  <a:srgbClr val="000000"/>
                </a:solidFill>
                <a:latin typeface="Times New Roman" panose="02020603050405020304" pitchFamily="18" charset="0"/>
                <a:ea typeface="MS Mincho" panose="02020609040205080304" pitchFamily="49" charset="-128"/>
              </a:rPr>
              <a:t>                    Circuits 44(7), 1968–1976 (2009). </a:t>
            </a:r>
            <a:endParaRPr lang="fr-FR" sz="1200" dirty="0">
              <a:solidFill>
                <a:srgbClr val="000000"/>
              </a:solidFill>
            </a:endParaRPr>
          </a:p>
        </p:txBody>
      </p:sp>
      <p:sp>
        <p:nvSpPr>
          <p:cNvPr id="28" name="Rectangle 27"/>
          <p:cNvSpPr/>
          <p:nvPr/>
        </p:nvSpPr>
        <p:spPr>
          <a:xfrm>
            <a:off x="6359744" y="3676444"/>
            <a:ext cx="2656667" cy="646331"/>
          </a:xfrm>
          <a:prstGeom prst="rect">
            <a:avLst/>
          </a:prstGeom>
        </p:spPr>
        <p:txBody>
          <a:bodyPr wrap="square">
            <a:spAutoFit/>
          </a:bodyPr>
          <a:lstStyle/>
          <a:p>
            <a:r>
              <a:rPr lang="en-US" sz="1200" dirty="0" smtClean="0">
                <a:solidFill>
                  <a:srgbClr val="0000FF"/>
                </a:solidFill>
                <a:latin typeface="Times New Roman" panose="02020603050405020304" pitchFamily="18" charset="0"/>
                <a:ea typeface="MS Mincho" panose="02020609040205080304" pitchFamily="49" charset="-128"/>
                <a:hlinkClick r:id="rId3"/>
              </a:rPr>
              <a:t>http</a:t>
            </a:r>
            <a:r>
              <a:rPr lang="en-US" sz="1200" dirty="0">
                <a:solidFill>
                  <a:srgbClr val="0000FF"/>
                </a:solidFill>
                <a:latin typeface="Times New Roman" panose="02020603050405020304" pitchFamily="18" charset="0"/>
                <a:ea typeface="MS Mincho" panose="02020609040205080304" pitchFamily="49" charset="-128"/>
                <a:hlinkClick r:id="rId3"/>
              </a:rPr>
              <a:t>://virginiadiodes.com/index.php?option=com_content&amp;view=article&amp;id=12&amp;Itemid=3</a:t>
            </a:r>
            <a:endParaRPr lang="fr-FR" sz="1200" dirty="0">
              <a:solidFill>
                <a:srgbClr val="000000"/>
              </a:solidFill>
            </a:endParaRPr>
          </a:p>
        </p:txBody>
      </p:sp>
      <p:sp>
        <p:nvSpPr>
          <p:cNvPr id="30" name="Rectangle 29"/>
          <p:cNvSpPr/>
          <p:nvPr/>
        </p:nvSpPr>
        <p:spPr>
          <a:xfrm>
            <a:off x="6080741" y="3684822"/>
            <a:ext cx="402674" cy="276999"/>
          </a:xfrm>
          <a:prstGeom prst="rect">
            <a:avLst/>
          </a:prstGeom>
        </p:spPr>
        <p:txBody>
          <a:bodyPr wrap="none">
            <a:spAutoFit/>
          </a:bodyPr>
          <a:lstStyle/>
          <a:p>
            <a:r>
              <a:rPr kumimoji="0" lang="en-GB" sz="1200" dirty="0" smtClean="0">
                <a:solidFill>
                  <a:srgbClr val="000000"/>
                </a:solidFill>
                <a:latin typeface="Times New Roman" panose="02020603050405020304" pitchFamily="18" charset="0"/>
                <a:cs typeface="Times New Roman" panose="02020603050405020304" pitchFamily="18" charset="0"/>
              </a:rPr>
              <a:t>[2] </a:t>
            </a:r>
            <a:endParaRPr lang="fr-FR" sz="12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223282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5671" y="154980"/>
            <a:ext cx="8001000" cy="928255"/>
          </a:xfrm>
        </p:spPr>
        <p:txBody>
          <a:bodyPr/>
          <a:lstStyle/>
          <a:p>
            <a:r>
              <a:rPr kumimoji="0" lang="en-US" altLang="ja-JP" sz="3600" b="1" u="none" strike="noStrike" kern="0" cap="none" spc="0" normalizeH="0" baseline="0" noProof="0" dirty="0" smtClean="0">
                <a:ln>
                  <a:noFill/>
                </a:ln>
                <a:solidFill>
                  <a:schemeClr val="tx1"/>
                </a:solidFill>
                <a:effectLst/>
                <a:uLnTx/>
                <a:uFillTx/>
                <a:ea typeface="MS PGothic" pitchFamily="50" charset="-128"/>
              </a:rPr>
              <a:t>Outline</a:t>
            </a:r>
            <a:endParaRPr kumimoji="1" lang="ja-JP" altLang="en-US" sz="4000" dirty="0">
              <a:solidFill>
                <a:schemeClr val="tx1"/>
              </a:solidFill>
            </a:endParaRPr>
          </a:p>
        </p:txBody>
      </p:sp>
      <p:sp>
        <p:nvSpPr>
          <p:cNvPr id="3" name="コンテンツ プレースホルダー 2"/>
          <p:cNvSpPr>
            <a:spLocks noGrp="1"/>
          </p:cNvSpPr>
          <p:nvPr>
            <p:ph idx="1"/>
          </p:nvPr>
        </p:nvSpPr>
        <p:spPr>
          <a:xfrm>
            <a:off x="514350" y="1538208"/>
            <a:ext cx="8629650" cy="5034870"/>
          </a:xfrm>
        </p:spPr>
        <p:txBody>
          <a:bodyPr/>
          <a:lstStyle/>
          <a:p>
            <a:pPr>
              <a:spcBef>
                <a:spcPts val="600"/>
              </a:spcBef>
              <a:buBlip>
                <a:blip r:embed="rId3"/>
              </a:buBlip>
            </a:pPr>
            <a:r>
              <a:rPr kumimoji="0" lang="en-US" altLang="ja-JP" sz="2800" b="1" u="none" strike="noStrike" kern="0" cap="none" spc="0" normalizeH="0" baseline="0" noProof="0" dirty="0" smtClean="0">
                <a:ln>
                  <a:noFill/>
                </a:ln>
                <a:solidFill>
                  <a:schemeClr val="bg2"/>
                </a:solidFill>
                <a:effectLst>
                  <a:outerShdw blurRad="152400" dist="38100" dir="2700000" algn="tl" rotWithShape="0">
                    <a:prstClr val="black">
                      <a:alpha val="40000"/>
                    </a:prstClr>
                  </a:outerShdw>
                </a:effectLst>
                <a:uLnTx/>
                <a:uFillTx/>
                <a:latin typeface="+mj-lt"/>
                <a:ea typeface="MS PGothic" pitchFamily="50" charset="-128"/>
                <a:cs typeface="+mj-cs"/>
              </a:rPr>
              <a:t>Introduction</a:t>
            </a: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Plasmonic THz detection &amp; emission</a:t>
            </a:r>
            <a:endPar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a:p>
            <a:pPr lvl="1">
              <a:spcBef>
                <a:spcPts val="600"/>
              </a:spcBef>
              <a:buBlip>
                <a:blip r:embed="rId4"/>
              </a:buBlip>
            </a:pPr>
            <a:r>
              <a:rPr lang="en-US" altLang="ja-JP" sz="2400" b="1" dirty="0" smtClean="0">
                <a:solidFill>
                  <a:schemeClr val="bg2"/>
                </a:solidFill>
                <a:effectLst>
                  <a:outerShdw blurRad="152400" dist="38100" dir="2700000" algn="tl" rotWithShape="0">
                    <a:prstClr val="black">
                      <a:alpha val="40000"/>
                    </a:prstClr>
                  </a:outerShdw>
                </a:effectLst>
                <a:latin typeface="+mj-lt"/>
                <a:ea typeface="MS PGothic" pitchFamily="50" charset="-128"/>
                <a:cs typeface="+mj-cs"/>
              </a:rPr>
              <a:t>Principle of operation</a:t>
            </a:r>
          </a:p>
          <a:p>
            <a:pPr lvl="1">
              <a:spcBef>
                <a:spcPts val="600"/>
              </a:spcBef>
              <a:buBlip>
                <a:blip r:embed="rId4"/>
              </a:buBlip>
            </a:pPr>
            <a:r>
              <a:rPr lang="en-US" altLang="ja-JP" sz="2400" b="1" dirty="0" smtClean="0">
                <a:solidFill>
                  <a:schemeClr val="bg2"/>
                </a:solidFill>
                <a:effectLst>
                  <a:outerShdw blurRad="152400" dist="38100" dir="2700000" algn="tl" rotWithShape="0">
                    <a:prstClr val="black">
                      <a:alpha val="40000"/>
                    </a:prstClr>
                  </a:outerShdw>
                </a:effectLst>
                <a:latin typeface="+mj-lt"/>
                <a:ea typeface="MS PGothic" pitchFamily="50" charset="-128"/>
                <a:cs typeface="+mj-cs"/>
              </a:rPr>
              <a:t>Asymmetric dual-grating-gate (A-DGG) HEMTs</a:t>
            </a:r>
            <a:endParaRPr kumimoji="1" lang="en-US" altLang="ja-JP" sz="2400" b="1" dirty="0" smtClean="0">
              <a:solidFill>
                <a:schemeClr val="bg2"/>
              </a:solidFill>
              <a:effectLst>
                <a:outerShdw blurRad="152400" dist="38100" dir="2700000" algn="tl" rotWithShape="0">
                  <a:prstClr val="black">
                    <a:alpha val="40000"/>
                  </a:prstClr>
                </a:outerShdw>
              </a:effectLst>
              <a:latin typeface="+mj-lt"/>
            </a:endParaRPr>
          </a:p>
          <a:p>
            <a:pPr lvl="1">
              <a:spcBef>
                <a:spcPts val="600"/>
              </a:spcBef>
              <a:buBlip>
                <a:blip r:embed="rId4"/>
              </a:buBlip>
            </a:pPr>
            <a:r>
              <a:rPr lang="en-US" altLang="ja-JP" sz="2400" b="1" dirty="0" smtClean="0">
                <a:solidFill>
                  <a:schemeClr val="bg2"/>
                </a:solidFill>
                <a:effectLst>
                  <a:outerShdw blurRad="152400" dist="38100" dir="2700000" algn="tl" rotWithShape="0">
                    <a:prstClr val="black">
                      <a:alpha val="40000"/>
                    </a:prstClr>
                  </a:outerShdw>
                </a:effectLst>
                <a:ea typeface="MS PGothic" pitchFamily="50" charset="-128"/>
              </a:rPr>
              <a:t>Record sensitivity and noise performances</a:t>
            </a:r>
          </a:p>
          <a:p>
            <a:pPr lvl="1">
              <a:spcBef>
                <a:spcPts val="600"/>
              </a:spcBef>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Coherent, monochromatic THz emission</a:t>
            </a:r>
            <a:endPar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endParaRP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Application to nondestructive measurement</a:t>
            </a:r>
          </a:p>
          <a:p>
            <a:pPr lvl="1">
              <a:spcBef>
                <a:spcPts val="600"/>
              </a:spcBef>
              <a:buClr>
                <a:srgbClr val="CC0000"/>
              </a:buClr>
              <a:buBlip>
                <a:blip r:embed="rId4"/>
              </a:buBlip>
            </a:pP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THz imaging  and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spectroscopy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utilizing A-DGG HEMT detectors and emitters</a:t>
            </a:r>
          </a:p>
          <a:p>
            <a:pPr>
              <a:spcBef>
                <a:spcPts val="600"/>
              </a:spcBef>
              <a:buBlip>
                <a:blip r:embed="rId3"/>
              </a:buBlip>
            </a:pPr>
            <a:r>
              <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Summary</a:t>
            </a:r>
            <a:endPar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p:txBody>
      </p:sp>
      <p:sp>
        <p:nvSpPr>
          <p:cNvPr id="5"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17</a:t>
            </a:fld>
            <a:endParaRPr lang="ja-JP" altLang="en-US" sz="1400" b="1" dirty="0">
              <a:solidFill>
                <a:srgbClr val="000000"/>
              </a:solidFill>
              <a:latin typeface="Arial Black" pitchFamily="34" charset="0"/>
            </a:endParaRPr>
          </a:p>
        </p:txBody>
      </p:sp>
    </p:spTree>
    <p:extLst>
      <p:ext uri="{BB962C8B-B14F-4D97-AF65-F5344CB8AC3E}">
        <p14:creationId xmlns:p14="http://schemas.microsoft.com/office/powerpoint/2010/main" val="15625418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8" name="Picture 1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38" y="6076950"/>
            <a:ext cx="1219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109" name="Text Box 166"/>
          <p:cNvSpPr txBox="1">
            <a:spLocks noChangeArrowheads="1"/>
          </p:cNvSpPr>
          <p:nvPr/>
        </p:nvSpPr>
        <p:spPr bwMode="auto">
          <a:xfrm rot="10800000">
            <a:off x="2906713" y="4713288"/>
            <a:ext cx="585787" cy="149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r>
              <a:rPr lang="en-US" altLang="ja-JP" sz="8800">
                <a:solidFill>
                  <a:srgbClr val="FF3300"/>
                </a:solidFill>
                <a:latin typeface="Times New Roman" panose="02020603050405020304" pitchFamily="18" charset="0"/>
                <a:cs typeface="Times New Roman" panose="02020603050405020304" pitchFamily="18" charset="0"/>
              </a:rPr>
              <a:t>{</a:t>
            </a:r>
            <a:endParaRPr lang="ru-RU" altLang="ja-JP" sz="8800">
              <a:solidFill>
                <a:srgbClr val="FF3300"/>
              </a:solidFill>
              <a:latin typeface="Times New Roman" panose="02020603050405020304" pitchFamily="18" charset="0"/>
              <a:cs typeface="Times New Roman" panose="02020603050405020304" pitchFamily="18" charset="0"/>
            </a:endParaRPr>
          </a:p>
        </p:txBody>
      </p:sp>
      <p:grpSp>
        <p:nvGrpSpPr>
          <p:cNvPr id="4110" name="Group 101"/>
          <p:cNvGrpSpPr>
            <a:grpSpLocks/>
          </p:cNvGrpSpPr>
          <p:nvPr/>
        </p:nvGrpSpPr>
        <p:grpSpPr bwMode="auto">
          <a:xfrm>
            <a:off x="6854825" y="3498850"/>
            <a:ext cx="1928813" cy="2473325"/>
            <a:chOff x="4130" y="1226"/>
            <a:chExt cx="1215" cy="1558"/>
          </a:xfrm>
        </p:grpSpPr>
        <p:sp>
          <p:nvSpPr>
            <p:cNvPr id="4126" name="Line 102"/>
            <p:cNvSpPr>
              <a:spLocks noChangeShapeType="1"/>
            </p:cNvSpPr>
            <p:nvPr/>
          </p:nvSpPr>
          <p:spPr bwMode="auto">
            <a:xfrm>
              <a:off x="4211" y="1226"/>
              <a:ext cx="0" cy="68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4127" name="Line 103"/>
            <p:cNvSpPr>
              <a:spLocks noChangeShapeType="1"/>
            </p:cNvSpPr>
            <p:nvPr/>
          </p:nvSpPr>
          <p:spPr bwMode="auto">
            <a:xfrm>
              <a:off x="4211" y="1906"/>
              <a:ext cx="1134"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4128" name="Freeform 104"/>
            <p:cNvSpPr>
              <a:spLocks/>
            </p:cNvSpPr>
            <p:nvPr/>
          </p:nvSpPr>
          <p:spPr bwMode="auto">
            <a:xfrm>
              <a:off x="4211" y="1626"/>
              <a:ext cx="771" cy="582"/>
            </a:xfrm>
            <a:custGeom>
              <a:avLst/>
              <a:gdLst>
                <a:gd name="T0" fmla="*/ 0 w 771"/>
                <a:gd name="T1" fmla="*/ 582 h 582"/>
                <a:gd name="T2" fmla="*/ 91 w 771"/>
                <a:gd name="T3" fmla="*/ 265 h 582"/>
                <a:gd name="T4" fmla="*/ 272 w 771"/>
                <a:gd name="T5" fmla="*/ 38 h 582"/>
                <a:gd name="T6" fmla="*/ 453 w 771"/>
                <a:gd name="T7" fmla="*/ 38 h 582"/>
                <a:gd name="T8" fmla="*/ 635 w 771"/>
                <a:gd name="T9" fmla="*/ 219 h 582"/>
                <a:gd name="T10" fmla="*/ 726 w 771"/>
                <a:gd name="T11" fmla="*/ 446 h 582"/>
                <a:gd name="T12" fmla="*/ 771 w 771"/>
                <a:gd name="T13" fmla="*/ 582 h 582"/>
                <a:gd name="T14" fmla="*/ 0 60000 65536"/>
                <a:gd name="T15" fmla="*/ 0 60000 65536"/>
                <a:gd name="T16" fmla="*/ 0 60000 65536"/>
                <a:gd name="T17" fmla="*/ 0 60000 65536"/>
                <a:gd name="T18" fmla="*/ 0 60000 65536"/>
                <a:gd name="T19" fmla="*/ 0 60000 65536"/>
                <a:gd name="T20" fmla="*/ 0 60000 65536"/>
                <a:gd name="T21" fmla="*/ 0 w 771"/>
                <a:gd name="T22" fmla="*/ 0 h 582"/>
                <a:gd name="T23" fmla="*/ 771 w 771"/>
                <a:gd name="T24" fmla="*/ 582 h 58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71" h="582">
                  <a:moveTo>
                    <a:pt x="0" y="582"/>
                  </a:moveTo>
                  <a:cubicBezTo>
                    <a:pt x="23" y="469"/>
                    <a:pt x="46" y="356"/>
                    <a:pt x="91" y="265"/>
                  </a:cubicBezTo>
                  <a:cubicBezTo>
                    <a:pt x="136" y="174"/>
                    <a:pt x="212" y="76"/>
                    <a:pt x="272" y="38"/>
                  </a:cubicBezTo>
                  <a:cubicBezTo>
                    <a:pt x="332" y="0"/>
                    <a:pt x="393" y="8"/>
                    <a:pt x="453" y="38"/>
                  </a:cubicBezTo>
                  <a:cubicBezTo>
                    <a:pt x="513" y="68"/>
                    <a:pt x="590" y="151"/>
                    <a:pt x="635" y="219"/>
                  </a:cubicBezTo>
                  <a:cubicBezTo>
                    <a:pt x="680" y="287"/>
                    <a:pt x="703" y="385"/>
                    <a:pt x="726" y="446"/>
                  </a:cubicBezTo>
                  <a:cubicBezTo>
                    <a:pt x="749" y="507"/>
                    <a:pt x="760" y="544"/>
                    <a:pt x="771" y="582"/>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solidFill>
                  <a:srgbClr val="000000"/>
                </a:solidFill>
              </a:endParaRPr>
            </a:p>
          </p:txBody>
        </p:sp>
        <p:sp>
          <p:nvSpPr>
            <p:cNvPr id="4129" name="Text Box 107"/>
            <p:cNvSpPr txBox="1">
              <a:spLocks noChangeArrowheads="1"/>
            </p:cNvSpPr>
            <p:nvPr/>
          </p:nvSpPr>
          <p:spPr bwMode="auto">
            <a:xfrm>
              <a:off x="4899" y="1951"/>
              <a:ext cx="17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fr-FR" altLang="ja-JP" sz="1400">
                  <a:solidFill>
                    <a:srgbClr val="000000"/>
                  </a:solidFill>
                  <a:latin typeface="Times New Roman" panose="02020603050405020304" pitchFamily="18" charset="0"/>
                  <a:cs typeface="Times New Roman" panose="02020603050405020304" pitchFamily="18" charset="0"/>
                </a:rPr>
                <a:t>1</a:t>
              </a:r>
            </a:p>
          </p:txBody>
        </p:sp>
        <p:sp>
          <p:nvSpPr>
            <p:cNvPr id="4130" name="Line 108"/>
            <p:cNvSpPr>
              <a:spLocks noChangeShapeType="1"/>
            </p:cNvSpPr>
            <p:nvPr/>
          </p:nvSpPr>
          <p:spPr bwMode="auto">
            <a:xfrm>
              <a:off x="4982" y="1898"/>
              <a:ext cx="0"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4131" name="Line 109"/>
            <p:cNvSpPr>
              <a:spLocks noChangeShapeType="1"/>
            </p:cNvSpPr>
            <p:nvPr/>
          </p:nvSpPr>
          <p:spPr bwMode="auto">
            <a:xfrm>
              <a:off x="4603" y="1903"/>
              <a:ext cx="0" cy="4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4132" name="Text Box 110"/>
            <p:cNvSpPr txBox="1">
              <a:spLocks noChangeArrowheads="1"/>
            </p:cNvSpPr>
            <p:nvPr/>
          </p:nvSpPr>
          <p:spPr bwMode="auto">
            <a:xfrm>
              <a:off x="4483" y="1951"/>
              <a:ext cx="25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fr-FR" altLang="ja-JP" sz="1400">
                  <a:solidFill>
                    <a:srgbClr val="000000"/>
                  </a:solidFill>
                  <a:latin typeface="Times New Roman" panose="02020603050405020304" pitchFamily="18" charset="0"/>
                  <a:cs typeface="Times New Roman" panose="02020603050405020304" pitchFamily="18" charset="0"/>
                </a:rPr>
                <a:t>0.5</a:t>
              </a:r>
            </a:p>
          </p:txBody>
        </p:sp>
        <p:sp>
          <p:nvSpPr>
            <p:cNvPr id="4133" name="Text Box 111"/>
            <p:cNvSpPr txBox="1">
              <a:spLocks noChangeArrowheads="1"/>
            </p:cNvSpPr>
            <p:nvPr/>
          </p:nvSpPr>
          <p:spPr bwMode="auto">
            <a:xfrm>
              <a:off x="4130" y="1935"/>
              <a:ext cx="17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fr-FR" altLang="ja-JP" sz="1400">
                  <a:solidFill>
                    <a:srgbClr val="000000"/>
                  </a:solidFill>
                  <a:latin typeface="Times New Roman" panose="02020603050405020304" pitchFamily="18" charset="0"/>
                  <a:cs typeface="Times New Roman" panose="02020603050405020304" pitchFamily="18" charset="0"/>
                </a:rPr>
                <a:t>0</a:t>
              </a:r>
            </a:p>
          </p:txBody>
        </p:sp>
        <p:sp>
          <p:nvSpPr>
            <p:cNvPr id="4134" name="Freeform 112"/>
            <p:cNvSpPr>
              <a:spLocks/>
            </p:cNvSpPr>
            <p:nvPr/>
          </p:nvSpPr>
          <p:spPr bwMode="auto">
            <a:xfrm>
              <a:off x="4980" y="2195"/>
              <a:ext cx="227" cy="589"/>
            </a:xfrm>
            <a:custGeom>
              <a:avLst/>
              <a:gdLst>
                <a:gd name="T0" fmla="*/ 0 w 227"/>
                <a:gd name="T1" fmla="*/ 0 h 589"/>
                <a:gd name="T2" fmla="*/ 136 w 227"/>
                <a:gd name="T3" fmla="*/ 363 h 589"/>
                <a:gd name="T4" fmla="*/ 227 w 227"/>
                <a:gd name="T5" fmla="*/ 589 h 589"/>
                <a:gd name="T6" fmla="*/ 0 60000 65536"/>
                <a:gd name="T7" fmla="*/ 0 60000 65536"/>
                <a:gd name="T8" fmla="*/ 0 60000 65536"/>
                <a:gd name="T9" fmla="*/ 0 w 227"/>
                <a:gd name="T10" fmla="*/ 0 h 589"/>
                <a:gd name="T11" fmla="*/ 227 w 227"/>
                <a:gd name="T12" fmla="*/ 589 h 589"/>
              </a:gdLst>
              <a:ahLst/>
              <a:cxnLst>
                <a:cxn ang="T6">
                  <a:pos x="T0" y="T1"/>
                </a:cxn>
                <a:cxn ang="T7">
                  <a:pos x="T2" y="T3"/>
                </a:cxn>
                <a:cxn ang="T8">
                  <a:pos x="T4" y="T5"/>
                </a:cxn>
              </a:cxnLst>
              <a:rect l="T9" t="T10" r="T11" b="T12"/>
              <a:pathLst>
                <a:path w="227" h="589">
                  <a:moveTo>
                    <a:pt x="0" y="0"/>
                  </a:moveTo>
                  <a:cubicBezTo>
                    <a:pt x="49" y="132"/>
                    <a:pt x="98" y="265"/>
                    <a:pt x="136" y="363"/>
                  </a:cubicBezTo>
                  <a:cubicBezTo>
                    <a:pt x="174" y="461"/>
                    <a:pt x="200" y="525"/>
                    <a:pt x="227" y="589"/>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r-FR">
                <a:solidFill>
                  <a:srgbClr val="000000"/>
                </a:solidFill>
              </a:endParaRPr>
            </a:p>
          </p:txBody>
        </p:sp>
      </p:grpSp>
      <p:graphicFrame>
        <p:nvGraphicFramePr>
          <p:cNvPr id="4098" name="Object 5"/>
          <p:cNvGraphicFramePr>
            <a:graphicFrameLocks noChangeAspect="1"/>
          </p:cNvGraphicFramePr>
          <p:nvPr/>
        </p:nvGraphicFramePr>
        <p:xfrm>
          <a:off x="5187950" y="5732463"/>
          <a:ext cx="1400175" cy="681037"/>
        </p:xfrm>
        <a:graphic>
          <a:graphicData uri="http://schemas.openxmlformats.org/presentationml/2006/ole">
            <mc:AlternateContent xmlns:mc="http://schemas.openxmlformats.org/markup-compatibility/2006">
              <mc:Choice xmlns:v="urn:schemas-microsoft-com:vml" Requires="v">
                <p:oleObj spid="_x0000_s88120" name="数式" r:id="rId4" imgW="863280" imgH="393480" progId="Equation.3">
                  <p:embed/>
                </p:oleObj>
              </mc:Choice>
              <mc:Fallback>
                <p:oleObj name="数式" r:id="rId4" imgW="86328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7950" y="5732463"/>
                        <a:ext cx="1400175" cy="681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31"/>
          <p:cNvGraphicFramePr>
            <a:graphicFrameLocks noChangeAspect="1"/>
          </p:cNvGraphicFramePr>
          <p:nvPr/>
        </p:nvGraphicFramePr>
        <p:xfrm>
          <a:off x="142875" y="4498975"/>
          <a:ext cx="2786063" cy="696913"/>
        </p:xfrm>
        <a:graphic>
          <a:graphicData uri="http://schemas.openxmlformats.org/presentationml/2006/ole">
            <mc:AlternateContent xmlns:mc="http://schemas.openxmlformats.org/markup-compatibility/2006">
              <mc:Choice xmlns:v="urn:schemas-microsoft-com:vml" Requires="v">
                <p:oleObj spid="_x0000_s88121" name="数式" r:id="rId6" imgW="1676160" imgH="393480" progId="Equation.3">
                  <p:embed/>
                </p:oleObj>
              </mc:Choice>
              <mc:Fallback>
                <p:oleObj name="数式" r:id="rId6" imgW="1676160" imgH="39348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875" y="4498975"/>
                        <a:ext cx="2786063" cy="6969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0" name="Object 34"/>
          <p:cNvGraphicFramePr>
            <a:graphicFrameLocks noChangeAspect="1"/>
          </p:cNvGraphicFramePr>
          <p:nvPr/>
        </p:nvGraphicFramePr>
        <p:xfrm>
          <a:off x="285750" y="5284788"/>
          <a:ext cx="2143125" cy="696912"/>
        </p:xfrm>
        <a:graphic>
          <a:graphicData uri="http://schemas.openxmlformats.org/presentationml/2006/ole">
            <mc:AlternateContent xmlns:mc="http://schemas.openxmlformats.org/markup-compatibility/2006">
              <mc:Choice xmlns:v="urn:schemas-microsoft-com:vml" Requires="v">
                <p:oleObj spid="_x0000_s88122" name="Equation" r:id="rId8" imgW="1054080" imgH="393480" progId="Equation.3">
                  <p:embed/>
                </p:oleObj>
              </mc:Choice>
              <mc:Fallback>
                <p:oleObj name="Equation" r:id="rId8" imgW="1054080" imgH="3934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5750" y="5284788"/>
                        <a:ext cx="2143125" cy="696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1" name="Object 35"/>
          <p:cNvGraphicFramePr>
            <a:graphicFrameLocks noChangeAspect="1"/>
          </p:cNvGraphicFramePr>
          <p:nvPr/>
        </p:nvGraphicFramePr>
        <p:xfrm>
          <a:off x="3419475" y="4476750"/>
          <a:ext cx="2967038" cy="1282700"/>
        </p:xfrm>
        <a:graphic>
          <a:graphicData uri="http://schemas.openxmlformats.org/presentationml/2006/ole">
            <mc:AlternateContent xmlns:mc="http://schemas.openxmlformats.org/markup-compatibility/2006">
              <mc:Choice xmlns:v="urn:schemas-microsoft-com:vml" Requires="v">
                <p:oleObj spid="_x0000_s88123" name="数式" r:id="rId10" imgW="1942920" imgH="787320" progId="Equation.3">
                  <p:embed/>
                </p:oleObj>
              </mc:Choice>
              <mc:Fallback>
                <p:oleObj name="数式" r:id="rId10" imgW="1942920" imgH="787320" progId="Equation.3">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419475" y="4476750"/>
                        <a:ext cx="2967038" cy="12827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1" name="AutoShape 6"/>
          <p:cNvSpPr>
            <a:spLocks noChangeAspect="1" noChangeArrowheads="1"/>
          </p:cNvSpPr>
          <p:nvPr/>
        </p:nvSpPr>
        <p:spPr bwMode="auto">
          <a:xfrm>
            <a:off x="250825" y="4429125"/>
            <a:ext cx="23622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graphicFrame>
        <p:nvGraphicFramePr>
          <p:cNvPr id="4102" name="Object 30"/>
          <p:cNvGraphicFramePr>
            <a:graphicFrameLocks noChangeAspect="1"/>
          </p:cNvGraphicFramePr>
          <p:nvPr/>
        </p:nvGraphicFramePr>
        <p:xfrm>
          <a:off x="3776663" y="5732463"/>
          <a:ext cx="803275" cy="681037"/>
        </p:xfrm>
        <a:graphic>
          <a:graphicData uri="http://schemas.openxmlformats.org/presentationml/2006/ole">
            <mc:AlternateContent xmlns:mc="http://schemas.openxmlformats.org/markup-compatibility/2006">
              <mc:Choice xmlns:v="urn:schemas-microsoft-com:vml" Requires="v">
                <p:oleObj spid="_x0000_s88124" name="Equation" r:id="rId12" imgW="495000" imgH="393480" progId="Equation.3">
                  <p:embed/>
                </p:oleObj>
              </mc:Choice>
              <mc:Fallback>
                <p:oleObj name="Equation" r:id="rId12" imgW="495000" imgH="393480" progId="Equation.3">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76663" y="5732463"/>
                        <a:ext cx="803275" cy="681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12" name="ZoneTexte 33"/>
          <p:cNvSpPr txBox="1">
            <a:spLocks noChangeArrowheads="1"/>
          </p:cNvSpPr>
          <p:nvPr/>
        </p:nvSpPr>
        <p:spPr bwMode="auto">
          <a:xfrm>
            <a:off x="3143250" y="5875338"/>
            <a:ext cx="5715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fr-FR" altLang="ja-JP">
                <a:solidFill>
                  <a:srgbClr val="000000"/>
                </a:solidFill>
                <a:latin typeface="Times New Roman" panose="02020603050405020304" pitchFamily="18" charset="0"/>
                <a:cs typeface="Times New Roman" panose="02020603050405020304" pitchFamily="18" charset="0"/>
              </a:rPr>
              <a:t>For</a:t>
            </a:r>
          </a:p>
        </p:txBody>
      </p:sp>
      <p:sp>
        <p:nvSpPr>
          <p:cNvPr id="4113" name="Flèche droite 34"/>
          <p:cNvSpPr>
            <a:spLocks noChangeArrowheads="1"/>
          </p:cNvSpPr>
          <p:nvPr/>
        </p:nvSpPr>
        <p:spPr bwMode="auto">
          <a:xfrm>
            <a:off x="4714875" y="5946775"/>
            <a:ext cx="357188" cy="214313"/>
          </a:xfrm>
          <a:prstGeom prst="rightArrow">
            <a:avLst>
              <a:gd name="adj1" fmla="val 50000"/>
              <a:gd name="adj2" fmla="val 50000"/>
            </a:avLst>
          </a:prstGeom>
          <a:solidFill>
            <a:srgbClr val="C00000"/>
          </a:solidFill>
          <a:ln w="9525" algn="ctr">
            <a:solidFill>
              <a:schemeClr val="tx1"/>
            </a:solidFill>
            <a:round/>
            <a:headEnd/>
            <a:tailEnd/>
          </a:ln>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grpSp>
        <p:nvGrpSpPr>
          <p:cNvPr id="7" name="グループ化 42"/>
          <p:cNvGrpSpPr>
            <a:grpSpLocks/>
          </p:cNvGrpSpPr>
          <p:nvPr/>
        </p:nvGrpSpPr>
        <p:grpSpPr bwMode="auto">
          <a:xfrm>
            <a:off x="6643688" y="5364163"/>
            <a:ext cx="2500312" cy="1227137"/>
            <a:chOff x="6643688" y="5364163"/>
            <a:chExt cx="2500312" cy="1227137"/>
          </a:xfrm>
        </p:grpSpPr>
        <p:sp>
          <p:nvSpPr>
            <p:cNvPr id="4124" name="Rectangle 36"/>
            <p:cNvSpPr>
              <a:spLocks noChangeArrowheads="1"/>
            </p:cNvSpPr>
            <p:nvPr/>
          </p:nvSpPr>
          <p:spPr bwMode="auto">
            <a:xfrm>
              <a:off x="6643688" y="5805488"/>
              <a:ext cx="1357312" cy="785812"/>
            </a:xfrm>
            <a:prstGeom prst="rect">
              <a:avLst/>
            </a:prstGeom>
            <a:solidFill>
              <a:schemeClr val="accent1"/>
            </a:solidFill>
            <a:ln w="28575" algn="ctr">
              <a:solidFill>
                <a:srgbClr val="C00000"/>
              </a:solidFill>
              <a:round/>
              <a:headEnd/>
              <a:tailEnd/>
            </a:ln>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graphicFrame>
          <p:nvGraphicFramePr>
            <p:cNvPr id="2" name="Object 10"/>
            <p:cNvGraphicFramePr>
              <a:graphicFrameLocks noChangeAspect="1"/>
            </p:cNvGraphicFramePr>
            <p:nvPr/>
          </p:nvGraphicFramePr>
          <p:xfrm>
            <a:off x="6848475" y="5805488"/>
            <a:ext cx="885825" cy="681037"/>
          </p:xfrm>
          <a:graphic>
            <a:graphicData uri="http://schemas.openxmlformats.org/presentationml/2006/ole">
              <mc:AlternateContent xmlns:mc="http://schemas.openxmlformats.org/markup-compatibility/2006">
                <mc:Choice xmlns:v="urn:schemas-microsoft-com:vml" Requires="v">
                  <p:oleObj spid="_x0000_s88125" name="Equation" r:id="rId14" imgW="545760" imgH="393480" progId="Equation.3">
                    <p:embed/>
                  </p:oleObj>
                </mc:Choice>
                <mc:Fallback>
                  <p:oleObj name="Equation" r:id="rId14" imgW="545760" imgH="393480" progId="Equation.3">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848475" y="5805488"/>
                          <a:ext cx="885825" cy="681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125" name="ZoneTexte 38"/>
            <p:cNvSpPr txBox="1">
              <a:spLocks noChangeArrowheads="1"/>
            </p:cNvSpPr>
            <p:nvPr/>
          </p:nvSpPr>
          <p:spPr bwMode="auto">
            <a:xfrm>
              <a:off x="6643688" y="5364163"/>
              <a:ext cx="25003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fr-FR" altLang="ja-JP">
                  <a:solidFill>
                    <a:srgbClr val="CC3300"/>
                  </a:solidFill>
                  <a:latin typeface="Times New Roman" panose="02020603050405020304" pitchFamily="18" charset="0"/>
                  <a:cs typeface="Times New Roman" panose="02020603050405020304" pitchFamily="18" charset="0"/>
                </a:rPr>
                <a:t>Instability Threshold</a:t>
              </a:r>
            </a:p>
          </p:txBody>
        </p:sp>
      </p:grpSp>
      <p:sp>
        <p:nvSpPr>
          <p:cNvPr id="4115" name="Rectangle 143"/>
          <p:cNvSpPr>
            <a:spLocks noChangeArrowheads="1"/>
          </p:cNvSpPr>
          <p:nvPr/>
        </p:nvSpPr>
        <p:spPr bwMode="auto">
          <a:xfrm>
            <a:off x="611188" y="6550025"/>
            <a:ext cx="5329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pl-PL" altLang="ja-JP" sz="1400">
                <a:solidFill>
                  <a:srgbClr val="000000"/>
                </a:solidFill>
                <a:latin typeface="Times New Roman" panose="02020603050405020304" pitchFamily="18" charset="0"/>
                <a:cs typeface="Times New Roman" panose="02020603050405020304" pitchFamily="18" charset="0"/>
              </a:rPr>
              <a:t>M.I. Dyakonov, M.S. Shur, Phys. </a:t>
            </a:r>
            <a:r>
              <a:rPr lang="en-US" altLang="ja-JP" sz="1400">
                <a:solidFill>
                  <a:srgbClr val="000000"/>
                </a:solidFill>
                <a:latin typeface="Times New Roman" panose="02020603050405020304" pitchFamily="18" charset="0"/>
                <a:cs typeface="Times New Roman" panose="02020603050405020304" pitchFamily="18" charset="0"/>
              </a:rPr>
              <a:t>Rev.  </a:t>
            </a:r>
            <a:r>
              <a:rPr lang="pl-PL" altLang="ja-JP" sz="1400">
                <a:solidFill>
                  <a:srgbClr val="000000"/>
                </a:solidFill>
                <a:latin typeface="Times New Roman" panose="02020603050405020304" pitchFamily="18" charset="0"/>
                <a:cs typeface="Times New Roman" panose="02020603050405020304" pitchFamily="18" charset="0"/>
              </a:rPr>
              <a:t>Lett. 7</a:t>
            </a:r>
            <a:r>
              <a:rPr lang="en-US" altLang="ja-JP" sz="1400">
                <a:solidFill>
                  <a:srgbClr val="000000"/>
                </a:solidFill>
                <a:latin typeface="Times New Roman" panose="02020603050405020304" pitchFamily="18" charset="0"/>
              </a:rPr>
              <a:t>1</a:t>
            </a:r>
            <a:r>
              <a:rPr lang="pl-PL" altLang="ja-JP" sz="1400">
                <a:solidFill>
                  <a:srgbClr val="000000"/>
                </a:solidFill>
                <a:latin typeface="Times New Roman" panose="02020603050405020304" pitchFamily="18" charset="0"/>
                <a:cs typeface="Times New Roman" panose="02020603050405020304" pitchFamily="18" charset="0"/>
              </a:rPr>
              <a:t> (</a:t>
            </a:r>
            <a:r>
              <a:rPr lang="en-US" altLang="ja-JP" sz="1400">
                <a:solidFill>
                  <a:srgbClr val="000000"/>
                </a:solidFill>
                <a:latin typeface="Times New Roman" panose="02020603050405020304" pitchFamily="18" charset="0"/>
              </a:rPr>
              <a:t>15</a:t>
            </a:r>
            <a:r>
              <a:rPr lang="pl-PL" altLang="ja-JP" sz="1400">
                <a:solidFill>
                  <a:srgbClr val="000000"/>
                </a:solidFill>
                <a:latin typeface="Times New Roman" panose="02020603050405020304" pitchFamily="18" charset="0"/>
                <a:cs typeface="Times New Roman" panose="02020603050405020304" pitchFamily="18" charset="0"/>
              </a:rPr>
              <a:t>), </a:t>
            </a:r>
            <a:r>
              <a:rPr lang="en-US" altLang="ja-JP" sz="1400">
                <a:solidFill>
                  <a:srgbClr val="000000"/>
                </a:solidFill>
                <a:latin typeface="Times New Roman" panose="02020603050405020304" pitchFamily="18" charset="0"/>
              </a:rPr>
              <a:t>2465</a:t>
            </a:r>
            <a:r>
              <a:rPr lang="pl-PL" altLang="ja-JP" sz="1400">
                <a:solidFill>
                  <a:srgbClr val="000000"/>
                </a:solidFill>
                <a:latin typeface="Times New Roman" panose="02020603050405020304" pitchFamily="18" charset="0"/>
                <a:cs typeface="Times New Roman" panose="02020603050405020304" pitchFamily="18" charset="0"/>
              </a:rPr>
              <a:t> (199</a:t>
            </a:r>
            <a:r>
              <a:rPr lang="en-US" altLang="ja-JP" sz="1400">
                <a:solidFill>
                  <a:srgbClr val="000000"/>
                </a:solidFill>
                <a:latin typeface="Times New Roman" panose="02020603050405020304" pitchFamily="18" charset="0"/>
              </a:rPr>
              <a:t>3</a:t>
            </a:r>
            <a:r>
              <a:rPr lang="pl-PL" altLang="ja-JP" sz="1400">
                <a:solidFill>
                  <a:srgbClr val="000000"/>
                </a:solidFill>
                <a:latin typeface="Times New Roman" panose="02020603050405020304" pitchFamily="18" charset="0"/>
                <a:cs typeface="Times New Roman" panose="02020603050405020304" pitchFamily="18" charset="0"/>
              </a:rPr>
              <a:t>)</a:t>
            </a:r>
            <a:endParaRPr lang="fr-FR" altLang="ja-JP" sz="1400">
              <a:solidFill>
                <a:srgbClr val="000000"/>
              </a:solidFill>
              <a:latin typeface="Times New Roman" panose="02020603050405020304" pitchFamily="18" charset="0"/>
            </a:endParaRPr>
          </a:p>
        </p:txBody>
      </p:sp>
      <p:sp>
        <p:nvSpPr>
          <p:cNvPr id="4116" name="Rectangle 113"/>
          <p:cNvSpPr>
            <a:spLocks noChangeArrowheads="1"/>
          </p:cNvSpPr>
          <p:nvPr/>
        </p:nvSpPr>
        <p:spPr bwMode="auto">
          <a:xfrm>
            <a:off x="586818" y="1265806"/>
            <a:ext cx="76136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algn="just" eaLnBrk="1" hangingPunct="1"/>
            <a:r>
              <a:rPr lang="en-GB" altLang="ja-JP" sz="2400" dirty="0">
                <a:solidFill>
                  <a:srgbClr val="3333FF"/>
                </a:solidFill>
                <a:latin typeface="Times New Roman" panose="02020603050405020304" pitchFamily="18" charset="0"/>
                <a:cs typeface="Times New Roman" panose="02020603050405020304" pitchFamily="18" charset="0"/>
              </a:rPr>
              <a:t>If the mean free path for electron-electron collisions is small compared to the mean free path for collisions with phonons and/or impurities, the hydrodynamic approach is valid</a:t>
            </a:r>
            <a:endParaRPr lang="fr-FR" altLang="ja-JP" sz="2400" dirty="0">
              <a:solidFill>
                <a:srgbClr val="3333FF"/>
              </a:solidFill>
              <a:latin typeface="Times New Roman" panose="02020603050405020304" pitchFamily="18" charset="0"/>
              <a:cs typeface="Times New Roman" panose="02020603050405020304" pitchFamily="18" charset="0"/>
            </a:endParaRPr>
          </a:p>
        </p:txBody>
      </p:sp>
      <p:sp>
        <p:nvSpPr>
          <p:cNvPr id="4120" name="Text Box 165"/>
          <p:cNvSpPr txBox="1">
            <a:spLocks noChangeArrowheads="1"/>
          </p:cNvSpPr>
          <p:nvPr/>
        </p:nvSpPr>
        <p:spPr bwMode="auto">
          <a:xfrm>
            <a:off x="422275" y="3392488"/>
            <a:ext cx="2241550" cy="369887"/>
          </a:xfrm>
          <a:prstGeom prst="rect">
            <a:avLst/>
          </a:prstGeom>
          <a:noFill/>
          <a:ln w="9525">
            <a:solidFill>
              <a:schemeClr val="tx1"/>
            </a:solidFill>
            <a:miter lim="800000"/>
            <a:headEnd/>
            <a:tailEnd/>
          </a:ln>
        </p:spPr>
        <p:txBody>
          <a:bodyPr wrap="none">
            <a:spAutoFit/>
          </a:bodyPr>
          <a:lstStyle/>
          <a:p>
            <a:pPr algn="ctr">
              <a:defRPr/>
            </a:pPr>
            <a:r>
              <a:rPr lang="fr-FR" altLang="ja-JP" dirty="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Boundary conditions</a:t>
            </a:r>
          </a:p>
        </p:txBody>
      </p:sp>
      <p:sp>
        <p:nvSpPr>
          <p:cNvPr id="4118" name="AutoShape 167"/>
          <p:cNvSpPr>
            <a:spLocks noChangeArrowheads="1"/>
          </p:cNvSpPr>
          <p:nvPr/>
        </p:nvSpPr>
        <p:spPr bwMode="auto">
          <a:xfrm>
            <a:off x="1328738" y="3860800"/>
            <a:ext cx="144462" cy="360363"/>
          </a:xfrm>
          <a:prstGeom prst="downArrow">
            <a:avLst>
              <a:gd name="adj1" fmla="val 50000"/>
              <a:gd name="adj2" fmla="val 62363"/>
            </a:avLst>
          </a:prstGeom>
          <a:solidFill>
            <a:schemeClr val="accent1"/>
          </a:solidFill>
          <a:ln w="9525">
            <a:solidFill>
              <a:schemeClr val="tx1"/>
            </a:solidFill>
            <a:miter lim="800000"/>
            <a:headEnd/>
            <a:tailEnd/>
          </a:ln>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4122" name="Text Box 165"/>
          <p:cNvSpPr txBox="1">
            <a:spLocks noChangeArrowheads="1"/>
          </p:cNvSpPr>
          <p:nvPr/>
        </p:nvSpPr>
        <p:spPr bwMode="auto">
          <a:xfrm>
            <a:off x="3459163" y="2636838"/>
            <a:ext cx="2276475" cy="369887"/>
          </a:xfrm>
          <a:prstGeom prst="rect">
            <a:avLst/>
          </a:prstGeom>
          <a:noFill/>
          <a:ln w="9525">
            <a:solidFill>
              <a:schemeClr val="tx1"/>
            </a:solidFill>
            <a:miter lim="800000"/>
            <a:headEnd/>
            <a:tailEnd/>
          </a:ln>
        </p:spPr>
        <p:txBody>
          <a:bodyPr wrap="none">
            <a:spAutoFit/>
          </a:bodyPr>
          <a:lstStyle/>
          <a:p>
            <a:pPr algn="ctr">
              <a:defRPr/>
            </a:pPr>
            <a:r>
              <a:rPr lang="fr-FR" altLang="ja-JP" dirty="0">
                <a:solidFill>
                  <a:srgbClr val="000000"/>
                </a:solidFill>
                <a:effectLst>
                  <a:outerShdw blurRad="38100" dist="38100" dir="2700000" algn="tl">
                    <a:srgbClr val="000000">
                      <a:alpha val="43137"/>
                    </a:srgbClr>
                  </a:outerShdw>
                </a:effectLst>
                <a:latin typeface="Times New Roman" pitchFamily="18" charset="0"/>
                <a:cs typeface="Times New Roman" pitchFamily="18" charset="0"/>
              </a:rPr>
              <a:t>Instability Increment</a:t>
            </a:r>
          </a:p>
        </p:txBody>
      </p:sp>
      <p:graphicFrame>
        <p:nvGraphicFramePr>
          <p:cNvPr id="4103" name="Object 36"/>
          <p:cNvGraphicFramePr>
            <a:graphicFrameLocks noChangeAspect="1"/>
          </p:cNvGraphicFramePr>
          <p:nvPr/>
        </p:nvGraphicFramePr>
        <p:xfrm>
          <a:off x="3779838" y="3530600"/>
          <a:ext cx="1439862" cy="677863"/>
        </p:xfrm>
        <a:graphic>
          <a:graphicData uri="http://schemas.openxmlformats.org/presentationml/2006/ole">
            <mc:AlternateContent xmlns:mc="http://schemas.openxmlformats.org/markup-compatibility/2006">
              <mc:Choice xmlns:v="urn:schemas-microsoft-com:vml" Requires="v">
                <p:oleObj spid="_x0000_s88126" name="数式" r:id="rId16" imgW="520560" imgH="228600" progId="Equation.3">
                  <p:embed/>
                </p:oleObj>
              </mc:Choice>
              <mc:Fallback>
                <p:oleObj name="数式" r:id="rId16" imgW="520560" imgH="228600" progId="Equation.3">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79838" y="3530600"/>
                        <a:ext cx="1439862" cy="677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104" name="Object 30"/>
          <p:cNvGraphicFramePr>
            <a:graphicFrameLocks noChangeAspect="1"/>
          </p:cNvGraphicFramePr>
          <p:nvPr/>
        </p:nvGraphicFramePr>
        <p:xfrm>
          <a:off x="8547100" y="4697413"/>
          <a:ext cx="417513" cy="460375"/>
        </p:xfrm>
        <a:graphic>
          <a:graphicData uri="http://schemas.openxmlformats.org/presentationml/2006/ole">
            <mc:AlternateContent xmlns:mc="http://schemas.openxmlformats.org/markup-compatibility/2006">
              <mc:Choice xmlns:v="urn:schemas-microsoft-com:vml" Requires="v">
                <p:oleObj spid="_x0000_s88127" name="数式" r:id="rId18" imgW="330120" imgH="342720" progId="Equation.3">
                  <p:embed/>
                </p:oleObj>
              </mc:Choice>
              <mc:Fallback>
                <p:oleObj name="数式" r:id="rId18" imgW="330120" imgH="342720"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547100" y="4697413"/>
                        <a:ext cx="417513" cy="460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1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ja-JP" altLang="en-US">
              <a:solidFill>
                <a:srgbClr val="000000"/>
              </a:solidFill>
            </a:endParaRPr>
          </a:p>
        </p:txBody>
      </p:sp>
      <p:graphicFrame>
        <p:nvGraphicFramePr>
          <p:cNvPr id="4105" name="Object 16"/>
          <p:cNvGraphicFramePr>
            <a:graphicFrameLocks noChangeAspect="1"/>
          </p:cNvGraphicFramePr>
          <p:nvPr/>
        </p:nvGraphicFramePr>
        <p:xfrm>
          <a:off x="6516688" y="3379788"/>
          <a:ext cx="382587" cy="409575"/>
        </p:xfrm>
        <a:graphic>
          <a:graphicData uri="http://schemas.openxmlformats.org/presentationml/2006/ole">
            <mc:AlternateContent xmlns:mc="http://schemas.openxmlformats.org/markup-compatibility/2006">
              <mc:Choice xmlns:v="urn:schemas-microsoft-com:vml" Requires="v">
                <p:oleObj spid="_x0000_s88128" name="数式" r:id="rId20" imgW="190440" imgH="203040" progId="Equation.3">
                  <p:embed/>
                </p:oleObj>
              </mc:Choice>
              <mc:Fallback>
                <p:oleObj name="数式" r:id="rId20" imgW="190440" imgH="203040" progId="Equation.3">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516688" y="3379788"/>
                        <a:ext cx="382587"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8" name="グループ化 41"/>
          <p:cNvGrpSpPr>
            <a:grpSpLocks/>
          </p:cNvGrpSpPr>
          <p:nvPr/>
        </p:nvGrpSpPr>
        <p:grpSpPr bwMode="auto">
          <a:xfrm>
            <a:off x="7127875" y="3213100"/>
            <a:ext cx="1547813" cy="1368425"/>
            <a:chOff x="7127876" y="3213100"/>
            <a:chExt cx="1547812" cy="1368028"/>
          </a:xfrm>
        </p:grpSpPr>
        <p:sp>
          <p:nvSpPr>
            <p:cNvPr id="5" name="Rectangle 15"/>
            <p:cNvSpPr>
              <a:spLocks noChangeArrowheads="1"/>
            </p:cNvSpPr>
            <p:nvPr/>
          </p:nvSpPr>
          <p:spPr bwMode="auto">
            <a:xfrm>
              <a:off x="7308850" y="3213100"/>
              <a:ext cx="1366838" cy="646113"/>
            </a:xfrm>
            <a:prstGeom prst="rect">
              <a:avLst/>
            </a:prstGeom>
            <a:solidFill>
              <a:srgbClr val="CCCCFF"/>
            </a:solidFill>
            <a:ln w="25400">
              <a:solidFill>
                <a:srgbClr val="A50021"/>
              </a:solidFill>
              <a:miter lim="800000"/>
              <a:headEnd/>
              <a:tailEnd/>
            </a:ln>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fr-FR" altLang="ja-JP">
                  <a:solidFill>
                    <a:srgbClr val="FF0000"/>
                  </a:solidFill>
                  <a:latin typeface="Times New Roman" panose="02020603050405020304" pitchFamily="18" charset="0"/>
                  <a:cs typeface="Times New Roman" panose="02020603050405020304" pitchFamily="18" charset="0"/>
                </a:rPr>
                <a:t>threshold behaviour</a:t>
              </a:r>
              <a:endParaRPr lang="fr-FR" altLang="ja-JP" b="0">
                <a:solidFill>
                  <a:srgbClr val="FF0000"/>
                </a:solidFill>
                <a:latin typeface="Times New Roman" panose="02020603050405020304" pitchFamily="18" charset="0"/>
                <a:cs typeface="Times New Roman" panose="02020603050405020304" pitchFamily="18" charset="0"/>
              </a:endParaRPr>
            </a:p>
          </p:txBody>
        </p:sp>
        <p:cxnSp>
          <p:nvCxnSpPr>
            <p:cNvPr id="4123" name="直線矢印コネクタ 37"/>
            <p:cNvCxnSpPr>
              <a:cxnSpLocks noChangeShapeType="1"/>
            </p:cNvCxnSpPr>
            <p:nvPr/>
          </p:nvCxnSpPr>
          <p:spPr bwMode="auto">
            <a:xfrm rot="5400000">
              <a:off x="6799337" y="4072161"/>
              <a:ext cx="837506" cy="180428"/>
            </a:xfrm>
            <a:prstGeom prst="straightConnector1">
              <a:avLst/>
            </a:prstGeom>
            <a:noFill/>
            <a:ln w="19050" algn="ctr">
              <a:solidFill>
                <a:srgbClr val="C00000"/>
              </a:solidFill>
              <a:round/>
              <a:headEnd/>
              <a:tailEnd type="arrow" w="med" len="med"/>
            </a:ln>
            <a:extLst>
              <a:ext uri="{909E8E84-426E-40DD-AFC4-6F175D3DCCD1}">
                <a14:hiddenFill xmlns:a14="http://schemas.microsoft.com/office/drawing/2010/main">
                  <a:noFill/>
                </a14:hiddenFill>
              </a:ext>
            </a:extLst>
          </p:spPr>
        </p:cxnSp>
      </p:grpSp>
      <p:sp>
        <p:nvSpPr>
          <p:cNvPr id="39" name="タイトル 3"/>
          <p:cNvSpPr txBox="1">
            <a:spLocks/>
          </p:cNvSpPr>
          <p:nvPr/>
        </p:nvSpPr>
        <p:spPr bwMode="auto">
          <a:xfrm>
            <a:off x="714375" y="56550"/>
            <a:ext cx="8001000" cy="9282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accent2"/>
              </a:buClr>
              <a:buFont typeface="Wingdings" pitchFamily="2" charset="2"/>
              <a:buChar char="o"/>
              <a:defRPr kumimoji="1"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kumimoji="1"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itchFamily="2" charset="2"/>
              <a:buChar char="o"/>
              <a:defRPr kumimoji="1"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itchFamily="2" charset="2"/>
              <a:buChar char="n"/>
              <a:defRPr kumimoji="1"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itchFamily="2" charset="2"/>
              <a:buChar char="§"/>
              <a:defRPr kumimoji="1"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9pPr>
          </a:lstStyle>
          <a:p>
            <a:pPr marL="0" indent="0">
              <a:buClr>
                <a:srgbClr val="CC0000"/>
              </a:buClr>
              <a:buFont typeface="Wingdings" pitchFamily="2" charset="2"/>
              <a:buNone/>
            </a:pPr>
            <a:r>
              <a:rPr lang="en-US" altLang="ja-JP" sz="3200" b="1" kern="0" dirty="0">
                <a:solidFill>
                  <a:srgbClr val="000000"/>
                </a:solidFill>
              </a:rPr>
              <a:t>Hydrodynamic</a:t>
            </a:r>
            <a:r>
              <a:rPr lang="en-US" altLang="ja-JP" kern="0" dirty="0" smtClean="0">
                <a:solidFill>
                  <a:srgbClr val="000000"/>
                </a:solidFill>
              </a:rPr>
              <a:t> </a:t>
            </a:r>
            <a:r>
              <a:rPr lang="en-US" altLang="ja-JP" sz="3200" b="1" kern="0" dirty="0" smtClean="0">
                <a:solidFill>
                  <a:srgbClr val="000000"/>
                </a:solidFill>
              </a:rPr>
              <a:t>Approach</a:t>
            </a:r>
          </a:p>
          <a:p>
            <a:pPr marL="0" indent="0">
              <a:buClr>
                <a:srgbClr val="CC0000"/>
              </a:buClr>
              <a:buFont typeface="Wingdings" pitchFamily="2" charset="2"/>
              <a:buNone/>
            </a:pPr>
            <a:r>
              <a:rPr lang="en-US" altLang="ja-JP" sz="3200" b="1" dirty="0" err="1">
                <a:solidFill>
                  <a:srgbClr val="000000"/>
                </a:solidFill>
              </a:rPr>
              <a:t>Dyakonov-Shur</a:t>
            </a:r>
            <a:r>
              <a:rPr lang="en-US" altLang="ja-JP" sz="3200" b="1" dirty="0">
                <a:solidFill>
                  <a:srgbClr val="000000"/>
                </a:solidFill>
              </a:rPr>
              <a:t> Plasma Instability</a:t>
            </a:r>
            <a:endParaRPr lang="en-US" altLang="ja-JP" sz="3200" b="1" kern="0" dirty="0">
              <a:solidFill>
                <a:srgbClr val="000000"/>
              </a:solidFill>
            </a:endParaRPr>
          </a:p>
        </p:txBody>
      </p:sp>
    </p:spTree>
    <p:extLst>
      <p:ext uri="{BB962C8B-B14F-4D97-AF65-F5344CB8AC3E}">
        <p14:creationId xmlns:p14="http://schemas.microsoft.com/office/powerpoint/2010/main" val="21057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6" name="グループ化 27"/>
          <p:cNvGrpSpPr>
            <a:grpSpLocks/>
          </p:cNvGrpSpPr>
          <p:nvPr/>
        </p:nvGrpSpPr>
        <p:grpSpPr bwMode="auto">
          <a:xfrm>
            <a:off x="4787900" y="2906713"/>
            <a:ext cx="4392613" cy="2754312"/>
            <a:chOff x="11112" y="1171575"/>
            <a:chExt cx="4392489" cy="2754313"/>
          </a:xfrm>
        </p:grpSpPr>
        <p:sp>
          <p:nvSpPr>
            <p:cNvPr id="4" name="正方形/長方形 3"/>
            <p:cNvSpPr/>
            <p:nvPr/>
          </p:nvSpPr>
          <p:spPr bwMode="auto">
            <a:xfrm>
              <a:off x="2828845" y="1528762"/>
              <a:ext cx="914374" cy="1128713"/>
            </a:xfrm>
            <a:prstGeom prst="rect">
              <a:avLst/>
            </a:prstGeom>
            <a:solidFill>
              <a:schemeClr val="accent5"/>
            </a:solidFill>
            <a:ln w="9525" cap="flat" cmpd="sng" algn="ctr">
              <a:noFill/>
              <a:prstDash val="solid"/>
              <a:round/>
              <a:headEnd type="none" w="med" len="med"/>
              <a:tailEnd type="none" w="med" len="med"/>
            </a:ln>
            <a:effectLst/>
          </p:spPr>
          <p:txBody>
            <a:bodyPr lIns="0" rIns="0"/>
            <a:lstStyle/>
            <a:p>
              <a:pPr algn="ctr">
                <a:defRPr/>
              </a:pPr>
              <a:r>
                <a:rPr lang="en-US" altLang="ja-JP" sz="1600">
                  <a:solidFill>
                    <a:srgbClr val="FF0000"/>
                  </a:solidFill>
                </a:rPr>
                <a:t>Deplete</a:t>
              </a:r>
            </a:p>
            <a:p>
              <a:pPr algn="ctr">
                <a:defRPr/>
              </a:pPr>
              <a:endParaRPr lang="en-US" altLang="ja-JP" sz="1600">
                <a:solidFill>
                  <a:srgbClr val="000000"/>
                </a:solidFill>
              </a:endParaRPr>
            </a:p>
            <a:p>
              <a:pPr algn="ctr">
                <a:defRPr/>
              </a:pPr>
              <a:endParaRPr lang="en-US" altLang="ja-JP" sz="1600">
                <a:solidFill>
                  <a:srgbClr val="000000"/>
                </a:solidFill>
              </a:endParaRPr>
            </a:p>
            <a:p>
              <a:pPr algn="ctr">
                <a:defRPr/>
              </a:pPr>
              <a:r>
                <a:rPr lang="en-US" altLang="ja-JP">
                  <a:solidFill>
                    <a:srgbClr val="FF0000"/>
                  </a:solidFill>
                </a:rPr>
                <a:t>~ Open</a:t>
              </a:r>
              <a:endParaRPr lang="ja-JP" altLang="en-US">
                <a:solidFill>
                  <a:srgbClr val="FF0000"/>
                </a:solidFill>
              </a:endParaRPr>
            </a:p>
          </p:txBody>
        </p:sp>
        <p:cxnSp>
          <p:nvCxnSpPr>
            <p:cNvPr id="5215" name="直線コネクタ 32"/>
            <p:cNvCxnSpPr>
              <a:cxnSpLocks noChangeShapeType="1"/>
            </p:cNvCxnSpPr>
            <p:nvPr/>
          </p:nvCxnSpPr>
          <p:spPr bwMode="auto">
            <a:xfrm rot="10800000" flipH="1">
              <a:off x="2828925" y="2036763"/>
              <a:ext cx="914400" cy="1587"/>
            </a:xfrm>
            <a:prstGeom prst="line">
              <a:avLst/>
            </a:prstGeom>
            <a:noFill/>
            <a:ln w="28575" algn="ctr">
              <a:solidFill>
                <a:schemeClr val="tx1"/>
              </a:solidFill>
              <a:prstDash val="sysDash"/>
              <a:round/>
              <a:headEnd/>
              <a:tailEnd/>
            </a:ln>
            <a:extLst>
              <a:ext uri="{909E8E84-426E-40DD-AFC4-6F175D3DCCD1}">
                <a14:hiddenFill xmlns:a14="http://schemas.microsoft.com/office/drawing/2010/main">
                  <a:noFill/>
                </a14:hiddenFill>
              </a:ext>
            </a:extLst>
          </p:spPr>
        </p:cxnSp>
        <p:sp>
          <p:nvSpPr>
            <p:cNvPr id="6" name="正方形/長方形 5"/>
            <p:cNvSpPr/>
            <p:nvPr/>
          </p:nvSpPr>
          <p:spPr bwMode="auto">
            <a:xfrm>
              <a:off x="3186022" y="1928812"/>
              <a:ext cx="171445" cy="228600"/>
            </a:xfrm>
            <a:prstGeom prst="rect">
              <a:avLst/>
            </a:prstGeom>
            <a:solidFill>
              <a:schemeClr val="accent5"/>
            </a:solidFill>
            <a:ln w="9525" cap="flat" cmpd="sng" algn="ctr">
              <a:noFill/>
              <a:prstDash val="solid"/>
              <a:round/>
              <a:headEnd type="none" w="med" len="med"/>
              <a:tailEnd type="none" w="med" len="med"/>
            </a:ln>
            <a:effectLst/>
          </p:spPr>
          <p:txBody>
            <a:bodyPr/>
            <a:lstStyle/>
            <a:p>
              <a:pPr>
                <a:defRPr/>
              </a:pPr>
              <a:endParaRPr lang="ja-JP" altLang="en-US">
                <a:solidFill>
                  <a:srgbClr val="000000"/>
                </a:solidFill>
              </a:endParaRPr>
            </a:p>
          </p:txBody>
        </p:sp>
        <p:cxnSp>
          <p:nvCxnSpPr>
            <p:cNvPr id="5217" name="直線コネクタ 29"/>
            <p:cNvCxnSpPr>
              <a:cxnSpLocks noChangeShapeType="1"/>
            </p:cNvCxnSpPr>
            <p:nvPr/>
          </p:nvCxnSpPr>
          <p:spPr bwMode="auto">
            <a:xfrm rot="5400000">
              <a:off x="3021012" y="2036763"/>
              <a:ext cx="360363" cy="158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5218" name="直線コネクタ 30"/>
            <p:cNvCxnSpPr>
              <a:cxnSpLocks noChangeShapeType="1"/>
            </p:cNvCxnSpPr>
            <p:nvPr/>
          </p:nvCxnSpPr>
          <p:spPr bwMode="auto">
            <a:xfrm rot="5400000">
              <a:off x="3173412" y="2036763"/>
              <a:ext cx="360363" cy="1588"/>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5219" name="テキスト ボックス 36"/>
            <p:cNvSpPr txBox="1">
              <a:spLocks noChangeArrowheads="1"/>
            </p:cNvSpPr>
            <p:nvPr/>
          </p:nvSpPr>
          <p:spPr bwMode="auto">
            <a:xfrm>
              <a:off x="2728913" y="1171575"/>
              <a:ext cx="11223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sz="2400">
                  <a:solidFill>
                    <a:srgbClr val="0000CC"/>
                  </a:solidFill>
                </a:rPr>
                <a:t>Drain</a:t>
              </a:r>
              <a:endParaRPr lang="ja-JP" altLang="en-US" sz="2400">
                <a:solidFill>
                  <a:srgbClr val="0000CC"/>
                </a:solidFill>
              </a:endParaRPr>
            </a:p>
          </p:txBody>
        </p:sp>
        <p:cxnSp>
          <p:nvCxnSpPr>
            <p:cNvPr id="5220" name="直線矢印コネクタ 38"/>
            <p:cNvCxnSpPr>
              <a:cxnSpLocks noChangeShapeType="1"/>
            </p:cNvCxnSpPr>
            <p:nvPr/>
          </p:nvCxnSpPr>
          <p:spPr bwMode="auto">
            <a:xfrm>
              <a:off x="1243013" y="2143125"/>
              <a:ext cx="1200150" cy="1588"/>
            </a:xfrm>
            <a:prstGeom prst="straightConnector1">
              <a:avLst/>
            </a:prstGeom>
            <a:noFill/>
            <a:ln w="38100" algn="ctr">
              <a:solidFill>
                <a:srgbClr val="FF0000"/>
              </a:solidFill>
              <a:round/>
              <a:headEnd/>
              <a:tailEnd type="stealth" w="lg" len="lg"/>
            </a:ln>
            <a:extLst>
              <a:ext uri="{909E8E84-426E-40DD-AFC4-6F175D3DCCD1}">
                <a14:hiddenFill xmlns:a14="http://schemas.microsoft.com/office/drawing/2010/main">
                  <a:noFill/>
                </a14:hiddenFill>
              </a:ext>
            </a:extLst>
          </p:spPr>
        </p:cxnSp>
        <p:graphicFrame>
          <p:nvGraphicFramePr>
            <p:cNvPr id="5123" name="Object 27"/>
            <p:cNvGraphicFramePr>
              <a:graphicFrameLocks noChangeAspect="1"/>
            </p:cNvGraphicFramePr>
            <p:nvPr/>
          </p:nvGraphicFramePr>
          <p:xfrm>
            <a:off x="209550" y="2259013"/>
            <a:ext cx="2482850" cy="512762"/>
          </p:xfrm>
          <a:graphic>
            <a:graphicData uri="http://schemas.openxmlformats.org/presentationml/2006/ole">
              <mc:AlternateContent xmlns:mc="http://schemas.openxmlformats.org/markup-compatibility/2006">
                <mc:Choice xmlns:v="urn:schemas-microsoft-com:vml" Requires="v">
                  <p:oleObj spid="_x0000_s89114" name="数式" r:id="rId3" imgW="1168200" imgH="241200" progId="Equation.3">
                    <p:embed/>
                  </p:oleObj>
                </mc:Choice>
                <mc:Fallback>
                  <p:oleObj name="数式" r:id="rId3" imgW="116820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550" y="2259013"/>
                          <a:ext cx="2482850" cy="5127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5221" name="グループ化 45"/>
            <p:cNvGrpSpPr>
              <a:grpSpLocks/>
            </p:cNvGrpSpPr>
            <p:nvPr/>
          </p:nvGrpSpPr>
          <p:grpSpPr bwMode="auto">
            <a:xfrm>
              <a:off x="2287588" y="1900238"/>
              <a:ext cx="385763" cy="257175"/>
              <a:chOff x="2157407" y="1609719"/>
              <a:chExt cx="385769" cy="376243"/>
            </a:xfrm>
          </p:grpSpPr>
          <p:sp>
            <p:nvSpPr>
              <p:cNvPr id="28" name="円弧 27"/>
              <p:cNvSpPr/>
              <p:nvPr/>
            </p:nvSpPr>
            <p:spPr bwMode="auto">
              <a:xfrm>
                <a:off x="2157342" y="1614363"/>
                <a:ext cx="385758" cy="371598"/>
              </a:xfrm>
              <a:prstGeom prst="arc">
                <a:avLst/>
              </a:prstGeom>
              <a:noFill/>
              <a:ln w="38100" cap="flat" cmpd="sng" algn="ctr">
                <a:solidFill>
                  <a:srgbClr val="FF0000"/>
                </a:solidFill>
                <a:prstDash val="solid"/>
                <a:round/>
                <a:headEnd type="none" w="med" len="med"/>
                <a:tailEnd type="none" w="med" len="med"/>
              </a:ln>
              <a:effectLst/>
            </p:spPr>
            <p:txBody>
              <a:bodyPr/>
              <a:lstStyle/>
              <a:p>
                <a:pPr>
                  <a:defRPr/>
                </a:pPr>
                <a:endParaRPr lang="ja-JP" altLang="en-US">
                  <a:solidFill>
                    <a:srgbClr val="000000"/>
                  </a:solidFill>
                  <a:latin typeface="Arial" charset="0"/>
                  <a:cs typeface="Arial" charset="0"/>
                </a:endParaRPr>
              </a:p>
            </p:txBody>
          </p:sp>
          <p:sp>
            <p:nvSpPr>
              <p:cNvPr id="29" name="円弧 28"/>
              <p:cNvSpPr/>
              <p:nvPr/>
            </p:nvSpPr>
            <p:spPr bwMode="auto">
              <a:xfrm flipV="1">
                <a:off x="2157342" y="1609718"/>
                <a:ext cx="385758" cy="371598"/>
              </a:xfrm>
              <a:prstGeom prst="arc">
                <a:avLst/>
              </a:prstGeom>
              <a:noFill/>
              <a:ln w="38100" cap="flat" cmpd="sng" algn="ctr">
                <a:solidFill>
                  <a:srgbClr val="FF0000"/>
                </a:solidFill>
                <a:prstDash val="solid"/>
                <a:round/>
                <a:headEnd type="none" w="med" len="med"/>
                <a:tailEnd type="none" w="med" len="med"/>
              </a:ln>
              <a:effectLst/>
            </p:spPr>
            <p:txBody>
              <a:bodyPr/>
              <a:lstStyle/>
              <a:p>
                <a:pPr>
                  <a:defRPr/>
                </a:pPr>
                <a:endParaRPr lang="ja-JP" altLang="en-US">
                  <a:solidFill>
                    <a:srgbClr val="000000"/>
                  </a:solidFill>
                  <a:latin typeface="Arial" charset="0"/>
                  <a:cs typeface="Arial" charset="0"/>
                </a:endParaRPr>
              </a:p>
            </p:txBody>
          </p:sp>
        </p:grpSp>
        <p:cxnSp>
          <p:nvCxnSpPr>
            <p:cNvPr id="5222" name="直線矢印コネクタ 46"/>
            <p:cNvCxnSpPr>
              <a:cxnSpLocks noChangeShapeType="1"/>
            </p:cNvCxnSpPr>
            <p:nvPr/>
          </p:nvCxnSpPr>
          <p:spPr bwMode="auto">
            <a:xfrm flipH="1">
              <a:off x="1203325" y="1895475"/>
              <a:ext cx="1200150" cy="1588"/>
            </a:xfrm>
            <a:prstGeom prst="straightConnector1">
              <a:avLst/>
            </a:prstGeom>
            <a:noFill/>
            <a:ln w="38100" algn="ctr">
              <a:solidFill>
                <a:srgbClr val="FF0000"/>
              </a:solidFill>
              <a:round/>
              <a:headEnd/>
              <a:tailEnd type="stealth" w="lg" len="lg"/>
            </a:ln>
            <a:extLst>
              <a:ext uri="{909E8E84-426E-40DD-AFC4-6F175D3DCCD1}">
                <a14:hiddenFill xmlns:a14="http://schemas.microsoft.com/office/drawing/2010/main">
                  <a:noFill/>
                </a14:hiddenFill>
              </a:ext>
            </a:extLst>
          </p:spPr>
        </p:cxnSp>
        <p:graphicFrame>
          <p:nvGraphicFramePr>
            <p:cNvPr id="5124" name="Object 8"/>
            <p:cNvGraphicFramePr>
              <a:graphicFrameLocks noChangeAspect="1"/>
            </p:cNvGraphicFramePr>
            <p:nvPr/>
          </p:nvGraphicFramePr>
          <p:xfrm>
            <a:off x="209550" y="1282700"/>
            <a:ext cx="2482850" cy="512763"/>
          </p:xfrm>
          <a:graphic>
            <a:graphicData uri="http://schemas.openxmlformats.org/presentationml/2006/ole">
              <mc:AlternateContent xmlns:mc="http://schemas.openxmlformats.org/markup-compatibility/2006">
                <mc:Choice xmlns:v="urn:schemas-microsoft-com:vml" Requires="v">
                  <p:oleObj spid="_x0000_s89115" name="数式" r:id="rId5" imgW="1168200" imgH="241200" progId="Equation.3">
                    <p:embed/>
                  </p:oleObj>
                </mc:Choice>
                <mc:Fallback>
                  <p:oleObj name="数式" r:id="rId5" imgW="1168200" imgH="241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9550" y="1282700"/>
                          <a:ext cx="2482850" cy="512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23" name="テキスト ボックス 48"/>
            <p:cNvSpPr txBox="1">
              <a:spLocks noChangeArrowheads="1"/>
            </p:cNvSpPr>
            <p:nvPr/>
          </p:nvSpPr>
          <p:spPr bwMode="auto">
            <a:xfrm rot="5400000">
              <a:off x="169863" y="1752600"/>
              <a:ext cx="54133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sz="3200">
                  <a:solidFill>
                    <a:srgbClr val="0000CC"/>
                  </a:solidFill>
                </a:rPr>
                <a:t>=</a:t>
              </a:r>
              <a:endParaRPr lang="ja-JP" altLang="en-US" sz="3200">
                <a:solidFill>
                  <a:srgbClr val="0000CC"/>
                </a:solidFill>
              </a:endParaRPr>
            </a:p>
          </p:txBody>
        </p:sp>
        <p:cxnSp>
          <p:nvCxnSpPr>
            <p:cNvPr id="5224" name="直線矢印コネクタ 52"/>
            <p:cNvCxnSpPr>
              <a:cxnSpLocks noChangeShapeType="1"/>
            </p:cNvCxnSpPr>
            <p:nvPr/>
          </p:nvCxnSpPr>
          <p:spPr bwMode="auto">
            <a:xfrm>
              <a:off x="333375" y="2360613"/>
              <a:ext cx="271463" cy="1587"/>
            </a:xfrm>
            <a:prstGeom prst="straightConnector1">
              <a:avLst/>
            </a:prstGeom>
            <a:noFill/>
            <a:ln w="28575" algn="ctr">
              <a:solidFill>
                <a:srgbClr val="FF0000"/>
              </a:solidFill>
              <a:round/>
              <a:headEnd/>
              <a:tailEnd type="stealth" w="lg" len="lg"/>
            </a:ln>
            <a:extLst>
              <a:ext uri="{909E8E84-426E-40DD-AFC4-6F175D3DCCD1}">
                <a14:hiddenFill xmlns:a14="http://schemas.microsoft.com/office/drawing/2010/main">
                  <a:noFill/>
                </a14:hiddenFill>
              </a:ext>
            </a:extLst>
          </p:spPr>
        </p:cxnSp>
        <p:cxnSp>
          <p:nvCxnSpPr>
            <p:cNvPr id="5225" name="直線矢印コネクタ 53"/>
            <p:cNvCxnSpPr>
              <a:cxnSpLocks noChangeShapeType="1"/>
            </p:cNvCxnSpPr>
            <p:nvPr/>
          </p:nvCxnSpPr>
          <p:spPr bwMode="auto">
            <a:xfrm>
              <a:off x="1395413" y="2349500"/>
              <a:ext cx="271462" cy="1588"/>
            </a:xfrm>
            <a:prstGeom prst="straightConnector1">
              <a:avLst/>
            </a:prstGeom>
            <a:noFill/>
            <a:ln w="28575" algn="ctr">
              <a:solidFill>
                <a:srgbClr val="FF0000"/>
              </a:solidFill>
              <a:round/>
              <a:headEnd/>
              <a:tailEnd type="stealth" w="lg" len="lg"/>
            </a:ln>
            <a:extLst>
              <a:ext uri="{909E8E84-426E-40DD-AFC4-6F175D3DCCD1}">
                <a14:hiddenFill xmlns:a14="http://schemas.microsoft.com/office/drawing/2010/main">
                  <a:noFill/>
                </a14:hiddenFill>
              </a:ext>
            </a:extLst>
          </p:spPr>
        </p:cxnSp>
        <p:cxnSp>
          <p:nvCxnSpPr>
            <p:cNvPr id="5226" name="直線矢印コネクタ 56"/>
            <p:cNvCxnSpPr>
              <a:cxnSpLocks noChangeShapeType="1"/>
            </p:cNvCxnSpPr>
            <p:nvPr/>
          </p:nvCxnSpPr>
          <p:spPr bwMode="auto">
            <a:xfrm flipH="1">
              <a:off x="1412875" y="1365250"/>
              <a:ext cx="271463" cy="1588"/>
            </a:xfrm>
            <a:prstGeom prst="straightConnector1">
              <a:avLst/>
            </a:prstGeom>
            <a:noFill/>
            <a:ln w="28575" algn="ctr">
              <a:solidFill>
                <a:srgbClr val="FF0000"/>
              </a:solidFill>
              <a:round/>
              <a:headEnd/>
              <a:tailEnd type="stealth" w="lg" len="lg"/>
            </a:ln>
            <a:extLst>
              <a:ext uri="{909E8E84-426E-40DD-AFC4-6F175D3DCCD1}">
                <a14:hiddenFill xmlns:a14="http://schemas.microsoft.com/office/drawing/2010/main">
                  <a:noFill/>
                </a14:hiddenFill>
              </a:ext>
            </a:extLst>
          </p:spPr>
        </p:cxnSp>
        <p:cxnSp>
          <p:nvCxnSpPr>
            <p:cNvPr id="5227" name="直線矢印コネクタ 57"/>
            <p:cNvCxnSpPr>
              <a:cxnSpLocks noChangeShapeType="1"/>
            </p:cNvCxnSpPr>
            <p:nvPr/>
          </p:nvCxnSpPr>
          <p:spPr bwMode="auto">
            <a:xfrm flipH="1">
              <a:off x="344488" y="1365250"/>
              <a:ext cx="271462" cy="1588"/>
            </a:xfrm>
            <a:prstGeom prst="straightConnector1">
              <a:avLst/>
            </a:prstGeom>
            <a:noFill/>
            <a:ln w="28575" algn="ctr">
              <a:solidFill>
                <a:srgbClr val="FF0000"/>
              </a:solidFill>
              <a:round/>
              <a:headEnd/>
              <a:tailEnd type="stealth" w="lg" len="lg"/>
            </a:ln>
            <a:extLst>
              <a:ext uri="{909E8E84-426E-40DD-AFC4-6F175D3DCCD1}">
                <a14:hiddenFill xmlns:a14="http://schemas.microsoft.com/office/drawing/2010/main">
                  <a:noFill/>
                </a14:hiddenFill>
              </a:ext>
            </a:extLst>
          </p:spPr>
        </p:cxnSp>
        <p:grpSp>
          <p:nvGrpSpPr>
            <p:cNvPr id="5228" name="グループ化 63"/>
            <p:cNvGrpSpPr>
              <a:grpSpLocks/>
            </p:cNvGrpSpPr>
            <p:nvPr/>
          </p:nvGrpSpPr>
          <p:grpSpPr bwMode="auto">
            <a:xfrm>
              <a:off x="11112" y="2887663"/>
              <a:ext cx="4392489" cy="1038225"/>
              <a:chOff x="11103" y="2857501"/>
              <a:chExt cx="4393201" cy="1038225"/>
            </a:xfrm>
          </p:grpSpPr>
          <p:sp>
            <p:nvSpPr>
              <p:cNvPr id="22" name="正方形/長方形 21"/>
              <p:cNvSpPr/>
              <p:nvPr/>
            </p:nvSpPr>
            <p:spPr bwMode="auto">
              <a:xfrm>
                <a:off x="85728" y="2857501"/>
                <a:ext cx="3800465" cy="1028700"/>
              </a:xfrm>
              <a:prstGeom prst="rect">
                <a:avLst/>
              </a:prstGeom>
              <a:solidFill>
                <a:srgbClr val="CCFFFF"/>
              </a:solidFill>
              <a:ln w="9525" cap="flat" cmpd="sng" algn="ctr">
                <a:noFill/>
                <a:prstDash val="solid"/>
                <a:round/>
                <a:headEnd type="none" w="med" len="med"/>
                <a:tailEnd type="none" w="med" len="med"/>
              </a:ln>
              <a:effectLst>
                <a:glow rad="101600">
                  <a:schemeClr val="accent6">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defRPr/>
                </a:pPr>
                <a:endParaRPr lang="ja-JP" altLang="en-US">
                  <a:solidFill>
                    <a:srgbClr val="000000"/>
                  </a:solidFill>
                </a:endParaRPr>
              </a:p>
            </p:txBody>
          </p:sp>
          <p:graphicFrame>
            <p:nvGraphicFramePr>
              <p:cNvPr id="5125" name="Object 29"/>
              <p:cNvGraphicFramePr>
                <a:graphicFrameLocks noChangeAspect="1"/>
              </p:cNvGraphicFramePr>
              <p:nvPr/>
            </p:nvGraphicFramePr>
            <p:xfrm>
              <a:off x="11103" y="2865438"/>
              <a:ext cx="2394337" cy="1030288"/>
            </p:xfrm>
            <a:graphic>
              <a:graphicData uri="http://schemas.openxmlformats.org/presentationml/2006/ole">
                <mc:AlternateContent xmlns:mc="http://schemas.openxmlformats.org/markup-compatibility/2006">
                  <mc:Choice xmlns:v="urn:schemas-microsoft-com:vml" Requires="v">
                    <p:oleObj spid="_x0000_s89116" name="数式" r:id="rId7" imgW="1015920" imgH="457200" progId="Equation.3">
                      <p:embed/>
                    </p:oleObj>
                  </mc:Choice>
                  <mc:Fallback>
                    <p:oleObj name="数式" r:id="rId7" imgW="101592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1103" y="2865438"/>
                            <a:ext cx="2394337" cy="1030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4" name="右矢印 23"/>
              <p:cNvSpPr/>
              <p:nvPr/>
            </p:nvSpPr>
            <p:spPr bwMode="auto">
              <a:xfrm>
                <a:off x="2398145" y="3271840"/>
                <a:ext cx="362038" cy="200025"/>
              </a:xfrm>
              <a:prstGeom prst="rightArrow">
                <a:avLst/>
              </a:prstGeom>
              <a:solidFill>
                <a:srgbClr val="FF0000"/>
              </a:solidFill>
              <a:ln w="9525" cap="flat" cmpd="sng" algn="ctr">
                <a:solidFill>
                  <a:srgbClr val="FFC000"/>
                </a:solidFill>
                <a:prstDash val="solid"/>
                <a:round/>
                <a:headEnd type="none" w="med" len="med"/>
                <a:tailEnd type="none" w="med" len="med"/>
              </a:ln>
              <a:effectLst>
                <a:glow rad="101600">
                  <a:schemeClr val="accent6">
                    <a:satMod val="175000"/>
                    <a:alpha val="40000"/>
                  </a:schemeClr>
                </a:glow>
              </a:effectLst>
            </p:spPr>
            <p:txBody>
              <a:bodyPr/>
              <a:lstStyle/>
              <a:p>
                <a:pPr>
                  <a:defRPr/>
                </a:pPr>
                <a:endParaRPr lang="ja-JP" altLang="en-US">
                  <a:solidFill>
                    <a:srgbClr val="000000"/>
                  </a:solidFill>
                </a:endParaRPr>
              </a:p>
            </p:txBody>
          </p:sp>
          <p:sp>
            <p:nvSpPr>
              <p:cNvPr id="25" name="テキスト ボックス 24"/>
              <p:cNvSpPr txBox="1"/>
              <p:nvPr/>
            </p:nvSpPr>
            <p:spPr>
              <a:xfrm>
                <a:off x="2757432" y="3157637"/>
                <a:ext cx="1646872" cy="369332"/>
              </a:xfrm>
              <a:prstGeom prst="rect">
                <a:avLst/>
              </a:prstGeom>
              <a:noFill/>
              <a:effectLst>
                <a:glow rad="101600">
                  <a:schemeClr val="accent6">
                    <a:satMod val="175000"/>
                    <a:alpha val="40000"/>
                  </a:schemeClr>
                </a:glow>
              </a:effectLst>
            </p:spPr>
            <p:txBody>
              <a:bodyPr wrap="none">
                <a:spAutoFit/>
              </a:bodyPr>
              <a:lstStyle/>
              <a:p>
                <a:pPr algn="r">
                  <a:defRPr/>
                </a:pPr>
                <a:r>
                  <a:rPr lang="en-US" altLang="ja-JP" i="1" dirty="0">
                    <a:solidFill>
                      <a:srgbClr val="FF0000"/>
                    </a:solidFill>
                    <a:latin typeface="Gisha" pitchFamily="34" charset="-79"/>
                    <a:ea typeface="Microsoft YaHei" pitchFamily="34" charset="-122"/>
                    <a:cs typeface="Gisha" pitchFamily="34" charset="-79"/>
                  </a:rPr>
                  <a:t>Amplification</a:t>
                </a:r>
                <a:endParaRPr lang="ja-JP" altLang="en-US" i="1" dirty="0">
                  <a:solidFill>
                    <a:srgbClr val="FF0000"/>
                  </a:solidFill>
                  <a:latin typeface="Gisha" pitchFamily="34" charset="-79"/>
                  <a:ea typeface="Microsoft YaHei" pitchFamily="34" charset="-122"/>
                  <a:cs typeface="Gisha" pitchFamily="34" charset="-79"/>
                </a:endParaRPr>
              </a:p>
            </p:txBody>
          </p:sp>
          <p:cxnSp>
            <p:nvCxnSpPr>
              <p:cNvPr id="5239" name="直線矢印コネクタ 54"/>
              <p:cNvCxnSpPr>
                <a:cxnSpLocks noChangeShapeType="1"/>
              </p:cNvCxnSpPr>
              <p:nvPr/>
            </p:nvCxnSpPr>
            <p:spPr bwMode="auto">
              <a:xfrm>
                <a:off x="440081" y="3449142"/>
                <a:ext cx="271462" cy="1588"/>
              </a:xfrm>
              <a:prstGeom prst="straightConnector1">
                <a:avLst/>
              </a:prstGeom>
              <a:noFill/>
              <a:ln w="28575" algn="ctr">
                <a:solidFill>
                  <a:srgbClr val="FF0000"/>
                </a:solidFill>
                <a:round/>
                <a:headEnd/>
                <a:tailEnd type="stealth" w="lg" len="lg"/>
              </a:ln>
              <a:extLst>
                <a:ext uri="{909E8E84-426E-40DD-AFC4-6F175D3DCCD1}">
                  <a14:hiddenFill xmlns:a14="http://schemas.microsoft.com/office/drawing/2010/main">
                    <a:noFill/>
                  </a14:hiddenFill>
                </a:ext>
              </a:extLst>
            </p:spPr>
          </p:cxnSp>
          <p:cxnSp>
            <p:nvCxnSpPr>
              <p:cNvPr id="5240" name="直線矢印コネクタ 55"/>
              <p:cNvCxnSpPr>
                <a:cxnSpLocks noChangeShapeType="1"/>
              </p:cNvCxnSpPr>
              <p:nvPr/>
            </p:nvCxnSpPr>
            <p:spPr bwMode="auto">
              <a:xfrm flipH="1">
                <a:off x="443221" y="2959622"/>
                <a:ext cx="271462" cy="1588"/>
              </a:xfrm>
              <a:prstGeom prst="straightConnector1">
                <a:avLst/>
              </a:prstGeom>
              <a:noFill/>
              <a:ln w="28575" algn="ctr">
                <a:solidFill>
                  <a:srgbClr val="FF0000"/>
                </a:solidFill>
                <a:round/>
                <a:headEnd/>
                <a:tailEnd type="stealth" w="lg" len="lg"/>
              </a:ln>
              <a:extLst>
                <a:ext uri="{909E8E84-426E-40DD-AFC4-6F175D3DCCD1}">
                  <a14:hiddenFill xmlns:a14="http://schemas.microsoft.com/office/drawing/2010/main">
                    <a:noFill/>
                  </a14:hiddenFill>
                </a:ext>
              </a:extLst>
            </p:spPr>
          </p:cxnSp>
        </p:grpSp>
        <p:sp>
          <p:nvSpPr>
            <p:cNvPr id="5229" name="テキスト ボックス 51"/>
            <p:cNvSpPr txBox="1">
              <a:spLocks noChangeArrowheads="1"/>
            </p:cNvSpPr>
            <p:nvPr/>
          </p:nvSpPr>
          <p:spPr bwMode="auto">
            <a:xfrm>
              <a:off x="857250" y="1900238"/>
              <a:ext cx="12223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sz="1100" i="1">
                  <a:solidFill>
                    <a:srgbClr val="FF9900"/>
                  </a:solidFill>
                </a:rPr>
                <a:t>Plasma wave</a:t>
              </a:r>
              <a:endParaRPr lang="ja-JP" altLang="en-US" sz="1100" i="1">
                <a:solidFill>
                  <a:srgbClr val="FF9900"/>
                </a:solidFill>
              </a:endParaRPr>
            </a:p>
          </p:txBody>
        </p:sp>
      </p:grpSp>
      <p:sp>
        <p:nvSpPr>
          <p:cNvPr id="5128" name="Text Box 71"/>
          <p:cNvSpPr txBox="1">
            <a:spLocks noChangeArrowheads="1"/>
          </p:cNvSpPr>
          <p:nvPr/>
        </p:nvSpPr>
        <p:spPr bwMode="auto">
          <a:xfrm>
            <a:off x="5429260" y="1092199"/>
            <a:ext cx="730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b="0">
                <a:solidFill>
                  <a:srgbClr val="0000CC"/>
                </a:solidFill>
              </a:rPr>
              <a:t>Drain</a:t>
            </a:r>
            <a:endParaRPr lang="ru-RU" altLang="ja-JP" b="0">
              <a:solidFill>
                <a:srgbClr val="0000CC"/>
              </a:solidFill>
            </a:endParaRPr>
          </a:p>
        </p:txBody>
      </p:sp>
      <p:sp>
        <p:nvSpPr>
          <p:cNvPr id="5129" name="Freeform 5"/>
          <p:cNvSpPr>
            <a:spLocks/>
          </p:cNvSpPr>
          <p:nvPr/>
        </p:nvSpPr>
        <p:spPr bwMode="auto">
          <a:xfrm>
            <a:off x="2230447" y="2339974"/>
            <a:ext cx="2879725" cy="582613"/>
          </a:xfrm>
          <a:custGeom>
            <a:avLst/>
            <a:gdLst>
              <a:gd name="T0" fmla="*/ 2147483647 w 1982"/>
              <a:gd name="T1" fmla="*/ 0 h 995"/>
              <a:gd name="T2" fmla="*/ 2147483647 w 1982"/>
              <a:gd name="T3" fmla="*/ 0 h 995"/>
              <a:gd name="T4" fmla="*/ 2147483647 w 1982"/>
              <a:gd name="T5" fmla="*/ 0 h 995"/>
              <a:gd name="T6" fmla="*/ 2147483647 w 1982"/>
              <a:gd name="T7" fmla="*/ 2147483647 h 995"/>
              <a:gd name="T8" fmla="*/ 2147483647 w 1982"/>
              <a:gd name="T9" fmla="*/ 2147483647 h 995"/>
              <a:gd name="T10" fmla="*/ 2147483647 w 1982"/>
              <a:gd name="T11" fmla="*/ 2147483647 h 995"/>
              <a:gd name="T12" fmla="*/ 0 w 1982"/>
              <a:gd name="T13" fmla="*/ 2147483647 h 995"/>
              <a:gd name="T14" fmla="*/ 0 w 1982"/>
              <a:gd name="T15" fmla="*/ 2147483647 h 995"/>
              <a:gd name="T16" fmla="*/ 0 w 1982"/>
              <a:gd name="T17" fmla="*/ 0 h 995"/>
              <a:gd name="T18" fmla="*/ 2147483647 w 1982"/>
              <a:gd name="T19" fmla="*/ 0 h 995"/>
              <a:gd name="T20" fmla="*/ 2147483647 w 1982"/>
              <a:gd name="T21" fmla="*/ 2147483647 h 995"/>
              <a:gd name="T22" fmla="*/ 2147483647 w 1982"/>
              <a:gd name="T23" fmla="*/ 2147483647 h 995"/>
              <a:gd name="T24" fmla="*/ 2147483647 w 1982"/>
              <a:gd name="T25" fmla="*/ 2147483647 h 995"/>
              <a:gd name="T26" fmla="*/ 2147483647 w 1982"/>
              <a:gd name="T27" fmla="*/ 2147483647 h 995"/>
              <a:gd name="T28" fmla="*/ 2147483647 w 1982"/>
              <a:gd name="T29" fmla="*/ 2147483647 h 995"/>
              <a:gd name="T30" fmla="*/ 2147483647 w 1982"/>
              <a:gd name="T31" fmla="*/ 2147483647 h 995"/>
              <a:gd name="T32" fmla="*/ 2147483647 w 1982"/>
              <a:gd name="T33" fmla="*/ 0 h 9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2"/>
              <a:gd name="T52" fmla="*/ 0 h 995"/>
              <a:gd name="T53" fmla="*/ 1982 w 1982"/>
              <a:gd name="T54" fmla="*/ 995 h 99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2" h="995">
                <a:moveTo>
                  <a:pt x="3" y="0"/>
                </a:moveTo>
                <a:lnTo>
                  <a:pt x="1977" y="0"/>
                </a:lnTo>
                <a:lnTo>
                  <a:pt x="1982" y="0"/>
                </a:lnTo>
                <a:lnTo>
                  <a:pt x="1982" y="992"/>
                </a:lnTo>
                <a:lnTo>
                  <a:pt x="1982" y="995"/>
                </a:lnTo>
                <a:lnTo>
                  <a:pt x="3" y="995"/>
                </a:lnTo>
                <a:lnTo>
                  <a:pt x="0" y="995"/>
                </a:lnTo>
                <a:lnTo>
                  <a:pt x="0" y="5"/>
                </a:lnTo>
                <a:lnTo>
                  <a:pt x="0" y="0"/>
                </a:lnTo>
                <a:lnTo>
                  <a:pt x="1977" y="0"/>
                </a:lnTo>
                <a:lnTo>
                  <a:pt x="1977" y="8"/>
                </a:lnTo>
                <a:lnTo>
                  <a:pt x="8" y="8"/>
                </a:lnTo>
                <a:lnTo>
                  <a:pt x="8" y="987"/>
                </a:lnTo>
                <a:lnTo>
                  <a:pt x="1973" y="987"/>
                </a:lnTo>
                <a:lnTo>
                  <a:pt x="1973" y="8"/>
                </a:lnTo>
                <a:lnTo>
                  <a:pt x="3" y="8"/>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30" name="Freeform 6"/>
          <p:cNvSpPr>
            <a:spLocks/>
          </p:cNvSpPr>
          <p:nvPr/>
        </p:nvSpPr>
        <p:spPr bwMode="auto">
          <a:xfrm>
            <a:off x="2230447" y="1571624"/>
            <a:ext cx="1333500" cy="1077913"/>
          </a:xfrm>
          <a:custGeom>
            <a:avLst/>
            <a:gdLst>
              <a:gd name="T0" fmla="*/ 2147483647 w 918"/>
              <a:gd name="T1" fmla="*/ 2147483647 h 910"/>
              <a:gd name="T2" fmla="*/ 2147483647 w 918"/>
              <a:gd name="T3" fmla="*/ 2147483647 h 910"/>
              <a:gd name="T4" fmla="*/ 2147483647 w 918"/>
              <a:gd name="T5" fmla="*/ 0 h 910"/>
              <a:gd name="T6" fmla="*/ 2147483647 w 918"/>
              <a:gd name="T7" fmla="*/ 0 h 910"/>
              <a:gd name="T8" fmla="*/ 0 w 918"/>
              <a:gd name="T9" fmla="*/ 2147483647 h 910"/>
              <a:gd name="T10" fmla="*/ 0 w 918"/>
              <a:gd name="T11" fmla="*/ 2147483647 h 910"/>
              <a:gd name="T12" fmla="*/ 2147483647 w 918"/>
              <a:gd name="T13" fmla="*/ 2147483647 h 910"/>
              <a:gd name="T14" fmla="*/ 0 60000 65536"/>
              <a:gd name="T15" fmla="*/ 0 60000 65536"/>
              <a:gd name="T16" fmla="*/ 0 60000 65536"/>
              <a:gd name="T17" fmla="*/ 0 60000 65536"/>
              <a:gd name="T18" fmla="*/ 0 60000 65536"/>
              <a:gd name="T19" fmla="*/ 0 60000 65536"/>
              <a:gd name="T20" fmla="*/ 0 60000 65536"/>
              <a:gd name="T21" fmla="*/ 0 w 918"/>
              <a:gd name="T22" fmla="*/ 0 h 910"/>
              <a:gd name="T23" fmla="*/ 918 w 918"/>
              <a:gd name="T24" fmla="*/ 910 h 9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8" h="910">
                <a:moveTo>
                  <a:pt x="315" y="910"/>
                </a:moveTo>
                <a:lnTo>
                  <a:pt x="918" y="315"/>
                </a:lnTo>
                <a:lnTo>
                  <a:pt x="918" y="0"/>
                </a:lnTo>
                <a:lnTo>
                  <a:pt x="605" y="0"/>
                </a:lnTo>
                <a:lnTo>
                  <a:pt x="0" y="597"/>
                </a:lnTo>
                <a:lnTo>
                  <a:pt x="0" y="910"/>
                </a:lnTo>
                <a:lnTo>
                  <a:pt x="315" y="910"/>
                </a:lnTo>
                <a:close/>
              </a:path>
            </a:pathLst>
          </a:custGeom>
          <a:solidFill>
            <a:srgbClr val="81C146"/>
          </a:solidFill>
          <a:ln w="9525">
            <a:solidFill>
              <a:srgbClr val="000000"/>
            </a:solidFill>
            <a:round/>
            <a:headEnd/>
            <a:tailEnd/>
          </a:ln>
        </p:spPr>
        <p:txBody>
          <a:bodyPr/>
          <a:lstStyle/>
          <a:p>
            <a:endParaRPr lang="fr-FR">
              <a:solidFill>
                <a:srgbClr val="000000"/>
              </a:solidFill>
            </a:endParaRPr>
          </a:p>
        </p:txBody>
      </p:sp>
      <p:sp>
        <p:nvSpPr>
          <p:cNvPr id="5131" name="Freeform 10"/>
          <p:cNvSpPr>
            <a:spLocks/>
          </p:cNvSpPr>
          <p:nvPr/>
        </p:nvSpPr>
        <p:spPr bwMode="auto">
          <a:xfrm>
            <a:off x="2228860" y="1568449"/>
            <a:ext cx="882650" cy="712788"/>
          </a:xfrm>
          <a:custGeom>
            <a:avLst/>
            <a:gdLst>
              <a:gd name="T0" fmla="*/ 2147483647 w 608"/>
              <a:gd name="T1" fmla="*/ 2147483647 h 602"/>
              <a:gd name="T2" fmla="*/ 2147483647 w 608"/>
              <a:gd name="T3" fmla="*/ 2147483647 h 602"/>
              <a:gd name="T4" fmla="*/ 0 w 608"/>
              <a:gd name="T5" fmla="*/ 2147483647 h 602"/>
              <a:gd name="T6" fmla="*/ 2147483647 w 608"/>
              <a:gd name="T7" fmla="*/ 0 h 602"/>
              <a:gd name="T8" fmla="*/ 2147483647 w 608"/>
              <a:gd name="T9" fmla="*/ 2147483647 h 602"/>
              <a:gd name="T10" fmla="*/ 0 60000 65536"/>
              <a:gd name="T11" fmla="*/ 0 60000 65536"/>
              <a:gd name="T12" fmla="*/ 0 60000 65536"/>
              <a:gd name="T13" fmla="*/ 0 60000 65536"/>
              <a:gd name="T14" fmla="*/ 0 60000 65536"/>
              <a:gd name="T15" fmla="*/ 0 w 608"/>
              <a:gd name="T16" fmla="*/ 0 h 602"/>
              <a:gd name="T17" fmla="*/ 608 w 608"/>
              <a:gd name="T18" fmla="*/ 602 h 602"/>
            </a:gdLst>
            <a:ahLst/>
            <a:cxnLst>
              <a:cxn ang="T10">
                <a:pos x="T0" y="T1"/>
              </a:cxn>
              <a:cxn ang="T11">
                <a:pos x="T2" y="T3"/>
              </a:cxn>
              <a:cxn ang="T12">
                <a:pos x="T4" y="T5"/>
              </a:cxn>
              <a:cxn ang="T13">
                <a:pos x="T6" y="T7"/>
              </a:cxn>
              <a:cxn ang="T14">
                <a:pos x="T8" y="T9"/>
              </a:cxn>
            </a:cxnLst>
            <a:rect l="T15" t="T16" r="T17" b="T18"/>
            <a:pathLst>
              <a:path w="608" h="602">
                <a:moveTo>
                  <a:pt x="608" y="6"/>
                </a:moveTo>
                <a:lnTo>
                  <a:pt x="5" y="602"/>
                </a:lnTo>
                <a:lnTo>
                  <a:pt x="0" y="597"/>
                </a:lnTo>
                <a:lnTo>
                  <a:pt x="603" y="0"/>
                </a:lnTo>
                <a:lnTo>
                  <a:pt x="608"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32" name="Rectangle 11"/>
          <p:cNvSpPr>
            <a:spLocks noChangeArrowheads="1"/>
          </p:cNvSpPr>
          <p:nvPr/>
        </p:nvSpPr>
        <p:spPr bwMode="auto">
          <a:xfrm>
            <a:off x="2225685" y="2279649"/>
            <a:ext cx="11112" cy="3698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33" name="Rectangle 12"/>
          <p:cNvSpPr>
            <a:spLocks noChangeArrowheads="1"/>
          </p:cNvSpPr>
          <p:nvPr/>
        </p:nvSpPr>
        <p:spPr bwMode="auto">
          <a:xfrm>
            <a:off x="2230447" y="2273299"/>
            <a:ext cx="45720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34" name="Text Box 54"/>
          <p:cNvSpPr txBox="1">
            <a:spLocks noChangeArrowheads="1"/>
          </p:cNvSpPr>
          <p:nvPr/>
        </p:nvSpPr>
        <p:spPr bwMode="auto">
          <a:xfrm>
            <a:off x="2225685" y="1381124"/>
            <a:ext cx="908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b="0">
                <a:solidFill>
                  <a:srgbClr val="0000CC"/>
                </a:solidFill>
              </a:rPr>
              <a:t>Source</a:t>
            </a:r>
            <a:endParaRPr lang="ru-RU" altLang="ja-JP" b="0">
              <a:solidFill>
                <a:srgbClr val="0000CC"/>
              </a:solidFill>
            </a:endParaRPr>
          </a:p>
        </p:txBody>
      </p:sp>
      <p:sp>
        <p:nvSpPr>
          <p:cNvPr id="5135" name="Freeform 4"/>
          <p:cNvSpPr>
            <a:spLocks/>
          </p:cNvSpPr>
          <p:nvPr/>
        </p:nvSpPr>
        <p:spPr bwMode="auto">
          <a:xfrm>
            <a:off x="3111510" y="1674812"/>
            <a:ext cx="2881312" cy="582612"/>
          </a:xfrm>
          <a:custGeom>
            <a:avLst/>
            <a:gdLst>
              <a:gd name="T0" fmla="*/ 2147483647 w 1982"/>
              <a:gd name="T1" fmla="*/ 0 h 995"/>
              <a:gd name="T2" fmla="*/ 2147483647 w 1982"/>
              <a:gd name="T3" fmla="*/ 0 h 995"/>
              <a:gd name="T4" fmla="*/ 2147483647 w 1982"/>
              <a:gd name="T5" fmla="*/ 0 h 995"/>
              <a:gd name="T6" fmla="*/ 2147483647 w 1982"/>
              <a:gd name="T7" fmla="*/ 2147483647 h 995"/>
              <a:gd name="T8" fmla="*/ 2147483647 w 1982"/>
              <a:gd name="T9" fmla="*/ 2147483647 h 995"/>
              <a:gd name="T10" fmla="*/ 2147483647 w 1982"/>
              <a:gd name="T11" fmla="*/ 2147483647 h 995"/>
              <a:gd name="T12" fmla="*/ 0 w 1982"/>
              <a:gd name="T13" fmla="*/ 2147483647 h 995"/>
              <a:gd name="T14" fmla="*/ 0 w 1982"/>
              <a:gd name="T15" fmla="*/ 2147483647 h 995"/>
              <a:gd name="T16" fmla="*/ 0 w 1982"/>
              <a:gd name="T17" fmla="*/ 0 h 995"/>
              <a:gd name="T18" fmla="*/ 2147483647 w 1982"/>
              <a:gd name="T19" fmla="*/ 0 h 995"/>
              <a:gd name="T20" fmla="*/ 2147483647 w 1982"/>
              <a:gd name="T21" fmla="*/ 2147483647 h 995"/>
              <a:gd name="T22" fmla="*/ 2147483647 w 1982"/>
              <a:gd name="T23" fmla="*/ 2147483647 h 995"/>
              <a:gd name="T24" fmla="*/ 2147483647 w 1982"/>
              <a:gd name="T25" fmla="*/ 2147483647 h 995"/>
              <a:gd name="T26" fmla="*/ 2147483647 w 1982"/>
              <a:gd name="T27" fmla="*/ 2147483647 h 995"/>
              <a:gd name="T28" fmla="*/ 2147483647 w 1982"/>
              <a:gd name="T29" fmla="*/ 2147483647 h 995"/>
              <a:gd name="T30" fmla="*/ 2147483647 w 1982"/>
              <a:gd name="T31" fmla="*/ 2147483647 h 995"/>
              <a:gd name="T32" fmla="*/ 2147483647 w 1982"/>
              <a:gd name="T33" fmla="*/ 0 h 9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982"/>
              <a:gd name="T52" fmla="*/ 0 h 995"/>
              <a:gd name="T53" fmla="*/ 1982 w 1982"/>
              <a:gd name="T54" fmla="*/ 995 h 99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982" h="995">
                <a:moveTo>
                  <a:pt x="3" y="0"/>
                </a:moveTo>
                <a:lnTo>
                  <a:pt x="1977" y="0"/>
                </a:lnTo>
                <a:lnTo>
                  <a:pt x="1982" y="0"/>
                </a:lnTo>
                <a:lnTo>
                  <a:pt x="1982" y="992"/>
                </a:lnTo>
                <a:lnTo>
                  <a:pt x="1982" y="995"/>
                </a:lnTo>
                <a:lnTo>
                  <a:pt x="3" y="995"/>
                </a:lnTo>
                <a:lnTo>
                  <a:pt x="0" y="995"/>
                </a:lnTo>
                <a:lnTo>
                  <a:pt x="0" y="5"/>
                </a:lnTo>
                <a:lnTo>
                  <a:pt x="0" y="0"/>
                </a:lnTo>
                <a:lnTo>
                  <a:pt x="1977" y="0"/>
                </a:lnTo>
                <a:lnTo>
                  <a:pt x="1977" y="8"/>
                </a:lnTo>
                <a:lnTo>
                  <a:pt x="8" y="8"/>
                </a:lnTo>
                <a:lnTo>
                  <a:pt x="8" y="987"/>
                </a:lnTo>
                <a:lnTo>
                  <a:pt x="1973" y="987"/>
                </a:lnTo>
                <a:lnTo>
                  <a:pt x="1973" y="8"/>
                </a:lnTo>
                <a:lnTo>
                  <a:pt x="3" y="8"/>
                </a:lnTo>
                <a:lnTo>
                  <a:pt x="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36" name="Freeform 7"/>
          <p:cNvSpPr>
            <a:spLocks/>
          </p:cNvSpPr>
          <p:nvPr/>
        </p:nvSpPr>
        <p:spPr bwMode="auto">
          <a:xfrm>
            <a:off x="2682885" y="1941512"/>
            <a:ext cx="885825" cy="712787"/>
          </a:xfrm>
          <a:custGeom>
            <a:avLst/>
            <a:gdLst>
              <a:gd name="T0" fmla="*/ 0 w 609"/>
              <a:gd name="T1" fmla="*/ 2147483647 h 602"/>
              <a:gd name="T2" fmla="*/ 2147483647 w 609"/>
              <a:gd name="T3" fmla="*/ 0 h 602"/>
              <a:gd name="T4" fmla="*/ 2147483647 w 609"/>
              <a:gd name="T5" fmla="*/ 2147483647 h 602"/>
              <a:gd name="T6" fmla="*/ 2147483647 w 609"/>
              <a:gd name="T7" fmla="*/ 2147483647 h 602"/>
              <a:gd name="T8" fmla="*/ 0 w 609"/>
              <a:gd name="T9" fmla="*/ 2147483647 h 602"/>
              <a:gd name="T10" fmla="*/ 0 60000 65536"/>
              <a:gd name="T11" fmla="*/ 0 60000 65536"/>
              <a:gd name="T12" fmla="*/ 0 60000 65536"/>
              <a:gd name="T13" fmla="*/ 0 60000 65536"/>
              <a:gd name="T14" fmla="*/ 0 60000 65536"/>
              <a:gd name="T15" fmla="*/ 0 w 609"/>
              <a:gd name="T16" fmla="*/ 0 h 602"/>
              <a:gd name="T17" fmla="*/ 609 w 609"/>
              <a:gd name="T18" fmla="*/ 602 h 602"/>
            </a:gdLst>
            <a:ahLst/>
            <a:cxnLst>
              <a:cxn ang="T10">
                <a:pos x="T0" y="T1"/>
              </a:cxn>
              <a:cxn ang="T11">
                <a:pos x="T2" y="T3"/>
              </a:cxn>
              <a:cxn ang="T12">
                <a:pos x="T4" y="T5"/>
              </a:cxn>
              <a:cxn ang="T13">
                <a:pos x="T6" y="T7"/>
              </a:cxn>
              <a:cxn ang="T14">
                <a:pos x="T8" y="T9"/>
              </a:cxn>
            </a:cxnLst>
            <a:rect l="T15" t="T16" r="T17" b="T18"/>
            <a:pathLst>
              <a:path w="609" h="602">
                <a:moveTo>
                  <a:pt x="0" y="595"/>
                </a:moveTo>
                <a:lnTo>
                  <a:pt x="603" y="0"/>
                </a:lnTo>
                <a:lnTo>
                  <a:pt x="609" y="4"/>
                </a:lnTo>
                <a:lnTo>
                  <a:pt x="6" y="602"/>
                </a:lnTo>
                <a:lnTo>
                  <a:pt x="0" y="5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37" name="Rectangle 8"/>
          <p:cNvSpPr>
            <a:spLocks noChangeArrowheads="1"/>
          </p:cNvSpPr>
          <p:nvPr/>
        </p:nvSpPr>
        <p:spPr bwMode="auto">
          <a:xfrm>
            <a:off x="3557597" y="1571624"/>
            <a:ext cx="11113" cy="37306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38" name="Rectangle 9"/>
          <p:cNvSpPr>
            <a:spLocks noChangeArrowheads="1"/>
          </p:cNvSpPr>
          <p:nvPr/>
        </p:nvSpPr>
        <p:spPr bwMode="auto">
          <a:xfrm>
            <a:off x="3109922" y="1568449"/>
            <a:ext cx="454025"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39" name="Rectangle 13"/>
          <p:cNvSpPr>
            <a:spLocks noChangeArrowheads="1"/>
          </p:cNvSpPr>
          <p:nvPr/>
        </p:nvSpPr>
        <p:spPr bwMode="auto">
          <a:xfrm>
            <a:off x="2681297" y="2279649"/>
            <a:ext cx="11113" cy="3698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40" name="Freeform 14"/>
          <p:cNvSpPr>
            <a:spLocks/>
          </p:cNvSpPr>
          <p:nvPr/>
        </p:nvSpPr>
        <p:spPr bwMode="auto">
          <a:xfrm>
            <a:off x="2682885" y="1568449"/>
            <a:ext cx="885825" cy="712788"/>
          </a:xfrm>
          <a:custGeom>
            <a:avLst/>
            <a:gdLst>
              <a:gd name="T0" fmla="*/ 0 w 609"/>
              <a:gd name="T1" fmla="*/ 2147483647 h 602"/>
              <a:gd name="T2" fmla="*/ 2147483647 w 609"/>
              <a:gd name="T3" fmla="*/ 0 h 602"/>
              <a:gd name="T4" fmla="*/ 2147483647 w 609"/>
              <a:gd name="T5" fmla="*/ 2147483647 h 602"/>
              <a:gd name="T6" fmla="*/ 2147483647 w 609"/>
              <a:gd name="T7" fmla="*/ 2147483647 h 602"/>
              <a:gd name="T8" fmla="*/ 0 w 609"/>
              <a:gd name="T9" fmla="*/ 2147483647 h 602"/>
              <a:gd name="T10" fmla="*/ 0 60000 65536"/>
              <a:gd name="T11" fmla="*/ 0 60000 65536"/>
              <a:gd name="T12" fmla="*/ 0 60000 65536"/>
              <a:gd name="T13" fmla="*/ 0 60000 65536"/>
              <a:gd name="T14" fmla="*/ 0 60000 65536"/>
              <a:gd name="T15" fmla="*/ 0 w 609"/>
              <a:gd name="T16" fmla="*/ 0 h 602"/>
              <a:gd name="T17" fmla="*/ 609 w 609"/>
              <a:gd name="T18" fmla="*/ 602 h 602"/>
            </a:gdLst>
            <a:ahLst/>
            <a:cxnLst>
              <a:cxn ang="T10">
                <a:pos x="T0" y="T1"/>
              </a:cxn>
              <a:cxn ang="T11">
                <a:pos x="T2" y="T3"/>
              </a:cxn>
              <a:cxn ang="T12">
                <a:pos x="T4" y="T5"/>
              </a:cxn>
              <a:cxn ang="T13">
                <a:pos x="T6" y="T7"/>
              </a:cxn>
              <a:cxn ang="T14">
                <a:pos x="T8" y="T9"/>
              </a:cxn>
            </a:cxnLst>
            <a:rect l="T15" t="T16" r="T17" b="T18"/>
            <a:pathLst>
              <a:path w="609" h="602">
                <a:moveTo>
                  <a:pt x="0" y="597"/>
                </a:moveTo>
                <a:lnTo>
                  <a:pt x="603" y="0"/>
                </a:lnTo>
                <a:lnTo>
                  <a:pt x="609" y="6"/>
                </a:lnTo>
                <a:lnTo>
                  <a:pt x="6" y="602"/>
                </a:lnTo>
                <a:lnTo>
                  <a:pt x="0" y="5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41" name="Freeform 15"/>
          <p:cNvSpPr>
            <a:spLocks/>
          </p:cNvSpPr>
          <p:nvPr/>
        </p:nvSpPr>
        <p:spPr bwMode="auto">
          <a:xfrm>
            <a:off x="2693997" y="1597024"/>
            <a:ext cx="2849563" cy="836613"/>
          </a:xfrm>
          <a:custGeom>
            <a:avLst/>
            <a:gdLst>
              <a:gd name="T0" fmla="*/ 2147483647 w 1961"/>
              <a:gd name="T1" fmla="*/ 2147483647 h 706"/>
              <a:gd name="T2" fmla="*/ 2147483647 w 1961"/>
              <a:gd name="T3" fmla="*/ 2147483647 h 706"/>
              <a:gd name="T4" fmla="*/ 2147483647 w 1961"/>
              <a:gd name="T5" fmla="*/ 0 h 706"/>
              <a:gd name="T6" fmla="*/ 2147483647 w 1961"/>
              <a:gd name="T7" fmla="*/ 0 h 706"/>
              <a:gd name="T8" fmla="*/ 0 w 1961"/>
              <a:gd name="T9" fmla="*/ 2147483647 h 706"/>
              <a:gd name="T10" fmla="*/ 0 w 1961"/>
              <a:gd name="T11" fmla="*/ 2147483647 h 706"/>
              <a:gd name="T12" fmla="*/ 2147483647 w 1961"/>
              <a:gd name="T13" fmla="*/ 2147483647 h 706"/>
              <a:gd name="T14" fmla="*/ 0 60000 65536"/>
              <a:gd name="T15" fmla="*/ 0 60000 65536"/>
              <a:gd name="T16" fmla="*/ 0 60000 65536"/>
              <a:gd name="T17" fmla="*/ 0 60000 65536"/>
              <a:gd name="T18" fmla="*/ 0 60000 65536"/>
              <a:gd name="T19" fmla="*/ 0 60000 65536"/>
              <a:gd name="T20" fmla="*/ 0 60000 65536"/>
              <a:gd name="T21" fmla="*/ 0 w 1961"/>
              <a:gd name="T22" fmla="*/ 0 h 706"/>
              <a:gd name="T23" fmla="*/ 1961 w 1961"/>
              <a:gd name="T24" fmla="*/ 706 h 7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1" h="706">
                <a:moveTo>
                  <a:pt x="1355" y="706"/>
                </a:moveTo>
                <a:lnTo>
                  <a:pt x="1961" y="110"/>
                </a:lnTo>
                <a:lnTo>
                  <a:pt x="1961" y="0"/>
                </a:lnTo>
                <a:lnTo>
                  <a:pt x="606" y="0"/>
                </a:lnTo>
                <a:lnTo>
                  <a:pt x="0" y="597"/>
                </a:lnTo>
                <a:lnTo>
                  <a:pt x="0" y="706"/>
                </a:lnTo>
                <a:lnTo>
                  <a:pt x="1355" y="706"/>
                </a:lnTo>
                <a:close/>
              </a:path>
            </a:pathLst>
          </a:custGeom>
          <a:solidFill>
            <a:srgbClr val="B3D27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42" name="Freeform 16"/>
          <p:cNvSpPr>
            <a:spLocks/>
          </p:cNvSpPr>
          <p:nvPr/>
        </p:nvSpPr>
        <p:spPr bwMode="auto">
          <a:xfrm>
            <a:off x="4652972" y="1698624"/>
            <a:ext cx="889000" cy="714375"/>
          </a:xfrm>
          <a:custGeom>
            <a:avLst/>
            <a:gdLst>
              <a:gd name="T0" fmla="*/ 0 w 612"/>
              <a:gd name="T1" fmla="*/ 2147483647 h 602"/>
              <a:gd name="T2" fmla="*/ 2147483647 w 612"/>
              <a:gd name="T3" fmla="*/ 0 h 602"/>
              <a:gd name="T4" fmla="*/ 2147483647 w 612"/>
              <a:gd name="T5" fmla="*/ 2147483647 h 602"/>
              <a:gd name="T6" fmla="*/ 2147483647 w 612"/>
              <a:gd name="T7" fmla="*/ 2147483647 h 602"/>
              <a:gd name="T8" fmla="*/ 0 w 612"/>
              <a:gd name="T9" fmla="*/ 2147483647 h 602"/>
              <a:gd name="T10" fmla="*/ 0 60000 65536"/>
              <a:gd name="T11" fmla="*/ 0 60000 65536"/>
              <a:gd name="T12" fmla="*/ 0 60000 65536"/>
              <a:gd name="T13" fmla="*/ 0 60000 65536"/>
              <a:gd name="T14" fmla="*/ 0 60000 65536"/>
              <a:gd name="T15" fmla="*/ 0 w 612"/>
              <a:gd name="T16" fmla="*/ 0 h 602"/>
              <a:gd name="T17" fmla="*/ 612 w 612"/>
              <a:gd name="T18" fmla="*/ 602 h 602"/>
            </a:gdLst>
            <a:ahLst/>
            <a:cxnLst>
              <a:cxn ang="T10">
                <a:pos x="T0" y="T1"/>
              </a:cxn>
              <a:cxn ang="T11">
                <a:pos x="T2" y="T3"/>
              </a:cxn>
              <a:cxn ang="T12">
                <a:pos x="T4" y="T5"/>
              </a:cxn>
              <a:cxn ang="T13">
                <a:pos x="T6" y="T7"/>
              </a:cxn>
              <a:cxn ang="T14">
                <a:pos x="T8" y="T9"/>
              </a:cxn>
            </a:cxnLst>
            <a:rect l="T15" t="T16" r="T17" b="T18"/>
            <a:pathLst>
              <a:path w="612" h="602">
                <a:moveTo>
                  <a:pt x="0" y="596"/>
                </a:moveTo>
                <a:lnTo>
                  <a:pt x="606" y="0"/>
                </a:lnTo>
                <a:lnTo>
                  <a:pt x="612" y="7"/>
                </a:lnTo>
                <a:lnTo>
                  <a:pt x="6" y="602"/>
                </a:lnTo>
                <a:lnTo>
                  <a:pt x="0" y="5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43" name="Rectangle 17"/>
          <p:cNvSpPr>
            <a:spLocks noChangeArrowheads="1"/>
          </p:cNvSpPr>
          <p:nvPr/>
        </p:nvSpPr>
        <p:spPr bwMode="auto">
          <a:xfrm>
            <a:off x="3568710" y="1568449"/>
            <a:ext cx="196850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44" name="Freeform 18"/>
          <p:cNvSpPr>
            <a:spLocks/>
          </p:cNvSpPr>
          <p:nvPr/>
        </p:nvSpPr>
        <p:spPr bwMode="auto">
          <a:xfrm>
            <a:off x="2682885" y="1568449"/>
            <a:ext cx="890587" cy="712788"/>
          </a:xfrm>
          <a:custGeom>
            <a:avLst/>
            <a:gdLst>
              <a:gd name="T0" fmla="*/ 2147483647 w 612"/>
              <a:gd name="T1" fmla="*/ 2147483647 h 602"/>
              <a:gd name="T2" fmla="*/ 2147483647 w 612"/>
              <a:gd name="T3" fmla="*/ 2147483647 h 602"/>
              <a:gd name="T4" fmla="*/ 0 w 612"/>
              <a:gd name="T5" fmla="*/ 2147483647 h 602"/>
              <a:gd name="T6" fmla="*/ 2147483647 w 612"/>
              <a:gd name="T7" fmla="*/ 0 h 602"/>
              <a:gd name="T8" fmla="*/ 2147483647 w 612"/>
              <a:gd name="T9" fmla="*/ 2147483647 h 602"/>
              <a:gd name="T10" fmla="*/ 0 60000 65536"/>
              <a:gd name="T11" fmla="*/ 0 60000 65536"/>
              <a:gd name="T12" fmla="*/ 0 60000 65536"/>
              <a:gd name="T13" fmla="*/ 0 60000 65536"/>
              <a:gd name="T14" fmla="*/ 0 60000 65536"/>
              <a:gd name="T15" fmla="*/ 0 w 612"/>
              <a:gd name="T16" fmla="*/ 0 h 602"/>
              <a:gd name="T17" fmla="*/ 612 w 612"/>
              <a:gd name="T18" fmla="*/ 602 h 602"/>
            </a:gdLst>
            <a:ahLst/>
            <a:cxnLst>
              <a:cxn ang="T10">
                <a:pos x="T0" y="T1"/>
              </a:cxn>
              <a:cxn ang="T11">
                <a:pos x="T2" y="T3"/>
              </a:cxn>
              <a:cxn ang="T12">
                <a:pos x="T4" y="T5"/>
              </a:cxn>
              <a:cxn ang="T13">
                <a:pos x="T6" y="T7"/>
              </a:cxn>
              <a:cxn ang="T14">
                <a:pos x="T8" y="T9"/>
              </a:cxn>
            </a:cxnLst>
            <a:rect l="T15" t="T16" r="T17" b="T18"/>
            <a:pathLst>
              <a:path w="612" h="602">
                <a:moveTo>
                  <a:pt x="612" y="6"/>
                </a:moveTo>
                <a:lnTo>
                  <a:pt x="6" y="602"/>
                </a:lnTo>
                <a:lnTo>
                  <a:pt x="0" y="597"/>
                </a:lnTo>
                <a:lnTo>
                  <a:pt x="606" y="0"/>
                </a:lnTo>
                <a:lnTo>
                  <a:pt x="612"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45" name="Rectangle 19"/>
          <p:cNvSpPr>
            <a:spLocks noChangeArrowheads="1"/>
          </p:cNvSpPr>
          <p:nvPr/>
        </p:nvSpPr>
        <p:spPr bwMode="auto">
          <a:xfrm>
            <a:off x="2687647" y="2401887"/>
            <a:ext cx="1970088" cy="111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46" name="Rectangle 20"/>
          <p:cNvSpPr>
            <a:spLocks noChangeArrowheads="1"/>
          </p:cNvSpPr>
          <p:nvPr/>
        </p:nvSpPr>
        <p:spPr bwMode="auto">
          <a:xfrm>
            <a:off x="2681297" y="2279649"/>
            <a:ext cx="11113" cy="128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47" name="Rectangle 21"/>
          <p:cNvSpPr>
            <a:spLocks noChangeArrowheads="1"/>
          </p:cNvSpPr>
          <p:nvPr/>
        </p:nvSpPr>
        <p:spPr bwMode="auto">
          <a:xfrm>
            <a:off x="2687647" y="2273299"/>
            <a:ext cx="197008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48" name="Rectangle 22"/>
          <p:cNvSpPr>
            <a:spLocks noChangeArrowheads="1"/>
          </p:cNvSpPr>
          <p:nvPr/>
        </p:nvSpPr>
        <p:spPr bwMode="auto">
          <a:xfrm>
            <a:off x="4649797" y="2279649"/>
            <a:ext cx="11113" cy="12858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49" name="Freeform 23"/>
          <p:cNvSpPr>
            <a:spLocks/>
          </p:cNvSpPr>
          <p:nvPr/>
        </p:nvSpPr>
        <p:spPr bwMode="auto">
          <a:xfrm>
            <a:off x="4652972" y="1568449"/>
            <a:ext cx="889000" cy="712788"/>
          </a:xfrm>
          <a:custGeom>
            <a:avLst/>
            <a:gdLst>
              <a:gd name="T0" fmla="*/ 0 w 612"/>
              <a:gd name="T1" fmla="*/ 2147483647 h 602"/>
              <a:gd name="T2" fmla="*/ 2147483647 w 612"/>
              <a:gd name="T3" fmla="*/ 0 h 602"/>
              <a:gd name="T4" fmla="*/ 2147483647 w 612"/>
              <a:gd name="T5" fmla="*/ 2147483647 h 602"/>
              <a:gd name="T6" fmla="*/ 2147483647 w 612"/>
              <a:gd name="T7" fmla="*/ 2147483647 h 602"/>
              <a:gd name="T8" fmla="*/ 0 w 612"/>
              <a:gd name="T9" fmla="*/ 2147483647 h 602"/>
              <a:gd name="T10" fmla="*/ 0 60000 65536"/>
              <a:gd name="T11" fmla="*/ 0 60000 65536"/>
              <a:gd name="T12" fmla="*/ 0 60000 65536"/>
              <a:gd name="T13" fmla="*/ 0 60000 65536"/>
              <a:gd name="T14" fmla="*/ 0 60000 65536"/>
              <a:gd name="T15" fmla="*/ 0 w 612"/>
              <a:gd name="T16" fmla="*/ 0 h 602"/>
              <a:gd name="T17" fmla="*/ 612 w 612"/>
              <a:gd name="T18" fmla="*/ 602 h 602"/>
            </a:gdLst>
            <a:ahLst/>
            <a:cxnLst>
              <a:cxn ang="T10">
                <a:pos x="T0" y="T1"/>
              </a:cxn>
              <a:cxn ang="T11">
                <a:pos x="T2" y="T3"/>
              </a:cxn>
              <a:cxn ang="T12">
                <a:pos x="T4" y="T5"/>
              </a:cxn>
              <a:cxn ang="T13">
                <a:pos x="T6" y="T7"/>
              </a:cxn>
              <a:cxn ang="T14">
                <a:pos x="T8" y="T9"/>
              </a:cxn>
            </a:cxnLst>
            <a:rect l="T15" t="T16" r="T17" b="T18"/>
            <a:pathLst>
              <a:path w="612" h="602">
                <a:moveTo>
                  <a:pt x="0" y="597"/>
                </a:moveTo>
                <a:lnTo>
                  <a:pt x="606" y="0"/>
                </a:lnTo>
                <a:lnTo>
                  <a:pt x="612" y="6"/>
                </a:lnTo>
                <a:lnTo>
                  <a:pt x="6" y="602"/>
                </a:lnTo>
                <a:lnTo>
                  <a:pt x="0" y="5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50" name="Freeform 24"/>
          <p:cNvSpPr>
            <a:spLocks/>
          </p:cNvSpPr>
          <p:nvPr/>
        </p:nvSpPr>
        <p:spPr bwMode="auto">
          <a:xfrm>
            <a:off x="4657735" y="1590674"/>
            <a:ext cx="1328737" cy="1077913"/>
          </a:xfrm>
          <a:custGeom>
            <a:avLst/>
            <a:gdLst>
              <a:gd name="T0" fmla="*/ 2147483647 w 915"/>
              <a:gd name="T1" fmla="*/ 2147483647 h 910"/>
              <a:gd name="T2" fmla="*/ 2147483647 w 915"/>
              <a:gd name="T3" fmla="*/ 2147483647 h 910"/>
              <a:gd name="T4" fmla="*/ 2147483647 w 915"/>
              <a:gd name="T5" fmla="*/ 0 h 910"/>
              <a:gd name="T6" fmla="*/ 2147483647 w 915"/>
              <a:gd name="T7" fmla="*/ 0 h 910"/>
              <a:gd name="T8" fmla="*/ 0 w 915"/>
              <a:gd name="T9" fmla="*/ 2147483647 h 910"/>
              <a:gd name="T10" fmla="*/ 0 w 915"/>
              <a:gd name="T11" fmla="*/ 2147483647 h 910"/>
              <a:gd name="T12" fmla="*/ 2147483647 w 915"/>
              <a:gd name="T13" fmla="*/ 2147483647 h 910"/>
              <a:gd name="T14" fmla="*/ 0 60000 65536"/>
              <a:gd name="T15" fmla="*/ 0 60000 65536"/>
              <a:gd name="T16" fmla="*/ 0 60000 65536"/>
              <a:gd name="T17" fmla="*/ 0 60000 65536"/>
              <a:gd name="T18" fmla="*/ 0 60000 65536"/>
              <a:gd name="T19" fmla="*/ 0 60000 65536"/>
              <a:gd name="T20" fmla="*/ 0 60000 65536"/>
              <a:gd name="T21" fmla="*/ 0 w 915"/>
              <a:gd name="T22" fmla="*/ 0 h 910"/>
              <a:gd name="T23" fmla="*/ 915 w 915"/>
              <a:gd name="T24" fmla="*/ 910 h 9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5" h="910">
                <a:moveTo>
                  <a:pt x="313" y="910"/>
                </a:moveTo>
                <a:lnTo>
                  <a:pt x="915" y="313"/>
                </a:lnTo>
                <a:lnTo>
                  <a:pt x="915" y="0"/>
                </a:lnTo>
                <a:lnTo>
                  <a:pt x="603" y="0"/>
                </a:lnTo>
                <a:lnTo>
                  <a:pt x="0" y="596"/>
                </a:lnTo>
                <a:lnTo>
                  <a:pt x="0" y="910"/>
                </a:lnTo>
                <a:lnTo>
                  <a:pt x="313" y="910"/>
                </a:lnTo>
                <a:close/>
              </a:path>
            </a:pathLst>
          </a:custGeom>
          <a:solidFill>
            <a:srgbClr val="81C14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51" name="Freeform 25"/>
          <p:cNvSpPr>
            <a:spLocks/>
          </p:cNvSpPr>
          <p:nvPr/>
        </p:nvSpPr>
        <p:spPr bwMode="auto">
          <a:xfrm>
            <a:off x="5106997" y="1949449"/>
            <a:ext cx="885825" cy="715963"/>
          </a:xfrm>
          <a:custGeom>
            <a:avLst/>
            <a:gdLst>
              <a:gd name="T0" fmla="*/ 0 w 610"/>
              <a:gd name="T1" fmla="*/ 2147483647 h 604"/>
              <a:gd name="T2" fmla="*/ 2147483647 w 610"/>
              <a:gd name="T3" fmla="*/ 0 h 604"/>
              <a:gd name="T4" fmla="*/ 2147483647 w 610"/>
              <a:gd name="T5" fmla="*/ 2147483647 h 604"/>
              <a:gd name="T6" fmla="*/ 2147483647 w 610"/>
              <a:gd name="T7" fmla="*/ 2147483647 h 604"/>
              <a:gd name="T8" fmla="*/ 0 w 610"/>
              <a:gd name="T9" fmla="*/ 2147483647 h 604"/>
              <a:gd name="T10" fmla="*/ 0 60000 65536"/>
              <a:gd name="T11" fmla="*/ 0 60000 65536"/>
              <a:gd name="T12" fmla="*/ 0 60000 65536"/>
              <a:gd name="T13" fmla="*/ 0 60000 65536"/>
              <a:gd name="T14" fmla="*/ 0 60000 65536"/>
              <a:gd name="T15" fmla="*/ 0 w 610"/>
              <a:gd name="T16" fmla="*/ 0 h 604"/>
              <a:gd name="T17" fmla="*/ 610 w 610"/>
              <a:gd name="T18" fmla="*/ 604 h 604"/>
            </a:gdLst>
            <a:ahLst/>
            <a:cxnLst>
              <a:cxn ang="T10">
                <a:pos x="T0" y="T1"/>
              </a:cxn>
              <a:cxn ang="T11">
                <a:pos x="T2" y="T3"/>
              </a:cxn>
              <a:cxn ang="T12">
                <a:pos x="T4" y="T5"/>
              </a:cxn>
              <a:cxn ang="T13">
                <a:pos x="T6" y="T7"/>
              </a:cxn>
              <a:cxn ang="T14">
                <a:pos x="T8" y="T9"/>
              </a:cxn>
            </a:cxnLst>
            <a:rect l="T15" t="T16" r="T17" b="T18"/>
            <a:pathLst>
              <a:path w="610" h="604">
                <a:moveTo>
                  <a:pt x="0" y="597"/>
                </a:moveTo>
                <a:lnTo>
                  <a:pt x="603" y="0"/>
                </a:lnTo>
                <a:lnTo>
                  <a:pt x="610" y="7"/>
                </a:lnTo>
                <a:lnTo>
                  <a:pt x="7" y="604"/>
                </a:lnTo>
                <a:lnTo>
                  <a:pt x="0" y="5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52" name="Freeform 26"/>
          <p:cNvSpPr>
            <a:spLocks/>
          </p:cNvSpPr>
          <p:nvPr/>
        </p:nvSpPr>
        <p:spPr bwMode="auto">
          <a:xfrm>
            <a:off x="4652972" y="1577974"/>
            <a:ext cx="884238" cy="712788"/>
          </a:xfrm>
          <a:custGeom>
            <a:avLst/>
            <a:gdLst>
              <a:gd name="T0" fmla="*/ 2147483647 w 609"/>
              <a:gd name="T1" fmla="*/ 2147483647 h 602"/>
              <a:gd name="T2" fmla="*/ 2147483647 w 609"/>
              <a:gd name="T3" fmla="*/ 2147483647 h 602"/>
              <a:gd name="T4" fmla="*/ 0 w 609"/>
              <a:gd name="T5" fmla="*/ 2147483647 h 602"/>
              <a:gd name="T6" fmla="*/ 2147483647 w 609"/>
              <a:gd name="T7" fmla="*/ 0 h 602"/>
              <a:gd name="T8" fmla="*/ 2147483647 w 609"/>
              <a:gd name="T9" fmla="*/ 2147483647 h 602"/>
              <a:gd name="T10" fmla="*/ 0 60000 65536"/>
              <a:gd name="T11" fmla="*/ 0 60000 65536"/>
              <a:gd name="T12" fmla="*/ 0 60000 65536"/>
              <a:gd name="T13" fmla="*/ 0 60000 65536"/>
              <a:gd name="T14" fmla="*/ 0 60000 65536"/>
              <a:gd name="T15" fmla="*/ 0 w 609"/>
              <a:gd name="T16" fmla="*/ 0 h 602"/>
              <a:gd name="T17" fmla="*/ 609 w 609"/>
              <a:gd name="T18" fmla="*/ 602 h 602"/>
            </a:gdLst>
            <a:ahLst/>
            <a:cxnLst>
              <a:cxn ang="T10">
                <a:pos x="T0" y="T1"/>
              </a:cxn>
              <a:cxn ang="T11">
                <a:pos x="T2" y="T3"/>
              </a:cxn>
              <a:cxn ang="T12">
                <a:pos x="T4" y="T5"/>
              </a:cxn>
              <a:cxn ang="T13">
                <a:pos x="T6" y="T7"/>
              </a:cxn>
              <a:cxn ang="T14">
                <a:pos x="T8" y="T9"/>
              </a:cxn>
            </a:cxnLst>
            <a:rect l="T15" t="T16" r="T17" b="T18"/>
            <a:pathLst>
              <a:path w="609" h="602">
                <a:moveTo>
                  <a:pt x="609" y="6"/>
                </a:moveTo>
                <a:lnTo>
                  <a:pt x="6" y="602"/>
                </a:lnTo>
                <a:lnTo>
                  <a:pt x="0" y="595"/>
                </a:lnTo>
                <a:lnTo>
                  <a:pt x="602" y="0"/>
                </a:lnTo>
                <a:lnTo>
                  <a:pt x="609"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53" name="Rectangle 28"/>
          <p:cNvSpPr>
            <a:spLocks noChangeArrowheads="1"/>
          </p:cNvSpPr>
          <p:nvPr/>
        </p:nvSpPr>
        <p:spPr bwMode="auto">
          <a:xfrm>
            <a:off x="4649797" y="2287587"/>
            <a:ext cx="11113" cy="3714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54" name="Rectangle 29"/>
          <p:cNvSpPr>
            <a:spLocks noChangeArrowheads="1"/>
          </p:cNvSpPr>
          <p:nvPr/>
        </p:nvSpPr>
        <p:spPr bwMode="auto">
          <a:xfrm>
            <a:off x="4657735" y="2282824"/>
            <a:ext cx="454025"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55" name="Rectangle 30"/>
          <p:cNvSpPr>
            <a:spLocks noChangeArrowheads="1"/>
          </p:cNvSpPr>
          <p:nvPr/>
        </p:nvSpPr>
        <p:spPr bwMode="auto">
          <a:xfrm>
            <a:off x="5105410" y="2287587"/>
            <a:ext cx="12700" cy="3714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56" name="Freeform 31"/>
          <p:cNvSpPr>
            <a:spLocks/>
          </p:cNvSpPr>
          <p:nvPr/>
        </p:nvSpPr>
        <p:spPr bwMode="auto">
          <a:xfrm>
            <a:off x="5106997" y="1577974"/>
            <a:ext cx="885825" cy="712788"/>
          </a:xfrm>
          <a:custGeom>
            <a:avLst/>
            <a:gdLst>
              <a:gd name="T0" fmla="*/ 0 w 610"/>
              <a:gd name="T1" fmla="*/ 2147483647 h 602"/>
              <a:gd name="T2" fmla="*/ 2147483647 w 610"/>
              <a:gd name="T3" fmla="*/ 0 h 602"/>
              <a:gd name="T4" fmla="*/ 2147483647 w 610"/>
              <a:gd name="T5" fmla="*/ 2147483647 h 602"/>
              <a:gd name="T6" fmla="*/ 2147483647 w 610"/>
              <a:gd name="T7" fmla="*/ 2147483647 h 602"/>
              <a:gd name="T8" fmla="*/ 0 w 610"/>
              <a:gd name="T9" fmla="*/ 2147483647 h 602"/>
              <a:gd name="T10" fmla="*/ 0 60000 65536"/>
              <a:gd name="T11" fmla="*/ 0 60000 65536"/>
              <a:gd name="T12" fmla="*/ 0 60000 65536"/>
              <a:gd name="T13" fmla="*/ 0 60000 65536"/>
              <a:gd name="T14" fmla="*/ 0 60000 65536"/>
              <a:gd name="T15" fmla="*/ 0 w 610"/>
              <a:gd name="T16" fmla="*/ 0 h 602"/>
              <a:gd name="T17" fmla="*/ 610 w 610"/>
              <a:gd name="T18" fmla="*/ 602 h 602"/>
            </a:gdLst>
            <a:ahLst/>
            <a:cxnLst>
              <a:cxn ang="T10">
                <a:pos x="T0" y="T1"/>
              </a:cxn>
              <a:cxn ang="T11">
                <a:pos x="T2" y="T3"/>
              </a:cxn>
              <a:cxn ang="T12">
                <a:pos x="T4" y="T5"/>
              </a:cxn>
              <a:cxn ang="T13">
                <a:pos x="T6" y="T7"/>
              </a:cxn>
              <a:cxn ang="T14">
                <a:pos x="T8" y="T9"/>
              </a:cxn>
            </a:cxnLst>
            <a:rect l="T15" t="T16" r="T17" b="T18"/>
            <a:pathLst>
              <a:path w="610" h="602">
                <a:moveTo>
                  <a:pt x="0" y="595"/>
                </a:moveTo>
                <a:lnTo>
                  <a:pt x="603" y="0"/>
                </a:lnTo>
                <a:lnTo>
                  <a:pt x="610" y="6"/>
                </a:lnTo>
                <a:lnTo>
                  <a:pt x="7" y="602"/>
                </a:lnTo>
                <a:lnTo>
                  <a:pt x="0" y="59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57" name="Freeform 32"/>
          <p:cNvSpPr>
            <a:spLocks/>
          </p:cNvSpPr>
          <p:nvPr/>
        </p:nvSpPr>
        <p:spPr bwMode="auto">
          <a:xfrm>
            <a:off x="2693997" y="1452562"/>
            <a:ext cx="2849563" cy="836612"/>
          </a:xfrm>
          <a:custGeom>
            <a:avLst/>
            <a:gdLst>
              <a:gd name="T0" fmla="*/ 2147483647 w 1961"/>
              <a:gd name="T1" fmla="*/ 2147483647 h 706"/>
              <a:gd name="T2" fmla="*/ 2147483647 w 1961"/>
              <a:gd name="T3" fmla="*/ 2147483647 h 706"/>
              <a:gd name="T4" fmla="*/ 2147483647 w 1961"/>
              <a:gd name="T5" fmla="*/ 0 h 706"/>
              <a:gd name="T6" fmla="*/ 2147483647 w 1961"/>
              <a:gd name="T7" fmla="*/ 0 h 706"/>
              <a:gd name="T8" fmla="*/ 0 w 1961"/>
              <a:gd name="T9" fmla="*/ 2147483647 h 706"/>
              <a:gd name="T10" fmla="*/ 0 w 1961"/>
              <a:gd name="T11" fmla="*/ 2147483647 h 706"/>
              <a:gd name="T12" fmla="*/ 2147483647 w 1961"/>
              <a:gd name="T13" fmla="*/ 2147483647 h 706"/>
              <a:gd name="T14" fmla="*/ 0 60000 65536"/>
              <a:gd name="T15" fmla="*/ 0 60000 65536"/>
              <a:gd name="T16" fmla="*/ 0 60000 65536"/>
              <a:gd name="T17" fmla="*/ 0 60000 65536"/>
              <a:gd name="T18" fmla="*/ 0 60000 65536"/>
              <a:gd name="T19" fmla="*/ 0 60000 65536"/>
              <a:gd name="T20" fmla="*/ 0 60000 65536"/>
              <a:gd name="T21" fmla="*/ 0 w 1961"/>
              <a:gd name="T22" fmla="*/ 0 h 706"/>
              <a:gd name="T23" fmla="*/ 1961 w 1961"/>
              <a:gd name="T24" fmla="*/ 706 h 7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1" h="706">
                <a:moveTo>
                  <a:pt x="1355" y="706"/>
                </a:moveTo>
                <a:lnTo>
                  <a:pt x="1961" y="109"/>
                </a:lnTo>
                <a:lnTo>
                  <a:pt x="1961" y="0"/>
                </a:lnTo>
                <a:lnTo>
                  <a:pt x="606" y="0"/>
                </a:lnTo>
                <a:lnTo>
                  <a:pt x="0" y="596"/>
                </a:lnTo>
                <a:lnTo>
                  <a:pt x="0" y="706"/>
                </a:lnTo>
                <a:lnTo>
                  <a:pt x="1355" y="706"/>
                </a:lnTo>
                <a:close/>
              </a:path>
            </a:pathLst>
          </a:custGeom>
          <a:solidFill>
            <a:srgbClr val="FFEB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58" name="Freeform 33"/>
          <p:cNvSpPr>
            <a:spLocks/>
          </p:cNvSpPr>
          <p:nvPr/>
        </p:nvSpPr>
        <p:spPr bwMode="auto">
          <a:xfrm>
            <a:off x="4652972" y="1568449"/>
            <a:ext cx="889000" cy="712788"/>
          </a:xfrm>
          <a:custGeom>
            <a:avLst/>
            <a:gdLst>
              <a:gd name="T0" fmla="*/ 0 w 612"/>
              <a:gd name="T1" fmla="*/ 2147483647 h 602"/>
              <a:gd name="T2" fmla="*/ 2147483647 w 612"/>
              <a:gd name="T3" fmla="*/ 0 h 602"/>
              <a:gd name="T4" fmla="*/ 2147483647 w 612"/>
              <a:gd name="T5" fmla="*/ 2147483647 h 602"/>
              <a:gd name="T6" fmla="*/ 2147483647 w 612"/>
              <a:gd name="T7" fmla="*/ 2147483647 h 602"/>
              <a:gd name="T8" fmla="*/ 0 w 612"/>
              <a:gd name="T9" fmla="*/ 2147483647 h 602"/>
              <a:gd name="T10" fmla="*/ 0 60000 65536"/>
              <a:gd name="T11" fmla="*/ 0 60000 65536"/>
              <a:gd name="T12" fmla="*/ 0 60000 65536"/>
              <a:gd name="T13" fmla="*/ 0 60000 65536"/>
              <a:gd name="T14" fmla="*/ 0 60000 65536"/>
              <a:gd name="T15" fmla="*/ 0 w 612"/>
              <a:gd name="T16" fmla="*/ 0 h 602"/>
              <a:gd name="T17" fmla="*/ 612 w 612"/>
              <a:gd name="T18" fmla="*/ 602 h 602"/>
            </a:gdLst>
            <a:ahLst/>
            <a:cxnLst>
              <a:cxn ang="T10">
                <a:pos x="T0" y="T1"/>
              </a:cxn>
              <a:cxn ang="T11">
                <a:pos x="T2" y="T3"/>
              </a:cxn>
              <a:cxn ang="T12">
                <a:pos x="T4" y="T5"/>
              </a:cxn>
              <a:cxn ang="T13">
                <a:pos x="T6" y="T7"/>
              </a:cxn>
              <a:cxn ang="T14">
                <a:pos x="T8" y="T9"/>
              </a:cxn>
            </a:cxnLst>
            <a:rect l="T15" t="T16" r="T17" b="T18"/>
            <a:pathLst>
              <a:path w="612" h="602">
                <a:moveTo>
                  <a:pt x="0" y="597"/>
                </a:moveTo>
                <a:lnTo>
                  <a:pt x="606" y="0"/>
                </a:lnTo>
                <a:lnTo>
                  <a:pt x="612" y="6"/>
                </a:lnTo>
                <a:lnTo>
                  <a:pt x="6" y="602"/>
                </a:lnTo>
                <a:lnTo>
                  <a:pt x="0" y="5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59" name="Rectangle 34"/>
          <p:cNvSpPr>
            <a:spLocks noChangeArrowheads="1"/>
          </p:cNvSpPr>
          <p:nvPr/>
        </p:nvSpPr>
        <p:spPr bwMode="auto">
          <a:xfrm>
            <a:off x="3568710" y="1436687"/>
            <a:ext cx="1968500"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60" name="Freeform 35"/>
          <p:cNvSpPr>
            <a:spLocks/>
          </p:cNvSpPr>
          <p:nvPr/>
        </p:nvSpPr>
        <p:spPr bwMode="auto">
          <a:xfrm>
            <a:off x="2682885" y="1438274"/>
            <a:ext cx="890587" cy="714375"/>
          </a:xfrm>
          <a:custGeom>
            <a:avLst/>
            <a:gdLst>
              <a:gd name="T0" fmla="*/ 2147483647 w 612"/>
              <a:gd name="T1" fmla="*/ 2147483647 h 602"/>
              <a:gd name="T2" fmla="*/ 2147483647 w 612"/>
              <a:gd name="T3" fmla="*/ 2147483647 h 602"/>
              <a:gd name="T4" fmla="*/ 0 w 612"/>
              <a:gd name="T5" fmla="*/ 2147483647 h 602"/>
              <a:gd name="T6" fmla="*/ 2147483647 w 612"/>
              <a:gd name="T7" fmla="*/ 0 h 602"/>
              <a:gd name="T8" fmla="*/ 2147483647 w 612"/>
              <a:gd name="T9" fmla="*/ 2147483647 h 602"/>
              <a:gd name="T10" fmla="*/ 0 60000 65536"/>
              <a:gd name="T11" fmla="*/ 0 60000 65536"/>
              <a:gd name="T12" fmla="*/ 0 60000 65536"/>
              <a:gd name="T13" fmla="*/ 0 60000 65536"/>
              <a:gd name="T14" fmla="*/ 0 60000 65536"/>
              <a:gd name="T15" fmla="*/ 0 w 612"/>
              <a:gd name="T16" fmla="*/ 0 h 602"/>
              <a:gd name="T17" fmla="*/ 612 w 612"/>
              <a:gd name="T18" fmla="*/ 602 h 602"/>
            </a:gdLst>
            <a:ahLst/>
            <a:cxnLst>
              <a:cxn ang="T10">
                <a:pos x="T0" y="T1"/>
              </a:cxn>
              <a:cxn ang="T11">
                <a:pos x="T2" y="T3"/>
              </a:cxn>
              <a:cxn ang="T12">
                <a:pos x="T4" y="T5"/>
              </a:cxn>
              <a:cxn ang="T13">
                <a:pos x="T6" y="T7"/>
              </a:cxn>
              <a:cxn ang="T14">
                <a:pos x="T8" y="T9"/>
              </a:cxn>
            </a:cxnLst>
            <a:rect l="T15" t="T16" r="T17" b="T18"/>
            <a:pathLst>
              <a:path w="612" h="602">
                <a:moveTo>
                  <a:pt x="612" y="7"/>
                </a:moveTo>
                <a:lnTo>
                  <a:pt x="6" y="602"/>
                </a:lnTo>
                <a:lnTo>
                  <a:pt x="0" y="596"/>
                </a:lnTo>
                <a:lnTo>
                  <a:pt x="606" y="0"/>
                </a:lnTo>
                <a:lnTo>
                  <a:pt x="612" y="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61" name="Rectangle 36"/>
          <p:cNvSpPr>
            <a:spLocks noChangeArrowheads="1"/>
          </p:cNvSpPr>
          <p:nvPr/>
        </p:nvSpPr>
        <p:spPr bwMode="auto">
          <a:xfrm>
            <a:off x="2687647" y="2273299"/>
            <a:ext cx="1970088"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62" name="Rectangle 37"/>
          <p:cNvSpPr>
            <a:spLocks noChangeArrowheads="1"/>
          </p:cNvSpPr>
          <p:nvPr/>
        </p:nvSpPr>
        <p:spPr bwMode="auto">
          <a:xfrm>
            <a:off x="2681297" y="2149474"/>
            <a:ext cx="11113" cy="130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63" name="Rectangle 38"/>
          <p:cNvSpPr>
            <a:spLocks noChangeArrowheads="1"/>
          </p:cNvSpPr>
          <p:nvPr/>
        </p:nvSpPr>
        <p:spPr bwMode="auto">
          <a:xfrm>
            <a:off x="2687647" y="2143124"/>
            <a:ext cx="1970088"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64" name="Rectangle 39"/>
          <p:cNvSpPr>
            <a:spLocks noChangeArrowheads="1"/>
          </p:cNvSpPr>
          <p:nvPr/>
        </p:nvSpPr>
        <p:spPr bwMode="auto">
          <a:xfrm>
            <a:off x="4649797" y="2149474"/>
            <a:ext cx="11113" cy="1301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65" name="Freeform 40"/>
          <p:cNvSpPr>
            <a:spLocks/>
          </p:cNvSpPr>
          <p:nvPr/>
        </p:nvSpPr>
        <p:spPr bwMode="auto">
          <a:xfrm>
            <a:off x="4652972" y="1438274"/>
            <a:ext cx="889000" cy="714375"/>
          </a:xfrm>
          <a:custGeom>
            <a:avLst/>
            <a:gdLst>
              <a:gd name="T0" fmla="*/ 0 w 612"/>
              <a:gd name="T1" fmla="*/ 2147483647 h 602"/>
              <a:gd name="T2" fmla="*/ 2147483647 w 612"/>
              <a:gd name="T3" fmla="*/ 0 h 602"/>
              <a:gd name="T4" fmla="*/ 2147483647 w 612"/>
              <a:gd name="T5" fmla="*/ 2147483647 h 602"/>
              <a:gd name="T6" fmla="*/ 2147483647 w 612"/>
              <a:gd name="T7" fmla="*/ 2147483647 h 602"/>
              <a:gd name="T8" fmla="*/ 0 w 612"/>
              <a:gd name="T9" fmla="*/ 2147483647 h 602"/>
              <a:gd name="T10" fmla="*/ 0 60000 65536"/>
              <a:gd name="T11" fmla="*/ 0 60000 65536"/>
              <a:gd name="T12" fmla="*/ 0 60000 65536"/>
              <a:gd name="T13" fmla="*/ 0 60000 65536"/>
              <a:gd name="T14" fmla="*/ 0 60000 65536"/>
              <a:gd name="T15" fmla="*/ 0 w 612"/>
              <a:gd name="T16" fmla="*/ 0 h 602"/>
              <a:gd name="T17" fmla="*/ 612 w 612"/>
              <a:gd name="T18" fmla="*/ 602 h 602"/>
            </a:gdLst>
            <a:ahLst/>
            <a:cxnLst>
              <a:cxn ang="T10">
                <a:pos x="T0" y="T1"/>
              </a:cxn>
              <a:cxn ang="T11">
                <a:pos x="T2" y="T3"/>
              </a:cxn>
              <a:cxn ang="T12">
                <a:pos x="T4" y="T5"/>
              </a:cxn>
              <a:cxn ang="T13">
                <a:pos x="T6" y="T7"/>
              </a:cxn>
              <a:cxn ang="T14">
                <a:pos x="T8" y="T9"/>
              </a:cxn>
            </a:cxnLst>
            <a:rect l="T15" t="T16" r="T17" b="T18"/>
            <a:pathLst>
              <a:path w="612" h="602">
                <a:moveTo>
                  <a:pt x="0" y="596"/>
                </a:moveTo>
                <a:lnTo>
                  <a:pt x="606" y="0"/>
                </a:lnTo>
                <a:lnTo>
                  <a:pt x="612" y="7"/>
                </a:lnTo>
                <a:lnTo>
                  <a:pt x="6" y="602"/>
                </a:lnTo>
                <a:lnTo>
                  <a:pt x="0" y="5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66" name="Freeform 41"/>
          <p:cNvSpPr>
            <a:spLocks/>
          </p:cNvSpPr>
          <p:nvPr/>
        </p:nvSpPr>
        <p:spPr bwMode="auto">
          <a:xfrm>
            <a:off x="3341697" y="1320799"/>
            <a:ext cx="1550988" cy="828675"/>
          </a:xfrm>
          <a:custGeom>
            <a:avLst/>
            <a:gdLst>
              <a:gd name="T0" fmla="*/ 2147483647 w 1051"/>
              <a:gd name="T1" fmla="*/ 2147483647 h 717"/>
              <a:gd name="T2" fmla="*/ 2147483647 w 1051"/>
              <a:gd name="T3" fmla="*/ 2147483647 h 717"/>
              <a:gd name="T4" fmla="*/ 2147483647 w 1051"/>
              <a:gd name="T5" fmla="*/ 0 h 717"/>
              <a:gd name="T6" fmla="*/ 2147483647 w 1051"/>
              <a:gd name="T7" fmla="*/ 0 h 717"/>
              <a:gd name="T8" fmla="*/ 0 w 1051"/>
              <a:gd name="T9" fmla="*/ 2147483647 h 717"/>
              <a:gd name="T10" fmla="*/ 0 w 1051"/>
              <a:gd name="T11" fmla="*/ 2147483647 h 717"/>
              <a:gd name="T12" fmla="*/ 2147483647 w 1051"/>
              <a:gd name="T13" fmla="*/ 2147483647 h 717"/>
              <a:gd name="T14" fmla="*/ 0 60000 65536"/>
              <a:gd name="T15" fmla="*/ 0 60000 65536"/>
              <a:gd name="T16" fmla="*/ 0 60000 65536"/>
              <a:gd name="T17" fmla="*/ 0 60000 65536"/>
              <a:gd name="T18" fmla="*/ 0 60000 65536"/>
              <a:gd name="T19" fmla="*/ 0 60000 65536"/>
              <a:gd name="T20" fmla="*/ 0 60000 65536"/>
              <a:gd name="T21" fmla="*/ 0 w 1051"/>
              <a:gd name="T22" fmla="*/ 0 h 717"/>
              <a:gd name="T23" fmla="*/ 1051 w 1051"/>
              <a:gd name="T24" fmla="*/ 717 h 7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51" h="717">
                <a:moveTo>
                  <a:pt x="534" y="717"/>
                </a:moveTo>
                <a:lnTo>
                  <a:pt x="1051" y="117"/>
                </a:lnTo>
                <a:lnTo>
                  <a:pt x="1051" y="0"/>
                </a:lnTo>
                <a:lnTo>
                  <a:pt x="517" y="0"/>
                </a:lnTo>
                <a:lnTo>
                  <a:pt x="0" y="598"/>
                </a:lnTo>
                <a:lnTo>
                  <a:pt x="0" y="717"/>
                </a:lnTo>
                <a:lnTo>
                  <a:pt x="534" y="717"/>
                </a:lnTo>
                <a:close/>
              </a:path>
            </a:pathLst>
          </a:custGeom>
          <a:solidFill>
            <a:srgbClr val="4F66A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67" name="Freeform 42"/>
          <p:cNvSpPr>
            <a:spLocks/>
          </p:cNvSpPr>
          <p:nvPr/>
        </p:nvSpPr>
        <p:spPr bwMode="auto">
          <a:xfrm>
            <a:off x="4081472" y="1433512"/>
            <a:ext cx="849313" cy="719137"/>
          </a:xfrm>
          <a:custGeom>
            <a:avLst/>
            <a:gdLst>
              <a:gd name="T0" fmla="*/ 0 w 524"/>
              <a:gd name="T1" fmla="*/ 2147483647 h 607"/>
              <a:gd name="T2" fmla="*/ 2147483647 w 524"/>
              <a:gd name="T3" fmla="*/ 0 h 607"/>
              <a:gd name="T4" fmla="*/ 2147483647 w 524"/>
              <a:gd name="T5" fmla="*/ 2147483647 h 607"/>
              <a:gd name="T6" fmla="*/ 2147483647 w 524"/>
              <a:gd name="T7" fmla="*/ 2147483647 h 607"/>
              <a:gd name="T8" fmla="*/ 0 w 524"/>
              <a:gd name="T9" fmla="*/ 2147483647 h 607"/>
              <a:gd name="T10" fmla="*/ 0 60000 65536"/>
              <a:gd name="T11" fmla="*/ 0 60000 65536"/>
              <a:gd name="T12" fmla="*/ 0 60000 65536"/>
              <a:gd name="T13" fmla="*/ 0 60000 65536"/>
              <a:gd name="T14" fmla="*/ 0 60000 65536"/>
              <a:gd name="T15" fmla="*/ 0 w 524"/>
              <a:gd name="T16" fmla="*/ 0 h 607"/>
              <a:gd name="T17" fmla="*/ 524 w 524"/>
              <a:gd name="T18" fmla="*/ 607 h 607"/>
            </a:gdLst>
            <a:ahLst/>
            <a:cxnLst>
              <a:cxn ang="T10">
                <a:pos x="T0" y="T1"/>
              </a:cxn>
              <a:cxn ang="T11">
                <a:pos x="T2" y="T3"/>
              </a:cxn>
              <a:cxn ang="T12">
                <a:pos x="T4" y="T5"/>
              </a:cxn>
              <a:cxn ang="T13">
                <a:pos x="T6" y="T7"/>
              </a:cxn>
              <a:cxn ang="T14">
                <a:pos x="T8" y="T9"/>
              </a:cxn>
            </a:cxnLst>
            <a:rect l="T15" t="T16" r="T17" b="T18"/>
            <a:pathLst>
              <a:path w="524" h="607">
                <a:moveTo>
                  <a:pt x="0" y="601"/>
                </a:moveTo>
                <a:lnTo>
                  <a:pt x="517" y="0"/>
                </a:lnTo>
                <a:lnTo>
                  <a:pt x="524" y="7"/>
                </a:lnTo>
                <a:lnTo>
                  <a:pt x="7" y="607"/>
                </a:lnTo>
                <a:lnTo>
                  <a:pt x="0" y="6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68" name="Rectangle 43"/>
          <p:cNvSpPr>
            <a:spLocks noChangeArrowheads="1"/>
          </p:cNvSpPr>
          <p:nvPr/>
        </p:nvSpPr>
        <p:spPr bwMode="auto">
          <a:xfrm>
            <a:off x="4876810" y="1319212"/>
            <a:ext cx="12700" cy="13811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69" name="Freeform 44"/>
          <p:cNvSpPr>
            <a:spLocks/>
          </p:cNvSpPr>
          <p:nvPr/>
        </p:nvSpPr>
        <p:spPr bwMode="auto">
          <a:xfrm>
            <a:off x="3325822" y="1325562"/>
            <a:ext cx="784225" cy="687387"/>
          </a:xfrm>
          <a:custGeom>
            <a:avLst/>
            <a:gdLst>
              <a:gd name="T0" fmla="*/ 2147483647 w 524"/>
              <a:gd name="T1" fmla="*/ 2147483647 h 606"/>
              <a:gd name="T2" fmla="*/ 2147483647 w 524"/>
              <a:gd name="T3" fmla="*/ 2147483647 h 606"/>
              <a:gd name="T4" fmla="*/ 0 w 524"/>
              <a:gd name="T5" fmla="*/ 2147483647 h 606"/>
              <a:gd name="T6" fmla="*/ 2147483647 w 524"/>
              <a:gd name="T7" fmla="*/ 0 h 606"/>
              <a:gd name="T8" fmla="*/ 2147483647 w 524"/>
              <a:gd name="T9" fmla="*/ 2147483647 h 606"/>
              <a:gd name="T10" fmla="*/ 0 60000 65536"/>
              <a:gd name="T11" fmla="*/ 0 60000 65536"/>
              <a:gd name="T12" fmla="*/ 0 60000 65536"/>
              <a:gd name="T13" fmla="*/ 0 60000 65536"/>
              <a:gd name="T14" fmla="*/ 0 60000 65536"/>
              <a:gd name="T15" fmla="*/ 0 w 524"/>
              <a:gd name="T16" fmla="*/ 0 h 606"/>
              <a:gd name="T17" fmla="*/ 524 w 524"/>
              <a:gd name="T18" fmla="*/ 606 h 606"/>
            </a:gdLst>
            <a:ahLst/>
            <a:cxnLst>
              <a:cxn ang="T10">
                <a:pos x="T0" y="T1"/>
              </a:cxn>
              <a:cxn ang="T11">
                <a:pos x="T2" y="T3"/>
              </a:cxn>
              <a:cxn ang="T12">
                <a:pos x="T4" y="T5"/>
              </a:cxn>
              <a:cxn ang="T13">
                <a:pos x="T6" y="T7"/>
              </a:cxn>
              <a:cxn ang="T14">
                <a:pos x="T8" y="T9"/>
              </a:cxn>
            </a:cxnLst>
            <a:rect l="T15" t="T16" r="T17" b="T18"/>
            <a:pathLst>
              <a:path w="524" h="606">
                <a:moveTo>
                  <a:pt x="524" y="5"/>
                </a:moveTo>
                <a:lnTo>
                  <a:pt x="8" y="606"/>
                </a:lnTo>
                <a:lnTo>
                  <a:pt x="0" y="601"/>
                </a:lnTo>
                <a:lnTo>
                  <a:pt x="517" y="0"/>
                </a:lnTo>
                <a:lnTo>
                  <a:pt x="524"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70" name="Rectangle 45"/>
          <p:cNvSpPr>
            <a:spLocks noChangeArrowheads="1"/>
          </p:cNvSpPr>
          <p:nvPr/>
        </p:nvSpPr>
        <p:spPr bwMode="auto">
          <a:xfrm>
            <a:off x="3311535" y="2143124"/>
            <a:ext cx="776287"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71" name="Rectangle 46"/>
          <p:cNvSpPr>
            <a:spLocks noChangeArrowheads="1"/>
          </p:cNvSpPr>
          <p:nvPr/>
        </p:nvSpPr>
        <p:spPr bwMode="auto">
          <a:xfrm>
            <a:off x="3330585" y="2006599"/>
            <a:ext cx="11112" cy="1428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72" name="Rectangle 47"/>
          <p:cNvSpPr>
            <a:spLocks noChangeArrowheads="1"/>
          </p:cNvSpPr>
          <p:nvPr/>
        </p:nvSpPr>
        <p:spPr bwMode="auto">
          <a:xfrm>
            <a:off x="4079885" y="2006599"/>
            <a:ext cx="12700" cy="14287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73" name="Freeform 48"/>
          <p:cNvSpPr>
            <a:spLocks/>
          </p:cNvSpPr>
          <p:nvPr/>
        </p:nvSpPr>
        <p:spPr bwMode="auto">
          <a:xfrm>
            <a:off x="4092585" y="1325562"/>
            <a:ext cx="784225" cy="687387"/>
          </a:xfrm>
          <a:custGeom>
            <a:avLst/>
            <a:gdLst>
              <a:gd name="T0" fmla="*/ 0 w 524"/>
              <a:gd name="T1" fmla="*/ 2147483647 h 606"/>
              <a:gd name="T2" fmla="*/ 2147483647 w 524"/>
              <a:gd name="T3" fmla="*/ 0 h 606"/>
              <a:gd name="T4" fmla="*/ 2147483647 w 524"/>
              <a:gd name="T5" fmla="*/ 2147483647 h 606"/>
              <a:gd name="T6" fmla="*/ 2147483647 w 524"/>
              <a:gd name="T7" fmla="*/ 2147483647 h 606"/>
              <a:gd name="T8" fmla="*/ 0 w 524"/>
              <a:gd name="T9" fmla="*/ 2147483647 h 606"/>
              <a:gd name="T10" fmla="*/ 0 60000 65536"/>
              <a:gd name="T11" fmla="*/ 0 60000 65536"/>
              <a:gd name="T12" fmla="*/ 0 60000 65536"/>
              <a:gd name="T13" fmla="*/ 0 60000 65536"/>
              <a:gd name="T14" fmla="*/ 0 60000 65536"/>
              <a:gd name="T15" fmla="*/ 0 w 524"/>
              <a:gd name="T16" fmla="*/ 0 h 606"/>
              <a:gd name="T17" fmla="*/ 524 w 524"/>
              <a:gd name="T18" fmla="*/ 606 h 606"/>
            </a:gdLst>
            <a:ahLst/>
            <a:cxnLst>
              <a:cxn ang="T10">
                <a:pos x="T0" y="T1"/>
              </a:cxn>
              <a:cxn ang="T11">
                <a:pos x="T2" y="T3"/>
              </a:cxn>
              <a:cxn ang="T12">
                <a:pos x="T4" y="T5"/>
              </a:cxn>
              <a:cxn ang="T13">
                <a:pos x="T6" y="T7"/>
              </a:cxn>
              <a:cxn ang="T14">
                <a:pos x="T8" y="T9"/>
              </a:cxn>
            </a:cxnLst>
            <a:rect l="T15" t="T16" r="T17" b="T18"/>
            <a:pathLst>
              <a:path w="524" h="606">
                <a:moveTo>
                  <a:pt x="0" y="601"/>
                </a:moveTo>
                <a:lnTo>
                  <a:pt x="517" y="0"/>
                </a:lnTo>
                <a:lnTo>
                  <a:pt x="524" y="5"/>
                </a:lnTo>
                <a:lnTo>
                  <a:pt x="7" y="606"/>
                </a:lnTo>
                <a:lnTo>
                  <a:pt x="0" y="6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74" name="Freeform 49"/>
          <p:cNvSpPr>
            <a:spLocks/>
          </p:cNvSpPr>
          <p:nvPr/>
        </p:nvSpPr>
        <p:spPr bwMode="auto">
          <a:xfrm>
            <a:off x="5086360" y="2239962"/>
            <a:ext cx="890587" cy="682625"/>
          </a:xfrm>
          <a:custGeom>
            <a:avLst/>
            <a:gdLst>
              <a:gd name="T0" fmla="*/ 0 w 634"/>
              <a:gd name="T1" fmla="*/ 2147483647 h 711"/>
              <a:gd name="T2" fmla="*/ 2147483647 w 634"/>
              <a:gd name="T3" fmla="*/ 0 h 711"/>
              <a:gd name="T4" fmla="*/ 2147483647 w 634"/>
              <a:gd name="T5" fmla="*/ 2147483647 h 711"/>
              <a:gd name="T6" fmla="*/ 2147483647 w 634"/>
              <a:gd name="T7" fmla="*/ 2147483647 h 711"/>
              <a:gd name="T8" fmla="*/ 0 w 634"/>
              <a:gd name="T9" fmla="*/ 2147483647 h 711"/>
              <a:gd name="T10" fmla="*/ 0 60000 65536"/>
              <a:gd name="T11" fmla="*/ 0 60000 65536"/>
              <a:gd name="T12" fmla="*/ 0 60000 65536"/>
              <a:gd name="T13" fmla="*/ 0 60000 65536"/>
              <a:gd name="T14" fmla="*/ 0 60000 65536"/>
              <a:gd name="T15" fmla="*/ 0 w 634"/>
              <a:gd name="T16" fmla="*/ 0 h 711"/>
              <a:gd name="T17" fmla="*/ 634 w 634"/>
              <a:gd name="T18" fmla="*/ 711 h 711"/>
            </a:gdLst>
            <a:ahLst/>
            <a:cxnLst>
              <a:cxn ang="T10">
                <a:pos x="T0" y="T1"/>
              </a:cxn>
              <a:cxn ang="T11">
                <a:pos x="T2" y="T3"/>
              </a:cxn>
              <a:cxn ang="T12">
                <a:pos x="T4" y="T5"/>
              </a:cxn>
              <a:cxn ang="T13">
                <a:pos x="T6" y="T7"/>
              </a:cxn>
              <a:cxn ang="T14">
                <a:pos x="T8" y="T9"/>
              </a:cxn>
            </a:cxnLst>
            <a:rect l="T15" t="T16" r="T17" b="T18"/>
            <a:pathLst>
              <a:path w="634" h="711">
                <a:moveTo>
                  <a:pt x="0" y="704"/>
                </a:moveTo>
                <a:lnTo>
                  <a:pt x="627" y="0"/>
                </a:lnTo>
                <a:lnTo>
                  <a:pt x="634" y="5"/>
                </a:lnTo>
                <a:lnTo>
                  <a:pt x="7" y="711"/>
                </a:lnTo>
                <a:lnTo>
                  <a:pt x="0" y="7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solidFill>
                <a:srgbClr val="000000"/>
              </a:solidFill>
            </a:endParaRPr>
          </a:p>
        </p:txBody>
      </p:sp>
      <p:sp>
        <p:nvSpPr>
          <p:cNvPr id="5175" name="Rectangle 52"/>
          <p:cNvSpPr>
            <a:spLocks noChangeArrowheads="1"/>
          </p:cNvSpPr>
          <p:nvPr/>
        </p:nvSpPr>
        <p:spPr bwMode="auto">
          <a:xfrm>
            <a:off x="5537210" y="1581149"/>
            <a:ext cx="455612" cy="9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76" name="Line 53"/>
          <p:cNvSpPr>
            <a:spLocks noChangeShapeType="1"/>
          </p:cNvSpPr>
          <p:nvPr/>
        </p:nvSpPr>
        <p:spPr bwMode="auto">
          <a:xfrm>
            <a:off x="3341697" y="1990724"/>
            <a:ext cx="7683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177" name="Text Box 57"/>
          <p:cNvSpPr txBox="1">
            <a:spLocks noChangeArrowheads="1"/>
          </p:cNvSpPr>
          <p:nvPr/>
        </p:nvSpPr>
        <p:spPr bwMode="auto">
          <a:xfrm>
            <a:off x="3940185" y="1317624"/>
            <a:ext cx="679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b="0">
                <a:solidFill>
                  <a:srgbClr val="FFFFFF"/>
                </a:solidFill>
              </a:rPr>
              <a:t>Gate</a:t>
            </a:r>
            <a:endParaRPr lang="ru-RU" altLang="ja-JP" b="0">
              <a:solidFill>
                <a:srgbClr val="FFFFFF"/>
              </a:solidFill>
            </a:endParaRPr>
          </a:p>
        </p:txBody>
      </p:sp>
      <p:sp>
        <p:nvSpPr>
          <p:cNvPr id="5178" name="Line 58"/>
          <p:cNvSpPr>
            <a:spLocks noChangeShapeType="1"/>
          </p:cNvSpPr>
          <p:nvPr/>
        </p:nvSpPr>
        <p:spPr bwMode="auto">
          <a:xfrm flipV="1">
            <a:off x="3368685" y="1674812"/>
            <a:ext cx="0" cy="266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179" name="Line 60"/>
          <p:cNvSpPr>
            <a:spLocks noChangeShapeType="1"/>
          </p:cNvSpPr>
          <p:nvPr/>
        </p:nvSpPr>
        <p:spPr bwMode="auto">
          <a:xfrm>
            <a:off x="3368685" y="1746249"/>
            <a:ext cx="766762"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180" name="Rectangle 27"/>
          <p:cNvSpPr>
            <a:spLocks noChangeArrowheads="1"/>
          </p:cNvSpPr>
          <p:nvPr/>
        </p:nvSpPr>
        <p:spPr bwMode="auto">
          <a:xfrm>
            <a:off x="4637097" y="2676524"/>
            <a:ext cx="454025" cy="11113"/>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181" name="Line 58"/>
          <p:cNvSpPr>
            <a:spLocks noChangeShapeType="1"/>
          </p:cNvSpPr>
          <p:nvPr/>
        </p:nvSpPr>
        <p:spPr bwMode="auto">
          <a:xfrm flipV="1">
            <a:off x="4083060" y="1674812"/>
            <a:ext cx="0" cy="2667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182" name="Text Box 61"/>
          <p:cNvSpPr txBox="1">
            <a:spLocks noChangeArrowheads="1"/>
          </p:cNvSpPr>
          <p:nvPr/>
        </p:nvSpPr>
        <p:spPr bwMode="auto">
          <a:xfrm>
            <a:off x="3614747" y="1389062"/>
            <a:ext cx="611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sz="2000" i="1">
                <a:solidFill>
                  <a:srgbClr val="000000"/>
                </a:solidFill>
                <a:latin typeface="Times New Roman" panose="02020603050405020304" pitchFamily="18" charset="0"/>
                <a:cs typeface="Times New Roman" panose="02020603050405020304" pitchFamily="18" charset="0"/>
              </a:rPr>
              <a:t>L</a:t>
            </a:r>
            <a:endParaRPr lang="ru-RU" altLang="ja-JP" sz="2000" i="1">
              <a:solidFill>
                <a:srgbClr val="000000"/>
              </a:solidFill>
              <a:latin typeface="Times New Roman" panose="02020603050405020304" pitchFamily="18" charset="0"/>
              <a:cs typeface="Times New Roman" panose="02020603050405020304" pitchFamily="18" charset="0"/>
            </a:endParaRPr>
          </a:p>
        </p:txBody>
      </p:sp>
      <p:sp>
        <p:nvSpPr>
          <p:cNvPr id="5183" name="Line 64"/>
          <p:cNvSpPr>
            <a:spLocks noChangeShapeType="1"/>
          </p:cNvSpPr>
          <p:nvPr/>
        </p:nvSpPr>
        <p:spPr bwMode="auto">
          <a:xfrm flipV="1">
            <a:off x="2444760" y="2046287"/>
            <a:ext cx="0" cy="1619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184" name="Line 65"/>
          <p:cNvSpPr>
            <a:spLocks noChangeShapeType="1"/>
          </p:cNvSpPr>
          <p:nvPr/>
        </p:nvSpPr>
        <p:spPr bwMode="auto">
          <a:xfrm flipH="1">
            <a:off x="1968510" y="2046287"/>
            <a:ext cx="47625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185" name="Line 66"/>
          <p:cNvSpPr>
            <a:spLocks noChangeShapeType="1"/>
          </p:cNvSpPr>
          <p:nvPr/>
        </p:nvSpPr>
        <p:spPr bwMode="auto">
          <a:xfrm>
            <a:off x="1968510" y="2046287"/>
            <a:ext cx="0" cy="3778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186" name="Line 67"/>
          <p:cNvSpPr>
            <a:spLocks noChangeShapeType="1"/>
          </p:cNvSpPr>
          <p:nvPr/>
        </p:nvSpPr>
        <p:spPr bwMode="auto">
          <a:xfrm>
            <a:off x="1831985" y="2424112"/>
            <a:ext cx="27305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187" name="Line 68"/>
          <p:cNvSpPr>
            <a:spLocks noChangeShapeType="1"/>
          </p:cNvSpPr>
          <p:nvPr/>
        </p:nvSpPr>
        <p:spPr bwMode="auto">
          <a:xfrm>
            <a:off x="1900247" y="2478087"/>
            <a:ext cx="136525"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188" name="Line 69"/>
          <p:cNvSpPr>
            <a:spLocks noChangeShapeType="1"/>
          </p:cNvSpPr>
          <p:nvPr/>
        </p:nvSpPr>
        <p:spPr bwMode="auto">
          <a:xfrm>
            <a:off x="1947872" y="2532062"/>
            <a:ext cx="6826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grpSp>
        <p:nvGrpSpPr>
          <p:cNvPr id="5189" name="Group 75"/>
          <p:cNvGrpSpPr>
            <a:grpSpLocks/>
          </p:cNvGrpSpPr>
          <p:nvPr/>
        </p:nvGrpSpPr>
        <p:grpSpPr bwMode="auto">
          <a:xfrm>
            <a:off x="5080010" y="1960562"/>
            <a:ext cx="1222375" cy="1081087"/>
            <a:chOff x="2544" y="2448"/>
            <a:chExt cx="864" cy="960"/>
          </a:xfrm>
        </p:grpSpPr>
        <p:sp>
          <p:nvSpPr>
            <p:cNvPr id="5205" name="Line 76"/>
            <p:cNvSpPr>
              <a:spLocks noChangeShapeType="1"/>
            </p:cNvSpPr>
            <p:nvPr/>
          </p:nvSpPr>
          <p:spPr bwMode="auto">
            <a:xfrm flipH="1" flipV="1">
              <a:off x="2544" y="2448"/>
              <a:ext cx="0" cy="14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206" name="Line 77"/>
            <p:cNvSpPr>
              <a:spLocks noChangeShapeType="1"/>
            </p:cNvSpPr>
            <p:nvPr/>
          </p:nvSpPr>
          <p:spPr bwMode="auto">
            <a:xfrm>
              <a:off x="2544" y="2448"/>
              <a:ext cx="709"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207" name="Line 78"/>
            <p:cNvSpPr>
              <a:spLocks noChangeShapeType="1"/>
            </p:cNvSpPr>
            <p:nvPr/>
          </p:nvSpPr>
          <p:spPr bwMode="auto">
            <a:xfrm flipH="1">
              <a:off x="3264" y="2448"/>
              <a:ext cx="0" cy="19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208" name="Line 79"/>
            <p:cNvSpPr>
              <a:spLocks noChangeShapeType="1"/>
            </p:cNvSpPr>
            <p:nvPr/>
          </p:nvSpPr>
          <p:spPr bwMode="auto">
            <a:xfrm flipH="1">
              <a:off x="3163" y="3312"/>
              <a:ext cx="21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209" name="Line 80"/>
            <p:cNvSpPr>
              <a:spLocks noChangeShapeType="1"/>
            </p:cNvSpPr>
            <p:nvPr/>
          </p:nvSpPr>
          <p:spPr bwMode="auto">
            <a:xfrm flipH="1">
              <a:off x="3216" y="3360"/>
              <a:ext cx="107"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210" name="Line 81"/>
            <p:cNvSpPr>
              <a:spLocks noChangeShapeType="1"/>
            </p:cNvSpPr>
            <p:nvPr/>
          </p:nvSpPr>
          <p:spPr bwMode="auto">
            <a:xfrm flipH="1">
              <a:off x="3232" y="3408"/>
              <a:ext cx="5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211" name="AutoShape 82"/>
            <p:cNvSpPr>
              <a:spLocks noChangeArrowheads="1"/>
            </p:cNvSpPr>
            <p:nvPr/>
          </p:nvSpPr>
          <p:spPr bwMode="auto">
            <a:xfrm rot="-5400000">
              <a:off x="2952" y="2760"/>
              <a:ext cx="624" cy="288"/>
            </a:xfrm>
            <a:prstGeom prst="flowChartDecision">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endParaRPr lang="fr-FR" altLang="ja-JP">
                <a:solidFill>
                  <a:srgbClr val="000000"/>
                </a:solidFill>
              </a:endParaRPr>
            </a:p>
          </p:txBody>
        </p:sp>
        <p:sp>
          <p:nvSpPr>
            <p:cNvPr id="5212" name="Line 83"/>
            <p:cNvSpPr>
              <a:spLocks noChangeShapeType="1"/>
            </p:cNvSpPr>
            <p:nvPr/>
          </p:nvSpPr>
          <p:spPr bwMode="auto">
            <a:xfrm flipH="1">
              <a:off x="3264" y="3168"/>
              <a:ext cx="0" cy="14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sp>
          <p:nvSpPr>
            <p:cNvPr id="5213" name="Line 84"/>
            <p:cNvSpPr>
              <a:spLocks noChangeShapeType="1"/>
            </p:cNvSpPr>
            <p:nvPr/>
          </p:nvSpPr>
          <p:spPr bwMode="auto">
            <a:xfrm flipV="1">
              <a:off x="3264" y="2736"/>
              <a:ext cx="0" cy="336"/>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solidFill>
                  <a:srgbClr val="000000"/>
                </a:solidFill>
              </a:endParaRPr>
            </a:p>
          </p:txBody>
        </p:sp>
      </p:grpSp>
      <p:sp>
        <p:nvSpPr>
          <p:cNvPr id="5190" name="Text Box 85"/>
          <p:cNvSpPr txBox="1">
            <a:spLocks noChangeArrowheads="1"/>
          </p:cNvSpPr>
          <p:nvPr/>
        </p:nvSpPr>
        <p:spPr bwMode="auto">
          <a:xfrm>
            <a:off x="6373822" y="2317749"/>
            <a:ext cx="3317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i="1">
                <a:solidFill>
                  <a:srgbClr val="000000"/>
                </a:solidFill>
              </a:rPr>
              <a:t>I</a:t>
            </a:r>
            <a:r>
              <a:rPr lang="en-US" altLang="ja-JP" baseline="-25000">
                <a:solidFill>
                  <a:srgbClr val="000000"/>
                </a:solidFill>
              </a:rPr>
              <a:t>d</a:t>
            </a:r>
            <a:endParaRPr lang="ru-RU" altLang="ja-JP" baseline="-25000">
              <a:solidFill>
                <a:srgbClr val="000000"/>
              </a:solidFill>
            </a:endParaRPr>
          </a:p>
        </p:txBody>
      </p:sp>
      <p:grpSp>
        <p:nvGrpSpPr>
          <p:cNvPr id="5191" name="グループ化 27"/>
          <p:cNvGrpSpPr>
            <a:grpSpLocks/>
          </p:cNvGrpSpPr>
          <p:nvPr/>
        </p:nvGrpSpPr>
        <p:grpSpPr bwMode="auto">
          <a:xfrm>
            <a:off x="0" y="2997200"/>
            <a:ext cx="2916238" cy="2613025"/>
            <a:chOff x="11112" y="1099567"/>
            <a:chExt cx="2915816" cy="2612876"/>
          </a:xfrm>
        </p:grpSpPr>
        <p:sp>
          <p:nvSpPr>
            <p:cNvPr id="5197" name="テキスト ボックス 36"/>
            <p:cNvSpPr txBox="1">
              <a:spLocks noChangeArrowheads="1"/>
            </p:cNvSpPr>
            <p:nvPr/>
          </p:nvSpPr>
          <p:spPr bwMode="auto">
            <a:xfrm>
              <a:off x="11112" y="1099567"/>
              <a:ext cx="12282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sz="2400">
                  <a:solidFill>
                    <a:srgbClr val="0000CC"/>
                  </a:solidFill>
                </a:rPr>
                <a:t>Source</a:t>
              </a:r>
              <a:endParaRPr lang="ja-JP" altLang="en-US" sz="2400">
                <a:solidFill>
                  <a:srgbClr val="0000CC"/>
                </a:solidFill>
              </a:endParaRPr>
            </a:p>
          </p:txBody>
        </p:sp>
        <p:cxnSp>
          <p:nvCxnSpPr>
            <p:cNvPr id="5198" name="直線矢印コネクタ 38"/>
            <p:cNvCxnSpPr>
              <a:cxnSpLocks noChangeShapeType="1"/>
            </p:cNvCxnSpPr>
            <p:nvPr/>
          </p:nvCxnSpPr>
          <p:spPr bwMode="auto">
            <a:xfrm>
              <a:off x="694680" y="2178099"/>
              <a:ext cx="1200150" cy="1588"/>
            </a:xfrm>
            <a:prstGeom prst="straightConnector1">
              <a:avLst/>
            </a:prstGeom>
            <a:noFill/>
            <a:ln w="38100" algn="ctr">
              <a:solidFill>
                <a:srgbClr val="FF0000"/>
              </a:solidFill>
              <a:round/>
              <a:headEnd/>
              <a:tailEnd type="stealth" w="lg" len="lg"/>
            </a:ln>
            <a:extLst>
              <a:ext uri="{909E8E84-426E-40DD-AFC4-6F175D3DCCD1}">
                <a14:hiddenFill xmlns:a14="http://schemas.microsoft.com/office/drawing/2010/main">
                  <a:noFill/>
                </a14:hiddenFill>
              </a:ext>
            </a:extLst>
          </p:spPr>
        </p:cxnSp>
        <p:cxnSp>
          <p:nvCxnSpPr>
            <p:cNvPr id="5199" name="直線矢印コネクタ 46"/>
            <p:cNvCxnSpPr>
              <a:cxnSpLocks noChangeShapeType="1"/>
            </p:cNvCxnSpPr>
            <p:nvPr/>
          </p:nvCxnSpPr>
          <p:spPr bwMode="auto">
            <a:xfrm flipH="1">
              <a:off x="646658" y="1819647"/>
              <a:ext cx="1200150" cy="1588"/>
            </a:xfrm>
            <a:prstGeom prst="straightConnector1">
              <a:avLst/>
            </a:prstGeom>
            <a:noFill/>
            <a:ln w="38100" algn="ctr">
              <a:solidFill>
                <a:srgbClr val="FF0000"/>
              </a:solidFill>
              <a:round/>
              <a:headEnd/>
              <a:tailEnd type="stealth" w="lg" len="lg"/>
            </a:ln>
            <a:extLst>
              <a:ext uri="{909E8E84-426E-40DD-AFC4-6F175D3DCCD1}">
                <a14:hiddenFill xmlns:a14="http://schemas.microsoft.com/office/drawing/2010/main">
                  <a:noFill/>
                </a14:hiddenFill>
              </a:ext>
            </a:extLst>
          </p:spPr>
        </p:cxnSp>
        <p:grpSp>
          <p:nvGrpSpPr>
            <p:cNvPr id="5200" name="グループ化 63"/>
            <p:cNvGrpSpPr>
              <a:grpSpLocks/>
            </p:cNvGrpSpPr>
            <p:nvPr/>
          </p:nvGrpSpPr>
          <p:grpSpPr bwMode="auto">
            <a:xfrm>
              <a:off x="118616" y="2675284"/>
              <a:ext cx="1728193" cy="1037159"/>
              <a:chOff x="118623" y="2645122"/>
              <a:chExt cx="1728474" cy="1037159"/>
            </a:xfrm>
          </p:grpSpPr>
          <p:sp>
            <p:nvSpPr>
              <p:cNvPr id="150" name="正方形/長方形 149"/>
              <p:cNvSpPr/>
              <p:nvPr/>
            </p:nvSpPr>
            <p:spPr bwMode="auto">
              <a:xfrm>
                <a:off x="118623" y="2653581"/>
                <a:ext cx="1728474" cy="1028700"/>
              </a:xfrm>
              <a:prstGeom prst="rect">
                <a:avLst/>
              </a:prstGeom>
              <a:solidFill>
                <a:srgbClr val="CCFFFF"/>
              </a:solidFill>
              <a:ln w="9525" cap="flat" cmpd="sng" algn="ctr">
                <a:noFill/>
                <a:prstDash val="solid"/>
                <a:round/>
                <a:headEnd type="none" w="med" len="med"/>
                <a:tailEnd type="none" w="med" len="med"/>
              </a:ln>
              <a:effectLst>
                <a:glow rad="101600">
                  <a:schemeClr val="accent6">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p>
                <a:pPr>
                  <a:defRPr/>
                </a:pPr>
                <a:endParaRPr lang="ja-JP" altLang="en-US">
                  <a:solidFill>
                    <a:srgbClr val="000000"/>
                  </a:solidFill>
                </a:endParaRPr>
              </a:p>
            </p:txBody>
          </p:sp>
          <p:graphicFrame>
            <p:nvGraphicFramePr>
              <p:cNvPr id="5122" name="Object 29"/>
              <p:cNvGraphicFramePr>
                <a:graphicFrameLocks noChangeAspect="1"/>
              </p:cNvGraphicFramePr>
              <p:nvPr/>
            </p:nvGraphicFramePr>
            <p:xfrm>
              <a:off x="334682" y="2645122"/>
              <a:ext cx="1197170" cy="944563"/>
            </p:xfrm>
            <a:graphic>
              <a:graphicData uri="http://schemas.openxmlformats.org/presentationml/2006/ole">
                <mc:AlternateContent xmlns:mc="http://schemas.openxmlformats.org/markup-compatibility/2006">
                  <mc:Choice xmlns:v="urn:schemas-microsoft-com:vml" Requires="v">
                    <p:oleObj spid="_x0000_s89117" name="数式" r:id="rId9" imgW="507960" imgH="419040" progId="Equation.3">
                      <p:embed/>
                    </p:oleObj>
                  </mc:Choice>
                  <mc:Fallback>
                    <p:oleObj name="数式" r:id="rId9" imgW="507960" imgH="4190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4682" y="2645122"/>
                            <a:ext cx="1197170" cy="944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5201" name="テキスト ボックス 51"/>
            <p:cNvSpPr txBox="1">
              <a:spLocks noChangeArrowheads="1"/>
            </p:cNvSpPr>
            <p:nvPr/>
          </p:nvSpPr>
          <p:spPr bwMode="auto">
            <a:xfrm>
              <a:off x="1704553" y="1819647"/>
              <a:ext cx="12223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sz="1100" i="1">
                  <a:solidFill>
                    <a:srgbClr val="FF9900"/>
                  </a:solidFill>
                </a:rPr>
                <a:t>Plasma wave</a:t>
              </a:r>
              <a:endParaRPr lang="ja-JP" altLang="en-US" sz="1100" i="1">
                <a:solidFill>
                  <a:srgbClr val="FF9900"/>
                </a:solidFill>
              </a:endParaRPr>
            </a:p>
          </p:txBody>
        </p:sp>
      </p:grpSp>
      <p:sp>
        <p:nvSpPr>
          <p:cNvPr id="159" name="円弧 158"/>
          <p:cNvSpPr/>
          <p:nvPr/>
        </p:nvSpPr>
        <p:spPr bwMode="auto">
          <a:xfrm rot="16577310">
            <a:off x="307182" y="3645694"/>
            <a:ext cx="344487" cy="517525"/>
          </a:xfrm>
          <a:prstGeom prst="arc">
            <a:avLst>
              <a:gd name="adj1" fmla="val 10434942"/>
              <a:gd name="adj2" fmla="val 0"/>
            </a:avLst>
          </a:prstGeom>
          <a:noFill/>
          <a:ln w="38100" cap="flat" cmpd="sng" algn="ctr">
            <a:solidFill>
              <a:srgbClr val="FF3300"/>
            </a:solidFill>
            <a:prstDash val="solid"/>
            <a:round/>
            <a:headEnd type="none" w="med" len="med"/>
            <a:tailEnd type="none" w="med" len="med"/>
          </a:ln>
          <a:effectLst/>
        </p:spPr>
        <p:txBody>
          <a:bodyPr/>
          <a:lstStyle/>
          <a:p>
            <a:pPr>
              <a:defRPr/>
            </a:pPr>
            <a:endParaRPr lang="ja-JP" altLang="en-US">
              <a:solidFill>
                <a:srgbClr val="000000"/>
              </a:solidFill>
              <a:latin typeface="Arial" charset="0"/>
              <a:cs typeface="Arial" charset="0"/>
            </a:endParaRPr>
          </a:p>
        </p:txBody>
      </p:sp>
      <p:sp>
        <p:nvSpPr>
          <p:cNvPr id="160" name="正方形/長方形 159"/>
          <p:cNvSpPr>
            <a:spLocks noChangeArrowheads="1"/>
          </p:cNvSpPr>
          <p:nvPr/>
        </p:nvSpPr>
        <p:spPr bwMode="auto">
          <a:xfrm>
            <a:off x="250825" y="5732463"/>
            <a:ext cx="583406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sz="2400">
                <a:solidFill>
                  <a:srgbClr val="660066"/>
                </a:solidFill>
                <a:latin typeface="Times New Roman" panose="02020603050405020304" pitchFamily="18" charset="0"/>
                <a:cs typeface="Times New Roman" panose="02020603050405020304" pitchFamily="18" charset="0"/>
              </a:rPr>
              <a:t>wave grows during each round trip between the drain and source contacts</a:t>
            </a:r>
            <a:endParaRPr lang="ja-JP" altLang="en-US" sz="2400">
              <a:solidFill>
                <a:srgbClr val="660066"/>
              </a:solidFill>
              <a:latin typeface="Times New Roman" panose="02020603050405020304" pitchFamily="18" charset="0"/>
              <a:cs typeface="Times New Roman" panose="02020603050405020304" pitchFamily="18" charset="0"/>
            </a:endParaRPr>
          </a:p>
        </p:txBody>
      </p:sp>
      <p:sp>
        <p:nvSpPr>
          <p:cNvPr id="5194" name="正方形/長方形 160"/>
          <p:cNvSpPr>
            <a:spLocks noChangeArrowheads="1"/>
          </p:cNvSpPr>
          <p:nvPr/>
        </p:nvSpPr>
        <p:spPr bwMode="auto">
          <a:xfrm>
            <a:off x="534997" y="1403349"/>
            <a:ext cx="154781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sz="2000">
                <a:solidFill>
                  <a:srgbClr val="000000"/>
                </a:solidFill>
                <a:latin typeface="Times New Roman" panose="02020603050405020304" pitchFamily="18" charset="0"/>
                <a:cs typeface="Times New Roman" panose="02020603050405020304" pitchFamily="18" charset="0"/>
              </a:rPr>
              <a:t>source side is shorted</a:t>
            </a:r>
          </a:p>
          <a:p>
            <a:pPr eaLnBrk="1" hangingPunct="1"/>
            <a:r>
              <a:rPr lang="en-US" altLang="ja-JP" sz="2000">
                <a:solidFill>
                  <a:srgbClr val="000000"/>
                </a:solidFill>
                <a:latin typeface="Times New Roman" panose="02020603050405020304" pitchFamily="18" charset="0"/>
                <a:cs typeface="Times New Roman" panose="02020603050405020304" pitchFamily="18" charset="0"/>
              </a:rPr>
              <a:t> </a:t>
            </a:r>
            <a:r>
              <a:rPr lang="en-US" altLang="ja-JP" sz="2000">
                <a:solidFill>
                  <a:srgbClr val="FF0000"/>
                </a:solidFill>
                <a:latin typeface="Times New Roman" panose="02020603050405020304" pitchFamily="18" charset="0"/>
                <a:cs typeface="Times New Roman" panose="02020603050405020304" pitchFamily="18" charset="0"/>
              </a:rPr>
              <a:t>U = Cte</a:t>
            </a:r>
            <a:endParaRPr lang="ja-JP" altLang="en-US" sz="2000">
              <a:solidFill>
                <a:srgbClr val="FF0000"/>
              </a:solidFill>
              <a:latin typeface="Times New Roman" panose="02020603050405020304" pitchFamily="18" charset="0"/>
              <a:cs typeface="Times New Roman" panose="02020603050405020304" pitchFamily="18" charset="0"/>
            </a:endParaRPr>
          </a:p>
        </p:txBody>
      </p:sp>
      <p:sp>
        <p:nvSpPr>
          <p:cNvPr id="5195" name="正方形/長方形 161"/>
          <p:cNvSpPr>
            <a:spLocks noChangeArrowheads="1"/>
          </p:cNvSpPr>
          <p:nvPr/>
        </p:nvSpPr>
        <p:spPr bwMode="auto">
          <a:xfrm>
            <a:off x="6645285" y="1116410"/>
            <a:ext cx="25209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en-US" altLang="ja-JP" sz="2000" dirty="0">
                <a:solidFill>
                  <a:srgbClr val="000000"/>
                </a:solidFill>
                <a:latin typeface="Times New Roman" panose="02020603050405020304" pitchFamily="18" charset="0"/>
                <a:cs typeface="Times New Roman" panose="02020603050405020304" pitchFamily="18" charset="0"/>
              </a:rPr>
              <a:t>open circuit boundary condition at the drain</a:t>
            </a:r>
          </a:p>
          <a:p>
            <a:pPr eaLnBrk="1" hangingPunct="1"/>
            <a:r>
              <a:rPr lang="en-US" altLang="ja-JP" sz="2000" dirty="0">
                <a:solidFill>
                  <a:srgbClr val="FF0000"/>
                </a:solidFill>
                <a:latin typeface="Times New Roman" panose="02020603050405020304" pitchFamily="18" charset="0"/>
                <a:ea typeface="MS Mincho" panose="02020609040205080304" pitchFamily="49" charset="-128"/>
                <a:cs typeface="Times New Roman" panose="02020603050405020304" pitchFamily="18" charset="0"/>
              </a:rPr>
              <a:t>△</a:t>
            </a:r>
            <a:r>
              <a:rPr lang="en-US" altLang="ja-JP" sz="2000" i="1" dirty="0">
                <a:solidFill>
                  <a:srgbClr val="FF0000"/>
                </a:solidFill>
                <a:latin typeface="Times New Roman" panose="02020603050405020304" pitchFamily="18" charset="0"/>
                <a:ea typeface="MS Mincho" panose="02020609040205080304" pitchFamily="49" charset="-128"/>
                <a:cs typeface="Times New Roman" panose="02020603050405020304" pitchFamily="18" charset="0"/>
              </a:rPr>
              <a:t>j</a:t>
            </a:r>
            <a:r>
              <a:rPr lang="en-US" altLang="ja-JP" sz="2000" dirty="0">
                <a:solidFill>
                  <a:srgbClr val="FF0000"/>
                </a:solidFill>
                <a:latin typeface="Times New Roman" panose="02020603050405020304" pitchFamily="18" charset="0"/>
                <a:ea typeface="MS Mincho" panose="02020609040205080304" pitchFamily="49" charset="-128"/>
                <a:cs typeface="Times New Roman" panose="02020603050405020304" pitchFamily="18" charset="0"/>
              </a:rPr>
              <a:t> = </a:t>
            </a:r>
            <a:r>
              <a:rPr lang="en-US" altLang="ja-JP" sz="2000" dirty="0" err="1">
                <a:solidFill>
                  <a:srgbClr val="FF0000"/>
                </a:solidFill>
                <a:latin typeface="Times New Roman" panose="02020603050405020304" pitchFamily="18" charset="0"/>
                <a:ea typeface="MS Mincho" panose="02020609040205080304" pitchFamily="49" charset="-128"/>
                <a:cs typeface="Times New Roman" panose="02020603050405020304" pitchFamily="18" charset="0"/>
              </a:rPr>
              <a:t>Cte</a:t>
            </a:r>
            <a:endParaRPr lang="ja-JP" altLang="en-US" sz="2000" dirty="0">
              <a:solidFill>
                <a:srgbClr val="FF0000"/>
              </a:solidFill>
              <a:latin typeface="Times New Roman" panose="02020603050405020304" pitchFamily="18" charset="0"/>
              <a:cs typeface="Times New Roman" panose="02020603050405020304" pitchFamily="18" charset="0"/>
            </a:endParaRPr>
          </a:p>
        </p:txBody>
      </p:sp>
      <p:sp>
        <p:nvSpPr>
          <p:cNvPr id="5196" name="Rectangle 143"/>
          <p:cNvSpPr>
            <a:spLocks noChangeArrowheads="1"/>
          </p:cNvSpPr>
          <p:nvPr/>
        </p:nvSpPr>
        <p:spPr bwMode="auto">
          <a:xfrm>
            <a:off x="3814763" y="6577013"/>
            <a:ext cx="53292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cs typeface="Arial" panose="020B0604020202020204" pitchFamily="34" charset="0"/>
              </a:defRPr>
            </a:lvl1pPr>
            <a:lvl2pPr marL="742950" indent="-285750" eaLnBrk="0" hangingPunct="0">
              <a:defRPr b="1">
                <a:solidFill>
                  <a:schemeClr val="tx1"/>
                </a:solidFill>
                <a:latin typeface="Arial" panose="020B0604020202020204" pitchFamily="34" charset="0"/>
                <a:cs typeface="Arial" panose="020B0604020202020204" pitchFamily="34" charset="0"/>
              </a:defRPr>
            </a:lvl2pPr>
            <a:lvl3pPr marL="1143000" indent="-228600" eaLnBrk="0" hangingPunct="0">
              <a:defRPr b="1">
                <a:solidFill>
                  <a:schemeClr val="tx1"/>
                </a:solidFill>
                <a:latin typeface="Arial" panose="020B0604020202020204" pitchFamily="34" charset="0"/>
                <a:cs typeface="Arial" panose="020B0604020202020204" pitchFamily="34" charset="0"/>
              </a:defRPr>
            </a:lvl3pPr>
            <a:lvl4pPr marL="1600200" indent="-228600" eaLnBrk="0" hangingPunct="0">
              <a:defRPr b="1">
                <a:solidFill>
                  <a:schemeClr val="tx1"/>
                </a:solidFill>
                <a:latin typeface="Arial" panose="020B0604020202020204" pitchFamily="34" charset="0"/>
                <a:cs typeface="Arial" panose="020B0604020202020204" pitchFamily="34" charset="0"/>
              </a:defRPr>
            </a:lvl4pPr>
            <a:lvl5pPr marL="2057400" indent="-228600" eaLnBrk="0" hangingPunct="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eaLnBrk="1" hangingPunct="1"/>
            <a:r>
              <a:rPr lang="pl-PL" altLang="ja-JP" sz="1400">
                <a:solidFill>
                  <a:srgbClr val="000000"/>
                </a:solidFill>
                <a:latin typeface="Times New Roman" panose="02020603050405020304" pitchFamily="18" charset="0"/>
                <a:cs typeface="Times New Roman" panose="02020603050405020304" pitchFamily="18" charset="0"/>
              </a:rPr>
              <a:t>M.I. Dyakonov, M.S. Shur, Phys. </a:t>
            </a:r>
            <a:r>
              <a:rPr lang="en-US" altLang="ja-JP" sz="1400">
                <a:solidFill>
                  <a:srgbClr val="000000"/>
                </a:solidFill>
                <a:latin typeface="Times New Roman" panose="02020603050405020304" pitchFamily="18" charset="0"/>
                <a:cs typeface="Times New Roman" panose="02020603050405020304" pitchFamily="18" charset="0"/>
              </a:rPr>
              <a:t>Rev.  </a:t>
            </a:r>
            <a:r>
              <a:rPr lang="pl-PL" altLang="ja-JP" sz="1400">
                <a:solidFill>
                  <a:srgbClr val="000000"/>
                </a:solidFill>
                <a:latin typeface="Times New Roman" panose="02020603050405020304" pitchFamily="18" charset="0"/>
                <a:cs typeface="Times New Roman" panose="02020603050405020304" pitchFamily="18" charset="0"/>
              </a:rPr>
              <a:t>Lett. 7</a:t>
            </a:r>
            <a:r>
              <a:rPr lang="en-US" altLang="ja-JP" sz="1400">
                <a:solidFill>
                  <a:srgbClr val="000000"/>
                </a:solidFill>
                <a:latin typeface="Times New Roman" panose="02020603050405020304" pitchFamily="18" charset="0"/>
              </a:rPr>
              <a:t>1</a:t>
            </a:r>
            <a:r>
              <a:rPr lang="pl-PL" altLang="ja-JP" sz="1400">
                <a:solidFill>
                  <a:srgbClr val="000000"/>
                </a:solidFill>
                <a:latin typeface="Times New Roman" panose="02020603050405020304" pitchFamily="18" charset="0"/>
                <a:cs typeface="Times New Roman" panose="02020603050405020304" pitchFamily="18" charset="0"/>
              </a:rPr>
              <a:t> (</a:t>
            </a:r>
            <a:r>
              <a:rPr lang="en-US" altLang="ja-JP" sz="1400">
                <a:solidFill>
                  <a:srgbClr val="000000"/>
                </a:solidFill>
                <a:latin typeface="Times New Roman" panose="02020603050405020304" pitchFamily="18" charset="0"/>
              </a:rPr>
              <a:t>15</a:t>
            </a:r>
            <a:r>
              <a:rPr lang="pl-PL" altLang="ja-JP" sz="1400">
                <a:solidFill>
                  <a:srgbClr val="000000"/>
                </a:solidFill>
                <a:latin typeface="Times New Roman" panose="02020603050405020304" pitchFamily="18" charset="0"/>
                <a:cs typeface="Times New Roman" panose="02020603050405020304" pitchFamily="18" charset="0"/>
              </a:rPr>
              <a:t>), </a:t>
            </a:r>
            <a:r>
              <a:rPr lang="en-US" altLang="ja-JP" sz="1400">
                <a:solidFill>
                  <a:srgbClr val="000000"/>
                </a:solidFill>
                <a:latin typeface="Times New Roman" panose="02020603050405020304" pitchFamily="18" charset="0"/>
              </a:rPr>
              <a:t>2465</a:t>
            </a:r>
            <a:r>
              <a:rPr lang="pl-PL" altLang="ja-JP" sz="1400">
                <a:solidFill>
                  <a:srgbClr val="000000"/>
                </a:solidFill>
                <a:latin typeface="Times New Roman" panose="02020603050405020304" pitchFamily="18" charset="0"/>
                <a:cs typeface="Times New Roman" panose="02020603050405020304" pitchFamily="18" charset="0"/>
              </a:rPr>
              <a:t> (199</a:t>
            </a:r>
            <a:r>
              <a:rPr lang="en-US" altLang="ja-JP" sz="1400">
                <a:solidFill>
                  <a:srgbClr val="000000"/>
                </a:solidFill>
                <a:latin typeface="Times New Roman" panose="02020603050405020304" pitchFamily="18" charset="0"/>
              </a:rPr>
              <a:t>3</a:t>
            </a:r>
            <a:r>
              <a:rPr lang="pl-PL" altLang="ja-JP" sz="1400">
                <a:solidFill>
                  <a:srgbClr val="000000"/>
                </a:solidFill>
                <a:latin typeface="Times New Roman" panose="02020603050405020304" pitchFamily="18" charset="0"/>
                <a:cs typeface="Times New Roman" panose="02020603050405020304" pitchFamily="18" charset="0"/>
              </a:rPr>
              <a:t>)</a:t>
            </a:r>
            <a:endParaRPr lang="fr-FR" altLang="ja-JP" sz="1400">
              <a:solidFill>
                <a:srgbClr val="000000"/>
              </a:solidFill>
              <a:latin typeface="Times New Roman" panose="02020603050405020304" pitchFamily="18" charset="0"/>
            </a:endParaRPr>
          </a:p>
        </p:txBody>
      </p:sp>
      <p:sp>
        <p:nvSpPr>
          <p:cNvPr id="115" name="タイトル 1"/>
          <p:cNvSpPr txBox="1">
            <a:spLocks/>
          </p:cNvSpPr>
          <p:nvPr/>
        </p:nvSpPr>
        <p:spPr bwMode="auto">
          <a:xfrm>
            <a:off x="625341" y="-35286"/>
            <a:ext cx="8001000" cy="92825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469900" indent="-469900" algn="l" rtl="0" eaLnBrk="0" fontAlgn="base" hangingPunct="0">
              <a:spcBef>
                <a:spcPct val="20000"/>
              </a:spcBef>
              <a:spcAft>
                <a:spcPct val="0"/>
              </a:spcAft>
              <a:buClr>
                <a:schemeClr val="accent2"/>
              </a:buClr>
              <a:buFont typeface="Wingdings" pitchFamily="2" charset="2"/>
              <a:buChar char="o"/>
              <a:defRPr kumimoji="1" sz="3000">
                <a:solidFill>
                  <a:schemeClr val="tx1"/>
                </a:solidFill>
                <a:latin typeface="+mn-lt"/>
                <a:ea typeface="+mn-ea"/>
                <a:cs typeface="+mn-cs"/>
              </a:defRPr>
            </a:lvl1pPr>
            <a:lvl2pPr marL="908050" indent="-436563" algn="l" rtl="0" eaLnBrk="0" fontAlgn="base" hangingPunct="0">
              <a:spcBef>
                <a:spcPct val="20000"/>
              </a:spcBef>
              <a:spcAft>
                <a:spcPct val="0"/>
              </a:spcAft>
              <a:buClr>
                <a:schemeClr val="accent2"/>
              </a:buClr>
              <a:buFont typeface="Wingdings" pitchFamily="2" charset="2"/>
              <a:buChar char="n"/>
              <a:defRPr kumimoji="1" sz="2600">
                <a:solidFill>
                  <a:schemeClr val="tx1"/>
                </a:solidFill>
                <a:latin typeface="+mn-lt"/>
                <a:ea typeface="+mn-ea"/>
              </a:defRPr>
            </a:lvl2pPr>
            <a:lvl3pPr marL="1304925" indent="-395288" algn="l" rtl="0" eaLnBrk="0" fontAlgn="base" hangingPunct="0">
              <a:spcBef>
                <a:spcPct val="20000"/>
              </a:spcBef>
              <a:spcAft>
                <a:spcPct val="0"/>
              </a:spcAft>
              <a:buClr>
                <a:schemeClr val="accent2"/>
              </a:buClr>
              <a:buFont typeface="Wingdings" pitchFamily="2" charset="2"/>
              <a:buChar char="o"/>
              <a:defRPr kumimoji="1" sz="2300">
                <a:solidFill>
                  <a:schemeClr val="tx1"/>
                </a:solidFill>
                <a:latin typeface="+mn-lt"/>
                <a:ea typeface="+mn-ea"/>
              </a:defRPr>
            </a:lvl3pPr>
            <a:lvl4pPr marL="1693863" indent="-387350" algn="l" rtl="0" eaLnBrk="0" fontAlgn="base" hangingPunct="0">
              <a:spcBef>
                <a:spcPct val="20000"/>
              </a:spcBef>
              <a:spcAft>
                <a:spcPct val="0"/>
              </a:spcAft>
              <a:buClr>
                <a:schemeClr val="accent2"/>
              </a:buClr>
              <a:buFont typeface="Wingdings" pitchFamily="2" charset="2"/>
              <a:buChar char="n"/>
              <a:defRPr kumimoji="1" sz="2000">
                <a:solidFill>
                  <a:schemeClr val="tx1"/>
                </a:solidFill>
                <a:latin typeface="+mn-lt"/>
                <a:ea typeface="+mn-ea"/>
              </a:defRPr>
            </a:lvl4pPr>
            <a:lvl5pPr marL="2093913" indent="-398463" algn="l" rtl="0" eaLnBrk="0" fontAlgn="base" hangingPunct="0">
              <a:spcBef>
                <a:spcPct val="25000"/>
              </a:spcBef>
              <a:spcAft>
                <a:spcPct val="0"/>
              </a:spcAft>
              <a:buClr>
                <a:schemeClr val="accent2"/>
              </a:buClr>
              <a:buFont typeface="Wingdings" pitchFamily="2" charset="2"/>
              <a:buChar char="§"/>
              <a:defRPr kumimoji="1" sz="2000">
                <a:solidFill>
                  <a:schemeClr val="tx1"/>
                </a:solidFill>
                <a:latin typeface="+mn-lt"/>
                <a:ea typeface="+mn-ea"/>
              </a:defRPr>
            </a:lvl5pPr>
            <a:lvl6pPr marL="25511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6pPr>
            <a:lvl7pPr marL="30083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7pPr>
            <a:lvl8pPr marL="34655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8pPr>
            <a:lvl9pPr marL="3922713" indent="-398463" algn="l" rtl="0" fontAlgn="base">
              <a:spcBef>
                <a:spcPct val="25000"/>
              </a:spcBef>
              <a:spcAft>
                <a:spcPct val="0"/>
              </a:spcAft>
              <a:buClr>
                <a:schemeClr val="accent2"/>
              </a:buClr>
              <a:buFont typeface="Wingdings" pitchFamily="2" charset="2"/>
              <a:buChar char="§"/>
              <a:defRPr kumimoji="1" sz="2000">
                <a:solidFill>
                  <a:schemeClr val="tx1"/>
                </a:solidFill>
                <a:latin typeface="+mn-lt"/>
                <a:ea typeface="+mn-ea"/>
              </a:defRPr>
            </a:lvl9pPr>
          </a:lstStyle>
          <a:p>
            <a:pPr marL="0" indent="0">
              <a:buClr>
                <a:srgbClr val="CC0000"/>
              </a:buClr>
              <a:buFont typeface="Wingdings" pitchFamily="2" charset="2"/>
              <a:buNone/>
            </a:pPr>
            <a:r>
              <a:rPr lang="en-US" altLang="ja-JP" sz="3200" b="1" kern="0" dirty="0" smtClean="0">
                <a:solidFill>
                  <a:srgbClr val="000000"/>
                </a:solidFill>
              </a:rPr>
              <a:t>Doppler-Shift Effect:</a:t>
            </a:r>
            <a:br>
              <a:rPr lang="en-US" altLang="ja-JP" sz="3200" b="1" kern="0" dirty="0" smtClean="0">
                <a:solidFill>
                  <a:srgbClr val="000000"/>
                </a:solidFill>
              </a:rPr>
            </a:br>
            <a:r>
              <a:rPr lang="en-US" altLang="ja-JP" sz="3200" b="1" kern="0" dirty="0" err="1" smtClean="0">
                <a:solidFill>
                  <a:srgbClr val="000000"/>
                </a:solidFill>
              </a:rPr>
              <a:t>Dyakonov-Shur</a:t>
            </a:r>
            <a:r>
              <a:rPr lang="en-US" altLang="ja-JP" sz="3200" b="1" kern="0" dirty="0" smtClean="0">
                <a:solidFill>
                  <a:srgbClr val="000000"/>
                </a:solidFill>
              </a:rPr>
              <a:t> Plasma Instability</a:t>
            </a:r>
            <a:endParaRPr lang="ja-JP" altLang="en-US" sz="3200" b="1" kern="0" dirty="0">
              <a:solidFill>
                <a:srgbClr val="000000"/>
              </a:solidFill>
            </a:endParaRPr>
          </a:p>
        </p:txBody>
      </p:sp>
    </p:spTree>
    <p:extLst>
      <p:ext uri="{BB962C8B-B14F-4D97-AF65-F5344CB8AC3E}">
        <p14:creationId xmlns:p14="http://schemas.microsoft.com/office/powerpoint/2010/main" val="5830688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dissolve">
                                      <p:cBhvr>
                                        <p:cTn id="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31825" y="188258"/>
            <a:ext cx="8001000" cy="928255"/>
          </a:xfrm>
        </p:spPr>
        <p:txBody>
          <a:bodyPr/>
          <a:lstStyle/>
          <a:p>
            <a:r>
              <a:rPr lang="en-US" altLang="ja-JP" dirty="0"/>
              <a:t>PW Emitter: A-DGG HEMT with</a:t>
            </a:r>
            <a:br>
              <a:rPr lang="en-US" altLang="ja-JP" dirty="0"/>
            </a:br>
            <a:r>
              <a:rPr lang="en-US" altLang="ja-JP" dirty="0"/>
              <a:t>Resonant-Enhanced Photonic Cavity</a:t>
            </a:r>
            <a:endParaRPr kumimoji="1" lang="ja-JP" altLang="en-US" dirty="0"/>
          </a:p>
        </p:txBody>
      </p:sp>
      <p:sp>
        <p:nvSpPr>
          <p:cNvPr id="3"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kumimoji="0" lang="ja-JP" altLang="en-US" sz="1400" b="1">
                <a:solidFill>
                  <a:srgbClr val="000000"/>
                </a:solidFill>
                <a:latin typeface="Arial Black" pitchFamily="34" charset="0"/>
                <a:cs typeface="Arial" pitchFamily="34" charset="0"/>
              </a:rPr>
              <a:pPr algn="r" fontAlgn="base">
                <a:spcBef>
                  <a:spcPct val="0"/>
                </a:spcBef>
                <a:spcAft>
                  <a:spcPct val="0"/>
                </a:spcAft>
                <a:defRPr/>
              </a:pPr>
              <a:t>20</a:t>
            </a:fld>
            <a:endParaRPr kumimoji="0" lang="ja-JP" altLang="en-US" sz="1400" b="1" dirty="0">
              <a:solidFill>
                <a:srgbClr val="000000"/>
              </a:solidFill>
              <a:latin typeface="Arial Black" pitchFamily="34" charset="0"/>
              <a:cs typeface="Arial"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319" y="3621887"/>
            <a:ext cx="4263232" cy="3208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355727"/>
            <a:ext cx="4214813" cy="2437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図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43475" y="1498607"/>
            <a:ext cx="3957638" cy="2266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図 8" descr="D:\otsuji\Document\Otsuji DOC\国際会議\20121201 IEDM\Submission\01-100dpi-rev.JPG"/>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18037" y="3455960"/>
            <a:ext cx="4054476" cy="3374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p:cNvSpPr txBox="1"/>
          <p:nvPr/>
        </p:nvSpPr>
        <p:spPr>
          <a:xfrm>
            <a:off x="4980660" y="1085259"/>
            <a:ext cx="4191917" cy="461665"/>
          </a:xfrm>
          <a:prstGeom prst="rect">
            <a:avLst/>
          </a:prstGeom>
          <a:noFill/>
        </p:spPr>
        <p:txBody>
          <a:bodyPr wrap="none" rtlCol="0">
            <a:spAutoFit/>
          </a:bodyPr>
          <a:lstStyle/>
          <a:p>
            <a:pPr algn="r" fontAlgn="base">
              <a:spcBef>
                <a:spcPct val="0"/>
              </a:spcBef>
              <a:spcAft>
                <a:spcPct val="0"/>
              </a:spcAft>
            </a:pPr>
            <a:r>
              <a:rPr lang="it-IT" altLang="ja-JP" sz="1200" i="1" dirty="0" smtClean="0">
                <a:solidFill>
                  <a:srgbClr val="000000"/>
                </a:solidFill>
                <a:cs typeface="Arial" pitchFamily="34" charset="0"/>
              </a:rPr>
              <a:t>T. Watanabe et al., </a:t>
            </a:r>
            <a:r>
              <a:rPr lang="it-IT" altLang="ja-JP" sz="1200" b="1" i="1" dirty="0" smtClean="0">
                <a:solidFill>
                  <a:srgbClr val="000000"/>
                </a:solidFill>
                <a:cs typeface="Arial" pitchFamily="34" charset="0"/>
              </a:rPr>
              <a:t>OTST</a:t>
            </a:r>
            <a:r>
              <a:rPr lang="it-IT" altLang="ja-JP" sz="1200" i="1" dirty="0" smtClean="0">
                <a:solidFill>
                  <a:srgbClr val="000000"/>
                </a:solidFill>
                <a:cs typeface="Arial" pitchFamily="34" charset="0"/>
              </a:rPr>
              <a:t>, Th3-26, Kyoto, Apr. 2013</a:t>
            </a:r>
            <a:r>
              <a:rPr lang="it-IT" altLang="ja-JP" sz="1200" b="1" i="1" dirty="0" smtClean="0">
                <a:solidFill>
                  <a:srgbClr val="000000"/>
                </a:solidFill>
                <a:cs typeface="Arial" pitchFamily="34" charset="0"/>
              </a:rPr>
              <a:t>.</a:t>
            </a:r>
          </a:p>
          <a:p>
            <a:pPr algn="r" fontAlgn="base">
              <a:spcBef>
                <a:spcPct val="0"/>
              </a:spcBef>
              <a:spcAft>
                <a:spcPct val="0"/>
              </a:spcAft>
            </a:pPr>
            <a:r>
              <a:rPr lang="it-IT" altLang="ja-JP" sz="1200" i="1" dirty="0" smtClean="0">
                <a:solidFill>
                  <a:srgbClr val="000000"/>
                </a:solidFill>
                <a:cs typeface="Arial" pitchFamily="34" charset="0"/>
              </a:rPr>
              <a:t>T. Otsuji et al., </a:t>
            </a:r>
            <a:r>
              <a:rPr lang="it-IT" altLang="ja-JP" sz="1200" b="1" i="1" dirty="0" smtClean="0">
                <a:solidFill>
                  <a:srgbClr val="000000"/>
                </a:solidFill>
                <a:cs typeface="Arial" pitchFamily="34" charset="0"/>
              </a:rPr>
              <a:t>IEEE Trans. Thz. Sci. Tech. 3</a:t>
            </a:r>
            <a:r>
              <a:rPr lang="it-IT" altLang="ja-JP" sz="1200" i="1" dirty="0" smtClean="0">
                <a:solidFill>
                  <a:srgbClr val="000000"/>
                </a:solidFill>
                <a:cs typeface="Arial" pitchFamily="34" charset="0"/>
              </a:rPr>
              <a:t>, 63 (2013).</a:t>
            </a:r>
            <a:endParaRPr lang="ja-JP" altLang="en-US" sz="1200" i="1" dirty="0">
              <a:solidFill>
                <a:srgbClr val="000000"/>
              </a:solidFill>
              <a:cs typeface="Arial" pitchFamily="34" charset="0"/>
            </a:endParaRPr>
          </a:p>
        </p:txBody>
      </p:sp>
    </p:spTree>
    <p:extLst>
      <p:ext uri="{BB962C8B-B14F-4D97-AF65-F5344CB8AC3E}">
        <p14:creationId xmlns:p14="http://schemas.microsoft.com/office/powerpoint/2010/main" val="6239366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s_2013-01-30_0332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12" y="1311757"/>
            <a:ext cx="5724525" cy="55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595745" y="185737"/>
            <a:ext cx="8549122" cy="928255"/>
          </a:xfrm>
        </p:spPr>
        <p:txBody>
          <a:bodyPr/>
          <a:lstStyle/>
          <a:p>
            <a:r>
              <a:rPr lang="en-US" altLang="ja-JP" dirty="0">
                <a:solidFill>
                  <a:schemeClr val="tx1"/>
                </a:solidFill>
              </a:rPr>
              <a:t>PW Emitter: First Success in Coherent</a:t>
            </a:r>
            <a:br>
              <a:rPr lang="en-US" altLang="ja-JP" dirty="0">
                <a:solidFill>
                  <a:schemeClr val="tx1"/>
                </a:solidFill>
              </a:rPr>
            </a:br>
            <a:r>
              <a:rPr lang="en-US" altLang="ja-JP" dirty="0">
                <a:solidFill>
                  <a:schemeClr val="tx1"/>
                </a:solidFill>
              </a:rPr>
              <a:t>Monochromatic Radiation at 140 K</a:t>
            </a:r>
            <a:endParaRPr kumimoji="1" lang="ja-JP" altLang="en-US" dirty="0">
              <a:solidFill>
                <a:schemeClr val="tx1"/>
              </a:solidFill>
            </a:endParaRPr>
          </a:p>
        </p:txBody>
      </p:sp>
      <p:sp>
        <p:nvSpPr>
          <p:cNvPr id="7" name="テキスト ボックス 6"/>
          <p:cNvSpPr txBox="1"/>
          <p:nvPr/>
        </p:nvSpPr>
        <p:spPr>
          <a:xfrm>
            <a:off x="4952950" y="1169255"/>
            <a:ext cx="4191917" cy="461665"/>
          </a:xfrm>
          <a:prstGeom prst="rect">
            <a:avLst/>
          </a:prstGeom>
          <a:noFill/>
        </p:spPr>
        <p:txBody>
          <a:bodyPr wrap="none" rtlCol="0">
            <a:spAutoFit/>
          </a:bodyPr>
          <a:lstStyle/>
          <a:p>
            <a:pPr algn="r"/>
            <a:r>
              <a:rPr lang="it-IT" altLang="ja-JP" sz="1200" i="1" dirty="0">
                <a:solidFill>
                  <a:srgbClr val="000000"/>
                </a:solidFill>
                <a:cs typeface="Arial" pitchFamily="34" charset="0"/>
              </a:rPr>
              <a:t>T. Watanabe et al., </a:t>
            </a:r>
            <a:r>
              <a:rPr lang="it-IT" altLang="ja-JP" sz="1200" b="1" i="1" dirty="0">
                <a:solidFill>
                  <a:srgbClr val="000000"/>
                </a:solidFill>
                <a:cs typeface="Arial" pitchFamily="34" charset="0"/>
              </a:rPr>
              <a:t>OTST</a:t>
            </a:r>
            <a:r>
              <a:rPr lang="it-IT" altLang="ja-JP" sz="1200" i="1" dirty="0">
                <a:solidFill>
                  <a:srgbClr val="000000"/>
                </a:solidFill>
                <a:cs typeface="Arial" pitchFamily="34" charset="0"/>
              </a:rPr>
              <a:t>, Th3-26, Kyoto, Apr. 2013.</a:t>
            </a:r>
          </a:p>
          <a:p>
            <a:pPr algn="r"/>
            <a:r>
              <a:rPr lang="it-IT" altLang="ja-JP" sz="1200" i="1" dirty="0">
                <a:solidFill>
                  <a:srgbClr val="000000"/>
                </a:solidFill>
                <a:cs typeface="Arial" pitchFamily="34" charset="0"/>
              </a:rPr>
              <a:t>T. Otsuji et al., </a:t>
            </a:r>
            <a:r>
              <a:rPr lang="it-IT" altLang="ja-JP" sz="1200" b="1" i="1" dirty="0">
                <a:solidFill>
                  <a:srgbClr val="000000"/>
                </a:solidFill>
                <a:cs typeface="Arial" pitchFamily="34" charset="0"/>
              </a:rPr>
              <a:t>IEEE Trans. Thz. Sci. Tech. 3</a:t>
            </a:r>
            <a:r>
              <a:rPr lang="it-IT" altLang="ja-JP" sz="1200" i="1" dirty="0">
                <a:solidFill>
                  <a:srgbClr val="000000"/>
                </a:solidFill>
                <a:cs typeface="Arial" pitchFamily="34" charset="0"/>
              </a:rPr>
              <a:t>, 63 (2013).</a:t>
            </a:r>
            <a:endParaRPr lang="ja-JP" altLang="en-US" sz="1200" i="1" dirty="0">
              <a:solidFill>
                <a:srgbClr val="000000"/>
              </a:solidFill>
              <a:cs typeface="Arial" pitchFamily="34" charset="0"/>
            </a:endParaRPr>
          </a:p>
        </p:txBody>
      </p:sp>
      <p:sp>
        <p:nvSpPr>
          <p:cNvPr id="8"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kumimoji="0" lang="ja-JP" altLang="en-US" sz="1400" b="1">
                <a:solidFill>
                  <a:srgbClr val="000000"/>
                </a:solidFill>
                <a:cs typeface="Arial" pitchFamily="34" charset="0"/>
              </a:rPr>
              <a:pPr algn="r" fontAlgn="base">
                <a:spcBef>
                  <a:spcPct val="0"/>
                </a:spcBef>
                <a:spcAft>
                  <a:spcPct val="0"/>
                </a:spcAft>
                <a:defRPr/>
              </a:pPr>
              <a:t>21</a:t>
            </a:fld>
            <a:endParaRPr kumimoji="0" lang="ja-JP" altLang="en-US" sz="1400" b="1" dirty="0">
              <a:solidFill>
                <a:srgbClr val="000000"/>
              </a:solidFill>
              <a:cs typeface="Arial" pitchFamily="34" charset="0"/>
            </a:endParaRPr>
          </a:p>
        </p:txBody>
      </p:sp>
      <p:sp>
        <p:nvSpPr>
          <p:cNvPr id="3" name="テキスト ボックス 2"/>
          <p:cNvSpPr txBox="1"/>
          <p:nvPr/>
        </p:nvSpPr>
        <p:spPr>
          <a:xfrm>
            <a:off x="5934124" y="4092432"/>
            <a:ext cx="3140608" cy="2308324"/>
          </a:xfrm>
          <a:prstGeom prst="rect">
            <a:avLst/>
          </a:prstGeom>
        </p:spPr>
        <p:style>
          <a:lnRef idx="0">
            <a:schemeClr val="accent3"/>
          </a:lnRef>
          <a:fillRef idx="3">
            <a:schemeClr val="accent3"/>
          </a:fillRef>
          <a:effectRef idx="3">
            <a:schemeClr val="accent3"/>
          </a:effectRef>
          <a:fontRef idx="minor">
            <a:schemeClr val="lt1"/>
          </a:fontRef>
        </p:style>
        <p:txBody>
          <a:bodyPr wrap="square" rtlCol="0" anchor="ctr" anchorCtr="0">
            <a:spAutoFit/>
          </a:bodyPr>
          <a:lstStyle/>
          <a:p>
            <a:pPr>
              <a:spcBef>
                <a:spcPts val="600"/>
              </a:spcBef>
            </a:pPr>
            <a:r>
              <a:rPr lang="ja-JP" altLang="en-US" sz="1600" b="1" dirty="0" smtClean="0">
                <a:solidFill>
                  <a:srgbClr val="0000CC"/>
                </a:solidFill>
              </a:rPr>
              <a:t>■ </a:t>
            </a:r>
            <a:r>
              <a:rPr lang="en-US" altLang="ja-JP" sz="1600" b="1" dirty="0" smtClean="0">
                <a:solidFill>
                  <a:srgbClr val="0000CC"/>
                </a:solidFill>
              </a:rPr>
              <a:t>Dyakonov-Shur instability</a:t>
            </a:r>
          </a:p>
          <a:p>
            <a:r>
              <a:rPr lang="en-US" altLang="ja-JP" sz="1600" b="1" dirty="0">
                <a:solidFill>
                  <a:srgbClr val="0000CC"/>
                </a:solidFill>
              </a:rPr>
              <a:t> </a:t>
            </a:r>
            <a:r>
              <a:rPr lang="en-US" altLang="ja-JP" sz="1600" b="1" dirty="0" smtClean="0">
                <a:solidFill>
                  <a:srgbClr val="0000CC"/>
                </a:solidFill>
              </a:rPr>
              <a:t>    promotes THz oscillation.</a:t>
            </a:r>
          </a:p>
          <a:p>
            <a:endParaRPr lang="en-US" altLang="ja-JP" sz="1600" b="1" dirty="0" smtClean="0">
              <a:solidFill>
                <a:srgbClr val="0000CC"/>
              </a:solidFill>
            </a:endParaRPr>
          </a:p>
          <a:p>
            <a:endParaRPr lang="en-US" altLang="ja-JP" sz="1600" b="1" dirty="0" smtClean="0">
              <a:solidFill>
                <a:srgbClr val="0000CC"/>
              </a:solidFill>
            </a:endParaRPr>
          </a:p>
          <a:p>
            <a:endParaRPr lang="en-US" altLang="ja-JP" sz="1600" b="1" dirty="0">
              <a:solidFill>
                <a:srgbClr val="0000CC"/>
              </a:solidFill>
            </a:endParaRPr>
          </a:p>
          <a:p>
            <a:r>
              <a:rPr lang="ja-JP" altLang="en-US" sz="1600" b="1" dirty="0" smtClean="0">
                <a:solidFill>
                  <a:srgbClr val="0000CC"/>
                </a:solidFill>
              </a:rPr>
              <a:t>■ </a:t>
            </a:r>
            <a:r>
              <a:rPr lang="en-US" altLang="ja-JP" sz="1600" b="1" dirty="0" smtClean="0">
                <a:solidFill>
                  <a:srgbClr val="FF0000"/>
                </a:solidFill>
              </a:rPr>
              <a:t>Introduction of graphene</a:t>
            </a:r>
          </a:p>
          <a:p>
            <a:r>
              <a:rPr lang="en-US" altLang="ja-JP" sz="1600" b="1" dirty="0">
                <a:solidFill>
                  <a:srgbClr val="0000CC"/>
                </a:solidFill>
              </a:rPr>
              <a:t> </a:t>
            </a:r>
            <a:r>
              <a:rPr lang="en-US" altLang="ja-JP" sz="1600" b="1" dirty="0" smtClean="0">
                <a:solidFill>
                  <a:srgbClr val="0000CC"/>
                </a:solidFill>
              </a:rPr>
              <a:t>   will promise to realize the </a:t>
            </a:r>
          </a:p>
          <a:p>
            <a:r>
              <a:rPr lang="en-US" altLang="ja-JP" sz="1600" b="1" dirty="0">
                <a:solidFill>
                  <a:srgbClr val="0000CC"/>
                </a:solidFill>
              </a:rPr>
              <a:t> </a:t>
            </a:r>
            <a:r>
              <a:rPr lang="en-US" altLang="ja-JP" sz="1600" b="1" dirty="0" smtClean="0">
                <a:solidFill>
                  <a:srgbClr val="0000CC"/>
                </a:solidFill>
              </a:rPr>
              <a:t>   superradiant plasmonic</a:t>
            </a:r>
          </a:p>
          <a:p>
            <a:r>
              <a:rPr lang="en-US" altLang="ja-JP" sz="1600" b="1" dirty="0">
                <a:solidFill>
                  <a:srgbClr val="0000CC"/>
                </a:solidFill>
              </a:rPr>
              <a:t> </a:t>
            </a:r>
            <a:r>
              <a:rPr lang="en-US" altLang="ja-JP" sz="1600" b="1" dirty="0" smtClean="0">
                <a:solidFill>
                  <a:srgbClr val="0000CC"/>
                </a:solidFill>
              </a:rPr>
              <a:t>   lasing!</a:t>
            </a:r>
            <a:endParaRPr lang="ja-JP" altLang="en-US" sz="1600" b="1" dirty="0">
              <a:solidFill>
                <a:srgbClr val="0000CC"/>
              </a:solidFill>
            </a:endParaRPr>
          </a:p>
        </p:txBody>
      </p:sp>
      <p:pic>
        <p:nvPicPr>
          <p:cNvPr id="11" name="drude3.4THz.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22849" t="22233" r="2146" b="25011"/>
          <a:stretch/>
        </p:blipFill>
        <p:spPr>
          <a:xfrm>
            <a:off x="5458691" y="1659023"/>
            <a:ext cx="3616040" cy="1907675"/>
          </a:xfrm>
          <a:prstGeom prst="rect">
            <a:avLst/>
          </a:prstGeom>
        </p:spPr>
      </p:pic>
      <p:sp>
        <p:nvSpPr>
          <p:cNvPr id="12" name="正方形/長方形 11"/>
          <p:cNvSpPr/>
          <p:nvPr/>
        </p:nvSpPr>
        <p:spPr bwMode="auto">
          <a:xfrm>
            <a:off x="5278582" y="1630920"/>
            <a:ext cx="3865418" cy="193577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ja-JP" altLang="en-US" sz="1000" b="1" smtClean="0">
              <a:solidFill>
                <a:srgbClr val="000000"/>
              </a:solidFill>
              <a:latin typeface="Verdana" pitchFamily="34" charset="0"/>
            </a:endParaRPr>
          </a:p>
        </p:txBody>
      </p:sp>
    </p:spTree>
    <p:extLst>
      <p:ext uri="{BB962C8B-B14F-4D97-AF65-F5344CB8AC3E}">
        <p14:creationId xmlns:p14="http://schemas.microsoft.com/office/powerpoint/2010/main" val="1399150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par>
                          <p:cTn id="8" fill="hold">
                            <p:stCondLst>
                              <p:cond delay="500"/>
                            </p:stCondLst>
                            <p:childTnLst>
                              <p:par>
                                <p:cTn id="9" presetID="1" presetClass="mediacall" presetSubtype="0" fill="hold" nodeType="afterEffect">
                                  <p:stCondLst>
                                    <p:cond delay="1000"/>
                                  </p:stCondLst>
                                  <p:childTnLst>
                                    <p:cmd type="call" cmd="playFrom(0.0)">
                                      <p:cBhvr>
                                        <p:cTn id="10" dur="12666"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1"/>
                </p:tgtEl>
              </p:cMediaNode>
            </p:video>
          </p:childTnLst>
        </p:cTn>
      </p:par>
    </p:tnLst>
    <p:bldLst>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05671" y="154980"/>
            <a:ext cx="8001000" cy="928255"/>
          </a:xfrm>
        </p:spPr>
        <p:txBody>
          <a:bodyPr/>
          <a:lstStyle/>
          <a:p>
            <a:r>
              <a:rPr kumimoji="0" lang="en-US" altLang="ja-JP" sz="3600" b="1" u="none" strike="noStrike" kern="0" cap="none" spc="0" normalizeH="0" baseline="0" noProof="0" dirty="0" smtClean="0">
                <a:ln>
                  <a:noFill/>
                </a:ln>
                <a:solidFill>
                  <a:schemeClr val="tx1"/>
                </a:solidFill>
                <a:effectLst/>
                <a:uLnTx/>
                <a:uFillTx/>
                <a:ea typeface="MS PGothic" pitchFamily="50" charset="-128"/>
              </a:rPr>
              <a:t>Outline</a:t>
            </a:r>
            <a:endParaRPr kumimoji="1" lang="ja-JP" altLang="en-US" sz="4000" dirty="0">
              <a:solidFill>
                <a:schemeClr val="tx1"/>
              </a:solidFill>
            </a:endParaRPr>
          </a:p>
        </p:txBody>
      </p:sp>
      <p:sp>
        <p:nvSpPr>
          <p:cNvPr id="3" name="コンテンツ プレースホルダー 2"/>
          <p:cNvSpPr>
            <a:spLocks noGrp="1"/>
          </p:cNvSpPr>
          <p:nvPr>
            <p:ph idx="1"/>
          </p:nvPr>
        </p:nvSpPr>
        <p:spPr>
          <a:xfrm>
            <a:off x="514350" y="1538208"/>
            <a:ext cx="8629650" cy="5034870"/>
          </a:xfrm>
        </p:spPr>
        <p:txBody>
          <a:bodyPr/>
          <a:lstStyle/>
          <a:p>
            <a:pPr>
              <a:spcBef>
                <a:spcPts val="600"/>
              </a:spcBef>
              <a:buBlip>
                <a:blip r:embed="rId3"/>
              </a:buBlip>
            </a:pPr>
            <a:r>
              <a:rPr kumimoji="0" lang="en-US" altLang="ja-JP" sz="2800" b="1" u="none" strike="noStrike" kern="0" cap="none" spc="0" normalizeH="0" baseline="0" noProof="0" dirty="0" smtClean="0">
                <a:ln>
                  <a:noFill/>
                </a:ln>
                <a:solidFill>
                  <a:schemeClr val="bg2"/>
                </a:solidFill>
                <a:effectLst>
                  <a:outerShdw blurRad="152400" dist="38100" dir="2700000" algn="tl" rotWithShape="0">
                    <a:prstClr val="black">
                      <a:alpha val="40000"/>
                    </a:prstClr>
                  </a:outerShdw>
                </a:effectLst>
                <a:uLnTx/>
                <a:uFillTx/>
                <a:latin typeface="+mj-lt"/>
                <a:ea typeface="MS PGothic" pitchFamily="50" charset="-128"/>
                <a:cs typeface="+mj-cs"/>
              </a:rPr>
              <a:t>Introduction</a:t>
            </a:r>
          </a:p>
          <a:p>
            <a:pPr>
              <a:spcBef>
                <a:spcPts val="600"/>
              </a:spcBef>
              <a:buBlip>
                <a:blip r:embed="rId3"/>
              </a:buBlip>
            </a:pPr>
            <a:r>
              <a:rPr lang="en-US" altLang="ja-JP" sz="2800" b="1" dirty="0" smtClean="0">
                <a:solidFill>
                  <a:schemeClr val="bg2"/>
                </a:solidFill>
                <a:effectLst>
                  <a:outerShdw blurRad="152400" dist="38100" dir="2700000" algn="tl" rotWithShape="0">
                    <a:prstClr val="black">
                      <a:alpha val="40000"/>
                    </a:prstClr>
                  </a:outerShdw>
                </a:effectLst>
                <a:latin typeface="+mj-lt"/>
                <a:ea typeface="MS PGothic" pitchFamily="50" charset="-128"/>
                <a:cs typeface="+mj-cs"/>
              </a:rPr>
              <a:t>Plasmonic THz detection &amp; emission</a:t>
            </a:r>
            <a:endParaRPr kumimoji="1" lang="en-US" altLang="ja-JP" sz="2800" b="1" dirty="0" smtClean="0">
              <a:solidFill>
                <a:schemeClr val="bg2"/>
              </a:solidFill>
              <a:effectLst>
                <a:outerShdw blurRad="152400" dist="38100" dir="2700000" algn="tl" rotWithShape="0">
                  <a:prstClr val="black">
                    <a:alpha val="40000"/>
                  </a:prstClr>
                </a:outerShdw>
              </a:effectLst>
              <a:latin typeface="+mj-lt"/>
              <a:ea typeface="MS PGothic" pitchFamily="50" charset="-128"/>
              <a:cs typeface="+mj-cs"/>
            </a:endParaRPr>
          </a:p>
          <a:p>
            <a:pPr lvl="1">
              <a:spcBef>
                <a:spcPts val="600"/>
              </a:spcBef>
              <a:buBlip>
                <a:blip r:embed="rId4"/>
              </a:buBlip>
            </a:pPr>
            <a:r>
              <a:rPr lang="en-US" altLang="ja-JP" sz="2400" b="1" dirty="0" smtClean="0">
                <a:solidFill>
                  <a:schemeClr val="bg2"/>
                </a:solidFill>
                <a:effectLst>
                  <a:outerShdw blurRad="152400" dist="38100" dir="2700000" algn="tl" rotWithShape="0">
                    <a:prstClr val="black">
                      <a:alpha val="40000"/>
                    </a:prstClr>
                  </a:outerShdw>
                </a:effectLst>
                <a:latin typeface="+mj-lt"/>
                <a:ea typeface="MS PGothic" pitchFamily="50" charset="-128"/>
                <a:cs typeface="+mj-cs"/>
              </a:rPr>
              <a:t>Principle of operation</a:t>
            </a:r>
          </a:p>
          <a:p>
            <a:pPr lvl="1">
              <a:spcBef>
                <a:spcPts val="600"/>
              </a:spcBef>
              <a:buBlip>
                <a:blip r:embed="rId4"/>
              </a:buBlip>
            </a:pPr>
            <a:r>
              <a:rPr lang="en-US" altLang="ja-JP" sz="2400" b="1" dirty="0" smtClean="0">
                <a:solidFill>
                  <a:schemeClr val="bg2"/>
                </a:solidFill>
                <a:effectLst>
                  <a:outerShdw blurRad="152400" dist="38100" dir="2700000" algn="tl" rotWithShape="0">
                    <a:prstClr val="black">
                      <a:alpha val="40000"/>
                    </a:prstClr>
                  </a:outerShdw>
                </a:effectLst>
                <a:latin typeface="+mj-lt"/>
                <a:ea typeface="MS PGothic" pitchFamily="50" charset="-128"/>
                <a:cs typeface="+mj-cs"/>
              </a:rPr>
              <a:t>Asymmetric dual-grating-gate (A-DGG) HEMTs</a:t>
            </a:r>
            <a:endParaRPr kumimoji="1" lang="en-US" altLang="ja-JP" sz="2400" b="1" dirty="0" smtClean="0">
              <a:solidFill>
                <a:schemeClr val="bg2"/>
              </a:solidFill>
              <a:effectLst>
                <a:outerShdw blurRad="152400" dist="38100" dir="2700000" algn="tl" rotWithShape="0">
                  <a:prstClr val="black">
                    <a:alpha val="40000"/>
                  </a:prstClr>
                </a:outerShdw>
              </a:effectLst>
              <a:latin typeface="+mj-lt"/>
            </a:endParaRPr>
          </a:p>
          <a:p>
            <a:pPr lvl="1">
              <a:spcBef>
                <a:spcPts val="600"/>
              </a:spcBef>
              <a:buBlip>
                <a:blip r:embed="rId4"/>
              </a:buBlip>
            </a:pPr>
            <a:r>
              <a:rPr lang="en-US" altLang="ja-JP" sz="2400" b="1" dirty="0" smtClean="0">
                <a:solidFill>
                  <a:schemeClr val="bg2"/>
                </a:solidFill>
                <a:effectLst>
                  <a:outerShdw blurRad="152400" dist="38100" dir="2700000" algn="tl" rotWithShape="0">
                    <a:prstClr val="black">
                      <a:alpha val="40000"/>
                    </a:prstClr>
                  </a:outerShdw>
                </a:effectLst>
                <a:ea typeface="MS PGothic" pitchFamily="50" charset="-128"/>
              </a:rPr>
              <a:t>Record sensitivity and noise performances</a:t>
            </a:r>
          </a:p>
          <a:p>
            <a:pPr lvl="1">
              <a:spcBef>
                <a:spcPts val="600"/>
              </a:spcBef>
              <a:buBlip>
                <a:blip r:embed="rId4"/>
              </a:buBlip>
            </a:pPr>
            <a:r>
              <a:rPr lang="en-US" altLang="ja-JP" sz="2400" b="1" dirty="0" smtClean="0">
                <a:solidFill>
                  <a:schemeClr val="bg2"/>
                </a:solidFill>
                <a:effectLst>
                  <a:outerShdw blurRad="152400" dist="38100" dir="2700000" algn="tl" rotWithShape="0">
                    <a:prstClr val="black">
                      <a:alpha val="40000"/>
                    </a:prstClr>
                  </a:outerShdw>
                </a:effectLst>
                <a:ea typeface="MS PGothic" pitchFamily="50" charset="-128"/>
              </a:rPr>
              <a:t>Coherent, monochromatic THz emission</a:t>
            </a:r>
            <a:endParaRPr lang="en-US" altLang="ja-JP" sz="2400" b="1" dirty="0">
              <a:solidFill>
                <a:schemeClr val="bg2"/>
              </a:solidFill>
              <a:effectLst>
                <a:outerShdw blurRad="152400" dist="38100" dir="2700000" algn="tl" rotWithShape="0">
                  <a:prstClr val="black">
                    <a:alpha val="40000"/>
                  </a:prstClr>
                </a:outerShdw>
              </a:effectLst>
              <a:ea typeface="MS PGothic" pitchFamily="50" charset="-128"/>
            </a:endParaRPr>
          </a:p>
          <a:p>
            <a:pPr>
              <a:spcBef>
                <a:spcPts val="600"/>
              </a:spcBef>
              <a:buBlip>
                <a:blip r:embed="rId3"/>
              </a:buBlip>
            </a:pPr>
            <a:r>
              <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Application to nondestructive measurement</a:t>
            </a:r>
          </a:p>
          <a:p>
            <a:pPr lvl="1">
              <a:spcBef>
                <a:spcPts val="600"/>
              </a:spcBef>
              <a:buClr>
                <a:srgbClr val="CC0000"/>
              </a:buClr>
              <a:buBlip>
                <a:blip r:embed="rId4"/>
              </a:buBlip>
            </a:pP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cs typeface="+mj-cs"/>
              </a:rPr>
              <a:t>THz imaging </a:t>
            </a: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cs typeface="+mj-cs"/>
              </a:rPr>
              <a:t> and </a:t>
            </a:r>
            <a:r>
              <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rPr>
              <a:t>spectroscopy </a:t>
            </a: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cs typeface="+mj-cs"/>
              </a:rPr>
              <a:t>utilizing </a:t>
            </a: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cs typeface="+mj-cs"/>
              </a:rPr>
              <a:t>A-DGG HEMT </a:t>
            </a:r>
            <a:r>
              <a:rPr lang="en-US" altLang="ja-JP" sz="2400" b="1" dirty="0" smtClean="0">
                <a:solidFill>
                  <a:schemeClr val="tx2">
                    <a:lumMod val="75000"/>
                    <a:lumOff val="25000"/>
                  </a:schemeClr>
                </a:solidFill>
                <a:effectLst>
                  <a:outerShdw blurRad="152400" dist="38100" dir="2700000" algn="tl" rotWithShape="0">
                    <a:prstClr val="black">
                      <a:alpha val="40000"/>
                    </a:prstClr>
                  </a:outerShdw>
                </a:effectLst>
                <a:ea typeface="MS PGothic" pitchFamily="50" charset="-128"/>
                <a:cs typeface="+mj-cs"/>
              </a:rPr>
              <a:t>detectors and emitters</a:t>
            </a:r>
            <a:endParaRPr lang="en-US" altLang="ja-JP" sz="2400" b="1" dirty="0">
              <a:solidFill>
                <a:schemeClr val="tx2">
                  <a:lumMod val="75000"/>
                  <a:lumOff val="25000"/>
                </a:schemeClr>
              </a:solidFill>
              <a:effectLst>
                <a:outerShdw blurRad="152400" dist="38100" dir="2700000" algn="tl" rotWithShape="0">
                  <a:prstClr val="black">
                    <a:alpha val="40000"/>
                  </a:prstClr>
                </a:outerShdw>
              </a:effectLst>
              <a:ea typeface="MS PGothic" pitchFamily="50" charset="-128"/>
              <a:cs typeface="+mj-cs"/>
            </a:endParaRPr>
          </a:p>
          <a:p>
            <a:pPr>
              <a:spcBef>
                <a:spcPts val="600"/>
              </a:spcBef>
              <a:buBlip>
                <a:blip r:embed="rId3"/>
              </a:buBlip>
            </a:pPr>
            <a:r>
              <a:rPr kumimoji="1" lang="en-US" altLang="ja-JP" sz="2800" b="1" dirty="0" smtClean="0">
                <a:effectLst>
                  <a:outerShdw blurRad="152400" dist="38100" dir="2700000" algn="tl" rotWithShape="0">
                    <a:prstClr val="black">
                      <a:alpha val="40000"/>
                    </a:prstClr>
                  </a:outerShdw>
                </a:effectLst>
                <a:latin typeface="+mj-lt"/>
                <a:ea typeface="MS PGothic" pitchFamily="50" charset="-128"/>
                <a:cs typeface="+mj-cs"/>
              </a:rPr>
              <a:t>Summary</a:t>
            </a:r>
            <a:endParaRPr lang="en-US" altLang="ja-JP" sz="2800" b="1" dirty="0" smtClean="0">
              <a:effectLst>
                <a:outerShdw blurRad="152400" dist="38100" dir="2700000" algn="tl" rotWithShape="0">
                  <a:prstClr val="black">
                    <a:alpha val="40000"/>
                  </a:prstClr>
                </a:outerShdw>
              </a:effectLst>
              <a:latin typeface="+mj-lt"/>
              <a:ea typeface="MS PGothic" pitchFamily="50" charset="-128"/>
              <a:cs typeface="+mj-cs"/>
            </a:endParaRPr>
          </a:p>
        </p:txBody>
      </p:sp>
      <p:sp>
        <p:nvSpPr>
          <p:cNvPr id="5"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22</a:t>
            </a:fld>
            <a:endParaRPr lang="ja-JP" altLang="en-US" sz="1400" b="1" dirty="0">
              <a:solidFill>
                <a:srgbClr val="000000"/>
              </a:solidFill>
              <a:latin typeface="Arial Black" pitchFamily="34" charset="0"/>
            </a:endParaRPr>
          </a:p>
        </p:txBody>
      </p:sp>
    </p:spTree>
    <p:extLst>
      <p:ext uri="{BB962C8B-B14F-4D97-AF65-F5344CB8AC3E}">
        <p14:creationId xmlns:p14="http://schemas.microsoft.com/office/powerpoint/2010/main" val="29727621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45015" y="182884"/>
            <a:ext cx="8001000" cy="928255"/>
          </a:xfrm>
        </p:spPr>
        <p:txBody>
          <a:bodyPr/>
          <a:lstStyle/>
          <a:p>
            <a:r>
              <a:rPr kumimoji="1" lang="en-US" altLang="ja-JP" dirty="0" smtClean="0"/>
              <a:t>THz Imaging for Nondestructive Detection of Hidden Substances</a:t>
            </a:r>
            <a:endParaRPr kumimoji="1" lang="ja-JP" altLang="en-US" dirty="0"/>
          </a:p>
        </p:txBody>
      </p:sp>
      <p:pic>
        <p:nvPicPr>
          <p:cNvPr id="3" name="図 2" descr="setup-imaging-UofMontp"/>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 y="1433235"/>
            <a:ext cx="5220000" cy="2325066"/>
          </a:xfrm>
          <a:prstGeom prst="rect">
            <a:avLst/>
          </a:prstGeom>
          <a:noFill/>
          <a:ln>
            <a:noFill/>
          </a:ln>
        </p:spPr>
      </p:pic>
      <p:pic>
        <p:nvPicPr>
          <p:cNvPr id="4" name="図 3" descr="説明: photo-imaging-suica"/>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75140" y="1411666"/>
            <a:ext cx="3024000" cy="2251963"/>
          </a:xfrm>
          <a:prstGeom prst="rect">
            <a:avLst/>
          </a:prstGeom>
          <a:noFill/>
          <a:ln>
            <a:noFill/>
          </a:ln>
        </p:spPr>
      </p:pic>
      <p:pic>
        <p:nvPicPr>
          <p:cNvPr id="5" name="図 4" descr="D:\otsuji\Document\Otsuji DOC\論文\201206 IEEE Sensor J\Proof\Fig6b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663316" y="4217773"/>
            <a:ext cx="4480684" cy="2268079"/>
          </a:xfrm>
          <a:prstGeom prst="rect">
            <a:avLst/>
          </a:prstGeom>
          <a:noFill/>
          <a:ln>
            <a:noFill/>
          </a:ln>
        </p:spPr>
      </p:pic>
      <p:pic>
        <p:nvPicPr>
          <p:cNvPr id="6" name="図 5" descr="説明: tani-ws-imagings"/>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661" y="3823715"/>
            <a:ext cx="4423149" cy="2859311"/>
          </a:xfrm>
          <a:prstGeom prst="rect">
            <a:avLst/>
          </a:prstGeom>
          <a:noFill/>
          <a:ln>
            <a:noFill/>
          </a:ln>
        </p:spPr>
      </p:pic>
      <p:sp>
        <p:nvSpPr>
          <p:cNvPr id="8" name="正方形/長方形 7"/>
          <p:cNvSpPr/>
          <p:nvPr/>
        </p:nvSpPr>
        <p:spPr>
          <a:xfrm>
            <a:off x="5369762" y="1103889"/>
            <a:ext cx="3774238" cy="276999"/>
          </a:xfrm>
          <a:prstGeom prst="rect">
            <a:avLst/>
          </a:prstGeom>
        </p:spPr>
        <p:txBody>
          <a:bodyPr wrap="none">
            <a:spAutoFit/>
          </a:bodyPr>
          <a:lstStyle/>
          <a:p>
            <a:pPr algn="r" fontAlgn="base">
              <a:spcBef>
                <a:spcPct val="0"/>
              </a:spcBef>
              <a:spcAft>
                <a:spcPct val="0"/>
              </a:spcAft>
            </a:pPr>
            <a:r>
              <a:rPr lang="en-US" altLang="ja-JP" sz="1200" i="1" dirty="0">
                <a:solidFill>
                  <a:srgbClr val="000000"/>
                </a:solidFill>
                <a:cs typeface="Arial" pitchFamily="34" charset="0"/>
              </a:rPr>
              <a:t>T. Watanabe et al., </a:t>
            </a:r>
            <a:r>
              <a:rPr lang="en-US" altLang="ja-JP" sz="1200" b="1" i="1" dirty="0">
                <a:solidFill>
                  <a:srgbClr val="000000"/>
                </a:solidFill>
                <a:cs typeface="Arial" pitchFamily="34" charset="0"/>
              </a:rPr>
              <a:t>IEEE Sensors J.  13</a:t>
            </a:r>
            <a:r>
              <a:rPr lang="en-US" altLang="ja-JP" sz="1200" i="1" dirty="0">
                <a:solidFill>
                  <a:srgbClr val="000000"/>
                </a:solidFill>
                <a:cs typeface="Arial" pitchFamily="34" charset="0"/>
              </a:rPr>
              <a:t>, 89 (2013).</a:t>
            </a:r>
            <a:endParaRPr lang="ja-JP" altLang="en-US" sz="1200" b="1" i="1" dirty="0">
              <a:solidFill>
                <a:srgbClr val="000000"/>
              </a:solidFill>
              <a:cs typeface="Arial" pitchFamily="34" charset="0"/>
            </a:endParaRPr>
          </a:p>
        </p:txBody>
      </p:sp>
      <p:sp>
        <p:nvSpPr>
          <p:cNvPr id="9"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kumimoji="0" lang="ja-JP" altLang="en-US" sz="1400" b="1">
                <a:solidFill>
                  <a:srgbClr val="000000"/>
                </a:solidFill>
                <a:latin typeface="Arial Black" pitchFamily="34" charset="0"/>
                <a:cs typeface="Arial" pitchFamily="34" charset="0"/>
              </a:rPr>
              <a:pPr algn="r" fontAlgn="base">
                <a:spcBef>
                  <a:spcPct val="0"/>
                </a:spcBef>
                <a:spcAft>
                  <a:spcPct val="0"/>
                </a:spcAft>
                <a:defRPr/>
              </a:pPr>
              <a:t>23</a:t>
            </a:fld>
            <a:endParaRPr kumimoji="0" lang="ja-JP" altLang="en-US" sz="1400" b="1" dirty="0">
              <a:solidFill>
                <a:srgbClr val="000000"/>
              </a:solidFill>
              <a:latin typeface="Arial Black" pitchFamily="34" charset="0"/>
              <a:cs typeface="Arial" pitchFamily="34" charset="0"/>
            </a:endParaRPr>
          </a:p>
        </p:txBody>
      </p:sp>
    </p:spTree>
    <p:extLst>
      <p:ext uri="{BB962C8B-B14F-4D97-AF65-F5344CB8AC3E}">
        <p14:creationId xmlns:p14="http://schemas.microsoft.com/office/powerpoint/2010/main" val="36888505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タイトル 3"/>
          <p:cNvSpPr>
            <a:spLocks noGrp="1"/>
          </p:cNvSpPr>
          <p:nvPr>
            <p:ph type="title"/>
          </p:nvPr>
        </p:nvSpPr>
        <p:spPr>
          <a:xfrm>
            <a:off x="574675" y="1"/>
            <a:ext cx="8569325" cy="1140384"/>
          </a:xfrm>
          <a:noFill/>
        </p:spPr>
        <p:txBody>
          <a:bodyPr/>
          <a:lstStyle/>
          <a:p>
            <a:pPr eaLnBrk="1" hangingPunct="1"/>
            <a:r>
              <a:rPr lang="en-US" altLang="ja-JP" sz="3200" b="1" dirty="0" smtClean="0"/>
              <a:t>Plasmonic Solid-State THz Lamp to FTIR Meas. Identifying Vapor Absorption</a:t>
            </a:r>
            <a:endParaRPr lang="ja-JP" altLang="en-US" sz="3200" b="1" dirty="0" smtClean="0"/>
          </a:p>
        </p:txBody>
      </p:sp>
      <p:sp>
        <p:nvSpPr>
          <p:cNvPr id="4" name="テキスト ボックス 3"/>
          <p:cNvSpPr txBox="1"/>
          <p:nvPr/>
        </p:nvSpPr>
        <p:spPr>
          <a:xfrm>
            <a:off x="5732233" y="1169894"/>
            <a:ext cx="2968890" cy="276999"/>
          </a:xfrm>
          <a:prstGeom prst="rect">
            <a:avLst/>
          </a:prstGeom>
          <a:noFill/>
        </p:spPr>
        <p:txBody>
          <a:bodyPr wrap="none" rtlCol="0">
            <a:spAutoFit/>
          </a:bodyPr>
          <a:lstStyle/>
          <a:p>
            <a:pPr algn="r" fontAlgn="base">
              <a:spcBef>
                <a:spcPct val="0"/>
              </a:spcBef>
              <a:spcAft>
                <a:spcPct val="0"/>
              </a:spcAft>
            </a:pPr>
            <a:r>
              <a:rPr lang="en-US" altLang="ja-JP" sz="1200" i="1" dirty="0" smtClean="0">
                <a:solidFill>
                  <a:srgbClr val="000000"/>
                </a:solidFill>
              </a:rPr>
              <a:t>Y. Tsuda et al., </a:t>
            </a:r>
            <a:r>
              <a:rPr lang="en-US" altLang="ja-JP" sz="1200" b="1" i="1" dirty="0" smtClean="0">
                <a:solidFill>
                  <a:srgbClr val="000000"/>
                </a:solidFill>
              </a:rPr>
              <a:t>JOSA</a:t>
            </a:r>
            <a:r>
              <a:rPr lang="ja-JP" altLang="en-US" sz="1200" b="1" i="1" dirty="0" smtClean="0">
                <a:solidFill>
                  <a:srgbClr val="000000"/>
                </a:solidFill>
              </a:rPr>
              <a:t> </a:t>
            </a:r>
            <a:r>
              <a:rPr lang="en-US" altLang="ja-JP" sz="1200" b="1" i="1" dirty="0" smtClean="0">
                <a:solidFill>
                  <a:srgbClr val="000000"/>
                </a:solidFill>
              </a:rPr>
              <a:t>B 26</a:t>
            </a:r>
            <a:r>
              <a:rPr lang="en-US" altLang="ja-JP" sz="1200" i="1" dirty="0" smtClean="0">
                <a:solidFill>
                  <a:srgbClr val="000000"/>
                </a:solidFill>
              </a:rPr>
              <a:t>, A52 (</a:t>
            </a:r>
            <a:r>
              <a:rPr lang="en-US" altLang="ja-JP" sz="1200" b="1" i="1" dirty="0" smtClean="0">
                <a:solidFill>
                  <a:srgbClr val="000000"/>
                </a:solidFill>
              </a:rPr>
              <a:t>2009</a:t>
            </a:r>
            <a:r>
              <a:rPr lang="en-US" altLang="ja-JP" sz="1200" i="1" dirty="0" smtClean="0">
                <a:solidFill>
                  <a:srgbClr val="000000"/>
                </a:solidFill>
              </a:rPr>
              <a:t>).</a:t>
            </a:r>
            <a:endParaRPr lang="ja-JP" altLang="en-US" sz="1200" i="1" dirty="0">
              <a:solidFill>
                <a:srgbClr val="000000"/>
              </a:solidFill>
            </a:endParaRPr>
          </a:p>
        </p:txBody>
      </p:sp>
      <p:pic>
        <p:nvPicPr>
          <p:cNvPr id="116737" name="Picture 1" descr="D:\user\otsuji\Document\Otsuji DOC\Figures\FTIR\by PRE as light\WaterVaperAbsorbanceNew.JPG"/>
          <p:cNvPicPr>
            <a:picLocks noChangeAspect="1" noChangeArrowheads="1"/>
          </p:cNvPicPr>
          <p:nvPr/>
        </p:nvPicPr>
        <p:blipFill>
          <a:blip r:embed="rId2" cstate="print">
            <a:lum bright="-10000" contrast="20000"/>
          </a:blip>
          <a:srcRect/>
          <a:stretch>
            <a:fillRect/>
          </a:stretch>
        </p:blipFill>
        <p:spPr bwMode="auto">
          <a:xfrm>
            <a:off x="1026875" y="1732668"/>
            <a:ext cx="7193280" cy="4963886"/>
          </a:xfrm>
          <a:prstGeom prst="rect">
            <a:avLst/>
          </a:prstGeom>
          <a:noFill/>
        </p:spPr>
      </p:pic>
      <p:sp>
        <p:nvSpPr>
          <p:cNvPr id="6" name="スライド番号プレースホルダ 4"/>
          <p:cNvSpPr txBox="1">
            <a:spLocks noGrp="1"/>
          </p:cNvSpPr>
          <p:nvPr/>
        </p:nvSpPr>
        <p:spPr bwMode="auto">
          <a:xfrm>
            <a:off x="7052604" y="-56272"/>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kumimoji="0" lang="ja-JP" altLang="en-US" sz="1400" b="1">
                <a:solidFill>
                  <a:srgbClr val="000000"/>
                </a:solidFill>
                <a:latin typeface="Arial Black" pitchFamily="34" charset="0"/>
                <a:cs typeface="Arial" pitchFamily="34" charset="0"/>
              </a:rPr>
              <a:pPr algn="r" fontAlgn="base">
                <a:spcBef>
                  <a:spcPct val="0"/>
                </a:spcBef>
                <a:spcAft>
                  <a:spcPct val="0"/>
                </a:spcAft>
                <a:defRPr/>
              </a:pPr>
              <a:t>24</a:t>
            </a:fld>
            <a:endParaRPr kumimoji="0" lang="ja-JP" altLang="en-US" sz="1400" b="1" dirty="0">
              <a:solidFill>
                <a:srgbClr val="000000"/>
              </a:solidFill>
              <a:latin typeface="Arial Black" pitchFamily="34" charset="0"/>
              <a:cs typeface="Arial" pitchFamily="34" charset="0"/>
            </a:endParaRPr>
          </a:p>
        </p:txBody>
      </p:sp>
    </p:spTree>
    <p:extLst>
      <p:ext uri="{BB962C8B-B14F-4D97-AF65-F5344CB8AC3E}">
        <p14:creationId xmlns:p14="http://schemas.microsoft.com/office/powerpoint/2010/main" val="13000826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05671" y="123984"/>
            <a:ext cx="8001000" cy="928255"/>
          </a:xfrm>
          <a:effectLst>
            <a:outerShdw blurRad="127000" dist="63500" dir="2700000" algn="tl" rotWithShape="0">
              <a:prstClr val="black">
                <a:alpha val="40000"/>
              </a:prstClr>
            </a:outerShdw>
          </a:effectLst>
        </p:spPr>
        <p:txBody>
          <a:bodyPr/>
          <a:lstStyle/>
          <a:p>
            <a:pPr eaLnBrk="1" hangingPunct="1"/>
            <a:r>
              <a:rPr lang="en-US" altLang="ja-JP" sz="3400" b="1" dirty="0" smtClean="0"/>
              <a:t>Summary</a:t>
            </a:r>
          </a:p>
        </p:txBody>
      </p:sp>
      <p:sp>
        <p:nvSpPr>
          <p:cNvPr id="53251" name="Rectangle 3"/>
          <p:cNvSpPr>
            <a:spLocks noGrp="1" noChangeArrowheads="1"/>
          </p:cNvSpPr>
          <p:nvPr>
            <p:ph idx="1"/>
          </p:nvPr>
        </p:nvSpPr>
        <p:spPr>
          <a:xfrm>
            <a:off x="301647" y="1510911"/>
            <a:ext cx="8774113" cy="3789509"/>
          </a:xfrm>
        </p:spPr>
        <p:txBody>
          <a:bodyPr/>
          <a:lstStyle/>
          <a:p>
            <a:pPr marL="288000" indent="-288000" eaLnBrk="1" hangingPunct="1">
              <a:lnSpc>
                <a:spcPct val="120000"/>
              </a:lnSpc>
              <a:spcBef>
                <a:spcPts val="1800"/>
              </a:spcBef>
              <a:buFont typeface="Wingdings" pitchFamily="2" charset="2"/>
              <a:buChar char="n"/>
            </a:pPr>
            <a:r>
              <a:rPr lang="en-US" altLang="ja-JP" sz="2000" b="1" dirty="0" smtClean="0">
                <a:solidFill>
                  <a:srgbClr val="000066"/>
                </a:solidFill>
                <a:effectLst>
                  <a:outerShdw blurRad="152400" dist="38100" dir="2700000" algn="tl" rotWithShape="0">
                    <a:prstClr val="black">
                      <a:alpha val="40000"/>
                    </a:prstClr>
                  </a:outerShdw>
                </a:effectLst>
              </a:rPr>
              <a:t>Recent advances in coherent emission and sensitive detection    of THz radiation using 2D plasmons were reviewed.</a:t>
            </a:r>
          </a:p>
          <a:p>
            <a:pPr marL="288000" indent="-288000" eaLnBrk="1" hangingPunct="1">
              <a:lnSpc>
                <a:spcPct val="120000"/>
              </a:lnSpc>
              <a:spcBef>
                <a:spcPts val="1800"/>
              </a:spcBef>
              <a:buFont typeface="Wingdings" pitchFamily="2" charset="2"/>
              <a:buChar char="n"/>
            </a:pPr>
            <a:r>
              <a:rPr lang="ja-JP" altLang="ja-JP" sz="2000" b="1" dirty="0" smtClean="0">
                <a:solidFill>
                  <a:srgbClr val="000066"/>
                </a:solidFill>
                <a:effectLst>
                  <a:outerShdw blurRad="152400" dist="38100" dir="2700000" algn="tl" rotWithShape="0">
                    <a:prstClr val="black">
                      <a:alpha val="40000"/>
                    </a:prstClr>
                  </a:outerShdw>
                </a:effectLst>
              </a:rPr>
              <a:t>A</a:t>
            </a:r>
            <a:r>
              <a:rPr lang="ja-JP" altLang="ja-JP" sz="2000" b="1" dirty="0">
                <a:solidFill>
                  <a:srgbClr val="000066"/>
                </a:solidFill>
                <a:effectLst>
                  <a:outerShdw blurRad="152400" dist="38100" dir="2700000" algn="tl" rotWithShape="0">
                    <a:prstClr val="black">
                      <a:alpha val="40000"/>
                    </a:prstClr>
                  </a:outerShdw>
                </a:effectLst>
              </a:rPr>
              <a:t>-</a:t>
            </a:r>
            <a:r>
              <a:rPr lang="ja-JP" altLang="ja-JP" sz="2000" b="1" dirty="0" smtClean="0">
                <a:solidFill>
                  <a:srgbClr val="000066"/>
                </a:solidFill>
                <a:effectLst>
                  <a:outerShdw blurRad="152400" dist="38100" dir="2700000" algn="tl" rotWithShape="0">
                    <a:prstClr val="black">
                      <a:alpha val="40000"/>
                    </a:prstClr>
                  </a:outerShdw>
                </a:effectLst>
              </a:rPr>
              <a:t>DGG</a:t>
            </a:r>
            <a:r>
              <a:rPr lang="en-US" altLang="ja-JP" sz="2000" b="1" dirty="0" smtClean="0">
                <a:solidFill>
                  <a:srgbClr val="000066"/>
                </a:solidFill>
                <a:effectLst>
                  <a:outerShdw blurRad="152400" dist="38100" dir="2700000" algn="tl" rotWithShape="0">
                    <a:prstClr val="black">
                      <a:alpha val="40000"/>
                    </a:prstClr>
                  </a:outerShdw>
                </a:effectLst>
              </a:rPr>
              <a:t> HEMT</a:t>
            </a:r>
            <a:r>
              <a:rPr lang="ja-JP" altLang="ja-JP" sz="2000" b="1" dirty="0" smtClean="0">
                <a:solidFill>
                  <a:srgbClr val="000066"/>
                </a:solidFill>
                <a:effectLst>
                  <a:outerShdw blurRad="152400" dist="38100" dir="2700000" algn="tl" rotWithShape="0">
                    <a:prstClr val="black">
                      <a:alpha val="40000"/>
                    </a:prstClr>
                  </a:outerShdw>
                </a:effectLst>
              </a:rPr>
              <a:t> structure</a:t>
            </a:r>
            <a:r>
              <a:rPr lang="en-US" altLang="ja-JP" sz="2000" b="1" dirty="0" smtClean="0">
                <a:solidFill>
                  <a:srgbClr val="000066"/>
                </a:solidFill>
                <a:effectLst>
                  <a:outerShdw blurRad="152400" dist="38100" dir="2700000" algn="tl" rotWithShape="0">
                    <a:prstClr val="black">
                      <a:alpha val="40000"/>
                    </a:prstClr>
                  </a:outerShdw>
                </a:effectLst>
              </a:rPr>
              <a:t>s</a:t>
            </a:r>
            <a:r>
              <a:rPr lang="ja-JP" altLang="ja-JP" sz="2000" b="1" dirty="0" smtClean="0">
                <a:solidFill>
                  <a:srgbClr val="000066"/>
                </a:solidFill>
                <a:effectLst>
                  <a:outerShdw blurRad="152400" dist="38100" dir="2700000" algn="tl" rotWithShape="0">
                    <a:prstClr val="black">
                      <a:alpha val="40000"/>
                    </a:prstClr>
                  </a:outerShdw>
                </a:effectLst>
              </a:rPr>
              <a:t> greatly </a:t>
            </a:r>
            <a:r>
              <a:rPr lang="ja-JP" altLang="ja-JP" sz="2000" b="1" dirty="0">
                <a:solidFill>
                  <a:srgbClr val="000066"/>
                </a:solidFill>
                <a:effectLst>
                  <a:outerShdw blurRad="152400" dist="38100" dir="2700000" algn="tl" rotWithShape="0">
                    <a:prstClr val="black">
                      <a:alpha val="40000"/>
                    </a:prstClr>
                  </a:outerShdw>
                </a:effectLst>
              </a:rPr>
              <a:t>enhance the asymmet­ry of the cavity </a:t>
            </a:r>
            <a:r>
              <a:rPr lang="ja-JP" altLang="ja-JP" sz="2000" b="1" dirty="0" smtClean="0">
                <a:solidFill>
                  <a:srgbClr val="000066"/>
                </a:solidFill>
                <a:effectLst>
                  <a:outerShdw blurRad="152400" dist="38100" dir="2700000" algn="tl" rotWithShape="0">
                    <a:prstClr val="black">
                      <a:alpha val="40000"/>
                    </a:prstClr>
                  </a:outerShdw>
                </a:effectLst>
              </a:rPr>
              <a:t>boundaries</a:t>
            </a:r>
            <a:r>
              <a:rPr lang="en-US" altLang="ja-JP" sz="2000" b="1" dirty="0" smtClean="0">
                <a:solidFill>
                  <a:srgbClr val="000066"/>
                </a:solidFill>
                <a:effectLst>
                  <a:outerShdw blurRad="152400" dist="38100" dir="2700000" algn="tl" rotWithShape="0">
                    <a:prstClr val="black">
                      <a:alpha val="40000"/>
                    </a:prstClr>
                  </a:outerShdw>
                </a:effectLst>
              </a:rPr>
              <a:t>, resulting in record THz responsivity and world-first coherent monochromatic THz emission.</a:t>
            </a:r>
            <a:endParaRPr lang="en-US" altLang="ja-JP" sz="2400" b="1" dirty="0" smtClean="0">
              <a:solidFill>
                <a:srgbClr val="000066"/>
              </a:solidFill>
              <a:effectLst>
                <a:outerShdw blurRad="152400" dist="38100" dir="2700000" algn="tl" rotWithShape="0">
                  <a:prstClr val="black">
                    <a:alpha val="40000"/>
                  </a:prstClr>
                </a:outerShdw>
              </a:effectLst>
            </a:endParaRPr>
          </a:p>
          <a:p>
            <a:pPr marL="288000" indent="-288000" eaLnBrk="1" hangingPunct="1">
              <a:lnSpc>
                <a:spcPct val="120000"/>
              </a:lnSpc>
              <a:spcBef>
                <a:spcPts val="1800"/>
              </a:spcBef>
              <a:buFont typeface="Wingdings" pitchFamily="2" charset="2"/>
              <a:buChar char="n"/>
            </a:pPr>
            <a:r>
              <a:rPr lang="en-US" altLang="ja-JP" sz="2000" b="1" dirty="0" smtClean="0">
                <a:solidFill>
                  <a:srgbClr val="000066"/>
                </a:solidFill>
                <a:effectLst>
                  <a:outerShdw blurRad="152400" dist="38100" dir="2700000" algn="tl" rotWithShape="0">
                    <a:prstClr val="black">
                      <a:alpha val="40000"/>
                    </a:prstClr>
                  </a:outerShdw>
                </a:effectLst>
                <a:latin typeface="+mj-lt"/>
              </a:rPr>
              <a:t>These </a:t>
            </a:r>
            <a:r>
              <a:rPr lang="en-US" altLang="ja-JP" sz="2000" b="1" dirty="0">
                <a:solidFill>
                  <a:srgbClr val="000066"/>
                </a:solidFill>
                <a:effectLst>
                  <a:outerShdw blurRad="152400" dist="38100" dir="2700000" algn="tl" rotWithShape="0">
                    <a:prstClr val="black">
                      <a:alpha val="40000"/>
                    </a:prstClr>
                  </a:outerShdw>
                </a:effectLst>
                <a:latin typeface="+mj-lt"/>
              </a:rPr>
              <a:t>results </a:t>
            </a:r>
            <a:r>
              <a:rPr lang="en-US" altLang="ja-JP" sz="2000" b="1" dirty="0" smtClean="0">
                <a:solidFill>
                  <a:srgbClr val="000066"/>
                </a:solidFill>
                <a:effectLst>
                  <a:outerShdw blurRad="152400" dist="38100" dir="2700000" algn="tl" rotWithShape="0">
                    <a:prstClr val="black">
                      <a:alpha val="40000"/>
                    </a:prstClr>
                  </a:outerShdw>
                </a:effectLst>
                <a:latin typeface="+mj-lt"/>
              </a:rPr>
              <a:t>will open a new paradigm in </a:t>
            </a:r>
            <a:r>
              <a:rPr lang="ja-JP" altLang="ja-JP" sz="2000" b="1" dirty="0" smtClean="0">
                <a:solidFill>
                  <a:srgbClr val="000066"/>
                </a:solidFill>
                <a:effectLst>
                  <a:outerShdw blurRad="152400" dist="38100" dir="2700000" algn="tl" rotWithShape="0">
                    <a:prstClr val="black">
                      <a:alpha val="40000"/>
                    </a:prstClr>
                  </a:outerShdw>
                </a:effectLst>
                <a:latin typeface="+mj-lt"/>
              </a:rPr>
              <a:t>THz</a:t>
            </a:r>
            <a:r>
              <a:rPr lang="en-US" altLang="ja-JP" sz="2000" b="1" dirty="0" smtClean="0">
                <a:solidFill>
                  <a:srgbClr val="000066"/>
                </a:solidFill>
                <a:effectLst>
                  <a:outerShdw blurRad="152400" dist="38100" dir="2700000" algn="tl" rotWithShape="0">
                    <a:prstClr val="black">
                      <a:alpha val="40000"/>
                    </a:prstClr>
                  </a:outerShdw>
                </a:effectLst>
                <a:latin typeface="+mj-lt"/>
              </a:rPr>
              <a:t> applications of</a:t>
            </a:r>
            <a:r>
              <a:rPr lang="ja-JP" altLang="ja-JP" sz="2000" b="1" dirty="0" smtClean="0">
                <a:solidFill>
                  <a:srgbClr val="000066"/>
                </a:solidFill>
                <a:effectLst>
                  <a:outerShdw blurRad="152400" dist="38100" dir="2700000" algn="tl" rotWithShape="0">
                    <a:prstClr val="black">
                      <a:alpha val="40000"/>
                    </a:prstClr>
                  </a:outerShdw>
                </a:effectLst>
                <a:latin typeface="+mj-lt"/>
              </a:rPr>
              <a:t> </a:t>
            </a:r>
            <a:r>
              <a:rPr lang="en-US" altLang="ja-JP" sz="2000" b="1" dirty="0" smtClean="0">
                <a:solidFill>
                  <a:srgbClr val="000066"/>
                </a:solidFill>
                <a:effectLst>
                  <a:outerShdw blurRad="152400" dist="38100" dir="2700000" algn="tl" rotWithShape="0">
                    <a:prstClr val="black">
                      <a:alpha val="40000"/>
                    </a:prstClr>
                  </a:outerShdw>
                </a:effectLst>
                <a:latin typeface="+mj-lt"/>
              </a:rPr>
              <a:t>defense, security, sensing, and ultra-broadband communications.</a:t>
            </a:r>
          </a:p>
        </p:txBody>
      </p:sp>
      <p:sp>
        <p:nvSpPr>
          <p:cNvPr id="4" name="スライド番号プレースホルダ 4"/>
          <p:cNvSpPr txBox="1">
            <a:spLocks noGrp="1"/>
          </p:cNvSpPr>
          <p:nvPr/>
        </p:nvSpPr>
        <p:spPr bwMode="auto">
          <a:xfrm>
            <a:off x="7010400" y="0"/>
            <a:ext cx="2133600" cy="376517"/>
          </a:xfrm>
          <a:prstGeom prst="rect">
            <a:avLst/>
          </a:prstGeom>
          <a:noFill/>
          <a:ln>
            <a:miter lim="800000"/>
            <a:headEnd/>
            <a:tailEnd/>
          </a:ln>
        </p:spPr>
        <p:txBody>
          <a:bodyPr anchor="b"/>
          <a:lstStyle/>
          <a:p>
            <a:pPr algn="r" fontAlgn="base">
              <a:spcBef>
                <a:spcPct val="0"/>
              </a:spcBef>
              <a:spcAft>
                <a:spcPct val="0"/>
              </a:spcAft>
              <a:defRPr/>
            </a:pPr>
            <a:fld id="{3434932E-B888-457C-A2E9-15A8F4B80222}" type="slidenum">
              <a:rPr lang="ja-JP" altLang="en-US" sz="1400" b="1">
                <a:solidFill>
                  <a:srgbClr val="000000"/>
                </a:solidFill>
                <a:latin typeface="Arial Black" pitchFamily="34" charset="0"/>
              </a:rPr>
              <a:pPr algn="r" fontAlgn="base">
                <a:spcBef>
                  <a:spcPct val="0"/>
                </a:spcBef>
                <a:spcAft>
                  <a:spcPct val="0"/>
                </a:spcAft>
                <a:defRPr/>
              </a:pPr>
              <a:t>25</a:t>
            </a:fld>
            <a:endParaRPr lang="ja-JP" altLang="en-US" sz="1400" b="1" dirty="0">
              <a:solidFill>
                <a:srgbClr val="000000"/>
              </a:solidFill>
              <a:latin typeface="Arial Black" pitchFamily="34" charset="0"/>
            </a:endParaRPr>
          </a:p>
        </p:txBody>
      </p:sp>
      <p:sp>
        <p:nvSpPr>
          <p:cNvPr id="3" name="正方形/長方形 2"/>
          <p:cNvSpPr/>
          <p:nvPr/>
        </p:nvSpPr>
        <p:spPr>
          <a:xfrm>
            <a:off x="435161" y="4956451"/>
            <a:ext cx="8483756" cy="1902059"/>
          </a:xfrm>
          <a:prstGeom prst="rect">
            <a:avLst/>
          </a:prstGeom>
          <a:noFill/>
        </p:spPr>
        <p:txBody>
          <a:bodyPr wrap="square">
            <a:spAutoFit/>
          </a:bodyPr>
          <a:lstStyle/>
          <a:p>
            <a:pPr marL="469900" indent="-469900" fontAlgn="base">
              <a:lnSpc>
                <a:spcPct val="90000"/>
              </a:lnSpc>
              <a:spcBef>
                <a:spcPts val="2400"/>
              </a:spcBef>
              <a:spcAft>
                <a:spcPct val="0"/>
              </a:spcAft>
              <a:buClr>
                <a:srgbClr val="336699"/>
              </a:buClr>
              <a:buSzPct val="90000"/>
              <a:defRPr/>
            </a:pPr>
            <a:r>
              <a:rPr lang="en-US" altLang="ja-JP" b="1" kern="0" dirty="0" smtClean="0">
                <a:solidFill>
                  <a:schemeClr val="tx1">
                    <a:lumMod val="75000"/>
                    <a:lumOff val="25000"/>
                  </a:schemeClr>
                </a:solidFill>
                <a:effectLst>
                  <a:outerShdw blurRad="152400" dist="38100" dir="2700000" algn="tl" rotWithShape="0">
                    <a:prstClr val="black">
                      <a:alpha val="40000"/>
                    </a:prstClr>
                  </a:outerShdw>
                </a:effectLst>
                <a:ea typeface="HGPｺﾞｼｯｸM" pitchFamily="50" charset="-128"/>
                <a:cs typeface="Arial Unicode MS" pitchFamily="50" charset="-128"/>
              </a:rPr>
              <a:t>Acknowledgements:</a:t>
            </a:r>
            <a:endParaRPr lang="en-US" altLang="ja-JP" b="1" kern="0" dirty="0">
              <a:solidFill>
                <a:schemeClr val="tx1">
                  <a:lumMod val="75000"/>
                  <a:lumOff val="25000"/>
                </a:schemeClr>
              </a:solidFill>
              <a:effectLst>
                <a:outerShdw blurRad="152400" dist="38100" dir="2700000" algn="tl" rotWithShape="0">
                  <a:prstClr val="black">
                    <a:alpha val="40000"/>
                  </a:prstClr>
                </a:outerShdw>
              </a:effectLst>
              <a:ea typeface="HGPｺﾞｼｯｸM" pitchFamily="50" charset="-128"/>
              <a:cs typeface="Arial Unicode MS" pitchFamily="50" charset="-128"/>
            </a:endParaRPr>
          </a:p>
          <a:p>
            <a:pPr marL="252000" lvl="1" indent="-252000" fontAlgn="base">
              <a:lnSpc>
                <a:spcPct val="90000"/>
              </a:lnSpc>
              <a:spcBef>
                <a:spcPts val="1200"/>
              </a:spcBef>
              <a:spcAft>
                <a:spcPct val="0"/>
              </a:spcAft>
              <a:buClr>
                <a:srgbClr val="336699"/>
              </a:buClr>
              <a:buSzPct val="90000"/>
              <a:buFont typeface="Wingdings" pitchFamily="2" charset="2"/>
              <a:buChar char="n"/>
              <a:defRPr/>
            </a:pPr>
            <a:r>
              <a:rPr lang="en-US" altLang="ja-JP" sz="1600" kern="0" dirty="0" smtClean="0">
                <a:solidFill>
                  <a:schemeClr val="tx1">
                    <a:lumMod val="95000"/>
                    <a:lumOff val="5000"/>
                  </a:schemeClr>
                </a:solidFill>
                <a:latin typeface="Calibri" pitchFamily="34" charset="0"/>
                <a:ea typeface="HGPｺﾞｼｯｸM" pitchFamily="50" charset="-128"/>
                <a:cs typeface="Arial Unicode MS" pitchFamily="50" charset="-128"/>
              </a:rPr>
              <a:t>The authors thank Profs. M. Dyakonov and </a:t>
            </a:r>
            <a:r>
              <a:rPr lang="en-US" altLang="ja-JP" sz="1600" kern="0" dirty="0">
                <a:solidFill>
                  <a:schemeClr val="tx1">
                    <a:lumMod val="95000"/>
                    <a:lumOff val="5000"/>
                  </a:schemeClr>
                </a:solidFill>
                <a:latin typeface="Calibri" pitchFamily="34" charset="0"/>
                <a:ea typeface="HGPｺﾞｼｯｸM" pitchFamily="50" charset="-128"/>
                <a:cs typeface="Arial Unicode MS" pitchFamily="50" charset="-128"/>
              </a:rPr>
              <a:t>M.S. Shur </a:t>
            </a:r>
            <a:r>
              <a:rPr lang="en-US" altLang="ja-JP" sz="1600" kern="0" dirty="0" smtClean="0">
                <a:solidFill>
                  <a:schemeClr val="tx1">
                    <a:lumMod val="95000"/>
                    <a:lumOff val="5000"/>
                  </a:schemeClr>
                </a:solidFill>
                <a:latin typeface="Calibri" pitchFamily="34" charset="0"/>
                <a:ea typeface="HGPｺﾞｼｯｸM" pitchFamily="50" charset="-128"/>
                <a:cs typeface="Arial Unicode MS" pitchFamily="50" charset="-128"/>
              </a:rPr>
              <a:t>for their valuable discussion and                  Dr. H. </a:t>
            </a:r>
            <a:r>
              <a:rPr lang="en-US" altLang="ja-JP" sz="1600" kern="0" dirty="0" err="1" smtClean="0">
                <a:solidFill>
                  <a:schemeClr val="tx1">
                    <a:lumMod val="95000"/>
                    <a:lumOff val="5000"/>
                  </a:schemeClr>
                </a:solidFill>
                <a:latin typeface="Calibri" pitchFamily="34" charset="0"/>
                <a:ea typeface="HGPｺﾞｼｯｸM" pitchFamily="50" charset="-128"/>
                <a:cs typeface="Arial Unicode MS" pitchFamily="50" charset="-128"/>
              </a:rPr>
              <a:t>Minamide</a:t>
            </a:r>
            <a:r>
              <a:rPr lang="en-US" altLang="ja-JP" sz="1600" kern="0" dirty="0" smtClean="0">
                <a:solidFill>
                  <a:schemeClr val="tx1">
                    <a:lumMod val="95000"/>
                    <a:lumOff val="5000"/>
                  </a:schemeClr>
                </a:solidFill>
                <a:latin typeface="Calibri" pitchFamily="34" charset="0"/>
                <a:ea typeface="HGPｺﾞｼｯｸM" pitchFamily="50" charset="-128"/>
                <a:cs typeface="Arial Unicode MS" pitchFamily="50" charset="-128"/>
              </a:rPr>
              <a:t> and Prof. H. Ito for their contributions to the experiments.</a:t>
            </a:r>
          </a:p>
          <a:p>
            <a:pPr marL="252000" lvl="1" indent="-252000" fontAlgn="base">
              <a:lnSpc>
                <a:spcPct val="90000"/>
              </a:lnSpc>
              <a:spcBef>
                <a:spcPts val="600"/>
              </a:spcBef>
              <a:spcAft>
                <a:spcPct val="0"/>
              </a:spcAft>
              <a:buClr>
                <a:srgbClr val="336699"/>
              </a:buClr>
              <a:buSzPct val="90000"/>
              <a:buFont typeface="Wingdings" pitchFamily="2" charset="2"/>
              <a:buChar char="n"/>
              <a:defRPr/>
            </a:pPr>
            <a:r>
              <a:rPr lang="en-US" altLang="ja-JP" sz="1600" kern="0" dirty="0" smtClean="0">
                <a:solidFill>
                  <a:schemeClr val="tx1">
                    <a:lumMod val="95000"/>
                    <a:lumOff val="5000"/>
                  </a:schemeClr>
                </a:solidFill>
                <a:latin typeface="Calibri" pitchFamily="34" charset="0"/>
                <a:ea typeface="HGPｺﾞｼｯｸM" pitchFamily="50" charset="-128"/>
                <a:cs typeface="Arial Unicode MS" pitchFamily="50" charset="-128"/>
              </a:rPr>
              <a:t>This work was financially supported by JST-ANR WITH program, Japan</a:t>
            </a:r>
            <a:r>
              <a:rPr lang="en-US" altLang="ja-JP" sz="1600" kern="0" dirty="0">
                <a:solidFill>
                  <a:schemeClr val="tx1">
                    <a:lumMod val="95000"/>
                    <a:lumOff val="5000"/>
                  </a:schemeClr>
                </a:solidFill>
                <a:latin typeface="Calibri" pitchFamily="34" charset="0"/>
                <a:ea typeface="HGPｺﾞｼｯｸM" pitchFamily="50" charset="-128"/>
                <a:cs typeface="Arial Unicode MS" pitchFamily="50" charset="-128"/>
              </a:rPr>
              <a:t>. </a:t>
            </a:r>
            <a:r>
              <a:rPr lang="en-US" altLang="ja-JP" sz="1600" kern="0" dirty="0" smtClean="0">
                <a:solidFill>
                  <a:schemeClr val="tx1">
                    <a:lumMod val="95000"/>
                    <a:lumOff val="5000"/>
                  </a:schemeClr>
                </a:solidFill>
                <a:latin typeface="Calibri" pitchFamily="34" charset="0"/>
                <a:ea typeface="HGPｺﾞｼｯｸM" pitchFamily="50" charset="-128"/>
                <a:cs typeface="Arial Unicode MS" pitchFamily="50" charset="-128"/>
              </a:rPr>
              <a:t>JSPS-RFBR JPN-RUS Program</a:t>
            </a:r>
            <a:r>
              <a:rPr lang="en-US" altLang="ja-JP" sz="1600" kern="0" dirty="0">
                <a:solidFill>
                  <a:schemeClr val="tx1">
                    <a:lumMod val="95000"/>
                    <a:lumOff val="5000"/>
                  </a:schemeClr>
                </a:solidFill>
                <a:latin typeface="Calibri" pitchFamily="34" charset="0"/>
                <a:ea typeface="HGPｺﾞｼｯｸM" pitchFamily="50" charset="-128"/>
                <a:cs typeface="Arial Unicode MS" pitchFamily="50" charset="-128"/>
              </a:rPr>
              <a:t>, </a:t>
            </a:r>
            <a:r>
              <a:rPr lang="en-US" altLang="ja-JP" sz="1600" kern="0" dirty="0" smtClean="0">
                <a:solidFill>
                  <a:schemeClr val="tx1">
                    <a:lumMod val="95000"/>
                    <a:lumOff val="5000"/>
                  </a:schemeClr>
                </a:solidFill>
                <a:latin typeface="Calibri" pitchFamily="34" charset="0"/>
                <a:ea typeface="HGPｺﾞｼｯｸM" pitchFamily="50" charset="-128"/>
                <a:cs typeface="Arial Unicode MS" pitchFamily="50" charset="-128"/>
              </a:rPr>
              <a:t>the </a:t>
            </a:r>
            <a:r>
              <a:rPr lang="en-US" altLang="ja-JP" sz="1600" kern="0" dirty="0">
                <a:solidFill>
                  <a:schemeClr val="tx1">
                    <a:lumMod val="95000"/>
                    <a:lumOff val="5000"/>
                  </a:schemeClr>
                </a:solidFill>
                <a:latin typeface="Calibri" pitchFamily="34" charset="0"/>
                <a:ea typeface="HGPｺﾞｼｯｸM" pitchFamily="50" charset="-128"/>
                <a:cs typeface="Arial Unicode MS" pitchFamily="50" charset="-128"/>
              </a:rPr>
              <a:t>Russian Foundation for Basic Research (Grant # 11-02-92101 and 12-02-93105) </a:t>
            </a:r>
            <a:r>
              <a:rPr lang="en-US" altLang="ja-JP" sz="1600" kern="0" dirty="0" smtClean="0">
                <a:solidFill>
                  <a:schemeClr val="tx1">
                    <a:lumMod val="95000"/>
                    <a:lumOff val="5000"/>
                  </a:schemeClr>
                </a:solidFill>
                <a:latin typeface="Calibri" pitchFamily="34" charset="0"/>
                <a:ea typeface="HGPｺﾞｼｯｸM" pitchFamily="50" charset="-128"/>
                <a:cs typeface="Arial Unicode MS" pitchFamily="50" charset="-128"/>
              </a:rPr>
              <a:t>   and </a:t>
            </a:r>
            <a:r>
              <a:rPr lang="en-US" altLang="ja-JP" sz="1600" kern="0" dirty="0">
                <a:solidFill>
                  <a:schemeClr val="tx1">
                    <a:lumMod val="95000"/>
                    <a:lumOff val="5000"/>
                  </a:schemeClr>
                </a:solidFill>
                <a:latin typeface="Calibri" pitchFamily="34" charset="0"/>
                <a:ea typeface="HGPｺﾞｼｯｸM" pitchFamily="50" charset="-128"/>
                <a:cs typeface="Arial Unicode MS" pitchFamily="50" charset="-128"/>
              </a:rPr>
              <a:t>by </a:t>
            </a:r>
            <a:r>
              <a:rPr lang="en-US" altLang="ja-JP" sz="1600" kern="0" dirty="0" smtClean="0">
                <a:solidFill>
                  <a:schemeClr val="tx1">
                    <a:lumMod val="95000"/>
                    <a:lumOff val="5000"/>
                  </a:schemeClr>
                </a:solidFill>
                <a:latin typeface="Calibri" pitchFamily="34" charset="0"/>
                <a:ea typeface="HGPｺﾞｼｯｸM" pitchFamily="50" charset="-128"/>
                <a:cs typeface="Arial Unicode MS" pitchFamily="50" charset="-128"/>
              </a:rPr>
              <a:t>the RUS. </a:t>
            </a:r>
            <a:r>
              <a:rPr lang="en-US" altLang="ja-JP" sz="1600" kern="0" dirty="0">
                <a:solidFill>
                  <a:schemeClr val="tx1">
                    <a:lumMod val="95000"/>
                    <a:lumOff val="5000"/>
                  </a:schemeClr>
                </a:solidFill>
                <a:latin typeface="Calibri" pitchFamily="34" charset="0"/>
                <a:ea typeface="HGPｺﾞｼｯｸM" pitchFamily="50" charset="-128"/>
                <a:cs typeface="Arial Unicode MS" pitchFamily="50" charset="-128"/>
              </a:rPr>
              <a:t>The work was performed under the umbrella of the GDR-I project “Semiconductor Sources and Detectors for Terahertz Frequencies.”</a:t>
            </a:r>
          </a:p>
        </p:txBody>
      </p:sp>
    </p:spTree>
    <p:extLst>
      <p:ext uri="{BB962C8B-B14F-4D97-AF65-F5344CB8AC3E}">
        <p14:creationId xmlns:p14="http://schemas.microsoft.com/office/powerpoint/2010/main" val="14186985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867917" y="3735072"/>
            <a:ext cx="7242820" cy="928255"/>
          </a:xfrm>
        </p:spPr>
        <p:txBody>
          <a:bodyPr/>
          <a:lstStyle/>
          <a:p>
            <a:pPr algn="ctr">
              <a:lnSpc>
                <a:spcPct val="150000"/>
              </a:lnSpc>
            </a:pPr>
            <a:r>
              <a:rPr kumimoji="1" lang="en-US" altLang="ja-JP" sz="3600" spc="100" dirty="0" smtClean="0"/>
              <a:t>Thank you very much </a:t>
            </a:r>
            <a:br>
              <a:rPr kumimoji="1" lang="en-US" altLang="ja-JP" sz="3600" spc="100" dirty="0" smtClean="0"/>
            </a:br>
            <a:r>
              <a:rPr kumimoji="1" lang="en-US" altLang="ja-JP" sz="3600" spc="100" dirty="0" smtClean="0"/>
              <a:t>for your attention!</a:t>
            </a:r>
            <a:endParaRPr kumimoji="1" lang="ja-JP" altLang="en-US" sz="3600" spc="100" dirty="0"/>
          </a:p>
        </p:txBody>
      </p:sp>
    </p:spTree>
    <p:extLst>
      <p:ext uri="{BB962C8B-B14F-4D97-AF65-F5344CB8AC3E}">
        <p14:creationId xmlns:p14="http://schemas.microsoft.com/office/powerpoint/2010/main" val="1810904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6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テーマ1">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8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テーマ1">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9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テーマ1">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テーマ1">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0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3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6_Profile">
  <a:themeElements>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e">
      <a:majorFont>
        <a:latin typeface="Verdana"/>
        <a:ea typeface="ＭＳ Ｐゴシック"/>
        <a:cs typeface=""/>
      </a:majorFont>
      <a:minorFont>
        <a:latin typeface="Verdan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Verdana" pitchFamily="34" charset="0"/>
            <a:ea typeface="ＭＳ Ｐゴシック" pitchFamily="50" charset="-128"/>
          </a:defRPr>
        </a:defPPr>
      </a:lstStyle>
    </a:lnDef>
  </a:objectDefaults>
  <a:extraClrSchemeLst>
    <a:extraClrScheme>
      <a:clrScheme name="Profile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e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e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e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e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e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e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e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e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22748</TotalTime>
  <Words>2813</Words>
  <Application>Microsoft Office PowerPoint</Application>
  <PresentationFormat>Affichage à l'écran (4:3)</PresentationFormat>
  <Paragraphs>437</Paragraphs>
  <Slides>26</Slides>
  <Notes>16</Notes>
  <HiddenSlides>0</HiddenSlides>
  <MMClips>1</MMClips>
  <ScaleCrop>false</ScaleCrop>
  <HeadingPairs>
    <vt:vector size="8" baseType="variant">
      <vt:variant>
        <vt:lpstr>Polices utilisées</vt:lpstr>
      </vt:variant>
      <vt:variant>
        <vt:i4>27</vt:i4>
      </vt:variant>
      <vt:variant>
        <vt:lpstr>Thème</vt:lpstr>
      </vt:variant>
      <vt:variant>
        <vt:i4>13</vt:i4>
      </vt:variant>
      <vt:variant>
        <vt:lpstr>Serveurs OLE incorporés</vt:lpstr>
      </vt:variant>
      <vt:variant>
        <vt:i4>3</vt:i4>
      </vt:variant>
      <vt:variant>
        <vt:lpstr>Titres des diapositives</vt:lpstr>
      </vt:variant>
      <vt:variant>
        <vt:i4>26</vt:i4>
      </vt:variant>
    </vt:vector>
  </HeadingPairs>
  <TitlesOfParts>
    <vt:vector size="69" baseType="lpstr">
      <vt:lpstr>Arial Unicode MS</vt:lpstr>
      <vt:lpstr>HG明朝B</vt:lpstr>
      <vt:lpstr>HGPｺﾞｼｯｸE</vt:lpstr>
      <vt:lpstr>HGPｺﾞｼｯｸM</vt:lpstr>
      <vt:lpstr>HGSｺﾞｼｯｸE</vt:lpstr>
      <vt:lpstr>Meiryo UI</vt:lpstr>
      <vt:lpstr>Microsoft JhengHei</vt:lpstr>
      <vt:lpstr>Microsoft YaHei</vt:lpstr>
      <vt:lpstr>ＭＳ ゴシック</vt:lpstr>
      <vt:lpstr>MS Mincho</vt:lpstr>
      <vt:lpstr>MS Mincho</vt:lpstr>
      <vt:lpstr>ＭＳ Ｐゴシック</vt:lpstr>
      <vt:lpstr>ＭＳ Ｐゴシック</vt:lpstr>
      <vt:lpstr>Aharoni</vt:lpstr>
      <vt:lpstr>Arial</vt:lpstr>
      <vt:lpstr>Arial Black</vt:lpstr>
      <vt:lpstr>Arial Narrow</vt:lpstr>
      <vt:lpstr>Calibri</vt:lpstr>
      <vt:lpstr>Cambria Math</vt:lpstr>
      <vt:lpstr>Century</vt:lpstr>
      <vt:lpstr>Gisha</vt:lpstr>
      <vt:lpstr>Helvetica</vt:lpstr>
      <vt:lpstr>Symbol</vt:lpstr>
      <vt:lpstr>Tahoma</vt:lpstr>
      <vt:lpstr>Times New Roman</vt:lpstr>
      <vt:lpstr>Verdana</vt:lpstr>
      <vt:lpstr>Wingdings</vt:lpstr>
      <vt:lpstr>6_Profile</vt:lpstr>
      <vt:lpstr>テーマ1</vt:lpstr>
      <vt:lpstr>8_Profile</vt:lpstr>
      <vt:lpstr>1_テーマ1</vt:lpstr>
      <vt:lpstr>5_Profile</vt:lpstr>
      <vt:lpstr>7_Profile</vt:lpstr>
      <vt:lpstr>9_Profile</vt:lpstr>
      <vt:lpstr>2_テーマ1</vt:lpstr>
      <vt:lpstr>3_テーマ1</vt:lpstr>
      <vt:lpstr>10_Profile</vt:lpstr>
      <vt:lpstr>11_Profile</vt:lpstr>
      <vt:lpstr>13_Profile</vt:lpstr>
      <vt:lpstr>16_Profile</vt:lpstr>
      <vt:lpstr>Equation</vt:lpstr>
      <vt:lpstr>Image</vt:lpstr>
      <vt:lpstr>数式</vt:lpstr>
      <vt:lpstr>Plasmon-Resonant Terahertz Emitters and Detectors and  their System Applications</vt:lpstr>
      <vt:lpstr>Outline</vt:lpstr>
      <vt:lpstr>Terahertz Sources: State-of-the Art and Objectives</vt:lpstr>
      <vt:lpstr>Outline</vt:lpstr>
      <vt:lpstr>Plasmon Resonance in 2D Electrons</vt:lpstr>
      <vt:lpstr>Hydrodynamic Equations of 2D Electrons’ Fluidic Motions</vt:lpstr>
      <vt:lpstr>Plasma Waves Nonlinearity for  Rectification of THz Radiations</vt:lpstr>
      <vt:lpstr>Coupling using a Broadband Antenna</vt:lpstr>
      <vt:lpstr>Outline</vt:lpstr>
      <vt:lpstr>Dual Grating-Gate HEMT Structure for Broadband Operation</vt:lpstr>
      <vt:lpstr>Principle and Issue: Broadband Rectification by DGG-HEMT</vt:lpstr>
      <vt:lpstr>Asymmetric Dual-Grating-Gate HEMT</vt:lpstr>
      <vt:lpstr>Outline</vt:lpstr>
      <vt:lpstr>Record-Breaking Responsivity  at RT for 200-GHz Radiation</vt:lpstr>
      <vt:lpstr>Présentation PowerPoint</vt:lpstr>
      <vt:lpstr>Benchmarking the Plasmonic THz Detectors</vt:lpstr>
      <vt:lpstr>Outline</vt:lpstr>
      <vt:lpstr>Présentation PowerPoint</vt:lpstr>
      <vt:lpstr>Présentation PowerPoint</vt:lpstr>
      <vt:lpstr>PW Emitter: A-DGG HEMT with Resonant-Enhanced Photonic Cavity</vt:lpstr>
      <vt:lpstr>PW Emitter: First Success in Coherent Monochromatic Radiation at 140 K</vt:lpstr>
      <vt:lpstr>Outline</vt:lpstr>
      <vt:lpstr>THz Imaging for Nondestructive Detection of Hidden Substances</vt:lpstr>
      <vt:lpstr>Plasmonic Solid-State THz Lamp to FTIR Meas. Identifying Vapor Absorption</vt:lpstr>
      <vt:lpstr>Summary</vt:lpstr>
      <vt:lpstr>Thank you very much  for your attention!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Exploring Novel Terahertz &amp; MMW  Integrated Electron Devices and their Applications to Future ICT Systems</dc:title>
  <dc:creator>FJ-USER</dc:creator>
  <cp:lastModifiedBy>steph</cp:lastModifiedBy>
  <cp:revision>356</cp:revision>
  <cp:lastPrinted>2012-04-06T07:01:32Z</cp:lastPrinted>
  <dcterms:created xsi:type="dcterms:W3CDTF">2011-05-16T12:29:04Z</dcterms:created>
  <dcterms:modified xsi:type="dcterms:W3CDTF">2015-08-04T11:21:43Z</dcterms:modified>
</cp:coreProperties>
</file>